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guide id="3" pos="7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64"/>
    <p:restoredTop sz="96327"/>
  </p:normalViewPr>
  <p:slideViewPr>
    <p:cSldViewPr snapToGrid="0" snapToObjects="1">
      <p:cViewPr varScale="1">
        <p:scale>
          <a:sx n="44" d="100"/>
          <a:sy n="44" d="100"/>
        </p:scale>
        <p:origin x="2168" y="40"/>
      </p:cViewPr>
      <p:guideLst>
        <p:guide orient="horz" pos="2880"/>
        <p:guide pos="2160"/>
        <p:guide pos="7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38A1077-ED0C-8F49-9EBF-4323C79DCD4E}" type="datetimeFigureOut">
              <a:rPr lang="fr-FR" smtClean="0"/>
              <a:t>03/09/2021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9FB5732-FC1F-1944-9F23-2C231EA28162}" type="slidenum">
              <a:rPr lang="fr-FR" smtClean="0"/>
              <a:t>‹N°›</a:t>
            </a:fld>
            <a:endParaRPr lang="fr-FR"/>
          </a:p>
        </p:txBody>
      </p:sp>
    </p:spTree>
    <p:extLst>
      <p:ext uri="{BB962C8B-B14F-4D97-AF65-F5344CB8AC3E}">
        <p14:creationId xmlns:p14="http://schemas.microsoft.com/office/powerpoint/2010/main" val="2697565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38A1077-ED0C-8F49-9EBF-4323C79DCD4E}" type="datetimeFigureOut">
              <a:rPr lang="fr-FR" smtClean="0"/>
              <a:t>03/09/2021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9FB5732-FC1F-1944-9F23-2C231EA28162}" type="slidenum">
              <a:rPr lang="fr-FR" smtClean="0"/>
              <a:t>‹N°›</a:t>
            </a:fld>
            <a:endParaRPr lang="fr-FR"/>
          </a:p>
        </p:txBody>
      </p:sp>
    </p:spTree>
    <p:extLst>
      <p:ext uri="{BB962C8B-B14F-4D97-AF65-F5344CB8AC3E}">
        <p14:creationId xmlns:p14="http://schemas.microsoft.com/office/powerpoint/2010/main" val="1149923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738A1077-ED0C-8F49-9EBF-4323C79DCD4E}" type="datetimeFigureOut">
              <a:rPr lang="fr-FR" smtClean="0"/>
              <a:t>03/09/2021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9FB5732-FC1F-1944-9F23-2C231EA28162}" type="slidenum">
              <a:rPr lang="fr-FR" smtClean="0"/>
              <a:t>‹N°›</a:t>
            </a:fld>
            <a:endParaRPr lang="fr-FR"/>
          </a:p>
        </p:txBody>
      </p:sp>
    </p:spTree>
    <p:extLst>
      <p:ext uri="{BB962C8B-B14F-4D97-AF65-F5344CB8AC3E}">
        <p14:creationId xmlns:p14="http://schemas.microsoft.com/office/powerpoint/2010/main" val="3915172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38A1077-ED0C-8F49-9EBF-4323C79DCD4E}" type="datetimeFigureOut">
              <a:rPr lang="fr-FR" smtClean="0"/>
              <a:t>03/09/2021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9FB5732-FC1F-1944-9F23-2C231EA28162}" type="slidenum">
              <a:rPr lang="fr-FR" smtClean="0"/>
              <a:t>‹N°›</a:t>
            </a:fld>
            <a:endParaRPr lang="fr-FR"/>
          </a:p>
        </p:txBody>
      </p:sp>
    </p:spTree>
    <p:extLst>
      <p:ext uri="{BB962C8B-B14F-4D97-AF65-F5344CB8AC3E}">
        <p14:creationId xmlns:p14="http://schemas.microsoft.com/office/powerpoint/2010/main" val="2288878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3340100"/>
            <a:ext cx="2901255" cy="491278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3340100"/>
            <a:ext cx="2915543" cy="491278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38A1077-ED0C-8F49-9EBF-4323C79DCD4E}" type="datetimeFigureOut">
              <a:rPr lang="fr-FR" smtClean="0"/>
              <a:t>03/09/2021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69FB5732-FC1F-1944-9F23-2C231EA28162}" type="slidenum">
              <a:rPr lang="fr-FR" smtClean="0"/>
              <a:t>‹N°›</a:t>
            </a:fld>
            <a:endParaRPr lang="fr-FR"/>
          </a:p>
        </p:txBody>
      </p:sp>
    </p:spTree>
    <p:extLst>
      <p:ext uri="{BB962C8B-B14F-4D97-AF65-F5344CB8AC3E}">
        <p14:creationId xmlns:p14="http://schemas.microsoft.com/office/powerpoint/2010/main" val="3320634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38A1077-ED0C-8F49-9EBF-4323C79DCD4E}" type="datetimeFigureOut">
              <a:rPr lang="fr-FR" smtClean="0"/>
              <a:t>03/09/2021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69FB5732-FC1F-1944-9F23-2C231EA28162}" type="slidenum">
              <a:rPr lang="fr-FR" smtClean="0"/>
              <a:t>‹N°›</a:t>
            </a:fld>
            <a:endParaRPr lang="fr-FR"/>
          </a:p>
        </p:txBody>
      </p:sp>
    </p:spTree>
    <p:extLst>
      <p:ext uri="{BB962C8B-B14F-4D97-AF65-F5344CB8AC3E}">
        <p14:creationId xmlns:p14="http://schemas.microsoft.com/office/powerpoint/2010/main" val="484712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8A1077-ED0C-8F49-9EBF-4323C79DCD4E}" type="datetimeFigureOut">
              <a:rPr lang="fr-FR" smtClean="0"/>
              <a:t>03/09/2021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69FB5732-FC1F-1944-9F23-2C231EA28162}" type="slidenum">
              <a:rPr lang="fr-FR" smtClean="0"/>
              <a:t>‹N°›</a:t>
            </a:fld>
            <a:endParaRPr lang="fr-FR"/>
          </a:p>
        </p:txBody>
      </p:sp>
    </p:spTree>
    <p:extLst>
      <p:ext uri="{BB962C8B-B14F-4D97-AF65-F5344CB8AC3E}">
        <p14:creationId xmlns:p14="http://schemas.microsoft.com/office/powerpoint/2010/main" val="3971753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38A1077-ED0C-8F49-9EBF-4323C79DCD4E}" type="datetimeFigureOut">
              <a:rPr lang="fr-FR" smtClean="0"/>
              <a:t>03/09/2021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9FB5732-FC1F-1944-9F23-2C231EA28162}" type="slidenum">
              <a:rPr lang="fr-FR" smtClean="0"/>
              <a:t>‹N°›</a:t>
            </a:fld>
            <a:endParaRPr lang="fr-FR"/>
          </a:p>
        </p:txBody>
      </p:sp>
    </p:spTree>
    <p:extLst>
      <p:ext uri="{BB962C8B-B14F-4D97-AF65-F5344CB8AC3E}">
        <p14:creationId xmlns:p14="http://schemas.microsoft.com/office/powerpoint/2010/main" val="1372062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38A1077-ED0C-8F49-9EBF-4323C79DCD4E}" type="datetimeFigureOut">
              <a:rPr lang="fr-FR" smtClean="0"/>
              <a:t>03/09/2021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9FB5732-FC1F-1944-9F23-2C231EA28162}" type="slidenum">
              <a:rPr lang="fr-FR" smtClean="0"/>
              <a:t>‹N°›</a:t>
            </a:fld>
            <a:endParaRPr lang="fr-FR"/>
          </a:p>
        </p:txBody>
      </p:sp>
    </p:spTree>
    <p:extLst>
      <p:ext uri="{BB962C8B-B14F-4D97-AF65-F5344CB8AC3E}">
        <p14:creationId xmlns:p14="http://schemas.microsoft.com/office/powerpoint/2010/main" val="1664407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38A1077-ED0C-8F49-9EBF-4323C79DCD4E}" type="datetimeFigureOut">
              <a:rPr lang="fr-FR" smtClean="0"/>
              <a:t>03/09/2021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9FB5732-FC1F-1944-9F23-2C231EA28162}" type="slidenum">
              <a:rPr lang="fr-FR" smtClean="0"/>
              <a:t>‹N°›</a:t>
            </a:fld>
            <a:endParaRPr lang="fr-FR"/>
          </a:p>
        </p:txBody>
      </p:sp>
    </p:spTree>
    <p:extLst>
      <p:ext uri="{BB962C8B-B14F-4D97-AF65-F5344CB8AC3E}">
        <p14:creationId xmlns:p14="http://schemas.microsoft.com/office/powerpoint/2010/main" val="22402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38A1077-ED0C-8F49-9EBF-4323C79DCD4E}" type="datetimeFigureOut">
              <a:rPr lang="fr-FR" smtClean="0"/>
              <a:t>03/09/2021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9FB5732-FC1F-1944-9F23-2C231EA28162}" type="slidenum">
              <a:rPr lang="fr-FR" smtClean="0"/>
              <a:t>‹N°›</a:t>
            </a:fld>
            <a:endParaRPr lang="fr-FR"/>
          </a:p>
        </p:txBody>
      </p:sp>
    </p:spTree>
    <p:extLst>
      <p:ext uri="{BB962C8B-B14F-4D97-AF65-F5344CB8AC3E}">
        <p14:creationId xmlns:p14="http://schemas.microsoft.com/office/powerpoint/2010/main" val="3194791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738A1077-ED0C-8F49-9EBF-4323C79DCD4E}" type="datetimeFigureOut">
              <a:rPr lang="fr-FR" smtClean="0"/>
              <a:t>03/09/2021</a:t>
            </a:fld>
            <a:endParaRPr lang="fr-FR"/>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69FB5732-FC1F-1944-9F23-2C231EA28162}" type="slidenum">
              <a:rPr lang="fr-FR" smtClean="0"/>
              <a:t>‹N°›</a:t>
            </a:fld>
            <a:endParaRPr lang="fr-FR"/>
          </a:p>
        </p:txBody>
      </p:sp>
    </p:spTree>
    <p:extLst>
      <p:ext uri="{BB962C8B-B14F-4D97-AF65-F5344CB8AC3E}">
        <p14:creationId xmlns:p14="http://schemas.microsoft.com/office/powerpoint/2010/main" val="38376325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1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8.png"/><Relationship Id="rId17" Type="http://schemas.microsoft.com/office/2007/relationships/hdphoto" Target="../media/hdphoto6.wdp"/><Relationship Id="rId2" Type="http://schemas.openxmlformats.org/officeDocument/2006/relationships/image" Target="../media/image1.png"/><Relationship Id="rId16" Type="http://schemas.openxmlformats.org/officeDocument/2006/relationships/image" Target="../media/image10.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7.jpeg"/><Relationship Id="rId5" Type="http://schemas.openxmlformats.org/officeDocument/2006/relationships/image" Target="../media/image4.png"/><Relationship Id="rId15" Type="http://schemas.microsoft.com/office/2007/relationships/hdphoto" Target="../media/hdphoto5.wdp"/><Relationship Id="rId10" Type="http://schemas.microsoft.com/office/2007/relationships/hdphoto" Target="../media/hdphoto3.wdp"/><Relationship Id="rId19"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image" Target="../media/image6.png"/><Relationship Id="rId1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4.emf"/><Relationship Id="rId13" Type="http://schemas.microsoft.com/office/2007/relationships/hdphoto" Target="../media/hdphoto1.wdp"/><Relationship Id="rId18" Type="http://schemas.openxmlformats.org/officeDocument/2006/relationships/image" Target="../media/image21.png"/><Relationship Id="rId3" Type="http://schemas.openxmlformats.org/officeDocument/2006/relationships/image" Target="../media/image2.png"/><Relationship Id="rId7" Type="http://schemas.microsoft.com/office/2007/relationships/hdphoto" Target="../media/hdphoto7.wdp"/><Relationship Id="rId12" Type="http://schemas.openxmlformats.org/officeDocument/2006/relationships/image" Target="../media/image17.png"/><Relationship Id="rId17" Type="http://schemas.openxmlformats.org/officeDocument/2006/relationships/image" Target="../media/image20.png"/><Relationship Id="rId2" Type="http://schemas.openxmlformats.org/officeDocument/2006/relationships/image" Target="../media/image1.png"/><Relationship Id="rId16"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13.png"/><Relationship Id="rId11" Type="http://schemas.microsoft.com/office/2007/relationships/hdphoto" Target="../media/hdphoto8.wdp"/><Relationship Id="rId5" Type="http://schemas.openxmlformats.org/officeDocument/2006/relationships/image" Target="../media/image3.png"/><Relationship Id="rId15" Type="http://schemas.microsoft.com/office/2007/relationships/hdphoto" Target="../media/hdphoto9.wdp"/><Relationship Id="rId10" Type="http://schemas.openxmlformats.org/officeDocument/2006/relationships/image" Target="../media/image16.png"/><Relationship Id="rId4" Type="http://schemas.openxmlformats.org/officeDocument/2006/relationships/image" Target="../media/image7.jpeg"/><Relationship Id="rId9" Type="http://schemas.openxmlformats.org/officeDocument/2006/relationships/image" Target="../media/image15.png"/><Relationship Id="rId1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9">
            <a:extLst>
              <a:ext uri="{FF2B5EF4-FFF2-40B4-BE49-F238E27FC236}">
                <a16:creationId xmlns:a16="http://schemas.microsoft.com/office/drawing/2014/main" id="{87AF21C0-11A2-0040-B2B7-119C07AE337A}"/>
              </a:ext>
            </a:extLst>
          </p:cNvPr>
          <p:cNvSpPr/>
          <p:nvPr/>
        </p:nvSpPr>
        <p:spPr>
          <a:xfrm>
            <a:off x="1061626" y="5872475"/>
            <a:ext cx="4748424" cy="1436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a:latin typeface="Univers 57 Condensed" pitchFamily="2" charset="77"/>
            </a:endParaRPr>
          </a:p>
        </p:txBody>
      </p:sp>
      <p:sp>
        <p:nvSpPr>
          <p:cNvPr id="7" name="Rectangle 6">
            <a:extLst>
              <a:ext uri="{FF2B5EF4-FFF2-40B4-BE49-F238E27FC236}">
                <a16:creationId xmlns:a16="http://schemas.microsoft.com/office/drawing/2014/main" id="{93E1AA7F-DD69-104E-9243-997CAF132339}"/>
              </a:ext>
            </a:extLst>
          </p:cNvPr>
          <p:cNvSpPr/>
          <p:nvPr/>
        </p:nvSpPr>
        <p:spPr>
          <a:xfrm>
            <a:off x="3506400" y="1126444"/>
            <a:ext cx="3214297" cy="2809446"/>
          </a:xfrm>
          <a:prstGeom prst="rect">
            <a:avLst/>
          </a:prstGeom>
          <a:no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a:latin typeface="Univers 57 Condensed" pitchFamily="2" charset="77"/>
            </a:endParaRPr>
          </a:p>
        </p:txBody>
      </p:sp>
      <p:sp>
        <p:nvSpPr>
          <p:cNvPr id="15" name="Rectangle 14">
            <a:extLst>
              <a:ext uri="{FF2B5EF4-FFF2-40B4-BE49-F238E27FC236}">
                <a16:creationId xmlns:a16="http://schemas.microsoft.com/office/drawing/2014/main" id="{3A0EE3A4-4C07-CD40-AF25-8A7E30499D13}"/>
              </a:ext>
            </a:extLst>
          </p:cNvPr>
          <p:cNvSpPr/>
          <p:nvPr/>
        </p:nvSpPr>
        <p:spPr>
          <a:xfrm>
            <a:off x="132442" y="1126444"/>
            <a:ext cx="3230341" cy="2809450"/>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a:latin typeface="Univers 57 Condensed" pitchFamily="2" charset="77"/>
            </a:endParaRPr>
          </a:p>
        </p:txBody>
      </p:sp>
      <p:sp>
        <p:nvSpPr>
          <p:cNvPr id="63" name="Rectangle 62">
            <a:extLst>
              <a:ext uri="{FF2B5EF4-FFF2-40B4-BE49-F238E27FC236}">
                <a16:creationId xmlns:a16="http://schemas.microsoft.com/office/drawing/2014/main" id="{A9C86367-1AA8-564F-981F-D9C667052A75}"/>
              </a:ext>
            </a:extLst>
          </p:cNvPr>
          <p:cNvSpPr/>
          <p:nvPr/>
        </p:nvSpPr>
        <p:spPr>
          <a:xfrm>
            <a:off x="3273286" y="1540635"/>
            <a:ext cx="366089" cy="1546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Univers 57 Condensed" pitchFamily="2" charset="77"/>
            </a:endParaRPr>
          </a:p>
        </p:txBody>
      </p:sp>
      <p:sp>
        <p:nvSpPr>
          <p:cNvPr id="6" name="Rectangle 5">
            <a:extLst>
              <a:ext uri="{FF2B5EF4-FFF2-40B4-BE49-F238E27FC236}">
                <a16:creationId xmlns:a16="http://schemas.microsoft.com/office/drawing/2014/main" id="{E6B8EF44-18B0-0542-A482-B4CB9A05D84D}"/>
              </a:ext>
            </a:extLst>
          </p:cNvPr>
          <p:cNvSpPr/>
          <p:nvPr/>
        </p:nvSpPr>
        <p:spPr>
          <a:xfrm>
            <a:off x="0" y="1"/>
            <a:ext cx="6858000" cy="6775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a:latin typeface="Univers 57 Condensed" pitchFamily="2" charset="77"/>
            </a:endParaRPr>
          </a:p>
        </p:txBody>
      </p:sp>
      <p:pic>
        <p:nvPicPr>
          <p:cNvPr id="4" name="Image 3">
            <a:extLst>
              <a:ext uri="{FF2B5EF4-FFF2-40B4-BE49-F238E27FC236}">
                <a16:creationId xmlns:a16="http://schemas.microsoft.com/office/drawing/2014/main" id="{D69637FC-46DD-464D-8021-39E3C255BA90}"/>
              </a:ext>
            </a:extLst>
          </p:cNvPr>
          <p:cNvPicPr>
            <a:picLocks noChangeAspect="1"/>
          </p:cNvPicPr>
          <p:nvPr/>
        </p:nvPicPr>
        <p:blipFill>
          <a:blip r:embed="rId2"/>
          <a:stretch>
            <a:fillRect/>
          </a:stretch>
        </p:blipFill>
        <p:spPr>
          <a:xfrm>
            <a:off x="178905" y="-37562"/>
            <a:ext cx="834887" cy="829008"/>
          </a:xfrm>
          <a:prstGeom prst="rect">
            <a:avLst/>
          </a:prstGeom>
        </p:spPr>
      </p:pic>
      <p:sp>
        <p:nvSpPr>
          <p:cNvPr id="5" name="Espace réservé du contenu 6">
            <a:extLst>
              <a:ext uri="{FF2B5EF4-FFF2-40B4-BE49-F238E27FC236}">
                <a16:creationId xmlns:a16="http://schemas.microsoft.com/office/drawing/2014/main" id="{20C07171-550C-4E48-8E08-59120864E5EF}"/>
              </a:ext>
            </a:extLst>
          </p:cNvPr>
          <p:cNvSpPr txBox="1">
            <a:spLocks/>
          </p:cNvSpPr>
          <p:nvPr/>
        </p:nvSpPr>
        <p:spPr>
          <a:xfrm>
            <a:off x="1192696" y="14401"/>
            <a:ext cx="5665304" cy="663199"/>
          </a:xfrm>
          <a:prstGeom prst="rect">
            <a:avLst/>
          </a:prstGeom>
        </p:spPr>
        <p:style>
          <a:lnRef idx="0">
            <a:scrgbClr r="0" g="0" b="0"/>
          </a:lnRef>
          <a:fillRef idx="0">
            <a:scrgbClr r="0" g="0" b="0"/>
          </a:fillRef>
          <a:effectRef idx="0">
            <a:scrgbClr r="0" g="0" b="0"/>
          </a:effectRef>
          <a:fontRef idx="major"/>
        </p:style>
        <p:txBody>
          <a:bodyPr vert="horz" wrap="square" lIns="91440" tIns="45720" rIns="91440" bIns="45720" rtlCol="0" anchor="ctr">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2000" b="1" dirty="0">
                <a:solidFill>
                  <a:schemeClr val="bg1"/>
                </a:solidFill>
                <a:latin typeface="Univers 67 Condensed" pitchFamily="2" charset="0"/>
              </a:rPr>
              <a:t>ASSURANCE AUTO</a:t>
            </a:r>
            <a:br>
              <a:rPr lang="fr-FR" sz="1600" b="1" dirty="0">
                <a:solidFill>
                  <a:schemeClr val="bg1"/>
                </a:solidFill>
                <a:latin typeface="Univers 67 Condensed" pitchFamily="2" charset="0"/>
              </a:rPr>
            </a:br>
            <a:r>
              <a:rPr lang="fr-FR" sz="1600" b="1" dirty="0">
                <a:solidFill>
                  <a:schemeClr val="bg1"/>
                </a:solidFill>
                <a:latin typeface="Univers 67 Condensed" pitchFamily="2" charset="0"/>
              </a:rPr>
              <a:t>DES ASSURANCES POUR TOUS LES USAGES</a:t>
            </a:r>
          </a:p>
        </p:txBody>
      </p:sp>
      <p:sp>
        <p:nvSpPr>
          <p:cNvPr id="8" name="Espace réservé du pied de page 1">
            <a:extLst>
              <a:ext uri="{FF2B5EF4-FFF2-40B4-BE49-F238E27FC236}">
                <a16:creationId xmlns:a16="http://schemas.microsoft.com/office/drawing/2014/main" id="{73881A70-1151-5641-992E-14D45B9A0A22}"/>
              </a:ext>
            </a:extLst>
          </p:cNvPr>
          <p:cNvSpPr>
            <a:spLocks noGrp="1"/>
          </p:cNvSpPr>
          <p:nvPr/>
        </p:nvSpPr>
        <p:spPr>
          <a:xfrm>
            <a:off x="134930" y="8918682"/>
            <a:ext cx="3765585" cy="80289"/>
          </a:xfrm>
          <a:prstGeom prst="rect">
            <a:avLst/>
          </a:prstGeom>
        </p:spPr>
        <p:style>
          <a:lnRef idx="0">
            <a:scrgbClr r="0" g="0" b="0"/>
          </a:lnRef>
          <a:fillRef idx="0">
            <a:scrgbClr r="0" g="0" b="0"/>
          </a:fillRef>
          <a:effectRef idx="0">
            <a:scrgbClr r="0" g="0" b="0"/>
          </a:effectRef>
          <a:fontRef idx="major"/>
        </p:style>
        <p:txBody>
          <a:bodyPr vert="horz" lIns="0" tIns="45720" rIns="91440" bIns="45720" rtlCol="0"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600" dirty="0">
                <a:solidFill>
                  <a:schemeClr val="bg2">
                    <a:lumMod val="10000"/>
                  </a:schemeClr>
                </a:solidFill>
                <a:latin typeface="Univers 57 Condensed" pitchFamily="2" charset="77"/>
              </a:rPr>
              <a:t>DOCUMENT A USAGE INTERNE - NE PAS DIFFUSER</a:t>
            </a:r>
          </a:p>
        </p:txBody>
      </p:sp>
      <p:sp>
        <p:nvSpPr>
          <p:cNvPr id="51" name="ZoneTexte 5">
            <a:extLst>
              <a:ext uri="{FF2B5EF4-FFF2-40B4-BE49-F238E27FC236}">
                <a16:creationId xmlns:a16="http://schemas.microsoft.com/office/drawing/2014/main" id="{E3F6FDCD-F36E-BB46-AC9C-99EB5553E870}"/>
              </a:ext>
            </a:extLst>
          </p:cNvPr>
          <p:cNvSpPr txBox="1"/>
          <p:nvPr/>
        </p:nvSpPr>
        <p:spPr>
          <a:xfrm>
            <a:off x="448751" y="1671067"/>
            <a:ext cx="1011029" cy="215444"/>
          </a:xfrm>
          <a:prstGeom prst="rect">
            <a:avLst/>
          </a:prstGeom>
          <a:solidFill>
            <a:schemeClr val="accent5"/>
          </a:solidFill>
        </p:spPr>
        <p:style>
          <a:lnRef idx="0">
            <a:scrgbClr r="0" g="0" b="0"/>
          </a:lnRef>
          <a:fillRef idx="0">
            <a:scrgbClr r="0" g="0" b="0"/>
          </a:fillRef>
          <a:effectRef idx="0">
            <a:scrgbClr r="0" g="0" b="0"/>
          </a:effectRef>
          <a:fontRef idx="major"/>
        </p:style>
        <p:txBody>
          <a:bodyPr wrap="square" lIns="180000" rtlCol="0" anchor="ctr" anchorCtr="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spcBef>
                <a:spcPts val="675"/>
              </a:spcBef>
            </a:pPr>
            <a:r>
              <a:rPr lang="fr-FR" sz="800" b="1" kern="700" dirty="0">
                <a:solidFill>
                  <a:schemeClr val="bg1"/>
                </a:solidFill>
                <a:latin typeface="Univers 67 Condensed" pitchFamily="2" charset="0"/>
              </a:rPr>
              <a:t>PRIVÉ</a:t>
            </a:r>
          </a:p>
        </p:txBody>
      </p:sp>
      <p:sp>
        <p:nvSpPr>
          <p:cNvPr id="52" name="Ellipse 51">
            <a:extLst>
              <a:ext uri="{FF2B5EF4-FFF2-40B4-BE49-F238E27FC236}">
                <a16:creationId xmlns:a16="http://schemas.microsoft.com/office/drawing/2014/main" id="{66709271-F5AC-8541-8DE9-7042D3D2289D}"/>
              </a:ext>
            </a:extLst>
          </p:cNvPr>
          <p:cNvSpPr/>
          <p:nvPr/>
        </p:nvSpPr>
        <p:spPr>
          <a:xfrm>
            <a:off x="239202" y="1636882"/>
            <a:ext cx="305805" cy="305805"/>
          </a:xfrm>
          <a:prstGeom prst="ellipse">
            <a:avLst/>
          </a:prstGeom>
          <a:solidFill>
            <a:schemeClr val="accent5"/>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dirty="0">
              <a:latin typeface="Univers 57 Condensed" pitchFamily="2" charset="77"/>
            </a:endParaRPr>
          </a:p>
        </p:txBody>
      </p:sp>
      <p:sp>
        <p:nvSpPr>
          <p:cNvPr id="53" name="Rectangle 52">
            <a:extLst>
              <a:ext uri="{FF2B5EF4-FFF2-40B4-BE49-F238E27FC236}">
                <a16:creationId xmlns:a16="http://schemas.microsoft.com/office/drawing/2014/main" id="{FEBA7C43-8D4C-9C45-BFBB-7D4A568F7418}"/>
              </a:ext>
            </a:extLst>
          </p:cNvPr>
          <p:cNvSpPr/>
          <p:nvPr/>
        </p:nvSpPr>
        <p:spPr>
          <a:xfrm>
            <a:off x="453076" y="1897410"/>
            <a:ext cx="1059246" cy="424616"/>
          </a:xfrm>
          <a:prstGeom prst="rect">
            <a:avLst/>
          </a:prstGeom>
          <a:noFill/>
          <a:ln>
            <a:noFill/>
          </a:ln>
        </p:spPr>
        <p:style>
          <a:lnRef idx="0">
            <a:scrgbClr r="0" g="0" b="0"/>
          </a:lnRef>
          <a:fillRef idx="0">
            <a:scrgbClr r="0" g="0" b="0"/>
          </a:fillRef>
          <a:effectRef idx="0">
            <a:scrgbClr r="0" g="0" b="0"/>
          </a:effectRef>
          <a:fontRef idx="major"/>
        </p:style>
        <p:txBody>
          <a:bodyPr wrap="square">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700" dirty="0">
                <a:solidFill>
                  <a:schemeClr val="bg2">
                    <a:lumMod val="10000"/>
                  </a:schemeClr>
                </a:solidFill>
                <a:latin typeface="Univers 57 Condensed" pitchFamily="2" charset="77"/>
              </a:rPr>
              <a:t>Le véhicule est utilisé pour des déplacements privés et ne sert en aucun cas pour les besoins d’une activité professionnelle, même à titre occasionnel.</a:t>
            </a:r>
          </a:p>
        </p:txBody>
      </p:sp>
      <p:sp>
        <p:nvSpPr>
          <p:cNvPr id="11" name="ZoneTexte 31">
            <a:extLst>
              <a:ext uri="{FF2B5EF4-FFF2-40B4-BE49-F238E27FC236}">
                <a16:creationId xmlns:a16="http://schemas.microsoft.com/office/drawing/2014/main" id="{7978AD33-ECC7-1A4F-A0A5-4CC681EF4967}"/>
              </a:ext>
            </a:extLst>
          </p:cNvPr>
          <p:cNvSpPr txBox="1"/>
          <p:nvPr/>
        </p:nvSpPr>
        <p:spPr>
          <a:xfrm>
            <a:off x="132442" y="3989168"/>
            <a:ext cx="6571516" cy="307777"/>
          </a:xfrm>
          <a:prstGeom prst="rect">
            <a:avLst/>
          </a:prstGeom>
          <a:noFill/>
        </p:spPr>
        <p:style>
          <a:lnRef idx="0">
            <a:scrgbClr r="0" g="0" b="0"/>
          </a:lnRef>
          <a:fillRef idx="0">
            <a:scrgbClr r="0" g="0" b="0"/>
          </a:fillRef>
          <a:effectRef idx="0">
            <a:scrgbClr r="0" g="0" b="0"/>
          </a:effectRef>
          <a:fontRef idx="major"/>
        </p:style>
        <p:txBody>
          <a:bodyPr wrap="square" lIns="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just"/>
            <a:r>
              <a:rPr lang="fr-FR" sz="700" b="1" dirty="0">
                <a:solidFill>
                  <a:schemeClr val="accent5"/>
                </a:solidFill>
                <a:latin typeface="Univers 57 Condensed" pitchFamily="2" charset="77"/>
              </a:rPr>
              <a:t>À NOTER : </a:t>
            </a:r>
            <a:r>
              <a:rPr lang="fr-FR" sz="700" dirty="0">
                <a:solidFill>
                  <a:schemeClr val="bg2">
                    <a:lumMod val="10000"/>
                  </a:schemeClr>
                </a:solidFill>
                <a:latin typeface="Univers 57 Condensed" pitchFamily="2" charset="77"/>
              </a:rPr>
              <a:t>L’usage Tournées n’est plus disponible dans l’offre AUTO 5 BPCE Assurances. Les clients professionnels actuellement assurés en usage Tournées avec leur contrat AUTO 4 maintiennent leur offre aux conditions prévues dans leur contrat.</a:t>
            </a:r>
          </a:p>
        </p:txBody>
      </p:sp>
      <p:pic>
        <p:nvPicPr>
          <p:cNvPr id="12" name="Image 11">
            <a:extLst>
              <a:ext uri="{FF2B5EF4-FFF2-40B4-BE49-F238E27FC236}">
                <a16:creationId xmlns:a16="http://schemas.microsoft.com/office/drawing/2014/main" id="{72F461A4-2504-0C48-B983-80DE4778F587}"/>
              </a:ext>
            </a:extLst>
          </p:cNvPr>
          <p:cNvPicPr>
            <a:picLocks noChangeAspect="1"/>
          </p:cNvPicPr>
          <p:nvPr/>
        </p:nvPicPr>
        <p:blipFill>
          <a:blip r:embed="rId3"/>
          <a:srcRect/>
          <a:stretch/>
        </p:blipFill>
        <p:spPr>
          <a:xfrm>
            <a:off x="5735500" y="8793495"/>
            <a:ext cx="968458" cy="316415"/>
          </a:xfrm>
          <a:prstGeom prst="rect">
            <a:avLst/>
          </a:prstGeom>
        </p:spPr>
      </p:pic>
      <p:cxnSp>
        <p:nvCxnSpPr>
          <p:cNvPr id="14" name="Connecteur droit 13">
            <a:extLst>
              <a:ext uri="{FF2B5EF4-FFF2-40B4-BE49-F238E27FC236}">
                <a16:creationId xmlns:a16="http://schemas.microsoft.com/office/drawing/2014/main" id="{323EBBD6-2F52-5642-B7EE-022F292670E9}"/>
              </a:ext>
            </a:extLst>
          </p:cNvPr>
          <p:cNvCxnSpPr>
            <a:cxnSpLocks/>
          </p:cNvCxnSpPr>
          <p:nvPr/>
        </p:nvCxnSpPr>
        <p:spPr>
          <a:xfrm>
            <a:off x="0" y="8757731"/>
            <a:ext cx="6858000" cy="0"/>
          </a:xfrm>
          <a:prstGeom prst="line">
            <a:avLst/>
          </a:prstGeom>
          <a:ln w="9525">
            <a:solidFill>
              <a:schemeClr val="bg2">
                <a:lumMod val="10000"/>
              </a:schemeClr>
            </a:solidFill>
          </a:ln>
        </p:spPr>
        <p:style>
          <a:lnRef idx="2">
            <a:schemeClr val="accent2"/>
          </a:lnRef>
          <a:fillRef idx="0">
            <a:schemeClr val="accent2"/>
          </a:fillRef>
          <a:effectRef idx="1">
            <a:schemeClr val="accent2"/>
          </a:effectRef>
          <a:fontRef idx="minor">
            <a:schemeClr val="tx1"/>
          </a:fontRef>
        </p:style>
      </p:cxnSp>
      <p:sp>
        <p:nvSpPr>
          <p:cNvPr id="16" name="ZoneTexte 6">
            <a:extLst>
              <a:ext uri="{FF2B5EF4-FFF2-40B4-BE49-F238E27FC236}">
                <a16:creationId xmlns:a16="http://schemas.microsoft.com/office/drawing/2014/main" id="{45FDF229-960D-9E47-AD29-C75FE21E12A3}"/>
              </a:ext>
            </a:extLst>
          </p:cNvPr>
          <p:cNvSpPr txBox="1"/>
          <p:nvPr/>
        </p:nvSpPr>
        <p:spPr>
          <a:xfrm>
            <a:off x="265759" y="916239"/>
            <a:ext cx="1246563" cy="461665"/>
          </a:xfrm>
          <a:prstGeom prst="rect">
            <a:avLst/>
          </a:prstGeom>
          <a:solidFill>
            <a:schemeClr val="bg1"/>
          </a:solidFill>
        </p:spPr>
        <p:style>
          <a:lnRef idx="0">
            <a:scrgbClr r="0" g="0" b="0"/>
          </a:lnRef>
          <a:fillRef idx="0">
            <a:scrgbClr r="0" g="0" b="0"/>
          </a:fillRef>
          <a:effectRef idx="0">
            <a:scrgbClr r="0" g="0" b="0"/>
          </a:effectRef>
          <a:fontRef idx="major"/>
        </p:style>
        <p:txBody>
          <a:bodyPr wrap="square" lIns="9000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1400" b="1" dirty="0">
                <a:solidFill>
                  <a:schemeClr val="accent5"/>
                </a:solidFill>
                <a:latin typeface="Univers 67 Condensed" pitchFamily="2" charset="0"/>
              </a:rPr>
              <a:t>USAGE PRIVÉ</a:t>
            </a:r>
            <a:br>
              <a:rPr lang="fr-FR" sz="1400" b="1" dirty="0">
                <a:solidFill>
                  <a:schemeClr val="accent5"/>
                </a:solidFill>
                <a:latin typeface="Univers 57 Condensed" pitchFamily="2" charset="77"/>
              </a:rPr>
            </a:br>
            <a:r>
              <a:rPr lang="fr-FR" sz="1000" dirty="0">
                <a:solidFill>
                  <a:schemeClr val="accent5"/>
                </a:solidFill>
                <a:latin typeface="Univers 57 Condensed" pitchFamily="2" charset="77"/>
              </a:rPr>
              <a:t>(compte 04)</a:t>
            </a:r>
            <a:endParaRPr lang="fr-FR" sz="1400" dirty="0">
              <a:solidFill>
                <a:schemeClr val="accent5"/>
              </a:solidFill>
              <a:latin typeface="Univers 57 Condensed" pitchFamily="2" charset="77"/>
            </a:endParaRPr>
          </a:p>
        </p:txBody>
      </p:sp>
      <p:sp>
        <p:nvSpPr>
          <p:cNvPr id="18" name="ZoneTexte 5">
            <a:extLst>
              <a:ext uri="{FF2B5EF4-FFF2-40B4-BE49-F238E27FC236}">
                <a16:creationId xmlns:a16="http://schemas.microsoft.com/office/drawing/2014/main" id="{8C71CF50-E824-C54C-91E6-8FC120AA9DE3}"/>
              </a:ext>
            </a:extLst>
          </p:cNvPr>
          <p:cNvSpPr txBox="1"/>
          <p:nvPr/>
        </p:nvSpPr>
        <p:spPr>
          <a:xfrm>
            <a:off x="1852731" y="1666878"/>
            <a:ext cx="1830686" cy="250410"/>
          </a:xfrm>
          <a:prstGeom prst="rect">
            <a:avLst/>
          </a:prstGeom>
          <a:solidFill>
            <a:schemeClr val="accent5"/>
          </a:solidFill>
        </p:spPr>
        <p:style>
          <a:lnRef idx="0">
            <a:scrgbClr r="0" g="0" b="0"/>
          </a:lnRef>
          <a:fillRef idx="0">
            <a:scrgbClr r="0" g="0" b="0"/>
          </a:fillRef>
          <a:effectRef idx="0">
            <a:scrgbClr r="0" g="0" b="0"/>
          </a:effectRef>
          <a:fontRef idx="major"/>
        </p:style>
        <p:txBody>
          <a:bodyPr wrap="square" lIns="180000" rtlCol="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spcBef>
                <a:spcPts val="675"/>
              </a:spcBef>
            </a:pPr>
            <a:r>
              <a:rPr lang="fr-FR" sz="800" b="1" kern="700" dirty="0">
                <a:solidFill>
                  <a:schemeClr val="bg1"/>
                </a:solidFill>
                <a:latin typeface="Univers 67 Condensed" pitchFamily="2" charset="0"/>
              </a:rPr>
              <a:t>PROFESSIONNEL OCCASIONNEL</a:t>
            </a:r>
          </a:p>
        </p:txBody>
      </p:sp>
      <p:sp>
        <p:nvSpPr>
          <p:cNvPr id="19" name="Rectangle 18">
            <a:extLst>
              <a:ext uri="{FF2B5EF4-FFF2-40B4-BE49-F238E27FC236}">
                <a16:creationId xmlns:a16="http://schemas.microsoft.com/office/drawing/2014/main" id="{E321A7A5-A8BF-504F-A961-43BB45F569CA}"/>
              </a:ext>
            </a:extLst>
          </p:cNvPr>
          <p:cNvSpPr/>
          <p:nvPr/>
        </p:nvSpPr>
        <p:spPr>
          <a:xfrm>
            <a:off x="1852732" y="1921177"/>
            <a:ext cx="2084974" cy="1165527"/>
          </a:xfrm>
          <a:prstGeom prst="rect">
            <a:avLst/>
          </a:prstGeom>
          <a:solidFill>
            <a:schemeClr val="bg1"/>
          </a:solidFill>
        </p:spPr>
        <p:style>
          <a:lnRef idx="0">
            <a:scrgbClr r="0" g="0" b="0"/>
          </a:lnRef>
          <a:fillRef idx="0">
            <a:scrgbClr r="0" g="0" b="0"/>
          </a:fillRef>
          <a:effectRef idx="0">
            <a:scrgbClr r="0" g="0" b="0"/>
          </a:effectRef>
          <a:fontRef idx="major"/>
        </p:style>
        <p:txBody>
          <a:bodyPr wrap="square">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700" b="1" dirty="0">
                <a:solidFill>
                  <a:schemeClr val="bg2">
                    <a:lumMod val="10000"/>
                  </a:schemeClr>
                </a:solidFill>
                <a:latin typeface="Univers 57 Condensed" pitchFamily="2" charset="77"/>
              </a:rPr>
              <a:t>Le </a:t>
            </a:r>
            <a:r>
              <a:rPr lang="fr-FR" sz="700" b="1" u="sng" dirty="0">
                <a:solidFill>
                  <a:schemeClr val="bg2">
                    <a:lumMod val="10000"/>
                  </a:schemeClr>
                </a:solidFill>
                <a:latin typeface="Univers 57 Condensed" pitchFamily="2" charset="77"/>
              </a:rPr>
              <a:t>véhicule particulier</a:t>
            </a:r>
            <a:r>
              <a:rPr lang="fr-FR" sz="700" b="1" dirty="0">
                <a:solidFill>
                  <a:schemeClr val="bg2">
                    <a:lumMod val="10000"/>
                  </a:schemeClr>
                </a:solidFill>
                <a:latin typeface="Univers 57 Condensed" pitchFamily="2" charset="77"/>
              </a:rPr>
              <a:t> </a:t>
            </a:r>
            <a:r>
              <a:rPr lang="fr-FR" sz="700" dirty="0">
                <a:solidFill>
                  <a:schemeClr val="bg2">
                    <a:lumMod val="10000"/>
                  </a:schemeClr>
                </a:solidFill>
                <a:latin typeface="Univers 57 Condensed" pitchFamily="2" charset="77"/>
              </a:rPr>
              <a:t>est utilisé pour des déplacements privés et trajet-travail. </a:t>
            </a:r>
            <a:r>
              <a:rPr lang="fr-FR" sz="700" b="1" dirty="0">
                <a:solidFill>
                  <a:schemeClr val="bg2">
                    <a:lumMod val="10000"/>
                  </a:schemeClr>
                </a:solidFill>
                <a:latin typeface="Univers 57 Condensed" pitchFamily="2" charset="77"/>
              </a:rPr>
              <a:t>Il peut servir occasionnellement </a:t>
            </a:r>
            <a:r>
              <a:rPr lang="fr-FR" sz="700" dirty="0">
                <a:solidFill>
                  <a:schemeClr val="bg2">
                    <a:lumMod val="10000"/>
                  </a:schemeClr>
                </a:solidFill>
                <a:latin typeface="Univers 57 Condensed" pitchFamily="2" charset="77"/>
              </a:rPr>
              <a:t>(moins de 20% du temps)</a:t>
            </a:r>
            <a:r>
              <a:rPr lang="fr-FR" sz="700" b="1" dirty="0">
                <a:solidFill>
                  <a:schemeClr val="bg2">
                    <a:lumMod val="10000"/>
                  </a:schemeClr>
                </a:solidFill>
                <a:latin typeface="Univers 57 Condensed" pitchFamily="2" charset="77"/>
              </a:rPr>
              <a:t> pour les besoins d’une activité professionnelle</a:t>
            </a:r>
            <a:r>
              <a:rPr lang="fr-FR" sz="700" dirty="0">
                <a:solidFill>
                  <a:schemeClr val="bg2">
                    <a:lumMod val="10000"/>
                  </a:schemeClr>
                </a:solidFill>
                <a:latin typeface="Univers 57 Condensed" pitchFamily="2" charset="77"/>
              </a:rPr>
              <a:t>, à l’exclusion du transport à titre onéreux de marchandises ou de personnes. L’usage du véhicule dans le cadre professionnel doit être sporadique, le véhicule ne doit pas être assimilé à un outil de travail.</a:t>
            </a:r>
          </a:p>
        </p:txBody>
      </p:sp>
      <p:sp>
        <p:nvSpPr>
          <p:cNvPr id="22" name="ZoneTexte 6">
            <a:extLst>
              <a:ext uri="{FF2B5EF4-FFF2-40B4-BE49-F238E27FC236}">
                <a16:creationId xmlns:a16="http://schemas.microsoft.com/office/drawing/2014/main" id="{8B3D6764-1698-E14C-84D0-1664F525B646}"/>
              </a:ext>
            </a:extLst>
          </p:cNvPr>
          <p:cNvSpPr txBox="1"/>
          <p:nvPr/>
        </p:nvSpPr>
        <p:spPr>
          <a:xfrm>
            <a:off x="3639718" y="890313"/>
            <a:ext cx="2004226" cy="461665"/>
          </a:xfrm>
          <a:prstGeom prst="rect">
            <a:avLst/>
          </a:prstGeom>
          <a:solidFill>
            <a:schemeClr val="bg1"/>
          </a:solidFill>
        </p:spPr>
        <p:style>
          <a:lnRef idx="0">
            <a:scrgbClr r="0" g="0" b="0"/>
          </a:lnRef>
          <a:fillRef idx="0">
            <a:scrgbClr r="0" g="0" b="0"/>
          </a:fillRef>
          <a:effectRef idx="0">
            <a:scrgbClr r="0" g="0" b="0"/>
          </a:effectRef>
          <a:fontRef idx="major"/>
        </p:style>
        <p:txBody>
          <a:bodyPr wrap="square" lIns="9000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1400" b="1" dirty="0">
                <a:solidFill>
                  <a:schemeClr val="accent5">
                    <a:lumMod val="40000"/>
                    <a:lumOff val="60000"/>
                  </a:schemeClr>
                </a:solidFill>
                <a:latin typeface="Univers 67 Condensed" pitchFamily="2" charset="0"/>
              </a:rPr>
              <a:t>USAGE PROFESSIONNEL</a:t>
            </a:r>
            <a:r>
              <a:rPr lang="fr-FR" sz="1400" b="1" dirty="0">
                <a:solidFill>
                  <a:schemeClr val="accent5">
                    <a:lumMod val="40000"/>
                    <a:lumOff val="60000"/>
                  </a:schemeClr>
                </a:solidFill>
                <a:latin typeface="Univers 57 Condensed" pitchFamily="2" charset="77"/>
              </a:rPr>
              <a:t> </a:t>
            </a:r>
            <a:r>
              <a:rPr lang="fr-FR" sz="1000" dirty="0">
                <a:solidFill>
                  <a:schemeClr val="accent5">
                    <a:lumMod val="40000"/>
                    <a:lumOff val="60000"/>
                  </a:schemeClr>
                </a:solidFill>
                <a:latin typeface="Univers 57 Condensed" pitchFamily="2" charset="77"/>
              </a:rPr>
              <a:t>(compte 08)</a:t>
            </a:r>
            <a:endParaRPr lang="fr-FR" sz="1400" dirty="0">
              <a:solidFill>
                <a:schemeClr val="accent5">
                  <a:lumMod val="40000"/>
                  <a:lumOff val="60000"/>
                </a:schemeClr>
              </a:solidFill>
              <a:latin typeface="Univers 57 Condensed" pitchFamily="2" charset="77"/>
            </a:endParaRPr>
          </a:p>
        </p:txBody>
      </p:sp>
      <p:grpSp>
        <p:nvGrpSpPr>
          <p:cNvPr id="2" name="Groupe 1">
            <a:extLst>
              <a:ext uri="{FF2B5EF4-FFF2-40B4-BE49-F238E27FC236}">
                <a16:creationId xmlns:a16="http://schemas.microsoft.com/office/drawing/2014/main" id="{56B5DFA5-7F2A-F847-8D2D-2DD71F4E2729}"/>
              </a:ext>
            </a:extLst>
          </p:cNvPr>
          <p:cNvGrpSpPr/>
          <p:nvPr/>
        </p:nvGrpSpPr>
        <p:grpSpPr>
          <a:xfrm>
            <a:off x="5823792" y="1192226"/>
            <a:ext cx="880166" cy="184666"/>
            <a:chOff x="5638135" y="1192226"/>
            <a:chExt cx="880166" cy="184666"/>
          </a:xfrm>
        </p:grpSpPr>
        <p:sp>
          <p:nvSpPr>
            <p:cNvPr id="21" name="ZoneTexte 5">
              <a:extLst>
                <a:ext uri="{FF2B5EF4-FFF2-40B4-BE49-F238E27FC236}">
                  <a16:creationId xmlns:a16="http://schemas.microsoft.com/office/drawing/2014/main" id="{7F9182A3-5D44-4B4C-A6DD-0ABF731B6C2C}"/>
                </a:ext>
              </a:extLst>
            </p:cNvPr>
            <p:cNvSpPr txBox="1"/>
            <p:nvPr/>
          </p:nvSpPr>
          <p:spPr>
            <a:xfrm>
              <a:off x="5903858" y="1192226"/>
              <a:ext cx="614443" cy="184666"/>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spcBef>
                  <a:spcPts val="675"/>
                </a:spcBef>
              </a:pPr>
              <a:r>
                <a:rPr lang="fr-FR" sz="600" b="1" kern="700" dirty="0">
                  <a:solidFill>
                    <a:schemeClr val="bg2">
                      <a:lumMod val="10000"/>
                    </a:schemeClr>
                  </a:solidFill>
                  <a:latin typeface="Univers 67 Condensed" pitchFamily="2" charset="0"/>
                </a:rPr>
                <a:t>I  AUTO PRO</a:t>
              </a:r>
              <a:endParaRPr lang="fr-FR" sz="800" b="1" kern="700" dirty="0">
                <a:solidFill>
                  <a:schemeClr val="bg2">
                    <a:lumMod val="10000"/>
                  </a:schemeClr>
                </a:solidFill>
                <a:latin typeface="Univers 67 Condensed" pitchFamily="2" charset="0"/>
              </a:endParaRPr>
            </a:p>
          </p:txBody>
        </p:sp>
        <p:pic>
          <p:nvPicPr>
            <p:cNvPr id="24" name="Image 23">
              <a:extLst>
                <a:ext uri="{FF2B5EF4-FFF2-40B4-BE49-F238E27FC236}">
                  <a16:creationId xmlns:a16="http://schemas.microsoft.com/office/drawing/2014/main" id="{9FCF352C-6153-9A42-AF18-7C3016E372B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638135" y="1230453"/>
              <a:ext cx="323999" cy="129838"/>
            </a:xfrm>
            <a:prstGeom prst="rect">
              <a:avLst/>
            </a:prstGeom>
          </p:spPr>
        </p:pic>
      </p:grpSp>
      <p:sp>
        <p:nvSpPr>
          <p:cNvPr id="42" name="ZoneTexte 5">
            <a:extLst>
              <a:ext uri="{FF2B5EF4-FFF2-40B4-BE49-F238E27FC236}">
                <a16:creationId xmlns:a16="http://schemas.microsoft.com/office/drawing/2014/main" id="{C05D96A6-1BA8-A74B-964A-F6F843869712}"/>
              </a:ext>
            </a:extLst>
          </p:cNvPr>
          <p:cNvSpPr txBox="1"/>
          <p:nvPr/>
        </p:nvSpPr>
        <p:spPr>
          <a:xfrm>
            <a:off x="3097613" y="3039782"/>
            <a:ext cx="2269518" cy="215444"/>
          </a:xfrm>
          <a:prstGeom prst="rect">
            <a:avLst/>
          </a:prstGeom>
          <a:solidFill>
            <a:schemeClr val="accent5">
              <a:lumMod val="40000"/>
              <a:lumOff val="60000"/>
            </a:schemeClr>
          </a:solidFill>
        </p:spPr>
        <p:style>
          <a:lnRef idx="0">
            <a:scrgbClr r="0" g="0" b="0"/>
          </a:lnRef>
          <a:fillRef idx="0">
            <a:scrgbClr r="0" g="0" b="0"/>
          </a:fillRef>
          <a:effectRef idx="0">
            <a:scrgbClr r="0" g="0" b="0"/>
          </a:effectRef>
          <a:fontRef idx="major"/>
        </p:style>
        <p:txBody>
          <a:bodyPr wrap="square" lIns="18000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spcBef>
                <a:spcPts val="675"/>
              </a:spcBef>
            </a:pPr>
            <a:r>
              <a:rPr lang="fr-FR" sz="800" b="1" kern="700" dirty="0">
                <a:solidFill>
                  <a:schemeClr val="bg1"/>
                </a:solidFill>
                <a:latin typeface="Univers 67 Condensed" pitchFamily="2" charset="0"/>
              </a:rPr>
              <a:t>AFFAIRES ET PROMENADES</a:t>
            </a:r>
          </a:p>
        </p:txBody>
      </p:sp>
      <p:sp>
        <p:nvSpPr>
          <p:cNvPr id="43" name="Rectangle 42">
            <a:extLst>
              <a:ext uri="{FF2B5EF4-FFF2-40B4-BE49-F238E27FC236}">
                <a16:creationId xmlns:a16="http://schemas.microsoft.com/office/drawing/2014/main" id="{15A1D84C-A367-F847-9FE2-E71F7C5971D0}"/>
              </a:ext>
            </a:extLst>
          </p:cNvPr>
          <p:cNvSpPr/>
          <p:nvPr/>
        </p:nvSpPr>
        <p:spPr>
          <a:xfrm>
            <a:off x="3111352" y="3255226"/>
            <a:ext cx="2372429" cy="627664"/>
          </a:xfrm>
          <a:prstGeom prst="rect">
            <a:avLst/>
          </a:prstGeom>
          <a:solidFill>
            <a:schemeClr val="bg1"/>
          </a:solidFill>
        </p:spPr>
        <p:style>
          <a:lnRef idx="0">
            <a:scrgbClr r="0" g="0" b="0"/>
          </a:lnRef>
          <a:fillRef idx="0">
            <a:scrgbClr r="0" g="0" b="0"/>
          </a:fillRef>
          <a:effectRef idx="0">
            <a:scrgbClr r="0" g="0" b="0"/>
          </a:effectRef>
          <a:fontRef idx="major"/>
        </p:style>
        <p:txBody>
          <a:bodyPr wrap="square">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700" b="1" dirty="0">
                <a:solidFill>
                  <a:schemeClr val="bg2">
                    <a:lumMod val="10000"/>
                  </a:schemeClr>
                </a:solidFill>
                <a:latin typeface="Univers 57 Condensed" pitchFamily="2" charset="77"/>
              </a:rPr>
              <a:t>Le </a:t>
            </a:r>
            <a:r>
              <a:rPr lang="fr-FR" sz="700" b="1" u="sng" dirty="0">
                <a:solidFill>
                  <a:schemeClr val="bg2">
                    <a:lumMod val="10000"/>
                  </a:schemeClr>
                </a:solidFill>
                <a:latin typeface="Univers 57 Condensed" pitchFamily="2" charset="77"/>
              </a:rPr>
              <a:t>véhicule professionnel</a:t>
            </a:r>
            <a:r>
              <a:rPr lang="fr-FR" sz="700" b="1" dirty="0">
                <a:solidFill>
                  <a:schemeClr val="bg2">
                    <a:lumMod val="10000"/>
                  </a:schemeClr>
                </a:solidFill>
                <a:latin typeface="Univers 57 Condensed" pitchFamily="2" charset="77"/>
              </a:rPr>
              <a:t> est indispensable à l’activité de l’assuré. </a:t>
            </a:r>
            <a:r>
              <a:rPr lang="fr-FR" sz="700" dirty="0">
                <a:solidFill>
                  <a:schemeClr val="bg2">
                    <a:lumMod val="10000"/>
                  </a:schemeClr>
                </a:solidFill>
                <a:latin typeface="Univers 57 Condensed" pitchFamily="2" charset="77"/>
              </a:rPr>
              <a:t>Il peut être utilisé pour des déplacements d’ordre privé ou professionnel (à l’exception des véhicules nécessitant l’usage “Tous Déplacements”). Est exclu le transport public de marchandises.</a:t>
            </a:r>
          </a:p>
        </p:txBody>
      </p:sp>
      <p:sp>
        <p:nvSpPr>
          <p:cNvPr id="39" name="ZoneTexte 5">
            <a:extLst>
              <a:ext uri="{FF2B5EF4-FFF2-40B4-BE49-F238E27FC236}">
                <a16:creationId xmlns:a16="http://schemas.microsoft.com/office/drawing/2014/main" id="{4ADAF465-605E-D547-BC2B-9B3FE86ACAC5}"/>
              </a:ext>
            </a:extLst>
          </p:cNvPr>
          <p:cNvSpPr txBox="1"/>
          <p:nvPr/>
        </p:nvSpPr>
        <p:spPr>
          <a:xfrm>
            <a:off x="5627397" y="2061681"/>
            <a:ext cx="976273" cy="215444"/>
          </a:xfrm>
          <a:prstGeom prst="rect">
            <a:avLst/>
          </a:prstGeom>
          <a:solidFill>
            <a:schemeClr val="accent5">
              <a:lumMod val="40000"/>
              <a:lumOff val="60000"/>
            </a:schemeClr>
          </a:solidFill>
        </p:spPr>
        <p:style>
          <a:lnRef idx="0">
            <a:scrgbClr r="0" g="0" b="0"/>
          </a:lnRef>
          <a:fillRef idx="0">
            <a:scrgbClr r="0" g="0" b="0"/>
          </a:fillRef>
          <a:effectRef idx="0">
            <a:scrgbClr r="0" g="0" b="0"/>
          </a:effectRef>
          <a:fontRef idx="major"/>
        </p:style>
        <p:txBody>
          <a:bodyPr wrap="square" lIns="18000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spcBef>
                <a:spcPts val="675"/>
              </a:spcBef>
            </a:pPr>
            <a:r>
              <a:rPr lang="fr-FR" sz="800" b="1" kern="700" dirty="0">
                <a:solidFill>
                  <a:schemeClr val="bg1"/>
                </a:solidFill>
                <a:latin typeface="Univers 67 Condensed" pitchFamily="2" charset="0"/>
              </a:rPr>
              <a:t>TAXI</a:t>
            </a:r>
          </a:p>
        </p:txBody>
      </p:sp>
      <p:sp>
        <p:nvSpPr>
          <p:cNvPr id="40" name="Rectangle 39">
            <a:extLst>
              <a:ext uri="{FF2B5EF4-FFF2-40B4-BE49-F238E27FC236}">
                <a16:creationId xmlns:a16="http://schemas.microsoft.com/office/drawing/2014/main" id="{35734225-047D-8746-9D89-61889AC4C4D3}"/>
              </a:ext>
            </a:extLst>
          </p:cNvPr>
          <p:cNvSpPr/>
          <p:nvPr/>
        </p:nvSpPr>
        <p:spPr>
          <a:xfrm>
            <a:off x="5627399" y="2277125"/>
            <a:ext cx="1051816" cy="1227641"/>
          </a:xfrm>
          <a:prstGeom prst="rect">
            <a:avLst/>
          </a:prstGeom>
          <a:solidFill>
            <a:schemeClr val="bg1"/>
          </a:solidFill>
        </p:spPr>
        <p:style>
          <a:lnRef idx="0">
            <a:scrgbClr r="0" g="0" b="0"/>
          </a:lnRef>
          <a:fillRef idx="0">
            <a:scrgbClr r="0" g="0" b="0"/>
          </a:fillRef>
          <a:effectRef idx="0">
            <a:scrgbClr r="0" g="0" b="0"/>
          </a:effectRef>
          <a:fontRef idx="major"/>
        </p:style>
        <p:txBody>
          <a:bodyPr wrap="square">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700" b="1" dirty="0">
                <a:solidFill>
                  <a:schemeClr val="bg2">
                    <a:lumMod val="10000"/>
                  </a:schemeClr>
                </a:solidFill>
                <a:latin typeface="Univers 57 Condensed" pitchFamily="2" charset="77"/>
              </a:rPr>
              <a:t>Le conducteur possède les agréments nécessaires pour que le véhicule assuré soit utilisé pour des transports de personnes à titre onéreux </a:t>
            </a:r>
            <a:r>
              <a:rPr lang="fr-FR" sz="700" dirty="0">
                <a:solidFill>
                  <a:schemeClr val="bg2">
                    <a:lumMod val="10000"/>
                  </a:schemeClr>
                </a:solidFill>
                <a:latin typeface="Univers 57 Condensed" pitchFamily="2" charset="77"/>
              </a:rPr>
              <a:t>(taxi, véhicule de tourisme avec chauffeur, transports d’écoliers).</a:t>
            </a:r>
          </a:p>
        </p:txBody>
      </p:sp>
      <p:grpSp>
        <p:nvGrpSpPr>
          <p:cNvPr id="66" name="Groupe 65">
            <a:extLst>
              <a:ext uri="{FF2B5EF4-FFF2-40B4-BE49-F238E27FC236}">
                <a16:creationId xmlns:a16="http://schemas.microsoft.com/office/drawing/2014/main" id="{1D19DA33-8C0F-8F48-86A0-8ADB9F28D1AA}"/>
              </a:ext>
            </a:extLst>
          </p:cNvPr>
          <p:cNvGrpSpPr/>
          <p:nvPr/>
        </p:nvGrpSpPr>
        <p:grpSpPr>
          <a:xfrm>
            <a:off x="5411301" y="2021396"/>
            <a:ext cx="302400" cy="302400"/>
            <a:chOff x="5585467" y="2385007"/>
            <a:chExt cx="302400" cy="302400"/>
          </a:xfrm>
        </p:grpSpPr>
        <p:sp>
          <p:nvSpPr>
            <p:cNvPr id="41" name="Ellipse 40">
              <a:extLst>
                <a:ext uri="{FF2B5EF4-FFF2-40B4-BE49-F238E27FC236}">
                  <a16:creationId xmlns:a16="http://schemas.microsoft.com/office/drawing/2014/main" id="{7C67AB54-1B91-D348-A9D3-7C1CAF528A24}"/>
                </a:ext>
              </a:extLst>
            </p:cNvPr>
            <p:cNvSpPr>
              <a:spLocks noChangeAspect="1"/>
            </p:cNvSpPr>
            <p:nvPr/>
          </p:nvSpPr>
          <p:spPr>
            <a:xfrm>
              <a:off x="5585467" y="2385007"/>
              <a:ext cx="302400" cy="302400"/>
            </a:xfrm>
            <a:prstGeom prst="ellipse">
              <a:avLst/>
            </a:prstGeom>
            <a:solidFill>
              <a:schemeClr val="accent5">
                <a:lumMod val="40000"/>
                <a:lumOff val="6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a:latin typeface="Univers 57 Condensed" pitchFamily="2" charset="77"/>
              </a:endParaRPr>
            </a:p>
          </p:txBody>
        </p:sp>
        <p:pic>
          <p:nvPicPr>
            <p:cNvPr id="38" name="Image 37">
              <a:extLst>
                <a:ext uri="{FF2B5EF4-FFF2-40B4-BE49-F238E27FC236}">
                  <a16:creationId xmlns:a16="http://schemas.microsoft.com/office/drawing/2014/main" id="{9C9F2E95-AB18-C141-AD93-5055D3E23A7C}"/>
                </a:ext>
              </a:extLst>
            </p:cNvPr>
            <p:cNvPicPr>
              <a:picLocks noChangeAspect="1"/>
            </p:cNvPicPr>
            <p:nvPr/>
          </p:nvPicPr>
          <p:blipFill>
            <a:blip r:embed="rId5" cstate="print">
              <a:biLevel thresh="25000"/>
              <a:extLst>
                <a:ext uri="{BEBA8EAE-BF5A-486C-A8C5-ECC9F3942E4B}">
                  <a14:imgProps xmlns:a14="http://schemas.microsoft.com/office/drawing/2010/main">
                    <a14:imgLayer r:embed="rId6">
                      <a14:imgEffect>
                        <a14:artisticPhotocopy/>
                      </a14:imgEffect>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602608" y="2417518"/>
              <a:ext cx="268119" cy="268119"/>
            </a:xfrm>
            <a:prstGeom prst="rect">
              <a:avLst/>
            </a:prstGeom>
          </p:spPr>
        </p:pic>
      </p:grpSp>
      <p:sp>
        <p:nvSpPr>
          <p:cNvPr id="34" name="ZoneTexte 5">
            <a:extLst>
              <a:ext uri="{FF2B5EF4-FFF2-40B4-BE49-F238E27FC236}">
                <a16:creationId xmlns:a16="http://schemas.microsoft.com/office/drawing/2014/main" id="{C09933A5-2886-AF4B-BF3C-74268E003795}"/>
              </a:ext>
            </a:extLst>
          </p:cNvPr>
          <p:cNvSpPr txBox="1"/>
          <p:nvPr/>
        </p:nvSpPr>
        <p:spPr>
          <a:xfrm>
            <a:off x="4011542" y="1672716"/>
            <a:ext cx="1355589" cy="239949"/>
          </a:xfrm>
          <a:prstGeom prst="rect">
            <a:avLst/>
          </a:prstGeom>
          <a:solidFill>
            <a:schemeClr val="accent5">
              <a:lumMod val="40000"/>
              <a:lumOff val="60000"/>
            </a:schemeClr>
          </a:solidFill>
        </p:spPr>
        <p:style>
          <a:lnRef idx="0">
            <a:scrgbClr r="0" g="0" b="0"/>
          </a:lnRef>
          <a:fillRef idx="0">
            <a:scrgbClr r="0" g="0" b="0"/>
          </a:fillRef>
          <a:effectRef idx="0">
            <a:scrgbClr r="0" g="0" b="0"/>
          </a:effectRef>
          <a:fontRef idx="major"/>
        </p:style>
        <p:txBody>
          <a:bodyPr wrap="square" lIns="180000" rtlCol="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spcBef>
                <a:spcPts val="675"/>
              </a:spcBef>
            </a:pPr>
            <a:r>
              <a:rPr lang="fr-FR" sz="800" b="1" kern="700" dirty="0">
                <a:solidFill>
                  <a:schemeClr val="bg1"/>
                </a:solidFill>
                <a:latin typeface="Univers 67 Condensed" pitchFamily="2" charset="0"/>
              </a:rPr>
              <a:t>TOUS DÉPLACEMENTS</a:t>
            </a:r>
          </a:p>
        </p:txBody>
      </p:sp>
      <p:sp>
        <p:nvSpPr>
          <p:cNvPr id="36" name="Rectangle 35">
            <a:extLst>
              <a:ext uri="{FF2B5EF4-FFF2-40B4-BE49-F238E27FC236}">
                <a16:creationId xmlns:a16="http://schemas.microsoft.com/office/drawing/2014/main" id="{05F44713-1E18-A649-9750-A1BD3F54D63F}"/>
              </a:ext>
            </a:extLst>
          </p:cNvPr>
          <p:cNvSpPr/>
          <p:nvPr/>
        </p:nvSpPr>
        <p:spPr>
          <a:xfrm>
            <a:off x="4015866" y="1912665"/>
            <a:ext cx="1337031" cy="455634"/>
          </a:xfrm>
          <a:prstGeom prst="rect">
            <a:avLst/>
          </a:prstGeom>
          <a:noFill/>
          <a:ln>
            <a:noFill/>
          </a:ln>
        </p:spPr>
        <p:style>
          <a:lnRef idx="0">
            <a:scrgbClr r="0" g="0" b="0"/>
          </a:lnRef>
          <a:fillRef idx="0">
            <a:scrgbClr r="0" g="0" b="0"/>
          </a:fillRef>
          <a:effectRef idx="0">
            <a:scrgbClr r="0" g="0" b="0"/>
          </a:effectRef>
          <a:fontRef idx="major"/>
        </p:style>
        <p:txBody>
          <a:bodyPr wrap="square">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700" dirty="0">
                <a:solidFill>
                  <a:schemeClr val="bg2">
                    <a:lumMod val="10000"/>
                  </a:schemeClr>
                </a:solidFill>
                <a:latin typeface="Univers 57 Condensed" pitchFamily="2" charset="77"/>
              </a:rPr>
              <a:t>Le véhicule assuré peut être utilisé </a:t>
            </a:r>
            <a:r>
              <a:rPr lang="fr-FR" sz="700" b="1" dirty="0">
                <a:solidFill>
                  <a:schemeClr val="bg2">
                    <a:lumMod val="10000"/>
                  </a:schemeClr>
                </a:solidFill>
                <a:latin typeface="Univers 57 Condensed" pitchFamily="2" charset="77"/>
              </a:rPr>
              <a:t>pour l’une des professions suivantes </a:t>
            </a:r>
            <a:r>
              <a:rPr lang="fr-FR" sz="700" dirty="0">
                <a:solidFill>
                  <a:schemeClr val="bg2">
                    <a:lumMod val="10000"/>
                  </a:schemeClr>
                </a:solidFill>
                <a:latin typeface="Univers 57 Condensed" pitchFamily="2" charset="77"/>
              </a:rPr>
              <a:t>: auto-école, démarcheur et courtier, représentant, visiteur médical, soins à domicile (infirmier...).</a:t>
            </a:r>
          </a:p>
          <a:p>
            <a:r>
              <a:rPr lang="fr-FR" sz="700" b="1" dirty="0">
                <a:solidFill>
                  <a:schemeClr val="bg2">
                    <a:lumMod val="10000"/>
                  </a:schemeClr>
                </a:solidFill>
                <a:latin typeface="Univers 57 Condensed" pitchFamily="2" charset="77"/>
              </a:rPr>
              <a:t>Est exclu le transport public de marchandises. </a:t>
            </a:r>
          </a:p>
        </p:txBody>
      </p:sp>
      <p:grpSp>
        <p:nvGrpSpPr>
          <p:cNvPr id="65" name="Groupe 64">
            <a:extLst>
              <a:ext uri="{FF2B5EF4-FFF2-40B4-BE49-F238E27FC236}">
                <a16:creationId xmlns:a16="http://schemas.microsoft.com/office/drawing/2014/main" id="{AE989A21-18EA-E948-8E95-C366FDCFD51D}"/>
              </a:ext>
            </a:extLst>
          </p:cNvPr>
          <p:cNvGrpSpPr/>
          <p:nvPr/>
        </p:nvGrpSpPr>
        <p:grpSpPr>
          <a:xfrm>
            <a:off x="3791379" y="1645917"/>
            <a:ext cx="313450" cy="302400"/>
            <a:chOff x="3862322" y="1774123"/>
            <a:chExt cx="313450" cy="302400"/>
          </a:xfrm>
        </p:grpSpPr>
        <p:sp>
          <p:nvSpPr>
            <p:cNvPr id="35" name="Ellipse 34">
              <a:extLst>
                <a:ext uri="{FF2B5EF4-FFF2-40B4-BE49-F238E27FC236}">
                  <a16:creationId xmlns:a16="http://schemas.microsoft.com/office/drawing/2014/main" id="{76F98B65-BCC6-174F-99AD-2AF02B095B27}"/>
                </a:ext>
              </a:extLst>
            </p:cNvPr>
            <p:cNvSpPr>
              <a:spLocks noChangeAspect="1"/>
            </p:cNvSpPr>
            <p:nvPr/>
          </p:nvSpPr>
          <p:spPr>
            <a:xfrm>
              <a:off x="3862322" y="1774123"/>
              <a:ext cx="302400" cy="302400"/>
            </a:xfrm>
            <a:prstGeom prst="ellipse">
              <a:avLst/>
            </a:prstGeom>
            <a:solidFill>
              <a:schemeClr val="accent5">
                <a:lumMod val="40000"/>
                <a:lumOff val="6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a:latin typeface="Univers 57 Condensed" pitchFamily="2" charset="77"/>
              </a:endParaRPr>
            </a:p>
          </p:txBody>
        </p:sp>
        <p:pic>
          <p:nvPicPr>
            <p:cNvPr id="33" name="Image 32">
              <a:extLst>
                <a:ext uri="{FF2B5EF4-FFF2-40B4-BE49-F238E27FC236}">
                  <a16:creationId xmlns:a16="http://schemas.microsoft.com/office/drawing/2014/main" id="{0B1B57EE-48E8-6440-B985-3D8B2C23A64F}"/>
                </a:ext>
              </a:extLst>
            </p:cNvPr>
            <p:cNvPicPr>
              <a:picLocks noChangeAspect="1"/>
            </p:cNvPicPr>
            <p:nvPr/>
          </p:nvPicPr>
          <p:blipFill rotWithShape="1">
            <a:blip r:embed="rId7" cstate="print">
              <a:lum bright="70000" contrast="-70000"/>
              <a:extLst>
                <a:ext uri="{BEBA8EAE-BF5A-486C-A8C5-ECC9F3942E4B}">
                  <a14:imgProps xmlns:a14="http://schemas.microsoft.com/office/drawing/2010/main">
                    <a14:imgLayer r:embed="rId8">
                      <a14:imgEffect>
                        <a14:artisticPhotocopy/>
                      </a14:imgEffect>
                      <a14:imgEffect>
                        <a14:saturation sat="0"/>
                      </a14:imgEffect>
                    </a14:imgLayer>
                  </a14:imgProps>
                </a:ext>
                <a:ext uri="{28A0092B-C50C-407E-A947-70E740481C1C}">
                  <a14:useLocalDpi xmlns:a14="http://schemas.microsoft.com/office/drawing/2010/main" val="0"/>
                </a:ext>
              </a:extLst>
            </a:blip>
            <a:srcRect t="20731"/>
            <a:stretch/>
          </p:blipFill>
          <p:spPr>
            <a:xfrm>
              <a:off x="3864911" y="1819165"/>
              <a:ext cx="310861" cy="246417"/>
            </a:xfrm>
            <a:prstGeom prst="rect">
              <a:avLst/>
            </a:prstGeom>
          </p:spPr>
        </p:pic>
      </p:grpSp>
      <p:grpSp>
        <p:nvGrpSpPr>
          <p:cNvPr id="62" name="Groupe 61">
            <a:extLst>
              <a:ext uri="{FF2B5EF4-FFF2-40B4-BE49-F238E27FC236}">
                <a16:creationId xmlns:a16="http://schemas.microsoft.com/office/drawing/2014/main" id="{9959A759-64C8-454E-A065-9CCEB9F93157}"/>
              </a:ext>
            </a:extLst>
          </p:cNvPr>
          <p:cNvGrpSpPr/>
          <p:nvPr/>
        </p:nvGrpSpPr>
        <p:grpSpPr>
          <a:xfrm>
            <a:off x="1648990" y="1643027"/>
            <a:ext cx="304905" cy="302400"/>
            <a:chOff x="2870244" y="2772173"/>
            <a:chExt cx="304905" cy="302400"/>
          </a:xfrm>
        </p:grpSpPr>
        <p:sp>
          <p:nvSpPr>
            <p:cNvPr id="20" name="Ellipse 19">
              <a:extLst>
                <a:ext uri="{FF2B5EF4-FFF2-40B4-BE49-F238E27FC236}">
                  <a16:creationId xmlns:a16="http://schemas.microsoft.com/office/drawing/2014/main" id="{78E9ABDE-5992-084A-B7EE-2EA0ECF8EDDD}"/>
                </a:ext>
              </a:extLst>
            </p:cNvPr>
            <p:cNvSpPr>
              <a:spLocks noChangeAspect="1"/>
            </p:cNvSpPr>
            <p:nvPr/>
          </p:nvSpPr>
          <p:spPr>
            <a:xfrm>
              <a:off x="2872749" y="2772173"/>
              <a:ext cx="302400" cy="302400"/>
            </a:xfrm>
            <a:prstGeom prst="ellipse">
              <a:avLst/>
            </a:prstGeom>
            <a:solidFill>
              <a:schemeClr val="accent5">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a:latin typeface="Univers 57 Condensed" pitchFamily="2" charset="77"/>
              </a:endParaRPr>
            </a:p>
          </p:txBody>
        </p:sp>
        <p:sp>
          <p:nvSpPr>
            <p:cNvPr id="28" name="Secteurs 27">
              <a:extLst>
                <a:ext uri="{FF2B5EF4-FFF2-40B4-BE49-F238E27FC236}">
                  <a16:creationId xmlns:a16="http://schemas.microsoft.com/office/drawing/2014/main" id="{6AA34D99-F019-7248-A4EB-5BDAA2E6FE83}"/>
                </a:ext>
              </a:extLst>
            </p:cNvPr>
            <p:cNvSpPr>
              <a:spLocks/>
            </p:cNvSpPr>
            <p:nvPr/>
          </p:nvSpPr>
          <p:spPr>
            <a:xfrm>
              <a:off x="2870244" y="2772173"/>
              <a:ext cx="302400" cy="302400"/>
            </a:xfrm>
            <a:prstGeom prst="pie">
              <a:avLst>
                <a:gd name="adj1" fmla="val 18377641"/>
                <a:gd name="adj2" fmla="val 16200000"/>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a:solidFill>
                  <a:schemeClr val="tx1"/>
                </a:solidFill>
                <a:latin typeface="Univers 57 Condensed" pitchFamily="2" charset="77"/>
              </a:endParaRPr>
            </a:p>
          </p:txBody>
        </p:sp>
      </p:grpSp>
      <p:grpSp>
        <p:nvGrpSpPr>
          <p:cNvPr id="67" name="Groupe 66">
            <a:extLst>
              <a:ext uri="{FF2B5EF4-FFF2-40B4-BE49-F238E27FC236}">
                <a16:creationId xmlns:a16="http://schemas.microsoft.com/office/drawing/2014/main" id="{85E4BBB4-8212-844A-8B6E-4AABC860CC7B}"/>
              </a:ext>
            </a:extLst>
          </p:cNvPr>
          <p:cNvGrpSpPr/>
          <p:nvPr/>
        </p:nvGrpSpPr>
        <p:grpSpPr>
          <a:xfrm>
            <a:off x="2891137" y="2996304"/>
            <a:ext cx="302400" cy="302400"/>
            <a:chOff x="2478852" y="3615560"/>
            <a:chExt cx="302400" cy="302400"/>
          </a:xfrm>
        </p:grpSpPr>
        <p:sp>
          <p:nvSpPr>
            <p:cNvPr id="44" name="Ellipse 43">
              <a:extLst>
                <a:ext uri="{FF2B5EF4-FFF2-40B4-BE49-F238E27FC236}">
                  <a16:creationId xmlns:a16="http://schemas.microsoft.com/office/drawing/2014/main" id="{00BB266F-D31A-3046-8721-D84E9454FEA9}"/>
                </a:ext>
              </a:extLst>
            </p:cNvPr>
            <p:cNvSpPr>
              <a:spLocks noChangeAspect="1"/>
            </p:cNvSpPr>
            <p:nvPr/>
          </p:nvSpPr>
          <p:spPr>
            <a:xfrm>
              <a:off x="2478852" y="3615560"/>
              <a:ext cx="302400" cy="302400"/>
            </a:xfrm>
            <a:prstGeom prst="ellipse">
              <a:avLst/>
            </a:prstGeom>
            <a:solidFill>
              <a:schemeClr val="accent5">
                <a:lumMod val="40000"/>
                <a:lumOff val="6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a:latin typeface="Univers 57 Condensed" pitchFamily="2" charset="77"/>
              </a:endParaRPr>
            </a:p>
          </p:txBody>
        </p:sp>
        <p:sp>
          <p:nvSpPr>
            <p:cNvPr id="30" name="Secteurs 29">
              <a:extLst>
                <a:ext uri="{FF2B5EF4-FFF2-40B4-BE49-F238E27FC236}">
                  <a16:creationId xmlns:a16="http://schemas.microsoft.com/office/drawing/2014/main" id="{42A55276-FCF6-3D41-B496-AB9C7551D99C}"/>
                </a:ext>
              </a:extLst>
            </p:cNvPr>
            <p:cNvSpPr>
              <a:spLocks noChangeAspect="1"/>
            </p:cNvSpPr>
            <p:nvPr/>
          </p:nvSpPr>
          <p:spPr>
            <a:xfrm>
              <a:off x="2491258" y="3627696"/>
              <a:ext cx="277587" cy="277587"/>
            </a:xfrm>
            <a:prstGeom prst="pie">
              <a:avLst>
                <a:gd name="adj1" fmla="val 5405169"/>
                <a:gd name="adj2" fmla="val 1620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a:solidFill>
                  <a:schemeClr val="tx1"/>
                </a:solidFill>
                <a:latin typeface="Univers 57 Condensed" pitchFamily="2" charset="77"/>
              </a:endParaRPr>
            </a:p>
          </p:txBody>
        </p:sp>
      </p:grpSp>
      <p:pic>
        <p:nvPicPr>
          <p:cNvPr id="60" name="Image 59">
            <a:extLst>
              <a:ext uri="{FF2B5EF4-FFF2-40B4-BE49-F238E27FC236}">
                <a16:creationId xmlns:a16="http://schemas.microsoft.com/office/drawing/2014/main" id="{46B93B39-DE07-9D4E-AF97-AC6A7511C992}"/>
              </a:ext>
            </a:extLst>
          </p:cNvPr>
          <p:cNvPicPr>
            <a:picLocks noChangeAspect="1"/>
          </p:cNvPicPr>
          <p:nvPr/>
        </p:nvPicPr>
        <p:blipFill>
          <a:blip r:embed="rId9">
            <a:extLst>
              <a:ext uri="{BEBA8EAE-BF5A-486C-A8C5-ECC9F3942E4B}">
                <a14:imgProps xmlns:a14="http://schemas.microsoft.com/office/drawing/2010/main">
                  <a14:imgLayer r:embed="rId10">
                    <a14:imgEffect>
                      <a14:artisticPhotocopy/>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74313" y="1671067"/>
            <a:ext cx="236508" cy="236508"/>
          </a:xfrm>
          <a:prstGeom prst="rect">
            <a:avLst/>
          </a:prstGeom>
        </p:spPr>
      </p:pic>
      <p:grpSp>
        <p:nvGrpSpPr>
          <p:cNvPr id="13" name="Groupe 12">
            <a:extLst>
              <a:ext uri="{FF2B5EF4-FFF2-40B4-BE49-F238E27FC236}">
                <a16:creationId xmlns:a16="http://schemas.microsoft.com/office/drawing/2014/main" id="{DDDE917C-FEE3-BB43-901A-F842E98A1413}"/>
              </a:ext>
            </a:extLst>
          </p:cNvPr>
          <p:cNvGrpSpPr/>
          <p:nvPr/>
        </p:nvGrpSpPr>
        <p:grpSpPr>
          <a:xfrm>
            <a:off x="2254100" y="1196115"/>
            <a:ext cx="1850729" cy="184666"/>
            <a:chOff x="2939383" y="1564907"/>
            <a:chExt cx="1850729" cy="184666"/>
          </a:xfrm>
        </p:grpSpPr>
        <p:pic>
          <p:nvPicPr>
            <p:cNvPr id="45" name="Image 44">
              <a:extLst>
                <a:ext uri="{FF2B5EF4-FFF2-40B4-BE49-F238E27FC236}">
                  <a16:creationId xmlns:a16="http://schemas.microsoft.com/office/drawing/2014/main" id="{A2740EBB-CE3D-D345-9584-36CCFA5BEB92}"/>
                </a:ext>
              </a:extLst>
            </p:cNvPr>
            <p:cNvPicPr>
              <a:picLocks noChangeAspect="1"/>
            </p:cNvPicPr>
            <p:nvPr/>
          </p:nvPicPr>
          <p:blipFill rotWithShape="1">
            <a:blip r:embed="rId11"/>
            <a:srcRect t="23782" b="21250"/>
            <a:stretch/>
          </p:blipFill>
          <p:spPr>
            <a:xfrm>
              <a:off x="2939383" y="1588914"/>
              <a:ext cx="429047" cy="132520"/>
            </a:xfrm>
            <a:prstGeom prst="rect">
              <a:avLst/>
            </a:prstGeom>
          </p:spPr>
        </p:pic>
        <p:sp>
          <p:nvSpPr>
            <p:cNvPr id="46" name="ZoneTexte 5">
              <a:extLst>
                <a:ext uri="{FF2B5EF4-FFF2-40B4-BE49-F238E27FC236}">
                  <a16:creationId xmlns:a16="http://schemas.microsoft.com/office/drawing/2014/main" id="{F08A6045-A7A9-094F-9F3A-494F29B66D8F}"/>
                </a:ext>
              </a:extLst>
            </p:cNvPr>
            <p:cNvSpPr txBox="1"/>
            <p:nvPr/>
          </p:nvSpPr>
          <p:spPr>
            <a:xfrm>
              <a:off x="3368431" y="1564907"/>
              <a:ext cx="1421681" cy="184666"/>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spcBef>
                  <a:spcPts val="675"/>
                </a:spcBef>
              </a:pPr>
              <a:r>
                <a:rPr lang="fr-FR" sz="600" kern="700" dirty="0">
                  <a:solidFill>
                    <a:schemeClr val="bg2">
                      <a:lumMod val="10000"/>
                    </a:schemeClr>
                  </a:solidFill>
                  <a:latin typeface="UNIVERS 67 CONDENSED" pitchFamily="2" charset="0"/>
                </a:rPr>
                <a:t>I  </a:t>
              </a:r>
              <a:r>
                <a:rPr lang="fr-FR" sz="600" b="1" kern="700" dirty="0">
                  <a:solidFill>
                    <a:schemeClr val="bg2">
                      <a:lumMod val="10000"/>
                    </a:schemeClr>
                  </a:solidFill>
                  <a:latin typeface="Univers 67 Condensed" pitchFamily="2" charset="0"/>
                </a:rPr>
                <a:t>AUTO PART</a:t>
              </a:r>
              <a:endParaRPr lang="fr-FR" sz="800" kern="700" dirty="0">
                <a:solidFill>
                  <a:schemeClr val="bg2">
                    <a:lumMod val="10000"/>
                  </a:schemeClr>
                </a:solidFill>
                <a:latin typeface="UNIVERS 67 CONDENSED" pitchFamily="2" charset="0"/>
              </a:endParaRPr>
            </a:p>
          </p:txBody>
        </p:sp>
      </p:grpSp>
      <p:sp>
        <p:nvSpPr>
          <p:cNvPr id="47" name="ZoneTexte 5">
            <a:extLst>
              <a:ext uri="{FF2B5EF4-FFF2-40B4-BE49-F238E27FC236}">
                <a16:creationId xmlns:a16="http://schemas.microsoft.com/office/drawing/2014/main" id="{1AB7113E-0CBE-1A45-80B6-32B68A9437CE}"/>
              </a:ext>
            </a:extLst>
          </p:cNvPr>
          <p:cNvSpPr txBox="1"/>
          <p:nvPr/>
        </p:nvSpPr>
        <p:spPr>
          <a:xfrm>
            <a:off x="459450" y="2876728"/>
            <a:ext cx="1810492" cy="243821"/>
          </a:xfrm>
          <a:prstGeom prst="rect">
            <a:avLst/>
          </a:prstGeom>
          <a:solidFill>
            <a:schemeClr val="accent5"/>
          </a:solidFill>
        </p:spPr>
        <p:style>
          <a:lnRef idx="0">
            <a:scrgbClr r="0" g="0" b="0"/>
          </a:lnRef>
          <a:fillRef idx="0">
            <a:scrgbClr r="0" g="0" b="0"/>
          </a:fillRef>
          <a:effectRef idx="0">
            <a:scrgbClr r="0" g="0" b="0"/>
          </a:effectRef>
          <a:fontRef idx="major"/>
        </p:style>
        <p:txBody>
          <a:bodyPr wrap="square" lIns="180000" rtlCol="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spcBef>
                <a:spcPts val="675"/>
              </a:spcBef>
            </a:pPr>
            <a:r>
              <a:rPr lang="fr-FR" sz="800" b="1" kern="700" dirty="0">
                <a:solidFill>
                  <a:schemeClr val="bg1"/>
                </a:solidFill>
                <a:latin typeface="Univers 67 Condensed" pitchFamily="2" charset="0"/>
              </a:rPr>
              <a:t>PRIVÉ – TRAJET TRAVAIL</a:t>
            </a:r>
          </a:p>
        </p:txBody>
      </p:sp>
      <p:sp>
        <p:nvSpPr>
          <p:cNvPr id="49" name="Rectangle 48">
            <a:extLst>
              <a:ext uri="{FF2B5EF4-FFF2-40B4-BE49-F238E27FC236}">
                <a16:creationId xmlns:a16="http://schemas.microsoft.com/office/drawing/2014/main" id="{E3B00F0B-FC83-A24A-A9DC-BCF419ED7142}"/>
              </a:ext>
            </a:extLst>
          </p:cNvPr>
          <p:cNvSpPr/>
          <p:nvPr/>
        </p:nvSpPr>
        <p:spPr>
          <a:xfrm>
            <a:off x="473189" y="3125338"/>
            <a:ext cx="1909064" cy="574863"/>
          </a:xfrm>
          <a:prstGeom prst="rect">
            <a:avLst/>
          </a:prstGeom>
          <a:noFill/>
        </p:spPr>
        <p:style>
          <a:lnRef idx="0">
            <a:scrgbClr r="0" g="0" b="0"/>
          </a:lnRef>
          <a:fillRef idx="0">
            <a:scrgbClr r="0" g="0" b="0"/>
          </a:fillRef>
          <a:effectRef idx="0">
            <a:scrgbClr r="0" g="0" b="0"/>
          </a:effectRef>
          <a:fontRef idx="major"/>
        </p:style>
        <p:txBody>
          <a:bodyPr wrap="square">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700" dirty="0">
                <a:solidFill>
                  <a:schemeClr val="bg2">
                    <a:lumMod val="10000"/>
                  </a:schemeClr>
                </a:solidFill>
                <a:latin typeface="Univers 57 Condensed" pitchFamily="2" charset="77"/>
              </a:rPr>
              <a:t>Le véhicule est utilisé pour des déplacements privés et ne sert en aucun cas pour les besoins d’une activité professionnelle, </a:t>
            </a:r>
            <a:r>
              <a:rPr lang="fr-FR" sz="700" b="1" dirty="0">
                <a:solidFill>
                  <a:schemeClr val="bg2">
                    <a:lumMod val="10000"/>
                  </a:schemeClr>
                </a:solidFill>
                <a:latin typeface="Univers 57 Condensed" pitchFamily="2" charset="77"/>
              </a:rPr>
              <a:t>excepté pour le seul trajet aller et retour du domicile au lieu de travail ou au lieu d’étude.</a:t>
            </a:r>
          </a:p>
        </p:txBody>
      </p:sp>
      <p:grpSp>
        <p:nvGrpSpPr>
          <p:cNvPr id="61" name="Groupe 60">
            <a:extLst>
              <a:ext uri="{FF2B5EF4-FFF2-40B4-BE49-F238E27FC236}">
                <a16:creationId xmlns:a16="http://schemas.microsoft.com/office/drawing/2014/main" id="{40E8BBEF-3ADF-6742-B430-06CE1CD74197}"/>
              </a:ext>
            </a:extLst>
          </p:cNvPr>
          <p:cNvGrpSpPr/>
          <p:nvPr/>
        </p:nvGrpSpPr>
        <p:grpSpPr>
          <a:xfrm>
            <a:off x="243847" y="2821636"/>
            <a:ext cx="305805" cy="326787"/>
            <a:chOff x="660160" y="4312028"/>
            <a:chExt cx="305805" cy="326787"/>
          </a:xfrm>
        </p:grpSpPr>
        <p:sp>
          <p:nvSpPr>
            <p:cNvPr id="59" name="Ellipse 58">
              <a:extLst>
                <a:ext uri="{FF2B5EF4-FFF2-40B4-BE49-F238E27FC236}">
                  <a16:creationId xmlns:a16="http://schemas.microsoft.com/office/drawing/2014/main" id="{5F03A744-E759-4D47-BC63-D09F46FD7A46}"/>
                </a:ext>
              </a:extLst>
            </p:cNvPr>
            <p:cNvSpPr/>
            <p:nvPr/>
          </p:nvSpPr>
          <p:spPr>
            <a:xfrm>
              <a:off x="660160" y="4333010"/>
              <a:ext cx="305805" cy="305805"/>
            </a:xfrm>
            <a:prstGeom prst="ellipse">
              <a:avLst/>
            </a:prstGeom>
            <a:solidFill>
              <a:schemeClr val="accent5"/>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dirty="0">
                <a:latin typeface="Univers 57 Condensed" pitchFamily="2" charset="77"/>
              </a:endParaRPr>
            </a:p>
          </p:txBody>
        </p:sp>
        <p:pic>
          <p:nvPicPr>
            <p:cNvPr id="50" name="Image 49">
              <a:extLst>
                <a:ext uri="{FF2B5EF4-FFF2-40B4-BE49-F238E27FC236}">
                  <a16:creationId xmlns:a16="http://schemas.microsoft.com/office/drawing/2014/main" id="{5EED1256-BDDD-CE45-997F-D1914E4A272B}"/>
                </a:ext>
              </a:extLst>
            </p:cNvPr>
            <p:cNvPicPr>
              <a:picLocks noChangeAspect="1"/>
            </p:cNvPicPr>
            <p:nvPr/>
          </p:nvPicPr>
          <p:blipFill>
            <a:blip r:embed="rId12">
              <a:lum bright="70000" contrast="-70000"/>
              <a:extLst>
                <a:ext uri="{BEBA8EAE-BF5A-486C-A8C5-ECC9F3942E4B}">
                  <a14:imgProps xmlns:a14="http://schemas.microsoft.com/office/drawing/2010/main">
                    <a14:imgLayer r:embed="rId13">
                      <a14:imgEffect>
                        <a14:artisticPhotocopy/>
                      </a14:imgEffect>
                      <a14:imgEffect>
                        <a14:saturation sat="0"/>
                      </a14:imgEffect>
                    </a14:imgLayer>
                  </a14:imgProps>
                </a:ext>
                <a:ext uri="{28A0092B-C50C-407E-A947-70E740481C1C}">
                  <a14:useLocalDpi xmlns:a14="http://schemas.microsoft.com/office/drawing/2010/main" val="0"/>
                </a:ext>
              </a:extLst>
            </a:blip>
            <a:stretch>
              <a:fillRect/>
            </a:stretch>
          </p:blipFill>
          <p:spPr>
            <a:xfrm>
              <a:off x="664452" y="4312028"/>
              <a:ext cx="287929" cy="287929"/>
            </a:xfrm>
            <a:prstGeom prst="rect">
              <a:avLst/>
            </a:prstGeom>
          </p:spPr>
        </p:pic>
      </p:grpSp>
      <p:sp>
        <p:nvSpPr>
          <p:cNvPr id="69" name="Rectangle 68">
            <a:extLst>
              <a:ext uri="{FF2B5EF4-FFF2-40B4-BE49-F238E27FC236}">
                <a16:creationId xmlns:a16="http://schemas.microsoft.com/office/drawing/2014/main" id="{CBDA04B4-DD86-7049-930F-36D3E729921E}"/>
              </a:ext>
            </a:extLst>
          </p:cNvPr>
          <p:cNvSpPr/>
          <p:nvPr/>
        </p:nvSpPr>
        <p:spPr>
          <a:xfrm>
            <a:off x="0" y="4435561"/>
            <a:ext cx="6858000" cy="6775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a:latin typeface="Univers 57 Condensed" pitchFamily="2" charset="77"/>
            </a:endParaRPr>
          </a:p>
        </p:txBody>
      </p:sp>
      <p:sp>
        <p:nvSpPr>
          <p:cNvPr id="70" name="Espace réservé du contenu 6">
            <a:extLst>
              <a:ext uri="{FF2B5EF4-FFF2-40B4-BE49-F238E27FC236}">
                <a16:creationId xmlns:a16="http://schemas.microsoft.com/office/drawing/2014/main" id="{15D79E8D-175C-394D-908E-F4FC15B7CAC4}"/>
              </a:ext>
            </a:extLst>
          </p:cNvPr>
          <p:cNvSpPr txBox="1">
            <a:spLocks/>
          </p:cNvSpPr>
          <p:nvPr/>
        </p:nvSpPr>
        <p:spPr>
          <a:xfrm>
            <a:off x="1192696" y="4449961"/>
            <a:ext cx="5665304" cy="663199"/>
          </a:xfrm>
          <a:prstGeom prst="rect">
            <a:avLst/>
          </a:prstGeom>
        </p:spPr>
        <p:style>
          <a:lnRef idx="0">
            <a:scrgbClr r="0" g="0" b="0"/>
          </a:lnRef>
          <a:fillRef idx="0">
            <a:scrgbClr r="0" g="0" b="0"/>
          </a:fillRef>
          <a:effectRef idx="0">
            <a:scrgbClr r="0" g="0" b="0"/>
          </a:effectRef>
          <a:fontRef idx="major"/>
        </p:style>
        <p:txBody>
          <a:bodyPr vert="horz" wrap="square" lIns="91440" tIns="45720" rIns="91440" bIns="45720" rtlCol="0" anchor="ctr">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b="1" dirty="0">
                <a:solidFill>
                  <a:schemeClr val="bg1"/>
                </a:solidFill>
                <a:latin typeface="Univers 67 Condensed" pitchFamily="2" charset="0"/>
              </a:rPr>
              <a:t>DES QUESTIONS À POSER</a:t>
            </a:r>
            <a:br>
              <a:rPr lang="fr-FR" b="1" dirty="0">
                <a:solidFill>
                  <a:schemeClr val="bg1"/>
                </a:solidFill>
                <a:latin typeface="Univers 67 Condensed" pitchFamily="2" charset="0"/>
              </a:rPr>
            </a:br>
            <a:r>
              <a:rPr lang="fr-FR" b="1" dirty="0">
                <a:solidFill>
                  <a:schemeClr val="bg1"/>
                </a:solidFill>
                <a:latin typeface="Univers 67 Condensed" pitchFamily="2" charset="0"/>
              </a:rPr>
              <a:t>POUR DÉFINIR L’OFFRE ADAPTÉE</a:t>
            </a:r>
          </a:p>
        </p:txBody>
      </p:sp>
      <p:pic>
        <p:nvPicPr>
          <p:cNvPr id="71" name="Image 70">
            <a:extLst>
              <a:ext uri="{FF2B5EF4-FFF2-40B4-BE49-F238E27FC236}">
                <a16:creationId xmlns:a16="http://schemas.microsoft.com/office/drawing/2014/main" id="{9D8D5DCE-035B-9C4C-B88D-7D13AB5FDB44}"/>
              </a:ext>
            </a:extLst>
          </p:cNvPr>
          <p:cNvPicPr>
            <a:picLocks noChangeAspect="1"/>
          </p:cNvPicPr>
          <p:nvPr/>
        </p:nvPicPr>
        <p:blipFill rotWithShape="1">
          <a:blip r:embed="rId14">
            <a:lum bright="70000" contrast="-70000"/>
            <a:extLst>
              <a:ext uri="{BEBA8EAE-BF5A-486C-A8C5-ECC9F3942E4B}">
                <a14:imgProps xmlns:a14="http://schemas.microsoft.com/office/drawing/2010/main">
                  <a14:imgLayer r:embed="rId15">
                    <a14:imgEffect>
                      <a14:artisticPhotocopy/>
                    </a14:imgEffect>
                    <a14:imgEffect>
                      <a14:sharpenSoften amount="-50000"/>
                    </a14:imgEffect>
                  </a14:imgLayer>
                </a14:imgProps>
              </a:ext>
              <a:ext uri="{28A0092B-C50C-407E-A947-70E740481C1C}">
                <a14:useLocalDpi xmlns:a14="http://schemas.microsoft.com/office/drawing/2010/main" val="0"/>
              </a:ext>
            </a:extLst>
          </a:blip>
          <a:srcRect t="13750" b="11014"/>
          <a:stretch/>
        </p:blipFill>
        <p:spPr>
          <a:xfrm>
            <a:off x="177402" y="4430793"/>
            <a:ext cx="918383" cy="690944"/>
          </a:xfrm>
          <a:prstGeom prst="rect">
            <a:avLst/>
          </a:prstGeom>
        </p:spPr>
      </p:pic>
      <p:sp>
        <p:nvSpPr>
          <p:cNvPr id="91" name="Rectangle 90">
            <a:extLst>
              <a:ext uri="{FF2B5EF4-FFF2-40B4-BE49-F238E27FC236}">
                <a16:creationId xmlns:a16="http://schemas.microsoft.com/office/drawing/2014/main" id="{1F80C76B-F08B-7A48-BF55-FA1C66383146}"/>
              </a:ext>
            </a:extLst>
          </p:cNvPr>
          <p:cNvSpPr/>
          <p:nvPr/>
        </p:nvSpPr>
        <p:spPr>
          <a:xfrm>
            <a:off x="1841236" y="5502162"/>
            <a:ext cx="1265513" cy="276999"/>
          </a:xfrm>
          <a:prstGeom prst="rect">
            <a:avLst/>
          </a:prstGeom>
        </p:spPr>
        <p:style>
          <a:lnRef idx="0">
            <a:scrgbClr r="0" g="0" b="0"/>
          </a:lnRef>
          <a:fillRef idx="0">
            <a:scrgbClr r="0" g="0" b="0"/>
          </a:fillRef>
          <a:effectRef idx="0">
            <a:scrgbClr r="0" g="0" b="0"/>
          </a:effectRef>
          <a:fontRef idx="major"/>
        </p:style>
        <p:txBody>
          <a:bodyPr wrap="square" lIns="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1200" dirty="0">
                <a:solidFill>
                  <a:schemeClr val="bg2">
                    <a:lumMod val="10000"/>
                  </a:schemeClr>
                </a:solidFill>
                <a:latin typeface="Univers 57 Condensed" pitchFamily="2" charset="77"/>
              </a:rPr>
              <a:t>Si le client répond</a:t>
            </a:r>
          </a:p>
        </p:txBody>
      </p:sp>
      <p:sp>
        <p:nvSpPr>
          <p:cNvPr id="93" name="Rectangle 92">
            <a:extLst>
              <a:ext uri="{FF2B5EF4-FFF2-40B4-BE49-F238E27FC236}">
                <a16:creationId xmlns:a16="http://schemas.microsoft.com/office/drawing/2014/main" id="{F9595C3D-0A9A-B542-A954-008F20390B86}"/>
              </a:ext>
            </a:extLst>
          </p:cNvPr>
          <p:cNvSpPr/>
          <p:nvPr/>
        </p:nvSpPr>
        <p:spPr>
          <a:xfrm>
            <a:off x="3834304" y="5511808"/>
            <a:ext cx="1666334" cy="276999"/>
          </a:xfrm>
          <a:prstGeom prst="rect">
            <a:avLst/>
          </a:prstGeom>
        </p:spPr>
        <p:style>
          <a:lnRef idx="0">
            <a:scrgbClr r="0" g="0" b="0"/>
          </a:lnRef>
          <a:fillRef idx="0">
            <a:scrgbClr r="0" g="0" b="0"/>
          </a:fillRef>
          <a:effectRef idx="0">
            <a:scrgbClr r="0" g="0" b="0"/>
          </a:effectRef>
          <a:fontRef idx="major"/>
        </p:style>
        <p:txBody>
          <a:bodyPr wrap="square" lIns="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1200" dirty="0">
                <a:solidFill>
                  <a:schemeClr val="bg2">
                    <a:lumMod val="10000"/>
                  </a:schemeClr>
                </a:solidFill>
                <a:latin typeface="Univers 57 Condensed" pitchFamily="2" charset="77"/>
              </a:rPr>
              <a:t>à l’une de ces questions, </a:t>
            </a:r>
          </a:p>
        </p:txBody>
      </p:sp>
      <p:sp>
        <p:nvSpPr>
          <p:cNvPr id="82" name="ZoneTexte 9">
            <a:extLst>
              <a:ext uri="{FF2B5EF4-FFF2-40B4-BE49-F238E27FC236}">
                <a16:creationId xmlns:a16="http://schemas.microsoft.com/office/drawing/2014/main" id="{8A0E8CBF-9938-B544-9E6D-3DD0B4F8D637}"/>
              </a:ext>
            </a:extLst>
          </p:cNvPr>
          <p:cNvSpPr txBox="1"/>
          <p:nvPr/>
        </p:nvSpPr>
        <p:spPr>
          <a:xfrm>
            <a:off x="1095785" y="5909608"/>
            <a:ext cx="4728007" cy="230832"/>
          </a:xfrm>
          <a:prstGeom prst="rect">
            <a:avLst/>
          </a:prstGeom>
          <a:noFill/>
        </p:spPr>
        <p:txBody>
          <a:bodyPr wrap="square" rtlCol="0">
            <a:spAutoFit/>
          </a:bodyPr>
          <a:lstStyle/>
          <a:p>
            <a:pPr algn="ctr"/>
            <a:r>
              <a:rPr lang="fr-FR" sz="900" b="1" i="1" dirty="0">
                <a:solidFill>
                  <a:schemeClr val="bg1"/>
                </a:solidFill>
                <a:latin typeface="Univers 67 Condensed Bold Obliq" pitchFamily="2" charset="0"/>
              </a:rPr>
              <a:t>Votre véhicule est-il indispensable à votre activité professionnelle ?</a:t>
            </a:r>
          </a:p>
        </p:txBody>
      </p:sp>
      <p:sp>
        <p:nvSpPr>
          <p:cNvPr id="83" name="ZoneTexte 10">
            <a:extLst>
              <a:ext uri="{FF2B5EF4-FFF2-40B4-BE49-F238E27FC236}">
                <a16:creationId xmlns:a16="http://schemas.microsoft.com/office/drawing/2014/main" id="{943B9495-8867-7747-9265-9FD8E36ED8EB}"/>
              </a:ext>
            </a:extLst>
          </p:cNvPr>
          <p:cNvSpPr txBox="1"/>
          <p:nvPr/>
        </p:nvSpPr>
        <p:spPr>
          <a:xfrm>
            <a:off x="1013791" y="6188322"/>
            <a:ext cx="4810001" cy="230832"/>
          </a:xfrm>
          <a:prstGeom prst="rect">
            <a:avLst/>
          </a:prstGeom>
          <a:noFill/>
        </p:spPr>
        <p:txBody>
          <a:bodyPr wrap="square" rtlCol="0">
            <a:spAutoFit/>
          </a:bodyPr>
          <a:lstStyle/>
          <a:p>
            <a:pPr algn="ctr"/>
            <a:r>
              <a:rPr lang="fr-FR" sz="900" b="1" i="1" dirty="0">
                <a:solidFill>
                  <a:schemeClr val="bg1"/>
                </a:solidFill>
                <a:latin typeface="Univers 67 Condensed Bold Obliq" pitchFamily="2" charset="0"/>
              </a:rPr>
              <a:t>Votre véhicule bénéficie-t-il d’aménagements spécifiques (caisse frigorifique, rayonnage…) ?</a:t>
            </a:r>
          </a:p>
        </p:txBody>
      </p:sp>
      <p:sp>
        <p:nvSpPr>
          <p:cNvPr id="85" name="ZoneTexte 12">
            <a:extLst>
              <a:ext uri="{FF2B5EF4-FFF2-40B4-BE49-F238E27FC236}">
                <a16:creationId xmlns:a16="http://schemas.microsoft.com/office/drawing/2014/main" id="{940237BC-5E55-E747-A0E5-EE4DB607E8ED}"/>
              </a:ext>
            </a:extLst>
          </p:cNvPr>
          <p:cNvSpPr txBox="1"/>
          <p:nvPr/>
        </p:nvSpPr>
        <p:spPr>
          <a:xfrm>
            <a:off x="1095785" y="6467035"/>
            <a:ext cx="4728007" cy="230832"/>
          </a:xfrm>
          <a:prstGeom prst="rect">
            <a:avLst/>
          </a:prstGeom>
          <a:noFill/>
        </p:spPr>
        <p:txBody>
          <a:bodyPr wrap="square" rtlCol="0">
            <a:spAutoFit/>
          </a:bodyPr>
          <a:lstStyle/>
          <a:p>
            <a:pPr algn="ctr"/>
            <a:r>
              <a:rPr lang="fr-FR" sz="900" b="1" i="1" dirty="0">
                <a:solidFill>
                  <a:schemeClr val="bg1"/>
                </a:solidFill>
                <a:latin typeface="Univers 67 Condensed Bold Obliq" pitchFamily="2" charset="0"/>
              </a:rPr>
              <a:t>Transportez vous du matériel professionnel (outils, marchandises…) ?</a:t>
            </a:r>
          </a:p>
        </p:txBody>
      </p:sp>
      <p:sp>
        <p:nvSpPr>
          <p:cNvPr id="87" name="ZoneTexte 14">
            <a:extLst>
              <a:ext uri="{FF2B5EF4-FFF2-40B4-BE49-F238E27FC236}">
                <a16:creationId xmlns:a16="http://schemas.microsoft.com/office/drawing/2014/main" id="{85FA687D-0400-8B4E-8C53-EC3F28933D13}"/>
              </a:ext>
            </a:extLst>
          </p:cNvPr>
          <p:cNvSpPr txBox="1"/>
          <p:nvPr/>
        </p:nvSpPr>
        <p:spPr>
          <a:xfrm>
            <a:off x="1803674" y="6745748"/>
            <a:ext cx="3286663" cy="230832"/>
          </a:xfrm>
          <a:prstGeom prst="rect">
            <a:avLst/>
          </a:prstGeom>
          <a:noFill/>
        </p:spPr>
        <p:txBody>
          <a:bodyPr wrap="square" rtlCol="0">
            <a:spAutoFit/>
          </a:bodyPr>
          <a:lstStyle/>
          <a:p>
            <a:pPr algn="ctr"/>
            <a:r>
              <a:rPr lang="fr-FR" sz="900" b="1" i="1" dirty="0">
                <a:solidFill>
                  <a:schemeClr val="bg1"/>
                </a:solidFill>
                <a:latin typeface="Univers 67 Condensed Bold Obliq" pitchFamily="2" charset="0"/>
              </a:rPr>
              <a:t>Exercez-vous une activité de taxi ou de VTC (Uber…) ?</a:t>
            </a:r>
          </a:p>
        </p:txBody>
      </p:sp>
      <p:sp>
        <p:nvSpPr>
          <p:cNvPr id="89" name="ZoneTexte 16">
            <a:extLst>
              <a:ext uri="{FF2B5EF4-FFF2-40B4-BE49-F238E27FC236}">
                <a16:creationId xmlns:a16="http://schemas.microsoft.com/office/drawing/2014/main" id="{A957CE94-EAAE-B14F-9ADE-37CDD786345B}"/>
              </a:ext>
            </a:extLst>
          </p:cNvPr>
          <p:cNvSpPr txBox="1"/>
          <p:nvPr/>
        </p:nvSpPr>
        <p:spPr>
          <a:xfrm>
            <a:off x="588670" y="7024462"/>
            <a:ext cx="5716670" cy="230832"/>
          </a:xfrm>
          <a:prstGeom prst="rect">
            <a:avLst/>
          </a:prstGeom>
          <a:noFill/>
        </p:spPr>
        <p:txBody>
          <a:bodyPr wrap="square" rtlCol="0">
            <a:spAutoFit/>
          </a:bodyPr>
          <a:lstStyle/>
          <a:p>
            <a:pPr algn="ctr"/>
            <a:r>
              <a:rPr lang="fr-FR" sz="900" b="1" i="1" dirty="0">
                <a:solidFill>
                  <a:schemeClr val="bg1"/>
                </a:solidFill>
                <a:latin typeface="Univers 67 Condensed Bold Obliq" pitchFamily="2" charset="0"/>
              </a:rPr>
              <a:t>Votre véhicule est-il immatriculé au nom d’une société ?</a:t>
            </a:r>
          </a:p>
        </p:txBody>
      </p:sp>
      <p:sp>
        <p:nvSpPr>
          <p:cNvPr id="74" name="Rectangle 73">
            <a:extLst>
              <a:ext uri="{FF2B5EF4-FFF2-40B4-BE49-F238E27FC236}">
                <a16:creationId xmlns:a16="http://schemas.microsoft.com/office/drawing/2014/main" id="{098620DC-2090-6143-8A5D-104D672763AD}"/>
              </a:ext>
            </a:extLst>
          </p:cNvPr>
          <p:cNvSpPr/>
          <p:nvPr/>
        </p:nvSpPr>
        <p:spPr>
          <a:xfrm>
            <a:off x="2069937" y="7344944"/>
            <a:ext cx="2727988" cy="276999"/>
          </a:xfrm>
          <a:prstGeom prst="rect">
            <a:avLst/>
          </a:prstGeom>
        </p:spPr>
        <p:style>
          <a:lnRef idx="0">
            <a:scrgbClr r="0" g="0" b="0"/>
          </a:lnRef>
          <a:fillRef idx="0">
            <a:scrgbClr r="0" g="0" b="0"/>
          </a:fillRef>
          <a:effectRef idx="0">
            <a:scrgbClr r="0" g="0" b="0"/>
          </a:effectRef>
          <a:fontRef idx="major"/>
        </p:style>
        <p:txBody>
          <a:bodyPr wrap="square" lIns="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fr-FR" sz="1200" dirty="0">
                <a:solidFill>
                  <a:schemeClr val="bg2">
                    <a:lumMod val="10000"/>
                  </a:schemeClr>
                </a:solidFill>
                <a:latin typeface="Univers 57 Condensed" pitchFamily="2" charset="77"/>
              </a:rPr>
              <a:t>vous devrez automatiquement proposer</a:t>
            </a:r>
          </a:p>
        </p:txBody>
      </p:sp>
      <p:cxnSp>
        <p:nvCxnSpPr>
          <p:cNvPr id="75" name="Connecteur droit avec flèche 74">
            <a:extLst>
              <a:ext uri="{FF2B5EF4-FFF2-40B4-BE49-F238E27FC236}">
                <a16:creationId xmlns:a16="http://schemas.microsoft.com/office/drawing/2014/main" id="{A59A9E9B-A7BC-FE4E-87AC-4298D31D87BD}"/>
              </a:ext>
            </a:extLst>
          </p:cNvPr>
          <p:cNvCxnSpPr>
            <a:cxnSpLocks/>
          </p:cNvCxnSpPr>
          <p:nvPr/>
        </p:nvCxnSpPr>
        <p:spPr>
          <a:xfrm>
            <a:off x="3435838" y="7656457"/>
            <a:ext cx="0" cy="221248"/>
          </a:xfrm>
          <a:prstGeom prst="straightConnector1">
            <a:avLst/>
          </a:prstGeom>
          <a:ln w="3492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78D7E3C6-D48F-B44F-90C3-3BD30440DF51}"/>
              </a:ext>
            </a:extLst>
          </p:cNvPr>
          <p:cNvSpPr/>
          <p:nvPr/>
        </p:nvSpPr>
        <p:spPr>
          <a:xfrm>
            <a:off x="1664747" y="7877705"/>
            <a:ext cx="3545832" cy="492443"/>
          </a:xfrm>
          <a:prstGeom prst="rect">
            <a:avLst/>
          </a:prstGeom>
        </p:spPr>
        <p:style>
          <a:lnRef idx="0">
            <a:scrgbClr r="0" g="0" b="0"/>
          </a:lnRef>
          <a:fillRef idx="0">
            <a:scrgbClr r="0" g="0" b="0"/>
          </a:fillRef>
          <a:effectRef idx="0">
            <a:scrgbClr r="0" g="0" b="0"/>
          </a:effectRef>
          <a:fontRef idx="major"/>
        </p:style>
        <p:txBody>
          <a:bodyPr wrap="square" lIns="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fr-FR" sz="1600" dirty="0">
                <a:solidFill>
                  <a:schemeClr val="bg2">
                    <a:lumMod val="10000"/>
                  </a:schemeClr>
                </a:solidFill>
                <a:latin typeface="UNIVERS 67 CONDENSED" pitchFamily="2" charset="0"/>
              </a:rPr>
              <a:t>l’</a:t>
            </a:r>
            <a:r>
              <a:rPr lang="fr-FR" sz="1600" b="1" dirty="0">
                <a:solidFill>
                  <a:schemeClr val="accent5"/>
                </a:solidFill>
                <a:latin typeface="Univers 67 Condensed" pitchFamily="2" charset="0"/>
              </a:rPr>
              <a:t>Assurance Auto des Professionnels</a:t>
            </a:r>
            <a:br>
              <a:rPr lang="fr-FR" sz="1200" b="1" dirty="0">
                <a:solidFill>
                  <a:srgbClr val="C00000"/>
                </a:solidFill>
                <a:latin typeface="Univers 57 Condensed" pitchFamily="2" charset="77"/>
              </a:rPr>
            </a:br>
            <a:r>
              <a:rPr lang="fr-FR" sz="1000" dirty="0">
                <a:solidFill>
                  <a:schemeClr val="bg2">
                    <a:lumMod val="10000"/>
                  </a:schemeClr>
                </a:solidFill>
                <a:latin typeface="Univers 57 Condensed" pitchFamily="2" charset="77"/>
              </a:rPr>
              <a:t>(avec un compte 08).</a:t>
            </a:r>
            <a:endParaRPr lang="fr-FR" sz="1200" dirty="0">
              <a:solidFill>
                <a:schemeClr val="bg2">
                  <a:lumMod val="10000"/>
                </a:schemeClr>
              </a:solidFill>
              <a:latin typeface="Univers 57 Condensed" pitchFamily="2" charset="77"/>
            </a:endParaRPr>
          </a:p>
        </p:txBody>
      </p:sp>
      <p:grpSp>
        <p:nvGrpSpPr>
          <p:cNvPr id="77" name="Groupe 76">
            <a:extLst>
              <a:ext uri="{FF2B5EF4-FFF2-40B4-BE49-F238E27FC236}">
                <a16:creationId xmlns:a16="http://schemas.microsoft.com/office/drawing/2014/main" id="{2EAE0A73-6856-A145-8902-EC5FB021BC8C}"/>
              </a:ext>
            </a:extLst>
          </p:cNvPr>
          <p:cNvGrpSpPr/>
          <p:nvPr/>
        </p:nvGrpSpPr>
        <p:grpSpPr>
          <a:xfrm>
            <a:off x="275017" y="8370148"/>
            <a:ext cx="6389129" cy="261610"/>
            <a:chOff x="-171609" y="6496274"/>
            <a:chExt cx="11587351" cy="469523"/>
          </a:xfrm>
        </p:grpSpPr>
        <p:sp>
          <p:nvSpPr>
            <p:cNvPr id="78" name="Rectangle 77">
              <a:extLst>
                <a:ext uri="{FF2B5EF4-FFF2-40B4-BE49-F238E27FC236}">
                  <a16:creationId xmlns:a16="http://schemas.microsoft.com/office/drawing/2014/main" id="{3D8C8AE7-D14A-714D-AC4D-C7C2B87DE02D}"/>
                </a:ext>
              </a:extLst>
            </p:cNvPr>
            <p:cNvSpPr/>
            <p:nvPr/>
          </p:nvSpPr>
          <p:spPr>
            <a:xfrm>
              <a:off x="308486" y="6496274"/>
              <a:ext cx="11107256" cy="469523"/>
            </a:xfrm>
            <a:prstGeom prst="rect">
              <a:avLst/>
            </a:prstGeom>
          </p:spPr>
          <p:style>
            <a:lnRef idx="0">
              <a:scrgbClr r="0" g="0" b="0"/>
            </a:lnRef>
            <a:fillRef idx="0">
              <a:scrgbClr r="0" g="0" b="0"/>
            </a:fillRef>
            <a:effectRef idx="0">
              <a:scrgbClr r="0" g="0" b="0"/>
            </a:effectRef>
            <a:fontRef idx="major"/>
          </p:style>
          <p:txBody>
            <a:bodyPr wrap="square" lIns="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fr-FR" sz="1100" dirty="0">
                  <a:solidFill>
                    <a:schemeClr val="bg2">
                      <a:lumMod val="10000"/>
                    </a:schemeClr>
                  </a:solidFill>
                  <a:latin typeface="Univers 57 Condensed" pitchFamily="2" charset="77"/>
                </a:rPr>
                <a:t>Reportez vous ensuite aux définitions établies précédemment pour définir un des 3 usages de l’offre PRO.</a:t>
              </a:r>
            </a:p>
          </p:txBody>
        </p:sp>
        <p:cxnSp>
          <p:nvCxnSpPr>
            <p:cNvPr id="79" name="Connecteur droit avec flèche 78">
              <a:extLst>
                <a:ext uri="{FF2B5EF4-FFF2-40B4-BE49-F238E27FC236}">
                  <a16:creationId xmlns:a16="http://schemas.microsoft.com/office/drawing/2014/main" id="{B0B1421E-1806-984E-BAC7-13316CDB7806}"/>
                </a:ext>
              </a:extLst>
            </p:cNvPr>
            <p:cNvCxnSpPr>
              <a:cxnSpLocks/>
            </p:cNvCxnSpPr>
            <p:nvPr/>
          </p:nvCxnSpPr>
          <p:spPr>
            <a:xfrm>
              <a:off x="-171609" y="6731036"/>
              <a:ext cx="422456" cy="0"/>
            </a:xfrm>
            <a:prstGeom prst="straightConnector1">
              <a:avLst/>
            </a:prstGeom>
            <a:ln w="34925">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grpSp>
      <p:pic>
        <p:nvPicPr>
          <p:cNvPr id="94" name="Image 93">
            <a:extLst>
              <a:ext uri="{FF2B5EF4-FFF2-40B4-BE49-F238E27FC236}">
                <a16:creationId xmlns:a16="http://schemas.microsoft.com/office/drawing/2014/main" id="{E540B71F-0227-A04B-B1C0-9B28AF0FC388}"/>
              </a:ext>
            </a:extLst>
          </p:cNvPr>
          <p:cNvPicPr>
            <a:picLocks noChangeAspect="1"/>
          </p:cNvPicPr>
          <p:nvPr/>
        </p:nvPicPr>
        <p:blipFill>
          <a:blip r:embed="rId16" cstate="print">
            <a:extLst>
              <a:ext uri="{BEBA8EAE-BF5A-486C-A8C5-ECC9F3942E4B}">
                <a14:imgProps xmlns:a14="http://schemas.microsoft.com/office/drawing/2010/main">
                  <a14:imgLayer r:embed="rId17">
                    <a14:imgEffect>
                      <a14:artisticPhotocopy/>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7203" y="1635118"/>
            <a:ext cx="323999" cy="323999"/>
          </a:xfrm>
          <a:prstGeom prst="rect">
            <a:avLst/>
          </a:prstGeom>
        </p:spPr>
      </p:pic>
      <p:pic>
        <p:nvPicPr>
          <p:cNvPr id="95" name="Image 94">
            <a:extLst>
              <a:ext uri="{FF2B5EF4-FFF2-40B4-BE49-F238E27FC236}">
                <a16:creationId xmlns:a16="http://schemas.microsoft.com/office/drawing/2014/main" id="{D576FF62-46C0-BE46-97CD-7B60D88E1996}"/>
              </a:ext>
            </a:extLst>
          </p:cNvPr>
          <p:cNvPicPr>
            <a:picLocks noChangeAspect="1"/>
          </p:cNvPicPr>
          <p:nvPr/>
        </p:nvPicPr>
        <p:blipFill>
          <a:blip r:embed="rId18" cstate="print">
            <a:lum bright="70000" contrast="-70000"/>
            <a:extLst>
              <a:ext uri="{BEBA8EAE-BF5A-486C-A8C5-ECC9F3942E4B}">
                <a14:imgProps xmlns:a14="http://schemas.microsoft.com/office/drawing/2010/main">
                  <a14:imgLayer r:embed="rId17">
                    <a14:imgEffect>
                      <a14:artisticPhotocopy/>
                    </a14:imgEffect>
                    <a14:imgEffect>
                      <a14:sharpenSoften amount="50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2867718" y="2971760"/>
            <a:ext cx="349480" cy="349480"/>
          </a:xfrm>
          <a:prstGeom prst="rect">
            <a:avLst/>
          </a:prstGeom>
          <a:ln>
            <a:noFill/>
          </a:ln>
        </p:spPr>
      </p:pic>
      <p:grpSp>
        <p:nvGrpSpPr>
          <p:cNvPr id="96" name="Groupe 95">
            <a:extLst>
              <a:ext uri="{FF2B5EF4-FFF2-40B4-BE49-F238E27FC236}">
                <a16:creationId xmlns:a16="http://schemas.microsoft.com/office/drawing/2014/main" id="{11CBF3F0-A5FB-ED4A-8C69-BA50E73F7842}"/>
              </a:ext>
            </a:extLst>
          </p:cNvPr>
          <p:cNvGrpSpPr/>
          <p:nvPr/>
        </p:nvGrpSpPr>
        <p:grpSpPr>
          <a:xfrm>
            <a:off x="2995792" y="5179531"/>
            <a:ext cx="844816" cy="634377"/>
            <a:chOff x="2785967" y="5266244"/>
            <a:chExt cx="844816" cy="634377"/>
          </a:xfrm>
        </p:grpSpPr>
        <p:pic>
          <p:nvPicPr>
            <p:cNvPr id="97" name="Image 96">
              <a:extLst>
                <a:ext uri="{FF2B5EF4-FFF2-40B4-BE49-F238E27FC236}">
                  <a16:creationId xmlns:a16="http://schemas.microsoft.com/office/drawing/2014/main" id="{31CA93D5-A773-684C-9A99-F345BDB7570C}"/>
                </a:ext>
              </a:extLst>
            </p:cNvPr>
            <p:cNvPicPr>
              <a:picLocks noChangeAspect="1"/>
            </p:cNvPicPr>
            <p:nvPr/>
          </p:nvPicPr>
          <p:blipFill rotWithShape="1">
            <a:blip r:embed="rId19"/>
            <a:srcRect t="8338" b="16572"/>
            <a:stretch/>
          </p:blipFill>
          <p:spPr>
            <a:xfrm flipH="1">
              <a:off x="2785967" y="5266244"/>
              <a:ext cx="844816" cy="634377"/>
            </a:xfrm>
            <a:prstGeom prst="rect">
              <a:avLst/>
            </a:prstGeom>
          </p:spPr>
        </p:pic>
        <p:sp>
          <p:nvSpPr>
            <p:cNvPr id="98" name="Rectangle 97">
              <a:extLst>
                <a:ext uri="{FF2B5EF4-FFF2-40B4-BE49-F238E27FC236}">
                  <a16:creationId xmlns:a16="http://schemas.microsoft.com/office/drawing/2014/main" id="{8CE69A10-5F2A-C24C-A003-597DCD938F45}"/>
                </a:ext>
              </a:extLst>
            </p:cNvPr>
            <p:cNvSpPr/>
            <p:nvPr/>
          </p:nvSpPr>
          <p:spPr>
            <a:xfrm>
              <a:off x="3274281" y="5387910"/>
              <a:ext cx="306136" cy="230832"/>
            </a:xfrm>
            <a:prstGeom prst="rect">
              <a:avLst/>
            </a:prstGeom>
          </p:spPr>
          <p:style>
            <a:lnRef idx="0">
              <a:scrgbClr r="0" g="0" b="0"/>
            </a:lnRef>
            <a:fillRef idx="0">
              <a:scrgbClr r="0" g="0" b="0"/>
            </a:fillRef>
            <a:effectRef idx="0">
              <a:scrgbClr r="0" g="0" b="0"/>
            </a:effectRef>
            <a:fontRef idx="major"/>
          </p:style>
          <p:txBody>
            <a:bodyPr wrap="square" lIns="0" rIns="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fr-FR" sz="900" b="1" dirty="0">
                  <a:solidFill>
                    <a:schemeClr val="accent5"/>
                  </a:solidFill>
                  <a:latin typeface="Univers 67 Condensed" pitchFamily="2" charset="0"/>
                </a:rPr>
                <a:t>OUI</a:t>
              </a:r>
              <a:r>
                <a:rPr lang="fr-FR" sz="700" b="1" dirty="0">
                  <a:solidFill>
                    <a:srgbClr val="C00000"/>
                  </a:solidFill>
                  <a:latin typeface="+mn-lt"/>
                </a:rPr>
                <a:t> </a:t>
              </a:r>
              <a:endParaRPr lang="fr-FR" sz="700" dirty="0">
                <a:latin typeface="+mn-lt"/>
              </a:endParaRPr>
            </a:p>
          </p:txBody>
        </p:sp>
      </p:grpSp>
    </p:spTree>
    <p:extLst>
      <p:ext uri="{BB962C8B-B14F-4D97-AF65-F5344CB8AC3E}">
        <p14:creationId xmlns:p14="http://schemas.microsoft.com/office/powerpoint/2010/main" val="3763257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Rectangle 169">
            <a:extLst>
              <a:ext uri="{FF2B5EF4-FFF2-40B4-BE49-F238E27FC236}">
                <a16:creationId xmlns:a16="http://schemas.microsoft.com/office/drawing/2014/main" id="{29EB4A04-273D-4D43-A041-D6D1CA037896}"/>
              </a:ext>
            </a:extLst>
          </p:cNvPr>
          <p:cNvSpPr/>
          <p:nvPr/>
        </p:nvSpPr>
        <p:spPr>
          <a:xfrm>
            <a:off x="0" y="5337123"/>
            <a:ext cx="6858000" cy="6775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a:latin typeface="Univers 57 Condensed" pitchFamily="2" charset="77"/>
            </a:endParaRPr>
          </a:p>
        </p:txBody>
      </p:sp>
      <p:sp>
        <p:nvSpPr>
          <p:cNvPr id="6" name="Rectangle 5">
            <a:extLst>
              <a:ext uri="{FF2B5EF4-FFF2-40B4-BE49-F238E27FC236}">
                <a16:creationId xmlns:a16="http://schemas.microsoft.com/office/drawing/2014/main" id="{E6B8EF44-18B0-0542-A482-B4CB9A05D84D}"/>
              </a:ext>
            </a:extLst>
          </p:cNvPr>
          <p:cNvSpPr/>
          <p:nvPr/>
        </p:nvSpPr>
        <p:spPr>
          <a:xfrm>
            <a:off x="0" y="1"/>
            <a:ext cx="6858000" cy="6775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FR">
              <a:latin typeface="Univers 57 Condensed" pitchFamily="2" charset="77"/>
            </a:endParaRPr>
          </a:p>
        </p:txBody>
      </p:sp>
      <p:pic>
        <p:nvPicPr>
          <p:cNvPr id="4" name="Image 3">
            <a:extLst>
              <a:ext uri="{FF2B5EF4-FFF2-40B4-BE49-F238E27FC236}">
                <a16:creationId xmlns:a16="http://schemas.microsoft.com/office/drawing/2014/main" id="{D69637FC-46DD-464D-8021-39E3C255BA90}"/>
              </a:ext>
            </a:extLst>
          </p:cNvPr>
          <p:cNvPicPr>
            <a:picLocks noChangeAspect="1"/>
          </p:cNvPicPr>
          <p:nvPr/>
        </p:nvPicPr>
        <p:blipFill>
          <a:blip r:embed="rId2"/>
          <a:stretch>
            <a:fillRect/>
          </a:stretch>
        </p:blipFill>
        <p:spPr>
          <a:xfrm>
            <a:off x="178905" y="-37562"/>
            <a:ext cx="834887" cy="829008"/>
          </a:xfrm>
          <a:prstGeom prst="rect">
            <a:avLst/>
          </a:prstGeom>
        </p:spPr>
      </p:pic>
      <p:sp>
        <p:nvSpPr>
          <p:cNvPr id="5" name="Espace réservé du contenu 6">
            <a:extLst>
              <a:ext uri="{FF2B5EF4-FFF2-40B4-BE49-F238E27FC236}">
                <a16:creationId xmlns:a16="http://schemas.microsoft.com/office/drawing/2014/main" id="{20C07171-550C-4E48-8E08-59120864E5EF}"/>
              </a:ext>
            </a:extLst>
          </p:cNvPr>
          <p:cNvSpPr txBox="1">
            <a:spLocks/>
          </p:cNvSpPr>
          <p:nvPr/>
        </p:nvSpPr>
        <p:spPr>
          <a:xfrm>
            <a:off x="1192696" y="14401"/>
            <a:ext cx="5665304" cy="663199"/>
          </a:xfrm>
          <a:prstGeom prst="rect">
            <a:avLst/>
          </a:prstGeom>
        </p:spPr>
        <p:style>
          <a:lnRef idx="0">
            <a:scrgbClr r="0" g="0" b="0"/>
          </a:lnRef>
          <a:fillRef idx="0">
            <a:scrgbClr r="0" g="0" b="0"/>
          </a:fillRef>
          <a:effectRef idx="0">
            <a:scrgbClr r="0" g="0" b="0"/>
          </a:effectRef>
          <a:fontRef idx="major"/>
        </p:style>
        <p:txBody>
          <a:bodyPr vert="horz" wrap="square" lIns="91440" tIns="45720" rIns="91440" bIns="45720" rtlCol="0" anchor="ctr">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b="1" dirty="0">
                <a:solidFill>
                  <a:schemeClr val="bg1"/>
                </a:solidFill>
                <a:latin typeface="Univers 67 Condensed" pitchFamily="2" charset="0"/>
              </a:rPr>
              <a:t>UNE COUVERTURE DE BASE COMMUNE</a:t>
            </a:r>
            <a:endParaRPr lang="fr-FR" sz="1400" b="1" dirty="0">
              <a:solidFill>
                <a:schemeClr val="bg1"/>
              </a:solidFill>
              <a:latin typeface="Univers 67 Condensed" pitchFamily="2" charset="0"/>
            </a:endParaRPr>
          </a:p>
        </p:txBody>
      </p:sp>
      <p:pic>
        <p:nvPicPr>
          <p:cNvPr id="12" name="Image 11">
            <a:extLst>
              <a:ext uri="{FF2B5EF4-FFF2-40B4-BE49-F238E27FC236}">
                <a16:creationId xmlns:a16="http://schemas.microsoft.com/office/drawing/2014/main" id="{72F461A4-2504-0C48-B983-80DE4778F587}"/>
              </a:ext>
            </a:extLst>
          </p:cNvPr>
          <p:cNvPicPr>
            <a:picLocks noChangeAspect="1"/>
          </p:cNvPicPr>
          <p:nvPr/>
        </p:nvPicPr>
        <p:blipFill>
          <a:blip r:embed="rId3"/>
          <a:srcRect/>
          <a:stretch/>
        </p:blipFill>
        <p:spPr>
          <a:xfrm>
            <a:off x="5735500" y="8793495"/>
            <a:ext cx="968458" cy="316415"/>
          </a:xfrm>
          <a:prstGeom prst="rect">
            <a:avLst/>
          </a:prstGeom>
        </p:spPr>
      </p:pic>
      <p:cxnSp>
        <p:nvCxnSpPr>
          <p:cNvPr id="14" name="Connecteur droit 13">
            <a:extLst>
              <a:ext uri="{FF2B5EF4-FFF2-40B4-BE49-F238E27FC236}">
                <a16:creationId xmlns:a16="http://schemas.microsoft.com/office/drawing/2014/main" id="{323EBBD6-2F52-5642-B7EE-022F292670E9}"/>
              </a:ext>
            </a:extLst>
          </p:cNvPr>
          <p:cNvCxnSpPr>
            <a:cxnSpLocks/>
          </p:cNvCxnSpPr>
          <p:nvPr/>
        </p:nvCxnSpPr>
        <p:spPr>
          <a:xfrm>
            <a:off x="0" y="8757731"/>
            <a:ext cx="6858000" cy="0"/>
          </a:xfrm>
          <a:prstGeom prst="line">
            <a:avLst/>
          </a:prstGeom>
          <a:ln w="9525">
            <a:solidFill>
              <a:schemeClr val="bg2">
                <a:lumMod val="10000"/>
              </a:schemeClr>
            </a:solidFill>
          </a:ln>
        </p:spPr>
        <p:style>
          <a:lnRef idx="2">
            <a:schemeClr val="accent2"/>
          </a:lnRef>
          <a:fillRef idx="0">
            <a:schemeClr val="accent2"/>
          </a:fillRef>
          <a:effectRef idx="1">
            <a:schemeClr val="accent2"/>
          </a:effectRef>
          <a:fontRef idx="minor">
            <a:schemeClr val="tx1"/>
          </a:fontRef>
        </p:style>
      </p:cxnSp>
      <p:sp>
        <p:nvSpPr>
          <p:cNvPr id="95" name="ZoneTexte 5">
            <a:extLst>
              <a:ext uri="{FF2B5EF4-FFF2-40B4-BE49-F238E27FC236}">
                <a16:creationId xmlns:a16="http://schemas.microsoft.com/office/drawing/2014/main" id="{F13F9544-DE07-2D40-ABC7-FC8B9554A649}"/>
              </a:ext>
            </a:extLst>
          </p:cNvPr>
          <p:cNvSpPr txBox="1"/>
          <p:nvPr/>
        </p:nvSpPr>
        <p:spPr>
          <a:xfrm>
            <a:off x="154041" y="1077101"/>
            <a:ext cx="911261" cy="836615"/>
          </a:xfrm>
          <a:prstGeom prst="rect">
            <a:avLst/>
          </a:prstGeom>
          <a:solidFill>
            <a:schemeClr val="accent5"/>
          </a:solidFill>
        </p:spPr>
        <p:style>
          <a:lnRef idx="0">
            <a:scrgbClr r="0" g="0" b="0"/>
          </a:lnRef>
          <a:fillRef idx="0">
            <a:scrgbClr r="0" g="0" b="0"/>
          </a:fillRef>
          <a:effectRef idx="0">
            <a:scrgbClr r="0" g="0" b="0"/>
          </a:effectRef>
          <a:fontRef idx="major"/>
        </p:style>
        <p:txBody>
          <a:bodyPr wrap="square" lIns="0" tIns="216000" rIns="0" rtlCol="0" anchor="t"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spcBef>
                <a:spcPts val="675"/>
              </a:spcBef>
            </a:pPr>
            <a:r>
              <a:rPr lang="fr-FR" sz="600" b="1" kern="700" dirty="0">
                <a:solidFill>
                  <a:schemeClr val="bg1"/>
                </a:solidFill>
                <a:latin typeface="Univers 67 Condensed" pitchFamily="2" charset="0"/>
              </a:rPr>
              <a:t>LES PERSONNES</a:t>
            </a:r>
          </a:p>
        </p:txBody>
      </p:sp>
      <p:grpSp>
        <p:nvGrpSpPr>
          <p:cNvPr id="96" name="Groupe 95">
            <a:extLst>
              <a:ext uri="{FF2B5EF4-FFF2-40B4-BE49-F238E27FC236}">
                <a16:creationId xmlns:a16="http://schemas.microsoft.com/office/drawing/2014/main" id="{A30F4386-3E49-0D49-A961-8F13AD970117}"/>
              </a:ext>
            </a:extLst>
          </p:cNvPr>
          <p:cNvGrpSpPr/>
          <p:nvPr/>
        </p:nvGrpSpPr>
        <p:grpSpPr>
          <a:xfrm>
            <a:off x="1126522" y="729620"/>
            <a:ext cx="2234369" cy="276999"/>
            <a:chOff x="2555743" y="1564907"/>
            <a:chExt cx="2234369" cy="276999"/>
          </a:xfrm>
        </p:grpSpPr>
        <p:pic>
          <p:nvPicPr>
            <p:cNvPr id="114" name="Image 113">
              <a:extLst>
                <a:ext uri="{FF2B5EF4-FFF2-40B4-BE49-F238E27FC236}">
                  <a16:creationId xmlns:a16="http://schemas.microsoft.com/office/drawing/2014/main" id="{25C3A949-F158-B147-9953-3BD0D826B963}"/>
                </a:ext>
              </a:extLst>
            </p:cNvPr>
            <p:cNvPicPr>
              <a:picLocks noChangeAspect="1"/>
            </p:cNvPicPr>
            <p:nvPr/>
          </p:nvPicPr>
          <p:blipFill rotWithShape="1">
            <a:blip r:embed="rId4"/>
            <a:srcRect t="23782" b="21250"/>
            <a:stretch/>
          </p:blipFill>
          <p:spPr>
            <a:xfrm>
              <a:off x="2555743" y="1588913"/>
              <a:ext cx="812688" cy="251015"/>
            </a:xfrm>
            <a:prstGeom prst="rect">
              <a:avLst/>
            </a:prstGeom>
          </p:spPr>
        </p:pic>
        <p:sp>
          <p:nvSpPr>
            <p:cNvPr id="115" name="ZoneTexte 5">
              <a:extLst>
                <a:ext uri="{FF2B5EF4-FFF2-40B4-BE49-F238E27FC236}">
                  <a16:creationId xmlns:a16="http://schemas.microsoft.com/office/drawing/2014/main" id="{2AF0767C-1824-9244-AEFF-74910BD45680}"/>
                </a:ext>
              </a:extLst>
            </p:cNvPr>
            <p:cNvSpPr txBox="1"/>
            <p:nvPr/>
          </p:nvSpPr>
          <p:spPr>
            <a:xfrm>
              <a:off x="3368431" y="1564907"/>
              <a:ext cx="1421681" cy="276999"/>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spcBef>
                  <a:spcPts val="675"/>
                </a:spcBef>
              </a:pPr>
              <a:r>
                <a:rPr lang="fr-FR" sz="1200" b="1" kern="700" dirty="0">
                  <a:solidFill>
                    <a:schemeClr val="bg2">
                      <a:lumMod val="10000"/>
                    </a:schemeClr>
                  </a:solidFill>
                  <a:latin typeface="Univers 67 Condensed" pitchFamily="2" charset="0"/>
                </a:rPr>
                <a:t>I  AUTO PART</a:t>
              </a:r>
              <a:endParaRPr lang="fr-FR" sz="1600" b="1" kern="700" dirty="0">
                <a:solidFill>
                  <a:schemeClr val="bg2">
                    <a:lumMod val="10000"/>
                  </a:schemeClr>
                </a:solidFill>
                <a:latin typeface="Univers 67 Condensed" pitchFamily="2" charset="0"/>
              </a:endParaRPr>
            </a:p>
          </p:txBody>
        </p:sp>
      </p:grpSp>
      <p:sp>
        <p:nvSpPr>
          <p:cNvPr id="97" name="Rectangle 96">
            <a:extLst>
              <a:ext uri="{FF2B5EF4-FFF2-40B4-BE49-F238E27FC236}">
                <a16:creationId xmlns:a16="http://schemas.microsoft.com/office/drawing/2014/main" id="{164A30A2-8A4B-0047-974E-D713D95F1322}"/>
              </a:ext>
            </a:extLst>
          </p:cNvPr>
          <p:cNvSpPr/>
          <p:nvPr/>
        </p:nvSpPr>
        <p:spPr>
          <a:xfrm>
            <a:off x="3680921" y="3562940"/>
            <a:ext cx="211596" cy="430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Univers 57 Condensed" pitchFamily="2" charset="77"/>
            </a:endParaRPr>
          </a:p>
        </p:txBody>
      </p:sp>
      <p:grpSp>
        <p:nvGrpSpPr>
          <p:cNvPr id="98" name="Groupe 97">
            <a:extLst>
              <a:ext uri="{FF2B5EF4-FFF2-40B4-BE49-F238E27FC236}">
                <a16:creationId xmlns:a16="http://schemas.microsoft.com/office/drawing/2014/main" id="{0AB548CD-D933-4C46-9BF0-0C85FF831948}"/>
              </a:ext>
            </a:extLst>
          </p:cNvPr>
          <p:cNvGrpSpPr/>
          <p:nvPr/>
        </p:nvGrpSpPr>
        <p:grpSpPr>
          <a:xfrm>
            <a:off x="3709139" y="732221"/>
            <a:ext cx="1946673" cy="279927"/>
            <a:chOff x="8828465" y="1530150"/>
            <a:chExt cx="1946673" cy="279927"/>
          </a:xfrm>
        </p:grpSpPr>
        <p:sp>
          <p:nvSpPr>
            <p:cNvPr id="112" name="ZoneTexte 5">
              <a:extLst>
                <a:ext uri="{FF2B5EF4-FFF2-40B4-BE49-F238E27FC236}">
                  <a16:creationId xmlns:a16="http://schemas.microsoft.com/office/drawing/2014/main" id="{FA97A2B4-0817-1447-9265-083B96E27229}"/>
                </a:ext>
              </a:extLst>
            </p:cNvPr>
            <p:cNvSpPr txBox="1"/>
            <p:nvPr/>
          </p:nvSpPr>
          <p:spPr>
            <a:xfrm>
              <a:off x="9398372" y="1530150"/>
              <a:ext cx="1376766" cy="276999"/>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spcBef>
                  <a:spcPts val="675"/>
                </a:spcBef>
              </a:pPr>
              <a:r>
                <a:rPr lang="fr-FR" sz="1200" b="1" kern="700" dirty="0">
                  <a:solidFill>
                    <a:schemeClr val="bg2">
                      <a:lumMod val="10000"/>
                    </a:schemeClr>
                  </a:solidFill>
                  <a:latin typeface="Univers 67 Condensed" pitchFamily="2" charset="0"/>
                </a:rPr>
                <a:t>I  AUTO PRO</a:t>
              </a:r>
              <a:endParaRPr lang="fr-FR" sz="1600" b="1" kern="700" dirty="0">
                <a:solidFill>
                  <a:schemeClr val="bg2">
                    <a:lumMod val="10000"/>
                  </a:schemeClr>
                </a:solidFill>
                <a:latin typeface="Univers 67 Condensed" pitchFamily="2" charset="0"/>
              </a:endParaRPr>
            </a:p>
          </p:txBody>
        </p:sp>
        <p:pic>
          <p:nvPicPr>
            <p:cNvPr id="113" name="Image 112">
              <a:extLst>
                <a:ext uri="{FF2B5EF4-FFF2-40B4-BE49-F238E27FC236}">
                  <a16:creationId xmlns:a16="http://schemas.microsoft.com/office/drawing/2014/main" id="{76F2D95C-4A8A-7645-B8DF-12D9E49D893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828465" y="1574220"/>
              <a:ext cx="588563" cy="235857"/>
            </a:xfrm>
            <a:prstGeom prst="rect">
              <a:avLst/>
            </a:prstGeom>
          </p:spPr>
        </p:pic>
      </p:grpSp>
      <p:pic>
        <p:nvPicPr>
          <p:cNvPr id="100" name="Image 99">
            <a:extLst>
              <a:ext uri="{FF2B5EF4-FFF2-40B4-BE49-F238E27FC236}">
                <a16:creationId xmlns:a16="http://schemas.microsoft.com/office/drawing/2014/main" id="{5D10C562-1ED0-1140-891F-B3AEF93EEF28}"/>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artisticPhotocopy/>
                    </a14:imgEffect>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75113" y="1359979"/>
            <a:ext cx="443454" cy="443454"/>
          </a:xfrm>
          <a:prstGeom prst="rect">
            <a:avLst/>
          </a:prstGeom>
        </p:spPr>
      </p:pic>
      <p:sp>
        <p:nvSpPr>
          <p:cNvPr id="101" name="Rectangle 100">
            <a:extLst>
              <a:ext uri="{FF2B5EF4-FFF2-40B4-BE49-F238E27FC236}">
                <a16:creationId xmlns:a16="http://schemas.microsoft.com/office/drawing/2014/main" id="{8554413F-3E63-3846-AE6C-85588F8769B8}"/>
              </a:ext>
            </a:extLst>
          </p:cNvPr>
          <p:cNvSpPr/>
          <p:nvPr/>
        </p:nvSpPr>
        <p:spPr>
          <a:xfrm>
            <a:off x="3747154" y="1958329"/>
            <a:ext cx="2956804" cy="1375554"/>
          </a:xfrm>
          <a:prstGeom prst="rect">
            <a:avLst/>
          </a:prstGeom>
          <a:solidFill>
            <a:srgbClr val="DCDCDC">
              <a:alpha val="39000"/>
            </a:srgbClr>
          </a:solidFill>
        </p:spPr>
        <p:style>
          <a:lnRef idx="0">
            <a:scrgbClr r="0" g="0" b="0"/>
          </a:lnRef>
          <a:fillRef idx="0">
            <a:scrgbClr r="0" g="0" b="0"/>
          </a:fillRef>
          <a:effectRef idx="0">
            <a:scrgbClr r="0" g="0" b="0"/>
          </a:effectRef>
          <a:fontRef idx="major"/>
        </p:style>
        <p:txBody>
          <a:bodyPr wrap="square" lIns="251999" rIns="9000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500" dirty="0">
                <a:solidFill>
                  <a:schemeClr val="bg2">
                    <a:lumMod val="10000"/>
                  </a:schemeClr>
                </a:solidFill>
                <a:latin typeface="UNIVERS 67 CONDENSED" pitchFamily="2" charset="0"/>
              </a:rPr>
              <a:t>BRIS DES GLACES</a:t>
            </a:r>
          </a:p>
          <a:p>
            <a:r>
              <a:rPr lang="fr-FR" sz="500" i="1" dirty="0">
                <a:solidFill>
                  <a:schemeClr val="bg2">
                    <a:lumMod val="10000"/>
                  </a:schemeClr>
                </a:solidFill>
                <a:latin typeface="Univers 57 Condensed" pitchFamily="2" charset="77"/>
              </a:rPr>
              <a:t>Pare-brise, glace du toit vitré, glaces latérales, lunette arrière, optiques de phares avant,</a:t>
            </a:r>
            <a:br>
              <a:rPr lang="fr-FR" sz="500" i="1" dirty="0">
                <a:solidFill>
                  <a:schemeClr val="bg2">
                    <a:lumMod val="10000"/>
                  </a:schemeClr>
                </a:solidFill>
                <a:latin typeface="Univers 57 Condensed" pitchFamily="2" charset="77"/>
              </a:rPr>
            </a:br>
            <a:r>
              <a:rPr lang="fr-FR" sz="500" b="1" i="1" dirty="0">
                <a:solidFill>
                  <a:schemeClr val="bg2">
                    <a:lumMod val="10000"/>
                  </a:schemeClr>
                </a:solidFill>
                <a:latin typeface="Univers 57 Condensed" pitchFamily="2" charset="77"/>
              </a:rPr>
              <a:t>feux arrières, rétroviseurs extérieurs (blocs et miroir)</a:t>
            </a:r>
          </a:p>
          <a:p>
            <a:r>
              <a:rPr lang="fr-FR" sz="500" b="1" dirty="0">
                <a:solidFill>
                  <a:schemeClr val="bg2">
                    <a:lumMod val="10000"/>
                  </a:schemeClr>
                </a:solidFill>
                <a:latin typeface="Univers 67 Condensed" pitchFamily="2" charset="0"/>
              </a:rPr>
              <a:t>CATASTROPHES NATURELLES &amp; ÉVÈNEMENT CLIMATIQUES</a:t>
            </a:r>
          </a:p>
          <a:p>
            <a:endParaRPr lang="fr-FR" sz="300" b="1" dirty="0">
              <a:solidFill>
                <a:schemeClr val="bg2">
                  <a:lumMod val="10000"/>
                </a:schemeClr>
              </a:solidFill>
              <a:latin typeface="Univers 67 Condensed" pitchFamily="2" charset="0"/>
            </a:endParaRPr>
          </a:p>
          <a:p>
            <a:r>
              <a:rPr lang="fr-FR" sz="500" b="1" dirty="0">
                <a:solidFill>
                  <a:schemeClr val="bg2">
                    <a:lumMod val="10000"/>
                  </a:schemeClr>
                </a:solidFill>
                <a:latin typeface="Univers 67 Condensed" pitchFamily="2" charset="0"/>
              </a:rPr>
              <a:t>INCENDIE,  EXPLOSION, ATTENTAT</a:t>
            </a:r>
          </a:p>
          <a:p>
            <a:endParaRPr lang="fr-FR" sz="300" b="1" dirty="0">
              <a:solidFill>
                <a:schemeClr val="bg2">
                  <a:lumMod val="10000"/>
                </a:schemeClr>
              </a:solidFill>
              <a:latin typeface="Univers 67 Condensed" pitchFamily="2" charset="0"/>
            </a:endParaRPr>
          </a:p>
          <a:p>
            <a:r>
              <a:rPr lang="fr-FR" sz="500" b="1" dirty="0">
                <a:solidFill>
                  <a:schemeClr val="bg2">
                    <a:lumMod val="10000"/>
                  </a:schemeClr>
                </a:solidFill>
                <a:latin typeface="Univers 67 Condensed" pitchFamily="2" charset="0"/>
              </a:rPr>
              <a:t>VOL</a:t>
            </a:r>
          </a:p>
          <a:p>
            <a:r>
              <a:rPr lang="fr-FR" sz="500" i="1" dirty="0">
                <a:solidFill>
                  <a:schemeClr val="bg2">
                    <a:lumMod val="10000"/>
                  </a:schemeClr>
                </a:solidFill>
                <a:latin typeface="Univers 57 Condensed" pitchFamily="2" charset="77"/>
              </a:rPr>
              <a:t>Offre d’indemnisation si le véhicule n’a pas été retrouvé dans un délai de 20 jours,</a:t>
            </a:r>
            <a:br>
              <a:rPr lang="fr-FR" sz="500" i="1" dirty="0">
                <a:solidFill>
                  <a:schemeClr val="bg2">
                    <a:lumMod val="10000"/>
                  </a:schemeClr>
                </a:solidFill>
                <a:latin typeface="Univers 57 Condensed" pitchFamily="2" charset="77"/>
              </a:rPr>
            </a:br>
            <a:r>
              <a:rPr lang="fr-FR" sz="500" i="1" dirty="0">
                <a:solidFill>
                  <a:schemeClr val="bg2">
                    <a:lumMod val="10000"/>
                  </a:schemeClr>
                </a:solidFill>
                <a:latin typeface="Univers 57 Condensed" pitchFamily="2" charset="77"/>
              </a:rPr>
              <a:t>ou bien s’il a été retrouvé mais qu’il est irréparable.</a:t>
            </a:r>
          </a:p>
          <a:p>
            <a:endParaRPr lang="fr-FR" sz="300" b="1" dirty="0">
              <a:solidFill>
                <a:schemeClr val="bg2">
                  <a:lumMod val="10000"/>
                </a:schemeClr>
              </a:solidFill>
              <a:latin typeface="Univers 57 Condensed" pitchFamily="2" charset="77"/>
            </a:endParaRPr>
          </a:p>
          <a:p>
            <a:r>
              <a:rPr lang="fr-FR" sz="500" b="1" dirty="0">
                <a:solidFill>
                  <a:schemeClr val="bg2">
                    <a:lumMod val="10000"/>
                  </a:schemeClr>
                </a:solidFill>
                <a:latin typeface="Univers 67 Condensed" pitchFamily="2" charset="0"/>
              </a:rPr>
              <a:t>DOMMAGES TOUS ACCIDENTS</a:t>
            </a:r>
          </a:p>
          <a:p>
            <a:endParaRPr lang="fr-FR" sz="300" b="1" dirty="0">
              <a:solidFill>
                <a:schemeClr val="accent2"/>
              </a:solidFill>
              <a:latin typeface="Univers 57 Condensed" pitchFamily="2" charset="77"/>
            </a:endParaRPr>
          </a:p>
          <a:p>
            <a:r>
              <a:rPr lang="fr-FR" sz="500" b="1" dirty="0">
                <a:solidFill>
                  <a:schemeClr val="accent5"/>
                </a:solidFill>
                <a:latin typeface="Univers 67 Condensed" pitchFamily="2" charset="0"/>
              </a:rPr>
              <a:t>CAPITAL PANNE </a:t>
            </a:r>
            <a:r>
              <a:rPr lang="fr-FR" sz="500" i="1" dirty="0">
                <a:solidFill>
                  <a:schemeClr val="bg2">
                    <a:lumMod val="10000"/>
                  </a:schemeClr>
                </a:solidFill>
                <a:latin typeface="Univers 57 Condensed" pitchFamily="2" charset="77"/>
              </a:rPr>
              <a:t>jusqu’à 3000€ / sinistre avec application d’un coefficient de vétusté</a:t>
            </a:r>
            <a:br>
              <a:rPr lang="fr-FR" sz="500" i="1" dirty="0">
                <a:solidFill>
                  <a:schemeClr val="bg2">
                    <a:lumMod val="10000"/>
                  </a:schemeClr>
                </a:solidFill>
                <a:latin typeface="Univers 57 Condensed" pitchFamily="2" charset="77"/>
              </a:rPr>
            </a:br>
            <a:r>
              <a:rPr lang="fr-FR" sz="500" i="1" dirty="0">
                <a:solidFill>
                  <a:schemeClr val="bg2">
                    <a:lumMod val="10000"/>
                  </a:schemeClr>
                </a:solidFill>
                <a:latin typeface="Univers 57 Condensed" pitchFamily="2" charset="77"/>
              </a:rPr>
              <a:t>sur le montant des pièces de 20% à 70%</a:t>
            </a:r>
            <a:endParaRPr lang="fr-FR" sz="500" b="1" dirty="0">
              <a:solidFill>
                <a:schemeClr val="bg2">
                  <a:lumMod val="10000"/>
                </a:schemeClr>
              </a:solidFill>
              <a:latin typeface="Univers 57 Condensed" pitchFamily="2" charset="77"/>
            </a:endParaRPr>
          </a:p>
        </p:txBody>
      </p:sp>
      <p:sp>
        <p:nvSpPr>
          <p:cNvPr id="102" name="Rectangle 101">
            <a:extLst>
              <a:ext uri="{FF2B5EF4-FFF2-40B4-BE49-F238E27FC236}">
                <a16:creationId xmlns:a16="http://schemas.microsoft.com/office/drawing/2014/main" id="{324AAED4-66C5-4142-BC71-3B4A29DFDAE1}"/>
              </a:ext>
            </a:extLst>
          </p:cNvPr>
          <p:cNvSpPr/>
          <p:nvPr/>
        </p:nvSpPr>
        <p:spPr>
          <a:xfrm>
            <a:off x="1124237" y="1968756"/>
            <a:ext cx="2505728" cy="1365129"/>
          </a:xfrm>
          <a:prstGeom prst="rect">
            <a:avLst/>
          </a:prstGeom>
          <a:solidFill>
            <a:srgbClr val="DCDCDC">
              <a:alpha val="39000"/>
            </a:srgbClr>
          </a:solidFill>
        </p:spPr>
        <p:style>
          <a:lnRef idx="0">
            <a:scrgbClr r="0" g="0" b="0"/>
          </a:lnRef>
          <a:fillRef idx="0">
            <a:scrgbClr r="0" g="0" b="0"/>
          </a:fillRef>
          <a:effectRef idx="0">
            <a:scrgbClr r="0" g="0" b="0"/>
          </a:effectRef>
          <a:fontRef idx="major"/>
        </p:style>
        <p:txBody>
          <a:bodyPr wrap="square" lIns="251999" tIns="0" bIns="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500" b="1" dirty="0">
                <a:solidFill>
                  <a:sysClr val="windowText" lastClr="000000"/>
                </a:solidFill>
                <a:latin typeface="Univers 67 Condensed" pitchFamily="2" charset="0"/>
              </a:rPr>
              <a:t>BRIS DES GLACES</a:t>
            </a:r>
          </a:p>
          <a:p>
            <a:r>
              <a:rPr lang="fr-FR" sz="500" i="1" dirty="0">
                <a:solidFill>
                  <a:sysClr val="windowText" lastClr="000000"/>
                </a:solidFill>
                <a:latin typeface="Univers 57 Condensed" pitchFamily="2" charset="77"/>
              </a:rPr>
              <a:t>Pare-brise, glace du toit vitré, glaces latérales, lunette arrière, optiques de phares avant, </a:t>
            </a:r>
            <a:r>
              <a:rPr lang="fr-FR" sz="500" b="1" i="1" dirty="0">
                <a:solidFill>
                  <a:sysClr val="windowText" lastClr="000000"/>
                </a:solidFill>
                <a:latin typeface="Univers 57 Condensed" pitchFamily="2" charset="77"/>
              </a:rPr>
              <a:t>feux arrières, rétroviseurs extérieurs (blocs et miroir)</a:t>
            </a:r>
          </a:p>
          <a:p>
            <a:endParaRPr lang="fr-FR" sz="300" b="1" i="1" dirty="0">
              <a:solidFill>
                <a:sysClr val="windowText" lastClr="000000"/>
              </a:solidFill>
              <a:latin typeface="Univers 57 Condensed" pitchFamily="2" charset="77"/>
            </a:endParaRPr>
          </a:p>
          <a:p>
            <a:r>
              <a:rPr lang="fr-FR" sz="500" b="1" dirty="0">
                <a:solidFill>
                  <a:sysClr val="windowText" lastClr="000000"/>
                </a:solidFill>
                <a:latin typeface="Univers 67 Condensed" pitchFamily="2" charset="0"/>
              </a:rPr>
              <a:t>CATASTROPHES NATURELLES &amp; ÉVÈNEMENT CLIMATIQUES</a:t>
            </a:r>
          </a:p>
          <a:p>
            <a:endParaRPr lang="fr-FR" sz="300" b="1" dirty="0">
              <a:solidFill>
                <a:sysClr val="windowText" lastClr="000000"/>
              </a:solidFill>
              <a:latin typeface="Univers 67 Condensed" pitchFamily="2" charset="0"/>
            </a:endParaRPr>
          </a:p>
          <a:p>
            <a:r>
              <a:rPr lang="fr-FR" sz="500" b="1" dirty="0">
                <a:solidFill>
                  <a:sysClr val="windowText" lastClr="000000"/>
                </a:solidFill>
                <a:latin typeface="Univers 67 Condensed" pitchFamily="2" charset="0"/>
              </a:rPr>
              <a:t>INCENDIE, EXPLOSION, ATTENTAT</a:t>
            </a:r>
          </a:p>
          <a:p>
            <a:endParaRPr lang="fr-FR" sz="300" b="1" dirty="0">
              <a:solidFill>
                <a:sysClr val="windowText" lastClr="000000"/>
              </a:solidFill>
              <a:latin typeface="Univers 67 Condensed" pitchFamily="2" charset="0"/>
            </a:endParaRPr>
          </a:p>
          <a:p>
            <a:r>
              <a:rPr lang="fr-FR" sz="500" b="1" dirty="0">
                <a:solidFill>
                  <a:sysClr val="windowText" lastClr="000000"/>
                </a:solidFill>
                <a:latin typeface="Univers 67 Condensed" pitchFamily="2" charset="0"/>
              </a:rPr>
              <a:t>VOL</a:t>
            </a:r>
          </a:p>
          <a:p>
            <a:r>
              <a:rPr lang="fr-FR" sz="500" i="1" dirty="0">
                <a:solidFill>
                  <a:sysClr val="windowText" lastClr="000000"/>
                </a:solidFill>
                <a:latin typeface="Univers 57 Condensed" pitchFamily="2" charset="77"/>
              </a:rPr>
              <a:t>Offre d’indemnisation si le véhicule n’a pas été retrouvé dans un délai de 30 jours,</a:t>
            </a:r>
            <a:br>
              <a:rPr lang="fr-FR" sz="500" i="1" dirty="0">
                <a:solidFill>
                  <a:sysClr val="windowText" lastClr="000000"/>
                </a:solidFill>
                <a:latin typeface="Univers 57 Condensed" pitchFamily="2" charset="77"/>
              </a:rPr>
            </a:br>
            <a:r>
              <a:rPr lang="fr-FR" sz="500" i="1" dirty="0">
                <a:solidFill>
                  <a:sysClr val="windowText" lastClr="000000"/>
                </a:solidFill>
                <a:latin typeface="Univers 57 Condensed" pitchFamily="2" charset="77"/>
              </a:rPr>
              <a:t>ou bien s’il a été retrouvé mais qu’il est irréparable.</a:t>
            </a:r>
          </a:p>
          <a:p>
            <a:endParaRPr lang="fr-FR" sz="300" b="1" dirty="0">
              <a:solidFill>
                <a:sysClr val="windowText" lastClr="000000"/>
              </a:solidFill>
              <a:latin typeface="Univers 67 Condensed" pitchFamily="2" charset="0"/>
            </a:endParaRPr>
          </a:p>
          <a:p>
            <a:r>
              <a:rPr lang="fr-FR" sz="500" b="1" dirty="0">
                <a:solidFill>
                  <a:sysClr val="windowText" lastClr="000000"/>
                </a:solidFill>
                <a:latin typeface="Univers 67 Condensed" pitchFamily="2" charset="0"/>
              </a:rPr>
              <a:t>DOMMAGES TOUS ACCIDENTS</a:t>
            </a:r>
          </a:p>
          <a:p>
            <a:endParaRPr lang="fr-FR" sz="300" b="1" dirty="0">
              <a:solidFill>
                <a:schemeClr val="accent2"/>
              </a:solidFill>
              <a:latin typeface="Univers 67 Condensed" pitchFamily="2" charset="0"/>
            </a:endParaRPr>
          </a:p>
          <a:p>
            <a:r>
              <a:rPr lang="fr-FR" sz="500" dirty="0">
                <a:solidFill>
                  <a:schemeClr val="accent5"/>
                </a:solidFill>
                <a:latin typeface="UNIVERS 67 CONDENSED" pitchFamily="2" charset="0"/>
              </a:rPr>
              <a:t>PANNE MÉCANIQUE </a:t>
            </a:r>
            <a:r>
              <a:rPr lang="fr-FR" sz="500" i="1" dirty="0">
                <a:solidFill>
                  <a:schemeClr val="bg2">
                    <a:lumMod val="10000"/>
                  </a:schemeClr>
                </a:solidFill>
                <a:latin typeface="Univers 57 Condensed" pitchFamily="2" charset="77"/>
              </a:rPr>
              <a:t>jusqu’à 3500€ / sinistre</a:t>
            </a:r>
          </a:p>
          <a:p>
            <a:endParaRPr lang="fr-FR" sz="300" b="1" i="1" dirty="0">
              <a:solidFill>
                <a:schemeClr val="accent2"/>
              </a:solidFill>
              <a:latin typeface="Univers 57 Condensed" pitchFamily="2" charset="77"/>
            </a:endParaRPr>
          </a:p>
          <a:p>
            <a:r>
              <a:rPr lang="fr-FR" sz="500" dirty="0">
                <a:solidFill>
                  <a:schemeClr val="accent5"/>
                </a:solidFill>
                <a:latin typeface="UNIVERS 67 CONDENSED" pitchFamily="2" charset="0"/>
              </a:rPr>
              <a:t>VÉLO LIBRE-SERVICE</a:t>
            </a:r>
          </a:p>
          <a:p>
            <a:r>
              <a:rPr lang="fr-FR" sz="500" i="1" dirty="0">
                <a:solidFill>
                  <a:schemeClr val="bg2">
                    <a:lumMod val="10000"/>
                  </a:schemeClr>
                </a:solidFill>
                <a:latin typeface="Univers 57 Condensed" pitchFamily="2" charset="77"/>
              </a:rPr>
              <a:t>Remboursement de la pénalité due à la société de location en cas de vol</a:t>
            </a:r>
            <a:br>
              <a:rPr lang="fr-FR" sz="500" i="1" dirty="0">
                <a:solidFill>
                  <a:schemeClr val="bg2">
                    <a:lumMod val="10000"/>
                  </a:schemeClr>
                </a:solidFill>
                <a:latin typeface="Univers 57 Condensed" pitchFamily="2" charset="77"/>
              </a:rPr>
            </a:br>
            <a:r>
              <a:rPr lang="fr-FR" sz="500" i="1" dirty="0">
                <a:solidFill>
                  <a:schemeClr val="bg2">
                    <a:lumMod val="10000"/>
                  </a:schemeClr>
                </a:solidFill>
                <a:latin typeface="Univers 57 Condensed" pitchFamily="2" charset="77"/>
              </a:rPr>
              <a:t>ou de dommages au vélo libre-service loué.</a:t>
            </a:r>
            <a:endParaRPr lang="fr-FR" sz="500" b="1" dirty="0">
              <a:solidFill>
                <a:schemeClr val="bg2">
                  <a:lumMod val="10000"/>
                </a:schemeClr>
              </a:solidFill>
              <a:latin typeface="Univers 57 Condensed" pitchFamily="2" charset="77"/>
            </a:endParaRPr>
          </a:p>
        </p:txBody>
      </p:sp>
      <p:sp>
        <p:nvSpPr>
          <p:cNvPr id="103" name="ZoneTexte 5">
            <a:extLst>
              <a:ext uri="{FF2B5EF4-FFF2-40B4-BE49-F238E27FC236}">
                <a16:creationId xmlns:a16="http://schemas.microsoft.com/office/drawing/2014/main" id="{12475251-2A54-EA46-AED7-EFCEBE8D5F6E}"/>
              </a:ext>
            </a:extLst>
          </p:cNvPr>
          <p:cNvSpPr txBox="1"/>
          <p:nvPr/>
        </p:nvSpPr>
        <p:spPr>
          <a:xfrm>
            <a:off x="154041" y="1968755"/>
            <a:ext cx="911262" cy="1365127"/>
          </a:xfrm>
          <a:prstGeom prst="rect">
            <a:avLst/>
          </a:prstGeom>
          <a:solidFill>
            <a:schemeClr val="accent5"/>
          </a:solidFill>
        </p:spPr>
        <p:style>
          <a:lnRef idx="0">
            <a:scrgbClr r="0" g="0" b="0"/>
          </a:lnRef>
          <a:fillRef idx="0">
            <a:scrgbClr r="0" g="0" b="0"/>
          </a:fillRef>
          <a:effectRef idx="0">
            <a:scrgbClr r="0" g="0" b="0"/>
          </a:effectRef>
          <a:fontRef idx="major"/>
        </p:style>
        <p:txBody>
          <a:bodyPr wrap="square" lIns="0" tIns="432000" rIns="0" rtlCol="0" anchor="t"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spcBef>
                <a:spcPts val="675"/>
              </a:spcBef>
            </a:pPr>
            <a:r>
              <a:rPr lang="fr-FR" sz="600" b="1" kern="700" dirty="0">
                <a:solidFill>
                  <a:schemeClr val="bg1"/>
                </a:solidFill>
                <a:latin typeface="Univers 67 Condensed" pitchFamily="2" charset="0"/>
              </a:rPr>
              <a:t>LES VÉHICULES</a:t>
            </a:r>
          </a:p>
        </p:txBody>
      </p:sp>
      <p:sp>
        <p:nvSpPr>
          <p:cNvPr id="104" name="Rectangle 103">
            <a:extLst>
              <a:ext uri="{FF2B5EF4-FFF2-40B4-BE49-F238E27FC236}">
                <a16:creationId xmlns:a16="http://schemas.microsoft.com/office/drawing/2014/main" id="{7329DBB0-3F43-A042-8E6E-00B04A1AB0BB}"/>
              </a:ext>
            </a:extLst>
          </p:cNvPr>
          <p:cNvSpPr/>
          <p:nvPr/>
        </p:nvSpPr>
        <p:spPr>
          <a:xfrm>
            <a:off x="3747154" y="1072953"/>
            <a:ext cx="2956804" cy="840763"/>
          </a:xfrm>
          <a:prstGeom prst="rect">
            <a:avLst/>
          </a:prstGeom>
          <a:solidFill>
            <a:srgbClr val="DCDCDC">
              <a:alpha val="39000"/>
            </a:srgbClr>
          </a:solidFill>
        </p:spPr>
        <p:style>
          <a:lnRef idx="0">
            <a:scrgbClr r="0" g="0" b="0"/>
          </a:lnRef>
          <a:fillRef idx="0">
            <a:scrgbClr r="0" g="0" b="0"/>
          </a:fillRef>
          <a:effectRef idx="0">
            <a:scrgbClr r="0" g="0" b="0"/>
          </a:effectRef>
          <a:fontRef idx="major"/>
        </p:style>
        <p:txBody>
          <a:bodyPr wrap="square" lIns="251999" tIns="0" rIns="90000" bIns="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500" dirty="0">
                <a:solidFill>
                  <a:schemeClr val="bg2">
                    <a:lumMod val="10000"/>
                  </a:schemeClr>
                </a:solidFill>
                <a:latin typeface="UNIVERS 67 CONDENSED" pitchFamily="2" charset="0"/>
              </a:rPr>
              <a:t>RESPONSABILITÉ CIVILE</a:t>
            </a:r>
          </a:p>
          <a:p>
            <a:endParaRPr lang="fr-FR" sz="300" dirty="0">
              <a:latin typeface="UNIVERS 67 CONDENSED" pitchFamily="2" charset="0"/>
            </a:endParaRPr>
          </a:p>
          <a:p>
            <a:r>
              <a:rPr lang="fr-FR" sz="500" dirty="0">
                <a:solidFill>
                  <a:schemeClr val="accent5"/>
                </a:solidFill>
                <a:latin typeface="UNIVERS 67 CONDENSED" pitchFamily="2" charset="0"/>
              </a:rPr>
              <a:t>RESPONSABILITÉ CIVILE TAXI</a:t>
            </a:r>
          </a:p>
          <a:p>
            <a:endParaRPr lang="fr-FR" sz="300" dirty="0">
              <a:latin typeface="UNIVERS 67 CONDENSED" pitchFamily="2" charset="0"/>
            </a:endParaRPr>
          </a:p>
          <a:p>
            <a:r>
              <a:rPr lang="fr-FR" sz="500" dirty="0">
                <a:solidFill>
                  <a:schemeClr val="bg2">
                    <a:lumMod val="10000"/>
                  </a:schemeClr>
                </a:solidFill>
                <a:latin typeface="UNIVERS 67 CONDENSED" pitchFamily="2" charset="0"/>
              </a:rPr>
              <a:t>DÉFENSE / RECOURS</a:t>
            </a:r>
          </a:p>
          <a:p>
            <a:endParaRPr lang="fr-FR" sz="300" dirty="0">
              <a:solidFill>
                <a:schemeClr val="bg2">
                  <a:lumMod val="10000"/>
                </a:schemeClr>
              </a:solidFill>
              <a:latin typeface="UNIVERS 67 CONDENSED" pitchFamily="2" charset="0"/>
            </a:endParaRPr>
          </a:p>
          <a:p>
            <a:r>
              <a:rPr lang="fr-FR" sz="500" dirty="0">
                <a:solidFill>
                  <a:schemeClr val="bg2">
                    <a:lumMod val="10000"/>
                  </a:schemeClr>
                </a:solidFill>
                <a:latin typeface="UNIVERS 67 CONDENSED" pitchFamily="2" charset="0"/>
              </a:rPr>
              <a:t>DOMMAGES CORPORELS DU CONDUCTEUR</a:t>
            </a:r>
          </a:p>
          <a:p>
            <a:r>
              <a:rPr lang="fr-FR" sz="500" i="1" dirty="0">
                <a:solidFill>
                  <a:schemeClr val="bg2">
                    <a:lumMod val="10000"/>
                  </a:schemeClr>
                </a:solidFill>
                <a:latin typeface="Univers 57 Condensed" pitchFamily="2" charset="77"/>
              </a:rPr>
              <a:t>Capital jusqu’à 1 million d’euros en cas d’invalidité du conducteur.</a:t>
            </a:r>
          </a:p>
          <a:p>
            <a:r>
              <a:rPr lang="fr-FR" sz="500" i="1" dirty="0">
                <a:solidFill>
                  <a:schemeClr val="bg2">
                    <a:lumMod val="10000"/>
                  </a:schemeClr>
                </a:solidFill>
                <a:latin typeface="Univers 57 Condensed" pitchFamily="2" charset="77"/>
              </a:rPr>
              <a:t>Capital décès jusqu’à 80 000 € et un capital décès selon conditions pour les ayants droit.</a:t>
            </a:r>
          </a:p>
          <a:p>
            <a:endParaRPr lang="fr-FR" sz="300" i="1" dirty="0">
              <a:solidFill>
                <a:schemeClr val="bg2">
                  <a:lumMod val="10000"/>
                </a:schemeClr>
              </a:solidFill>
              <a:latin typeface="Univers 57 Condensed" pitchFamily="2" charset="77"/>
            </a:endParaRPr>
          </a:p>
          <a:p>
            <a:r>
              <a:rPr lang="fr-FR" sz="500" b="1" dirty="0">
                <a:solidFill>
                  <a:schemeClr val="bg2">
                    <a:lumMod val="10000"/>
                  </a:schemeClr>
                </a:solidFill>
                <a:latin typeface="Univers 67 Condensed" pitchFamily="2" charset="0"/>
              </a:rPr>
              <a:t>PACK ZEN : </a:t>
            </a:r>
            <a:r>
              <a:rPr lang="fr-FR" sz="500" b="1" dirty="0">
                <a:solidFill>
                  <a:schemeClr val="accent5"/>
                </a:solidFill>
                <a:latin typeface="Univers 67 Condensed" pitchFamily="2" charset="0"/>
              </a:rPr>
              <a:t>DÉFENSE JURIDIQUE DE L’AUTOMOBILISTE</a:t>
            </a:r>
          </a:p>
        </p:txBody>
      </p:sp>
      <p:pic>
        <p:nvPicPr>
          <p:cNvPr id="105" name="Image 104">
            <a:extLst>
              <a:ext uri="{FF2B5EF4-FFF2-40B4-BE49-F238E27FC236}">
                <a16:creationId xmlns:a16="http://schemas.microsoft.com/office/drawing/2014/main" id="{5337AE2F-414C-224A-ACB2-682394087165}"/>
              </a:ext>
            </a:extLst>
          </p:cNvPr>
          <p:cNvPicPr>
            <a:picLocks noChangeAspect="1"/>
          </p:cNvPicPr>
          <p:nvPr/>
        </p:nvPicPr>
        <p:blipFill>
          <a:blip r:embed="rId8"/>
          <a:stretch>
            <a:fillRect/>
          </a:stretch>
        </p:blipFill>
        <p:spPr>
          <a:xfrm>
            <a:off x="3808764" y="1226549"/>
            <a:ext cx="138488" cy="164618"/>
          </a:xfrm>
          <a:prstGeom prst="rect">
            <a:avLst/>
          </a:prstGeom>
        </p:spPr>
      </p:pic>
      <p:cxnSp>
        <p:nvCxnSpPr>
          <p:cNvPr id="106" name="Connecteur droit 105">
            <a:extLst>
              <a:ext uri="{FF2B5EF4-FFF2-40B4-BE49-F238E27FC236}">
                <a16:creationId xmlns:a16="http://schemas.microsoft.com/office/drawing/2014/main" id="{D77F4ECC-256D-A941-A077-FEACDC82F682}"/>
              </a:ext>
            </a:extLst>
          </p:cNvPr>
          <p:cNvCxnSpPr>
            <a:cxnSpLocks/>
          </p:cNvCxnSpPr>
          <p:nvPr/>
        </p:nvCxnSpPr>
        <p:spPr>
          <a:xfrm>
            <a:off x="3688119" y="1077100"/>
            <a:ext cx="0" cy="4188106"/>
          </a:xfrm>
          <a:prstGeom prst="line">
            <a:avLst/>
          </a:prstGeom>
          <a:ln w="2540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423FE06A-C476-0F4C-9E54-FEAFAE94E724}"/>
              </a:ext>
            </a:extLst>
          </p:cNvPr>
          <p:cNvSpPr/>
          <p:nvPr/>
        </p:nvSpPr>
        <p:spPr>
          <a:xfrm>
            <a:off x="1124237" y="1072957"/>
            <a:ext cx="2505728" cy="840759"/>
          </a:xfrm>
          <a:prstGeom prst="rect">
            <a:avLst/>
          </a:prstGeom>
          <a:solidFill>
            <a:srgbClr val="DCDCDC">
              <a:alpha val="39000"/>
            </a:srgbClr>
          </a:solidFill>
        </p:spPr>
        <p:style>
          <a:lnRef idx="0">
            <a:scrgbClr r="0" g="0" b="0"/>
          </a:lnRef>
          <a:fillRef idx="0">
            <a:scrgbClr r="0" g="0" b="0"/>
          </a:fillRef>
          <a:effectRef idx="0">
            <a:scrgbClr r="0" g="0" b="0"/>
          </a:effectRef>
          <a:fontRef idx="major"/>
        </p:style>
        <p:txBody>
          <a:bodyPr wrap="square" lIns="251999" tIns="0" bIns="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500" dirty="0">
                <a:solidFill>
                  <a:sysClr val="windowText" lastClr="000000"/>
                </a:solidFill>
                <a:latin typeface="UNIVERS 67 CONDENSED" pitchFamily="2" charset="0"/>
              </a:rPr>
              <a:t>RESPONSABILITÉ CIVILE</a:t>
            </a:r>
          </a:p>
          <a:p>
            <a:endParaRPr lang="fr-FR" sz="300" dirty="0">
              <a:solidFill>
                <a:sysClr val="windowText" lastClr="000000"/>
              </a:solidFill>
              <a:latin typeface="UNIVERS 67 CONDENSED" pitchFamily="2" charset="0"/>
            </a:endParaRPr>
          </a:p>
          <a:p>
            <a:r>
              <a:rPr lang="fr-FR" sz="500" dirty="0">
                <a:solidFill>
                  <a:sysClr val="windowText" lastClr="000000"/>
                </a:solidFill>
                <a:latin typeface="UNIVERS 67 CONDENSED" pitchFamily="2" charset="0"/>
              </a:rPr>
              <a:t>DÉFENSE / RECOURS</a:t>
            </a:r>
          </a:p>
          <a:p>
            <a:endParaRPr lang="fr-FR" sz="300" dirty="0">
              <a:solidFill>
                <a:sysClr val="windowText" lastClr="000000"/>
              </a:solidFill>
              <a:latin typeface="UNIVERS 67 CONDENSED" pitchFamily="2" charset="0"/>
            </a:endParaRPr>
          </a:p>
          <a:p>
            <a:r>
              <a:rPr lang="fr-FR" sz="500" dirty="0">
                <a:solidFill>
                  <a:sysClr val="windowText" lastClr="000000"/>
                </a:solidFill>
                <a:latin typeface="UNIVERS 67 CONDENSED" pitchFamily="2" charset="0"/>
              </a:rPr>
              <a:t>DOMMAGES CORPORELS DU CONDUCTEUR</a:t>
            </a:r>
          </a:p>
          <a:p>
            <a:r>
              <a:rPr lang="fr-FR" sz="500" i="1" dirty="0">
                <a:solidFill>
                  <a:sysClr val="windowText" lastClr="000000"/>
                </a:solidFill>
                <a:latin typeface="Univers 57 Condensed" pitchFamily="2" charset="77"/>
              </a:rPr>
              <a:t>Indemnité jusqu’à 1 million d’euros pour le conducteur en cas de blessure ou pour ses ayants droit en cas de préjudice économique et/ou moral subi par ces derniers suite au décès du conducteur.</a:t>
            </a:r>
          </a:p>
        </p:txBody>
      </p:sp>
      <p:pic>
        <p:nvPicPr>
          <p:cNvPr id="111" name="Image 110">
            <a:extLst>
              <a:ext uri="{FF2B5EF4-FFF2-40B4-BE49-F238E27FC236}">
                <a16:creationId xmlns:a16="http://schemas.microsoft.com/office/drawing/2014/main" id="{C5DE89EA-C082-6641-93B9-D6E89C3717C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33212" y="2922254"/>
            <a:ext cx="299717" cy="299717"/>
          </a:xfrm>
          <a:prstGeom prst="rect">
            <a:avLst/>
          </a:prstGeom>
        </p:spPr>
      </p:pic>
      <p:sp>
        <p:nvSpPr>
          <p:cNvPr id="117" name="ZoneTexte 5">
            <a:extLst>
              <a:ext uri="{FF2B5EF4-FFF2-40B4-BE49-F238E27FC236}">
                <a16:creationId xmlns:a16="http://schemas.microsoft.com/office/drawing/2014/main" id="{379E3254-E23B-504F-B19B-9E3E2EBCCC1E}"/>
              </a:ext>
            </a:extLst>
          </p:cNvPr>
          <p:cNvSpPr txBox="1"/>
          <p:nvPr/>
        </p:nvSpPr>
        <p:spPr>
          <a:xfrm>
            <a:off x="153204" y="3387388"/>
            <a:ext cx="915619" cy="980357"/>
          </a:xfrm>
          <a:prstGeom prst="rect">
            <a:avLst/>
          </a:prstGeom>
          <a:solidFill>
            <a:schemeClr val="accent5"/>
          </a:solidFill>
        </p:spPr>
        <p:style>
          <a:lnRef idx="0">
            <a:scrgbClr r="0" g="0" b="0"/>
          </a:lnRef>
          <a:fillRef idx="0">
            <a:scrgbClr r="0" g="0" b="0"/>
          </a:fillRef>
          <a:effectRef idx="0">
            <a:scrgbClr r="0" g="0" b="0"/>
          </a:effectRef>
          <a:fontRef idx="major"/>
        </p:style>
        <p:txBody>
          <a:bodyPr wrap="square" lIns="0" tIns="324000" rIns="0" rtlCol="0" anchor="t"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spcBef>
                <a:spcPts val="675"/>
              </a:spcBef>
            </a:pPr>
            <a:r>
              <a:rPr lang="fr-FR" sz="600" b="1" kern="700" dirty="0">
                <a:solidFill>
                  <a:schemeClr val="bg1"/>
                </a:solidFill>
                <a:latin typeface="Univers 67 Condensed" pitchFamily="2" charset="0"/>
              </a:rPr>
              <a:t>LA MOBILITÉ</a:t>
            </a:r>
          </a:p>
        </p:txBody>
      </p:sp>
      <p:sp>
        <p:nvSpPr>
          <p:cNvPr id="121" name="Rectangle 120">
            <a:extLst>
              <a:ext uri="{FF2B5EF4-FFF2-40B4-BE49-F238E27FC236}">
                <a16:creationId xmlns:a16="http://schemas.microsoft.com/office/drawing/2014/main" id="{8C8880A4-A734-DC41-9DD3-8AA4EFFB9F4C}"/>
              </a:ext>
            </a:extLst>
          </p:cNvPr>
          <p:cNvSpPr/>
          <p:nvPr/>
        </p:nvSpPr>
        <p:spPr>
          <a:xfrm>
            <a:off x="3747154" y="4424353"/>
            <a:ext cx="2956796" cy="840853"/>
          </a:xfrm>
          <a:prstGeom prst="rect">
            <a:avLst/>
          </a:prstGeom>
          <a:solidFill>
            <a:srgbClr val="DCDCDC">
              <a:alpha val="39000"/>
            </a:srgbClr>
          </a:solidFill>
        </p:spPr>
        <p:style>
          <a:lnRef idx="0">
            <a:scrgbClr r="0" g="0" b="0"/>
          </a:lnRef>
          <a:fillRef idx="0">
            <a:scrgbClr r="0" g="0" b="0"/>
          </a:fillRef>
          <a:effectRef idx="0">
            <a:scrgbClr r="0" g="0" b="0"/>
          </a:effectRef>
          <a:fontRef idx="major"/>
        </p:style>
        <p:txBody>
          <a:bodyPr wrap="square" lIns="251999" rIns="9000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500" b="1" dirty="0">
                <a:solidFill>
                  <a:schemeClr val="bg2">
                    <a:lumMod val="10000"/>
                  </a:schemeClr>
                </a:solidFill>
                <a:latin typeface="Univers 67 Condensed" pitchFamily="2" charset="0"/>
              </a:rPr>
              <a:t>INDEMNISATION STANDARD</a:t>
            </a:r>
          </a:p>
          <a:p>
            <a:endParaRPr lang="fr-FR" sz="300" b="1" dirty="0">
              <a:solidFill>
                <a:schemeClr val="accent2"/>
              </a:solidFill>
              <a:latin typeface="Univers 67 Condensed" pitchFamily="2" charset="0"/>
            </a:endParaRPr>
          </a:p>
          <a:p>
            <a:r>
              <a:rPr lang="fr-FR" sz="500" b="1" dirty="0">
                <a:solidFill>
                  <a:schemeClr val="accent5"/>
                </a:solidFill>
                <a:latin typeface="Univers 67 Condensed" pitchFamily="2" charset="0"/>
              </a:rPr>
              <a:t>INDEMNISATION RENFORCÉE</a:t>
            </a:r>
          </a:p>
          <a:p>
            <a:r>
              <a:rPr lang="fr-FR" sz="500" i="1" dirty="0">
                <a:solidFill>
                  <a:schemeClr val="bg2">
                    <a:lumMod val="10000"/>
                  </a:schemeClr>
                </a:solidFill>
                <a:latin typeface="Univers 57 Condensed" pitchFamily="2" charset="77"/>
              </a:rPr>
              <a:t>Valeur d’achat </a:t>
            </a:r>
            <a:r>
              <a:rPr lang="fr-FR" sz="500" b="1" i="1" dirty="0">
                <a:solidFill>
                  <a:schemeClr val="bg2">
                    <a:lumMod val="10000"/>
                  </a:schemeClr>
                </a:solidFill>
                <a:latin typeface="Univers 57 Condensed" pitchFamily="2" charset="77"/>
              </a:rPr>
              <a:t>jusqu’à 48 mois </a:t>
            </a:r>
            <a:r>
              <a:rPr lang="fr-FR" sz="500" i="1" dirty="0">
                <a:solidFill>
                  <a:schemeClr val="bg2">
                    <a:lumMod val="10000"/>
                  </a:schemeClr>
                </a:solidFill>
                <a:latin typeface="Univers 57 Condensed" pitchFamily="2" charset="77"/>
              </a:rPr>
              <a:t>suivant la date d’achat chez un professionnel</a:t>
            </a:r>
            <a:br>
              <a:rPr lang="fr-FR" sz="500" i="1" dirty="0">
                <a:solidFill>
                  <a:schemeClr val="bg2">
                    <a:lumMod val="10000"/>
                  </a:schemeClr>
                </a:solidFill>
                <a:latin typeface="Univers 57 Condensed" pitchFamily="2" charset="77"/>
              </a:rPr>
            </a:br>
            <a:r>
              <a:rPr lang="fr-FR" sz="500" i="1" dirty="0">
                <a:solidFill>
                  <a:schemeClr val="bg2">
                    <a:lumMod val="10000"/>
                  </a:schemeClr>
                </a:solidFill>
                <a:latin typeface="Univers 57 Condensed" pitchFamily="2" charset="77"/>
              </a:rPr>
              <a:t>puis indemnisation à la valeur de remplacement +50 % avec un minimum de 1 500 €</a:t>
            </a:r>
            <a:br>
              <a:rPr lang="fr-FR" sz="500" i="1" dirty="0">
                <a:solidFill>
                  <a:schemeClr val="bg2">
                    <a:lumMod val="10000"/>
                  </a:schemeClr>
                </a:solidFill>
                <a:latin typeface="Univers 57 Condensed" pitchFamily="2" charset="77"/>
              </a:rPr>
            </a:br>
            <a:r>
              <a:rPr lang="fr-FR" sz="500" i="1" dirty="0">
                <a:solidFill>
                  <a:schemeClr val="bg2">
                    <a:lumMod val="10000"/>
                  </a:schemeClr>
                </a:solidFill>
                <a:latin typeface="Univers 57 Condensed" pitchFamily="2" charset="77"/>
              </a:rPr>
              <a:t>en Tous Risques.</a:t>
            </a:r>
          </a:p>
          <a:p>
            <a:r>
              <a:rPr lang="fr-FR" sz="500" i="1" dirty="0">
                <a:solidFill>
                  <a:schemeClr val="bg1">
                    <a:lumMod val="50000"/>
                  </a:schemeClr>
                </a:solidFill>
                <a:latin typeface="Univers 57 Condensed" pitchFamily="2" charset="77"/>
              </a:rPr>
              <a:t>NB : pour les véhicules en crédit-bail ou location, la valeur d’achat correspond au prix d’achat d’un véhicule identique à la date de souscription du contrat. Pour plus d’informations, se référer aux conditions générales de l’offre.</a:t>
            </a:r>
          </a:p>
        </p:txBody>
      </p:sp>
      <p:sp>
        <p:nvSpPr>
          <p:cNvPr id="122" name="Rectangle 121">
            <a:extLst>
              <a:ext uri="{FF2B5EF4-FFF2-40B4-BE49-F238E27FC236}">
                <a16:creationId xmlns:a16="http://schemas.microsoft.com/office/drawing/2014/main" id="{B21ED768-89E7-D848-A968-FC98E2A22224}"/>
              </a:ext>
            </a:extLst>
          </p:cNvPr>
          <p:cNvSpPr/>
          <p:nvPr/>
        </p:nvSpPr>
        <p:spPr>
          <a:xfrm>
            <a:off x="1127757" y="4427706"/>
            <a:ext cx="2501540" cy="837503"/>
          </a:xfrm>
          <a:prstGeom prst="rect">
            <a:avLst/>
          </a:prstGeom>
          <a:solidFill>
            <a:srgbClr val="DCDCDC">
              <a:alpha val="39000"/>
            </a:srgbClr>
          </a:solidFill>
        </p:spPr>
        <p:style>
          <a:lnRef idx="0">
            <a:scrgbClr r="0" g="0" b="0"/>
          </a:lnRef>
          <a:fillRef idx="0">
            <a:scrgbClr r="0" g="0" b="0"/>
          </a:fillRef>
          <a:effectRef idx="0">
            <a:scrgbClr r="0" g="0" b="0"/>
          </a:effectRef>
          <a:fontRef idx="major"/>
        </p:style>
        <p:txBody>
          <a:bodyPr wrap="square" lIns="251999" tIns="0" bIns="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just"/>
            <a:r>
              <a:rPr lang="fr-FR" sz="500" b="1" dirty="0">
                <a:solidFill>
                  <a:schemeClr val="bg2">
                    <a:lumMod val="10000"/>
                  </a:schemeClr>
                </a:solidFill>
                <a:latin typeface="Univers 67 Condensed" pitchFamily="2" charset="0"/>
              </a:rPr>
              <a:t>INDEMNISATION STANDARD</a:t>
            </a:r>
          </a:p>
          <a:p>
            <a:pPr algn="just"/>
            <a:endParaRPr lang="fr-FR" sz="300" b="1" dirty="0">
              <a:solidFill>
                <a:schemeClr val="accent2"/>
              </a:solidFill>
              <a:latin typeface="Univers 67 Condensed" pitchFamily="2" charset="0"/>
            </a:endParaRPr>
          </a:p>
          <a:p>
            <a:pPr algn="just"/>
            <a:r>
              <a:rPr lang="fr-FR" sz="500" b="1" dirty="0">
                <a:solidFill>
                  <a:schemeClr val="accent5"/>
                </a:solidFill>
                <a:latin typeface="Univers 67 Condensed" pitchFamily="2" charset="0"/>
              </a:rPr>
              <a:t>INDEMNISATION RENFORCÉE</a:t>
            </a:r>
          </a:p>
          <a:p>
            <a:r>
              <a:rPr lang="fr-FR" sz="500" i="1" dirty="0">
                <a:solidFill>
                  <a:schemeClr val="bg2">
                    <a:lumMod val="10000"/>
                  </a:schemeClr>
                </a:solidFill>
                <a:latin typeface="Univers 57 Condensed" pitchFamily="2" charset="77"/>
              </a:rPr>
              <a:t>Valeur d’achat </a:t>
            </a:r>
            <a:r>
              <a:rPr lang="fr-FR" sz="500" b="1" i="1" dirty="0">
                <a:solidFill>
                  <a:schemeClr val="bg2">
                    <a:lumMod val="10000"/>
                  </a:schemeClr>
                </a:solidFill>
                <a:latin typeface="Univers 57 Condensed" pitchFamily="2" charset="77"/>
              </a:rPr>
              <a:t>jusqu’à 60 mois </a:t>
            </a:r>
            <a:r>
              <a:rPr lang="fr-FR" sz="500" i="1" dirty="0">
                <a:solidFill>
                  <a:schemeClr val="bg2">
                    <a:lumMod val="10000"/>
                  </a:schemeClr>
                </a:solidFill>
                <a:latin typeface="Univers 57 Condensed" pitchFamily="2" charset="77"/>
              </a:rPr>
              <a:t>suivant la date d’achat chez un professionnel</a:t>
            </a:r>
            <a:br>
              <a:rPr lang="fr-FR" sz="500" i="1" dirty="0">
                <a:solidFill>
                  <a:schemeClr val="bg2">
                    <a:lumMod val="10000"/>
                  </a:schemeClr>
                </a:solidFill>
                <a:latin typeface="Univers 57 Condensed" pitchFamily="2" charset="77"/>
              </a:rPr>
            </a:br>
            <a:r>
              <a:rPr lang="fr-FR" sz="500" i="1" dirty="0">
                <a:solidFill>
                  <a:schemeClr val="bg2">
                    <a:lumMod val="10000"/>
                  </a:schemeClr>
                </a:solidFill>
                <a:latin typeface="Univers 57 Condensed" pitchFamily="2" charset="77"/>
              </a:rPr>
              <a:t>puis indemnisation à valeur à dire d’expert </a:t>
            </a:r>
            <a:r>
              <a:rPr lang="fr-FR" sz="500" b="1" i="1" dirty="0">
                <a:solidFill>
                  <a:schemeClr val="bg2">
                    <a:lumMod val="10000"/>
                  </a:schemeClr>
                </a:solidFill>
                <a:latin typeface="Univers 57 Condensed" pitchFamily="2" charset="77"/>
              </a:rPr>
              <a:t>+20% en Tiers plus </a:t>
            </a:r>
            <a:r>
              <a:rPr lang="fr-FR" sz="500" i="1" dirty="0">
                <a:solidFill>
                  <a:schemeClr val="bg2">
                    <a:lumMod val="10000"/>
                  </a:schemeClr>
                </a:solidFill>
                <a:latin typeface="Univers 57 Condensed" pitchFamily="2" charset="77"/>
              </a:rPr>
              <a:t>ou +50 %</a:t>
            </a:r>
            <a:br>
              <a:rPr lang="fr-FR" sz="500" i="1" dirty="0">
                <a:solidFill>
                  <a:schemeClr val="bg2">
                    <a:lumMod val="10000"/>
                  </a:schemeClr>
                </a:solidFill>
                <a:latin typeface="Univers 57 Condensed" pitchFamily="2" charset="77"/>
              </a:rPr>
            </a:br>
            <a:r>
              <a:rPr lang="fr-FR" sz="500" i="1" dirty="0">
                <a:solidFill>
                  <a:schemeClr val="bg2">
                    <a:lumMod val="10000"/>
                  </a:schemeClr>
                </a:solidFill>
                <a:latin typeface="Univers 57 Condensed" pitchFamily="2" charset="77"/>
              </a:rPr>
              <a:t>avec un minimum de 1 500 € en Tous Risques.</a:t>
            </a:r>
          </a:p>
          <a:p>
            <a:r>
              <a:rPr lang="fr-FR" sz="500" i="1" kern="400" dirty="0">
                <a:solidFill>
                  <a:schemeClr val="bg1">
                    <a:lumMod val="50000"/>
                  </a:schemeClr>
                </a:solidFill>
                <a:latin typeface="Univers 57 Condensed" pitchFamily="2" charset="77"/>
              </a:rPr>
              <a:t>NB : Indemnisation en valeur d’achat non disponible pour les véhicules en crédit-bail ou location. En cas de LOA ou de LLD, le véhicule sera indemnisé en valeur de remplacement. Pour plus d’informations, se référer aux conditions générales de l’offre.</a:t>
            </a:r>
          </a:p>
        </p:txBody>
      </p:sp>
      <p:sp>
        <p:nvSpPr>
          <p:cNvPr id="123" name="ZoneTexte 5">
            <a:extLst>
              <a:ext uri="{FF2B5EF4-FFF2-40B4-BE49-F238E27FC236}">
                <a16:creationId xmlns:a16="http://schemas.microsoft.com/office/drawing/2014/main" id="{268179C4-FD52-6043-9F2B-41CAD15B430E}"/>
              </a:ext>
            </a:extLst>
          </p:cNvPr>
          <p:cNvSpPr txBox="1"/>
          <p:nvPr/>
        </p:nvSpPr>
        <p:spPr>
          <a:xfrm>
            <a:off x="153204" y="4427704"/>
            <a:ext cx="915619" cy="837503"/>
          </a:xfrm>
          <a:prstGeom prst="rect">
            <a:avLst/>
          </a:prstGeom>
          <a:solidFill>
            <a:schemeClr val="accent5"/>
          </a:solidFill>
        </p:spPr>
        <p:style>
          <a:lnRef idx="0">
            <a:scrgbClr r="0" g="0" b="0"/>
          </a:lnRef>
          <a:fillRef idx="0">
            <a:scrgbClr r="0" g="0" b="0"/>
          </a:fillRef>
          <a:effectRef idx="0">
            <a:scrgbClr r="0" g="0" b="0"/>
          </a:effectRef>
          <a:fontRef idx="major"/>
        </p:style>
        <p:txBody>
          <a:bodyPr wrap="square" lIns="0" rIns="0" rtlCol="0" anchor="t"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spcBef>
                <a:spcPts val="675"/>
              </a:spcBef>
            </a:pPr>
            <a:endParaRPr lang="fr-FR" sz="590" b="1" kern="800" dirty="0">
              <a:solidFill>
                <a:schemeClr val="bg1"/>
              </a:solidFill>
              <a:latin typeface="Univers 67 Condensed" pitchFamily="2" charset="0"/>
            </a:endParaRPr>
          </a:p>
          <a:p>
            <a:pPr algn="ctr">
              <a:spcBef>
                <a:spcPts val="675"/>
              </a:spcBef>
            </a:pPr>
            <a:r>
              <a:rPr lang="fr-FR" sz="590" b="1" kern="800" dirty="0">
                <a:solidFill>
                  <a:schemeClr val="bg1"/>
                </a:solidFill>
                <a:latin typeface="Univers 67 Condensed" pitchFamily="2" charset="0"/>
              </a:rPr>
              <a:t>L’INDEMNISATION</a:t>
            </a:r>
            <a:br>
              <a:rPr lang="fr-FR" sz="590" b="1" kern="800" dirty="0">
                <a:solidFill>
                  <a:schemeClr val="bg1"/>
                </a:solidFill>
                <a:latin typeface="Univers 67 Condensed" pitchFamily="2" charset="0"/>
              </a:rPr>
            </a:br>
            <a:r>
              <a:rPr lang="fr-FR" sz="590" b="1" kern="800" dirty="0">
                <a:solidFill>
                  <a:schemeClr val="bg1"/>
                </a:solidFill>
                <a:latin typeface="Univers 67 Condensed" pitchFamily="2" charset="0"/>
              </a:rPr>
              <a:t>DU VÉHICULE</a:t>
            </a:r>
          </a:p>
        </p:txBody>
      </p:sp>
      <p:sp>
        <p:nvSpPr>
          <p:cNvPr id="124" name="Rectangle 123">
            <a:extLst>
              <a:ext uri="{FF2B5EF4-FFF2-40B4-BE49-F238E27FC236}">
                <a16:creationId xmlns:a16="http://schemas.microsoft.com/office/drawing/2014/main" id="{71721304-1922-E44C-A088-44419A697229}"/>
              </a:ext>
            </a:extLst>
          </p:cNvPr>
          <p:cNvSpPr/>
          <p:nvPr/>
        </p:nvSpPr>
        <p:spPr>
          <a:xfrm>
            <a:off x="3747155" y="3389447"/>
            <a:ext cx="2956804" cy="978300"/>
          </a:xfrm>
          <a:prstGeom prst="rect">
            <a:avLst/>
          </a:prstGeom>
          <a:solidFill>
            <a:srgbClr val="DCDCDC">
              <a:alpha val="39000"/>
            </a:srgbClr>
          </a:solidFill>
        </p:spPr>
        <p:style>
          <a:lnRef idx="0">
            <a:scrgbClr r="0" g="0" b="0"/>
          </a:lnRef>
          <a:fillRef idx="0">
            <a:scrgbClr r="0" g="0" b="0"/>
          </a:fillRef>
          <a:effectRef idx="0">
            <a:scrgbClr r="0" g="0" b="0"/>
          </a:effectRef>
          <a:fontRef idx="major"/>
        </p:style>
        <p:txBody>
          <a:bodyPr wrap="square" lIns="251999" tIns="0" rIns="90000" bIns="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just"/>
            <a:r>
              <a:rPr lang="fr-FR" sz="500" b="1" dirty="0">
                <a:solidFill>
                  <a:schemeClr val="bg2">
                    <a:lumMod val="10000"/>
                  </a:schemeClr>
                </a:solidFill>
                <a:latin typeface="Univers 67 Condensed" pitchFamily="2" charset="0"/>
              </a:rPr>
              <a:t>ASSISTANCE AUX PERSONNES</a:t>
            </a:r>
          </a:p>
          <a:p>
            <a:pPr algn="just"/>
            <a:endParaRPr lang="fr-FR" sz="300" b="1" dirty="0">
              <a:solidFill>
                <a:schemeClr val="bg2">
                  <a:lumMod val="10000"/>
                </a:schemeClr>
              </a:solidFill>
              <a:latin typeface="Univers 67 Condensed" pitchFamily="2" charset="0"/>
            </a:endParaRPr>
          </a:p>
          <a:p>
            <a:pPr algn="just"/>
            <a:r>
              <a:rPr lang="fr-FR" sz="500" b="1" dirty="0">
                <a:solidFill>
                  <a:schemeClr val="bg2">
                    <a:lumMod val="10000"/>
                  </a:schemeClr>
                </a:solidFill>
                <a:latin typeface="Univers 67 Condensed" pitchFamily="2" charset="0"/>
              </a:rPr>
              <a:t>ASSISTANCE AU VÉHICULE</a:t>
            </a:r>
          </a:p>
          <a:p>
            <a:pPr algn="just"/>
            <a:r>
              <a:rPr lang="fr-FR" sz="500" i="1" dirty="0">
                <a:solidFill>
                  <a:schemeClr val="bg2">
                    <a:lumMod val="10000"/>
                  </a:schemeClr>
                </a:solidFill>
                <a:latin typeface="Univers 57 Condensed" pitchFamily="2" charset="77"/>
              </a:rPr>
              <a:t>De base : franchise de 50 km</a:t>
            </a:r>
          </a:p>
          <a:p>
            <a:pPr algn="just"/>
            <a:r>
              <a:rPr lang="fr-FR" sz="500" i="1" dirty="0">
                <a:solidFill>
                  <a:schemeClr val="bg2">
                    <a:lumMod val="10000"/>
                  </a:schemeClr>
                </a:solidFill>
                <a:latin typeface="Univers 57 Condensed" pitchFamily="2" charset="77"/>
              </a:rPr>
              <a:t>En option dans toutes les formules : franchise 0 km</a:t>
            </a:r>
          </a:p>
          <a:p>
            <a:pPr algn="just"/>
            <a:endParaRPr lang="fr-FR" sz="300" i="1" dirty="0">
              <a:solidFill>
                <a:schemeClr val="accent2"/>
              </a:solidFill>
              <a:latin typeface="Univers 57 Condensed" pitchFamily="2" charset="77"/>
            </a:endParaRPr>
          </a:p>
          <a:p>
            <a:r>
              <a:rPr lang="fr-FR" sz="500" b="1" dirty="0">
                <a:solidFill>
                  <a:schemeClr val="accent5"/>
                </a:solidFill>
                <a:latin typeface="Univers 67 Condensed" pitchFamily="2" charset="0"/>
              </a:rPr>
              <a:t>VÉHICULE DE REMPLACEMENT +</a:t>
            </a:r>
            <a:br>
              <a:rPr lang="fr-FR" sz="500" b="1" dirty="0">
                <a:solidFill>
                  <a:schemeClr val="accent2"/>
                </a:solidFill>
                <a:latin typeface="Univers 57 Condensed" pitchFamily="2" charset="77"/>
              </a:rPr>
            </a:br>
            <a:r>
              <a:rPr lang="fr-FR" sz="500" i="1" dirty="0">
                <a:solidFill>
                  <a:schemeClr val="bg2">
                    <a:lumMod val="10000"/>
                  </a:schemeClr>
                </a:solidFill>
                <a:latin typeface="Univers 57 Condensed" pitchFamily="2" charset="77"/>
              </a:rPr>
              <a:t>7j. Panne, 15j. Accident, 20j. Vol, </a:t>
            </a:r>
          </a:p>
          <a:p>
            <a:r>
              <a:rPr lang="fr-FR" sz="500" i="1" dirty="0">
                <a:solidFill>
                  <a:schemeClr val="bg2">
                    <a:lumMod val="10000"/>
                  </a:schemeClr>
                </a:solidFill>
                <a:latin typeface="Univers 57 Condensed" pitchFamily="2" charset="77"/>
              </a:rPr>
              <a:t>Si le véhicule est immobilisé plus de 24 heures pour des réparations nécessitant plus</a:t>
            </a:r>
            <a:br>
              <a:rPr lang="fr-FR" sz="500" i="1" dirty="0">
                <a:solidFill>
                  <a:schemeClr val="bg2">
                    <a:lumMod val="10000"/>
                  </a:schemeClr>
                </a:solidFill>
                <a:latin typeface="Univers 57 Condensed" pitchFamily="2" charset="77"/>
              </a:rPr>
            </a:br>
            <a:r>
              <a:rPr lang="fr-FR" sz="500" i="1" dirty="0">
                <a:solidFill>
                  <a:schemeClr val="bg2">
                    <a:lumMod val="10000"/>
                  </a:schemeClr>
                </a:solidFill>
                <a:latin typeface="Univers 57 Condensed" pitchFamily="2" charset="77"/>
              </a:rPr>
              <a:t>de 3 heures de main d’œuvre.</a:t>
            </a:r>
          </a:p>
          <a:p>
            <a:r>
              <a:rPr lang="fr-FR" sz="500" i="1" dirty="0">
                <a:solidFill>
                  <a:schemeClr val="bg2">
                    <a:lumMod val="10000"/>
                  </a:schemeClr>
                </a:solidFill>
                <a:latin typeface="Univers 57 Condensed" pitchFamily="2" charset="77"/>
              </a:rPr>
              <a:t>Sans délai de carence en cas de vol.</a:t>
            </a:r>
          </a:p>
          <a:p>
            <a:r>
              <a:rPr lang="fr-FR" sz="500" i="1" dirty="0">
                <a:solidFill>
                  <a:schemeClr val="bg2">
                    <a:lumMod val="10000"/>
                  </a:schemeClr>
                </a:solidFill>
                <a:latin typeface="Univers 57 Condensed" pitchFamily="2" charset="77"/>
              </a:rPr>
              <a:t>Le véhicule de remplacement est assuré sans franchise.</a:t>
            </a:r>
          </a:p>
        </p:txBody>
      </p:sp>
      <p:sp>
        <p:nvSpPr>
          <p:cNvPr id="126" name="Rectangle 125">
            <a:extLst>
              <a:ext uri="{FF2B5EF4-FFF2-40B4-BE49-F238E27FC236}">
                <a16:creationId xmlns:a16="http://schemas.microsoft.com/office/drawing/2014/main" id="{ECA8A9EA-8D1A-E443-8EFA-FC02C7A35F7B}"/>
              </a:ext>
            </a:extLst>
          </p:cNvPr>
          <p:cNvSpPr/>
          <p:nvPr/>
        </p:nvSpPr>
        <p:spPr>
          <a:xfrm>
            <a:off x="1127756" y="3383245"/>
            <a:ext cx="2501541" cy="984501"/>
          </a:xfrm>
          <a:prstGeom prst="rect">
            <a:avLst/>
          </a:prstGeom>
          <a:solidFill>
            <a:srgbClr val="DCDCDC">
              <a:alpha val="39000"/>
            </a:srgbClr>
          </a:solidFill>
        </p:spPr>
        <p:style>
          <a:lnRef idx="0">
            <a:scrgbClr r="0" g="0" b="0"/>
          </a:lnRef>
          <a:fillRef idx="0">
            <a:scrgbClr r="0" g="0" b="0"/>
          </a:fillRef>
          <a:effectRef idx="0">
            <a:scrgbClr r="0" g="0" b="0"/>
          </a:effectRef>
          <a:fontRef idx="major"/>
        </p:style>
        <p:txBody>
          <a:bodyPr wrap="square" lIns="251999" tIns="0" bIns="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just"/>
            <a:r>
              <a:rPr lang="fr-FR" sz="500" b="1" dirty="0">
                <a:solidFill>
                  <a:schemeClr val="bg2">
                    <a:lumMod val="10000"/>
                  </a:schemeClr>
                </a:solidFill>
                <a:latin typeface="Univers 67 Condensed" pitchFamily="2" charset="0"/>
              </a:rPr>
              <a:t>ASSISTANCE AUX PERSONNES</a:t>
            </a:r>
          </a:p>
          <a:p>
            <a:pPr algn="just"/>
            <a:endParaRPr lang="fr-FR" sz="300" b="1" dirty="0">
              <a:solidFill>
                <a:schemeClr val="bg2">
                  <a:lumMod val="10000"/>
                </a:schemeClr>
              </a:solidFill>
              <a:latin typeface="Univers 67 Condensed" pitchFamily="2" charset="0"/>
            </a:endParaRPr>
          </a:p>
          <a:p>
            <a:pPr algn="just"/>
            <a:r>
              <a:rPr lang="fr-FR" sz="500" b="1" dirty="0">
                <a:solidFill>
                  <a:schemeClr val="bg2">
                    <a:lumMod val="10000"/>
                  </a:schemeClr>
                </a:solidFill>
                <a:latin typeface="Univers 67 Condensed" pitchFamily="2" charset="0"/>
              </a:rPr>
              <a:t>ASSISTANCE AU VÉHICULE</a:t>
            </a:r>
          </a:p>
          <a:p>
            <a:pPr algn="just"/>
            <a:r>
              <a:rPr lang="fr-FR" sz="500" i="1" dirty="0">
                <a:solidFill>
                  <a:schemeClr val="bg2">
                    <a:lumMod val="10000"/>
                  </a:schemeClr>
                </a:solidFill>
                <a:latin typeface="Univers 57 Condensed" pitchFamily="2" charset="77"/>
              </a:rPr>
              <a:t>Formule Tiers :  franchise de 50 km ou 0km en option</a:t>
            </a:r>
          </a:p>
          <a:p>
            <a:pPr algn="just"/>
            <a:r>
              <a:rPr lang="fr-FR" sz="500" i="1" dirty="0">
                <a:solidFill>
                  <a:schemeClr val="bg2">
                    <a:lumMod val="10000"/>
                  </a:schemeClr>
                </a:solidFill>
                <a:latin typeface="Univers 57 Condensed" pitchFamily="2" charset="77"/>
              </a:rPr>
              <a:t>Formules tiers plus et tous risques : franchise 0 km</a:t>
            </a:r>
          </a:p>
          <a:p>
            <a:pPr algn="just"/>
            <a:endParaRPr lang="fr-FR" sz="300" b="1" dirty="0">
              <a:solidFill>
                <a:schemeClr val="accent2"/>
              </a:solidFill>
              <a:latin typeface="Univers 67 Condensed" pitchFamily="2" charset="0"/>
            </a:endParaRPr>
          </a:p>
          <a:p>
            <a:r>
              <a:rPr lang="fr-FR" sz="500" dirty="0">
                <a:solidFill>
                  <a:schemeClr val="accent5"/>
                </a:solidFill>
                <a:latin typeface="UNIVERS 67 CONDENSED" pitchFamily="2" charset="0"/>
              </a:rPr>
              <a:t>VÉHICULE DE REMPLACEMENT</a:t>
            </a:r>
            <a:br>
              <a:rPr lang="fr-FR" sz="500" b="1" dirty="0">
                <a:solidFill>
                  <a:schemeClr val="accent2"/>
                </a:solidFill>
                <a:latin typeface="Univers 57 Condensed" pitchFamily="2" charset="77"/>
              </a:rPr>
            </a:br>
            <a:r>
              <a:rPr lang="fr-FR" sz="500" i="1" dirty="0">
                <a:solidFill>
                  <a:schemeClr val="bg2">
                    <a:lumMod val="10000"/>
                  </a:schemeClr>
                </a:solidFill>
                <a:latin typeface="Univers 57 Condensed" pitchFamily="2" charset="77"/>
              </a:rPr>
              <a:t>7j. Panne, 15j. Accident, 30j. Vol</a:t>
            </a:r>
          </a:p>
          <a:p>
            <a:r>
              <a:rPr lang="fr-FR" sz="500" i="1" dirty="0">
                <a:solidFill>
                  <a:schemeClr val="bg2">
                    <a:lumMod val="10000"/>
                  </a:schemeClr>
                </a:solidFill>
                <a:latin typeface="Univers 57 Condensed" pitchFamily="2" charset="77"/>
              </a:rPr>
              <a:t>Si le véhicule est immobilisé plus de 24 heures pour des réparations nécessitant plus</a:t>
            </a:r>
            <a:br>
              <a:rPr lang="fr-FR" sz="500" i="1" dirty="0">
                <a:solidFill>
                  <a:schemeClr val="bg2">
                    <a:lumMod val="10000"/>
                  </a:schemeClr>
                </a:solidFill>
                <a:latin typeface="Univers 57 Condensed" pitchFamily="2" charset="77"/>
              </a:rPr>
            </a:br>
            <a:r>
              <a:rPr lang="fr-FR" sz="500" i="1" dirty="0">
                <a:solidFill>
                  <a:schemeClr val="bg2">
                    <a:lumMod val="10000"/>
                  </a:schemeClr>
                </a:solidFill>
                <a:latin typeface="Univers 57 Condensed" pitchFamily="2" charset="77"/>
              </a:rPr>
              <a:t>de 5 heures de main d’œuvre.</a:t>
            </a:r>
          </a:p>
          <a:p>
            <a:r>
              <a:rPr lang="fr-FR" sz="500" i="1" dirty="0">
                <a:solidFill>
                  <a:schemeClr val="bg2">
                    <a:lumMod val="10000"/>
                  </a:schemeClr>
                </a:solidFill>
                <a:latin typeface="Univers 57 Condensed" pitchFamily="2" charset="77"/>
              </a:rPr>
              <a:t>Sans délai de carence en cas de vol.</a:t>
            </a:r>
          </a:p>
        </p:txBody>
      </p:sp>
      <p:pic>
        <p:nvPicPr>
          <p:cNvPr id="129" name="Image 128">
            <a:extLst>
              <a:ext uri="{FF2B5EF4-FFF2-40B4-BE49-F238E27FC236}">
                <a16:creationId xmlns:a16="http://schemas.microsoft.com/office/drawing/2014/main" id="{870C41E9-81A2-6747-83D8-853AF8DFB7D5}"/>
              </a:ext>
            </a:extLst>
          </p:cNvPr>
          <p:cNvPicPr>
            <a:picLocks noChangeAspect="1"/>
          </p:cNvPicPr>
          <p:nvPr/>
        </p:nvPicPr>
        <p:blipFill>
          <a:blip r:embed="rId10">
            <a:biLevel thresh="25000"/>
            <a:extLst>
              <a:ext uri="{BEBA8EAE-BF5A-486C-A8C5-ECC9F3942E4B}">
                <a14:imgProps xmlns:a14="http://schemas.microsoft.com/office/drawing/2010/main">
                  <a14:imgLayer r:embed="rId11">
                    <a14:imgEffect>
                      <a14:artisticPhotocopy/>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84047" y="3826785"/>
            <a:ext cx="424599" cy="424599"/>
          </a:xfrm>
          <a:prstGeom prst="rect">
            <a:avLst/>
          </a:prstGeom>
        </p:spPr>
      </p:pic>
      <p:pic>
        <p:nvPicPr>
          <p:cNvPr id="130" name="Image 129">
            <a:extLst>
              <a:ext uri="{FF2B5EF4-FFF2-40B4-BE49-F238E27FC236}">
                <a16:creationId xmlns:a16="http://schemas.microsoft.com/office/drawing/2014/main" id="{F4BCD9BE-0D94-8C4D-9920-2F80B8D52DE5}"/>
              </a:ext>
            </a:extLst>
          </p:cNvPr>
          <p:cNvPicPr>
            <a:picLocks noChangeAspect="1"/>
          </p:cNvPicPr>
          <p:nvPr/>
        </p:nvPicPr>
        <p:blipFill>
          <a:blip r:embed="rId12">
            <a:biLevel thresh="25000"/>
            <a:extLst>
              <a:ext uri="{BEBA8EAE-BF5A-486C-A8C5-ECC9F3942E4B}">
                <a14:imgProps xmlns:a14="http://schemas.microsoft.com/office/drawing/2010/main">
                  <a14:imgLayer r:embed="rId13">
                    <a14:imgEffect>
                      <a14:artisticPhotocopy/>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82782" y="4811273"/>
            <a:ext cx="463986" cy="463986"/>
          </a:xfrm>
          <a:prstGeom prst="rect">
            <a:avLst/>
          </a:prstGeom>
        </p:spPr>
      </p:pic>
      <p:sp>
        <p:nvSpPr>
          <p:cNvPr id="138" name="ZoneTexte 5">
            <a:extLst>
              <a:ext uri="{FF2B5EF4-FFF2-40B4-BE49-F238E27FC236}">
                <a16:creationId xmlns:a16="http://schemas.microsoft.com/office/drawing/2014/main" id="{52C346A7-9A86-AB42-AE12-5DADFA94417D}"/>
              </a:ext>
            </a:extLst>
          </p:cNvPr>
          <p:cNvSpPr txBox="1"/>
          <p:nvPr/>
        </p:nvSpPr>
        <p:spPr>
          <a:xfrm>
            <a:off x="153204" y="6097867"/>
            <a:ext cx="923365" cy="981132"/>
          </a:xfrm>
          <a:prstGeom prst="rect">
            <a:avLst/>
          </a:prstGeom>
          <a:solidFill>
            <a:schemeClr val="accent5"/>
          </a:solidFill>
        </p:spPr>
        <p:style>
          <a:lnRef idx="0">
            <a:scrgbClr r="0" g="0" b="0"/>
          </a:lnRef>
          <a:fillRef idx="0">
            <a:scrgbClr r="0" g="0" b="0"/>
          </a:fillRef>
          <a:effectRef idx="0">
            <a:scrgbClr r="0" g="0" b="0"/>
          </a:effectRef>
          <a:fontRef idx="major"/>
        </p:style>
        <p:txBody>
          <a:bodyPr wrap="square" lIns="0" tIns="288000" rIns="0" rtlCol="0" anchor="t"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spcBef>
                <a:spcPts val="675"/>
              </a:spcBef>
            </a:pPr>
            <a:r>
              <a:rPr lang="fr-FR" sz="600" b="1" kern="700" dirty="0">
                <a:solidFill>
                  <a:schemeClr val="bg1"/>
                </a:solidFill>
                <a:latin typeface="Univers 67 Condensed" pitchFamily="2" charset="0"/>
              </a:rPr>
              <a:t>LES BIENS</a:t>
            </a:r>
          </a:p>
        </p:txBody>
      </p:sp>
      <p:sp>
        <p:nvSpPr>
          <p:cNvPr id="142" name="Rectangle 141">
            <a:extLst>
              <a:ext uri="{FF2B5EF4-FFF2-40B4-BE49-F238E27FC236}">
                <a16:creationId xmlns:a16="http://schemas.microsoft.com/office/drawing/2014/main" id="{76037560-E5DB-C744-A7B2-6DFDB297D763}"/>
              </a:ext>
            </a:extLst>
          </p:cNvPr>
          <p:cNvSpPr/>
          <p:nvPr/>
        </p:nvSpPr>
        <p:spPr>
          <a:xfrm>
            <a:off x="3747155" y="7147844"/>
            <a:ext cx="2956796" cy="743694"/>
          </a:xfrm>
          <a:prstGeom prst="rect">
            <a:avLst/>
          </a:prstGeom>
          <a:solidFill>
            <a:schemeClr val="accent5"/>
          </a:solidFill>
        </p:spPr>
        <p:style>
          <a:lnRef idx="0">
            <a:scrgbClr r="0" g="0" b="0"/>
          </a:lnRef>
          <a:fillRef idx="0">
            <a:scrgbClr r="0" g="0" b="0"/>
          </a:fillRef>
          <a:effectRef idx="0">
            <a:scrgbClr r="0" g="0" b="0"/>
          </a:effectRef>
          <a:fontRef idx="major"/>
        </p:style>
        <p:txBody>
          <a:bodyPr wrap="square" lIns="251999" rIns="9000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500" b="1" dirty="0">
                <a:solidFill>
                  <a:schemeClr val="bg1"/>
                </a:solidFill>
                <a:latin typeface="Univers 67 Condensed" pitchFamily="2" charset="0"/>
              </a:rPr>
              <a:t>BRIS INTERNE DES AMÉNAGEMENTS PROFESSIONNELS </a:t>
            </a:r>
            <a:br>
              <a:rPr lang="fr-FR" sz="500" i="1" dirty="0">
                <a:solidFill>
                  <a:schemeClr val="bg1"/>
                </a:solidFill>
                <a:latin typeface="Univers 57 Condensed" pitchFamily="2" charset="77"/>
              </a:rPr>
            </a:br>
            <a:r>
              <a:rPr lang="fr-FR" sz="500" i="1" dirty="0">
                <a:solidFill>
                  <a:schemeClr val="bg1"/>
                </a:solidFill>
                <a:latin typeface="Univers 57 Condensed" pitchFamily="2" charset="77"/>
              </a:rPr>
              <a:t>Garantie des dommages matériels atteignant les aménagements professionnels du fait</a:t>
            </a:r>
            <a:br>
              <a:rPr lang="fr-FR" sz="500" i="1" dirty="0">
                <a:solidFill>
                  <a:schemeClr val="bg1"/>
                </a:solidFill>
                <a:latin typeface="Univers 57 Condensed" pitchFamily="2" charset="77"/>
              </a:rPr>
            </a:br>
            <a:r>
              <a:rPr lang="fr-FR" sz="500" i="1" dirty="0">
                <a:solidFill>
                  <a:schemeClr val="bg1"/>
                </a:solidFill>
                <a:latin typeface="Univers 57 Condensed" pitchFamily="2" charset="77"/>
              </a:rPr>
              <a:t>de leur fonctionnement, résultant exclusivement d’une cause interne.</a:t>
            </a:r>
          </a:p>
          <a:p>
            <a:endParaRPr lang="fr-FR" sz="300" i="1" dirty="0">
              <a:solidFill>
                <a:schemeClr val="bg1"/>
              </a:solidFill>
              <a:latin typeface="Univers 57 Condensed" pitchFamily="2" charset="77"/>
            </a:endParaRPr>
          </a:p>
          <a:p>
            <a:r>
              <a:rPr lang="fr-FR" sz="500" b="1" dirty="0">
                <a:solidFill>
                  <a:schemeClr val="bg1"/>
                </a:solidFill>
                <a:latin typeface="Univers 67 Condensed" pitchFamily="2" charset="0"/>
              </a:rPr>
              <a:t>PERTE FINANCIÈRE </a:t>
            </a:r>
            <a:br>
              <a:rPr lang="fr-FR" sz="500" i="1" dirty="0">
                <a:solidFill>
                  <a:schemeClr val="bg1"/>
                </a:solidFill>
                <a:latin typeface="Univers 57 Condensed" pitchFamily="2" charset="77"/>
              </a:rPr>
            </a:br>
            <a:r>
              <a:rPr lang="fr-FR" sz="500" i="1" dirty="0">
                <a:solidFill>
                  <a:schemeClr val="bg1"/>
                </a:solidFill>
                <a:latin typeface="Univers 57 Condensed" pitchFamily="2" charset="77"/>
              </a:rPr>
              <a:t>Versement d’une indemnité du fait de l’immobilisation du véhicule à la suite d’un événement couvert, à partir du 3</a:t>
            </a:r>
            <a:r>
              <a:rPr lang="fr-FR" sz="500" i="1" baseline="30000" dirty="0">
                <a:solidFill>
                  <a:schemeClr val="bg1"/>
                </a:solidFill>
                <a:latin typeface="Univers 57 Condensed" pitchFamily="2" charset="77"/>
              </a:rPr>
              <a:t>ème</a:t>
            </a:r>
            <a:r>
              <a:rPr lang="fr-FR" sz="500" i="1" dirty="0">
                <a:solidFill>
                  <a:schemeClr val="bg1"/>
                </a:solidFill>
                <a:latin typeface="Univers 57 Condensed" pitchFamily="2" charset="77"/>
              </a:rPr>
              <a:t> jour d’immobilisation.</a:t>
            </a:r>
            <a:endParaRPr lang="fr-FR" sz="500" i="1" u="sng" dirty="0">
              <a:solidFill>
                <a:schemeClr val="bg1"/>
              </a:solidFill>
              <a:latin typeface="Univers 57 Condensed" pitchFamily="2" charset="77"/>
            </a:endParaRPr>
          </a:p>
        </p:txBody>
      </p:sp>
      <p:sp>
        <p:nvSpPr>
          <p:cNvPr id="143" name="Rectangle 142">
            <a:extLst>
              <a:ext uri="{FF2B5EF4-FFF2-40B4-BE49-F238E27FC236}">
                <a16:creationId xmlns:a16="http://schemas.microsoft.com/office/drawing/2014/main" id="{9D7FE54B-CB0B-574F-AF9E-37446A772E14}"/>
              </a:ext>
            </a:extLst>
          </p:cNvPr>
          <p:cNvSpPr/>
          <p:nvPr/>
        </p:nvSpPr>
        <p:spPr>
          <a:xfrm>
            <a:off x="1138772" y="7144972"/>
            <a:ext cx="2490525" cy="743688"/>
          </a:xfrm>
          <a:prstGeom prst="rect">
            <a:avLst/>
          </a:prstGeom>
          <a:solidFill>
            <a:srgbClr val="DCDCDC">
              <a:alpha val="39000"/>
            </a:srgbClr>
          </a:solidFill>
        </p:spPr>
        <p:style>
          <a:lnRef idx="0">
            <a:scrgbClr r="0" g="0" b="0"/>
          </a:lnRef>
          <a:fillRef idx="0">
            <a:scrgbClr r="0" g="0" b="0"/>
          </a:fillRef>
          <a:effectRef idx="0">
            <a:scrgbClr r="0" g="0" b="0"/>
          </a:effectRef>
          <a:fontRef idx="major"/>
        </p:style>
        <p:txBody>
          <a:bodyPr wrap="square" lIns="251999" tIns="0" bIns="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just"/>
            <a:endParaRPr lang="fr-FR" sz="800" i="1" dirty="0">
              <a:solidFill>
                <a:schemeClr val="accent2"/>
              </a:solidFill>
              <a:latin typeface="Univers 57 Condensed" pitchFamily="2" charset="77"/>
            </a:endParaRPr>
          </a:p>
        </p:txBody>
      </p:sp>
      <p:sp>
        <p:nvSpPr>
          <p:cNvPr id="144" name="ZoneTexte 5">
            <a:extLst>
              <a:ext uri="{FF2B5EF4-FFF2-40B4-BE49-F238E27FC236}">
                <a16:creationId xmlns:a16="http://schemas.microsoft.com/office/drawing/2014/main" id="{93F5120D-A94C-5A48-8E23-596F1039E3BF}"/>
              </a:ext>
            </a:extLst>
          </p:cNvPr>
          <p:cNvSpPr txBox="1"/>
          <p:nvPr/>
        </p:nvSpPr>
        <p:spPr>
          <a:xfrm>
            <a:off x="153204" y="7144967"/>
            <a:ext cx="923957" cy="743694"/>
          </a:xfrm>
          <a:prstGeom prst="rect">
            <a:avLst/>
          </a:prstGeom>
          <a:solidFill>
            <a:schemeClr val="accent5"/>
          </a:solidFill>
        </p:spPr>
        <p:style>
          <a:lnRef idx="0">
            <a:scrgbClr r="0" g="0" b="0"/>
          </a:lnRef>
          <a:fillRef idx="0">
            <a:scrgbClr r="0" g="0" b="0"/>
          </a:fillRef>
          <a:effectRef idx="0">
            <a:scrgbClr r="0" g="0" b="0"/>
          </a:effectRef>
          <a:fontRef idx="major"/>
        </p:style>
        <p:txBody>
          <a:bodyPr wrap="square" lIns="0" tIns="108000" rIns="0" rtlCol="0" anchor="t"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spcBef>
                <a:spcPts val="675"/>
              </a:spcBef>
            </a:pPr>
            <a:r>
              <a:rPr lang="fr-FR" sz="600" b="1" kern="700" dirty="0">
                <a:solidFill>
                  <a:schemeClr val="bg1"/>
                </a:solidFill>
                <a:latin typeface="Univers 67 Condensed" pitchFamily="2" charset="0"/>
              </a:rPr>
              <a:t>SPÉCIFICITÉS</a:t>
            </a:r>
            <a:br>
              <a:rPr lang="fr-FR" sz="600" b="1" kern="700" dirty="0">
                <a:solidFill>
                  <a:schemeClr val="bg1"/>
                </a:solidFill>
                <a:latin typeface="Univers 67 Condensed" pitchFamily="2" charset="0"/>
              </a:rPr>
            </a:br>
            <a:r>
              <a:rPr lang="fr-FR" sz="600" b="1" kern="700" dirty="0">
                <a:solidFill>
                  <a:schemeClr val="bg1"/>
                </a:solidFill>
                <a:latin typeface="Univers 67 Condensed" pitchFamily="2" charset="0"/>
              </a:rPr>
              <a:t>PROS</a:t>
            </a:r>
          </a:p>
        </p:txBody>
      </p:sp>
      <p:sp>
        <p:nvSpPr>
          <p:cNvPr id="145" name="Rectangle 144">
            <a:extLst>
              <a:ext uri="{FF2B5EF4-FFF2-40B4-BE49-F238E27FC236}">
                <a16:creationId xmlns:a16="http://schemas.microsoft.com/office/drawing/2014/main" id="{634BA63C-DFC1-D244-A515-2A107A87185D}"/>
              </a:ext>
            </a:extLst>
          </p:cNvPr>
          <p:cNvSpPr/>
          <p:nvPr/>
        </p:nvSpPr>
        <p:spPr>
          <a:xfrm>
            <a:off x="3747154" y="6092792"/>
            <a:ext cx="2956796" cy="988433"/>
          </a:xfrm>
          <a:prstGeom prst="rect">
            <a:avLst/>
          </a:prstGeom>
          <a:solidFill>
            <a:srgbClr val="DCDCDC">
              <a:alpha val="39000"/>
            </a:srgbClr>
          </a:solidFill>
          <a:ln>
            <a:noFill/>
          </a:ln>
        </p:spPr>
        <p:style>
          <a:lnRef idx="0">
            <a:scrgbClr r="0" g="0" b="0"/>
          </a:lnRef>
          <a:fillRef idx="0">
            <a:scrgbClr r="0" g="0" b="0"/>
          </a:fillRef>
          <a:effectRef idx="0">
            <a:scrgbClr r="0" g="0" b="0"/>
          </a:effectRef>
          <a:fontRef idx="major"/>
        </p:style>
        <p:txBody>
          <a:bodyPr wrap="square" lIns="251999" tIns="0" rIns="90000" bIns="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500" b="1" dirty="0">
                <a:solidFill>
                  <a:schemeClr val="accent5"/>
                </a:solidFill>
                <a:latin typeface="Univers 67 Condensed" pitchFamily="2" charset="0"/>
              </a:rPr>
              <a:t>CONTENU PROFESSIONNEL</a:t>
            </a:r>
            <a:br>
              <a:rPr lang="fr-FR" sz="500" b="1" dirty="0">
                <a:solidFill>
                  <a:schemeClr val="accent2"/>
                </a:solidFill>
                <a:latin typeface="Univers 57 Condensed" pitchFamily="2" charset="77"/>
              </a:rPr>
            </a:br>
            <a:r>
              <a:rPr lang="fr-FR" sz="500" i="1" dirty="0">
                <a:solidFill>
                  <a:schemeClr val="bg2">
                    <a:lumMod val="10000"/>
                  </a:schemeClr>
                </a:solidFill>
                <a:latin typeface="Univers 57 Condensed" pitchFamily="2" charset="77"/>
              </a:rPr>
              <a:t>Marchandises et matériels professionnels ou effets personnels transportés à l’intérieur du véhicule sans y être fixés, ou à l’extérieur sur des accessoires spécialement prévus à cet effet, jusqu’à</a:t>
            </a:r>
            <a:br>
              <a:rPr lang="fr-FR" sz="500" i="1" dirty="0">
                <a:solidFill>
                  <a:schemeClr val="bg2">
                    <a:lumMod val="10000"/>
                  </a:schemeClr>
                </a:solidFill>
                <a:latin typeface="Univers 57 Condensed" pitchFamily="2" charset="77"/>
              </a:rPr>
            </a:br>
            <a:r>
              <a:rPr lang="fr-FR" sz="500" i="1" dirty="0">
                <a:solidFill>
                  <a:schemeClr val="bg2">
                    <a:lumMod val="10000"/>
                  </a:schemeClr>
                </a:solidFill>
                <a:latin typeface="Univers 57 Condensed" pitchFamily="2" charset="77"/>
              </a:rPr>
              <a:t>76 800 € (délégation APS nécessaire au-delà d’un certain montant).</a:t>
            </a:r>
          </a:p>
          <a:p>
            <a:endParaRPr lang="fr-FR" sz="300" i="1" dirty="0">
              <a:solidFill>
                <a:schemeClr val="accent2"/>
              </a:solidFill>
              <a:latin typeface="Univers 57 Condensed" pitchFamily="2" charset="77"/>
            </a:endParaRPr>
          </a:p>
          <a:p>
            <a:r>
              <a:rPr lang="fr-FR" sz="500" b="1" dirty="0">
                <a:solidFill>
                  <a:schemeClr val="accent5"/>
                </a:solidFill>
                <a:latin typeface="Univers 67 Condensed" pitchFamily="2" charset="0"/>
              </a:rPr>
              <a:t>AMÉNAGEMENTS PROFESSIONNELS</a:t>
            </a:r>
            <a:br>
              <a:rPr lang="fr-FR" sz="500" b="1" dirty="0">
                <a:solidFill>
                  <a:schemeClr val="accent2"/>
                </a:solidFill>
                <a:latin typeface="Univers 57 Condensed" pitchFamily="2" charset="77"/>
              </a:rPr>
            </a:br>
            <a:r>
              <a:rPr lang="fr-FR" sz="500" i="1" dirty="0">
                <a:solidFill>
                  <a:schemeClr val="bg2">
                    <a:lumMod val="10000"/>
                  </a:schemeClr>
                </a:solidFill>
                <a:latin typeface="Univers 57 Condensed" pitchFamily="2" charset="77"/>
              </a:rPr>
              <a:t>Eléments ou parties fixés au véhicule et destinés à permettre ou faciliter l’exercice de l’activité professionnelle : caisse frigorifique, rayonnages, peintures publicitaires, taximètre, radiotéléphone...</a:t>
            </a:r>
          </a:p>
          <a:p>
            <a:r>
              <a:rPr lang="fr-FR" sz="500" b="1" dirty="0">
                <a:solidFill>
                  <a:schemeClr val="accent5"/>
                </a:solidFill>
                <a:latin typeface="Univers 67 Condensed" pitchFamily="2" charset="0"/>
              </a:rPr>
              <a:t>ET ACCESSOIRES HORS SÉRIE</a:t>
            </a:r>
            <a:br>
              <a:rPr lang="fr-FR" sz="500" b="1" dirty="0">
                <a:solidFill>
                  <a:schemeClr val="accent2"/>
                </a:solidFill>
                <a:latin typeface="Univers 57 Condensed" pitchFamily="2" charset="77"/>
              </a:rPr>
            </a:br>
            <a:r>
              <a:rPr lang="fr-FR" sz="500" i="1" dirty="0">
                <a:solidFill>
                  <a:schemeClr val="bg2">
                    <a:lumMod val="10000"/>
                  </a:schemeClr>
                </a:solidFill>
                <a:latin typeface="Univers 57 Condensed" pitchFamily="2" charset="77"/>
              </a:rPr>
              <a:t>Eléments ajoutés ou fixés au véhicule (jantes spéciales, toit ouvrant, rideaux…) après sa sortie d’usine ou des ateliers de l’importateur, jusqu’à 76 800 € (délégation APS nécessaire au-delà</a:t>
            </a:r>
            <a:br>
              <a:rPr lang="fr-FR" sz="500" i="1" dirty="0">
                <a:solidFill>
                  <a:schemeClr val="bg2">
                    <a:lumMod val="10000"/>
                  </a:schemeClr>
                </a:solidFill>
                <a:latin typeface="Univers 57 Condensed" pitchFamily="2" charset="77"/>
              </a:rPr>
            </a:br>
            <a:r>
              <a:rPr lang="fr-FR" sz="500" i="1" dirty="0">
                <a:solidFill>
                  <a:schemeClr val="bg2">
                    <a:lumMod val="10000"/>
                  </a:schemeClr>
                </a:solidFill>
                <a:latin typeface="Univers 57 Condensed" pitchFamily="2" charset="77"/>
              </a:rPr>
              <a:t>d’un certain montant).</a:t>
            </a:r>
          </a:p>
        </p:txBody>
      </p:sp>
      <p:sp>
        <p:nvSpPr>
          <p:cNvPr id="147" name="Rectangle 146">
            <a:extLst>
              <a:ext uri="{FF2B5EF4-FFF2-40B4-BE49-F238E27FC236}">
                <a16:creationId xmlns:a16="http://schemas.microsoft.com/office/drawing/2014/main" id="{8F947151-7DF5-104D-A899-76C04D8ADA28}"/>
              </a:ext>
            </a:extLst>
          </p:cNvPr>
          <p:cNvSpPr/>
          <p:nvPr/>
        </p:nvSpPr>
        <p:spPr>
          <a:xfrm>
            <a:off x="1135502" y="6093725"/>
            <a:ext cx="2493795" cy="987500"/>
          </a:xfrm>
          <a:prstGeom prst="rect">
            <a:avLst/>
          </a:prstGeom>
          <a:solidFill>
            <a:srgbClr val="DCDCDC">
              <a:alpha val="39000"/>
            </a:srgbClr>
          </a:solidFill>
        </p:spPr>
        <p:style>
          <a:lnRef idx="0">
            <a:scrgbClr r="0" g="0" b="0"/>
          </a:lnRef>
          <a:fillRef idx="0">
            <a:scrgbClr r="0" g="0" b="0"/>
          </a:fillRef>
          <a:effectRef idx="0">
            <a:scrgbClr r="0" g="0" b="0"/>
          </a:effectRef>
          <a:fontRef idx="major"/>
        </p:style>
        <p:txBody>
          <a:bodyPr wrap="square" lIns="251999" tIns="0" bIns="0" anchor="ctr" anchorCtr="0">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500" b="1" dirty="0">
                <a:solidFill>
                  <a:schemeClr val="accent5"/>
                </a:solidFill>
                <a:latin typeface="Univers 67 Condensed" pitchFamily="2" charset="0"/>
              </a:rPr>
              <a:t>CONTENU DU VÉHICULE</a:t>
            </a:r>
            <a:br>
              <a:rPr lang="fr-FR" sz="500" b="1" dirty="0">
                <a:solidFill>
                  <a:schemeClr val="accent2"/>
                </a:solidFill>
                <a:latin typeface="Univers 57 Condensed" pitchFamily="2" charset="77"/>
              </a:rPr>
            </a:br>
            <a:r>
              <a:rPr lang="fr-FR" sz="500" i="1" dirty="0">
                <a:solidFill>
                  <a:schemeClr val="bg2">
                    <a:lumMod val="10000"/>
                  </a:schemeClr>
                </a:solidFill>
                <a:latin typeface="Univers 57 Condensed" pitchFamily="2" charset="77"/>
              </a:rPr>
              <a:t>Bagages, objets personnels à usage strictement privé, fauteuils roulants mécaniques, appareils d’émission, de réception ou de diffusion de son ou d’images, jusqu’à 2 000 €.</a:t>
            </a:r>
          </a:p>
          <a:p>
            <a:r>
              <a:rPr lang="fr-FR" sz="500" b="1" i="1" dirty="0">
                <a:solidFill>
                  <a:schemeClr val="bg2">
                    <a:lumMod val="10000"/>
                  </a:schemeClr>
                </a:solidFill>
                <a:latin typeface="Univers 57 Condensed" pitchFamily="2" charset="77"/>
              </a:rPr>
              <a:t>Exclusion : le téléphone portable, les outillages et le matériel professionnel</a:t>
            </a:r>
          </a:p>
          <a:p>
            <a:endParaRPr lang="fr-FR" sz="300" b="1" dirty="0">
              <a:solidFill>
                <a:schemeClr val="accent2"/>
              </a:solidFill>
              <a:latin typeface="Univers 57 Condensed" pitchFamily="2" charset="77"/>
            </a:endParaRPr>
          </a:p>
          <a:p>
            <a:r>
              <a:rPr lang="fr-FR" sz="500" b="1" dirty="0">
                <a:solidFill>
                  <a:schemeClr val="accent5"/>
                </a:solidFill>
                <a:latin typeface="Univers 67 Condensed" pitchFamily="2" charset="0"/>
              </a:rPr>
              <a:t>ÉQUIPEMENTS EXTÉRIEURS HORS-SÉRIE</a:t>
            </a:r>
            <a:br>
              <a:rPr lang="fr-FR" sz="500" b="1" i="1" dirty="0">
                <a:solidFill>
                  <a:schemeClr val="accent2"/>
                </a:solidFill>
                <a:latin typeface="Univers 57 Condensed" pitchFamily="2" charset="77"/>
              </a:rPr>
            </a:br>
            <a:r>
              <a:rPr lang="fr-FR" sz="500" i="1" dirty="0">
                <a:solidFill>
                  <a:schemeClr val="bg2">
                    <a:lumMod val="10000"/>
                  </a:schemeClr>
                </a:solidFill>
                <a:latin typeface="Univers 57 Condensed" pitchFamily="2" charset="77"/>
              </a:rPr>
              <a:t>(radars de stationnement, caméras de recul, porte-vélos, porte-skis, coffre de toit et son contenu, attelage de caravane ou de remorque), jusqu’à 2 000 €.</a:t>
            </a:r>
          </a:p>
        </p:txBody>
      </p:sp>
      <p:pic>
        <p:nvPicPr>
          <p:cNvPr id="149" name="Image 148">
            <a:extLst>
              <a:ext uri="{FF2B5EF4-FFF2-40B4-BE49-F238E27FC236}">
                <a16:creationId xmlns:a16="http://schemas.microsoft.com/office/drawing/2014/main" id="{1D852B76-F662-8B44-84D9-10AE09A8919C}"/>
              </a:ext>
            </a:extLst>
          </p:cNvPr>
          <p:cNvPicPr>
            <a:picLocks noChangeAspect="1"/>
          </p:cNvPicPr>
          <p:nvPr/>
        </p:nvPicPr>
        <p:blipFill>
          <a:blip r:embed="rId14">
            <a:extLst>
              <a:ext uri="{BEBA8EAE-BF5A-486C-A8C5-ECC9F3942E4B}">
                <a14:imgProps xmlns:a14="http://schemas.microsoft.com/office/drawing/2010/main">
                  <a14:imgLayer r:embed="rId15">
                    <a14:imgEffect>
                      <a14:artisticPhotocopy/>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74124" y="6485576"/>
            <a:ext cx="463986" cy="463986"/>
          </a:xfrm>
          <a:prstGeom prst="rect">
            <a:avLst/>
          </a:prstGeom>
        </p:spPr>
      </p:pic>
      <p:pic>
        <p:nvPicPr>
          <p:cNvPr id="154" name="Image 153">
            <a:extLst>
              <a:ext uri="{FF2B5EF4-FFF2-40B4-BE49-F238E27FC236}">
                <a16:creationId xmlns:a16="http://schemas.microsoft.com/office/drawing/2014/main" id="{A1BCC73B-7606-B24A-8C6D-C005436A3DD3}"/>
              </a:ext>
            </a:extLst>
          </p:cNvPr>
          <p:cNvPicPr>
            <a:picLocks noChangeAspect="1"/>
          </p:cNvPicPr>
          <p:nvPr/>
        </p:nvPicPr>
        <p:blipFill>
          <a:blip r:embed="rId8">
            <a:biLevel thresh="25000"/>
          </a:blip>
          <a:stretch>
            <a:fillRect/>
          </a:stretch>
        </p:blipFill>
        <p:spPr>
          <a:xfrm>
            <a:off x="3808765" y="7235150"/>
            <a:ext cx="138488" cy="164618"/>
          </a:xfrm>
          <a:prstGeom prst="rect">
            <a:avLst/>
          </a:prstGeom>
        </p:spPr>
      </p:pic>
      <p:pic>
        <p:nvPicPr>
          <p:cNvPr id="155" name="Image 154">
            <a:extLst>
              <a:ext uri="{FF2B5EF4-FFF2-40B4-BE49-F238E27FC236}">
                <a16:creationId xmlns:a16="http://schemas.microsoft.com/office/drawing/2014/main" id="{C910F3B1-1EF5-C842-9A5A-D44901C4BA3D}"/>
              </a:ext>
            </a:extLst>
          </p:cNvPr>
          <p:cNvPicPr>
            <a:picLocks noChangeAspect="1"/>
          </p:cNvPicPr>
          <p:nvPr/>
        </p:nvPicPr>
        <p:blipFill>
          <a:blip r:embed="rId8">
            <a:biLevel thresh="25000"/>
          </a:blip>
          <a:stretch>
            <a:fillRect/>
          </a:stretch>
        </p:blipFill>
        <p:spPr>
          <a:xfrm>
            <a:off x="3808765" y="7527942"/>
            <a:ext cx="138488" cy="164618"/>
          </a:xfrm>
          <a:prstGeom prst="rect">
            <a:avLst/>
          </a:prstGeom>
        </p:spPr>
      </p:pic>
      <p:pic>
        <p:nvPicPr>
          <p:cNvPr id="157" name="Image 156">
            <a:extLst>
              <a:ext uri="{FF2B5EF4-FFF2-40B4-BE49-F238E27FC236}">
                <a16:creationId xmlns:a16="http://schemas.microsoft.com/office/drawing/2014/main" id="{FF7F9F57-9A2E-4A4F-8805-983AAD166B23}"/>
              </a:ext>
            </a:extLst>
          </p:cNvPr>
          <p:cNvPicPr>
            <a:picLocks noChangeAspect="1"/>
          </p:cNvPicPr>
          <p:nvPr/>
        </p:nvPicPr>
        <p:blipFill>
          <a:blip r:embed="rId16"/>
          <a:srcRect/>
          <a:stretch/>
        </p:blipFill>
        <p:spPr>
          <a:xfrm>
            <a:off x="374124" y="7451590"/>
            <a:ext cx="444443" cy="444443"/>
          </a:xfrm>
          <a:prstGeom prst="rect">
            <a:avLst/>
          </a:prstGeom>
        </p:spPr>
      </p:pic>
      <p:pic>
        <p:nvPicPr>
          <p:cNvPr id="167" name="Image 166">
            <a:extLst>
              <a:ext uri="{FF2B5EF4-FFF2-40B4-BE49-F238E27FC236}">
                <a16:creationId xmlns:a16="http://schemas.microsoft.com/office/drawing/2014/main" id="{3CC86205-A578-DE44-ADC2-489333E1AEC9}"/>
              </a:ext>
            </a:extLst>
          </p:cNvPr>
          <p:cNvPicPr>
            <a:picLocks noChangeAspect="1"/>
          </p:cNvPicPr>
          <p:nvPr/>
        </p:nvPicPr>
        <p:blipFill>
          <a:blip r:embed="rId8"/>
          <a:stretch>
            <a:fillRect/>
          </a:stretch>
        </p:blipFill>
        <p:spPr>
          <a:xfrm>
            <a:off x="3808764" y="1722938"/>
            <a:ext cx="138488" cy="164618"/>
          </a:xfrm>
          <a:prstGeom prst="rect">
            <a:avLst/>
          </a:prstGeom>
        </p:spPr>
      </p:pic>
      <p:pic>
        <p:nvPicPr>
          <p:cNvPr id="168" name="Image 167">
            <a:extLst>
              <a:ext uri="{FF2B5EF4-FFF2-40B4-BE49-F238E27FC236}">
                <a16:creationId xmlns:a16="http://schemas.microsoft.com/office/drawing/2014/main" id="{3BFB6DB4-862D-5448-8DBD-8302251DE965}"/>
              </a:ext>
            </a:extLst>
          </p:cNvPr>
          <p:cNvPicPr>
            <a:picLocks noChangeAspect="1"/>
          </p:cNvPicPr>
          <p:nvPr/>
        </p:nvPicPr>
        <p:blipFill>
          <a:blip r:embed="rId17"/>
          <a:srcRect/>
          <a:stretch/>
        </p:blipFill>
        <p:spPr>
          <a:xfrm>
            <a:off x="372448" y="2449329"/>
            <a:ext cx="497918" cy="494411"/>
          </a:xfrm>
          <a:prstGeom prst="rect">
            <a:avLst/>
          </a:prstGeom>
        </p:spPr>
      </p:pic>
      <p:sp>
        <p:nvSpPr>
          <p:cNvPr id="169" name="Espace réservé du contenu 6">
            <a:extLst>
              <a:ext uri="{FF2B5EF4-FFF2-40B4-BE49-F238E27FC236}">
                <a16:creationId xmlns:a16="http://schemas.microsoft.com/office/drawing/2014/main" id="{AE010B26-A292-6E46-9560-8E50FCFF2241}"/>
              </a:ext>
            </a:extLst>
          </p:cNvPr>
          <p:cNvSpPr txBox="1">
            <a:spLocks/>
          </p:cNvSpPr>
          <p:nvPr/>
        </p:nvSpPr>
        <p:spPr>
          <a:xfrm>
            <a:off x="1192695" y="5411932"/>
            <a:ext cx="5794357" cy="524742"/>
          </a:xfrm>
          <a:prstGeom prst="rect">
            <a:avLst/>
          </a:prstGeom>
        </p:spPr>
        <p:style>
          <a:lnRef idx="0">
            <a:scrgbClr r="0" g="0" b="0"/>
          </a:lnRef>
          <a:fillRef idx="0">
            <a:scrgbClr r="0" g="0" b="0"/>
          </a:fillRef>
          <a:effectRef idx="0">
            <a:scrgbClr r="0" g="0" b="0"/>
          </a:effectRef>
          <a:fontRef idx="major"/>
        </p:style>
        <p:txBody>
          <a:bodyPr vert="horz" wrap="square" lIns="91440" tIns="45720" rIns="91440" bIns="45720" rtlCol="0" anchor="ctr">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b="1" dirty="0">
                <a:solidFill>
                  <a:schemeClr val="bg1"/>
                </a:solidFill>
                <a:latin typeface="Univers 67 Condensed" pitchFamily="2" charset="0"/>
              </a:rPr>
              <a:t>DES SPÉCIFICITÉS POUR RÉPONDRE AUX BESOINS</a:t>
            </a:r>
            <a:br>
              <a:rPr lang="fr-FR" b="1" dirty="0">
                <a:solidFill>
                  <a:schemeClr val="bg1"/>
                </a:solidFill>
                <a:latin typeface="Univers 67 Condensed" pitchFamily="2" charset="0"/>
              </a:rPr>
            </a:br>
            <a:r>
              <a:rPr lang="fr-FR" b="1" dirty="0">
                <a:solidFill>
                  <a:schemeClr val="bg1"/>
                </a:solidFill>
                <a:latin typeface="Univers 67 Condensed" pitchFamily="2" charset="0"/>
              </a:rPr>
              <a:t>DE COUVERTURE DES PROFESSIONNELS</a:t>
            </a:r>
          </a:p>
        </p:txBody>
      </p:sp>
      <p:pic>
        <p:nvPicPr>
          <p:cNvPr id="172" name="Image 171">
            <a:extLst>
              <a:ext uri="{FF2B5EF4-FFF2-40B4-BE49-F238E27FC236}">
                <a16:creationId xmlns:a16="http://schemas.microsoft.com/office/drawing/2014/main" id="{94583972-6DF9-2A4B-B8E3-CBC28F3A1F08}"/>
              </a:ext>
            </a:extLst>
          </p:cNvPr>
          <p:cNvPicPr>
            <a:picLocks noChangeAspect="1"/>
          </p:cNvPicPr>
          <p:nvPr/>
        </p:nvPicPr>
        <p:blipFill>
          <a:blip r:embed="rId16"/>
          <a:srcRect/>
          <a:stretch/>
        </p:blipFill>
        <p:spPr>
          <a:xfrm>
            <a:off x="239718" y="5367680"/>
            <a:ext cx="750113" cy="750113"/>
          </a:xfrm>
          <a:prstGeom prst="rect">
            <a:avLst/>
          </a:prstGeom>
        </p:spPr>
      </p:pic>
      <p:grpSp>
        <p:nvGrpSpPr>
          <p:cNvPr id="173" name="Groupe 172">
            <a:extLst>
              <a:ext uri="{FF2B5EF4-FFF2-40B4-BE49-F238E27FC236}">
                <a16:creationId xmlns:a16="http://schemas.microsoft.com/office/drawing/2014/main" id="{E79B55C6-91C5-1446-81A9-753C7CF78E8C}"/>
              </a:ext>
            </a:extLst>
          </p:cNvPr>
          <p:cNvGrpSpPr/>
          <p:nvPr/>
        </p:nvGrpSpPr>
        <p:grpSpPr>
          <a:xfrm>
            <a:off x="167899" y="7978590"/>
            <a:ext cx="4612643" cy="321780"/>
            <a:chOff x="1215395" y="6097288"/>
            <a:chExt cx="4612643" cy="321780"/>
          </a:xfrm>
        </p:grpSpPr>
        <p:sp>
          <p:nvSpPr>
            <p:cNvPr id="174" name="ZoneTexte 1">
              <a:extLst>
                <a:ext uri="{FF2B5EF4-FFF2-40B4-BE49-F238E27FC236}">
                  <a16:creationId xmlns:a16="http://schemas.microsoft.com/office/drawing/2014/main" id="{DD7FFAD3-9BD3-084B-A5F3-773F38954C78}"/>
                </a:ext>
              </a:extLst>
            </p:cNvPr>
            <p:cNvSpPr txBox="1"/>
            <p:nvPr/>
          </p:nvSpPr>
          <p:spPr>
            <a:xfrm>
              <a:off x="1215395" y="6144453"/>
              <a:ext cx="589554" cy="187615"/>
            </a:xfrm>
            <a:prstGeom prst="rect">
              <a:avLst/>
            </a:prstGeom>
            <a:noFill/>
          </p:spPr>
          <p:style>
            <a:lnRef idx="0">
              <a:scrgbClr r="0" g="0" b="0"/>
            </a:lnRef>
            <a:fillRef idx="0">
              <a:scrgbClr r="0" g="0" b="0"/>
            </a:fillRef>
            <a:effectRef idx="0">
              <a:scrgbClr r="0" g="0" b="0"/>
            </a:effectRef>
            <a:fontRef idx="major"/>
          </p:style>
          <p:txBody>
            <a:bodyPr wrap="square" lIns="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619" i="1" dirty="0">
                  <a:solidFill>
                    <a:schemeClr val="bg2">
                      <a:lumMod val="10000"/>
                    </a:schemeClr>
                  </a:solidFill>
                  <a:latin typeface="Univers 57 Condensed" pitchFamily="2" charset="77"/>
                </a:rPr>
                <a:t>Légende : </a:t>
              </a:r>
            </a:p>
          </p:txBody>
        </p:sp>
        <p:pic>
          <p:nvPicPr>
            <p:cNvPr id="175" name="Image 174">
              <a:extLst>
                <a:ext uri="{FF2B5EF4-FFF2-40B4-BE49-F238E27FC236}">
                  <a16:creationId xmlns:a16="http://schemas.microsoft.com/office/drawing/2014/main" id="{2139B29A-9C6B-C840-8552-64AA8E0C94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39659" y="6105739"/>
              <a:ext cx="250425" cy="250425"/>
            </a:xfrm>
            <a:prstGeom prst="rect">
              <a:avLst/>
            </a:prstGeom>
          </p:spPr>
        </p:pic>
        <p:sp>
          <p:nvSpPr>
            <p:cNvPr id="176" name="ZoneTexte 3">
              <a:extLst>
                <a:ext uri="{FF2B5EF4-FFF2-40B4-BE49-F238E27FC236}">
                  <a16:creationId xmlns:a16="http://schemas.microsoft.com/office/drawing/2014/main" id="{E421598B-E6FD-F749-9B7C-9E409C4B681D}"/>
                </a:ext>
              </a:extLst>
            </p:cNvPr>
            <p:cNvSpPr txBox="1"/>
            <p:nvPr/>
          </p:nvSpPr>
          <p:spPr>
            <a:xfrm>
              <a:off x="1673817" y="6144890"/>
              <a:ext cx="2429010" cy="274178"/>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591" i="1" dirty="0">
                  <a:solidFill>
                    <a:schemeClr val="bg2">
                      <a:lumMod val="10000"/>
                    </a:schemeClr>
                  </a:solidFill>
                  <a:latin typeface="Univers 57 Condensed" pitchFamily="2" charset="77"/>
                </a:rPr>
                <a:t>Garantie commune avec une différence notable sur le mode d’indemnisation</a:t>
              </a:r>
            </a:p>
          </p:txBody>
        </p:sp>
        <p:pic>
          <p:nvPicPr>
            <p:cNvPr id="177" name="Image 176">
              <a:extLst>
                <a:ext uri="{FF2B5EF4-FFF2-40B4-BE49-F238E27FC236}">
                  <a16:creationId xmlns:a16="http://schemas.microsoft.com/office/drawing/2014/main" id="{B3831C89-E2B3-914C-9B93-9F9E570B6DE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040799" y="6097288"/>
              <a:ext cx="250426" cy="250426"/>
            </a:xfrm>
            <a:prstGeom prst="rect">
              <a:avLst/>
            </a:prstGeom>
          </p:spPr>
        </p:pic>
        <p:sp>
          <p:nvSpPr>
            <p:cNvPr id="178" name="ZoneTexte 5">
              <a:extLst>
                <a:ext uri="{FF2B5EF4-FFF2-40B4-BE49-F238E27FC236}">
                  <a16:creationId xmlns:a16="http://schemas.microsoft.com/office/drawing/2014/main" id="{0D41799D-B4AC-9D4D-B218-7934FC0FEADC}"/>
                </a:ext>
              </a:extLst>
            </p:cNvPr>
            <p:cNvSpPr txBox="1"/>
            <p:nvPr/>
          </p:nvSpPr>
          <p:spPr>
            <a:xfrm>
              <a:off x="4196341" y="6144099"/>
              <a:ext cx="1631697" cy="183255"/>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591" i="1" dirty="0">
                  <a:solidFill>
                    <a:schemeClr val="bg2">
                      <a:lumMod val="10000"/>
                    </a:schemeClr>
                  </a:solidFill>
                  <a:latin typeface="Univers 57 Condensed" pitchFamily="2" charset="77"/>
                </a:rPr>
                <a:t>Garantie spécifique à l’offre</a:t>
              </a:r>
            </a:p>
          </p:txBody>
        </p:sp>
      </p:grpSp>
      <p:sp>
        <p:nvSpPr>
          <p:cNvPr id="179" name="ZoneTexte 178">
            <a:extLst>
              <a:ext uri="{FF2B5EF4-FFF2-40B4-BE49-F238E27FC236}">
                <a16:creationId xmlns:a16="http://schemas.microsoft.com/office/drawing/2014/main" id="{8607106E-8E82-D046-90A1-09388B064E0A}"/>
              </a:ext>
            </a:extLst>
          </p:cNvPr>
          <p:cNvSpPr txBox="1"/>
          <p:nvPr/>
        </p:nvSpPr>
        <p:spPr>
          <a:xfrm>
            <a:off x="153205" y="8355379"/>
            <a:ext cx="6550746" cy="307777"/>
          </a:xfrm>
          <a:prstGeom prst="rect">
            <a:avLst/>
          </a:prstGeom>
          <a:noFill/>
        </p:spPr>
        <p:txBody>
          <a:bodyPr wrap="square" lIns="0" rtlCol="0">
            <a:spAutoFit/>
          </a:bodyPr>
          <a:lstStyle/>
          <a:p>
            <a:r>
              <a:rPr lang="fr-FR" sz="700" b="1" dirty="0">
                <a:solidFill>
                  <a:schemeClr val="accent5"/>
                </a:solidFill>
                <a:latin typeface="Univers 57 Condensed" pitchFamily="2" charset="77"/>
              </a:rPr>
              <a:t>À NOTER : </a:t>
            </a:r>
            <a:r>
              <a:rPr lang="fr-FR" sz="700" dirty="0">
                <a:solidFill>
                  <a:schemeClr val="bg2">
                    <a:lumMod val="10000"/>
                  </a:schemeClr>
                </a:solidFill>
                <a:latin typeface="Univers 57 Condensed" pitchFamily="2" charset="77"/>
              </a:rPr>
              <a:t>Les garanties peuvent être en inclusion ou en option selon les formules. Elles sont acquises selon les conditions, limites et exclusions des engagements contractuels en vigueur. Pour plus d’informations, veuillez vous référer aux conditions générales des offres.</a:t>
            </a:r>
          </a:p>
        </p:txBody>
      </p:sp>
      <p:cxnSp>
        <p:nvCxnSpPr>
          <p:cNvPr id="180" name="Connecteur droit 179">
            <a:extLst>
              <a:ext uri="{FF2B5EF4-FFF2-40B4-BE49-F238E27FC236}">
                <a16:creationId xmlns:a16="http://schemas.microsoft.com/office/drawing/2014/main" id="{86B7D9F3-C153-BF45-9CC7-92135352756C}"/>
              </a:ext>
            </a:extLst>
          </p:cNvPr>
          <p:cNvCxnSpPr>
            <a:cxnSpLocks/>
          </p:cNvCxnSpPr>
          <p:nvPr/>
        </p:nvCxnSpPr>
        <p:spPr>
          <a:xfrm>
            <a:off x="3688119" y="6092792"/>
            <a:ext cx="0" cy="1806748"/>
          </a:xfrm>
          <a:prstGeom prst="line">
            <a:avLst/>
          </a:prstGeom>
          <a:ln w="2540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pic>
        <p:nvPicPr>
          <p:cNvPr id="181" name="Image 180">
            <a:extLst>
              <a:ext uri="{FF2B5EF4-FFF2-40B4-BE49-F238E27FC236}">
                <a16:creationId xmlns:a16="http://schemas.microsoft.com/office/drawing/2014/main" id="{5F367590-074A-DB46-B676-969C21A9CC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4312" y="2804340"/>
            <a:ext cx="299717" cy="299717"/>
          </a:xfrm>
          <a:prstGeom prst="rect">
            <a:avLst/>
          </a:prstGeom>
        </p:spPr>
      </p:pic>
      <p:pic>
        <p:nvPicPr>
          <p:cNvPr id="182" name="Image 181">
            <a:extLst>
              <a:ext uri="{FF2B5EF4-FFF2-40B4-BE49-F238E27FC236}">
                <a16:creationId xmlns:a16="http://schemas.microsoft.com/office/drawing/2014/main" id="{8EBCAFA3-5927-CC4D-8B61-0D3B71B23024}"/>
              </a:ext>
            </a:extLst>
          </p:cNvPr>
          <p:cNvPicPr>
            <a:picLocks noChangeAspect="1"/>
          </p:cNvPicPr>
          <p:nvPr/>
        </p:nvPicPr>
        <p:blipFill>
          <a:blip r:embed="rId8"/>
          <a:stretch>
            <a:fillRect/>
          </a:stretch>
        </p:blipFill>
        <p:spPr>
          <a:xfrm>
            <a:off x="1173848" y="3041784"/>
            <a:ext cx="138488" cy="164618"/>
          </a:xfrm>
          <a:prstGeom prst="rect">
            <a:avLst/>
          </a:prstGeom>
        </p:spPr>
      </p:pic>
      <p:pic>
        <p:nvPicPr>
          <p:cNvPr id="183" name="Image 182">
            <a:extLst>
              <a:ext uri="{FF2B5EF4-FFF2-40B4-BE49-F238E27FC236}">
                <a16:creationId xmlns:a16="http://schemas.microsoft.com/office/drawing/2014/main" id="{FB049369-62E0-A549-9883-D8A830993AD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4312" y="3792699"/>
            <a:ext cx="299717" cy="299717"/>
          </a:xfrm>
          <a:prstGeom prst="rect">
            <a:avLst/>
          </a:prstGeom>
        </p:spPr>
      </p:pic>
      <p:pic>
        <p:nvPicPr>
          <p:cNvPr id="184" name="Image 183">
            <a:extLst>
              <a:ext uri="{FF2B5EF4-FFF2-40B4-BE49-F238E27FC236}">
                <a16:creationId xmlns:a16="http://schemas.microsoft.com/office/drawing/2014/main" id="{16E4E0B5-B305-C74B-835B-5B34C1E527B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4312" y="4579352"/>
            <a:ext cx="299717" cy="299717"/>
          </a:xfrm>
          <a:prstGeom prst="rect">
            <a:avLst/>
          </a:prstGeom>
        </p:spPr>
      </p:pic>
      <p:pic>
        <p:nvPicPr>
          <p:cNvPr id="185" name="Image 184">
            <a:extLst>
              <a:ext uri="{FF2B5EF4-FFF2-40B4-BE49-F238E27FC236}">
                <a16:creationId xmlns:a16="http://schemas.microsoft.com/office/drawing/2014/main" id="{C21FA50B-D98E-4E4C-9A62-E9280B0DEAE0}"/>
              </a:ext>
            </a:extLst>
          </p:cNvPr>
          <p:cNvPicPr>
            <a:picLocks noChangeAspect="1"/>
          </p:cNvPicPr>
          <p:nvPr/>
        </p:nvPicPr>
        <p:blipFill>
          <a:blip r:embed="rId8"/>
          <a:stretch>
            <a:fillRect/>
          </a:stretch>
        </p:blipFill>
        <p:spPr>
          <a:xfrm>
            <a:off x="1173848" y="6250336"/>
            <a:ext cx="138488" cy="164618"/>
          </a:xfrm>
          <a:prstGeom prst="rect">
            <a:avLst/>
          </a:prstGeom>
        </p:spPr>
      </p:pic>
      <p:pic>
        <p:nvPicPr>
          <p:cNvPr id="186" name="Image 185">
            <a:extLst>
              <a:ext uri="{FF2B5EF4-FFF2-40B4-BE49-F238E27FC236}">
                <a16:creationId xmlns:a16="http://schemas.microsoft.com/office/drawing/2014/main" id="{684B22D3-028B-B341-A3F1-34491818305A}"/>
              </a:ext>
            </a:extLst>
          </p:cNvPr>
          <p:cNvPicPr>
            <a:picLocks noChangeAspect="1"/>
          </p:cNvPicPr>
          <p:nvPr/>
        </p:nvPicPr>
        <p:blipFill>
          <a:blip r:embed="rId8"/>
          <a:stretch>
            <a:fillRect/>
          </a:stretch>
        </p:blipFill>
        <p:spPr>
          <a:xfrm>
            <a:off x="1173848" y="6674983"/>
            <a:ext cx="138488" cy="164618"/>
          </a:xfrm>
          <a:prstGeom prst="rect">
            <a:avLst/>
          </a:prstGeom>
        </p:spPr>
      </p:pic>
      <p:pic>
        <p:nvPicPr>
          <p:cNvPr id="187" name="Image 186">
            <a:extLst>
              <a:ext uri="{FF2B5EF4-FFF2-40B4-BE49-F238E27FC236}">
                <a16:creationId xmlns:a16="http://schemas.microsoft.com/office/drawing/2014/main" id="{A66D38B9-A695-2145-9FD3-9C3D8D84707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33212" y="3749249"/>
            <a:ext cx="299717" cy="299717"/>
          </a:xfrm>
          <a:prstGeom prst="rect">
            <a:avLst/>
          </a:prstGeom>
        </p:spPr>
      </p:pic>
      <p:pic>
        <p:nvPicPr>
          <p:cNvPr id="188" name="Image 187">
            <a:extLst>
              <a:ext uri="{FF2B5EF4-FFF2-40B4-BE49-F238E27FC236}">
                <a16:creationId xmlns:a16="http://schemas.microsoft.com/office/drawing/2014/main" id="{A05FACD8-C995-6C49-AF7D-C3614E585E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33212" y="4582967"/>
            <a:ext cx="299717" cy="299717"/>
          </a:xfrm>
          <a:prstGeom prst="rect">
            <a:avLst/>
          </a:prstGeom>
        </p:spPr>
      </p:pic>
      <p:pic>
        <p:nvPicPr>
          <p:cNvPr id="189" name="Image 188">
            <a:extLst>
              <a:ext uri="{FF2B5EF4-FFF2-40B4-BE49-F238E27FC236}">
                <a16:creationId xmlns:a16="http://schemas.microsoft.com/office/drawing/2014/main" id="{C78D8618-3583-0C4A-B6AB-735F839865D7}"/>
              </a:ext>
            </a:extLst>
          </p:cNvPr>
          <p:cNvPicPr>
            <a:picLocks noChangeAspect="1"/>
          </p:cNvPicPr>
          <p:nvPr/>
        </p:nvPicPr>
        <p:blipFill>
          <a:blip r:embed="rId8"/>
          <a:stretch>
            <a:fillRect/>
          </a:stretch>
        </p:blipFill>
        <p:spPr>
          <a:xfrm>
            <a:off x="3808764" y="6113403"/>
            <a:ext cx="138488" cy="164618"/>
          </a:xfrm>
          <a:prstGeom prst="rect">
            <a:avLst/>
          </a:prstGeom>
        </p:spPr>
      </p:pic>
      <p:pic>
        <p:nvPicPr>
          <p:cNvPr id="190" name="Image 189">
            <a:extLst>
              <a:ext uri="{FF2B5EF4-FFF2-40B4-BE49-F238E27FC236}">
                <a16:creationId xmlns:a16="http://schemas.microsoft.com/office/drawing/2014/main" id="{49C835BD-F3D6-A346-9CC5-119915A80722}"/>
              </a:ext>
            </a:extLst>
          </p:cNvPr>
          <p:cNvPicPr>
            <a:picLocks noChangeAspect="1"/>
          </p:cNvPicPr>
          <p:nvPr/>
        </p:nvPicPr>
        <p:blipFill>
          <a:blip r:embed="rId8"/>
          <a:stretch>
            <a:fillRect/>
          </a:stretch>
        </p:blipFill>
        <p:spPr>
          <a:xfrm>
            <a:off x="3808764" y="6456304"/>
            <a:ext cx="138488" cy="164618"/>
          </a:xfrm>
          <a:prstGeom prst="rect">
            <a:avLst/>
          </a:prstGeom>
        </p:spPr>
      </p:pic>
      <p:sp>
        <p:nvSpPr>
          <p:cNvPr id="66" name="Espace réservé du pied de page 1">
            <a:extLst>
              <a:ext uri="{FF2B5EF4-FFF2-40B4-BE49-F238E27FC236}">
                <a16:creationId xmlns:a16="http://schemas.microsoft.com/office/drawing/2014/main" id="{A13EF26D-C030-3941-B78F-F22FE627E6EA}"/>
              </a:ext>
            </a:extLst>
          </p:cNvPr>
          <p:cNvSpPr>
            <a:spLocks noGrp="1"/>
          </p:cNvSpPr>
          <p:nvPr/>
        </p:nvSpPr>
        <p:spPr>
          <a:xfrm>
            <a:off x="134930" y="8918682"/>
            <a:ext cx="3765585" cy="80289"/>
          </a:xfrm>
          <a:prstGeom prst="rect">
            <a:avLst/>
          </a:prstGeom>
        </p:spPr>
        <p:style>
          <a:lnRef idx="0">
            <a:scrgbClr r="0" g="0" b="0"/>
          </a:lnRef>
          <a:fillRef idx="0">
            <a:scrgbClr r="0" g="0" b="0"/>
          </a:fillRef>
          <a:effectRef idx="0">
            <a:scrgbClr r="0" g="0" b="0"/>
          </a:effectRef>
          <a:fontRef idx="major"/>
        </p:style>
        <p:txBody>
          <a:bodyPr vert="horz" lIns="0" tIns="45720" rIns="91440" bIns="45720" rtlCol="0"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fr-FR" sz="600" dirty="0">
                <a:solidFill>
                  <a:schemeClr val="bg2">
                    <a:lumMod val="10000"/>
                  </a:schemeClr>
                </a:solidFill>
                <a:latin typeface="Univers 57 Condensed" pitchFamily="2" charset="77"/>
              </a:rPr>
              <a:t>DOCUMENT A USAGE INTERNE - NE PAS DIFFUSER</a:t>
            </a:r>
          </a:p>
        </p:txBody>
      </p:sp>
    </p:spTree>
    <p:extLst>
      <p:ext uri="{BB962C8B-B14F-4D97-AF65-F5344CB8AC3E}">
        <p14:creationId xmlns:p14="http://schemas.microsoft.com/office/powerpoint/2010/main" val="115161830"/>
      </p:ext>
    </p:extLst>
  </p:cSld>
  <p:clrMapOvr>
    <a:masterClrMapping/>
  </p:clrMapOvr>
</p:sld>
</file>

<file path=ppt/theme/theme1.xml><?xml version="1.0" encoding="utf-8"?>
<a:theme xmlns:a="http://schemas.openxmlformats.org/drawingml/2006/main" name="Thème Office">
  <a:themeElements>
    <a:clrScheme name="CE_CHARTE">
      <a:dk1>
        <a:srgbClr val="706F6F"/>
      </a:dk1>
      <a:lt1>
        <a:srgbClr val="FFFFFF"/>
      </a:lt1>
      <a:dk2>
        <a:srgbClr val="706F6F"/>
      </a:dk2>
      <a:lt2>
        <a:srgbClr val="F2F2F2"/>
      </a:lt2>
      <a:accent1>
        <a:srgbClr val="EBC357"/>
      </a:accent1>
      <a:accent2>
        <a:srgbClr val="4C6F86"/>
      </a:accent2>
      <a:accent3>
        <a:srgbClr val="478D8C"/>
      </a:accent3>
      <a:accent4>
        <a:srgbClr val="538368"/>
      </a:accent4>
      <a:accent5>
        <a:srgbClr val="E30613"/>
      </a:accent5>
      <a:accent6>
        <a:srgbClr val="CDDEC2"/>
      </a:accent6>
      <a:hlink>
        <a:srgbClr val="7FB7BF"/>
      </a:hlink>
      <a:folHlink>
        <a:srgbClr val="F2F2F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187</TotalTime>
  <Words>1419</Words>
  <Application>Microsoft Office PowerPoint</Application>
  <PresentationFormat>Affichage à l'écran (4:3)</PresentationFormat>
  <Paragraphs>133</Paragraphs>
  <Slides>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vt:i4>
      </vt:variant>
    </vt:vector>
  </HeadingPairs>
  <TitlesOfParts>
    <vt:vector size="9" baseType="lpstr">
      <vt:lpstr>Arial</vt:lpstr>
      <vt:lpstr>Gill Sans MT</vt:lpstr>
      <vt:lpstr>Univers 57 Condensed</vt:lpstr>
      <vt:lpstr>UNIVERS 67 CONDENSED</vt:lpstr>
      <vt:lpstr>UNIVERS 67 CONDENSED</vt:lpstr>
      <vt:lpstr>Univers 67 Condensed Bold Obliq</vt:lpstr>
      <vt:lpstr>Thème Office</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Gaelle TISSIER</dc:creator>
  <cp:lastModifiedBy>Monpouet Stephane</cp:lastModifiedBy>
  <cp:revision>46</cp:revision>
  <dcterms:created xsi:type="dcterms:W3CDTF">2021-07-22T11:51:00Z</dcterms:created>
  <dcterms:modified xsi:type="dcterms:W3CDTF">2021-09-03T09:12:38Z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7e4f81-4b1c-4a3a-b237-8636707719dc_Enabled">
    <vt:lpwstr>True</vt:lpwstr>
  </property>
  <property fmtid="{D5CDD505-2E9C-101B-9397-08002B2CF9AE}" pid="3" name="MSIP_Label_797e4f81-4b1c-4a3a-b237-8636707719dc_SiteId">
    <vt:lpwstr>d5bb6d35-8a82-4329-b49a-5030bd6497ab</vt:lpwstr>
  </property>
  <property fmtid="{D5CDD505-2E9C-101B-9397-08002B2CF9AE}" pid="4" name="MSIP_Label_797e4f81-4b1c-4a3a-b237-8636707719dc_Owner">
    <vt:lpwstr>julie.berbesson@natixis.com</vt:lpwstr>
  </property>
  <property fmtid="{D5CDD505-2E9C-101B-9397-08002B2CF9AE}" pid="5" name="MSIP_Label_797e4f81-4b1c-4a3a-b237-8636707719dc_SetDate">
    <vt:lpwstr>2021-07-27T14:51:31.0788695Z</vt:lpwstr>
  </property>
  <property fmtid="{D5CDD505-2E9C-101B-9397-08002B2CF9AE}" pid="6" name="MSIP_Label_797e4f81-4b1c-4a3a-b237-8636707719dc_Name">
    <vt:lpwstr>C2 - Internal Natixis</vt:lpwstr>
  </property>
  <property fmtid="{D5CDD505-2E9C-101B-9397-08002B2CF9AE}" pid="7" name="MSIP_Label_797e4f81-4b1c-4a3a-b237-8636707719dc_Application">
    <vt:lpwstr>Microsoft Azure Information Protection</vt:lpwstr>
  </property>
  <property fmtid="{D5CDD505-2E9C-101B-9397-08002B2CF9AE}" pid="8" name="MSIP_Label_797e4f81-4b1c-4a3a-b237-8636707719dc_ActionId">
    <vt:lpwstr>d3188457-0cdf-46d1-93b8-f268a9292b39</vt:lpwstr>
  </property>
  <property fmtid="{D5CDD505-2E9C-101B-9397-08002B2CF9AE}" pid="9" name="MSIP_Label_797e4f81-4b1c-4a3a-b237-8636707719dc_Extended_MSFT_Method">
    <vt:lpwstr>Manual</vt:lpwstr>
  </property>
  <property fmtid="{D5CDD505-2E9C-101B-9397-08002B2CF9AE}" pid="10" name="Sensitivity">
    <vt:lpwstr>C2 - Internal Natixis</vt:lpwstr>
  </property>
</Properties>
</file>