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56" r:id="rId6"/>
    <p:sldMasterId id="2147483664" r:id="rId7"/>
  </p:sldMasterIdLst>
  <p:notesMasterIdLst>
    <p:notesMasterId r:id="rId18"/>
  </p:notesMasterIdLst>
  <p:handoutMasterIdLst>
    <p:handoutMasterId r:id="rId19"/>
  </p:handoutMasterIdLst>
  <p:sldIdLst>
    <p:sldId id="257" r:id="rId8"/>
    <p:sldId id="526" r:id="rId9"/>
    <p:sldId id="592" r:id="rId10"/>
    <p:sldId id="591" r:id="rId11"/>
    <p:sldId id="600" r:id="rId12"/>
    <p:sldId id="590" r:id="rId13"/>
    <p:sldId id="595" r:id="rId14"/>
    <p:sldId id="596" r:id="rId15"/>
    <p:sldId id="598" r:id="rId16"/>
    <p:sldId id="599" r:id="rId17"/>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72" userDrawn="1">
          <p15:clr>
            <a:srgbClr val="A4A3A4"/>
          </p15:clr>
        </p15:guide>
        <p15:guide id="6" pos="18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ade De Pinho Jessy" initials="ADPJ" lastIdx="6" clrIdx="0">
    <p:extLst>
      <p:ext uri="{19B8F6BF-5375-455C-9EA6-DF929625EA0E}">
        <p15:presenceInfo xmlns:p15="http://schemas.microsoft.com/office/powerpoint/2012/main" userId="Andrade De Pinho Jessy" providerId="None"/>
      </p:ext>
    </p:extLst>
  </p:cmAuthor>
  <p:cmAuthor id="2" name="Lesage Melodie" initials="LM" lastIdx="6" clrIdx="1">
    <p:extLst>
      <p:ext uri="{19B8F6BF-5375-455C-9EA6-DF929625EA0E}">
        <p15:presenceInfo xmlns:p15="http://schemas.microsoft.com/office/powerpoint/2012/main" userId="Lesage Melodi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1E1"/>
    <a:srgbClr val="FFC1C1"/>
    <a:srgbClr val="FFB9B9"/>
    <a:srgbClr val="FF9B9B"/>
    <a:srgbClr val="FF9F9F"/>
    <a:srgbClr val="FF5B5B"/>
    <a:srgbClr val="FFABAB"/>
    <a:srgbClr val="FFD1D1"/>
    <a:srgbClr val="7F7F7F"/>
    <a:srgbClr val="EC0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383" autoAdjust="0"/>
  </p:normalViewPr>
  <p:slideViewPr>
    <p:cSldViewPr>
      <p:cViewPr varScale="1">
        <p:scale>
          <a:sx n="58" d="100"/>
          <a:sy n="58" d="100"/>
        </p:scale>
        <p:origin x="872" y="52"/>
      </p:cViewPr>
      <p:guideLst>
        <p:guide orient="horz" pos="572"/>
        <p:guide pos="189"/>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75" d="100"/>
        <a:sy n="75" d="100"/>
      </p:scale>
      <p:origin x="0" y="-11448"/>
    </p:cViewPr>
  </p:sorterViewPr>
  <p:notesViewPr>
    <p:cSldViewPr>
      <p:cViewPr varScale="1">
        <p:scale>
          <a:sx n="90" d="100"/>
          <a:sy n="90" d="100"/>
        </p:scale>
        <p:origin x="3696" y="72"/>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B47833E6-6965-4ED1-BADD-7C4EF1E214C7}" type="datetimeFigureOut">
              <a:rPr lang="fr-FR" smtClean="0"/>
              <a:t>03/09/2021</a:t>
            </a:fld>
            <a:endParaRPr lang="fr-FR"/>
          </a:p>
        </p:txBody>
      </p:sp>
      <p:sp>
        <p:nvSpPr>
          <p:cNvPr id="4" name="Espace réservé du pied de page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83827F7-2F66-458F-85F0-8C98AD760B76}" type="slidenum">
              <a:rPr lang="fr-FR" smtClean="0"/>
              <a:t>‹N°›</a:t>
            </a:fld>
            <a:endParaRPr lang="fr-FR"/>
          </a:p>
        </p:txBody>
      </p:sp>
    </p:spTree>
    <p:extLst>
      <p:ext uri="{BB962C8B-B14F-4D97-AF65-F5344CB8AC3E}">
        <p14:creationId xmlns:p14="http://schemas.microsoft.com/office/powerpoint/2010/main" val="28834756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8A94853-A466-402C-8E76-3973AA207FF6}" type="datetimeFigureOut">
              <a:rPr lang="fr-FR" smtClean="0"/>
              <a:t>03/09/2021</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DBA88BF-2DC7-4E69-BF4B-413974C25743}" type="slidenum">
              <a:rPr lang="fr-FR" smtClean="0"/>
              <a:t>‹N°›</a:t>
            </a:fld>
            <a:endParaRPr lang="fr-FR"/>
          </a:p>
        </p:txBody>
      </p:sp>
    </p:spTree>
    <p:extLst>
      <p:ext uri="{BB962C8B-B14F-4D97-AF65-F5344CB8AC3E}">
        <p14:creationId xmlns:p14="http://schemas.microsoft.com/office/powerpoint/2010/main" val="3549209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7DBA88BF-2DC7-4E69-BF4B-413974C25743}" type="slidenum">
              <a:rPr lang="fr-FR" smtClean="0"/>
              <a:t>2</a:t>
            </a:fld>
            <a:endParaRPr lang="fr-FR"/>
          </a:p>
        </p:txBody>
      </p:sp>
    </p:spTree>
    <p:extLst>
      <p:ext uri="{BB962C8B-B14F-4D97-AF65-F5344CB8AC3E}">
        <p14:creationId xmlns:p14="http://schemas.microsoft.com/office/powerpoint/2010/main" val="1674550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sque BP">
    <p:spTree>
      <p:nvGrpSpPr>
        <p:cNvPr id="1" name=""/>
        <p:cNvGrpSpPr/>
        <p:nvPr/>
      </p:nvGrpSpPr>
      <p:grpSpPr>
        <a:xfrm>
          <a:off x="0" y="0"/>
          <a:ext cx="0" cy="0"/>
          <a:chOff x="0" y="0"/>
          <a:chExt cx="0" cy="0"/>
        </a:xfrm>
      </p:grpSpPr>
      <p:cxnSp>
        <p:nvCxnSpPr>
          <p:cNvPr id="7" name="Connecteur droit 6"/>
          <p:cNvCxnSpPr/>
          <p:nvPr userDrawn="1"/>
        </p:nvCxnSpPr>
        <p:spPr>
          <a:xfrm>
            <a:off x="982368" y="6345324"/>
            <a:ext cx="1058814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Espace réservé du pied de page 7"/>
          <p:cNvSpPr>
            <a:spLocks noGrp="1"/>
          </p:cNvSpPr>
          <p:nvPr>
            <p:ph type="ftr" sz="quarter" idx="11"/>
          </p:nvPr>
        </p:nvSpPr>
        <p:spPr>
          <a:xfrm>
            <a:off x="4079150" y="6502205"/>
            <a:ext cx="7021406" cy="185209"/>
          </a:xfrm>
        </p:spPr>
        <p:txBody>
          <a:bodyPr/>
          <a:lstStyle>
            <a:lvl1pPr algn="l">
              <a:defRPr sz="1100">
                <a:solidFill>
                  <a:schemeClr val="bg1">
                    <a:lumMod val="65000"/>
                  </a:schemeClr>
                </a:solidFill>
              </a:defRPr>
            </a:lvl1pPr>
          </a:lstStyle>
          <a:p>
            <a:r>
              <a:rPr lang="fr-FR"/>
              <a:t>DOCUMENT A USAGE INTERNE - NE PAS DIFFUSER</a:t>
            </a:r>
            <a:endParaRPr lang="fr-FR" dirty="0"/>
          </a:p>
        </p:txBody>
      </p:sp>
      <p:sp>
        <p:nvSpPr>
          <p:cNvPr id="13" name="Espace réservé du contenu 12"/>
          <p:cNvSpPr>
            <a:spLocks noGrp="1"/>
          </p:cNvSpPr>
          <p:nvPr>
            <p:ph sz="quarter" idx="13"/>
          </p:nvPr>
        </p:nvSpPr>
        <p:spPr>
          <a:xfrm>
            <a:off x="4115780" y="157502"/>
            <a:ext cx="10837862" cy="450850"/>
          </a:xfrm>
        </p:spPr>
        <p:txBody>
          <a:bodyPr anchor="ctr">
            <a:normAutofit/>
          </a:bodyPr>
          <a:lstStyle>
            <a:lvl1pPr marL="0" indent="0">
              <a:buNone/>
              <a:defRPr lang="fr-FR" sz="1800" b="1" kern="1200" cap="all" baseline="0" dirty="0" smtClean="0">
                <a:solidFill>
                  <a:srgbClr val="F4B183"/>
                </a:solidFill>
                <a:latin typeface="Gill Sans MT" panose="020B0502020104020203" pitchFamily="34" charset="0"/>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dirty="0"/>
              <a:t>Modifiez les styles du texte du masque</a:t>
            </a:r>
          </a:p>
        </p:txBody>
      </p:sp>
      <p:sp>
        <p:nvSpPr>
          <p:cNvPr id="14" name="Espace réservé du contenu 12"/>
          <p:cNvSpPr>
            <a:spLocks noGrp="1"/>
          </p:cNvSpPr>
          <p:nvPr>
            <p:ph sz="quarter" idx="14"/>
          </p:nvPr>
        </p:nvSpPr>
        <p:spPr>
          <a:xfrm>
            <a:off x="479376" y="148927"/>
            <a:ext cx="3437086" cy="468000"/>
          </a:xfrm>
        </p:spPr>
        <p:txBody>
          <a:bodyPr anchor="ctr">
            <a:normAutofit/>
          </a:bodyPr>
          <a:lstStyle>
            <a:lvl1pPr marL="0" indent="0">
              <a:buNone/>
              <a:defRPr sz="1400" b="1" cap="all" baseline="0">
                <a:solidFill>
                  <a:srgbClr val="C00000"/>
                </a:solidFill>
                <a:latin typeface="Gill Sans MT" panose="020B0502020104020203" pitchFamily="34" charset="0"/>
              </a:defRPr>
            </a:lvl1pPr>
          </a:lstStyle>
          <a:p>
            <a:pPr lvl="0"/>
            <a:r>
              <a:rPr lang="fr-FR" dirty="0"/>
              <a:t>Modifiez les styles du texte du masque</a:t>
            </a:r>
          </a:p>
        </p:txBody>
      </p:sp>
      <p:sp>
        <p:nvSpPr>
          <p:cNvPr id="2" name="Rectangle 1"/>
          <p:cNvSpPr/>
          <p:nvPr userDrawn="1"/>
        </p:nvSpPr>
        <p:spPr>
          <a:xfrm>
            <a:off x="496082" y="584684"/>
            <a:ext cx="3312000" cy="360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Espace réservé de la date 3"/>
          <p:cNvSpPr>
            <a:spLocks noGrp="1"/>
          </p:cNvSpPr>
          <p:nvPr>
            <p:ph type="dt" sz="half" idx="2"/>
          </p:nvPr>
        </p:nvSpPr>
        <p:spPr>
          <a:xfrm>
            <a:off x="1199456" y="6412247"/>
            <a:ext cx="2743200" cy="365125"/>
          </a:xfrm>
          <a:prstGeom prst="rect">
            <a:avLst/>
          </a:prstGeom>
        </p:spPr>
        <p:txBody>
          <a:bodyPr vert="horz" lIns="91440" tIns="45720" rIns="91440" bIns="45720" rtlCol="0" anchor="ctr"/>
          <a:lstStyle>
            <a:lvl1pPr algn="l">
              <a:spcAft>
                <a:spcPts val="300"/>
              </a:spcAft>
              <a:defRPr sz="900" cap="small" baseline="0">
                <a:solidFill>
                  <a:schemeClr val="tx1">
                    <a:tint val="75000"/>
                  </a:schemeClr>
                </a:solidFill>
                <a:latin typeface="Gill Sans MT" panose="020B0502020104020203" pitchFamily="34" charset="0"/>
              </a:defRPr>
            </a:lvl1pPr>
          </a:lstStyle>
          <a:p>
            <a:r>
              <a:rPr lang="fr-FR"/>
              <a:t>Sommaire global Sommaire de l’option</a:t>
            </a:r>
            <a:endParaRPr lang="fr-FR" dirty="0"/>
          </a:p>
        </p:txBody>
      </p:sp>
      <p:sp>
        <p:nvSpPr>
          <p:cNvPr id="20" name="Rectangle 19"/>
          <p:cNvSpPr/>
          <p:nvPr userDrawn="1"/>
        </p:nvSpPr>
        <p:spPr>
          <a:xfrm>
            <a:off x="4153026" y="584684"/>
            <a:ext cx="6840000" cy="36000"/>
          </a:xfrm>
          <a:prstGeom prst="rect">
            <a:avLst/>
          </a:prstGeom>
          <a:solidFill>
            <a:schemeClr val="accent2">
              <a:lumMod val="60000"/>
              <a:lumOff val="40000"/>
            </a:schemeClr>
          </a:solidFill>
          <a:ln>
            <a:solidFill>
              <a:srgbClr val="F4B1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7276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5" name="Espace réservé du pied de page 4"/>
          <p:cNvSpPr>
            <a:spLocks noGrp="1"/>
          </p:cNvSpPr>
          <p:nvPr>
            <p:ph type="ftr" sz="quarter" idx="11"/>
          </p:nvPr>
        </p:nvSpPr>
        <p:spPr/>
        <p:txBody>
          <a:bodyPr/>
          <a:lstStyle/>
          <a:p>
            <a:r>
              <a:rPr lang="fr-FR"/>
              <a:t>DOCUMENT A USAGE INTERNE - NE PAS DIFFUSER</a:t>
            </a:r>
            <a:endParaRPr lang="fr-FR" dirty="0"/>
          </a:p>
        </p:txBody>
      </p:sp>
      <p:sp>
        <p:nvSpPr>
          <p:cNvPr id="7" name="Rectangle 6"/>
          <p:cNvSpPr/>
          <p:nvPr userDrawn="1"/>
        </p:nvSpPr>
        <p:spPr>
          <a:xfrm>
            <a:off x="10795000" y="6356350"/>
            <a:ext cx="626533"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8" name="Espace réservé de la date 3"/>
          <p:cNvSpPr>
            <a:spLocks noGrp="1"/>
          </p:cNvSpPr>
          <p:nvPr>
            <p:ph type="dt" sz="half" idx="2"/>
          </p:nvPr>
        </p:nvSpPr>
        <p:spPr>
          <a:xfrm>
            <a:off x="1199456" y="641224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Sommaire global Sommaire de l’option</a:t>
            </a:r>
            <a:endParaRPr lang="fr-FR" dirty="0"/>
          </a:p>
        </p:txBody>
      </p:sp>
    </p:spTree>
    <p:extLst>
      <p:ext uri="{BB962C8B-B14F-4D97-AF65-F5344CB8AC3E}">
        <p14:creationId xmlns:p14="http://schemas.microsoft.com/office/powerpoint/2010/main" val="2780239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p:cNvSpPr>
            <a:spLocks noGrp="1"/>
          </p:cNvSpPr>
          <p:nvPr>
            <p:ph type="ftr" sz="quarter" idx="11"/>
          </p:nvPr>
        </p:nvSpPr>
        <p:spPr/>
        <p:txBody>
          <a:bodyPr/>
          <a:lstStyle/>
          <a:p>
            <a:r>
              <a:rPr lang="fr-FR"/>
              <a:t>DOCUMENT A USAGE INTERNE - NE PAS DIFFUSER</a:t>
            </a:r>
            <a:endParaRPr lang="fr-FR" dirty="0"/>
          </a:p>
        </p:txBody>
      </p:sp>
      <p:sp>
        <p:nvSpPr>
          <p:cNvPr id="6" name="Espace réservé du numéro de diapositive 5"/>
          <p:cNvSpPr>
            <a:spLocks noGrp="1"/>
          </p:cNvSpPr>
          <p:nvPr>
            <p:ph type="sldNum" sz="quarter" idx="12"/>
          </p:nvPr>
        </p:nvSpPr>
        <p:spPr>
          <a:xfrm>
            <a:off x="8610600" y="6356350"/>
            <a:ext cx="2743200" cy="365125"/>
          </a:xfrm>
          <a:prstGeom prst="rect">
            <a:avLst/>
          </a:prstGeom>
        </p:spPr>
        <p:txBody>
          <a:bodyPr/>
          <a:lstStyle/>
          <a:p>
            <a:fld id="{8549CE0C-DB6B-4D0C-9614-5A644F3CC548}" type="slidenum">
              <a:rPr lang="fr-FR" smtClean="0"/>
              <a:t>‹N°›</a:t>
            </a:fld>
            <a:endParaRPr lang="fr-FR" dirty="0"/>
          </a:p>
        </p:txBody>
      </p:sp>
      <p:sp>
        <p:nvSpPr>
          <p:cNvPr id="7" name="Rectangle 6"/>
          <p:cNvSpPr/>
          <p:nvPr userDrawn="1"/>
        </p:nvSpPr>
        <p:spPr>
          <a:xfrm>
            <a:off x="10795000" y="6356350"/>
            <a:ext cx="626533"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8" name="Espace réservé de la date 3"/>
          <p:cNvSpPr>
            <a:spLocks noGrp="1"/>
          </p:cNvSpPr>
          <p:nvPr>
            <p:ph type="dt" sz="half" idx="2"/>
          </p:nvPr>
        </p:nvSpPr>
        <p:spPr>
          <a:xfrm>
            <a:off x="1199456" y="641224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Sommaire global Sommaire de l’option</a:t>
            </a:r>
            <a:endParaRPr lang="fr-FR" dirty="0"/>
          </a:p>
        </p:txBody>
      </p:sp>
    </p:spTree>
    <p:extLst>
      <p:ext uri="{BB962C8B-B14F-4D97-AF65-F5344CB8AC3E}">
        <p14:creationId xmlns:p14="http://schemas.microsoft.com/office/powerpoint/2010/main" val="3307115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uvertu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3960013" y="2167202"/>
            <a:ext cx="5030060" cy="893470"/>
          </a:xfrm>
        </p:spPr>
        <p:txBody>
          <a:bodyPr anchor="t" anchorCtr="0">
            <a:spAutoFit/>
          </a:bodyPr>
          <a:lstStyle>
            <a:lvl1pPr algn="l">
              <a:lnSpc>
                <a:spcPct val="100000"/>
              </a:lnSpc>
              <a:defRPr sz="2800" b="0"/>
            </a:lvl1pPr>
          </a:lstStyle>
          <a:p>
            <a:r>
              <a:rPr lang="fr-FR"/>
              <a:t>MODIFIEZ LE STYLE DU TITRE</a:t>
            </a:r>
          </a:p>
        </p:txBody>
      </p:sp>
      <p:sp>
        <p:nvSpPr>
          <p:cNvPr id="3" name="Sous-titre 2"/>
          <p:cNvSpPr>
            <a:spLocks noGrp="1"/>
          </p:cNvSpPr>
          <p:nvPr>
            <p:ph type="subTitle" idx="1"/>
          </p:nvPr>
        </p:nvSpPr>
        <p:spPr>
          <a:xfrm>
            <a:off x="4040095" y="4302000"/>
            <a:ext cx="4111811" cy="200055"/>
          </a:xfrm>
        </p:spPr>
        <p:txBody>
          <a:bodyPr>
            <a:spAutoFit/>
          </a:bodyPr>
          <a:lstStyle>
            <a:lvl1pPr marL="0" indent="0" algn="l">
              <a:spcBef>
                <a:spcPts val="0"/>
              </a:spcBef>
              <a:buNone/>
              <a:defRPr sz="1300"/>
            </a:lvl1pPr>
            <a:lvl2pPr marL="342514" indent="0" algn="ctr">
              <a:buNone/>
              <a:defRPr sz="1500"/>
            </a:lvl2pPr>
            <a:lvl3pPr marL="685035" indent="0" algn="ctr">
              <a:buNone/>
              <a:defRPr sz="1300"/>
            </a:lvl3pPr>
            <a:lvl4pPr marL="1027553" indent="0" algn="ctr">
              <a:buNone/>
              <a:defRPr sz="1200"/>
            </a:lvl4pPr>
            <a:lvl5pPr marL="1370074" indent="0" algn="ctr">
              <a:buNone/>
              <a:defRPr sz="1200"/>
            </a:lvl5pPr>
            <a:lvl6pPr marL="1712593" indent="0" algn="ctr">
              <a:buNone/>
              <a:defRPr sz="1200"/>
            </a:lvl6pPr>
            <a:lvl7pPr marL="2055112" indent="0" algn="ctr">
              <a:buNone/>
              <a:defRPr sz="1200"/>
            </a:lvl7pPr>
            <a:lvl8pPr marL="2397630" indent="0" algn="ctr">
              <a:buNone/>
              <a:defRPr sz="1200"/>
            </a:lvl8pPr>
            <a:lvl9pPr marL="2740150" indent="0" algn="ctr">
              <a:buNone/>
              <a:defRPr sz="1200"/>
            </a:lvl9pPr>
          </a:lstStyle>
          <a:p>
            <a:r>
              <a:rPr lang="fr-FR"/>
              <a:t>Modifiez le style des sous-titres du masque</a:t>
            </a:r>
          </a:p>
        </p:txBody>
      </p:sp>
      <p:pic>
        <p:nvPicPr>
          <p:cNvPr id="10" name="Imag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60907" y="6302948"/>
            <a:ext cx="1610599" cy="173418"/>
          </a:xfrm>
          <a:prstGeom prst="rect">
            <a:avLst/>
          </a:prstGeom>
        </p:spPr>
      </p:pic>
      <p:pic>
        <p:nvPicPr>
          <p:cNvPr id="14" name="Imag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0294936">
            <a:off x="-604117" y="2112231"/>
            <a:ext cx="5113543" cy="2005922"/>
          </a:xfrm>
          <a:prstGeom prst="rect">
            <a:avLst/>
          </a:prstGeom>
        </p:spPr>
      </p:pic>
      <p:sp>
        <p:nvSpPr>
          <p:cNvPr id="13" name="Espace réservé du texte 4"/>
          <p:cNvSpPr>
            <a:spLocks noGrp="1"/>
          </p:cNvSpPr>
          <p:nvPr>
            <p:ph type="body" sz="quarter" idx="11" hasCustomPrompt="1"/>
          </p:nvPr>
        </p:nvSpPr>
        <p:spPr>
          <a:xfrm>
            <a:off x="9480556" y="6316763"/>
            <a:ext cx="2302433"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pic>
        <p:nvPicPr>
          <p:cNvPr id="8"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561138" y="302906"/>
            <a:ext cx="3566601" cy="1024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3070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11" name="object 14"/>
          <p:cNvSpPr/>
          <p:nvPr userDrawn="1"/>
        </p:nvSpPr>
        <p:spPr>
          <a:xfrm>
            <a:off x="509511" y="717235"/>
            <a:ext cx="4069939" cy="2507843"/>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pPr defTabSz="913383"/>
            <a:endParaRPr sz="1800">
              <a:solidFill>
                <a:prstClr val="black"/>
              </a:solidFill>
            </a:endParaRPr>
          </a:p>
        </p:txBody>
      </p:sp>
      <p:sp>
        <p:nvSpPr>
          <p:cNvPr id="8" name="Espace réservé du texte 7"/>
          <p:cNvSpPr>
            <a:spLocks noGrp="1"/>
          </p:cNvSpPr>
          <p:nvPr>
            <p:ph type="body" sz="quarter" idx="13"/>
          </p:nvPr>
        </p:nvSpPr>
        <p:spPr>
          <a:xfrm>
            <a:off x="4924187" y="4273201"/>
            <a:ext cx="6455016" cy="281103"/>
          </a:xfrm>
        </p:spPr>
        <p:txBody>
          <a:bodyPr>
            <a:spAutoFit/>
          </a:bodyPr>
          <a:lstStyle>
            <a:lvl1pPr>
              <a:lnSpc>
                <a:spcPct val="110000"/>
              </a:lnSpc>
              <a:spcBef>
                <a:spcPts val="0"/>
              </a:spcBef>
              <a:defRPr sz="1800" b="0" cap="none" baseline="0">
                <a:solidFill>
                  <a:schemeClr val="accent1"/>
                </a:solidFill>
              </a:defRPr>
            </a:lvl1pPr>
            <a:lvl2pPr>
              <a:lnSpc>
                <a:spcPct val="120000"/>
              </a:lnSpc>
              <a:defRPr sz="1400" b="0"/>
            </a:lvl2pPr>
          </a:lstStyle>
          <a:p>
            <a:pPr lvl="0"/>
            <a:r>
              <a:rPr lang="fr-FR"/>
              <a:t>Modifiez les styles du texte du masque</a:t>
            </a:r>
          </a:p>
        </p:txBody>
      </p:sp>
      <p:sp>
        <p:nvSpPr>
          <p:cNvPr id="2" name="Rectangle 1"/>
          <p:cNvSpPr/>
          <p:nvPr userDrawn="1"/>
        </p:nvSpPr>
        <p:spPr>
          <a:xfrm>
            <a:off x="1135529" y="295838"/>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39" tIns="45668" rIns="91339" bIns="45668" rtlCol="0" anchor="ctr"/>
          <a:lstStyle/>
          <a:p>
            <a:pPr algn="ctr" defTabSz="913383"/>
            <a:endParaRPr lang="fr-FR" sz="1800">
              <a:solidFill>
                <a:prstClr val="white"/>
              </a:solidFill>
            </a:endParaRPr>
          </a:p>
        </p:txBody>
      </p:sp>
      <p:sp>
        <p:nvSpPr>
          <p:cNvPr id="4" name="Espace réservé du texte 3"/>
          <p:cNvSpPr>
            <a:spLocks noGrp="1"/>
          </p:cNvSpPr>
          <p:nvPr>
            <p:ph type="body" sz="quarter" idx="14" hasCustomPrompt="1"/>
          </p:nvPr>
        </p:nvSpPr>
        <p:spPr>
          <a:xfrm>
            <a:off x="2739708" y="1104977"/>
            <a:ext cx="1140152" cy="1675256"/>
          </a:xfrm>
        </p:spPr>
        <p:txBody>
          <a:bodyPr wrap="square">
            <a:spAutoFit/>
          </a:bodyPr>
          <a:lstStyle>
            <a:lvl1pPr algn="r">
              <a:defRPr sz="10500" b="1" cap="all" baseline="0">
                <a:solidFill>
                  <a:schemeClr val="bg1"/>
                </a:solidFill>
              </a:defRPr>
            </a:lvl1pPr>
            <a:lvl2pPr>
              <a:defRPr sz="2800"/>
            </a:lvl2pPr>
            <a:lvl3pPr>
              <a:defRPr sz="2800"/>
            </a:lvl3pPr>
            <a:lvl4pPr>
              <a:defRPr sz="2800"/>
            </a:lvl4pPr>
            <a:lvl5pPr>
              <a:defRPr sz="2800"/>
            </a:lvl5pPr>
          </a:lstStyle>
          <a:p>
            <a:pPr lvl="0"/>
            <a:r>
              <a:rPr lang="fr-FR"/>
              <a:t>#</a:t>
            </a:r>
          </a:p>
        </p:txBody>
      </p:sp>
      <p:sp>
        <p:nvSpPr>
          <p:cNvPr id="13" name="object 13"/>
          <p:cNvSpPr/>
          <p:nvPr userDrawn="1"/>
        </p:nvSpPr>
        <p:spPr>
          <a:xfrm>
            <a:off x="1440002" y="6326918"/>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pPr defTabSz="913383"/>
            <a:endParaRPr sz="1800">
              <a:solidFill>
                <a:prstClr val="black"/>
              </a:solidFill>
            </a:endParaRPr>
          </a:p>
        </p:txBody>
      </p:sp>
      <p:sp>
        <p:nvSpPr>
          <p:cNvPr id="3" name="Titre 2"/>
          <p:cNvSpPr>
            <a:spLocks noGrp="1"/>
          </p:cNvSpPr>
          <p:nvPr>
            <p:ph type="title"/>
          </p:nvPr>
        </p:nvSpPr>
        <p:spPr>
          <a:xfrm>
            <a:off x="4896013" y="1213205"/>
            <a:ext cx="5616591" cy="461665"/>
          </a:xfrm>
        </p:spPr>
        <p:txBody>
          <a:bodyPr>
            <a:spAutoFit/>
          </a:bodyPr>
          <a:lstStyle>
            <a:lvl1pPr>
              <a:lnSpc>
                <a:spcPct val="100000"/>
              </a:lnSpc>
              <a:defRPr sz="3000" b="0" cap="all" baseline="0"/>
            </a:lvl1pPr>
          </a:lstStyle>
          <a:p>
            <a:r>
              <a:rPr lang="fr-FR"/>
              <a:t>Modifiez le style du titre</a:t>
            </a:r>
          </a:p>
        </p:txBody>
      </p:sp>
      <p:sp>
        <p:nvSpPr>
          <p:cNvPr id="15" name="object 6"/>
          <p:cNvSpPr/>
          <p:nvPr userDrawn="1"/>
        </p:nvSpPr>
        <p:spPr>
          <a:xfrm>
            <a:off x="4924184" y="3399462"/>
            <a:ext cx="574040" cy="72390"/>
          </a:xfrm>
          <a:custGeom>
            <a:avLst/>
            <a:gdLst/>
            <a:ahLst/>
            <a:cxnLst/>
            <a:rect l="l" t="t" r="r" b="b"/>
            <a:pathLst>
              <a:path w="430529" h="72389">
                <a:moveTo>
                  <a:pt x="0" y="71996"/>
                </a:moveTo>
                <a:lnTo>
                  <a:pt x="430402" y="71996"/>
                </a:lnTo>
                <a:lnTo>
                  <a:pt x="430402" y="0"/>
                </a:lnTo>
                <a:lnTo>
                  <a:pt x="0" y="0"/>
                </a:lnTo>
                <a:lnTo>
                  <a:pt x="0" y="71996"/>
                </a:lnTo>
                <a:close/>
              </a:path>
            </a:pathLst>
          </a:custGeom>
          <a:solidFill>
            <a:schemeClr val="accent1"/>
          </a:solidFill>
        </p:spPr>
        <p:txBody>
          <a:bodyPr wrap="square" lIns="0" tIns="0" rIns="0" bIns="0" rtlCol="0"/>
          <a:lstStyle/>
          <a:p>
            <a:pPr defTabSz="913383"/>
            <a:endParaRPr sz="1800">
              <a:solidFill>
                <a:prstClr val="black"/>
              </a:solidFill>
            </a:endParaRPr>
          </a:p>
        </p:txBody>
      </p:sp>
      <p:sp>
        <p:nvSpPr>
          <p:cNvPr id="10" name="Espace réservé du numéro de diapositive 9"/>
          <p:cNvSpPr>
            <a:spLocks noGrp="1"/>
          </p:cNvSpPr>
          <p:nvPr>
            <p:ph type="sldNum" sz="quarter" idx="17"/>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4" name="Espace réservé du pied de page 2"/>
          <p:cNvSpPr txBox="1">
            <a:spLocks/>
          </p:cNvSpPr>
          <p:nvPr userDrawn="1"/>
        </p:nvSpPr>
        <p:spPr>
          <a:xfrm>
            <a:off x="1823525" y="6521842"/>
            <a:ext cx="6672000" cy="123111"/>
          </a:xfrm>
          <a:prstGeom prst="rect">
            <a:avLst/>
          </a:prstGeom>
        </p:spPr>
        <p:txBody>
          <a:bodyPr lIns="90858" tIns="45421" rIns="90858" bIns="45421"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08533" rtl="0" eaLnBrk="1" fontAlgn="auto" latinLnBrk="0" hangingPunct="1">
              <a:lnSpc>
                <a:spcPct val="100000"/>
              </a:lnSpc>
              <a:spcBef>
                <a:spcPts val="0"/>
              </a:spcBef>
              <a:spcAft>
                <a:spcPts val="0"/>
              </a:spcAft>
              <a:buClrTx/>
              <a:buSzTx/>
              <a:buFontTx/>
              <a:buNone/>
              <a:tabLst/>
              <a:defRPr/>
            </a:pPr>
            <a:r>
              <a:rPr lang="fr-FR" sz="800" dirty="0">
                <a:solidFill>
                  <a:srgbClr val="7F7F7F"/>
                </a:solidFill>
              </a:rPr>
              <a:t>02 novembre </a:t>
            </a:r>
            <a:r>
              <a:rPr lang="fr-FR" sz="800" baseline="0" dirty="0">
                <a:solidFill>
                  <a:srgbClr val="7F7F7F"/>
                </a:solidFill>
              </a:rPr>
              <a:t>2018 – Synthèse Offre MRH RP /RS #INNOVE2020</a:t>
            </a:r>
          </a:p>
        </p:txBody>
      </p:sp>
    </p:spTree>
    <p:extLst>
      <p:ext uri="{BB962C8B-B14F-4D97-AF65-F5344CB8AC3E}">
        <p14:creationId xmlns:p14="http://schemas.microsoft.com/office/powerpoint/2010/main" val="2434573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440002" y="6326918"/>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pPr defTabSz="913383"/>
            <a:endParaRPr sz="1800">
              <a:solidFill>
                <a:prstClr val="black"/>
              </a:solidFill>
            </a:endParaRPr>
          </a:p>
        </p:txBody>
      </p:sp>
      <p:sp>
        <p:nvSpPr>
          <p:cNvPr id="9" name="Espace réservé du texte 8"/>
          <p:cNvSpPr>
            <a:spLocks noGrp="1"/>
          </p:cNvSpPr>
          <p:nvPr>
            <p:ph type="body" sz="quarter" idx="13" hasCustomPrompt="1"/>
          </p:nvPr>
        </p:nvSpPr>
        <p:spPr>
          <a:xfrm>
            <a:off x="298451" y="414338"/>
            <a:ext cx="789267" cy="349012"/>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439337" y="1300173"/>
            <a:ext cx="10374057" cy="4357687"/>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numéro de diapositive 4"/>
          <p:cNvSpPr>
            <a:spLocks noGrp="1"/>
          </p:cNvSpPr>
          <p:nvPr>
            <p:ph type="sldNum" sz="quarter" idx="17"/>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0" name="Espace réservé du pied de page 2"/>
          <p:cNvSpPr txBox="1">
            <a:spLocks/>
          </p:cNvSpPr>
          <p:nvPr userDrawn="1"/>
        </p:nvSpPr>
        <p:spPr>
          <a:xfrm>
            <a:off x="1823525" y="6521842"/>
            <a:ext cx="6672000" cy="123111"/>
          </a:xfrm>
          <a:prstGeom prst="rect">
            <a:avLst/>
          </a:prstGeom>
        </p:spPr>
        <p:txBody>
          <a:bodyPr lIns="90858" tIns="45421" rIns="90858" bIns="45421"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08533" rtl="0" eaLnBrk="1" fontAlgn="auto" latinLnBrk="0" hangingPunct="1">
              <a:lnSpc>
                <a:spcPct val="100000"/>
              </a:lnSpc>
              <a:spcBef>
                <a:spcPts val="0"/>
              </a:spcBef>
              <a:spcAft>
                <a:spcPts val="0"/>
              </a:spcAft>
              <a:buClrTx/>
              <a:buSzTx/>
              <a:buFontTx/>
              <a:buNone/>
              <a:tabLst/>
              <a:defRPr/>
            </a:pPr>
            <a:r>
              <a:rPr lang="fr-FR" sz="800" dirty="0">
                <a:solidFill>
                  <a:srgbClr val="7F7F7F"/>
                </a:solidFill>
              </a:rPr>
              <a:t>02 novembre </a:t>
            </a:r>
            <a:r>
              <a:rPr lang="fr-FR" sz="800" baseline="0" dirty="0">
                <a:solidFill>
                  <a:srgbClr val="7F7F7F"/>
                </a:solidFill>
              </a:rPr>
              <a:t>2018 – Synthèse Offre MRH R /RS #INNOVE2020</a:t>
            </a:r>
          </a:p>
        </p:txBody>
      </p:sp>
    </p:spTree>
    <p:extLst>
      <p:ext uri="{BB962C8B-B14F-4D97-AF65-F5344CB8AC3E}">
        <p14:creationId xmlns:p14="http://schemas.microsoft.com/office/powerpoint/2010/main" val="785394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 exergue +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98451" y="414338"/>
            <a:ext cx="789267" cy="349012"/>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5265601" y="2854800"/>
            <a:ext cx="6547791" cy="2908180"/>
          </a:xfrm>
        </p:spPr>
        <p:txBody>
          <a:bodyPr>
            <a:noAutofit/>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1439332" y="1308102"/>
            <a:ext cx="3456000" cy="4500000"/>
          </a:xfrm>
        </p:spPr>
        <p:txBody>
          <a:bodyPr/>
          <a:lstStyle/>
          <a:p>
            <a:r>
              <a:rPr lang="fr-FR"/>
              <a:t>Cliquez sur l'icône pour ajouter une image</a:t>
            </a:r>
          </a:p>
        </p:txBody>
      </p:sp>
      <p:sp>
        <p:nvSpPr>
          <p:cNvPr id="10" name="object 13"/>
          <p:cNvSpPr/>
          <p:nvPr userDrawn="1"/>
        </p:nvSpPr>
        <p:spPr>
          <a:xfrm>
            <a:off x="1440002" y="6326918"/>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pPr defTabSz="913383"/>
            <a:endParaRPr sz="1800">
              <a:solidFill>
                <a:prstClr val="black"/>
              </a:solidFill>
            </a:endParaRPr>
          </a:p>
        </p:txBody>
      </p:sp>
      <p:sp>
        <p:nvSpPr>
          <p:cNvPr id="13" name="Espace réservé du texte 11"/>
          <p:cNvSpPr>
            <a:spLocks noGrp="1"/>
          </p:cNvSpPr>
          <p:nvPr>
            <p:ph type="body" sz="quarter" idx="17"/>
          </p:nvPr>
        </p:nvSpPr>
        <p:spPr>
          <a:xfrm>
            <a:off x="4214400" y="1846800"/>
            <a:ext cx="4128000" cy="661720"/>
          </a:xfrm>
          <a:solidFill>
            <a:srgbClr val="EAEAEA"/>
          </a:solidFill>
        </p:spPr>
        <p:txBody>
          <a:bodyPr lIns="179801" tIns="107875" rIns="179801" bIns="107875">
            <a:noAutofit/>
          </a:bodyPr>
          <a:lstStyle>
            <a:lvl1pPr>
              <a:defRPr sz="1200" cap="all" baseline="0">
                <a:solidFill>
                  <a:schemeClr val="tx1"/>
                </a:solidFill>
              </a:defRPr>
            </a:lvl1pPr>
            <a:lvl2pPr>
              <a:spcBef>
                <a:spcPts val="0"/>
              </a:spcBef>
              <a:defRPr sz="1600" cap="all" baseline="0">
                <a:solidFill>
                  <a:schemeClr val="accent1"/>
                </a:solidFill>
              </a:defRPr>
            </a:lvl2pPr>
            <a:lvl5pPr>
              <a:defRPr/>
            </a:lvl5pPr>
          </a:lstStyle>
          <a:p>
            <a:pPr lvl="0"/>
            <a:r>
              <a:rPr lang="fr-FR"/>
              <a:t>Modifiez les styles du texte du masque</a:t>
            </a:r>
          </a:p>
          <a:p>
            <a:pPr lvl="1"/>
            <a:r>
              <a:rPr lang="fr-FR"/>
              <a:t>Deuxième niveau</a:t>
            </a:r>
          </a:p>
        </p:txBody>
      </p:sp>
      <p:sp>
        <p:nvSpPr>
          <p:cNvPr id="6" name="Espace réservé du numéro de diapositive 5"/>
          <p:cNvSpPr>
            <a:spLocks noGrp="1"/>
          </p:cNvSpPr>
          <p:nvPr>
            <p:ph type="sldNum" sz="quarter" idx="20"/>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1" name="Espace réservé du pied de page 2"/>
          <p:cNvSpPr txBox="1">
            <a:spLocks/>
          </p:cNvSpPr>
          <p:nvPr userDrawn="1"/>
        </p:nvSpPr>
        <p:spPr>
          <a:xfrm>
            <a:off x="1823525" y="6521842"/>
            <a:ext cx="6672000" cy="123111"/>
          </a:xfrm>
          <a:prstGeom prst="rect">
            <a:avLst/>
          </a:prstGeom>
        </p:spPr>
        <p:txBody>
          <a:bodyPr lIns="90858" tIns="45421" rIns="90858" bIns="45421"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08533" rtl="0" eaLnBrk="1" fontAlgn="auto" latinLnBrk="0" hangingPunct="1">
              <a:lnSpc>
                <a:spcPct val="100000"/>
              </a:lnSpc>
              <a:spcBef>
                <a:spcPts val="0"/>
              </a:spcBef>
              <a:spcAft>
                <a:spcPts val="0"/>
              </a:spcAft>
              <a:buClrTx/>
              <a:buSzTx/>
              <a:buFontTx/>
              <a:buNone/>
              <a:tabLst/>
              <a:defRPr/>
            </a:pPr>
            <a:r>
              <a:rPr lang="fr-FR" sz="800" dirty="0">
                <a:solidFill>
                  <a:srgbClr val="7F7F7F"/>
                </a:solidFill>
              </a:rPr>
              <a:t>02 novembre </a:t>
            </a:r>
            <a:r>
              <a:rPr lang="fr-FR" sz="800" baseline="0" dirty="0">
                <a:solidFill>
                  <a:srgbClr val="7F7F7F"/>
                </a:solidFill>
              </a:rPr>
              <a:t>2018 – Synthèse Offre MRH R /RS #INNOVE2020</a:t>
            </a:r>
          </a:p>
        </p:txBody>
      </p:sp>
    </p:spTree>
    <p:extLst>
      <p:ext uri="{BB962C8B-B14F-4D97-AF65-F5344CB8AC3E}">
        <p14:creationId xmlns:p14="http://schemas.microsoft.com/office/powerpoint/2010/main" val="2132396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440002" y="6326918"/>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pPr defTabSz="913383"/>
            <a:endParaRPr sz="1800">
              <a:solidFill>
                <a:prstClr val="black"/>
              </a:solidFill>
            </a:endParaRPr>
          </a:p>
        </p:txBody>
      </p:sp>
      <p:sp>
        <p:nvSpPr>
          <p:cNvPr id="9" name="Espace réservé du texte 8"/>
          <p:cNvSpPr>
            <a:spLocks noGrp="1"/>
          </p:cNvSpPr>
          <p:nvPr>
            <p:ph type="body" sz="quarter" idx="13" hasCustomPrompt="1"/>
          </p:nvPr>
        </p:nvSpPr>
        <p:spPr>
          <a:xfrm>
            <a:off x="298451" y="414338"/>
            <a:ext cx="789267" cy="349012"/>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439343" y="6089325"/>
            <a:ext cx="10374060" cy="111684"/>
          </a:xfrm>
        </p:spPr>
        <p:txBody>
          <a:bodyPr>
            <a:spAutoFit/>
          </a:bodyPr>
          <a:lstStyle>
            <a:lvl1pPr>
              <a:defRPr sz="700"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440000" y="1308100"/>
            <a:ext cx="10368883" cy="4396014"/>
          </a:xfrm>
        </p:spPr>
        <p:txBody>
          <a:bodyPr/>
          <a:lstStyle/>
          <a:p>
            <a:r>
              <a:rPr lang="fr-FR"/>
              <a:t>Cliquez sur l'icône pour ajouter un tableau</a:t>
            </a:r>
          </a:p>
        </p:txBody>
      </p:sp>
      <p:sp>
        <p:nvSpPr>
          <p:cNvPr id="5" name="Espace réservé du numéro de diapositive 4"/>
          <p:cNvSpPr>
            <a:spLocks noGrp="1"/>
          </p:cNvSpPr>
          <p:nvPr>
            <p:ph type="sldNum" sz="quarter" idx="18"/>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0" name="Espace réservé du pied de page 2"/>
          <p:cNvSpPr txBox="1">
            <a:spLocks/>
          </p:cNvSpPr>
          <p:nvPr userDrawn="1"/>
        </p:nvSpPr>
        <p:spPr>
          <a:xfrm>
            <a:off x="1823525" y="6521842"/>
            <a:ext cx="6672000" cy="123111"/>
          </a:xfrm>
          <a:prstGeom prst="rect">
            <a:avLst/>
          </a:prstGeom>
        </p:spPr>
        <p:txBody>
          <a:bodyPr lIns="90858" tIns="45421" rIns="90858" bIns="45421"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08533" rtl="0" eaLnBrk="1" fontAlgn="auto" latinLnBrk="0" hangingPunct="1">
              <a:lnSpc>
                <a:spcPct val="100000"/>
              </a:lnSpc>
              <a:spcBef>
                <a:spcPts val="0"/>
              </a:spcBef>
              <a:spcAft>
                <a:spcPts val="0"/>
              </a:spcAft>
              <a:buClrTx/>
              <a:buSzTx/>
              <a:buFontTx/>
              <a:buNone/>
              <a:tabLst/>
              <a:defRPr/>
            </a:pPr>
            <a:r>
              <a:rPr lang="fr-FR" sz="800" dirty="0">
                <a:solidFill>
                  <a:srgbClr val="7F7F7F"/>
                </a:solidFill>
              </a:rPr>
              <a:t>02 novembre </a:t>
            </a:r>
            <a:r>
              <a:rPr lang="fr-FR" sz="800" baseline="0" dirty="0">
                <a:solidFill>
                  <a:srgbClr val="7F7F7F"/>
                </a:solidFill>
              </a:rPr>
              <a:t>2018 – Synthèse Offre MRH R /RS #INNOVE2020</a:t>
            </a:r>
          </a:p>
        </p:txBody>
      </p:sp>
    </p:spTree>
    <p:extLst>
      <p:ext uri="{BB962C8B-B14F-4D97-AF65-F5344CB8AC3E}">
        <p14:creationId xmlns:p14="http://schemas.microsoft.com/office/powerpoint/2010/main" val="3945095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encadrés ">
    <p:spTree>
      <p:nvGrpSpPr>
        <p:cNvPr id="1" name=""/>
        <p:cNvGrpSpPr/>
        <p:nvPr/>
      </p:nvGrpSpPr>
      <p:grpSpPr>
        <a:xfrm>
          <a:off x="0" y="0"/>
          <a:ext cx="0" cy="0"/>
          <a:chOff x="0" y="0"/>
          <a:chExt cx="0" cy="0"/>
        </a:xfrm>
      </p:grpSpPr>
      <p:sp>
        <p:nvSpPr>
          <p:cNvPr id="23" name="Espace réservé du texte 11"/>
          <p:cNvSpPr>
            <a:spLocks noGrp="1"/>
          </p:cNvSpPr>
          <p:nvPr>
            <p:ph type="body" sz="quarter" idx="20"/>
          </p:nvPr>
        </p:nvSpPr>
        <p:spPr>
          <a:xfrm>
            <a:off x="4991156" y="2546582"/>
            <a:ext cx="3270411" cy="3329319"/>
          </a:xfrm>
          <a:solidFill>
            <a:srgbClr val="EAEAEA"/>
          </a:solidFill>
        </p:spPr>
        <p:txBody>
          <a:bodyPr lIns="179801" tIns="539399" rIns="179801"/>
          <a:lstStyle>
            <a:lvl1pPr algn="ctr">
              <a:spcBef>
                <a:spcPts val="600"/>
              </a:spcBef>
              <a:defRPr sz="1100" cap="all" baseline="0">
                <a:solidFill>
                  <a:schemeClr val="tx1"/>
                </a:solidFill>
              </a:defRPr>
            </a:lvl1pPr>
            <a:lvl5pPr>
              <a:defRPr/>
            </a:lvl5pPr>
          </a:lstStyle>
          <a:p>
            <a:pPr lvl="0"/>
            <a:r>
              <a:rPr lang="fr-FR"/>
              <a:t>Modifiez les styles du texte du masque</a:t>
            </a:r>
          </a:p>
        </p:txBody>
      </p:sp>
      <p:sp>
        <p:nvSpPr>
          <p:cNvPr id="24" name="Espace réservé du texte 11"/>
          <p:cNvSpPr>
            <a:spLocks noGrp="1"/>
          </p:cNvSpPr>
          <p:nvPr>
            <p:ph type="body" sz="quarter" idx="21"/>
          </p:nvPr>
        </p:nvSpPr>
        <p:spPr>
          <a:xfrm>
            <a:off x="8542980" y="2546582"/>
            <a:ext cx="3270411" cy="3329319"/>
          </a:xfrm>
          <a:solidFill>
            <a:srgbClr val="EAEAEA"/>
          </a:solidFill>
        </p:spPr>
        <p:txBody>
          <a:bodyPr lIns="179801" tIns="539399" rIns="179801"/>
          <a:lstStyle>
            <a:lvl1pPr algn="ctr">
              <a:spcBef>
                <a:spcPts val="600"/>
              </a:spcBef>
              <a:defRPr sz="1100" cap="all" baseline="0">
                <a:solidFill>
                  <a:schemeClr val="tx1"/>
                </a:solidFill>
              </a:defRPr>
            </a:lvl1pPr>
            <a:lvl5pPr>
              <a:defRPr/>
            </a:lvl5pPr>
          </a:lstStyle>
          <a:p>
            <a:pPr lvl="0"/>
            <a:r>
              <a:rPr lang="fr-FR"/>
              <a:t>Modifiez les styles du texte du masque</a:t>
            </a:r>
          </a:p>
        </p:txBody>
      </p:sp>
      <p:sp>
        <p:nvSpPr>
          <p:cNvPr id="15" name="Espace réservé du texte 11"/>
          <p:cNvSpPr>
            <a:spLocks noGrp="1"/>
          </p:cNvSpPr>
          <p:nvPr>
            <p:ph type="body" sz="quarter" idx="16"/>
          </p:nvPr>
        </p:nvSpPr>
        <p:spPr>
          <a:xfrm>
            <a:off x="1439333" y="2546582"/>
            <a:ext cx="3270411" cy="3329319"/>
          </a:xfrm>
          <a:solidFill>
            <a:srgbClr val="EAEAEA"/>
          </a:solidFill>
        </p:spPr>
        <p:txBody>
          <a:bodyPr lIns="179801" tIns="539399" rIns="179801"/>
          <a:lstStyle>
            <a:lvl1pPr algn="ctr">
              <a:spcBef>
                <a:spcPts val="600"/>
              </a:spcBef>
              <a:defRPr sz="1100" cap="all" baseline="0">
                <a:solidFill>
                  <a:schemeClr val="tx1"/>
                </a:solidFill>
              </a:defRPr>
            </a:lvl1pPr>
            <a:lvl5pPr>
              <a:defRPr/>
            </a:lvl5pPr>
          </a:lstStyle>
          <a:p>
            <a:pPr lvl="0"/>
            <a:r>
              <a:rPr lang="fr-FR"/>
              <a:t>Modifiez les styles du texte du masque</a:t>
            </a:r>
          </a:p>
        </p:txBody>
      </p:sp>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440002" y="6326918"/>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pPr defTabSz="913383"/>
            <a:endParaRPr sz="1800">
              <a:solidFill>
                <a:prstClr val="black"/>
              </a:solidFill>
            </a:endParaRPr>
          </a:p>
        </p:txBody>
      </p:sp>
      <p:sp>
        <p:nvSpPr>
          <p:cNvPr id="9" name="Espace réservé du texte 8"/>
          <p:cNvSpPr>
            <a:spLocks noGrp="1"/>
          </p:cNvSpPr>
          <p:nvPr>
            <p:ph type="body" sz="quarter" idx="13" hasCustomPrompt="1"/>
          </p:nvPr>
        </p:nvSpPr>
        <p:spPr>
          <a:xfrm>
            <a:off x="298451" y="414338"/>
            <a:ext cx="789267" cy="349012"/>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439337" y="1300173"/>
            <a:ext cx="10374057" cy="272021"/>
          </a:xfrm>
        </p:spPr>
        <p:txBody>
          <a:bodyPr/>
          <a:lstStyle>
            <a:lvl1pPr>
              <a:defRPr sz="1400" b="1" cap="all" baseline="0">
                <a:solidFill>
                  <a:schemeClr val="accent1"/>
                </a:solidFill>
              </a:defRPr>
            </a:lvl1pPr>
            <a:lvl5pPr>
              <a:defRPr/>
            </a:lvl5pPr>
          </a:lstStyle>
          <a:p>
            <a:pPr lvl="0"/>
            <a:r>
              <a:rPr lang="fr-FR"/>
              <a:t>Titre</a:t>
            </a:r>
          </a:p>
        </p:txBody>
      </p:sp>
      <p:sp>
        <p:nvSpPr>
          <p:cNvPr id="16" name="Espace réservé du texte 15"/>
          <p:cNvSpPr>
            <a:spLocks noGrp="1"/>
          </p:cNvSpPr>
          <p:nvPr>
            <p:ph type="body" sz="quarter" idx="15" hasCustomPrompt="1"/>
          </p:nvPr>
        </p:nvSpPr>
        <p:spPr>
          <a:xfrm>
            <a:off x="1439347" y="1684310"/>
            <a:ext cx="3270407" cy="119949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71919" tIns="107875" rIns="71919" bIns="71919">
            <a:noAutofit/>
          </a:bodyPr>
          <a:lstStyle>
            <a:lvl1pPr algn="ctr">
              <a:defRPr sz="3600" b="1">
                <a:solidFill>
                  <a:schemeClr val="bg1"/>
                </a:solidFill>
              </a:defRPr>
            </a:lvl1pPr>
            <a:lvl2pPr algn="ctr">
              <a:spcBef>
                <a:spcPts val="0"/>
              </a:spcBef>
              <a:defRPr sz="1100" cap="all" baseline="0">
                <a:solidFill>
                  <a:schemeClr val="bg1"/>
                </a:solidFill>
              </a:defRPr>
            </a:lvl2pPr>
            <a:lvl5pPr>
              <a:defRPr/>
            </a:lvl5pPr>
          </a:lstStyle>
          <a:p>
            <a:pPr lvl="0"/>
            <a:r>
              <a:rPr lang="fr-FR"/>
              <a:t>#</a:t>
            </a:r>
          </a:p>
          <a:p>
            <a:pPr lvl="1"/>
            <a:r>
              <a:rPr lang="fr-FR"/>
              <a:t>Deuxième niveau</a:t>
            </a:r>
          </a:p>
        </p:txBody>
      </p:sp>
      <p:sp>
        <p:nvSpPr>
          <p:cNvPr id="18" name="Espace réservé du texte 17"/>
          <p:cNvSpPr>
            <a:spLocks noGrp="1"/>
          </p:cNvSpPr>
          <p:nvPr>
            <p:ph type="body" sz="quarter" idx="17" hasCustomPrompt="1"/>
          </p:nvPr>
        </p:nvSpPr>
        <p:spPr>
          <a:xfrm>
            <a:off x="8542997" y="1684310"/>
            <a:ext cx="3270407" cy="119949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3"/>
          </a:solidFill>
        </p:spPr>
        <p:txBody>
          <a:bodyPr wrap="square" lIns="71919" tIns="107875" rIns="71919" bIns="71919">
            <a:noAutofit/>
          </a:bodyPr>
          <a:lstStyle>
            <a:lvl1pPr algn="ctr">
              <a:defRPr sz="3600" b="1">
                <a:solidFill>
                  <a:schemeClr val="bg1"/>
                </a:solidFill>
              </a:defRPr>
            </a:lvl1pPr>
            <a:lvl2pPr algn="ctr">
              <a:spcBef>
                <a:spcPts val="0"/>
              </a:spcBef>
              <a:defRPr sz="1100" cap="all" baseline="0">
                <a:solidFill>
                  <a:schemeClr val="bg1"/>
                </a:solidFill>
              </a:defRPr>
            </a:lvl2pPr>
            <a:lvl5pPr>
              <a:defRPr/>
            </a:lvl5pPr>
          </a:lstStyle>
          <a:p>
            <a:pPr lvl="0"/>
            <a:r>
              <a:rPr lang="fr-FR"/>
              <a:t>#</a:t>
            </a:r>
          </a:p>
          <a:p>
            <a:pPr lvl="1"/>
            <a:r>
              <a:rPr lang="fr-FR"/>
              <a:t>Deuxième niveau</a:t>
            </a:r>
          </a:p>
        </p:txBody>
      </p:sp>
      <p:sp>
        <p:nvSpPr>
          <p:cNvPr id="21" name="Espace réservé du texte 20"/>
          <p:cNvSpPr>
            <a:spLocks noGrp="1"/>
          </p:cNvSpPr>
          <p:nvPr>
            <p:ph type="body" sz="quarter" idx="19" hasCustomPrompt="1"/>
          </p:nvPr>
        </p:nvSpPr>
        <p:spPr>
          <a:xfrm>
            <a:off x="4991170" y="1684310"/>
            <a:ext cx="3270407" cy="119949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2"/>
          </a:solidFill>
        </p:spPr>
        <p:txBody>
          <a:bodyPr wrap="square" lIns="71919" tIns="107875" rIns="71919" bIns="71919">
            <a:noAutofit/>
          </a:bodyPr>
          <a:lstStyle>
            <a:lvl1pPr algn="ctr">
              <a:defRPr sz="3600" b="1">
                <a:solidFill>
                  <a:schemeClr val="bg1"/>
                </a:solidFill>
              </a:defRPr>
            </a:lvl1pPr>
            <a:lvl2pPr algn="ctr">
              <a:spcBef>
                <a:spcPts val="0"/>
              </a:spcBef>
              <a:defRPr sz="1100" cap="all" baseline="0">
                <a:solidFill>
                  <a:schemeClr val="bg1"/>
                </a:solidFill>
              </a:defRPr>
            </a:lvl2pPr>
            <a:lvl5pPr>
              <a:defRPr/>
            </a:lvl5pPr>
          </a:lstStyle>
          <a:p>
            <a:pPr lvl="0"/>
            <a:r>
              <a:rPr lang="fr-FR"/>
              <a:t>#</a:t>
            </a:r>
          </a:p>
          <a:p>
            <a:pPr lvl="1"/>
            <a:r>
              <a:rPr lang="fr-FR"/>
              <a:t>Deuxième niveau</a:t>
            </a:r>
          </a:p>
        </p:txBody>
      </p:sp>
      <p:sp>
        <p:nvSpPr>
          <p:cNvPr id="5" name="Espace réservé du numéro de diapositive 4"/>
          <p:cNvSpPr>
            <a:spLocks noGrp="1"/>
          </p:cNvSpPr>
          <p:nvPr>
            <p:ph type="sldNum" sz="quarter" idx="24"/>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7" name="Espace réservé du pied de page 2"/>
          <p:cNvSpPr txBox="1">
            <a:spLocks/>
          </p:cNvSpPr>
          <p:nvPr userDrawn="1"/>
        </p:nvSpPr>
        <p:spPr>
          <a:xfrm>
            <a:off x="1823525" y="6521842"/>
            <a:ext cx="6672000" cy="123111"/>
          </a:xfrm>
          <a:prstGeom prst="rect">
            <a:avLst/>
          </a:prstGeom>
        </p:spPr>
        <p:txBody>
          <a:bodyPr lIns="90858" tIns="45421" rIns="90858" bIns="45421"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08533" rtl="0" eaLnBrk="1" fontAlgn="auto" latinLnBrk="0" hangingPunct="1">
              <a:lnSpc>
                <a:spcPct val="100000"/>
              </a:lnSpc>
              <a:spcBef>
                <a:spcPts val="0"/>
              </a:spcBef>
              <a:spcAft>
                <a:spcPts val="0"/>
              </a:spcAft>
              <a:buClrTx/>
              <a:buSzTx/>
              <a:buFontTx/>
              <a:buNone/>
              <a:tabLst/>
              <a:defRPr/>
            </a:pPr>
            <a:r>
              <a:rPr lang="fr-FR" sz="800" dirty="0">
                <a:solidFill>
                  <a:srgbClr val="7F7F7F"/>
                </a:solidFill>
              </a:rPr>
              <a:t>02 novembre </a:t>
            </a:r>
            <a:r>
              <a:rPr lang="fr-FR" sz="800" baseline="0" dirty="0">
                <a:solidFill>
                  <a:srgbClr val="7F7F7F"/>
                </a:solidFill>
              </a:rPr>
              <a:t>2018 – Synthèse Offre MRH R /RS #INNOVE2020</a:t>
            </a:r>
          </a:p>
        </p:txBody>
      </p:sp>
    </p:spTree>
    <p:extLst>
      <p:ext uri="{BB962C8B-B14F-4D97-AF65-F5344CB8AC3E}">
        <p14:creationId xmlns:p14="http://schemas.microsoft.com/office/powerpoint/2010/main" val="2623379622"/>
      </p:ext>
    </p:extLst>
  </p:cSld>
  <p:clrMapOvr>
    <a:masterClrMapping/>
  </p:clrMapOvr>
  <p:extLst>
    <p:ext uri="{DCECCB84-F9BA-43D5-87BE-67443E8EF086}">
      <p15:sldGuideLst xmlns:p15="http://schemas.microsoft.com/office/powerpoint/2012/main">
        <p15:guide id="1" orient="horz" pos="20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sclaimers">
    <p:spTree>
      <p:nvGrpSpPr>
        <p:cNvPr id="1" name=""/>
        <p:cNvGrpSpPr/>
        <p:nvPr/>
      </p:nvGrpSpPr>
      <p:grpSpPr>
        <a:xfrm>
          <a:off x="0" y="0"/>
          <a:ext cx="0" cy="0"/>
          <a:chOff x="0" y="0"/>
          <a:chExt cx="0" cy="0"/>
        </a:xfrm>
      </p:grpSpPr>
      <p:sp>
        <p:nvSpPr>
          <p:cNvPr id="9" name="bk object 16"/>
          <p:cNvSpPr/>
          <p:nvPr userDrawn="1"/>
        </p:nvSpPr>
        <p:spPr>
          <a:xfrm>
            <a:off x="383119" y="452439"/>
            <a:ext cx="11426947" cy="5871590"/>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pPr defTabSz="913383"/>
            <a:endParaRPr sz="1800">
              <a:solidFill>
                <a:prstClr val="black"/>
              </a:solidFill>
            </a:endParaRPr>
          </a:p>
        </p:txBody>
      </p:sp>
      <p:sp>
        <p:nvSpPr>
          <p:cNvPr id="8" name="Espace réservé du texte 7"/>
          <p:cNvSpPr>
            <a:spLocks noGrp="1"/>
          </p:cNvSpPr>
          <p:nvPr>
            <p:ph type="body" sz="quarter" idx="13"/>
          </p:nvPr>
        </p:nvSpPr>
        <p:spPr>
          <a:xfrm>
            <a:off x="1440000" y="860400"/>
            <a:ext cx="9867483" cy="4762518"/>
          </a:xfrm>
        </p:spPr>
        <p:txBody>
          <a:bodyPr/>
          <a:lstStyle>
            <a:lvl1pPr>
              <a:defRPr sz="1600" b="1" cap="all" baseline="0">
                <a:solidFill>
                  <a:schemeClr val="tx2"/>
                </a:solidFill>
              </a:defRPr>
            </a:lvl1pPr>
            <a:lvl2pPr algn="just">
              <a:lnSpc>
                <a:spcPct val="110000"/>
              </a:lnSpc>
              <a:spcBef>
                <a:spcPts val="600"/>
              </a:spcBef>
              <a:defRPr sz="1000" b="0">
                <a:solidFill>
                  <a:schemeClr val="tx1"/>
                </a:solidFill>
              </a:defRPr>
            </a:lvl2pPr>
          </a:lstStyle>
          <a:p>
            <a:pPr lvl="0"/>
            <a:r>
              <a:rPr lang="fr-FR"/>
              <a:t>Modifiez les styles du texte du masque</a:t>
            </a:r>
          </a:p>
          <a:p>
            <a:pPr lvl="1"/>
            <a:r>
              <a:rPr lang="fr-FR"/>
              <a:t>Deuxième niveau</a:t>
            </a:r>
          </a:p>
        </p:txBody>
      </p:sp>
      <p:sp>
        <p:nvSpPr>
          <p:cNvPr id="4" name="Espace réservé du numéro de diapositive 3"/>
          <p:cNvSpPr>
            <a:spLocks noGrp="1"/>
          </p:cNvSpPr>
          <p:nvPr>
            <p:ph type="sldNum" sz="quarter" idx="16"/>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7" name="Espace réservé du pied de page 2"/>
          <p:cNvSpPr txBox="1">
            <a:spLocks/>
          </p:cNvSpPr>
          <p:nvPr userDrawn="1"/>
        </p:nvSpPr>
        <p:spPr>
          <a:xfrm>
            <a:off x="1823525" y="6521842"/>
            <a:ext cx="6672000" cy="123111"/>
          </a:xfrm>
          <a:prstGeom prst="rect">
            <a:avLst/>
          </a:prstGeom>
        </p:spPr>
        <p:txBody>
          <a:bodyPr lIns="90858" tIns="45421" rIns="90858" bIns="45421"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08533" rtl="0" eaLnBrk="1" fontAlgn="auto" latinLnBrk="0" hangingPunct="1">
              <a:lnSpc>
                <a:spcPct val="100000"/>
              </a:lnSpc>
              <a:spcBef>
                <a:spcPts val="0"/>
              </a:spcBef>
              <a:spcAft>
                <a:spcPts val="0"/>
              </a:spcAft>
              <a:buClrTx/>
              <a:buSzTx/>
              <a:buFontTx/>
              <a:buNone/>
              <a:tabLst/>
              <a:defRPr/>
            </a:pPr>
            <a:r>
              <a:rPr lang="fr-FR" sz="800" dirty="0">
                <a:solidFill>
                  <a:srgbClr val="7F7F7F"/>
                </a:solidFill>
              </a:rPr>
              <a:t>02 novembre </a:t>
            </a:r>
            <a:r>
              <a:rPr lang="fr-FR" sz="800" baseline="0" dirty="0">
                <a:solidFill>
                  <a:srgbClr val="7F7F7F"/>
                </a:solidFill>
              </a:rPr>
              <a:t>2018 – Synthèse Offre MRH R /RS #INNOVE2020</a:t>
            </a:r>
          </a:p>
        </p:txBody>
      </p:sp>
    </p:spTree>
    <p:extLst>
      <p:ext uri="{BB962C8B-B14F-4D97-AF65-F5344CB8AC3E}">
        <p14:creationId xmlns:p14="http://schemas.microsoft.com/office/powerpoint/2010/main" val="366014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asque BP">
    <p:spTree>
      <p:nvGrpSpPr>
        <p:cNvPr id="1" name=""/>
        <p:cNvGrpSpPr/>
        <p:nvPr/>
      </p:nvGrpSpPr>
      <p:grpSpPr>
        <a:xfrm>
          <a:off x="0" y="0"/>
          <a:ext cx="0" cy="0"/>
          <a:chOff x="0" y="0"/>
          <a:chExt cx="0" cy="0"/>
        </a:xfrm>
      </p:grpSpPr>
      <p:cxnSp>
        <p:nvCxnSpPr>
          <p:cNvPr id="7" name="Connecteur droit 6"/>
          <p:cNvCxnSpPr/>
          <p:nvPr userDrawn="1"/>
        </p:nvCxnSpPr>
        <p:spPr>
          <a:xfrm>
            <a:off x="982368" y="6345324"/>
            <a:ext cx="1058814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Espace réservé du pied de page 7"/>
          <p:cNvSpPr>
            <a:spLocks noGrp="1"/>
          </p:cNvSpPr>
          <p:nvPr>
            <p:ph type="ftr" sz="quarter" idx="11"/>
          </p:nvPr>
        </p:nvSpPr>
        <p:spPr>
          <a:xfrm>
            <a:off x="4079150" y="6502205"/>
            <a:ext cx="7021406" cy="185209"/>
          </a:xfrm>
        </p:spPr>
        <p:txBody>
          <a:bodyPr/>
          <a:lstStyle>
            <a:lvl1pPr algn="l">
              <a:defRPr sz="1100">
                <a:solidFill>
                  <a:schemeClr val="bg1">
                    <a:lumMod val="65000"/>
                  </a:schemeClr>
                </a:solidFill>
              </a:defRPr>
            </a:lvl1pPr>
          </a:lstStyle>
          <a:p>
            <a:r>
              <a:rPr lang="fr-FR"/>
              <a:t>DOCUMENT A USAGE INTERNE - NE PAS DIFFUSER</a:t>
            </a:r>
            <a:endParaRPr lang="fr-FR" dirty="0"/>
          </a:p>
        </p:txBody>
      </p:sp>
      <p:sp>
        <p:nvSpPr>
          <p:cNvPr id="13" name="Espace réservé du contenu 12"/>
          <p:cNvSpPr>
            <a:spLocks noGrp="1"/>
          </p:cNvSpPr>
          <p:nvPr>
            <p:ph sz="quarter" idx="13"/>
          </p:nvPr>
        </p:nvSpPr>
        <p:spPr>
          <a:xfrm>
            <a:off x="4115780" y="157502"/>
            <a:ext cx="10837862" cy="450850"/>
          </a:xfrm>
        </p:spPr>
        <p:txBody>
          <a:bodyPr anchor="ctr">
            <a:normAutofit/>
          </a:bodyPr>
          <a:lstStyle>
            <a:lvl1pPr marL="0" indent="0">
              <a:buNone/>
              <a:defRPr lang="fr-FR" sz="1800" b="1" kern="1200" cap="all" baseline="0" dirty="0" smtClean="0">
                <a:solidFill>
                  <a:srgbClr val="C00000"/>
                </a:solidFill>
                <a:latin typeface="Gill Sans MT" panose="020B0502020104020203" pitchFamily="34" charset="0"/>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dirty="0"/>
              <a:t>Modifiez les styles du texte du masque</a:t>
            </a:r>
          </a:p>
        </p:txBody>
      </p:sp>
      <p:sp>
        <p:nvSpPr>
          <p:cNvPr id="14" name="Espace réservé du contenu 12"/>
          <p:cNvSpPr>
            <a:spLocks noGrp="1"/>
          </p:cNvSpPr>
          <p:nvPr>
            <p:ph sz="quarter" idx="14"/>
          </p:nvPr>
        </p:nvSpPr>
        <p:spPr>
          <a:xfrm>
            <a:off x="479376" y="148927"/>
            <a:ext cx="3437086" cy="468000"/>
          </a:xfrm>
        </p:spPr>
        <p:txBody>
          <a:bodyPr anchor="ctr">
            <a:normAutofit/>
          </a:bodyPr>
          <a:lstStyle>
            <a:lvl1pPr marL="0" indent="0">
              <a:buNone/>
              <a:defRPr sz="1400" b="1" cap="all" baseline="0">
                <a:solidFill>
                  <a:srgbClr val="7F7F7F"/>
                </a:solidFill>
                <a:latin typeface="Gill Sans MT" panose="020B0502020104020203" pitchFamily="34" charset="0"/>
              </a:defRPr>
            </a:lvl1pPr>
          </a:lstStyle>
          <a:p>
            <a:pPr lvl="0"/>
            <a:r>
              <a:rPr lang="fr-FR" dirty="0"/>
              <a:t>Modifiez les styles du texte du masque</a:t>
            </a:r>
          </a:p>
        </p:txBody>
      </p:sp>
      <p:sp>
        <p:nvSpPr>
          <p:cNvPr id="2" name="Rectangle 1"/>
          <p:cNvSpPr/>
          <p:nvPr userDrawn="1"/>
        </p:nvSpPr>
        <p:spPr>
          <a:xfrm>
            <a:off x="496082" y="584684"/>
            <a:ext cx="3312000" cy="36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Espace réservé de la date 3"/>
          <p:cNvSpPr>
            <a:spLocks noGrp="1"/>
          </p:cNvSpPr>
          <p:nvPr>
            <p:ph type="dt" sz="half" idx="2"/>
          </p:nvPr>
        </p:nvSpPr>
        <p:spPr>
          <a:xfrm>
            <a:off x="1199456" y="6412247"/>
            <a:ext cx="2743200" cy="365125"/>
          </a:xfrm>
          <a:prstGeom prst="rect">
            <a:avLst/>
          </a:prstGeom>
        </p:spPr>
        <p:txBody>
          <a:bodyPr vert="horz" lIns="91440" tIns="45720" rIns="91440" bIns="45720" rtlCol="0" anchor="ctr"/>
          <a:lstStyle>
            <a:lvl1pPr algn="l">
              <a:spcAft>
                <a:spcPts val="300"/>
              </a:spcAft>
              <a:defRPr sz="900" cap="small" baseline="0">
                <a:solidFill>
                  <a:schemeClr val="tx1">
                    <a:tint val="75000"/>
                  </a:schemeClr>
                </a:solidFill>
                <a:latin typeface="Gill Sans MT" panose="020B0502020104020203" pitchFamily="34" charset="0"/>
              </a:defRPr>
            </a:lvl1pPr>
          </a:lstStyle>
          <a:p>
            <a:r>
              <a:rPr lang="fr-FR"/>
              <a:t>Sommaire global Sommaire de l’option</a:t>
            </a:r>
            <a:endParaRPr lang="fr-FR" dirty="0"/>
          </a:p>
        </p:txBody>
      </p:sp>
      <p:sp>
        <p:nvSpPr>
          <p:cNvPr id="20" name="Rectangle 19"/>
          <p:cNvSpPr/>
          <p:nvPr userDrawn="1"/>
        </p:nvSpPr>
        <p:spPr>
          <a:xfrm>
            <a:off x="4153026" y="584684"/>
            <a:ext cx="6840000" cy="36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5030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5" name="Espace réservé du pied de page 4"/>
          <p:cNvSpPr>
            <a:spLocks noGrp="1"/>
          </p:cNvSpPr>
          <p:nvPr>
            <p:ph type="ftr" sz="quarter" idx="11"/>
          </p:nvPr>
        </p:nvSpPr>
        <p:spPr/>
        <p:txBody>
          <a:bodyPr/>
          <a:lstStyle/>
          <a:p>
            <a:r>
              <a:rPr lang="fr-FR"/>
              <a:t>DOCUMENT A USAGE INTERNE - NE PAS DIFFUSER</a:t>
            </a:r>
            <a:endParaRPr lang="fr-FR" dirty="0"/>
          </a:p>
        </p:txBody>
      </p:sp>
      <p:sp>
        <p:nvSpPr>
          <p:cNvPr id="7" name="Rectangle 6"/>
          <p:cNvSpPr/>
          <p:nvPr userDrawn="1"/>
        </p:nvSpPr>
        <p:spPr>
          <a:xfrm>
            <a:off x="10795000" y="6356350"/>
            <a:ext cx="626533"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8" name="Espace réservé de la date 3"/>
          <p:cNvSpPr>
            <a:spLocks noGrp="1"/>
          </p:cNvSpPr>
          <p:nvPr>
            <p:ph type="dt" sz="half" idx="2"/>
          </p:nvPr>
        </p:nvSpPr>
        <p:spPr>
          <a:xfrm>
            <a:off x="1199456" y="641224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Sommaire global Sommaire de l’option</a:t>
            </a:r>
            <a:endParaRPr lang="fr-FR" dirty="0"/>
          </a:p>
        </p:txBody>
      </p:sp>
    </p:spTree>
    <p:extLst>
      <p:ext uri="{BB962C8B-B14F-4D97-AF65-F5344CB8AC3E}">
        <p14:creationId xmlns:p14="http://schemas.microsoft.com/office/powerpoint/2010/main" val="15832808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p:cNvSpPr>
            <a:spLocks noGrp="1"/>
          </p:cNvSpPr>
          <p:nvPr>
            <p:ph type="ftr" sz="quarter" idx="11"/>
          </p:nvPr>
        </p:nvSpPr>
        <p:spPr/>
        <p:txBody>
          <a:bodyPr/>
          <a:lstStyle/>
          <a:p>
            <a:r>
              <a:rPr lang="fr-FR"/>
              <a:t>DOCUMENT A USAGE INTERNE - NE PAS DIFFUSER</a:t>
            </a:r>
            <a:endParaRPr lang="fr-FR" dirty="0"/>
          </a:p>
        </p:txBody>
      </p:sp>
      <p:sp>
        <p:nvSpPr>
          <p:cNvPr id="6" name="Espace réservé du numéro de diapositive 5"/>
          <p:cNvSpPr>
            <a:spLocks noGrp="1"/>
          </p:cNvSpPr>
          <p:nvPr>
            <p:ph type="sldNum" sz="quarter" idx="12"/>
          </p:nvPr>
        </p:nvSpPr>
        <p:spPr>
          <a:xfrm>
            <a:off x="8610600" y="6356350"/>
            <a:ext cx="2743200" cy="365125"/>
          </a:xfrm>
          <a:prstGeom prst="rect">
            <a:avLst/>
          </a:prstGeom>
        </p:spPr>
        <p:txBody>
          <a:bodyPr/>
          <a:lstStyle/>
          <a:p>
            <a:fld id="{8549CE0C-DB6B-4D0C-9614-5A644F3CC548}" type="slidenum">
              <a:rPr lang="fr-FR" smtClean="0"/>
              <a:t>‹N°›</a:t>
            </a:fld>
            <a:endParaRPr lang="fr-FR" dirty="0"/>
          </a:p>
        </p:txBody>
      </p:sp>
      <p:sp>
        <p:nvSpPr>
          <p:cNvPr id="7" name="Rectangle 6"/>
          <p:cNvSpPr/>
          <p:nvPr userDrawn="1"/>
        </p:nvSpPr>
        <p:spPr>
          <a:xfrm>
            <a:off x="10795000" y="6356350"/>
            <a:ext cx="626533"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8" name="Espace réservé de la date 3"/>
          <p:cNvSpPr>
            <a:spLocks noGrp="1"/>
          </p:cNvSpPr>
          <p:nvPr>
            <p:ph type="dt" sz="half" idx="2"/>
          </p:nvPr>
        </p:nvSpPr>
        <p:spPr>
          <a:xfrm>
            <a:off x="1199456" y="641224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Sommaire global Sommaire de l’option</a:t>
            </a:r>
            <a:endParaRPr lang="fr-FR" dirty="0"/>
          </a:p>
        </p:txBody>
      </p:sp>
    </p:spTree>
    <p:extLst>
      <p:ext uri="{BB962C8B-B14F-4D97-AF65-F5344CB8AC3E}">
        <p14:creationId xmlns:p14="http://schemas.microsoft.com/office/powerpoint/2010/main" val="37265418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10" Type="http://schemas.openxmlformats.org/officeDocument/2006/relationships/image" Target="../media/image2.JPG"/><Relationship Id="rId4" Type="http://schemas.openxmlformats.org/officeDocument/2006/relationships/slideLayout" Target="../slideLayouts/slideLayout7.xml"/><Relationship Id="rId9"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p:cNvSpPr>
            <a:spLocks noGrp="1"/>
          </p:cNvSpPr>
          <p:nvPr>
            <p:ph type="ftr" sz="quarter" idx="3"/>
          </p:nvPr>
        </p:nvSpPr>
        <p:spPr>
          <a:xfrm>
            <a:off x="3647728" y="6435985"/>
            <a:ext cx="5693804" cy="365125"/>
          </a:xfrm>
          <a:prstGeom prst="rect">
            <a:avLst/>
          </a:prstGeom>
        </p:spPr>
        <p:txBody>
          <a:bodyPr vert="horz" lIns="91440" tIns="45720" rIns="91440" bIns="45720" rtlCol="0" anchor="ctr"/>
          <a:lstStyle>
            <a:lvl1pPr algn="ctr">
              <a:defRPr sz="1100" cap="small" baseline="0">
                <a:solidFill>
                  <a:schemeClr val="bg1">
                    <a:lumMod val="65000"/>
                  </a:schemeClr>
                </a:solidFill>
                <a:latin typeface="Gill Sans MT" panose="020B0502020104020203" pitchFamily="34" charset="0"/>
              </a:defRPr>
            </a:lvl1pPr>
          </a:lstStyle>
          <a:p>
            <a:r>
              <a:rPr lang="fr-FR"/>
              <a:t>DOCUMENT A USAGE INTERNE - NE PAS DIFFUSER</a:t>
            </a:r>
            <a:endParaRPr lang="fr-FR" dirty="0"/>
          </a:p>
        </p:txBody>
      </p:sp>
      <p:sp>
        <p:nvSpPr>
          <p:cNvPr id="12" name="Espace réservé du numéro de diapositive 5"/>
          <p:cNvSpPr txBox="1">
            <a:spLocks/>
          </p:cNvSpPr>
          <p:nvPr userDrawn="1"/>
        </p:nvSpPr>
        <p:spPr>
          <a:xfrm>
            <a:off x="10080376" y="6381328"/>
            <a:ext cx="1452228" cy="365125"/>
          </a:xfrm>
          <a:prstGeom prst="rect">
            <a:avLst/>
          </a:prstGeom>
        </p:spPr>
        <p:txBody>
          <a:bodyPr bIns="0" anchor="ctr"/>
          <a:lstStyle>
            <a:defPPr>
              <a:defRPr lang="fr-FR"/>
            </a:defPPr>
            <a:lvl1pPr>
              <a:defRPr sz="1200">
                <a:solidFill>
                  <a:srgbClr val="898989"/>
                </a:solidFill>
              </a:defRPr>
            </a:lvl1pPr>
          </a:lstStyle>
          <a:p>
            <a:pPr lvl="0" algn="r"/>
            <a:fld id="{8549CE0C-DB6B-4D0C-9614-5A644F3CC548}" type="slidenum">
              <a:rPr lang="fr-FR" sz="1100" smtClean="0">
                <a:latin typeface="Arial" panose="020B0604020202020204" pitchFamily="34" charset="0"/>
                <a:cs typeface="Arial" panose="020B0604020202020204" pitchFamily="34" charset="0"/>
              </a:rPr>
              <a:pPr lvl="0" algn="r"/>
              <a:t>‹N°›</a:t>
            </a:fld>
            <a:endParaRPr lang="fr-FR" sz="1100" dirty="0">
              <a:latin typeface="Arial" panose="020B0604020202020204" pitchFamily="34" charset="0"/>
              <a:cs typeface="Arial" panose="020B0604020202020204" pitchFamily="34" charset="0"/>
            </a:endParaRPr>
          </a:p>
        </p:txBody>
      </p:sp>
      <p:sp>
        <p:nvSpPr>
          <p:cNvPr id="4" name="MSIPCMContentMarking" descr="{&quot;HashCode&quot;:-929196920,&quot;Placement&quot;:&quot;Footer&quot;}">
            <a:extLst>
              <a:ext uri="{FF2B5EF4-FFF2-40B4-BE49-F238E27FC236}">
                <a16:creationId xmlns:a16="http://schemas.microsoft.com/office/drawing/2014/main" id="{F5B6BE07-CB69-4ABB-B797-6726FED962C9}"/>
              </a:ext>
            </a:extLst>
          </p:cNvPr>
          <p:cNvSpPr txBox="1"/>
          <p:nvPr userDrawn="1"/>
        </p:nvSpPr>
        <p:spPr>
          <a:xfrm>
            <a:off x="0" y="67494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1390694565"/>
      </p:ext>
    </p:extLst>
  </p:cSld>
  <p:clrMap bg1="lt1" tx1="dk1" bg2="lt2" tx2="dk2" accent1="accent1" accent2="accent2" accent3="accent3" accent4="accent4" accent5="accent5" accent6="accent6" hlink="hlink" folHlink="folHlink"/>
  <p:sldLayoutIdLst>
    <p:sldLayoutId id="2147483655" r:id="rId1"/>
    <p:sldLayoutId id="2147483649" r:id="rId2"/>
    <p:sldLayoutId id="2147483650" r:id="rId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440001" y="414000"/>
            <a:ext cx="10373391" cy="608400"/>
          </a:xfrm>
          <a:prstGeom prst="rect">
            <a:avLst/>
          </a:prstGeom>
        </p:spPr>
        <p:txBody>
          <a:bodyPr vert="horz" lIns="0" tIns="0" rIns="0" bIns="0" rtlCol="0" anchor="t" anchorCtr="0">
            <a:noAutofit/>
          </a:bodyPr>
          <a:lstStyle/>
          <a:p>
            <a:r>
              <a:rPr lang="fr-FR"/>
              <a:t>Modifiez le style du titre</a:t>
            </a:r>
          </a:p>
        </p:txBody>
      </p:sp>
      <p:sp>
        <p:nvSpPr>
          <p:cNvPr id="3" name="Espace réservé du texte 2"/>
          <p:cNvSpPr>
            <a:spLocks noGrp="1"/>
          </p:cNvSpPr>
          <p:nvPr>
            <p:ph type="body" idx="1"/>
          </p:nvPr>
        </p:nvSpPr>
        <p:spPr>
          <a:xfrm>
            <a:off x="1440001" y="1306800"/>
            <a:ext cx="10373391" cy="4351338"/>
          </a:xfrm>
          <a:prstGeom prst="rect">
            <a:avLst/>
          </a:prstGeom>
        </p:spPr>
        <p:txBody>
          <a:bodyPr vert="horz" lIns="0" tIns="0" rIns="0" bIns="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Sixième niveau</a:t>
            </a:r>
          </a:p>
        </p:txBody>
      </p:sp>
      <p:sp>
        <p:nvSpPr>
          <p:cNvPr id="11" name="object 13"/>
          <p:cNvSpPr/>
          <p:nvPr/>
        </p:nvSpPr>
        <p:spPr>
          <a:xfrm rot="16200000">
            <a:off x="1177179" y="520519"/>
            <a:ext cx="525642" cy="350161"/>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pPr defTabSz="913383"/>
            <a:endParaRPr sz="1800">
              <a:solidFill>
                <a:prstClr val="black"/>
              </a:solidFill>
            </a:endParaRPr>
          </a:p>
        </p:txBody>
      </p:sp>
      <p:sp>
        <p:nvSpPr>
          <p:cNvPr id="10" name="Espace réservé du numéro de diapositive 5"/>
          <p:cNvSpPr>
            <a:spLocks noGrp="1"/>
          </p:cNvSpPr>
          <p:nvPr>
            <p:ph type="sldNum" sz="quarter" idx="4"/>
          </p:nvPr>
        </p:nvSpPr>
        <p:spPr>
          <a:xfrm>
            <a:off x="1440004" y="6521791"/>
            <a:ext cx="254400" cy="125644"/>
          </a:xfrm>
          <a:prstGeom prst="rect">
            <a:avLst/>
          </a:prstGeom>
        </p:spPr>
        <p:txBody>
          <a:bodyPr vert="horz" lIns="0" tIns="0" rIns="0" bIns="0" rtlCol="0" anchor="t" anchorCtr="0">
            <a:spAutoFit/>
          </a:bodyPr>
          <a:lstStyle>
            <a:lvl1pPr algn="l">
              <a:defRPr sz="800" b="1" cap="all" baseline="0">
                <a:solidFill>
                  <a:schemeClr val="tx2"/>
                </a:solidFill>
              </a:defRPr>
            </a:lvl1pPr>
          </a:lstStyle>
          <a:p>
            <a:pPr defTabSz="913383"/>
            <a:fld id="{4F985FF9-ADA8-465B-B1B8-A5AF16A5E141}" type="slidenum">
              <a:rPr lang="fr-FR" smtClean="0">
                <a:solidFill>
                  <a:srgbClr val="581D74"/>
                </a:solidFill>
              </a:rPr>
              <a:pPr defTabSz="913383"/>
              <a:t>‹N°›</a:t>
            </a:fld>
            <a:endParaRPr lang="fr-FR">
              <a:solidFill>
                <a:srgbClr val="581D74"/>
              </a:solidFill>
            </a:endParaRPr>
          </a:p>
        </p:txBody>
      </p:sp>
      <p:pic>
        <p:nvPicPr>
          <p:cNvPr id="12" name="Picture 4" descr="D:\BLOC MARQUES\JPG\BB_Q_NATIXIS_ASSURANCES_10CM.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98374" y="6339605"/>
            <a:ext cx="1552148" cy="445934"/>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 13"/>
          <p:cNvPicPr>
            <a:picLocks noChangeAspect="1"/>
          </p:cNvPicPr>
          <p:nvPr/>
        </p:nvPicPr>
        <p:blipFill rotWithShape="1">
          <a:blip r:embed="rId10">
            <a:extLst>
              <a:ext uri="{28A0092B-C50C-407E-A947-70E740481C1C}">
                <a14:useLocalDpi xmlns:a14="http://schemas.microsoft.com/office/drawing/2010/main" val="0"/>
              </a:ext>
            </a:extLst>
          </a:blip>
          <a:srcRect t="12702"/>
          <a:stretch/>
        </p:blipFill>
        <p:spPr>
          <a:xfrm>
            <a:off x="10337157" y="7630"/>
            <a:ext cx="1854843" cy="381001"/>
          </a:xfrm>
          <a:prstGeom prst="rect">
            <a:avLst/>
          </a:prstGeom>
        </p:spPr>
      </p:pic>
      <p:sp>
        <p:nvSpPr>
          <p:cNvPr id="13" name="Espace réservé de la date 17"/>
          <p:cNvSpPr>
            <a:spLocks noGrp="1"/>
          </p:cNvSpPr>
          <p:nvPr>
            <p:ph type="dt" sz="half" idx="2"/>
          </p:nvPr>
        </p:nvSpPr>
        <p:spPr>
          <a:xfrm>
            <a:off x="1796954" y="6524772"/>
            <a:ext cx="1022829" cy="125644"/>
          </a:xfrm>
          <a:prstGeom prst="rect">
            <a:avLst/>
          </a:prstGeom>
        </p:spPr>
        <p:txBody>
          <a:bodyPr vert="horz" wrap="square" lIns="0" tIns="0" rIns="0" bIns="0" rtlCol="0" anchor="t" anchorCtr="0">
            <a:spAutoFit/>
          </a:bodyPr>
          <a:lstStyle>
            <a:lvl1pPr>
              <a:defRPr lang="fr-FR" sz="800" b="0" cap="none" baseline="0" smtClean="0">
                <a:solidFill>
                  <a:srgbClr val="7F7F7F"/>
                </a:solidFill>
              </a:defRPr>
            </a:lvl1pPr>
          </a:lstStyle>
          <a:p>
            <a:pPr defTabSz="913383"/>
            <a:r>
              <a:rPr lang="fr-FR"/>
              <a:t>Sommaire global Sommaire de l’option</a:t>
            </a:r>
            <a:endParaRPr lang="fr-FR" dirty="0"/>
          </a:p>
        </p:txBody>
      </p:sp>
      <p:sp>
        <p:nvSpPr>
          <p:cNvPr id="15" name="Espace réservé du pied de page 18"/>
          <p:cNvSpPr>
            <a:spLocks noGrp="1"/>
          </p:cNvSpPr>
          <p:nvPr>
            <p:ph type="ftr" sz="quarter" idx="3"/>
          </p:nvPr>
        </p:nvSpPr>
        <p:spPr>
          <a:xfrm>
            <a:off x="2959323" y="6521791"/>
            <a:ext cx="6672000" cy="125644"/>
          </a:xfrm>
          <a:prstGeom prst="rect">
            <a:avLst/>
          </a:prstGeom>
        </p:spPr>
        <p:txBody>
          <a:bodyPr vert="horz" wrap="square" lIns="0" tIns="0" rIns="0" bIns="0" rtlCol="0" anchor="t" anchorCtr="0">
            <a:spAutoFit/>
          </a:bodyPr>
          <a:lstStyle>
            <a:lvl1pPr>
              <a:defRPr lang="fr-FR" sz="800" b="0" cap="none" baseline="0" smtClean="0">
                <a:solidFill>
                  <a:srgbClr val="7F7F7F"/>
                </a:solidFill>
              </a:defRPr>
            </a:lvl1pPr>
          </a:lstStyle>
          <a:p>
            <a:pPr defTabSz="913383"/>
            <a:r>
              <a:rPr lang="fr-FR"/>
              <a:t>DOCUMENT A USAGE INTERNE - NE PAS DIFFUSER</a:t>
            </a:r>
            <a:endParaRPr lang="fr-FR" dirty="0"/>
          </a:p>
        </p:txBody>
      </p:sp>
      <p:sp>
        <p:nvSpPr>
          <p:cNvPr id="4" name="MSIPCMContentMarking" descr="{&quot;HashCode&quot;:-929196920,&quot;Placement&quot;:&quot;Footer&quot;}">
            <a:extLst>
              <a:ext uri="{FF2B5EF4-FFF2-40B4-BE49-F238E27FC236}">
                <a16:creationId xmlns:a16="http://schemas.microsoft.com/office/drawing/2014/main" id="{CC5BB4A0-2F4D-4460-970F-3FA2B632D8A7}"/>
              </a:ext>
            </a:extLst>
          </p:cNvPr>
          <p:cNvSpPr txBox="1"/>
          <p:nvPr userDrawn="1"/>
        </p:nvSpPr>
        <p:spPr>
          <a:xfrm>
            <a:off x="0" y="67494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3626497468"/>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Lst>
  <p:hf sldNum="0" hdr="0" dt="0"/>
  <p:txStyles>
    <p:titleStyle>
      <a:lvl1pPr algn="l" defTabSz="685035" rtl="0" eaLnBrk="1" latinLnBrk="0" hangingPunct="1">
        <a:lnSpc>
          <a:spcPct val="90000"/>
        </a:lnSpc>
        <a:spcBef>
          <a:spcPct val="0"/>
        </a:spcBef>
        <a:buNone/>
        <a:defRPr sz="2200" b="1" kern="1200">
          <a:solidFill>
            <a:schemeClr val="tx2"/>
          </a:solidFill>
          <a:latin typeface="+mj-lt"/>
          <a:ea typeface="+mj-ea"/>
          <a:cs typeface="+mj-cs"/>
        </a:defRPr>
      </a:lvl1pPr>
    </p:titleStyle>
    <p:bodyStyle>
      <a:lvl1pPr marL="0" indent="0" algn="l" defTabSz="685035"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035"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035"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035" rtl="0" eaLnBrk="1" latinLnBrk="0" hangingPunct="1">
        <a:lnSpc>
          <a:spcPct val="100000"/>
        </a:lnSpc>
        <a:spcBef>
          <a:spcPts val="899"/>
        </a:spcBef>
        <a:buFont typeface="Arial" panose="020B0604020202020204" pitchFamily="34" charset="0"/>
        <a:buNone/>
        <a:defRPr sz="1400" kern="1200">
          <a:solidFill>
            <a:schemeClr val="tx1"/>
          </a:solidFill>
          <a:latin typeface="+mn-lt"/>
          <a:ea typeface="+mn-ea"/>
          <a:cs typeface="+mn-cs"/>
        </a:defRPr>
      </a:lvl4pPr>
      <a:lvl5pPr marL="449498" indent="-179801" algn="l" defTabSz="685035"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2551" indent="-129456" algn="l" defTabSz="685035"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6370" indent="-171261" algn="l" defTabSz="685035" rtl="0" eaLnBrk="1" latinLnBrk="0" hangingPunct="1">
        <a:lnSpc>
          <a:spcPct val="90000"/>
        </a:lnSpc>
        <a:spcBef>
          <a:spcPts val="375"/>
        </a:spcBef>
        <a:buFont typeface="Arial" panose="020B0604020202020204" pitchFamily="34" charset="0"/>
        <a:buChar char="•"/>
        <a:defRPr sz="1300" kern="1200">
          <a:solidFill>
            <a:schemeClr val="tx1"/>
          </a:solidFill>
          <a:latin typeface="+mn-lt"/>
          <a:ea typeface="+mn-ea"/>
          <a:cs typeface="+mn-cs"/>
        </a:defRPr>
      </a:lvl7pPr>
      <a:lvl8pPr marL="2568891" indent="-171261" algn="l" defTabSz="685035" rtl="0" eaLnBrk="1" latinLnBrk="0" hangingPunct="1">
        <a:lnSpc>
          <a:spcPct val="90000"/>
        </a:lnSpc>
        <a:spcBef>
          <a:spcPts val="375"/>
        </a:spcBef>
        <a:buFont typeface="Arial" panose="020B0604020202020204" pitchFamily="34" charset="0"/>
        <a:buChar char="•"/>
        <a:defRPr sz="1300" kern="1200">
          <a:solidFill>
            <a:schemeClr val="tx1"/>
          </a:solidFill>
          <a:latin typeface="+mn-lt"/>
          <a:ea typeface="+mn-ea"/>
          <a:cs typeface="+mn-cs"/>
        </a:defRPr>
      </a:lvl8pPr>
      <a:lvl9pPr marL="2911408" indent="-171261" algn="l" defTabSz="685035" rtl="0" eaLnBrk="1" latinLnBrk="0" hangingPunct="1">
        <a:lnSpc>
          <a:spcPct val="90000"/>
        </a:lnSpc>
        <a:spcBef>
          <a:spcPts val="375"/>
        </a:spcBef>
        <a:buFont typeface="Arial" panose="020B0604020202020204" pitchFamily="34" charset="0"/>
        <a:buChar char="•"/>
        <a:defRPr sz="1300" kern="1200">
          <a:solidFill>
            <a:schemeClr val="tx1"/>
          </a:solidFill>
          <a:latin typeface="+mn-lt"/>
          <a:ea typeface="+mn-ea"/>
          <a:cs typeface="+mn-cs"/>
        </a:defRPr>
      </a:lvl9pPr>
    </p:bodyStyle>
    <p:otherStyle>
      <a:defPPr>
        <a:defRPr lang="fr-FR"/>
      </a:defPPr>
      <a:lvl1pPr marL="0" algn="l" defTabSz="685035" rtl="0" eaLnBrk="1" latinLnBrk="0" hangingPunct="1">
        <a:defRPr sz="1300" kern="1200">
          <a:solidFill>
            <a:schemeClr val="tx1"/>
          </a:solidFill>
          <a:latin typeface="+mn-lt"/>
          <a:ea typeface="+mn-ea"/>
          <a:cs typeface="+mn-cs"/>
        </a:defRPr>
      </a:lvl1pPr>
      <a:lvl2pPr marL="342514" algn="l" defTabSz="685035" rtl="0" eaLnBrk="1" latinLnBrk="0" hangingPunct="1">
        <a:defRPr sz="1300" kern="1200">
          <a:solidFill>
            <a:schemeClr val="tx1"/>
          </a:solidFill>
          <a:latin typeface="+mn-lt"/>
          <a:ea typeface="+mn-ea"/>
          <a:cs typeface="+mn-cs"/>
        </a:defRPr>
      </a:lvl2pPr>
      <a:lvl3pPr marL="685035" algn="l" defTabSz="685035" rtl="0" eaLnBrk="1" latinLnBrk="0" hangingPunct="1">
        <a:defRPr sz="1300" kern="1200">
          <a:solidFill>
            <a:schemeClr val="tx1"/>
          </a:solidFill>
          <a:latin typeface="+mn-lt"/>
          <a:ea typeface="+mn-ea"/>
          <a:cs typeface="+mn-cs"/>
        </a:defRPr>
      </a:lvl3pPr>
      <a:lvl4pPr marL="1027553" algn="l" defTabSz="685035" rtl="0" eaLnBrk="1" latinLnBrk="0" hangingPunct="1">
        <a:defRPr sz="1300" kern="1200">
          <a:solidFill>
            <a:schemeClr val="tx1"/>
          </a:solidFill>
          <a:latin typeface="+mn-lt"/>
          <a:ea typeface="+mn-ea"/>
          <a:cs typeface="+mn-cs"/>
        </a:defRPr>
      </a:lvl4pPr>
      <a:lvl5pPr marL="1370074" algn="l" defTabSz="685035" rtl="0" eaLnBrk="1" latinLnBrk="0" hangingPunct="1">
        <a:defRPr sz="1300" kern="1200">
          <a:solidFill>
            <a:schemeClr val="tx1"/>
          </a:solidFill>
          <a:latin typeface="+mn-lt"/>
          <a:ea typeface="+mn-ea"/>
          <a:cs typeface="+mn-cs"/>
        </a:defRPr>
      </a:lvl5pPr>
      <a:lvl6pPr marL="1712593" algn="l" defTabSz="685035" rtl="0" eaLnBrk="1" latinLnBrk="0" hangingPunct="1">
        <a:defRPr sz="1300" kern="1200">
          <a:solidFill>
            <a:schemeClr val="tx1"/>
          </a:solidFill>
          <a:latin typeface="+mn-lt"/>
          <a:ea typeface="+mn-ea"/>
          <a:cs typeface="+mn-cs"/>
        </a:defRPr>
      </a:lvl6pPr>
      <a:lvl7pPr marL="2055112" algn="l" defTabSz="685035" rtl="0" eaLnBrk="1" latinLnBrk="0" hangingPunct="1">
        <a:defRPr sz="1300" kern="1200">
          <a:solidFill>
            <a:schemeClr val="tx1"/>
          </a:solidFill>
          <a:latin typeface="+mn-lt"/>
          <a:ea typeface="+mn-ea"/>
          <a:cs typeface="+mn-cs"/>
        </a:defRPr>
      </a:lvl7pPr>
      <a:lvl8pPr marL="2397630" algn="l" defTabSz="685035" rtl="0" eaLnBrk="1" latinLnBrk="0" hangingPunct="1">
        <a:defRPr sz="1300" kern="1200">
          <a:solidFill>
            <a:schemeClr val="tx1"/>
          </a:solidFill>
          <a:latin typeface="+mn-lt"/>
          <a:ea typeface="+mn-ea"/>
          <a:cs typeface="+mn-cs"/>
        </a:defRPr>
      </a:lvl8pPr>
      <a:lvl9pPr marL="2740150" algn="l" defTabSz="685035" rtl="0" eaLnBrk="1" latinLnBrk="0" hangingPunct="1">
        <a:defRPr sz="13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19">
          <p15:clr>
            <a:srgbClr val="F26B43"/>
          </p15:clr>
        </p15:guide>
        <p15:guide id="2" pos="678">
          <p15:clr>
            <a:srgbClr val="F26B43"/>
          </p15:clr>
        </p15:guide>
        <p15:guide id="3" pos="5585">
          <p15:clr>
            <a:srgbClr val="F26B43"/>
          </p15:clr>
        </p15:guide>
        <p15:guide id="5" orient="horz" pos="417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p:cNvSpPr>
            <a:spLocks noGrp="1"/>
          </p:cNvSpPr>
          <p:nvPr>
            <p:ph type="ftr" sz="quarter" idx="3"/>
          </p:nvPr>
        </p:nvSpPr>
        <p:spPr>
          <a:xfrm>
            <a:off x="3647728" y="6435985"/>
            <a:ext cx="5693804" cy="365125"/>
          </a:xfrm>
          <a:prstGeom prst="rect">
            <a:avLst/>
          </a:prstGeom>
        </p:spPr>
        <p:txBody>
          <a:bodyPr vert="horz" lIns="91440" tIns="45720" rIns="91440" bIns="45720" rtlCol="0" anchor="ctr"/>
          <a:lstStyle>
            <a:lvl1pPr algn="ctr">
              <a:defRPr sz="1100" cap="small" baseline="0">
                <a:solidFill>
                  <a:schemeClr val="bg1">
                    <a:lumMod val="65000"/>
                  </a:schemeClr>
                </a:solidFill>
                <a:latin typeface="Gill Sans MT" panose="020B0502020104020203" pitchFamily="34" charset="0"/>
              </a:defRPr>
            </a:lvl1pPr>
          </a:lstStyle>
          <a:p>
            <a:r>
              <a:rPr lang="fr-FR"/>
              <a:t>DOCUMENT A USAGE INTERNE - NE PAS DIFFUSER</a:t>
            </a:r>
            <a:endParaRPr lang="fr-FR" dirty="0"/>
          </a:p>
        </p:txBody>
      </p:sp>
      <p:sp>
        <p:nvSpPr>
          <p:cNvPr id="12" name="Espace réservé du numéro de diapositive 5"/>
          <p:cNvSpPr txBox="1">
            <a:spLocks/>
          </p:cNvSpPr>
          <p:nvPr userDrawn="1"/>
        </p:nvSpPr>
        <p:spPr>
          <a:xfrm>
            <a:off x="10080376" y="6381328"/>
            <a:ext cx="1452228" cy="365125"/>
          </a:xfrm>
          <a:prstGeom prst="rect">
            <a:avLst/>
          </a:prstGeom>
        </p:spPr>
        <p:txBody>
          <a:bodyPr bIns="0" anchor="ctr"/>
          <a:lstStyle>
            <a:defPPr>
              <a:defRPr lang="fr-FR"/>
            </a:defPPr>
            <a:lvl1pPr>
              <a:defRPr sz="1200">
                <a:solidFill>
                  <a:srgbClr val="898989"/>
                </a:solidFill>
              </a:defRPr>
            </a:lvl1pPr>
          </a:lstStyle>
          <a:p>
            <a:pPr lvl="0" algn="r"/>
            <a:fld id="{8549CE0C-DB6B-4D0C-9614-5A644F3CC548}" type="slidenum">
              <a:rPr lang="fr-FR" sz="1100" smtClean="0">
                <a:latin typeface="Arial" panose="020B0604020202020204" pitchFamily="34" charset="0"/>
                <a:cs typeface="Arial" panose="020B0604020202020204" pitchFamily="34" charset="0"/>
              </a:rPr>
              <a:pPr lvl="0" algn="r"/>
              <a:t>‹N°›</a:t>
            </a:fld>
            <a:endParaRPr lang="fr-FR" sz="1100" dirty="0">
              <a:latin typeface="Arial" panose="020B0604020202020204" pitchFamily="34" charset="0"/>
              <a:cs typeface="Arial" panose="020B0604020202020204" pitchFamily="34" charset="0"/>
            </a:endParaRPr>
          </a:p>
        </p:txBody>
      </p:sp>
      <p:sp>
        <p:nvSpPr>
          <p:cNvPr id="4" name="MSIPCMContentMarking" descr="{&quot;HashCode&quot;:-929196920,&quot;Placement&quot;:&quot;Footer&quot;}">
            <a:extLst>
              <a:ext uri="{FF2B5EF4-FFF2-40B4-BE49-F238E27FC236}">
                <a16:creationId xmlns:a16="http://schemas.microsoft.com/office/drawing/2014/main" id="{F793DBCB-78CC-4D61-B198-4AC9D668E025}"/>
              </a:ext>
            </a:extLst>
          </p:cNvPr>
          <p:cNvSpPr txBox="1"/>
          <p:nvPr userDrawn="1"/>
        </p:nvSpPr>
        <p:spPr>
          <a:xfrm>
            <a:off x="0" y="67494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3409754016"/>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image" Target="../media/image9.png"/><Relationship Id="rId7" Type="http://schemas.openxmlformats.org/officeDocument/2006/relationships/slide" Target="slide5.xml"/><Relationship Id="rId12" Type="http://schemas.openxmlformats.org/officeDocument/2006/relationships/slide" Target="slide10.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image" Target="../media/image7.png"/><Relationship Id="rId5" Type="http://schemas.openxmlformats.org/officeDocument/2006/relationships/slide" Target="slide3.xml"/><Relationship Id="rId10" Type="http://schemas.openxmlformats.org/officeDocument/2006/relationships/slide" Target="slide9.xml"/><Relationship Id="rId4" Type="http://schemas.microsoft.com/office/2007/relationships/hdphoto" Target="../media/hdphoto1.wdp"/><Relationship Id="rId9" Type="http://schemas.openxmlformats.org/officeDocument/2006/relationships/slide" Target="slide7.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2.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0.png"/><Relationship Id="rId7"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11.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2.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0.png"/><Relationship Id="rId7"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1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0.png"/><Relationship Id="rId7" Type="http://schemas.openxmlformats.org/officeDocument/2006/relationships/image" Target="../media/image17.jpeg"/><Relationship Id="rId2" Type="http://schemas.openxmlformats.org/officeDocument/2006/relationships/slide" Target="slide2.xml"/><Relationship Id="rId1" Type="http://schemas.openxmlformats.org/officeDocument/2006/relationships/slideLayout" Target="../slideLayouts/slideLayout1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0.png"/><Relationship Id="rId7" Type="http://schemas.openxmlformats.org/officeDocument/2006/relationships/image" Target="../media/image26.png"/><Relationship Id="rId2" Type="http://schemas.openxmlformats.org/officeDocument/2006/relationships/slide" Target="slide2.xml"/><Relationship Id="rId1" Type="http://schemas.openxmlformats.org/officeDocument/2006/relationships/slideLayout" Target="../slideLayouts/slideLayout11.xml"/><Relationship Id="rId6" Type="http://schemas.openxmlformats.org/officeDocument/2006/relationships/image" Target="../media/image15.png"/><Relationship Id="rId5" Type="http://schemas.openxmlformats.org/officeDocument/2006/relationships/image" Target="../media/image28.png"/><Relationship Id="rId4" Type="http://schemas.openxmlformats.org/officeDocument/2006/relationships/image" Target="../media/image25.pn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0.png"/><Relationship Id="rId7" Type="http://schemas.openxmlformats.org/officeDocument/2006/relationships/image" Target="../media/image30.png"/><Relationship Id="rId2" Type="http://schemas.openxmlformats.org/officeDocument/2006/relationships/slide" Target="slide2.xml"/><Relationship Id="rId1" Type="http://schemas.openxmlformats.org/officeDocument/2006/relationships/slideLayout" Target="../slideLayouts/slideLayout11.xml"/><Relationship Id="rId6" Type="http://schemas.openxmlformats.org/officeDocument/2006/relationships/image" Target="../media/image25.png"/><Relationship Id="rId5" Type="http://schemas.openxmlformats.org/officeDocument/2006/relationships/image" Target="../media/image29.png"/><Relationship Id="rId4" Type="http://schemas.openxmlformats.org/officeDocument/2006/relationships/image" Target="../media/image26.png"/><Relationship Id="rId9"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hyperlink" Target="https://clickandlearn.bpce.fr/Directory/Login/Login.aspx?ReturnUrl=%2f" TargetMode="External"/><Relationship Id="rId3" Type="http://schemas.openxmlformats.org/officeDocument/2006/relationships/image" Target="../media/image10.png"/><Relationship Id="rId7" Type="http://schemas.openxmlformats.org/officeDocument/2006/relationships/image" Target="../media/image34.png"/><Relationship Id="rId2" Type="http://schemas.openxmlformats.org/officeDocument/2006/relationships/slide" Target="slide2.xml"/><Relationship Id="rId1" Type="http://schemas.openxmlformats.org/officeDocument/2006/relationships/slideLayout" Target="../slideLayouts/slideLayout11.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hyperlink" Target="http://formastore-assurances.bpcea.caisse-epargne.fr/formations/l-assurance-auto-des-professionnels" TargetMode="External"/><Relationship Id="rId4" Type="http://schemas.openxmlformats.org/officeDocument/2006/relationships/image" Target="../media/image31.png"/><Relationship Id="rId9"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p:cNvSpPr txBox="1"/>
          <p:nvPr/>
        </p:nvSpPr>
        <p:spPr>
          <a:xfrm>
            <a:off x="7049166" y="1392345"/>
            <a:ext cx="4629664" cy="2186120"/>
          </a:xfrm>
          <a:prstGeom prst="rect">
            <a:avLst/>
          </a:prstGeom>
          <a:noFill/>
          <a:ln>
            <a:solidFill>
              <a:schemeClr val="bg1"/>
            </a:solidFill>
          </a:ln>
        </p:spPr>
        <p:txBody>
          <a:bodyPr wrap="square" rtlCol="0">
            <a:noAutofit/>
          </a:bodyPr>
          <a:lstStyle/>
          <a:p>
            <a:endParaRPr lang="fr-FR" dirty="0">
              <a:solidFill>
                <a:schemeClr val="bg1"/>
              </a:solidFill>
            </a:endParaRPr>
          </a:p>
        </p:txBody>
      </p:sp>
      <p:sp>
        <p:nvSpPr>
          <p:cNvPr id="12" name="ZoneTexte 11"/>
          <p:cNvSpPr txBox="1"/>
          <p:nvPr/>
        </p:nvSpPr>
        <p:spPr>
          <a:xfrm>
            <a:off x="7032688" y="3948802"/>
            <a:ext cx="4604951" cy="461665"/>
          </a:xfrm>
          <a:prstGeom prst="rect">
            <a:avLst/>
          </a:prstGeom>
          <a:noFill/>
        </p:spPr>
        <p:txBody>
          <a:bodyPr wrap="square" rtlCol="0">
            <a:spAutoFit/>
          </a:bodyPr>
          <a:lstStyle/>
          <a:p>
            <a:pPr algn="ctr"/>
            <a:r>
              <a:rPr lang="fr-FR" sz="2400" b="1" dirty="0">
                <a:solidFill>
                  <a:schemeClr val="bg1"/>
                </a:solidFill>
              </a:rPr>
              <a:t>Caisse d'Epargne Rives de Paris </a:t>
            </a:r>
          </a:p>
        </p:txBody>
      </p:sp>
      <p:sp>
        <p:nvSpPr>
          <p:cNvPr id="16" name="ZoneTexte 15"/>
          <p:cNvSpPr txBox="1"/>
          <p:nvPr/>
        </p:nvSpPr>
        <p:spPr>
          <a:xfrm>
            <a:off x="7759665" y="2948744"/>
            <a:ext cx="3070077" cy="461665"/>
          </a:xfrm>
          <a:prstGeom prst="rect">
            <a:avLst/>
          </a:prstGeom>
          <a:noFill/>
        </p:spPr>
        <p:txBody>
          <a:bodyPr wrap="square" rtlCol="0">
            <a:spAutoFit/>
          </a:bodyPr>
          <a:lstStyle/>
          <a:p>
            <a:pPr algn="ctr"/>
            <a:r>
              <a:rPr lang="fr-FR" sz="2400" dirty="0">
                <a:solidFill>
                  <a:schemeClr val="bg1"/>
                </a:solidFill>
              </a:rPr>
              <a:t>18 SEPTEMBRE 2019 </a:t>
            </a:r>
          </a:p>
        </p:txBody>
      </p:sp>
      <p:cxnSp>
        <p:nvCxnSpPr>
          <p:cNvPr id="20" name="Connecteur droit 19"/>
          <p:cNvCxnSpPr/>
          <p:nvPr/>
        </p:nvCxnSpPr>
        <p:spPr>
          <a:xfrm>
            <a:off x="8219666" y="2673895"/>
            <a:ext cx="21500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Image 1"/>
          <p:cNvPicPr>
            <a:picLocks noChangeAspect="1"/>
          </p:cNvPicPr>
          <p:nvPr/>
        </p:nvPicPr>
        <p:blipFill>
          <a:blip r:embed="rId2"/>
          <a:stretch>
            <a:fillRect/>
          </a:stretch>
        </p:blipFill>
        <p:spPr>
          <a:xfrm>
            <a:off x="330944" y="188640"/>
            <a:ext cx="2811824" cy="1377794"/>
          </a:xfrm>
          <a:prstGeom prst="rect">
            <a:avLst/>
          </a:prstGeom>
        </p:spPr>
      </p:pic>
      <p:sp>
        <p:nvSpPr>
          <p:cNvPr id="17" name="ZoneTexte 16">
            <a:extLst>
              <a:ext uri="{FF2B5EF4-FFF2-40B4-BE49-F238E27FC236}">
                <a16:creationId xmlns:a16="http://schemas.microsoft.com/office/drawing/2014/main" id="{5E126772-642B-416B-9E51-448BDD373063}"/>
              </a:ext>
            </a:extLst>
          </p:cNvPr>
          <p:cNvSpPr txBox="1"/>
          <p:nvPr/>
        </p:nvSpPr>
        <p:spPr>
          <a:xfrm>
            <a:off x="530919" y="2924944"/>
            <a:ext cx="4700985" cy="2594213"/>
          </a:xfrm>
          <a:prstGeom prst="rect">
            <a:avLst/>
          </a:prstGeom>
          <a:noFill/>
        </p:spPr>
        <p:txBody>
          <a:bodyPr wrap="square" rtlCol="0" anchor="ctr">
            <a:noAutofit/>
          </a:bodyPr>
          <a:lstStyle>
            <a:defPPr>
              <a:defRPr lang="fr-FR"/>
            </a:defPPr>
            <a:lvl1pPr algn="ctr">
              <a:defRPr b="1" cap="small">
                <a:solidFill>
                  <a:srgbClr val="4D6995"/>
                </a:solidFill>
                <a:latin typeface="Gill Sans MT" panose="020B0502020104020203" pitchFamily="34" charset="0"/>
              </a:defRPr>
            </a:lvl1pPr>
          </a:lstStyle>
          <a:p>
            <a:r>
              <a:rPr lang="fr-FR" sz="2400" cap="all" dirty="0">
                <a:solidFill>
                  <a:schemeClr val="bg1">
                    <a:lumMod val="50000"/>
                  </a:schemeClr>
                </a:solidFill>
              </a:rPr>
              <a:t>Assurance auto</a:t>
            </a:r>
          </a:p>
          <a:p>
            <a:r>
              <a:rPr lang="fr-FR" sz="2400" cap="all" dirty="0">
                <a:solidFill>
                  <a:schemeClr val="bg1">
                    <a:lumMod val="50000"/>
                  </a:schemeClr>
                </a:solidFill>
              </a:rPr>
              <a:t>Clients en double relation</a:t>
            </a:r>
          </a:p>
          <a:p>
            <a:endParaRPr lang="fr-FR" sz="2400" cap="all" dirty="0"/>
          </a:p>
          <a:p>
            <a:r>
              <a:rPr lang="fr-FR" sz="2400" cap="all" dirty="0">
                <a:solidFill>
                  <a:schemeClr val="bg1">
                    <a:lumMod val="65000"/>
                  </a:schemeClr>
                </a:solidFill>
              </a:rPr>
              <a:t>-</a:t>
            </a:r>
          </a:p>
          <a:p>
            <a:endParaRPr lang="fr-FR" sz="2400" cap="all" dirty="0"/>
          </a:p>
          <a:p>
            <a:r>
              <a:rPr lang="fr-FR" sz="2400" cap="all" dirty="0">
                <a:solidFill>
                  <a:srgbClr val="C00000"/>
                </a:solidFill>
              </a:rPr>
              <a:t>Comparatif des offres part et pro</a:t>
            </a:r>
          </a:p>
        </p:txBody>
      </p:sp>
      <p:pic>
        <p:nvPicPr>
          <p:cNvPr id="1026" name="Picture 2" descr="LLD véhicule utilitaire pour professionnel : simulation et devis">
            <a:extLst>
              <a:ext uri="{FF2B5EF4-FFF2-40B4-BE49-F238E27FC236}">
                <a16:creationId xmlns:a16="http://schemas.microsoft.com/office/drawing/2014/main" id="{E991A98C-FD93-485A-9189-BEA4CC745D82}"/>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l="18472" r="2361"/>
          <a:stretch/>
        </p:blipFill>
        <p:spPr bwMode="auto">
          <a:xfrm>
            <a:off x="5915980" y="2267163"/>
            <a:ext cx="5538516" cy="3498019"/>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pied de page 2">
            <a:extLst>
              <a:ext uri="{FF2B5EF4-FFF2-40B4-BE49-F238E27FC236}">
                <a16:creationId xmlns:a16="http://schemas.microsoft.com/office/drawing/2014/main" id="{1B9116A2-A0D9-416C-8DD5-AC51F9CEFA49}"/>
              </a:ext>
            </a:extLst>
          </p:cNvPr>
          <p:cNvSpPr>
            <a:spLocks noGrp="1"/>
          </p:cNvSpPr>
          <p:nvPr>
            <p:ph type="ftr" sz="quarter" idx="11"/>
          </p:nvPr>
        </p:nvSpPr>
        <p:spPr/>
        <p:txBody>
          <a:bodyPr/>
          <a:lstStyle/>
          <a:p>
            <a:r>
              <a:rPr lang="fr-FR"/>
              <a:t>DOCUMENT A USAGE INTERNE - NE PAS DIFFUSER</a:t>
            </a:r>
            <a:endParaRPr lang="fr-FR" dirty="0"/>
          </a:p>
        </p:txBody>
      </p:sp>
    </p:spTree>
    <p:extLst>
      <p:ext uri="{BB962C8B-B14F-4D97-AF65-F5344CB8AC3E}">
        <p14:creationId xmlns:p14="http://schemas.microsoft.com/office/powerpoint/2010/main" val="1896536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angle isocèle 3">
            <a:extLst>
              <a:ext uri="{FF2B5EF4-FFF2-40B4-BE49-F238E27FC236}">
                <a16:creationId xmlns:a16="http://schemas.microsoft.com/office/drawing/2014/main" id="{73E52F0F-AE16-4876-8907-99226F1951A9}"/>
              </a:ext>
            </a:extLst>
          </p:cNvPr>
          <p:cNvSpPr/>
          <p:nvPr/>
        </p:nvSpPr>
        <p:spPr>
          <a:xfrm rot="8157025">
            <a:off x="9490861" y="5513654"/>
            <a:ext cx="3383402" cy="1375711"/>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0227E9E2-8208-430D-AAC0-F34675ED1C63}"/>
              </a:ext>
            </a:extLst>
          </p:cNvPr>
          <p:cNvSpPr/>
          <p:nvPr/>
        </p:nvSpPr>
        <p:spPr>
          <a:xfrm>
            <a:off x="0" y="0"/>
            <a:ext cx="12192000" cy="6858000"/>
          </a:xfrm>
          <a:prstGeom prst="rect">
            <a:avLst/>
          </a:prstGeom>
          <a:noFill/>
          <a:ln w="1016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18"/>
          <p:cNvSpPr txBox="1"/>
          <p:nvPr/>
        </p:nvSpPr>
        <p:spPr>
          <a:xfrm>
            <a:off x="1739516" y="1016322"/>
            <a:ext cx="2646294" cy="576064"/>
          </a:xfrm>
          <a:prstGeom prst="rect">
            <a:avLst/>
          </a:prstGeom>
          <a:noFill/>
        </p:spPr>
        <p:txBody>
          <a:bodyPr wrap="square" rtlCol="0" anchor="ctr">
            <a:noAutofit/>
          </a:bodyPr>
          <a:lstStyle/>
          <a:p>
            <a:r>
              <a:rPr lang="fr-FR" sz="2400" b="1" cap="small" dirty="0">
                <a:solidFill>
                  <a:srgbClr val="C00000"/>
                </a:solidFill>
                <a:latin typeface="Gill Sans MT" panose="020B0502020104020203" pitchFamily="34" charset="0"/>
              </a:rPr>
              <a:t>SOMMAIRE</a:t>
            </a:r>
          </a:p>
        </p:txBody>
      </p:sp>
      <p:sp>
        <p:nvSpPr>
          <p:cNvPr id="10" name="Triangle rectangle 9"/>
          <p:cNvSpPr/>
          <p:nvPr/>
        </p:nvSpPr>
        <p:spPr>
          <a:xfrm rot="16200000">
            <a:off x="10308468" y="4977172"/>
            <a:ext cx="1296000" cy="1296000"/>
          </a:xfrm>
          <a:prstGeom prst="r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Image 4"/>
          <p:cNvPicPr>
            <a:picLocks noChangeAspect="1"/>
          </p:cNvPicPr>
          <p:nvPr/>
        </p:nvPicPr>
        <p:blipFill rotWithShape="1">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b="13775"/>
          <a:stretch/>
        </p:blipFill>
        <p:spPr>
          <a:xfrm rot="19669591">
            <a:off x="10891980" y="5651451"/>
            <a:ext cx="681170" cy="587335"/>
          </a:xfrm>
          <a:prstGeom prst="rect">
            <a:avLst/>
          </a:prstGeom>
        </p:spPr>
      </p:pic>
      <p:sp>
        <p:nvSpPr>
          <p:cNvPr id="11" name="Rectangle 10"/>
          <p:cNvSpPr/>
          <p:nvPr/>
        </p:nvSpPr>
        <p:spPr>
          <a:xfrm>
            <a:off x="2121522" y="1928844"/>
            <a:ext cx="4298514" cy="307777"/>
          </a:xfrm>
          <a:prstGeom prst="rect">
            <a:avLst/>
          </a:prstGeom>
        </p:spPr>
        <p:txBody>
          <a:bodyPr wrap="square">
            <a:spAutoFit/>
          </a:bodyPr>
          <a:lstStyle/>
          <a:p>
            <a:pPr defTabSz="681393"/>
            <a:r>
              <a:rPr lang="en-US" sz="1400" b="1" dirty="0">
                <a:latin typeface="Gill Sans MT" panose="020B0502020104020203" pitchFamily="34" charset="0"/>
                <a:ea typeface="Calibri"/>
                <a:cs typeface="Arial" panose="020B0604020202020204" pitchFamily="34" charset="0"/>
              </a:rPr>
              <a:t>1. </a:t>
            </a:r>
            <a:r>
              <a:rPr lang="fr-FR" sz="1400" b="1" dirty="0">
                <a:latin typeface="Gill Sans MT" panose="020B0502020104020203" pitchFamily="34" charset="0"/>
                <a:ea typeface="Calibri"/>
                <a:cs typeface="Arial" panose="020B0604020202020204" pitchFamily="34" charset="0"/>
              </a:rPr>
              <a:t>Importance de la bonne définition de l’usage</a:t>
            </a:r>
            <a:endParaRPr lang="en-US" sz="1400" b="1" dirty="0">
              <a:latin typeface="Gill Sans MT" panose="020B0502020104020203" pitchFamily="34" charset="0"/>
              <a:ea typeface="Calibri"/>
              <a:cs typeface="Arial" panose="020B0604020202020204" pitchFamily="34" charset="0"/>
            </a:endParaRPr>
          </a:p>
        </p:txBody>
      </p:sp>
      <p:sp>
        <p:nvSpPr>
          <p:cNvPr id="34" name="Freeform 270">
            <a:hlinkClick r:id="rId5"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814121" y="1972859"/>
            <a:ext cx="221659" cy="221659"/>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endParaRPr>
          </a:p>
        </p:txBody>
      </p:sp>
      <p:sp>
        <p:nvSpPr>
          <p:cNvPr id="35" name="Freeform 270">
            <a:hlinkClick r:id="rId6"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814121" y="2512919"/>
            <a:ext cx="221659" cy="221659"/>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endParaRPr>
          </a:p>
        </p:txBody>
      </p:sp>
      <p:sp>
        <p:nvSpPr>
          <p:cNvPr id="36" name="Freeform 270">
            <a:hlinkClick r:id="rId7"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810824" y="3128552"/>
            <a:ext cx="221659" cy="221659"/>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endParaRPr>
          </a:p>
        </p:txBody>
      </p:sp>
      <p:sp>
        <p:nvSpPr>
          <p:cNvPr id="37" name="Freeform 270">
            <a:hlinkClick r:id="rId8"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810824" y="3719242"/>
            <a:ext cx="221659" cy="221659"/>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endParaRPr>
          </a:p>
        </p:txBody>
      </p:sp>
      <p:sp>
        <p:nvSpPr>
          <p:cNvPr id="39" name="Freeform 270">
            <a:hlinkClick r:id="rId9"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810824" y="4359469"/>
            <a:ext cx="221659" cy="221659"/>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endParaRPr>
          </a:p>
        </p:txBody>
      </p:sp>
      <p:sp>
        <p:nvSpPr>
          <p:cNvPr id="41" name="Freeform 270">
            <a:hlinkClick r:id="rId10"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810824" y="5037822"/>
            <a:ext cx="221659" cy="221659"/>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endParaRPr>
          </a:p>
        </p:txBody>
      </p:sp>
      <p:sp>
        <p:nvSpPr>
          <p:cNvPr id="46" name="Rectangle 45">
            <a:hlinkClick r:id="rId5" action="ppaction://hlinksldjump"/>
          </p:cNvPr>
          <p:cNvSpPr/>
          <p:nvPr/>
        </p:nvSpPr>
        <p:spPr>
          <a:xfrm>
            <a:off x="1696301" y="1736812"/>
            <a:ext cx="457299" cy="276999"/>
          </a:xfrm>
          <a:prstGeom prst="rect">
            <a:avLst/>
          </a:prstGeom>
        </p:spPr>
        <p:txBody>
          <a:bodyPr wrap="square">
            <a:spAutoFit/>
          </a:bodyPr>
          <a:lstStyle/>
          <a:p>
            <a:pPr algn="ctr" defTabSz="681393"/>
            <a:r>
              <a:rPr lang="fr-FR" sz="1200" b="1" dirty="0">
                <a:solidFill>
                  <a:schemeClr val="accent2">
                    <a:lumMod val="75000"/>
                  </a:schemeClr>
                </a:solidFill>
                <a:latin typeface="Aharoni" panose="02010803020104030203" pitchFamily="2" charset="-79"/>
                <a:ea typeface="Calibri"/>
                <a:cs typeface="Aharoni" panose="02010803020104030203" pitchFamily="2" charset="-79"/>
              </a:rPr>
              <a:t>P.3</a:t>
            </a:r>
          </a:p>
        </p:txBody>
      </p:sp>
      <p:sp>
        <p:nvSpPr>
          <p:cNvPr id="47" name="Rectangle 46">
            <a:hlinkClick r:id="rId6" action="ppaction://hlinksldjump"/>
          </p:cNvPr>
          <p:cNvSpPr/>
          <p:nvPr/>
        </p:nvSpPr>
        <p:spPr>
          <a:xfrm>
            <a:off x="1696301" y="2302530"/>
            <a:ext cx="457299" cy="276999"/>
          </a:xfrm>
          <a:prstGeom prst="rect">
            <a:avLst/>
          </a:prstGeom>
        </p:spPr>
        <p:txBody>
          <a:bodyPr wrap="square">
            <a:spAutoFit/>
          </a:bodyPr>
          <a:lstStyle/>
          <a:p>
            <a:pPr algn="ctr" defTabSz="681393"/>
            <a:r>
              <a:rPr lang="fr-FR" sz="1200" b="1" dirty="0">
                <a:solidFill>
                  <a:schemeClr val="accent2">
                    <a:lumMod val="75000"/>
                  </a:schemeClr>
                </a:solidFill>
                <a:latin typeface="Aharoni" panose="02010803020104030203" pitchFamily="2" charset="-79"/>
                <a:ea typeface="Calibri"/>
                <a:cs typeface="Aharoni" panose="02010803020104030203" pitchFamily="2" charset="-79"/>
              </a:rPr>
              <a:t>P.4</a:t>
            </a:r>
          </a:p>
        </p:txBody>
      </p:sp>
      <p:sp>
        <p:nvSpPr>
          <p:cNvPr id="48" name="Rectangle 47">
            <a:hlinkClick r:id="rId7" action="ppaction://hlinksldjump"/>
          </p:cNvPr>
          <p:cNvSpPr/>
          <p:nvPr/>
        </p:nvSpPr>
        <p:spPr>
          <a:xfrm>
            <a:off x="1693004" y="2902946"/>
            <a:ext cx="457299" cy="276999"/>
          </a:xfrm>
          <a:prstGeom prst="rect">
            <a:avLst/>
          </a:prstGeom>
        </p:spPr>
        <p:txBody>
          <a:bodyPr wrap="square">
            <a:spAutoFit/>
          </a:bodyPr>
          <a:lstStyle/>
          <a:p>
            <a:pPr algn="ctr" defTabSz="681393"/>
            <a:r>
              <a:rPr lang="fr-FR" sz="1200" b="1" dirty="0">
                <a:solidFill>
                  <a:schemeClr val="accent2">
                    <a:lumMod val="75000"/>
                  </a:schemeClr>
                </a:solidFill>
                <a:latin typeface="Aharoni" panose="02010803020104030203" pitchFamily="2" charset="-79"/>
                <a:ea typeface="Calibri"/>
                <a:cs typeface="Aharoni" panose="02010803020104030203" pitchFamily="2" charset="-79"/>
              </a:rPr>
              <a:t>P.5</a:t>
            </a:r>
          </a:p>
        </p:txBody>
      </p:sp>
      <p:sp>
        <p:nvSpPr>
          <p:cNvPr id="49" name="Rectangle 48">
            <a:hlinkClick r:id="rId8" action="ppaction://hlinksldjump"/>
          </p:cNvPr>
          <p:cNvSpPr/>
          <p:nvPr/>
        </p:nvSpPr>
        <p:spPr>
          <a:xfrm>
            <a:off x="1693004" y="3497583"/>
            <a:ext cx="457299" cy="276999"/>
          </a:xfrm>
          <a:prstGeom prst="rect">
            <a:avLst/>
          </a:prstGeom>
        </p:spPr>
        <p:txBody>
          <a:bodyPr wrap="square">
            <a:spAutoFit/>
          </a:bodyPr>
          <a:lstStyle/>
          <a:p>
            <a:pPr algn="ctr" defTabSz="681393"/>
            <a:r>
              <a:rPr lang="fr-FR" sz="1200" b="1" dirty="0">
                <a:solidFill>
                  <a:schemeClr val="accent2">
                    <a:lumMod val="75000"/>
                  </a:schemeClr>
                </a:solidFill>
                <a:latin typeface="Aharoni" panose="02010803020104030203" pitchFamily="2" charset="-79"/>
                <a:ea typeface="Calibri"/>
                <a:cs typeface="Aharoni" panose="02010803020104030203" pitchFamily="2" charset="-79"/>
              </a:rPr>
              <a:t>P.6</a:t>
            </a:r>
          </a:p>
        </p:txBody>
      </p:sp>
      <p:sp>
        <p:nvSpPr>
          <p:cNvPr id="50" name="Rectangle 49">
            <a:hlinkClick r:id="rId9" action="ppaction://hlinksldjump"/>
          </p:cNvPr>
          <p:cNvSpPr/>
          <p:nvPr/>
        </p:nvSpPr>
        <p:spPr>
          <a:xfrm>
            <a:off x="1693004" y="4113076"/>
            <a:ext cx="457299" cy="276999"/>
          </a:xfrm>
          <a:prstGeom prst="rect">
            <a:avLst/>
          </a:prstGeom>
        </p:spPr>
        <p:txBody>
          <a:bodyPr wrap="square">
            <a:spAutoFit/>
          </a:bodyPr>
          <a:lstStyle/>
          <a:p>
            <a:pPr algn="ctr" defTabSz="681393"/>
            <a:r>
              <a:rPr lang="fr-FR" sz="1200" b="1" dirty="0">
                <a:solidFill>
                  <a:schemeClr val="accent2">
                    <a:lumMod val="75000"/>
                  </a:schemeClr>
                </a:solidFill>
                <a:latin typeface="Aharoni" panose="02010803020104030203" pitchFamily="2" charset="-79"/>
                <a:ea typeface="Calibri"/>
                <a:cs typeface="Aharoni" panose="02010803020104030203" pitchFamily="2" charset="-79"/>
              </a:rPr>
              <a:t>P.7</a:t>
            </a:r>
          </a:p>
        </p:txBody>
      </p:sp>
      <p:sp>
        <p:nvSpPr>
          <p:cNvPr id="52" name="Rectangle 51">
            <a:hlinkClick r:id="rId10" action="ppaction://hlinksldjump"/>
          </p:cNvPr>
          <p:cNvSpPr/>
          <p:nvPr/>
        </p:nvSpPr>
        <p:spPr>
          <a:xfrm>
            <a:off x="1693004" y="4797152"/>
            <a:ext cx="457299" cy="276999"/>
          </a:xfrm>
          <a:prstGeom prst="rect">
            <a:avLst/>
          </a:prstGeom>
        </p:spPr>
        <p:txBody>
          <a:bodyPr wrap="square">
            <a:spAutoFit/>
          </a:bodyPr>
          <a:lstStyle/>
          <a:p>
            <a:pPr algn="ctr" defTabSz="681393"/>
            <a:r>
              <a:rPr lang="fr-FR" sz="1200" b="1" dirty="0">
                <a:solidFill>
                  <a:schemeClr val="accent2">
                    <a:lumMod val="75000"/>
                  </a:schemeClr>
                </a:solidFill>
                <a:latin typeface="Aharoni" panose="02010803020104030203" pitchFamily="2" charset="-79"/>
                <a:ea typeface="Calibri"/>
                <a:cs typeface="Aharoni" panose="02010803020104030203" pitchFamily="2" charset="-79"/>
              </a:rPr>
              <a:t>P.9</a:t>
            </a:r>
          </a:p>
        </p:txBody>
      </p:sp>
      <p:pic>
        <p:nvPicPr>
          <p:cNvPr id="63" name="Image 62">
            <a:extLst>
              <a:ext uri="{FF2B5EF4-FFF2-40B4-BE49-F238E27FC236}">
                <a16:creationId xmlns:a16="http://schemas.microsoft.com/office/drawing/2014/main" id="{C9B8F158-A507-40BD-878E-D3F0E15D76BF}"/>
              </a:ext>
            </a:extLst>
          </p:cNvPr>
          <p:cNvPicPr>
            <a:picLocks noChangeAspect="1"/>
          </p:cNvPicPr>
          <p:nvPr/>
        </p:nvPicPr>
        <p:blipFill rotWithShape="1">
          <a:blip r:embed="rId11"/>
          <a:srcRect l="30323" t="-10767" r="29716" b="23697"/>
          <a:stretch/>
        </p:blipFill>
        <p:spPr>
          <a:xfrm>
            <a:off x="637125" y="570429"/>
            <a:ext cx="913370" cy="975152"/>
          </a:xfrm>
          <a:prstGeom prst="rect">
            <a:avLst/>
          </a:prstGeom>
        </p:spPr>
      </p:pic>
      <p:sp>
        <p:nvSpPr>
          <p:cNvPr id="62" name="Rectangle 61">
            <a:extLst>
              <a:ext uri="{FF2B5EF4-FFF2-40B4-BE49-F238E27FC236}">
                <a16:creationId xmlns:a16="http://schemas.microsoft.com/office/drawing/2014/main" id="{7484A3BF-26BA-4218-9DE5-CB5FABD80E0D}"/>
              </a:ext>
            </a:extLst>
          </p:cNvPr>
          <p:cNvSpPr/>
          <p:nvPr/>
        </p:nvSpPr>
        <p:spPr>
          <a:xfrm>
            <a:off x="2121521" y="2460680"/>
            <a:ext cx="5522651" cy="307777"/>
          </a:xfrm>
          <a:prstGeom prst="rect">
            <a:avLst/>
          </a:prstGeom>
        </p:spPr>
        <p:txBody>
          <a:bodyPr wrap="square">
            <a:spAutoFit/>
          </a:bodyPr>
          <a:lstStyle/>
          <a:p>
            <a:pPr defTabSz="681393"/>
            <a:r>
              <a:rPr lang="en-US" sz="1400" b="1" dirty="0">
                <a:latin typeface="Gill Sans MT" panose="020B0502020104020203" pitchFamily="34" charset="0"/>
                <a:ea typeface="Calibri"/>
                <a:cs typeface="Arial" panose="020B0604020202020204" pitchFamily="34" charset="0"/>
              </a:rPr>
              <a:t>2. </a:t>
            </a:r>
            <a:r>
              <a:rPr lang="fr-FR" sz="1400" b="1" dirty="0">
                <a:latin typeface="Gill Sans MT" panose="020B0502020104020203" pitchFamily="34" charset="0"/>
                <a:ea typeface="Calibri"/>
                <a:cs typeface="Arial" panose="020B0604020202020204" pitchFamily="34" charset="0"/>
              </a:rPr>
              <a:t>Des assurances pour tous les usages</a:t>
            </a:r>
            <a:endParaRPr lang="en-US" sz="1400" b="1" dirty="0">
              <a:latin typeface="Gill Sans MT" panose="020B0502020104020203" pitchFamily="34" charset="0"/>
              <a:ea typeface="Calibri"/>
              <a:cs typeface="Arial" panose="020B0604020202020204" pitchFamily="34" charset="0"/>
            </a:endParaRPr>
          </a:p>
        </p:txBody>
      </p:sp>
      <p:sp>
        <p:nvSpPr>
          <p:cNvPr id="64" name="Rectangle 63">
            <a:extLst>
              <a:ext uri="{FF2B5EF4-FFF2-40B4-BE49-F238E27FC236}">
                <a16:creationId xmlns:a16="http://schemas.microsoft.com/office/drawing/2014/main" id="{3301F660-04A3-4EB5-9664-720D2F5B9A6B}"/>
              </a:ext>
            </a:extLst>
          </p:cNvPr>
          <p:cNvSpPr/>
          <p:nvPr/>
        </p:nvSpPr>
        <p:spPr>
          <a:xfrm>
            <a:off x="2111885" y="3664859"/>
            <a:ext cx="4301531" cy="307777"/>
          </a:xfrm>
          <a:prstGeom prst="rect">
            <a:avLst/>
          </a:prstGeom>
        </p:spPr>
        <p:txBody>
          <a:bodyPr wrap="square">
            <a:spAutoFit/>
          </a:bodyPr>
          <a:lstStyle/>
          <a:p>
            <a:pPr defTabSz="681393"/>
            <a:r>
              <a:rPr lang="en-US" sz="1400" b="1" dirty="0">
                <a:latin typeface="Gill Sans MT" panose="020B0502020104020203" pitchFamily="34" charset="0"/>
                <a:ea typeface="Calibri"/>
                <a:cs typeface="Arial" panose="020B0604020202020204" pitchFamily="34" charset="0"/>
              </a:rPr>
              <a:t>4. </a:t>
            </a:r>
            <a:r>
              <a:rPr lang="fr-FR" sz="1400" b="1" dirty="0">
                <a:latin typeface="Gill Sans MT" panose="020B0502020104020203" pitchFamily="34" charset="0"/>
                <a:ea typeface="Calibri"/>
                <a:cs typeface="Arial" panose="020B0604020202020204" pitchFamily="34" charset="0"/>
              </a:rPr>
              <a:t>Quel usage pour quelle utilisation ?</a:t>
            </a:r>
            <a:endParaRPr lang="en-US" sz="1400" b="1" dirty="0">
              <a:latin typeface="Gill Sans MT" panose="020B0502020104020203" pitchFamily="34" charset="0"/>
              <a:ea typeface="Calibri"/>
              <a:cs typeface="Arial" panose="020B0604020202020204" pitchFamily="34" charset="0"/>
            </a:endParaRPr>
          </a:p>
        </p:txBody>
      </p:sp>
      <p:sp>
        <p:nvSpPr>
          <p:cNvPr id="65" name="Rectangle 64">
            <a:extLst>
              <a:ext uri="{FF2B5EF4-FFF2-40B4-BE49-F238E27FC236}">
                <a16:creationId xmlns:a16="http://schemas.microsoft.com/office/drawing/2014/main" id="{E05D8FF5-6633-4D48-B6F4-1F4D7A17070C}"/>
              </a:ext>
            </a:extLst>
          </p:cNvPr>
          <p:cNvSpPr/>
          <p:nvPr/>
        </p:nvSpPr>
        <p:spPr>
          <a:xfrm>
            <a:off x="2111885" y="4301462"/>
            <a:ext cx="3724357" cy="307777"/>
          </a:xfrm>
          <a:prstGeom prst="rect">
            <a:avLst/>
          </a:prstGeom>
        </p:spPr>
        <p:txBody>
          <a:bodyPr wrap="square">
            <a:spAutoFit/>
          </a:bodyPr>
          <a:lstStyle/>
          <a:p>
            <a:pPr defTabSz="681393"/>
            <a:r>
              <a:rPr lang="en-US" sz="1400" b="1" dirty="0">
                <a:latin typeface="Gill Sans MT" panose="020B0502020104020203" pitchFamily="34" charset="0"/>
                <a:ea typeface="Calibri"/>
                <a:cs typeface="Arial" panose="020B0604020202020204" pitchFamily="34" charset="0"/>
              </a:rPr>
              <a:t>5. </a:t>
            </a:r>
            <a:r>
              <a:rPr lang="fr-FR" sz="1400" b="1" dirty="0">
                <a:latin typeface="Gill Sans MT" panose="020B0502020104020203" pitchFamily="34" charset="0"/>
                <a:ea typeface="Calibri"/>
                <a:cs typeface="Arial" panose="020B0604020202020204" pitchFamily="34" charset="0"/>
              </a:rPr>
              <a:t>Une couverture de base commune</a:t>
            </a:r>
            <a:endParaRPr lang="en-US" sz="1400" b="1" dirty="0">
              <a:latin typeface="Gill Sans MT" panose="020B0502020104020203" pitchFamily="34" charset="0"/>
              <a:ea typeface="Calibri"/>
              <a:cs typeface="Arial" panose="020B0604020202020204" pitchFamily="34" charset="0"/>
            </a:endParaRPr>
          </a:p>
        </p:txBody>
      </p:sp>
      <p:sp>
        <p:nvSpPr>
          <p:cNvPr id="66" name="Rectangle 65">
            <a:extLst>
              <a:ext uri="{FF2B5EF4-FFF2-40B4-BE49-F238E27FC236}">
                <a16:creationId xmlns:a16="http://schemas.microsoft.com/office/drawing/2014/main" id="{474D8605-A4C1-45EE-A842-AED49D8AF069}"/>
              </a:ext>
            </a:extLst>
          </p:cNvPr>
          <p:cNvSpPr/>
          <p:nvPr/>
        </p:nvSpPr>
        <p:spPr>
          <a:xfrm>
            <a:off x="2111885" y="4874437"/>
            <a:ext cx="4226914" cy="523220"/>
          </a:xfrm>
          <a:prstGeom prst="rect">
            <a:avLst/>
          </a:prstGeom>
        </p:spPr>
        <p:txBody>
          <a:bodyPr wrap="square">
            <a:spAutoFit/>
          </a:bodyPr>
          <a:lstStyle/>
          <a:p>
            <a:pPr defTabSz="681393"/>
            <a:r>
              <a:rPr lang="en-US" sz="1400" b="1" dirty="0">
                <a:latin typeface="Gill Sans MT" panose="020B0502020104020203" pitchFamily="34" charset="0"/>
                <a:ea typeface="Calibri"/>
                <a:cs typeface="Arial" panose="020B0604020202020204" pitchFamily="34" charset="0"/>
              </a:rPr>
              <a:t>6. </a:t>
            </a:r>
            <a:r>
              <a:rPr lang="fr-FR" sz="1400" b="1" dirty="0">
                <a:latin typeface="Gill Sans MT" panose="020B0502020104020203" pitchFamily="34" charset="0"/>
                <a:ea typeface="Calibri"/>
                <a:cs typeface="Arial" panose="020B0604020202020204" pitchFamily="34" charset="0"/>
              </a:rPr>
              <a:t>Des spécificités pour répondre aux besoins de couverture des professionnels</a:t>
            </a:r>
            <a:endParaRPr lang="en-US" sz="1400" b="1" dirty="0">
              <a:latin typeface="Gill Sans MT" panose="020B0502020104020203" pitchFamily="34" charset="0"/>
              <a:ea typeface="Calibri"/>
              <a:cs typeface="Arial" panose="020B0604020202020204" pitchFamily="34" charset="0"/>
            </a:endParaRPr>
          </a:p>
        </p:txBody>
      </p:sp>
      <p:sp>
        <p:nvSpPr>
          <p:cNvPr id="67" name="Rectangle 66">
            <a:extLst>
              <a:ext uri="{FF2B5EF4-FFF2-40B4-BE49-F238E27FC236}">
                <a16:creationId xmlns:a16="http://schemas.microsoft.com/office/drawing/2014/main" id="{78745A27-CF61-43B1-AA10-91B388D2A8DA}"/>
              </a:ext>
            </a:extLst>
          </p:cNvPr>
          <p:cNvSpPr/>
          <p:nvPr/>
        </p:nvSpPr>
        <p:spPr>
          <a:xfrm>
            <a:off x="2111885" y="5687085"/>
            <a:ext cx="2905477" cy="307777"/>
          </a:xfrm>
          <a:prstGeom prst="rect">
            <a:avLst/>
          </a:prstGeom>
        </p:spPr>
        <p:txBody>
          <a:bodyPr wrap="square">
            <a:spAutoFit/>
          </a:bodyPr>
          <a:lstStyle/>
          <a:p>
            <a:pPr defTabSz="681393"/>
            <a:r>
              <a:rPr lang="en-US" sz="1400" b="1" dirty="0">
                <a:latin typeface="Gill Sans MT" panose="020B0502020104020203" pitchFamily="34" charset="0"/>
                <a:ea typeface="Calibri"/>
                <a:cs typeface="Arial" panose="020B0604020202020204" pitchFamily="34" charset="0"/>
              </a:rPr>
              <a:t>7. En conclusion</a:t>
            </a:r>
          </a:p>
        </p:txBody>
      </p:sp>
      <p:sp>
        <p:nvSpPr>
          <p:cNvPr id="27" name="Rectangle 26">
            <a:extLst>
              <a:ext uri="{FF2B5EF4-FFF2-40B4-BE49-F238E27FC236}">
                <a16:creationId xmlns:a16="http://schemas.microsoft.com/office/drawing/2014/main" id="{AA217AC2-C369-42B5-BF82-3ACCEAEAD653}"/>
              </a:ext>
            </a:extLst>
          </p:cNvPr>
          <p:cNvSpPr/>
          <p:nvPr/>
        </p:nvSpPr>
        <p:spPr>
          <a:xfrm>
            <a:off x="2121520" y="3095392"/>
            <a:ext cx="5522651" cy="307777"/>
          </a:xfrm>
          <a:prstGeom prst="rect">
            <a:avLst/>
          </a:prstGeom>
        </p:spPr>
        <p:txBody>
          <a:bodyPr wrap="square">
            <a:spAutoFit/>
          </a:bodyPr>
          <a:lstStyle/>
          <a:p>
            <a:pPr defTabSz="681393"/>
            <a:r>
              <a:rPr lang="fr-FR" sz="1400" b="1" dirty="0">
                <a:latin typeface="Gill Sans MT" panose="020B0502020104020203" pitchFamily="34" charset="0"/>
                <a:ea typeface="Calibri"/>
                <a:cs typeface="Arial" panose="020B0604020202020204" pitchFamily="34" charset="0"/>
              </a:rPr>
              <a:t>3. Les questions à poser pour définir l’offre adaptée</a:t>
            </a:r>
          </a:p>
        </p:txBody>
      </p:sp>
      <p:sp>
        <p:nvSpPr>
          <p:cNvPr id="28" name="Freeform 270">
            <a:hlinkClick r:id="rId12" action="ppaction://hlinksldjump"/>
            <a:extLst>
              <a:ext uri="{FF2B5EF4-FFF2-40B4-BE49-F238E27FC236}">
                <a16:creationId xmlns:a16="http://schemas.microsoft.com/office/drawing/2014/main" id="{9DA1574C-D1F9-4AF3-A3E9-FB10C7F1B281}"/>
              </a:ext>
            </a:extLst>
          </p:cNvPr>
          <p:cNvSpPr>
            <a:spLocks noChangeAspect="1"/>
          </p:cNvSpPr>
          <p:nvPr/>
        </p:nvSpPr>
        <p:spPr>
          <a:xfrm flipH="1">
            <a:off x="1807198" y="5731391"/>
            <a:ext cx="221659" cy="221659"/>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endParaRPr>
          </a:p>
        </p:txBody>
      </p:sp>
      <p:sp>
        <p:nvSpPr>
          <p:cNvPr id="29" name="Rectangle 28">
            <a:hlinkClick r:id="rId12" action="ppaction://hlinksldjump"/>
            <a:extLst>
              <a:ext uri="{FF2B5EF4-FFF2-40B4-BE49-F238E27FC236}">
                <a16:creationId xmlns:a16="http://schemas.microsoft.com/office/drawing/2014/main" id="{C6913CD2-EC00-4E70-97BB-20695D358F24}"/>
              </a:ext>
            </a:extLst>
          </p:cNvPr>
          <p:cNvSpPr/>
          <p:nvPr/>
        </p:nvSpPr>
        <p:spPr>
          <a:xfrm>
            <a:off x="1689378" y="5490721"/>
            <a:ext cx="457299" cy="276999"/>
          </a:xfrm>
          <a:prstGeom prst="rect">
            <a:avLst/>
          </a:prstGeom>
        </p:spPr>
        <p:txBody>
          <a:bodyPr wrap="square">
            <a:spAutoFit/>
          </a:bodyPr>
          <a:lstStyle/>
          <a:p>
            <a:pPr algn="ctr" defTabSz="681393"/>
            <a:r>
              <a:rPr lang="fr-FR" sz="1200" b="1" dirty="0">
                <a:solidFill>
                  <a:schemeClr val="accent2">
                    <a:lumMod val="75000"/>
                  </a:schemeClr>
                </a:solidFill>
                <a:latin typeface="Aharoni" panose="02010803020104030203" pitchFamily="2" charset="-79"/>
                <a:ea typeface="Calibri"/>
                <a:cs typeface="Aharoni" panose="02010803020104030203" pitchFamily="2" charset="-79"/>
              </a:rPr>
              <a:t>P.10</a:t>
            </a:r>
          </a:p>
        </p:txBody>
      </p:sp>
      <p:sp>
        <p:nvSpPr>
          <p:cNvPr id="2" name="Espace réservé du pied de page 1">
            <a:extLst>
              <a:ext uri="{FF2B5EF4-FFF2-40B4-BE49-F238E27FC236}">
                <a16:creationId xmlns:a16="http://schemas.microsoft.com/office/drawing/2014/main" id="{FE5C6BEB-804A-443D-AD16-A528F5B4F0F4}"/>
              </a:ext>
            </a:extLst>
          </p:cNvPr>
          <p:cNvSpPr>
            <a:spLocks noGrp="1"/>
          </p:cNvSpPr>
          <p:nvPr>
            <p:ph type="ftr" sz="quarter" idx="11"/>
          </p:nvPr>
        </p:nvSpPr>
        <p:spPr/>
        <p:txBody>
          <a:bodyPr/>
          <a:lstStyle/>
          <a:p>
            <a:r>
              <a:rPr lang="fr-FR"/>
              <a:t>DOCUMENT A USAGE INTERNE - NE PAS DIFFUSER</a:t>
            </a:r>
            <a:endParaRPr lang="fr-FR" dirty="0"/>
          </a:p>
        </p:txBody>
      </p:sp>
    </p:spTree>
    <p:extLst>
      <p:ext uri="{BB962C8B-B14F-4D97-AF65-F5344CB8AC3E}">
        <p14:creationId xmlns:p14="http://schemas.microsoft.com/office/powerpoint/2010/main" val="3145778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p:cNvSpPr>
            <a:spLocks noGrp="1"/>
          </p:cNvSpPr>
          <p:nvPr>
            <p:ph sz="quarter" idx="14"/>
          </p:nvPr>
        </p:nvSpPr>
        <p:spPr>
          <a:xfrm>
            <a:off x="479376" y="148927"/>
            <a:ext cx="3437086" cy="468000"/>
          </a:xfrm>
        </p:spPr>
        <p:txBody>
          <a:bodyPr>
            <a:normAutofit/>
          </a:bodyPr>
          <a:lstStyle/>
          <a:p>
            <a:r>
              <a:rPr lang="fr-FR" sz="1200" dirty="0">
                <a:solidFill>
                  <a:srgbClr val="7F7F7F"/>
                </a:solidFill>
              </a:rPr>
              <a:t>assurance </a:t>
            </a:r>
            <a:r>
              <a:rPr lang="fr-FR" sz="1200" dirty="0"/>
              <a:t>AUTO</a:t>
            </a:r>
            <a:endParaRPr lang="en-US" sz="1200" dirty="0">
              <a:solidFill>
                <a:srgbClr val="7F7F7F"/>
              </a:solidFill>
            </a:endParaRPr>
          </a:p>
        </p:txBody>
      </p:sp>
      <p:sp>
        <p:nvSpPr>
          <p:cNvPr id="13" name="Rectangle 12">
            <a:extLst>
              <a:ext uri="{FF2B5EF4-FFF2-40B4-BE49-F238E27FC236}">
                <a16:creationId xmlns:a16="http://schemas.microsoft.com/office/drawing/2014/main" id="{5FC0E376-70A6-48CB-ADCF-98ACF40F91C8}"/>
              </a:ext>
            </a:extLst>
          </p:cNvPr>
          <p:cNvSpPr/>
          <p:nvPr/>
        </p:nvSpPr>
        <p:spPr>
          <a:xfrm>
            <a:off x="334736" y="548680"/>
            <a:ext cx="10721453" cy="103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5" name="Groupe 74">
            <a:extLst>
              <a:ext uri="{FF2B5EF4-FFF2-40B4-BE49-F238E27FC236}">
                <a16:creationId xmlns:a16="http://schemas.microsoft.com/office/drawing/2014/main" id="{8C07C43F-D805-42D1-96B0-FE2014B24B9B}"/>
              </a:ext>
            </a:extLst>
          </p:cNvPr>
          <p:cNvGrpSpPr/>
          <p:nvPr/>
        </p:nvGrpSpPr>
        <p:grpSpPr>
          <a:xfrm>
            <a:off x="479376" y="651729"/>
            <a:ext cx="10513168" cy="0"/>
            <a:chOff x="479376" y="651729"/>
            <a:chExt cx="10513168" cy="0"/>
          </a:xfrm>
        </p:grpSpPr>
        <p:cxnSp>
          <p:nvCxnSpPr>
            <p:cNvPr id="76" name="Connecteur droit 75">
              <a:extLst>
                <a:ext uri="{FF2B5EF4-FFF2-40B4-BE49-F238E27FC236}">
                  <a16:creationId xmlns:a16="http://schemas.microsoft.com/office/drawing/2014/main" id="{A68160C9-5FB8-4835-87FF-C9E801D6A9E2}"/>
                </a:ext>
              </a:extLst>
            </p:cNvPr>
            <p:cNvCxnSpPr>
              <a:cxnSpLocks/>
            </p:cNvCxnSpPr>
            <p:nvPr/>
          </p:nvCxnSpPr>
          <p:spPr>
            <a:xfrm>
              <a:off x="479376" y="651729"/>
              <a:ext cx="3348372"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7" name="Connecteur droit 76">
              <a:extLst>
                <a:ext uri="{FF2B5EF4-FFF2-40B4-BE49-F238E27FC236}">
                  <a16:creationId xmlns:a16="http://schemas.microsoft.com/office/drawing/2014/main" id="{DD4EC17B-BE7D-49F8-9FBE-3A06CD9FFF47}"/>
                </a:ext>
              </a:extLst>
            </p:cNvPr>
            <p:cNvCxnSpPr>
              <a:cxnSpLocks/>
            </p:cNvCxnSpPr>
            <p:nvPr/>
          </p:nvCxnSpPr>
          <p:spPr>
            <a:xfrm>
              <a:off x="4151784" y="651729"/>
              <a:ext cx="684076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78" name="Espace réservé du contenu 5">
            <a:extLst>
              <a:ext uri="{FF2B5EF4-FFF2-40B4-BE49-F238E27FC236}">
                <a16:creationId xmlns:a16="http://schemas.microsoft.com/office/drawing/2014/main" id="{A014067D-FE07-4E3D-A041-454E2CABD28D}"/>
              </a:ext>
            </a:extLst>
          </p:cNvPr>
          <p:cNvSpPr>
            <a:spLocks noGrp="1"/>
          </p:cNvSpPr>
          <p:nvPr>
            <p:ph sz="quarter" idx="13"/>
          </p:nvPr>
        </p:nvSpPr>
        <p:spPr>
          <a:xfrm>
            <a:off x="4115780" y="157502"/>
            <a:ext cx="7027568" cy="450850"/>
          </a:xfrm>
        </p:spPr>
        <p:txBody>
          <a:bodyPr/>
          <a:lstStyle/>
          <a:p>
            <a:r>
              <a:rPr lang="fr-FR" dirty="0">
                <a:solidFill>
                  <a:srgbClr val="C00000"/>
                </a:solidFill>
              </a:rPr>
              <a:t>1. Importance de la bonne définition de l’usage</a:t>
            </a:r>
            <a:endParaRPr lang="en-US" dirty="0">
              <a:solidFill>
                <a:srgbClr val="C00000"/>
              </a:solidFill>
            </a:endParaRPr>
          </a:p>
        </p:txBody>
      </p:sp>
      <p:sp>
        <p:nvSpPr>
          <p:cNvPr id="47" name="Freeform 270">
            <a:hlinkClick r:id="rId2"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048061" y="6525344"/>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3" name="Image 22">
            <a:extLst>
              <a:ext uri="{FF2B5EF4-FFF2-40B4-BE49-F238E27FC236}">
                <a16:creationId xmlns:a16="http://schemas.microsoft.com/office/drawing/2014/main" id="{57F07B93-C78E-4273-BBB5-197515E13D90}"/>
              </a:ext>
            </a:extLst>
          </p:cNvPr>
          <p:cNvPicPr>
            <a:picLocks noChangeAspect="1"/>
          </p:cNvPicPr>
          <p:nvPr/>
        </p:nvPicPr>
        <p:blipFill>
          <a:blip r:embed="rId3"/>
          <a:stretch>
            <a:fillRect/>
          </a:stretch>
        </p:blipFill>
        <p:spPr>
          <a:xfrm>
            <a:off x="11255508" y="14863"/>
            <a:ext cx="672500" cy="672500"/>
          </a:xfrm>
          <a:prstGeom prst="rect">
            <a:avLst/>
          </a:prstGeom>
        </p:spPr>
      </p:pic>
      <p:sp>
        <p:nvSpPr>
          <p:cNvPr id="2" name="Rectangle 1">
            <a:extLst>
              <a:ext uri="{FF2B5EF4-FFF2-40B4-BE49-F238E27FC236}">
                <a16:creationId xmlns:a16="http://schemas.microsoft.com/office/drawing/2014/main" id="{791FA1BC-DF18-4F33-9976-63901DB50199}"/>
              </a:ext>
            </a:extLst>
          </p:cNvPr>
          <p:cNvSpPr/>
          <p:nvPr/>
        </p:nvSpPr>
        <p:spPr>
          <a:xfrm>
            <a:off x="1451484" y="2805219"/>
            <a:ext cx="9289032" cy="2808076"/>
          </a:xfrm>
          <a:prstGeom prst="rect">
            <a:avLst/>
          </a:prstGeom>
        </p:spPr>
        <p:txBody>
          <a:bodyPr wrap="square">
            <a:spAutoFit/>
          </a:bodyPr>
          <a:lstStyle/>
          <a:p>
            <a:pPr algn="ctr">
              <a:lnSpc>
                <a:spcPct val="150000"/>
              </a:lnSpc>
            </a:pPr>
            <a:r>
              <a:rPr lang="fr-FR" dirty="0">
                <a:latin typeface="Gill Sans MT" panose="020B0502020104020203" pitchFamily="34" charset="0"/>
              </a:rPr>
              <a:t>En assurance automobile, l’usage correspond à la </a:t>
            </a:r>
            <a:r>
              <a:rPr lang="fr-FR" sz="2000" b="1" dirty="0">
                <a:solidFill>
                  <a:srgbClr val="C00000"/>
                </a:solidFill>
                <a:latin typeface="Gill Sans MT" panose="020B0502020104020203" pitchFamily="34" charset="0"/>
              </a:rPr>
              <a:t>pratique habituelle d’utilisation du véhicule assuré</a:t>
            </a:r>
            <a:r>
              <a:rPr lang="fr-FR" sz="2000" dirty="0">
                <a:solidFill>
                  <a:srgbClr val="C00000"/>
                </a:solidFill>
                <a:latin typeface="Gill Sans MT" panose="020B0502020104020203" pitchFamily="34" charset="0"/>
              </a:rPr>
              <a:t>.</a:t>
            </a:r>
          </a:p>
          <a:p>
            <a:pPr algn="ctr">
              <a:lnSpc>
                <a:spcPct val="150000"/>
              </a:lnSpc>
            </a:pPr>
            <a:endParaRPr lang="fr-FR" sz="2000" dirty="0">
              <a:solidFill>
                <a:srgbClr val="C00000"/>
              </a:solidFill>
              <a:latin typeface="Gill Sans MT" panose="020B0502020104020203" pitchFamily="34" charset="0"/>
            </a:endParaRPr>
          </a:p>
          <a:p>
            <a:pPr algn="ctr">
              <a:lnSpc>
                <a:spcPct val="150000"/>
              </a:lnSpc>
            </a:pPr>
            <a:r>
              <a:rPr lang="fr-FR" dirty="0">
                <a:latin typeface="Gill Sans MT" panose="020B0502020104020203" pitchFamily="34" charset="0"/>
              </a:rPr>
              <a:t>Il est l’un des critères permettant à l’assureur de calculer le </a:t>
            </a:r>
            <a:r>
              <a:rPr lang="fr-FR" sz="2000" b="1" dirty="0">
                <a:latin typeface="Gill Sans MT" panose="020B0502020104020203" pitchFamily="34" charset="0"/>
              </a:rPr>
              <a:t>montant de la prime adapté au risque assuré.</a:t>
            </a:r>
            <a:r>
              <a:rPr lang="fr-FR" dirty="0">
                <a:latin typeface="Gill Sans MT" panose="020B0502020104020203" pitchFamily="34" charset="0"/>
              </a:rPr>
              <a:t> Il permet au conducteur particulier ou professionnel d’accéder à </a:t>
            </a:r>
            <a:r>
              <a:rPr lang="fr-FR" sz="2000" b="1" dirty="0">
                <a:latin typeface="Gill Sans MT" panose="020B0502020104020203" pitchFamily="34" charset="0"/>
              </a:rPr>
              <a:t>des garanties et des indemnisations adaptées à sa situation spécifique</a:t>
            </a:r>
            <a:r>
              <a:rPr lang="fr-FR" sz="2000" dirty="0">
                <a:latin typeface="Gill Sans MT" panose="020B0502020104020203" pitchFamily="34" charset="0"/>
              </a:rPr>
              <a:t>. </a:t>
            </a:r>
            <a:endParaRPr lang="fr-FR" b="0" dirty="0">
              <a:solidFill>
                <a:srgbClr val="000000"/>
              </a:solidFill>
              <a:effectLst/>
              <a:latin typeface="Gill Sans MT" panose="020B0502020104020203" pitchFamily="34" charset="0"/>
            </a:endParaRPr>
          </a:p>
        </p:txBody>
      </p:sp>
      <p:pic>
        <p:nvPicPr>
          <p:cNvPr id="10" name="Image 9">
            <a:extLst>
              <a:ext uri="{FF2B5EF4-FFF2-40B4-BE49-F238E27FC236}">
                <a16:creationId xmlns:a16="http://schemas.microsoft.com/office/drawing/2014/main" id="{170F22E9-CE18-405D-80F0-D629CFA2CA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0" y="1124744"/>
            <a:ext cx="1524000" cy="1524000"/>
          </a:xfrm>
          <a:prstGeom prst="rect">
            <a:avLst/>
          </a:prstGeom>
        </p:spPr>
      </p:pic>
      <p:sp>
        <p:nvSpPr>
          <p:cNvPr id="14" name="Espace réservé du pied de page 1">
            <a:extLst>
              <a:ext uri="{FF2B5EF4-FFF2-40B4-BE49-F238E27FC236}">
                <a16:creationId xmlns:a16="http://schemas.microsoft.com/office/drawing/2014/main" id="{99CD655F-3BCD-4D66-BDFF-B37EC6D0A1FF}"/>
              </a:ext>
            </a:extLst>
          </p:cNvPr>
          <p:cNvSpPr>
            <a:spLocks noGrp="1"/>
          </p:cNvSpPr>
          <p:nvPr>
            <p:ph type="ftr" sz="quarter" idx="11"/>
          </p:nvPr>
        </p:nvSpPr>
        <p:spPr>
          <a:xfrm rot="16200000">
            <a:off x="-1709624" y="3038527"/>
            <a:ext cx="3731337" cy="145953"/>
          </a:xfrm>
        </p:spPr>
        <p:txBody>
          <a:bodyPr/>
          <a:lstStyle/>
          <a:p>
            <a:r>
              <a:rPr lang="fr-FR" dirty="0"/>
              <a:t>DOCUMENT A USAGE INTERNE - NE PAS DIFFUSER</a:t>
            </a:r>
          </a:p>
        </p:txBody>
      </p:sp>
    </p:spTree>
    <p:extLst>
      <p:ext uri="{BB962C8B-B14F-4D97-AF65-F5344CB8AC3E}">
        <p14:creationId xmlns:p14="http://schemas.microsoft.com/office/powerpoint/2010/main" val="2139339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 coins arrondis 49">
            <a:extLst>
              <a:ext uri="{FF2B5EF4-FFF2-40B4-BE49-F238E27FC236}">
                <a16:creationId xmlns:a16="http://schemas.microsoft.com/office/drawing/2014/main" id="{8E88AA4E-0C64-4ABB-8E37-CC0A40C89FCC}"/>
              </a:ext>
            </a:extLst>
          </p:cNvPr>
          <p:cNvSpPr/>
          <p:nvPr/>
        </p:nvSpPr>
        <p:spPr>
          <a:xfrm>
            <a:off x="7104112" y="1031250"/>
            <a:ext cx="4659944" cy="5261851"/>
          </a:xfrm>
          <a:prstGeom prst="roundRect">
            <a:avLst/>
          </a:prstGeom>
          <a:solidFill>
            <a:schemeClr val="bg1">
              <a:lumMod val="95000"/>
              <a:alpha val="94000"/>
            </a:schemeClr>
          </a:solidFill>
        </p:spPr>
        <p:txBody>
          <a:bodyPr wrap="square" rtlCol="0">
            <a:noAutofit/>
          </a:bodyPr>
          <a:lstStyle/>
          <a:p>
            <a:pPr algn="r">
              <a:spcBef>
                <a:spcPts val="1200"/>
              </a:spcBef>
            </a:pPr>
            <a:endParaRPr lang="fr-FR" sz="1000" b="1">
              <a:solidFill>
                <a:schemeClr val="bg1">
                  <a:lumMod val="50000"/>
                </a:schemeClr>
              </a:solidFill>
              <a:latin typeface="Gill Sans MT" panose="020B0502020104020203" pitchFamily="34" charset="0"/>
            </a:endParaRPr>
          </a:p>
        </p:txBody>
      </p:sp>
      <p:sp>
        <p:nvSpPr>
          <p:cNvPr id="46" name="Rectangle : coins arrondis 45">
            <a:extLst>
              <a:ext uri="{FF2B5EF4-FFF2-40B4-BE49-F238E27FC236}">
                <a16:creationId xmlns:a16="http://schemas.microsoft.com/office/drawing/2014/main" id="{1877E132-3121-4F14-B0A4-434EFCD96AC4}"/>
              </a:ext>
            </a:extLst>
          </p:cNvPr>
          <p:cNvSpPr/>
          <p:nvPr/>
        </p:nvSpPr>
        <p:spPr>
          <a:xfrm>
            <a:off x="296846" y="1011769"/>
            <a:ext cx="6782574" cy="5333553"/>
          </a:xfrm>
          <a:prstGeom prst="roundRect">
            <a:avLst/>
          </a:prstGeom>
          <a:solidFill>
            <a:srgbClr val="FFE1E1">
              <a:alpha val="94000"/>
            </a:srgbClr>
          </a:solidFill>
        </p:spPr>
        <p:txBody>
          <a:bodyPr wrap="square" rtlCol="0">
            <a:noAutofit/>
          </a:bodyPr>
          <a:lstStyle/>
          <a:p>
            <a:pPr algn="r">
              <a:spcBef>
                <a:spcPts val="1200"/>
              </a:spcBef>
            </a:pPr>
            <a:endParaRPr lang="fr-FR" sz="1000" b="1" dirty="0">
              <a:solidFill>
                <a:schemeClr val="bg1">
                  <a:lumMod val="50000"/>
                </a:schemeClr>
              </a:solidFill>
              <a:latin typeface="Gill Sans MT" panose="020B0502020104020203" pitchFamily="34" charset="0"/>
            </a:endParaRPr>
          </a:p>
        </p:txBody>
      </p:sp>
      <p:cxnSp>
        <p:nvCxnSpPr>
          <p:cNvPr id="3" name="Connecteur droit 2">
            <a:extLst>
              <a:ext uri="{FF2B5EF4-FFF2-40B4-BE49-F238E27FC236}">
                <a16:creationId xmlns:a16="http://schemas.microsoft.com/office/drawing/2014/main" id="{78889365-E8F6-4221-9285-BE80F4867E54}"/>
              </a:ext>
            </a:extLst>
          </p:cNvPr>
          <p:cNvCxnSpPr>
            <a:cxnSpLocks/>
          </p:cNvCxnSpPr>
          <p:nvPr/>
        </p:nvCxnSpPr>
        <p:spPr>
          <a:xfrm flipH="1">
            <a:off x="7079421" y="1011769"/>
            <a:ext cx="1" cy="5256000"/>
          </a:xfrm>
          <a:prstGeom prst="line">
            <a:avLst/>
          </a:prstGeom>
          <a:ln w="28575">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sp>
        <p:nvSpPr>
          <p:cNvPr id="7" name="Espace réservé du contenu 6"/>
          <p:cNvSpPr>
            <a:spLocks noGrp="1"/>
          </p:cNvSpPr>
          <p:nvPr>
            <p:ph sz="quarter" idx="14"/>
          </p:nvPr>
        </p:nvSpPr>
        <p:spPr>
          <a:xfrm>
            <a:off x="479376" y="148927"/>
            <a:ext cx="3437086" cy="468000"/>
          </a:xfrm>
        </p:spPr>
        <p:txBody>
          <a:bodyPr>
            <a:normAutofit/>
          </a:bodyPr>
          <a:lstStyle/>
          <a:p>
            <a:r>
              <a:rPr lang="fr-FR" sz="1200" dirty="0">
                <a:solidFill>
                  <a:srgbClr val="7F7F7F"/>
                </a:solidFill>
              </a:rPr>
              <a:t>assurance </a:t>
            </a:r>
            <a:r>
              <a:rPr lang="fr-FR" sz="1200" dirty="0"/>
              <a:t>AUTO</a:t>
            </a:r>
            <a:endParaRPr lang="en-US" sz="1200" dirty="0">
              <a:solidFill>
                <a:srgbClr val="7F7F7F"/>
              </a:solidFill>
            </a:endParaRPr>
          </a:p>
        </p:txBody>
      </p:sp>
      <p:sp>
        <p:nvSpPr>
          <p:cNvPr id="13" name="Rectangle 12">
            <a:extLst>
              <a:ext uri="{FF2B5EF4-FFF2-40B4-BE49-F238E27FC236}">
                <a16:creationId xmlns:a16="http://schemas.microsoft.com/office/drawing/2014/main" id="{5FC0E376-70A6-48CB-ADCF-98ACF40F91C8}"/>
              </a:ext>
            </a:extLst>
          </p:cNvPr>
          <p:cNvSpPr/>
          <p:nvPr/>
        </p:nvSpPr>
        <p:spPr>
          <a:xfrm>
            <a:off x="334736" y="548680"/>
            <a:ext cx="10721453" cy="103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5" name="Groupe 74">
            <a:extLst>
              <a:ext uri="{FF2B5EF4-FFF2-40B4-BE49-F238E27FC236}">
                <a16:creationId xmlns:a16="http://schemas.microsoft.com/office/drawing/2014/main" id="{8C07C43F-D805-42D1-96B0-FE2014B24B9B}"/>
              </a:ext>
            </a:extLst>
          </p:cNvPr>
          <p:cNvGrpSpPr/>
          <p:nvPr/>
        </p:nvGrpSpPr>
        <p:grpSpPr>
          <a:xfrm>
            <a:off x="479376" y="651729"/>
            <a:ext cx="10513168" cy="0"/>
            <a:chOff x="479376" y="651729"/>
            <a:chExt cx="10513168" cy="0"/>
          </a:xfrm>
        </p:grpSpPr>
        <p:cxnSp>
          <p:nvCxnSpPr>
            <p:cNvPr id="76" name="Connecteur droit 75">
              <a:extLst>
                <a:ext uri="{FF2B5EF4-FFF2-40B4-BE49-F238E27FC236}">
                  <a16:creationId xmlns:a16="http://schemas.microsoft.com/office/drawing/2014/main" id="{A68160C9-5FB8-4835-87FF-C9E801D6A9E2}"/>
                </a:ext>
              </a:extLst>
            </p:cNvPr>
            <p:cNvCxnSpPr>
              <a:cxnSpLocks/>
            </p:cNvCxnSpPr>
            <p:nvPr/>
          </p:nvCxnSpPr>
          <p:spPr>
            <a:xfrm>
              <a:off x="479376" y="651729"/>
              <a:ext cx="3348372"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7" name="Connecteur droit 76">
              <a:extLst>
                <a:ext uri="{FF2B5EF4-FFF2-40B4-BE49-F238E27FC236}">
                  <a16:creationId xmlns:a16="http://schemas.microsoft.com/office/drawing/2014/main" id="{DD4EC17B-BE7D-49F8-9FBE-3A06CD9FFF47}"/>
                </a:ext>
              </a:extLst>
            </p:cNvPr>
            <p:cNvCxnSpPr>
              <a:cxnSpLocks/>
            </p:cNvCxnSpPr>
            <p:nvPr/>
          </p:nvCxnSpPr>
          <p:spPr>
            <a:xfrm>
              <a:off x="4151784" y="651729"/>
              <a:ext cx="684076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78" name="Espace réservé du contenu 5">
            <a:extLst>
              <a:ext uri="{FF2B5EF4-FFF2-40B4-BE49-F238E27FC236}">
                <a16:creationId xmlns:a16="http://schemas.microsoft.com/office/drawing/2014/main" id="{A014067D-FE07-4E3D-A041-454E2CABD28D}"/>
              </a:ext>
            </a:extLst>
          </p:cNvPr>
          <p:cNvSpPr>
            <a:spLocks noGrp="1"/>
          </p:cNvSpPr>
          <p:nvPr>
            <p:ph sz="quarter" idx="13"/>
          </p:nvPr>
        </p:nvSpPr>
        <p:spPr>
          <a:xfrm>
            <a:off x="4115780" y="157502"/>
            <a:ext cx="7027568" cy="450850"/>
          </a:xfrm>
        </p:spPr>
        <p:txBody>
          <a:bodyPr/>
          <a:lstStyle/>
          <a:p>
            <a:r>
              <a:rPr lang="fr-FR" dirty="0"/>
              <a:t>2</a:t>
            </a:r>
            <a:r>
              <a:rPr lang="fr-FR" dirty="0">
                <a:solidFill>
                  <a:srgbClr val="C00000"/>
                </a:solidFill>
              </a:rPr>
              <a:t>. des</a:t>
            </a:r>
            <a:r>
              <a:rPr lang="fr-FR" dirty="0"/>
              <a:t> assurances pour tous les usages</a:t>
            </a:r>
            <a:endParaRPr lang="en-US" dirty="0">
              <a:solidFill>
                <a:srgbClr val="C00000"/>
              </a:solidFill>
            </a:endParaRPr>
          </a:p>
        </p:txBody>
      </p:sp>
      <p:sp>
        <p:nvSpPr>
          <p:cNvPr id="47" name="Freeform 270">
            <a:hlinkClick r:id="rId2"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048061" y="6525344"/>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3" name="Image 22">
            <a:extLst>
              <a:ext uri="{FF2B5EF4-FFF2-40B4-BE49-F238E27FC236}">
                <a16:creationId xmlns:a16="http://schemas.microsoft.com/office/drawing/2014/main" id="{57F07B93-C78E-4273-BBB5-197515E13D90}"/>
              </a:ext>
            </a:extLst>
          </p:cNvPr>
          <p:cNvPicPr>
            <a:picLocks noChangeAspect="1"/>
          </p:cNvPicPr>
          <p:nvPr/>
        </p:nvPicPr>
        <p:blipFill>
          <a:blip r:embed="rId3"/>
          <a:stretch>
            <a:fillRect/>
          </a:stretch>
        </p:blipFill>
        <p:spPr>
          <a:xfrm>
            <a:off x="11255508" y="14863"/>
            <a:ext cx="672500" cy="672500"/>
          </a:xfrm>
          <a:prstGeom prst="rect">
            <a:avLst/>
          </a:prstGeom>
        </p:spPr>
      </p:pic>
      <p:sp>
        <p:nvSpPr>
          <p:cNvPr id="18" name="ZoneTexte 17">
            <a:extLst>
              <a:ext uri="{FF2B5EF4-FFF2-40B4-BE49-F238E27FC236}">
                <a16:creationId xmlns:a16="http://schemas.microsoft.com/office/drawing/2014/main" id="{904D88D9-99FB-4D3E-A2E9-E528402A897B}"/>
              </a:ext>
            </a:extLst>
          </p:cNvPr>
          <p:cNvSpPr txBox="1"/>
          <p:nvPr/>
        </p:nvSpPr>
        <p:spPr>
          <a:xfrm>
            <a:off x="3049942" y="2777438"/>
            <a:ext cx="2065609" cy="307777"/>
          </a:xfrm>
          <a:prstGeom prst="rect">
            <a:avLst/>
          </a:prstGeom>
          <a:solidFill>
            <a:srgbClr val="FFC1C1"/>
          </a:solidFill>
        </p:spPr>
        <p:txBody>
          <a:bodyPr wrap="square" rtlCol="0">
            <a:spAutoFit/>
          </a:bodyPr>
          <a:lstStyle/>
          <a:p>
            <a:pPr algn="ctr">
              <a:spcBef>
                <a:spcPts val="1200"/>
              </a:spcBef>
            </a:pPr>
            <a:r>
              <a:rPr lang="fr-FR" sz="1100" b="1" dirty="0">
                <a:latin typeface="Gill Sans MT" panose="020B0502020104020203" pitchFamily="34" charset="0"/>
              </a:rPr>
              <a:t>Privé-Trajet Travail</a:t>
            </a:r>
          </a:p>
          <a:p>
            <a:pPr algn="ctr"/>
            <a:endParaRPr lang="fr-FR" sz="300" b="1" dirty="0">
              <a:latin typeface="Gill Sans MT" panose="020B0502020104020203" pitchFamily="34" charset="0"/>
            </a:endParaRPr>
          </a:p>
        </p:txBody>
      </p:sp>
      <p:sp>
        <p:nvSpPr>
          <p:cNvPr id="5" name="ZoneTexte 4">
            <a:extLst>
              <a:ext uri="{FF2B5EF4-FFF2-40B4-BE49-F238E27FC236}">
                <a16:creationId xmlns:a16="http://schemas.microsoft.com/office/drawing/2014/main" id="{C3587EC5-6C90-4899-8A40-486370D2902D}"/>
              </a:ext>
            </a:extLst>
          </p:cNvPr>
          <p:cNvSpPr txBox="1"/>
          <p:nvPr/>
        </p:nvSpPr>
        <p:spPr>
          <a:xfrm>
            <a:off x="2391406" y="692696"/>
            <a:ext cx="2430281" cy="338554"/>
          </a:xfrm>
          <a:prstGeom prst="rect">
            <a:avLst/>
          </a:prstGeom>
          <a:noFill/>
        </p:spPr>
        <p:txBody>
          <a:bodyPr wrap="none" rtlCol="0">
            <a:spAutoFit/>
          </a:bodyPr>
          <a:lstStyle/>
          <a:p>
            <a:r>
              <a:rPr lang="fr-FR" sz="1600" b="1">
                <a:solidFill>
                  <a:srgbClr val="C00000"/>
                </a:solidFill>
                <a:latin typeface="Gill Sans MT" panose="020B0502020104020203" pitchFamily="34" charset="0"/>
              </a:rPr>
              <a:t>USAGE </a:t>
            </a:r>
            <a:r>
              <a:rPr lang="fr-FR" sz="1600" b="1" dirty="0">
                <a:solidFill>
                  <a:srgbClr val="C00000"/>
                </a:solidFill>
                <a:latin typeface="Gill Sans MT" panose="020B0502020104020203" pitchFamily="34" charset="0"/>
              </a:rPr>
              <a:t>PRIVÉ </a:t>
            </a:r>
            <a:r>
              <a:rPr lang="fr-FR" sz="1200" dirty="0">
                <a:solidFill>
                  <a:schemeClr val="bg1">
                    <a:lumMod val="50000"/>
                  </a:schemeClr>
                </a:solidFill>
                <a:latin typeface="Gill Sans MT" panose="020B0502020104020203" pitchFamily="34" charset="0"/>
              </a:rPr>
              <a:t>(compte 04)</a:t>
            </a:r>
            <a:endParaRPr lang="fr-FR" sz="1600" dirty="0">
              <a:solidFill>
                <a:schemeClr val="bg1">
                  <a:lumMod val="50000"/>
                </a:schemeClr>
              </a:solidFill>
              <a:latin typeface="Gill Sans MT" panose="020B0502020104020203" pitchFamily="34" charset="0"/>
            </a:endParaRPr>
          </a:p>
        </p:txBody>
      </p:sp>
      <p:sp>
        <p:nvSpPr>
          <p:cNvPr id="27" name="ZoneTexte 26">
            <a:extLst>
              <a:ext uri="{FF2B5EF4-FFF2-40B4-BE49-F238E27FC236}">
                <a16:creationId xmlns:a16="http://schemas.microsoft.com/office/drawing/2014/main" id="{317D5054-3277-4948-8E6E-2182986B2097}"/>
              </a:ext>
            </a:extLst>
          </p:cNvPr>
          <p:cNvSpPr txBox="1"/>
          <p:nvPr/>
        </p:nvSpPr>
        <p:spPr>
          <a:xfrm>
            <a:off x="7704757" y="692696"/>
            <a:ext cx="3611823" cy="338554"/>
          </a:xfrm>
          <a:prstGeom prst="rect">
            <a:avLst/>
          </a:prstGeom>
          <a:noFill/>
        </p:spPr>
        <p:txBody>
          <a:bodyPr wrap="none" rtlCol="0">
            <a:spAutoFit/>
          </a:bodyPr>
          <a:lstStyle/>
          <a:p>
            <a:r>
              <a:rPr lang="fr-FR" sz="1600" b="1" dirty="0">
                <a:solidFill>
                  <a:srgbClr val="C00000"/>
                </a:solidFill>
                <a:latin typeface="Gill Sans MT" panose="020B0502020104020203" pitchFamily="34" charset="0"/>
              </a:rPr>
              <a:t>USAGE PROFESSIONNEL </a:t>
            </a:r>
            <a:r>
              <a:rPr lang="fr-FR" sz="1200" dirty="0">
                <a:solidFill>
                  <a:schemeClr val="bg1">
                    <a:lumMod val="50000"/>
                  </a:schemeClr>
                </a:solidFill>
                <a:latin typeface="Gill Sans MT" panose="020B0502020104020203" pitchFamily="34" charset="0"/>
              </a:rPr>
              <a:t>(compte 08)</a:t>
            </a:r>
            <a:endParaRPr lang="fr-FR" sz="1600" dirty="0">
              <a:solidFill>
                <a:schemeClr val="bg1">
                  <a:lumMod val="50000"/>
                </a:schemeClr>
              </a:solidFill>
              <a:latin typeface="Gill Sans MT" panose="020B0502020104020203" pitchFamily="34" charset="0"/>
            </a:endParaRPr>
          </a:p>
        </p:txBody>
      </p:sp>
      <p:sp>
        <p:nvSpPr>
          <p:cNvPr id="28" name="ZoneTexte 27">
            <a:extLst>
              <a:ext uri="{FF2B5EF4-FFF2-40B4-BE49-F238E27FC236}">
                <a16:creationId xmlns:a16="http://schemas.microsoft.com/office/drawing/2014/main" id="{9E6F54AB-FC05-4CA4-84C4-6218B8CB2482}"/>
              </a:ext>
            </a:extLst>
          </p:cNvPr>
          <p:cNvSpPr txBox="1"/>
          <p:nvPr/>
        </p:nvSpPr>
        <p:spPr>
          <a:xfrm>
            <a:off x="1866803" y="6462852"/>
            <a:ext cx="1735929" cy="246221"/>
          </a:xfrm>
          <a:prstGeom prst="rect">
            <a:avLst/>
          </a:prstGeom>
          <a:solidFill>
            <a:srgbClr val="FFC1C1"/>
          </a:solidFill>
        </p:spPr>
        <p:txBody>
          <a:bodyPr wrap="square" rtlCol="0">
            <a:spAutoFit/>
          </a:bodyPr>
          <a:lstStyle/>
          <a:p>
            <a:pPr algn="r">
              <a:spcBef>
                <a:spcPts val="1200"/>
              </a:spcBef>
            </a:pPr>
            <a:r>
              <a:rPr lang="fr-FR" sz="1000" b="1" dirty="0">
                <a:solidFill>
                  <a:schemeClr val="bg1">
                    <a:lumMod val="50000"/>
                  </a:schemeClr>
                </a:solidFill>
                <a:latin typeface="Gill Sans MT" panose="020B0502020104020203" pitchFamily="34" charset="0"/>
              </a:rPr>
              <a:t>AUTO PART</a:t>
            </a:r>
          </a:p>
        </p:txBody>
      </p:sp>
      <p:sp>
        <p:nvSpPr>
          <p:cNvPr id="6" name="Rectangle 5">
            <a:extLst>
              <a:ext uri="{FF2B5EF4-FFF2-40B4-BE49-F238E27FC236}">
                <a16:creationId xmlns:a16="http://schemas.microsoft.com/office/drawing/2014/main" id="{43F2D302-5E39-4961-9526-808268897EE9}"/>
              </a:ext>
            </a:extLst>
          </p:cNvPr>
          <p:cNvSpPr/>
          <p:nvPr/>
        </p:nvSpPr>
        <p:spPr>
          <a:xfrm>
            <a:off x="587386" y="3062305"/>
            <a:ext cx="2064444" cy="877163"/>
          </a:xfrm>
          <a:prstGeom prst="rect">
            <a:avLst/>
          </a:prstGeom>
          <a:solidFill>
            <a:schemeClr val="bg1"/>
          </a:solidFill>
          <a:ln>
            <a:noFill/>
          </a:ln>
        </p:spPr>
        <p:txBody>
          <a:bodyPr wrap="square">
            <a:spAutoFit/>
          </a:bodyPr>
          <a:lstStyle/>
          <a:p>
            <a:pPr algn="just"/>
            <a:r>
              <a:rPr lang="fr-FR" sz="1000" b="1" dirty="0">
                <a:latin typeface="Gill Sans MT" panose="020B0502020104020203" pitchFamily="34" charset="0"/>
              </a:rPr>
              <a:t>Le véhicule est utilisé pour des déplacements privés </a:t>
            </a:r>
            <a:r>
              <a:rPr lang="fr-FR" sz="1000" dirty="0">
                <a:latin typeface="Gill Sans MT" panose="020B0502020104020203" pitchFamily="34" charset="0"/>
              </a:rPr>
              <a:t>et ne sert en aucun cas pour les besoins d’une activité professionnelle, même à titre occasionnel.</a:t>
            </a:r>
          </a:p>
        </p:txBody>
      </p:sp>
      <p:sp>
        <p:nvSpPr>
          <p:cNvPr id="31" name="Rectangle 30">
            <a:extLst>
              <a:ext uri="{FF2B5EF4-FFF2-40B4-BE49-F238E27FC236}">
                <a16:creationId xmlns:a16="http://schemas.microsoft.com/office/drawing/2014/main" id="{F72BA1C7-2CF6-4F93-B749-EF96F29C4315}"/>
              </a:ext>
            </a:extLst>
          </p:cNvPr>
          <p:cNvSpPr/>
          <p:nvPr/>
        </p:nvSpPr>
        <p:spPr>
          <a:xfrm>
            <a:off x="3049462" y="3076778"/>
            <a:ext cx="2064445" cy="1169551"/>
          </a:xfrm>
          <a:prstGeom prst="rect">
            <a:avLst/>
          </a:prstGeom>
          <a:solidFill>
            <a:schemeClr val="bg1"/>
          </a:solidFill>
        </p:spPr>
        <p:txBody>
          <a:bodyPr wrap="square">
            <a:spAutoFit/>
          </a:bodyPr>
          <a:lstStyle/>
          <a:p>
            <a:pPr algn="just"/>
            <a:r>
              <a:rPr lang="fr-FR" sz="1000" dirty="0">
                <a:latin typeface="Gill Sans MT" panose="020B0502020104020203" pitchFamily="34" charset="0"/>
              </a:rPr>
              <a:t>Le véhicule est utilisé pour des déplacements privés et ne sert en aucun cas pour les besoins d’une activité professionnelle, </a:t>
            </a:r>
            <a:r>
              <a:rPr lang="fr-FR" sz="1000" b="1" dirty="0">
                <a:latin typeface="Gill Sans MT" panose="020B0502020104020203" pitchFamily="34" charset="0"/>
              </a:rPr>
              <a:t>excepté pour le seul trajet aller et retour du domicile au lieu de travail ou au lieu d’études.</a:t>
            </a:r>
          </a:p>
        </p:txBody>
      </p:sp>
      <p:sp>
        <p:nvSpPr>
          <p:cNvPr id="33" name="Rectangle 32">
            <a:extLst>
              <a:ext uri="{FF2B5EF4-FFF2-40B4-BE49-F238E27FC236}">
                <a16:creationId xmlns:a16="http://schemas.microsoft.com/office/drawing/2014/main" id="{F74FD2EF-1E10-40D8-B7B3-8FA5D106C0E9}"/>
              </a:ext>
            </a:extLst>
          </p:cNvPr>
          <p:cNvSpPr/>
          <p:nvPr/>
        </p:nvSpPr>
        <p:spPr>
          <a:xfrm>
            <a:off x="5404446" y="1628800"/>
            <a:ext cx="2071439" cy="1938992"/>
          </a:xfrm>
          <a:prstGeom prst="rect">
            <a:avLst/>
          </a:prstGeom>
          <a:solidFill>
            <a:schemeClr val="bg1"/>
          </a:solidFill>
        </p:spPr>
        <p:txBody>
          <a:bodyPr wrap="square">
            <a:spAutoFit/>
          </a:bodyPr>
          <a:lstStyle/>
          <a:p>
            <a:pPr algn="just"/>
            <a:r>
              <a:rPr lang="fr-FR" sz="1000" b="1" dirty="0">
                <a:latin typeface="Gill Sans MT" panose="020B0502020104020203" pitchFamily="34" charset="0"/>
              </a:rPr>
              <a:t>Le </a:t>
            </a:r>
            <a:r>
              <a:rPr lang="fr-FR" sz="1000" b="1" u="sng" dirty="0">
                <a:latin typeface="Gill Sans MT" panose="020B0502020104020203" pitchFamily="34" charset="0"/>
              </a:rPr>
              <a:t>véhicule particulier</a:t>
            </a:r>
            <a:r>
              <a:rPr lang="fr-FR" sz="1000" b="1" dirty="0">
                <a:latin typeface="Gill Sans MT" panose="020B0502020104020203" pitchFamily="34" charset="0"/>
              </a:rPr>
              <a:t> </a:t>
            </a:r>
            <a:r>
              <a:rPr lang="fr-FR" sz="1000" dirty="0">
                <a:latin typeface="Gill Sans MT" panose="020B0502020104020203" pitchFamily="34" charset="0"/>
              </a:rPr>
              <a:t>est utilisé pour des déplacements privés et trajet-travail. </a:t>
            </a:r>
            <a:r>
              <a:rPr lang="fr-FR" sz="1000" b="1" dirty="0">
                <a:latin typeface="Gill Sans MT" panose="020B0502020104020203" pitchFamily="34" charset="0"/>
              </a:rPr>
              <a:t>Il peut servir occasionnellement </a:t>
            </a:r>
            <a:r>
              <a:rPr lang="fr-FR" sz="1000" dirty="0">
                <a:latin typeface="Gill Sans MT" panose="020B0502020104020203" pitchFamily="34" charset="0"/>
              </a:rPr>
              <a:t>(moins de 20% du temps)</a:t>
            </a:r>
            <a:r>
              <a:rPr lang="fr-FR" sz="1000" b="1" dirty="0">
                <a:latin typeface="Gill Sans MT" panose="020B0502020104020203" pitchFamily="34" charset="0"/>
              </a:rPr>
              <a:t> pour les besoins d’une activité professionnelle</a:t>
            </a:r>
            <a:r>
              <a:rPr lang="fr-FR" sz="1000" dirty="0">
                <a:latin typeface="Gill Sans MT" panose="020B0502020104020203" pitchFamily="34" charset="0"/>
              </a:rPr>
              <a:t>, à l’exclusion du transport à titre onéreux de marchandises ou de personnes. L’usage du véhicule dans le cadre professionnel doit être sporadique, le véhicule ne doit pas être assimilé à un outil de travail.</a:t>
            </a:r>
          </a:p>
        </p:txBody>
      </p:sp>
      <p:sp>
        <p:nvSpPr>
          <p:cNvPr id="35" name="ZoneTexte 34">
            <a:extLst>
              <a:ext uri="{FF2B5EF4-FFF2-40B4-BE49-F238E27FC236}">
                <a16:creationId xmlns:a16="http://schemas.microsoft.com/office/drawing/2014/main" id="{48D0CA03-85AA-4773-976B-C56D55AE80B2}"/>
              </a:ext>
            </a:extLst>
          </p:cNvPr>
          <p:cNvSpPr txBox="1"/>
          <p:nvPr/>
        </p:nvSpPr>
        <p:spPr>
          <a:xfrm>
            <a:off x="587388" y="2777438"/>
            <a:ext cx="2065609" cy="307777"/>
          </a:xfrm>
          <a:prstGeom prst="rect">
            <a:avLst/>
          </a:prstGeom>
          <a:solidFill>
            <a:srgbClr val="FFB9B9"/>
          </a:solidFill>
        </p:spPr>
        <p:txBody>
          <a:bodyPr wrap="square" rtlCol="0">
            <a:spAutoFit/>
          </a:bodyPr>
          <a:lstStyle/>
          <a:p>
            <a:pPr algn="ctr">
              <a:spcBef>
                <a:spcPts val="1200"/>
              </a:spcBef>
            </a:pPr>
            <a:r>
              <a:rPr lang="fr-FR" sz="1100" b="1" dirty="0">
                <a:latin typeface="Gill Sans MT" panose="020B0502020104020203" pitchFamily="34" charset="0"/>
              </a:rPr>
              <a:t>Privé</a:t>
            </a:r>
          </a:p>
          <a:p>
            <a:pPr algn="ctr"/>
            <a:endParaRPr lang="fr-FR" sz="300" b="1" dirty="0">
              <a:latin typeface="Gill Sans MT" panose="020B0502020104020203" pitchFamily="34" charset="0"/>
            </a:endParaRPr>
          </a:p>
        </p:txBody>
      </p:sp>
      <p:sp>
        <p:nvSpPr>
          <p:cNvPr id="36" name="ZoneTexte 35">
            <a:extLst>
              <a:ext uri="{FF2B5EF4-FFF2-40B4-BE49-F238E27FC236}">
                <a16:creationId xmlns:a16="http://schemas.microsoft.com/office/drawing/2014/main" id="{C5F6566D-8115-458F-8B15-9DF19590C544}"/>
              </a:ext>
            </a:extLst>
          </p:cNvPr>
          <p:cNvSpPr txBox="1"/>
          <p:nvPr/>
        </p:nvSpPr>
        <p:spPr>
          <a:xfrm>
            <a:off x="5411925" y="1393031"/>
            <a:ext cx="2065609" cy="261610"/>
          </a:xfrm>
          <a:prstGeom prst="rect">
            <a:avLst/>
          </a:prstGeom>
          <a:solidFill>
            <a:srgbClr val="FFC1C1"/>
          </a:solidFill>
        </p:spPr>
        <p:txBody>
          <a:bodyPr wrap="square" rtlCol="0">
            <a:spAutoFit/>
          </a:bodyPr>
          <a:lstStyle/>
          <a:p>
            <a:pPr algn="ctr">
              <a:spcBef>
                <a:spcPts val="1200"/>
              </a:spcBef>
            </a:pPr>
            <a:r>
              <a:rPr lang="fr-FR" sz="1100" b="1" dirty="0">
                <a:latin typeface="Gill Sans MT" panose="020B0502020104020203" pitchFamily="34" charset="0"/>
              </a:rPr>
              <a:t>Professionnel occasionnel</a:t>
            </a:r>
          </a:p>
        </p:txBody>
      </p:sp>
      <p:sp>
        <p:nvSpPr>
          <p:cNvPr id="37" name="ZoneTexte 36">
            <a:extLst>
              <a:ext uri="{FF2B5EF4-FFF2-40B4-BE49-F238E27FC236}">
                <a16:creationId xmlns:a16="http://schemas.microsoft.com/office/drawing/2014/main" id="{EA0E47D9-4152-4BAA-9EBD-25B8FE6430B7}"/>
              </a:ext>
            </a:extLst>
          </p:cNvPr>
          <p:cNvSpPr txBox="1"/>
          <p:nvPr/>
        </p:nvSpPr>
        <p:spPr>
          <a:xfrm>
            <a:off x="6739949" y="4218915"/>
            <a:ext cx="2065609" cy="261610"/>
          </a:xfrm>
          <a:prstGeom prst="rect">
            <a:avLst/>
          </a:prstGeom>
          <a:solidFill>
            <a:schemeClr val="bg1">
              <a:lumMod val="75000"/>
            </a:schemeClr>
          </a:solidFill>
        </p:spPr>
        <p:txBody>
          <a:bodyPr wrap="square" rtlCol="0">
            <a:spAutoFit/>
          </a:bodyPr>
          <a:lstStyle>
            <a:defPPr>
              <a:defRPr lang="fr-FR"/>
            </a:defPPr>
            <a:lvl1pPr algn="ctr">
              <a:spcBef>
                <a:spcPts val="1200"/>
              </a:spcBef>
              <a:defRPr sz="1100" b="1">
                <a:latin typeface="Gill Sans MT" panose="020B0502020104020203" pitchFamily="34" charset="0"/>
              </a:defRPr>
            </a:lvl1pPr>
          </a:lstStyle>
          <a:p>
            <a:r>
              <a:rPr lang="fr-FR" dirty="0"/>
              <a:t>Affaires et Promenade</a:t>
            </a:r>
          </a:p>
        </p:txBody>
      </p:sp>
      <p:sp>
        <p:nvSpPr>
          <p:cNvPr id="38" name="Rectangle 37">
            <a:extLst>
              <a:ext uri="{FF2B5EF4-FFF2-40B4-BE49-F238E27FC236}">
                <a16:creationId xmlns:a16="http://schemas.microsoft.com/office/drawing/2014/main" id="{60D59840-07E0-48AD-8839-ED0BC3FE1D6E}"/>
              </a:ext>
            </a:extLst>
          </p:cNvPr>
          <p:cNvSpPr/>
          <p:nvPr/>
        </p:nvSpPr>
        <p:spPr>
          <a:xfrm>
            <a:off x="6739949" y="4480525"/>
            <a:ext cx="2065605" cy="1323439"/>
          </a:xfrm>
          <a:prstGeom prst="rect">
            <a:avLst/>
          </a:prstGeom>
          <a:solidFill>
            <a:schemeClr val="bg1"/>
          </a:solidFill>
        </p:spPr>
        <p:txBody>
          <a:bodyPr wrap="square">
            <a:spAutoFit/>
          </a:bodyPr>
          <a:lstStyle/>
          <a:p>
            <a:pPr algn="just"/>
            <a:r>
              <a:rPr lang="fr-FR" sz="1000" b="1" dirty="0">
                <a:latin typeface="Gill Sans MT" panose="020B0502020104020203" pitchFamily="34" charset="0"/>
              </a:rPr>
              <a:t>Le </a:t>
            </a:r>
            <a:r>
              <a:rPr lang="fr-FR" sz="1000" b="1" u="sng" dirty="0">
                <a:latin typeface="Gill Sans MT" panose="020B0502020104020203" pitchFamily="34" charset="0"/>
              </a:rPr>
              <a:t>véhicule professionnel</a:t>
            </a:r>
            <a:r>
              <a:rPr lang="fr-FR" sz="1000" b="1" dirty="0">
                <a:latin typeface="Gill Sans MT" panose="020B0502020104020203" pitchFamily="34" charset="0"/>
              </a:rPr>
              <a:t> est indispensable à l’activité de l’assuré. </a:t>
            </a:r>
            <a:r>
              <a:rPr lang="fr-FR" sz="1000" dirty="0">
                <a:latin typeface="Gill Sans MT" panose="020B0502020104020203" pitchFamily="34" charset="0"/>
              </a:rPr>
              <a:t>Il peut être utilisé pour des déplacements d’ordre privé ou professionnel (à l’exception des véhicules nécessitant l’usage “Tous Déplacements”). Est exclu le transport public de marchandises.</a:t>
            </a:r>
          </a:p>
        </p:txBody>
      </p:sp>
      <p:sp>
        <p:nvSpPr>
          <p:cNvPr id="39" name="ZoneTexte 38">
            <a:extLst>
              <a:ext uri="{FF2B5EF4-FFF2-40B4-BE49-F238E27FC236}">
                <a16:creationId xmlns:a16="http://schemas.microsoft.com/office/drawing/2014/main" id="{CDE12D40-7081-43FB-B441-A4D674F0061C}"/>
              </a:ext>
            </a:extLst>
          </p:cNvPr>
          <p:cNvSpPr txBox="1"/>
          <p:nvPr/>
        </p:nvSpPr>
        <p:spPr>
          <a:xfrm>
            <a:off x="9344041" y="1545620"/>
            <a:ext cx="2065609" cy="261610"/>
          </a:xfrm>
          <a:prstGeom prst="rect">
            <a:avLst/>
          </a:prstGeom>
          <a:solidFill>
            <a:schemeClr val="bg1">
              <a:lumMod val="75000"/>
            </a:schemeClr>
          </a:solidFill>
        </p:spPr>
        <p:txBody>
          <a:bodyPr wrap="square" rtlCol="0">
            <a:spAutoFit/>
          </a:bodyPr>
          <a:lstStyle>
            <a:defPPr>
              <a:defRPr lang="fr-FR"/>
            </a:defPPr>
            <a:lvl1pPr algn="ctr">
              <a:spcBef>
                <a:spcPts val="1200"/>
              </a:spcBef>
              <a:defRPr sz="1100" b="1">
                <a:latin typeface="Gill Sans MT" panose="020B0502020104020203" pitchFamily="34" charset="0"/>
              </a:defRPr>
            </a:lvl1pPr>
          </a:lstStyle>
          <a:p>
            <a:r>
              <a:rPr lang="fr-FR" dirty="0"/>
              <a:t>Tous déplacements</a:t>
            </a:r>
          </a:p>
        </p:txBody>
      </p:sp>
      <p:sp>
        <p:nvSpPr>
          <p:cNvPr id="40" name="ZoneTexte 39">
            <a:extLst>
              <a:ext uri="{FF2B5EF4-FFF2-40B4-BE49-F238E27FC236}">
                <a16:creationId xmlns:a16="http://schemas.microsoft.com/office/drawing/2014/main" id="{6F4C1009-234C-4405-96C6-752A1BEB47C6}"/>
              </a:ext>
            </a:extLst>
          </p:cNvPr>
          <p:cNvSpPr txBox="1"/>
          <p:nvPr/>
        </p:nvSpPr>
        <p:spPr>
          <a:xfrm>
            <a:off x="9344041" y="4231881"/>
            <a:ext cx="2065609" cy="261610"/>
          </a:xfrm>
          <a:prstGeom prst="rect">
            <a:avLst/>
          </a:prstGeom>
          <a:solidFill>
            <a:schemeClr val="bg1">
              <a:lumMod val="75000"/>
            </a:schemeClr>
          </a:solidFill>
        </p:spPr>
        <p:txBody>
          <a:bodyPr wrap="square" rtlCol="0">
            <a:spAutoFit/>
          </a:bodyPr>
          <a:lstStyle>
            <a:defPPr>
              <a:defRPr lang="fr-FR"/>
            </a:defPPr>
            <a:lvl1pPr algn="ctr">
              <a:spcBef>
                <a:spcPts val="1200"/>
              </a:spcBef>
              <a:defRPr sz="1100" b="1">
                <a:latin typeface="Gill Sans MT" panose="020B0502020104020203" pitchFamily="34" charset="0"/>
              </a:defRPr>
            </a:lvl1pPr>
          </a:lstStyle>
          <a:p>
            <a:r>
              <a:rPr lang="fr-FR" dirty="0"/>
              <a:t>Taxi</a:t>
            </a:r>
          </a:p>
        </p:txBody>
      </p:sp>
      <p:sp>
        <p:nvSpPr>
          <p:cNvPr id="42" name="Rectangle 41">
            <a:extLst>
              <a:ext uri="{FF2B5EF4-FFF2-40B4-BE49-F238E27FC236}">
                <a16:creationId xmlns:a16="http://schemas.microsoft.com/office/drawing/2014/main" id="{54311EF5-734D-40B5-A151-23BD696AC3D9}"/>
              </a:ext>
            </a:extLst>
          </p:cNvPr>
          <p:cNvSpPr/>
          <p:nvPr/>
        </p:nvSpPr>
        <p:spPr>
          <a:xfrm>
            <a:off x="9344041" y="1805755"/>
            <a:ext cx="2065609" cy="1323439"/>
          </a:xfrm>
          <a:prstGeom prst="rect">
            <a:avLst/>
          </a:prstGeom>
          <a:solidFill>
            <a:schemeClr val="bg1"/>
          </a:solidFill>
        </p:spPr>
        <p:txBody>
          <a:bodyPr wrap="square">
            <a:spAutoFit/>
          </a:bodyPr>
          <a:lstStyle/>
          <a:p>
            <a:pPr algn="just"/>
            <a:r>
              <a:rPr lang="fr-FR" sz="1000" dirty="0">
                <a:latin typeface="Gill Sans MT" panose="020B0502020104020203" pitchFamily="34" charset="0"/>
              </a:rPr>
              <a:t>Le véhicule assuré peut être utilisé </a:t>
            </a:r>
            <a:r>
              <a:rPr lang="fr-FR" sz="1000" b="1" dirty="0">
                <a:latin typeface="Gill Sans MT" panose="020B0502020104020203" pitchFamily="34" charset="0"/>
              </a:rPr>
              <a:t>pour l’une des professions suivantes </a:t>
            </a:r>
            <a:r>
              <a:rPr lang="fr-FR" sz="1000" dirty="0">
                <a:latin typeface="Gill Sans MT" panose="020B0502020104020203" pitchFamily="34" charset="0"/>
              </a:rPr>
              <a:t>: auto-école, démarcheur et courtier, représentant, visiteur médical, soins à domicile (infirmier...).</a:t>
            </a:r>
          </a:p>
          <a:p>
            <a:pPr algn="just"/>
            <a:r>
              <a:rPr lang="fr-FR" sz="1000" b="1" dirty="0">
                <a:latin typeface="Gill Sans MT" panose="020B0502020104020203" pitchFamily="34" charset="0"/>
              </a:rPr>
              <a:t>Est exclu le transport public de marchandises. </a:t>
            </a:r>
          </a:p>
        </p:txBody>
      </p:sp>
      <p:sp>
        <p:nvSpPr>
          <p:cNvPr id="43" name="Rectangle 42">
            <a:extLst>
              <a:ext uri="{FF2B5EF4-FFF2-40B4-BE49-F238E27FC236}">
                <a16:creationId xmlns:a16="http://schemas.microsoft.com/office/drawing/2014/main" id="{8905A5A1-5B6F-422A-9D2F-8FF87469DB14}"/>
              </a:ext>
            </a:extLst>
          </p:cNvPr>
          <p:cNvSpPr/>
          <p:nvPr/>
        </p:nvSpPr>
        <p:spPr>
          <a:xfrm>
            <a:off x="9336356" y="4478083"/>
            <a:ext cx="2065609" cy="1169551"/>
          </a:xfrm>
          <a:prstGeom prst="rect">
            <a:avLst/>
          </a:prstGeom>
          <a:solidFill>
            <a:schemeClr val="bg1"/>
          </a:solidFill>
        </p:spPr>
        <p:txBody>
          <a:bodyPr wrap="square">
            <a:spAutoFit/>
          </a:bodyPr>
          <a:lstStyle/>
          <a:p>
            <a:pPr algn="just"/>
            <a:r>
              <a:rPr lang="fr-FR" sz="1000" b="1" dirty="0">
                <a:latin typeface="Gill Sans MT" panose="020B0502020104020203" pitchFamily="34" charset="0"/>
              </a:rPr>
              <a:t>Le conducteur possède les agréments nécessaires pour que le véhicule assuré soit utilisé pour des transports de personnes à titre onéreux </a:t>
            </a:r>
            <a:r>
              <a:rPr lang="fr-FR" sz="1000" dirty="0">
                <a:latin typeface="Gill Sans MT" panose="020B0502020104020203" pitchFamily="34" charset="0"/>
              </a:rPr>
              <a:t>(taxi, véhicule de tourisme avec chauffeur, transports d’écoliers).</a:t>
            </a:r>
          </a:p>
        </p:txBody>
      </p:sp>
      <p:pic>
        <p:nvPicPr>
          <p:cNvPr id="15" name="Image 14">
            <a:extLst>
              <a:ext uri="{FF2B5EF4-FFF2-40B4-BE49-F238E27FC236}">
                <a16:creationId xmlns:a16="http://schemas.microsoft.com/office/drawing/2014/main" id="{F846CC08-C9E8-4998-96B2-BE3E7F186F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491" y="2291526"/>
            <a:ext cx="444231" cy="444231"/>
          </a:xfrm>
          <a:prstGeom prst="rect">
            <a:avLst/>
          </a:prstGeom>
        </p:spPr>
      </p:pic>
      <p:pic>
        <p:nvPicPr>
          <p:cNvPr id="4" name="Image 3">
            <a:extLst>
              <a:ext uri="{FF2B5EF4-FFF2-40B4-BE49-F238E27FC236}">
                <a16:creationId xmlns:a16="http://schemas.microsoft.com/office/drawing/2014/main" id="{3CF7844D-1394-4193-BF47-A73FADC464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17001" y="2260756"/>
            <a:ext cx="460367" cy="460367"/>
          </a:xfrm>
          <a:prstGeom prst="rect">
            <a:avLst/>
          </a:prstGeom>
        </p:spPr>
      </p:pic>
      <p:pic>
        <p:nvPicPr>
          <p:cNvPr id="9" name="Image 8">
            <a:extLst>
              <a:ext uri="{FF2B5EF4-FFF2-40B4-BE49-F238E27FC236}">
                <a16:creationId xmlns:a16="http://schemas.microsoft.com/office/drawing/2014/main" id="{6C2AFF80-577F-4103-8682-19A7EEE9AE9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53555" y="980728"/>
            <a:ext cx="477421" cy="477421"/>
          </a:xfrm>
          <a:prstGeom prst="rect">
            <a:avLst/>
          </a:prstGeom>
        </p:spPr>
      </p:pic>
      <p:pic>
        <p:nvPicPr>
          <p:cNvPr id="34" name="Image 33">
            <a:extLst>
              <a:ext uri="{FF2B5EF4-FFF2-40B4-BE49-F238E27FC236}">
                <a16:creationId xmlns:a16="http://schemas.microsoft.com/office/drawing/2014/main" id="{C6E38E6D-DC2D-40BB-8521-EEBAA6A484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72125" y="3820059"/>
            <a:ext cx="477421" cy="477421"/>
          </a:xfrm>
          <a:prstGeom prst="rect">
            <a:avLst/>
          </a:prstGeom>
        </p:spPr>
      </p:pic>
      <p:pic>
        <p:nvPicPr>
          <p:cNvPr id="11" name="Image 10">
            <a:extLst>
              <a:ext uri="{FF2B5EF4-FFF2-40B4-BE49-F238E27FC236}">
                <a16:creationId xmlns:a16="http://schemas.microsoft.com/office/drawing/2014/main" id="{3AB81030-6490-445A-9AEB-BD7A9BD62A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74023" y="3802876"/>
            <a:ext cx="511789" cy="511789"/>
          </a:xfrm>
          <a:prstGeom prst="rect">
            <a:avLst/>
          </a:prstGeom>
        </p:spPr>
      </p:pic>
      <p:pic>
        <p:nvPicPr>
          <p:cNvPr id="41" name="Image 40">
            <a:extLst>
              <a:ext uri="{FF2B5EF4-FFF2-40B4-BE49-F238E27FC236}">
                <a16:creationId xmlns:a16="http://schemas.microsoft.com/office/drawing/2014/main" id="{29B76EED-94C9-4C81-8C4B-1DDB2A7DFFE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36360" y="1056478"/>
            <a:ext cx="511789" cy="511789"/>
          </a:xfrm>
          <a:prstGeom prst="rect">
            <a:avLst/>
          </a:prstGeom>
        </p:spPr>
      </p:pic>
      <p:pic>
        <p:nvPicPr>
          <p:cNvPr id="44" name="Picture 2" descr="BPCE Assurances - Association Prévention Routière">
            <a:extLst>
              <a:ext uri="{FF2B5EF4-FFF2-40B4-BE49-F238E27FC236}">
                <a16:creationId xmlns:a16="http://schemas.microsoft.com/office/drawing/2014/main" id="{C8A5EF42-5B64-4EF7-A0D9-212A1479D205}"/>
              </a:ext>
            </a:extLst>
          </p:cNvPr>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t="29287" b="28677"/>
          <a:stretch/>
        </p:blipFill>
        <p:spPr bwMode="auto">
          <a:xfrm>
            <a:off x="1907180" y="6462852"/>
            <a:ext cx="732777" cy="232812"/>
          </a:xfrm>
          <a:prstGeom prst="rect">
            <a:avLst/>
          </a:prstGeom>
          <a:noFill/>
          <a:extLst>
            <a:ext uri="{909E8E84-426E-40DD-AFC4-6F175D3DCCD1}">
              <a14:hiddenFill xmlns:a14="http://schemas.microsoft.com/office/drawing/2010/main">
                <a:solidFill>
                  <a:srgbClr val="FFFFFF"/>
                </a:solidFill>
              </a14:hiddenFill>
            </a:ext>
          </a:extLst>
        </p:spPr>
      </p:pic>
      <p:sp>
        <p:nvSpPr>
          <p:cNvPr id="45" name="ZoneTexte 44">
            <a:extLst>
              <a:ext uri="{FF2B5EF4-FFF2-40B4-BE49-F238E27FC236}">
                <a16:creationId xmlns:a16="http://schemas.microsoft.com/office/drawing/2014/main" id="{8638EF7D-E7A5-4F42-BB00-AB60F4038BDE}"/>
              </a:ext>
            </a:extLst>
          </p:cNvPr>
          <p:cNvSpPr txBox="1"/>
          <p:nvPr/>
        </p:nvSpPr>
        <p:spPr>
          <a:xfrm>
            <a:off x="3935040" y="6471751"/>
            <a:ext cx="1485048" cy="246221"/>
          </a:xfrm>
          <a:prstGeom prst="rect">
            <a:avLst/>
          </a:prstGeom>
          <a:solidFill>
            <a:schemeClr val="bg1">
              <a:lumMod val="75000"/>
            </a:schemeClr>
          </a:solidFill>
        </p:spPr>
        <p:txBody>
          <a:bodyPr wrap="square" rtlCol="0">
            <a:spAutoFit/>
          </a:bodyPr>
          <a:lstStyle/>
          <a:p>
            <a:pPr algn="r">
              <a:spcBef>
                <a:spcPts val="1200"/>
              </a:spcBef>
            </a:pPr>
            <a:r>
              <a:rPr lang="fr-FR" sz="1000" b="1" dirty="0">
                <a:solidFill>
                  <a:schemeClr val="bg1">
                    <a:lumMod val="50000"/>
                  </a:schemeClr>
                </a:solidFill>
                <a:latin typeface="Gill Sans MT" panose="020B0502020104020203" pitchFamily="34" charset="0"/>
              </a:rPr>
              <a:t>AUTO PRO</a:t>
            </a:r>
          </a:p>
        </p:txBody>
      </p:sp>
      <p:pic>
        <p:nvPicPr>
          <p:cNvPr id="19" name="Image 18">
            <a:extLst>
              <a:ext uri="{FF2B5EF4-FFF2-40B4-BE49-F238E27FC236}">
                <a16:creationId xmlns:a16="http://schemas.microsoft.com/office/drawing/2014/main" id="{8AB02E2E-C695-4792-9643-6540118E1151}"/>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4000000" y="6504476"/>
            <a:ext cx="463465" cy="185727"/>
          </a:xfrm>
          <a:prstGeom prst="rect">
            <a:avLst/>
          </a:prstGeom>
        </p:spPr>
      </p:pic>
      <p:sp>
        <p:nvSpPr>
          <p:cNvPr id="48" name="ZoneTexte 47">
            <a:extLst>
              <a:ext uri="{FF2B5EF4-FFF2-40B4-BE49-F238E27FC236}">
                <a16:creationId xmlns:a16="http://schemas.microsoft.com/office/drawing/2014/main" id="{8B854030-4082-4E1C-B6A9-26387127386C}"/>
              </a:ext>
            </a:extLst>
          </p:cNvPr>
          <p:cNvSpPr txBox="1"/>
          <p:nvPr/>
        </p:nvSpPr>
        <p:spPr>
          <a:xfrm>
            <a:off x="599432" y="5589240"/>
            <a:ext cx="5748569" cy="577081"/>
          </a:xfrm>
          <a:prstGeom prst="rect">
            <a:avLst/>
          </a:prstGeom>
          <a:noFill/>
        </p:spPr>
        <p:txBody>
          <a:bodyPr wrap="square" rtlCol="0">
            <a:spAutoFit/>
          </a:bodyPr>
          <a:lstStyle/>
          <a:p>
            <a:pPr algn="just"/>
            <a:r>
              <a:rPr lang="fr-FR" sz="1050" b="1" i="1" dirty="0">
                <a:solidFill>
                  <a:srgbClr val="C00000"/>
                </a:solidFill>
              </a:rPr>
              <a:t>A NOTER : </a:t>
            </a:r>
            <a:r>
              <a:rPr lang="fr-FR" sz="1050" i="1" dirty="0">
                <a:solidFill>
                  <a:schemeClr val="bg1">
                    <a:lumMod val="50000"/>
                  </a:schemeClr>
                </a:solidFill>
              </a:rPr>
              <a:t>L’usage Tournées n’est plus disponible dans l’offre AUTO 5 BPCE Assurances. Les clients professionnels actuellement assurés en usage Tournées avec leur contrat AUTO 4 maintiennent leur offre aux conditions prévues dans leur contrat.</a:t>
            </a:r>
          </a:p>
        </p:txBody>
      </p:sp>
      <p:sp>
        <p:nvSpPr>
          <p:cNvPr id="49" name="Espace réservé du pied de page 1">
            <a:extLst>
              <a:ext uri="{FF2B5EF4-FFF2-40B4-BE49-F238E27FC236}">
                <a16:creationId xmlns:a16="http://schemas.microsoft.com/office/drawing/2014/main" id="{E80FB92B-52CD-41F5-8302-166735C9D3E0}"/>
              </a:ext>
            </a:extLst>
          </p:cNvPr>
          <p:cNvSpPr>
            <a:spLocks noGrp="1"/>
          </p:cNvSpPr>
          <p:nvPr>
            <p:ph type="ftr" sz="quarter" idx="11"/>
          </p:nvPr>
        </p:nvSpPr>
        <p:spPr>
          <a:xfrm rot="16200000">
            <a:off x="-1709624" y="3034778"/>
            <a:ext cx="3731337" cy="145953"/>
          </a:xfrm>
        </p:spPr>
        <p:txBody>
          <a:bodyPr/>
          <a:lstStyle/>
          <a:p>
            <a:r>
              <a:rPr lang="fr-FR" dirty="0"/>
              <a:t>DOCUMENT A USAGE INTERNE - NE PAS DIFFUSER</a:t>
            </a:r>
          </a:p>
        </p:txBody>
      </p:sp>
    </p:spTree>
    <p:extLst>
      <p:ext uri="{BB962C8B-B14F-4D97-AF65-F5344CB8AC3E}">
        <p14:creationId xmlns:p14="http://schemas.microsoft.com/office/powerpoint/2010/main" val="628446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p:cNvSpPr>
            <a:spLocks noGrp="1"/>
          </p:cNvSpPr>
          <p:nvPr>
            <p:ph sz="quarter" idx="14"/>
          </p:nvPr>
        </p:nvSpPr>
        <p:spPr>
          <a:xfrm>
            <a:off x="479376" y="148927"/>
            <a:ext cx="3437086" cy="468000"/>
          </a:xfrm>
        </p:spPr>
        <p:txBody>
          <a:bodyPr>
            <a:normAutofit/>
          </a:bodyPr>
          <a:lstStyle/>
          <a:p>
            <a:r>
              <a:rPr lang="fr-FR" sz="1200" dirty="0">
                <a:solidFill>
                  <a:srgbClr val="7F7F7F"/>
                </a:solidFill>
              </a:rPr>
              <a:t>assurance </a:t>
            </a:r>
            <a:r>
              <a:rPr lang="fr-FR" sz="1200" dirty="0"/>
              <a:t>AUTO</a:t>
            </a:r>
            <a:endParaRPr lang="en-US" sz="1200" dirty="0">
              <a:solidFill>
                <a:srgbClr val="7F7F7F"/>
              </a:solidFill>
            </a:endParaRPr>
          </a:p>
        </p:txBody>
      </p:sp>
      <p:sp>
        <p:nvSpPr>
          <p:cNvPr id="13" name="Rectangle 12">
            <a:extLst>
              <a:ext uri="{FF2B5EF4-FFF2-40B4-BE49-F238E27FC236}">
                <a16:creationId xmlns:a16="http://schemas.microsoft.com/office/drawing/2014/main" id="{5FC0E376-70A6-48CB-ADCF-98ACF40F91C8}"/>
              </a:ext>
            </a:extLst>
          </p:cNvPr>
          <p:cNvSpPr/>
          <p:nvPr/>
        </p:nvSpPr>
        <p:spPr>
          <a:xfrm>
            <a:off x="334736" y="548680"/>
            <a:ext cx="10721453" cy="103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5" name="Groupe 74">
            <a:extLst>
              <a:ext uri="{FF2B5EF4-FFF2-40B4-BE49-F238E27FC236}">
                <a16:creationId xmlns:a16="http://schemas.microsoft.com/office/drawing/2014/main" id="{8C07C43F-D805-42D1-96B0-FE2014B24B9B}"/>
              </a:ext>
            </a:extLst>
          </p:cNvPr>
          <p:cNvGrpSpPr/>
          <p:nvPr/>
        </p:nvGrpSpPr>
        <p:grpSpPr>
          <a:xfrm>
            <a:off x="479376" y="651729"/>
            <a:ext cx="10513168" cy="0"/>
            <a:chOff x="479376" y="651729"/>
            <a:chExt cx="10513168" cy="0"/>
          </a:xfrm>
        </p:grpSpPr>
        <p:cxnSp>
          <p:nvCxnSpPr>
            <p:cNvPr id="76" name="Connecteur droit 75">
              <a:extLst>
                <a:ext uri="{FF2B5EF4-FFF2-40B4-BE49-F238E27FC236}">
                  <a16:creationId xmlns:a16="http://schemas.microsoft.com/office/drawing/2014/main" id="{A68160C9-5FB8-4835-87FF-C9E801D6A9E2}"/>
                </a:ext>
              </a:extLst>
            </p:cNvPr>
            <p:cNvCxnSpPr>
              <a:cxnSpLocks/>
            </p:cNvCxnSpPr>
            <p:nvPr/>
          </p:nvCxnSpPr>
          <p:spPr>
            <a:xfrm>
              <a:off x="479376" y="651729"/>
              <a:ext cx="3348372"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7" name="Connecteur droit 76">
              <a:extLst>
                <a:ext uri="{FF2B5EF4-FFF2-40B4-BE49-F238E27FC236}">
                  <a16:creationId xmlns:a16="http://schemas.microsoft.com/office/drawing/2014/main" id="{DD4EC17B-BE7D-49F8-9FBE-3A06CD9FFF47}"/>
                </a:ext>
              </a:extLst>
            </p:cNvPr>
            <p:cNvCxnSpPr>
              <a:cxnSpLocks/>
            </p:cNvCxnSpPr>
            <p:nvPr/>
          </p:nvCxnSpPr>
          <p:spPr>
            <a:xfrm>
              <a:off x="4151784" y="651729"/>
              <a:ext cx="684076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78" name="Espace réservé du contenu 5">
            <a:extLst>
              <a:ext uri="{FF2B5EF4-FFF2-40B4-BE49-F238E27FC236}">
                <a16:creationId xmlns:a16="http://schemas.microsoft.com/office/drawing/2014/main" id="{A014067D-FE07-4E3D-A041-454E2CABD28D}"/>
              </a:ext>
            </a:extLst>
          </p:cNvPr>
          <p:cNvSpPr>
            <a:spLocks noGrp="1"/>
          </p:cNvSpPr>
          <p:nvPr>
            <p:ph sz="quarter" idx="13"/>
          </p:nvPr>
        </p:nvSpPr>
        <p:spPr>
          <a:xfrm>
            <a:off x="4115780" y="157502"/>
            <a:ext cx="7027568" cy="450850"/>
          </a:xfrm>
        </p:spPr>
        <p:txBody>
          <a:bodyPr>
            <a:normAutofit fontScale="92500"/>
          </a:bodyPr>
          <a:lstStyle/>
          <a:p>
            <a:r>
              <a:rPr lang="fr-FR" dirty="0">
                <a:solidFill>
                  <a:srgbClr val="C00000"/>
                </a:solidFill>
              </a:rPr>
              <a:t>3. Les questions à poser pour définir l’offre adaptée</a:t>
            </a:r>
            <a:endParaRPr lang="en-US" dirty="0">
              <a:solidFill>
                <a:srgbClr val="C00000"/>
              </a:solidFill>
            </a:endParaRPr>
          </a:p>
        </p:txBody>
      </p:sp>
      <p:sp>
        <p:nvSpPr>
          <p:cNvPr id="47" name="Freeform 270">
            <a:hlinkClick r:id="rId2"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048061" y="6525344"/>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3" name="Image 22">
            <a:extLst>
              <a:ext uri="{FF2B5EF4-FFF2-40B4-BE49-F238E27FC236}">
                <a16:creationId xmlns:a16="http://schemas.microsoft.com/office/drawing/2014/main" id="{57F07B93-C78E-4273-BBB5-197515E13D90}"/>
              </a:ext>
            </a:extLst>
          </p:cNvPr>
          <p:cNvPicPr>
            <a:picLocks noChangeAspect="1"/>
          </p:cNvPicPr>
          <p:nvPr/>
        </p:nvPicPr>
        <p:blipFill>
          <a:blip r:embed="rId3"/>
          <a:stretch>
            <a:fillRect/>
          </a:stretch>
        </p:blipFill>
        <p:spPr>
          <a:xfrm>
            <a:off x="11255508" y="14863"/>
            <a:ext cx="672500" cy="672500"/>
          </a:xfrm>
          <a:prstGeom prst="rect">
            <a:avLst/>
          </a:prstGeom>
        </p:spPr>
      </p:pic>
      <p:sp>
        <p:nvSpPr>
          <p:cNvPr id="17" name="Rectangle 16">
            <a:extLst>
              <a:ext uri="{FF2B5EF4-FFF2-40B4-BE49-F238E27FC236}">
                <a16:creationId xmlns:a16="http://schemas.microsoft.com/office/drawing/2014/main" id="{81E42530-A8A0-4CEA-A72A-38A846EA53EA}"/>
              </a:ext>
            </a:extLst>
          </p:cNvPr>
          <p:cNvSpPr/>
          <p:nvPr/>
        </p:nvSpPr>
        <p:spPr>
          <a:xfrm>
            <a:off x="479376" y="764704"/>
            <a:ext cx="11448632" cy="1695592"/>
          </a:xfrm>
          <a:prstGeom prst="rect">
            <a:avLst/>
          </a:prstGeom>
        </p:spPr>
        <p:txBody>
          <a:bodyPr wrap="square">
            <a:spAutoFit/>
          </a:bodyPr>
          <a:lstStyle/>
          <a:p>
            <a:pPr>
              <a:lnSpc>
                <a:spcPct val="150000"/>
              </a:lnSpc>
            </a:pPr>
            <a:r>
              <a:rPr lang="fr-FR" sz="1400" dirty="0">
                <a:latin typeface="Gill Sans MT" panose="020B0502020104020203" pitchFamily="34" charset="0"/>
              </a:rPr>
              <a:t>Si le client répond « </a:t>
            </a:r>
            <a:r>
              <a:rPr lang="fr-FR" sz="1600" b="1" dirty="0">
                <a:solidFill>
                  <a:srgbClr val="C00000"/>
                </a:solidFill>
                <a:latin typeface="Gill Sans MT" panose="020B0502020104020203" pitchFamily="34" charset="0"/>
              </a:rPr>
              <a:t>OUI</a:t>
            </a:r>
            <a:r>
              <a:rPr lang="fr-FR" sz="1400" b="1" dirty="0">
                <a:solidFill>
                  <a:srgbClr val="C00000"/>
                </a:solidFill>
                <a:latin typeface="Gill Sans MT" panose="020B0502020104020203" pitchFamily="34" charset="0"/>
              </a:rPr>
              <a:t> </a:t>
            </a:r>
            <a:r>
              <a:rPr lang="fr-FR" sz="1400" dirty="0">
                <a:latin typeface="Gill Sans MT" panose="020B0502020104020203" pitchFamily="34" charset="0"/>
              </a:rPr>
              <a:t>» à l’une de ces questions, vous devrez automatiquement proposer l’</a:t>
            </a:r>
            <a:r>
              <a:rPr lang="fr-FR" sz="1600" b="1" dirty="0">
                <a:solidFill>
                  <a:srgbClr val="C00000"/>
                </a:solidFill>
                <a:latin typeface="Gill Sans MT" panose="020B0502020104020203" pitchFamily="34" charset="0"/>
              </a:rPr>
              <a:t>Assurance Auto des Professionnels </a:t>
            </a:r>
            <a:r>
              <a:rPr lang="fr-FR" sz="1400" dirty="0">
                <a:latin typeface="Gill Sans MT" panose="020B0502020104020203" pitchFamily="34" charset="0"/>
              </a:rPr>
              <a:t>(avec un compte 08).</a:t>
            </a:r>
            <a:br>
              <a:rPr lang="fr-FR" sz="1400" dirty="0">
                <a:latin typeface="Gill Sans MT" panose="020B0502020104020203" pitchFamily="34" charset="0"/>
              </a:rPr>
            </a:br>
            <a:r>
              <a:rPr lang="fr-FR" sz="1400" dirty="0">
                <a:latin typeface="Gill Sans MT" panose="020B0502020104020203" pitchFamily="34" charset="0"/>
              </a:rPr>
              <a:t>Reportez vous ensuite aux définitions établies précédemment pour définir un des 3 usages de l’offre PRO.</a:t>
            </a:r>
          </a:p>
          <a:p>
            <a:endParaRPr lang="fr-FR" sz="1400" dirty="0">
              <a:latin typeface="Gill Sans MT" panose="020B0502020104020203" pitchFamily="34" charset="0"/>
            </a:endParaRPr>
          </a:p>
          <a:p>
            <a:pPr>
              <a:lnSpc>
                <a:spcPct val="150000"/>
              </a:lnSpc>
            </a:pPr>
            <a:endParaRPr lang="fr-FR" sz="1600" b="0" dirty="0">
              <a:solidFill>
                <a:srgbClr val="000000"/>
              </a:solidFill>
              <a:effectLst/>
              <a:latin typeface="Gill Sans MT" panose="020B0502020104020203" pitchFamily="34" charset="0"/>
            </a:endParaRPr>
          </a:p>
        </p:txBody>
      </p:sp>
      <p:pic>
        <p:nvPicPr>
          <p:cNvPr id="6" name="Image 5">
            <a:extLst>
              <a:ext uri="{FF2B5EF4-FFF2-40B4-BE49-F238E27FC236}">
                <a16:creationId xmlns:a16="http://schemas.microsoft.com/office/drawing/2014/main" id="{491E7351-EE02-4D81-8598-1ACB6CFBA9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6623" y="2474773"/>
            <a:ext cx="2286000" cy="2286000"/>
          </a:xfrm>
          <a:prstGeom prst="rect">
            <a:avLst/>
          </a:prstGeom>
        </p:spPr>
      </p:pic>
      <p:sp>
        <p:nvSpPr>
          <p:cNvPr id="8" name="Bulle narrative : rectangle à coins arrondis 7">
            <a:extLst>
              <a:ext uri="{FF2B5EF4-FFF2-40B4-BE49-F238E27FC236}">
                <a16:creationId xmlns:a16="http://schemas.microsoft.com/office/drawing/2014/main" id="{A8E5B393-C519-41CB-964B-64ADFCC18B52}"/>
              </a:ext>
            </a:extLst>
          </p:cNvPr>
          <p:cNvSpPr/>
          <p:nvPr/>
        </p:nvSpPr>
        <p:spPr>
          <a:xfrm>
            <a:off x="3755740" y="2062023"/>
            <a:ext cx="2340260" cy="936104"/>
          </a:xfrm>
          <a:prstGeom prst="wedgeRoundRectCallout">
            <a:avLst>
              <a:gd name="adj1" fmla="val -41437"/>
              <a:gd name="adj2" fmla="val 63807"/>
              <a:gd name="adj3" fmla="val 16667"/>
            </a:avLst>
          </a:prstGeom>
          <a:solidFill>
            <a:schemeClr val="bg1">
              <a:lumMod val="95000"/>
            </a:schemeClr>
          </a:solidFill>
          <a:ln>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i="1" dirty="0">
                <a:solidFill>
                  <a:schemeClr val="tx1"/>
                </a:solidFill>
                <a:latin typeface="Gill Sans MT" panose="020B0502020104020203" pitchFamily="34" charset="0"/>
              </a:rPr>
              <a:t>Votre véhicule est-il indispensable à votre activité professionnelle ?</a:t>
            </a:r>
          </a:p>
        </p:txBody>
      </p:sp>
      <p:sp>
        <p:nvSpPr>
          <p:cNvPr id="25" name="Bulle narrative : rectangle à coins arrondis 24">
            <a:extLst>
              <a:ext uri="{FF2B5EF4-FFF2-40B4-BE49-F238E27FC236}">
                <a16:creationId xmlns:a16="http://schemas.microsoft.com/office/drawing/2014/main" id="{8A9B30FF-84C2-42FC-A822-1AE8590FD92B}"/>
              </a:ext>
            </a:extLst>
          </p:cNvPr>
          <p:cNvSpPr/>
          <p:nvPr/>
        </p:nvSpPr>
        <p:spPr>
          <a:xfrm>
            <a:off x="5771964" y="3297408"/>
            <a:ext cx="2340260" cy="936104"/>
          </a:xfrm>
          <a:prstGeom prst="wedgeRoundRectCallout">
            <a:avLst>
              <a:gd name="adj1" fmla="val 3589"/>
              <a:gd name="adj2" fmla="val 63807"/>
              <a:gd name="adj3" fmla="val 16667"/>
            </a:avLst>
          </a:prstGeom>
          <a:solidFill>
            <a:schemeClr val="bg1">
              <a:lumMod val="95000"/>
            </a:schemeClr>
          </a:solidFill>
          <a:ln>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i="1" dirty="0">
                <a:solidFill>
                  <a:schemeClr val="tx1"/>
                </a:solidFill>
                <a:latin typeface="Gill Sans MT" panose="020B0502020104020203" pitchFamily="34" charset="0"/>
              </a:rPr>
              <a:t>Transportez vous du matériel professionnel (outils, marchandises…) ?</a:t>
            </a:r>
          </a:p>
        </p:txBody>
      </p:sp>
      <p:sp>
        <p:nvSpPr>
          <p:cNvPr id="26" name="Bulle narrative : rectangle à coins arrondis 25">
            <a:extLst>
              <a:ext uri="{FF2B5EF4-FFF2-40B4-BE49-F238E27FC236}">
                <a16:creationId xmlns:a16="http://schemas.microsoft.com/office/drawing/2014/main" id="{EBF2CCBF-E60C-4DC3-91DB-287A81CFF15A}"/>
              </a:ext>
            </a:extLst>
          </p:cNvPr>
          <p:cNvSpPr/>
          <p:nvPr/>
        </p:nvSpPr>
        <p:spPr>
          <a:xfrm>
            <a:off x="7752184" y="4545124"/>
            <a:ext cx="2340260" cy="936104"/>
          </a:xfrm>
          <a:prstGeom prst="wedgeRoundRectCallout">
            <a:avLst>
              <a:gd name="adj1" fmla="val 5078"/>
              <a:gd name="adj2" fmla="val 64737"/>
              <a:gd name="adj3" fmla="val 16667"/>
            </a:avLst>
          </a:prstGeom>
          <a:solidFill>
            <a:schemeClr val="bg1">
              <a:lumMod val="95000"/>
            </a:schemeClr>
          </a:solidFill>
          <a:ln>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i="1" dirty="0">
                <a:solidFill>
                  <a:schemeClr val="tx1"/>
                </a:solidFill>
                <a:latin typeface="Gill Sans MT" panose="020B0502020104020203" pitchFamily="34" charset="0"/>
              </a:rPr>
              <a:t>Votre véhicule est-il immatriculé au nom d’une société ?</a:t>
            </a:r>
          </a:p>
        </p:txBody>
      </p:sp>
      <p:sp>
        <p:nvSpPr>
          <p:cNvPr id="27" name="Bulle narrative : rectangle à coins arrondis 26">
            <a:extLst>
              <a:ext uri="{FF2B5EF4-FFF2-40B4-BE49-F238E27FC236}">
                <a16:creationId xmlns:a16="http://schemas.microsoft.com/office/drawing/2014/main" id="{6BF164A5-F15F-4C0A-B876-BEB3D7E82EE8}"/>
              </a:ext>
            </a:extLst>
          </p:cNvPr>
          <p:cNvSpPr/>
          <p:nvPr/>
        </p:nvSpPr>
        <p:spPr>
          <a:xfrm>
            <a:off x="8202234" y="2049692"/>
            <a:ext cx="2340260" cy="936104"/>
          </a:xfrm>
          <a:prstGeom prst="wedgeRoundRectCallout">
            <a:avLst>
              <a:gd name="adj1" fmla="val -41437"/>
              <a:gd name="adj2" fmla="val 63807"/>
              <a:gd name="adj3" fmla="val 16667"/>
            </a:avLst>
          </a:prstGeom>
          <a:solidFill>
            <a:schemeClr val="bg1">
              <a:lumMod val="95000"/>
            </a:schemeClr>
          </a:solidFill>
          <a:ln>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i="1" dirty="0">
                <a:solidFill>
                  <a:schemeClr val="tx1"/>
                </a:solidFill>
                <a:latin typeface="Gill Sans MT" panose="020B0502020104020203" pitchFamily="34" charset="0"/>
              </a:rPr>
              <a:t>Votre véhicule bénéficie-t-il d’aménagements spécifiques (caisse frigorifique, rayonnage…) ?</a:t>
            </a:r>
          </a:p>
        </p:txBody>
      </p:sp>
      <p:sp>
        <p:nvSpPr>
          <p:cNvPr id="30" name="Bulle narrative : rectangle à coins arrondis 29">
            <a:extLst>
              <a:ext uri="{FF2B5EF4-FFF2-40B4-BE49-F238E27FC236}">
                <a16:creationId xmlns:a16="http://schemas.microsoft.com/office/drawing/2014/main" id="{D408F320-B1C6-44C5-892C-196F20CDBE55}"/>
              </a:ext>
            </a:extLst>
          </p:cNvPr>
          <p:cNvSpPr/>
          <p:nvPr/>
        </p:nvSpPr>
        <p:spPr>
          <a:xfrm>
            <a:off x="3071664" y="4545124"/>
            <a:ext cx="2340260" cy="936104"/>
          </a:xfrm>
          <a:prstGeom prst="wedgeRoundRectCallout">
            <a:avLst>
              <a:gd name="adj1" fmla="val 41546"/>
              <a:gd name="adj2" fmla="val 67528"/>
              <a:gd name="adj3" fmla="val 16667"/>
            </a:avLst>
          </a:prstGeom>
          <a:solidFill>
            <a:schemeClr val="bg1">
              <a:lumMod val="95000"/>
            </a:schemeClr>
          </a:solidFill>
          <a:ln>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i="1" dirty="0">
                <a:solidFill>
                  <a:schemeClr val="tx1"/>
                </a:solidFill>
                <a:latin typeface="Gill Sans MT" panose="020B0502020104020203" pitchFamily="34" charset="0"/>
              </a:rPr>
              <a:t>Exercez-vous une activité de taxi ou de VTC (Uber…) ?</a:t>
            </a:r>
          </a:p>
        </p:txBody>
      </p:sp>
      <p:sp>
        <p:nvSpPr>
          <p:cNvPr id="31" name="Espace réservé du pied de page 1">
            <a:extLst>
              <a:ext uri="{FF2B5EF4-FFF2-40B4-BE49-F238E27FC236}">
                <a16:creationId xmlns:a16="http://schemas.microsoft.com/office/drawing/2014/main" id="{7C98933B-E9B3-4C2B-9AA0-BABC4178049A}"/>
              </a:ext>
            </a:extLst>
          </p:cNvPr>
          <p:cNvSpPr>
            <a:spLocks noGrp="1"/>
          </p:cNvSpPr>
          <p:nvPr>
            <p:ph type="ftr" sz="quarter" idx="11"/>
          </p:nvPr>
        </p:nvSpPr>
        <p:spPr>
          <a:xfrm rot="16200000">
            <a:off x="-1709624" y="3034778"/>
            <a:ext cx="3731337" cy="145953"/>
          </a:xfrm>
        </p:spPr>
        <p:txBody>
          <a:bodyPr/>
          <a:lstStyle/>
          <a:p>
            <a:r>
              <a:rPr lang="fr-FR" dirty="0"/>
              <a:t>DOCUMENT A USAGE INTERNE - NE PAS DIFFUSER</a:t>
            </a:r>
          </a:p>
        </p:txBody>
      </p:sp>
    </p:spTree>
    <p:extLst>
      <p:ext uri="{BB962C8B-B14F-4D97-AF65-F5344CB8AC3E}">
        <p14:creationId xmlns:p14="http://schemas.microsoft.com/office/powerpoint/2010/main" val="820285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p:cNvSpPr>
            <a:spLocks noGrp="1"/>
          </p:cNvSpPr>
          <p:nvPr>
            <p:ph sz="quarter" idx="14"/>
          </p:nvPr>
        </p:nvSpPr>
        <p:spPr>
          <a:xfrm>
            <a:off x="479376" y="148927"/>
            <a:ext cx="3437086" cy="468000"/>
          </a:xfrm>
        </p:spPr>
        <p:txBody>
          <a:bodyPr>
            <a:normAutofit/>
          </a:bodyPr>
          <a:lstStyle/>
          <a:p>
            <a:r>
              <a:rPr lang="fr-FR" sz="1200" dirty="0">
                <a:solidFill>
                  <a:srgbClr val="7F7F7F"/>
                </a:solidFill>
              </a:rPr>
              <a:t>assurance </a:t>
            </a:r>
            <a:r>
              <a:rPr lang="fr-FR" sz="1200" dirty="0"/>
              <a:t>AUTO</a:t>
            </a:r>
            <a:endParaRPr lang="en-US" sz="1200" dirty="0">
              <a:solidFill>
                <a:srgbClr val="7F7F7F"/>
              </a:solidFill>
            </a:endParaRPr>
          </a:p>
        </p:txBody>
      </p:sp>
      <p:sp>
        <p:nvSpPr>
          <p:cNvPr id="13" name="Rectangle 12">
            <a:extLst>
              <a:ext uri="{FF2B5EF4-FFF2-40B4-BE49-F238E27FC236}">
                <a16:creationId xmlns:a16="http://schemas.microsoft.com/office/drawing/2014/main" id="{5FC0E376-70A6-48CB-ADCF-98ACF40F91C8}"/>
              </a:ext>
            </a:extLst>
          </p:cNvPr>
          <p:cNvSpPr/>
          <p:nvPr/>
        </p:nvSpPr>
        <p:spPr>
          <a:xfrm>
            <a:off x="334736" y="548680"/>
            <a:ext cx="10721453" cy="103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5" name="Groupe 74">
            <a:extLst>
              <a:ext uri="{FF2B5EF4-FFF2-40B4-BE49-F238E27FC236}">
                <a16:creationId xmlns:a16="http://schemas.microsoft.com/office/drawing/2014/main" id="{8C07C43F-D805-42D1-96B0-FE2014B24B9B}"/>
              </a:ext>
            </a:extLst>
          </p:cNvPr>
          <p:cNvGrpSpPr/>
          <p:nvPr/>
        </p:nvGrpSpPr>
        <p:grpSpPr>
          <a:xfrm>
            <a:off x="479376" y="651729"/>
            <a:ext cx="10513168" cy="0"/>
            <a:chOff x="479376" y="651729"/>
            <a:chExt cx="10513168" cy="0"/>
          </a:xfrm>
        </p:grpSpPr>
        <p:cxnSp>
          <p:nvCxnSpPr>
            <p:cNvPr id="76" name="Connecteur droit 75">
              <a:extLst>
                <a:ext uri="{FF2B5EF4-FFF2-40B4-BE49-F238E27FC236}">
                  <a16:creationId xmlns:a16="http://schemas.microsoft.com/office/drawing/2014/main" id="{A68160C9-5FB8-4835-87FF-C9E801D6A9E2}"/>
                </a:ext>
              </a:extLst>
            </p:cNvPr>
            <p:cNvCxnSpPr>
              <a:cxnSpLocks/>
            </p:cNvCxnSpPr>
            <p:nvPr/>
          </p:nvCxnSpPr>
          <p:spPr>
            <a:xfrm>
              <a:off x="479376" y="651729"/>
              <a:ext cx="3348372"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7" name="Connecteur droit 76">
              <a:extLst>
                <a:ext uri="{FF2B5EF4-FFF2-40B4-BE49-F238E27FC236}">
                  <a16:creationId xmlns:a16="http://schemas.microsoft.com/office/drawing/2014/main" id="{DD4EC17B-BE7D-49F8-9FBE-3A06CD9FFF47}"/>
                </a:ext>
              </a:extLst>
            </p:cNvPr>
            <p:cNvCxnSpPr>
              <a:cxnSpLocks/>
            </p:cNvCxnSpPr>
            <p:nvPr/>
          </p:nvCxnSpPr>
          <p:spPr>
            <a:xfrm>
              <a:off x="4151784" y="651729"/>
              <a:ext cx="684076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78" name="Espace réservé du contenu 5">
            <a:extLst>
              <a:ext uri="{FF2B5EF4-FFF2-40B4-BE49-F238E27FC236}">
                <a16:creationId xmlns:a16="http://schemas.microsoft.com/office/drawing/2014/main" id="{A014067D-FE07-4E3D-A041-454E2CABD28D}"/>
              </a:ext>
            </a:extLst>
          </p:cNvPr>
          <p:cNvSpPr>
            <a:spLocks noGrp="1"/>
          </p:cNvSpPr>
          <p:nvPr>
            <p:ph sz="quarter" idx="13"/>
          </p:nvPr>
        </p:nvSpPr>
        <p:spPr>
          <a:xfrm>
            <a:off x="4115780" y="157502"/>
            <a:ext cx="7027568" cy="450850"/>
          </a:xfrm>
        </p:spPr>
        <p:txBody>
          <a:bodyPr/>
          <a:lstStyle/>
          <a:p>
            <a:r>
              <a:rPr lang="fr-FR" dirty="0">
                <a:solidFill>
                  <a:srgbClr val="C00000"/>
                </a:solidFill>
              </a:rPr>
              <a:t>4. Quel usage pour quelle utilisation ?</a:t>
            </a:r>
            <a:endParaRPr lang="en-US" dirty="0">
              <a:solidFill>
                <a:srgbClr val="C00000"/>
              </a:solidFill>
            </a:endParaRPr>
          </a:p>
        </p:txBody>
      </p:sp>
      <p:sp>
        <p:nvSpPr>
          <p:cNvPr id="47" name="Freeform 270">
            <a:hlinkClick r:id="rId2"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048061" y="6525344"/>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3" name="Image 22">
            <a:extLst>
              <a:ext uri="{FF2B5EF4-FFF2-40B4-BE49-F238E27FC236}">
                <a16:creationId xmlns:a16="http://schemas.microsoft.com/office/drawing/2014/main" id="{57F07B93-C78E-4273-BBB5-197515E13D90}"/>
              </a:ext>
            </a:extLst>
          </p:cNvPr>
          <p:cNvPicPr>
            <a:picLocks noChangeAspect="1"/>
          </p:cNvPicPr>
          <p:nvPr/>
        </p:nvPicPr>
        <p:blipFill>
          <a:blip r:embed="rId3"/>
          <a:stretch>
            <a:fillRect/>
          </a:stretch>
        </p:blipFill>
        <p:spPr>
          <a:xfrm>
            <a:off x="11255508" y="14863"/>
            <a:ext cx="672500" cy="672500"/>
          </a:xfrm>
          <a:prstGeom prst="rect">
            <a:avLst/>
          </a:prstGeom>
        </p:spPr>
      </p:pic>
      <p:sp>
        <p:nvSpPr>
          <p:cNvPr id="55" name="ZoneTexte 54">
            <a:extLst>
              <a:ext uri="{FF2B5EF4-FFF2-40B4-BE49-F238E27FC236}">
                <a16:creationId xmlns:a16="http://schemas.microsoft.com/office/drawing/2014/main" id="{6594D78A-876E-4A13-83C8-210F200B8730}"/>
              </a:ext>
            </a:extLst>
          </p:cNvPr>
          <p:cNvSpPr txBox="1"/>
          <p:nvPr/>
        </p:nvSpPr>
        <p:spPr>
          <a:xfrm>
            <a:off x="7900226" y="1483283"/>
            <a:ext cx="2484276" cy="707886"/>
          </a:xfrm>
          <a:prstGeom prst="rect">
            <a:avLst/>
          </a:prstGeom>
          <a:solidFill>
            <a:schemeClr val="bg1">
              <a:lumMod val="85000"/>
            </a:schemeClr>
          </a:solidFill>
        </p:spPr>
        <p:txBody>
          <a:bodyPr wrap="square" rtlCol="0">
            <a:spAutoFit/>
          </a:bodyPr>
          <a:lstStyle/>
          <a:p>
            <a:pPr algn="ctr"/>
            <a:r>
              <a:rPr lang="fr-FR" sz="1000" b="1" dirty="0">
                <a:latin typeface="Gill Sans MT" panose="020B0502020104020203" pitchFamily="34" charset="0"/>
              </a:rPr>
              <a:t>Un chef d’entreprise utilise son véhicule personnel quotidiennement pour aller travailler et 2 fois par mois pour se rendre chez un fournisseur.</a:t>
            </a:r>
          </a:p>
        </p:txBody>
      </p:sp>
      <p:sp>
        <p:nvSpPr>
          <p:cNvPr id="59" name="ZoneTexte 58">
            <a:extLst>
              <a:ext uri="{FF2B5EF4-FFF2-40B4-BE49-F238E27FC236}">
                <a16:creationId xmlns:a16="http://schemas.microsoft.com/office/drawing/2014/main" id="{7F27EE5D-5DAC-453F-A6D0-7CE8ADDDA570}"/>
              </a:ext>
            </a:extLst>
          </p:cNvPr>
          <p:cNvSpPr txBox="1"/>
          <p:nvPr/>
        </p:nvSpPr>
        <p:spPr>
          <a:xfrm>
            <a:off x="4763852" y="1498709"/>
            <a:ext cx="2484276" cy="707886"/>
          </a:xfrm>
          <a:prstGeom prst="rect">
            <a:avLst/>
          </a:prstGeom>
          <a:solidFill>
            <a:schemeClr val="bg1">
              <a:lumMod val="85000"/>
            </a:schemeClr>
          </a:solidFill>
        </p:spPr>
        <p:txBody>
          <a:bodyPr wrap="square" rtlCol="0">
            <a:spAutoFit/>
          </a:bodyPr>
          <a:lstStyle/>
          <a:p>
            <a:pPr algn="ctr"/>
            <a:r>
              <a:rPr lang="fr-FR" sz="1000" b="1" dirty="0">
                <a:latin typeface="Gill Sans MT" panose="020B0502020104020203" pitchFamily="34" charset="0"/>
              </a:rPr>
              <a:t>Une avocate se rend tous les jours à son cabinet avec son véhicule personnel.</a:t>
            </a:r>
          </a:p>
          <a:p>
            <a:pPr algn="ctr"/>
            <a:endParaRPr lang="fr-FR" sz="1000" b="1" dirty="0">
              <a:latin typeface="Gill Sans MT" panose="020B0502020104020203" pitchFamily="34" charset="0"/>
            </a:endParaRPr>
          </a:p>
        </p:txBody>
      </p:sp>
      <p:sp>
        <p:nvSpPr>
          <p:cNvPr id="4" name="Rectangle 3">
            <a:extLst>
              <a:ext uri="{FF2B5EF4-FFF2-40B4-BE49-F238E27FC236}">
                <a16:creationId xmlns:a16="http://schemas.microsoft.com/office/drawing/2014/main" id="{CE6DE9A5-40D2-4E8D-9D31-23F9EECD6F36}"/>
              </a:ext>
            </a:extLst>
          </p:cNvPr>
          <p:cNvSpPr/>
          <p:nvPr/>
        </p:nvSpPr>
        <p:spPr>
          <a:xfrm>
            <a:off x="7884504" y="2239087"/>
            <a:ext cx="2499997" cy="938719"/>
          </a:xfrm>
          <a:prstGeom prst="rect">
            <a:avLst/>
          </a:prstGeom>
        </p:spPr>
        <p:txBody>
          <a:bodyPr wrap="square">
            <a:spAutoFit/>
          </a:bodyPr>
          <a:lstStyle/>
          <a:p>
            <a:pPr marL="171450" indent="-171450" algn="just">
              <a:buFont typeface="Wingdings" panose="05000000000000000000" pitchFamily="2" charset="2"/>
              <a:buChar char="à"/>
            </a:pPr>
            <a:r>
              <a:rPr lang="fr-FR" sz="900" b="1" i="1" dirty="0">
                <a:solidFill>
                  <a:srgbClr val="000000"/>
                </a:solidFill>
                <a:latin typeface="Gill Sans MT" panose="020B0502020104020203" pitchFamily="34" charset="0"/>
                <a:sym typeface="Wingdings" panose="05000000000000000000" pitchFamily="2" charset="2"/>
              </a:rPr>
              <a:t>AUTO PART</a:t>
            </a:r>
          </a:p>
          <a:p>
            <a:pPr algn="just"/>
            <a:endParaRPr lang="fr-FR" sz="500" b="1" i="1" dirty="0">
              <a:solidFill>
                <a:srgbClr val="000000"/>
              </a:solidFill>
              <a:latin typeface="Gill Sans MT" panose="020B0502020104020203" pitchFamily="34" charset="0"/>
            </a:endParaRPr>
          </a:p>
          <a:p>
            <a:pPr algn="just"/>
            <a:r>
              <a:rPr lang="fr-FR" sz="1000" b="1" dirty="0">
                <a:solidFill>
                  <a:srgbClr val="C00000"/>
                </a:solidFill>
                <a:latin typeface="Gill Sans MT" panose="020B0502020104020203" pitchFamily="34" charset="0"/>
              </a:rPr>
              <a:t>Usage professionnel occasionnel </a:t>
            </a:r>
            <a:r>
              <a:rPr lang="fr-FR" sz="1000" dirty="0">
                <a:solidFill>
                  <a:srgbClr val="000000"/>
                </a:solidFill>
                <a:latin typeface="Gill Sans MT" panose="020B0502020104020203" pitchFamily="34" charset="0"/>
              </a:rPr>
              <a:t>car la visite de clientèle avec son véhicule personnel reste occasionnelle et ne constitue pas le cœur de son activité. </a:t>
            </a:r>
          </a:p>
        </p:txBody>
      </p:sp>
      <p:sp>
        <p:nvSpPr>
          <p:cNvPr id="60" name="Rectangle 59">
            <a:extLst>
              <a:ext uri="{FF2B5EF4-FFF2-40B4-BE49-F238E27FC236}">
                <a16:creationId xmlns:a16="http://schemas.microsoft.com/office/drawing/2014/main" id="{53951B38-9F1B-4815-89EF-2757AB599072}"/>
              </a:ext>
            </a:extLst>
          </p:cNvPr>
          <p:cNvSpPr/>
          <p:nvPr/>
        </p:nvSpPr>
        <p:spPr>
          <a:xfrm>
            <a:off x="4763852" y="2254513"/>
            <a:ext cx="2484276" cy="769441"/>
          </a:xfrm>
          <a:prstGeom prst="rect">
            <a:avLst/>
          </a:prstGeom>
        </p:spPr>
        <p:txBody>
          <a:bodyPr wrap="square">
            <a:spAutoFit/>
          </a:bodyPr>
          <a:lstStyle/>
          <a:p>
            <a:pPr marL="171450" indent="-171450" algn="just">
              <a:buFont typeface="Wingdings" panose="05000000000000000000" pitchFamily="2" charset="2"/>
              <a:buChar char="à"/>
            </a:pPr>
            <a:r>
              <a:rPr lang="fr-FR" sz="900" b="1" i="1" dirty="0">
                <a:solidFill>
                  <a:srgbClr val="000000"/>
                </a:solidFill>
                <a:latin typeface="Gill Sans MT" panose="020B0502020104020203" pitchFamily="34" charset="0"/>
                <a:sym typeface="Wingdings" panose="05000000000000000000" pitchFamily="2" charset="2"/>
              </a:rPr>
              <a:t>AUTO PART</a:t>
            </a:r>
          </a:p>
          <a:p>
            <a:pPr marL="171450" indent="-171450" algn="just">
              <a:buFont typeface="Wingdings" panose="05000000000000000000" pitchFamily="2" charset="2"/>
              <a:buChar char="à"/>
            </a:pPr>
            <a:endParaRPr lang="fr-FR" sz="500" dirty="0">
              <a:solidFill>
                <a:srgbClr val="000000"/>
              </a:solidFill>
              <a:latin typeface="Gill Sans MT" panose="020B0502020104020203" pitchFamily="34" charset="0"/>
            </a:endParaRPr>
          </a:p>
          <a:p>
            <a:pPr algn="just"/>
            <a:r>
              <a:rPr lang="fr-FR" sz="1000" b="1" dirty="0">
                <a:solidFill>
                  <a:srgbClr val="C00000"/>
                </a:solidFill>
                <a:latin typeface="Gill Sans MT" panose="020B0502020104020203" pitchFamily="34" charset="0"/>
              </a:rPr>
              <a:t>Usage privé-trajet travail </a:t>
            </a:r>
            <a:r>
              <a:rPr lang="fr-FR" sz="1000" dirty="0">
                <a:solidFill>
                  <a:srgbClr val="000000"/>
                </a:solidFill>
                <a:latin typeface="Gill Sans MT" panose="020B0502020104020203" pitchFamily="34" charset="0"/>
              </a:rPr>
              <a:t>puisque son véhicule sert à se rendre quotidiennement sur son lieu de travail.</a:t>
            </a:r>
          </a:p>
        </p:txBody>
      </p:sp>
      <p:sp>
        <p:nvSpPr>
          <p:cNvPr id="61" name="ZoneTexte 60">
            <a:extLst>
              <a:ext uri="{FF2B5EF4-FFF2-40B4-BE49-F238E27FC236}">
                <a16:creationId xmlns:a16="http://schemas.microsoft.com/office/drawing/2014/main" id="{7A283991-F3E1-4390-991F-78A5C59511CE}"/>
              </a:ext>
            </a:extLst>
          </p:cNvPr>
          <p:cNvSpPr txBox="1"/>
          <p:nvPr/>
        </p:nvSpPr>
        <p:spPr>
          <a:xfrm>
            <a:off x="4763273" y="3966540"/>
            <a:ext cx="2484276" cy="707886"/>
          </a:xfrm>
          <a:prstGeom prst="rect">
            <a:avLst/>
          </a:prstGeom>
          <a:solidFill>
            <a:schemeClr val="bg1">
              <a:lumMod val="85000"/>
            </a:schemeClr>
          </a:solidFill>
        </p:spPr>
        <p:txBody>
          <a:bodyPr wrap="square" rtlCol="0">
            <a:spAutoFit/>
          </a:bodyPr>
          <a:lstStyle/>
          <a:p>
            <a:pPr algn="ctr"/>
            <a:r>
              <a:rPr lang="fr-FR" sz="1000" b="1" dirty="0">
                <a:latin typeface="Gill Sans MT" panose="020B0502020104020203" pitchFamily="34" charset="0"/>
              </a:rPr>
              <a:t>Une infirmière libérale à domicile fait chaque jour des tournées pour visiter ses patients.</a:t>
            </a:r>
          </a:p>
          <a:p>
            <a:pPr algn="ctr"/>
            <a:endParaRPr lang="fr-FR" sz="1000" b="1" dirty="0">
              <a:latin typeface="Gill Sans MT" panose="020B0502020104020203" pitchFamily="34" charset="0"/>
            </a:endParaRPr>
          </a:p>
        </p:txBody>
      </p:sp>
      <p:sp>
        <p:nvSpPr>
          <p:cNvPr id="62" name="Rectangle 61">
            <a:extLst>
              <a:ext uri="{FF2B5EF4-FFF2-40B4-BE49-F238E27FC236}">
                <a16:creationId xmlns:a16="http://schemas.microsoft.com/office/drawing/2014/main" id="{27956EFD-0683-4370-8841-45FBE3C5F17A}"/>
              </a:ext>
            </a:extLst>
          </p:cNvPr>
          <p:cNvSpPr/>
          <p:nvPr/>
        </p:nvSpPr>
        <p:spPr>
          <a:xfrm>
            <a:off x="4744687" y="4739985"/>
            <a:ext cx="2499997" cy="1246495"/>
          </a:xfrm>
          <a:prstGeom prst="rect">
            <a:avLst/>
          </a:prstGeom>
        </p:spPr>
        <p:txBody>
          <a:bodyPr wrap="square">
            <a:spAutoFit/>
          </a:bodyPr>
          <a:lstStyle/>
          <a:p>
            <a:pPr marL="171450" indent="-171450" algn="just">
              <a:buFont typeface="Wingdings" panose="05000000000000000000" pitchFamily="2" charset="2"/>
              <a:buChar char="à"/>
            </a:pPr>
            <a:r>
              <a:rPr lang="fr-FR" sz="900" b="1" i="1" dirty="0">
                <a:solidFill>
                  <a:srgbClr val="000000"/>
                </a:solidFill>
                <a:latin typeface="Gill Sans MT" panose="020B0502020104020203" pitchFamily="34" charset="0"/>
                <a:sym typeface="Wingdings" panose="05000000000000000000" pitchFamily="2" charset="2"/>
              </a:rPr>
              <a:t>AUTO PRO</a:t>
            </a:r>
          </a:p>
          <a:p>
            <a:pPr algn="just"/>
            <a:endParaRPr lang="fr-FR" sz="500" b="1" dirty="0">
              <a:solidFill>
                <a:srgbClr val="C00000"/>
              </a:solidFill>
              <a:latin typeface="Gill Sans MT" panose="020B0502020104020203" pitchFamily="34" charset="0"/>
            </a:endParaRPr>
          </a:p>
          <a:p>
            <a:pPr algn="just"/>
            <a:r>
              <a:rPr lang="fr-FR" sz="1000" b="1" dirty="0">
                <a:solidFill>
                  <a:srgbClr val="C00000"/>
                </a:solidFill>
                <a:latin typeface="Gill Sans MT" panose="020B0502020104020203" pitchFamily="34" charset="0"/>
              </a:rPr>
              <a:t>Usage  tous déplacements </a:t>
            </a:r>
            <a:r>
              <a:rPr lang="fr-FR" sz="1000" dirty="0">
                <a:solidFill>
                  <a:srgbClr val="000000"/>
                </a:solidFill>
                <a:latin typeface="Gill Sans MT" panose="020B0502020104020203" pitchFamily="34" charset="0"/>
              </a:rPr>
              <a:t>car son usage est quotidien. Son activité est assimilée à de la visite de clientèle régulière et fait partie des exceptions de l’usage affaires et promenade selon les définitions établies précédemment.</a:t>
            </a:r>
          </a:p>
        </p:txBody>
      </p:sp>
      <p:sp>
        <p:nvSpPr>
          <p:cNvPr id="17" name="ZoneTexte 16">
            <a:extLst>
              <a:ext uri="{FF2B5EF4-FFF2-40B4-BE49-F238E27FC236}">
                <a16:creationId xmlns:a16="http://schemas.microsoft.com/office/drawing/2014/main" id="{54FBC730-BE37-4B0B-B190-F183D244C24F}"/>
              </a:ext>
            </a:extLst>
          </p:cNvPr>
          <p:cNvSpPr txBox="1"/>
          <p:nvPr/>
        </p:nvSpPr>
        <p:spPr>
          <a:xfrm>
            <a:off x="1615783" y="3965823"/>
            <a:ext cx="2499997" cy="707886"/>
          </a:xfrm>
          <a:prstGeom prst="rect">
            <a:avLst/>
          </a:prstGeom>
          <a:solidFill>
            <a:schemeClr val="bg1">
              <a:lumMod val="85000"/>
            </a:schemeClr>
          </a:solidFill>
        </p:spPr>
        <p:txBody>
          <a:bodyPr wrap="square" rtlCol="0">
            <a:spAutoFit/>
          </a:bodyPr>
          <a:lstStyle/>
          <a:p>
            <a:pPr algn="ctr"/>
            <a:r>
              <a:rPr lang="fr-FR" sz="1000" b="1" dirty="0">
                <a:latin typeface="Gill Sans MT" panose="020B0502020104020203" pitchFamily="34" charset="0"/>
              </a:rPr>
              <a:t>Un serrurier se déplace quotidiennement avec son utilitaire et ses outils pour intervenir chez ses clients.</a:t>
            </a:r>
          </a:p>
        </p:txBody>
      </p:sp>
      <p:sp>
        <p:nvSpPr>
          <p:cNvPr id="18" name="Rectangle 17">
            <a:extLst>
              <a:ext uri="{FF2B5EF4-FFF2-40B4-BE49-F238E27FC236}">
                <a16:creationId xmlns:a16="http://schemas.microsoft.com/office/drawing/2014/main" id="{0B767BDD-1EC5-41E6-94A5-3EF4E1893B26}"/>
              </a:ext>
            </a:extLst>
          </p:cNvPr>
          <p:cNvSpPr/>
          <p:nvPr/>
        </p:nvSpPr>
        <p:spPr>
          <a:xfrm>
            <a:off x="1605910" y="4880065"/>
            <a:ext cx="2499998" cy="1692771"/>
          </a:xfrm>
          <a:prstGeom prst="rect">
            <a:avLst/>
          </a:prstGeom>
        </p:spPr>
        <p:txBody>
          <a:bodyPr wrap="square">
            <a:spAutoFit/>
          </a:bodyPr>
          <a:lstStyle/>
          <a:p>
            <a:pPr marL="171450" indent="-171450" algn="just">
              <a:buFont typeface="Wingdings" panose="05000000000000000000" pitchFamily="2" charset="2"/>
              <a:buChar char="à"/>
            </a:pPr>
            <a:r>
              <a:rPr lang="fr-FR" sz="900" b="1" i="1" dirty="0">
                <a:solidFill>
                  <a:srgbClr val="000000"/>
                </a:solidFill>
                <a:latin typeface="Gill Sans MT" panose="020B0502020104020203" pitchFamily="34" charset="0"/>
                <a:sym typeface="Wingdings" panose="05000000000000000000" pitchFamily="2" charset="2"/>
              </a:rPr>
              <a:t>AUTO PRO</a:t>
            </a:r>
          </a:p>
          <a:p>
            <a:pPr algn="just"/>
            <a:endParaRPr lang="fr-FR" sz="500" dirty="0">
              <a:solidFill>
                <a:srgbClr val="000000"/>
              </a:solidFill>
              <a:latin typeface="Gill Sans MT" panose="020B0502020104020203" pitchFamily="34" charset="0"/>
            </a:endParaRPr>
          </a:p>
          <a:p>
            <a:pPr lvl="0" algn="just"/>
            <a:r>
              <a:rPr lang="fr-FR" sz="1000" b="1" dirty="0">
                <a:solidFill>
                  <a:srgbClr val="C00000"/>
                </a:solidFill>
                <a:latin typeface="Gill Sans MT" panose="020B0502020104020203" pitchFamily="34" charset="0"/>
              </a:rPr>
              <a:t>Usage affaires et promenade </a:t>
            </a:r>
            <a:r>
              <a:rPr lang="fr-FR" sz="1000" dirty="0">
                <a:solidFill>
                  <a:srgbClr val="000000"/>
                </a:solidFill>
                <a:latin typeface="Gill Sans MT" panose="020B0502020104020203" pitchFamily="34" charset="0"/>
              </a:rPr>
              <a:t>car il utilise son véhicule quotidiennement pour son activité professionnelle et il transporte du contenu professionnel. Il est assimilé à son outil de travail. Toutefois, Il ne fait pas partie des professions devant souscrire un usage tous déplacements.</a:t>
            </a:r>
          </a:p>
          <a:p>
            <a:pPr lvl="0" algn="just"/>
            <a:endParaRPr lang="fr-FR" sz="1000" dirty="0">
              <a:solidFill>
                <a:srgbClr val="000000"/>
              </a:solidFill>
              <a:latin typeface="Gill Sans MT" panose="020B0502020104020203" pitchFamily="34" charset="0"/>
            </a:endParaRPr>
          </a:p>
          <a:p>
            <a:pPr algn="just"/>
            <a:endParaRPr lang="fr-FR" sz="1000" dirty="0">
              <a:solidFill>
                <a:srgbClr val="000000"/>
              </a:solidFill>
              <a:latin typeface="Gill Sans MT" panose="020B0502020104020203" pitchFamily="34" charset="0"/>
            </a:endParaRPr>
          </a:p>
        </p:txBody>
      </p:sp>
      <p:sp>
        <p:nvSpPr>
          <p:cNvPr id="19" name="ZoneTexte 18">
            <a:extLst>
              <a:ext uri="{FF2B5EF4-FFF2-40B4-BE49-F238E27FC236}">
                <a16:creationId xmlns:a16="http://schemas.microsoft.com/office/drawing/2014/main" id="{1FB0C8D1-48E8-46D1-B23E-B2F4531353A5}"/>
              </a:ext>
            </a:extLst>
          </p:cNvPr>
          <p:cNvSpPr txBox="1"/>
          <p:nvPr/>
        </p:nvSpPr>
        <p:spPr>
          <a:xfrm>
            <a:off x="1600050" y="1494899"/>
            <a:ext cx="2484276" cy="707886"/>
          </a:xfrm>
          <a:prstGeom prst="rect">
            <a:avLst/>
          </a:prstGeom>
          <a:solidFill>
            <a:schemeClr val="bg1">
              <a:lumMod val="85000"/>
            </a:schemeClr>
          </a:solidFill>
        </p:spPr>
        <p:txBody>
          <a:bodyPr wrap="square" rtlCol="0">
            <a:spAutoFit/>
          </a:bodyPr>
          <a:lstStyle/>
          <a:p>
            <a:pPr algn="ctr"/>
            <a:r>
              <a:rPr lang="fr-FR" sz="1000" b="1" dirty="0">
                <a:latin typeface="Gill Sans MT" panose="020B0502020104020203" pitchFamily="34" charset="0"/>
              </a:rPr>
              <a:t>Un commercial utilise son véhicule personnel pour des déplacements privés et exceptionnellement pour se rendre au siège de son entreprise.</a:t>
            </a:r>
          </a:p>
        </p:txBody>
      </p:sp>
      <p:sp>
        <p:nvSpPr>
          <p:cNvPr id="20" name="Rectangle 19">
            <a:extLst>
              <a:ext uri="{FF2B5EF4-FFF2-40B4-BE49-F238E27FC236}">
                <a16:creationId xmlns:a16="http://schemas.microsoft.com/office/drawing/2014/main" id="{49B7CBD4-C029-4329-AD1B-64AC744D10EF}"/>
              </a:ext>
            </a:extLst>
          </p:cNvPr>
          <p:cNvSpPr/>
          <p:nvPr/>
        </p:nvSpPr>
        <p:spPr>
          <a:xfrm>
            <a:off x="1600049" y="2257225"/>
            <a:ext cx="2484276" cy="615553"/>
          </a:xfrm>
          <a:prstGeom prst="rect">
            <a:avLst/>
          </a:prstGeom>
        </p:spPr>
        <p:txBody>
          <a:bodyPr wrap="square">
            <a:spAutoFit/>
          </a:bodyPr>
          <a:lstStyle/>
          <a:p>
            <a:pPr marL="171450" indent="-171450" algn="just">
              <a:buFont typeface="Wingdings" panose="05000000000000000000" pitchFamily="2" charset="2"/>
              <a:buChar char="à"/>
            </a:pPr>
            <a:r>
              <a:rPr lang="fr-FR" sz="900" b="1" i="1" dirty="0">
                <a:solidFill>
                  <a:srgbClr val="000000"/>
                </a:solidFill>
                <a:latin typeface="Gill Sans MT" panose="020B0502020104020203" pitchFamily="34" charset="0"/>
                <a:sym typeface="Wingdings" panose="05000000000000000000" pitchFamily="2" charset="2"/>
              </a:rPr>
              <a:t>AUTO PART</a:t>
            </a:r>
          </a:p>
          <a:p>
            <a:pPr algn="just"/>
            <a:endParaRPr lang="fr-FR" sz="500" dirty="0">
              <a:solidFill>
                <a:srgbClr val="000000"/>
              </a:solidFill>
              <a:latin typeface="Gill Sans MT" panose="020B0502020104020203" pitchFamily="34" charset="0"/>
            </a:endParaRPr>
          </a:p>
          <a:p>
            <a:pPr lvl="0" algn="just"/>
            <a:r>
              <a:rPr lang="fr-FR" sz="1000" b="1" dirty="0">
                <a:solidFill>
                  <a:srgbClr val="C00000"/>
                </a:solidFill>
                <a:latin typeface="Gill Sans MT" panose="020B0502020104020203" pitchFamily="34" charset="0"/>
              </a:rPr>
              <a:t>Usage privé </a:t>
            </a:r>
            <a:r>
              <a:rPr lang="fr-FR" sz="1000" dirty="0">
                <a:solidFill>
                  <a:srgbClr val="000000"/>
                </a:solidFill>
                <a:latin typeface="Gill Sans MT" panose="020B0502020104020203" pitchFamily="34" charset="0"/>
              </a:rPr>
              <a:t>puisque son véhicule sert uniquement dans le cadre de la vie privée.</a:t>
            </a:r>
          </a:p>
        </p:txBody>
      </p:sp>
      <p:sp>
        <p:nvSpPr>
          <p:cNvPr id="24" name="ZoneTexte 23">
            <a:extLst>
              <a:ext uri="{FF2B5EF4-FFF2-40B4-BE49-F238E27FC236}">
                <a16:creationId xmlns:a16="http://schemas.microsoft.com/office/drawing/2014/main" id="{F07A9963-B799-46A2-8947-1A2517945C03}"/>
              </a:ext>
            </a:extLst>
          </p:cNvPr>
          <p:cNvSpPr txBox="1"/>
          <p:nvPr/>
        </p:nvSpPr>
        <p:spPr>
          <a:xfrm>
            <a:off x="7884503" y="3965823"/>
            <a:ext cx="2484276" cy="707886"/>
          </a:xfrm>
          <a:prstGeom prst="rect">
            <a:avLst/>
          </a:prstGeom>
          <a:solidFill>
            <a:schemeClr val="bg1">
              <a:lumMod val="85000"/>
            </a:schemeClr>
          </a:solidFill>
        </p:spPr>
        <p:txBody>
          <a:bodyPr wrap="square" rtlCol="0">
            <a:spAutoFit/>
          </a:bodyPr>
          <a:lstStyle/>
          <a:p>
            <a:pPr algn="ctr"/>
            <a:r>
              <a:rPr lang="fr-FR" sz="1000" b="1" dirty="0">
                <a:latin typeface="Gill Sans MT" panose="020B0502020104020203" pitchFamily="34" charset="0"/>
              </a:rPr>
              <a:t>Un chauffeur a obtenu un agrément pour exercer en tant que VTC (Véhicule de Tourisme avec Chauffeur) avec son véhicule. </a:t>
            </a:r>
          </a:p>
        </p:txBody>
      </p:sp>
      <p:sp>
        <p:nvSpPr>
          <p:cNvPr id="25" name="Rectangle 24">
            <a:extLst>
              <a:ext uri="{FF2B5EF4-FFF2-40B4-BE49-F238E27FC236}">
                <a16:creationId xmlns:a16="http://schemas.microsoft.com/office/drawing/2014/main" id="{B52D5A43-3604-4CEE-B493-EC8B052D85BA}"/>
              </a:ext>
            </a:extLst>
          </p:cNvPr>
          <p:cNvSpPr/>
          <p:nvPr/>
        </p:nvSpPr>
        <p:spPr>
          <a:xfrm>
            <a:off x="7884503" y="4728149"/>
            <a:ext cx="2499999" cy="784830"/>
          </a:xfrm>
          <a:prstGeom prst="rect">
            <a:avLst/>
          </a:prstGeom>
        </p:spPr>
        <p:txBody>
          <a:bodyPr wrap="square">
            <a:spAutoFit/>
          </a:bodyPr>
          <a:lstStyle/>
          <a:p>
            <a:pPr marL="171450" indent="-171450" algn="just">
              <a:buFont typeface="Wingdings" panose="05000000000000000000" pitchFamily="2" charset="2"/>
              <a:buChar char="à"/>
            </a:pPr>
            <a:r>
              <a:rPr lang="fr-FR" sz="900" b="1" i="1" dirty="0">
                <a:solidFill>
                  <a:srgbClr val="000000"/>
                </a:solidFill>
                <a:latin typeface="Gill Sans MT" panose="020B0502020104020203" pitchFamily="34" charset="0"/>
                <a:sym typeface="Wingdings" panose="05000000000000000000" pitchFamily="2" charset="2"/>
              </a:rPr>
              <a:t>AUTO PRO</a:t>
            </a:r>
          </a:p>
          <a:p>
            <a:pPr algn="just"/>
            <a:endParaRPr lang="fr-FR" sz="500" dirty="0">
              <a:solidFill>
                <a:srgbClr val="000000"/>
              </a:solidFill>
              <a:latin typeface="Gill Sans MT" panose="020B0502020104020203" pitchFamily="34" charset="0"/>
            </a:endParaRPr>
          </a:p>
          <a:p>
            <a:pPr lvl="0" algn="just"/>
            <a:r>
              <a:rPr lang="fr-FR" sz="1000" b="1" dirty="0">
                <a:solidFill>
                  <a:srgbClr val="C00000"/>
                </a:solidFill>
                <a:latin typeface="Gill Sans MT" panose="020B0502020104020203" pitchFamily="34" charset="0"/>
              </a:rPr>
              <a:t>Usage taxi </a:t>
            </a:r>
            <a:r>
              <a:rPr lang="fr-FR" sz="1000" dirty="0">
                <a:solidFill>
                  <a:srgbClr val="000000"/>
                </a:solidFill>
                <a:latin typeface="Gill Sans MT" panose="020B0502020104020203" pitchFamily="34" charset="0"/>
              </a:rPr>
              <a:t>puisqu’il réalise du transport de personnes à titre onéreux.</a:t>
            </a:r>
          </a:p>
          <a:p>
            <a:pPr algn="just"/>
            <a:endParaRPr lang="fr-FR" sz="1000" dirty="0">
              <a:solidFill>
                <a:srgbClr val="000000"/>
              </a:solidFill>
              <a:latin typeface="Gill Sans MT" panose="020B0502020104020203" pitchFamily="34" charset="0"/>
            </a:endParaRPr>
          </a:p>
        </p:txBody>
      </p:sp>
      <p:pic>
        <p:nvPicPr>
          <p:cNvPr id="6" name="Image 5">
            <a:extLst>
              <a:ext uri="{FF2B5EF4-FFF2-40B4-BE49-F238E27FC236}">
                <a16:creationId xmlns:a16="http://schemas.microsoft.com/office/drawing/2014/main" id="{6624FCB3-233F-4132-88A0-2057535046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88782" y="3415062"/>
            <a:ext cx="553998" cy="553998"/>
          </a:xfrm>
          <a:prstGeom prst="rect">
            <a:avLst/>
          </a:prstGeom>
        </p:spPr>
      </p:pic>
      <p:pic>
        <p:nvPicPr>
          <p:cNvPr id="11" name="Image 10">
            <a:extLst>
              <a:ext uri="{FF2B5EF4-FFF2-40B4-BE49-F238E27FC236}">
                <a16:creationId xmlns:a16="http://schemas.microsoft.com/office/drawing/2014/main" id="{48351B19-AF31-474B-975D-FD8CE658BE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03061" y="805870"/>
            <a:ext cx="762000" cy="762000"/>
          </a:xfrm>
          <a:prstGeom prst="rect">
            <a:avLst/>
          </a:prstGeom>
        </p:spPr>
      </p:pic>
      <p:pic>
        <p:nvPicPr>
          <p:cNvPr id="14" name="Image 13">
            <a:extLst>
              <a:ext uri="{FF2B5EF4-FFF2-40B4-BE49-F238E27FC236}">
                <a16:creationId xmlns:a16="http://schemas.microsoft.com/office/drawing/2014/main" id="{F63A2EB8-5134-4675-9658-D2969D85D4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11399" y="3436204"/>
            <a:ext cx="529016" cy="529016"/>
          </a:xfrm>
          <a:prstGeom prst="rect">
            <a:avLst/>
          </a:prstGeom>
        </p:spPr>
      </p:pic>
      <p:pic>
        <p:nvPicPr>
          <p:cNvPr id="33" name="Image 32">
            <a:extLst>
              <a:ext uri="{FF2B5EF4-FFF2-40B4-BE49-F238E27FC236}">
                <a16:creationId xmlns:a16="http://schemas.microsoft.com/office/drawing/2014/main" id="{078FD0FA-CB36-45DB-93B4-A2DCBBDD9D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77243" y="3501008"/>
            <a:ext cx="555432" cy="555432"/>
          </a:xfrm>
          <a:prstGeom prst="rect">
            <a:avLst/>
          </a:prstGeom>
        </p:spPr>
      </p:pic>
      <p:pic>
        <p:nvPicPr>
          <p:cNvPr id="16" name="Image 15">
            <a:extLst>
              <a:ext uri="{FF2B5EF4-FFF2-40B4-BE49-F238E27FC236}">
                <a16:creationId xmlns:a16="http://schemas.microsoft.com/office/drawing/2014/main" id="{D094750B-6F9A-491A-8F54-E64D268759B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00149" y="895314"/>
            <a:ext cx="690202" cy="690202"/>
          </a:xfrm>
          <a:prstGeom prst="rect">
            <a:avLst/>
          </a:prstGeom>
        </p:spPr>
      </p:pic>
      <p:sp>
        <p:nvSpPr>
          <p:cNvPr id="31" name="Espace réservé du pied de page 1">
            <a:extLst>
              <a:ext uri="{FF2B5EF4-FFF2-40B4-BE49-F238E27FC236}">
                <a16:creationId xmlns:a16="http://schemas.microsoft.com/office/drawing/2014/main" id="{E9B8B42A-563E-44AF-A187-2F9E5F022A0D}"/>
              </a:ext>
            </a:extLst>
          </p:cNvPr>
          <p:cNvSpPr>
            <a:spLocks noGrp="1"/>
          </p:cNvSpPr>
          <p:nvPr>
            <p:ph type="ftr" sz="quarter" idx="11"/>
          </p:nvPr>
        </p:nvSpPr>
        <p:spPr>
          <a:xfrm rot="16200000">
            <a:off x="-1709624" y="3034778"/>
            <a:ext cx="3731337" cy="145953"/>
          </a:xfrm>
        </p:spPr>
        <p:txBody>
          <a:bodyPr/>
          <a:lstStyle/>
          <a:p>
            <a:r>
              <a:rPr lang="fr-FR" dirty="0"/>
              <a:t>DOCUMENT A USAGE INTERNE - NE PAS DIFFUSER</a:t>
            </a:r>
          </a:p>
        </p:txBody>
      </p:sp>
      <p:pic>
        <p:nvPicPr>
          <p:cNvPr id="5" name="Image 4">
            <a:extLst>
              <a:ext uri="{FF2B5EF4-FFF2-40B4-BE49-F238E27FC236}">
                <a16:creationId xmlns:a16="http://schemas.microsoft.com/office/drawing/2014/main" id="{167AC1F2-C978-447E-83A3-95BACFAB1E8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15422" y="944724"/>
            <a:ext cx="568269" cy="568269"/>
          </a:xfrm>
          <a:prstGeom prst="rect">
            <a:avLst/>
          </a:prstGeom>
        </p:spPr>
      </p:pic>
    </p:spTree>
    <p:extLst>
      <p:ext uri="{BB962C8B-B14F-4D97-AF65-F5344CB8AC3E}">
        <p14:creationId xmlns:p14="http://schemas.microsoft.com/office/powerpoint/2010/main" val="203663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0" grpId="0"/>
      <p:bldP spid="62" grpId="0"/>
      <p:bldP spid="18" grpId="0"/>
      <p:bldP spid="20"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p:cNvSpPr>
            <a:spLocks noGrp="1"/>
          </p:cNvSpPr>
          <p:nvPr>
            <p:ph sz="quarter" idx="14"/>
          </p:nvPr>
        </p:nvSpPr>
        <p:spPr>
          <a:xfrm>
            <a:off x="479376" y="148927"/>
            <a:ext cx="3437086" cy="468000"/>
          </a:xfrm>
        </p:spPr>
        <p:txBody>
          <a:bodyPr>
            <a:normAutofit/>
          </a:bodyPr>
          <a:lstStyle/>
          <a:p>
            <a:r>
              <a:rPr lang="fr-FR" sz="1200" dirty="0">
                <a:solidFill>
                  <a:srgbClr val="7F7F7F"/>
                </a:solidFill>
              </a:rPr>
              <a:t>assurance </a:t>
            </a:r>
            <a:r>
              <a:rPr lang="fr-FR" sz="1200" dirty="0"/>
              <a:t>AUTO</a:t>
            </a:r>
            <a:endParaRPr lang="en-US" sz="1200" dirty="0">
              <a:solidFill>
                <a:srgbClr val="7F7F7F"/>
              </a:solidFill>
            </a:endParaRPr>
          </a:p>
        </p:txBody>
      </p:sp>
      <p:sp>
        <p:nvSpPr>
          <p:cNvPr id="13" name="Rectangle 12">
            <a:extLst>
              <a:ext uri="{FF2B5EF4-FFF2-40B4-BE49-F238E27FC236}">
                <a16:creationId xmlns:a16="http://schemas.microsoft.com/office/drawing/2014/main" id="{5FC0E376-70A6-48CB-ADCF-98ACF40F91C8}"/>
              </a:ext>
            </a:extLst>
          </p:cNvPr>
          <p:cNvSpPr/>
          <p:nvPr/>
        </p:nvSpPr>
        <p:spPr>
          <a:xfrm>
            <a:off x="334736" y="548680"/>
            <a:ext cx="10721453" cy="103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5" name="Groupe 74">
            <a:extLst>
              <a:ext uri="{FF2B5EF4-FFF2-40B4-BE49-F238E27FC236}">
                <a16:creationId xmlns:a16="http://schemas.microsoft.com/office/drawing/2014/main" id="{8C07C43F-D805-42D1-96B0-FE2014B24B9B}"/>
              </a:ext>
            </a:extLst>
          </p:cNvPr>
          <p:cNvGrpSpPr/>
          <p:nvPr/>
        </p:nvGrpSpPr>
        <p:grpSpPr>
          <a:xfrm>
            <a:off x="479376" y="651729"/>
            <a:ext cx="10513168" cy="0"/>
            <a:chOff x="479376" y="651729"/>
            <a:chExt cx="10513168" cy="0"/>
          </a:xfrm>
        </p:grpSpPr>
        <p:cxnSp>
          <p:nvCxnSpPr>
            <p:cNvPr id="76" name="Connecteur droit 75">
              <a:extLst>
                <a:ext uri="{FF2B5EF4-FFF2-40B4-BE49-F238E27FC236}">
                  <a16:creationId xmlns:a16="http://schemas.microsoft.com/office/drawing/2014/main" id="{A68160C9-5FB8-4835-87FF-C9E801D6A9E2}"/>
                </a:ext>
              </a:extLst>
            </p:cNvPr>
            <p:cNvCxnSpPr>
              <a:cxnSpLocks/>
            </p:cNvCxnSpPr>
            <p:nvPr/>
          </p:nvCxnSpPr>
          <p:spPr>
            <a:xfrm>
              <a:off x="479376" y="651729"/>
              <a:ext cx="3348372"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7" name="Connecteur droit 76">
              <a:extLst>
                <a:ext uri="{FF2B5EF4-FFF2-40B4-BE49-F238E27FC236}">
                  <a16:creationId xmlns:a16="http://schemas.microsoft.com/office/drawing/2014/main" id="{DD4EC17B-BE7D-49F8-9FBE-3A06CD9FFF47}"/>
                </a:ext>
              </a:extLst>
            </p:cNvPr>
            <p:cNvCxnSpPr>
              <a:cxnSpLocks/>
            </p:cNvCxnSpPr>
            <p:nvPr/>
          </p:nvCxnSpPr>
          <p:spPr>
            <a:xfrm>
              <a:off x="4151784" y="651729"/>
              <a:ext cx="684076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47" name="Freeform 270">
            <a:hlinkClick r:id="rId2"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048061" y="6525344"/>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3" name="Image 22">
            <a:extLst>
              <a:ext uri="{FF2B5EF4-FFF2-40B4-BE49-F238E27FC236}">
                <a16:creationId xmlns:a16="http://schemas.microsoft.com/office/drawing/2014/main" id="{57F07B93-C78E-4273-BBB5-197515E13D90}"/>
              </a:ext>
            </a:extLst>
          </p:cNvPr>
          <p:cNvPicPr>
            <a:picLocks noChangeAspect="1"/>
          </p:cNvPicPr>
          <p:nvPr/>
        </p:nvPicPr>
        <p:blipFill>
          <a:blip r:embed="rId3"/>
          <a:stretch>
            <a:fillRect/>
          </a:stretch>
        </p:blipFill>
        <p:spPr>
          <a:xfrm>
            <a:off x="11255508" y="14863"/>
            <a:ext cx="672500" cy="672500"/>
          </a:xfrm>
          <a:prstGeom prst="rect">
            <a:avLst/>
          </a:prstGeom>
        </p:spPr>
      </p:pic>
      <p:graphicFrame>
        <p:nvGraphicFramePr>
          <p:cNvPr id="14" name="Tableau 13">
            <a:extLst>
              <a:ext uri="{FF2B5EF4-FFF2-40B4-BE49-F238E27FC236}">
                <a16:creationId xmlns:a16="http://schemas.microsoft.com/office/drawing/2014/main" id="{CB96669F-CCFF-4EC3-839E-75B7D44E7C32}"/>
              </a:ext>
            </a:extLst>
          </p:cNvPr>
          <p:cNvGraphicFramePr>
            <a:graphicFrameLocks noGrp="1"/>
          </p:cNvGraphicFramePr>
          <p:nvPr>
            <p:extLst>
              <p:ext uri="{D42A27DB-BD31-4B8C-83A1-F6EECF244321}">
                <p14:modId xmlns:p14="http://schemas.microsoft.com/office/powerpoint/2010/main" val="2703601765"/>
              </p:ext>
            </p:extLst>
          </p:nvPr>
        </p:nvGraphicFramePr>
        <p:xfrm>
          <a:off x="1415028" y="1118436"/>
          <a:ext cx="9694290" cy="4758111"/>
        </p:xfrm>
        <a:graphic>
          <a:graphicData uri="http://schemas.openxmlformats.org/drawingml/2006/table">
            <a:tbl>
              <a:tblPr/>
              <a:tblGrid>
                <a:gridCol w="1093765">
                  <a:extLst>
                    <a:ext uri="{9D8B030D-6E8A-4147-A177-3AD203B41FA5}">
                      <a16:colId xmlns:a16="http://schemas.microsoft.com/office/drawing/2014/main" val="2511215389"/>
                    </a:ext>
                  </a:extLst>
                </a:gridCol>
                <a:gridCol w="4411519">
                  <a:extLst>
                    <a:ext uri="{9D8B030D-6E8A-4147-A177-3AD203B41FA5}">
                      <a16:colId xmlns:a16="http://schemas.microsoft.com/office/drawing/2014/main" val="20001"/>
                    </a:ext>
                  </a:extLst>
                </a:gridCol>
                <a:gridCol w="4189006">
                  <a:extLst>
                    <a:ext uri="{9D8B030D-6E8A-4147-A177-3AD203B41FA5}">
                      <a16:colId xmlns:a16="http://schemas.microsoft.com/office/drawing/2014/main" val="2677259363"/>
                    </a:ext>
                  </a:extLst>
                </a:gridCol>
              </a:tblGrid>
              <a:tr h="1986528">
                <a:tc>
                  <a:txBody>
                    <a:bodyPr/>
                    <a:lstStyle/>
                    <a:p>
                      <a:pPr marL="36000" marR="0" lvl="0" indent="0" algn="ctr" defTabSz="914400" rtl="0" eaLnBrk="1" fontAlgn="ctr" latinLnBrk="0" hangingPunct="1">
                        <a:lnSpc>
                          <a:spcPct val="100000"/>
                        </a:lnSpc>
                        <a:spcBef>
                          <a:spcPts val="100"/>
                        </a:spcBef>
                        <a:spcAft>
                          <a:spcPts val="100"/>
                        </a:spcAft>
                        <a:buClrTx/>
                        <a:buSzTx/>
                        <a:buFontTx/>
                        <a:buNone/>
                        <a:tabLst/>
                        <a:defRPr/>
                      </a:pPr>
                      <a:endParaRPr kumimoji="0" lang="fr-FR" sz="1100" b="1" i="0" u="none" strike="noStrike" kern="1200" cap="small" spc="0" normalizeH="0" baseline="0" noProof="0" dirty="0">
                        <a:ln>
                          <a:noFill/>
                        </a:ln>
                        <a:solidFill>
                          <a:prstClr val="white"/>
                        </a:solidFill>
                        <a:effectLst/>
                        <a:uLnTx/>
                        <a:uFillTx/>
                        <a:latin typeface="Gill Sans MT" panose="020B0502020104020203" pitchFamily="34" charset="0"/>
                        <a:ea typeface="+mn-ea"/>
                        <a:cs typeface="+mn-cs"/>
                      </a:endParaRPr>
                    </a:p>
                    <a:p>
                      <a:pPr marL="36000" marR="0" lvl="0" indent="0" algn="ctr" defTabSz="914400" rtl="0" eaLnBrk="1" fontAlgn="ctr" latinLnBrk="0" hangingPunct="1">
                        <a:lnSpc>
                          <a:spcPct val="100000"/>
                        </a:lnSpc>
                        <a:spcBef>
                          <a:spcPts val="100"/>
                        </a:spcBef>
                        <a:spcAft>
                          <a:spcPts val="100"/>
                        </a:spcAft>
                        <a:buClrTx/>
                        <a:buSzTx/>
                        <a:buFontTx/>
                        <a:buNone/>
                        <a:tabLst/>
                        <a:defRPr/>
                      </a:pPr>
                      <a:r>
                        <a:rPr kumimoji="0" lang="fr-FR" sz="1100" b="1" i="0" u="none" strike="noStrike" kern="1200" cap="small" spc="0" normalizeH="0" baseline="0" noProof="0" dirty="0">
                          <a:ln>
                            <a:noFill/>
                          </a:ln>
                          <a:solidFill>
                            <a:prstClr val="white"/>
                          </a:solidFill>
                          <a:effectLst/>
                          <a:uLnTx/>
                          <a:uFillTx/>
                          <a:latin typeface="Gill Sans MT" panose="020B0502020104020203" pitchFamily="34" charset="0"/>
                          <a:ea typeface="+mn-ea"/>
                          <a:cs typeface="+mn-cs"/>
                        </a:rPr>
                        <a:t>Les personnes</a:t>
                      </a:r>
                    </a:p>
                  </a:txBody>
                  <a:tcPr marL="3600" marR="3600" marT="0" marB="0" anchor="ctr">
                    <a:lnL w="38100" cap="flat" cmpd="sng" algn="ctr">
                      <a:solidFill>
                        <a:sysClr val="window" lastClr="FFFFFF"/>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12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 marR="3600" marT="0" marB="0" anchor="ctr">
                    <a:lnL w="381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FR" sz="1000" b="1" kern="1200" dirty="0">
                        <a:solidFill>
                          <a:schemeClr val="bg1">
                            <a:lumMod val="50000"/>
                          </a:schemeClr>
                        </a:solidFill>
                        <a:latin typeface="Gill Sans MT" panose="020B0502020104020203" pitchFamily="34" charset="0"/>
                        <a:ea typeface="+mn-ea"/>
                        <a:cs typeface="+mn-cs"/>
                      </a:endParaRPr>
                    </a:p>
                  </a:txBody>
                  <a:tcPr marL="3600" marR="3600" marT="0" marB="0"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9366896"/>
                  </a:ext>
                </a:extLst>
              </a:tr>
              <a:tr h="2771583">
                <a:tc>
                  <a:txBody>
                    <a:bodyPr/>
                    <a:lstStyle/>
                    <a:p>
                      <a:pPr marL="36000" marR="0" lvl="0" indent="0" algn="ctr" defTabSz="914400" rtl="0" eaLnBrk="1" fontAlgn="ctr" latinLnBrk="0" hangingPunct="1">
                        <a:lnSpc>
                          <a:spcPct val="100000"/>
                        </a:lnSpc>
                        <a:spcBef>
                          <a:spcPts val="100"/>
                        </a:spcBef>
                        <a:spcAft>
                          <a:spcPts val="100"/>
                        </a:spcAft>
                        <a:buClrTx/>
                        <a:buSzTx/>
                        <a:buFontTx/>
                        <a:buNone/>
                        <a:tabLst/>
                        <a:defRPr/>
                      </a:pPr>
                      <a:r>
                        <a:rPr kumimoji="0" lang="fr-FR" sz="1100" b="1" i="0" u="none" strike="noStrike" kern="1200" cap="small" spc="0" normalizeH="0" baseline="0" noProof="0" dirty="0">
                          <a:ln>
                            <a:noFill/>
                          </a:ln>
                          <a:solidFill>
                            <a:prstClr val="white"/>
                          </a:solidFill>
                          <a:effectLst/>
                          <a:uLnTx/>
                          <a:uFillTx/>
                          <a:latin typeface="Gill Sans MT" panose="020B0502020104020203" pitchFamily="34" charset="0"/>
                          <a:ea typeface="+mn-ea"/>
                          <a:cs typeface="+mn-cs"/>
                        </a:rPr>
                        <a:t>Le véhicule</a:t>
                      </a:r>
                    </a:p>
                  </a:txBody>
                  <a:tcPr marL="3600" marR="3600" marT="0" marB="0" anchor="ctr">
                    <a:lnL w="38100" cap="flat" cmpd="sng" algn="ctr">
                      <a:solidFill>
                        <a:sysClr val="window" lastClr="FFFFFF"/>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12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12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 marR="3600" marT="0" marB="0" anchor="ctr">
                    <a:lnL w="381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FR" sz="1000" b="1" kern="1200" dirty="0">
                        <a:solidFill>
                          <a:schemeClr val="bg1">
                            <a:lumMod val="50000"/>
                          </a:schemeClr>
                        </a:solidFill>
                        <a:latin typeface="Gill Sans MT" panose="020B0502020104020203" pitchFamily="34" charset="0"/>
                        <a:ea typeface="+mn-ea"/>
                        <a:cs typeface="+mn-cs"/>
                      </a:endParaRPr>
                    </a:p>
                  </a:txBody>
                  <a:tcPr marL="3600" marR="3600" marT="0" marB="0"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17" name="Rectangle 16">
            <a:extLst>
              <a:ext uri="{FF2B5EF4-FFF2-40B4-BE49-F238E27FC236}">
                <a16:creationId xmlns:a16="http://schemas.microsoft.com/office/drawing/2014/main" id="{CC61CA7C-A00D-4A72-BA3E-9CFA6FA01F5A}"/>
              </a:ext>
            </a:extLst>
          </p:cNvPr>
          <p:cNvSpPr/>
          <p:nvPr/>
        </p:nvSpPr>
        <p:spPr>
          <a:xfrm>
            <a:off x="3215680" y="1261764"/>
            <a:ext cx="1944666" cy="230832"/>
          </a:xfrm>
          <a:prstGeom prst="rect">
            <a:avLst/>
          </a:prstGeom>
        </p:spPr>
        <p:txBody>
          <a:bodyPr wrap="square">
            <a:spAutoFit/>
          </a:bodyPr>
          <a:lstStyle/>
          <a:p>
            <a:r>
              <a:rPr lang="fr-FR" sz="900" b="1" dirty="0">
                <a:solidFill>
                  <a:schemeClr val="bg1">
                    <a:lumMod val="50000"/>
                  </a:schemeClr>
                </a:solidFill>
                <a:latin typeface="Gill Sans MT" panose="020B0502020104020203" pitchFamily="34" charset="0"/>
              </a:rPr>
              <a:t>RESPONSABILITÉ CIVILE</a:t>
            </a:r>
            <a:endParaRPr lang="fr-FR" sz="900" b="1" u="sng" dirty="0">
              <a:solidFill>
                <a:schemeClr val="bg1">
                  <a:lumMod val="50000"/>
                </a:schemeClr>
              </a:solidFill>
              <a:latin typeface="Gill Sans MT" panose="020B0502020104020203" pitchFamily="34" charset="0"/>
            </a:endParaRPr>
          </a:p>
        </p:txBody>
      </p:sp>
      <p:sp>
        <p:nvSpPr>
          <p:cNvPr id="20" name="Rectangle 19">
            <a:extLst>
              <a:ext uri="{FF2B5EF4-FFF2-40B4-BE49-F238E27FC236}">
                <a16:creationId xmlns:a16="http://schemas.microsoft.com/office/drawing/2014/main" id="{2684B4C1-FF99-49E4-86B7-A0AA57746BBE}"/>
              </a:ext>
            </a:extLst>
          </p:cNvPr>
          <p:cNvSpPr/>
          <p:nvPr/>
        </p:nvSpPr>
        <p:spPr>
          <a:xfrm>
            <a:off x="7641997" y="1716762"/>
            <a:ext cx="2052228" cy="230832"/>
          </a:xfrm>
          <a:prstGeom prst="rect">
            <a:avLst/>
          </a:prstGeom>
        </p:spPr>
        <p:txBody>
          <a:bodyPr wrap="square">
            <a:spAutoFit/>
          </a:bodyPr>
          <a:lstStyle/>
          <a:p>
            <a:r>
              <a:rPr lang="fr-FR" sz="900" b="1" dirty="0">
                <a:solidFill>
                  <a:schemeClr val="bg1">
                    <a:lumMod val="50000"/>
                  </a:schemeClr>
                </a:solidFill>
                <a:latin typeface="Gill Sans MT" panose="020B0502020104020203" pitchFamily="34" charset="0"/>
              </a:rPr>
              <a:t>DÉFENSE / RECOURS</a:t>
            </a:r>
            <a:endParaRPr lang="fr-FR" sz="900" b="1" u="sng" dirty="0">
              <a:solidFill>
                <a:schemeClr val="bg1">
                  <a:lumMod val="50000"/>
                </a:schemeClr>
              </a:solidFill>
              <a:latin typeface="Gill Sans MT" panose="020B0502020104020203" pitchFamily="34" charset="0"/>
            </a:endParaRPr>
          </a:p>
        </p:txBody>
      </p:sp>
      <p:sp>
        <p:nvSpPr>
          <p:cNvPr id="21" name="Rectangle 20">
            <a:extLst>
              <a:ext uri="{FF2B5EF4-FFF2-40B4-BE49-F238E27FC236}">
                <a16:creationId xmlns:a16="http://schemas.microsoft.com/office/drawing/2014/main" id="{A0867497-4A33-435F-9112-BAE3DE50D1E3}"/>
              </a:ext>
            </a:extLst>
          </p:cNvPr>
          <p:cNvSpPr/>
          <p:nvPr/>
        </p:nvSpPr>
        <p:spPr>
          <a:xfrm>
            <a:off x="3218523" y="2067393"/>
            <a:ext cx="3242434" cy="646331"/>
          </a:xfrm>
          <a:prstGeom prst="rect">
            <a:avLst/>
          </a:prstGeom>
        </p:spPr>
        <p:txBody>
          <a:bodyPr wrap="square">
            <a:spAutoFit/>
          </a:bodyPr>
          <a:lstStyle/>
          <a:p>
            <a:r>
              <a:rPr lang="fr-FR" sz="900" b="1" dirty="0">
                <a:solidFill>
                  <a:schemeClr val="bg1">
                    <a:lumMod val="50000"/>
                  </a:schemeClr>
                </a:solidFill>
                <a:latin typeface="Gill Sans MT" panose="020B0502020104020203" pitchFamily="34" charset="0"/>
              </a:rPr>
              <a:t>DOMMAGES CORPORELS DU CONDUCTEUR</a:t>
            </a:r>
          </a:p>
          <a:p>
            <a:r>
              <a:rPr lang="fr-FR" sz="900" i="1" dirty="0">
                <a:solidFill>
                  <a:schemeClr val="bg1">
                    <a:lumMod val="50000"/>
                  </a:schemeClr>
                </a:solidFill>
                <a:latin typeface="Gill Sans MT" panose="020B0502020104020203" pitchFamily="34" charset="0"/>
              </a:rPr>
              <a:t>Indemnité jusqu’à 1 million d’euros pour le conducteur en cas de blessure ou pour ses ayants droit en cas de préjudice économique et/ou moral subi par ces derniers suite au décès du conducteur.</a:t>
            </a:r>
          </a:p>
        </p:txBody>
      </p:sp>
      <p:sp>
        <p:nvSpPr>
          <p:cNvPr id="24" name="Rectangle 23">
            <a:extLst>
              <a:ext uri="{FF2B5EF4-FFF2-40B4-BE49-F238E27FC236}">
                <a16:creationId xmlns:a16="http://schemas.microsoft.com/office/drawing/2014/main" id="{65A24E32-9001-4C3F-854F-2DE6E93E2C7D}"/>
              </a:ext>
            </a:extLst>
          </p:cNvPr>
          <p:cNvSpPr/>
          <p:nvPr/>
        </p:nvSpPr>
        <p:spPr>
          <a:xfrm>
            <a:off x="7641997" y="1160748"/>
            <a:ext cx="2268252" cy="507831"/>
          </a:xfrm>
          <a:prstGeom prst="rect">
            <a:avLst/>
          </a:prstGeom>
        </p:spPr>
        <p:txBody>
          <a:bodyPr wrap="square">
            <a:spAutoFit/>
          </a:bodyPr>
          <a:lstStyle/>
          <a:p>
            <a:r>
              <a:rPr lang="fr-FR" sz="900" b="1" dirty="0">
                <a:solidFill>
                  <a:schemeClr val="bg1">
                    <a:lumMod val="50000"/>
                  </a:schemeClr>
                </a:solidFill>
                <a:latin typeface="Gill Sans MT" panose="020B0502020104020203" pitchFamily="34" charset="0"/>
              </a:rPr>
              <a:t>RESPONSABILITÉ CIVILE</a:t>
            </a:r>
          </a:p>
          <a:p>
            <a:endParaRPr lang="fr-FR" sz="900" b="1" dirty="0">
              <a:solidFill>
                <a:schemeClr val="bg1">
                  <a:lumMod val="50000"/>
                </a:schemeClr>
              </a:solidFill>
              <a:latin typeface="Gill Sans MT" panose="020B0502020104020203" pitchFamily="34" charset="0"/>
            </a:endParaRPr>
          </a:p>
          <a:p>
            <a:r>
              <a:rPr lang="fr-FR" sz="900" b="1" dirty="0">
                <a:solidFill>
                  <a:srgbClr val="C00000"/>
                </a:solidFill>
                <a:latin typeface="Gill Sans MT" panose="020B0502020104020203" pitchFamily="34" charset="0"/>
              </a:rPr>
              <a:t>RESPONSABILITÉ CIVILE TAXI</a:t>
            </a:r>
            <a:endParaRPr lang="fr-FR" sz="900" b="1" u="sng" dirty="0">
              <a:solidFill>
                <a:srgbClr val="C00000"/>
              </a:solidFill>
              <a:latin typeface="Gill Sans MT" panose="020B0502020104020203" pitchFamily="34" charset="0"/>
            </a:endParaRPr>
          </a:p>
        </p:txBody>
      </p:sp>
      <p:sp>
        <p:nvSpPr>
          <p:cNvPr id="25" name="Rectangle 24">
            <a:extLst>
              <a:ext uri="{FF2B5EF4-FFF2-40B4-BE49-F238E27FC236}">
                <a16:creationId xmlns:a16="http://schemas.microsoft.com/office/drawing/2014/main" id="{EB5EE2F4-7C1F-4EC3-BB32-4C0052C542D6}"/>
              </a:ext>
            </a:extLst>
          </p:cNvPr>
          <p:cNvSpPr/>
          <p:nvPr/>
        </p:nvSpPr>
        <p:spPr>
          <a:xfrm>
            <a:off x="7653049" y="1985838"/>
            <a:ext cx="3339496" cy="646331"/>
          </a:xfrm>
          <a:prstGeom prst="rect">
            <a:avLst/>
          </a:prstGeom>
        </p:spPr>
        <p:txBody>
          <a:bodyPr wrap="square">
            <a:spAutoFit/>
          </a:bodyPr>
          <a:lstStyle/>
          <a:p>
            <a:r>
              <a:rPr lang="fr-FR" sz="900" b="1" dirty="0">
                <a:solidFill>
                  <a:schemeClr val="bg1">
                    <a:lumMod val="50000"/>
                  </a:schemeClr>
                </a:solidFill>
                <a:latin typeface="Gill Sans MT" panose="020B0502020104020203" pitchFamily="34" charset="0"/>
              </a:rPr>
              <a:t>DOMMAGES CORPORELS DU CONDUCTEUR</a:t>
            </a:r>
          </a:p>
          <a:p>
            <a:r>
              <a:rPr lang="fr-FR" sz="900" i="1" dirty="0">
                <a:solidFill>
                  <a:schemeClr val="bg1">
                    <a:lumMod val="50000"/>
                  </a:schemeClr>
                </a:solidFill>
                <a:latin typeface="Gill Sans MT" panose="020B0502020104020203" pitchFamily="34" charset="0"/>
              </a:rPr>
              <a:t>Capital jusqu’à 1 million d’euros en cas d’invalidité du conducteur.</a:t>
            </a:r>
          </a:p>
          <a:p>
            <a:r>
              <a:rPr lang="fr-FR" sz="900" i="1" dirty="0">
                <a:solidFill>
                  <a:schemeClr val="bg1">
                    <a:lumMod val="50000"/>
                  </a:schemeClr>
                </a:solidFill>
                <a:latin typeface="Gill Sans MT" panose="020B0502020104020203" pitchFamily="34" charset="0"/>
              </a:rPr>
              <a:t>Capital décès jusqu’à 80 000 € pour le conjoint et selon conditions pour les ayants droits.</a:t>
            </a:r>
          </a:p>
        </p:txBody>
      </p:sp>
      <p:sp>
        <p:nvSpPr>
          <p:cNvPr id="26" name="Rectangle 25">
            <a:extLst>
              <a:ext uri="{FF2B5EF4-FFF2-40B4-BE49-F238E27FC236}">
                <a16:creationId xmlns:a16="http://schemas.microsoft.com/office/drawing/2014/main" id="{7693C38B-9B0A-4EF0-90E8-F56489C95FAC}"/>
              </a:ext>
            </a:extLst>
          </p:cNvPr>
          <p:cNvSpPr/>
          <p:nvPr/>
        </p:nvSpPr>
        <p:spPr>
          <a:xfrm>
            <a:off x="3205955" y="3089768"/>
            <a:ext cx="3538117" cy="507831"/>
          </a:xfrm>
          <a:prstGeom prst="rect">
            <a:avLst/>
          </a:prstGeom>
        </p:spPr>
        <p:txBody>
          <a:bodyPr wrap="square">
            <a:spAutoFit/>
          </a:bodyPr>
          <a:lstStyle/>
          <a:p>
            <a:r>
              <a:rPr lang="fr-FR" sz="900" b="1" dirty="0">
                <a:solidFill>
                  <a:schemeClr val="bg1">
                    <a:lumMod val="50000"/>
                  </a:schemeClr>
                </a:solidFill>
                <a:latin typeface="Gill Sans MT" panose="020B0502020104020203" pitchFamily="34" charset="0"/>
              </a:rPr>
              <a:t>BRIS DES GLACES</a:t>
            </a:r>
          </a:p>
          <a:p>
            <a:r>
              <a:rPr lang="fr-FR" sz="900" i="1" dirty="0">
                <a:solidFill>
                  <a:schemeClr val="bg1">
                    <a:lumMod val="50000"/>
                  </a:schemeClr>
                </a:solidFill>
                <a:latin typeface="Gill Sans MT" panose="020B0502020104020203" pitchFamily="34" charset="0"/>
              </a:rPr>
              <a:t>Pare-brise, glace du toit vitré, glaces latérales, lunette arrière, optiques de phares avant, </a:t>
            </a:r>
            <a:r>
              <a:rPr lang="fr-FR" sz="900" b="1" i="1" dirty="0">
                <a:solidFill>
                  <a:schemeClr val="bg1">
                    <a:lumMod val="50000"/>
                  </a:schemeClr>
                </a:solidFill>
                <a:latin typeface="Gill Sans MT" panose="020B0502020104020203" pitchFamily="34" charset="0"/>
              </a:rPr>
              <a:t>feux arrières, rétroviseurs extérieurs (blocs et miroir)</a:t>
            </a:r>
            <a:endParaRPr lang="fr-FR" sz="900" b="1" dirty="0">
              <a:solidFill>
                <a:schemeClr val="bg1">
                  <a:lumMod val="50000"/>
                </a:schemeClr>
              </a:solidFill>
              <a:latin typeface="Gill Sans MT" panose="020B0502020104020203" pitchFamily="34" charset="0"/>
            </a:endParaRPr>
          </a:p>
        </p:txBody>
      </p:sp>
      <p:sp>
        <p:nvSpPr>
          <p:cNvPr id="3" name="Rectangle 2">
            <a:extLst>
              <a:ext uri="{FF2B5EF4-FFF2-40B4-BE49-F238E27FC236}">
                <a16:creationId xmlns:a16="http://schemas.microsoft.com/office/drawing/2014/main" id="{CD9AF94B-E9FF-40E9-BF44-C206BB98D989}"/>
              </a:ext>
            </a:extLst>
          </p:cNvPr>
          <p:cNvSpPr/>
          <p:nvPr/>
        </p:nvSpPr>
        <p:spPr>
          <a:xfrm>
            <a:off x="3203559" y="3635866"/>
            <a:ext cx="3343591" cy="1477328"/>
          </a:xfrm>
          <a:prstGeom prst="rect">
            <a:avLst/>
          </a:prstGeom>
        </p:spPr>
        <p:txBody>
          <a:bodyPr wrap="square">
            <a:spAutoFit/>
          </a:bodyPr>
          <a:lstStyle/>
          <a:p>
            <a:r>
              <a:rPr lang="fr-FR" sz="900" b="1" dirty="0">
                <a:solidFill>
                  <a:schemeClr val="bg1">
                    <a:lumMod val="50000"/>
                  </a:schemeClr>
                </a:solidFill>
                <a:latin typeface="Gill Sans MT" panose="020B0502020104020203" pitchFamily="34" charset="0"/>
              </a:rPr>
              <a:t>CATASTROPHES NATURELLES &amp; ÉVÈNEMENT CLIMATIQUES</a:t>
            </a:r>
          </a:p>
          <a:p>
            <a:endParaRPr lang="fr-FR" sz="900" b="1" dirty="0">
              <a:solidFill>
                <a:schemeClr val="bg1">
                  <a:lumMod val="50000"/>
                </a:schemeClr>
              </a:solidFill>
              <a:latin typeface="Gill Sans MT" panose="020B0502020104020203" pitchFamily="34" charset="0"/>
            </a:endParaRPr>
          </a:p>
          <a:p>
            <a:r>
              <a:rPr lang="fr-FR" sz="900" b="1" dirty="0">
                <a:solidFill>
                  <a:schemeClr val="bg1">
                    <a:lumMod val="50000"/>
                  </a:schemeClr>
                </a:solidFill>
                <a:latin typeface="Gill Sans MT" panose="020B0502020104020203" pitchFamily="34" charset="0"/>
              </a:rPr>
              <a:t>INCENDIE, EXPLOSION, ATTENTAT</a:t>
            </a:r>
          </a:p>
          <a:p>
            <a:endParaRPr lang="fr-FR" sz="900" b="1" dirty="0">
              <a:solidFill>
                <a:schemeClr val="bg1">
                  <a:lumMod val="50000"/>
                </a:schemeClr>
              </a:solidFill>
              <a:latin typeface="Gill Sans MT" panose="020B0502020104020203" pitchFamily="34" charset="0"/>
            </a:endParaRPr>
          </a:p>
          <a:p>
            <a:r>
              <a:rPr lang="fr-FR" sz="900" b="1" dirty="0">
                <a:solidFill>
                  <a:schemeClr val="bg1">
                    <a:lumMod val="50000"/>
                  </a:schemeClr>
                </a:solidFill>
                <a:latin typeface="Gill Sans MT" panose="020B0502020104020203" pitchFamily="34" charset="0"/>
              </a:rPr>
              <a:t>VOL</a:t>
            </a:r>
          </a:p>
          <a:p>
            <a:r>
              <a:rPr lang="fr-FR" sz="900" i="1" dirty="0">
                <a:solidFill>
                  <a:schemeClr val="bg1">
                    <a:lumMod val="50000"/>
                  </a:schemeClr>
                </a:solidFill>
                <a:latin typeface="Gill Sans MT" panose="020B0502020104020203" pitchFamily="34" charset="0"/>
              </a:rPr>
              <a:t>Offre d’indemnisation si le véhicule n’a pas été retrouvé dans un délai de 30 jours, ou bien s’il a été retrouvé mais qu’il est irréparable.</a:t>
            </a:r>
          </a:p>
          <a:p>
            <a:endParaRPr lang="fr-FR" sz="900" b="1" dirty="0">
              <a:solidFill>
                <a:schemeClr val="bg1">
                  <a:lumMod val="50000"/>
                </a:schemeClr>
              </a:solidFill>
              <a:latin typeface="Gill Sans MT" panose="020B0502020104020203" pitchFamily="34" charset="0"/>
            </a:endParaRPr>
          </a:p>
          <a:p>
            <a:r>
              <a:rPr lang="fr-FR" sz="900" b="1" dirty="0">
                <a:solidFill>
                  <a:schemeClr val="bg1">
                    <a:lumMod val="50000"/>
                  </a:schemeClr>
                </a:solidFill>
                <a:latin typeface="Gill Sans MT" panose="020B0502020104020203" pitchFamily="34" charset="0"/>
              </a:rPr>
              <a:t>DOMMAGES TOUS ACCIDENTS</a:t>
            </a:r>
          </a:p>
        </p:txBody>
      </p:sp>
      <p:sp>
        <p:nvSpPr>
          <p:cNvPr id="4" name="Rectangle 3">
            <a:extLst>
              <a:ext uri="{FF2B5EF4-FFF2-40B4-BE49-F238E27FC236}">
                <a16:creationId xmlns:a16="http://schemas.microsoft.com/office/drawing/2014/main" id="{DEC2869C-E8C5-48AD-B80A-2D5FB8294F5D}"/>
              </a:ext>
            </a:extLst>
          </p:cNvPr>
          <p:cNvSpPr/>
          <p:nvPr/>
        </p:nvSpPr>
        <p:spPr>
          <a:xfrm>
            <a:off x="7644172" y="3629828"/>
            <a:ext cx="3343592" cy="1477328"/>
          </a:xfrm>
          <a:prstGeom prst="rect">
            <a:avLst/>
          </a:prstGeom>
        </p:spPr>
        <p:txBody>
          <a:bodyPr wrap="square">
            <a:spAutoFit/>
          </a:bodyPr>
          <a:lstStyle/>
          <a:p>
            <a:r>
              <a:rPr lang="fr-FR" sz="900" b="1" dirty="0">
                <a:solidFill>
                  <a:schemeClr val="bg1">
                    <a:lumMod val="50000"/>
                  </a:schemeClr>
                </a:solidFill>
                <a:latin typeface="Gill Sans MT" panose="020B0502020104020203" pitchFamily="34" charset="0"/>
              </a:rPr>
              <a:t>CATASTROPHES NATURELLES &amp; ÉVÈNEMENT CLIMATIQUES</a:t>
            </a:r>
          </a:p>
          <a:p>
            <a:endParaRPr lang="fr-FR" sz="900" b="1" dirty="0">
              <a:solidFill>
                <a:schemeClr val="bg1">
                  <a:lumMod val="50000"/>
                </a:schemeClr>
              </a:solidFill>
              <a:latin typeface="Gill Sans MT" panose="020B0502020104020203" pitchFamily="34" charset="0"/>
            </a:endParaRPr>
          </a:p>
          <a:p>
            <a:r>
              <a:rPr lang="fr-FR" sz="900" b="1" dirty="0">
                <a:solidFill>
                  <a:schemeClr val="bg1">
                    <a:lumMod val="50000"/>
                  </a:schemeClr>
                </a:solidFill>
                <a:latin typeface="Gill Sans MT" panose="020B0502020104020203" pitchFamily="34" charset="0"/>
              </a:rPr>
              <a:t>INCENDIE,  EXPLOSION, ATTENTAT</a:t>
            </a:r>
          </a:p>
          <a:p>
            <a:endParaRPr lang="fr-FR" sz="900" b="1" dirty="0">
              <a:solidFill>
                <a:schemeClr val="bg1">
                  <a:lumMod val="50000"/>
                </a:schemeClr>
              </a:solidFill>
              <a:latin typeface="Gill Sans MT" panose="020B0502020104020203" pitchFamily="34" charset="0"/>
            </a:endParaRPr>
          </a:p>
          <a:p>
            <a:r>
              <a:rPr lang="fr-FR" sz="900" b="1" dirty="0">
                <a:solidFill>
                  <a:schemeClr val="bg1">
                    <a:lumMod val="50000"/>
                  </a:schemeClr>
                </a:solidFill>
                <a:latin typeface="Gill Sans MT" panose="020B0502020104020203" pitchFamily="34" charset="0"/>
              </a:rPr>
              <a:t>VOL</a:t>
            </a:r>
          </a:p>
          <a:p>
            <a:r>
              <a:rPr lang="fr-FR" sz="900" i="1" dirty="0">
                <a:solidFill>
                  <a:schemeClr val="bg1">
                    <a:lumMod val="50000"/>
                  </a:schemeClr>
                </a:solidFill>
                <a:latin typeface="Gill Sans MT" panose="020B0502020104020203" pitchFamily="34" charset="0"/>
              </a:rPr>
              <a:t>Offre d’indemnisation si le véhicule n’a pas été retrouvé dans un délai de 20 jours, ou bien s’il a été retrouvé mais qu’il est irréparable.</a:t>
            </a:r>
          </a:p>
          <a:p>
            <a:endParaRPr lang="fr-FR" sz="900" b="1" dirty="0">
              <a:solidFill>
                <a:schemeClr val="bg1">
                  <a:lumMod val="50000"/>
                </a:schemeClr>
              </a:solidFill>
              <a:latin typeface="Gill Sans MT" panose="020B0502020104020203" pitchFamily="34" charset="0"/>
            </a:endParaRPr>
          </a:p>
          <a:p>
            <a:r>
              <a:rPr lang="fr-FR" sz="900" b="1" dirty="0">
                <a:solidFill>
                  <a:schemeClr val="bg1">
                    <a:lumMod val="50000"/>
                  </a:schemeClr>
                </a:solidFill>
                <a:latin typeface="Gill Sans MT" panose="020B0502020104020203" pitchFamily="34" charset="0"/>
              </a:rPr>
              <a:t>DOMMAGES TOUS ACCIDENTS</a:t>
            </a:r>
          </a:p>
        </p:txBody>
      </p:sp>
      <p:sp>
        <p:nvSpPr>
          <p:cNvPr id="32" name="Rectangle 31">
            <a:extLst>
              <a:ext uri="{FF2B5EF4-FFF2-40B4-BE49-F238E27FC236}">
                <a16:creationId xmlns:a16="http://schemas.microsoft.com/office/drawing/2014/main" id="{4ADF62BA-B246-4C6A-9D0B-F582F35C486E}"/>
              </a:ext>
            </a:extLst>
          </p:cNvPr>
          <p:cNvSpPr/>
          <p:nvPr/>
        </p:nvSpPr>
        <p:spPr>
          <a:xfrm>
            <a:off x="3203559" y="5131283"/>
            <a:ext cx="2734999" cy="230832"/>
          </a:xfrm>
          <a:prstGeom prst="rect">
            <a:avLst/>
          </a:prstGeom>
        </p:spPr>
        <p:txBody>
          <a:bodyPr wrap="square">
            <a:spAutoFit/>
          </a:bodyPr>
          <a:lstStyle/>
          <a:p>
            <a:r>
              <a:rPr lang="fr-FR" sz="900" b="1" dirty="0">
                <a:solidFill>
                  <a:srgbClr val="C00000"/>
                </a:solidFill>
                <a:latin typeface="Gill Sans MT" panose="020B0502020104020203" pitchFamily="34" charset="0"/>
              </a:rPr>
              <a:t>PANNE MÉCANIQUE </a:t>
            </a:r>
            <a:r>
              <a:rPr lang="fr-FR" sz="900" i="1" dirty="0">
                <a:solidFill>
                  <a:schemeClr val="bg1">
                    <a:lumMod val="50000"/>
                  </a:schemeClr>
                </a:solidFill>
                <a:latin typeface="Gill Sans MT" panose="020B0502020104020203" pitchFamily="34" charset="0"/>
              </a:rPr>
              <a:t>jusqu’à 3500€ / sinistre</a:t>
            </a:r>
            <a:endParaRPr lang="fr-FR" sz="900" b="1" dirty="0">
              <a:solidFill>
                <a:schemeClr val="bg1">
                  <a:lumMod val="50000"/>
                </a:schemeClr>
              </a:solidFill>
              <a:latin typeface="Gill Sans MT" panose="020B0502020104020203" pitchFamily="34" charset="0"/>
            </a:endParaRPr>
          </a:p>
        </p:txBody>
      </p:sp>
      <p:sp>
        <p:nvSpPr>
          <p:cNvPr id="33" name="Rectangle 32">
            <a:extLst>
              <a:ext uri="{FF2B5EF4-FFF2-40B4-BE49-F238E27FC236}">
                <a16:creationId xmlns:a16="http://schemas.microsoft.com/office/drawing/2014/main" id="{5594445F-D698-4733-86A2-89A1473C6E79}"/>
              </a:ext>
            </a:extLst>
          </p:cNvPr>
          <p:cNvSpPr/>
          <p:nvPr/>
        </p:nvSpPr>
        <p:spPr>
          <a:xfrm>
            <a:off x="7644172" y="5109892"/>
            <a:ext cx="3354784" cy="369332"/>
          </a:xfrm>
          <a:prstGeom prst="rect">
            <a:avLst/>
          </a:prstGeom>
        </p:spPr>
        <p:txBody>
          <a:bodyPr wrap="square">
            <a:spAutoFit/>
          </a:bodyPr>
          <a:lstStyle/>
          <a:p>
            <a:r>
              <a:rPr lang="fr-FR" sz="900" b="1" dirty="0">
                <a:solidFill>
                  <a:srgbClr val="C00000"/>
                </a:solidFill>
                <a:latin typeface="Gill Sans MT" panose="020B0502020104020203" pitchFamily="34" charset="0"/>
              </a:rPr>
              <a:t>CAPITAL PANNE </a:t>
            </a:r>
            <a:r>
              <a:rPr lang="fr-FR" sz="900" i="1" dirty="0">
                <a:solidFill>
                  <a:schemeClr val="bg1">
                    <a:lumMod val="50000"/>
                  </a:schemeClr>
                </a:solidFill>
                <a:latin typeface="Gill Sans MT" panose="020B0502020104020203" pitchFamily="34" charset="0"/>
              </a:rPr>
              <a:t>jusqu’à 3000€ / sinistre avec application d’un coefficient de vétusté sur le montant des pièces de 20% à 70%</a:t>
            </a:r>
            <a:endParaRPr lang="fr-FR" sz="900" b="1" dirty="0">
              <a:solidFill>
                <a:schemeClr val="bg1">
                  <a:lumMod val="50000"/>
                </a:schemeClr>
              </a:solidFill>
              <a:latin typeface="Gill Sans MT" panose="020B0502020104020203" pitchFamily="34" charset="0"/>
            </a:endParaRPr>
          </a:p>
        </p:txBody>
      </p:sp>
      <p:sp>
        <p:nvSpPr>
          <p:cNvPr id="34" name="Rectangle 33">
            <a:extLst>
              <a:ext uri="{FF2B5EF4-FFF2-40B4-BE49-F238E27FC236}">
                <a16:creationId xmlns:a16="http://schemas.microsoft.com/office/drawing/2014/main" id="{6E4437D4-48EB-454C-8164-110179FAC5B6}"/>
              </a:ext>
            </a:extLst>
          </p:cNvPr>
          <p:cNvSpPr/>
          <p:nvPr/>
        </p:nvSpPr>
        <p:spPr>
          <a:xfrm>
            <a:off x="3203559" y="5389523"/>
            <a:ext cx="3648525" cy="507831"/>
          </a:xfrm>
          <a:prstGeom prst="rect">
            <a:avLst/>
          </a:prstGeom>
        </p:spPr>
        <p:txBody>
          <a:bodyPr wrap="square">
            <a:spAutoFit/>
          </a:bodyPr>
          <a:lstStyle/>
          <a:p>
            <a:r>
              <a:rPr lang="fr-FR" sz="900" b="1" dirty="0">
                <a:solidFill>
                  <a:srgbClr val="C00000"/>
                </a:solidFill>
                <a:latin typeface="Gill Sans MT" panose="020B0502020104020203" pitchFamily="34" charset="0"/>
              </a:rPr>
              <a:t>VÉLO LIBRE-SERVICE</a:t>
            </a:r>
          </a:p>
          <a:p>
            <a:r>
              <a:rPr lang="fr-FR" sz="900" i="1" dirty="0">
                <a:solidFill>
                  <a:schemeClr val="bg1">
                    <a:lumMod val="50000"/>
                  </a:schemeClr>
                </a:solidFill>
                <a:latin typeface="Gill Sans MT" panose="020B0502020104020203" pitchFamily="34" charset="0"/>
              </a:rPr>
              <a:t>Remboursement de la pénalité due à la société de location en cas de vol ou de dommages au vélo libre-service loué.</a:t>
            </a:r>
          </a:p>
        </p:txBody>
      </p:sp>
      <p:pic>
        <p:nvPicPr>
          <p:cNvPr id="5" name="Image 4">
            <a:extLst>
              <a:ext uri="{FF2B5EF4-FFF2-40B4-BE49-F238E27FC236}">
                <a16:creationId xmlns:a16="http://schemas.microsoft.com/office/drawing/2014/main" id="{A3FAB737-331C-4D0D-9260-ADBB0481D1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20304" y="5085184"/>
            <a:ext cx="445200" cy="445200"/>
          </a:xfrm>
          <a:prstGeom prst="rect">
            <a:avLst/>
          </a:prstGeom>
        </p:spPr>
      </p:pic>
      <p:pic>
        <p:nvPicPr>
          <p:cNvPr id="35" name="Image 34">
            <a:extLst>
              <a:ext uri="{FF2B5EF4-FFF2-40B4-BE49-F238E27FC236}">
                <a16:creationId xmlns:a16="http://schemas.microsoft.com/office/drawing/2014/main" id="{5838D2FF-9C5D-405D-BE25-66447EDD65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88531" y="5051419"/>
            <a:ext cx="445200" cy="445200"/>
          </a:xfrm>
          <a:prstGeom prst="rect">
            <a:avLst/>
          </a:prstGeom>
        </p:spPr>
      </p:pic>
      <p:pic>
        <p:nvPicPr>
          <p:cNvPr id="8" name="Image 7">
            <a:extLst>
              <a:ext uri="{FF2B5EF4-FFF2-40B4-BE49-F238E27FC236}">
                <a16:creationId xmlns:a16="http://schemas.microsoft.com/office/drawing/2014/main" id="{196B4E2F-5D5F-49A5-AF1D-7F1A20A806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71511" y="5348340"/>
            <a:ext cx="445201" cy="445201"/>
          </a:xfrm>
          <a:prstGeom prst="rect">
            <a:avLst/>
          </a:prstGeom>
        </p:spPr>
      </p:pic>
      <p:pic>
        <p:nvPicPr>
          <p:cNvPr id="10" name="Image 9">
            <a:extLst>
              <a:ext uri="{FF2B5EF4-FFF2-40B4-BE49-F238E27FC236}">
                <a16:creationId xmlns:a16="http://schemas.microsoft.com/office/drawing/2014/main" id="{8F4E4F73-80D6-427B-B132-7B5AF37D2278}"/>
              </a:ext>
            </a:extLst>
          </p:cNvPr>
          <p:cNvPicPr>
            <a:picLocks noChangeAspect="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697208" y="1622884"/>
            <a:ext cx="545976" cy="545976"/>
          </a:xfrm>
          <a:prstGeom prst="rect">
            <a:avLst/>
          </a:prstGeom>
        </p:spPr>
      </p:pic>
      <p:pic>
        <p:nvPicPr>
          <p:cNvPr id="40" name="Image 39">
            <a:extLst>
              <a:ext uri="{FF2B5EF4-FFF2-40B4-BE49-F238E27FC236}">
                <a16:creationId xmlns:a16="http://schemas.microsoft.com/office/drawing/2014/main" id="{973BEE3D-2D1F-418D-8D54-14F2956E4A62}"/>
              </a:ext>
            </a:extLst>
          </p:cNvPr>
          <p:cNvPicPr>
            <a:picLocks noChangeAspect="1"/>
          </p:cNvPicPr>
          <p:nvPr/>
        </p:nvPicPr>
        <p:blipFill>
          <a:blip r:embed="rId3">
            <a:duotone>
              <a:schemeClr val="bg2">
                <a:shade val="45000"/>
                <a:satMod val="135000"/>
              </a:schemeClr>
              <a:prstClr val="white"/>
            </a:duotone>
          </a:blip>
          <a:stretch>
            <a:fillRect/>
          </a:stretch>
        </p:blipFill>
        <p:spPr>
          <a:xfrm>
            <a:off x="1633946" y="3836620"/>
            <a:ext cx="672500" cy="672500"/>
          </a:xfrm>
          <a:prstGeom prst="rect">
            <a:avLst/>
          </a:prstGeom>
        </p:spPr>
      </p:pic>
      <p:pic>
        <p:nvPicPr>
          <p:cNvPr id="41" name="Image 40">
            <a:extLst>
              <a:ext uri="{FF2B5EF4-FFF2-40B4-BE49-F238E27FC236}">
                <a16:creationId xmlns:a16="http://schemas.microsoft.com/office/drawing/2014/main" id="{DEAA904D-DBE2-48E5-8F3E-31879FF236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48128" y="1317115"/>
            <a:ext cx="445201" cy="445201"/>
          </a:xfrm>
          <a:prstGeom prst="rect">
            <a:avLst/>
          </a:prstGeom>
        </p:spPr>
      </p:pic>
      <p:pic>
        <p:nvPicPr>
          <p:cNvPr id="43" name="Image 42">
            <a:extLst>
              <a:ext uri="{FF2B5EF4-FFF2-40B4-BE49-F238E27FC236}">
                <a16:creationId xmlns:a16="http://schemas.microsoft.com/office/drawing/2014/main" id="{36B01331-C099-47A5-B927-6EEC608C8A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3772" y="6384050"/>
            <a:ext cx="445200" cy="445200"/>
          </a:xfrm>
          <a:prstGeom prst="rect">
            <a:avLst/>
          </a:prstGeom>
        </p:spPr>
      </p:pic>
      <p:sp>
        <p:nvSpPr>
          <p:cNvPr id="12" name="ZoneTexte 11">
            <a:extLst>
              <a:ext uri="{FF2B5EF4-FFF2-40B4-BE49-F238E27FC236}">
                <a16:creationId xmlns:a16="http://schemas.microsoft.com/office/drawing/2014/main" id="{72472E37-AF58-45AA-AFDC-203EF7793A70}"/>
              </a:ext>
            </a:extLst>
          </p:cNvPr>
          <p:cNvSpPr txBox="1"/>
          <p:nvPr/>
        </p:nvSpPr>
        <p:spPr>
          <a:xfrm>
            <a:off x="3675944" y="6447463"/>
            <a:ext cx="4333238" cy="253916"/>
          </a:xfrm>
          <a:prstGeom prst="rect">
            <a:avLst/>
          </a:prstGeom>
          <a:noFill/>
        </p:spPr>
        <p:txBody>
          <a:bodyPr wrap="none" rtlCol="0">
            <a:spAutoFit/>
          </a:bodyPr>
          <a:lstStyle/>
          <a:p>
            <a:r>
              <a:rPr lang="fr-FR" sz="1050" i="1" dirty="0">
                <a:solidFill>
                  <a:schemeClr val="bg1">
                    <a:lumMod val="50000"/>
                  </a:schemeClr>
                </a:solidFill>
              </a:rPr>
              <a:t>Garantie commune avec une différence notable sur le mode d’indemnisation</a:t>
            </a:r>
          </a:p>
        </p:txBody>
      </p:sp>
      <p:sp>
        <p:nvSpPr>
          <p:cNvPr id="45" name="ZoneTexte 44">
            <a:extLst>
              <a:ext uri="{FF2B5EF4-FFF2-40B4-BE49-F238E27FC236}">
                <a16:creationId xmlns:a16="http://schemas.microsoft.com/office/drawing/2014/main" id="{4F292F57-C432-45F0-A5E0-20B305D89A03}"/>
              </a:ext>
            </a:extLst>
          </p:cNvPr>
          <p:cNvSpPr txBox="1"/>
          <p:nvPr/>
        </p:nvSpPr>
        <p:spPr>
          <a:xfrm>
            <a:off x="2464831" y="6447463"/>
            <a:ext cx="764953" cy="261610"/>
          </a:xfrm>
          <a:prstGeom prst="rect">
            <a:avLst/>
          </a:prstGeom>
          <a:noFill/>
        </p:spPr>
        <p:txBody>
          <a:bodyPr wrap="none" rtlCol="0">
            <a:spAutoFit/>
          </a:bodyPr>
          <a:lstStyle/>
          <a:p>
            <a:r>
              <a:rPr lang="fr-FR" sz="1100" i="1" dirty="0">
                <a:solidFill>
                  <a:schemeClr val="bg1">
                    <a:lumMod val="50000"/>
                  </a:schemeClr>
                </a:solidFill>
              </a:rPr>
              <a:t>Légende : </a:t>
            </a:r>
          </a:p>
        </p:txBody>
      </p:sp>
      <p:pic>
        <p:nvPicPr>
          <p:cNvPr id="48" name="Image 47">
            <a:extLst>
              <a:ext uri="{FF2B5EF4-FFF2-40B4-BE49-F238E27FC236}">
                <a16:creationId xmlns:a16="http://schemas.microsoft.com/office/drawing/2014/main" id="{848AEC29-A409-454D-B397-A16D2C6F55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7829" y="6356773"/>
            <a:ext cx="445201" cy="445201"/>
          </a:xfrm>
          <a:prstGeom prst="rect">
            <a:avLst/>
          </a:prstGeom>
        </p:spPr>
      </p:pic>
      <p:sp>
        <p:nvSpPr>
          <p:cNvPr id="49" name="ZoneTexte 48">
            <a:extLst>
              <a:ext uri="{FF2B5EF4-FFF2-40B4-BE49-F238E27FC236}">
                <a16:creationId xmlns:a16="http://schemas.microsoft.com/office/drawing/2014/main" id="{034E2CA3-B536-4B8E-B3B4-8C875161EC25}"/>
              </a:ext>
            </a:extLst>
          </p:cNvPr>
          <p:cNvSpPr txBox="1"/>
          <p:nvPr/>
        </p:nvSpPr>
        <p:spPr>
          <a:xfrm>
            <a:off x="8358649" y="6444078"/>
            <a:ext cx="1696298" cy="253916"/>
          </a:xfrm>
          <a:prstGeom prst="rect">
            <a:avLst/>
          </a:prstGeom>
          <a:noFill/>
        </p:spPr>
        <p:txBody>
          <a:bodyPr wrap="none" rtlCol="0">
            <a:spAutoFit/>
          </a:bodyPr>
          <a:lstStyle/>
          <a:p>
            <a:r>
              <a:rPr lang="fr-FR" sz="1050" i="1" dirty="0">
                <a:solidFill>
                  <a:schemeClr val="bg1">
                    <a:lumMod val="50000"/>
                  </a:schemeClr>
                </a:solidFill>
              </a:rPr>
              <a:t>Garantie spécifique à l’offre</a:t>
            </a:r>
          </a:p>
        </p:txBody>
      </p:sp>
      <p:sp>
        <p:nvSpPr>
          <p:cNvPr id="50" name="Rectangle 49">
            <a:extLst>
              <a:ext uri="{FF2B5EF4-FFF2-40B4-BE49-F238E27FC236}">
                <a16:creationId xmlns:a16="http://schemas.microsoft.com/office/drawing/2014/main" id="{9779D29F-0C39-4CBD-9F41-4F2DFDAC5CBA}"/>
              </a:ext>
            </a:extLst>
          </p:cNvPr>
          <p:cNvSpPr/>
          <p:nvPr/>
        </p:nvSpPr>
        <p:spPr>
          <a:xfrm>
            <a:off x="7664097" y="2709887"/>
            <a:ext cx="3467320" cy="230832"/>
          </a:xfrm>
          <a:prstGeom prst="rect">
            <a:avLst/>
          </a:prstGeom>
        </p:spPr>
        <p:txBody>
          <a:bodyPr wrap="square">
            <a:spAutoFit/>
          </a:bodyPr>
          <a:lstStyle/>
          <a:p>
            <a:r>
              <a:rPr lang="fr-FR" sz="900" b="1" dirty="0">
                <a:solidFill>
                  <a:schemeClr val="bg1">
                    <a:lumMod val="50000"/>
                  </a:schemeClr>
                </a:solidFill>
                <a:latin typeface="Gill Sans MT" panose="020B0502020104020203" pitchFamily="34" charset="0"/>
              </a:rPr>
              <a:t>PACK ZEN : </a:t>
            </a:r>
            <a:r>
              <a:rPr lang="fr-FR" sz="900" b="1" dirty="0">
                <a:solidFill>
                  <a:srgbClr val="C00000"/>
                </a:solidFill>
                <a:latin typeface="Gill Sans MT" panose="020B0502020104020203" pitchFamily="34" charset="0"/>
              </a:rPr>
              <a:t>DÉFENSE JURIDIQUE DE L’AUTOMOBILISTE</a:t>
            </a:r>
            <a:endParaRPr lang="fr-FR" sz="900" i="1" dirty="0">
              <a:solidFill>
                <a:srgbClr val="C00000"/>
              </a:solidFill>
              <a:latin typeface="Gill Sans MT" panose="020B0502020104020203" pitchFamily="34" charset="0"/>
            </a:endParaRPr>
          </a:p>
        </p:txBody>
      </p:sp>
      <p:pic>
        <p:nvPicPr>
          <p:cNvPr id="51" name="Image 50">
            <a:extLst>
              <a:ext uri="{FF2B5EF4-FFF2-40B4-BE49-F238E27FC236}">
                <a16:creationId xmlns:a16="http://schemas.microsoft.com/office/drawing/2014/main" id="{1AD2D024-5FFD-481E-822E-ADD0B0643F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48128" y="2611354"/>
            <a:ext cx="445201" cy="445201"/>
          </a:xfrm>
          <a:prstGeom prst="rect">
            <a:avLst/>
          </a:prstGeom>
        </p:spPr>
      </p:pic>
      <p:sp>
        <p:nvSpPr>
          <p:cNvPr id="52" name="ZoneTexte 51">
            <a:extLst>
              <a:ext uri="{FF2B5EF4-FFF2-40B4-BE49-F238E27FC236}">
                <a16:creationId xmlns:a16="http://schemas.microsoft.com/office/drawing/2014/main" id="{29B39B5E-7617-43CA-8219-9A10F8E0C16D}"/>
              </a:ext>
            </a:extLst>
          </p:cNvPr>
          <p:cNvSpPr txBox="1"/>
          <p:nvPr/>
        </p:nvSpPr>
        <p:spPr>
          <a:xfrm>
            <a:off x="925736" y="5986445"/>
            <a:ext cx="10340527" cy="430887"/>
          </a:xfrm>
          <a:prstGeom prst="rect">
            <a:avLst/>
          </a:prstGeom>
          <a:noFill/>
        </p:spPr>
        <p:txBody>
          <a:bodyPr wrap="square" rtlCol="0">
            <a:spAutoFit/>
          </a:bodyPr>
          <a:lstStyle/>
          <a:p>
            <a:r>
              <a:rPr lang="fr-FR" sz="1050" b="1" i="1" dirty="0">
                <a:solidFill>
                  <a:srgbClr val="C00000"/>
                </a:solidFill>
              </a:rPr>
              <a:t>A NOTER : </a:t>
            </a:r>
            <a:r>
              <a:rPr lang="fr-FR" sz="1050" i="1" dirty="0">
                <a:solidFill>
                  <a:schemeClr val="bg1">
                    <a:lumMod val="50000"/>
                  </a:schemeClr>
                </a:solidFill>
              </a:rPr>
              <a:t>Les garanties peuvent être en inclusion ou en option selon les formules. Elles sont acquises selon les conditions, limites et exclusions des engagements contractuels en vigueur. Pour plus d’informations, veuillez vous référer aux conditions générales des offres.</a:t>
            </a:r>
          </a:p>
        </p:txBody>
      </p:sp>
      <p:sp>
        <p:nvSpPr>
          <p:cNvPr id="54" name="Espace réservé du contenu 5">
            <a:extLst>
              <a:ext uri="{FF2B5EF4-FFF2-40B4-BE49-F238E27FC236}">
                <a16:creationId xmlns:a16="http://schemas.microsoft.com/office/drawing/2014/main" id="{5213A672-D50C-4B4D-B12A-269B0D9BF3C7}"/>
              </a:ext>
            </a:extLst>
          </p:cNvPr>
          <p:cNvSpPr>
            <a:spLocks noGrp="1"/>
          </p:cNvSpPr>
          <p:nvPr>
            <p:ph sz="quarter" idx="13"/>
          </p:nvPr>
        </p:nvSpPr>
        <p:spPr>
          <a:xfrm>
            <a:off x="4115780" y="157502"/>
            <a:ext cx="7139728" cy="450850"/>
          </a:xfrm>
        </p:spPr>
        <p:txBody>
          <a:bodyPr>
            <a:normAutofit/>
          </a:bodyPr>
          <a:lstStyle/>
          <a:p>
            <a:r>
              <a:rPr lang="fr-FR" dirty="0">
                <a:solidFill>
                  <a:srgbClr val="C00000"/>
                </a:solidFill>
              </a:rPr>
              <a:t>5. Une COUVERTURE DE BASE COMMUNE</a:t>
            </a:r>
            <a:endParaRPr lang="en-US" dirty="0">
              <a:solidFill>
                <a:srgbClr val="C00000"/>
              </a:solidFill>
            </a:endParaRPr>
          </a:p>
        </p:txBody>
      </p:sp>
      <p:sp>
        <p:nvSpPr>
          <p:cNvPr id="53" name="ZoneTexte 52">
            <a:extLst>
              <a:ext uri="{FF2B5EF4-FFF2-40B4-BE49-F238E27FC236}">
                <a16:creationId xmlns:a16="http://schemas.microsoft.com/office/drawing/2014/main" id="{971E193E-4325-413E-871B-37A018FA4525}"/>
              </a:ext>
            </a:extLst>
          </p:cNvPr>
          <p:cNvSpPr txBox="1"/>
          <p:nvPr/>
        </p:nvSpPr>
        <p:spPr>
          <a:xfrm>
            <a:off x="3607498" y="809535"/>
            <a:ext cx="1735929" cy="246221"/>
          </a:xfrm>
          <a:prstGeom prst="rect">
            <a:avLst/>
          </a:prstGeom>
          <a:noFill/>
          <a:ln>
            <a:solidFill>
              <a:schemeClr val="bg1">
                <a:lumMod val="50000"/>
              </a:schemeClr>
            </a:solidFill>
            <a:prstDash val="dashDot"/>
          </a:ln>
        </p:spPr>
        <p:txBody>
          <a:bodyPr wrap="square" rtlCol="0">
            <a:spAutoFit/>
          </a:bodyPr>
          <a:lstStyle>
            <a:defPPr>
              <a:defRPr lang="fr-FR"/>
            </a:defPPr>
            <a:lvl1pPr algn="r">
              <a:spcBef>
                <a:spcPts val="1200"/>
              </a:spcBef>
              <a:defRPr sz="1000" b="1">
                <a:solidFill>
                  <a:schemeClr val="bg1">
                    <a:lumMod val="50000"/>
                  </a:schemeClr>
                </a:solidFill>
                <a:latin typeface="Gill Sans MT" panose="020B0502020104020203" pitchFamily="34" charset="0"/>
              </a:defRPr>
            </a:lvl1pPr>
          </a:lstStyle>
          <a:p>
            <a:r>
              <a:rPr lang="fr-FR" dirty="0">
                <a:solidFill>
                  <a:schemeClr val="tx1"/>
                </a:solidFill>
              </a:rPr>
              <a:t>AUTO PART</a:t>
            </a:r>
          </a:p>
        </p:txBody>
      </p:sp>
      <p:pic>
        <p:nvPicPr>
          <p:cNvPr id="55" name="Picture 2" descr="BPCE Assurances - Association Prévention Routière">
            <a:extLst>
              <a:ext uri="{FF2B5EF4-FFF2-40B4-BE49-F238E27FC236}">
                <a16:creationId xmlns:a16="http://schemas.microsoft.com/office/drawing/2014/main" id="{4AF01286-106B-40BD-AAA0-875C8A54582E}"/>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t="29287" b="28677"/>
          <a:stretch/>
        </p:blipFill>
        <p:spPr bwMode="auto">
          <a:xfrm>
            <a:off x="3647875" y="822715"/>
            <a:ext cx="732777" cy="232812"/>
          </a:xfrm>
          <a:prstGeom prst="rect">
            <a:avLst/>
          </a:prstGeom>
          <a:noFill/>
          <a:extLst>
            <a:ext uri="{909E8E84-426E-40DD-AFC4-6F175D3DCCD1}">
              <a14:hiddenFill xmlns:a14="http://schemas.microsoft.com/office/drawing/2010/main">
                <a:solidFill>
                  <a:srgbClr val="FFFFFF"/>
                </a:solidFill>
              </a14:hiddenFill>
            </a:ext>
          </a:extLst>
        </p:spPr>
      </p:pic>
      <p:sp>
        <p:nvSpPr>
          <p:cNvPr id="56" name="ZoneTexte 55">
            <a:extLst>
              <a:ext uri="{FF2B5EF4-FFF2-40B4-BE49-F238E27FC236}">
                <a16:creationId xmlns:a16="http://schemas.microsoft.com/office/drawing/2014/main" id="{777C50BB-EB25-4F8D-AAC3-E413D0FE8847}"/>
              </a:ext>
            </a:extLst>
          </p:cNvPr>
          <p:cNvSpPr txBox="1"/>
          <p:nvPr/>
        </p:nvSpPr>
        <p:spPr>
          <a:xfrm>
            <a:off x="8111943" y="800708"/>
            <a:ext cx="1440441" cy="246221"/>
          </a:xfrm>
          <a:prstGeom prst="rect">
            <a:avLst/>
          </a:prstGeom>
          <a:noFill/>
          <a:ln>
            <a:solidFill>
              <a:schemeClr val="bg1">
                <a:lumMod val="50000"/>
              </a:schemeClr>
            </a:solidFill>
            <a:prstDash val="dashDot"/>
          </a:ln>
        </p:spPr>
        <p:txBody>
          <a:bodyPr wrap="square" rtlCol="0">
            <a:spAutoFit/>
          </a:bodyPr>
          <a:lstStyle/>
          <a:p>
            <a:pPr algn="r">
              <a:spcBef>
                <a:spcPts val="1200"/>
              </a:spcBef>
            </a:pPr>
            <a:r>
              <a:rPr lang="fr-FR" sz="1000" b="1" dirty="0">
                <a:latin typeface="Gill Sans MT" panose="020B0502020104020203" pitchFamily="34" charset="0"/>
              </a:rPr>
              <a:t>AUTO PRO</a:t>
            </a:r>
          </a:p>
        </p:txBody>
      </p:sp>
      <p:pic>
        <p:nvPicPr>
          <p:cNvPr id="57" name="Image 56">
            <a:extLst>
              <a:ext uri="{FF2B5EF4-FFF2-40B4-BE49-F238E27FC236}">
                <a16:creationId xmlns:a16="http://schemas.microsoft.com/office/drawing/2014/main" id="{AE8BECE0-4856-450F-B5F0-59082AC4FA51}"/>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8177184" y="841026"/>
            <a:ext cx="463465" cy="185727"/>
          </a:xfrm>
          <a:prstGeom prst="rect">
            <a:avLst/>
          </a:prstGeom>
        </p:spPr>
      </p:pic>
      <p:sp>
        <p:nvSpPr>
          <p:cNvPr id="58" name="Rectangle 57">
            <a:extLst>
              <a:ext uri="{FF2B5EF4-FFF2-40B4-BE49-F238E27FC236}">
                <a16:creationId xmlns:a16="http://schemas.microsoft.com/office/drawing/2014/main" id="{6914C30D-CFF2-4479-B8F8-D5D2A458C2FF}"/>
              </a:ext>
            </a:extLst>
          </p:cNvPr>
          <p:cNvSpPr/>
          <p:nvPr/>
        </p:nvSpPr>
        <p:spPr>
          <a:xfrm>
            <a:off x="3217116" y="1670804"/>
            <a:ext cx="2052228" cy="230832"/>
          </a:xfrm>
          <a:prstGeom prst="rect">
            <a:avLst/>
          </a:prstGeom>
        </p:spPr>
        <p:txBody>
          <a:bodyPr wrap="square">
            <a:spAutoFit/>
          </a:bodyPr>
          <a:lstStyle/>
          <a:p>
            <a:r>
              <a:rPr lang="fr-FR" sz="900" b="1" dirty="0">
                <a:solidFill>
                  <a:schemeClr val="bg1">
                    <a:lumMod val="50000"/>
                  </a:schemeClr>
                </a:solidFill>
                <a:latin typeface="Gill Sans MT" panose="020B0502020104020203" pitchFamily="34" charset="0"/>
              </a:rPr>
              <a:t>DÉFENSE / RECOURS</a:t>
            </a:r>
            <a:endParaRPr lang="fr-FR" sz="900" b="1" u="sng" dirty="0">
              <a:solidFill>
                <a:schemeClr val="bg1">
                  <a:lumMod val="50000"/>
                </a:schemeClr>
              </a:solidFill>
              <a:latin typeface="Gill Sans MT" panose="020B0502020104020203" pitchFamily="34" charset="0"/>
            </a:endParaRPr>
          </a:p>
        </p:txBody>
      </p:sp>
      <p:sp>
        <p:nvSpPr>
          <p:cNvPr id="61" name="Rectangle 60">
            <a:extLst>
              <a:ext uri="{FF2B5EF4-FFF2-40B4-BE49-F238E27FC236}">
                <a16:creationId xmlns:a16="http://schemas.microsoft.com/office/drawing/2014/main" id="{381878DE-C69F-488C-B509-D176B0F807AF}"/>
              </a:ext>
            </a:extLst>
          </p:cNvPr>
          <p:cNvSpPr/>
          <p:nvPr/>
        </p:nvSpPr>
        <p:spPr>
          <a:xfrm>
            <a:off x="7644172" y="3090517"/>
            <a:ext cx="3538117" cy="507831"/>
          </a:xfrm>
          <a:prstGeom prst="rect">
            <a:avLst/>
          </a:prstGeom>
        </p:spPr>
        <p:txBody>
          <a:bodyPr wrap="square">
            <a:spAutoFit/>
          </a:bodyPr>
          <a:lstStyle/>
          <a:p>
            <a:r>
              <a:rPr lang="fr-FR" sz="900" b="1" dirty="0">
                <a:solidFill>
                  <a:schemeClr val="bg1">
                    <a:lumMod val="50000"/>
                  </a:schemeClr>
                </a:solidFill>
                <a:latin typeface="Gill Sans MT" panose="020B0502020104020203" pitchFamily="34" charset="0"/>
              </a:rPr>
              <a:t>BRIS DES GLACES</a:t>
            </a:r>
          </a:p>
          <a:p>
            <a:r>
              <a:rPr lang="fr-FR" sz="900" i="1" dirty="0">
                <a:solidFill>
                  <a:schemeClr val="bg1">
                    <a:lumMod val="50000"/>
                  </a:schemeClr>
                </a:solidFill>
                <a:latin typeface="Gill Sans MT" panose="020B0502020104020203" pitchFamily="34" charset="0"/>
              </a:rPr>
              <a:t>Pare-brise, glace du toit vitré, glaces latérales, lunette arrière, optiques de phares avant, </a:t>
            </a:r>
            <a:r>
              <a:rPr lang="fr-FR" sz="900" b="1" i="1" dirty="0">
                <a:solidFill>
                  <a:schemeClr val="bg1">
                    <a:lumMod val="50000"/>
                  </a:schemeClr>
                </a:solidFill>
                <a:latin typeface="Gill Sans MT" panose="020B0502020104020203" pitchFamily="34" charset="0"/>
              </a:rPr>
              <a:t>feux arrières, rétroviseurs extérieurs (blocs et miroir)</a:t>
            </a:r>
            <a:endParaRPr lang="fr-FR" sz="900" b="1" dirty="0">
              <a:solidFill>
                <a:schemeClr val="bg1">
                  <a:lumMod val="50000"/>
                </a:schemeClr>
              </a:solidFill>
              <a:latin typeface="Gill Sans MT" panose="020B0502020104020203" pitchFamily="34" charset="0"/>
            </a:endParaRPr>
          </a:p>
        </p:txBody>
      </p:sp>
      <p:sp>
        <p:nvSpPr>
          <p:cNvPr id="2" name="Espace réservé du pied de page 1">
            <a:extLst>
              <a:ext uri="{FF2B5EF4-FFF2-40B4-BE49-F238E27FC236}">
                <a16:creationId xmlns:a16="http://schemas.microsoft.com/office/drawing/2014/main" id="{E22704AC-9280-49E1-A1C3-838A536136DB}"/>
              </a:ext>
            </a:extLst>
          </p:cNvPr>
          <p:cNvSpPr>
            <a:spLocks noGrp="1"/>
          </p:cNvSpPr>
          <p:nvPr>
            <p:ph type="ftr" sz="quarter" idx="11"/>
          </p:nvPr>
        </p:nvSpPr>
        <p:spPr>
          <a:xfrm rot="16200000">
            <a:off x="-1709624" y="3034778"/>
            <a:ext cx="3731337" cy="145953"/>
          </a:xfrm>
        </p:spPr>
        <p:txBody>
          <a:bodyPr/>
          <a:lstStyle/>
          <a:p>
            <a:r>
              <a:rPr lang="fr-FR" dirty="0"/>
              <a:t>DOCUMENT A USAGE INTERNE - NE PAS DIFFUSER</a:t>
            </a:r>
          </a:p>
        </p:txBody>
      </p:sp>
    </p:spTree>
    <p:extLst>
      <p:ext uri="{BB962C8B-B14F-4D97-AF65-F5344CB8AC3E}">
        <p14:creationId xmlns:p14="http://schemas.microsoft.com/office/powerpoint/2010/main" val="2635582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p:cNvSpPr>
            <a:spLocks noGrp="1"/>
          </p:cNvSpPr>
          <p:nvPr>
            <p:ph sz="quarter" idx="14"/>
          </p:nvPr>
        </p:nvSpPr>
        <p:spPr>
          <a:xfrm>
            <a:off x="479376" y="148927"/>
            <a:ext cx="3437086" cy="468000"/>
          </a:xfrm>
        </p:spPr>
        <p:txBody>
          <a:bodyPr>
            <a:normAutofit/>
          </a:bodyPr>
          <a:lstStyle/>
          <a:p>
            <a:r>
              <a:rPr lang="fr-FR" sz="1200" dirty="0">
                <a:solidFill>
                  <a:srgbClr val="7F7F7F"/>
                </a:solidFill>
              </a:rPr>
              <a:t>assurance </a:t>
            </a:r>
            <a:r>
              <a:rPr lang="fr-FR" sz="1200" dirty="0"/>
              <a:t>AUTO</a:t>
            </a:r>
            <a:endParaRPr lang="en-US" sz="1200" dirty="0">
              <a:solidFill>
                <a:srgbClr val="7F7F7F"/>
              </a:solidFill>
            </a:endParaRPr>
          </a:p>
        </p:txBody>
      </p:sp>
      <p:sp>
        <p:nvSpPr>
          <p:cNvPr id="13" name="Rectangle 12">
            <a:extLst>
              <a:ext uri="{FF2B5EF4-FFF2-40B4-BE49-F238E27FC236}">
                <a16:creationId xmlns:a16="http://schemas.microsoft.com/office/drawing/2014/main" id="{5FC0E376-70A6-48CB-ADCF-98ACF40F91C8}"/>
              </a:ext>
            </a:extLst>
          </p:cNvPr>
          <p:cNvSpPr/>
          <p:nvPr/>
        </p:nvSpPr>
        <p:spPr>
          <a:xfrm>
            <a:off x="334736" y="548680"/>
            <a:ext cx="10721453" cy="103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5" name="Groupe 74">
            <a:extLst>
              <a:ext uri="{FF2B5EF4-FFF2-40B4-BE49-F238E27FC236}">
                <a16:creationId xmlns:a16="http://schemas.microsoft.com/office/drawing/2014/main" id="{8C07C43F-D805-42D1-96B0-FE2014B24B9B}"/>
              </a:ext>
            </a:extLst>
          </p:cNvPr>
          <p:cNvGrpSpPr/>
          <p:nvPr/>
        </p:nvGrpSpPr>
        <p:grpSpPr>
          <a:xfrm>
            <a:off x="479376" y="651729"/>
            <a:ext cx="10513168" cy="0"/>
            <a:chOff x="479376" y="651729"/>
            <a:chExt cx="10513168" cy="0"/>
          </a:xfrm>
        </p:grpSpPr>
        <p:cxnSp>
          <p:nvCxnSpPr>
            <p:cNvPr id="76" name="Connecteur droit 75">
              <a:extLst>
                <a:ext uri="{FF2B5EF4-FFF2-40B4-BE49-F238E27FC236}">
                  <a16:creationId xmlns:a16="http://schemas.microsoft.com/office/drawing/2014/main" id="{A68160C9-5FB8-4835-87FF-C9E801D6A9E2}"/>
                </a:ext>
              </a:extLst>
            </p:cNvPr>
            <p:cNvCxnSpPr>
              <a:cxnSpLocks/>
            </p:cNvCxnSpPr>
            <p:nvPr/>
          </p:nvCxnSpPr>
          <p:spPr>
            <a:xfrm>
              <a:off x="479376" y="651729"/>
              <a:ext cx="3348372"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7" name="Connecteur droit 76">
              <a:extLst>
                <a:ext uri="{FF2B5EF4-FFF2-40B4-BE49-F238E27FC236}">
                  <a16:creationId xmlns:a16="http://schemas.microsoft.com/office/drawing/2014/main" id="{DD4EC17B-BE7D-49F8-9FBE-3A06CD9FFF47}"/>
                </a:ext>
              </a:extLst>
            </p:cNvPr>
            <p:cNvCxnSpPr>
              <a:cxnSpLocks/>
            </p:cNvCxnSpPr>
            <p:nvPr/>
          </p:nvCxnSpPr>
          <p:spPr>
            <a:xfrm>
              <a:off x="4151784" y="651729"/>
              <a:ext cx="684076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78" name="Espace réservé du contenu 5">
            <a:extLst>
              <a:ext uri="{FF2B5EF4-FFF2-40B4-BE49-F238E27FC236}">
                <a16:creationId xmlns:a16="http://schemas.microsoft.com/office/drawing/2014/main" id="{A014067D-FE07-4E3D-A041-454E2CABD28D}"/>
              </a:ext>
            </a:extLst>
          </p:cNvPr>
          <p:cNvSpPr>
            <a:spLocks noGrp="1"/>
          </p:cNvSpPr>
          <p:nvPr>
            <p:ph sz="quarter" idx="13"/>
          </p:nvPr>
        </p:nvSpPr>
        <p:spPr>
          <a:xfrm>
            <a:off x="4115780" y="157502"/>
            <a:ext cx="7139728" cy="450850"/>
          </a:xfrm>
        </p:spPr>
        <p:txBody>
          <a:bodyPr>
            <a:normAutofit/>
          </a:bodyPr>
          <a:lstStyle/>
          <a:p>
            <a:r>
              <a:rPr lang="fr-FR" dirty="0">
                <a:solidFill>
                  <a:srgbClr val="C00000"/>
                </a:solidFill>
              </a:rPr>
              <a:t>5. </a:t>
            </a:r>
            <a:r>
              <a:rPr lang="fr-FR" dirty="0"/>
              <a:t>Une COUVERTURE DE BASE COMMUNE</a:t>
            </a:r>
            <a:endParaRPr lang="en-US" dirty="0">
              <a:solidFill>
                <a:srgbClr val="C00000"/>
              </a:solidFill>
            </a:endParaRPr>
          </a:p>
        </p:txBody>
      </p:sp>
      <p:sp>
        <p:nvSpPr>
          <p:cNvPr id="47" name="Freeform 270">
            <a:hlinkClick r:id="rId2"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048061" y="6525344"/>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3" name="Image 22">
            <a:extLst>
              <a:ext uri="{FF2B5EF4-FFF2-40B4-BE49-F238E27FC236}">
                <a16:creationId xmlns:a16="http://schemas.microsoft.com/office/drawing/2014/main" id="{57F07B93-C78E-4273-BBB5-197515E13D90}"/>
              </a:ext>
            </a:extLst>
          </p:cNvPr>
          <p:cNvPicPr>
            <a:picLocks noChangeAspect="1"/>
          </p:cNvPicPr>
          <p:nvPr/>
        </p:nvPicPr>
        <p:blipFill>
          <a:blip r:embed="rId3"/>
          <a:stretch>
            <a:fillRect/>
          </a:stretch>
        </p:blipFill>
        <p:spPr>
          <a:xfrm>
            <a:off x="11255508" y="14863"/>
            <a:ext cx="672500" cy="672500"/>
          </a:xfrm>
          <a:prstGeom prst="rect">
            <a:avLst/>
          </a:prstGeom>
        </p:spPr>
      </p:pic>
      <p:graphicFrame>
        <p:nvGraphicFramePr>
          <p:cNvPr id="14" name="Tableau 13">
            <a:extLst>
              <a:ext uri="{FF2B5EF4-FFF2-40B4-BE49-F238E27FC236}">
                <a16:creationId xmlns:a16="http://schemas.microsoft.com/office/drawing/2014/main" id="{CB96669F-CCFF-4EC3-839E-75B7D44E7C32}"/>
              </a:ext>
            </a:extLst>
          </p:cNvPr>
          <p:cNvGraphicFramePr>
            <a:graphicFrameLocks noGrp="1"/>
          </p:cNvGraphicFramePr>
          <p:nvPr>
            <p:extLst>
              <p:ext uri="{D42A27DB-BD31-4B8C-83A1-F6EECF244321}">
                <p14:modId xmlns:p14="http://schemas.microsoft.com/office/powerpoint/2010/main" val="1055411083"/>
              </p:ext>
            </p:extLst>
          </p:nvPr>
        </p:nvGraphicFramePr>
        <p:xfrm>
          <a:off x="1419193" y="1599780"/>
          <a:ext cx="9573351" cy="3917452"/>
        </p:xfrm>
        <a:graphic>
          <a:graphicData uri="http://schemas.openxmlformats.org/drawingml/2006/table">
            <a:tbl>
              <a:tblPr/>
              <a:tblGrid>
                <a:gridCol w="1184419">
                  <a:extLst>
                    <a:ext uri="{9D8B030D-6E8A-4147-A177-3AD203B41FA5}">
                      <a16:colId xmlns:a16="http://schemas.microsoft.com/office/drawing/2014/main" val="2511215389"/>
                    </a:ext>
                  </a:extLst>
                </a:gridCol>
                <a:gridCol w="4252185">
                  <a:extLst>
                    <a:ext uri="{9D8B030D-6E8A-4147-A177-3AD203B41FA5}">
                      <a16:colId xmlns:a16="http://schemas.microsoft.com/office/drawing/2014/main" val="20001"/>
                    </a:ext>
                  </a:extLst>
                </a:gridCol>
                <a:gridCol w="4136747">
                  <a:extLst>
                    <a:ext uri="{9D8B030D-6E8A-4147-A177-3AD203B41FA5}">
                      <a16:colId xmlns:a16="http://schemas.microsoft.com/office/drawing/2014/main" val="2677259363"/>
                    </a:ext>
                  </a:extLst>
                </a:gridCol>
              </a:tblGrid>
              <a:tr h="1937232">
                <a:tc>
                  <a:txBody>
                    <a:bodyPr/>
                    <a:lstStyle/>
                    <a:p>
                      <a:pPr marL="36000" marR="0" lvl="0" indent="0" algn="ctr" defTabSz="914400" rtl="0" eaLnBrk="1" fontAlgn="ctr" latinLnBrk="0" hangingPunct="1">
                        <a:lnSpc>
                          <a:spcPct val="100000"/>
                        </a:lnSpc>
                        <a:spcBef>
                          <a:spcPts val="100"/>
                        </a:spcBef>
                        <a:spcAft>
                          <a:spcPts val="100"/>
                        </a:spcAft>
                        <a:buClrTx/>
                        <a:buSzTx/>
                        <a:buFontTx/>
                        <a:buNone/>
                        <a:tabLst/>
                        <a:defRPr/>
                      </a:pPr>
                      <a:endParaRPr kumimoji="0" lang="fr-FR" sz="1100" b="1" i="0" u="none" strike="noStrike" kern="1200" cap="small" spc="0" normalizeH="0" baseline="0" noProof="0" dirty="0">
                        <a:ln>
                          <a:noFill/>
                        </a:ln>
                        <a:solidFill>
                          <a:prstClr val="white"/>
                        </a:solidFill>
                        <a:effectLst/>
                        <a:uLnTx/>
                        <a:uFillTx/>
                        <a:latin typeface="Gill Sans MT" panose="020B0502020104020203" pitchFamily="34" charset="0"/>
                        <a:ea typeface="+mn-ea"/>
                        <a:cs typeface="+mn-cs"/>
                      </a:endParaRPr>
                    </a:p>
                    <a:p>
                      <a:pPr marL="36000" marR="0" lvl="0" indent="0" algn="ctr" defTabSz="914400" rtl="0" eaLnBrk="1" fontAlgn="ctr" latinLnBrk="0" hangingPunct="1">
                        <a:lnSpc>
                          <a:spcPct val="100000"/>
                        </a:lnSpc>
                        <a:spcBef>
                          <a:spcPts val="100"/>
                        </a:spcBef>
                        <a:spcAft>
                          <a:spcPts val="100"/>
                        </a:spcAft>
                        <a:buClrTx/>
                        <a:buSzTx/>
                        <a:buFontTx/>
                        <a:buNone/>
                        <a:tabLst/>
                        <a:defRPr/>
                      </a:pPr>
                      <a:endParaRPr kumimoji="0" lang="fr-FR" sz="1100" b="1" i="0" u="none" strike="noStrike" kern="1200" cap="small" spc="0" normalizeH="0" baseline="0" noProof="0" dirty="0">
                        <a:ln>
                          <a:noFill/>
                        </a:ln>
                        <a:solidFill>
                          <a:prstClr val="white"/>
                        </a:solidFill>
                        <a:effectLst/>
                        <a:uLnTx/>
                        <a:uFillTx/>
                        <a:latin typeface="Gill Sans MT" panose="020B0502020104020203" pitchFamily="34" charset="0"/>
                        <a:ea typeface="+mn-ea"/>
                        <a:cs typeface="+mn-cs"/>
                      </a:endParaRPr>
                    </a:p>
                    <a:p>
                      <a:pPr marL="36000" marR="0" lvl="0" indent="0" algn="ctr" defTabSz="914400" rtl="0" eaLnBrk="1" fontAlgn="ctr" latinLnBrk="0" hangingPunct="1">
                        <a:lnSpc>
                          <a:spcPct val="100000"/>
                        </a:lnSpc>
                        <a:spcBef>
                          <a:spcPts val="100"/>
                        </a:spcBef>
                        <a:spcAft>
                          <a:spcPts val="100"/>
                        </a:spcAft>
                        <a:buClrTx/>
                        <a:buSzTx/>
                        <a:buFontTx/>
                        <a:buNone/>
                        <a:tabLst/>
                        <a:defRPr/>
                      </a:pPr>
                      <a:r>
                        <a:rPr kumimoji="0" lang="fr-FR" sz="1100" b="1" i="0" u="none" strike="noStrike" kern="1200" cap="small" spc="0" normalizeH="0" baseline="0" noProof="0" dirty="0">
                          <a:ln>
                            <a:noFill/>
                          </a:ln>
                          <a:solidFill>
                            <a:prstClr val="white"/>
                          </a:solidFill>
                          <a:effectLst/>
                          <a:uLnTx/>
                          <a:uFillTx/>
                          <a:latin typeface="Gill Sans MT" panose="020B0502020104020203" pitchFamily="34" charset="0"/>
                          <a:ea typeface="+mn-ea"/>
                          <a:cs typeface="+mn-cs"/>
                        </a:rPr>
                        <a:t>La mobilité</a:t>
                      </a:r>
                    </a:p>
                  </a:txBody>
                  <a:tcPr marL="3600" marR="3600" marT="0" marB="0" anchor="ctr">
                    <a:lnL w="38100" cap="flat" cmpd="sng" algn="ctr">
                      <a:solidFill>
                        <a:sysClr val="window" lastClr="FFFFFF"/>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12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 marR="3600" marT="0" marB="0" anchor="ctr">
                    <a:lnL w="381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FR" sz="1000" b="1" kern="1200" dirty="0">
                        <a:solidFill>
                          <a:schemeClr val="bg1">
                            <a:lumMod val="50000"/>
                          </a:schemeClr>
                        </a:solidFill>
                        <a:latin typeface="Gill Sans MT" panose="020B0502020104020203" pitchFamily="34" charset="0"/>
                        <a:ea typeface="+mn-ea"/>
                        <a:cs typeface="+mn-cs"/>
                      </a:endParaRPr>
                    </a:p>
                  </a:txBody>
                  <a:tcPr marL="3600" marR="3600" marT="0" marB="0"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9366896"/>
                  </a:ext>
                </a:extLst>
              </a:tr>
              <a:tr h="1980220">
                <a:tc>
                  <a:txBody>
                    <a:bodyPr/>
                    <a:lstStyle/>
                    <a:p>
                      <a:pPr marL="36000" marR="0" lvl="0" indent="0" algn="ctr" defTabSz="914400" rtl="0" eaLnBrk="1" fontAlgn="ctr" latinLnBrk="0" hangingPunct="1">
                        <a:lnSpc>
                          <a:spcPct val="100000"/>
                        </a:lnSpc>
                        <a:spcBef>
                          <a:spcPts val="100"/>
                        </a:spcBef>
                        <a:spcAft>
                          <a:spcPts val="100"/>
                        </a:spcAft>
                        <a:buClrTx/>
                        <a:buSzTx/>
                        <a:buFontTx/>
                        <a:buNone/>
                        <a:tabLst/>
                        <a:defRPr/>
                      </a:pPr>
                      <a:endParaRPr kumimoji="0" lang="fr-FR" sz="1100" b="1" i="0" u="none" strike="noStrike" kern="1200" cap="small" spc="0" normalizeH="0" baseline="0" noProof="0" dirty="0">
                        <a:ln>
                          <a:noFill/>
                        </a:ln>
                        <a:solidFill>
                          <a:prstClr val="white"/>
                        </a:solidFill>
                        <a:effectLst/>
                        <a:uLnTx/>
                        <a:uFillTx/>
                        <a:latin typeface="Gill Sans MT" panose="020B0502020104020203" pitchFamily="34" charset="0"/>
                        <a:ea typeface="+mn-ea"/>
                        <a:cs typeface="+mn-cs"/>
                      </a:endParaRPr>
                    </a:p>
                    <a:p>
                      <a:pPr marL="36000" marR="0" lvl="0" indent="0" algn="ctr" defTabSz="914400" rtl="0" eaLnBrk="1" fontAlgn="ctr" latinLnBrk="0" hangingPunct="1">
                        <a:lnSpc>
                          <a:spcPct val="100000"/>
                        </a:lnSpc>
                        <a:spcBef>
                          <a:spcPts val="100"/>
                        </a:spcBef>
                        <a:spcAft>
                          <a:spcPts val="100"/>
                        </a:spcAft>
                        <a:buClrTx/>
                        <a:buSzTx/>
                        <a:buFontTx/>
                        <a:buNone/>
                        <a:tabLst/>
                        <a:defRPr/>
                      </a:pPr>
                      <a:r>
                        <a:rPr kumimoji="0" lang="fr-FR" sz="1100" b="1" i="0" u="none" strike="noStrike" kern="1200" cap="small" spc="0" normalizeH="0" baseline="0" noProof="0" dirty="0">
                          <a:ln>
                            <a:noFill/>
                          </a:ln>
                          <a:solidFill>
                            <a:prstClr val="white"/>
                          </a:solidFill>
                          <a:effectLst/>
                          <a:uLnTx/>
                          <a:uFillTx/>
                          <a:latin typeface="Gill Sans MT" panose="020B0502020104020203" pitchFamily="34" charset="0"/>
                          <a:ea typeface="+mn-ea"/>
                          <a:cs typeface="+mn-cs"/>
                        </a:rPr>
                        <a:t>L’indemnisation</a:t>
                      </a:r>
                      <a:br>
                        <a:rPr kumimoji="0" lang="fr-FR" sz="1100" b="1" i="0" u="none" strike="noStrike" kern="1200" cap="small" spc="0" normalizeH="0" baseline="0" noProof="0" dirty="0">
                          <a:ln>
                            <a:noFill/>
                          </a:ln>
                          <a:solidFill>
                            <a:prstClr val="white"/>
                          </a:solidFill>
                          <a:effectLst/>
                          <a:uLnTx/>
                          <a:uFillTx/>
                          <a:latin typeface="Gill Sans MT" panose="020B0502020104020203" pitchFamily="34" charset="0"/>
                          <a:ea typeface="+mn-ea"/>
                          <a:cs typeface="+mn-cs"/>
                        </a:rPr>
                      </a:br>
                      <a:r>
                        <a:rPr kumimoji="0" lang="fr-FR" sz="1100" b="1" i="0" u="none" strike="noStrike" kern="1200" cap="small" spc="0" normalizeH="0" baseline="0" noProof="0" dirty="0">
                          <a:ln>
                            <a:noFill/>
                          </a:ln>
                          <a:solidFill>
                            <a:prstClr val="white"/>
                          </a:solidFill>
                          <a:effectLst/>
                          <a:uLnTx/>
                          <a:uFillTx/>
                          <a:latin typeface="Gill Sans MT" panose="020B0502020104020203" pitchFamily="34" charset="0"/>
                          <a:ea typeface="+mn-ea"/>
                          <a:cs typeface="+mn-cs"/>
                        </a:rPr>
                        <a:t>du véhicule</a:t>
                      </a:r>
                    </a:p>
                  </a:txBody>
                  <a:tcPr marL="3600" marR="3600" marT="0" marB="0" anchor="ctr">
                    <a:lnL w="38100" cap="flat" cmpd="sng" algn="ctr">
                      <a:solidFill>
                        <a:sysClr val="window" lastClr="FFFFFF"/>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12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 marR="3600" marT="0" marB="0" anchor="ctr">
                    <a:lnL w="381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FR" sz="1000" b="1" kern="1200" dirty="0">
                        <a:solidFill>
                          <a:schemeClr val="bg1">
                            <a:lumMod val="50000"/>
                          </a:schemeClr>
                        </a:solidFill>
                        <a:latin typeface="Gill Sans MT" panose="020B0502020104020203" pitchFamily="34" charset="0"/>
                        <a:ea typeface="+mn-ea"/>
                        <a:cs typeface="+mn-cs"/>
                      </a:endParaRPr>
                    </a:p>
                  </a:txBody>
                  <a:tcPr marL="3600" marR="3600" marT="0" marB="0"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26" name="Rectangle 25">
            <a:extLst>
              <a:ext uri="{FF2B5EF4-FFF2-40B4-BE49-F238E27FC236}">
                <a16:creationId xmlns:a16="http://schemas.microsoft.com/office/drawing/2014/main" id="{7693C38B-9B0A-4EF0-90E8-F56489C95FAC}"/>
              </a:ext>
            </a:extLst>
          </p:cNvPr>
          <p:cNvSpPr/>
          <p:nvPr/>
        </p:nvSpPr>
        <p:spPr>
          <a:xfrm>
            <a:off x="7643354" y="1628800"/>
            <a:ext cx="3031105" cy="830997"/>
          </a:xfrm>
          <a:prstGeom prst="rect">
            <a:avLst/>
          </a:prstGeom>
        </p:spPr>
        <p:txBody>
          <a:bodyPr wrap="square">
            <a:spAutoFit/>
          </a:bodyPr>
          <a:lstStyle/>
          <a:p>
            <a:pPr algn="just"/>
            <a:r>
              <a:rPr lang="fr-FR" sz="1000" b="1" dirty="0">
                <a:solidFill>
                  <a:schemeClr val="bg1">
                    <a:lumMod val="50000"/>
                  </a:schemeClr>
                </a:solidFill>
                <a:latin typeface="Gill Sans MT" panose="020B0502020104020203" pitchFamily="34" charset="0"/>
              </a:rPr>
              <a:t>ASSISTANCE AUX PERSONNES</a:t>
            </a:r>
          </a:p>
          <a:p>
            <a:pPr algn="just"/>
            <a:endParaRPr lang="fr-FR" sz="1000" b="1" dirty="0">
              <a:solidFill>
                <a:schemeClr val="bg1">
                  <a:lumMod val="50000"/>
                </a:schemeClr>
              </a:solidFill>
              <a:latin typeface="Gill Sans MT" panose="020B0502020104020203" pitchFamily="34" charset="0"/>
            </a:endParaRPr>
          </a:p>
          <a:p>
            <a:pPr algn="just"/>
            <a:r>
              <a:rPr lang="fr-FR" sz="1000" b="1" dirty="0">
                <a:solidFill>
                  <a:schemeClr val="bg1">
                    <a:lumMod val="50000"/>
                  </a:schemeClr>
                </a:solidFill>
                <a:latin typeface="Gill Sans MT" panose="020B0502020104020203" pitchFamily="34" charset="0"/>
              </a:rPr>
              <a:t>ASSISTANCE AU VÉHICULE</a:t>
            </a:r>
          </a:p>
          <a:p>
            <a:pPr algn="just"/>
            <a:r>
              <a:rPr lang="fr-FR" sz="900" i="1" dirty="0">
                <a:solidFill>
                  <a:schemeClr val="bg1">
                    <a:lumMod val="50000"/>
                  </a:schemeClr>
                </a:solidFill>
                <a:latin typeface="Gill Sans MT" panose="020B0502020104020203" pitchFamily="34" charset="0"/>
              </a:rPr>
              <a:t>De base : franchise de 50 km</a:t>
            </a:r>
          </a:p>
          <a:p>
            <a:pPr algn="just"/>
            <a:r>
              <a:rPr lang="fr-FR" sz="900" i="1" dirty="0">
                <a:solidFill>
                  <a:schemeClr val="bg1">
                    <a:lumMod val="50000"/>
                  </a:schemeClr>
                </a:solidFill>
                <a:latin typeface="Gill Sans MT" panose="020B0502020104020203" pitchFamily="34" charset="0"/>
              </a:rPr>
              <a:t>En option dans toutes les formules : franchise 0 km</a:t>
            </a:r>
          </a:p>
        </p:txBody>
      </p:sp>
      <p:sp>
        <p:nvSpPr>
          <p:cNvPr id="37" name="Rectangle 36">
            <a:extLst>
              <a:ext uri="{FF2B5EF4-FFF2-40B4-BE49-F238E27FC236}">
                <a16:creationId xmlns:a16="http://schemas.microsoft.com/office/drawing/2014/main" id="{FBF6F7EB-4D3F-4F2D-9364-9BEB1C8FF63A}"/>
              </a:ext>
            </a:extLst>
          </p:cNvPr>
          <p:cNvSpPr/>
          <p:nvPr/>
        </p:nvSpPr>
        <p:spPr>
          <a:xfrm>
            <a:off x="3304675" y="2529465"/>
            <a:ext cx="2951023" cy="800219"/>
          </a:xfrm>
          <a:prstGeom prst="rect">
            <a:avLst/>
          </a:prstGeom>
        </p:spPr>
        <p:txBody>
          <a:bodyPr wrap="square">
            <a:spAutoFit/>
          </a:bodyPr>
          <a:lstStyle/>
          <a:p>
            <a:r>
              <a:rPr lang="fr-FR" sz="1000" b="1" dirty="0">
                <a:solidFill>
                  <a:srgbClr val="C00000"/>
                </a:solidFill>
                <a:latin typeface="Gill Sans MT" panose="020B0502020104020203" pitchFamily="34" charset="0"/>
              </a:rPr>
              <a:t>VÉHICULE DE REMPLACEMENT</a:t>
            </a:r>
            <a:br>
              <a:rPr lang="fr-FR" sz="1000" b="1" dirty="0">
                <a:solidFill>
                  <a:schemeClr val="bg1">
                    <a:lumMod val="50000"/>
                  </a:schemeClr>
                </a:solidFill>
                <a:latin typeface="Gill Sans MT" panose="020B0502020104020203" pitchFamily="34" charset="0"/>
              </a:rPr>
            </a:br>
            <a:r>
              <a:rPr lang="fr-FR" sz="900" i="1" dirty="0">
                <a:solidFill>
                  <a:schemeClr val="bg1">
                    <a:lumMod val="50000"/>
                  </a:schemeClr>
                </a:solidFill>
                <a:latin typeface="Gill Sans MT" panose="020B0502020104020203" pitchFamily="34" charset="0"/>
              </a:rPr>
              <a:t>7j. Panne, 15j. Accident, 30j. Vol</a:t>
            </a:r>
          </a:p>
          <a:p>
            <a:r>
              <a:rPr lang="fr-FR" sz="900" i="1" dirty="0">
                <a:solidFill>
                  <a:schemeClr val="bg1">
                    <a:lumMod val="50000"/>
                  </a:schemeClr>
                </a:solidFill>
                <a:latin typeface="Gill Sans MT" panose="020B0502020104020203" pitchFamily="34" charset="0"/>
              </a:rPr>
              <a:t>Si le véhicule est immobilisé plus de 24 heures pour des réparations nécessitant plus de 5 heures de main d’œuvre.</a:t>
            </a:r>
          </a:p>
          <a:p>
            <a:r>
              <a:rPr lang="fr-FR" sz="900" i="1" dirty="0">
                <a:solidFill>
                  <a:schemeClr val="bg1">
                    <a:lumMod val="50000"/>
                  </a:schemeClr>
                </a:solidFill>
                <a:latin typeface="Gill Sans MT" panose="020B0502020104020203" pitchFamily="34" charset="0"/>
              </a:rPr>
              <a:t>Sans délai de carence en cas de vol.</a:t>
            </a:r>
          </a:p>
        </p:txBody>
      </p:sp>
      <p:sp>
        <p:nvSpPr>
          <p:cNvPr id="41" name="Rectangle 40">
            <a:extLst>
              <a:ext uri="{FF2B5EF4-FFF2-40B4-BE49-F238E27FC236}">
                <a16:creationId xmlns:a16="http://schemas.microsoft.com/office/drawing/2014/main" id="{780592DC-3B2D-4369-A0AC-C76DBB960E4D}"/>
              </a:ext>
            </a:extLst>
          </p:cNvPr>
          <p:cNvSpPr/>
          <p:nvPr/>
        </p:nvSpPr>
        <p:spPr>
          <a:xfrm>
            <a:off x="7643354" y="2523210"/>
            <a:ext cx="3412835" cy="1077218"/>
          </a:xfrm>
          <a:prstGeom prst="rect">
            <a:avLst/>
          </a:prstGeom>
        </p:spPr>
        <p:txBody>
          <a:bodyPr wrap="square">
            <a:spAutoFit/>
          </a:bodyPr>
          <a:lstStyle/>
          <a:p>
            <a:r>
              <a:rPr lang="fr-FR" sz="1000" b="1" dirty="0">
                <a:solidFill>
                  <a:srgbClr val="C00000"/>
                </a:solidFill>
                <a:latin typeface="Gill Sans MT" panose="020B0502020104020203" pitchFamily="34" charset="0"/>
              </a:rPr>
              <a:t>VÉHICULE DE REMPLACEMENT</a:t>
            </a:r>
            <a:br>
              <a:rPr lang="fr-FR" sz="1000" b="1" dirty="0">
                <a:solidFill>
                  <a:srgbClr val="C00000"/>
                </a:solidFill>
                <a:latin typeface="Gill Sans MT" panose="020B0502020104020203" pitchFamily="34" charset="0"/>
              </a:rPr>
            </a:br>
            <a:r>
              <a:rPr lang="fr-FR" sz="900" i="1" dirty="0">
                <a:solidFill>
                  <a:schemeClr val="bg1">
                    <a:lumMod val="50000"/>
                  </a:schemeClr>
                </a:solidFill>
                <a:latin typeface="Gill Sans MT" panose="020B0502020104020203" pitchFamily="34" charset="0"/>
              </a:rPr>
              <a:t>7j. Panne, 15j. Accident, 20j. Vol, </a:t>
            </a:r>
          </a:p>
          <a:p>
            <a:r>
              <a:rPr lang="fr-FR" sz="900" i="1" dirty="0">
                <a:solidFill>
                  <a:schemeClr val="bg1">
                    <a:lumMod val="50000"/>
                  </a:schemeClr>
                </a:solidFill>
                <a:latin typeface="Gill Sans MT" panose="020B0502020104020203" pitchFamily="34" charset="0"/>
              </a:rPr>
              <a:t>Si le véhicule est immobilisé plus de 24 heures pour des réparations nécessitant plus de 3 heures de main d’œuvre.</a:t>
            </a:r>
          </a:p>
          <a:p>
            <a:r>
              <a:rPr lang="fr-FR" sz="900" i="1" dirty="0">
                <a:solidFill>
                  <a:schemeClr val="bg1">
                    <a:lumMod val="50000"/>
                  </a:schemeClr>
                </a:solidFill>
                <a:latin typeface="Gill Sans MT" panose="020B0502020104020203" pitchFamily="34" charset="0"/>
              </a:rPr>
              <a:t>Sans délai de carence en cas de vol.</a:t>
            </a:r>
          </a:p>
          <a:p>
            <a:r>
              <a:rPr lang="fr-FR" sz="900" i="1" dirty="0">
                <a:solidFill>
                  <a:schemeClr val="bg1">
                    <a:lumMod val="50000"/>
                  </a:schemeClr>
                </a:solidFill>
                <a:latin typeface="Gill Sans MT" panose="020B0502020104020203" pitchFamily="34" charset="0"/>
              </a:rPr>
              <a:t>Le véhicule de remplacement est assuré sans franchise.</a:t>
            </a:r>
          </a:p>
          <a:p>
            <a:endParaRPr lang="fr-FR" sz="900" i="1" dirty="0">
              <a:solidFill>
                <a:schemeClr val="bg1">
                  <a:lumMod val="50000"/>
                </a:schemeClr>
              </a:solidFill>
              <a:latin typeface="Gill Sans MT" panose="020B0502020104020203" pitchFamily="34" charset="0"/>
            </a:endParaRPr>
          </a:p>
        </p:txBody>
      </p:sp>
      <p:pic>
        <p:nvPicPr>
          <p:cNvPr id="48" name="Image 47">
            <a:extLst>
              <a:ext uri="{FF2B5EF4-FFF2-40B4-BE49-F238E27FC236}">
                <a16:creationId xmlns:a16="http://schemas.microsoft.com/office/drawing/2014/main" id="{30C9B039-0196-47C8-9CB5-D78D56F4F5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5838" y="2514659"/>
            <a:ext cx="445200" cy="445200"/>
          </a:xfrm>
          <a:prstGeom prst="rect">
            <a:avLst/>
          </a:prstGeom>
        </p:spPr>
      </p:pic>
      <p:pic>
        <p:nvPicPr>
          <p:cNvPr id="49" name="Image 48">
            <a:extLst>
              <a:ext uri="{FF2B5EF4-FFF2-40B4-BE49-F238E27FC236}">
                <a16:creationId xmlns:a16="http://schemas.microsoft.com/office/drawing/2014/main" id="{2ED9C1EA-F997-4168-865F-FC5F7CDAAE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28999" y="2515649"/>
            <a:ext cx="445200" cy="445200"/>
          </a:xfrm>
          <a:prstGeom prst="rect">
            <a:avLst/>
          </a:prstGeom>
        </p:spPr>
      </p:pic>
      <p:pic>
        <p:nvPicPr>
          <p:cNvPr id="8" name="Image 7">
            <a:extLst>
              <a:ext uri="{FF2B5EF4-FFF2-40B4-BE49-F238E27FC236}">
                <a16:creationId xmlns:a16="http://schemas.microsoft.com/office/drawing/2014/main" id="{3DBF3FB8-CE6E-40CE-9D9B-89E6F2C30A1D}"/>
              </a:ext>
            </a:extLst>
          </p:cNvPr>
          <p:cNvPicPr>
            <a:picLocks noChangeAspect="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639774" y="2002156"/>
            <a:ext cx="762000" cy="762000"/>
          </a:xfrm>
          <a:prstGeom prst="rect">
            <a:avLst/>
          </a:prstGeom>
        </p:spPr>
      </p:pic>
      <p:pic>
        <p:nvPicPr>
          <p:cNvPr id="55" name="Image 54">
            <a:extLst>
              <a:ext uri="{FF2B5EF4-FFF2-40B4-BE49-F238E27FC236}">
                <a16:creationId xmlns:a16="http://schemas.microsoft.com/office/drawing/2014/main" id="{7A67A088-2B39-4D86-AB55-BE37B5070236}"/>
              </a:ext>
            </a:extLst>
          </p:cNvPr>
          <p:cNvPicPr>
            <a:picLocks noChangeAspect="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678941" y="3785433"/>
            <a:ext cx="762000" cy="762000"/>
          </a:xfrm>
          <a:prstGeom prst="rect">
            <a:avLst/>
          </a:prstGeom>
        </p:spPr>
      </p:pic>
      <p:sp>
        <p:nvSpPr>
          <p:cNvPr id="56" name="Rectangle 55">
            <a:extLst>
              <a:ext uri="{FF2B5EF4-FFF2-40B4-BE49-F238E27FC236}">
                <a16:creationId xmlns:a16="http://schemas.microsoft.com/office/drawing/2014/main" id="{3FC009DA-4487-488E-8B0E-5AE44B215122}"/>
              </a:ext>
            </a:extLst>
          </p:cNvPr>
          <p:cNvSpPr/>
          <p:nvPr/>
        </p:nvSpPr>
        <p:spPr>
          <a:xfrm>
            <a:off x="3306682" y="3748830"/>
            <a:ext cx="2734999" cy="246221"/>
          </a:xfrm>
          <a:prstGeom prst="rect">
            <a:avLst/>
          </a:prstGeom>
        </p:spPr>
        <p:txBody>
          <a:bodyPr wrap="square">
            <a:spAutoFit/>
          </a:bodyPr>
          <a:lstStyle/>
          <a:p>
            <a:pPr algn="just"/>
            <a:r>
              <a:rPr lang="fr-FR" sz="1000" b="1" dirty="0">
                <a:solidFill>
                  <a:schemeClr val="bg1">
                    <a:lumMod val="50000"/>
                  </a:schemeClr>
                </a:solidFill>
                <a:latin typeface="Gill Sans MT" panose="020B0502020104020203" pitchFamily="34" charset="0"/>
              </a:rPr>
              <a:t>INDEMNISATION STANDARD</a:t>
            </a:r>
            <a:endParaRPr lang="fr-FR" sz="1000" i="1" dirty="0">
              <a:solidFill>
                <a:schemeClr val="bg1">
                  <a:lumMod val="50000"/>
                </a:schemeClr>
              </a:solidFill>
              <a:latin typeface="Gill Sans MT" panose="020B0502020104020203" pitchFamily="34" charset="0"/>
            </a:endParaRPr>
          </a:p>
        </p:txBody>
      </p:sp>
      <p:sp>
        <p:nvSpPr>
          <p:cNvPr id="57" name="Rectangle 56">
            <a:extLst>
              <a:ext uri="{FF2B5EF4-FFF2-40B4-BE49-F238E27FC236}">
                <a16:creationId xmlns:a16="http://schemas.microsoft.com/office/drawing/2014/main" id="{15DD36FD-C050-45B8-9C4B-37F295490481}"/>
              </a:ext>
            </a:extLst>
          </p:cNvPr>
          <p:cNvSpPr/>
          <p:nvPr/>
        </p:nvSpPr>
        <p:spPr>
          <a:xfrm>
            <a:off x="3300536" y="4069603"/>
            <a:ext cx="2978344" cy="1492716"/>
          </a:xfrm>
          <a:prstGeom prst="rect">
            <a:avLst/>
          </a:prstGeom>
        </p:spPr>
        <p:txBody>
          <a:bodyPr wrap="square">
            <a:spAutoFit/>
          </a:bodyPr>
          <a:lstStyle/>
          <a:p>
            <a:pPr algn="just"/>
            <a:r>
              <a:rPr lang="fr-FR" sz="1000" b="1" dirty="0">
                <a:solidFill>
                  <a:srgbClr val="C00000"/>
                </a:solidFill>
                <a:latin typeface="Gill Sans MT" panose="020B0502020104020203" pitchFamily="34" charset="0"/>
              </a:rPr>
              <a:t>INDEMNISATION RENFORCÉE</a:t>
            </a:r>
          </a:p>
          <a:p>
            <a:pPr algn="just"/>
            <a:r>
              <a:rPr lang="fr-FR" sz="900" i="1" dirty="0">
                <a:solidFill>
                  <a:schemeClr val="bg1">
                    <a:lumMod val="50000"/>
                  </a:schemeClr>
                </a:solidFill>
                <a:latin typeface="Gill Sans MT" panose="020B0502020104020203" pitchFamily="34" charset="0"/>
              </a:rPr>
              <a:t>Valeur d’achat </a:t>
            </a:r>
            <a:r>
              <a:rPr lang="fr-FR" sz="900" b="1" i="1" dirty="0">
                <a:solidFill>
                  <a:schemeClr val="bg1">
                    <a:lumMod val="50000"/>
                  </a:schemeClr>
                </a:solidFill>
                <a:latin typeface="Gill Sans MT" panose="020B0502020104020203" pitchFamily="34" charset="0"/>
              </a:rPr>
              <a:t>jusqu’à 60 mois </a:t>
            </a:r>
            <a:r>
              <a:rPr lang="fr-FR" sz="900" i="1" dirty="0">
                <a:solidFill>
                  <a:schemeClr val="bg1">
                    <a:lumMod val="50000"/>
                  </a:schemeClr>
                </a:solidFill>
                <a:latin typeface="Gill Sans MT" panose="020B0502020104020203" pitchFamily="34" charset="0"/>
              </a:rPr>
              <a:t>suivant la date d’achat chez un professionnel puis indemnisation à valeur à dire d’expert </a:t>
            </a:r>
            <a:r>
              <a:rPr lang="fr-FR" sz="900" b="1" i="1" dirty="0">
                <a:solidFill>
                  <a:schemeClr val="bg1">
                    <a:lumMod val="50000"/>
                  </a:schemeClr>
                </a:solidFill>
                <a:latin typeface="Gill Sans MT" panose="020B0502020104020203" pitchFamily="34" charset="0"/>
              </a:rPr>
              <a:t>+20% en Tiers plus </a:t>
            </a:r>
            <a:r>
              <a:rPr lang="fr-FR" sz="900" i="1" dirty="0">
                <a:solidFill>
                  <a:schemeClr val="bg1">
                    <a:lumMod val="50000"/>
                  </a:schemeClr>
                </a:solidFill>
                <a:latin typeface="Gill Sans MT" panose="020B0502020104020203" pitchFamily="34" charset="0"/>
              </a:rPr>
              <a:t>ou +50 % avec un minimum de 1 500 € en Tous Risques.</a:t>
            </a:r>
          </a:p>
          <a:p>
            <a:pPr algn="just"/>
            <a:endParaRPr lang="fr-FR" sz="900" i="1" dirty="0">
              <a:solidFill>
                <a:schemeClr val="bg1">
                  <a:lumMod val="50000"/>
                </a:schemeClr>
              </a:solidFill>
              <a:latin typeface="Gill Sans MT" panose="020B0502020104020203" pitchFamily="34" charset="0"/>
            </a:endParaRPr>
          </a:p>
          <a:p>
            <a:pPr algn="just"/>
            <a:r>
              <a:rPr lang="fr-FR" sz="900" i="1" dirty="0">
                <a:solidFill>
                  <a:schemeClr val="bg1">
                    <a:lumMod val="50000"/>
                  </a:schemeClr>
                </a:solidFill>
                <a:latin typeface="Gill Sans MT" panose="020B0502020104020203" pitchFamily="34" charset="0"/>
              </a:rPr>
              <a:t>NB : Indemnisation en valeur d’achat non disponible pour les véhicules en crédit-bail ou location. En cas de LOA ou de LLD, le véhicule sera indemnisé en valeur de remplacement. Pour plus d’informations, se référer aux conditions générales de l’offre.</a:t>
            </a:r>
          </a:p>
        </p:txBody>
      </p:sp>
      <p:sp>
        <p:nvSpPr>
          <p:cNvPr id="58" name="Rectangle 57">
            <a:extLst>
              <a:ext uri="{FF2B5EF4-FFF2-40B4-BE49-F238E27FC236}">
                <a16:creationId xmlns:a16="http://schemas.microsoft.com/office/drawing/2014/main" id="{67CC63F0-11F5-4A0C-8D21-90374678995D}"/>
              </a:ext>
            </a:extLst>
          </p:cNvPr>
          <p:cNvSpPr/>
          <p:nvPr/>
        </p:nvSpPr>
        <p:spPr>
          <a:xfrm>
            <a:off x="7674199" y="3748830"/>
            <a:ext cx="2734999" cy="246221"/>
          </a:xfrm>
          <a:prstGeom prst="rect">
            <a:avLst/>
          </a:prstGeom>
        </p:spPr>
        <p:txBody>
          <a:bodyPr wrap="square">
            <a:spAutoFit/>
          </a:bodyPr>
          <a:lstStyle/>
          <a:p>
            <a:pPr algn="just"/>
            <a:r>
              <a:rPr lang="fr-FR" sz="1000" b="1" dirty="0">
                <a:solidFill>
                  <a:schemeClr val="bg1">
                    <a:lumMod val="50000"/>
                  </a:schemeClr>
                </a:solidFill>
                <a:latin typeface="Gill Sans MT" panose="020B0502020104020203" pitchFamily="34" charset="0"/>
              </a:rPr>
              <a:t>INDEMNISATION STANDARD</a:t>
            </a:r>
          </a:p>
        </p:txBody>
      </p:sp>
      <p:sp>
        <p:nvSpPr>
          <p:cNvPr id="59" name="Rectangle 58">
            <a:extLst>
              <a:ext uri="{FF2B5EF4-FFF2-40B4-BE49-F238E27FC236}">
                <a16:creationId xmlns:a16="http://schemas.microsoft.com/office/drawing/2014/main" id="{C41C59CD-CBEE-4699-B343-234EEEEE10CF}"/>
              </a:ext>
            </a:extLst>
          </p:cNvPr>
          <p:cNvSpPr/>
          <p:nvPr/>
        </p:nvSpPr>
        <p:spPr>
          <a:xfrm>
            <a:off x="7674199" y="4086887"/>
            <a:ext cx="3000260" cy="1354217"/>
          </a:xfrm>
          <a:prstGeom prst="rect">
            <a:avLst/>
          </a:prstGeom>
        </p:spPr>
        <p:txBody>
          <a:bodyPr wrap="square">
            <a:spAutoFit/>
          </a:bodyPr>
          <a:lstStyle/>
          <a:p>
            <a:pPr algn="just"/>
            <a:r>
              <a:rPr lang="fr-FR" sz="1000" b="1" dirty="0">
                <a:solidFill>
                  <a:srgbClr val="C00000"/>
                </a:solidFill>
                <a:latin typeface="Gill Sans MT" panose="020B0502020104020203" pitchFamily="34" charset="0"/>
              </a:rPr>
              <a:t>INDEMNISATION RENFORCÉE</a:t>
            </a:r>
          </a:p>
          <a:p>
            <a:pPr algn="just"/>
            <a:r>
              <a:rPr lang="fr-FR" sz="900" i="1" dirty="0">
                <a:solidFill>
                  <a:schemeClr val="bg1">
                    <a:lumMod val="50000"/>
                  </a:schemeClr>
                </a:solidFill>
                <a:latin typeface="Gill Sans MT" panose="020B0502020104020203" pitchFamily="34" charset="0"/>
              </a:rPr>
              <a:t>Valeur d’achat </a:t>
            </a:r>
            <a:r>
              <a:rPr lang="fr-FR" sz="900" b="1" i="1" dirty="0">
                <a:solidFill>
                  <a:schemeClr val="bg1">
                    <a:lumMod val="50000"/>
                  </a:schemeClr>
                </a:solidFill>
                <a:latin typeface="Gill Sans MT" panose="020B0502020104020203" pitchFamily="34" charset="0"/>
              </a:rPr>
              <a:t>jusqu’à 48 mois </a:t>
            </a:r>
            <a:r>
              <a:rPr lang="fr-FR" sz="900" i="1" dirty="0">
                <a:solidFill>
                  <a:schemeClr val="bg1">
                    <a:lumMod val="50000"/>
                  </a:schemeClr>
                </a:solidFill>
                <a:latin typeface="Gill Sans MT" panose="020B0502020104020203" pitchFamily="34" charset="0"/>
              </a:rPr>
              <a:t>suivant la date d’achat chez un professionnel puis indemnisation à la valeur de remplacement +50 % avec un minimum de 1 500 € en Tous Risques.</a:t>
            </a:r>
          </a:p>
          <a:p>
            <a:pPr algn="just"/>
            <a:endParaRPr lang="fr-FR" sz="900" i="1" dirty="0">
              <a:solidFill>
                <a:schemeClr val="bg1">
                  <a:lumMod val="50000"/>
                </a:schemeClr>
              </a:solidFill>
              <a:latin typeface="Gill Sans MT" panose="020B0502020104020203" pitchFamily="34" charset="0"/>
            </a:endParaRPr>
          </a:p>
          <a:p>
            <a:pPr algn="just"/>
            <a:r>
              <a:rPr lang="fr-FR" sz="900" i="1" dirty="0">
                <a:solidFill>
                  <a:schemeClr val="bg1">
                    <a:lumMod val="50000"/>
                  </a:schemeClr>
                </a:solidFill>
                <a:latin typeface="Gill Sans MT" panose="020B0502020104020203" pitchFamily="34" charset="0"/>
              </a:rPr>
              <a:t>NB : pour les véhicules en crédit-bail ou location, la valeur d’achat correspond au prix d’achat d’un véhicule identique à la date de souscription du contrat. Pour plus d’informations, se référer aux conditions générales de l’offre.</a:t>
            </a:r>
          </a:p>
        </p:txBody>
      </p:sp>
      <p:pic>
        <p:nvPicPr>
          <p:cNvPr id="60" name="Image 59">
            <a:extLst>
              <a:ext uri="{FF2B5EF4-FFF2-40B4-BE49-F238E27FC236}">
                <a16:creationId xmlns:a16="http://schemas.microsoft.com/office/drawing/2014/main" id="{6D4DDAD1-CDD1-4048-9851-BD26BDB1C6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2515" y="4072863"/>
            <a:ext cx="445200" cy="445200"/>
          </a:xfrm>
          <a:prstGeom prst="rect">
            <a:avLst/>
          </a:prstGeom>
        </p:spPr>
      </p:pic>
      <p:pic>
        <p:nvPicPr>
          <p:cNvPr id="61" name="Image 60">
            <a:extLst>
              <a:ext uri="{FF2B5EF4-FFF2-40B4-BE49-F238E27FC236}">
                <a16:creationId xmlns:a16="http://schemas.microsoft.com/office/drawing/2014/main" id="{46598A30-13A0-40C7-9780-4CA8FE4B54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25132" y="4067350"/>
            <a:ext cx="445200" cy="445200"/>
          </a:xfrm>
          <a:prstGeom prst="rect">
            <a:avLst/>
          </a:prstGeom>
        </p:spPr>
      </p:pic>
      <p:pic>
        <p:nvPicPr>
          <p:cNvPr id="63" name="Image 62">
            <a:extLst>
              <a:ext uri="{FF2B5EF4-FFF2-40B4-BE49-F238E27FC236}">
                <a16:creationId xmlns:a16="http://schemas.microsoft.com/office/drawing/2014/main" id="{8F3F0729-C9FA-4FBE-B540-B7A5C028C8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3772" y="6384050"/>
            <a:ext cx="445200" cy="445200"/>
          </a:xfrm>
          <a:prstGeom prst="rect">
            <a:avLst/>
          </a:prstGeom>
        </p:spPr>
      </p:pic>
      <p:sp>
        <p:nvSpPr>
          <p:cNvPr id="64" name="ZoneTexte 63">
            <a:extLst>
              <a:ext uri="{FF2B5EF4-FFF2-40B4-BE49-F238E27FC236}">
                <a16:creationId xmlns:a16="http://schemas.microsoft.com/office/drawing/2014/main" id="{D11CFF83-4FCC-4304-9E5F-28BA2E52FDEF}"/>
              </a:ext>
            </a:extLst>
          </p:cNvPr>
          <p:cNvSpPr txBox="1"/>
          <p:nvPr/>
        </p:nvSpPr>
        <p:spPr>
          <a:xfrm>
            <a:off x="3675944" y="6447463"/>
            <a:ext cx="4333238" cy="253916"/>
          </a:xfrm>
          <a:prstGeom prst="rect">
            <a:avLst/>
          </a:prstGeom>
          <a:noFill/>
        </p:spPr>
        <p:txBody>
          <a:bodyPr wrap="none" rtlCol="0">
            <a:spAutoFit/>
          </a:bodyPr>
          <a:lstStyle/>
          <a:p>
            <a:r>
              <a:rPr lang="fr-FR" sz="1050" i="1" dirty="0">
                <a:solidFill>
                  <a:schemeClr val="bg1">
                    <a:lumMod val="50000"/>
                  </a:schemeClr>
                </a:solidFill>
              </a:rPr>
              <a:t>Garantie commune avec une différence notable sur le mode d’indemnisation</a:t>
            </a:r>
          </a:p>
        </p:txBody>
      </p:sp>
      <p:sp>
        <p:nvSpPr>
          <p:cNvPr id="65" name="ZoneTexte 64">
            <a:extLst>
              <a:ext uri="{FF2B5EF4-FFF2-40B4-BE49-F238E27FC236}">
                <a16:creationId xmlns:a16="http://schemas.microsoft.com/office/drawing/2014/main" id="{A0FA6372-D173-4C79-BF78-895F1276B22E}"/>
              </a:ext>
            </a:extLst>
          </p:cNvPr>
          <p:cNvSpPr txBox="1"/>
          <p:nvPr/>
        </p:nvSpPr>
        <p:spPr>
          <a:xfrm>
            <a:off x="2464831" y="6447463"/>
            <a:ext cx="764953" cy="261610"/>
          </a:xfrm>
          <a:prstGeom prst="rect">
            <a:avLst/>
          </a:prstGeom>
          <a:noFill/>
        </p:spPr>
        <p:txBody>
          <a:bodyPr wrap="none" rtlCol="0">
            <a:spAutoFit/>
          </a:bodyPr>
          <a:lstStyle/>
          <a:p>
            <a:r>
              <a:rPr lang="fr-FR" sz="1100" i="1" dirty="0">
                <a:solidFill>
                  <a:schemeClr val="bg1">
                    <a:lumMod val="50000"/>
                  </a:schemeClr>
                </a:solidFill>
              </a:rPr>
              <a:t>Légende : </a:t>
            </a:r>
          </a:p>
        </p:txBody>
      </p:sp>
      <p:pic>
        <p:nvPicPr>
          <p:cNvPr id="66" name="Image 65">
            <a:extLst>
              <a:ext uri="{FF2B5EF4-FFF2-40B4-BE49-F238E27FC236}">
                <a16:creationId xmlns:a16="http://schemas.microsoft.com/office/drawing/2014/main" id="{68CD5FD2-3093-4A2E-96EB-C805BD4A3C8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97829" y="6356773"/>
            <a:ext cx="445201" cy="445201"/>
          </a:xfrm>
          <a:prstGeom prst="rect">
            <a:avLst/>
          </a:prstGeom>
        </p:spPr>
      </p:pic>
      <p:sp>
        <p:nvSpPr>
          <p:cNvPr id="67" name="ZoneTexte 66">
            <a:extLst>
              <a:ext uri="{FF2B5EF4-FFF2-40B4-BE49-F238E27FC236}">
                <a16:creationId xmlns:a16="http://schemas.microsoft.com/office/drawing/2014/main" id="{58F90345-9246-4E0E-A449-411A5CBF8683}"/>
              </a:ext>
            </a:extLst>
          </p:cNvPr>
          <p:cNvSpPr txBox="1"/>
          <p:nvPr/>
        </p:nvSpPr>
        <p:spPr>
          <a:xfrm>
            <a:off x="8358649" y="6444078"/>
            <a:ext cx="1696298" cy="253916"/>
          </a:xfrm>
          <a:prstGeom prst="rect">
            <a:avLst/>
          </a:prstGeom>
          <a:noFill/>
        </p:spPr>
        <p:txBody>
          <a:bodyPr wrap="none" rtlCol="0">
            <a:spAutoFit/>
          </a:bodyPr>
          <a:lstStyle/>
          <a:p>
            <a:r>
              <a:rPr lang="fr-FR" sz="1050" i="1" dirty="0">
                <a:solidFill>
                  <a:schemeClr val="bg1">
                    <a:lumMod val="50000"/>
                  </a:schemeClr>
                </a:solidFill>
              </a:rPr>
              <a:t>Garantie spécifique à l’offre</a:t>
            </a:r>
          </a:p>
        </p:txBody>
      </p:sp>
      <p:sp>
        <p:nvSpPr>
          <p:cNvPr id="40" name="ZoneTexte 39">
            <a:extLst>
              <a:ext uri="{FF2B5EF4-FFF2-40B4-BE49-F238E27FC236}">
                <a16:creationId xmlns:a16="http://schemas.microsoft.com/office/drawing/2014/main" id="{D5878BE6-72D4-4E01-A960-9A9A219E18FB}"/>
              </a:ext>
            </a:extLst>
          </p:cNvPr>
          <p:cNvSpPr txBox="1"/>
          <p:nvPr/>
        </p:nvSpPr>
        <p:spPr>
          <a:xfrm>
            <a:off x="3504737" y="1145772"/>
            <a:ext cx="1735929" cy="246221"/>
          </a:xfrm>
          <a:prstGeom prst="rect">
            <a:avLst/>
          </a:prstGeom>
          <a:noFill/>
          <a:ln>
            <a:solidFill>
              <a:schemeClr val="bg1">
                <a:lumMod val="50000"/>
              </a:schemeClr>
            </a:solidFill>
            <a:prstDash val="dashDot"/>
          </a:ln>
        </p:spPr>
        <p:txBody>
          <a:bodyPr wrap="square" rtlCol="0">
            <a:spAutoFit/>
          </a:bodyPr>
          <a:lstStyle>
            <a:defPPr>
              <a:defRPr lang="fr-FR"/>
            </a:defPPr>
            <a:lvl1pPr algn="r">
              <a:spcBef>
                <a:spcPts val="1200"/>
              </a:spcBef>
              <a:defRPr sz="1000" b="1">
                <a:solidFill>
                  <a:schemeClr val="bg1">
                    <a:lumMod val="50000"/>
                  </a:schemeClr>
                </a:solidFill>
                <a:latin typeface="Gill Sans MT" panose="020B0502020104020203" pitchFamily="34" charset="0"/>
              </a:defRPr>
            </a:lvl1pPr>
          </a:lstStyle>
          <a:p>
            <a:r>
              <a:rPr lang="fr-FR" dirty="0">
                <a:solidFill>
                  <a:schemeClr val="tx1"/>
                </a:solidFill>
              </a:rPr>
              <a:t>AUTO PART</a:t>
            </a:r>
          </a:p>
        </p:txBody>
      </p:sp>
      <p:pic>
        <p:nvPicPr>
          <p:cNvPr id="42" name="Picture 2" descr="BPCE Assurances - Association Prévention Routière">
            <a:extLst>
              <a:ext uri="{FF2B5EF4-FFF2-40B4-BE49-F238E27FC236}">
                <a16:creationId xmlns:a16="http://schemas.microsoft.com/office/drawing/2014/main" id="{28FC642D-EE68-484B-AF66-06E0178DF1CD}"/>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t="29287" b="28677"/>
          <a:stretch/>
        </p:blipFill>
        <p:spPr bwMode="auto">
          <a:xfrm>
            <a:off x="3545114" y="1158952"/>
            <a:ext cx="732777" cy="232812"/>
          </a:xfrm>
          <a:prstGeom prst="rect">
            <a:avLst/>
          </a:prstGeom>
          <a:noFill/>
          <a:extLst>
            <a:ext uri="{909E8E84-426E-40DD-AFC4-6F175D3DCCD1}">
              <a14:hiddenFill xmlns:a14="http://schemas.microsoft.com/office/drawing/2010/main">
                <a:solidFill>
                  <a:srgbClr val="FFFFFF"/>
                </a:solidFill>
              </a14:hiddenFill>
            </a:ext>
          </a:extLst>
        </p:spPr>
      </p:pic>
      <p:sp>
        <p:nvSpPr>
          <p:cNvPr id="43" name="ZoneTexte 42">
            <a:extLst>
              <a:ext uri="{FF2B5EF4-FFF2-40B4-BE49-F238E27FC236}">
                <a16:creationId xmlns:a16="http://schemas.microsoft.com/office/drawing/2014/main" id="{FC90F066-FFC2-4838-9065-ABC97A75A0CF}"/>
              </a:ext>
            </a:extLst>
          </p:cNvPr>
          <p:cNvSpPr txBox="1"/>
          <p:nvPr/>
        </p:nvSpPr>
        <p:spPr>
          <a:xfrm>
            <a:off x="8009182" y="1136945"/>
            <a:ext cx="1440441" cy="246221"/>
          </a:xfrm>
          <a:prstGeom prst="rect">
            <a:avLst/>
          </a:prstGeom>
          <a:noFill/>
          <a:ln>
            <a:solidFill>
              <a:schemeClr val="bg1">
                <a:lumMod val="50000"/>
              </a:schemeClr>
            </a:solidFill>
            <a:prstDash val="dashDot"/>
          </a:ln>
        </p:spPr>
        <p:txBody>
          <a:bodyPr wrap="square" rtlCol="0">
            <a:spAutoFit/>
          </a:bodyPr>
          <a:lstStyle/>
          <a:p>
            <a:pPr algn="r">
              <a:spcBef>
                <a:spcPts val="1200"/>
              </a:spcBef>
            </a:pPr>
            <a:r>
              <a:rPr lang="fr-FR" sz="1000" b="1" dirty="0">
                <a:latin typeface="Gill Sans MT" panose="020B0502020104020203" pitchFamily="34" charset="0"/>
              </a:rPr>
              <a:t>AUTO PRO</a:t>
            </a:r>
          </a:p>
        </p:txBody>
      </p:sp>
      <p:pic>
        <p:nvPicPr>
          <p:cNvPr id="44" name="Image 43">
            <a:extLst>
              <a:ext uri="{FF2B5EF4-FFF2-40B4-BE49-F238E27FC236}">
                <a16:creationId xmlns:a16="http://schemas.microsoft.com/office/drawing/2014/main" id="{992A5E46-2F1E-407B-A38D-3C4EB847622A}"/>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8074423" y="1177263"/>
            <a:ext cx="463465" cy="185727"/>
          </a:xfrm>
          <a:prstGeom prst="rect">
            <a:avLst/>
          </a:prstGeom>
        </p:spPr>
      </p:pic>
      <p:sp>
        <p:nvSpPr>
          <p:cNvPr id="45" name="Rectangle 44">
            <a:extLst>
              <a:ext uri="{FF2B5EF4-FFF2-40B4-BE49-F238E27FC236}">
                <a16:creationId xmlns:a16="http://schemas.microsoft.com/office/drawing/2014/main" id="{AA80CBCD-C87D-4D98-916C-1A5CBBF5BB22}"/>
              </a:ext>
            </a:extLst>
          </p:cNvPr>
          <p:cNvSpPr/>
          <p:nvPr/>
        </p:nvSpPr>
        <p:spPr>
          <a:xfrm>
            <a:off x="3300840" y="1628800"/>
            <a:ext cx="3031105" cy="830997"/>
          </a:xfrm>
          <a:prstGeom prst="rect">
            <a:avLst/>
          </a:prstGeom>
        </p:spPr>
        <p:txBody>
          <a:bodyPr wrap="square">
            <a:spAutoFit/>
          </a:bodyPr>
          <a:lstStyle/>
          <a:p>
            <a:pPr algn="just"/>
            <a:r>
              <a:rPr lang="fr-FR" sz="1000" b="1" dirty="0">
                <a:solidFill>
                  <a:schemeClr val="bg1">
                    <a:lumMod val="50000"/>
                  </a:schemeClr>
                </a:solidFill>
                <a:latin typeface="Gill Sans MT" panose="020B0502020104020203" pitchFamily="34" charset="0"/>
              </a:rPr>
              <a:t>ASSISTANCE AUX PERSONNES</a:t>
            </a:r>
          </a:p>
          <a:p>
            <a:pPr algn="just"/>
            <a:endParaRPr lang="fr-FR" sz="1000" b="1" dirty="0">
              <a:solidFill>
                <a:schemeClr val="bg1">
                  <a:lumMod val="50000"/>
                </a:schemeClr>
              </a:solidFill>
              <a:latin typeface="Gill Sans MT" panose="020B0502020104020203" pitchFamily="34" charset="0"/>
            </a:endParaRPr>
          </a:p>
          <a:p>
            <a:pPr algn="just"/>
            <a:r>
              <a:rPr lang="fr-FR" sz="1000" b="1" dirty="0">
                <a:solidFill>
                  <a:schemeClr val="bg1">
                    <a:lumMod val="50000"/>
                  </a:schemeClr>
                </a:solidFill>
                <a:latin typeface="Gill Sans MT" panose="020B0502020104020203" pitchFamily="34" charset="0"/>
              </a:rPr>
              <a:t>ASSISTANCE AU VÉHICULE</a:t>
            </a:r>
          </a:p>
          <a:p>
            <a:pPr algn="just"/>
            <a:r>
              <a:rPr lang="fr-FR" sz="900" i="1" dirty="0">
                <a:solidFill>
                  <a:schemeClr val="bg1">
                    <a:lumMod val="50000"/>
                  </a:schemeClr>
                </a:solidFill>
                <a:latin typeface="Gill Sans MT" panose="020B0502020104020203" pitchFamily="34" charset="0"/>
              </a:rPr>
              <a:t>Formule Tiers :  franchise de 50 km ou 0km en option</a:t>
            </a:r>
          </a:p>
          <a:p>
            <a:pPr algn="just"/>
            <a:r>
              <a:rPr lang="fr-FR" sz="900" i="1" dirty="0">
                <a:solidFill>
                  <a:schemeClr val="bg1">
                    <a:lumMod val="50000"/>
                  </a:schemeClr>
                </a:solidFill>
                <a:latin typeface="Gill Sans MT" panose="020B0502020104020203" pitchFamily="34" charset="0"/>
              </a:rPr>
              <a:t>Formules tiers plus et tous risques : franchise 0 km</a:t>
            </a:r>
          </a:p>
        </p:txBody>
      </p:sp>
      <p:sp>
        <p:nvSpPr>
          <p:cNvPr id="50" name="Espace réservé du pied de page 1">
            <a:extLst>
              <a:ext uri="{FF2B5EF4-FFF2-40B4-BE49-F238E27FC236}">
                <a16:creationId xmlns:a16="http://schemas.microsoft.com/office/drawing/2014/main" id="{CA3EABCE-C9C9-4FFF-990C-7F882F4BD84D}"/>
              </a:ext>
            </a:extLst>
          </p:cNvPr>
          <p:cNvSpPr>
            <a:spLocks noGrp="1"/>
          </p:cNvSpPr>
          <p:nvPr>
            <p:ph type="ftr" sz="quarter" idx="11"/>
          </p:nvPr>
        </p:nvSpPr>
        <p:spPr>
          <a:xfrm rot="16200000">
            <a:off x="-1709624" y="3034778"/>
            <a:ext cx="3731337" cy="145953"/>
          </a:xfrm>
        </p:spPr>
        <p:txBody>
          <a:bodyPr/>
          <a:lstStyle/>
          <a:p>
            <a:r>
              <a:rPr lang="fr-FR" dirty="0"/>
              <a:t>DOCUMENT A USAGE INTERNE - NE PAS DIFFUSER</a:t>
            </a:r>
          </a:p>
        </p:txBody>
      </p:sp>
      <p:sp>
        <p:nvSpPr>
          <p:cNvPr id="51" name="ZoneTexte 50">
            <a:extLst>
              <a:ext uri="{FF2B5EF4-FFF2-40B4-BE49-F238E27FC236}">
                <a16:creationId xmlns:a16="http://schemas.microsoft.com/office/drawing/2014/main" id="{9CA91C04-AC12-45DB-AD4D-0578EFC717F5}"/>
              </a:ext>
            </a:extLst>
          </p:cNvPr>
          <p:cNvSpPr txBox="1"/>
          <p:nvPr/>
        </p:nvSpPr>
        <p:spPr>
          <a:xfrm>
            <a:off x="925736" y="5986445"/>
            <a:ext cx="10340527" cy="430887"/>
          </a:xfrm>
          <a:prstGeom prst="rect">
            <a:avLst/>
          </a:prstGeom>
          <a:noFill/>
        </p:spPr>
        <p:txBody>
          <a:bodyPr wrap="square" rtlCol="0">
            <a:spAutoFit/>
          </a:bodyPr>
          <a:lstStyle/>
          <a:p>
            <a:r>
              <a:rPr lang="fr-FR" sz="1050" b="1" i="1" dirty="0">
                <a:solidFill>
                  <a:srgbClr val="C00000"/>
                </a:solidFill>
              </a:rPr>
              <a:t>A NOTER : </a:t>
            </a:r>
            <a:r>
              <a:rPr lang="fr-FR" sz="1050" i="1" dirty="0">
                <a:solidFill>
                  <a:schemeClr val="bg1">
                    <a:lumMod val="50000"/>
                  </a:schemeClr>
                </a:solidFill>
              </a:rPr>
              <a:t>Les garanties peuvent être en inclusion ou en option selon les formules. Elles sont acquises selon les conditions, limites et exclusions des engagements contractuels en vigueur. Pour plus d’informations, veuillez vous référer aux conditions générales des offres.</a:t>
            </a:r>
          </a:p>
        </p:txBody>
      </p:sp>
    </p:spTree>
    <p:extLst>
      <p:ext uri="{BB962C8B-B14F-4D97-AF65-F5344CB8AC3E}">
        <p14:creationId xmlns:p14="http://schemas.microsoft.com/office/powerpoint/2010/main" val="920393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p:cNvSpPr>
            <a:spLocks noGrp="1"/>
          </p:cNvSpPr>
          <p:nvPr>
            <p:ph sz="quarter" idx="14"/>
          </p:nvPr>
        </p:nvSpPr>
        <p:spPr>
          <a:xfrm>
            <a:off x="479376" y="148927"/>
            <a:ext cx="3437086" cy="468000"/>
          </a:xfrm>
        </p:spPr>
        <p:txBody>
          <a:bodyPr>
            <a:normAutofit/>
          </a:bodyPr>
          <a:lstStyle/>
          <a:p>
            <a:r>
              <a:rPr lang="fr-FR" sz="1200" dirty="0">
                <a:solidFill>
                  <a:srgbClr val="7F7F7F"/>
                </a:solidFill>
              </a:rPr>
              <a:t>assurance </a:t>
            </a:r>
            <a:r>
              <a:rPr lang="fr-FR" sz="1200" dirty="0"/>
              <a:t>AUTO</a:t>
            </a:r>
            <a:endParaRPr lang="en-US" sz="1200" dirty="0">
              <a:solidFill>
                <a:srgbClr val="7F7F7F"/>
              </a:solidFill>
            </a:endParaRPr>
          </a:p>
        </p:txBody>
      </p:sp>
      <p:sp>
        <p:nvSpPr>
          <p:cNvPr id="13" name="Rectangle 12">
            <a:extLst>
              <a:ext uri="{FF2B5EF4-FFF2-40B4-BE49-F238E27FC236}">
                <a16:creationId xmlns:a16="http://schemas.microsoft.com/office/drawing/2014/main" id="{5FC0E376-70A6-48CB-ADCF-98ACF40F91C8}"/>
              </a:ext>
            </a:extLst>
          </p:cNvPr>
          <p:cNvSpPr/>
          <p:nvPr/>
        </p:nvSpPr>
        <p:spPr>
          <a:xfrm>
            <a:off x="334736" y="548680"/>
            <a:ext cx="10721453" cy="103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5" name="Groupe 74">
            <a:extLst>
              <a:ext uri="{FF2B5EF4-FFF2-40B4-BE49-F238E27FC236}">
                <a16:creationId xmlns:a16="http://schemas.microsoft.com/office/drawing/2014/main" id="{8C07C43F-D805-42D1-96B0-FE2014B24B9B}"/>
              </a:ext>
            </a:extLst>
          </p:cNvPr>
          <p:cNvGrpSpPr/>
          <p:nvPr/>
        </p:nvGrpSpPr>
        <p:grpSpPr>
          <a:xfrm>
            <a:off x="479376" y="651729"/>
            <a:ext cx="10513168" cy="0"/>
            <a:chOff x="479376" y="651729"/>
            <a:chExt cx="10513168" cy="0"/>
          </a:xfrm>
        </p:grpSpPr>
        <p:cxnSp>
          <p:nvCxnSpPr>
            <p:cNvPr id="76" name="Connecteur droit 75">
              <a:extLst>
                <a:ext uri="{FF2B5EF4-FFF2-40B4-BE49-F238E27FC236}">
                  <a16:creationId xmlns:a16="http://schemas.microsoft.com/office/drawing/2014/main" id="{A68160C9-5FB8-4835-87FF-C9E801D6A9E2}"/>
                </a:ext>
              </a:extLst>
            </p:cNvPr>
            <p:cNvCxnSpPr>
              <a:cxnSpLocks/>
            </p:cNvCxnSpPr>
            <p:nvPr/>
          </p:nvCxnSpPr>
          <p:spPr>
            <a:xfrm>
              <a:off x="479376" y="651729"/>
              <a:ext cx="3348372"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7" name="Connecteur droit 76">
              <a:extLst>
                <a:ext uri="{FF2B5EF4-FFF2-40B4-BE49-F238E27FC236}">
                  <a16:creationId xmlns:a16="http://schemas.microsoft.com/office/drawing/2014/main" id="{DD4EC17B-BE7D-49F8-9FBE-3A06CD9FFF47}"/>
                </a:ext>
              </a:extLst>
            </p:cNvPr>
            <p:cNvCxnSpPr>
              <a:cxnSpLocks/>
            </p:cNvCxnSpPr>
            <p:nvPr/>
          </p:nvCxnSpPr>
          <p:spPr>
            <a:xfrm>
              <a:off x="4151784" y="651729"/>
              <a:ext cx="684076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78" name="Espace réservé du contenu 5">
            <a:extLst>
              <a:ext uri="{FF2B5EF4-FFF2-40B4-BE49-F238E27FC236}">
                <a16:creationId xmlns:a16="http://schemas.microsoft.com/office/drawing/2014/main" id="{A014067D-FE07-4E3D-A041-454E2CABD28D}"/>
              </a:ext>
            </a:extLst>
          </p:cNvPr>
          <p:cNvSpPr>
            <a:spLocks noGrp="1"/>
          </p:cNvSpPr>
          <p:nvPr>
            <p:ph sz="quarter" idx="13"/>
          </p:nvPr>
        </p:nvSpPr>
        <p:spPr>
          <a:xfrm>
            <a:off x="4115780" y="152636"/>
            <a:ext cx="7085049" cy="517850"/>
          </a:xfrm>
        </p:spPr>
        <p:txBody>
          <a:bodyPr>
            <a:normAutofit fontScale="92500" lnSpcReduction="10000"/>
          </a:bodyPr>
          <a:lstStyle/>
          <a:p>
            <a:r>
              <a:rPr lang="fr-FR" dirty="0"/>
              <a:t>6</a:t>
            </a:r>
            <a:r>
              <a:rPr lang="fr-FR" dirty="0">
                <a:solidFill>
                  <a:srgbClr val="C00000"/>
                </a:solidFill>
              </a:rPr>
              <a:t>. </a:t>
            </a:r>
            <a:r>
              <a:rPr lang="fr-FR" dirty="0"/>
              <a:t>Des spécificités pour répondre aux besoins de couverture des professionnels</a:t>
            </a:r>
            <a:endParaRPr lang="en-US" dirty="0">
              <a:solidFill>
                <a:srgbClr val="C00000"/>
              </a:solidFill>
            </a:endParaRPr>
          </a:p>
        </p:txBody>
      </p:sp>
      <p:sp>
        <p:nvSpPr>
          <p:cNvPr id="47" name="Freeform 270">
            <a:hlinkClick r:id="rId2"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048061" y="6525344"/>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3" name="Image 22">
            <a:extLst>
              <a:ext uri="{FF2B5EF4-FFF2-40B4-BE49-F238E27FC236}">
                <a16:creationId xmlns:a16="http://schemas.microsoft.com/office/drawing/2014/main" id="{57F07B93-C78E-4273-BBB5-197515E13D90}"/>
              </a:ext>
            </a:extLst>
          </p:cNvPr>
          <p:cNvPicPr>
            <a:picLocks noChangeAspect="1"/>
          </p:cNvPicPr>
          <p:nvPr/>
        </p:nvPicPr>
        <p:blipFill>
          <a:blip r:embed="rId3"/>
          <a:stretch>
            <a:fillRect/>
          </a:stretch>
        </p:blipFill>
        <p:spPr>
          <a:xfrm>
            <a:off x="11255508" y="14863"/>
            <a:ext cx="672500" cy="672500"/>
          </a:xfrm>
          <a:prstGeom prst="rect">
            <a:avLst/>
          </a:prstGeom>
        </p:spPr>
      </p:pic>
      <p:graphicFrame>
        <p:nvGraphicFramePr>
          <p:cNvPr id="14" name="Tableau 13">
            <a:extLst>
              <a:ext uri="{FF2B5EF4-FFF2-40B4-BE49-F238E27FC236}">
                <a16:creationId xmlns:a16="http://schemas.microsoft.com/office/drawing/2014/main" id="{CB96669F-CCFF-4EC3-839E-75B7D44E7C32}"/>
              </a:ext>
            </a:extLst>
          </p:cNvPr>
          <p:cNvGraphicFramePr>
            <a:graphicFrameLocks noGrp="1"/>
          </p:cNvGraphicFramePr>
          <p:nvPr>
            <p:extLst>
              <p:ext uri="{D42A27DB-BD31-4B8C-83A1-F6EECF244321}">
                <p14:modId xmlns:p14="http://schemas.microsoft.com/office/powerpoint/2010/main" val="2391950191"/>
              </p:ext>
            </p:extLst>
          </p:nvPr>
        </p:nvGraphicFramePr>
        <p:xfrm>
          <a:off x="1419193" y="1455764"/>
          <a:ext cx="9573351" cy="4242742"/>
        </p:xfrm>
        <a:graphic>
          <a:graphicData uri="http://schemas.openxmlformats.org/drawingml/2006/table">
            <a:tbl>
              <a:tblPr/>
              <a:tblGrid>
                <a:gridCol w="1080120">
                  <a:extLst>
                    <a:ext uri="{9D8B030D-6E8A-4147-A177-3AD203B41FA5}">
                      <a16:colId xmlns:a16="http://schemas.microsoft.com/office/drawing/2014/main" val="2511215389"/>
                    </a:ext>
                  </a:extLst>
                </a:gridCol>
                <a:gridCol w="4356484">
                  <a:extLst>
                    <a:ext uri="{9D8B030D-6E8A-4147-A177-3AD203B41FA5}">
                      <a16:colId xmlns:a16="http://schemas.microsoft.com/office/drawing/2014/main" val="20001"/>
                    </a:ext>
                  </a:extLst>
                </a:gridCol>
                <a:gridCol w="4136747">
                  <a:extLst>
                    <a:ext uri="{9D8B030D-6E8A-4147-A177-3AD203B41FA5}">
                      <a16:colId xmlns:a16="http://schemas.microsoft.com/office/drawing/2014/main" val="2677259363"/>
                    </a:ext>
                  </a:extLst>
                </a:gridCol>
              </a:tblGrid>
              <a:tr h="2514550">
                <a:tc>
                  <a:txBody>
                    <a:bodyPr/>
                    <a:lstStyle/>
                    <a:p>
                      <a:pPr marL="36000" marR="0" lvl="0" indent="0" algn="ctr" defTabSz="914400" rtl="0" eaLnBrk="1" fontAlgn="ctr" latinLnBrk="0" hangingPunct="1">
                        <a:lnSpc>
                          <a:spcPct val="100000"/>
                        </a:lnSpc>
                        <a:spcBef>
                          <a:spcPts val="100"/>
                        </a:spcBef>
                        <a:spcAft>
                          <a:spcPts val="100"/>
                        </a:spcAft>
                        <a:buClrTx/>
                        <a:buSzTx/>
                        <a:buFontTx/>
                        <a:buNone/>
                        <a:tabLst/>
                        <a:defRPr/>
                      </a:pPr>
                      <a:endParaRPr kumimoji="0" lang="fr-FR" sz="1100" b="1" i="0" u="none" strike="noStrike" kern="1200" cap="small" spc="0" normalizeH="0" baseline="0" noProof="0" dirty="0">
                        <a:ln>
                          <a:noFill/>
                        </a:ln>
                        <a:solidFill>
                          <a:prstClr val="white"/>
                        </a:solidFill>
                        <a:effectLst/>
                        <a:uLnTx/>
                        <a:uFillTx/>
                        <a:latin typeface="Gill Sans MT" panose="020B0502020104020203" pitchFamily="34" charset="0"/>
                        <a:ea typeface="+mn-ea"/>
                        <a:cs typeface="+mn-cs"/>
                      </a:endParaRPr>
                    </a:p>
                    <a:p>
                      <a:pPr marL="36000" marR="0" lvl="0" indent="0" algn="ctr" defTabSz="914400" rtl="0" eaLnBrk="1" fontAlgn="ctr" latinLnBrk="0" hangingPunct="1">
                        <a:lnSpc>
                          <a:spcPct val="100000"/>
                        </a:lnSpc>
                        <a:spcBef>
                          <a:spcPts val="100"/>
                        </a:spcBef>
                        <a:spcAft>
                          <a:spcPts val="100"/>
                        </a:spcAft>
                        <a:buClrTx/>
                        <a:buSzTx/>
                        <a:buFontTx/>
                        <a:buNone/>
                        <a:tabLst/>
                        <a:defRPr/>
                      </a:pPr>
                      <a:endParaRPr kumimoji="0" lang="fr-FR" sz="1100" b="1" i="0" u="none" strike="noStrike" kern="1200" cap="small" spc="0" normalizeH="0" baseline="0" noProof="0" dirty="0">
                        <a:ln>
                          <a:noFill/>
                        </a:ln>
                        <a:solidFill>
                          <a:prstClr val="white"/>
                        </a:solidFill>
                        <a:effectLst/>
                        <a:uLnTx/>
                        <a:uFillTx/>
                        <a:latin typeface="Gill Sans MT" panose="020B0502020104020203" pitchFamily="34" charset="0"/>
                        <a:ea typeface="+mn-ea"/>
                        <a:cs typeface="+mn-cs"/>
                      </a:endParaRPr>
                    </a:p>
                    <a:p>
                      <a:pPr marL="36000" marR="0" lvl="0" indent="0" algn="ctr" defTabSz="914400" rtl="0" eaLnBrk="1" fontAlgn="ctr" latinLnBrk="0" hangingPunct="1">
                        <a:lnSpc>
                          <a:spcPct val="100000"/>
                        </a:lnSpc>
                        <a:spcBef>
                          <a:spcPts val="100"/>
                        </a:spcBef>
                        <a:spcAft>
                          <a:spcPts val="100"/>
                        </a:spcAft>
                        <a:buClrTx/>
                        <a:buSzTx/>
                        <a:buFontTx/>
                        <a:buNone/>
                        <a:tabLst/>
                        <a:defRPr/>
                      </a:pPr>
                      <a:r>
                        <a:rPr kumimoji="0" lang="fr-FR" sz="1100" b="1" i="0" u="none" strike="noStrike" kern="1200" cap="small" spc="0" normalizeH="0" baseline="0" noProof="0" dirty="0">
                          <a:ln>
                            <a:noFill/>
                          </a:ln>
                          <a:solidFill>
                            <a:prstClr val="white"/>
                          </a:solidFill>
                          <a:effectLst/>
                          <a:uLnTx/>
                          <a:uFillTx/>
                          <a:latin typeface="Gill Sans MT" panose="020B0502020104020203" pitchFamily="34" charset="0"/>
                          <a:ea typeface="+mn-ea"/>
                          <a:cs typeface="+mn-cs"/>
                        </a:rPr>
                        <a:t>Les biens</a:t>
                      </a:r>
                    </a:p>
                    <a:p>
                      <a:pPr marL="36000" marR="0" lvl="0" indent="0" algn="ctr" defTabSz="914400" rtl="0" eaLnBrk="1" fontAlgn="ctr" latinLnBrk="0" hangingPunct="1">
                        <a:lnSpc>
                          <a:spcPct val="100000"/>
                        </a:lnSpc>
                        <a:spcBef>
                          <a:spcPts val="100"/>
                        </a:spcBef>
                        <a:spcAft>
                          <a:spcPts val="100"/>
                        </a:spcAft>
                        <a:buClrTx/>
                        <a:buSzTx/>
                        <a:buFontTx/>
                        <a:buNone/>
                        <a:tabLst/>
                        <a:defRPr/>
                      </a:pPr>
                      <a:endParaRPr kumimoji="0" lang="fr-FR" sz="1100" b="1" i="0" u="none" strike="noStrike" kern="1200" cap="small" spc="0" normalizeH="0" baseline="0" noProof="0" dirty="0">
                        <a:ln>
                          <a:noFill/>
                        </a:ln>
                        <a:solidFill>
                          <a:prstClr val="white"/>
                        </a:solidFill>
                        <a:effectLst/>
                        <a:uLnTx/>
                        <a:uFillTx/>
                        <a:latin typeface="Gill Sans MT" panose="020B0502020104020203" pitchFamily="34" charset="0"/>
                        <a:ea typeface="+mn-ea"/>
                        <a:cs typeface="+mn-cs"/>
                      </a:endParaRPr>
                    </a:p>
                  </a:txBody>
                  <a:tcPr marL="3600" marR="3600" marT="0" marB="0" anchor="ctr">
                    <a:lnL w="38100" cap="flat" cmpd="sng" algn="ctr">
                      <a:solidFill>
                        <a:sysClr val="window" lastClr="FFFFFF"/>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12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 marR="3600" marT="0" marB="0" anchor="ctr">
                    <a:lnL w="381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FR" sz="1000" b="1" kern="1200" dirty="0">
                        <a:solidFill>
                          <a:schemeClr val="bg1">
                            <a:lumMod val="50000"/>
                          </a:schemeClr>
                        </a:solidFill>
                        <a:latin typeface="Gill Sans MT" panose="020B0502020104020203" pitchFamily="34" charset="0"/>
                        <a:ea typeface="+mn-ea"/>
                        <a:cs typeface="+mn-cs"/>
                      </a:endParaRPr>
                    </a:p>
                  </a:txBody>
                  <a:tcPr marL="3600" marR="3600" marT="0" marB="0"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9366896"/>
                  </a:ext>
                </a:extLst>
              </a:tr>
              <a:tr h="1728192">
                <a:tc>
                  <a:txBody>
                    <a:bodyPr/>
                    <a:lstStyle/>
                    <a:p>
                      <a:pPr marL="36000" marR="0" lvl="0" indent="0" algn="ctr" defTabSz="914400" rtl="0" eaLnBrk="1" fontAlgn="ctr" latinLnBrk="0" hangingPunct="1">
                        <a:lnSpc>
                          <a:spcPct val="100000"/>
                        </a:lnSpc>
                        <a:spcBef>
                          <a:spcPts val="100"/>
                        </a:spcBef>
                        <a:spcAft>
                          <a:spcPts val="100"/>
                        </a:spcAft>
                        <a:buClrTx/>
                        <a:buSzTx/>
                        <a:buFontTx/>
                        <a:buNone/>
                        <a:tabLst/>
                        <a:defRPr/>
                      </a:pPr>
                      <a:endParaRPr kumimoji="0" lang="fr-FR" sz="1100" b="1" i="0" u="none" strike="noStrike" kern="1200" cap="small" spc="0" normalizeH="0" baseline="0" noProof="0" dirty="0">
                        <a:ln>
                          <a:noFill/>
                        </a:ln>
                        <a:solidFill>
                          <a:prstClr val="white"/>
                        </a:solidFill>
                        <a:effectLst/>
                        <a:uLnTx/>
                        <a:uFillTx/>
                        <a:latin typeface="Gill Sans MT" panose="020B0502020104020203" pitchFamily="34" charset="0"/>
                        <a:ea typeface="+mn-ea"/>
                        <a:cs typeface="+mn-cs"/>
                      </a:endParaRPr>
                    </a:p>
                    <a:p>
                      <a:pPr marL="36000" marR="0" lvl="0" indent="0" algn="ctr" defTabSz="914400" rtl="0" eaLnBrk="1" fontAlgn="ctr" latinLnBrk="0" hangingPunct="1">
                        <a:lnSpc>
                          <a:spcPct val="100000"/>
                        </a:lnSpc>
                        <a:spcBef>
                          <a:spcPts val="100"/>
                        </a:spcBef>
                        <a:spcAft>
                          <a:spcPts val="100"/>
                        </a:spcAft>
                        <a:buClrTx/>
                        <a:buSzTx/>
                        <a:buFontTx/>
                        <a:buNone/>
                        <a:tabLst/>
                        <a:defRPr/>
                      </a:pPr>
                      <a:endParaRPr kumimoji="0" lang="fr-FR" sz="1100" b="1" i="0" u="none" strike="noStrike" kern="1200" cap="small" spc="0" normalizeH="0" baseline="0" noProof="0" dirty="0">
                        <a:ln>
                          <a:noFill/>
                        </a:ln>
                        <a:solidFill>
                          <a:prstClr val="white"/>
                        </a:solidFill>
                        <a:effectLst/>
                        <a:uLnTx/>
                        <a:uFillTx/>
                        <a:latin typeface="Gill Sans MT" panose="020B0502020104020203" pitchFamily="34" charset="0"/>
                        <a:ea typeface="+mn-ea"/>
                        <a:cs typeface="+mn-cs"/>
                      </a:endParaRPr>
                    </a:p>
                    <a:p>
                      <a:pPr marL="36000" marR="0" lvl="0" indent="0" algn="ctr" defTabSz="914400" rtl="0" eaLnBrk="1" fontAlgn="ctr" latinLnBrk="0" hangingPunct="1">
                        <a:lnSpc>
                          <a:spcPct val="100000"/>
                        </a:lnSpc>
                        <a:spcBef>
                          <a:spcPts val="100"/>
                        </a:spcBef>
                        <a:spcAft>
                          <a:spcPts val="100"/>
                        </a:spcAft>
                        <a:buClrTx/>
                        <a:buSzTx/>
                        <a:buFontTx/>
                        <a:buNone/>
                        <a:tabLst/>
                        <a:defRPr/>
                      </a:pPr>
                      <a:r>
                        <a:rPr kumimoji="0" lang="fr-FR" sz="1100" b="1" i="0" u="none" strike="noStrike" kern="1200" cap="small" spc="0" normalizeH="0" baseline="0" noProof="0" dirty="0">
                          <a:ln>
                            <a:noFill/>
                          </a:ln>
                          <a:solidFill>
                            <a:prstClr val="white"/>
                          </a:solidFill>
                          <a:effectLst/>
                          <a:uLnTx/>
                          <a:uFillTx/>
                          <a:latin typeface="Gill Sans MT" panose="020B0502020104020203" pitchFamily="34" charset="0"/>
                          <a:ea typeface="+mn-ea"/>
                          <a:cs typeface="+mn-cs"/>
                        </a:rPr>
                        <a:t>Spécificités</a:t>
                      </a:r>
                    </a:p>
                    <a:p>
                      <a:pPr marL="36000" marR="0" lvl="0" indent="0" algn="ctr" defTabSz="914400" rtl="0" eaLnBrk="1" fontAlgn="ctr" latinLnBrk="0" hangingPunct="1">
                        <a:lnSpc>
                          <a:spcPct val="100000"/>
                        </a:lnSpc>
                        <a:spcBef>
                          <a:spcPts val="100"/>
                        </a:spcBef>
                        <a:spcAft>
                          <a:spcPts val="100"/>
                        </a:spcAft>
                        <a:buClrTx/>
                        <a:buSzTx/>
                        <a:buFontTx/>
                        <a:buNone/>
                        <a:tabLst/>
                        <a:defRPr/>
                      </a:pPr>
                      <a:r>
                        <a:rPr kumimoji="0" lang="fr-FR" sz="1100" b="1" i="0" u="none" strike="noStrike" kern="1200" cap="small" spc="0" normalizeH="0" baseline="0" noProof="0" dirty="0">
                          <a:ln>
                            <a:noFill/>
                          </a:ln>
                          <a:solidFill>
                            <a:prstClr val="white"/>
                          </a:solidFill>
                          <a:effectLst/>
                          <a:uLnTx/>
                          <a:uFillTx/>
                          <a:latin typeface="Gill Sans MT" panose="020B0502020104020203" pitchFamily="34" charset="0"/>
                          <a:ea typeface="+mn-ea"/>
                          <a:cs typeface="+mn-cs"/>
                        </a:rPr>
                        <a:t>pros</a:t>
                      </a:r>
                    </a:p>
                    <a:p>
                      <a:pPr marL="36000" marR="0" lvl="0" indent="0" algn="ctr" defTabSz="914400" rtl="0" eaLnBrk="1" fontAlgn="ctr" latinLnBrk="0" hangingPunct="1">
                        <a:lnSpc>
                          <a:spcPct val="100000"/>
                        </a:lnSpc>
                        <a:spcBef>
                          <a:spcPts val="100"/>
                        </a:spcBef>
                        <a:spcAft>
                          <a:spcPts val="100"/>
                        </a:spcAft>
                        <a:buClrTx/>
                        <a:buSzTx/>
                        <a:buFontTx/>
                        <a:buNone/>
                        <a:tabLst/>
                        <a:defRPr/>
                      </a:pPr>
                      <a:endParaRPr kumimoji="0" lang="fr-FR" sz="1100" b="1" i="0" u="none" strike="noStrike" kern="1200" cap="small" spc="0" normalizeH="0" baseline="0" noProof="0" dirty="0">
                        <a:ln>
                          <a:noFill/>
                        </a:ln>
                        <a:solidFill>
                          <a:prstClr val="white"/>
                        </a:solidFill>
                        <a:effectLst/>
                        <a:uLnTx/>
                        <a:uFillTx/>
                        <a:latin typeface="Gill Sans MT" panose="020B0502020104020203" pitchFamily="34" charset="0"/>
                        <a:ea typeface="+mn-ea"/>
                        <a:cs typeface="+mn-cs"/>
                      </a:endParaRPr>
                    </a:p>
                  </a:txBody>
                  <a:tcPr marL="3600" marR="3600" marT="0" marB="0" anchor="ctr">
                    <a:lnL w="38100" cap="flat" cmpd="sng" algn="ctr">
                      <a:solidFill>
                        <a:sysClr val="window" lastClr="FFFFFF"/>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12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 marR="3600" marT="0" marB="0" anchor="ctr">
                    <a:lnL w="381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FR" sz="1000" b="1" kern="1200" dirty="0">
                        <a:solidFill>
                          <a:schemeClr val="bg1">
                            <a:lumMod val="50000"/>
                          </a:schemeClr>
                        </a:solidFill>
                        <a:latin typeface="Gill Sans MT" panose="020B0502020104020203" pitchFamily="34" charset="0"/>
                        <a:ea typeface="+mn-ea"/>
                        <a:cs typeface="+mn-cs"/>
                      </a:endParaRPr>
                    </a:p>
                  </a:txBody>
                  <a:tcPr marL="3600" marR="3600" marT="0" marB="0"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0973339"/>
                  </a:ext>
                </a:extLst>
              </a:tr>
            </a:tbl>
          </a:graphicData>
        </a:graphic>
      </p:graphicFrame>
      <p:sp>
        <p:nvSpPr>
          <p:cNvPr id="17" name="Rectangle 16">
            <a:extLst>
              <a:ext uri="{FF2B5EF4-FFF2-40B4-BE49-F238E27FC236}">
                <a16:creationId xmlns:a16="http://schemas.microsoft.com/office/drawing/2014/main" id="{CC61CA7C-A00D-4A72-BA3E-9CFA6FA01F5A}"/>
              </a:ext>
            </a:extLst>
          </p:cNvPr>
          <p:cNvSpPr/>
          <p:nvPr/>
        </p:nvSpPr>
        <p:spPr>
          <a:xfrm>
            <a:off x="3215680" y="1621066"/>
            <a:ext cx="3353290" cy="938719"/>
          </a:xfrm>
          <a:prstGeom prst="rect">
            <a:avLst/>
          </a:prstGeom>
        </p:spPr>
        <p:txBody>
          <a:bodyPr wrap="square">
            <a:spAutoFit/>
          </a:bodyPr>
          <a:lstStyle/>
          <a:p>
            <a:r>
              <a:rPr lang="fr-FR" sz="1000" b="1" dirty="0">
                <a:solidFill>
                  <a:srgbClr val="C00000"/>
                </a:solidFill>
                <a:latin typeface="Gill Sans MT" panose="020B0502020104020203" pitchFamily="34" charset="0"/>
              </a:rPr>
              <a:t>CONTENU DU VÉHICULE</a:t>
            </a:r>
            <a:br>
              <a:rPr lang="fr-FR" sz="1000" b="1" dirty="0">
                <a:solidFill>
                  <a:srgbClr val="C00000"/>
                </a:solidFill>
                <a:latin typeface="Gill Sans MT" panose="020B0502020104020203" pitchFamily="34" charset="0"/>
              </a:rPr>
            </a:br>
            <a:r>
              <a:rPr lang="fr-FR" sz="900" i="1" dirty="0">
                <a:solidFill>
                  <a:schemeClr val="bg1">
                    <a:lumMod val="50000"/>
                  </a:schemeClr>
                </a:solidFill>
                <a:latin typeface="Gill Sans MT" panose="020B0502020104020203" pitchFamily="34" charset="0"/>
              </a:rPr>
              <a:t>Bagages, objets personnels à usage strictement privé, fauteuils roulants mécaniques, appareils d’émission, de réception ou de diffusion de son ou d’images, jusqu’à 2 000 €.</a:t>
            </a:r>
          </a:p>
          <a:p>
            <a:r>
              <a:rPr lang="fr-FR" sz="900" b="1" i="1" dirty="0">
                <a:solidFill>
                  <a:schemeClr val="bg1">
                    <a:lumMod val="50000"/>
                  </a:schemeClr>
                </a:solidFill>
                <a:latin typeface="Gill Sans MT" panose="020B0502020104020203" pitchFamily="34" charset="0"/>
              </a:rPr>
              <a:t>Exclusion : le téléphone portable, les outillages et le matériel professionnel</a:t>
            </a:r>
            <a:endParaRPr lang="fr-FR" sz="1000" b="1" dirty="0">
              <a:solidFill>
                <a:schemeClr val="bg1">
                  <a:lumMod val="50000"/>
                </a:schemeClr>
              </a:solidFill>
              <a:latin typeface="Gill Sans MT" panose="020B0502020104020203" pitchFamily="34" charset="0"/>
            </a:endParaRPr>
          </a:p>
        </p:txBody>
      </p:sp>
      <p:sp>
        <p:nvSpPr>
          <p:cNvPr id="19" name="Rectangle 18">
            <a:extLst>
              <a:ext uri="{FF2B5EF4-FFF2-40B4-BE49-F238E27FC236}">
                <a16:creationId xmlns:a16="http://schemas.microsoft.com/office/drawing/2014/main" id="{243B393A-984C-4437-8F84-3D40B8DD3A4A}"/>
              </a:ext>
            </a:extLst>
          </p:cNvPr>
          <p:cNvSpPr/>
          <p:nvPr/>
        </p:nvSpPr>
        <p:spPr>
          <a:xfrm>
            <a:off x="3218803" y="2617748"/>
            <a:ext cx="3350167" cy="523220"/>
          </a:xfrm>
          <a:prstGeom prst="rect">
            <a:avLst/>
          </a:prstGeom>
        </p:spPr>
        <p:txBody>
          <a:bodyPr wrap="square">
            <a:spAutoFit/>
          </a:bodyPr>
          <a:lstStyle/>
          <a:p>
            <a:pPr algn="just"/>
            <a:r>
              <a:rPr lang="fr-FR" sz="1000" b="1" dirty="0">
                <a:solidFill>
                  <a:srgbClr val="C00000"/>
                </a:solidFill>
                <a:latin typeface="Gill Sans MT" panose="020B0502020104020203" pitchFamily="34" charset="0"/>
              </a:rPr>
              <a:t>ÉQUIPEMENTS EXTÉRIEURS HORS-SÉRIE</a:t>
            </a:r>
            <a:r>
              <a:rPr lang="fr-FR" sz="900" i="1" dirty="0">
                <a:solidFill>
                  <a:srgbClr val="C00000"/>
                </a:solidFill>
                <a:latin typeface="Gill Sans MT" panose="020B0502020104020203" pitchFamily="34" charset="0"/>
              </a:rPr>
              <a:t> </a:t>
            </a:r>
            <a:r>
              <a:rPr lang="fr-FR" sz="900" i="1" dirty="0">
                <a:solidFill>
                  <a:schemeClr val="bg1">
                    <a:lumMod val="50000"/>
                  </a:schemeClr>
                </a:solidFill>
                <a:latin typeface="Gill Sans MT" panose="020B0502020104020203" pitchFamily="34" charset="0"/>
              </a:rPr>
              <a:t>(radars de stationnement, caméras de recul, porte-vélos, porte-skis, coffre de toit et son contenu, attelage de caravane ou de remorque), jusqu’à 2 000 €.</a:t>
            </a:r>
            <a:endParaRPr lang="fr-FR" sz="1000" i="1" dirty="0">
              <a:solidFill>
                <a:schemeClr val="bg1">
                  <a:lumMod val="50000"/>
                </a:schemeClr>
              </a:solidFill>
              <a:latin typeface="Gill Sans MT" panose="020B0502020104020203" pitchFamily="34" charset="0"/>
            </a:endParaRPr>
          </a:p>
        </p:txBody>
      </p:sp>
      <p:sp>
        <p:nvSpPr>
          <p:cNvPr id="20" name="Rectangle 19">
            <a:extLst>
              <a:ext uri="{FF2B5EF4-FFF2-40B4-BE49-F238E27FC236}">
                <a16:creationId xmlns:a16="http://schemas.microsoft.com/office/drawing/2014/main" id="{2684B4C1-FF99-49E4-86B7-A0AA57746BBE}"/>
              </a:ext>
            </a:extLst>
          </p:cNvPr>
          <p:cNvSpPr/>
          <p:nvPr/>
        </p:nvSpPr>
        <p:spPr>
          <a:xfrm>
            <a:off x="7614741" y="2438218"/>
            <a:ext cx="3350167" cy="1369606"/>
          </a:xfrm>
          <a:prstGeom prst="rect">
            <a:avLst/>
          </a:prstGeom>
        </p:spPr>
        <p:txBody>
          <a:bodyPr wrap="square">
            <a:spAutoFit/>
          </a:bodyPr>
          <a:lstStyle/>
          <a:p>
            <a:r>
              <a:rPr lang="fr-FR" sz="1000" b="1" dirty="0">
                <a:solidFill>
                  <a:srgbClr val="C00000"/>
                </a:solidFill>
                <a:latin typeface="Gill Sans MT" panose="020B0502020104020203" pitchFamily="34" charset="0"/>
              </a:rPr>
              <a:t>AMÉNAGEMENTS PROFESSIONNELS</a:t>
            </a:r>
            <a:br>
              <a:rPr lang="fr-FR" sz="1000" b="1" dirty="0">
                <a:solidFill>
                  <a:srgbClr val="C00000"/>
                </a:solidFill>
                <a:latin typeface="Gill Sans MT" panose="020B0502020104020203" pitchFamily="34" charset="0"/>
              </a:rPr>
            </a:br>
            <a:r>
              <a:rPr lang="fr-FR" sz="900" i="1" dirty="0">
                <a:solidFill>
                  <a:schemeClr val="bg1">
                    <a:lumMod val="50000"/>
                  </a:schemeClr>
                </a:solidFill>
                <a:latin typeface="Gill Sans MT" panose="020B0502020104020203" pitchFamily="34" charset="0"/>
              </a:rPr>
              <a:t>Eléments ou parties fixés au véhicule et destinés à permettre ou faciliter l’exercice de l’activité professionnelle : caisse frigorifique, rayonnages, peintures publicitaires, taximètre, radiotéléphone...</a:t>
            </a:r>
          </a:p>
          <a:p>
            <a:r>
              <a:rPr lang="fr-FR" sz="1000" b="1" dirty="0">
                <a:solidFill>
                  <a:srgbClr val="C00000"/>
                </a:solidFill>
                <a:latin typeface="Gill Sans MT" panose="020B0502020104020203" pitchFamily="34" charset="0"/>
              </a:rPr>
              <a:t>ET ACCESSOIRES HORS SÉRIE</a:t>
            </a:r>
            <a:br>
              <a:rPr lang="fr-FR" sz="1000" b="1" dirty="0">
                <a:solidFill>
                  <a:srgbClr val="C00000"/>
                </a:solidFill>
                <a:latin typeface="Gill Sans MT" panose="020B0502020104020203" pitchFamily="34" charset="0"/>
              </a:rPr>
            </a:br>
            <a:r>
              <a:rPr lang="fr-FR" sz="900" i="1" dirty="0">
                <a:solidFill>
                  <a:schemeClr val="bg1">
                    <a:lumMod val="50000"/>
                  </a:schemeClr>
                </a:solidFill>
                <a:latin typeface="Gill Sans MT" panose="020B0502020104020203" pitchFamily="34" charset="0"/>
              </a:rPr>
              <a:t>Eléments ajoutés ou fixés au véhicule (jantes spéciales, toit ouvrant, rideaux…) après sa sortie d’usine ou des ateliers de l’importateur, jusqu’à 76 800 € (délégation APS nécessaire au-delà d’un certain montant).</a:t>
            </a:r>
            <a:endParaRPr lang="fr-FR" sz="1000" i="1" dirty="0">
              <a:solidFill>
                <a:schemeClr val="bg1">
                  <a:lumMod val="50000"/>
                </a:schemeClr>
              </a:solidFill>
              <a:latin typeface="Gill Sans MT" panose="020B0502020104020203" pitchFamily="34" charset="0"/>
            </a:endParaRPr>
          </a:p>
        </p:txBody>
      </p:sp>
      <p:sp>
        <p:nvSpPr>
          <p:cNvPr id="24" name="Rectangle 23">
            <a:extLst>
              <a:ext uri="{FF2B5EF4-FFF2-40B4-BE49-F238E27FC236}">
                <a16:creationId xmlns:a16="http://schemas.microsoft.com/office/drawing/2014/main" id="{65A24E32-9001-4C3F-854F-2DE6E93E2C7D}"/>
              </a:ext>
            </a:extLst>
          </p:cNvPr>
          <p:cNvSpPr/>
          <p:nvPr/>
        </p:nvSpPr>
        <p:spPr>
          <a:xfrm>
            <a:off x="7614742" y="1554836"/>
            <a:ext cx="3269789" cy="815608"/>
          </a:xfrm>
          <a:prstGeom prst="rect">
            <a:avLst/>
          </a:prstGeom>
        </p:spPr>
        <p:txBody>
          <a:bodyPr wrap="square">
            <a:spAutoFit/>
          </a:bodyPr>
          <a:lstStyle/>
          <a:p>
            <a:r>
              <a:rPr lang="fr-FR" sz="1000" b="1" dirty="0">
                <a:solidFill>
                  <a:srgbClr val="C00000"/>
                </a:solidFill>
                <a:latin typeface="Gill Sans MT" panose="020B0502020104020203" pitchFamily="34" charset="0"/>
              </a:rPr>
              <a:t>CONTENU PROFESSIONNEL</a:t>
            </a:r>
            <a:br>
              <a:rPr lang="fr-FR" sz="1000" b="1" dirty="0">
                <a:solidFill>
                  <a:srgbClr val="C00000"/>
                </a:solidFill>
                <a:latin typeface="Gill Sans MT" panose="020B0502020104020203" pitchFamily="34" charset="0"/>
              </a:rPr>
            </a:br>
            <a:r>
              <a:rPr lang="fr-FR" sz="900" i="1" dirty="0">
                <a:solidFill>
                  <a:schemeClr val="bg1">
                    <a:lumMod val="50000"/>
                  </a:schemeClr>
                </a:solidFill>
                <a:latin typeface="Gill Sans MT" panose="020B0502020104020203" pitchFamily="34" charset="0"/>
              </a:rPr>
              <a:t>Marchandises et matériels professionnels ou effets personnels transportés à l’intérieur du véhicule sans y être fixés, ou à l’extérieur sur des accessoires spécialement prévus à cet effet, jusqu’à 76 800 € (délégation APS nécessaire au-delà d’un certain montant)</a:t>
            </a:r>
            <a:r>
              <a:rPr lang="fr-FR" sz="1000" i="1" dirty="0">
                <a:solidFill>
                  <a:schemeClr val="bg1">
                    <a:lumMod val="50000"/>
                  </a:schemeClr>
                </a:solidFill>
                <a:latin typeface="Gill Sans MT" panose="020B0502020104020203" pitchFamily="34" charset="0"/>
              </a:rPr>
              <a:t>.</a:t>
            </a:r>
            <a:endParaRPr lang="fr-FR" sz="1000" i="1" u="sng" dirty="0">
              <a:solidFill>
                <a:schemeClr val="bg1">
                  <a:lumMod val="50000"/>
                </a:schemeClr>
              </a:solidFill>
              <a:latin typeface="Gill Sans MT" panose="020B0502020104020203" pitchFamily="34" charset="0"/>
            </a:endParaRPr>
          </a:p>
        </p:txBody>
      </p:sp>
      <p:pic>
        <p:nvPicPr>
          <p:cNvPr id="50" name="Image 49">
            <a:extLst>
              <a:ext uri="{FF2B5EF4-FFF2-40B4-BE49-F238E27FC236}">
                <a16:creationId xmlns:a16="http://schemas.microsoft.com/office/drawing/2014/main" id="{6ABAC952-3D6F-443C-81DD-2DF4D9A4D5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2058" y="1556792"/>
            <a:ext cx="445201" cy="445201"/>
          </a:xfrm>
          <a:prstGeom prst="rect">
            <a:avLst/>
          </a:prstGeom>
        </p:spPr>
      </p:pic>
      <p:pic>
        <p:nvPicPr>
          <p:cNvPr id="51" name="Image 50">
            <a:extLst>
              <a:ext uri="{FF2B5EF4-FFF2-40B4-BE49-F238E27FC236}">
                <a16:creationId xmlns:a16="http://schemas.microsoft.com/office/drawing/2014/main" id="{42E89A5A-0F30-4677-921E-91E698C1CB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8471" y="2551701"/>
            <a:ext cx="445201" cy="445201"/>
          </a:xfrm>
          <a:prstGeom prst="rect">
            <a:avLst/>
          </a:prstGeom>
        </p:spPr>
      </p:pic>
      <p:pic>
        <p:nvPicPr>
          <p:cNvPr id="5" name="Image 4">
            <a:extLst>
              <a:ext uri="{FF2B5EF4-FFF2-40B4-BE49-F238E27FC236}">
                <a16:creationId xmlns:a16="http://schemas.microsoft.com/office/drawing/2014/main" id="{938805B0-3CB3-416D-9ACC-AF685CF9B3AE}"/>
              </a:ext>
            </a:extLst>
          </p:cNvPr>
          <p:cNvPicPr>
            <a:picLocks noChangeAspect="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589584" y="2056186"/>
            <a:ext cx="762000" cy="762000"/>
          </a:xfrm>
          <a:prstGeom prst="rect">
            <a:avLst/>
          </a:prstGeom>
        </p:spPr>
      </p:pic>
      <p:pic>
        <p:nvPicPr>
          <p:cNvPr id="55" name="Image 54">
            <a:extLst>
              <a:ext uri="{FF2B5EF4-FFF2-40B4-BE49-F238E27FC236}">
                <a16:creationId xmlns:a16="http://schemas.microsoft.com/office/drawing/2014/main" id="{5EC56F63-8A24-4108-B10F-C023440225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3772" y="6384050"/>
            <a:ext cx="445200" cy="445200"/>
          </a:xfrm>
          <a:prstGeom prst="rect">
            <a:avLst/>
          </a:prstGeom>
        </p:spPr>
      </p:pic>
      <p:sp>
        <p:nvSpPr>
          <p:cNvPr id="56" name="ZoneTexte 55">
            <a:extLst>
              <a:ext uri="{FF2B5EF4-FFF2-40B4-BE49-F238E27FC236}">
                <a16:creationId xmlns:a16="http://schemas.microsoft.com/office/drawing/2014/main" id="{56A04750-421C-484E-AE09-6A1A11CF60FD}"/>
              </a:ext>
            </a:extLst>
          </p:cNvPr>
          <p:cNvSpPr txBox="1"/>
          <p:nvPr/>
        </p:nvSpPr>
        <p:spPr>
          <a:xfrm>
            <a:off x="3675944" y="6447463"/>
            <a:ext cx="4333238" cy="253916"/>
          </a:xfrm>
          <a:prstGeom prst="rect">
            <a:avLst/>
          </a:prstGeom>
          <a:noFill/>
        </p:spPr>
        <p:txBody>
          <a:bodyPr wrap="none" rtlCol="0">
            <a:spAutoFit/>
          </a:bodyPr>
          <a:lstStyle/>
          <a:p>
            <a:r>
              <a:rPr lang="fr-FR" sz="1050" i="1" dirty="0">
                <a:solidFill>
                  <a:schemeClr val="bg1">
                    <a:lumMod val="50000"/>
                  </a:schemeClr>
                </a:solidFill>
              </a:rPr>
              <a:t>Garantie commune avec une différence notable sur le mode d’indemnisation</a:t>
            </a:r>
          </a:p>
        </p:txBody>
      </p:sp>
      <p:sp>
        <p:nvSpPr>
          <p:cNvPr id="57" name="ZoneTexte 56">
            <a:extLst>
              <a:ext uri="{FF2B5EF4-FFF2-40B4-BE49-F238E27FC236}">
                <a16:creationId xmlns:a16="http://schemas.microsoft.com/office/drawing/2014/main" id="{4B325240-4B8B-4615-8295-222200027864}"/>
              </a:ext>
            </a:extLst>
          </p:cNvPr>
          <p:cNvSpPr txBox="1"/>
          <p:nvPr/>
        </p:nvSpPr>
        <p:spPr>
          <a:xfrm>
            <a:off x="2464831" y="6447463"/>
            <a:ext cx="764953" cy="261610"/>
          </a:xfrm>
          <a:prstGeom prst="rect">
            <a:avLst/>
          </a:prstGeom>
          <a:noFill/>
        </p:spPr>
        <p:txBody>
          <a:bodyPr wrap="none" rtlCol="0">
            <a:spAutoFit/>
          </a:bodyPr>
          <a:lstStyle/>
          <a:p>
            <a:r>
              <a:rPr lang="fr-FR" sz="1100" i="1" dirty="0">
                <a:solidFill>
                  <a:schemeClr val="bg1">
                    <a:lumMod val="50000"/>
                  </a:schemeClr>
                </a:solidFill>
              </a:rPr>
              <a:t>Légende : </a:t>
            </a:r>
          </a:p>
        </p:txBody>
      </p:sp>
      <p:pic>
        <p:nvPicPr>
          <p:cNvPr id="58" name="Image 57">
            <a:extLst>
              <a:ext uri="{FF2B5EF4-FFF2-40B4-BE49-F238E27FC236}">
                <a16:creationId xmlns:a16="http://schemas.microsoft.com/office/drawing/2014/main" id="{93A96D14-DCC7-4704-AEA9-7CAE00EE66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7829" y="6356773"/>
            <a:ext cx="445201" cy="445201"/>
          </a:xfrm>
          <a:prstGeom prst="rect">
            <a:avLst/>
          </a:prstGeom>
        </p:spPr>
      </p:pic>
      <p:sp>
        <p:nvSpPr>
          <p:cNvPr id="59" name="ZoneTexte 58">
            <a:extLst>
              <a:ext uri="{FF2B5EF4-FFF2-40B4-BE49-F238E27FC236}">
                <a16:creationId xmlns:a16="http://schemas.microsoft.com/office/drawing/2014/main" id="{94037207-AECC-4442-9F4B-A0148FB1ACD8}"/>
              </a:ext>
            </a:extLst>
          </p:cNvPr>
          <p:cNvSpPr txBox="1"/>
          <p:nvPr/>
        </p:nvSpPr>
        <p:spPr>
          <a:xfrm>
            <a:off x="8358649" y="6444078"/>
            <a:ext cx="1696298" cy="253916"/>
          </a:xfrm>
          <a:prstGeom prst="rect">
            <a:avLst/>
          </a:prstGeom>
          <a:noFill/>
        </p:spPr>
        <p:txBody>
          <a:bodyPr wrap="none" rtlCol="0">
            <a:spAutoFit/>
          </a:bodyPr>
          <a:lstStyle/>
          <a:p>
            <a:r>
              <a:rPr lang="fr-FR" sz="1050" i="1" dirty="0">
                <a:solidFill>
                  <a:schemeClr val="bg1">
                    <a:lumMod val="50000"/>
                  </a:schemeClr>
                </a:solidFill>
              </a:rPr>
              <a:t>Garantie spécifique à l’offre</a:t>
            </a:r>
          </a:p>
        </p:txBody>
      </p:sp>
      <p:pic>
        <p:nvPicPr>
          <p:cNvPr id="60" name="Image 59">
            <a:extLst>
              <a:ext uri="{FF2B5EF4-FFF2-40B4-BE49-F238E27FC236}">
                <a16:creationId xmlns:a16="http://schemas.microsoft.com/office/drawing/2014/main" id="{95F71059-9AF0-451A-A5C6-8B1F5DFA73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6715" y="1484784"/>
            <a:ext cx="445201" cy="445201"/>
          </a:xfrm>
          <a:prstGeom prst="rect">
            <a:avLst/>
          </a:prstGeom>
        </p:spPr>
      </p:pic>
      <p:pic>
        <p:nvPicPr>
          <p:cNvPr id="61" name="Image 60">
            <a:extLst>
              <a:ext uri="{FF2B5EF4-FFF2-40B4-BE49-F238E27FC236}">
                <a16:creationId xmlns:a16="http://schemas.microsoft.com/office/drawing/2014/main" id="{30B43DAD-7722-4DCE-9376-1A99851683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3128" y="2371988"/>
            <a:ext cx="445201" cy="445201"/>
          </a:xfrm>
          <a:prstGeom prst="rect">
            <a:avLst/>
          </a:prstGeom>
        </p:spPr>
      </p:pic>
      <p:pic>
        <p:nvPicPr>
          <p:cNvPr id="6" name="Image 5">
            <a:extLst>
              <a:ext uri="{FF2B5EF4-FFF2-40B4-BE49-F238E27FC236}">
                <a16:creationId xmlns:a16="http://schemas.microsoft.com/office/drawing/2014/main" id="{6C569421-F306-4273-9322-9057B9079FC9}"/>
              </a:ext>
            </a:extLst>
          </p:cNvPr>
          <p:cNvPicPr>
            <a:picLocks noChangeAspect="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665177" y="4185084"/>
            <a:ext cx="610814" cy="610814"/>
          </a:xfrm>
          <a:prstGeom prst="rect">
            <a:avLst/>
          </a:prstGeom>
        </p:spPr>
      </p:pic>
      <p:sp>
        <p:nvSpPr>
          <p:cNvPr id="62" name="Rectangle 61">
            <a:extLst>
              <a:ext uri="{FF2B5EF4-FFF2-40B4-BE49-F238E27FC236}">
                <a16:creationId xmlns:a16="http://schemas.microsoft.com/office/drawing/2014/main" id="{71994A8A-1BB9-4027-8EB2-B8DEADFADAC3}"/>
              </a:ext>
            </a:extLst>
          </p:cNvPr>
          <p:cNvSpPr/>
          <p:nvPr/>
        </p:nvSpPr>
        <p:spPr>
          <a:xfrm>
            <a:off x="7614742" y="4100562"/>
            <a:ext cx="3204358" cy="815608"/>
          </a:xfrm>
          <a:prstGeom prst="rect">
            <a:avLst/>
          </a:prstGeom>
        </p:spPr>
        <p:txBody>
          <a:bodyPr wrap="square">
            <a:spAutoFit/>
          </a:bodyPr>
          <a:lstStyle/>
          <a:p>
            <a:r>
              <a:rPr lang="fr-FR" sz="1000" b="1" dirty="0">
                <a:solidFill>
                  <a:srgbClr val="C00000"/>
                </a:solidFill>
                <a:latin typeface="Gill Sans MT" panose="020B0502020104020203" pitchFamily="34" charset="0"/>
              </a:rPr>
              <a:t>BRIS INTERNE DES AMÉNAGEMENTS PROFESSIONNELS </a:t>
            </a:r>
            <a:br>
              <a:rPr lang="fr-FR" sz="900" i="1" dirty="0">
                <a:solidFill>
                  <a:schemeClr val="bg1">
                    <a:lumMod val="50000"/>
                  </a:schemeClr>
                </a:solidFill>
                <a:latin typeface="Gill Sans MT" panose="020B0502020104020203" pitchFamily="34" charset="0"/>
              </a:rPr>
            </a:br>
            <a:r>
              <a:rPr lang="fr-FR" sz="900" i="1" dirty="0">
                <a:solidFill>
                  <a:schemeClr val="bg1">
                    <a:lumMod val="50000"/>
                  </a:schemeClr>
                </a:solidFill>
                <a:latin typeface="Gill Sans MT" panose="020B0502020104020203" pitchFamily="34" charset="0"/>
              </a:rPr>
              <a:t>Garantie des dommages matériels atteignant les aménagements professionnels du fait de leur fonctionnement, résultant exclusivement d’une cause interne.</a:t>
            </a:r>
            <a:endParaRPr lang="fr-FR" sz="900" i="1" u="sng" dirty="0">
              <a:solidFill>
                <a:schemeClr val="bg1">
                  <a:lumMod val="50000"/>
                </a:schemeClr>
              </a:solidFill>
              <a:latin typeface="Gill Sans MT" panose="020B0502020104020203" pitchFamily="34" charset="0"/>
            </a:endParaRPr>
          </a:p>
        </p:txBody>
      </p:sp>
      <p:pic>
        <p:nvPicPr>
          <p:cNvPr id="63" name="Image 62">
            <a:extLst>
              <a:ext uri="{FF2B5EF4-FFF2-40B4-BE49-F238E27FC236}">
                <a16:creationId xmlns:a16="http://schemas.microsoft.com/office/drawing/2014/main" id="{45F7854A-9770-401F-B002-87EF5CECD6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6714" y="4030510"/>
            <a:ext cx="445201" cy="445201"/>
          </a:xfrm>
          <a:prstGeom prst="rect">
            <a:avLst/>
          </a:prstGeom>
        </p:spPr>
      </p:pic>
      <p:sp>
        <p:nvSpPr>
          <p:cNvPr id="64" name="Rectangle 63">
            <a:extLst>
              <a:ext uri="{FF2B5EF4-FFF2-40B4-BE49-F238E27FC236}">
                <a16:creationId xmlns:a16="http://schemas.microsoft.com/office/drawing/2014/main" id="{BAF4E8C2-FA19-49D6-85C9-E7B5B7D24371}"/>
              </a:ext>
            </a:extLst>
          </p:cNvPr>
          <p:cNvSpPr/>
          <p:nvPr/>
        </p:nvSpPr>
        <p:spPr>
          <a:xfrm>
            <a:off x="7614742" y="4994012"/>
            <a:ext cx="3377802" cy="523220"/>
          </a:xfrm>
          <a:prstGeom prst="rect">
            <a:avLst/>
          </a:prstGeom>
        </p:spPr>
        <p:txBody>
          <a:bodyPr wrap="square">
            <a:spAutoFit/>
          </a:bodyPr>
          <a:lstStyle/>
          <a:p>
            <a:r>
              <a:rPr lang="fr-FR" sz="1000" b="1" dirty="0">
                <a:solidFill>
                  <a:srgbClr val="C00000"/>
                </a:solidFill>
                <a:latin typeface="Gill Sans MT" panose="020B0502020104020203" pitchFamily="34" charset="0"/>
              </a:rPr>
              <a:t>PERTE FINANCIÈRE </a:t>
            </a:r>
            <a:br>
              <a:rPr lang="fr-FR" sz="900" i="1" dirty="0">
                <a:solidFill>
                  <a:schemeClr val="bg1">
                    <a:lumMod val="50000"/>
                  </a:schemeClr>
                </a:solidFill>
                <a:latin typeface="Gill Sans MT" panose="020B0502020104020203" pitchFamily="34" charset="0"/>
              </a:rPr>
            </a:br>
            <a:r>
              <a:rPr lang="fr-FR" sz="900" i="1" dirty="0">
                <a:solidFill>
                  <a:schemeClr val="bg1">
                    <a:lumMod val="50000"/>
                  </a:schemeClr>
                </a:solidFill>
                <a:latin typeface="Gill Sans MT" panose="020B0502020104020203" pitchFamily="34" charset="0"/>
              </a:rPr>
              <a:t>Versement d’une indemnité du fait de l’immobilisation du véhicule à la suite d’un événement couvert, à partir du 3</a:t>
            </a:r>
            <a:r>
              <a:rPr lang="fr-FR" sz="900" i="1" baseline="30000" dirty="0">
                <a:solidFill>
                  <a:schemeClr val="bg1">
                    <a:lumMod val="50000"/>
                  </a:schemeClr>
                </a:solidFill>
                <a:latin typeface="Gill Sans MT" panose="020B0502020104020203" pitchFamily="34" charset="0"/>
              </a:rPr>
              <a:t>ème</a:t>
            </a:r>
            <a:r>
              <a:rPr lang="fr-FR" sz="900" i="1" dirty="0">
                <a:solidFill>
                  <a:schemeClr val="bg1">
                    <a:lumMod val="50000"/>
                  </a:schemeClr>
                </a:solidFill>
                <a:latin typeface="Gill Sans MT" panose="020B0502020104020203" pitchFamily="34" charset="0"/>
              </a:rPr>
              <a:t> jour d’immobilisation.</a:t>
            </a:r>
            <a:endParaRPr lang="fr-FR" sz="1000" i="1" u="sng" dirty="0">
              <a:solidFill>
                <a:schemeClr val="bg1">
                  <a:lumMod val="50000"/>
                </a:schemeClr>
              </a:solidFill>
              <a:latin typeface="Gill Sans MT" panose="020B0502020104020203" pitchFamily="34" charset="0"/>
            </a:endParaRPr>
          </a:p>
        </p:txBody>
      </p:sp>
      <p:pic>
        <p:nvPicPr>
          <p:cNvPr id="65" name="Image 64">
            <a:extLst>
              <a:ext uri="{FF2B5EF4-FFF2-40B4-BE49-F238E27FC236}">
                <a16:creationId xmlns:a16="http://schemas.microsoft.com/office/drawing/2014/main" id="{D8408093-BDC9-41A2-B841-BEFD1DDC89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6714" y="4937009"/>
            <a:ext cx="445201" cy="445201"/>
          </a:xfrm>
          <a:prstGeom prst="rect">
            <a:avLst/>
          </a:prstGeom>
        </p:spPr>
      </p:pic>
      <p:sp>
        <p:nvSpPr>
          <p:cNvPr id="34" name="ZoneTexte 33">
            <a:extLst>
              <a:ext uri="{FF2B5EF4-FFF2-40B4-BE49-F238E27FC236}">
                <a16:creationId xmlns:a16="http://schemas.microsoft.com/office/drawing/2014/main" id="{E5F183CD-DF80-4912-A721-109CB2FF4BB5}"/>
              </a:ext>
            </a:extLst>
          </p:cNvPr>
          <p:cNvSpPr txBox="1"/>
          <p:nvPr/>
        </p:nvSpPr>
        <p:spPr>
          <a:xfrm>
            <a:off x="3504737" y="1059140"/>
            <a:ext cx="1735929" cy="246221"/>
          </a:xfrm>
          <a:prstGeom prst="rect">
            <a:avLst/>
          </a:prstGeom>
          <a:noFill/>
          <a:ln>
            <a:solidFill>
              <a:schemeClr val="bg1">
                <a:lumMod val="50000"/>
              </a:schemeClr>
            </a:solidFill>
            <a:prstDash val="dashDot"/>
          </a:ln>
        </p:spPr>
        <p:txBody>
          <a:bodyPr wrap="square" rtlCol="0">
            <a:spAutoFit/>
          </a:bodyPr>
          <a:lstStyle>
            <a:defPPr>
              <a:defRPr lang="fr-FR"/>
            </a:defPPr>
            <a:lvl1pPr algn="r">
              <a:spcBef>
                <a:spcPts val="1200"/>
              </a:spcBef>
              <a:defRPr sz="1000" b="1">
                <a:solidFill>
                  <a:schemeClr val="bg1">
                    <a:lumMod val="50000"/>
                  </a:schemeClr>
                </a:solidFill>
                <a:latin typeface="Gill Sans MT" panose="020B0502020104020203" pitchFamily="34" charset="0"/>
              </a:defRPr>
            </a:lvl1pPr>
          </a:lstStyle>
          <a:p>
            <a:r>
              <a:rPr lang="fr-FR" dirty="0">
                <a:solidFill>
                  <a:schemeClr val="tx1"/>
                </a:solidFill>
              </a:rPr>
              <a:t>AUTO PART</a:t>
            </a:r>
          </a:p>
        </p:txBody>
      </p:sp>
      <p:pic>
        <p:nvPicPr>
          <p:cNvPr id="35" name="Picture 2" descr="BPCE Assurances - Association Prévention Routière">
            <a:extLst>
              <a:ext uri="{FF2B5EF4-FFF2-40B4-BE49-F238E27FC236}">
                <a16:creationId xmlns:a16="http://schemas.microsoft.com/office/drawing/2014/main" id="{4278A1FB-1FAE-4C37-B36D-F05C6998FACC}"/>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t="29287" b="28677"/>
          <a:stretch/>
        </p:blipFill>
        <p:spPr bwMode="auto">
          <a:xfrm>
            <a:off x="3545114" y="1072320"/>
            <a:ext cx="732777" cy="232812"/>
          </a:xfrm>
          <a:prstGeom prst="rect">
            <a:avLst/>
          </a:prstGeom>
          <a:noFill/>
          <a:extLst>
            <a:ext uri="{909E8E84-426E-40DD-AFC4-6F175D3DCCD1}">
              <a14:hiddenFill xmlns:a14="http://schemas.microsoft.com/office/drawing/2010/main">
                <a:solidFill>
                  <a:srgbClr val="FFFFFF"/>
                </a:solidFill>
              </a14:hiddenFill>
            </a:ext>
          </a:extLst>
        </p:spPr>
      </p:pic>
      <p:sp>
        <p:nvSpPr>
          <p:cNvPr id="36" name="ZoneTexte 35">
            <a:extLst>
              <a:ext uri="{FF2B5EF4-FFF2-40B4-BE49-F238E27FC236}">
                <a16:creationId xmlns:a16="http://schemas.microsoft.com/office/drawing/2014/main" id="{21FFF5A0-3634-45CB-B519-FB9F4B6F67BE}"/>
              </a:ext>
            </a:extLst>
          </p:cNvPr>
          <p:cNvSpPr txBox="1"/>
          <p:nvPr/>
        </p:nvSpPr>
        <p:spPr>
          <a:xfrm>
            <a:off x="8009182" y="1050313"/>
            <a:ext cx="1440441" cy="246221"/>
          </a:xfrm>
          <a:prstGeom prst="rect">
            <a:avLst/>
          </a:prstGeom>
          <a:noFill/>
          <a:ln>
            <a:solidFill>
              <a:schemeClr val="bg1">
                <a:lumMod val="50000"/>
              </a:schemeClr>
            </a:solidFill>
            <a:prstDash val="dashDot"/>
          </a:ln>
        </p:spPr>
        <p:txBody>
          <a:bodyPr wrap="square" rtlCol="0">
            <a:spAutoFit/>
          </a:bodyPr>
          <a:lstStyle/>
          <a:p>
            <a:pPr algn="r">
              <a:spcBef>
                <a:spcPts val="1200"/>
              </a:spcBef>
            </a:pPr>
            <a:r>
              <a:rPr lang="fr-FR" sz="1000" b="1" dirty="0">
                <a:latin typeface="Gill Sans MT" panose="020B0502020104020203" pitchFamily="34" charset="0"/>
              </a:rPr>
              <a:t>AUTO PRO</a:t>
            </a:r>
          </a:p>
        </p:txBody>
      </p:sp>
      <p:pic>
        <p:nvPicPr>
          <p:cNvPr id="37" name="Image 36">
            <a:extLst>
              <a:ext uri="{FF2B5EF4-FFF2-40B4-BE49-F238E27FC236}">
                <a16:creationId xmlns:a16="http://schemas.microsoft.com/office/drawing/2014/main" id="{F026BD77-E633-4A25-90D6-79DB3FF37A37}"/>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8074423" y="1090631"/>
            <a:ext cx="463465" cy="185727"/>
          </a:xfrm>
          <a:prstGeom prst="rect">
            <a:avLst/>
          </a:prstGeom>
        </p:spPr>
      </p:pic>
      <p:sp>
        <p:nvSpPr>
          <p:cNvPr id="38" name="Espace réservé du pied de page 1">
            <a:extLst>
              <a:ext uri="{FF2B5EF4-FFF2-40B4-BE49-F238E27FC236}">
                <a16:creationId xmlns:a16="http://schemas.microsoft.com/office/drawing/2014/main" id="{DD1A1159-C986-4BE8-920C-8D5E2610E6F0}"/>
              </a:ext>
            </a:extLst>
          </p:cNvPr>
          <p:cNvSpPr>
            <a:spLocks noGrp="1"/>
          </p:cNvSpPr>
          <p:nvPr>
            <p:ph type="ftr" sz="quarter" idx="11"/>
          </p:nvPr>
        </p:nvSpPr>
        <p:spPr>
          <a:xfrm rot="16200000">
            <a:off x="-1709624" y="3034778"/>
            <a:ext cx="3731337" cy="145953"/>
          </a:xfrm>
        </p:spPr>
        <p:txBody>
          <a:bodyPr/>
          <a:lstStyle/>
          <a:p>
            <a:r>
              <a:rPr lang="fr-FR" dirty="0"/>
              <a:t>DOCUMENT A USAGE INTERNE - NE PAS DIFFUSER</a:t>
            </a:r>
          </a:p>
        </p:txBody>
      </p:sp>
      <p:sp>
        <p:nvSpPr>
          <p:cNvPr id="39" name="ZoneTexte 38">
            <a:extLst>
              <a:ext uri="{FF2B5EF4-FFF2-40B4-BE49-F238E27FC236}">
                <a16:creationId xmlns:a16="http://schemas.microsoft.com/office/drawing/2014/main" id="{E74CF347-C3AE-4CF8-8D78-90B3BECE69C2}"/>
              </a:ext>
            </a:extLst>
          </p:cNvPr>
          <p:cNvSpPr txBox="1"/>
          <p:nvPr/>
        </p:nvSpPr>
        <p:spPr>
          <a:xfrm>
            <a:off x="925736" y="5986445"/>
            <a:ext cx="10340527" cy="430887"/>
          </a:xfrm>
          <a:prstGeom prst="rect">
            <a:avLst/>
          </a:prstGeom>
          <a:noFill/>
        </p:spPr>
        <p:txBody>
          <a:bodyPr wrap="square" rtlCol="0">
            <a:spAutoFit/>
          </a:bodyPr>
          <a:lstStyle/>
          <a:p>
            <a:r>
              <a:rPr lang="fr-FR" sz="1050" b="1" i="1" dirty="0">
                <a:solidFill>
                  <a:srgbClr val="C00000"/>
                </a:solidFill>
              </a:rPr>
              <a:t>A NOTER : </a:t>
            </a:r>
            <a:r>
              <a:rPr lang="fr-FR" sz="1050" i="1" dirty="0">
                <a:solidFill>
                  <a:schemeClr val="bg1">
                    <a:lumMod val="50000"/>
                  </a:schemeClr>
                </a:solidFill>
              </a:rPr>
              <a:t>Les garanties peuvent être en inclusion ou en option selon les formules. Elles sont acquises selon les conditions, limites et exclusions des engagements contractuels en vigueur. Pour plus d’informations, veuillez vous référer aux conditions générales des offres.</a:t>
            </a:r>
          </a:p>
        </p:txBody>
      </p:sp>
    </p:spTree>
    <p:extLst>
      <p:ext uri="{BB962C8B-B14F-4D97-AF65-F5344CB8AC3E}">
        <p14:creationId xmlns:p14="http://schemas.microsoft.com/office/powerpoint/2010/main" val="1667769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p:cNvSpPr>
            <a:spLocks noGrp="1"/>
          </p:cNvSpPr>
          <p:nvPr>
            <p:ph sz="quarter" idx="14"/>
          </p:nvPr>
        </p:nvSpPr>
        <p:spPr>
          <a:xfrm>
            <a:off x="479376" y="148927"/>
            <a:ext cx="3437086" cy="468000"/>
          </a:xfrm>
        </p:spPr>
        <p:txBody>
          <a:bodyPr>
            <a:normAutofit/>
          </a:bodyPr>
          <a:lstStyle/>
          <a:p>
            <a:r>
              <a:rPr lang="fr-FR" sz="1200" dirty="0">
                <a:solidFill>
                  <a:srgbClr val="7F7F7F"/>
                </a:solidFill>
              </a:rPr>
              <a:t>assurance </a:t>
            </a:r>
            <a:r>
              <a:rPr lang="fr-FR" sz="1200" dirty="0"/>
              <a:t>AUTO</a:t>
            </a:r>
            <a:endParaRPr lang="en-US" sz="1200" dirty="0">
              <a:solidFill>
                <a:srgbClr val="7F7F7F"/>
              </a:solidFill>
            </a:endParaRPr>
          </a:p>
        </p:txBody>
      </p:sp>
      <p:sp>
        <p:nvSpPr>
          <p:cNvPr id="13" name="Rectangle 12">
            <a:extLst>
              <a:ext uri="{FF2B5EF4-FFF2-40B4-BE49-F238E27FC236}">
                <a16:creationId xmlns:a16="http://schemas.microsoft.com/office/drawing/2014/main" id="{5FC0E376-70A6-48CB-ADCF-98ACF40F91C8}"/>
              </a:ext>
            </a:extLst>
          </p:cNvPr>
          <p:cNvSpPr/>
          <p:nvPr/>
        </p:nvSpPr>
        <p:spPr>
          <a:xfrm>
            <a:off x="334736" y="548680"/>
            <a:ext cx="10721453" cy="103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5" name="Groupe 74">
            <a:extLst>
              <a:ext uri="{FF2B5EF4-FFF2-40B4-BE49-F238E27FC236}">
                <a16:creationId xmlns:a16="http://schemas.microsoft.com/office/drawing/2014/main" id="{8C07C43F-D805-42D1-96B0-FE2014B24B9B}"/>
              </a:ext>
            </a:extLst>
          </p:cNvPr>
          <p:cNvGrpSpPr/>
          <p:nvPr/>
        </p:nvGrpSpPr>
        <p:grpSpPr>
          <a:xfrm>
            <a:off x="479376" y="651729"/>
            <a:ext cx="10513168" cy="0"/>
            <a:chOff x="479376" y="651729"/>
            <a:chExt cx="10513168" cy="0"/>
          </a:xfrm>
        </p:grpSpPr>
        <p:cxnSp>
          <p:nvCxnSpPr>
            <p:cNvPr id="76" name="Connecteur droit 75">
              <a:extLst>
                <a:ext uri="{FF2B5EF4-FFF2-40B4-BE49-F238E27FC236}">
                  <a16:creationId xmlns:a16="http://schemas.microsoft.com/office/drawing/2014/main" id="{A68160C9-5FB8-4835-87FF-C9E801D6A9E2}"/>
                </a:ext>
              </a:extLst>
            </p:cNvPr>
            <p:cNvCxnSpPr>
              <a:cxnSpLocks/>
            </p:cNvCxnSpPr>
            <p:nvPr/>
          </p:nvCxnSpPr>
          <p:spPr>
            <a:xfrm>
              <a:off x="479376" y="651729"/>
              <a:ext cx="3348372"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7" name="Connecteur droit 76">
              <a:extLst>
                <a:ext uri="{FF2B5EF4-FFF2-40B4-BE49-F238E27FC236}">
                  <a16:creationId xmlns:a16="http://schemas.microsoft.com/office/drawing/2014/main" id="{DD4EC17B-BE7D-49F8-9FBE-3A06CD9FFF47}"/>
                </a:ext>
              </a:extLst>
            </p:cNvPr>
            <p:cNvCxnSpPr>
              <a:cxnSpLocks/>
            </p:cNvCxnSpPr>
            <p:nvPr/>
          </p:nvCxnSpPr>
          <p:spPr>
            <a:xfrm>
              <a:off x="4151784" y="651729"/>
              <a:ext cx="684076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78" name="Espace réservé du contenu 5">
            <a:extLst>
              <a:ext uri="{FF2B5EF4-FFF2-40B4-BE49-F238E27FC236}">
                <a16:creationId xmlns:a16="http://schemas.microsoft.com/office/drawing/2014/main" id="{A014067D-FE07-4E3D-A041-454E2CABD28D}"/>
              </a:ext>
            </a:extLst>
          </p:cNvPr>
          <p:cNvSpPr>
            <a:spLocks noGrp="1"/>
          </p:cNvSpPr>
          <p:nvPr>
            <p:ph sz="quarter" idx="13"/>
          </p:nvPr>
        </p:nvSpPr>
        <p:spPr>
          <a:xfrm>
            <a:off x="4115780" y="152636"/>
            <a:ext cx="7085049" cy="517850"/>
          </a:xfrm>
        </p:spPr>
        <p:txBody>
          <a:bodyPr>
            <a:normAutofit/>
          </a:bodyPr>
          <a:lstStyle/>
          <a:p>
            <a:r>
              <a:rPr lang="fr-FR" dirty="0">
                <a:solidFill>
                  <a:srgbClr val="C00000"/>
                </a:solidFill>
              </a:rPr>
              <a:t>7. En conclusion</a:t>
            </a:r>
            <a:endParaRPr lang="en-US" dirty="0">
              <a:solidFill>
                <a:srgbClr val="C00000"/>
              </a:solidFill>
            </a:endParaRPr>
          </a:p>
        </p:txBody>
      </p:sp>
      <p:sp>
        <p:nvSpPr>
          <p:cNvPr id="47" name="Freeform 270">
            <a:hlinkClick r:id="rId2"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048061" y="6525344"/>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3" name="Image 22">
            <a:extLst>
              <a:ext uri="{FF2B5EF4-FFF2-40B4-BE49-F238E27FC236}">
                <a16:creationId xmlns:a16="http://schemas.microsoft.com/office/drawing/2014/main" id="{57F07B93-C78E-4273-BBB5-197515E13D90}"/>
              </a:ext>
            </a:extLst>
          </p:cNvPr>
          <p:cNvPicPr>
            <a:picLocks noChangeAspect="1"/>
          </p:cNvPicPr>
          <p:nvPr/>
        </p:nvPicPr>
        <p:blipFill>
          <a:blip r:embed="rId3"/>
          <a:stretch>
            <a:fillRect/>
          </a:stretch>
        </p:blipFill>
        <p:spPr>
          <a:xfrm>
            <a:off x="11255508" y="14863"/>
            <a:ext cx="672500" cy="672500"/>
          </a:xfrm>
          <a:prstGeom prst="rect">
            <a:avLst/>
          </a:prstGeom>
        </p:spPr>
      </p:pic>
      <p:sp>
        <p:nvSpPr>
          <p:cNvPr id="31" name="Rectangle 30">
            <a:extLst>
              <a:ext uri="{FF2B5EF4-FFF2-40B4-BE49-F238E27FC236}">
                <a16:creationId xmlns:a16="http://schemas.microsoft.com/office/drawing/2014/main" id="{BB6576E2-5EB3-4E80-8208-5F6AFD45BD2B}"/>
              </a:ext>
            </a:extLst>
          </p:cNvPr>
          <p:cNvSpPr/>
          <p:nvPr/>
        </p:nvSpPr>
        <p:spPr>
          <a:xfrm>
            <a:off x="767407" y="980728"/>
            <a:ext cx="10288781" cy="584775"/>
          </a:xfrm>
          <a:prstGeom prst="rect">
            <a:avLst/>
          </a:prstGeom>
        </p:spPr>
        <p:txBody>
          <a:bodyPr wrap="square">
            <a:spAutoFit/>
          </a:bodyPr>
          <a:lstStyle/>
          <a:p>
            <a:pPr algn="just"/>
            <a:r>
              <a:rPr lang="fr-FR" sz="1600" b="1" dirty="0">
                <a:latin typeface="Gill Sans MT" panose="020B0502020104020203" pitchFamily="34" charset="0"/>
              </a:rPr>
              <a:t>Les offres BPCE Assurances et BPCE IARD contiennent un socle de garanties de base qui permettent de répondre à la majorité des usages.</a:t>
            </a:r>
            <a:endParaRPr lang="fr-FR" sz="1600" b="1" dirty="0">
              <a:solidFill>
                <a:srgbClr val="000000"/>
              </a:solidFill>
              <a:effectLst/>
              <a:latin typeface="Gill Sans MT" panose="020B0502020104020203" pitchFamily="34" charset="0"/>
            </a:endParaRPr>
          </a:p>
        </p:txBody>
      </p:sp>
      <p:pic>
        <p:nvPicPr>
          <p:cNvPr id="32" name="Image 31">
            <a:extLst>
              <a:ext uri="{FF2B5EF4-FFF2-40B4-BE49-F238E27FC236}">
                <a16:creationId xmlns:a16="http://schemas.microsoft.com/office/drawing/2014/main" id="{0C3761F7-B9A5-473F-B74A-3FDEE4F860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9416" y="1844824"/>
            <a:ext cx="1053005" cy="1053005"/>
          </a:xfrm>
          <a:prstGeom prst="rect">
            <a:avLst/>
          </a:prstGeom>
        </p:spPr>
      </p:pic>
      <p:sp>
        <p:nvSpPr>
          <p:cNvPr id="34" name="Rectangle 33">
            <a:extLst>
              <a:ext uri="{FF2B5EF4-FFF2-40B4-BE49-F238E27FC236}">
                <a16:creationId xmlns:a16="http://schemas.microsoft.com/office/drawing/2014/main" id="{DA6616CC-97F6-4025-9583-E5E3F47D05CC}"/>
              </a:ext>
            </a:extLst>
          </p:cNvPr>
          <p:cNvSpPr/>
          <p:nvPr/>
        </p:nvSpPr>
        <p:spPr>
          <a:xfrm>
            <a:off x="2063552" y="1700808"/>
            <a:ext cx="8788666" cy="1323439"/>
          </a:xfrm>
          <a:prstGeom prst="rect">
            <a:avLst/>
          </a:prstGeom>
        </p:spPr>
        <p:txBody>
          <a:bodyPr wrap="square">
            <a:spAutoFit/>
          </a:bodyPr>
          <a:lstStyle/>
          <a:p>
            <a:pPr algn="just"/>
            <a:r>
              <a:rPr lang="fr-FR" sz="1600" b="1" dirty="0">
                <a:solidFill>
                  <a:srgbClr val="C00000"/>
                </a:solidFill>
                <a:latin typeface="Gill Sans MT" panose="020B0502020104020203" pitchFamily="34" charset="0"/>
              </a:rPr>
              <a:t>Le type d’usage du véhicule détermine le contrat à souscrire (part ou pro).</a:t>
            </a:r>
          </a:p>
          <a:p>
            <a:pPr algn="just"/>
            <a:r>
              <a:rPr lang="fr-FR" sz="1600" dirty="0">
                <a:solidFill>
                  <a:srgbClr val="C00000"/>
                </a:solidFill>
                <a:latin typeface="Gill Sans MT" panose="020B0502020104020203" pitchFamily="34" charset="0"/>
              </a:rPr>
              <a:t>Les différences majeures entre les deux offres résident dans les garanties qui couvrent : le contenu et les aménagements professionnels, les accessoires hors-série et la perte financière liée à l’immobilisation du véhicule.  </a:t>
            </a:r>
            <a:r>
              <a:rPr lang="fr-FR" sz="1600" dirty="0">
                <a:latin typeface="Gill Sans MT" panose="020B0502020104020203" pitchFamily="34" charset="0"/>
              </a:rPr>
              <a:t>Il est essentiel d’appuyez ces notions lors de la découverte et l’argumentation client afin de lui proposer une offre et des plafonds d’indemnisation en adéquations avec ses besoins et attentes.</a:t>
            </a:r>
            <a:endParaRPr lang="fr-FR" sz="1600" dirty="0">
              <a:solidFill>
                <a:srgbClr val="000000"/>
              </a:solidFill>
              <a:effectLst/>
              <a:latin typeface="Gill Sans MT" panose="020B0502020104020203" pitchFamily="34" charset="0"/>
            </a:endParaRPr>
          </a:p>
        </p:txBody>
      </p:sp>
      <p:pic>
        <p:nvPicPr>
          <p:cNvPr id="4" name="Image 3">
            <a:extLst>
              <a:ext uri="{FF2B5EF4-FFF2-40B4-BE49-F238E27FC236}">
                <a16:creationId xmlns:a16="http://schemas.microsoft.com/office/drawing/2014/main" id="{EAE701BA-170B-4485-B76D-9EC6892E6A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416" y="3764796"/>
            <a:ext cx="1053005" cy="1053005"/>
          </a:xfrm>
          <a:prstGeom prst="rect">
            <a:avLst/>
          </a:prstGeom>
        </p:spPr>
      </p:pic>
      <p:sp>
        <p:nvSpPr>
          <p:cNvPr id="37" name="Rectangle 36">
            <a:extLst>
              <a:ext uri="{FF2B5EF4-FFF2-40B4-BE49-F238E27FC236}">
                <a16:creationId xmlns:a16="http://schemas.microsoft.com/office/drawing/2014/main" id="{06569D8B-4323-4FA2-824E-4E12888DF117}"/>
              </a:ext>
            </a:extLst>
          </p:cNvPr>
          <p:cNvSpPr/>
          <p:nvPr/>
        </p:nvSpPr>
        <p:spPr>
          <a:xfrm>
            <a:off x="2063552" y="3830851"/>
            <a:ext cx="8712968" cy="584775"/>
          </a:xfrm>
          <a:prstGeom prst="rect">
            <a:avLst/>
          </a:prstGeom>
        </p:spPr>
        <p:txBody>
          <a:bodyPr wrap="square">
            <a:spAutoFit/>
          </a:bodyPr>
          <a:lstStyle/>
          <a:p>
            <a:pPr algn="just"/>
            <a:r>
              <a:rPr lang="fr-FR" sz="1600" dirty="0">
                <a:latin typeface="Gill Sans MT" panose="020B0502020104020203" pitchFamily="34" charset="0"/>
              </a:rPr>
              <a:t>Pour plus d’informations sur les garanties et la démarche commerciale, vous pouvez utiliser :</a:t>
            </a:r>
          </a:p>
          <a:p>
            <a:pPr algn="just"/>
            <a:endParaRPr lang="fr-FR" sz="1600" dirty="0">
              <a:latin typeface="Gill Sans MT" panose="020B0502020104020203" pitchFamily="34" charset="0"/>
            </a:endParaRPr>
          </a:p>
        </p:txBody>
      </p:sp>
      <p:sp>
        <p:nvSpPr>
          <p:cNvPr id="38" name="Rectangle 37">
            <a:extLst>
              <a:ext uri="{FF2B5EF4-FFF2-40B4-BE49-F238E27FC236}">
                <a16:creationId xmlns:a16="http://schemas.microsoft.com/office/drawing/2014/main" id="{938BC648-7E88-4D49-857C-444B76143E08}"/>
              </a:ext>
            </a:extLst>
          </p:cNvPr>
          <p:cNvSpPr/>
          <p:nvPr/>
        </p:nvSpPr>
        <p:spPr>
          <a:xfrm>
            <a:off x="2516431" y="4291299"/>
            <a:ext cx="2088231" cy="523220"/>
          </a:xfrm>
          <a:prstGeom prst="rect">
            <a:avLst/>
          </a:prstGeom>
        </p:spPr>
        <p:txBody>
          <a:bodyPr wrap="square">
            <a:spAutoFit/>
          </a:bodyPr>
          <a:lstStyle/>
          <a:p>
            <a:pPr algn="just"/>
            <a:r>
              <a:rPr lang="fr-FR" sz="1400" i="1" dirty="0">
                <a:solidFill>
                  <a:srgbClr val="C00000"/>
                </a:solidFill>
                <a:latin typeface="Gill Sans MT" panose="020B0502020104020203" pitchFamily="34" charset="0"/>
              </a:rPr>
              <a:t>les outils d’aide à la vente et le Book de l’assureur</a:t>
            </a:r>
            <a:endParaRPr lang="fr-FR" sz="1400" i="1" dirty="0">
              <a:solidFill>
                <a:srgbClr val="C00000"/>
              </a:solidFill>
              <a:effectLst/>
              <a:latin typeface="Gill Sans MT" panose="020B0502020104020203" pitchFamily="34" charset="0"/>
            </a:endParaRPr>
          </a:p>
        </p:txBody>
      </p:sp>
      <p:pic>
        <p:nvPicPr>
          <p:cNvPr id="8" name="Image 7">
            <a:extLst>
              <a:ext uri="{FF2B5EF4-FFF2-40B4-BE49-F238E27FC236}">
                <a16:creationId xmlns:a16="http://schemas.microsoft.com/office/drawing/2014/main" id="{9AC088E5-0EEF-4527-A0EC-EBD5D92273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27548" y="4325507"/>
            <a:ext cx="489012" cy="489012"/>
          </a:xfrm>
          <a:prstGeom prst="rect">
            <a:avLst/>
          </a:prstGeom>
        </p:spPr>
      </p:pic>
      <p:pic>
        <p:nvPicPr>
          <p:cNvPr id="10" name="Image 9">
            <a:extLst>
              <a:ext uri="{FF2B5EF4-FFF2-40B4-BE49-F238E27FC236}">
                <a16:creationId xmlns:a16="http://schemas.microsoft.com/office/drawing/2014/main" id="{B18919E1-B239-44A3-B467-6986E78F40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99856" y="4306970"/>
            <a:ext cx="527692" cy="527692"/>
          </a:xfrm>
          <a:prstGeom prst="rect">
            <a:avLst/>
          </a:prstGeom>
        </p:spPr>
      </p:pic>
      <p:sp>
        <p:nvSpPr>
          <p:cNvPr id="44" name="Rectangle 43">
            <a:extLst>
              <a:ext uri="{FF2B5EF4-FFF2-40B4-BE49-F238E27FC236}">
                <a16:creationId xmlns:a16="http://schemas.microsoft.com/office/drawing/2014/main" id="{6BDC4BF3-4DE5-48A3-9A53-54E467D57211}"/>
              </a:ext>
            </a:extLst>
          </p:cNvPr>
          <p:cNvSpPr/>
          <p:nvPr/>
        </p:nvSpPr>
        <p:spPr>
          <a:xfrm>
            <a:off x="5303912" y="4305056"/>
            <a:ext cx="2784676" cy="954107"/>
          </a:xfrm>
          <a:prstGeom prst="rect">
            <a:avLst/>
          </a:prstGeom>
        </p:spPr>
        <p:txBody>
          <a:bodyPr wrap="square">
            <a:spAutoFit/>
          </a:bodyPr>
          <a:lstStyle/>
          <a:p>
            <a:r>
              <a:rPr lang="fr-FR" sz="1400" i="1" dirty="0">
                <a:solidFill>
                  <a:srgbClr val="C00000"/>
                </a:solidFill>
                <a:latin typeface="Gill Sans MT" panose="020B0502020104020203" pitchFamily="34" charset="0"/>
              </a:rPr>
              <a:t>les E-learning et modules de formations disponibles sur </a:t>
            </a:r>
            <a:r>
              <a:rPr lang="fr-FR" sz="1400" i="1" dirty="0" err="1">
                <a:solidFill>
                  <a:srgbClr val="C00000"/>
                </a:solidFill>
                <a:latin typeface="Gill Sans MT" panose="020B0502020104020203" pitchFamily="34" charset="0"/>
                <a:hlinkClick r:id="rId8"/>
              </a:rPr>
              <a:t>Click&amp;Learn</a:t>
            </a:r>
            <a:endParaRPr lang="fr-FR" sz="1400" i="1" dirty="0">
              <a:solidFill>
                <a:srgbClr val="C00000"/>
              </a:solidFill>
              <a:latin typeface="Gill Sans MT" panose="020B0502020104020203" pitchFamily="34" charset="0"/>
            </a:endParaRPr>
          </a:p>
          <a:p>
            <a:r>
              <a:rPr lang="fr-FR" sz="1400" i="1" dirty="0">
                <a:solidFill>
                  <a:srgbClr val="C00000"/>
                </a:solidFill>
                <a:effectLst/>
                <a:latin typeface="Gill Sans MT" panose="020B0502020104020203" pitchFamily="34" charset="0"/>
              </a:rPr>
              <a:t>Code ELN Auto part : NL000679</a:t>
            </a:r>
          </a:p>
          <a:p>
            <a:r>
              <a:rPr lang="fr-FR" sz="1400" i="1" dirty="0">
                <a:solidFill>
                  <a:srgbClr val="C00000"/>
                </a:solidFill>
                <a:latin typeface="Gill Sans MT" panose="020B0502020104020203" pitchFamily="34" charset="0"/>
              </a:rPr>
              <a:t>Code ELN Auto pro :  ELN 528</a:t>
            </a:r>
            <a:endParaRPr lang="fr-FR" sz="1400" i="1" dirty="0">
              <a:solidFill>
                <a:srgbClr val="C00000"/>
              </a:solidFill>
              <a:effectLst/>
              <a:latin typeface="Gill Sans MT" panose="020B0502020104020203" pitchFamily="34" charset="0"/>
            </a:endParaRPr>
          </a:p>
        </p:txBody>
      </p:sp>
      <p:cxnSp>
        <p:nvCxnSpPr>
          <p:cNvPr id="45" name="Connecteur droit 44">
            <a:extLst>
              <a:ext uri="{FF2B5EF4-FFF2-40B4-BE49-F238E27FC236}">
                <a16:creationId xmlns:a16="http://schemas.microsoft.com/office/drawing/2014/main" id="{71F57E5B-EACA-45C1-8D86-E5F5394452EB}"/>
              </a:ext>
            </a:extLst>
          </p:cNvPr>
          <p:cNvCxnSpPr>
            <a:cxnSpLocks/>
          </p:cNvCxnSpPr>
          <p:nvPr/>
        </p:nvCxnSpPr>
        <p:spPr>
          <a:xfrm>
            <a:off x="839416" y="3456062"/>
            <a:ext cx="10120814" cy="0"/>
          </a:xfrm>
          <a:prstGeom prst="line">
            <a:avLst/>
          </a:prstGeom>
          <a:ln w="28575">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8E439A58-7534-40C8-A075-A9BEC84E91C2}"/>
              </a:ext>
            </a:extLst>
          </p:cNvPr>
          <p:cNvSpPr/>
          <p:nvPr/>
        </p:nvSpPr>
        <p:spPr>
          <a:xfrm>
            <a:off x="2063552" y="5502714"/>
            <a:ext cx="9361040" cy="338554"/>
          </a:xfrm>
          <a:prstGeom prst="rect">
            <a:avLst/>
          </a:prstGeom>
        </p:spPr>
        <p:txBody>
          <a:bodyPr wrap="square">
            <a:spAutoFit/>
          </a:bodyPr>
          <a:lstStyle/>
          <a:p>
            <a:pPr algn="just"/>
            <a:r>
              <a:rPr lang="fr-FR" sz="1600" dirty="0">
                <a:latin typeface="Gill Sans MT" panose="020B0502020104020203" pitchFamily="34" charset="0"/>
              </a:rPr>
              <a:t>Et pour toute questions, vous pouvez contacter votre responsable régional BPCE Assurances ou BPCE APS.</a:t>
            </a:r>
          </a:p>
        </p:txBody>
      </p:sp>
      <p:pic>
        <p:nvPicPr>
          <p:cNvPr id="3" name="Image 2">
            <a:extLst>
              <a:ext uri="{FF2B5EF4-FFF2-40B4-BE49-F238E27FC236}">
                <a16:creationId xmlns:a16="http://schemas.microsoft.com/office/drawing/2014/main" id="{F6A92D86-7A00-43FC-B342-E34F5DB2ABF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73777" y="4310651"/>
            <a:ext cx="426468" cy="426468"/>
          </a:xfrm>
          <a:prstGeom prst="rect">
            <a:avLst/>
          </a:prstGeom>
        </p:spPr>
      </p:pic>
      <p:sp>
        <p:nvSpPr>
          <p:cNvPr id="25" name="Rectangle 24">
            <a:extLst>
              <a:ext uri="{FF2B5EF4-FFF2-40B4-BE49-F238E27FC236}">
                <a16:creationId xmlns:a16="http://schemas.microsoft.com/office/drawing/2014/main" id="{7F22CEE3-D9B8-473F-A8D6-774712903814}"/>
              </a:ext>
            </a:extLst>
          </p:cNvPr>
          <p:cNvSpPr/>
          <p:nvPr/>
        </p:nvSpPr>
        <p:spPr>
          <a:xfrm>
            <a:off x="8700244" y="4319949"/>
            <a:ext cx="3120391" cy="738664"/>
          </a:xfrm>
          <a:prstGeom prst="rect">
            <a:avLst/>
          </a:prstGeom>
        </p:spPr>
        <p:txBody>
          <a:bodyPr wrap="square">
            <a:spAutoFit/>
          </a:bodyPr>
          <a:lstStyle/>
          <a:p>
            <a:r>
              <a:rPr lang="fr-FR" sz="1400" i="1" dirty="0">
                <a:solidFill>
                  <a:srgbClr val="C00000"/>
                </a:solidFill>
                <a:latin typeface="Gill Sans MT" panose="020B0502020104020203" pitchFamily="34" charset="0"/>
              </a:rPr>
              <a:t>Les vidéos sur les usages et les garanties pro pour aider à la démarche commerciale</a:t>
            </a:r>
          </a:p>
          <a:p>
            <a:r>
              <a:rPr lang="fr-FR" sz="1400" i="1" dirty="0">
                <a:solidFill>
                  <a:srgbClr val="C00000"/>
                </a:solidFill>
                <a:effectLst/>
                <a:latin typeface="Gill Sans MT" panose="020B0502020104020203" pitchFamily="34" charset="0"/>
              </a:rPr>
              <a:t>Disponibles via </a:t>
            </a:r>
            <a:r>
              <a:rPr lang="fr-FR" sz="1400" i="1" dirty="0" err="1">
                <a:solidFill>
                  <a:srgbClr val="C00000"/>
                </a:solidFill>
                <a:effectLst/>
                <a:latin typeface="Gill Sans MT" panose="020B0502020104020203" pitchFamily="34" charset="0"/>
                <a:hlinkClick r:id="rId10"/>
              </a:rPr>
              <a:t>Formastore</a:t>
            </a:r>
            <a:endParaRPr lang="fr-FR" sz="1400" i="1" dirty="0">
              <a:solidFill>
                <a:srgbClr val="C00000"/>
              </a:solidFill>
              <a:effectLst/>
              <a:latin typeface="Gill Sans MT" panose="020B0502020104020203" pitchFamily="34" charset="0"/>
            </a:endParaRPr>
          </a:p>
        </p:txBody>
      </p:sp>
      <p:sp>
        <p:nvSpPr>
          <p:cNvPr id="27" name="Espace réservé du pied de page 1">
            <a:extLst>
              <a:ext uri="{FF2B5EF4-FFF2-40B4-BE49-F238E27FC236}">
                <a16:creationId xmlns:a16="http://schemas.microsoft.com/office/drawing/2014/main" id="{31FC7A1C-B764-4341-9B3F-012ADB34B44B}"/>
              </a:ext>
            </a:extLst>
          </p:cNvPr>
          <p:cNvSpPr txBox="1">
            <a:spLocks/>
          </p:cNvSpPr>
          <p:nvPr/>
        </p:nvSpPr>
        <p:spPr>
          <a:xfrm rot="16200000">
            <a:off x="-1709624" y="3034778"/>
            <a:ext cx="3731337" cy="145953"/>
          </a:xfrm>
          <a:prstGeom prst="rect">
            <a:avLst/>
          </a:prstGeom>
        </p:spPr>
        <p:txBody>
          <a:bodyPr vert="horz" lIns="91440" tIns="45720" rIns="91440" bIns="45720" rtlCol="0" anchor="ctr"/>
          <a:lstStyle>
            <a:defPPr>
              <a:defRPr lang="fr-FR"/>
            </a:defPPr>
            <a:lvl1pPr marL="0" algn="l" defTabSz="914400" rtl="0" eaLnBrk="1" latinLnBrk="0" hangingPunct="1">
              <a:defRPr sz="1100" kern="1200" cap="small" baseline="0">
                <a:solidFill>
                  <a:schemeClr val="bg1">
                    <a:lumMod val="65000"/>
                  </a:schemeClr>
                </a:solidFill>
                <a:latin typeface="Gill Sans MT" panose="020B05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a:t>DOCUMENT A USAGE INTERNE - NE PAS DIFFUSER</a:t>
            </a:r>
            <a:endParaRPr lang="fr-FR" dirty="0"/>
          </a:p>
        </p:txBody>
      </p:sp>
    </p:spTree>
    <p:extLst>
      <p:ext uri="{BB962C8B-B14F-4D97-AF65-F5344CB8AC3E}">
        <p14:creationId xmlns:p14="http://schemas.microsoft.com/office/powerpoint/2010/main" val="145980808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NATIXIS_2017_Template4-3_NATIXIS_ASSURANCES">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DAC1B898720C3F4E8DDD22A4D691AFC2" ma:contentTypeVersion="9" ma:contentTypeDescription="Create a new document." ma:contentTypeScope="" ma:versionID="b2042d983bc30845fbe135cf56d7a530">
  <xsd:schema xmlns:xsd="http://www.w3.org/2001/XMLSchema" xmlns:xs="http://www.w3.org/2001/XMLSchema" xmlns:p="http://schemas.microsoft.com/office/2006/metadata/properties" xmlns:ns3="d78be870-4a2b-46dd-8b8b-f1845892a438" targetNamespace="http://schemas.microsoft.com/office/2006/metadata/properties" ma:root="true" ma:fieldsID="f6d5ac24b78f7f231356bc4890ed96b3" ns3:_="">
    <xsd:import namespace="d78be870-4a2b-46dd-8b8b-f1845892a438"/>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8be870-4a2b-46dd-8b8b-f1845892a4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CB9A0B-02A6-4BFC-8014-6F158A7AC7B7}">
  <ds:schemaRefs>
    <ds:schemaRef ds:uri="Microsoft.SharePoint.Taxonomy.ContentTypeSync"/>
  </ds:schemaRefs>
</ds:datastoreItem>
</file>

<file path=customXml/itemProps2.xml><?xml version="1.0" encoding="utf-8"?>
<ds:datastoreItem xmlns:ds="http://schemas.openxmlformats.org/officeDocument/2006/customXml" ds:itemID="{C9940DA8-291F-49CC-ADDC-238FD138AF2F}">
  <ds:schemaRefs>
    <ds:schemaRef ds:uri="d78be870-4a2b-46dd-8b8b-f1845892a438"/>
    <ds:schemaRef ds:uri="http://purl.org/dc/terms/"/>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DB9868CA-D5DE-4E0E-A61E-4E09D6174233}">
  <ds:schemaRefs>
    <ds:schemaRef ds:uri="http://schemas.microsoft.com/sharepoint/v3/contenttype/forms"/>
  </ds:schemaRefs>
</ds:datastoreItem>
</file>

<file path=customXml/itemProps4.xml><?xml version="1.0" encoding="utf-8"?>
<ds:datastoreItem xmlns:ds="http://schemas.openxmlformats.org/officeDocument/2006/customXml" ds:itemID="{7476F63A-5350-4C33-9FE9-D5D74DE867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78be870-4a2b-46dd-8b8b-f1845892a4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13254</TotalTime>
  <Words>2260</Words>
  <Application>Microsoft Office PowerPoint</Application>
  <PresentationFormat>Grand écran</PresentationFormat>
  <Paragraphs>216</Paragraphs>
  <Slides>10</Slides>
  <Notes>1</Notes>
  <HiddenSlides>0</HiddenSlides>
  <MMClips>0</MMClips>
  <ScaleCrop>false</ScaleCrop>
  <HeadingPairs>
    <vt:vector size="6" baseType="variant">
      <vt:variant>
        <vt:lpstr>Polices utilisées</vt:lpstr>
      </vt:variant>
      <vt:variant>
        <vt:i4>7</vt:i4>
      </vt:variant>
      <vt:variant>
        <vt:lpstr>Thème</vt:lpstr>
      </vt:variant>
      <vt:variant>
        <vt:i4>3</vt:i4>
      </vt:variant>
      <vt:variant>
        <vt:lpstr>Titres des diapositives</vt:lpstr>
      </vt:variant>
      <vt:variant>
        <vt:i4>10</vt:i4>
      </vt:variant>
    </vt:vector>
  </HeadingPairs>
  <TitlesOfParts>
    <vt:vector size="20" baseType="lpstr">
      <vt:lpstr>Aharoni</vt:lpstr>
      <vt:lpstr>Arial</vt:lpstr>
      <vt:lpstr>Calibri</vt:lpstr>
      <vt:lpstr>Calibri Light</vt:lpstr>
      <vt:lpstr>Gill Sans MT</vt:lpstr>
      <vt:lpstr>Wingdings</vt:lpstr>
      <vt:lpstr>Wingdings 3</vt:lpstr>
      <vt:lpstr>Thème Office</vt:lpstr>
      <vt:lpstr>4_NATIXIS_2017_Template4-3_NATIXIS_ASSURANCES</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Banque Populaire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CANTOURNET</dc:creator>
  <cp:lastModifiedBy>Monpouet Stephane</cp:lastModifiedBy>
  <cp:revision>585</cp:revision>
  <cp:lastPrinted>2019-12-12T15:28:44Z</cp:lastPrinted>
  <dcterms:created xsi:type="dcterms:W3CDTF">2017-11-28T09:55:16Z</dcterms:created>
  <dcterms:modified xsi:type="dcterms:W3CDTF">2021-09-03T09:12:54Z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0x010100DAC1B898720C3F4E8DDD22A4D691AFC2</vt:lpwstr>
  </property>
  <property fmtid="{D5CDD505-2E9C-101B-9397-08002B2CF9AE}" pid="3" name="MSIP_Label_797e4f81-4b1c-4a3a-b237-8636707719dc_Enabled">
    <vt:lpwstr>True</vt:lpwstr>
  </property>
  <property fmtid="{D5CDD505-2E9C-101B-9397-08002B2CF9AE}" pid="4" name="MSIP_Label_797e4f81-4b1c-4a3a-b237-8636707719dc_SiteId">
    <vt:lpwstr>d5bb6d35-8a82-4329-b49a-5030bd6497ab</vt:lpwstr>
  </property>
  <property fmtid="{D5CDD505-2E9C-101B-9397-08002B2CF9AE}" pid="5" name="MSIP_Label_797e4f81-4b1c-4a3a-b237-8636707719dc_Owner">
    <vt:lpwstr>melodie.lesage@natixis.com</vt:lpwstr>
  </property>
  <property fmtid="{D5CDD505-2E9C-101B-9397-08002B2CF9AE}" pid="6" name="MSIP_Label_797e4f81-4b1c-4a3a-b237-8636707719dc_SetDate">
    <vt:lpwstr>2020-04-16T16:11:47.4553523Z</vt:lpwstr>
  </property>
  <property fmtid="{D5CDD505-2E9C-101B-9397-08002B2CF9AE}" pid="7" name="MSIP_Label_797e4f81-4b1c-4a3a-b237-8636707719dc_Name">
    <vt:lpwstr>C2 - Internal Natixis</vt:lpwstr>
  </property>
  <property fmtid="{D5CDD505-2E9C-101B-9397-08002B2CF9AE}" pid="8" name="MSIP_Label_797e4f81-4b1c-4a3a-b237-8636707719dc_Application">
    <vt:lpwstr>Microsoft Azure Information Protection</vt:lpwstr>
  </property>
  <property fmtid="{D5CDD505-2E9C-101B-9397-08002B2CF9AE}" pid="9" name="MSIP_Label_797e4f81-4b1c-4a3a-b237-8636707719dc_ActionId">
    <vt:lpwstr>8fbc0d56-66a1-4de2-9188-c56bb4703eb5</vt:lpwstr>
  </property>
  <property fmtid="{D5CDD505-2E9C-101B-9397-08002B2CF9AE}" pid="10" name="MSIP_Label_797e4f81-4b1c-4a3a-b237-8636707719dc_Extended_MSFT_Method">
    <vt:lpwstr>Manual</vt:lpwstr>
  </property>
  <property fmtid="{D5CDD505-2E9C-101B-9397-08002B2CF9AE}" pid="11" name="Sensitivity">
    <vt:lpwstr>C2 - Internal Natixis</vt:lpwstr>
  </property>
</Properties>
</file>