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336" r:id="rId5"/>
    <p:sldId id="333" r:id="rId6"/>
    <p:sldId id="334" r:id="rId7"/>
    <p:sldId id="335" r:id="rId8"/>
    <p:sldId id="339" r:id="rId9"/>
    <p:sldId id="351" r:id="rId10"/>
    <p:sldId id="365" r:id="rId11"/>
    <p:sldId id="352" r:id="rId12"/>
    <p:sldId id="354" r:id="rId13"/>
    <p:sldId id="358" r:id="rId14"/>
    <p:sldId id="357" r:id="rId15"/>
    <p:sldId id="356" r:id="rId16"/>
    <p:sldId id="371" r:id="rId17"/>
    <p:sldId id="361" r:id="rId18"/>
    <p:sldId id="363" r:id="rId19"/>
    <p:sldId id="364" r:id="rId20"/>
    <p:sldId id="369" r:id="rId21"/>
    <p:sldId id="370" r:id="rId2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1A15"/>
    <a:srgbClr val="D50D2E"/>
    <a:srgbClr val="C31632"/>
    <a:srgbClr val="223A5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24" autoAdjust="0"/>
    <p:restoredTop sz="98083" autoAdjust="0"/>
  </p:normalViewPr>
  <p:slideViewPr>
    <p:cSldViewPr showGuides="1">
      <p:cViewPr varScale="1">
        <p:scale>
          <a:sx n="111" d="100"/>
          <a:sy n="111" d="100"/>
        </p:scale>
        <p:origin x="1878" y="-6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84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19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7847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4808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09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320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2643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250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1888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204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5996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4012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8092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80927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668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52050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981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5684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051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/>
          <p:cNvCxnSpPr/>
          <p:nvPr/>
        </p:nvCxnSpPr>
        <p:spPr>
          <a:xfrm flipV="1">
            <a:off x="261179" y="2205308"/>
            <a:ext cx="0" cy="2087788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sp>
        <p:nvSpPr>
          <p:cNvPr id="93" name="Sous-titre 2"/>
          <p:cNvSpPr txBox="1">
            <a:spLocks/>
          </p:cNvSpPr>
          <p:nvPr/>
        </p:nvSpPr>
        <p:spPr>
          <a:xfrm>
            <a:off x="216000" y="3476979"/>
            <a:ext cx="3829265" cy="868439"/>
          </a:xfrm>
          <a:prstGeom prst="rect">
            <a:avLst/>
          </a:prstGeom>
        </p:spPr>
        <p:txBody>
          <a:bodyPr vert="horz" wrap="square" lIns="91440" tIns="82800" rIns="91440" bIns="45720" rtlCol="0">
            <a:sp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6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None/>
              <a:defRPr sz="12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20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indent="0" algn="ctr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NOUVELLE PREVOYANCE PRO </a:t>
            </a:r>
          </a:p>
        </p:txBody>
      </p: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879811" y="5099942"/>
            <a:ext cx="25920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b="1" cap="all" dirty="0" smtClean="0"/>
              <a:t>TRIBU PRO </a:t>
            </a:r>
          </a:p>
          <a:p>
            <a:pPr algn="ctr">
              <a:spcAft>
                <a:spcPts val="300"/>
              </a:spcAft>
            </a:pPr>
            <a:r>
              <a:rPr lang="fr-FR" sz="1000" b="1" cap="all" dirty="0" smtClean="0"/>
              <a:t>01 2020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53779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2002030" y="2204864"/>
            <a:ext cx="7056784" cy="3384376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spcBef>
                <a:spcPts val="1800"/>
              </a:spcBef>
              <a:buFont typeface="+mj-lt"/>
              <a:buAutoNum type="arabicPeriod"/>
            </a:pPr>
            <a:r>
              <a:rPr lang="fr-FR" sz="2400" dirty="0" smtClean="0"/>
              <a:t>En </a:t>
            </a:r>
            <a:r>
              <a:rPr lang="fr-FR" sz="2400" dirty="0"/>
              <a:t>préambule, le </a:t>
            </a:r>
            <a:r>
              <a:rPr lang="fr-FR" sz="2400" dirty="0" smtClean="0"/>
              <a:t>contexte </a:t>
            </a:r>
            <a:r>
              <a:rPr lang="fr-FR" sz="2400" dirty="0"/>
              <a:t>et les ambitions</a:t>
            </a:r>
          </a:p>
          <a:p>
            <a:pPr marL="342900" lvl="0" indent="-342900">
              <a:spcBef>
                <a:spcPts val="1800"/>
              </a:spcBef>
              <a:buFont typeface="+mj-lt"/>
              <a:buAutoNum type="arabicPeriod"/>
            </a:pPr>
            <a:r>
              <a:rPr lang="fr-FR" sz="2400" dirty="0"/>
              <a:t>Présentation d</a:t>
            </a:r>
            <a:r>
              <a:rPr lang="fr-FR" sz="2400" dirty="0" smtClean="0"/>
              <a:t>e l’Offre </a:t>
            </a:r>
            <a:endParaRPr lang="fr-FR" sz="2400" dirty="0"/>
          </a:p>
          <a:p>
            <a:pPr marL="342900" lvl="0" indent="-342900">
              <a:spcBef>
                <a:spcPts val="1800"/>
              </a:spcBef>
              <a:buFont typeface="+mj-lt"/>
              <a:buAutoNum type="arabicPeriod"/>
            </a:pPr>
            <a:r>
              <a:rPr lang="fr-FR" sz="2400" dirty="0"/>
              <a:t>parcours de vente et </a:t>
            </a:r>
            <a:r>
              <a:rPr lang="fr-FR" sz="2400" dirty="0" err="1"/>
              <a:t>process</a:t>
            </a:r>
            <a:endParaRPr lang="fr-FR" sz="2400" dirty="0"/>
          </a:p>
          <a:p>
            <a:pPr marL="342900" lvl="0" indent="-342900">
              <a:spcBef>
                <a:spcPts val="1800"/>
              </a:spcBef>
              <a:buFont typeface="+mj-lt"/>
              <a:buAutoNum type="arabicPeriod"/>
            </a:pPr>
            <a:r>
              <a:rPr lang="fr-FR" sz="2400" dirty="0"/>
              <a:t>Dispositif d’accompagnement</a:t>
            </a:r>
          </a:p>
          <a:p>
            <a:pPr marL="342900" lvl="0" indent="-342900">
              <a:spcBef>
                <a:spcPts val="1800"/>
              </a:spcBef>
              <a:buFont typeface="+mj-lt"/>
              <a:buAutoNum type="arabicPeriod"/>
            </a:pPr>
            <a:r>
              <a:rPr lang="fr-FR" sz="2400" dirty="0"/>
              <a:t>outils et documents à disposition du réseau</a:t>
            </a:r>
          </a:p>
          <a:p>
            <a:pPr marL="342900" lvl="0" indent="-342900">
              <a:spcBef>
                <a:spcPts val="1800"/>
              </a:spcBef>
              <a:buFont typeface="+mj-lt"/>
              <a:buAutoNum type="arabicPeriod"/>
            </a:pPr>
            <a:r>
              <a:rPr lang="fr-FR" sz="2400" dirty="0"/>
              <a:t>Contact</a:t>
            </a:r>
          </a:p>
          <a:p>
            <a:endParaRPr lang="da-DK" b="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184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9" name="Sous-titre 1"/>
          <p:cNvSpPr txBox="1">
            <a:spLocks/>
          </p:cNvSpPr>
          <p:nvPr/>
        </p:nvSpPr>
        <p:spPr>
          <a:xfrm>
            <a:off x="215832" y="2924944"/>
            <a:ext cx="4644200" cy="1656184"/>
          </a:xfrm>
          <a:prstGeom prst="rect">
            <a:avLst/>
          </a:prstGeom>
        </p:spPr>
        <p:txBody>
          <a:bodyPr tIns="82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defTabSz="685800">
              <a:spcBef>
                <a:spcPts val="1800"/>
              </a:spcBef>
              <a:buFont typeface="+mj-lt"/>
              <a:buAutoNum type="arabicPeriod"/>
            </a:pPr>
            <a:r>
              <a:rPr lang="fr-FR" sz="2400" dirty="0"/>
              <a:t>En préambule, le CONTEXTE et les ambitions</a:t>
            </a:r>
          </a:p>
        </p:txBody>
      </p:sp>
      <p:cxnSp>
        <p:nvCxnSpPr>
          <p:cNvPr id="23" name="Connecteur droit 22"/>
          <p:cNvCxnSpPr/>
          <p:nvPr/>
        </p:nvCxnSpPr>
        <p:spPr>
          <a:xfrm flipV="1">
            <a:off x="251520" y="2708920"/>
            <a:ext cx="0" cy="1584176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43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4392488" cy="430887"/>
          </a:xfrm>
        </p:spPr>
        <p:txBody>
          <a:bodyPr/>
          <a:lstStyle/>
          <a:p>
            <a:r>
              <a:rPr lang="fr-FR" dirty="0" smtClean="0"/>
              <a:t>CONTEXTE ET OBJECTIFS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1043608" y="1345152"/>
            <a:ext cx="7560840" cy="120063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fr-FR" sz="1400" dirty="0"/>
              <a:t>Au cours du premier semestre 2020, progressivement dans l’ensemble des Caisses d’Epargne, </a:t>
            </a:r>
            <a:r>
              <a:rPr lang="fr-FR" sz="1400" dirty="0" smtClean="0"/>
              <a:t>l’offre</a:t>
            </a:r>
            <a:endParaRPr lang="fr-FR" sz="1400" dirty="0"/>
          </a:p>
        </p:txBody>
      </p:sp>
      <p:sp>
        <p:nvSpPr>
          <p:cNvPr id="12" name="Rectangle 11"/>
          <p:cNvSpPr/>
          <p:nvPr/>
        </p:nvSpPr>
        <p:spPr>
          <a:xfrm>
            <a:off x="1043608" y="2914157"/>
            <a:ext cx="7560840" cy="27279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fr-FR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1136745" y="2724346"/>
            <a:ext cx="2088232" cy="3600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/>
              <a:t>Contexte</a:t>
            </a:r>
            <a:endParaRPr lang="fr-FR" b="1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1136745" y="1154694"/>
            <a:ext cx="2088232" cy="3600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/>
              <a:t>Préambule 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1040138" y="1514734"/>
            <a:ext cx="72853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1400" dirty="0">
                <a:latin typeface="+mj-lt"/>
              </a:rPr>
              <a:t>Au cours du premier semestre 2020, progressivement dans l’ensemble des Caisses d’Epargne, l’offre </a:t>
            </a:r>
            <a:r>
              <a:rPr lang="fr-FR" sz="1400" b="1" dirty="0">
                <a:solidFill>
                  <a:schemeClr val="accent1"/>
                </a:solidFill>
                <a:latin typeface="+mj-lt"/>
              </a:rPr>
              <a:t>Prévoyance Pro</a:t>
            </a:r>
            <a:r>
              <a:rPr lang="fr-FR" sz="14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fr-FR" sz="1400" dirty="0">
                <a:latin typeface="+mj-lt"/>
              </a:rPr>
              <a:t>de Natixis Assurances se substituera, pour les affaires nouvelles, au produit Garantie Prévoyance Pro</a:t>
            </a:r>
          </a:p>
          <a:p>
            <a:endParaRPr lang="fr-FR" sz="1400" dirty="0" smtClean="0">
              <a:latin typeface="+mj-lt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043608" y="3072131"/>
            <a:ext cx="7566583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Clr>
                <a:srgbClr val="581D74"/>
              </a:buClr>
            </a:pPr>
            <a:r>
              <a:rPr lang="fr-FR" altLang="fr-FR" sz="1400" b="1" dirty="0">
                <a:solidFill>
                  <a:schemeClr val="accent1"/>
                </a:solidFill>
              </a:rPr>
              <a:t>Le marché des Professionnels est en évolution rapide</a:t>
            </a:r>
            <a:r>
              <a:rPr lang="fr-FR" altLang="fr-FR" sz="1400" dirty="0"/>
              <a:t>, marqué par des mouvements profonds : </a:t>
            </a:r>
          </a:p>
          <a:p>
            <a:pPr marL="285750" indent="-285750">
              <a:spcBef>
                <a:spcPct val="0"/>
              </a:spcBef>
              <a:buClr>
                <a:srgbClr val="581D74"/>
              </a:buClr>
              <a:buFont typeface="Arial" panose="020B0604020202020204" pitchFamily="34" charset="0"/>
              <a:buChar char="•"/>
            </a:pPr>
            <a:r>
              <a:rPr lang="fr-FR" altLang="fr-FR" sz="1400" dirty="0"/>
              <a:t>développement des freelances, </a:t>
            </a:r>
          </a:p>
          <a:p>
            <a:pPr marL="285750" indent="-285750">
              <a:spcBef>
                <a:spcPct val="0"/>
              </a:spcBef>
              <a:buClr>
                <a:srgbClr val="581D74"/>
              </a:buClr>
              <a:buFont typeface="Arial" panose="020B0604020202020204" pitchFamily="34" charset="0"/>
              <a:buChar char="•"/>
            </a:pPr>
            <a:r>
              <a:rPr lang="fr-FR" altLang="fr-FR" sz="1400" dirty="0"/>
              <a:t>succès du dispositif fiscal des micro-entrepreneurs, </a:t>
            </a:r>
          </a:p>
          <a:p>
            <a:pPr marL="285750" indent="-285750">
              <a:spcBef>
                <a:spcPct val="0"/>
              </a:spcBef>
              <a:buClr>
                <a:srgbClr val="581D74"/>
              </a:buClr>
              <a:buFont typeface="Arial" panose="020B0604020202020204" pitchFamily="34" charset="0"/>
              <a:buChar char="•"/>
            </a:pPr>
            <a:r>
              <a:rPr lang="fr-FR" altLang="fr-FR" sz="1400" dirty="0"/>
              <a:t>l’exercice en entrepreneur individuel qui marque le pas face au dynamisme de la structure sociétale (SAS…).</a:t>
            </a:r>
            <a:endParaRPr lang="fr-FR" altLang="fr-FR" sz="1400" dirty="0">
              <a:cs typeface="Arial"/>
            </a:endParaRPr>
          </a:p>
          <a:p>
            <a:pPr>
              <a:spcBef>
                <a:spcPct val="0"/>
              </a:spcBef>
              <a:buClr>
                <a:schemeClr val="accent6"/>
              </a:buClr>
            </a:pPr>
            <a:endParaRPr lang="fr-FR" altLang="fr-FR" sz="1400" dirty="0"/>
          </a:p>
          <a:p>
            <a:pPr>
              <a:spcBef>
                <a:spcPct val="0"/>
              </a:spcBef>
              <a:buClr>
                <a:schemeClr val="accent6"/>
              </a:buClr>
            </a:pPr>
            <a:r>
              <a:rPr lang="fr-FR" altLang="fr-FR" sz="1400" dirty="0"/>
              <a:t>Ces modifications nous conduisent à adapter notre proposition assurancielle dont la première brique est une </a:t>
            </a:r>
            <a:r>
              <a:rPr lang="fr-FR" altLang="fr-FR" sz="1400" b="1" dirty="0">
                <a:solidFill>
                  <a:schemeClr val="accent1"/>
                </a:solidFill>
              </a:rPr>
              <a:t>nouvelle offre de prévoyance Pro </a:t>
            </a:r>
            <a:r>
              <a:rPr lang="fr-FR" altLang="fr-FR" sz="1400" dirty="0"/>
              <a:t>couvrant </a:t>
            </a:r>
            <a:r>
              <a:rPr lang="fr-FR" altLang="fr-FR" sz="1400" b="1" dirty="0">
                <a:solidFill>
                  <a:schemeClr val="accent1"/>
                </a:solidFill>
              </a:rPr>
              <a:t>tous les segments de clientèle </a:t>
            </a:r>
            <a:r>
              <a:rPr lang="fr-FR" altLang="fr-FR" sz="1400" dirty="0"/>
              <a:t>(du grand public à la gestion privée) et </a:t>
            </a:r>
            <a:r>
              <a:rPr lang="fr-FR" altLang="fr-FR" sz="1400" b="1" dirty="0">
                <a:solidFill>
                  <a:schemeClr val="accent1"/>
                </a:solidFill>
              </a:rPr>
              <a:t>les différents modes d’exercice </a:t>
            </a:r>
            <a:r>
              <a:rPr lang="fr-FR" altLang="fr-FR" sz="1400" dirty="0"/>
              <a:t>(de l’entrepreneur individuel au dirigeant salarié). </a:t>
            </a:r>
            <a:endParaRPr lang="fr-FR" altLang="fr-FR" sz="1400" dirty="0">
              <a:cs typeface="Arial"/>
            </a:endParaRPr>
          </a:p>
          <a:p>
            <a:pPr>
              <a:spcBef>
                <a:spcPct val="0"/>
              </a:spcBef>
              <a:buClr>
                <a:schemeClr val="accent6"/>
              </a:buClr>
            </a:pPr>
            <a:endParaRPr lang="fr-FR" altLang="fr-FR" sz="1400" dirty="0"/>
          </a:p>
          <a:p>
            <a:pPr>
              <a:spcBef>
                <a:spcPct val="0"/>
              </a:spcBef>
              <a:buClr>
                <a:schemeClr val="accent6"/>
              </a:buClr>
            </a:pPr>
            <a:r>
              <a:rPr lang="fr-FR" sz="1400" dirty="0"/>
              <a:t>De plus, </a:t>
            </a:r>
            <a:r>
              <a:rPr lang="fr-FR" sz="1400" b="1" dirty="0">
                <a:solidFill>
                  <a:schemeClr val="accent1"/>
                </a:solidFill>
              </a:rPr>
              <a:t>la diversification de nos sources de revenus, via les produits d’assurance, est un enjeu majeur du groupe</a:t>
            </a:r>
            <a:r>
              <a:rPr lang="fr-FR" sz="1400" b="1" dirty="0">
                <a:solidFill>
                  <a:schemeClr val="tx2"/>
                </a:solidFill>
              </a:rPr>
              <a:t> </a:t>
            </a:r>
            <a:r>
              <a:rPr lang="fr-FR" sz="1400" dirty="0"/>
              <a:t>dans un contexte durable de taux bas.</a:t>
            </a:r>
          </a:p>
          <a:p>
            <a:endParaRPr lang="fr-FR" sz="700" dirty="0" smtClean="0"/>
          </a:p>
        </p:txBody>
      </p:sp>
    </p:spTree>
    <p:extLst>
      <p:ext uri="{BB962C8B-B14F-4D97-AF65-F5344CB8AC3E}">
        <p14:creationId xmlns:p14="http://schemas.microsoft.com/office/powerpoint/2010/main" val="63980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480720" cy="792088"/>
          </a:xfrm>
        </p:spPr>
        <p:txBody>
          <a:bodyPr/>
          <a:lstStyle/>
          <a:p>
            <a:r>
              <a:rPr lang="fr-FR" dirty="0" smtClean="0"/>
              <a:t>les </a:t>
            </a:r>
            <a:r>
              <a:rPr lang="fr-FR" dirty="0"/>
              <a:t>AMBITIONS portées par LA NOUVELLE OFFRE Prévoyance </a:t>
            </a:r>
            <a:r>
              <a:rPr lang="fr-FR" dirty="0" smtClean="0"/>
              <a:t>Enjeux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5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088C4D-D42F-42E6-9225-9C080FD92389}"/>
              </a:ext>
            </a:extLst>
          </p:cNvPr>
          <p:cNvSpPr/>
          <p:nvPr/>
        </p:nvSpPr>
        <p:spPr>
          <a:xfrm>
            <a:off x="974269" y="2060848"/>
            <a:ext cx="1727423" cy="10801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</a:rPr>
              <a:t>Ambitions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088C4D-D42F-42E6-9225-9C080FD92389}"/>
              </a:ext>
            </a:extLst>
          </p:cNvPr>
          <p:cNvSpPr/>
          <p:nvPr/>
        </p:nvSpPr>
        <p:spPr>
          <a:xfrm>
            <a:off x="978385" y="4616806"/>
            <a:ext cx="1727423" cy="10801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b="1" dirty="0">
                <a:solidFill>
                  <a:schemeClr val="bg1"/>
                </a:solidFill>
              </a:rPr>
              <a:t>Objectifs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AFE1A1F-0BAE-4ED8-A1D1-62A77C282A85}"/>
              </a:ext>
            </a:extLst>
          </p:cNvPr>
          <p:cNvCxnSpPr>
            <a:cxnSpLocks/>
          </p:cNvCxnSpPr>
          <p:nvPr/>
        </p:nvCxnSpPr>
        <p:spPr>
          <a:xfrm>
            <a:off x="667641" y="3717032"/>
            <a:ext cx="820737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3203848" y="3789040"/>
            <a:ext cx="5838085" cy="2214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 algn="just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C00000"/>
                </a:solidFill>
              </a:rPr>
              <a:t>Renouveler la gamme </a:t>
            </a:r>
            <a:r>
              <a:rPr lang="fr-FR" sz="1400" dirty="0"/>
              <a:t>de contrats de prévoyance :</a:t>
            </a:r>
          </a:p>
          <a:p>
            <a:pPr marL="742950" lvl="1" indent="-285750" algn="just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dirty="0"/>
              <a:t>en remplaçant les contrats actuels par une</a:t>
            </a:r>
            <a:r>
              <a:rPr lang="fr-FR" sz="1400" b="1" dirty="0"/>
              <a:t> </a:t>
            </a:r>
            <a:r>
              <a:rPr lang="fr-FR" sz="1400" dirty="0"/>
              <a:t>offre aux meilleurs standards du marché</a:t>
            </a:r>
          </a:p>
          <a:p>
            <a:pPr marL="742950" lvl="1" indent="-285750" algn="just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cs typeface="Arial" panose="020B0604020202020204" pitchFamily="34" charset="0"/>
              </a:rPr>
              <a:t>en proposant une offre en adéquation avec les enjeux stratégiques sur un marché des Pros porteur</a:t>
            </a:r>
            <a:endParaRPr lang="fr-FR" sz="1400" dirty="0"/>
          </a:p>
          <a:p>
            <a:pPr marL="285750" indent="-285750" algn="just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dirty="0"/>
              <a:t>Susciter l’intérêt du client grâce à une </a:t>
            </a:r>
            <a:r>
              <a:rPr lang="fr-FR" sz="1400" b="1" dirty="0">
                <a:solidFill>
                  <a:srgbClr val="C00000"/>
                </a:solidFill>
              </a:rPr>
              <a:t>offre simple et attractive</a:t>
            </a:r>
            <a:endParaRPr lang="fr-FR" sz="1400" dirty="0">
              <a:solidFill>
                <a:srgbClr val="C00000"/>
              </a:solidFill>
            </a:endParaRPr>
          </a:p>
          <a:p>
            <a:pPr marL="285750" indent="-285750" algn="just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cs typeface="Arial" panose="020B0604020202020204" pitchFamily="34" charset="0"/>
              </a:rPr>
              <a:t>Simplifier la lecture de l’offre en proposant </a:t>
            </a:r>
            <a:r>
              <a:rPr lang="fr-FR" sz="1400" b="1" dirty="0">
                <a:solidFill>
                  <a:srgbClr val="C00000"/>
                </a:solidFill>
                <a:cs typeface="Arial" panose="020B0604020202020204" pitchFamily="34" charset="0"/>
              </a:rPr>
              <a:t>des formules</a:t>
            </a:r>
            <a:endParaRPr lang="fr-FR" sz="14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285750" indent="-285750" algn="just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cs typeface="Arial" panose="020B0604020202020204" pitchFamily="34" charset="0"/>
              </a:rPr>
              <a:t>Proposer une </a:t>
            </a:r>
            <a:r>
              <a:rPr lang="fr-FR" sz="1400" b="1" dirty="0">
                <a:solidFill>
                  <a:srgbClr val="C00000"/>
                </a:solidFill>
                <a:cs typeface="Arial" panose="020B0604020202020204" pitchFamily="34" charset="0"/>
              </a:rPr>
              <a:t>meilleure tarification et des niveaux de garanties en adéquation</a:t>
            </a:r>
            <a:r>
              <a:rPr lang="fr-FR" sz="1400" b="1" dirty="0">
                <a:solidFill>
                  <a:schemeClr val="accent6"/>
                </a:solidFill>
                <a:cs typeface="Arial" panose="020B0604020202020204" pitchFamily="34" charset="0"/>
              </a:rPr>
              <a:t> </a:t>
            </a:r>
            <a:r>
              <a:rPr lang="fr-FR" sz="1400" dirty="0">
                <a:cs typeface="Arial" panose="020B0604020202020204" pitchFamily="34" charset="0"/>
              </a:rPr>
              <a:t>avec le besoin du </a:t>
            </a:r>
            <a:r>
              <a:rPr lang="fr-FR" sz="1400" dirty="0" smtClean="0">
                <a:cs typeface="Arial" panose="020B0604020202020204" pitchFamily="34" charset="0"/>
              </a:rPr>
              <a:t>client</a:t>
            </a:r>
            <a:endParaRPr lang="fr-FR" sz="1400" dirty="0"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03848" y="1795198"/>
            <a:ext cx="5233570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rgbClr val="C00000"/>
                </a:solidFill>
              </a:rPr>
              <a:t>Servir l’ensemble de nos clients Pros </a:t>
            </a:r>
            <a:r>
              <a:rPr lang="fr-FR" sz="1400" dirty="0"/>
              <a:t>en portefeuille en s’adaptant aux nouveaux modes d’exercice</a:t>
            </a:r>
          </a:p>
          <a:p>
            <a:pPr marL="742950" lvl="1" indent="-285750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dirty="0"/>
              <a:t>S’adapter aux régimes obligatoires </a:t>
            </a:r>
          </a:p>
          <a:p>
            <a:pPr marL="742950" lvl="1" indent="-285750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dirty="0"/>
              <a:t>Accompagner les Pros qui exercent leur activité sous forme de sociétés de capitaux</a:t>
            </a:r>
          </a:p>
          <a:p>
            <a:pPr marL="742950" lvl="1" indent="-285750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dirty="0"/>
              <a:t>Proposer une offre également accessible aux dirigeants assimilés salariés et aux dirigeants rétribués uniquement en dividendes</a:t>
            </a:r>
          </a:p>
        </p:txBody>
      </p:sp>
    </p:spTree>
    <p:extLst>
      <p:ext uri="{BB962C8B-B14F-4D97-AF65-F5344CB8AC3E}">
        <p14:creationId xmlns:p14="http://schemas.microsoft.com/office/powerpoint/2010/main" val="170412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9" name="Sous-titre 1"/>
          <p:cNvSpPr txBox="1">
            <a:spLocks/>
          </p:cNvSpPr>
          <p:nvPr/>
        </p:nvSpPr>
        <p:spPr>
          <a:xfrm>
            <a:off x="395536" y="3068960"/>
            <a:ext cx="3168352" cy="1080120"/>
          </a:xfrm>
          <a:prstGeom prst="rect">
            <a:avLst/>
          </a:prstGeom>
        </p:spPr>
        <p:txBody>
          <a:bodyPr tIns="82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685800">
              <a:spcBef>
                <a:spcPts val="1800"/>
              </a:spcBef>
            </a:pPr>
            <a:r>
              <a:rPr lang="fr-FR" sz="2400" dirty="0" smtClean="0">
                <a:solidFill>
                  <a:srgbClr val="C00000"/>
                </a:solidFill>
              </a:rPr>
              <a:t>2.Présentation </a:t>
            </a:r>
            <a:r>
              <a:rPr lang="fr-FR" sz="2400" dirty="0">
                <a:solidFill>
                  <a:srgbClr val="C00000"/>
                </a:solidFill>
              </a:rPr>
              <a:t>De L’Offre </a:t>
            </a:r>
          </a:p>
        </p:txBody>
      </p:sp>
      <p:cxnSp>
        <p:nvCxnSpPr>
          <p:cNvPr id="23" name="Connecteur droit 22"/>
          <p:cNvCxnSpPr/>
          <p:nvPr/>
        </p:nvCxnSpPr>
        <p:spPr>
          <a:xfrm flipV="1">
            <a:off x="251520" y="2708920"/>
            <a:ext cx="0" cy="1584176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703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4392488" cy="430887"/>
          </a:xfrm>
        </p:spPr>
        <p:txBody>
          <a:bodyPr/>
          <a:lstStyle/>
          <a:p>
            <a:r>
              <a:rPr lang="fr-FR" dirty="0" smtClean="0"/>
              <a:t>2 Cible </a:t>
            </a:r>
            <a:r>
              <a:rPr lang="fr-FR" dirty="0"/>
              <a:t>et objet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7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560" y="1196752"/>
            <a:ext cx="842493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600" b="1" dirty="0">
                <a:solidFill>
                  <a:srgbClr val="C00000"/>
                </a:solidFill>
              </a:rPr>
              <a:t>Pour Qui ?</a:t>
            </a:r>
          </a:p>
          <a:p>
            <a:pPr algn="just"/>
            <a:endParaRPr lang="fr-FR" sz="1600" b="1" dirty="0">
              <a:solidFill>
                <a:schemeClr val="accent3"/>
              </a:solidFill>
            </a:endParaRPr>
          </a:p>
          <a:p>
            <a:pPr lvl="0" algn="just">
              <a:buClr>
                <a:srgbClr val="AF1280"/>
              </a:buClr>
              <a:defRPr/>
            </a:pPr>
            <a:r>
              <a:rPr lang="fr-FR" sz="1600" b="1" dirty="0"/>
              <a:t>Prévoyance Pro </a:t>
            </a:r>
            <a:r>
              <a:rPr lang="fr-FR" sz="1600" dirty="0"/>
              <a:t>s’adresse à tous les Pros, personne physique capable, âgée de 18 à 64 ans </a:t>
            </a:r>
            <a:r>
              <a:rPr lang="fr-FR" sz="1600" dirty="0" smtClean="0"/>
              <a:t>souhaitant </a:t>
            </a:r>
            <a:r>
              <a:rPr lang="fr-FR" sz="1600" dirty="0"/>
              <a:t>se protéger financièrement contre les conséquences d’une maladie ou d’un accident.</a:t>
            </a:r>
          </a:p>
          <a:p>
            <a:pPr algn="just"/>
            <a:endParaRPr lang="fr-FR" sz="1600" b="1" dirty="0">
              <a:solidFill>
                <a:schemeClr val="accent3"/>
              </a:solidFill>
            </a:endParaRPr>
          </a:p>
          <a:p>
            <a:pPr algn="just"/>
            <a:endParaRPr lang="fr-FR" sz="1600" b="1" dirty="0">
              <a:solidFill>
                <a:schemeClr val="accent3"/>
              </a:solidFill>
            </a:endParaRPr>
          </a:p>
          <a:p>
            <a:pPr algn="just"/>
            <a:endParaRPr lang="fr-FR" sz="1600" b="1" dirty="0">
              <a:solidFill>
                <a:schemeClr val="accent3"/>
              </a:solidFill>
            </a:endParaRPr>
          </a:p>
          <a:p>
            <a:pPr lvl="0" algn="just"/>
            <a:r>
              <a:rPr lang="fr-FR" sz="1600" b="1" dirty="0" smtClean="0">
                <a:solidFill>
                  <a:srgbClr val="C00000"/>
                </a:solidFill>
              </a:rPr>
              <a:t>Pour </a:t>
            </a:r>
            <a:r>
              <a:rPr lang="fr-FR" sz="1600" b="1" dirty="0">
                <a:solidFill>
                  <a:srgbClr val="C00000"/>
                </a:solidFill>
              </a:rPr>
              <a:t>Quoi ?</a:t>
            </a:r>
          </a:p>
          <a:p>
            <a:pPr lvl="0" algn="just"/>
            <a:endParaRPr lang="fr-FR" sz="1600" dirty="0">
              <a:solidFill>
                <a:prstClr val="black"/>
              </a:solidFill>
            </a:endParaRPr>
          </a:p>
          <a:p>
            <a:pPr lvl="0" algn="just"/>
            <a:r>
              <a:rPr lang="fr-FR" sz="1600" dirty="0">
                <a:solidFill>
                  <a:prstClr val="black"/>
                </a:solidFill>
              </a:rPr>
              <a:t>Une maladie ou un accident peut entrainer un arrêt brutal du Pro qui n’est pas à même de poursuivre son activité ou de trouver un remplaçant. L’impact sur son entreprise et sa sphère privée est immédiat.</a:t>
            </a:r>
            <a:br>
              <a:rPr lang="fr-FR" sz="1600" dirty="0">
                <a:solidFill>
                  <a:prstClr val="black"/>
                </a:solidFill>
              </a:rPr>
            </a:br>
            <a:endParaRPr lang="fr-FR" sz="1600" dirty="0">
              <a:solidFill>
                <a:prstClr val="black"/>
              </a:solidFill>
            </a:endParaRPr>
          </a:p>
          <a:p>
            <a:pPr lvl="0" algn="just"/>
            <a:r>
              <a:rPr lang="fr-FR" sz="1600" dirty="0">
                <a:solidFill>
                  <a:prstClr val="black"/>
                </a:solidFill>
              </a:rPr>
              <a:t>L’arrêt entraine une baisse immédiate des revenus générés avec des charges fixes toujours présentes sans recette pour les absorber.</a:t>
            </a:r>
          </a:p>
          <a:p>
            <a:pPr lvl="0" algn="just"/>
            <a:endParaRPr lang="fr-FR" sz="1600" dirty="0">
              <a:solidFill>
                <a:prstClr val="black"/>
              </a:solidFill>
            </a:endParaRPr>
          </a:p>
          <a:p>
            <a:pPr lvl="0" algn="just"/>
            <a:r>
              <a:rPr lang="fr-FR" sz="1600" dirty="0">
                <a:solidFill>
                  <a:prstClr val="black"/>
                </a:solidFill>
              </a:rPr>
              <a:t>En fonction de la caisse du Pro, les régimes obligatoires ne protègent que de manière parcellaire et hétérogène.</a:t>
            </a:r>
            <a:endParaRPr lang="fr-FR" sz="16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20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056784" cy="769441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1 offre, 3 formules, 2 options : le récapitulatif des garanties 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8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928992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48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200800" cy="43088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2800"/>
              </a:spcBef>
            </a:pPr>
            <a:r>
              <a:rPr lang="pt-BR" dirty="0" smtClean="0">
                <a:solidFill>
                  <a:srgbClr val="C00000"/>
                </a:solidFill>
              </a:rPr>
              <a:t>2 Les </a:t>
            </a:r>
            <a:r>
              <a:rPr lang="pt-BR" dirty="0">
                <a:solidFill>
                  <a:srgbClr val="C00000"/>
                </a:solidFill>
              </a:rPr>
              <a:t>principales caractéristiques du produit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83568" y="1052736"/>
            <a:ext cx="8208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1600" i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9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ABB35C-F4A2-4CB3-8EC7-011EA744AE94}"/>
              </a:ext>
            </a:extLst>
          </p:cNvPr>
          <p:cNvSpPr txBox="1"/>
          <p:nvPr/>
        </p:nvSpPr>
        <p:spPr>
          <a:xfrm>
            <a:off x="777911" y="1238332"/>
            <a:ext cx="7308000" cy="340519"/>
          </a:xfrm>
          <a:prstGeom prst="roundRect">
            <a:avLst/>
          </a:prstGeom>
          <a:solidFill>
            <a:srgbClr val="C0000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cs typeface="Calibri" panose="020F0502020204030204" pitchFamily="34" charset="0"/>
              </a:rPr>
              <a:t>UN SOCLE DE GARANTIES ELEMENTAIRES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2699536-AD77-4C03-9DCD-360F6001C0E5}"/>
              </a:ext>
            </a:extLst>
          </p:cNvPr>
          <p:cNvSpPr/>
          <p:nvPr/>
        </p:nvSpPr>
        <p:spPr>
          <a:xfrm>
            <a:off x="388150" y="1222121"/>
            <a:ext cx="753782" cy="6958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069401" y="1578851"/>
            <a:ext cx="7632848" cy="1577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prstClr val="black"/>
                </a:solidFill>
                <a:cs typeface="Arial"/>
              </a:rPr>
              <a:t>Une</a:t>
            </a:r>
            <a:r>
              <a:rPr lang="fr-FR" sz="1400" dirty="0">
                <a:solidFill>
                  <a:schemeClr val="accent4"/>
                </a:solidFill>
                <a:latin typeface="Berlin Sans FB Demi" panose="020E0802020502020306" pitchFamily="34" charset="0"/>
                <a:cs typeface="Arial"/>
              </a:rPr>
              <a:t> </a:t>
            </a:r>
            <a:r>
              <a:rPr lang="fr-FR" sz="1400" b="1" dirty="0">
                <a:solidFill>
                  <a:srgbClr val="C31632"/>
                </a:solidFill>
                <a:cs typeface="Arial"/>
              </a:rPr>
              <a:t>couverture maladie et </a:t>
            </a:r>
            <a:r>
              <a:rPr lang="fr-FR" sz="1400" b="1" dirty="0" smtClean="0">
                <a:solidFill>
                  <a:srgbClr val="C31632"/>
                </a:solidFill>
                <a:cs typeface="Arial"/>
              </a:rPr>
              <a:t>accident</a:t>
            </a:r>
          </a:p>
          <a:p>
            <a:pPr marL="177800" indent="-1778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rgbClr val="C31632"/>
                </a:solidFill>
                <a:cs typeface="Arial"/>
              </a:rPr>
              <a:t> </a:t>
            </a:r>
            <a:r>
              <a:rPr lang="fr-FR" sz="1400" dirty="0" smtClean="0">
                <a:cs typeface="Arial"/>
              </a:rPr>
              <a:t>En</a:t>
            </a:r>
            <a:r>
              <a:rPr lang="fr-FR" sz="1400" b="1" dirty="0" smtClean="0">
                <a:solidFill>
                  <a:srgbClr val="C31632"/>
                </a:solidFill>
                <a:cs typeface="Arial"/>
              </a:rPr>
              <a:t> version Madelin ou non </a:t>
            </a:r>
          </a:p>
          <a:p>
            <a:pPr marL="177800" indent="-1778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prstClr val="black"/>
                </a:solidFill>
                <a:cs typeface="Arial"/>
              </a:rPr>
              <a:t>Un </a:t>
            </a:r>
            <a:r>
              <a:rPr lang="fr-FR" sz="1400" b="1" dirty="0">
                <a:solidFill>
                  <a:srgbClr val="C31632"/>
                </a:solidFill>
                <a:cs typeface="Arial"/>
              </a:rPr>
              <a:t>Capital décès déplafonné</a:t>
            </a:r>
          </a:p>
          <a:p>
            <a:pPr marL="177800" indent="-1778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prstClr val="black"/>
                </a:solidFill>
                <a:cs typeface="Arial"/>
              </a:rPr>
              <a:t>Des indemnités arrêt de travail </a:t>
            </a:r>
            <a:r>
              <a:rPr lang="fr-FR" sz="1400" b="1" dirty="0">
                <a:solidFill>
                  <a:srgbClr val="C31632"/>
                </a:solidFill>
                <a:cs typeface="Arial"/>
              </a:rPr>
              <a:t>jusqu’à 20 000€ mensuels </a:t>
            </a:r>
          </a:p>
          <a:p>
            <a:pPr marL="177800" indent="-1778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prstClr val="black"/>
                </a:solidFill>
                <a:cs typeface="Arial"/>
              </a:rPr>
              <a:t>Un choix des montants des </a:t>
            </a:r>
            <a:r>
              <a:rPr lang="fr-FR" sz="1400" b="1" dirty="0">
                <a:solidFill>
                  <a:srgbClr val="C31632"/>
                </a:solidFill>
                <a:cs typeface="Arial"/>
              </a:rPr>
              <a:t>garanties décès et arrêt de travail </a:t>
            </a:r>
            <a:r>
              <a:rPr lang="fr-FR" sz="1400" b="1" dirty="0" err="1">
                <a:solidFill>
                  <a:srgbClr val="C31632"/>
                </a:solidFill>
                <a:cs typeface="Arial"/>
              </a:rPr>
              <a:t>décorrélés</a:t>
            </a:r>
            <a:endParaRPr lang="fr-FR" sz="1400" b="1" dirty="0">
              <a:solidFill>
                <a:srgbClr val="C31632"/>
              </a:solidFill>
              <a:cs typeface="Arial"/>
            </a:endParaRPr>
          </a:p>
          <a:p>
            <a:pPr marL="177800" indent="-1778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prstClr val="black"/>
                </a:solidFill>
                <a:cs typeface="Arial"/>
              </a:rPr>
              <a:t>Une </a:t>
            </a:r>
            <a:r>
              <a:rPr lang="fr-FR" sz="1400" b="1" dirty="0">
                <a:solidFill>
                  <a:srgbClr val="C31632"/>
                </a:solidFill>
                <a:cs typeface="Arial"/>
              </a:rPr>
              <a:t>option de majoration des indemnités journalières </a:t>
            </a:r>
            <a:r>
              <a:rPr lang="fr-FR" sz="1400" dirty="0">
                <a:solidFill>
                  <a:prstClr val="black"/>
                </a:solidFill>
                <a:cs typeface="Arial"/>
              </a:rPr>
              <a:t>les 90 premiers jours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54AA2CE-2290-4BA8-A5FF-72CEFD647BBB}"/>
              </a:ext>
            </a:extLst>
          </p:cNvPr>
          <p:cNvSpPr txBox="1"/>
          <p:nvPr/>
        </p:nvSpPr>
        <p:spPr>
          <a:xfrm>
            <a:off x="1045318" y="3544648"/>
            <a:ext cx="7200000" cy="340519"/>
          </a:xfrm>
          <a:prstGeom prst="roundRect">
            <a:avLst/>
          </a:prstGeom>
          <a:solidFill>
            <a:srgbClr val="C0000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cs typeface="Calibri" panose="020F0502020204030204" pitchFamily="34" charset="0"/>
              </a:rPr>
              <a:t>DES GARANTIES COMPLÉMENTAIRES DANS LES FORMULES CONFORT ET OPTIMAL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2699536-AD77-4C03-9DCD-360F6001C0E5}"/>
              </a:ext>
            </a:extLst>
          </p:cNvPr>
          <p:cNvSpPr/>
          <p:nvPr/>
        </p:nvSpPr>
        <p:spPr>
          <a:xfrm>
            <a:off x="539552" y="3518167"/>
            <a:ext cx="753782" cy="6958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134902" y="3933056"/>
            <a:ext cx="7704856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prstClr val="black"/>
                </a:solidFill>
                <a:cs typeface="Arial"/>
              </a:rPr>
              <a:t>Formule </a:t>
            </a:r>
            <a:r>
              <a:rPr lang="fr-FR" sz="1400" b="1" dirty="0">
                <a:solidFill>
                  <a:srgbClr val="C00000"/>
                </a:solidFill>
                <a:cs typeface="Arial"/>
              </a:rPr>
              <a:t>Confort</a:t>
            </a:r>
            <a:r>
              <a:rPr lang="fr-FR" sz="1400" dirty="0">
                <a:solidFill>
                  <a:prstClr val="black"/>
                </a:solidFill>
                <a:cs typeface="Arial"/>
              </a:rPr>
              <a:t> : couverture de</a:t>
            </a:r>
            <a:r>
              <a:rPr lang="fr-FR" sz="1400" dirty="0">
                <a:cs typeface="Arial"/>
              </a:rPr>
              <a:t> l’</a:t>
            </a:r>
            <a:r>
              <a:rPr lang="fr-FR" sz="1400" b="1" dirty="0">
                <a:solidFill>
                  <a:srgbClr val="C00000"/>
                </a:solidFill>
                <a:cs typeface="Arial"/>
              </a:rPr>
              <a:t>invalidité</a:t>
            </a:r>
            <a:r>
              <a:rPr lang="fr-FR" sz="1400" dirty="0">
                <a:solidFill>
                  <a:srgbClr val="C00000"/>
                </a:solidFill>
                <a:cs typeface="Arial"/>
              </a:rPr>
              <a:t> </a:t>
            </a:r>
            <a:r>
              <a:rPr lang="fr-FR" sz="1400" dirty="0">
                <a:solidFill>
                  <a:prstClr val="black"/>
                </a:solidFill>
                <a:cs typeface="Arial"/>
              </a:rPr>
              <a:t>et des </a:t>
            </a:r>
            <a:r>
              <a:rPr lang="fr-FR" sz="1400" b="1" dirty="0">
                <a:solidFill>
                  <a:srgbClr val="C00000"/>
                </a:solidFill>
                <a:cs typeface="Arial"/>
              </a:rPr>
              <a:t>affections psy et dos (MNO</a:t>
            </a:r>
            <a:r>
              <a:rPr lang="fr-FR" sz="1400" b="1" dirty="0" smtClean="0">
                <a:solidFill>
                  <a:srgbClr val="C00000"/>
                </a:solidFill>
                <a:cs typeface="Arial"/>
              </a:rPr>
              <a:t>)</a:t>
            </a:r>
          </a:p>
          <a:p>
            <a:pPr marL="177800" indent="-177800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1400" b="1" dirty="0">
              <a:solidFill>
                <a:srgbClr val="C00000"/>
              </a:solidFill>
              <a:cs typeface="Arial"/>
            </a:endParaRPr>
          </a:p>
          <a:p>
            <a:pPr marL="177800" indent="-1778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prstClr val="black"/>
                </a:solidFill>
                <a:cs typeface="Arial"/>
              </a:rPr>
              <a:t>Formule </a:t>
            </a:r>
            <a:r>
              <a:rPr lang="fr-FR" sz="1400" b="1" dirty="0">
                <a:solidFill>
                  <a:srgbClr val="C00000"/>
                </a:solidFill>
                <a:cs typeface="Arial"/>
              </a:rPr>
              <a:t>Optimal</a:t>
            </a:r>
            <a:r>
              <a:rPr lang="fr-FR" sz="1400" b="1" dirty="0">
                <a:solidFill>
                  <a:schemeClr val="accent6"/>
                </a:solidFill>
                <a:cs typeface="Arial"/>
              </a:rPr>
              <a:t> :</a:t>
            </a:r>
            <a:r>
              <a:rPr lang="fr-FR" sz="1400" dirty="0">
                <a:solidFill>
                  <a:prstClr val="black"/>
                </a:solidFill>
                <a:cs typeface="Arial"/>
              </a:rPr>
              <a:t> en complément des garanties de la Formule Confort,  un </a:t>
            </a:r>
            <a:r>
              <a:rPr lang="fr-FR" sz="1400" b="1" dirty="0">
                <a:solidFill>
                  <a:srgbClr val="C00000"/>
                </a:solidFill>
                <a:cs typeface="Arial"/>
              </a:rPr>
              <a:t>capital décès/PTIA doublé</a:t>
            </a:r>
            <a:r>
              <a:rPr lang="fr-FR" sz="1400" dirty="0">
                <a:solidFill>
                  <a:srgbClr val="C00000"/>
                </a:solidFill>
                <a:cs typeface="Arial"/>
              </a:rPr>
              <a:t> </a:t>
            </a:r>
            <a:r>
              <a:rPr lang="fr-FR" sz="1400" dirty="0">
                <a:solidFill>
                  <a:prstClr val="black"/>
                </a:solidFill>
                <a:cs typeface="Arial"/>
              </a:rPr>
              <a:t>en </a:t>
            </a:r>
            <a:r>
              <a:rPr lang="fr-FR" sz="1400" dirty="0" smtClean="0">
                <a:solidFill>
                  <a:prstClr val="black"/>
                </a:solidFill>
                <a:cs typeface="Arial"/>
              </a:rPr>
              <a:t>cas </a:t>
            </a:r>
            <a:r>
              <a:rPr lang="fr-FR" sz="1400" dirty="0">
                <a:solidFill>
                  <a:prstClr val="black"/>
                </a:solidFill>
                <a:cs typeface="Arial"/>
              </a:rPr>
              <a:t>d’accident et la couverture en cas de </a:t>
            </a:r>
            <a:r>
              <a:rPr lang="fr-FR" sz="1400" b="1" dirty="0">
                <a:solidFill>
                  <a:srgbClr val="C00000"/>
                </a:solidFill>
                <a:cs typeface="Arial"/>
              </a:rPr>
              <a:t>reprise à temps partiel </a:t>
            </a:r>
            <a:r>
              <a:rPr lang="fr-FR" sz="1400" dirty="0" smtClean="0">
                <a:solidFill>
                  <a:prstClr val="black"/>
                </a:solidFill>
                <a:cs typeface="Arial"/>
              </a:rPr>
              <a:t>thérapeutique</a:t>
            </a:r>
          </a:p>
          <a:p>
            <a:pPr marL="177800" indent="-177800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1400" dirty="0">
              <a:solidFill>
                <a:prstClr val="black"/>
              </a:solidFill>
              <a:cs typeface="Arial"/>
            </a:endParaRPr>
          </a:p>
          <a:p>
            <a:pPr marL="177800" indent="-1778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prstClr val="black"/>
                </a:solidFill>
                <a:cs typeface="Arial"/>
              </a:rPr>
              <a:t>Réduction des </a:t>
            </a:r>
            <a:r>
              <a:rPr lang="fr-FR" sz="1400" b="1" dirty="0">
                <a:solidFill>
                  <a:srgbClr val="C00000"/>
                </a:solidFill>
                <a:cs typeface="Arial"/>
              </a:rPr>
              <a:t>délais de franchise </a:t>
            </a:r>
            <a:r>
              <a:rPr lang="fr-FR" sz="1400" dirty="0">
                <a:solidFill>
                  <a:prstClr val="black"/>
                </a:solidFill>
                <a:cs typeface="Arial"/>
              </a:rPr>
              <a:t>au fur et à mesure de la montée en </a:t>
            </a:r>
            <a:r>
              <a:rPr lang="fr-FR" sz="1400" dirty="0" smtClean="0">
                <a:solidFill>
                  <a:prstClr val="black"/>
                </a:solidFill>
                <a:cs typeface="Arial"/>
              </a:rPr>
              <a:t>gamme</a:t>
            </a:r>
          </a:p>
          <a:p>
            <a:pPr marL="177800" indent="-177800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sz="1400" dirty="0">
              <a:solidFill>
                <a:prstClr val="black"/>
              </a:solidFill>
              <a:cs typeface="Arial"/>
            </a:endParaRPr>
          </a:p>
          <a:p>
            <a:pPr marL="177800" indent="-1778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prstClr val="black"/>
                </a:solidFill>
                <a:cs typeface="Arial"/>
              </a:rPr>
              <a:t>Une </a:t>
            </a:r>
            <a:r>
              <a:rPr lang="fr-FR" sz="1400" b="1" dirty="0">
                <a:solidFill>
                  <a:srgbClr val="C00000"/>
                </a:solidFill>
                <a:cs typeface="Arial"/>
              </a:rPr>
              <a:t>option de couverture des frais d’exploitation permanents </a:t>
            </a:r>
            <a:r>
              <a:rPr lang="fr-FR" sz="1400" dirty="0">
                <a:solidFill>
                  <a:prstClr val="black"/>
                </a:solidFill>
                <a:cs typeface="Arial"/>
              </a:rPr>
              <a:t>à partir de la formule Confort</a:t>
            </a:r>
          </a:p>
        </p:txBody>
      </p:sp>
    </p:spTree>
    <p:extLst>
      <p:ext uri="{BB962C8B-B14F-4D97-AF65-F5344CB8AC3E}">
        <p14:creationId xmlns:p14="http://schemas.microsoft.com/office/powerpoint/2010/main" val="36206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5688632" cy="430887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 comparatif avec l’offre actuelle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10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60" y="1196752"/>
            <a:ext cx="8750044" cy="5271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58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344816" cy="769441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Le positionnement concurrentiel des garanties 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11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8352928" cy="5509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42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20306" y="260648"/>
            <a:ext cx="7556150" cy="769441"/>
          </a:xfrm>
        </p:spPr>
        <p:txBody>
          <a:bodyPr/>
          <a:lstStyle/>
          <a:p>
            <a:r>
              <a:rPr lang="fr-FR" dirty="0"/>
              <a:t>Le cas des clients déjà équipés d’un contrat Garantie Prévoyance Pro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6CAA51-8AFF-42F7-A9CE-D0F9224459C2}"/>
              </a:ext>
            </a:extLst>
          </p:cNvPr>
          <p:cNvSpPr/>
          <p:nvPr/>
        </p:nvSpPr>
        <p:spPr>
          <a:xfrm>
            <a:off x="926437" y="1379660"/>
            <a:ext cx="7701063" cy="4667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B54FA2D-CFD0-47C2-8B2C-7B393787AB7C}"/>
              </a:ext>
            </a:extLst>
          </p:cNvPr>
          <p:cNvSpPr txBox="1"/>
          <p:nvPr/>
        </p:nvSpPr>
        <p:spPr>
          <a:xfrm>
            <a:off x="948461" y="1455472"/>
            <a:ext cx="7734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cs typeface="Arial" panose="020B0604020202020204" pitchFamily="34" charset="0"/>
              </a:rPr>
              <a:t>Pour les clients dont les besoins ont évolué 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921507" y="1988840"/>
            <a:ext cx="599149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defTabSz="6858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fr-FR" sz="1400" b="1" dirty="0" smtClean="0"/>
              <a:t>La nouvelle offre pourra être proposée </a:t>
            </a:r>
            <a:r>
              <a:rPr lang="fr-FR" sz="1400" dirty="0" smtClean="0"/>
              <a:t>à un client détenteur du produit Garantie Prévoyance Pro </a:t>
            </a:r>
            <a:r>
              <a:rPr lang="fr-FR" sz="1400" b="1" dirty="0" smtClean="0"/>
              <a:t>si et seulement si ses besoins ont évolué </a:t>
            </a:r>
          </a:p>
          <a:p>
            <a:pPr marL="285750" lvl="0" indent="-285750" algn="just" defTabSz="6858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fr-FR" sz="1400" b="1" dirty="0" smtClean="0"/>
              <a:t>Ces </a:t>
            </a:r>
            <a:r>
              <a:rPr lang="fr-FR" sz="1400" b="1" dirty="0"/>
              <a:t>clients ne doivent pas faire l’objet d’opérations de ciblage spécifique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995998-0030-430C-AC54-8A6F320948A3}"/>
              </a:ext>
            </a:extLst>
          </p:cNvPr>
          <p:cNvSpPr/>
          <p:nvPr/>
        </p:nvSpPr>
        <p:spPr>
          <a:xfrm>
            <a:off x="7380312" y="1988840"/>
            <a:ext cx="1660805" cy="7958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100" dirty="0">
                <a:solidFill>
                  <a:schemeClr val="tx1"/>
                </a:solidFill>
              </a:rPr>
              <a:t>Il ne faut jamais résilier un contrat existant dans le seul but de réaliser une affaire nouvelle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BC0BC67-499F-4A9D-B30D-5F7CDE6ABC1C}"/>
              </a:ext>
            </a:extLst>
          </p:cNvPr>
          <p:cNvSpPr/>
          <p:nvPr/>
        </p:nvSpPr>
        <p:spPr>
          <a:xfrm>
            <a:off x="992017" y="3219946"/>
            <a:ext cx="7701063" cy="4644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fr-FR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>
                <a:solidFill>
                  <a:schemeClr val="tx1"/>
                </a:solidFill>
                <a:cs typeface="Arial" panose="020B0604020202020204" pitchFamily="34" charset="0"/>
              </a:rPr>
              <a:t>un </a:t>
            </a:r>
            <a:r>
              <a:rPr lang="fr-FR" sz="1600" b="1" dirty="0" err="1">
                <a:solidFill>
                  <a:schemeClr val="tx1"/>
                </a:solidFill>
                <a:cs typeface="Arial" panose="020B0604020202020204" pitchFamily="34" charset="0"/>
              </a:rPr>
              <a:t>process</a:t>
            </a:r>
            <a:r>
              <a:rPr lang="fr-FR" sz="1600" b="1" dirty="0">
                <a:solidFill>
                  <a:schemeClr val="tx1"/>
                </a:solidFill>
                <a:cs typeface="Arial" panose="020B0604020202020204" pitchFamily="34" charset="0"/>
              </a:rPr>
              <a:t> facilitant a été mis en place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71341" y="3789040"/>
            <a:ext cx="51845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defTabSz="6858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fr-FR" sz="1400" dirty="0"/>
              <a:t>Un </a:t>
            </a:r>
            <a:r>
              <a:rPr lang="fr-FR" sz="1400" dirty="0" err="1"/>
              <a:t>process</a:t>
            </a:r>
            <a:r>
              <a:rPr lang="fr-FR" sz="1400" dirty="0"/>
              <a:t> de souscription (BPCE Vie) et de résiliation (BPCE A) a été mis en place pour faciliter la démarche commerciale du conseiller et répondre aux intérêts du client :  résiliation « amiable » chez BPCEA possible à tout moment dès la validation de la souscription par BPCE Vie</a:t>
            </a:r>
          </a:p>
          <a:p>
            <a:pPr marL="285750" lvl="0" indent="-285750" algn="just" defTabSz="6858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fr-FR" sz="1400" dirty="0"/>
              <a:t>Le pilotage commercial permettra de suivre ces opérations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0D54F8-722A-428F-9387-3600D1B4EFE5}"/>
              </a:ext>
            </a:extLst>
          </p:cNvPr>
          <p:cNvSpPr/>
          <p:nvPr/>
        </p:nvSpPr>
        <p:spPr>
          <a:xfrm>
            <a:off x="6279905" y="3780417"/>
            <a:ext cx="2624179" cy="17407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800" dirty="0">
                <a:solidFill>
                  <a:schemeClr val="tx1"/>
                </a:solidFill>
              </a:rPr>
              <a:t>Sélectionner dans la liste déroulante « reprise Caisse d’Epargne »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800" dirty="0">
                <a:solidFill>
                  <a:schemeClr val="tx1"/>
                </a:solidFill>
              </a:rPr>
              <a:t>Saisir le n° de contrat Garantie Prévoyance Pro, qui alimentera la lettre de résiliation amiable intégrée à la liasse contractuelle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fr-FR" sz="800" dirty="0">
              <a:solidFill>
                <a:schemeClr val="tx1"/>
              </a:solidFill>
            </a:endParaRPr>
          </a:p>
          <a:p>
            <a:endParaRPr lang="fr-FR" sz="800" dirty="0">
              <a:solidFill>
                <a:schemeClr val="tx1"/>
              </a:solidFill>
            </a:endParaRPr>
          </a:p>
          <a:p>
            <a:endParaRPr lang="fr-FR" sz="8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fr-FR" sz="8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800" dirty="0">
                <a:solidFill>
                  <a:schemeClr val="tx1"/>
                </a:solidFill>
              </a:rPr>
              <a:t>En cas de refus de la sélection médicale du nouveau contrat, le conseiller sera informé par BPCE Vie de la situation. Le client continuera alors d’être couvert par son contrat initial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2B8923D-84FA-4037-97FC-5CC859864D55}"/>
              </a:ext>
            </a:extLst>
          </p:cNvPr>
          <p:cNvSpPr/>
          <p:nvPr/>
        </p:nvSpPr>
        <p:spPr>
          <a:xfrm>
            <a:off x="6488975" y="4449905"/>
            <a:ext cx="2324601" cy="4018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700"/>
              </a:lnSpc>
            </a:pPr>
            <a:r>
              <a:rPr lang="fr-FR" sz="800" dirty="0">
                <a:solidFill>
                  <a:schemeClr val="tx1"/>
                </a:solidFill>
              </a:rPr>
              <a:t>Jusqu’en mars : communiquer par mail ce numéro de contrat ainsi que l’identité du client au CEP* : </a:t>
            </a:r>
          </a:p>
          <a:p>
            <a:pPr algn="ctr">
              <a:lnSpc>
                <a:spcPts val="700"/>
              </a:lnSpc>
            </a:pPr>
            <a:r>
              <a:rPr lang="fr-FR" sz="800" u="sng" dirty="0">
                <a:solidFill>
                  <a:srgbClr val="7030A0"/>
                </a:solidFill>
              </a:rPr>
              <a:t>na-map-cep-assistancereseau@natixis.com</a:t>
            </a:r>
            <a:endParaRPr lang="fr-FR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09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20306" y="260648"/>
            <a:ext cx="7556150" cy="430887"/>
          </a:xfrm>
        </p:spPr>
        <p:txBody>
          <a:bodyPr/>
          <a:lstStyle/>
          <a:p>
            <a:r>
              <a:rPr lang="fr-FR" dirty="0" smtClean="0"/>
              <a:t>Le commission 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13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560" y="1412776"/>
            <a:ext cx="7632848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1216" indent="-201216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dirty="0">
                <a:cs typeface="Arial"/>
              </a:rPr>
              <a:t>Un commissionnement de l’établissement ventilé par garanties: </a:t>
            </a:r>
            <a:endParaRPr lang="fr-FR" dirty="0" smtClean="0">
              <a:cs typeface="Arial"/>
            </a:endParaRPr>
          </a:p>
          <a:p>
            <a:pPr>
              <a:spcBef>
                <a:spcPts val="600"/>
              </a:spcBef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>
                <a:cs typeface="Arial"/>
              </a:rPr>
              <a:t>10% pour la garantie ITT/IPP/IPT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>
                <a:cs typeface="Arial"/>
              </a:rPr>
              <a:t>15% pour la garantie </a:t>
            </a:r>
            <a:r>
              <a:rPr lang="fr-FR" dirty="0" smtClean="0">
                <a:cs typeface="Arial"/>
              </a:rPr>
              <a:t>Décès/PTIA</a:t>
            </a:r>
          </a:p>
          <a:p>
            <a:pPr lvl="1"/>
            <a:endParaRPr lang="fr-FR" dirty="0">
              <a:cs typeface="Arial"/>
            </a:endParaRPr>
          </a:p>
          <a:p>
            <a:pPr marL="201216" lvl="1" indent="-201216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dirty="0">
                <a:cs typeface="Arial"/>
              </a:rPr>
              <a:t>50% du solde créditeur du compte de résultat technique</a:t>
            </a:r>
          </a:p>
        </p:txBody>
      </p:sp>
    </p:spTree>
    <p:extLst>
      <p:ext uri="{BB962C8B-B14F-4D97-AF65-F5344CB8AC3E}">
        <p14:creationId xmlns:p14="http://schemas.microsoft.com/office/powerpoint/2010/main" val="42235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9" name="Sous-titre 1"/>
          <p:cNvSpPr txBox="1">
            <a:spLocks/>
          </p:cNvSpPr>
          <p:nvPr/>
        </p:nvSpPr>
        <p:spPr>
          <a:xfrm>
            <a:off x="284222" y="3068960"/>
            <a:ext cx="4215770" cy="1080120"/>
          </a:xfrm>
          <a:prstGeom prst="rect">
            <a:avLst/>
          </a:prstGeom>
        </p:spPr>
        <p:txBody>
          <a:bodyPr tIns="82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2400" dirty="0" smtClean="0">
                <a:solidFill>
                  <a:srgbClr val="C00000"/>
                </a:solidFill>
              </a:rPr>
              <a:t>3. parcours </a:t>
            </a:r>
            <a:r>
              <a:rPr lang="fr-FR" sz="2400" dirty="0">
                <a:solidFill>
                  <a:srgbClr val="C00000"/>
                </a:solidFill>
              </a:rPr>
              <a:t>de vente et </a:t>
            </a:r>
            <a:r>
              <a:rPr lang="fr-FR" sz="2400" dirty="0" err="1">
                <a:solidFill>
                  <a:srgbClr val="C00000"/>
                </a:solidFill>
              </a:rPr>
              <a:t>process</a:t>
            </a:r>
            <a:endParaRPr lang="fr-FR" sz="2400" dirty="0">
              <a:solidFill>
                <a:srgbClr val="C00000"/>
              </a:solidFill>
            </a:endParaRPr>
          </a:p>
          <a:p>
            <a:pPr algn="ctr"/>
            <a:r>
              <a:rPr lang="fr-FR" sz="2400" dirty="0">
                <a:solidFill>
                  <a:srgbClr val="C00000"/>
                </a:solidFill>
              </a:rPr>
              <a:t/>
            </a:r>
            <a:br>
              <a:rPr lang="fr-FR" sz="2400" dirty="0">
                <a:solidFill>
                  <a:srgbClr val="C00000"/>
                </a:solidFill>
              </a:rPr>
            </a:br>
            <a:endParaRPr lang="fr-FR" sz="2400" dirty="0" smtClean="0">
              <a:solidFill>
                <a:srgbClr val="C00000"/>
              </a:solidFill>
            </a:endParaRPr>
          </a:p>
        </p:txBody>
      </p:sp>
      <p:cxnSp>
        <p:nvCxnSpPr>
          <p:cNvPr id="23" name="Connecteur droit 22"/>
          <p:cNvCxnSpPr/>
          <p:nvPr/>
        </p:nvCxnSpPr>
        <p:spPr>
          <a:xfrm flipV="1">
            <a:off x="251520" y="2708920"/>
            <a:ext cx="0" cy="1584176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76672"/>
            <a:ext cx="5688632" cy="430887"/>
          </a:xfrm>
        </p:spPr>
        <p:txBody>
          <a:bodyPr/>
          <a:lstStyle/>
          <a:p>
            <a:r>
              <a:rPr lang="fr-FR" dirty="0"/>
              <a:t>Le parcours de vente en agence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15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 : coins arrondis 25">
            <a:extLst>
              <a:ext uri="{FF2B5EF4-FFF2-40B4-BE49-F238E27FC236}">
                <a16:creationId xmlns:a16="http://schemas.microsoft.com/office/drawing/2014/main" id="{8AE77B77-57E1-431C-87A1-5835A360BA1E}"/>
              </a:ext>
            </a:extLst>
          </p:cNvPr>
          <p:cNvSpPr/>
          <p:nvPr/>
        </p:nvSpPr>
        <p:spPr>
          <a:xfrm>
            <a:off x="1388199" y="1155763"/>
            <a:ext cx="7654672" cy="1139998"/>
          </a:xfrm>
          <a:prstGeom prst="roundRect">
            <a:avLst>
              <a:gd name="adj" fmla="val 112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lvl="2" indent="-1714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chemeClr val="tx1"/>
                </a:solidFill>
              </a:rPr>
              <a:t>Un outil de </a:t>
            </a:r>
            <a:r>
              <a:rPr lang="fr-FR" sz="1600" b="1" dirty="0">
                <a:solidFill>
                  <a:srgbClr val="C00000"/>
                </a:solidFill>
              </a:rPr>
              <a:t>simulation</a:t>
            </a:r>
            <a:r>
              <a:rPr lang="fr-FR" sz="1600" dirty="0">
                <a:solidFill>
                  <a:schemeClr val="tx1"/>
                </a:solidFill>
              </a:rPr>
              <a:t> comme pierre angulaire de la proposition d’assurance</a:t>
            </a:r>
          </a:p>
          <a:p>
            <a:pPr marL="171450" lvl="2" indent="-1714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1600" dirty="0" smtClean="0">
                <a:solidFill>
                  <a:schemeClr val="tx1"/>
                </a:solidFill>
              </a:rPr>
              <a:t>Un </a:t>
            </a:r>
            <a:r>
              <a:rPr lang="fr-FR" sz="1600" b="1" dirty="0">
                <a:solidFill>
                  <a:srgbClr val="C00000"/>
                </a:solidFill>
              </a:rPr>
              <a:t>numéro d’appel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>
                <a:solidFill>
                  <a:schemeClr val="tx1"/>
                </a:solidFill>
              </a:rPr>
              <a:t>en fil rouge du parcours pour une assistance d’expert sur le produit</a:t>
            </a:r>
          </a:p>
          <a:p>
            <a:pPr marL="171450" lvl="2" indent="-1714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chemeClr val="tx1"/>
                </a:solidFill>
              </a:rPr>
              <a:t>Un </a:t>
            </a:r>
            <a:r>
              <a:rPr lang="fr-FR" sz="1600" b="1" dirty="0">
                <a:solidFill>
                  <a:srgbClr val="C00000"/>
                </a:solidFill>
              </a:rPr>
              <a:t>parcours informatisé et chaîné depuis la simulation jusqu’à la signature du </a:t>
            </a:r>
            <a:r>
              <a:rPr lang="fr-FR" sz="1600" b="1" dirty="0" smtClean="0">
                <a:solidFill>
                  <a:srgbClr val="C00000"/>
                </a:solidFill>
              </a:rPr>
              <a:t>client</a:t>
            </a:r>
            <a:endParaRPr lang="fr-FR" sz="1600" dirty="0">
              <a:solidFill>
                <a:srgbClr val="C00000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4774F41-ED07-496C-9FF9-76ABEEB9E37E}"/>
              </a:ext>
            </a:extLst>
          </p:cNvPr>
          <p:cNvCxnSpPr/>
          <p:nvPr/>
        </p:nvCxnSpPr>
        <p:spPr>
          <a:xfrm>
            <a:off x="1159591" y="1219204"/>
            <a:ext cx="0" cy="191293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9132392E-7299-48C4-9B7C-63B84A1458EF}"/>
              </a:ext>
            </a:extLst>
          </p:cNvPr>
          <p:cNvSpPr txBox="1"/>
          <p:nvPr/>
        </p:nvSpPr>
        <p:spPr>
          <a:xfrm>
            <a:off x="24056" y="2018762"/>
            <a:ext cx="1121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C00000"/>
                </a:solidFill>
                <a:latin typeface="Berlin Sans FB Demi" panose="020E0802020502020306" pitchFamily="34" charset="0"/>
              </a:rPr>
              <a:t>points forts</a:t>
            </a:r>
          </a:p>
        </p:txBody>
      </p:sp>
      <p:sp>
        <p:nvSpPr>
          <p:cNvPr id="26" name="Rectangle : coins arrondis 5">
            <a:extLst>
              <a:ext uri="{FF2B5EF4-FFF2-40B4-BE49-F238E27FC236}">
                <a16:creationId xmlns:a16="http://schemas.microsoft.com/office/drawing/2014/main" id="{00871ADB-4BD1-4F57-91A6-FC33DA443E7C}"/>
              </a:ext>
            </a:extLst>
          </p:cNvPr>
          <p:cNvSpPr/>
          <p:nvPr/>
        </p:nvSpPr>
        <p:spPr>
          <a:xfrm>
            <a:off x="1259097" y="2492896"/>
            <a:ext cx="1762517" cy="519875"/>
          </a:xfrm>
          <a:prstGeom prst="roundRect">
            <a:avLst/>
          </a:prstGeom>
          <a:solidFill>
            <a:schemeClr val="bg1">
              <a:lumMod val="6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Le simulateur </a:t>
            </a:r>
            <a:r>
              <a:rPr lang="fr-FR" sz="1200" b="1" dirty="0">
                <a:solidFill>
                  <a:schemeClr val="tx1"/>
                </a:solidFill>
              </a:rPr>
              <a:t>chaîné à la souscription</a:t>
            </a:r>
          </a:p>
        </p:txBody>
      </p:sp>
      <p:sp>
        <p:nvSpPr>
          <p:cNvPr id="27" name="Rectangle : coins arrondis 8">
            <a:extLst>
              <a:ext uri="{FF2B5EF4-FFF2-40B4-BE49-F238E27FC236}">
                <a16:creationId xmlns:a16="http://schemas.microsoft.com/office/drawing/2014/main" id="{57628C27-BE23-410D-A92B-7F7DADC56FDB}"/>
              </a:ext>
            </a:extLst>
          </p:cNvPr>
          <p:cNvSpPr/>
          <p:nvPr/>
        </p:nvSpPr>
        <p:spPr>
          <a:xfrm>
            <a:off x="3118436" y="2492895"/>
            <a:ext cx="2471273" cy="519875"/>
          </a:xfrm>
          <a:prstGeom prst="roundRect">
            <a:avLst/>
          </a:prstGeom>
          <a:solidFill>
            <a:schemeClr val="bg1">
              <a:lumMod val="7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Le rapatriement </a:t>
            </a:r>
            <a:r>
              <a:rPr lang="fr-FR" sz="1200" b="1" dirty="0">
                <a:solidFill>
                  <a:schemeClr val="tx1"/>
                </a:solidFill>
              </a:rPr>
              <a:t>automatique</a:t>
            </a:r>
            <a:r>
              <a:rPr lang="fr-FR" sz="1200" dirty="0">
                <a:solidFill>
                  <a:schemeClr val="tx1"/>
                </a:solidFill>
              </a:rPr>
              <a:t> des données qui évite la re-saisie par le conseiller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28" name="Rectangle : coins arrondis 6">
            <a:extLst>
              <a:ext uri="{FF2B5EF4-FFF2-40B4-BE49-F238E27FC236}">
                <a16:creationId xmlns:a16="http://schemas.microsoft.com/office/drawing/2014/main" id="{C57701B5-A425-4177-9515-2468DB1B08E7}"/>
              </a:ext>
            </a:extLst>
          </p:cNvPr>
          <p:cNvSpPr/>
          <p:nvPr/>
        </p:nvSpPr>
        <p:spPr>
          <a:xfrm>
            <a:off x="5741165" y="2492896"/>
            <a:ext cx="1036169" cy="519875"/>
          </a:xfrm>
          <a:prstGeom prst="roundRect">
            <a:avLst>
              <a:gd name="adj" fmla="val 23112"/>
            </a:avLst>
          </a:prstGeom>
          <a:solidFill>
            <a:schemeClr val="bg1">
              <a:lumMod val="6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La </a:t>
            </a:r>
            <a:r>
              <a:rPr lang="fr-FR" sz="1200" b="1" dirty="0">
                <a:solidFill>
                  <a:schemeClr val="tx1"/>
                </a:solidFill>
              </a:rPr>
              <a:t>signature électronique</a:t>
            </a:r>
          </a:p>
        </p:txBody>
      </p:sp>
      <p:sp>
        <p:nvSpPr>
          <p:cNvPr id="29" name="Rectangle : coins arrondis 7">
            <a:extLst>
              <a:ext uri="{FF2B5EF4-FFF2-40B4-BE49-F238E27FC236}">
                <a16:creationId xmlns:a16="http://schemas.microsoft.com/office/drawing/2014/main" id="{16532A1F-FDC5-4D1A-921B-B98E45D9ED98}"/>
              </a:ext>
            </a:extLst>
          </p:cNvPr>
          <p:cNvSpPr/>
          <p:nvPr/>
        </p:nvSpPr>
        <p:spPr>
          <a:xfrm>
            <a:off x="6908503" y="2488898"/>
            <a:ext cx="1696474" cy="519873"/>
          </a:xfrm>
          <a:prstGeom prst="roundRect">
            <a:avLst/>
          </a:prstGeom>
          <a:solidFill>
            <a:schemeClr val="bg1">
              <a:lumMod val="7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Une </a:t>
            </a:r>
            <a:r>
              <a:rPr lang="fr-FR" sz="1200" b="1" dirty="0">
                <a:solidFill>
                  <a:schemeClr val="tx1"/>
                </a:solidFill>
              </a:rPr>
              <a:t>assistance</a:t>
            </a:r>
            <a:r>
              <a:rPr lang="fr-FR" sz="1200" dirty="0">
                <a:solidFill>
                  <a:schemeClr val="tx1"/>
                </a:solidFill>
              </a:rPr>
              <a:t> téléphonique en cas de besoin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79" y="3212976"/>
            <a:ext cx="8068745" cy="2848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54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97568"/>
            <a:ext cx="6912768" cy="769441"/>
          </a:xfrm>
        </p:spPr>
        <p:txBody>
          <a:bodyPr/>
          <a:lstStyle/>
          <a:p>
            <a:r>
              <a:rPr lang="fr-FR" altLang="fr-FR" dirty="0" smtClean="0"/>
              <a:t>3 Le </a:t>
            </a:r>
            <a:r>
              <a:rPr lang="fr-FR" altLang="fr-FR" dirty="0"/>
              <a:t>parcours de vente en agence : illustration d’écrans</a:t>
            </a:r>
            <a:endParaRPr lang="fr-FR" cap="non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16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784976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67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9" name="Sous-titre 1"/>
          <p:cNvSpPr txBox="1">
            <a:spLocks/>
          </p:cNvSpPr>
          <p:nvPr/>
        </p:nvSpPr>
        <p:spPr>
          <a:xfrm>
            <a:off x="284222" y="3068960"/>
            <a:ext cx="3132032" cy="1080120"/>
          </a:xfrm>
          <a:prstGeom prst="rect">
            <a:avLst/>
          </a:prstGeom>
        </p:spPr>
        <p:txBody>
          <a:bodyPr tIns="82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dirty="0" smtClean="0"/>
              <a:t>6. CONTACT</a:t>
            </a:r>
            <a:endParaRPr lang="fr-FR" sz="2600" dirty="0" smtClean="0"/>
          </a:p>
        </p:txBody>
      </p:sp>
      <p:cxnSp>
        <p:nvCxnSpPr>
          <p:cNvPr id="23" name="Connecteur droit 22"/>
          <p:cNvCxnSpPr/>
          <p:nvPr/>
        </p:nvCxnSpPr>
        <p:spPr>
          <a:xfrm flipV="1">
            <a:off x="251520" y="2708920"/>
            <a:ext cx="0" cy="1584176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6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08367"/>
            <a:ext cx="4320480" cy="430887"/>
          </a:xfrm>
        </p:spPr>
        <p:txBody>
          <a:bodyPr/>
          <a:lstStyle/>
          <a:p>
            <a:r>
              <a:rPr lang="fr-FR" dirty="0" smtClean="0"/>
              <a:t>CONTACT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18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D0406C-71C9-4FBB-B169-E97346ED8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911" y="1124744"/>
            <a:ext cx="3024617" cy="40119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D1B87F-FB3D-4044-9440-CD34C2DF7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1052736"/>
            <a:ext cx="3024617" cy="4005010"/>
          </a:xfrm>
          <a:prstGeom prst="rect">
            <a:avLst/>
          </a:prstGeom>
        </p:spPr>
      </p:pic>
      <p:sp>
        <p:nvSpPr>
          <p:cNvPr id="10" name="Rectangle : coins arrondis 2">
            <a:extLst>
              <a:ext uri="{FF2B5EF4-FFF2-40B4-BE49-F238E27FC236}">
                <a16:creationId xmlns:a16="http://schemas.microsoft.com/office/drawing/2014/main" id="{A44550EC-7428-4A99-903E-ED50747D6F58}"/>
              </a:ext>
            </a:extLst>
          </p:cNvPr>
          <p:cNvSpPr/>
          <p:nvPr/>
        </p:nvSpPr>
        <p:spPr>
          <a:xfrm>
            <a:off x="3620703" y="5205198"/>
            <a:ext cx="4479689" cy="92105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fr-FR" sz="1000" b="1" dirty="0"/>
              <a:t>L’ASSISTANCE</a:t>
            </a:r>
            <a:r>
              <a:rPr lang="fr-FR" sz="1000" b="1" dirty="0">
                <a:solidFill>
                  <a:srgbClr val="C00000"/>
                </a:solidFill>
              </a:rPr>
              <a:t> </a:t>
            </a:r>
            <a:r>
              <a:rPr lang="fr-FR" sz="1000" b="1" dirty="0"/>
              <a:t>RÉSEAU DU CENTRE D’EXPERTISE PRO </a:t>
            </a:r>
            <a:r>
              <a:rPr lang="fr-FR" sz="1000" dirty="0"/>
              <a:t>de BPCE Vie</a:t>
            </a:r>
          </a:p>
          <a:p>
            <a:pPr lvl="1"/>
            <a:r>
              <a:rPr lang="fr-FR" sz="1000" dirty="0"/>
              <a:t>Bouton « </a:t>
            </a:r>
            <a:r>
              <a:rPr lang="fr-FR" sz="1000" b="1" dirty="0"/>
              <a:t>Appel expert</a:t>
            </a:r>
            <a:r>
              <a:rPr lang="fr-FR" sz="1000" dirty="0"/>
              <a:t> » du simulateur Prévoyance Pro</a:t>
            </a:r>
          </a:p>
          <a:p>
            <a:pPr lvl="1">
              <a:spcBef>
                <a:spcPts val="0"/>
              </a:spcBef>
            </a:pPr>
            <a:r>
              <a:rPr lang="fr-FR" sz="1000" dirty="0"/>
              <a:t>N° d’appel direct : 01 58 55 55 56</a:t>
            </a:r>
            <a:br>
              <a:rPr lang="fr-FR" sz="1000" dirty="0"/>
            </a:br>
            <a:r>
              <a:rPr lang="fr-FR" sz="1000" u="sng" dirty="0"/>
              <a:t>na-map-cep-assistancereseau@natixis.com</a:t>
            </a:r>
            <a:endParaRPr lang="fr-FR" sz="1000" dirty="0">
              <a:cs typeface="Arial"/>
            </a:endParaRPr>
          </a:p>
        </p:txBody>
      </p:sp>
      <p:sp>
        <p:nvSpPr>
          <p:cNvPr id="11" name="Espace réservé du texte 1">
            <a:extLst>
              <a:ext uri="{FF2B5EF4-FFF2-40B4-BE49-F238E27FC236}">
                <a16:creationId xmlns:a16="http://schemas.microsoft.com/office/drawing/2014/main" id="{F81759F4-F66B-4E53-B311-F7AD4D708D8F}"/>
              </a:ext>
            </a:extLst>
          </p:cNvPr>
          <p:cNvSpPr txBox="1">
            <a:spLocks/>
          </p:cNvSpPr>
          <p:nvPr/>
        </p:nvSpPr>
        <p:spPr>
          <a:xfrm>
            <a:off x="4561008" y="5231437"/>
            <a:ext cx="3647328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0" kern="1200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2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sz="1000" b="1" dirty="0"/>
              <a:t>L’ASSISTANCE</a:t>
            </a:r>
            <a:r>
              <a:rPr lang="fr-FR" sz="1000" b="1" dirty="0">
                <a:solidFill>
                  <a:srgbClr val="C00000"/>
                </a:solidFill>
              </a:rPr>
              <a:t> </a:t>
            </a:r>
            <a:r>
              <a:rPr lang="fr-FR" sz="1000" b="1" dirty="0"/>
              <a:t>RÉSEAU DU CENTRE D’EXPERTISE PRO </a:t>
            </a:r>
            <a:r>
              <a:rPr lang="fr-FR" sz="1000" dirty="0"/>
              <a:t>de BPCE Vie</a:t>
            </a:r>
          </a:p>
          <a:p>
            <a:pPr lvl="1"/>
            <a:r>
              <a:rPr lang="fr-FR" sz="1000" dirty="0"/>
              <a:t>Bouton « </a:t>
            </a:r>
            <a:r>
              <a:rPr lang="fr-FR" sz="1000" b="1" dirty="0"/>
              <a:t>Appel expert</a:t>
            </a:r>
            <a:r>
              <a:rPr lang="fr-FR" sz="1000" dirty="0"/>
              <a:t> » du simulateur Prévoyance Pro</a:t>
            </a:r>
          </a:p>
          <a:p>
            <a:pPr lvl="1">
              <a:spcBef>
                <a:spcPts val="0"/>
              </a:spcBef>
            </a:pPr>
            <a:r>
              <a:rPr lang="fr-FR" sz="1000" dirty="0"/>
              <a:t>N° d’appel direct : 01 58 55 55 56</a:t>
            </a:r>
            <a:br>
              <a:rPr lang="fr-FR" sz="1000" dirty="0"/>
            </a:br>
            <a:r>
              <a:rPr lang="fr-FR" sz="1000" u="sng" dirty="0"/>
              <a:t>na-map-cep-assistancereseau@natixis.com</a:t>
            </a:r>
            <a:endParaRPr lang="fr-FR" sz="1000" dirty="0">
              <a:cs typeface="Arial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EAD5F8C-99E1-467A-9685-F1421D5D27FB}"/>
              </a:ext>
            </a:extLst>
          </p:cNvPr>
          <p:cNvGrpSpPr/>
          <p:nvPr/>
        </p:nvGrpSpPr>
        <p:grpSpPr>
          <a:xfrm>
            <a:off x="3816492" y="5348802"/>
            <a:ext cx="531864" cy="461665"/>
            <a:chOff x="7831937" y="3544487"/>
            <a:chExt cx="554983" cy="555192"/>
          </a:xfrm>
          <a:solidFill>
            <a:srgbClr val="7030A0"/>
          </a:solidFill>
        </p:grpSpPr>
        <p:sp>
          <p:nvSpPr>
            <p:cNvPr id="13" name="Freeform 582">
              <a:extLst>
                <a:ext uri="{FF2B5EF4-FFF2-40B4-BE49-F238E27FC236}">
                  <a16:creationId xmlns:a16="http://schemas.microsoft.com/office/drawing/2014/main" id="{E8BF6ED4-A169-4918-9381-DF07DC86E5E9}"/>
                </a:ext>
              </a:extLst>
            </p:cNvPr>
            <p:cNvSpPr>
              <a:spLocks noEditPoints="1"/>
            </p:cNvSpPr>
            <p:nvPr/>
          </p:nvSpPr>
          <p:spPr bwMode="auto">
            <a:xfrm rot="1069111">
              <a:off x="7831937" y="3732251"/>
              <a:ext cx="424637" cy="367428"/>
            </a:xfrm>
            <a:custGeom>
              <a:avLst/>
              <a:gdLst>
                <a:gd name="T0" fmla="*/ 173 w 226"/>
                <a:gd name="T1" fmla="*/ 119 h 214"/>
                <a:gd name="T2" fmla="*/ 159 w 226"/>
                <a:gd name="T3" fmla="*/ 119 h 214"/>
                <a:gd name="T4" fmla="*/ 157 w 226"/>
                <a:gd name="T5" fmla="*/ 121 h 214"/>
                <a:gd name="T6" fmla="*/ 144 w 226"/>
                <a:gd name="T7" fmla="*/ 134 h 214"/>
                <a:gd name="T8" fmla="*/ 145 w 226"/>
                <a:gd name="T9" fmla="*/ 133 h 214"/>
                <a:gd name="T10" fmla="*/ 103 w 226"/>
                <a:gd name="T11" fmla="*/ 101 h 214"/>
                <a:gd name="T12" fmla="*/ 94 w 226"/>
                <a:gd name="T13" fmla="*/ 81 h 214"/>
                <a:gd name="T14" fmla="*/ 108 w 226"/>
                <a:gd name="T15" fmla="*/ 67 h 214"/>
                <a:gd name="T16" fmla="*/ 111 w 226"/>
                <a:gd name="T17" fmla="*/ 60 h 214"/>
                <a:gd name="T18" fmla="*/ 109 w 226"/>
                <a:gd name="T19" fmla="*/ 53 h 214"/>
                <a:gd name="T20" fmla="*/ 60 w 226"/>
                <a:gd name="T21" fmla="*/ 3 h 214"/>
                <a:gd name="T22" fmla="*/ 52 w 226"/>
                <a:gd name="T23" fmla="*/ 0 h 214"/>
                <a:gd name="T24" fmla="*/ 46 w 226"/>
                <a:gd name="T25" fmla="*/ 3 h 214"/>
                <a:gd name="T26" fmla="*/ 39 w 226"/>
                <a:gd name="T27" fmla="*/ 10 h 214"/>
                <a:gd name="T28" fmla="*/ 30 w 226"/>
                <a:gd name="T29" fmla="*/ 18 h 214"/>
                <a:gd name="T30" fmla="*/ 30 w 226"/>
                <a:gd name="T31" fmla="*/ 19 h 214"/>
                <a:gd name="T32" fmla="*/ 74 w 226"/>
                <a:gd name="T33" fmla="*/ 152 h 214"/>
                <a:gd name="T34" fmla="*/ 172 w 226"/>
                <a:gd name="T35" fmla="*/ 214 h 214"/>
                <a:gd name="T36" fmla="*/ 172 w 226"/>
                <a:gd name="T37" fmla="*/ 214 h 214"/>
                <a:gd name="T38" fmla="*/ 192 w 226"/>
                <a:gd name="T39" fmla="*/ 209 h 214"/>
                <a:gd name="T40" fmla="*/ 206 w 226"/>
                <a:gd name="T41" fmla="*/ 199 h 214"/>
                <a:gd name="T42" fmla="*/ 207 w 226"/>
                <a:gd name="T43" fmla="*/ 198 h 214"/>
                <a:gd name="T44" fmla="*/ 222 w 226"/>
                <a:gd name="T45" fmla="*/ 183 h 214"/>
                <a:gd name="T46" fmla="*/ 222 w 226"/>
                <a:gd name="T47" fmla="*/ 169 h 214"/>
                <a:gd name="T48" fmla="*/ 173 w 226"/>
                <a:gd name="T49" fmla="*/ 119 h 214"/>
                <a:gd name="T50" fmla="*/ 200 w 226"/>
                <a:gd name="T51" fmla="*/ 191 h 214"/>
                <a:gd name="T52" fmla="*/ 199 w 226"/>
                <a:gd name="T53" fmla="*/ 192 h 214"/>
                <a:gd name="T54" fmla="*/ 188 w 226"/>
                <a:gd name="T55" fmla="*/ 200 h 214"/>
                <a:gd name="T56" fmla="*/ 172 w 226"/>
                <a:gd name="T57" fmla="*/ 204 h 214"/>
                <a:gd name="T58" fmla="*/ 172 w 226"/>
                <a:gd name="T59" fmla="*/ 204 h 214"/>
                <a:gd name="T60" fmla="*/ 81 w 226"/>
                <a:gd name="T61" fmla="*/ 145 h 214"/>
                <a:gd name="T62" fmla="*/ 37 w 226"/>
                <a:gd name="T63" fmla="*/ 26 h 214"/>
                <a:gd name="T64" fmla="*/ 37 w 226"/>
                <a:gd name="T65" fmla="*/ 25 h 214"/>
                <a:gd name="T66" fmla="*/ 46 w 226"/>
                <a:gd name="T67" fmla="*/ 17 h 214"/>
                <a:gd name="T68" fmla="*/ 52 w 226"/>
                <a:gd name="T69" fmla="*/ 10 h 214"/>
                <a:gd name="T70" fmla="*/ 101 w 226"/>
                <a:gd name="T71" fmla="*/ 60 h 214"/>
                <a:gd name="T72" fmla="*/ 86 w 226"/>
                <a:gd name="T73" fmla="*/ 75 h 214"/>
                <a:gd name="T74" fmla="*/ 95 w 226"/>
                <a:gd name="T75" fmla="*/ 106 h 214"/>
                <a:gd name="T76" fmla="*/ 145 w 226"/>
                <a:gd name="T77" fmla="*/ 143 h 214"/>
                <a:gd name="T78" fmla="*/ 149 w 226"/>
                <a:gd name="T79" fmla="*/ 142 h 214"/>
                <a:gd name="T80" fmla="*/ 151 w 226"/>
                <a:gd name="T81" fmla="*/ 141 h 214"/>
                <a:gd name="T82" fmla="*/ 164 w 226"/>
                <a:gd name="T83" fmla="*/ 128 h 214"/>
                <a:gd name="T84" fmla="*/ 166 w 226"/>
                <a:gd name="T85" fmla="*/ 126 h 214"/>
                <a:gd name="T86" fmla="*/ 215 w 226"/>
                <a:gd name="T87" fmla="*/ 176 h 214"/>
                <a:gd name="T88" fmla="*/ 200 w 226"/>
                <a:gd name="T89" fmla="*/ 19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" h="214">
                  <a:moveTo>
                    <a:pt x="173" y="119"/>
                  </a:moveTo>
                  <a:cubicBezTo>
                    <a:pt x="169" y="116"/>
                    <a:pt x="163" y="116"/>
                    <a:pt x="159" y="119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3" y="125"/>
                    <a:pt x="145" y="133"/>
                    <a:pt x="144" y="134"/>
                  </a:cubicBezTo>
                  <a:cubicBezTo>
                    <a:pt x="144" y="134"/>
                    <a:pt x="145" y="134"/>
                    <a:pt x="145" y="133"/>
                  </a:cubicBezTo>
                  <a:cubicBezTo>
                    <a:pt x="138" y="133"/>
                    <a:pt x="118" y="120"/>
                    <a:pt x="103" y="101"/>
                  </a:cubicBezTo>
                  <a:cubicBezTo>
                    <a:pt x="95" y="89"/>
                    <a:pt x="94" y="83"/>
                    <a:pt x="94" y="81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10" y="65"/>
                    <a:pt x="111" y="63"/>
                    <a:pt x="111" y="60"/>
                  </a:cubicBezTo>
                  <a:cubicBezTo>
                    <a:pt x="111" y="58"/>
                    <a:pt x="110" y="55"/>
                    <a:pt x="109" y="5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8" y="2"/>
                    <a:pt x="55" y="0"/>
                    <a:pt x="52" y="0"/>
                  </a:cubicBezTo>
                  <a:cubicBezTo>
                    <a:pt x="50" y="0"/>
                    <a:pt x="47" y="1"/>
                    <a:pt x="46" y="3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5" y="14"/>
                    <a:pt x="30" y="18"/>
                    <a:pt x="30" y="18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0" y="50"/>
                    <a:pt x="13" y="91"/>
                    <a:pt x="74" y="152"/>
                  </a:cubicBezTo>
                  <a:cubicBezTo>
                    <a:pt x="114" y="194"/>
                    <a:pt x="146" y="214"/>
                    <a:pt x="172" y="214"/>
                  </a:cubicBezTo>
                  <a:cubicBezTo>
                    <a:pt x="172" y="214"/>
                    <a:pt x="172" y="214"/>
                    <a:pt x="172" y="214"/>
                  </a:cubicBezTo>
                  <a:cubicBezTo>
                    <a:pt x="179" y="214"/>
                    <a:pt x="186" y="212"/>
                    <a:pt x="192" y="209"/>
                  </a:cubicBezTo>
                  <a:cubicBezTo>
                    <a:pt x="198" y="206"/>
                    <a:pt x="203" y="202"/>
                    <a:pt x="206" y="199"/>
                  </a:cubicBezTo>
                  <a:cubicBezTo>
                    <a:pt x="207" y="198"/>
                    <a:pt x="207" y="198"/>
                    <a:pt x="207" y="198"/>
                  </a:cubicBezTo>
                  <a:cubicBezTo>
                    <a:pt x="207" y="198"/>
                    <a:pt x="222" y="184"/>
                    <a:pt x="222" y="183"/>
                  </a:cubicBezTo>
                  <a:cubicBezTo>
                    <a:pt x="226" y="179"/>
                    <a:pt x="226" y="173"/>
                    <a:pt x="222" y="169"/>
                  </a:cubicBezTo>
                  <a:lnTo>
                    <a:pt x="173" y="119"/>
                  </a:lnTo>
                  <a:close/>
                  <a:moveTo>
                    <a:pt x="200" y="191"/>
                  </a:moveTo>
                  <a:cubicBezTo>
                    <a:pt x="199" y="192"/>
                    <a:pt x="199" y="192"/>
                    <a:pt x="199" y="192"/>
                  </a:cubicBezTo>
                  <a:cubicBezTo>
                    <a:pt x="196" y="194"/>
                    <a:pt x="193" y="198"/>
                    <a:pt x="188" y="200"/>
                  </a:cubicBezTo>
                  <a:cubicBezTo>
                    <a:pt x="183" y="203"/>
                    <a:pt x="178" y="204"/>
                    <a:pt x="172" y="204"/>
                  </a:cubicBezTo>
                  <a:cubicBezTo>
                    <a:pt x="172" y="204"/>
                    <a:pt x="172" y="204"/>
                    <a:pt x="172" y="204"/>
                  </a:cubicBezTo>
                  <a:cubicBezTo>
                    <a:pt x="149" y="204"/>
                    <a:pt x="119" y="184"/>
                    <a:pt x="81" y="145"/>
                  </a:cubicBezTo>
                  <a:cubicBezTo>
                    <a:pt x="0" y="63"/>
                    <a:pt x="26" y="37"/>
                    <a:pt x="37" y="26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8" y="25"/>
                    <a:pt x="42" y="21"/>
                    <a:pt x="46" y="17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101" y="60"/>
                    <a:pt x="101" y="60"/>
                    <a:pt x="101" y="60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81" y="80"/>
                    <a:pt x="85" y="92"/>
                    <a:pt x="95" y="106"/>
                  </a:cubicBezTo>
                  <a:cubicBezTo>
                    <a:pt x="111" y="127"/>
                    <a:pt x="133" y="143"/>
                    <a:pt x="145" y="143"/>
                  </a:cubicBezTo>
                  <a:cubicBezTo>
                    <a:pt x="146" y="143"/>
                    <a:pt x="148" y="143"/>
                    <a:pt x="149" y="142"/>
                  </a:cubicBezTo>
                  <a:cubicBezTo>
                    <a:pt x="150" y="142"/>
                    <a:pt x="151" y="141"/>
                    <a:pt x="151" y="141"/>
                  </a:cubicBezTo>
                  <a:cubicBezTo>
                    <a:pt x="152" y="140"/>
                    <a:pt x="160" y="132"/>
                    <a:pt x="164" y="128"/>
                  </a:cubicBezTo>
                  <a:cubicBezTo>
                    <a:pt x="166" y="126"/>
                    <a:pt x="166" y="126"/>
                    <a:pt x="166" y="126"/>
                  </a:cubicBezTo>
                  <a:cubicBezTo>
                    <a:pt x="215" y="176"/>
                    <a:pt x="215" y="176"/>
                    <a:pt x="215" y="176"/>
                  </a:cubicBezTo>
                  <a:cubicBezTo>
                    <a:pt x="215" y="177"/>
                    <a:pt x="201" y="190"/>
                    <a:pt x="200" y="191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7030A0"/>
                </a:solidFill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A890DCE-C472-48A4-ADA2-DC586B21F359}"/>
                </a:ext>
              </a:extLst>
            </p:cNvPr>
            <p:cNvSpPr>
              <a:spLocks noEditPoints="1"/>
            </p:cNvSpPr>
            <p:nvPr/>
          </p:nvSpPr>
          <p:spPr bwMode="auto">
            <a:xfrm rot="1041695">
              <a:off x="8087777" y="3544487"/>
              <a:ext cx="299143" cy="337374"/>
            </a:xfrm>
            <a:custGeom>
              <a:avLst/>
              <a:gdLst>
                <a:gd name="T0" fmla="*/ 145 w 220"/>
                <a:gd name="T1" fmla="*/ 0 h 215"/>
                <a:gd name="T2" fmla="*/ 74 w 220"/>
                <a:gd name="T3" fmla="*/ 0 h 215"/>
                <a:gd name="T4" fmla="*/ 0 w 220"/>
                <a:gd name="T5" fmla="*/ 81 h 215"/>
                <a:gd name="T6" fmla="*/ 58 w 220"/>
                <a:gd name="T7" fmla="*/ 160 h 215"/>
                <a:gd name="T8" fmla="*/ 58 w 220"/>
                <a:gd name="T9" fmla="*/ 211 h 215"/>
                <a:gd name="T10" fmla="*/ 60 w 220"/>
                <a:gd name="T11" fmla="*/ 215 h 215"/>
                <a:gd name="T12" fmla="*/ 62 w 220"/>
                <a:gd name="T13" fmla="*/ 215 h 215"/>
                <a:gd name="T14" fmla="*/ 65 w 220"/>
                <a:gd name="T15" fmla="*/ 214 h 215"/>
                <a:gd name="T16" fmla="*/ 125 w 220"/>
                <a:gd name="T17" fmla="*/ 162 h 215"/>
                <a:gd name="T18" fmla="*/ 145 w 220"/>
                <a:gd name="T19" fmla="*/ 162 h 215"/>
                <a:gd name="T20" fmla="*/ 220 w 220"/>
                <a:gd name="T21" fmla="*/ 81 h 215"/>
                <a:gd name="T22" fmla="*/ 145 w 220"/>
                <a:gd name="T23" fmla="*/ 0 h 215"/>
                <a:gd name="T24" fmla="*/ 145 w 220"/>
                <a:gd name="T25" fmla="*/ 153 h 215"/>
                <a:gd name="T26" fmla="*/ 123 w 220"/>
                <a:gd name="T27" fmla="*/ 153 h 215"/>
                <a:gd name="T28" fmla="*/ 120 w 220"/>
                <a:gd name="T29" fmla="*/ 154 h 215"/>
                <a:gd name="T30" fmla="*/ 67 w 220"/>
                <a:gd name="T31" fmla="*/ 201 h 215"/>
                <a:gd name="T32" fmla="*/ 67 w 220"/>
                <a:gd name="T33" fmla="*/ 156 h 215"/>
                <a:gd name="T34" fmla="*/ 63 w 220"/>
                <a:gd name="T35" fmla="*/ 152 h 215"/>
                <a:gd name="T36" fmla="*/ 9 w 220"/>
                <a:gd name="T37" fmla="*/ 81 h 215"/>
                <a:gd name="T38" fmla="*/ 74 w 220"/>
                <a:gd name="T39" fmla="*/ 9 h 215"/>
                <a:gd name="T40" fmla="*/ 145 w 220"/>
                <a:gd name="T41" fmla="*/ 9 h 215"/>
                <a:gd name="T42" fmla="*/ 211 w 220"/>
                <a:gd name="T43" fmla="*/ 81 h 215"/>
                <a:gd name="T44" fmla="*/ 145 w 220"/>
                <a:gd name="T45" fmla="*/ 15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0" h="215">
                  <a:moveTo>
                    <a:pt x="145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0" y="36"/>
                    <a:pt x="0" y="81"/>
                  </a:cubicBezTo>
                  <a:cubicBezTo>
                    <a:pt x="0" y="119"/>
                    <a:pt x="24" y="151"/>
                    <a:pt x="58" y="160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2"/>
                    <a:pt x="59" y="214"/>
                    <a:pt x="60" y="215"/>
                  </a:cubicBezTo>
                  <a:cubicBezTo>
                    <a:pt x="61" y="215"/>
                    <a:pt x="61" y="215"/>
                    <a:pt x="62" y="215"/>
                  </a:cubicBezTo>
                  <a:cubicBezTo>
                    <a:pt x="63" y="215"/>
                    <a:pt x="64" y="215"/>
                    <a:pt x="65" y="214"/>
                  </a:cubicBezTo>
                  <a:cubicBezTo>
                    <a:pt x="125" y="162"/>
                    <a:pt x="125" y="162"/>
                    <a:pt x="125" y="162"/>
                  </a:cubicBezTo>
                  <a:cubicBezTo>
                    <a:pt x="145" y="162"/>
                    <a:pt x="145" y="162"/>
                    <a:pt x="145" y="162"/>
                  </a:cubicBezTo>
                  <a:cubicBezTo>
                    <a:pt x="186" y="162"/>
                    <a:pt x="220" y="125"/>
                    <a:pt x="220" y="81"/>
                  </a:cubicBezTo>
                  <a:cubicBezTo>
                    <a:pt x="220" y="36"/>
                    <a:pt x="186" y="0"/>
                    <a:pt x="145" y="0"/>
                  </a:cubicBezTo>
                  <a:close/>
                  <a:moveTo>
                    <a:pt x="145" y="153"/>
                  </a:moveTo>
                  <a:cubicBezTo>
                    <a:pt x="123" y="153"/>
                    <a:pt x="123" y="153"/>
                    <a:pt x="123" y="153"/>
                  </a:cubicBezTo>
                  <a:cubicBezTo>
                    <a:pt x="122" y="153"/>
                    <a:pt x="121" y="153"/>
                    <a:pt x="120" y="154"/>
                  </a:cubicBezTo>
                  <a:cubicBezTo>
                    <a:pt x="67" y="201"/>
                    <a:pt x="67" y="201"/>
                    <a:pt x="67" y="201"/>
                  </a:cubicBezTo>
                  <a:cubicBezTo>
                    <a:pt x="67" y="156"/>
                    <a:pt x="67" y="156"/>
                    <a:pt x="67" y="156"/>
                  </a:cubicBezTo>
                  <a:cubicBezTo>
                    <a:pt x="67" y="154"/>
                    <a:pt x="65" y="152"/>
                    <a:pt x="63" y="152"/>
                  </a:cubicBezTo>
                  <a:cubicBezTo>
                    <a:pt x="32" y="145"/>
                    <a:pt x="9" y="116"/>
                    <a:pt x="9" y="81"/>
                  </a:cubicBezTo>
                  <a:cubicBezTo>
                    <a:pt x="9" y="41"/>
                    <a:pt x="38" y="9"/>
                    <a:pt x="74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81" y="9"/>
                    <a:pt x="211" y="41"/>
                    <a:pt x="211" y="81"/>
                  </a:cubicBezTo>
                  <a:cubicBezTo>
                    <a:pt x="211" y="120"/>
                    <a:pt x="181" y="153"/>
                    <a:pt x="145" y="153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7030A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575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341085-8EEC-47D3-9566-2A45068B4531}">
  <ds:schemaRefs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6937</TotalTime>
  <Words>826</Words>
  <Application>Microsoft Office PowerPoint</Application>
  <PresentationFormat>Affichage à l'écran (4:3)</PresentationFormat>
  <Paragraphs>144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6" baseType="lpstr">
      <vt:lpstr>Arial</vt:lpstr>
      <vt:lpstr>Arial Narrow</vt:lpstr>
      <vt:lpstr>Berlin Sans FB Demi</vt:lpstr>
      <vt:lpstr>Calibri</vt:lpstr>
      <vt:lpstr>Verdana</vt:lpstr>
      <vt:lpstr>Wingdings</vt:lpstr>
      <vt:lpstr>Wingdings 2</vt:lpstr>
      <vt:lpstr>Thème Office</vt:lpstr>
      <vt:lpstr>Présentation PowerPoint</vt:lpstr>
      <vt:lpstr>Présentation PowerPoint</vt:lpstr>
      <vt:lpstr>Présentation PowerPoint</vt:lpstr>
      <vt:lpstr>CONTEXTE ET OBJECTIFS</vt:lpstr>
      <vt:lpstr>les AMBITIONS portées par LA NOUVELLE OFFRE Prévoyance Enjeux</vt:lpstr>
      <vt:lpstr>Présentation PowerPoint</vt:lpstr>
      <vt:lpstr>2 Cible et objet</vt:lpstr>
      <vt:lpstr>1 offre, 3 formules, 2 options : le récapitulatif des garanties </vt:lpstr>
      <vt:lpstr>2 Les principales caractéristiques du produit</vt:lpstr>
      <vt:lpstr>Le comparatif avec l’offre actuelle</vt:lpstr>
      <vt:lpstr>Le positionnement concurrentiel des garanties </vt:lpstr>
      <vt:lpstr>Le cas des clients déjà équipés d’un contrat Garantie Prévoyance Pro</vt:lpstr>
      <vt:lpstr>Le commission </vt:lpstr>
      <vt:lpstr>Présentation PowerPoint</vt:lpstr>
      <vt:lpstr>Le parcours de vente en agence</vt:lpstr>
      <vt:lpstr>3 Le parcours de vente en agence : illustration d’écrans</vt:lpstr>
      <vt:lpstr>Présentation PowerPoint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POIGNANT Anne [CEGEE]</cp:lastModifiedBy>
  <cp:revision>442</cp:revision>
  <cp:lastPrinted>2019-09-03T07:44:48Z</cp:lastPrinted>
  <dcterms:created xsi:type="dcterms:W3CDTF">2017-05-30T18:41:27Z</dcterms:created>
  <dcterms:modified xsi:type="dcterms:W3CDTF">2020-02-11T14:14:50Z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karine.hennequin@cegee.caisse-epargne.fr</vt:lpwstr>
  </property>
  <property fmtid="{D5CDD505-2E9C-101B-9397-08002B2CF9AE}" pid="6" name="MSIP_Label_48a19f0c-bea1-442e-a475-ed109d9ec508_SetDate">
    <vt:lpwstr>2019-10-11T09:20:33.7729651Z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