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5"/>
  </p:sldMasterIdLst>
  <p:notesMasterIdLst>
    <p:notesMasterId r:id="rId86"/>
  </p:notesMasterIdLst>
  <p:handoutMasterIdLst>
    <p:handoutMasterId r:id="rId87"/>
  </p:handoutMasterIdLst>
  <p:sldIdLst>
    <p:sldId id="310" r:id="rId6"/>
    <p:sldId id="291" r:id="rId7"/>
    <p:sldId id="333" r:id="rId8"/>
    <p:sldId id="324" r:id="rId9"/>
    <p:sldId id="334" r:id="rId10"/>
    <p:sldId id="335" r:id="rId11"/>
    <p:sldId id="340" r:id="rId12"/>
    <p:sldId id="336" r:id="rId13"/>
    <p:sldId id="337" r:id="rId14"/>
    <p:sldId id="338" r:id="rId15"/>
    <p:sldId id="339" r:id="rId16"/>
    <p:sldId id="341" r:id="rId17"/>
    <p:sldId id="345" r:id="rId18"/>
    <p:sldId id="346" r:id="rId19"/>
    <p:sldId id="347" r:id="rId20"/>
    <p:sldId id="342" r:id="rId21"/>
    <p:sldId id="353" r:id="rId22"/>
    <p:sldId id="354" r:id="rId23"/>
    <p:sldId id="355" r:id="rId24"/>
    <p:sldId id="352" r:id="rId25"/>
    <p:sldId id="348" r:id="rId26"/>
    <p:sldId id="356" r:id="rId27"/>
    <p:sldId id="357" r:id="rId28"/>
    <p:sldId id="359" r:id="rId29"/>
    <p:sldId id="361" r:id="rId30"/>
    <p:sldId id="362" r:id="rId31"/>
    <p:sldId id="363" r:id="rId32"/>
    <p:sldId id="404" r:id="rId33"/>
    <p:sldId id="405" r:id="rId34"/>
    <p:sldId id="406" r:id="rId35"/>
    <p:sldId id="407" r:id="rId36"/>
    <p:sldId id="408" r:id="rId37"/>
    <p:sldId id="343" r:id="rId38"/>
    <p:sldId id="365" r:id="rId39"/>
    <p:sldId id="366" r:id="rId40"/>
    <p:sldId id="367" r:id="rId41"/>
    <p:sldId id="368" r:id="rId42"/>
    <p:sldId id="369" r:id="rId43"/>
    <p:sldId id="370" r:id="rId44"/>
    <p:sldId id="344" r:id="rId45"/>
    <p:sldId id="364" r:id="rId46"/>
    <p:sldId id="372" r:id="rId47"/>
    <p:sldId id="373" r:id="rId48"/>
    <p:sldId id="374" r:id="rId49"/>
    <p:sldId id="375" r:id="rId50"/>
    <p:sldId id="376" r:id="rId51"/>
    <p:sldId id="377" r:id="rId52"/>
    <p:sldId id="378" r:id="rId53"/>
    <p:sldId id="371" r:id="rId54"/>
    <p:sldId id="326" r:id="rId55"/>
    <p:sldId id="328" r:id="rId56"/>
    <p:sldId id="329" r:id="rId57"/>
    <p:sldId id="330" r:id="rId58"/>
    <p:sldId id="331" r:id="rId59"/>
    <p:sldId id="332" r:id="rId60"/>
    <p:sldId id="380" r:id="rId61"/>
    <p:sldId id="392" r:id="rId62"/>
    <p:sldId id="379" r:id="rId63"/>
    <p:sldId id="381" r:id="rId64"/>
    <p:sldId id="386" r:id="rId65"/>
    <p:sldId id="382" r:id="rId66"/>
    <p:sldId id="383" r:id="rId67"/>
    <p:sldId id="387" r:id="rId68"/>
    <p:sldId id="384" r:id="rId69"/>
    <p:sldId id="385" r:id="rId70"/>
    <p:sldId id="388" r:id="rId71"/>
    <p:sldId id="389" r:id="rId72"/>
    <p:sldId id="390" r:id="rId73"/>
    <p:sldId id="391" r:id="rId74"/>
    <p:sldId id="393" r:id="rId75"/>
    <p:sldId id="394" r:id="rId76"/>
    <p:sldId id="395" r:id="rId77"/>
    <p:sldId id="396" r:id="rId78"/>
    <p:sldId id="397" r:id="rId79"/>
    <p:sldId id="399" r:id="rId80"/>
    <p:sldId id="400" r:id="rId81"/>
    <p:sldId id="401" r:id="rId82"/>
    <p:sldId id="402" r:id="rId83"/>
    <p:sldId id="403" r:id="rId84"/>
    <p:sldId id="298" r:id="rId8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éphanie LE RESTE" initials="SLR" lastIdx="2" clrIdx="0">
    <p:extLst>
      <p:ext uri="{19B8F6BF-5375-455C-9EA6-DF929625EA0E}">
        <p15:presenceInfo xmlns:p15="http://schemas.microsoft.com/office/powerpoint/2012/main" userId="Stéphanie LE RESTE" providerId="None"/>
      </p:ext>
    </p:extLst>
  </p:cmAuthor>
  <p:cmAuthor id="2" name="LE RESTE STEPHANIE" initials="LRS" lastIdx="8" clrIdx="1">
    <p:extLst>
      <p:ext uri="{19B8F6BF-5375-455C-9EA6-DF929625EA0E}">
        <p15:presenceInfo xmlns:p15="http://schemas.microsoft.com/office/powerpoint/2012/main" userId="S-1-5-21-3019584756-1612224902-2092370849-143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7618"/>
    <a:srgbClr val="922A51"/>
    <a:srgbClr val="1D1D1B"/>
    <a:srgbClr val="52277A"/>
    <a:srgbClr val="D44F4F"/>
    <a:srgbClr val="D83541"/>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45BD49-9BF1-4726-A41D-30937BFE8215}" v="1" dt="2020-02-11T08:31:46.142"/>
    <p1510:client id="{4ACD5975-3E84-41C0-8341-BD45C78C8AB5}" v="4" dt="2020-02-10T11:17:32.27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19" autoAdjust="0"/>
    <p:restoredTop sz="94669" autoAdjust="0"/>
  </p:normalViewPr>
  <p:slideViewPr>
    <p:cSldViewPr snapToGrid="0">
      <p:cViewPr varScale="1">
        <p:scale>
          <a:sx n="144" d="100"/>
          <a:sy n="144" d="100"/>
        </p:scale>
        <p:origin x="492" y="6"/>
      </p:cViewPr>
      <p:guideLst>
        <p:guide orient="horz" pos="162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3" d="100"/>
          <a:sy n="63"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handoutMaster" Target="handoutMasters/handoutMaster1.xml"/><Relationship Id="rId5" Type="http://schemas.openxmlformats.org/officeDocument/2006/relationships/slideMaster" Target="slideMasters/slideMaster1.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notesMaster" Target="notesMasters/notesMaster1.xml"/><Relationship Id="rId9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NTON Marie noelle [IT-CE]" userId="S::marie-noelle.fanton@it-ce.fr::1721bd45-add5-4b63-80eb-68737c722a63" providerId="AD" clId="Web-{3345BD49-9BF1-4726-A41D-30937BFE8215}"/>
    <pc:docChg chg="modSld">
      <pc:chgData name="FANTON Marie noelle [IT-CE]" userId="S::marie-noelle.fanton@it-ce.fr::1721bd45-add5-4b63-80eb-68737c722a63" providerId="AD" clId="Web-{3345BD49-9BF1-4726-A41D-30937BFE8215}" dt="2020-02-11T08:31:46.142" v="0" actId="1076"/>
      <pc:docMkLst>
        <pc:docMk/>
      </pc:docMkLst>
      <pc:sldChg chg="modSp">
        <pc:chgData name="FANTON Marie noelle [IT-CE]" userId="S::marie-noelle.fanton@it-ce.fr::1721bd45-add5-4b63-80eb-68737c722a63" providerId="AD" clId="Web-{3345BD49-9BF1-4726-A41D-30937BFE8215}" dt="2020-02-11T08:31:46.142" v="0" actId="1076"/>
        <pc:sldMkLst>
          <pc:docMk/>
          <pc:sldMk cId="2420307401" sldId="406"/>
        </pc:sldMkLst>
        <pc:picChg chg="mod">
          <ac:chgData name="FANTON Marie noelle [IT-CE]" userId="S::marie-noelle.fanton@it-ce.fr::1721bd45-add5-4b63-80eb-68737c722a63" providerId="AD" clId="Web-{3345BD49-9BF1-4726-A41D-30937BFE8215}" dt="2020-02-11T08:31:46.142" v="0" actId="1076"/>
          <ac:picMkLst>
            <pc:docMk/>
            <pc:sldMk cId="2420307401" sldId="406"/>
            <ac:picMk id="19" creationId="{00000000-0000-0000-0000-000000000000}"/>
          </ac:picMkLst>
        </pc:picChg>
      </pc:sldChg>
    </pc:docChg>
  </pc:docChgLst>
  <pc:docChgLst>
    <pc:chgData name="MARGERIE Michel (Prestataire) [IT-CE]" userId="S::michel.margerie.prestataire@it-ce.fr::ef720582-db47-4ac8-929e-f5e6034ee583" providerId="AD" clId="Web-{4ACD5975-3E84-41C0-8341-BD45C78C8AB5}"/>
    <pc:docChg chg="modSld">
      <pc:chgData name="MARGERIE Michel (Prestataire) [IT-CE]" userId="S::michel.margerie.prestataire@it-ce.fr::ef720582-db47-4ac8-929e-f5e6034ee583" providerId="AD" clId="Web-{4ACD5975-3E84-41C0-8341-BD45C78C8AB5}" dt="2020-02-10T11:17:32.270" v="3" actId="20577"/>
      <pc:docMkLst>
        <pc:docMk/>
      </pc:docMkLst>
      <pc:sldChg chg="modSp">
        <pc:chgData name="MARGERIE Michel (Prestataire) [IT-CE]" userId="S::michel.margerie.prestataire@it-ce.fr::ef720582-db47-4ac8-929e-f5e6034ee583" providerId="AD" clId="Web-{4ACD5975-3E84-41C0-8341-BD45C78C8AB5}" dt="2020-02-10T11:17:32.270" v="3" actId="20577"/>
        <pc:sldMkLst>
          <pc:docMk/>
          <pc:sldMk cId="621130781" sldId="336"/>
        </pc:sldMkLst>
        <pc:spChg chg="mod">
          <ac:chgData name="MARGERIE Michel (Prestataire) [IT-CE]" userId="S::michel.margerie.prestataire@it-ce.fr::ef720582-db47-4ac8-929e-f5e6034ee583" providerId="AD" clId="Web-{4ACD5975-3E84-41C0-8341-BD45C78C8AB5}" dt="2020-02-10T11:17:32.270" v="3" actId="20577"/>
          <ac:spMkLst>
            <pc:docMk/>
            <pc:sldMk cId="621130781" sldId="336"/>
            <ac:spMk id="4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2F457EA-A5E6-4047-8105-7E1EAF08A2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A151EB93-5D33-41B9-884C-1C279D9C7C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98D511-B11D-405A-98E4-C3D5258EAC12}" type="datetimeFigureOut">
              <a:rPr lang="fr-FR" smtClean="0"/>
              <a:t>11/02/2020</a:t>
            </a:fld>
            <a:endParaRPr lang="fr-FR"/>
          </a:p>
        </p:txBody>
      </p:sp>
      <p:sp>
        <p:nvSpPr>
          <p:cNvPr id="4" name="Espace réservé du pied de page 3">
            <a:extLst>
              <a:ext uri="{FF2B5EF4-FFF2-40B4-BE49-F238E27FC236}">
                <a16:creationId xmlns:a16="http://schemas.microsoft.com/office/drawing/2014/main" id="{5A2E610F-39AD-4754-A1D8-EC250C3793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FF7AB28-F552-472B-BB33-3418796EDA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64E646-109D-48E3-A5E4-EC68F97421A3}" type="slidenum">
              <a:rPr lang="fr-FR" smtClean="0"/>
              <a:t>‹N°›</a:t>
            </a:fld>
            <a:endParaRPr lang="fr-FR"/>
          </a:p>
        </p:txBody>
      </p:sp>
    </p:spTree>
    <p:extLst>
      <p:ext uri="{BB962C8B-B14F-4D97-AF65-F5344CB8AC3E}">
        <p14:creationId xmlns:p14="http://schemas.microsoft.com/office/powerpoint/2010/main" val="3371561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EB0478-826A-4A8F-B8C8-7AAE27065B50}" type="datetimeFigureOut">
              <a:rPr lang="fr-FR" smtClean="0"/>
              <a:t>11/02/2020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ABB6AD-72B3-4765-B6B3-D5B51042F25D}" type="slidenum">
              <a:rPr lang="fr-FR" smtClean="0"/>
              <a:t>‹N°›</a:t>
            </a:fld>
            <a:endParaRPr lang="fr-FR"/>
          </a:p>
        </p:txBody>
      </p:sp>
    </p:spTree>
    <p:extLst>
      <p:ext uri="{BB962C8B-B14F-4D97-AF65-F5344CB8AC3E}">
        <p14:creationId xmlns:p14="http://schemas.microsoft.com/office/powerpoint/2010/main" val="165320746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9ABB6AD-72B3-4765-B6B3-D5B51042F25D}" type="slidenum">
              <a:rPr lang="fr-FR" smtClean="0"/>
              <a:t>1</a:t>
            </a:fld>
            <a:endParaRPr lang="fr-FR"/>
          </a:p>
        </p:txBody>
      </p:sp>
    </p:spTree>
    <p:extLst>
      <p:ext uri="{BB962C8B-B14F-4D97-AF65-F5344CB8AC3E}">
        <p14:creationId xmlns:p14="http://schemas.microsoft.com/office/powerpoint/2010/main" val="1589385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jpeg"/><Relationship Id="rId5" Type="http://schemas.openxmlformats.org/officeDocument/2006/relationships/image" Target="../media/image11.sv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re de la presentation">
    <p:spTree>
      <p:nvGrpSpPr>
        <p:cNvPr id="1" name=""/>
        <p:cNvGrpSpPr/>
        <p:nvPr/>
      </p:nvGrpSpPr>
      <p:grpSpPr>
        <a:xfrm>
          <a:off x="0" y="0"/>
          <a:ext cx="0" cy="0"/>
          <a:chOff x="0" y="0"/>
          <a:chExt cx="0" cy="0"/>
        </a:xfrm>
      </p:grpSpPr>
      <p:grpSp>
        <p:nvGrpSpPr>
          <p:cNvPr id="38" name="Groupe 37">
            <a:extLst>
              <a:ext uri="{FF2B5EF4-FFF2-40B4-BE49-F238E27FC236}">
                <a16:creationId xmlns:a16="http://schemas.microsoft.com/office/drawing/2014/main" id="{7CAE8A21-9818-4DB2-9973-1B6943129E6E}"/>
              </a:ext>
            </a:extLst>
          </p:cNvPr>
          <p:cNvGrpSpPr/>
          <p:nvPr userDrawn="1"/>
        </p:nvGrpSpPr>
        <p:grpSpPr>
          <a:xfrm>
            <a:off x="-122033" y="100540"/>
            <a:ext cx="9132940" cy="5184000"/>
            <a:chOff x="-1" y="0"/>
            <a:chExt cx="9132940" cy="5184000"/>
          </a:xfrm>
        </p:grpSpPr>
        <p:pic>
          <p:nvPicPr>
            <p:cNvPr id="64" name="Graphique 63">
              <a:extLst>
                <a:ext uri="{FF2B5EF4-FFF2-40B4-BE49-F238E27FC236}">
                  <a16:creationId xmlns:a16="http://schemas.microsoft.com/office/drawing/2014/main" id="{F57E146B-5142-46E1-8909-B8610846B19E}"/>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l="44655" r="12911" b="1"/>
            <a:stretch/>
          </p:blipFill>
          <p:spPr>
            <a:xfrm>
              <a:off x="-1" y="0"/>
              <a:ext cx="3880219" cy="5184000"/>
            </a:xfrm>
            <a:prstGeom prst="rect">
              <a:avLst/>
            </a:prstGeom>
          </p:spPr>
        </p:pic>
        <p:pic>
          <p:nvPicPr>
            <p:cNvPr id="65" name="Graphique 64">
              <a:extLst>
                <a:ext uri="{FF2B5EF4-FFF2-40B4-BE49-F238E27FC236}">
                  <a16:creationId xmlns:a16="http://schemas.microsoft.com/office/drawing/2014/main" id="{633468BC-E208-4F8F-ADA9-1340B7D22C84}"/>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l="28608" r="12911" b="1"/>
            <a:stretch/>
          </p:blipFill>
          <p:spPr>
            <a:xfrm>
              <a:off x="3785435" y="0"/>
              <a:ext cx="5347504" cy="5184000"/>
            </a:xfrm>
            <a:prstGeom prst="rect">
              <a:avLst/>
            </a:prstGeom>
          </p:spPr>
        </p:pic>
      </p:grpSp>
      <p:grpSp>
        <p:nvGrpSpPr>
          <p:cNvPr id="35" name="Groupe 34">
            <a:extLst>
              <a:ext uri="{FF2B5EF4-FFF2-40B4-BE49-F238E27FC236}">
                <a16:creationId xmlns:a16="http://schemas.microsoft.com/office/drawing/2014/main" id="{F16F5DDF-E4B1-4C97-A1AB-307D1F0C0F68}"/>
              </a:ext>
            </a:extLst>
          </p:cNvPr>
          <p:cNvGrpSpPr/>
          <p:nvPr userDrawn="1"/>
        </p:nvGrpSpPr>
        <p:grpSpPr>
          <a:xfrm>
            <a:off x="94185" y="4941651"/>
            <a:ext cx="1223015" cy="147864"/>
            <a:chOff x="-8374889" y="-2924178"/>
            <a:chExt cx="5738051" cy="693737"/>
          </a:xfrm>
        </p:grpSpPr>
        <p:sp>
          <p:nvSpPr>
            <p:cNvPr id="36" name="Freeform 5">
              <a:extLst>
                <a:ext uri="{FF2B5EF4-FFF2-40B4-BE49-F238E27FC236}">
                  <a16:creationId xmlns:a16="http://schemas.microsoft.com/office/drawing/2014/main" id="{88F59C45-3E0A-4392-B19C-8E2EF74B89E5}"/>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lnTo>
                    <a:pt x="272" y="1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7" name="Freeform 6">
              <a:extLst>
                <a:ext uri="{FF2B5EF4-FFF2-40B4-BE49-F238E27FC236}">
                  <a16:creationId xmlns:a16="http://schemas.microsoft.com/office/drawing/2014/main" id="{A92FA66C-C7FD-4CFA-BAE7-57E97EC56941}"/>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9" name="Freeform 7">
              <a:extLst>
                <a:ext uri="{FF2B5EF4-FFF2-40B4-BE49-F238E27FC236}">
                  <a16:creationId xmlns:a16="http://schemas.microsoft.com/office/drawing/2014/main" id="{1F0AEBC0-674C-43B2-AE4E-FCD944ED7D4F}"/>
                </a:ext>
              </a:extLst>
            </p:cNvPr>
            <p:cNvSpPr>
              <a:spLocks noEditPoints="1"/>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 name="T52" fmla="*/ 199 w 245"/>
                <a:gd name="T53" fmla="*/ 207 h 207"/>
                <a:gd name="T54" fmla="*/ 199 w 245"/>
                <a:gd name="T55" fmla="*/ 66 h 207"/>
                <a:gd name="T56" fmla="*/ 199 w 245"/>
                <a:gd name="T57" fmla="*/ 66 h 207"/>
                <a:gd name="T58" fmla="*/ 199 w 245"/>
                <a:gd name="T59" fmla="*/ 58 h 207"/>
                <a:gd name="T60" fmla="*/ 197 w 245"/>
                <a:gd name="T61" fmla="*/ 52 h 207"/>
                <a:gd name="T62" fmla="*/ 193 w 245"/>
                <a:gd name="T63" fmla="*/ 48 h 207"/>
                <a:gd name="T64" fmla="*/ 189 w 245"/>
                <a:gd name="T65" fmla="*/ 44 h 207"/>
                <a:gd name="T66" fmla="*/ 183 w 245"/>
                <a:gd name="T67" fmla="*/ 40 h 207"/>
                <a:gd name="T68" fmla="*/ 177 w 245"/>
                <a:gd name="T69" fmla="*/ 38 h 207"/>
                <a:gd name="T70" fmla="*/ 159 w 245"/>
                <a:gd name="T71" fmla="*/ 36 h 207"/>
                <a:gd name="T72" fmla="*/ 41 w 245"/>
                <a:gd name="T73" fmla="*/ 36 h 207"/>
                <a:gd name="T74" fmla="*/ 41 w 245"/>
                <a:gd name="T75" fmla="*/ 93 h 207"/>
                <a:gd name="T76" fmla="*/ 163 w 245"/>
                <a:gd name="T77" fmla="*/ 93 h 207"/>
                <a:gd name="T78" fmla="*/ 163 w 245"/>
                <a:gd name="T79" fmla="*/ 93 h 207"/>
                <a:gd name="T80" fmla="*/ 179 w 245"/>
                <a:gd name="T81" fmla="*/ 92 h 207"/>
                <a:gd name="T82" fmla="*/ 185 w 245"/>
                <a:gd name="T83" fmla="*/ 90 h 207"/>
                <a:gd name="T84" fmla="*/ 189 w 245"/>
                <a:gd name="T85" fmla="*/ 86 h 207"/>
                <a:gd name="T86" fmla="*/ 193 w 245"/>
                <a:gd name="T87" fmla="*/ 84 h 207"/>
                <a:gd name="T88" fmla="*/ 197 w 245"/>
                <a:gd name="T89" fmla="*/ 78 h 207"/>
                <a:gd name="T90" fmla="*/ 199 w 245"/>
                <a:gd name="T91" fmla="*/ 72 h 207"/>
                <a:gd name="T92" fmla="*/ 199 w 245"/>
                <a:gd name="T93"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lnTo>
                    <a:pt x="199" y="207"/>
                  </a:lnTo>
                  <a:close/>
                  <a:moveTo>
                    <a:pt x="199" y="66"/>
                  </a:moveTo>
                  <a:lnTo>
                    <a:pt x="199" y="66"/>
                  </a:lnTo>
                  <a:lnTo>
                    <a:pt x="199" y="58"/>
                  </a:lnTo>
                  <a:lnTo>
                    <a:pt x="197" y="52"/>
                  </a:lnTo>
                  <a:lnTo>
                    <a:pt x="193" y="48"/>
                  </a:lnTo>
                  <a:lnTo>
                    <a:pt x="189" y="44"/>
                  </a:lnTo>
                  <a:lnTo>
                    <a:pt x="183" y="40"/>
                  </a:lnTo>
                  <a:lnTo>
                    <a:pt x="177" y="38"/>
                  </a:lnTo>
                  <a:lnTo>
                    <a:pt x="159" y="36"/>
                  </a:lnTo>
                  <a:lnTo>
                    <a:pt x="41" y="36"/>
                  </a:lnTo>
                  <a:lnTo>
                    <a:pt x="41" y="93"/>
                  </a:lnTo>
                  <a:lnTo>
                    <a:pt x="163" y="93"/>
                  </a:lnTo>
                  <a:lnTo>
                    <a:pt x="163" y="93"/>
                  </a:lnTo>
                  <a:lnTo>
                    <a:pt x="179" y="92"/>
                  </a:lnTo>
                  <a:lnTo>
                    <a:pt x="185" y="90"/>
                  </a:lnTo>
                  <a:lnTo>
                    <a:pt x="189" y="86"/>
                  </a:lnTo>
                  <a:lnTo>
                    <a:pt x="193" y="84"/>
                  </a:lnTo>
                  <a:lnTo>
                    <a:pt x="197" y="78"/>
                  </a:lnTo>
                  <a:lnTo>
                    <a:pt x="199" y="72"/>
                  </a:lnTo>
                  <a:lnTo>
                    <a:pt x="199"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0" name="Freeform 8">
              <a:extLst>
                <a:ext uri="{FF2B5EF4-FFF2-40B4-BE49-F238E27FC236}">
                  <a16:creationId xmlns:a16="http://schemas.microsoft.com/office/drawing/2014/main" id="{CEC56377-E0B0-4FBA-A97E-E5FB2A00D751}"/>
                </a:ext>
              </a:extLst>
            </p:cNvPr>
            <p:cNvSpPr>
              <a:spLocks/>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1" name="Freeform 9">
              <a:extLst>
                <a:ext uri="{FF2B5EF4-FFF2-40B4-BE49-F238E27FC236}">
                  <a16:creationId xmlns:a16="http://schemas.microsoft.com/office/drawing/2014/main" id="{8A1EAA7B-9BDA-4F1A-87A1-BB0A68D37C73}"/>
                </a:ext>
              </a:extLst>
            </p:cNvPr>
            <p:cNvSpPr>
              <a:spLocks/>
            </p:cNvSpPr>
            <p:nvPr userDrawn="1"/>
          </p:nvSpPr>
          <p:spPr bwMode="auto">
            <a:xfrm>
              <a:off x="-6877051" y="-2663825"/>
              <a:ext cx="250825" cy="90487"/>
            </a:xfrm>
            <a:custGeom>
              <a:avLst/>
              <a:gdLst>
                <a:gd name="T0" fmla="*/ 158 w 158"/>
                <a:gd name="T1" fmla="*/ 30 h 57"/>
                <a:gd name="T2" fmla="*/ 158 w 158"/>
                <a:gd name="T3" fmla="*/ 30 h 57"/>
                <a:gd name="T4" fmla="*/ 158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2 w 158"/>
                <a:gd name="T23" fmla="*/ 57 h 57"/>
                <a:gd name="T24" fmla="*/ 122 w 158"/>
                <a:gd name="T25" fmla="*/ 57 h 57"/>
                <a:gd name="T26" fmla="*/ 138 w 158"/>
                <a:gd name="T27" fmla="*/ 56 h 57"/>
                <a:gd name="T28" fmla="*/ 144 w 158"/>
                <a:gd name="T29" fmla="*/ 54 h 57"/>
                <a:gd name="T30" fmla="*/ 148 w 158"/>
                <a:gd name="T31" fmla="*/ 50 h 57"/>
                <a:gd name="T32" fmla="*/ 152 w 158"/>
                <a:gd name="T33" fmla="*/ 48 h 57"/>
                <a:gd name="T34" fmla="*/ 156 w 158"/>
                <a:gd name="T35" fmla="*/ 42 h 57"/>
                <a:gd name="T36" fmla="*/ 158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8" y="22"/>
                  </a:lnTo>
                  <a:lnTo>
                    <a:pt x="156" y="16"/>
                  </a:lnTo>
                  <a:lnTo>
                    <a:pt x="152" y="12"/>
                  </a:lnTo>
                  <a:lnTo>
                    <a:pt x="148" y="8"/>
                  </a:lnTo>
                  <a:lnTo>
                    <a:pt x="142" y="4"/>
                  </a:lnTo>
                  <a:lnTo>
                    <a:pt x="136" y="2"/>
                  </a:lnTo>
                  <a:lnTo>
                    <a:pt x="118" y="0"/>
                  </a:lnTo>
                  <a:lnTo>
                    <a:pt x="0" y="0"/>
                  </a:lnTo>
                  <a:lnTo>
                    <a:pt x="0" y="57"/>
                  </a:lnTo>
                  <a:lnTo>
                    <a:pt x="122" y="57"/>
                  </a:lnTo>
                  <a:lnTo>
                    <a:pt x="122" y="57"/>
                  </a:lnTo>
                  <a:lnTo>
                    <a:pt x="138" y="56"/>
                  </a:lnTo>
                  <a:lnTo>
                    <a:pt x="144" y="54"/>
                  </a:lnTo>
                  <a:lnTo>
                    <a:pt x="148" y="50"/>
                  </a:lnTo>
                  <a:lnTo>
                    <a:pt x="152" y="48"/>
                  </a:lnTo>
                  <a:lnTo>
                    <a:pt x="156" y="42"/>
                  </a:lnTo>
                  <a:lnTo>
                    <a:pt x="158"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2" name="Freeform 10">
              <a:extLst>
                <a:ext uri="{FF2B5EF4-FFF2-40B4-BE49-F238E27FC236}">
                  <a16:creationId xmlns:a16="http://schemas.microsoft.com/office/drawing/2014/main" id="{D36DF680-8D83-424A-BE86-64FC7B9F97D6}"/>
                </a:ext>
              </a:extLst>
            </p:cNvPr>
            <p:cNvSpPr>
              <a:spLocks noEditPoints="1"/>
            </p:cNvSpPr>
            <p:nvPr userDrawn="1"/>
          </p:nvSpPr>
          <p:spPr bwMode="auto">
            <a:xfrm>
              <a:off x="-6496051" y="-2733675"/>
              <a:ext cx="434975" cy="350837"/>
            </a:xfrm>
            <a:custGeom>
              <a:avLst/>
              <a:gdLst>
                <a:gd name="T0" fmla="*/ 230 w 274"/>
                <a:gd name="T1" fmla="*/ 193 h 221"/>
                <a:gd name="T2" fmla="*/ 188 w 274"/>
                <a:gd name="T3" fmla="*/ 213 h 221"/>
                <a:gd name="T4" fmla="*/ 136 w 274"/>
                <a:gd name="T5" fmla="*/ 221 h 221"/>
                <a:gd name="T6" fmla="*/ 110 w 274"/>
                <a:gd name="T7" fmla="*/ 219 h 221"/>
                <a:gd name="T8" fmla="*/ 62 w 274"/>
                <a:gd name="T9" fmla="*/ 205 h 221"/>
                <a:gd name="T10" fmla="*/ 44 w 274"/>
                <a:gd name="T11" fmla="*/ 193 h 221"/>
                <a:gd name="T12" fmla="*/ 24 w 274"/>
                <a:gd name="T13" fmla="*/ 177 h 221"/>
                <a:gd name="T14" fmla="*/ 10 w 274"/>
                <a:gd name="T15" fmla="*/ 157 h 221"/>
                <a:gd name="T16" fmla="*/ 2 w 274"/>
                <a:gd name="T17" fmla="*/ 135 h 221"/>
                <a:gd name="T18" fmla="*/ 0 w 274"/>
                <a:gd name="T19" fmla="*/ 109 h 221"/>
                <a:gd name="T20" fmla="*/ 0 w 274"/>
                <a:gd name="T21" fmla="*/ 98 h 221"/>
                <a:gd name="T22" fmla="*/ 6 w 274"/>
                <a:gd name="T23" fmla="*/ 76 h 221"/>
                <a:gd name="T24" fmla="*/ 16 w 274"/>
                <a:gd name="T25" fmla="*/ 56 h 221"/>
                <a:gd name="T26" fmla="*/ 34 w 274"/>
                <a:gd name="T27" fmla="*/ 36 h 221"/>
                <a:gd name="T28" fmla="*/ 44 w 274"/>
                <a:gd name="T29" fmla="*/ 28 h 221"/>
                <a:gd name="T30" fmla="*/ 86 w 274"/>
                <a:gd name="T31" fmla="*/ 8 h 221"/>
                <a:gd name="T32" fmla="*/ 136 w 274"/>
                <a:gd name="T33" fmla="*/ 0 h 221"/>
                <a:gd name="T34" fmla="*/ 162 w 274"/>
                <a:gd name="T35" fmla="*/ 2 h 221"/>
                <a:gd name="T36" fmla="*/ 210 w 274"/>
                <a:gd name="T37" fmla="*/ 16 h 221"/>
                <a:gd name="T38" fmla="*/ 230 w 274"/>
                <a:gd name="T39" fmla="*/ 28 h 221"/>
                <a:gd name="T40" fmla="*/ 248 w 274"/>
                <a:gd name="T41" fmla="*/ 46 h 221"/>
                <a:gd name="T42" fmla="*/ 262 w 274"/>
                <a:gd name="T43" fmla="*/ 66 h 221"/>
                <a:gd name="T44" fmla="*/ 270 w 274"/>
                <a:gd name="T45" fmla="*/ 86 h 221"/>
                <a:gd name="T46" fmla="*/ 274 w 274"/>
                <a:gd name="T47" fmla="*/ 109 h 221"/>
                <a:gd name="T48" fmla="*/ 272 w 274"/>
                <a:gd name="T49" fmla="*/ 123 h 221"/>
                <a:gd name="T50" fmla="*/ 266 w 274"/>
                <a:gd name="T51" fmla="*/ 145 h 221"/>
                <a:gd name="T52" fmla="*/ 256 w 274"/>
                <a:gd name="T53" fmla="*/ 167 h 221"/>
                <a:gd name="T54" fmla="*/ 240 w 274"/>
                <a:gd name="T55" fmla="*/ 185 h 221"/>
                <a:gd name="T56" fmla="*/ 136 w 274"/>
                <a:gd name="T57" fmla="*/ 38 h 221"/>
                <a:gd name="T58" fmla="*/ 116 w 274"/>
                <a:gd name="T59" fmla="*/ 38 h 221"/>
                <a:gd name="T60" fmla="*/ 82 w 274"/>
                <a:gd name="T61" fmla="*/ 50 h 221"/>
                <a:gd name="T62" fmla="*/ 56 w 274"/>
                <a:gd name="T63" fmla="*/ 70 h 221"/>
                <a:gd name="T64" fmla="*/ 44 w 274"/>
                <a:gd name="T65" fmla="*/ 96 h 221"/>
                <a:gd name="T66" fmla="*/ 42 w 274"/>
                <a:gd name="T67" fmla="*/ 109 h 221"/>
                <a:gd name="T68" fmla="*/ 48 w 274"/>
                <a:gd name="T69" fmla="*/ 139 h 221"/>
                <a:gd name="T70" fmla="*/ 68 w 274"/>
                <a:gd name="T71" fmla="*/ 163 h 221"/>
                <a:gd name="T72" fmla="*/ 98 w 274"/>
                <a:gd name="T73" fmla="*/ 179 h 221"/>
                <a:gd name="T74" fmla="*/ 136 w 274"/>
                <a:gd name="T75" fmla="*/ 185 h 221"/>
                <a:gd name="T76" fmla="*/ 156 w 274"/>
                <a:gd name="T77" fmla="*/ 183 h 221"/>
                <a:gd name="T78" fmla="*/ 192 w 274"/>
                <a:gd name="T79" fmla="*/ 173 h 221"/>
                <a:gd name="T80" fmla="*/ 216 w 274"/>
                <a:gd name="T81" fmla="*/ 153 h 221"/>
                <a:gd name="T82" fmla="*/ 230 w 274"/>
                <a:gd name="T83" fmla="*/ 125 h 221"/>
                <a:gd name="T84" fmla="*/ 230 w 274"/>
                <a:gd name="T85" fmla="*/ 109 h 221"/>
                <a:gd name="T86" fmla="*/ 224 w 274"/>
                <a:gd name="T87" fmla="*/ 82 h 221"/>
                <a:gd name="T88" fmla="*/ 204 w 274"/>
                <a:gd name="T89" fmla="*/ 58 h 221"/>
                <a:gd name="T90" fmla="*/ 174 w 274"/>
                <a:gd name="T91" fmla="*/ 42 h 221"/>
                <a:gd name="T92" fmla="*/ 136 w 274"/>
                <a:gd name="T93" fmla="*/ 3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close/>
                  <a:moveTo>
                    <a:pt x="136" y="38"/>
                  </a:moveTo>
                  <a:lnTo>
                    <a:pt x="136" y="38"/>
                  </a:lnTo>
                  <a:lnTo>
                    <a:pt x="116" y="38"/>
                  </a:lnTo>
                  <a:lnTo>
                    <a:pt x="98" y="42"/>
                  </a:lnTo>
                  <a:lnTo>
                    <a:pt x="82" y="50"/>
                  </a:lnTo>
                  <a:lnTo>
                    <a:pt x="68" y="58"/>
                  </a:lnTo>
                  <a:lnTo>
                    <a:pt x="56" y="70"/>
                  </a:lnTo>
                  <a:lnTo>
                    <a:pt x="48" y="82"/>
                  </a:lnTo>
                  <a:lnTo>
                    <a:pt x="44" y="96"/>
                  </a:lnTo>
                  <a:lnTo>
                    <a:pt x="42" y="109"/>
                  </a:lnTo>
                  <a:lnTo>
                    <a:pt x="42" y="109"/>
                  </a:lnTo>
                  <a:lnTo>
                    <a:pt x="44" y="125"/>
                  </a:lnTo>
                  <a:lnTo>
                    <a:pt x="48" y="139"/>
                  </a:lnTo>
                  <a:lnTo>
                    <a:pt x="56" y="153"/>
                  </a:lnTo>
                  <a:lnTo>
                    <a:pt x="68" y="163"/>
                  </a:lnTo>
                  <a:lnTo>
                    <a:pt x="80" y="173"/>
                  </a:lnTo>
                  <a:lnTo>
                    <a:pt x="98" y="179"/>
                  </a:lnTo>
                  <a:lnTo>
                    <a:pt x="116" y="183"/>
                  </a:lnTo>
                  <a:lnTo>
                    <a:pt x="136" y="185"/>
                  </a:lnTo>
                  <a:lnTo>
                    <a:pt x="136" y="185"/>
                  </a:lnTo>
                  <a:lnTo>
                    <a:pt x="156" y="183"/>
                  </a:lnTo>
                  <a:lnTo>
                    <a:pt x="176" y="179"/>
                  </a:lnTo>
                  <a:lnTo>
                    <a:pt x="192" y="173"/>
                  </a:lnTo>
                  <a:lnTo>
                    <a:pt x="206" y="163"/>
                  </a:lnTo>
                  <a:lnTo>
                    <a:pt x="216" y="153"/>
                  </a:lnTo>
                  <a:lnTo>
                    <a:pt x="224" y="139"/>
                  </a:lnTo>
                  <a:lnTo>
                    <a:pt x="230" y="125"/>
                  </a:lnTo>
                  <a:lnTo>
                    <a:pt x="230" y="109"/>
                  </a:lnTo>
                  <a:lnTo>
                    <a:pt x="230" y="109"/>
                  </a:lnTo>
                  <a:lnTo>
                    <a:pt x="230" y="96"/>
                  </a:lnTo>
                  <a:lnTo>
                    <a:pt x="224" y="82"/>
                  </a:lnTo>
                  <a:lnTo>
                    <a:pt x="216" y="70"/>
                  </a:lnTo>
                  <a:lnTo>
                    <a:pt x="204" y="58"/>
                  </a:lnTo>
                  <a:lnTo>
                    <a:pt x="190" y="50"/>
                  </a:lnTo>
                  <a:lnTo>
                    <a:pt x="174" y="42"/>
                  </a:lnTo>
                  <a:lnTo>
                    <a:pt x="156" y="38"/>
                  </a:lnTo>
                  <a:lnTo>
                    <a:pt x="136" y="38"/>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3" name="Freeform 11">
              <a:extLst>
                <a:ext uri="{FF2B5EF4-FFF2-40B4-BE49-F238E27FC236}">
                  <a16:creationId xmlns:a16="http://schemas.microsoft.com/office/drawing/2014/main" id="{D9EBD618-4934-4064-8A2A-29C6CF3D51BD}"/>
                </a:ext>
              </a:extLst>
            </p:cNvPr>
            <p:cNvSpPr>
              <a:spLocks/>
            </p:cNvSpPr>
            <p:nvPr userDrawn="1"/>
          </p:nvSpPr>
          <p:spPr bwMode="auto">
            <a:xfrm>
              <a:off x="-6496051" y="-2733675"/>
              <a:ext cx="434975" cy="350837"/>
            </a:xfrm>
            <a:custGeom>
              <a:avLst/>
              <a:gdLst>
                <a:gd name="T0" fmla="*/ 230 w 274"/>
                <a:gd name="T1" fmla="*/ 193 h 221"/>
                <a:gd name="T2" fmla="*/ 230 w 274"/>
                <a:gd name="T3" fmla="*/ 193 h 221"/>
                <a:gd name="T4" fmla="*/ 210 w 274"/>
                <a:gd name="T5" fmla="*/ 205 h 221"/>
                <a:gd name="T6" fmla="*/ 188 w 274"/>
                <a:gd name="T7" fmla="*/ 213 h 221"/>
                <a:gd name="T8" fmla="*/ 164 w 274"/>
                <a:gd name="T9" fmla="*/ 219 h 221"/>
                <a:gd name="T10" fmla="*/ 136 w 274"/>
                <a:gd name="T11" fmla="*/ 221 h 221"/>
                <a:gd name="T12" fmla="*/ 136 w 274"/>
                <a:gd name="T13" fmla="*/ 221 h 221"/>
                <a:gd name="T14" fmla="*/ 110 w 274"/>
                <a:gd name="T15" fmla="*/ 219 h 221"/>
                <a:gd name="T16" fmla="*/ 84 w 274"/>
                <a:gd name="T17" fmla="*/ 213 h 221"/>
                <a:gd name="T18" fmla="*/ 62 w 274"/>
                <a:gd name="T19" fmla="*/ 205 h 221"/>
                <a:gd name="T20" fmla="*/ 44 w 274"/>
                <a:gd name="T21" fmla="*/ 193 h 221"/>
                <a:gd name="T22" fmla="*/ 44 w 274"/>
                <a:gd name="T23" fmla="*/ 193 h 221"/>
                <a:gd name="T24" fmla="*/ 32 w 274"/>
                <a:gd name="T25" fmla="*/ 185 h 221"/>
                <a:gd name="T26" fmla="*/ 24 w 274"/>
                <a:gd name="T27" fmla="*/ 177 h 221"/>
                <a:gd name="T28" fmla="*/ 16 w 274"/>
                <a:gd name="T29" fmla="*/ 167 h 221"/>
                <a:gd name="T30" fmla="*/ 10 w 274"/>
                <a:gd name="T31" fmla="*/ 157 h 221"/>
                <a:gd name="T32" fmla="*/ 6 w 274"/>
                <a:gd name="T33" fmla="*/ 145 h 221"/>
                <a:gd name="T34" fmla="*/ 2 w 274"/>
                <a:gd name="T35" fmla="*/ 135 h 221"/>
                <a:gd name="T36" fmla="*/ 0 w 274"/>
                <a:gd name="T37" fmla="*/ 123 h 221"/>
                <a:gd name="T38" fmla="*/ 0 w 274"/>
                <a:gd name="T39" fmla="*/ 109 h 221"/>
                <a:gd name="T40" fmla="*/ 0 w 274"/>
                <a:gd name="T41" fmla="*/ 109 h 221"/>
                <a:gd name="T42" fmla="*/ 0 w 274"/>
                <a:gd name="T43" fmla="*/ 98 h 221"/>
                <a:gd name="T44" fmla="*/ 2 w 274"/>
                <a:gd name="T45" fmla="*/ 86 h 221"/>
                <a:gd name="T46" fmla="*/ 6 w 274"/>
                <a:gd name="T47" fmla="*/ 76 h 221"/>
                <a:gd name="T48" fmla="*/ 10 w 274"/>
                <a:gd name="T49" fmla="*/ 66 h 221"/>
                <a:gd name="T50" fmla="*/ 16 w 274"/>
                <a:gd name="T51" fmla="*/ 56 h 221"/>
                <a:gd name="T52" fmla="*/ 24 w 274"/>
                <a:gd name="T53" fmla="*/ 46 h 221"/>
                <a:gd name="T54" fmla="*/ 34 w 274"/>
                <a:gd name="T55" fmla="*/ 36 h 221"/>
                <a:gd name="T56" fmla="*/ 44 w 274"/>
                <a:gd name="T57" fmla="*/ 28 h 221"/>
                <a:gd name="T58" fmla="*/ 44 w 274"/>
                <a:gd name="T59" fmla="*/ 28 h 221"/>
                <a:gd name="T60" fmla="*/ 62 w 274"/>
                <a:gd name="T61" fmla="*/ 16 h 221"/>
                <a:gd name="T62" fmla="*/ 86 w 274"/>
                <a:gd name="T63" fmla="*/ 8 h 221"/>
                <a:gd name="T64" fmla="*/ 110 w 274"/>
                <a:gd name="T65" fmla="*/ 2 h 221"/>
                <a:gd name="T66" fmla="*/ 136 w 274"/>
                <a:gd name="T67" fmla="*/ 0 h 221"/>
                <a:gd name="T68" fmla="*/ 136 w 274"/>
                <a:gd name="T69" fmla="*/ 0 h 221"/>
                <a:gd name="T70" fmla="*/ 162 w 274"/>
                <a:gd name="T71" fmla="*/ 2 h 221"/>
                <a:gd name="T72" fmla="*/ 188 w 274"/>
                <a:gd name="T73" fmla="*/ 8 h 221"/>
                <a:gd name="T74" fmla="*/ 210 w 274"/>
                <a:gd name="T75" fmla="*/ 16 h 221"/>
                <a:gd name="T76" fmla="*/ 230 w 274"/>
                <a:gd name="T77" fmla="*/ 28 h 221"/>
                <a:gd name="T78" fmla="*/ 230 w 274"/>
                <a:gd name="T79" fmla="*/ 28 h 221"/>
                <a:gd name="T80" fmla="*/ 240 w 274"/>
                <a:gd name="T81" fmla="*/ 36 h 221"/>
                <a:gd name="T82" fmla="*/ 248 w 274"/>
                <a:gd name="T83" fmla="*/ 46 h 221"/>
                <a:gd name="T84" fmla="*/ 256 w 274"/>
                <a:gd name="T85" fmla="*/ 56 h 221"/>
                <a:gd name="T86" fmla="*/ 262 w 274"/>
                <a:gd name="T87" fmla="*/ 66 h 221"/>
                <a:gd name="T88" fmla="*/ 266 w 274"/>
                <a:gd name="T89" fmla="*/ 76 h 221"/>
                <a:gd name="T90" fmla="*/ 270 w 274"/>
                <a:gd name="T91" fmla="*/ 86 h 221"/>
                <a:gd name="T92" fmla="*/ 272 w 274"/>
                <a:gd name="T93" fmla="*/ 98 h 221"/>
                <a:gd name="T94" fmla="*/ 274 w 274"/>
                <a:gd name="T95" fmla="*/ 109 h 221"/>
                <a:gd name="T96" fmla="*/ 274 w 274"/>
                <a:gd name="T97" fmla="*/ 109 h 221"/>
                <a:gd name="T98" fmla="*/ 272 w 274"/>
                <a:gd name="T99" fmla="*/ 123 h 221"/>
                <a:gd name="T100" fmla="*/ 270 w 274"/>
                <a:gd name="T101" fmla="*/ 135 h 221"/>
                <a:gd name="T102" fmla="*/ 266 w 274"/>
                <a:gd name="T103" fmla="*/ 145 h 221"/>
                <a:gd name="T104" fmla="*/ 262 w 274"/>
                <a:gd name="T105" fmla="*/ 157 h 221"/>
                <a:gd name="T106" fmla="*/ 256 w 274"/>
                <a:gd name="T107" fmla="*/ 167 h 221"/>
                <a:gd name="T108" fmla="*/ 248 w 274"/>
                <a:gd name="T109" fmla="*/ 177 h 221"/>
                <a:gd name="T110" fmla="*/ 240 w 274"/>
                <a:gd name="T111" fmla="*/ 185 h 221"/>
                <a:gd name="T112" fmla="*/ 230 w 274"/>
                <a:gd name="T113"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4" name="Freeform 12">
              <a:extLst>
                <a:ext uri="{FF2B5EF4-FFF2-40B4-BE49-F238E27FC236}">
                  <a16:creationId xmlns:a16="http://schemas.microsoft.com/office/drawing/2014/main" id="{F310B5EC-12A5-4011-A50F-D99CE878FC63}"/>
                </a:ext>
              </a:extLst>
            </p:cNvPr>
            <p:cNvSpPr>
              <a:spLocks/>
            </p:cNvSpPr>
            <p:nvPr userDrawn="1"/>
          </p:nvSpPr>
          <p:spPr bwMode="auto">
            <a:xfrm>
              <a:off x="-6429376" y="-2673350"/>
              <a:ext cx="298450" cy="233362"/>
            </a:xfrm>
            <a:custGeom>
              <a:avLst/>
              <a:gdLst>
                <a:gd name="T0" fmla="*/ 94 w 188"/>
                <a:gd name="T1" fmla="*/ 0 h 147"/>
                <a:gd name="T2" fmla="*/ 94 w 188"/>
                <a:gd name="T3" fmla="*/ 0 h 147"/>
                <a:gd name="T4" fmla="*/ 74 w 188"/>
                <a:gd name="T5" fmla="*/ 0 h 147"/>
                <a:gd name="T6" fmla="*/ 56 w 188"/>
                <a:gd name="T7" fmla="*/ 4 h 147"/>
                <a:gd name="T8" fmla="*/ 40 w 188"/>
                <a:gd name="T9" fmla="*/ 12 h 147"/>
                <a:gd name="T10" fmla="*/ 26 w 188"/>
                <a:gd name="T11" fmla="*/ 20 h 147"/>
                <a:gd name="T12" fmla="*/ 14 w 188"/>
                <a:gd name="T13" fmla="*/ 32 h 147"/>
                <a:gd name="T14" fmla="*/ 6 w 188"/>
                <a:gd name="T15" fmla="*/ 44 h 147"/>
                <a:gd name="T16" fmla="*/ 2 w 188"/>
                <a:gd name="T17" fmla="*/ 58 h 147"/>
                <a:gd name="T18" fmla="*/ 0 w 188"/>
                <a:gd name="T19" fmla="*/ 71 h 147"/>
                <a:gd name="T20" fmla="*/ 0 w 188"/>
                <a:gd name="T21" fmla="*/ 71 h 147"/>
                <a:gd name="T22" fmla="*/ 2 w 188"/>
                <a:gd name="T23" fmla="*/ 87 h 147"/>
                <a:gd name="T24" fmla="*/ 6 w 188"/>
                <a:gd name="T25" fmla="*/ 101 h 147"/>
                <a:gd name="T26" fmla="*/ 14 w 188"/>
                <a:gd name="T27" fmla="*/ 115 h 147"/>
                <a:gd name="T28" fmla="*/ 26 w 188"/>
                <a:gd name="T29" fmla="*/ 125 h 147"/>
                <a:gd name="T30" fmla="*/ 38 w 188"/>
                <a:gd name="T31" fmla="*/ 135 h 147"/>
                <a:gd name="T32" fmla="*/ 56 w 188"/>
                <a:gd name="T33" fmla="*/ 141 h 147"/>
                <a:gd name="T34" fmla="*/ 74 w 188"/>
                <a:gd name="T35" fmla="*/ 145 h 147"/>
                <a:gd name="T36" fmla="*/ 94 w 188"/>
                <a:gd name="T37" fmla="*/ 147 h 147"/>
                <a:gd name="T38" fmla="*/ 94 w 188"/>
                <a:gd name="T39" fmla="*/ 147 h 147"/>
                <a:gd name="T40" fmla="*/ 114 w 188"/>
                <a:gd name="T41" fmla="*/ 145 h 147"/>
                <a:gd name="T42" fmla="*/ 134 w 188"/>
                <a:gd name="T43" fmla="*/ 141 h 147"/>
                <a:gd name="T44" fmla="*/ 150 w 188"/>
                <a:gd name="T45" fmla="*/ 135 h 147"/>
                <a:gd name="T46" fmla="*/ 164 w 188"/>
                <a:gd name="T47" fmla="*/ 125 h 147"/>
                <a:gd name="T48" fmla="*/ 174 w 188"/>
                <a:gd name="T49" fmla="*/ 115 h 147"/>
                <a:gd name="T50" fmla="*/ 182 w 188"/>
                <a:gd name="T51" fmla="*/ 101 h 147"/>
                <a:gd name="T52" fmla="*/ 188 w 188"/>
                <a:gd name="T53" fmla="*/ 87 h 147"/>
                <a:gd name="T54" fmla="*/ 188 w 188"/>
                <a:gd name="T55" fmla="*/ 71 h 147"/>
                <a:gd name="T56" fmla="*/ 188 w 188"/>
                <a:gd name="T57" fmla="*/ 71 h 147"/>
                <a:gd name="T58" fmla="*/ 188 w 188"/>
                <a:gd name="T59" fmla="*/ 58 h 147"/>
                <a:gd name="T60" fmla="*/ 182 w 188"/>
                <a:gd name="T61" fmla="*/ 44 h 147"/>
                <a:gd name="T62" fmla="*/ 174 w 188"/>
                <a:gd name="T63" fmla="*/ 32 h 147"/>
                <a:gd name="T64" fmla="*/ 162 w 188"/>
                <a:gd name="T65" fmla="*/ 20 h 147"/>
                <a:gd name="T66" fmla="*/ 148 w 188"/>
                <a:gd name="T67" fmla="*/ 12 h 147"/>
                <a:gd name="T68" fmla="*/ 132 w 188"/>
                <a:gd name="T69" fmla="*/ 4 h 147"/>
                <a:gd name="T70" fmla="*/ 114 w 188"/>
                <a:gd name="T71" fmla="*/ 0 h 147"/>
                <a:gd name="T72" fmla="*/ 94 w 188"/>
                <a:gd name="T7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8" h="147">
                  <a:moveTo>
                    <a:pt x="94" y="0"/>
                  </a:moveTo>
                  <a:lnTo>
                    <a:pt x="94" y="0"/>
                  </a:lnTo>
                  <a:lnTo>
                    <a:pt x="74" y="0"/>
                  </a:lnTo>
                  <a:lnTo>
                    <a:pt x="56" y="4"/>
                  </a:lnTo>
                  <a:lnTo>
                    <a:pt x="40" y="12"/>
                  </a:lnTo>
                  <a:lnTo>
                    <a:pt x="26" y="20"/>
                  </a:lnTo>
                  <a:lnTo>
                    <a:pt x="14" y="32"/>
                  </a:lnTo>
                  <a:lnTo>
                    <a:pt x="6" y="44"/>
                  </a:lnTo>
                  <a:lnTo>
                    <a:pt x="2" y="58"/>
                  </a:lnTo>
                  <a:lnTo>
                    <a:pt x="0" y="71"/>
                  </a:lnTo>
                  <a:lnTo>
                    <a:pt x="0" y="71"/>
                  </a:lnTo>
                  <a:lnTo>
                    <a:pt x="2" y="87"/>
                  </a:lnTo>
                  <a:lnTo>
                    <a:pt x="6" y="101"/>
                  </a:lnTo>
                  <a:lnTo>
                    <a:pt x="14" y="115"/>
                  </a:lnTo>
                  <a:lnTo>
                    <a:pt x="26" y="125"/>
                  </a:lnTo>
                  <a:lnTo>
                    <a:pt x="38" y="135"/>
                  </a:lnTo>
                  <a:lnTo>
                    <a:pt x="56" y="141"/>
                  </a:lnTo>
                  <a:lnTo>
                    <a:pt x="74" y="145"/>
                  </a:lnTo>
                  <a:lnTo>
                    <a:pt x="94" y="147"/>
                  </a:lnTo>
                  <a:lnTo>
                    <a:pt x="94" y="147"/>
                  </a:lnTo>
                  <a:lnTo>
                    <a:pt x="114" y="145"/>
                  </a:lnTo>
                  <a:lnTo>
                    <a:pt x="134" y="141"/>
                  </a:lnTo>
                  <a:lnTo>
                    <a:pt x="150" y="135"/>
                  </a:lnTo>
                  <a:lnTo>
                    <a:pt x="164" y="125"/>
                  </a:lnTo>
                  <a:lnTo>
                    <a:pt x="174" y="115"/>
                  </a:lnTo>
                  <a:lnTo>
                    <a:pt x="182" y="101"/>
                  </a:lnTo>
                  <a:lnTo>
                    <a:pt x="188" y="87"/>
                  </a:lnTo>
                  <a:lnTo>
                    <a:pt x="188" y="71"/>
                  </a:lnTo>
                  <a:lnTo>
                    <a:pt x="188" y="71"/>
                  </a:lnTo>
                  <a:lnTo>
                    <a:pt x="188" y="58"/>
                  </a:lnTo>
                  <a:lnTo>
                    <a:pt x="182" y="44"/>
                  </a:lnTo>
                  <a:lnTo>
                    <a:pt x="174" y="32"/>
                  </a:lnTo>
                  <a:lnTo>
                    <a:pt x="162" y="20"/>
                  </a:lnTo>
                  <a:lnTo>
                    <a:pt x="148" y="12"/>
                  </a:lnTo>
                  <a:lnTo>
                    <a:pt x="132" y="4"/>
                  </a:lnTo>
                  <a:lnTo>
                    <a:pt x="114" y="0"/>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5" name="Freeform 13">
              <a:extLst>
                <a:ext uri="{FF2B5EF4-FFF2-40B4-BE49-F238E27FC236}">
                  <a16:creationId xmlns:a16="http://schemas.microsoft.com/office/drawing/2014/main" id="{B3386D7C-85EF-4183-9F2B-EC59733FE754}"/>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6" name="Freeform 14">
              <a:extLst>
                <a:ext uri="{FF2B5EF4-FFF2-40B4-BE49-F238E27FC236}">
                  <a16:creationId xmlns:a16="http://schemas.microsoft.com/office/drawing/2014/main" id="{186E2F92-C731-4BDF-BF1A-7BEEDC10C0BD}"/>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7" name="Freeform 15">
              <a:extLst>
                <a:ext uri="{FF2B5EF4-FFF2-40B4-BE49-F238E27FC236}">
                  <a16:creationId xmlns:a16="http://schemas.microsoft.com/office/drawing/2014/main" id="{ED253B72-C810-4AF5-85FD-5356C49E89B6}"/>
                </a:ext>
              </a:extLst>
            </p:cNvPr>
            <p:cNvSpPr>
              <a:spLocks noEditPoints="1"/>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 name="T48" fmla="*/ 200 w 242"/>
                <a:gd name="T49" fmla="*/ 66 h 207"/>
                <a:gd name="T50" fmla="*/ 200 w 242"/>
                <a:gd name="T51" fmla="*/ 66 h 207"/>
                <a:gd name="T52" fmla="*/ 198 w 242"/>
                <a:gd name="T53" fmla="*/ 58 h 207"/>
                <a:gd name="T54" fmla="*/ 198 w 242"/>
                <a:gd name="T55" fmla="*/ 52 h 207"/>
                <a:gd name="T56" fmla="*/ 194 w 242"/>
                <a:gd name="T57" fmla="*/ 48 h 207"/>
                <a:gd name="T58" fmla="*/ 190 w 242"/>
                <a:gd name="T59" fmla="*/ 44 h 207"/>
                <a:gd name="T60" fmla="*/ 184 w 242"/>
                <a:gd name="T61" fmla="*/ 40 h 207"/>
                <a:gd name="T62" fmla="*/ 178 w 242"/>
                <a:gd name="T63" fmla="*/ 38 h 207"/>
                <a:gd name="T64" fmla="*/ 160 w 242"/>
                <a:gd name="T65" fmla="*/ 36 h 207"/>
                <a:gd name="T66" fmla="*/ 42 w 242"/>
                <a:gd name="T67" fmla="*/ 36 h 207"/>
                <a:gd name="T68" fmla="*/ 42 w 242"/>
                <a:gd name="T69" fmla="*/ 93 h 207"/>
                <a:gd name="T70" fmla="*/ 162 w 242"/>
                <a:gd name="T71" fmla="*/ 93 h 207"/>
                <a:gd name="T72" fmla="*/ 162 w 242"/>
                <a:gd name="T73" fmla="*/ 93 h 207"/>
                <a:gd name="T74" fmla="*/ 178 w 242"/>
                <a:gd name="T75" fmla="*/ 92 h 207"/>
                <a:gd name="T76" fmla="*/ 184 w 242"/>
                <a:gd name="T77" fmla="*/ 90 h 207"/>
                <a:gd name="T78" fmla="*/ 190 w 242"/>
                <a:gd name="T79" fmla="*/ 86 h 207"/>
                <a:gd name="T80" fmla="*/ 194 w 242"/>
                <a:gd name="T81" fmla="*/ 84 h 207"/>
                <a:gd name="T82" fmla="*/ 198 w 242"/>
                <a:gd name="T83" fmla="*/ 78 h 207"/>
                <a:gd name="T84" fmla="*/ 198 w 242"/>
                <a:gd name="T85" fmla="*/ 72 h 207"/>
                <a:gd name="T86" fmla="*/ 200 w 242"/>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8" name="Freeform 16">
              <a:extLst>
                <a:ext uri="{FF2B5EF4-FFF2-40B4-BE49-F238E27FC236}">
                  <a16:creationId xmlns:a16="http://schemas.microsoft.com/office/drawing/2014/main" id="{16CEFB98-4345-4165-99B4-6CDEEBB301F2}"/>
                </a:ext>
              </a:extLst>
            </p:cNvPr>
            <p:cNvSpPr>
              <a:spLocks/>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49" name="Freeform 17">
              <a:extLst>
                <a:ext uri="{FF2B5EF4-FFF2-40B4-BE49-F238E27FC236}">
                  <a16:creationId xmlns:a16="http://schemas.microsoft.com/office/drawing/2014/main" id="{785F398E-9AA2-4620-96F9-7C0665011A6F}"/>
                </a:ext>
              </a:extLst>
            </p:cNvPr>
            <p:cNvSpPr>
              <a:spLocks/>
            </p:cNvSpPr>
            <p:nvPr userDrawn="1"/>
          </p:nvSpPr>
          <p:spPr bwMode="auto">
            <a:xfrm>
              <a:off x="-5435601"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0" name="Freeform 18">
              <a:extLst>
                <a:ext uri="{FF2B5EF4-FFF2-40B4-BE49-F238E27FC236}">
                  <a16:creationId xmlns:a16="http://schemas.microsoft.com/office/drawing/2014/main" id="{F8212BEB-BBBF-4BBF-93B6-C2CA702FE4A8}"/>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 name="T24" fmla="*/ 0 w 216"/>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1" name="Freeform 19">
              <a:extLst>
                <a:ext uri="{FF2B5EF4-FFF2-40B4-BE49-F238E27FC236}">
                  <a16:creationId xmlns:a16="http://schemas.microsoft.com/office/drawing/2014/main" id="{503242AE-6B12-45E2-8CB4-DA3C99E846ED}"/>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2" name="Freeform 20">
              <a:extLst>
                <a:ext uri="{FF2B5EF4-FFF2-40B4-BE49-F238E27FC236}">
                  <a16:creationId xmlns:a16="http://schemas.microsoft.com/office/drawing/2014/main" id="{DDA2466A-35D4-4643-86B5-29C4E04ADC68}"/>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 name="T24" fmla="*/ 0 w 218"/>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3" name="Freeform 21">
              <a:extLst>
                <a:ext uri="{FF2B5EF4-FFF2-40B4-BE49-F238E27FC236}">
                  <a16:creationId xmlns:a16="http://schemas.microsoft.com/office/drawing/2014/main" id="{F1784E43-F994-4D29-8164-8AD1730A081B}"/>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4" name="Freeform 22">
              <a:extLst>
                <a:ext uri="{FF2B5EF4-FFF2-40B4-BE49-F238E27FC236}">
                  <a16:creationId xmlns:a16="http://schemas.microsoft.com/office/drawing/2014/main" id="{93CB4F2D-B882-4F11-B3E0-8DA90D1385C8}"/>
                </a:ext>
              </a:extLst>
            </p:cNvPr>
            <p:cNvSpPr>
              <a:spLocks noEditPoints="1"/>
            </p:cNvSpPr>
            <p:nvPr userDrawn="1"/>
          </p:nvSpPr>
          <p:spPr bwMode="auto">
            <a:xfrm>
              <a:off x="-4384676" y="-2720975"/>
              <a:ext cx="398463" cy="328612"/>
            </a:xfrm>
            <a:custGeom>
              <a:avLst/>
              <a:gdLst>
                <a:gd name="T0" fmla="*/ 251 w 251"/>
                <a:gd name="T1" fmla="*/ 151 h 207"/>
                <a:gd name="T2" fmla="*/ 245 w 251"/>
                <a:gd name="T3" fmla="*/ 175 h 207"/>
                <a:gd name="T4" fmla="*/ 231 w 251"/>
                <a:gd name="T5" fmla="*/ 191 h 207"/>
                <a:gd name="T6" fmla="*/ 205 w 251"/>
                <a:gd name="T7" fmla="*/ 203 h 207"/>
                <a:gd name="T8" fmla="*/ 168 w 251"/>
                <a:gd name="T9" fmla="*/ 207 h 207"/>
                <a:gd name="T10" fmla="*/ 0 w 251"/>
                <a:gd name="T11" fmla="*/ 0 h 207"/>
                <a:gd name="T12" fmla="*/ 170 w 251"/>
                <a:gd name="T13" fmla="*/ 0 h 207"/>
                <a:gd name="T14" fmla="*/ 200 w 251"/>
                <a:gd name="T15" fmla="*/ 4 h 207"/>
                <a:gd name="T16" fmla="*/ 223 w 251"/>
                <a:gd name="T17" fmla="*/ 16 h 207"/>
                <a:gd name="T18" fmla="*/ 237 w 251"/>
                <a:gd name="T19" fmla="*/ 34 h 207"/>
                <a:gd name="T20" fmla="*/ 243 w 251"/>
                <a:gd name="T21" fmla="*/ 58 h 207"/>
                <a:gd name="T22" fmla="*/ 241 w 251"/>
                <a:gd name="T23" fmla="*/ 70 h 207"/>
                <a:gd name="T24" fmla="*/ 229 w 251"/>
                <a:gd name="T25" fmla="*/ 92 h 207"/>
                <a:gd name="T26" fmla="*/ 217 w 251"/>
                <a:gd name="T27" fmla="*/ 99 h 207"/>
                <a:gd name="T28" fmla="*/ 243 w 251"/>
                <a:gd name="T29" fmla="*/ 121 h 207"/>
                <a:gd name="T30" fmla="*/ 249 w 251"/>
                <a:gd name="T31" fmla="*/ 133 h 207"/>
                <a:gd name="T32" fmla="*/ 202 w 251"/>
                <a:gd name="T33" fmla="*/ 60 h 207"/>
                <a:gd name="T34" fmla="*/ 200 w 251"/>
                <a:gd name="T35" fmla="*/ 50 h 207"/>
                <a:gd name="T36" fmla="*/ 184 w 251"/>
                <a:gd name="T37" fmla="*/ 38 h 207"/>
                <a:gd name="T38" fmla="*/ 40 w 251"/>
                <a:gd name="T39" fmla="*/ 36 h 207"/>
                <a:gd name="T40" fmla="*/ 172 w 251"/>
                <a:gd name="T41" fmla="*/ 84 h 207"/>
                <a:gd name="T42" fmla="*/ 184 w 251"/>
                <a:gd name="T43" fmla="*/ 82 h 207"/>
                <a:gd name="T44" fmla="*/ 200 w 251"/>
                <a:gd name="T45" fmla="*/ 70 h 207"/>
                <a:gd name="T46" fmla="*/ 211 w 251"/>
                <a:gd name="T47" fmla="*/ 145 h 207"/>
                <a:gd name="T48" fmla="*/ 209 w 251"/>
                <a:gd name="T49" fmla="*/ 141 h 207"/>
                <a:gd name="T50" fmla="*/ 205 w 251"/>
                <a:gd name="T51" fmla="*/ 131 h 207"/>
                <a:gd name="T52" fmla="*/ 188 w 251"/>
                <a:gd name="T53" fmla="*/ 121 h 207"/>
                <a:gd name="T54" fmla="*/ 40 w 251"/>
                <a:gd name="T55" fmla="*/ 119 h 207"/>
                <a:gd name="T56" fmla="*/ 168 w 251"/>
                <a:gd name="T57" fmla="*/ 169 h 207"/>
                <a:gd name="T58" fmla="*/ 186 w 251"/>
                <a:gd name="T59" fmla="*/ 167 h 207"/>
                <a:gd name="T60" fmla="*/ 205 w 251"/>
                <a:gd name="T61" fmla="*/ 159 h 207"/>
                <a:gd name="T62" fmla="*/ 209 w 251"/>
                <a:gd name="T63"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close/>
                  <a:moveTo>
                    <a:pt x="202" y="60"/>
                  </a:moveTo>
                  <a:lnTo>
                    <a:pt x="202" y="60"/>
                  </a:lnTo>
                  <a:lnTo>
                    <a:pt x="200" y="50"/>
                  </a:lnTo>
                  <a:lnTo>
                    <a:pt x="194" y="42"/>
                  </a:lnTo>
                  <a:lnTo>
                    <a:pt x="184" y="38"/>
                  </a:lnTo>
                  <a:lnTo>
                    <a:pt x="172" y="36"/>
                  </a:lnTo>
                  <a:lnTo>
                    <a:pt x="40" y="36"/>
                  </a:lnTo>
                  <a:lnTo>
                    <a:pt x="40" y="84"/>
                  </a:lnTo>
                  <a:lnTo>
                    <a:pt x="172" y="84"/>
                  </a:lnTo>
                  <a:lnTo>
                    <a:pt x="172" y="84"/>
                  </a:lnTo>
                  <a:lnTo>
                    <a:pt x="184" y="82"/>
                  </a:lnTo>
                  <a:lnTo>
                    <a:pt x="194" y="78"/>
                  </a:lnTo>
                  <a:lnTo>
                    <a:pt x="200" y="70"/>
                  </a:lnTo>
                  <a:lnTo>
                    <a:pt x="202" y="60"/>
                  </a:lnTo>
                  <a:close/>
                  <a:moveTo>
                    <a:pt x="211" y="145"/>
                  </a:moveTo>
                  <a:lnTo>
                    <a:pt x="211" y="145"/>
                  </a:lnTo>
                  <a:lnTo>
                    <a:pt x="209" y="141"/>
                  </a:lnTo>
                  <a:lnTo>
                    <a:pt x="207" y="135"/>
                  </a:lnTo>
                  <a:lnTo>
                    <a:pt x="205" y="131"/>
                  </a:lnTo>
                  <a:lnTo>
                    <a:pt x="200" y="127"/>
                  </a:lnTo>
                  <a:lnTo>
                    <a:pt x="188" y="121"/>
                  </a:lnTo>
                  <a:lnTo>
                    <a:pt x="172" y="119"/>
                  </a:lnTo>
                  <a:lnTo>
                    <a:pt x="40" y="119"/>
                  </a:lnTo>
                  <a:lnTo>
                    <a:pt x="40" y="169"/>
                  </a:lnTo>
                  <a:lnTo>
                    <a:pt x="168" y="169"/>
                  </a:lnTo>
                  <a:lnTo>
                    <a:pt x="168" y="169"/>
                  </a:lnTo>
                  <a:lnTo>
                    <a:pt x="186" y="167"/>
                  </a:lnTo>
                  <a:lnTo>
                    <a:pt x="198" y="163"/>
                  </a:lnTo>
                  <a:lnTo>
                    <a:pt x="205" y="159"/>
                  </a:lnTo>
                  <a:lnTo>
                    <a:pt x="207" y="155"/>
                  </a:lnTo>
                  <a:lnTo>
                    <a:pt x="209" y="151"/>
                  </a:lnTo>
                  <a:lnTo>
                    <a:pt x="211" y="145"/>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5" name="Freeform 23">
              <a:extLst>
                <a:ext uri="{FF2B5EF4-FFF2-40B4-BE49-F238E27FC236}">
                  <a16:creationId xmlns:a16="http://schemas.microsoft.com/office/drawing/2014/main" id="{57FD3A32-6633-450F-976A-EFC6FCB48A2F}"/>
                </a:ext>
              </a:extLst>
            </p:cNvPr>
            <p:cNvSpPr>
              <a:spLocks/>
            </p:cNvSpPr>
            <p:nvPr userDrawn="1"/>
          </p:nvSpPr>
          <p:spPr bwMode="auto">
            <a:xfrm>
              <a:off x="-4384676" y="-2720975"/>
              <a:ext cx="398463" cy="328612"/>
            </a:xfrm>
            <a:custGeom>
              <a:avLst/>
              <a:gdLst>
                <a:gd name="T0" fmla="*/ 251 w 251"/>
                <a:gd name="T1" fmla="*/ 151 h 207"/>
                <a:gd name="T2" fmla="*/ 251 w 251"/>
                <a:gd name="T3" fmla="*/ 151 h 207"/>
                <a:gd name="T4" fmla="*/ 249 w 251"/>
                <a:gd name="T5" fmla="*/ 163 h 207"/>
                <a:gd name="T6" fmla="*/ 245 w 251"/>
                <a:gd name="T7" fmla="*/ 175 h 207"/>
                <a:gd name="T8" fmla="*/ 239 w 251"/>
                <a:gd name="T9" fmla="*/ 185 h 207"/>
                <a:gd name="T10" fmla="*/ 231 w 251"/>
                <a:gd name="T11" fmla="*/ 191 h 207"/>
                <a:gd name="T12" fmla="*/ 219 w 251"/>
                <a:gd name="T13" fmla="*/ 199 h 207"/>
                <a:gd name="T14" fmla="*/ 205 w 251"/>
                <a:gd name="T15" fmla="*/ 203 h 207"/>
                <a:gd name="T16" fmla="*/ 188 w 251"/>
                <a:gd name="T17" fmla="*/ 205 h 207"/>
                <a:gd name="T18" fmla="*/ 168 w 251"/>
                <a:gd name="T19" fmla="*/ 207 h 207"/>
                <a:gd name="T20" fmla="*/ 0 w 251"/>
                <a:gd name="T21" fmla="*/ 207 h 207"/>
                <a:gd name="T22" fmla="*/ 0 w 251"/>
                <a:gd name="T23" fmla="*/ 0 h 207"/>
                <a:gd name="T24" fmla="*/ 170 w 251"/>
                <a:gd name="T25" fmla="*/ 0 h 207"/>
                <a:gd name="T26" fmla="*/ 170 w 251"/>
                <a:gd name="T27" fmla="*/ 0 h 207"/>
                <a:gd name="T28" fmla="*/ 186 w 251"/>
                <a:gd name="T29" fmla="*/ 0 h 207"/>
                <a:gd name="T30" fmla="*/ 200 w 251"/>
                <a:gd name="T31" fmla="*/ 4 h 207"/>
                <a:gd name="T32" fmla="*/ 213 w 251"/>
                <a:gd name="T33" fmla="*/ 8 h 207"/>
                <a:gd name="T34" fmla="*/ 223 w 251"/>
                <a:gd name="T35" fmla="*/ 16 h 207"/>
                <a:gd name="T36" fmla="*/ 231 w 251"/>
                <a:gd name="T37" fmla="*/ 24 h 207"/>
                <a:gd name="T38" fmla="*/ 237 w 251"/>
                <a:gd name="T39" fmla="*/ 34 h 207"/>
                <a:gd name="T40" fmla="*/ 241 w 251"/>
                <a:gd name="T41" fmla="*/ 44 h 207"/>
                <a:gd name="T42" fmla="*/ 243 w 251"/>
                <a:gd name="T43" fmla="*/ 58 h 207"/>
                <a:gd name="T44" fmla="*/ 243 w 251"/>
                <a:gd name="T45" fmla="*/ 58 h 207"/>
                <a:gd name="T46" fmla="*/ 241 w 251"/>
                <a:gd name="T47" fmla="*/ 70 h 207"/>
                <a:gd name="T48" fmla="*/ 237 w 251"/>
                <a:gd name="T49" fmla="*/ 82 h 207"/>
                <a:gd name="T50" fmla="*/ 229 w 251"/>
                <a:gd name="T51" fmla="*/ 92 h 207"/>
                <a:gd name="T52" fmla="*/ 217 w 251"/>
                <a:gd name="T53" fmla="*/ 99 h 207"/>
                <a:gd name="T54" fmla="*/ 217 w 251"/>
                <a:gd name="T55" fmla="*/ 99 h 207"/>
                <a:gd name="T56" fmla="*/ 233 w 251"/>
                <a:gd name="T57" fmla="*/ 109 h 207"/>
                <a:gd name="T58" fmla="*/ 243 w 251"/>
                <a:gd name="T59" fmla="*/ 121 h 207"/>
                <a:gd name="T60" fmla="*/ 247 w 251"/>
                <a:gd name="T61" fmla="*/ 127 h 207"/>
                <a:gd name="T62" fmla="*/ 249 w 251"/>
                <a:gd name="T63" fmla="*/ 133 h 207"/>
                <a:gd name="T64" fmla="*/ 251 w 251"/>
                <a:gd name="T65"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6" name="Freeform 24">
              <a:extLst>
                <a:ext uri="{FF2B5EF4-FFF2-40B4-BE49-F238E27FC236}">
                  <a16:creationId xmlns:a16="http://schemas.microsoft.com/office/drawing/2014/main" id="{43FC5175-2521-4361-A32B-46BE6B436360}"/>
                </a:ext>
              </a:extLst>
            </p:cNvPr>
            <p:cNvSpPr>
              <a:spLocks/>
            </p:cNvSpPr>
            <p:nvPr userDrawn="1"/>
          </p:nvSpPr>
          <p:spPr bwMode="auto">
            <a:xfrm>
              <a:off x="-4321176" y="-2663825"/>
              <a:ext cx="257175" cy="76200"/>
            </a:xfrm>
            <a:custGeom>
              <a:avLst/>
              <a:gdLst>
                <a:gd name="T0" fmla="*/ 162 w 162"/>
                <a:gd name="T1" fmla="*/ 24 h 48"/>
                <a:gd name="T2" fmla="*/ 162 w 162"/>
                <a:gd name="T3" fmla="*/ 24 h 48"/>
                <a:gd name="T4" fmla="*/ 160 w 162"/>
                <a:gd name="T5" fmla="*/ 14 h 48"/>
                <a:gd name="T6" fmla="*/ 154 w 162"/>
                <a:gd name="T7" fmla="*/ 6 h 48"/>
                <a:gd name="T8" fmla="*/ 144 w 162"/>
                <a:gd name="T9" fmla="*/ 2 h 48"/>
                <a:gd name="T10" fmla="*/ 132 w 162"/>
                <a:gd name="T11" fmla="*/ 0 h 48"/>
                <a:gd name="T12" fmla="*/ 0 w 162"/>
                <a:gd name="T13" fmla="*/ 0 h 48"/>
                <a:gd name="T14" fmla="*/ 0 w 162"/>
                <a:gd name="T15" fmla="*/ 48 h 48"/>
                <a:gd name="T16" fmla="*/ 132 w 162"/>
                <a:gd name="T17" fmla="*/ 48 h 48"/>
                <a:gd name="T18" fmla="*/ 132 w 162"/>
                <a:gd name="T19" fmla="*/ 48 h 48"/>
                <a:gd name="T20" fmla="*/ 144 w 162"/>
                <a:gd name="T21" fmla="*/ 46 h 48"/>
                <a:gd name="T22" fmla="*/ 154 w 162"/>
                <a:gd name="T23" fmla="*/ 42 h 48"/>
                <a:gd name="T24" fmla="*/ 160 w 162"/>
                <a:gd name="T25" fmla="*/ 34 h 48"/>
                <a:gd name="T26" fmla="*/ 162 w 162"/>
                <a:gd name="T2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48">
                  <a:moveTo>
                    <a:pt x="162" y="24"/>
                  </a:moveTo>
                  <a:lnTo>
                    <a:pt x="162" y="24"/>
                  </a:lnTo>
                  <a:lnTo>
                    <a:pt x="160" y="14"/>
                  </a:lnTo>
                  <a:lnTo>
                    <a:pt x="154" y="6"/>
                  </a:lnTo>
                  <a:lnTo>
                    <a:pt x="144" y="2"/>
                  </a:lnTo>
                  <a:lnTo>
                    <a:pt x="132" y="0"/>
                  </a:lnTo>
                  <a:lnTo>
                    <a:pt x="0" y="0"/>
                  </a:lnTo>
                  <a:lnTo>
                    <a:pt x="0" y="48"/>
                  </a:lnTo>
                  <a:lnTo>
                    <a:pt x="132" y="48"/>
                  </a:lnTo>
                  <a:lnTo>
                    <a:pt x="132" y="48"/>
                  </a:lnTo>
                  <a:lnTo>
                    <a:pt x="144" y="46"/>
                  </a:lnTo>
                  <a:lnTo>
                    <a:pt x="154" y="42"/>
                  </a:lnTo>
                  <a:lnTo>
                    <a:pt x="160" y="34"/>
                  </a:lnTo>
                  <a:lnTo>
                    <a:pt x="162"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7" name="Freeform 25">
              <a:extLst>
                <a:ext uri="{FF2B5EF4-FFF2-40B4-BE49-F238E27FC236}">
                  <a16:creationId xmlns:a16="http://schemas.microsoft.com/office/drawing/2014/main" id="{A20EBFEB-A2FA-43F1-B9D6-952DE096D3BC}"/>
                </a:ext>
              </a:extLst>
            </p:cNvPr>
            <p:cNvSpPr>
              <a:spLocks/>
            </p:cNvSpPr>
            <p:nvPr userDrawn="1"/>
          </p:nvSpPr>
          <p:spPr bwMode="auto">
            <a:xfrm>
              <a:off x="-4321176" y="-2532063"/>
              <a:ext cx="271463" cy="79375"/>
            </a:xfrm>
            <a:custGeom>
              <a:avLst/>
              <a:gdLst>
                <a:gd name="T0" fmla="*/ 171 w 171"/>
                <a:gd name="T1" fmla="*/ 26 h 50"/>
                <a:gd name="T2" fmla="*/ 171 w 171"/>
                <a:gd name="T3" fmla="*/ 26 h 50"/>
                <a:gd name="T4" fmla="*/ 169 w 171"/>
                <a:gd name="T5" fmla="*/ 22 h 50"/>
                <a:gd name="T6" fmla="*/ 167 w 171"/>
                <a:gd name="T7" fmla="*/ 16 h 50"/>
                <a:gd name="T8" fmla="*/ 165 w 171"/>
                <a:gd name="T9" fmla="*/ 12 h 50"/>
                <a:gd name="T10" fmla="*/ 160 w 171"/>
                <a:gd name="T11" fmla="*/ 8 h 50"/>
                <a:gd name="T12" fmla="*/ 148 w 171"/>
                <a:gd name="T13" fmla="*/ 2 h 50"/>
                <a:gd name="T14" fmla="*/ 132 w 171"/>
                <a:gd name="T15" fmla="*/ 0 h 50"/>
                <a:gd name="T16" fmla="*/ 0 w 171"/>
                <a:gd name="T17" fmla="*/ 0 h 50"/>
                <a:gd name="T18" fmla="*/ 0 w 171"/>
                <a:gd name="T19" fmla="*/ 50 h 50"/>
                <a:gd name="T20" fmla="*/ 128 w 171"/>
                <a:gd name="T21" fmla="*/ 50 h 50"/>
                <a:gd name="T22" fmla="*/ 128 w 171"/>
                <a:gd name="T23" fmla="*/ 50 h 50"/>
                <a:gd name="T24" fmla="*/ 146 w 171"/>
                <a:gd name="T25" fmla="*/ 48 h 50"/>
                <a:gd name="T26" fmla="*/ 158 w 171"/>
                <a:gd name="T27" fmla="*/ 44 h 50"/>
                <a:gd name="T28" fmla="*/ 165 w 171"/>
                <a:gd name="T29" fmla="*/ 40 h 50"/>
                <a:gd name="T30" fmla="*/ 167 w 171"/>
                <a:gd name="T31" fmla="*/ 36 h 50"/>
                <a:gd name="T32" fmla="*/ 169 w 171"/>
                <a:gd name="T33" fmla="*/ 32 h 50"/>
                <a:gd name="T34" fmla="*/ 171 w 171"/>
                <a:gd name="T35"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50">
                  <a:moveTo>
                    <a:pt x="171" y="26"/>
                  </a:moveTo>
                  <a:lnTo>
                    <a:pt x="171" y="26"/>
                  </a:lnTo>
                  <a:lnTo>
                    <a:pt x="169" y="22"/>
                  </a:lnTo>
                  <a:lnTo>
                    <a:pt x="167" y="16"/>
                  </a:lnTo>
                  <a:lnTo>
                    <a:pt x="165" y="12"/>
                  </a:lnTo>
                  <a:lnTo>
                    <a:pt x="160" y="8"/>
                  </a:lnTo>
                  <a:lnTo>
                    <a:pt x="148" y="2"/>
                  </a:lnTo>
                  <a:lnTo>
                    <a:pt x="132" y="0"/>
                  </a:lnTo>
                  <a:lnTo>
                    <a:pt x="0" y="0"/>
                  </a:lnTo>
                  <a:lnTo>
                    <a:pt x="0" y="50"/>
                  </a:lnTo>
                  <a:lnTo>
                    <a:pt x="128" y="50"/>
                  </a:lnTo>
                  <a:lnTo>
                    <a:pt x="128" y="50"/>
                  </a:lnTo>
                  <a:lnTo>
                    <a:pt x="146" y="48"/>
                  </a:lnTo>
                  <a:lnTo>
                    <a:pt x="158" y="44"/>
                  </a:lnTo>
                  <a:lnTo>
                    <a:pt x="165" y="40"/>
                  </a:lnTo>
                  <a:lnTo>
                    <a:pt x="167" y="36"/>
                  </a:lnTo>
                  <a:lnTo>
                    <a:pt x="169" y="32"/>
                  </a:lnTo>
                  <a:lnTo>
                    <a:pt x="171"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8" name="Freeform 26">
              <a:extLst>
                <a:ext uri="{FF2B5EF4-FFF2-40B4-BE49-F238E27FC236}">
                  <a16:creationId xmlns:a16="http://schemas.microsoft.com/office/drawing/2014/main" id="{751C8FA7-5F84-468A-8B6B-B24C9B6393F3}"/>
                </a:ext>
              </a:extLst>
            </p:cNvPr>
            <p:cNvSpPr>
              <a:spLocks noEditPoints="1"/>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 name="T48" fmla="*/ 200 w 240"/>
                <a:gd name="T49" fmla="*/ 66 h 207"/>
                <a:gd name="T50" fmla="*/ 200 w 240"/>
                <a:gd name="T51" fmla="*/ 66 h 207"/>
                <a:gd name="T52" fmla="*/ 198 w 240"/>
                <a:gd name="T53" fmla="*/ 58 h 207"/>
                <a:gd name="T54" fmla="*/ 198 w 240"/>
                <a:gd name="T55" fmla="*/ 52 h 207"/>
                <a:gd name="T56" fmla="*/ 194 w 240"/>
                <a:gd name="T57" fmla="*/ 48 h 207"/>
                <a:gd name="T58" fmla="*/ 190 w 240"/>
                <a:gd name="T59" fmla="*/ 44 h 207"/>
                <a:gd name="T60" fmla="*/ 184 w 240"/>
                <a:gd name="T61" fmla="*/ 40 h 207"/>
                <a:gd name="T62" fmla="*/ 178 w 240"/>
                <a:gd name="T63" fmla="*/ 38 h 207"/>
                <a:gd name="T64" fmla="*/ 160 w 240"/>
                <a:gd name="T65" fmla="*/ 36 h 207"/>
                <a:gd name="T66" fmla="*/ 42 w 240"/>
                <a:gd name="T67" fmla="*/ 36 h 207"/>
                <a:gd name="T68" fmla="*/ 42 w 240"/>
                <a:gd name="T69" fmla="*/ 93 h 207"/>
                <a:gd name="T70" fmla="*/ 162 w 240"/>
                <a:gd name="T71" fmla="*/ 93 h 207"/>
                <a:gd name="T72" fmla="*/ 162 w 240"/>
                <a:gd name="T73" fmla="*/ 93 h 207"/>
                <a:gd name="T74" fmla="*/ 178 w 240"/>
                <a:gd name="T75" fmla="*/ 92 h 207"/>
                <a:gd name="T76" fmla="*/ 184 w 240"/>
                <a:gd name="T77" fmla="*/ 90 h 207"/>
                <a:gd name="T78" fmla="*/ 190 w 240"/>
                <a:gd name="T79" fmla="*/ 86 h 207"/>
                <a:gd name="T80" fmla="*/ 194 w 240"/>
                <a:gd name="T81" fmla="*/ 84 h 207"/>
                <a:gd name="T82" fmla="*/ 198 w 240"/>
                <a:gd name="T83" fmla="*/ 78 h 207"/>
                <a:gd name="T84" fmla="*/ 198 w 240"/>
                <a:gd name="T85" fmla="*/ 72 h 207"/>
                <a:gd name="T86" fmla="*/ 200 w 240"/>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59" name="Freeform 27">
              <a:extLst>
                <a:ext uri="{FF2B5EF4-FFF2-40B4-BE49-F238E27FC236}">
                  <a16:creationId xmlns:a16="http://schemas.microsoft.com/office/drawing/2014/main" id="{2CAC6587-5516-43BF-837D-C52AE0B6651B}"/>
                </a:ext>
              </a:extLst>
            </p:cNvPr>
            <p:cNvSpPr>
              <a:spLocks/>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60" name="Freeform 28">
              <a:extLst>
                <a:ext uri="{FF2B5EF4-FFF2-40B4-BE49-F238E27FC236}">
                  <a16:creationId xmlns:a16="http://schemas.microsoft.com/office/drawing/2014/main" id="{1BDE6280-A2AD-4FB4-B855-210B019BE510}"/>
                </a:ext>
              </a:extLst>
            </p:cNvPr>
            <p:cNvSpPr>
              <a:spLocks/>
            </p:cNvSpPr>
            <p:nvPr userDrawn="1"/>
          </p:nvSpPr>
          <p:spPr bwMode="auto">
            <a:xfrm>
              <a:off x="-3840163"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61" name="Freeform 29">
              <a:extLst>
                <a:ext uri="{FF2B5EF4-FFF2-40B4-BE49-F238E27FC236}">
                  <a16:creationId xmlns:a16="http://schemas.microsoft.com/office/drawing/2014/main" id="{58511708-9D57-4769-9884-E52566E1DA9B}"/>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lnTo>
                    <a:pt x="224" y="70"/>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62" name="Freeform 30">
              <a:extLst>
                <a:ext uri="{FF2B5EF4-FFF2-40B4-BE49-F238E27FC236}">
                  <a16:creationId xmlns:a16="http://schemas.microsoft.com/office/drawing/2014/main" id="{673ACC04-6BB0-418A-89BD-C6CFD273F787}"/>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pic>
          <p:nvPicPr>
            <p:cNvPr id="63" name="Picture 31">
              <a:extLst>
                <a:ext uri="{FF2B5EF4-FFF2-40B4-BE49-F238E27FC236}">
                  <a16:creationId xmlns:a16="http://schemas.microsoft.com/office/drawing/2014/main" id="{F629690A-C48A-4FAD-8B61-52C6C27D1A37}"/>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374889" y="-2924178"/>
              <a:ext cx="876302"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Espace réservé pour une image  5">
            <a:extLst>
              <a:ext uri="{FF2B5EF4-FFF2-40B4-BE49-F238E27FC236}">
                <a16:creationId xmlns:a16="http://schemas.microsoft.com/office/drawing/2014/main" id="{19BECBF1-F5E4-41A8-B496-C8875657C595}"/>
              </a:ext>
            </a:extLst>
          </p:cNvPr>
          <p:cNvSpPr>
            <a:spLocks noGrp="1"/>
          </p:cNvSpPr>
          <p:nvPr>
            <p:ph type="pic" sz="quarter" idx="10"/>
          </p:nvPr>
        </p:nvSpPr>
        <p:spPr>
          <a:xfrm>
            <a:off x="0" y="0"/>
            <a:ext cx="6868103" cy="4868884"/>
          </a:xfrm>
          <a:solidFill>
            <a:schemeClr val="bg1"/>
          </a:solidFill>
        </p:spPr>
        <p:txBody>
          <a:bodyPr/>
          <a:lstStyle>
            <a:lvl1pPr>
              <a:defRPr>
                <a:solidFill>
                  <a:schemeClr val="bg1"/>
                </a:solidFill>
              </a:defRPr>
            </a:lvl1pPr>
          </a:lstStyle>
          <a:p>
            <a:endParaRPr lang="fr-FR" dirty="0"/>
          </a:p>
        </p:txBody>
      </p:sp>
      <p:sp>
        <p:nvSpPr>
          <p:cNvPr id="2" name="Titre 1">
            <a:extLst>
              <a:ext uri="{FF2B5EF4-FFF2-40B4-BE49-F238E27FC236}">
                <a16:creationId xmlns:a16="http://schemas.microsoft.com/office/drawing/2014/main" id="{97EEB03A-8791-49EA-BAAA-DCCF04B69910}"/>
              </a:ext>
            </a:extLst>
          </p:cNvPr>
          <p:cNvSpPr>
            <a:spLocks noGrp="1"/>
          </p:cNvSpPr>
          <p:nvPr>
            <p:ph type="title" hasCustomPrompt="1"/>
          </p:nvPr>
        </p:nvSpPr>
        <p:spPr>
          <a:xfrm>
            <a:off x="5567680" y="1645920"/>
            <a:ext cx="3576320" cy="1087120"/>
          </a:xfrm>
          <a:solidFill>
            <a:schemeClr val="bg2"/>
          </a:solidFill>
        </p:spPr>
        <p:txBody>
          <a:bodyPr lIns="90000" tIns="0" bIns="144000" anchor="b">
            <a:normAutofit/>
          </a:bodyPr>
          <a:lstStyle>
            <a:lvl1pPr>
              <a:lnSpc>
                <a:spcPts val="2900"/>
              </a:lnSpc>
              <a:defRPr sz="2800" b="1">
                <a:latin typeface="+mj-lt"/>
                <a:cs typeface="Poppins bold" panose="02000000000000000000" pitchFamily="2" charset="0"/>
              </a:defRPr>
            </a:lvl1pPr>
          </a:lstStyle>
          <a:p>
            <a:r>
              <a:rPr lang="fr-FR" dirty="0"/>
              <a:t>Titre de la présentation</a:t>
            </a:r>
          </a:p>
        </p:txBody>
      </p:sp>
      <p:sp>
        <p:nvSpPr>
          <p:cNvPr id="3" name="Espace réservé du texte 2">
            <a:extLst>
              <a:ext uri="{FF2B5EF4-FFF2-40B4-BE49-F238E27FC236}">
                <a16:creationId xmlns:a16="http://schemas.microsoft.com/office/drawing/2014/main" id="{24054202-A0C2-4AC1-910B-43780D20748B}"/>
              </a:ext>
            </a:extLst>
          </p:cNvPr>
          <p:cNvSpPr>
            <a:spLocks noGrp="1"/>
          </p:cNvSpPr>
          <p:nvPr>
            <p:ph type="body" idx="1" hasCustomPrompt="1"/>
          </p:nvPr>
        </p:nvSpPr>
        <p:spPr>
          <a:xfrm>
            <a:off x="5567680" y="2600960"/>
            <a:ext cx="3576320" cy="520238"/>
          </a:xfrm>
          <a:solidFill>
            <a:schemeClr val="bg2"/>
          </a:solidFill>
        </p:spPr>
        <p:txBody>
          <a:bodyPr tIns="36000" bIns="72000">
            <a:noAutofit/>
          </a:bodyPr>
          <a:lstStyle>
            <a:lvl1pPr marL="0" indent="0">
              <a:lnSpc>
                <a:spcPct val="100000"/>
              </a:lnSpc>
              <a:buNone/>
              <a:defRPr sz="1800" b="1">
                <a:solidFill>
                  <a:schemeClr val="tx2"/>
                </a:solidFill>
                <a:latin typeface="+mj-lt"/>
                <a:cs typeface="Poppins bold" panose="02000000000000000000" pitchFamily="2"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fr-FR" dirty="0"/>
              <a:t>Émetteur - version</a:t>
            </a:r>
          </a:p>
        </p:txBody>
      </p:sp>
      <p:pic>
        <p:nvPicPr>
          <p:cNvPr id="67" name="Graphique 66">
            <a:extLst>
              <a:ext uri="{FF2B5EF4-FFF2-40B4-BE49-F238E27FC236}">
                <a16:creationId xmlns:a16="http://schemas.microsoft.com/office/drawing/2014/main" id="{0F7B14B1-83B6-43CB-8C1C-A2842C6DED7A}"/>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8610600" y="4893869"/>
            <a:ext cx="383495" cy="113560"/>
          </a:xfrm>
          <a:prstGeom prst="rect">
            <a:avLst/>
          </a:prstGeom>
        </p:spPr>
      </p:pic>
    </p:spTree>
    <p:extLst>
      <p:ext uri="{BB962C8B-B14F-4D97-AF65-F5344CB8AC3E}">
        <p14:creationId xmlns:p14="http://schemas.microsoft.com/office/powerpoint/2010/main" val="1185648269"/>
      </p:ext>
    </p:extLst>
  </p:cSld>
  <p:clrMapOvr>
    <a:masterClrMapping/>
  </p:clrMapOvr>
  <p:extLst>
    <p:ext uri="{DCECCB84-F9BA-43D5-87BE-67443E8EF086}">
      <p15:sldGuideLst xmlns:p15="http://schemas.microsoft.com/office/powerpoint/2012/main">
        <p15:guide id="1" orient="horz" pos="2205">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pic>
        <p:nvPicPr>
          <p:cNvPr id="38" name="Image 37">
            <a:extLst>
              <a:ext uri="{FF2B5EF4-FFF2-40B4-BE49-F238E27FC236}">
                <a16:creationId xmlns:a16="http://schemas.microsoft.com/office/drawing/2014/main" id="{2D57E7CE-AD86-43CB-B9E7-90DE7E0098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5806" y="7620"/>
            <a:ext cx="2345635" cy="5143500"/>
          </a:xfrm>
          <a:prstGeom prst="rect">
            <a:avLst/>
          </a:prstGeom>
        </p:spPr>
      </p:pic>
      <p:pic>
        <p:nvPicPr>
          <p:cNvPr id="9" name="Graphique 8">
            <a:extLst>
              <a:ext uri="{FF2B5EF4-FFF2-40B4-BE49-F238E27FC236}">
                <a16:creationId xmlns:a16="http://schemas.microsoft.com/office/drawing/2014/main" id="{5AB63131-8042-481C-9E87-0834DDD27F7B}"/>
              </a:ext>
            </a:extLst>
          </p:cNvPr>
          <p:cNvPicPr>
            <a:picLocks noChangeAspect="1"/>
          </p:cNvPicPr>
          <p:nvPr userDrawn="1"/>
        </p:nvPicPr>
        <p:blipFill>
          <a:blip r:embed="rId3" cstate="screen">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890260" y="7620"/>
            <a:ext cx="9144000" cy="5143500"/>
          </a:xfrm>
          <a:prstGeom prst="rect">
            <a:avLst/>
          </a:prstGeom>
        </p:spPr>
      </p:pic>
      <p:sp>
        <p:nvSpPr>
          <p:cNvPr id="4" name="Espace réservé du texte 3">
            <a:extLst>
              <a:ext uri="{FF2B5EF4-FFF2-40B4-BE49-F238E27FC236}">
                <a16:creationId xmlns:a16="http://schemas.microsoft.com/office/drawing/2014/main" id="{5487D8DA-21C9-4C70-9523-495EC2DF31D1}"/>
              </a:ext>
            </a:extLst>
          </p:cNvPr>
          <p:cNvSpPr>
            <a:spLocks noGrp="1"/>
          </p:cNvSpPr>
          <p:nvPr>
            <p:ph type="body" sz="half" idx="2" hasCustomPrompt="1"/>
          </p:nvPr>
        </p:nvSpPr>
        <p:spPr>
          <a:xfrm>
            <a:off x="7104154" y="985646"/>
            <a:ext cx="1856968" cy="1924773"/>
          </a:xfrm>
        </p:spPr>
        <p:txBody>
          <a:bodyPr anchor="ctr">
            <a:noAutofit/>
          </a:bodyPr>
          <a:lstStyle>
            <a:lvl1pPr marL="0" indent="0" algn="l">
              <a:lnSpc>
                <a:spcPct val="100000"/>
              </a:lnSpc>
              <a:spcBef>
                <a:spcPts val="0"/>
              </a:spcBef>
              <a:buNone/>
              <a:defRPr sz="2800" b="1">
                <a:solidFill>
                  <a:schemeClr val="tx1"/>
                </a:solidFill>
                <a:latin typeface="Calibri" panose="020F0502020204030204" pitchFamily="34" charset="0"/>
                <a:cs typeface="Poppins bold" panose="02000000000000000000" pitchFamily="2" charset="0"/>
              </a:defRPr>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fr-FR" dirty="0"/>
              <a:t>Sommaire</a:t>
            </a:r>
          </a:p>
        </p:txBody>
      </p:sp>
      <p:sp>
        <p:nvSpPr>
          <p:cNvPr id="12" name="Espace réservé du texte 11">
            <a:extLst>
              <a:ext uri="{FF2B5EF4-FFF2-40B4-BE49-F238E27FC236}">
                <a16:creationId xmlns:a16="http://schemas.microsoft.com/office/drawing/2014/main" id="{601818A5-295E-4977-8BD9-5A627F1AFABA}"/>
              </a:ext>
            </a:extLst>
          </p:cNvPr>
          <p:cNvSpPr>
            <a:spLocks noGrp="1"/>
          </p:cNvSpPr>
          <p:nvPr>
            <p:ph type="body" sz="quarter" idx="13" hasCustomPrompt="1"/>
          </p:nvPr>
        </p:nvSpPr>
        <p:spPr>
          <a:xfrm>
            <a:off x="7121087" y="64829"/>
            <a:ext cx="1840034" cy="482861"/>
          </a:xfrm>
        </p:spPr>
        <p:txBody>
          <a:bodyPr anchor="ctr">
            <a:noAutofit/>
          </a:bodyPr>
          <a:lstStyle>
            <a:lvl1pPr marL="0" indent="0" algn="l">
              <a:lnSpc>
                <a:spcPct val="100000"/>
              </a:lnSpc>
              <a:buFontTx/>
              <a:buNone/>
              <a:defRPr sz="1200" b="1">
                <a:solidFill>
                  <a:schemeClr val="accent1"/>
                </a:solidFill>
                <a:latin typeface="Calibri" panose="020F0502020204030204" pitchFamily="34" charset="0"/>
                <a:cs typeface="Poppins bold" panose="02000000000000000000" pitchFamily="2" charset="0"/>
              </a:defRPr>
            </a:lvl1pPr>
            <a:lvl2pPr marL="342884" indent="0">
              <a:buFontTx/>
              <a:buNone/>
              <a:defRPr sz="900">
                <a:solidFill>
                  <a:schemeClr val="accent2"/>
                </a:solidFill>
                <a:latin typeface="Poppins bold" panose="02000000000000000000" pitchFamily="2" charset="0"/>
                <a:cs typeface="Poppins bold" panose="02000000000000000000" pitchFamily="2" charset="0"/>
              </a:defRPr>
            </a:lvl2pPr>
            <a:lvl3pPr marL="685766" indent="0">
              <a:buFontTx/>
              <a:buNone/>
              <a:defRPr sz="900">
                <a:solidFill>
                  <a:schemeClr val="accent2"/>
                </a:solidFill>
                <a:latin typeface="Poppins bold" panose="02000000000000000000" pitchFamily="2" charset="0"/>
                <a:cs typeface="Poppins bold" panose="02000000000000000000" pitchFamily="2" charset="0"/>
              </a:defRPr>
            </a:lvl3pPr>
            <a:lvl4pPr marL="1028649" indent="0">
              <a:buFontTx/>
              <a:buNone/>
              <a:defRPr sz="900">
                <a:solidFill>
                  <a:schemeClr val="accent2"/>
                </a:solidFill>
                <a:latin typeface="Poppins bold" panose="02000000000000000000" pitchFamily="2" charset="0"/>
                <a:cs typeface="Poppins bold" panose="02000000000000000000" pitchFamily="2" charset="0"/>
              </a:defRPr>
            </a:lvl4pPr>
            <a:lvl5pPr marL="1371532" indent="0">
              <a:buFontTx/>
              <a:buNone/>
              <a:defRPr sz="900">
                <a:solidFill>
                  <a:schemeClr val="accent2"/>
                </a:solidFill>
                <a:latin typeface="Poppins bold" panose="02000000000000000000" pitchFamily="2" charset="0"/>
                <a:cs typeface="Poppins bold" panose="02000000000000000000" pitchFamily="2" charset="0"/>
              </a:defRPr>
            </a:lvl5pPr>
          </a:lstStyle>
          <a:p>
            <a:pPr lvl="0"/>
            <a:r>
              <a:rPr lang="fr-FR" dirty="0"/>
              <a:t>Titre de la présentation</a:t>
            </a:r>
          </a:p>
        </p:txBody>
      </p:sp>
      <p:sp>
        <p:nvSpPr>
          <p:cNvPr id="35" name="Espace réservé du texte 13">
            <a:extLst>
              <a:ext uri="{FF2B5EF4-FFF2-40B4-BE49-F238E27FC236}">
                <a16:creationId xmlns:a16="http://schemas.microsoft.com/office/drawing/2014/main" id="{4CD7DAA3-C84E-4DD4-ACEB-227095D49BA7}"/>
              </a:ext>
            </a:extLst>
          </p:cNvPr>
          <p:cNvSpPr>
            <a:spLocks noGrp="1"/>
          </p:cNvSpPr>
          <p:nvPr>
            <p:ph type="body" sz="quarter" idx="23" hasCustomPrompt="1"/>
          </p:nvPr>
        </p:nvSpPr>
        <p:spPr>
          <a:xfrm>
            <a:off x="512065" y="754379"/>
            <a:ext cx="813816" cy="768278"/>
          </a:xfrm>
          <a:solidFill>
            <a:srgbClr val="F5F5F5"/>
          </a:solidFill>
        </p:spPr>
        <p:txBody>
          <a:bodyPr lIns="0" tIns="0" rIns="0" bIns="0" anchor="b">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1</a:t>
            </a:r>
          </a:p>
        </p:txBody>
      </p:sp>
      <p:sp>
        <p:nvSpPr>
          <p:cNvPr id="57" name="Espace réservé du texte 13">
            <a:extLst>
              <a:ext uri="{FF2B5EF4-FFF2-40B4-BE49-F238E27FC236}">
                <a16:creationId xmlns:a16="http://schemas.microsoft.com/office/drawing/2014/main" id="{48C2E234-AE87-4B23-9A75-85A26A20F6C6}"/>
              </a:ext>
            </a:extLst>
          </p:cNvPr>
          <p:cNvSpPr>
            <a:spLocks noGrp="1"/>
          </p:cNvSpPr>
          <p:nvPr>
            <p:ph type="body" sz="quarter" idx="38" hasCustomPrompt="1"/>
          </p:nvPr>
        </p:nvSpPr>
        <p:spPr>
          <a:xfrm>
            <a:off x="1333322" y="754379"/>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1</a:t>
            </a:r>
          </a:p>
        </p:txBody>
      </p:sp>
      <p:sp>
        <p:nvSpPr>
          <p:cNvPr id="52" name="Espace réservé du texte 13">
            <a:extLst>
              <a:ext uri="{FF2B5EF4-FFF2-40B4-BE49-F238E27FC236}">
                <a16:creationId xmlns:a16="http://schemas.microsoft.com/office/drawing/2014/main" id="{47C7E0E9-5DFB-4F64-8D1E-820E61344131}"/>
              </a:ext>
            </a:extLst>
          </p:cNvPr>
          <p:cNvSpPr>
            <a:spLocks noGrp="1"/>
          </p:cNvSpPr>
          <p:nvPr>
            <p:ph type="body" sz="quarter" idx="34" hasCustomPrompt="1"/>
          </p:nvPr>
        </p:nvSpPr>
        <p:spPr>
          <a:xfrm>
            <a:off x="1333322" y="1157200"/>
            <a:ext cx="1350000" cy="365847"/>
          </a:xfrm>
          <a:solidFill>
            <a:srgbClr val="F5F5F5"/>
          </a:solidFill>
        </p:spPr>
        <p:txBody>
          <a:bodyPr lIns="108000" tIns="0" anchor="t">
            <a:normAutofit/>
          </a:bodyPr>
          <a:lstStyle>
            <a:lvl1pPr>
              <a:lnSpc>
                <a:spcPct val="100000"/>
              </a:lnSpc>
              <a:spcBef>
                <a:spcPts val="0"/>
              </a:spcBef>
              <a:spcAft>
                <a:spcPts val="0"/>
              </a:spcAft>
              <a:defRPr sz="160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sp>
        <p:nvSpPr>
          <p:cNvPr id="79" name="Espace réservé du texte 13">
            <a:extLst>
              <a:ext uri="{FF2B5EF4-FFF2-40B4-BE49-F238E27FC236}">
                <a16:creationId xmlns:a16="http://schemas.microsoft.com/office/drawing/2014/main" id="{9FCF08C9-F2A5-4E4F-B871-1EA1BB81377D}"/>
              </a:ext>
            </a:extLst>
          </p:cNvPr>
          <p:cNvSpPr>
            <a:spLocks noGrp="1"/>
          </p:cNvSpPr>
          <p:nvPr>
            <p:ph type="body" sz="quarter" idx="53" hasCustomPrompt="1"/>
          </p:nvPr>
        </p:nvSpPr>
        <p:spPr>
          <a:xfrm>
            <a:off x="2993414" y="754379"/>
            <a:ext cx="813816" cy="768278"/>
          </a:xfrm>
          <a:solidFill>
            <a:srgbClr val="F5F5F5"/>
          </a:solidFill>
        </p:spPr>
        <p:txBody>
          <a:bodyPr lIns="0" tIns="0" rIns="0" bIns="0" anchor="ctr" anchorCtr="0">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5</a:t>
            </a:r>
          </a:p>
        </p:txBody>
      </p:sp>
      <p:sp>
        <p:nvSpPr>
          <p:cNvPr id="80" name="Espace réservé du texte 13">
            <a:extLst>
              <a:ext uri="{FF2B5EF4-FFF2-40B4-BE49-F238E27FC236}">
                <a16:creationId xmlns:a16="http://schemas.microsoft.com/office/drawing/2014/main" id="{1281FB98-0636-40CF-A193-2B0BD7483B24}"/>
              </a:ext>
            </a:extLst>
          </p:cNvPr>
          <p:cNvSpPr>
            <a:spLocks noGrp="1"/>
          </p:cNvSpPr>
          <p:nvPr>
            <p:ph type="body" sz="quarter" idx="54" hasCustomPrompt="1"/>
          </p:nvPr>
        </p:nvSpPr>
        <p:spPr>
          <a:xfrm>
            <a:off x="3814672" y="754379"/>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5</a:t>
            </a:r>
          </a:p>
        </p:txBody>
      </p:sp>
      <p:sp>
        <p:nvSpPr>
          <p:cNvPr id="81" name="Espace réservé du texte 13">
            <a:extLst>
              <a:ext uri="{FF2B5EF4-FFF2-40B4-BE49-F238E27FC236}">
                <a16:creationId xmlns:a16="http://schemas.microsoft.com/office/drawing/2014/main" id="{53301A03-4A2D-4409-A753-198D80723BB7}"/>
              </a:ext>
            </a:extLst>
          </p:cNvPr>
          <p:cNvSpPr>
            <a:spLocks noGrp="1"/>
          </p:cNvSpPr>
          <p:nvPr>
            <p:ph type="body" sz="quarter" idx="55" hasCustomPrompt="1"/>
          </p:nvPr>
        </p:nvSpPr>
        <p:spPr>
          <a:xfrm>
            <a:off x="3814672" y="1157200"/>
            <a:ext cx="1350000" cy="365847"/>
          </a:xfrm>
          <a:solidFill>
            <a:srgbClr val="F5F5F5"/>
          </a:solidFill>
        </p:spPr>
        <p:txBody>
          <a:bodyPr lIns="108000" tIns="0" anchor="t">
            <a:normAutofit/>
          </a:bodyPr>
          <a:lstStyle>
            <a:lvl1pPr>
              <a:lnSpc>
                <a:spcPct val="100000"/>
              </a:lnSpc>
              <a:spcBef>
                <a:spcPts val="0"/>
              </a:spcBef>
              <a:spcAft>
                <a:spcPts val="0"/>
              </a:spcAft>
              <a:defRPr sz="1600" b="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sp>
        <p:nvSpPr>
          <p:cNvPr id="84" name="Espace réservé du texte 13">
            <a:extLst>
              <a:ext uri="{FF2B5EF4-FFF2-40B4-BE49-F238E27FC236}">
                <a16:creationId xmlns:a16="http://schemas.microsoft.com/office/drawing/2014/main" id="{F76ECD26-1BE3-4FA3-B90D-AF921E40974B}"/>
              </a:ext>
            </a:extLst>
          </p:cNvPr>
          <p:cNvSpPr>
            <a:spLocks noGrp="1"/>
          </p:cNvSpPr>
          <p:nvPr>
            <p:ph type="body" sz="quarter" idx="56" hasCustomPrompt="1"/>
          </p:nvPr>
        </p:nvSpPr>
        <p:spPr>
          <a:xfrm>
            <a:off x="2993414" y="1709839"/>
            <a:ext cx="813816" cy="768278"/>
          </a:xfrm>
          <a:solidFill>
            <a:srgbClr val="F5F5F5"/>
          </a:solidFill>
        </p:spPr>
        <p:txBody>
          <a:bodyPr lIns="0" tIns="0" rIns="0" bIns="0" anchor="ctr" anchorCtr="0">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6</a:t>
            </a:r>
          </a:p>
        </p:txBody>
      </p:sp>
      <p:sp>
        <p:nvSpPr>
          <p:cNvPr id="85" name="Espace réservé du texte 13">
            <a:extLst>
              <a:ext uri="{FF2B5EF4-FFF2-40B4-BE49-F238E27FC236}">
                <a16:creationId xmlns:a16="http://schemas.microsoft.com/office/drawing/2014/main" id="{AA0B0DB5-E77C-4E5D-BE6B-5BF479E5844A}"/>
              </a:ext>
            </a:extLst>
          </p:cNvPr>
          <p:cNvSpPr>
            <a:spLocks noGrp="1"/>
          </p:cNvSpPr>
          <p:nvPr>
            <p:ph type="body" sz="quarter" idx="57" hasCustomPrompt="1"/>
          </p:nvPr>
        </p:nvSpPr>
        <p:spPr>
          <a:xfrm>
            <a:off x="3814672" y="1709836"/>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6</a:t>
            </a:r>
          </a:p>
        </p:txBody>
      </p:sp>
      <p:sp>
        <p:nvSpPr>
          <p:cNvPr id="86" name="Espace réservé du texte 13">
            <a:extLst>
              <a:ext uri="{FF2B5EF4-FFF2-40B4-BE49-F238E27FC236}">
                <a16:creationId xmlns:a16="http://schemas.microsoft.com/office/drawing/2014/main" id="{675B6AE6-9E0F-4D29-9F1D-75A6C0E1AFD2}"/>
              </a:ext>
            </a:extLst>
          </p:cNvPr>
          <p:cNvSpPr>
            <a:spLocks noGrp="1"/>
          </p:cNvSpPr>
          <p:nvPr>
            <p:ph type="body" sz="quarter" idx="58" hasCustomPrompt="1"/>
          </p:nvPr>
        </p:nvSpPr>
        <p:spPr>
          <a:xfrm>
            <a:off x="3814672" y="2112269"/>
            <a:ext cx="1350000" cy="365847"/>
          </a:xfrm>
          <a:solidFill>
            <a:srgbClr val="F5F5F5"/>
          </a:solidFill>
        </p:spPr>
        <p:txBody>
          <a:bodyPr lIns="108000" tIns="0" anchor="t">
            <a:normAutofit/>
          </a:bodyPr>
          <a:lstStyle>
            <a:lvl1pPr>
              <a:lnSpc>
                <a:spcPct val="100000"/>
              </a:lnSpc>
              <a:spcBef>
                <a:spcPts val="0"/>
              </a:spcBef>
              <a:spcAft>
                <a:spcPts val="0"/>
              </a:spcAft>
              <a:defRPr sz="1600" b="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sp>
        <p:nvSpPr>
          <p:cNvPr id="88" name="Espace réservé du texte 13">
            <a:extLst>
              <a:ext uri="{FF2B5EF4-FFF2-40B4-BE49-F238E27FC236}">
                <a16:creationId xmlns:a16="http://schemas.microsoft.com/office/drawing/2014/main" id="{E7237566-7ED3-4644-8E0A-A3D2249783DB}"/>
              </a:ext>
            </a:extLst>
          </p:cNvPr>
          <p:cNvSpPr>
            <a:spLocks noGrp="1"/>
          </p:cNvSpPr>
          <p:nvPr>
            <p:ph type="body" sz="quarter" idx="59" hasCustomPrompt="1"/>
          </p:nvPr>
        </p:nvSpPr>
        <p:spPr>
          <a:xfrm>
            <a:off x="2993414" y="2667418"/>
            <a:ext cx="813816" cy="768278"/>
          </a:xfrm>
          <a:solidFill>
            <a:srgbClr val="F5F5F5"/>
          </a:solidFill>
        </p:spPr>
        <p:txBody>
          <a:bodyPr lIns="0" tIns="0" rIns="0" bIns="0" anchor="ctr" anchorCtr="0">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7</a:t>
            </a:r>
          </a:p>
        </p:txBody>
      </p:sp>
      <p:sp>
        <p:nvSpPr>
          <p:cNvPr id="89" name="Espace réservé du texte 13">
            <a:extLst>
              <a:ext uri="{FF2B5EF4-FFF2-40B4-BE49-F238E27FC236}">
                <a16:creationId xmlns:a16="http://schemas.microsoft.com/office/drawing/2014/main" id="{B7135141-D89B-4D96-BDDB-10F751271F00}"/>
              </a:ext>
            </a:extLst>
          </p:cNvPr>
          <p:cNvSpPr>
            <a:spLocks noGrp="1"/>
          </p:cNvSpPr>
          <p:nvPr>
            <p:ph type="body" sz="quarter" idx="60" hasCustomPrompt="1"/>
          </p:nvPr>
        </p:nvSpPr>
        <p:spPr>
          <a:xfrm>
            <a:off x="3814672" y="2667416"/>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7</a:t>
            </a:r>
          </a:p>
        </p:txBody>
      </p:sp>
      <p:sp>
        <p:nvSpPr>
          <p:cNvPr id="90" name="Espace réservé du texte 13">
            <a:extLst>
              <a:ext uri="{FF2B5EF4-FFF2-40B4-BE49-F238E27FC236}">
                <a16:creationId xmlns:a16="http://schemas.microsoft.com/office/drawing/2014/main" id="{DEBFC674-67B3-4B25-B888-35B673A41C30}"/>
              </a:ext>
            </a:extLst>
          </p:cNvPr>
          <p:cNvSpPr>
            <a:spLocks noGrp="1"/>
          </p:cNvSpPr>
          <p:nvPr>
            <p:ph type="body" sz="quarter" idx="61" hasCustomPrompt="1"/>
          </p:nvPr>
        </p:nvSpPr>
        <p:spPr>
          <a:xfrm>
            <a:off x="3814672" y="3069848"/>
            <a:ext cx="1350000" cy="365847"/>
          </a:xfrm>
          <a:solidFill>
            <a:srgbClr val="F5F5F5"/>
          </a:solidFill>
        </p:spPr>
        <p:txBody>
          <a:bodyPr lIns="108000" tIns="0" anchor="t">
            <a:normAutofit/>
          </a:bodyPr>
          <a:lstStyle>
            <a:lvl1pPr>
              <a:lnSpc>
                <a:spcPct val="100000"/>
              </a:lnSpc>
              <a:spcBef>
                <a:spcPts val="0"/>
              </a:spcBef>
              <a:spcAft>
                <a:spcPts val="0"/>
              </a:spcAft>
              <a:defRPr sz="1600" b="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sp>
        <p:nvSpPr>
          <p:cNvPr id="92" name="Espace réservé du texte 13">
            <a:extLst>
              <a:ext uri="{FF2B5EF4-FFF2-40B4-BE49-F238E27FC236}">
                <a16:creationId xmlns:a16="http://schemas.microsoft.com/office/drawing/2014/main" id="{3AA451F6-A220-4481-BC0D-6B44EAD5A783}"/>
              </a:ext>
            </a:extLst>
          </p:cNvPr>
          <p:cNvSpPr>
            <a:spLocks noGrp="1"/>
          </p:cNvSpPr>
          <p:nvPr>
            <p:ph type="body" sz="quarter" idx="62" hasCustomPrompt="1"/>
          </p:nvPr>
        </p:nvSpPr>
        <p:spPr>
          <a:xfrm>
            <a:off x="2993414" y="3624997"/>
            <a:ext cx="813816" cy="768278"/>
          </a:xfrm>
          <a:solidFill>
            <a:srgbClr val="F5F5F5"/>
          </a:solidFill>
        </p:spPr>
        <p:txBody>
          <a:bodyPr lIns="0" tIns="0" rIns="0" bIns="0" anchor="ctr" anchorCtr="0">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8</a:t>
            </a:r>
          </a:p>
        </p:txBody>
      </p:sp>
      <p:sp>
        <p:nvSpPr>
          <p:cNvPr id="93" name="Espace réservé du texte 13">
            <a:extLst>
              <a:ext uri="{FF2B5EF4-FFF2-40B4-BE49-F238E27FC236}">
                <a16:creationId xmlns:a16="http://schemas.microsoft.com/office/drawing/2014/main" id="{3997775E-B43E-46F2-AEEC-572C340B7900}"/>
              </a:ext>
            </a:extLst>
          </p:cNvPr>
          <p:cNvSpPr>
            <a:spLocks noGrp="1"/>
          </p:cNvSpPr>
          <p:nvPr>
            <p:ph type="body" sz="quarter" idx="63" hasCustomPrompt="1"/>
          </p:nvPr>
        </p:nvSpPr>
        <p:spPr>
          <a:xfrm>
            <a:off x="3814672" y="3624997"/>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8</a:t>
            </a:r>
          </a:p>
        </p:txBody>
      </p:sp>
      <p:sp>
        <p:nvSpPr>
          <p:cNvPr id="94" name="Espace réservé du texte 13">
            <a:extLst>
              <a:ext uri="{FF2B5EF4-FFF2-40B4-BE49-F238E27FC236}">
                <a16:creationId xmlns:a16="http://schemas.microsoft.com/office/drawing/2014/main" id="{EF4DF4FA-1D43-4582-B64B-641E1F14E0CF}"/>
              </a:ext>
            </a:extLst>
          </p:cNvPr>
          <p:cNvSpPr>
            <a:spLocks noGrp="1"/>
          </p:cNvSpPr>
          <p:nvPr>
            <p:ph type="body" sz="quarter" idx="64" hasCustomPrompt="1"/>
          </p:nvPr>
        </p:nvSpPr>
        <p:spPr>
          <a:xfrm>
            <a:off x="3814672" y="4027430"/>
            <a:ext cx="1350000" cy="365847"/>
          </a:xfrm>
          <a:solidFill>
            <a:srgbClr val="F5F5F5"/>
          </a:solidFill>
        </p:spPr>
        <p:txBody>
          <a:bodyPr lIns="108000" tIns="0" anchor="t">
            <a:normAutofit/>
          </a:bodyPr>
          <a:lstStyle>
            <a:lvl1pPr>
              <a:lnSpc>
                <a:spcPct val="100000"/>
              </a:lnSpc>
              <a:spcBef>
                <a:spcPts val="0"/>
              </a:spcBef>
              <a:spcAft>
                <a:spcPts val="0"/>
              </a:spcAft>
              <a:defRPr sz="1600" b="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sp>
        <p:nvSpPr>
          <p:cNvPr id="96" name="Espace réservé du texte 13">
            <a:extLst>
              <a:ext uri="{FF2B5EF4-FFF2-40B4-BE49-F238E27FC236}">
                <a16:creationId xmlns:a16="http://schemas.microsoft.com/office/drawing/2014/main" id="{A675F8B5-C8FF-4E41-AF22-D534717C876C}"/>
              </a:ext>
            </a:extLst>
          </p:cNvPr>
          <p:cNvSpPr>
            <a:spLocks noGrp="1"/>
          </p:cNvSpPr>
          <p:nvPr>
            <p:ph type="body" sz="quarter" idx="65" hasCustomPrompt="1"/>
          </p:nvPr>
        </p:nvSpPr>
        <p:spPr>
          <a:xfrm>
            <a:off x="512065" y="3624997"/>
            <a:ext cx="813816" cy="768278"/>
          </a:xfrm>
          <a:solidFill>
            <a:srgbClr val="F5F5F5"/>
          </a:solidFill>
        </p:spPr>
        <p:txBody>
          <a:bodyPr lIns="0" tIns="0" rIns="0" bIns="0" anchor="b">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4</a:t>
            </a:r>
          </a:p>
        </p:txBody>
      </p:sp>
      <p:sp>
        <p:nvSpPr>
          <p:cNvPr id="97" name="Espace réservé du texte 13">
            <a:extLst>
              <a:ext uri="{FF2B5EF4-FFF2-40B4-BE49-F238E27FC236}">
                <a16:creationId xmlns:a16="http://schemas.microsoft.com/office/drawing/2014/main" id="{EDCCEC7C-BCD8-4298-A39D-4B8820EED0DE}"/>
              </a:ext>
            </a:extLst>
          </p:cNvPr>
          <p:cNvSpPr>
            <a:spLocks noGrp="1"/>
          </p:cNvSpPr>
          <p:nvPr>
            <p:ph type="body" sz="quarter" idx="66" hasCustomPrompt="1"/>
          </p:nvPr>
        </p:nvSpPr>
        <p:spPr>
          <a:xfrm>
            <a:off x="1333322" y="3624997"/>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4</a:t>
            </a:r>
          </a:p>
        </p:txBody>
      </p:sp>
      <p:sp>
        <p:nvSpPr>
          <p:cNvPr id="98" name="Espace réservé du texte 13">
            <a:extLst>
              <a:ext uri="{FF2B5EF4-FFF2-40B4-BE49-F238E27FC236}">
                <a16:creationId xmlns:a16="http://schemas.microsoft.com/office/drawing/2014/main" id="{2B944133-C5DB-4FB3-BBBC-548E9DFAA763}"/>
              </a:ext>
            </a:extLst>
          </p:cNvPr>
          <p:cNvSpPr>
            <a:spLocks noGrp="1"/>
          </p:cNvSpPr>
          <p:nvPr>
            <p:ph type="body" sz="quarter" idx="67" hasCustomPrompt="1"/>
          </p:nvPr>
        </p:nvSpPr>
        <p:spPr>
          <a:xfrm>
            <a:off x="1333322" y="4027430"/>
            <a:ext cx="1350000" cy="365847"/>
          </a:xfrm>
          <a:solidFill>
            <a:srgbClr val="F5F5F5"/>
          </a:solidFill>
        </p:spPr>
        <p:txBody>
          <a:bodyPr lIns="108000" tIns="0" anchor="t">
            <a:normAutofit/>
          </a:bodyPr>
          <a:lstStyle>
            <a:lvl1pPr>
              <a:lnSpc>
                <a:spcPct val="100000"/>
              </a:lnSpc>
              <a:spcBef>
                <a:spcPts val="0"/>
              </a:spcBef>
              <a:spcAft>
                <a:spcPts val="0"/>
              </a:spcAft>
              <a:defRPr sz="1600" b="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sp>
        <p:nvSpPr>
          <p:cNvPr id="100" name="Espace réservé du texte 13">
            <a:extLst>
              <a:ext uri="{FF2B5EF4-FFF2-40B4-BE49-F238E27FC236}">
                <a16:creationId xmlns:a16="http://schemas.microsoft.com/office/drawing/2014/main" id="{D7E3952D-1080-4079-A67C-A1D242E9F6C7}"/>
              </a:ext>
            </a:extLst>
          </p:cNvPr>
          <p:cNvSpPr>
            <a:spLocks noGrp="1"/>
          </p:cNvSpPr>
          <p:nvPr>
            <p:ph type="body" sz="quarter" idx="68" hasCustomPrompt="1"/>
          </p:nvPr>
        </p:nvSpPr>
        <p:spPr>
          <a:xfrm>
            <a:off x="512065" y="2667418"/>
            <a:ext cx="813816" cy="768278"/>
          </a:xfrm>
          <a:solidFill>
            <a:srgbClr val="F5F5F5"/>
          </a:solidFill>
        </p:spPr>
        <p:txBody>
          <a:bodyPr lIns="0" tIns="0" rIns="0" bIns="0" anchor="b">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3</a:t>
            </a:r>
          </a:p>
        </p:txBody>
      </p:sp>
      <p:sp>
        <p:nvSpPr>
          <p:cNvPr id="101" name="Espace réservé du texte 13">
            <a:extLst>
              <a:ext uri="{FF2B5EF4-FFF2-40B4-BE49-F238E27FC236}">
                <a16:creationId xmlns:a16="http://schemas.microsoft.com/office/drawing/2014/main" id="{91D8514D-9C03-4B2F-8BCB-5C1275E87C20}"/>
              </a:ext>
            </a:extLst>
          </p:cNvPr>
          <p:cNvSpPr>
            <a:spLocks noGrp="1"/>
          </p:cNvSpPr>
          <p:nvPr>
            <p:ph type="body" sz="quarter" idx="69" hasCustomPrompt="1"/>
          </p:nvPr>
        </p:nvSpPr>
        <p:spPr>
          <a:xfrm>
            <a:off x="1333323" y="2667416"/>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3</a:t>
            </a:r>
          </a:p>
        </p:txBody>
      </p:sp>
      <p:sp>
        <p:nvSpPr>
          <p:cNvPr id="102" name="Espace réservé du texte 13">
            <a:extLst>
              <a:ext uri="{FF2B5EF4-FFF2-40B4-BE49-F238E27FC236}">
                <a16:creationId xmlns:a16="http://schemas.microsoft.com/office/drawing/2014/main" id="{EB0EB3FD-7A55-439A-890A-4D85C06FFFC3}"/>
              </a:ext>
            </a:extLst>
          </p:cNvPr>
          <p:cNvSpPr>
            <a:spLocks noGrp="1"/>
          </p:cNvSpPr>
          <p:nvPr>
            <p:ph type="body" sz="quarter" idx="70" hasCustomPrompt="1"/>
          </p:nvPr>
        </p:nvSpPr>
        <p:spPr>
          <a:xfrm>
            <a:off x="1333323" y="3069848"/>
            <a:ext cx="1350000" cy="365847"/>
          </a:xfrm>
          <a:solidFill>
            <a:srgbClr val="F5F5F5"/>
          </a:solidFill>
        </p:spPr>
        <p:txBody>
          <a:bodyPr lIns="108000" tIns="0" anchor="t">
            <a:normAutofit/>
          </a:bodyPr>
          <a:lstStyle>
            <a:lvl1pPr>
              <a:lnSpc>
                <a:spcPct val="100000"/>
              </a:lnSpc>
              <a:spcBef>
                <a:spcPts val="0"/>
              </a:spcBef>
              <a:spcAft>
                <a:spcPts val="0"/>
              </a:spcAft>
              <a:defRPr sz="1600" b="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sp>
        <p:nvSpPr>
          <p:cNvPr id="112" name="Espace réservé du texte 13">
            <a:extLst>
              <a:ext uri="{FF2B5EF4-FFF2-40B4-BE49-F238E27FC236}">
                <a16:creationId xmlns:a16="http://schemas.microsoft.com/office/drawing/2014/main" id="{C78FA39C-FA71-4B2C-8403-483B3170B2B7}"/>
              </a:ext>
            </a:extLst>
          </p:cNvPr>
          <p:cNvSpPr>
            <a:spLocks noGrp="1"/>
          </p:cNvSpPr>
          <p:nvPr>
            <p:ph type="body" sz="quarter" idx="71" hasCustomPrompt="1"/>
          </p:nvPr>
        </p:nvSpPr>
        <p:spPr>
          <a:xfrm>
            <a:off x="518300" y="1709839"/>
            <a:ext cx="813816" cy="768278"/>
          </a:xfrm>
          <a:solidFill>
            <a:srgbClr val="F5F5F5"/>
          </a:solidFill>
        </p:spPr>
        <p:txBody>
          <a:bodyPr lIns="0" tIns="0" rIns="0" bIns="0" anchor="b">
            <a:noAutofit/>
          </a:bodyPr>
          <a:lstStyle>
            <a:lvl1pPr algn="ctr">
              <a:lnSpc>
                <a:spcPct val="100000"/>
              </a:lnSpc>
              <a:spcBef>
                <a:spcPts val="0"/>
              </a:spcBef>
              <a:spcAft>
                <a:spcPts val="0"/>
              </a:spcAft>
              <a:defRPr sz="5600" b="1">
                <a:solidFill>
                  <a:srgbClr val="52277A"/>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2</a:t>
            </a:r>
          </a:p>
        </p:txBody>
      </p:sp>
      <p:sp>
        <p:nvSpPr>
          <p:cNvPr id="113" name="Espace réservé du texte 13">
            <a:extLst>
              <a:ext uri="{FF2B5EF4-FFF2-40B4-BE49-F238E27FC236}">
                <a16:creationId xmlns:a16="http://schemas.microsoft.com/office/drawing/2014/main" id="{B318AED4-F1FD-4769-85AC-C745018D79FA}"/>
              </a:ext>
            </a:extLst>
          </p:cNvPr>
          <p:cNvSpPr>
            <a:spLocks noGrp="1"/>
          </p:cNvSpPr>
          <p:nvPr>
            <p:ph type="body" sz="quarter" idx="72" hasCustomPrompt="1"/>
          </p:nvPr>
        </p:nvSpPr>
        <p:spPr>
          <a:xfrm>
            <a:off x="1339558" y="1709836"/>
            <a:ext cx="1350000" cy="432000"/>
          </a:xfrm>
          <a:solidFill>
            <a:srgbClr val="F5F5F5"/>
          </a:solidFill>
        </p:spPr>
        <p:txBody>
          <a:bodyPr lIns="108000" bIns="0" anchor="b">
            <a:normAutofit/>
          </a:bodyPr>
          <a:lstStyle>
            <a:lvl1pPr>
              <a:lnSpc>
                <a:spcPct val="100000"/>
              </a:lnSpc>
              <a:spcBef>
                <a:spcPts val="0"/>
              </a:spcBef>
              <a:spcAft>
                <a:spcPts val="0"/>
              </a:spcAft>
              <a:defRPr sz="1600" b="1">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Titre partie 2</a:t>
            </a:r>
          </a:p>
        </p:txBody>
      </p:sp>
      <p:sp>
        <p:nvSpPr>
          <p:cNvPr id="114" name="Espace réservé du texte 13">
            <a:extLst>
              <a:ext uri="{FF2B5EF4-FFF2-40B4-BE49-F238E27FC236}">
                <a16:creationId xmlns:a16="http://schemas.microsoft.com/office/drawing/2014/main" id="{30E71959-C779-41B5-BF59-1D1867245BBB}"/>
              </a:ext>
            </a:extLst>
          </p:cNvPr>
          <p:cNvSpPr>
            <a:spLocks noGrp="1"/>
          </p:cNvSpPr>
          <p:nvPr>
            <p:ph type="body" sz="quarter" idx="73" hasCustomPrompt="1"/>
          </p:nvPr>
        </p:nvSpPr>
        <p:spPr>
          <a:xfrm>
            <a:off x="1339558" y="2112269"/>
            <a:ext cx="1350000" cy="365847"/>
          </a:xfrm>
          <a:solidFill>
            <a:srgbClr val="F5F5F5"/>
          </a:solidFill>
        </p:spPr>
        <p:txBody>
          <a:bodyPr lIns="108000" tIns="0" anchor="t">
            <a:normAutofit/>
          </a:bodyPr>
          <a:lstStyle>
            <a:lvl1pPr>
              <a:lnSpc>
                <a:spcPct val="100000"/>
              </a:lnSpc>
              <a:spcBef>
                <a:spcPts val="0"/>
              </a:spcBef>
              <a:spcAft>
                <a:spcPts val="0"/>
              </a:spcAft>
              <a:defRPr sz="1600" b="0">
                <a:solidFill>
                  <a:srgbClr val="922A5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a:t>sous-titre</a:t>
            </a:r>
          </a:p>
        </p:txBody>
      </p:sp>
      <p:pic>
        <p:nvPicPr>
          <p:cNvPr id="30" name="Picture 5">
            <a:extLst>
              <a:ext uri="{FF2B5EF4-FFF2-40B4-BE49-F238E27FC236}">
                <a16:creationId xmlns:a16="http://schemas.microsoft.com/office/drawing/2014/main" id="{6E83166B-8E65-418A-B6E6-FDF4471E7085}"/>
              </a:ext>
            </a:extLst>
          </p:cNvPr>
          <p:cNvPicPr>
            <a:picLocks noChangeAspect="1" noChangeArrowheads="1"/>
          </p:cNvPicPr>
          <p:nvPr userDrawn="1"/>
        </p:nvPicPr>
        <p:blipFill rotWithShape="1">
          <a:blip r:embed="rId5" cstate="screen">
            <a:extLst>
              <a:ext uri="{28A0092B-C50C-407E-A947-70E740481C1C}">
                <a14:useLocalDpi xmlns:a14="http://schemas.microsoft.com/office/drawing/2010/main"/>
              </a:ext>
            </a:extLst>
          </a:blip>
          <a:srcRect l="2072" t="6893" r="1532" b="2690"/>
          <a:stretch/>
        </p:blipFill>
        <p:spPr bwMode="auto">
          <a:xfrm>
            <a:off x="0" y="4905566"/>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461784"/>
      </p:ext>
    </p:extLst>
  </p:cSld>
  <p:clrMapOvr>
    <a:masterClrMapping/>
  </p:clrMapOvr>
  <p:extLst>
    <p:ext uri="{DCECCB84-F9BA-43D5-87BE-67443E8EF086}">
      <p15:sldGuideLst xmlns:p15="http://schemas.microsoft.com/office/powerpoint/2012/main">
        <p15:guide id="1" orient="horz" pos="1302" userDrawn="1">
          <p15:clr>
            <a:srgbClr val="FBAE40"/>
          </p15:clr>
        </p15:guide>
        <p15:guide id="2" pos="45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ous-titre du sommaire">
    <p:spTree>
      <p:nvGrpSpPr>
        <p:cNvPr id="1" name=""/>
        <p:cNvGrpSpPr/>
        <p:nvPr/>
      </p:nvGrpSpPr>
      <p:grpSpPr>
        <a:xfrm>
          <a:off x="0" y="0"/>
          <a:ext cx="0" cy="0"/>
          <a:chOff x="0" y="0"/>
          <a:chExt cx="0" cy="0"/>
        </a:xfrm>
      </p:grpSpPr>
      <p:grpSp>
        <p:nvGrpSpPr>
          <p:cNvPr id="25" name="Groupe 24">
            <a:extLst>
              <a:ext uri="{FF2B5EF4-FFF2-40B4-BE49-F238E27FC236}">
                <a16:creationId xmlns:a16="http://schemas.microsoft.com/office/drawing/2014/main" id="{8CBA4453-F601-42B7-BD65-1286DD5DE12F}"/>
              </a:ext>
            </a:extLst>
          </p:cNvPr>
          <p:cNvGrpSpPr/>
          <p:nvPr userDrawn="1"/>
        </p:nvGrpSpPr>
        <p:grpSpPr>
          <a:xfrm>
            <a:off x="-143199" y="0"/>
            <a:ext cx="9132940" cy="5184000"/>
            <a:chOff x="-1" y="0"/>
            <a:chExt cx="9132940" cy="5184000"/>
          </a:xfrm>
        </p:grpSpPr>
        <p:pic>
          <p:nvPicPr>
            <p:cNvPr id="26" name="Graphique 25">
              <a:extLst>
                <a:ext uri="{FF2B5EF4-FFF2-40B4-BE49-F238E27FC236}">
                  <a16:creationId xmlns:a16="http://schemas.microsoft.com/office/drawing/2014/main" id="{3252B788-4461-448E-AD76-3EC45FCE4204}"/>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l="44655" r="12911" b="1"/>
            <a:stretch/>
          </p:blipFill>
          <p:spPr>
            <a:xfrm>
              <a:off x="-1" y="0"/>
              <a:ext cx="3880219" cy="5184000"/>
            </a:xfrm>
            <a:prstGeom prst="rect">
              <a:avLst/>
            </a:prstGeom>
          </p:spPr>
        </p:pic>
        <p:pic>
          <p:nvPicPr>
            <p:cNvPr id="27" name="Graphique 26">
              <a:extLst>
                <a:ext uri="{FF2B5EF4-FFF2-40B4-BE49-F238E27FC236}">
                  <a16:creationId xmlns:a16="http://schemas.microsoft.com/office/drawing/2014/main" id="{795CDD28-B2BD-4F41-A4E5-D07D3CDAE8B2}"/>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l="28608" r="12911" b="1"/>
            <a:stretch/>
          </p:blipFill>
          <p:spPr>
            <a:xfrm>
              <a:off x="3785435" y="0"/>
              <a:ext cx="5347504" cy="5184000"/>
            </a:xfrm>
            <a:prstGeom prst="rect">
              <a:avLst/>
            </a:prstGeom>
          </p:spPr>
        </p:pic>
      </p:grpSp>
      <p:sp>
        <p:nvSpPr>
          <p:cNvPr id="24" name="Rectangle 23">
            <a:extLst>
              <a:ext uri="{FF2B5EF4-FFF2-40B4-BE49-F238E27FC236}">
                <a16:creationId xmlns:a16="http://schemas.microsoft.com/office/drawing/2014/main" id="{31222D98-54B8-4641-B065-5B76C6078727}"/>
              </a:ext>
            </a:extLst>
          </p:cNvPr>
          <p:cNvSpPr/>
          <p:nvPr userDrawn="1"/>
        </p:nvSpPr>
        <p:spPr>
          <a:xfrm flipH="1">
            <a:off x="-33131" y="0"/>
            <a:ext cx="6959088" cy="5184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20" name="Espace réservé du texte 13">
            <a:extLst>
              <a:ext uri="{FF2B5EF4-FFF2-40B4-BE49-F238E27FC236}">
                <a16:creationId xmlns:a16="http://schemas.microsoft.com/office/drawing/2014/main" id="{92506C8F-61FD-42E6-A91E-85628CDB15BA}"/>
              </a:ext>
            </a:extLst>
          </p:cNvPr>
          <p:cNvSpPr>
            <a:spLocks noGrp="1"/>
          </p:cNvSpPr>
          <p:nvPr>
            <p:ph type="body" sz="quarter" idx="23" hasCustomPrompt="1"/>
          </p:nvPr>
        </p:nvSpPr>
        <p:spPr>
          <a:xfrm>
            <a:off x="-622807" y="495724"/>
            <a:ext cx="4023360" cy="5001260"/>
          </a:xfrm>
          <a:noFill/>
        </p:spPr>
        <p:txBody>
          <a:bodyPr lIns="396000" tIns="0" rIns="0" bIns="0" anchor="ctr">
            <a:noAutofit/>
          </a:bodyPr>
          <a:lstStyle>
            <a:lvl1pPr algn="l">
              <a:lnSpc>
                <a:spcPct val="100000"/>
              </a:lnSpc>
              <a:spcBef>
                <a:spcPts val="0"/>
              </a:spcBef>
              <a:spcAft>
                <a:spcPts val="0"/>
              </a:spcAft>
              <a:defRPr sz="50000" b="1">
                <a:ln w="76200">
                  <a:solidFill>
                    <a:schemeClr val="bg1"/>
                  </a:solidFill>
                </a:ln>
                <a:solidFill>
                  <a:schemeClr val="bg1"/>
                </a:solidFill>
                <a:latin typeface="Calibri" panose="020F0502020204030204" pitchFamily="34" charset="0"/>
                <a:cs typeface="Poppins bold" panose="02000000000000000000" pitchFamily="2" charset="0"/>
              </a:defRPr>
            </a:lvl1pPr>
            <a:lvl2pPr marL="0" indent="0">
              <a:lnSpc>
                <a:spcPct val="100000"/>
              </a:lnSpc>
              <a:spcBef>
                <a:spcPts val="0"/>
              </a:spcBef>
              <a:spcAft>
                <a:spcPts val="0"/>
              </a:spcAft>
              <a:buClr>
                <a:schemeClr val="tx2"/>
              </a:buClr>
              <a:buFontTx/>
              <a:buNone/>
              <a:defRPr sz="900">
                <a:solidFill>
                  <a:srgbClr val="922A51"/>
                </a:solidFill>
              </a:defRPr>
            </a:lvl2pPr>
            <a:lvl3pPr marL="336929" indent="0">
              <a:buNone/>
              <a:defRPr sz="788">
                <a:solidFill>
                  <a:srgbClr val="922A51"/>
                </a:solidFill>
              </a:defRPr>
            </a:lvl3pPr>
            <a:lvl4pPr marL="469082" indent="-132154">
              <a:defRPr sz="750">
                <a:solidFill>
                  <a:srgbClr val="922A51"/>
                </a:solidFill>
              </a:defRPr>
            </a:lvl4pPr>
            <a:lvl5pPr>
              <a:defRPr sz="750">
                <a:solidFill>
                  <a:srgbClr val="922A51"/>
                </a:solidFill>
              </a:defRPr>
            </a:lvl5pPr>
          </a:lstStyle>
          <a:p>
            <a:pPr lvl="0"/>
            <a:r>
              <a:rPr lang="fr-FR" dirty="0"/>
              <a:t>2</a:t>
            </a:r>
          </a:p>
        </p:txBody>
      </p:sp>
      <p:sp>
        <p:nvSpPr>
          <p:cNvPr id="37" name="Espace réservé du texte 11">
            <a:extLst>
              <a:ext uri="{FF2B5EF4-FFF2-40B4-BE49-F238E27FC236}">
                <a16:creationId xmlns:a16="http://schemas.microsoft.com/office/drawing/2014/main" id="{F8391822-5C74-4DD0-8EE1-0DFF99A76BD4}"/>
              </a:ext>
            </a:extLst>
          </p:cNvPr>
          <p:cNvSpPr>
            <a:spLocks noGrp="1"/>
          </p:cNvSpPr>
          <p:nvPr>
            <p:ph type="body" sz="quarter" idx="13" hasCustomPrompt="1"/>
          </p:nvPr>
        </p:nvSpPr>
        <p:spPr>
          <a:xfrm>
            <a:off x="1115114" y="1182932"/>
            <a:ext cx="3456000" cy="491542"/>
          </a:xfrm>
        </p:spPr>
        <p:txBody>
          <a:bodyPr lIns="72000" tIns="72000" rIns="72000" bIns="72000">
            <a:noAutofit/>
          </a:bodyPr>
          <a:lstStyle>
            <a:lvl1pPr marL="0" indent="0" algn="l">
              <a:buFontTx/>
              <a:buNone/>
              <a:defRPr lang="fr-FR" sz="1200" b="1" kern="1200">
                <a:solidFill>
                  <a:schemeClr val="accent1"/>
                </a:solidFill>
                <a:latin typeface="Calibri" panose="020F0502020204030204" pitchFamily="34" charset="0"/>
                <a:ea typeface="+mn-ea"/>
                <a:cs typeface="Poppins bold" panose="02000000000000000000" pitchFamily="2" charset="0"/>
              </a:defRPr>
            </a:lvl1pPr>
            <a:lvl2pPr marL="342884" indent="0">
              <a:buFontTx/>
              <a:buNone/>
              <a:defRPr sz="900">
                <a:solidFill>
                  <a:schemeClr val="accent2"/>
                </a:solidFill>
                <a:latin typeface="Poppins bold" panose="02000000000000000000" pitchFamily="2" charset="0"/>
                <a:cs typeface="Poppins bold" panose="02000000000000000000" pitchFamily="2" charset="0"/>
              </a:defRPr>
            </a:lvl2pPr>
            <a:lvl3pPr marL="685766" indent="0">
              <a:buFontTx/>
              <a:buNone/>
              <a:defRPr sz="900">
                <a:solidFill>
                  <a:schemeClr val="accent2"/>
                </a:solidFill>
                <a:latin typeface="Poppins bold" panose="02000000000000000000" pitchFamily="2" charset="0"/>
                <a:cs typeface="Poppins bold" panose="02000000000000000000" pitchFamily="2" charset="0"/>
              </a:defRPr>
            </a:lvl3pPr>
            <a:lvl4pPr marL="1028649" indent="0">
              <a:buFontTx/>
              <a:buNone/>
              <a:defRPr sz="900">
                <a:solidFill>
                  <a:schemeClr val="accent2"/>
                </a:solidFill>
                <a:latin typeface="Poppins bold" panose="02000000000000000000" pitchFamily="2" charset="0"/>
                <a:cs typeface="Poppins bold" panose="02000000000000000000" pitchFamily="2" charset="0"/>
              </a:defRPr>
            </a:lvl4pPr>
            <a:lvl5pPr marL="1371532" indent="0">
              <a:buFontTx/>
              <a:buNone/>
              <a:defRPr sz="900">
                <a:solidFill>
                  <a:schemeClr val="accent2"/>
                </a:solidFill>
                <a:latin typeface="Poppins bold" panose="02000000000000000000" pitchFamily="2" charset="0"/>
                <a:cs typeface="Poppins bold" panose="02000000000000000000" pitchFamily="2" charset="0"/>
              </a:defRPr>
            </a:lvl5pPr>
          </a:lstStyle>
          <a:p>
            <a:pPr lvl="0"/>
            <a:r>
              <a:rPr lang="fr-FR" dirty="0"/>
              <a:t>Titre de la présentation</a:t>
            </a:r>
          </a:p>
        </p:txBody>
      </p:sp>
      <p:sp>
        <p:nvSpPr>
          <p:cNvPr id="2" name="Titre 1">
            <a:extLst>
              <a:ext uri="{FF2B5EF4-FFF2-40B4-BE49-F238E27FC236}">
                <a16:creationId xmlns:a16="http://schemas.microsoft.com/office/drawing/2014/main" id="{97EEB03A-8791-49EA-BAAA-DCCF04B69910}"/>
              </a:ext>
            </a:extLst>
          </p:cNvPr>
          <p:cNvSpPr>
            <a:spLocks noGrp="1"/>
          </p:cNvSpPr>
          <p:nvPr>
            <p:ph type="title" hasCustomPrompt="1"/>
          </p:nvPr>
        </p:nvSpPr>
        <p:spPr>
          <a:xfrm>
            <a:off x="1115114" y="1678621"/>
            <a:ext cx="3456000" cy="1485000"/>
          </a:xfrm>
          <a:noFill/>
        </p:spPr>
        <p:txBody>
          <a:bodyPr lIns="72000" tIns="72000" rIns="72000" bIns="72000" anchor="b" anchorCtr="0">
            <a:normAutofit/>
          </a:bodyPr>
          <a:lstStyle>
            <a:lvl1pPr algn="l" defTabSz="685766" rtl="0" eaLnBrk="1" latinLnBrk="0" hangingPunct="1">
              <a:lnSpc>
                <a:spcPts val="2900"/>
              </a:lnSpc>
              <a:spcBef>
                <a:spcPct val="0"/>
              </a:spcBef>
              <a:buNone/>
              <a:defRPr lang="fr-FR" sz="2800" b="1" kern="1200">
                <a:solidFill>
                  <a:schemeClr val="tx1"/>
                </a:solidFill>
                <a:latin typeface="Calibri" panose="020F0502020204030204" pitchFamily="34" charset="0"/>
                <a:ea typeface="+mj-ea"/>
                <a:cs typeface="Poppins bold" panose="02000000000000000000" pitchFamily="2" charset="0"/>
              </a:defRPr>
            </a:lvl1pPr>
          </a:lstStyle>
          <a:p>
            <a:r>
              <a:rPr lang="fr-FR" dirty="0"/>
              <a:t>Cliquez </a:t>
            </a:r>
            <a:br>
              <a:rPr lang="fr-FR" dirty="0"/>
            </a:br>
            <a:r>
              <a:rPr lang="fr-FR" dirty="0"/>
              <a:t>pour ajouter </a:t>
            </a:r>
            <a:br>
              <a:rPr lang="fr-FR" dirty="0"/>
            </a:br>
            <a:r>
              <a:rPr lang="fr-FR" dirty="0"/>
              <a:t>un titre</a:t>
            </a:r>
          </a:p>
        </p:txBody>
      </p:sp>
      <p:sp>
        <p:nvSpPr>
          <p:cNvPr id="3" name="Espace réservé du texte 2">
            <a:extLst>
              <a:ext uri="{FF2B5EF4-FFF2-40B4-BE49-F238E27FC236}">
                <a16:creationId xmlns:a16="http://schemas.microsoft.com/office/drawing/2014/main" id="{24054202-A0C2-4AC1-910B-43780D20748B}"/>
              </a:ext>
            </a:extLst>
          </p:cNvPr>
          <p:cNvSpPr>
            <a:spLocks noGrp="1"/>
          </p:cNvSpPr>
          <p:nvPr>
            <p:ph type="body" idx="1" hasCustomPrompt="1"/>
          </p:nvPr>
        </p:nvSpPr>
        <p:spPr>
          <a:xfrm>
            <a:off x="1115114" y="3172088"/>
            <a:ext cx="3927633" cy="1168266"/>
          </a:xfrm>
        </p:spPr>
        <p:txBody>
          <a:bodyPr lIns="72000" tIns="72000" rIns="72000" bIns="72000" anchor="t" anchorCtr="0">
            <a:normAutofit/>
          </a:bodyPr>
          <a:lstStyle>
            <a:lvl1pPr marL="0" indent="0" algn="l">
              <a:lnSpc>
                <a:spcPts val="1800"/>
              </a:lnSpc>
              <a:buNone/>
              <a:defRPr sz="1800" b="1">
                <a:solidFill>
                  <a:schemeClr val="tx2"/>
                </a:solidFill>
                <a:latin typeface="Calibri" panose="020F0502020204030204" pitchFamily="34" charset="0"/>
                <a:cs typeface="Poppins bold" panose="02000000000000000000" pitchFamily="2"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fr-FR" dirty="0"/>
              <a:t>Cliquez pour ajouter un sous-titre</a:t>
            </a:r>
          </a:p>
        </p:txBody>
      </p:sp>
      <p:pic>
        <p:nvPicPr>
          <p:cNvPr id="13" name="Picture 5">
            <a:extLst>
              <a:ext uri="{FF2B5EF4-FFF2-40B4-BE49-F238E27FC236}">
                <a16:creationId xmlns:a16="http://schemas.microsoft.com/office/drawing/2014/main" id="{1FAAD8CF-3E67-417D-AE8B-5C95D2602B0F}"/>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l="2072" t="6893" r="1532" b="2690"/>
          <a:stretch/>
        </p:blipFill>
        <p:spPr bwMode="auto">
          <a:xfrm>
            <a:off x="6579280" y="2470547"/>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546782"/>
      </p:ext>
    </p:extLst>
  </p:cSld>
  <p:clrMapOvr>
    <a:masterClrMapping/>
  </p:clrMapOvr>
  <p:extLst>
    <p:ext uri="{DCECCB84-F9BA-43D5-87BE-67443E8EF086}">
      <p15:sldGuideLst xmlns:p15="http://schemas.microsoft.com/office/powerpoint/2012/main">
        <p15:guide id="1" orient="horz" pos="1507" userDrawn="1">
          <p15:clr>
            <a:srgbClr val="FBAE40"/>
          </p15:clr>
        </p15:guide>
        <p15:guide id="2" pos="70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Page de tit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DBA4D3D-11A4-4E3E-8B04-AFF0E2840852}"/>
              </a:ext>
            </a:extLst>
          </p:cNvPr>
          <p:cNvSpPr/>
          <p:nvPr userDrawn="1"/>
        </p:nvSpPr>
        <p:spPr>
          <a:xfrm>
            <a:off x="6925956" y="0"/>
            <a:ext cx="2218043" cy="5184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16" name="Espace réservé du texte 2">
            <a:extLst>
              <a:ext uri="{FF2B5EF4-FFF2-40B4-BE49-F238E27FC236}">
                <a16:creationId xmlns:a16="http://schemas.microsoft.com/office/drawing/2014/main" id="{7F6A4E39-CE29-4968-BBA4-9AFCFEE7F438}"/>
              </a:ext>
            </a:extLst>
          </p:cNvPr>
          <p:cNvSpPr>
            <a:spLocks noGrp="1"/>
          </p:cNvSpPr>
          <p:nvPr>
            <p:ph type="body" idx="24" hasCustomPrompt="1"/>
          </p:nvPr>
        </p:nvSpPr>
        <p:spPr>
          <a:xfrm>
            <a:off x="1112451" y="3158078"/>
            <a:ext cx="3759176" cy="436483"/>
          </a:xfrm>
        </p:spPr>
        <p:txBody>
          <a:bodyPr>
            <a:noAutofit/>
          </a:bodyPr>
          <a:lstStyle>
            <a:lvl1pPr marL="0" indent="0">
              <a:lnSpc>
                <a:spcPct val="100000"/>
              </a:lnSpc>
              <a:buNone/>
              <a:defRPr sz="1800" b="1">
                <a:solidFill>
                  <a:schemeClr val="tx2"/>
                </a:solidFill>
                <a:latin typeface="Calibri" panose="020F0502020204030204" pitchFamily="34" charset="0"/>
                <a:cs typeface="Poppins bold" panose="02000000000000000000" pitchFamily="2"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fr-FR" dirty="0"/>
              <a:t>Cliquez pour ajouter un sous-titre</a:t>
            </a:r>
          </a:p>
        </p:txBody>
      </p:sp>
      <p:pic>
        <p:nvPicPr>
          <p:cNvPr id="21"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6579280" y="2470547"/>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re 1">
            <a:extLst>
              <a:ext uri="{FF2B5EF4-FFF2-40B4-BE49-F238E27FC236}">
                <a16:creationId xmlns:a16="http://schemas.microsoft.com/office/drawing/2014/main" id="{F8240A09-0070-45A2-B076-F82BC87E89A7}"/>
              </a:ext>
            </a:extLst>
          </p:cNvPr>
          <p:cNvSpPr>
            <a:spLocks noGrp="1"/>
          </p:cNvSpPr>
          <p:nvPr>
            <p:ph type="title" hasCustomPrompt="1"/>
          </p:nvPr>
        </p:nvSpPr>
        <p:spPr>
          <a:xfrm>
            <a:off x="1115114" y="1678621"/>
            <a:ext cx="3456000" cy="1485000"/>
          </a:xfrm>
          <a:noFill/>
        </p:spPr>
        <p:txBody>
          <a:bodyPr lIns="72000" tIns="72000" rIns="72000" bIns="72000" anchor="b" anchorCtr="0">
            <a:normAutofit/>
          </a:bodyPr>
          <a:lstStyle>
            <a:lvl1pPr algn="l" defTabSz="685766" rtl="0" eaLnBrk="1" latinLnBrk="0" hangingPunct="1">
              <a:lnSpc>
                <a:spcPts val="2900"/>
              </a:lnSpc>
              <a:spcBef>
                <a:spcPct val="0"/>
              </a:spcBef>
              <a:buNone/>
              <a:defRPr lang="fr-FR" sz="2800" b="1" kern="1200">
                <a:solidFill>
                  <a:schemeClr val="tx1"/>
                </a:solidFill>
                <a:latin typeface="Calibri" panose="020F0502020204030204" pitchFamily="34" charset="0"/>
                <a:ea typeface="+mj-ea"/>
                <a:cs typeface="Poppins bold" panose="02000000000000000000" pitchFamily="2" charset="0"/>
              </a:defRPr>
            </a:lvl1pPr>
          </a:lstStyle>
          <a:p>
            <a:r>
              <a:rPr lang="fr-FR" dirty="0"/>
              <a:t>Cliquez </a:t>
            </a:r>
            <a:br>
              <a:rPr lang="fr-FR" dirty="0"/>
            </a:br>
            <a:r>
              <a:rPr lang="fr-FR" dirty="0"/>
              <a:t>pour ajouter </a:t>
            </a:r>
            <a:br>
              <a:rPr lang="fr-FR" dirty="0"/>
            </a:br>
            <a:r>
              <a:rPr lang="fr-FR" dirty="0"/>
              <a:t>un titre</a:t>
            </a:r>
          </a:p>
        </p:txBody>
      </p:sp>
      <p:sp>
        <p:nvSpPr>
          <p:cNvPr id="26" name="Espace réservé du texte 11">
            <a:extLst>
              <a:ext uri="{FF2B5EF4-FFF2-40B4-BE49-F238E27FC236}">
                <a16:creationId xmlns:a16="http://schemas.microsoft.com/office/drawing/2014/main" id="{C82B8E2B-A9C0-45A7-B270-4A5F74DE2B09}"/>
              </a:ext>
            </a:extLst>
          </p:cNvPr>
          <p:cNvSpPr>
            <a:spLocks noGrp="1"/>
          </p:cNvSpPr>
          <p:nvPr>
            <p:ph type="body" sz="quarter" idx="13" hasCustomPrompt="1"/>
          </p:nvPr>
        </p:nvSpPr>
        <p:spPr>
          <a:xfrm>
            <a:off x="1115114" y="1182932"/>
            <a:ext cx="3456000" cy="491542"/>
          </a:xfrm>
        </p:spPr>
        <p:txBody>
          <a:bodyPr lIns="72000" tIns="72000" rIns="72000" bIns="72000">
            <a:noAutofit/>
          </a:bodyPr>
          <a:lstStyle>
            <a:lvl1pPr marL="0" indent="0" algn="l">
              <a:buFontTx/>
              <a:buNone/>
              <a:defRPr lang="fr-FR" sz="1200" b="1" kern="1200">
                <a:solidFill>
                  <a:schemeClr val="accent1"/>
                </a:solidFill>
                <a:latin typeface="Calibri" panose="020F0502020204030204" pitchFamily="34" charset="0"/>
                <a:ea typeface="+mn-ea"/>
                <a:cs typeface="Poppins bold" panose="02000000000000000000" pitchFamily="2" charset="0"/>
              </a:defRPr>
            </a:lvl1pPr>
            <a:lvl2pPr marL="342884" indent="0">
              <a:buFontTx/>
              <a:buNone/>
              <a:defRPr sz="900">
                <a:solidFill>
                  <a:schemeClr val="accent2"/>
                </a:solidFill>
                <a:latin typeface="Poppins bold" panose="02000000000000000000" pitchFamily="2" charset="0"/>
                <a:cs typeface="Poppins bold" panose="02000000000000000000" pitchFamily="2" charset="0"/>
              </a:defRPr>
            </a:lvl2pPr>
            <a:lvl3pPr marL="685766" indent="0">
              <a:buFontTx/>
              <a:buNone/>
              <a:defRPr sz="900">
                <a:solidFill>
                  <a:schemeClr val="accent2"/>
                </a:solidFill>
                <a:latin typeface="Poppins bold" panose="02000000000000000000" pitchFamily="2" charset="0"/>
                <a:cs typeface="Poppins bold" panose="02000000000000000000" pitchFamily="2" charset="0"/>
              </a:defRPr>
            </a:lvl3pPr>
            <a:lvl4pPr marL="1028649" indent="0">
              <a:buFontTx/>
              <a:buNone/>
              <a:defRPr sz="900">
                <a:solidFill>
                  <a:schemeClr val="accent2"/>
                </a:solidFill>
                <a:latin typeface="Poppins bold" panose="02000000000000000000" pitchFamily="2" charset="0"/>
                <a:cs typeface="Poppins bold" panose="02000000000000000000" pitchFamily="2" charset="0"/>
              </a:defRPr>
            </a:lvl4pPr>
            <a:lvl5pPr marL="1371532" indent="0">
              <a:buFontTx/>
              <a:buNone/>
              <a:defRPr sz="900">
                <a:solidFill>
                  <a:schemeClr val="accent2"/>
                </a:solidFill>
                <a:latin typeface="Poppins bold" panose="02000000000000000000" pitchFamily="2" charset="0"/>
                <a:cs typeface="Poppins bold" panose="02000000000000000000" pitchFamily="2" charset="0"/>
              </a:defRPr>
            </a:lvl5pPr>
          </a:lstStyle>
          <a:p>
            <a:pPr lvl="0"/>
            <a:r>
              <a:rPr lang="fr-FR" dirty="0"/>
              <a:t>Titre de la présentation</a:t>
            </a:r>
          </a:p>
        </p:txBody>
      </p:sp>
      <p:pic>
        <p:nvPicPr>
          <p:cNvPr id="10" name="Graphique 9">
            <a:extLst>
              <a:ext uri="{FF2B5EF4-FFF2-40B4-BE49-F238E27FC236}">
                <a16:creationId xmlns:a16="http://schemas.microsoft.com/office/drawing/2014/main" id="{C426BD4F-CAA1-4C24-B8D5-2D9E3223EDF7}"/>
              </a:ext>
            </a:extLst>
          </p:cNvPr>
          <p:cNvPicPr>
            <a:picLocks noChangeAspect="1"/>
          </p:cNvPicPr>
          <p:nvPr userDrawn="1"/>
        </p:nvPicPr>
        <p:blipFill>
          <a:blip r:embed="rId3" cstate="screen">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890260" y="7620"/>
            <a:ext cx="9144000" cy="5143500"/>
          </a:xfrm>
          <a:prstGeom prst="rect">
            <a:avLst/>
          </a:prstGeom>
        </p:spPr>
      </p:pic>
    </p:spTree>
    <p:extLst>
      <p:ext uri="{BB962C8B-B14F-4D97-AF65-F5344CB8AC3E}">
        <p14:creationId xmlns:p14="http://schemas.microsoft.com/office/powerpoint/2010/main" val="684284393"/>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exte et 1 contenu">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14E11A13-1E5B-476B-A9F8-C4AD0EC471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345635" cy="5143500"/>
          </a:xfrm>
          <a:prstGeom prst="rect">
            <a:avLst/>
          </a:prstGeom>
        </p:spPr>
      </p:pic>
      <p:sp>
        <p:nvSpPr>
          <p:cNvPr id="12" name="Espace réservé du texte 11">
            <a:extLst>
              <a:ext uri="{FF2B5EF4-FFF2-40B4-BE49-F238E27FC236}">
                <a16:creationId xmlns:a16="http://schemas.microsoft.com/office/drawing/2014/main" id="{601818A5-295E-4977-8BD9-5A627F1AFABA}"/>
              </a:ext>
            </a:extLst>
          </p:cNvPr>
          <p:cNvSpPr>
            <a:spLocks noGrp="1"/>
          </p:cNvSpPr>
          <p:nvPr>
            <p:ph type="body" sz="quarter" idx="13"/>
          </p:nvPr>
        </p:nvSpPr>
        <p:spPr>
          <a:xfrm>
            <a:off x="2853267" y="160594"/>
            <a:ext cx="6129362" cy="432000"/>
          </a:xfrm>
        </p:spPr>
        <p:txBody>
          <a:bodyPr>
            <a:noAutofit/>
          </a:bodyPr>
          <a:lstStyle>
            <a:lvl1pPr marL="0" indent="0" algn="r">
              <a:buFontTx/>
              <a:buNone/>
              <a:defRPr sz="1200" b="1">
                <a:solidFill>
                  <a:schemeClr val="accent2"/>
                </a:solidFill>
                <a:latin typeface="Calibri" panose="020F0502020204030204" pitchFamily="34" charset="0"/>
                <a:cs typeface="Poppins bold" panose="02000000000000000000" pitchFamily="2" charset="0"/>
              </a:defRPr>
            </a:lvl1pPr>
            <a:lvl2pPr marL="342884" indent="0">
              <a:buFontTx/>
              <a:buNone/>
              <a:defRPr sz="900">
                <a:solidFill>
                  <a:schemeClr val="accent2"/>
                </a:solidFill>
                <a:latin typeface="Poppins bold" panose="02000000000000000000" pitchFamily="2" charset="0"/>
                <a:cs typeface="Poppins bold" panose="02000000000000000000" pitchFamily="2" charset="0"/>
              </a:defRPr>
            </a:lvl2pPr>
            <a:lvl3pPr marL="685766" indent="0">
              <a:buFontTx/>
              <a:buNone/>
              <a:defRPr sz="900">
                <a:solidFill>
                  <a:schemeClr val="accent2"/>
                </a:solidFill>
                <a:latin typeface="Poppins bold" panose="02000000000000000000" pitchFamily="2" charset="0"/>
                <a:cs typeface="Poppins bold" panose="02000000000000000000" pitchFamily="2" charset="0"/>
              </a:defRPr>
            </a:lvl3pPr>
            <a:lvl4pPr marL="1028649" indent="0">
              <a:buFontTx/>
              <a:buNone/>
              <a:defRPr sz="900">
                <a:solidFill>
                  <a:schemeClr val="accent2"/>
                </a:solidFill>
                <a:latin typeface="Poppins bold" panose="02000000000000000000" pitchFamily="2" charset="0"/>
                <a:cs typeface="Poppins bold" panose="02000000000000000000" pitchFamily="2" charset="0"/>
              </a:defRPr>
            </a:lvl4pPr>
            <a:lvl5pPr marL="1371532" indent="0">
              <a:buFontTx/>
              <a:buNone/>
              <a:defRPr sz="900">
                <a:solidFill>
                  <a:schemeClr val="accent2"/>
                </a:solidFill>
                <a:latin typeface="Poppins bold" panose="02000000000000000000" pitchFamily="2" charset="0"/>
                <a:cs typeface="Poppins bold" panose="02000000000000000000" pitchFamily="2" charset="0"/>
              </a:defRPr>
            </a:lvl5pPr>
          </a:lstStyle>
          <a:p>
            <a:pPr lvl="0"/>
            <a:r>
              <a:rPr lang="fr-FR"/>
              <a:t>Modifier les styles du texte du masque</a:t>
            </a:r>
          </a:p>
        </p:txBody>
      </p:sp>
      <p:sp>
        <p:nvSpPr>
          <p:cNvPr id="25" name="Espace réservé du contenu 9">
            <a:extLst>
              <a:ext uri="{FF2B5EF4-FFF2-40B4-BE49-F238E27FC236}">
                <a16:creationId xmlns:a16="http://schemas.microsoft.com/office/drawing/2014/main" id="{9BEFCDE2-30A2-4604-A87A-502699B39F7C}"/>
              </a:ext>
            </a:extLst>
          </p:cNvPr>
          <p:cNvSpPr>
            <a:spLocks noGrp="1"/>
          </p:cNvSpPr>
          <p:nvPr>
            <p:ph sz="quarter" idx="16"/>
          </p:nvPr>
        </p:nvSpPr>
        <p:spPr>
          <a:xfrm>
            <a:off x="2853267" y="1081452"/>
            <a:ext cx="6129362" cy="3744000"/>
          </a:xfrm>
        </p:spPr>
        <p:txBody>
          <a:bodyPr>
            <a:normAutofit/>
          </a:bodyPr>
          <a:lstStyle>
            <a:lvl1pPr>
              <a:defRPr sz="1200">
                <a:latin typeface="Calibri" panose="020F0502020204030204" pitchFamily="34" charset="0"/>
              </a:defRPr>
            </a:lvl1pPr>
            <a:lvl2pPr>
              <a:defRPr sz="1200">
                <a:latin typeface="Calibri" panose="020F0502020204030204" pitchFamily="34" charset="0"/>
              </a:defRPr>
            </a:lvl2pPr>
            <a:lvl3pPr>
              <a:defRPr sz="1200">
                <a:latin typeface="Calibri" panose="020F0502020204030204" pitchFamily="34" charset="0"/>
              </a:defRPr>
            </a:lvl3pPr>
          </a:lstStyle>
          <a:p>
            <a:pPr lvl="0"/>
            <a:r>
              <a:rPr lang="fr-FR" dirty="0"/>
              <a:t>Modifier les styles du texte du masque</a:t>
            </a:r>
          </a:p>
          <a:p>
            <a:pPr lvl="1"/>
            <a:r>
              <a:rPr lang="fr-FR" dirty="0"/>
              <a:t>Deuxième niveau</a:t>
            </a:r>
          </a:p>
          <a:p>
            <a:pPr lvl="2"/>
            <a:r>
              <a:rPr lang="fr-FR" dirty="0"/>
              <a:t>Troisième niveau</a:t>
            </a:r>
          </a:p>
        </p:txBody>
      </p:sp>
      <p:sp>
        <p:nvSpPr>
          <p:cNvPr id="17" name="Espace réservé du numéro de diapositive 6">
            <a:extLst>
              <a:ext uri="{FF2B5EF4-FFF2-40B4-BE49-F238E27FC236}">
                <a16:creationId xmlns:a16="http://schemas.microsoft.com/office/drawing/2014/main" id="{536D01FD-EEC6-42C1-BE39-F43671754ED2}"/>
              </a:ext>
            </a:extLst>
          </p:cNvPr>
          <p:cNvSpPr txBox="1">
            <a:spLocks/>
          </p:cNvSpPr>
          <p:nvPr userDrawn="1"/>
        </p:nvSpPr>
        <p:spPr>
          <a:xfrm>
            <a:off x="7818120" y="4905566"/>
            <a:ext cx="1150620" cy="418275"/>
          </a:xfrm>
          <a:prstGeom prst="rect">
            <a:avLst/>
          </a:prstGeom>
        </p:spPr>
        <p:txBody>
          <a:bodyPr vert="horz" lIns="68580" tIns="34290" rIns="68580" bIns="34290" rtlCol="0" anchor="t"/>
          <a:lstStyle>
            <a:defPPr>
              <a:defRPr lang="fr-FR"/>
            </a:defPPr>
            <a:lvl1pPr marL="0" algn="r" defTabSz="914400" rtl="0" eaLnBrk="1" latinLnBrk="0" hangingPunct="1">
              <a:defRPr lang="fr-FR" sz="3200" kern="1200" smtClean="0">
                <a:solidFill>
                  <a:srgbClr val="FF0000"/>
                </a:solidFill>
                <a:latin typeface="Poppins bold" panose="02000000000000000000" pitchFamily="2" charset="0"/>
                <a:ea typeface="+mn-ea"/>
                <a:cs typeface="Poppins bold"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958674-3982-48B0-8A4D-8E22907E6D49}" type="slidenum">
              <a:rPr lang="fr-FR" sz="1800" b="1" smtClean="0">
                <a:ln>
                  <a:noFill/>
                </a:ln>
                <a:solidFill>
                  <a:srgbClr val="52277A"/>
                </a:solidFill>
                <a:latin typeface="Calibri" panose="020F0502020204030204" pitchFamily="34" charset="0"/>
              </a:rPr>
              <a:pPr/>
              <a:t>‹N°›</a:t>
            </a:fld>
            <a:endParaRPr lang="fr-FR" sz="1800" b="1" dirty="0">
              <a:ln>
                <a:noFill/>
              </a:ln>
              <a:solidFill>
                <a:srgbClr val="52277A"/>
              </a:solidFill>
              <a:latin typeface="Calibri" panose="020F0502020204030204" pitchFamily="34" charset="0"/>
            </a:endParaRPr>
          </a:p>
        </p:txBody>
      </p:sp>
      <p:sp>
        <p:nvSpPr>
          <p:cNvPr id="11" name="Titre 1">
            <a:extLst>
              <a:ext uri="{FF2B5EF4-FFF2-40B4-BE49-F238E27FC236}">
                <a16:creationId xmlns:a16="http://schemas.microsoft.com/office/drawing/2014/main" id="{9E11F316-9B9C-46C6-8C9A-212C9E0D4763}"/>
              </a:ext>
            </a:extLst>
          </p:cNvPr>
          <p:cNvSpPr>
            <a:spLocks noGrp="1"/>
          </p:cNvSpPr>
          <p:nvPr>
            <p:ph type="title"/>
          </p:nvPr>
        </p:nvSpPr>
        <p:spPr>
          <a:xfrm>
            <a:off x="259632" y="1022183"/>
            <a:ext cx="1654893" cy="767090"/>
          </a:xfrm>
        </p:spPr>
        <p:txBody>
          <a:bodyPr tIns="90000" bIns="90000" anchor="t">
            <a:noAutofit/>
          </a:bodyPr>
          <a:lstStyle>
            <a:lvl1pPr algn="l">
              <a:lnSpc>
                <a:spcPct val="100000"/>
              </a:lnSpc>
              <a:defRPr sz="1800">
                <a:solidFill>
                  <a:schemeClr val="tx2"/>
                </a:solidFill>
                <a:latin typeface="Calibri" panose="020F0502020204030204" pitchFamily="34" charset="0"/>
                <a:cs typeface="Poppins bold" panose="02000000000000000000" pitchFamily="2" charset="0"/>
              </a:defRPr>
            </a:lvl1pPr>
          </a:lstStyle>
          <a:p>
            <a:r>
              <a:rPr lang="fr-FR" dirty="0"/>
              <a:t>Modifiez le style du titre</a:t>
            </a:r>
          </a:p>
        </p:txBody>
      </p:sp>
      <p:sp>
        <p:nvSpPr>
          <p:cNvPr id="14" name="Espace réservé du texte 3">
            <a:extLst>
              <a:ext uri="{FF2B5EF4-FFF2-40B4-BE49-F238E27FC236}">
                <a16:creationId xmlns:a16="http://schemas.microsoft.com/office/drawing/2014/main" id="{29EE60ED-70B1-40B1-B759-7C440288872D}"/>
              </a:ext>
            </a:extLst>
          </p:cNvPr>
          <p:cNvSpPr>
            <a:spLocks noGrp="1"/>
          </p:cNvSpPr>
          <p:nvPr>
            <p:ph type="body" sz="half" idx="2"/>
          </p:nvPr>
        </p:nvSpPr>
        <p:spPr>
          <a:xfrm>
            <a:off x="257168" y="67733"/>
            <a:ext cx="1588565" cy="871610"/>
          </a:xfrm>
        </p:spPr>
        <p:txBody>
          <a:bodyPr anchor="b" anchorCtr="0">
            <a:noAutofit/>
          </a:bodyPr>
          <a:lstStyle>
            <a:lvl1pPr marL="0" indent="0" algn="l">
              <a:lnSpc>
                <a:spcPts val="2000"/>
              </a:lnSpc>
              <a:spcBef>
                <a:spcPts val="0"/>
              </a:spcBef>
              <a:buNone/>
              <a:defRPr sz="1800" b="1">
                <a:solidFill>
                  <a:schemeClr val="tx2"/>
                </a:solidFill>
                <a:latin typeface="Calibri" panose="020F0502020204030204" pitchFamily="34" charset="0"/>
                <a:cs typeface="Poppins bold" panose="02000000000000000000" pitchFamily="2" charset="0"/>
              </a:defRPr>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fr-FR" dirty="0"/>
              <a:t>Modifier les styles du texte du masque</a:t>
            </a:r>
          </a:p>
        </p:txBody>
      </p:sp>
      <p:sp>
        <p:nvSpPr>
          <p:cNvPr id="18" name="Espace réservé du texte 13">
            <a:extLst>
              <a:ext uri="{FF2B5EF4-FFF2-40B4-BE49-F238E27FC236}">
                <a16:creationId xmlns:a16="http://schemas.microsoft.com/office/drawing/2014/main" id="{3A82AC06-ED0C-46F2-9794-F3FD99EC70FC}"/>
              </a:ext>
            </a:extLst>
          </p:cNvPr>
          <p:cNvSpPr>
            <a:spLocks noGrp="1"/>
          </p:cNvSpPr>
          <p:nvPr>
            <p:ph type="body" sz="quarter" idx="14"/>
          </p:nvPr>
        </p:nvSpPr>
        <p:spPr>
          <a:xfrm>
            <a:off x="259632" y="1789273"/>
            <a:ext cx="1823168" cy="3097052"/>
          </a:xfrm>
        </p:spPr>
        <p:txBody>
          <a:bodyPr>
            <a:normAutofit/>
          </a:bodyPr>
          <a:lstStyle>
            <a:lvl1pPr marL="0" indent="0" algn="l" defTabSz="685766" rtl="0" eaLnBrk="1" latinLnBrk="0" hangingPunct="1">
              <a:lnSpc>
                <a:spcPts val="1400"/>
              </a:lnSpc>
              <a:spcAft>
                <a:spcPts val="0"/>
              </a:spcAft>
              <a:buClr>
                <a:schemeClr val="tx1"/>
              </a:buClr>
              <a:buFont typeface="Poppins" panose="02000000000000000000" pitchFamily="2" charset="0"/>
              <a:buNone/>
              <a:defRPr lang="fr-FR" sz="1200" kern="1200">
                <a:solidFill>
                  <a:schemeClr val="tx1"/>
                </a:solidFill>
                <a:latin typeface="Calibri" panose="020F0502020204030204" pitchFamily="34" charset="0"/>
                <a:ea typeface="+mn-ea"/>
                <a:cs typeface="+mn-cs"/>
              </a:defRPr>
            </a:lvl1pPr>
            <a:lvl2pPr marL="182563" indent="-182563"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2pPr>
            <a:lvl3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3pPr>
            <a:lvl4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4pPr>
            <a:lvl5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5">
            <a:extLst>
              <a:ext uri="{FF2B5EF4-FFF2-40B4-BE49-F238E27FC236}">
                <a16:creationId xmlns:a16="http://schemas.microsoft.com/office/drawing/2014/main" id="{3FBC00CD-A25A-4845-8F45-86AF62CBDBB0}"/>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l="2072" t="6893" r="1532" b="2690"/>
          <a:stretch/>
        </p:blipFill>
        <p:spPr bwMode="auto">
          <a:xfrm>
            <a:off x="0" y="4905566"/>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094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exte et contenus">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8B4DF48D-3EB2-43CA-8A53-5B6FFBDA04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345635" cy="5143500"/>
          </a:xfrm>
          <a:prstGeom prst="rect">
            <a:avLst/>
          </a:prstGeom>
        </p:spPr>
      </p:pic>
      <p:sp>
        <p:nvSpPr>
          <p:cNvPr id="20" name="Espace réservé du contenu 9">
            <a:extLst>
              <a:ext uri="{FF2B5EF4-FFF2-40B4-BE49-F238E27FC236}">
                <a16:creationId xmlns:a16="http://schemas.microsoft.com/office/drawing/2014/main" id="{E8B4C3AD-E4DF-4BCA-9F6F-8E4C7E1F3907}"/>
              </a:ext>
            </a:extLst>
          </p:cNvPr>
          <p:cNvSpPr>
            <a:spLocks noGrp="1"/>
          </p:cNvSpPr>
          <p:nvPr>
            <p:ph sz="quarter" idx="16"/>
          </p:nvPr>
        </p:nvSpPr>
        <p:spPr>
          <a:xfrm>
            <a:off x="3481149" y="798435"/>
            <a:ext cx="2160000" cy="1890000"/>
          </a:xfrm>
        </p:spPr>
        <p:txBody>
          <a:bodyPr>
            <a:normAutofit/>
          </a:bodyPr>
          <a:lstStyle>
            <a:lvl1pPr>
              <a:defRPr sz="1200"/>
            </a:lvl1pPr>
            <a:lvl2pPr>
              <a:defRPr sz="1200"/>
            </a:lvl2pPr>
            <a:lvl3pPr>
              <a:defRPr sz="1200"/>
            </a:lvl3pPr>
          </a:lstStyle>
          <a:p>
            <a:pPr lvl="0"/>
            <a:r>
              <a:rPr lang="fr-FR"/>
              <a:t>Modifier les styles du texte du masque</a:t>
            </a:r>
          </a:p>
          <a:p>
            <a:pPr lvl="1"/>
            <a:r>
              <a:rPr lang="fr-FR"/>
              <a:t>Deuxième niveau</a:t>
            </a:r>
          </a:p>
          <a:p>
            <a:pPr lvl="2"/>
            <a:r>
              <a:rPr lang="fr-FR"/>
              <a:t>Troisième niveau</a:t>
            </a:r>
          </a:p>
        </p:txBody>
      </p:sp>
      <p:sp>
        <p:nvSpPr>
          <p:cNvPr id="21" name="Espace réservé du contenu 9">
            <a:extLst>
              <a:ext uri="{FF2B5EF4-FFF2-40B4-BE49-F238E27FC236}">
                <a16:creationId xmlns:a16="http://schemas.microsoft.com/office/drawing/2014/main" id="{D913FF49-4215-4D68-A7A0-2D247778E5D7}"/>
              </a:ext>
            </a:extLst>
          </p:cNvPr>
          <p:cNvSpPr>
            <a:spLocks noGrp="1"/>
          </p:cNvSpPr>
          <p:nvPr>
            <p:ph sz="quarter" idx="17"/>
          </p:nvPr>
        </p:nvSpPr>
        <p:spPr>
          <a:xfrm>
            <a:off x="3481149" y="2798017"/>
            <a:ext cx="4455000" cy="1890000"/>
          </a:xfrm>
        </p:spPr>
        <p:txBody>
          <a:bodyPr>
            <a:normAutofit/>
          </a:bodyPr>
          <a:lstStyle>
            <a:lvl1pPr>
              <a:defRPr sz="1200"/>
            </a:lvl1pPr>
            <a:lvl2pPr>
              <a:defRPr sz="1200"/>
            </a:lvl2pPr>
            <a:lvl3pPr>
              <a:defRPr sz="1200"/>
            </a:lvl3pPr>
          </a:lstStyle>
          <a:p>
            <a:pPr lvl="0"/>
            <a:r>
              <a:rPr lang="fr-FR"/>
              <a:t>Modifier les styles du texte du masque</a:t>
            </a:r>
          </a:p>
          <a:p>
            <a:pPr lvl="1"/>
            <a:r>
              <a:rPr lang="fr-FR"/>
              <a:t>Deuxième niveau</a:t>
            </a:r>
          </a:p>
          <a:p>
            <a:pPr lvl="2"/>
            <a:r>
              <a:rPr lang="fr-FR"/>
              <a:t>Troisième niveau</a:t>
            </a:r>
          </a:p>
        </p:txBody>
      </p:sp>
      <p:sp>
        <p:nvSpPr>
          <p:cNvPr id="13" name="Espace réservé du contenu 9">
            <a:extLst>
              <a:ext uri="{FF2B5EF4-FFF2-40B4-BE49-F238E27FC236}">
                <a16:creationId xmlns:a16="http://schemas.microsoft.com/office/drawing/2014/main" id="{FE8521C1-A21E-4D7D-B088-33570E393B9F}"/>
              </a:ext>
            </a:extLst>
          </p:cNvPr>
          <p:cNvSpPr>
            <a:spLocks noGrp="1"/>
          </p:cNvSpPr>
          <p:nvPr>
            <p:ph sz="quarter" idx="18"/>
          </p:nvPr>
        </p:nvSpPr>
        <p:spPr>
          <a:xfrm>
            <a:off x="5776149" y="798435"/>
            <a:ext cx="2160000" cy="1890000"/>
          </a:xfrm>
        </p:spPr>
        <p:txBody>
          <a:bodyPr>
            <a:normAutofit/>
          </a:bodyPr>
          <a:lstStyle>
            <a:lvl1pPr>
              <a:defRPr sz="1200"/>
            </a:lvl1pPr>
            <a:lvl2pPr>
              <a:defRPr sz="1200"/>
            </a:lvl2pPr>
            <a:lvl3pPr>
              <a:defRPr sz="1200"/>
            </a:lvl3pPr>
          </a:lstStyle>
          <a:p>
            <a:pPr lvl="0"/>
            <a:r>
              <a:rPr lang="fr-FR"/>
              <a:t>Modifier les styles du texte du masque</a:t>
            </a:r>
          </a:p>
          <a:p>
            <a:pPr lvl="1"/>
            <a:r>
              <a:rPr lang="fr-FR"/>
              <a:t>Deuxième niveau</a:t>
            </a:r>
          </a:p>
          <a:p>
            <a:pPr lvl="2"/>
            <a:r>
              <a:rPr lang="fr-FR"/>
              <a:t>Troisième niveau</a:t>
            </a:r>
          </a:p>
        </p:txBody>
      </p:sp>
      <p:sp>
        <p:nvSpPr>
          <p:cNvPr id="12" name="Espace réservé du texte 11">
            <a:extLst>
              <a:ext uri="{FF2B5EF4-FFF2-40B4-BE49-F238E27FC236}">
                <a16:creationId xmlns:a16="http://schemas.microsoft.com/office/drawing/2014/main" id="{8BAFB453-0295-4F74-AF3B-5AA5962F20B2}"/>
              </a:ext>
            </a:extLst>
          </p:cNvPr>
          <p:cNvSpPr>
            <a:spLocks noGrp="1"/>
          </p:cNvSpPr>
          <p:nvPr>
            <p:ph type="body" sz="quarter" idx="19"/>
          </p:nvPr>
        </p:nvSpPr>
        <p:spPr>
          <a:xfrm>
            <a:off x="4527099" y="160595"/>
            <a:ext cx="4456800" cy="420291"/>
          </a:xfrm>
        </p:spPr>
        <p:txBody>
          <a:bodyPr>
            <a:noAutofit/>
          </a:bodyPr>
          <a:lstStyle>
            <a:lvl1pPr marL="0" indent="0" algn="r">
              <a:buFontTx/>
              <a:buNone/>
              <a:defRPr sz="1200" b="1">
                <a:solidFill>
                  <a:schemeClr val="accent2"/>
                </a:solidFill>
                <a:latin typeface="Calibri" panose="020F0502020204030204" pitchFamily="34" charset="0"/>
                <a:cs typeface="Poppins bold" panose="02000000000000000000" pitchFamily="2" charset="0"/>
              </a:defRPr>
            </a:lvl1pPr>
            <a:lvl2pPr marL="342884" indent="0">
              <a:buFontTx/>
              <a:buNone/>
              <a:defRPr sz="900">
                <a:solidFill>
                  <a:schemeClr val="accent2"/>
                </a:solidFill>
                <a:latin typeface="Poppins bold" panose="02000000000000000000" pitchFamily="2" charset="0"/>
                <a:cs typeface="Poppins bold" panose="02000000000000000000" pitchFamily="2" charset="0"/>
              </a:defRPr>
            </a:lvl2pPr>
            <a:lvl3pPr marL="685766" indent="0">
              <a:buFontTx/>
              <a:buNone/>
              <a:defRPr sz="900">
                <a:solidFill>
                  <a:schemeClr val="accent2"/>
                </a:solidFill>
                <a:latin typeface="Poppins bold" panose="02000000000000000000" pitchFamily="2" charset="0"/>
                <a:cs typeface="Poppins bold" panose="02000000000000000000" pitchFamily="2" charset="0"/>
              </a:defRPr>
            </a:lvl3pPr>
            <a:lvl4pPr marL="1028649" indent="0">
              <a:buFontTx/>
              <a:buNone/>
              <a:defRPr sz="900">
                <a:solidFill>
                  <a:schemeClr val="accent2"/>
                </a:solidFill>
                <a:latin typeface="Poppins bold" panose="02000000000000000000" pitchFamily="2" charset="0"/>
                <a:cs typeface="Poppins bold" panose="02000000000000000000" pitchFamily="2" charset="0"/>
              </a:defRPr>
            </a:lvl4pPr>
            <a:lvl5pPr marL="1371532" indent="0">
              <a:buFontTx/>
              <a:buNone/>
              <a:defRPr sz="900">
                <a:solidFill>
                  <a:schemeClr val="accent2"/>
                </a:solidFill>
                <a:latin typeface="Poppins bold" panose="02000000000000000000" pitchFamily="2" charset="0"/>
                <a:cs typeface="Poppins bold" panose="02000000000000000000" pitchFamily="2" charset="0"/>
              </a:defRPr>
            </a:lvl5pPr>
          </a:lstStyle>
          <a:p>
            <a:pPr lvl="0"/>
            <a:r>
              <a:rPr lang="fr-FR"/>
              <a:t>Modifier les styles du texte du masque</a:t>
            </a:r>
          </a:p>
        </p:txBody>
      </p:sp>
      <p:sp>
        <p:nvSpPr>
          <p:cNvPr id="15" name="Espace réservé du numéro de diapositive 6">
            <a:extLst>
              <a:ext uri="{FF2B5EF4-FFF2-40B4-BE49-F238E27FC236}">
                <a16:creationId xmlns:a16="http://schemas.microsoft.com/office/drawing/2014/main" id="{539A6DD3-3B0C-43FC-943D-F38725F9F6D7}"/>
              </a:ext>
            </a:extLst>
          </p:cNvPr>
          <p:cNvSpPr txBox="1">
            <a:spLocks/>
          </p:cNvSpPr>
          <p:nvPr userDrawn="1"/>
        </p:nvSpPr>
        <p:spPr>
          <a:xfrm>
            <a:off x="7818120" y="4905566"/>
            <a:ext cx="1150620" cy="418275"/>
          </a:xfrm>
          <a:prstGeom prst="rect">
            <a:avLst/>
          </a:prstGeom>
        </p:spPr>
        <p:txBody>
          <a:bodyPr vert="horz" lIns="68580" tIns="34290" rIns="68580" bIns="34290" rtlCol="0" anchor="t"/>
          <a:lstStyle>
            <a:defPPr>
              <a:defRPr lang="fr-FR"/>
            </a:defPPr>
            <a:lvl1pPr marL="0" algn="r" defTabSz="914400" rtl="0" eaLnBrk="1" latinLnBrk="0" hangingPunct="1">
              <a:defRPr lang="fr-FR" sz="3200" kern="1200" smtClean="0">
                <a:solidFill>
                  <a:srgbClr val="FF0000"/>
                </a:solidFill>
                <a:latin typeface="Poppins bold" panose="02000000000000000000" pitchFamily="2" charset="0"/>
                <a:ea typeface="+mn-ea"/>
                <a:cs typeface="Poppins bold"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958674-3982-48B0-8A4D-8E22907E6D49}" type="slidenum">
              <a:rPr lang="fr-FR" sz="1800" b="1" smtClean="0">
                <a:ln>
                  <a:noFill/>
                </a:ln>
                <a:solidFill>
                  <a:srgbClr val="52277A"/>
                </a:solidFill>
                <a:latin typeface="Calibri" panose="020F0502020204030204" pitchFamily="34" charset="0"/>
              </a:rPr>
              <a:pPr/>
              <a:t>‹N°›</a:t>
            </a:fld>
            <a:endParaRPr lang="fr-FR" sz="1800" b="1">
              <a:ln>
                <a:noFill/>
              </a:ln>
              <a:solidFill>
                <a:srgbClr val="52277A"/>
              </a:solidFill>
              <a:latin typeface="Calibri" panose="020F0502020204030204" pitchFamily="34" charset="0"/>
            </a:endParaRPr>
          </a:p>
        </p:txBody>
      </p:sp>
      <p:sp>
        <p:nvSpPr>
          <p:cNvPr id="26" name="Titre 1">
            <a:extLst>
              <a:ext uri="{FF2B5EF4-FFF2-40B4-BE49-F238E27FC236}">
                <a16:creationId xmlns:a16="http://schemas.microsoft.com/office/drawing/2014/main" id="{07E43242-49A6-4843-B584-1815A174C087}"/>
              </a:ext>
            </a:extLst>
          </p:cNvPr>
          <p:cNvSpPr>
            <a:spLocks noGrp="1"/>
          </p:cNvSpPr>
          <p:nvPr>
            <p:ph type="title"/>
          </p:nvPr>
        </p:nvSpPr>
        <p:spPr>
          <a:xfrm>
            <a:off x="259632" y="1022183"/>
            <a:ext cx="1586101" cy="767090"/>
          </a:xfrm>
        </p:spPr>
        <p:txBody>
          <a:bodyPr tIns="90000" bIns="90000" anchor="t">
            <a:noAutofit/>
          </a:bodyPr>
          <a:lstStyle>
            <a:lvl1pPr>
              <a:lnSpc>
                <a:spcPct val="100000"/>
              </a:lnSpc>
              <a:defRPr sz="1800">
                <a:solidFill>
                  <a:schemeClr val="tx2"/>
                </a:solidFill>
                <a:latin typeface="Calibri" panose="020F0502020204030204" pitchFamily="34" charset="0"/>
                <a:cs typeface="Poppins bold" panose="02000000000000000000" pitchFamily="2" charset="0"/>
              </a:defRPr>
            </a:lvl1pPr>
          </a:lstStyle>
          <a:p>
            <a:r>
              <a:rPr lang="fr-FR" dirty="0"/>
              <a:t>Modifiez le style du titre</a:t>
            </a:r>
          </a:p>
        </p:txBody>
      </p:sp>
      <p:sp>
        <p:nvSpPr>
          <p:cNvPr id="27" name="Espace réservé du texte 3">
            <a:extLst>
              <a:ext uri="{FF2B5EF4-FFF2-40B4-BE49-F238E27FC236}">
                <a16:creationId xmlns:a16="http://schemas.microsoft.com/office/drawing/2014/main" id="{5ABD8398-9C69-4E72-8AB2-69DE97A9B6D6}"/>
              </a:ext>
            </a:extLst>
          </p:cNvPr>
          <p:cNvSpPr>
            <a:spLocks noGrp="1"/>
          </p:cNvSpPr>
          <p:nvPr>
            <p:ph type="body" sz="half" idx="2"/>
          </p:nvPr>
        </p:nvSpPr>
        <p:spPr>
          <a:xfrm>
            <a:off x="257168" y="67733"/>
            <a:ext cx="1588565" cy="871610"/>
          </a:xfrm>
        </p:spPr>
        <p:txBody>
          <a:bodyPr anchor="b" anchorCtr="0">
            <a:noAutofit/>
          </a:bodyPr>
          <a:lstStyle>
            <a:lvl1pPr marL="0" indent="0" algn="l">
              <a:lnSpc>
                <a:spcPts val="2000"/>
              </a:lnSpc>
              <a:spcBef>
                <a:spcPts val="0"/>
              </a:spcBef>
              <a:buNone/>
              <a:defRPr sz="1800" b="1">
                <a:solidFill>
                  <a:schemeClr val="tx2"/>
                </a:solidFill>
                <a:latin typeface="Calibri" panose="020F0502020204030204" pitchFamily="34" charset="0"/>
                <a:cs typeface="Poppins bold" panose="02000000000000000000" pitchFamily="2" charset="0"/>
              </a:defRPr>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fr-FR" dirty="0"/>
              <a:t>Modifier les styles du texte du masque</a:t>
            </a:r>
          </a:p>
        </p:txBody>
      </p:sp>
      <p:sp>
        <p:nvSpPr>
          <p:cNvPr id="28" name="Espace réservé du texte 13">
            <a:extLst>
              <a:ext uri="{FF2B5EF4-FFF2-40B4-BE49-F238E27FC236}">
                <a16:creationId xmlns:a16="http://schemas.microsoft.com/office/drawing/2014/main" id="{804B964E-32EC-4BAF-B28C-BA6CCDAE2CDC}"/>
              </a:ext>
            </a:extLst>
          </p:cNvPr>
          <p:cNvSpPr>
            <a:spLocks noGrp="1"/>
          </p:cNvSpPr>
          <p:nvPr>
            <p:ph type="body" sz="quarter" idx="14"/>
          </p:nvPr>
        </p:nvSpPr>
        <p:spPr>
          <a:xfrm>
            <a:off x="259632" y="1789273"/>
            <a:ext cx="1823168" cy="3097052"/>
          </a:xfrm>
        </p:spPr>
        <p:txBody>
          <a:bodyPr>
            <a:normAutofit/>
          </a:bodyPr>
          <a:lstStyle>
            <a:lvl1pPr marL="0" indent="0" algn="l" defTabSz="685766" rtl="0" eaLnBrk="1" latinLnBrk="0" hangingPunct="1">
              <a:lnSpc>
                <a:spcPts val="1400"/>
              </a:lnSpc>
              <a:spcAft>
                <a:spcPts val="0"/>
              </a:spcAft>
              <a:buClr>
                <a:schemeClr val="tx1"/>
              </a:buClr>
              <a:buFont typeface="Poppins" panose="02000000000000000000" pitchFamily="2" charset="0"/>
              <a:buNone/>
              <a:defRPr lang="fr-FR" sz="1200" kern="1200">
                <a:solidFill>
                  <a:schemeClr val="tx1"/>
                </a:solidFill>
                <a:latin typeface="Calibri" panose="020F0502020204030204" pitchFamily="34" charset="0"/>
                <a:ea typeface="+mn-ea"/>
                <a:cs typeface="+mn-cs"/>
              </a:defRPr>
            </a:lvl1pPr>
            <a:lvl2pPr marL="182563" indent="-182563"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2pPr>
            <a:lvl3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3pPr>
            <a:lvl4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4pPr>
            <a:lvl5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1" name="Picture 5">
            <a:extLst>
              <a:ext uri="{FF2B5EF4-FFF2-40B4-BE49-F238E27FC236}">
                <a16:creationId xmlns:a16="http://schemas.microsoft.com/office/drawing/2014/main" id="{F2945F97-414E-4F9C-8BAD-10029A3D6936}"/>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l="2072" t="6893" r="1532" b="2690"/>
          <a:stretch/>
        </p:blipFill>
        <p:spPr bwMode="auto">
          <a:xfrm>
            <a:off x="0" y="4905566"/>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466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re et text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914214D-4EE0-4C35-B507-C831F7A832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345635" cy="5143500"/>
          </a:xfrm>
          <a:prstGeom prst="rect">
            <a:avLst/>
          </a:prstGeom>
        </p:spPr>
      </p:pic>
      <p:sp>
        <p:nvSpPr>
          <p:cNvPr id="9" name="Espace réservé du texte 19">
            <a:extLst>
              <a:ext uri="{FF2B5EF4-FFF2-40B4-BE49-F238E27FC236}">
                <a16:creationId xmlns:a16="http://schemas.microsoft.com/office/drawing/2014/main" id="{4BA9BA0B-FBB8-44D2-9DF9-9A8456486DD8}"/>
              </a:ext>
            </a:extLst>
          </p:cNvPr>
          <p:cNvSpPr>
            <a:spLocks noGrp="1"/>
          </p:cNvSpPr>
          <p:nvPr>
            <p:ph type="body" sz="quarter" idx="14"/>
          </p:nvPr>
        </p:nvSpPr>
        <p:spPr>
          <a:xfrm>
            <a:off x="2827867" y="1022183"/>
            <a:ext cx="5892800" cy="3837684"/>
          </a:xfrm>
        </p:spPr>
        <p:txBody>
          <a:bodyPr>
            <a:normAutofit/>
          </a:bodyPr>
          <a:lstStyle/>
          <a:p>
            <a:r>
              <a:rPr lang="da-DK" sz="1200" dirty="0"/>
              <a:t>Lorem ipsum dolor sit amet, </a:t>
            </a:r>
            <a:br>
              <a:rPr lang="da-DK" sz="1200" dirty="0"/>
            </a:br>
            <a:r>
              <a:rPr lang="da-DK" sz="1200" dirty="0"/>
              <a:t>consectetur adipisicing elit, sed diam </a:t>
            </a:r>
            <a:br>
              <a:rPr lang="da-DK" sz="1200" dirty="0"/>
            </a:br>
            <a:r>
              <a:rPr lang="da-DK" sz="1200" dirty="0"/>
              <a:t>nonummy nibh euismod tincidunt ut </a:t>
            </a:r>
            <a:br>
              <a:rPr lang="da-DK" sz="1200" dirty="0"/>
            </a:br>
            <a:r>
              <a:rPr lang="da-DK" sz="1200" dirty="0"/>
              <a:t>laoreet dolore magna aliquam erat. </a:t>
            </a:r>
          </a:p>
        </p:txBody>
      </p:sp>
      <p:sp>
        <p:nvSpPr>
          <p:cNvPr id="10" name="Titre 1">
            <a:extLst>
              <a:ext uri="{FF2B5EF4-FFF2-40B4-BE49-F238E27FC236}">
                <a16:creationId xmlns:a16="http://schemas.microsoft.com/office/drawing/2014/main" id="{8CD56EA2-1397-4BDC-AE8E-444F7BA4901C}"/>
              </a:ext>
            </a:extLst>
          </p:cNvPr>
          <p:cNvSpPr>
            <a:spLocks noGrp="1"/>
          </p:cNvSpPr>
          <p:nvPr>
            <p:ph type="title"/>
          </p:nvPr>
        </p:nvSpPr>
        <p:spPr>
          <a:xfrm>
            <a:off x="259632" y="1022182"/>
            <a:ext cx="1586101" cy="673267"/>
          </a:xfrm>
        </p:spPr>
        <p:txBody>
          <a:bodyPr tIns="90000" bIns="90000" anchor="t">
            <a:noAutofit/>
          </a:bodyPr>
          <a:lstStyle>
            <a:lvl1pPr>
              <a:lnSpc>
                <a:spcPct val="100000"/>
              </a:lnSpc>
              <a:defRPr sz="1800">
                <a:solidFill>
                  <a:schemeClr val="tx2"/>
                </a:solidFill>
                <a:latin typeface="Calibri" panose="020F0502020204030204" pitchFamily="34" charset="0"/>
                <a:cs typeface="Poppins bold" panose="02000000000000000000" pitchFamily="2" charset="0"/>
              </a:defRPr>
            </a:lvl1pPr>
          </a:lstStyle>
          <a:p>
            <a:r>
              <a:rPr lang="fr-FR" dirty="0"/>
              <a:t>Modifiez le style du titre</a:t>
            </a:r>
          </a:p>
        </p:txBody>
      </p:sp>
      <p:sp>
        <p:nvSpPr>
          <p:cNvPr id="11" name="Espace réservé du texte 3">
            <a:extLst>
              <a:ext uri="{FF2B5EF4-FFF2-40B4-BE49-F238E27FC236}">
                <a16:creationId xmlns:a16="http://schemas.microsoft.com/office/drawing/2014/main" id="{B556E995-6003-452E-833D-ED6CEED311C4}"/>
              </a:ext>
            </a:extLst>
          </p:cNvPr>
          <p:cNvSpPr>
            <a:spLocks noGrp="1"/>
          </p:cNvSpPr>
          <p:nvPr>
            <p:ph type="body" sz="half" idx="2"/>
          </p:nvPr>
        </p:nvSpPr>
        <p:spPr>
          <a:xfrm>
            <a:off x="257168" y="67733"/>
            <a:ext cx="1588565" cy="871610"/>
          </a:xfrm>
        </p:spPr>
        <p:txBody>
          <a:bodyPr anchor="b" anchorCtr="0">
            <a:noAutofit/>
          </a:bodyPr>
          <a:lstStyle>
            <a:lvl1pPr marL="0" indent="0">
              <a:lnSpc>
                <a:spcPts val="2000"/>
              </a:lnSpc>
              <a:spcBef>
                <a:spcPts val="0"/>
              </a:spcBef>
              <a:buNone/>
              <a:defRPr sz="1800" b="1">
                <a:solidFill>
                  <a:schemeClr val="tx2"/>
                </a:solidFill>
                <a:latin typeface="Calibri" panose="020F0502020204030204" pitchFamily="34" charset="0"/>
                <a:cs typeface="Poppins bold" panose="02000000000000000000" pitchFamily="2" charset="0"/>
              </a:defRPr>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fr-FR" dirty="0"/>
              <a:t>Modifier les styles du texte du masque</a:t>
            </a:r>
          </a:p>
        </p:txBody>
      </p:sp>
      <p:sp>
        <p:nvSpPr>
          <p:cNvPr id="7" name="Espace réservé du texte 11">
            <a:extLst>
              <a:ext uri="{FF2B5EF4-FFF2-40B4-BE49-F238E27FC236}">
                <a16:creationId xmlns:a16="http://schemas.microsoft.com/office/drawing/2014/main" id="{FCE5E986-749B-4C15-AD7C-39D61892082C}"/>
              </a:ext>
            </a:extLst>
          </p:cNvPr>
          <p:cNvSpPr>
            <a:spLocks noGrp="1"/>
          </p:cNvSpPr>
          <p:nvPr>
            <p:ph type="body" sz="quarter" idx="19"/>
          </p:nvPr>
        </p:nvSpPr>
        <p:spPr>
          <a:xfrm>
            <a:off x="4527099" y="160595"/>
            <a:ext cx="4456800" cy="420291"/>
          </a:xfrm>
        </p:spPr>
        <p:txBody>
          <a:bodyPr>
            <a:noAutofit/>
          </a:bodyPr>
          <a:lstStyle>
            <a:lvl1pPr marL="0" indent="0" algn="r">
              <a:buFontTx/>
              <a:buNone/>
              <a:defRPr sz="1200" b="1">
                <a:solidFill>
                  <a:schemeClr val="accent2"/>
                </a:solidFill>
                <a:latin typeface="Calibri" panose="020F0502020204030204" pitchFamily="34" charset="0"/>
                <a:cs typeface="Poppins bold" panose="02000000000000000000" pitchFamily="2" charset="0"/>
              </a:defRPr>
            </a:lvl1pPr>
            <a:lvl2pPr marL="342884" indent="0">
              <a:buFontTx/>
              <a:buNone/>
              <a:defRPr sz="900">
                <a:solidFill>
                  <a:schemeClr val="accent2"/>
                </a:solidFill>
                <a:latin typeface="Poppins bold" panose="02000000000000000000" pitchFamily="2" charset="0"/>
                <a:cs typeface="Poppins bold" panose="02000000000000000000" pitchFamily="2" charset="0"/>
              </a:defRPr>
            </a:lvl2pPr>
            <a:lvl3pPr marL="685766" indent="0">
              <a:buFontTx/>
              <a:buNone/>
              <a:defRPr sz="900">
                <a:solidFill>
                  <a:schemeClr val="accent2"/>
                </a:solidFill>
                <a:latin typeface="Poppins bold" panose="02000000000000000000" pitchFamily="2" charset="0"/>
                <a:cs typeface="Poppins bold" panose="02000000000000000000" pitchFamily="2" charset="0"/>
              </a:defRPr>
            </a:lvl3pPr>
            <a:lvl4pPr marL="1028649" indent="0">
              <a:buFontTx/>
              <a:buNone/>
              <a:defRPr sz="900">
                <a:solidFill>
                  <a:schemeClr val="accent2"/>
                </a:solidFill>
                <a:latin typeface="Poppins bold" panose="02000000000000000000" pitchFamily="2" charset="0"/>
                <a:cs typeface="Poppins bold" panose="02000000000000000000" pitchFamily="2" charset="0"/>
              </a:defRPr>
            </a:lvl4pPr>
            <a:lvl5pPr marL="1371532" indent="0">
              <a:buFontTx/>
              <a:buNone/>
              <a:defRPr sz="900">
                <a:solidFill>
                  <a:schemeClr val="accent2"/>
                </a:solidFill>
                <a:latin typeface="Poppins bold" panose="02000000000000000000" pitchFamily="2" charset="0"/>
                <a:cs typeface="Poppins bold" panose="02000000000000000000" pitchFamily="2" charset="0"/>
              </a:defRPr>
            </a:lvl5pPr>
          </a:lstStyle>
          <a:p>
            <a:pPr lvl="0"/>
            <a:r>
              <a:rPr lang="fr-FR"/>
              <a:t>Modifier les styles du texte du masque</a:t>
            </a:r>
          </a:p>
        </p:txBody>
      </p:sp>
      <p:sp>
        <p:nvSpPr>
          <p:cNvPr id="8" name="Espace réservé du numéro de diapositive 6">
            <a:extLst>
              <a:ext uri="{FF2B5EF4-FFF2-40B4-BE49-F238E27FC236}">
                <a16:creationId xmlns:a16="http://schemas.microsoft.com/office/drawing/2014/main" id="{B98A54BB-72A6-4510-8149-27A64BA701E8}"/>
              </a:ext>
            </a:extLst>
          </p:cNvPr>
          <p:cNvSpPr txBox="1">
            <a:spLocks/>
          </p:cNvSpPr>
          <p:nvPr userDrawn="1"/>
        </p:nvSpPr>
        <p:spPr>
          <a:xfrm>
            <a:off x="7818120" y="4905566"/>
            <a:ext cx="1150620" cy="418275"/>
          </a:xfrm>
          <a:prstGeom prst="rect">
            <a:avLst/>
          </a:prstGeom>
        </p:spPr>
        <p:txBody>
          <a:bodyPr vert="horz" lIns="68580" tIns="34290" rIns="68580" bIns="34290" rtlCol="0" anchor="t"/>
          <a:lstStyle>
            <a:defPPr>
              <a:defRPr lang="fr-FR"/>
            </a:defPPr>
            <a:lvl1pPr marL="0" algn="r" defTabSz="914400" rtl="0" eaLnBrk="1" latinLnBrk="0" hangingPunct="1">
              <a:defRPr lang="fr-FR" sz="3200" kern="1200" smtClean="0">
                <a:solidFill>
                  <a:srgbClr val="FF0000"/>
                </a:solidFill>
                <a:latin typeface="Poppins bold" panose="02000000000000000000" pitchFamily="2" charset="0"/>
                <a:ea typeface="+mn-ea"/>
                <a:cs typeface="Poppins bold"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958674-3982-48B0-8A4D-8E22907E6D49}" type="slidenum">
              <a:rPr lang="fr-FR" sz="1800" b="1" smtClean="0">
                <a:ln>
                  <a:noFill/>
                </a:ln>
                <a:solidFill>
                  <a:srgbClr val="52277A"/>
                </a:solidFill>
                <a:latin typeface="Calibri" panose="020F0502020204030204" pitchFamily="34" charset="0"/>
              </a:rPr>
              <a:pPr/>
              <a:t>‹N°›</a:t>
            </a:fld>
            <a:endParaRPr lang="fr-FR" sz="1800" b="1" dirty="0">
              <a:ln>
                <a:noFill/>
              </a:ln>
              <a:solidFill>
                <a:srgbClr val="52277A"/>
              </a:solidFill>
              <a:latin typeface="Calibri" panose="020F0502020204030204" pitchFamily="34" charset="0"/>
            </a:endParaRPr>
          </a:p>
        </p:txBody>
      </p:sp>
      <p:pic>
        <p:nvPicPr>
          <p:cNvPr id="12" name="Picture 5">
            <a:extLst>
              <a:ext uri="{FF2B5EF4-FFF2-40B4-BE49-F238E27FC236}">
                <a16:creationId xmlns:a16="http://schemas.microsoft.com/office/drawing/2014/main" id="{620C8B26-8C8B-4C01-AC29-97F14E08740C}"/>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l="2072" t="6893" r="1532" b="2690"/>
          <a:stretch/>
        </p:blipFill>
        <p:spPr bwMode="auto">
          <a:xfrm>
            <a:off x="0" y="4905566"/>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193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xte et logigramme">
    <p:spTree>
      <p:nvGrpSpPr>
        <p:cNvPr id="1" name=""/>
        <p:cNvGrpSpPr/>
        <p:nvPr/>
      </p:nvGrpSpPr>
      <p:grpSpPr>
        <a:xfrm>
          <a:off x="0" y="0"/>
          <a:ext cx="0" cy="0"/>
          <a:chOff x="0" y="0"/>
          <a:chExt cx="0" cy="0"/>
        </a:xfrm>
      </p:grpSpPr>
      <p:sp>
        <p:nvSpPr>
          <p:cNvPr id="14" name="Espace réservé du contenu 7">
            <a:extLst>
              <a:ext uri="{FF2B5EF4-FFF2-40B4-BE49-F238E27FC236}">
                <a16:creationId xmlns:a16="http://schemas.microsoft.com/office/drawing/2014/main" id="{6091CC4D-41D7-4DC3-B032-8605A58649AA}"/>
              </a:ext>
            </a:extLst>
          </p:cNvPr>
          <p:cNvSpPr>
            <a:spLocks noGrp="1"/>
          </p:cNvSpPr>
          <p:nvPr>
            <p:ph sz="quarter" idx="17"/>
          </p:nvPr>
        </p:nvSpPr>
        <p:spPr>
          <a:xfrm>
            <a:off x="3012130" y="770482"/>
            <a:ext cx="5381300" cy="3862741"/>
          </a:xfrm>
        </p:spPr>
        <p:txBody>
          <a:bodyPr>
            <a:normAutofit/>
          </a:bodyPr>
          <a:lstStyle>
            <a:lvl1pPr algn="l" defTabSz="685766" rtl="0" eaLnBrk="1" latinLnBrk="0" hangingPunct="1">
              <a:lnSpc>
                <a:spcPts val="1200"/>
              </a:lnSpc>
              <a:buClr>
                <a:schemeClr val="tx1"/>
              </a:buClr>
              <a:defRPr lang="fr-FR" sz="1100" kern="1200" smtClean="0">
                <a:solidFill>
                  <a:schemeClr val="tx1"/>
                </a:solidFill>
                <a:latin typeface="Calibri" panose="020F0502020204030204" pitchFamily="34" charset="0"/>
                <a:ea typeface="+mn-ea"/>
                <a:cs typeface="+mn-cs"/>
              </a:defRPr>
            </a:lvl1pPr>
            <a:lvl2pPr marL="129773" indent="-129773" algn="l" defTabSz="685766" rtl="0" eaLnBrk="1" latinLnBrk="0" hangingPunct="1">
              <a:lnSpc>
                <a:spcPts val="1200"/>
              </a:lnSpc>
              <a:buClr>
                <a:schemeClr val="tx1"/>
              </a:buClr>
              <a:defRPr lang="fr-FR" sz="1100" kern="1200" dirty="0" smtClean="0">
                <a:solidFill>
                  <a:schemeClr val="tx1"/>
                </a:solidFill>
                <a:latin typeface="Calibri" panose="020F0502020204030204" pitchFamily="34" charset="0"/>
                <a:ea typeface="+mn-ea"/>
                <a:cs typeface="+mn-cs"/>
              </a:defRPr>
            </a:lvl2pPr>
            <a:lvl3pPr marL="129773" indent="-129773" algn="l" defTabSz="685766" rtl="0" eaLnBrk="1" latinLnBrk="0" hangingPunct="1">
              <a:lnSpc>
                <a:spcPts val="1200"/>
              </a:lnSpc>
              <a:buClr>
                <a:schemeClr val="tx1"/>
              </a:buClr>
              <a:defRPr lang="fr-FR" sz="1100" kern="1200" dirty="0" smtClean="0">
                <a:solidFill>
                  <a:schemeClr val="tx1"/>
                </a:solidFill>
                <a:latin typeface="Calibri" panose="020F0502020204030204" pitchFamily="34" charset="0"/>
                <a:ea typeface="+mn-ea"/>
                <a:cs typeface="+mn-cs"/>
              </a:defRPr>
            </a:lvl3pPr>
            <a:lvl4pPr marL="129773" indent="-129773" algn="l" defTabSz="685766" rtl="0" eaLnBrk="1" latinLnBrk="0" hangingPunct="1">
              <a:lnSpc>
                <a:spcPts val="1200"/>
              </a:lnSpc>
              <a:buClr>
                <a:schemeClr val="tx1"/>
              </a:buClr>
              <a:defRPr lang="fr-FR" sz="1100" kern="1200" dirty="0" smtClean="0">
                <a:solidFill>
                  <a:schemeClr val="tx1"/>
                </a:solidFill>
                <a:latin typeface="Calibri" panose="020F0502020204030204" pitchFamily="34" charset="0"/>
                <a:ea typeface="+mn-ea"/>
                <a:cs typeface="+mn-cs"/>
              </a:defRPr>
            </a:lvl4pPr>
            <a:lvl5pPr marL="129773" indent="-129773" algn="l" defTabSz="685766" rtl="0" eaLnBrk="1" latinLnBrk="0" hangingPunct="1">
              <a:lnSpc>
                <a:spcPts val="1200"/>
              </a:lnSpc>
              <a:buClr>
                <a:schemeClr val="tx1"/>
              </a:buClr>
              <a:defRPr lang="fr-FR" sz="1100" kern="1200" dirty="0" smtClean="0">
                <a:solidFill>
                  <a:schemeClr val="tx1"/>
                </a:solidFill>
                <a:latin typeface="Calibri" panose="020F0502020204030204" pitchFamily="34" charset="0"/>
                <a:ea typeface="+mn-ea"/>
                <a:cs typeface="+mn-cs"/>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numéro de diapositive 6">
            <a:extLst>
              <a:ext uri="{FF2B5EF4-FFF2-40B4-BE49-F238E27FC236}">
                <a16:creationId xmlns:a16="http://schemas.microsoft.com/office/drawing/2014/main" id="{F9A2E6EC-15F7-49AA-B7F9-3DBD0CEF441C}"/>
              </a:ext>
            </a:extLst>
          </p:cNvPr>
          <p:cNvSpPr txBox="1">
            <a:spLocks/>
          </p:cNvSpPr>
          <p:nvPr userDrawn="1"/>
        </p:nvSpPr>
        <p:spPr>
          <a:xfrm>
            <a:off x="7818120" y="4905566"/>
            <a:ext cx="1150620" cy="418275"/>
          </a:xfrm>
          <a:prstGeom prst="rect">
            <a:avLst/>
          </a:prstGeom>
        </p:spPr>
        <p:txBody>
          <a:bodyPr vert="horz" lIns="68580" tIns="34290" rIns="68580" bIns="34290" rtlCol="0" anchor="t"/>
          <a:lstStyle>
            <a:defPPr>
              <a:defRPr lang="fr-FR"/>
            </a:defPPr>
            <a:lvl1pPr marL="0" algn="r" defTabSz="914400" rtl="0" eaLnBrk="1" latinLnBrk="0" hangingPunct="1">
              <a:defRPr lang="fr-FR" sz="3200" kern="1200" smtClean="0">
                <a:solidFill>
                  <a:srgbClr val="FF0000"/>
                </a:solidFill>
                <a:latin typeface="Poppins bold" panose="02000000000000000000" pitchFamily="2" charset="0"/>
                <a:ea typeface="+mn-ea"/>
                <a:cs typeface="Poppins bold"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958674-3982-48B0-8A4D-8E22907E6D49}" type="slidenum">
              <a:rPr lang="fr-FR" sz="1800" b="1" smtClean="0">
                <a:ln>
                  <a:noFill/>
                </a:ln>
                <a:solidFill>
                  <a:srgbClr val="52277A"/>
                </a:solidFill>
                <a:latin typeface="Calibri" panose="020F0502020204030204" pitchFamily="34" charset="0"/>
              </a:rPr>
              <a:pPr/>
              <a:t>‹N°›</a:t>
            </a:fld>
            <a:endParaRPr lang="fr-FR" sz="1800" b="1">
              <a:ln>
                <a:noFill/>
              </a:ln>
              <a:solidFill>
                <a:srgbClr val="52277A"/>
              </a:solidFill>
              <a:latin typeface="Calibri" panose="020F0502020204030204" pitchFamily="34" charset="0"/>
            </a:endParaRPr>
          </a:p>
        </p:txBody>
      </p:sp>
      <p:pic>
        <p:nvPicPr>
          <p:cNvPr id="12" name="Image 11">
            <a:extLst>
              <a:ext uri="{FF2B5EF4-FFF2-40B4-BE49-F238E27FC236}">
                <a16:creationId xmlns:a16="http://schemas.microsoft.com/office/drawing/2014/main" id="{7B83E823-E737-4F7E-AF4E-2EF564A0A4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345635" cy="5143500"/>
          </a:xfrm>
          <a:prstGeom prst="rect">
            <a:avLst/>
          </a:prstGeom>
        </p:spPr>
      </p:pic>
      <p:sp>
        <p:nvSpPr>
          <p:cNvPr id="20" name="Titre 1">
            <a:extLst>
              <a:ext uri="{FF2B5EF4-FFF2-40B4-BE49-F238E27FC236}">
                <a16:creationId xmlns:a16="http://schemas.microsoft.com/office/drawing/2014/main" id="{95EEFA51-F302-4B7B-972E-C6F8FB406623}"/>
              </a:ext>
            </a:extLst>
          </p:cNvPr>
          <p:cNvSpPr>
            <a:spLocks noGrp="1"/>
          </p:cNvSpPr>
          <p:nvPr>
            <p:ph type="title"/>
          </p:nvPr>
        </p:nvSpPr>
        <p:spPr>
          <a:xfrm>
            <a:off x="259632" y="1022183"/>
            <a:ext cx="1586101" cy="767090"/>
          </a:xfrm>
        </p:spPr>
        <p:txBody>
          <a:bodyPr tIns="90000" bIns="90000" anchor="t">
            <a:noAutofit/>
          </a:bodyPr>
          <a:lstStyle>
            <a:lvl1pPr>
              <a:lnSpc>
                <a:spcPct val="100000"/>
              </a:lnSpc>
              <a:defRPr sz="1800">
                <a:solidFill>
                  <a:schemeClr val="tx2"/>
                </a:solidFill>
                <a:latin typeface="Calibri" panose="020F0502020204030204" pitchFamily="34" charset="0"/>
                <a:cs typeface="Poppins bold" panose="02000000000000000000" pitchFamily="2" charset="0"/>
              </a:defRPr>
            </a:lvl1pPr>
          </a:lstStyle>
          <a:p>
            <a:r>
              <a:rPr lang="fr-FR" dirty="0"/>
              <a:t>Modifiez le style du titre</a:t>
            </a:r>
          </a:p>
        </p:txBody>
      </p:sp>
      <p:sp>
        <p:nvSpPr>
          <p:cNvPr id="21" name="Espace réservé du texte 3">
            <a:extLst>
              <a:ext uri="{FF2B5EF4-FFF2-40B4-BE49-F238E27FC236}">
                <a16:creationId xmlns:a16="http://schemas.microsoft.com/office/drawing/2014/main" id="{ACA8D07D-2EB0-4D74-BC8D-C62A9653FC40}"/>
              </a:ext>
            </a:extLst>
          </p:cNvPr>
          <p:cNvSpPr>
            <a:spLocks noGrp="1"/>
          </p:cNvSpPr>
          <p:nvPr>
            <p:ph type="body" sz="half" idx="2"/>
          </p:nvPr>
        </p:nvSpPr>
        <p:spPr>
          <a:xfrm>
            <a:off x="257168" y="67733"/>
            <a:ext cx="1588565" cy="871610"/>
          </a:xfrm>
        </p:spPr>
        <p:txBody>
          <a:bodyPr anchor="b" anchorCtr="0">
            <a:noAutofit/>
          </a:bodyPr>
          <a:lstStyle>
            <a:lvl1pPr marL="0" indent="0">
              <a:lnSpc>
                <a:spcPts val="2000"/>
              </a:lnSpc>
              <a:spcBef>
                <a:spcPts val="0"/>
              </a:spcBef>
              <a:buNone/>
              <a:defRPr sz="1800" b="1">
                <a:solidFill>
                  <a:schemeClr val="tx2"/>
                </a:solidFill>
                <a:latin typeface="Calibri" panose="020F0502020204030204" pitchFamily="34" charset="0"/>
                <a:cs typeface="Poppins bold" panose="02000000000000000000" pitchFamily="2" charset="0"/>
              </a:defRPr>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fr-FR" dirty="0"/>
              <a:t>Modifier les styles du texte du masque</a:t>
            </a:r>
          </a:p>
        </p:txBody>
      </p:sp>
      <p:sp>
        <p:nvSpPr>
          <p:cNvPr id="22" name="Espace réservé du texte 13">
            <a:extLst>
              <a:ext uri="{FF2B5EF4-FFF2-40B4-BE49-F238E27FC236}">
                <a16:creationId xmlns:a16="http://schemas.microsoft.com/office/drawing/2014/main" id="{503732EB-A17A-4C92-BFDD-E84A78B4E92B}"/>
              </a:ext>
            </a:extLst>
          </p:cNvPr>
          <p:cNvSpPr>
            <a:spLocks noGrp="1"/>
          </p:cNvSpPr>
          <p:nvPr>
            <p:ph type="body" sz="quarter" idx="14"/>
          </p:nvPr>
        </p:nvSpPr>
        <p:spPr>
          <a:xfrm>
            <a:off x="259632" y="1789273"/>
            <a:ext cx="1823168" cy="2963702"/>
          </a:xfrm>
        </p:spPr>
        <p:txBody>
          <a:bodyPr>
            <a:normAutofit/>
          </a:bodyPr>
          <a:lstStyle>
            <a:lvl1pPr marL="0" indent="0" algn="l" defTabSz="685766" rtl="0" eaLnBrk="1" latinLnBrk="0" hangingPunct="1">
              <a:lnSpc>
                <a:spcPts val="1400"/>
              </a:lnSpc>
              <a:spcAft>
                <a:spcPts val="0"/>
              </a:spcAft>
              <a:buClr>
                <a:schemeClr val="tx1"/>
              </a:buClr>
              <a:buFont typeface="Poppins" panose="02000000000000000000" pitchFamily="2" charset="0"/>
              <a:buNone/>
              <a:defRPr lang="fr-FR" sz="1200" kern="1200">
                <a:solidFill>
                  <a:schemeClr val="tx1"/>
                </a:solidFill>
                <a:latin typeface="Calibri" panose="020F0502020204030204" pitchFamily="34" charset="0"/>
                <a:ea typeface="+mn-ea"/>
                <a:cs typeface="+mn-cs"/>
              </a:defRPr>
            </a:lvl1pPr>
            <a:lvl2pPr marL="182563" indent="-182563"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2pPr>
            <a:lvl3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3pPr>
            <a:lvl4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4pPr>
            <a:lvl5pPr marL="469082" indent="-132154" algn="l" defTabSz="685766" rtl="0" eaLnBrk="1" latinLnBrk="0" hangingPunct="1">
              <a:lnSpc>
                <a:spcPts val="1400"/>
              </a:lnSpc>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texte 11">
            <a:extLst>
              <a:ext uri="{FF2B5EF4-FFF2-40B4-BE49-F238E27FC236}">
                <a16:creationId xmlns:a16="http://schemas.microsoft.com/office/drawing/2014/main" id="{2FD33407-F188-42DA-A901-99559300DD82}"/>
              </a:ext>
            </a:extLst>
          </p:cNvPr>
          <p:cNvSpPr>
            <a:spLocks noGrp="1"/>
          </p:cNvSpPr>
          <p:nvPr>
            <p:ph type="body" sz="quarter" idx="19"/>
          </p:nvPr>
        </p:nvSpPr>
        <p:spPr>
          <a:xfrm>
            <a:off x="4527099" y="160595"/>
            <a:ext cx="4456800" cy="420291"/>
          </a:xfrm>
        </p:spPr>
        <p:txBody>
          <a:bodyPr>
            <a:noAutofit/>
          </a:bodyPr>
          <a:lstStyle>
            <a:lvl1pPr marL="0" indent="0" algn="r">
              <a:buFontTx/>
              <a:buNone/>
              <a:defRPr sz="1200" b="1">
                <a:solidFill>
                  <a:schemeClr val="accent2"/>
                </a:solidFill>
                <a:latin typeface="Calibri" panose="020F0502020204030204" pitchFamily="34" charset="0"/>
                <a:cs typeface="Poppins bold" panose="02000000000000000000" pitchFamily="2" charset="0"/>
              </a:defRPr>
            </a:lvl1pPr>
            <a:lvl2pPr marL="342884" indent="0">
              <a:buFontTx/>
              <a:buNone/>
              <a:defRPr sz="900">
                <a:solidFill>
                  <a:schemeClr val="accent2"/>
                </a:solidFill>
                <a:latin typeface="Poppins bold" panose="02000000000000000000" pitchFamily="2" charset="0"/>
                <a:cs typeface="Poppins bold" panose="02000000000000000000" pitchFamily="2" charset="0"/>
              </a:defRPr>
            </a:lvl2pPr>
            <a:lvl3pPr marL="685766" indent="0">
              <a:buFontTx/>
              <a:buNone/>
              <a:defRPr sz="900">
                <a:solidFill>
                  <a:schemeClr val="accent2"/>
                </a:solidFill>
                <a:latin typeface="Poppins bold" panose="02000000000000000000" pitchFamily="2" charset="0"/>
                <a:cs typeface="Poppins bold" panose="02000000000000000000" pitchFamily="2" charset="0"/>
              </a:defRPr>
            </a:lvl3pPr>
            <a:lvl4pPr marL="1028649" indent="0">
              <a:buFontTx/>
              <a:buNone/>
              <a:defRPr sz="900">
                <a:solidFill>
                  <a:schemeClr val="accent2"/>
                </a:solidFill>
                <a:latin typeface="Poppins bold" panose="02000000000000000000" pitchFamily="2" charset="0"/>
                <a:cs typeface="Poppins bold" panose="02000000000000000000" pitchFamily="2" charset="0"/>
              </a:defRPr>
            </a:lvl4pPr>
            <a:lvl5pPr marL="1371532" indent="0">
              <a:buFontTx/>
              <a:buNone/>
              <a:defRPr sz="900">
                <a:solidFill>
                  <a:schemeClr val="accent2"/>
                </a:solidFill>
                <a:latin typeface="Poppins bold" panose="02000000000000000000" pitchFamily="2" charset="0"/>
                <a:cs typeface="Poppins bold" panose="02000000000000000000" pitchFamily="2" charset="0"/>
              </a:defRPr>
            </a:lvl5pPr>
          </a:lstStyle>
          <a:p>
            <a:pPr lvl="0"/>
            <a:r>
              <a:rPr lang="fr-FR"/>
              <a:t>Modifier les styles du texte du masque</a:t>
            </a:r>
          </a:p>
        </p:txBody>
      </p:sp>
      <p:pic>
        <p:nvPicPr>
          <p:cNvPr id="10" name="Picture 5">
            <a:extLst>
              <a:ext uri="{FF2B5EF4-FFF2-40B4-BE49-F238E27FC236}">
                <a16:creationId xmlns:a16="http://schemas.microsoft.com/office/drawing/2014/main" id="{B745FC2A-0CED-4BC8-AE76-1F16E33B5493}"/>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l="2072" t="6893" r="1532" b="2690"/>
          <a:stretch/>
        </p:blipFill>
        <p:spPr bwMode="auto">
          <a:xfrm>
            <a:off x="0" y="4905566"/>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38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0_Slide de fin">
    <p:spTree>
      <p:nvGrpSpPr>
        <p:cNvPr id="1" name=""/>
        <p:cNvGrpSpPr/>
        <p:nvPr/>
      </p:nvGrpSpPr>
      <p:grpSpPr>
        <a:xfrm>
          <a:off x="0" y="0"/>
          <a:ext cx="0" cy="0"/>
          <a:chOff x="0" y="0"/>
          <a:chExt cx="0" cy="0"/>
        </a:xfrm>
      </p:grpSpPr>
      <p:pic>
        <p:nvPicPr>
          <p:cNvPr id="99" name="Graphique 98">
            <a:extLst>
              <a:ext uri="{FF2B5EF4-FFF2-40B4-BE49-F238E27FC236}">
                <a16:creationId xmlns:a16="http://schemas.microsoft.com/office/drawing/2014/main" id="{9A6606B0-A250-4392-81B0-D79DB4DF958D}"/>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l="28608" r="12911" b="7557"/>
          <a:stretch/>
        </p:blipFill>
        <p:spPr>
          <a:xfrm>
            <a:off x="3785435" y="0"/>
            <a:ext cx="5347504" cy="4754880"/>
          </a:xfrm>
          <a:prstGeom prst="rect">
            <a:avLst/>
          </a:prstGeom>
        </p:spPr>
      </p:pic>
      <p:pic>
        <p:nvPicPr>
          <p:cNvPr id="100" name="Graphique 99">
            <a:extLst>
              <a:ext uri="{FF2B5EF4-FFF2-40B4-BE49-F238E27FC236}">
                <a16:creationId xmlns:a16="http://schemas.microsoft.com/office/drawing/2014/main" id="{B0D57348-5F24-4807-9CAF-68586BB1B891}"/>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l="46994" r="12911" b="6963"/>
          <a:stretch/>
        </p:blipFill>
        <p:spPr>
          <a:xfrm>
            <a:off x="162559" y="0"/>
            <a:ext cx="3666347" cy="4785360"/>
          </a:xfrm>
          <a:prstGeom prst="rect">
            <a:avLst/>
          </a:prstGeom>
        </p:spPr>
      </p:pic>
      <p:sp>
        <p:nvSpPr>
          <p:cNvPr id="35" name="Rectangle 34">
            <a:extLst>
              <a:ext uri="{FF2B5EF4-FFF2-40B4-BE49-F238E27FC236}">
                <a16:creationId xmlns:a16="http://schemas.microsoft.com/office/drawing/2014/main" id="{EE6EE513-5455-469C-AB81-75AA970D183C}"/>
              </a:ext>
            </a:extLst>
          </p:cNvPr>
          <p:cNvSpPr/>
          <p:nvPr userDrawn="1"/>
        </p:nvSpPr>
        <p:spPr>
          <a:xfrm>
            <a:off x="0" y="781293"/>
            <a:ext cx="9144000" cy="3489767"/>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pic>
        <p:nvPicPr>
          <p:cNvPr id="5" name="Graphique 4">
            <a:extLst>
              <a:ext uri="{FF2B5EF4-FFF2-40B4-BE49-F238E27FC236}">
                <a16:creationId xmlns:a16="http://schemas.microsoft.com/office/drawing/2014/main" id="{BEB5C0BA-6012-4C75-8FFB-95F8168C9A88}"/>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 xmlns:asvg="http://schemas.microsoft.com/office/drawing/2016/SVG/main" r:embed="rId5"/>
              </a:ext>
            </a:extLst>
          </a:blip>
          <a:srcRect t="17516" b="38054"/>
          <a:stretch/>
        </p:blipFill>
        <p:spPr>
          <a:xfrm>
            <a:off x="3060022" y="1854400"/>
            <a:ext cx="3023960" cy="1343552"/>
          </a:xfrm>
          <a:prstGeom prst="rect">
            <a:avLst/>
          </a:prstGeom>
        </p:spPr>
      </p:pic>
      <p:grpSp>
        <p:nvGrpSpPr>
          <p:cNvPr id="64" name="Groupe 63">
            <a:extLst>
              <a:ext uri="{FF2B5EF4-FFF2-40B4-BE49-F238E27FC236}">
                <a16:creationId xmlns:a16="http://schemas.microsoft.com/office/drawing/2014/main" id="{B42D0BCC-CBB6-4C8F-8377-8BED58B07D16}"/>
              </a:ext>
            </a:extLst>
          </p:cNvPr>
          <p:cNvGrpSpPr/>
          <p:nvPr userDrawn="1"/>
        </p:nvGrpSpPr>
        <p:grpSpPr>
          <a:xfrm>
            <a:off x="94185" y="4941651"/>
            <a:ext cx="1223015" cy="147864"/>
            <a:chOff x="-8374889" y="-2924178"/>
            <a:chExt cx="5738051" cy="693737"/>
          </a:xfrm>
        </p:grpSpPr>
        <p:sp>
          <p:nvSpPr>
            <p:cNvPr id="65" name="Freeform 5">
              <a:extLst>
                <a:ext uri="{FF2B5EF4-FFF2-40B4-BE49-F238E27FC236}">
                  <a16:creationId xmlns:a16="http://schemas.microsoft.com/office/drawing/2014/main" id="{7E44E3AE-AC05-4BF6-BA9B-BA13F2D52975}"/>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lnTo>
                    <a:pt x="272" y="1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66" name="Freeform 6">
              <a:extLst>
                <a:ext uri="{FF2B5EF4-FFF2-40B4-BE49-F238E27FC236}">
                  <a16:creationId xmlns:a16="http://schemas.microsoft.com/office/drawing/2014/main" id="{9144520B-0F13-4FE0-928B-F88C008DD4E7}"/>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67" name="Freeform 7">
              <a:extLst>
                <a:ext uri="{FF2B5EF4-FFF2-40B4-BE49-F238E27FC236}">
                  <a16:creationId xmlns:a16="http://schemas.microsoft.com/office/drawing/2014/main" id="{92AA9D9A-37D8-45DA-B803-AB9474831B58}"/>
                </a:ext>
              </a:extLst>
            </p:cNvPr>
            <p:cNvSpPr>
              <a:spLocks noEditPoints="1"/>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 name="T52" fmla="*/ 199 w 245"/>
                <a:gd name="T53" fmla="*/ 207 h 207"/>
                <a:gd name="T54" fmla="*/ 199 w 245"/>
                <a:gd name="T55" fmla="*/ 66 h 207"/>
                <a:gd name="T56" fmla="*/ 199 w 245"/>
                <a:gd name="T57" fmla="*/ 66 h 207"/>
                <a:gd name="T58" fmla="*/ 199 w 245"/>
                <a:gd name="T59" fmla="*/ 58 h 207"/>
                <a:gd name="T60" fmla="*/ 197 w 245"/>
                <a:gd name="T61" fmla="*/ 52 h 207"/>
                <a:gd name="T62" fmla="*/ 193 w 245"/>
                <a:gd name="T63" fmla="*/ 48 h 207"/>
                <a:gd name="T64" fmla="*/ 189 w 245"/>
                <a:gd name="T65" fmla="*/ 44 h 207"/>
                <a:gd name="T66" fmla="*/ 183 w 245"/>
                <a:gd name="T67" fmla="*/ 40 h 207"/>
                <a:gd name="T68" fmla="*/ 177 w 245"/>
                <a:gd name="T69" fmla="*/ 38 h 207"/>
                <a:gd name="T70" fmla="*/ 159 w 245"/>
                <a:gd name="T71" fmla="*/ 36 h 207"/>
                <a:gd name="T72" fmla="*/ 41 w 245"/>
                <a:gd name="T73" fmla="*/ 36 h 207"/>
                <a:gd name="T74" fmla="*/ 41 w 245"/>
                <a:gd name="T75" fmla="*/ 93 h 207"/>
                <a:gd name="T76" fmla="*/ 163 w 245"/>
                <a:gd name="T77" fmla="*/ 93 h 207"/>
                <a:gd name="T78" fmla="*/ 163 w 245"/>
                <a:gd name="T79" fmla="*/ 93 h 207"/>
                <a:gd name="T80" fmla="*/ 179 w 245"/>
                <a:gd name="T81" fmla="*/ 92 h 207"/>
                <a:gd name="T82" fmla="*/ 185 w 245"/>
                <a:gd name="T83" fmla="*/ 90 h 207"/>
                <a:gd name="T84" fmla="*/ 189 w 245"/>
                <a:gd name="T85" fmla="*/ 86 h 207"/>
                <a:gd name="T86" fmla="*/ 193 w 245"/>
                <a:gd name="T87" fmla="*/ 84 h 207"/>
                <a:gd name="T88" fmla="*/ 197 w 245"/>
                <a:gd name="T89" fmla="*/ 78 h 207"/>
                <a:gd name="T90" fmla="*/ 199 w 245"/>
                <a:gd name="T91" fmla="*/ 72 h 207"/>
                <a:gd name="T92" fmla="*/ 199 w 245"/>
                <a:gd name="T93"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lnTo>
                    <a:pt x="199" y="207"/>
                  </a:lnTo>
                  <a:close/>
                  <a:moveTo>
                    <a:pt x="199" y="66"/>
                  </a:moveTo>
                  <a:lnTo>
                    <a:pt x="199" y="66"/>
                  </a:lnTo>
                  <a:lnTo>
                    <a:pt x="199" y="58"/>
                  </a:lnTo>
                  <a:lnTo>
                    <a:pt x="197" y="52"/>
                  </a:lnTo>
                  <a:lnTo>
                    <a:pt x="193" y="48"/>
                  </a:lnTo>
                  <a:lnTo>
                    <a:pt x="189" y="44"/>
                  </a:lnTo>
                  <a:lnTo>
                    <a:pt x="183" y="40"/>
                  </a:lnTo>
                  <a:lnTo>
                    <a:pt x="177" y="38"/>
                  </a:lnTo>
                  <a:lnTo>
                    <a:pt x="159" y="36"/>
                  </a:lnTo>
                  <a:lnTo>
                    <a:pt x="41" y="36"/>
                  </a:lnTo>
                  <a:lnTo>
                    <a:pt x="41" y="93"/>
                  </a:lnTo>
                  <a:lnTo>
                    <a:pt x="163" y="93"/>
                  </a:lnTo>
                  <a:lnTo>
                    <a:pt x="163" y="93"/>
                  </a:lnTo>
                  <a:lnTo>
                    <a:pt x="179" y="92"/>
                  </a:lnTo>
                  <a:lnTo>
                    <a:pt x="185" y="90"/>
                  </a:lnTo>
                  <a:lnTo>
                    <a:pt x="189" y="86"/>
                  </a:lnTo>
                  <a:lnTo>
                    <a:pt x="193" y="84"/>
                  </a:lnTo>
                  <a:lnTo>
                    <a:pt x="197" y="78"/>
                  </a:lnTo>
                  <a:lnTo>
                    <a:pt x="199" y="72"/>
                  </a:lnTo>
                  <a:lnTo>
                    <a:pt x="199"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68" name="Freeform 8">
              <a:extLst>
                <a:ext uri="{FF2B5EF4-FFF2-40B4-BE49-F238E27FC236}">
                  <a16:creationId xmlns:a16="http://schemas.microsoft.com/office/drawing/2014/main" id="{35982DAE-6ADB-45AF-827E-B811B3F339EC}"/>
                </a:ext>
              </a:extLst>
            </p:cNvPr>
            <p:cNvSpPr>
              <a:spLocks/>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69" name="Freeform 9">
              <a:extLst>
                <a:ext uri="{FF2B5EF4-FFF2-40B4-BE49-F238E27FC236}">
                  <a16:creationId xmlns:a16="http://schemas.microsoft.com/office/drawing/2014/main" id="{8D01720C-5BD1-4104-9F19-CE9878BEA089}"/>
                </a:ext>
              </a:extLst>
            </p:cNvPr>
            <p:cNvSpPr>
              <a:spLocks/>
            </p:cNvSpPr>
            <p:nvPr userDrawn="1"/>
          </p:nvSpPr>
          <p:spPr bwMode="auto">
            <a:xfrm>
              <a:off x="-6877051" y="-2663825"/>
              <a:ext cx="250825" cy="90487"/>
            </a:xfrm>
            <a:custGeom>
              <a:avLst/>
              <a:gdLst>
                <a:gd name="T0" fmla="*/ 158 w 158"/>
                <a:gd name="T1" fmla="*/ 30 h 57"/>
                <a:gd name="T2" fmla="*/ 158 w 158"/>
                <a:gd name="T3" fmla="*/ 30 h 57"/>
                <a:gd name="T4" fmla="*/ 158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2 w 158"/>
                <a:gd name="T23" fmla="*/ 57 h 57"/>
                <a:gd name="T24" fmla="*/ 122 w 158"/>
                <a:gd name="T25" fmla="*/ 57 h 57"/>
                <a:gd name="T26" fmla="*/ 138 w 158"/>
                <a:gd name="T27" fmla="*/ 56 h 57"/>
                <a:gd name="T28" fmla="*/ 144 w 158"/>
                <a:gd name="T29" fmla="*/ 54 h 57"/>
                <a:gd name="T30" fmla="*/ 148 w 158"/>
                <a:gd name="T31" fmla="*/ 50 h 57"/>
                <a:gd name="T32" fmla="*/ 152 w 158"/>
                <a:gd name="T33" fmla="*/ 48 h 57"/>
                <a:gd name="T34" fmla="*/ 156 w 158"/>
                <a:gd name="T35" fmla="*/ 42 h 57"/>
                <a:gd name="T36" fmla="*/ 158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8" y="22"/>
                  </a:lnTo>
                  <a:lnTo>
                    <a:pt x="156" y="16"/>
                  </a:lnTo>
                  <a:lnTo>
                    <a:pt x="152" y="12"/>
                  </a:lnTo>
                  <a:lnTo>
                    <a:pt x="148" y="8"/>
                  </a:lnTo>
                  <a:lnTo>
                    <a:pt x="142" y="4"/>
                  </a:lnTo>
                  <a:lnTo>
                    <a:pt x="136" y="2"/>
                  </a:lnTo>
                  <a:lnTo>
                    <a:pt x="118" y="0"/>
                  </a:lnTo>
                  <a:lnTo>
                    <a:pt x="0" y="0"/>
                  </a:lnTo>
                  <a:lnTo>
                    <a:pt x="0" y="57"/>
                  </a:lnTo>
                  <a:lnTo>
                    <a:pt x="122" y="57"/>
                  </a:lnTo>
                  <a:lnTo>
                    <a:pt x="122" y="57"/>
                  </a:lnTo>
                  <a:lnTo>
                    <a:pt x="138" y="56"/>
                  </a:lnTo>
                  <a:lnTo>
                    <a:pt x="144" y="54"/>
                  </a:lnTo>
                  <a:lnTo>
                    <a:pt x="148" y="50"/>
                  </a:lnTo>
                  <a:lnTo>
                    <a:pt x="152" y="48"/>
                  </a:lnTo>
                  <a:lnTo>
                    <a:pt x="156" y="42"/>
                  </a:lnTo>
                  <a:lnTo>
                    <a:pt x="158"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0" name="Freeform 10">
              <a:extLst>
                <a:ext uri="{FF2B5EF4-FFF2-40B4-BE49-F238E27FC236}">
                  <a16:creationId xmlns:a16="http://schemas.microsoft.com/office/drawing/2014/main" id="{EF3E4CD1-FB35-4046-9E68-3F7987F5DD68}"/>
                </a:ext>
              </a:extLst>
            </p:cNvPr>
            <p:cNvSpPr>
              <a:spLocks noEditPoints="1"/>
            </p:cNvSpPr>
            <p:nvPr userDrawn="1"/>
          </p:nvSpPr>
          <p:spPr bwMode="auto">
            <a:xfrm>
              <a:off x="-6496051" y="-2733675"/>
              <a:ext cx="434975" cy="350837"/>
            </a:xfrm>
            <a:custGeom>
              <a:avLst/>
              <a:gdLst>
                <a:gd name="T0" fmla="*/ 230 w 274"/>
                <a:gd name="T1" fmla="*/ 193 h 221"/>
                <a:gd name="T2" fmla="*/ 188 w 274"/>
                <a:gd name="T3" fmla="*/ 213 h 221"/>
                <a:gd name="T4" fmla="*/ 136 w 274"/>
                <a:gd name="T5" fmla="*/ 221 h 221"/>
                <a:gd name="T6" fmla="*/ 110 w 274"/>
                <a:gd name="T7" fmla="*/ 219 h 221"/>
                <a:gd name="T8" fmla="*/ 62 w 274"/>
                <a:gd name="T9" fmla="*/ 205 h 221"/>
                <a:gd name="T10" fmla="*/ 44 w 274"/>
                <a:gd name="T11" fmla="*/ 193 h 221"/>
                <a:gd name="T12" fmla="*/ 24 w 274"/>
                <a:gd name="T13" fmla="*/ 177 h 221"/>
                <a:gd name="T14" fmla="*/ 10 w 274"/>
                <a:gd name="T15" fmla="*/ 157 h 221"/>
                <a:gd name="T16" fmla="*/ 2 w 274"/>
                <a:gd name="T17" fmla="*/ 135 h 221"/>
                <a:gd name="T18" fmla="*/ 0 w 274"/>
                <a:gd name="T19" fmla="*/ 109 h 221"/>
                <a:gd name="T20" fmla="*/ 0 w 274"/>
                <a:gd name="T21" fmla="*/ 98 h 221"/>
                <a:gd name="T22" fmla="*/ 6 w 274"/>
                <a:gd name="T23" fmla="*/ 76 h 221"/>
                <a:gd name="T24" fmla="*/ 16 w 274"/>
                <a:gd name="T25" fmla="*/ 56 h 221"/>
                <a:gd name="T26" fmla="*/ 34 w 274"/>
                <a:gd name="T27" fmla="*/ 36 h 221"/>
                <a:gd name="T28" fmla="*/ 44 w 274"/>
                <a:gd name="T29" fmla="*/ 28 h 221"/>
                <a:gd name="T30" fmla="*/ 86 w 274"/>
                <a:gd name="T31" fmla="*/ 8 h 221"/>
                <a:gd name="T32" fmla="*/ 136 w 274"/>
                <a:gd name="T33" fmla="*/ 0 h 221"/>
                <a:gd name="T34" fmla="*/ 162 w 274"/>
                <a:gd name="T35" fmla="*/ 2 h 221"/>
                <a:gd name="T36" fmla="*/ 210 w 274"/>
                <a:gd name="T37" fmla="*/ 16 h 221"/>
                <a:gd name="T38" fmla="*/ 230 w 274"/>
                <a:gd name="T39" fmla="*/ 28 h 221"/>
                <a:gd name="T40" fmla="*/ 248 w 274"/>
                <a:gd name="T41" fmla="*/ 46 h 221"/>
                <a:gd name="T42" fmla="*/ 262 w 274"/>
                <a:gd name="T43" fmla="*/ 66 h 221"/>
                <a:gd name="T44" fmla="*/ 270 w 274"/>
                <a:gd name="T45" fmla="*/ 86 h 221"/>
                <a:gd name="T46" fmla="*/ 274 w 274"/>
                <a:gd name="T47" fmla="*/ 109 h 221"/>
                <a:gd name="T48" fmla="*/ 272 w 274"/>
                <a:gd name="T49" fmla="*/ 123 h 221"/>
                <a:gd name="T50" fmla="*/ 266 w 274"/>
                <a:gd name="T51" fmla="*/ 145 h 221"/>
                <a:gd name="T52" fmla="*/ 256 w 274"/>
                <a:gd name="T53" fmla="*/ 167 h 221"/>
                <a:gd name="T54" fmla="*/ 240 w 274"/>
                <a:gd name="T55" fmla="*/ 185 h 221"/>
                <a:gd name="T56" fmla="*/ 136 w 274"/>
                <a:gd name="T57" fmla="*/ 38 h 221"/>
                <a:gd name="T58" fmla="*/ 116 w 274"/>
                <a:gd name="T59" fmla="*/ 38 h 221"/>
                <a:gd name="T60" fmla="*/ 82 w 274"/>
                <a:gd name="T61" fmla="*/ 50 h 221"/>
                <a:gd name="T62" fmla="*/ 56 w 274"/>
                <a:gd name="T63" fmla="*/ 70 h 221"/>
                <a:gd name="T64" fmla="*/ 44 w 274"/>
                <a:gd name="T65" fmla="*/ 96 h 221"/>
                <a:gd name="T66" fmla="*/ 42 w 274"/>
                <a:gd name="T67" fmla="*/ 109 h 221"/>
                <a:gd name="T68" fmla="*/ 48 w 274"/>
                <a:gd name="T69" fmla="*/ 139 h 221"/>
                <a:gd name="T70" fmla="*/ 68 w 274"/>
                <a:gd name="T71" fmla="*/ 163 h 221"/>
                <a:gd name="T72" fmla="*/ 98 w 274"/>
                <a:gd name="T73" fmla="*/ 179 h 221"/>
                <a:gd name="T74" fmla="*/ 136 w 274"/>
                <a:gd name="T75" fmla="*/ 185 h 221"/>
                <a:gd name="T76" fmla="*/ 156 w 274"/>
                <a:gd name="T77" fmla="*/ 183 h 221"/>
                <a:gd name="T78" fmla="*/ 192 w 274"/>
                <a:gd name="T79" fmla="*/ 173 h 221"/>
                <a:gd name="T80" fmla="*/ 216 w 274"/>
                <a:gd name="T81" fmla="*/ 153 h 221"/>
                <a:gd name="T82" fmla="*/ 230 w 274"/>
                <a:gd name="T83" fmla="*/ 125 h 221"/>
                <a:gd name="T84" fmla="*/ 230 w 274"/>
                <a:gd name="T85" fmla="*/ 109 h 221"/>
                <a:gd name="T86" fmla="*/ 224 w 274"/>
                <a:gd name="T87" fmla="*/ 82 h 221"/>
                <a:gd name="T88" fmla="*/ 204 w 274"/>
                <a:gd name="T89" fmla="*/ 58 h 221"/>
                <a:gd name="T90" fmla="*/ 174 w 274"/>
                <a:gd name="T91" fmla="*/ 42 h 221"/>
                <a:gd name="T92" fmla="*/ 136 w 274"/>
                <a:gd name="T93" fmla="*/ 3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close/>
                  <a:moveTo>
                    <a:pt x="136" y="38"/>
                  </a:moveTo>
                  <a:lnTo>
                    <a:pt x="136" y="38"/>
                  </a:lnTo>
                  <a:lnTo>
                    <a:pt x="116" y="38"/>
                  </a:lnTo>
                  <a:lnTo>
                    <a:pt x="98" y="42"/>
                  </a:lnTo>
                  <a:lnTo>
                    <a:pt x="82" y="50"/>
                  </a:lnTo>
                  <a:lnTo>
                    <a:pt x="68" y="58"/>
                  </a:lnTo>
                  <a:lnTo>
                    <a:pt x="56" y="70"/>
                  </a:lnTo>
                  <a:lnTo>
                    <a:pt x="48" y="82"/>
                  </a:lnTo>
                  <a:lnTo>
                    <a:pt x="44" y="96"/>
                  </a:lnTo>
                  <a:lnTo>
                    <a:pt x="42" y="109"/>
                  </a:lnTo>
                  <a:lnTo>
                    <a:pt x="42" y="109"/>
                  </a:lnTo>
                  <a:lnTo>
                    <a:pt x="44" y="125"/>
                  </a:lnTo>
                  <a:lnTo>
                    <a:pt x="48" y="139"/>
                  </a:lnTo>
                  <a:lnTo>
                    <a:pt x="56" y="153"/>
                  </a:lnTo>
                  <a:lnTo>
                    <a:pt x="68" y="163"/>
                  </a:lnTo>
                  <a:lnTo>
                    <a:pt x="80" y="173"/>
                  </a:lnTo>
                  <a:lnTo>
                    <a:pt x="98" y="179"/>
                  </a:lnTo>
                  <a:lnTo>
                    <a:pt x="116" y="183"/>
                  </a:lnTo>
                  <a:lnTo>
                    <a:pt x="136" y="185"/>
                  </a:lnTo>
                  <a:lnTo>
                    <a:pt x="136" y="185"/>
                  </a:lnTo>
                  <a:lnTo>
                    <a:pt x="156" y="183"/>
                  </a:lnTo>
                  <a:lnTo>
                    <a:pt x="176" y="179"/>
                  </a:lnTo>
                  <a:lnTo>
                    <a:pt x="192" y="173"/>
                  </a:lnTo>
                  <a:lnTo>
                    <a:pt x="206" y="163"/>
                  </a:lnTo>
                  <a:lnTo>
                    <a:pt x="216" y="153"/>
                  </a:lnTo>
                  <a:lnTo>
                    <a:pt x="224" y="139"/>
                  </a:lnTo>
                  <a:lnTo>
                    <a:pt x="230" y="125"/>
                  </a:lnTo>
                  <a:lnTo>
                    <a:pt x="230" y="109"/>
                  </a:lnTo>
                  <a:lnTo>
                    <a:pt x="230" y="109"/>
                  </a:lnTo>
                  <a:lnTo>
                    <a:pt x="230" y="96"/>
                  </a:lnTo>
                  <a:lnTo>
                    <a:pt x="224" y="82"/>
                  </a:lnTo>
                  <a:lnTo>
                    <a:pt x="216" y="70"/>
                  </a:lnTo>
                  <a:lnTo>
                    <a:pt x="204" y="58"/>
                  </a:lnTo>
                  <a:lnTo>
                    <a:pt x="190" y="50"/>
                  </a:lnTo>
                  <a:lnTo>
                    <a:pt x="174" y="42"/>
                  </a:lnTo>
                  <a:lnTo>
                    <a:pt x="156" y="38"/>
                  </a:lnTo>
                  <a:lnTo>
                    <a:pt x="136" y="38"/>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1" name="Freeform 11">
              <a:extLst>
                <a:ext uri="{FF2B5EF4-FFF2-40B4-BE49-F238E27FC236}">
                  <a16:creationId xmlns:a16="http://schemas.microsoft.com/office/drawing/2014/main" id="{733FED70-2775-48F7-98B1-D8591EC963B7}"/>
                </a:ext>
              </a:extLst>
            </p:cNvPr>
            <p:cNvSpPr>
              <a:spLocks/>
            </p:cNvSpPr>
            <p:nvPr userDrawn="1"/>
          </p:nvSpPr>
          <p:spPr bwMode="auto">
            <a:xfrm>
              <a:off x="-6496051" y="-2733675"/>
              <a:ext cx="434975" cy="350837"/>
            </a:xfrm>
            <a:custGeom>
              <a:avLst/>
              <a:gdLst>
                <a:gd name="T0" fmla="*/ 230 w 274"/>
                <a:gd name="T1" fmla="*/ 193 h 221"/>
                <a:gd name="T2" fmla="*/ 230 w 274"/>
                <a:gd name="T3" fmla="*/ 193 h 221"/>
                <a:gd name="T4" fmla="*/ 210 w 274"/>
                <a:gd name="T5" fmla="*/ 205 h 221"/>
                <a:gd name="T6" fmla="*/ 188 w 274"/>
                <a:gd name="T7" fmla="*/ 213 h 221"/>
                <a:gd name="T8" fmla="*/ 164 w 274"/>
                <a:gd name="T9" fmla="*/ 219 h 221"/>
                <a:gd name="T10" fmla="*/ 136 w 274"/>
                <a:gd name="T11" fmla="*/ 221 h 221"/>
                <a:gd name="T12" fmla="*/ 136 w 274"/>
                <a:gd name="T13" fmla="*/ 221 h 221"/>
                <a:gd name="T14" fmla="*/ 110 w 274"/>
                <a:gd name="T15" fmla="*/ 219 h 221"/>
                <a:gd name="T16" fmla="*/ 84 w 274"/>
                <a:gd name="T17" fmla="*/ 213 h 221"/>
                <a:gd name="T18" fmla="*/ 62 w 274"/>
                <a:gd name="T19" fmla="*/ 205 h 221"/>
                <a:gd name="T20" fmla="*/ 44 w 274"/>
                <a:gd name="T21" fmla="*/ 193 h 221"/>
                <a:gd name="T22" fmla="*/ 44 w 274"/>
                <a:gd name="T23" fmla="*/ 193 h 221"/>
                <a:gd name="T24" fmla="*/ 32 w 274"/>
                <a:gd name="T25" fmla="*/ 185 h 221"/>
                <a:gd name="T26" fmla="*/ 24 w 274"/>
                <a:gd name="T27" fmla="*/ 177 h 221"/>
                <a:gd name="T28" fmla="*/ 16 w 274"/>
                <a:gd name="T29" fmla="*/ 167 h 221"/>
                <a:gd name="T30" fmla="*/ 10 w 274"/>
                <a:gd name="T31" fmla="*/ 157 h 221"/>
                <a:gd name="T32" fmla="*/ 6 w 274"/>
                <a:gd name="T33" fmla="*/ 145 h 221"/>
                <a:gd name="T34" fmla="*/ 2 w 274"/>
                <a:gd name="T35" fmla="*/ 135 h 221"/>
                <a:gd name="T36" fmla="*/ 0 w 274"/>
                <a:gd name="T37" fmla="*/ 123 h 221"/>
                <a:gd name="T38" fmla="*/ 0 w 274"/>
                <a:gd name="T39" fmla="*/ 109 h 221"/>
                <a:gd name="T40" fmla="*/ 0 w 274"/>
                <a:gd name="T41" fmla="*/ 109 h 221"/>
                <a:gd name="T42" fmla="*/ 0 w 274"/>
                <a:gd name="T43" fmla="*/ 98 h 221"/>
                <a:gd name="T44" fmla="*/ 2 w 274"/>
                <a:gd name="T45" fmla="*/ 86 h 221"/>
                <a:gd name="T46" fmla="*/ 6 w 274"/>
                <a:gd name="T47" fmla="*/ 76 h 221"/>
                <a:gd name="T48" fmla="*/ 10 w 274"/>
                <a:gd name="T49" fmla="*/ 66 h 221"/>
                <a:gd name="T50" fmla="*/ 16 w 274"/>
                <a:gd name="T51" fmla="*/ 56 h 221"/>
                <a:gd name="T52" fmla="*/ 24 w 274"/>
                <a:gd name="T53" fmla="*/ 46 h 221"/>
                <a:gd name="T54" fmla="*/ 34 w 274"/>
                <a:gd name="T55" fmla="*/ 36 h 221"/>
                <a:gd name="T56" fmla="*/ 44 w 274"/>
                <a:gd name="T57" fmla="*/ 28 h 221"/>
                <a:gd name="T58" fmla="*/ 44 w 274"/>
                <a:gd name="T59" fmla="*/ 28 h 221"/>
                <a:gd name="T60" fmla="*/ 62 w 274"/>
                <a:gd name="T61" fmla="*/ 16 h 221"/>
                <a:gd name="T62" fmla="*/ 86 w 274"/>
                <a:gd name="T63" fmla="*/ 8 h 221"/>
                <a:gd name="T64" fmla="*/ 110 w 274"/>
                <a:gd name="T65" fmla="*/ 2 h 221"/>
                <a:gd name="T66" fmla="*/ 136 w 274"/>
                <a:gd name="T67" fmla="*/ 0 h 221"/>
                <a:gd name="T68" fmla="*/ 136 w 274"/>
                <a:gd name="T69" fmla="*/ 0 h 221"/>
                <a:gd name="T70" fmla="*/ 162 w 274"/>
                <a:gd name="T71" fmla="*/ 2 h 221"/>
                <a:gd name="T72" fmla="*/ 188 w 274"/>
                <a:gd name="T73" fmla="*/ 8 h 221"/>
                <a:gd name="T74" fmla="*/ 210 w 274"/>
                <a:gd name="T75" fmla="*/ 16 h 221"/>
                <a:gd name="T76" fmla="*/ 230 w 274"/>
                <a:gd name="T77" fmla="*/ 28 h 221"/>
                <a:gd name="T78" fmla="*/ 230 w 274"/>
                <a:gd name="T79" fmla="*/ 28 h 221"/>
                <a:gd name="T80" fmla="*/ 240 w 274"/>
                <a:gd name="T81" fmla="*/ 36 h 221"/>
                <a:gd name="T82" fmla="*/ 248 w 274"/>
                <a:gd name="T83" fmla="*/ 46 h 221"/>
                <a:gd name="T84" fmla="*/ 256 w 274"/>
                <a:gd name="T85" fmla="*/ 56 h 221"/>
                <a:gd name="T86" fmla="*/ 262 w 274"/>
                <a:gd name="T87" fmla="*/ 66 h 221"/>
                <a:gd name="T88" fmla="*/ 266 w 274"/>
                <a:gd name="T89" fmla="*/ 76 h 221"/>
                <a:gd name="T90" fmla="*/ 270 w 274"/>
                <a:gd name="T91" fmla="*/ 86 h 221"/>
                <a:gd name="T92" fmla="*/ 272 w 274"/>
                <a:gd name="T93" fmla="*/ 98 h 221"/>
                <a:gd name="T94" fmla="*/ 274 w 274"/>
                <a:gd name="T95" fmla="*/ 109 h 221"/>
                <a:gd name="T96" fmla="*/ 274 w 274"/>
                <a:gd name="T97" fmla="*/ 109 h 221"/>
                <a:gd name="T98" fmla="*/ 272 w 274"/>
                <a:gd name="T99" fmla="*/ 123 h 221"/>
                <a:gd name="T100" fmla="*/ 270 w 274"/>
                <a:gd name="T101" fmla="*/ 135 h 221"/>
                <a:gd name="T102" fmla="*/ 266 w 274"/>
                <a:gd name="T103" fmla="*/ 145 h 221"/>
                <a:gd name="T104" fmla="*/ 262 w 274"/>
                <a:gd name="T105" fmla="*/ 157 h 221"/>
                <a:gd name="T106" fmla="*/ 256 w 274"/>
                <a:gd name="T107" fmla="*/ 167 h 221"/>
                <a:gd name="T108" fmla="*/ 248 w 274"/>
                <a:gd name="T109" fmla="*/ 177 h 221"/>
                <a:gd name="T110" fmla="*/ 240 w 274"/>
                <a:gd name="T111" fmla="*/ 185 h 221"/>
                <a:gd name="T112" fmla="*/ 230 w 274"/>
                <a:gd name="T113"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2" name="Freeform 12">
              <a:extLst>
                <a:ext uri="{FF2B5EF4-FFF2-40B4-BE49-F238E27FC236}">
                  <a16:creationId xmlns:a16="http://schemas.microsoft.com/office/drawing/2014/main" id="{FA9F9873-235D-4F18-A056-1308BDED729D}"/>
                </a:ext>
              </a:extLst>
            </p:cNvPr>
            <p:cNvSpPr>
              <a:spLocks/>
            </p:cNvSpPr>
            <p:nvPr userDrawn="1"/>
          </p:nvSpPr>
          <p:spPr bwMode="auto">
            <a:xfrm>
              <a:off x="-6429376" y="-2673350"/>
              <a:ext cx="298450" cy="233362"/>
            </a:xfrm>
            <a:custGeom>
              <a:avLst/>
              <a:gdLst>
                <a:gd name="T0" fmla="*/ 94 w 188"/>
                <a:gd name="T1" fmla="*/ 0 h 147"/>
                <a:gd name="T2" fmla="*/ 94 w 188"/>
                <a:gd name="T3" fmla="*/ 0 h 147"/>
                <a:gd name="T4" fmla="*/ 74 w 188"/>
                <a:gd name="T5" fmla="*/ 0 h 147"/>
                <a:gd name="T6" fmla="*/ 56 w 188"/>
                <a:gd name="T7" fmla="*/ 4 h 147"/>
                <a:gd name="T8" fmla="*/ 40 w 188"/>
                <a:gd name="T9" fmla="*/ 12 h 147"/>
                <a:gd name="T10" fmla="*/ 26 w 188"/>
                <a:gd name="T11" fmla="*/ 20 h 147"/>
                <a:gd name="T12" fmla="*/ 14 w 188"/>
                <a:gd name="T13" fmla="*/ 32 h 147"/>
                <a:gd name="T14" fmla="*/ 6 w 188"/>
                <a:gd name="T15" fmla="*/ 44 h 147"/>
                <a:gd name="T16" fmla="*/ 2 w 188"/>
                <a:gd name="T17" fmla="*/ 58 h 147"/>
                <a:gd name="T18" fmla="*/ 0 w 188"/>
                <a:gd name="T19" fmla="*/ 71 h 147"/>
                <a:gd name="T20" fmla="*/ 0 w 188"/>
                <a:gd name="T21" fmla="*/ 71 h 147"/>
                <a:gd name="T22" fmla="*/ 2 w 188"/>
                <a:gd name="T23" fmla="*/ 87 h 147"/>
                <a:gd name="T24" fmla="*/ 6 w 188"/>
                <a:gd name="T25" fmla="*/ 101 h 147"/>
                <a:gd name="T26" fmla="*/ 14 w 188"/>
                <a:gd name="T27" fmla="*/ 115 h 147"/>
                <a:gd name="T28" fmla="*/ 26 w 188"/>
                <a:gd name="T29" fmla="*/ 125 h 147"/>
                <a:gd name="T30" fmla="*/ 38 w 188"/>
                <a:gd name="T31" fmla="*/ 135 h 147"/>
                <a:gd name="T32" fmla="*/ 56 w 188"/>
                <a:gd name="T33" fmla="*/ 141 h 147"/>
                <a:gd name="T34" fmla="*/ 74 w 188"/>
                <a:gd name="T35" fmla="*/ 145 h 147"/>
                <a:gd name="T36" fmla="*/ 94 w 188"/>
                <a:gd name="T37" fmla="*/ 147 h 147"/>
                <a:gd name="T38" fmla="*/ 94 w 188"/>
                <a:gd name="T39" fmla="*/ 147 h 147"/>
                <a:gd name="T40" fmla="*/ 114 w 188"/>
                <a:gd name="T41" fmla="*/ 145 h 147"/>
                <a:gd name="T42" fmla="*/ 134 w 188"/>
                <a:gd name="T43" fmla="*/ 141 h 147"/>
                <a:gd name="T44" fmla="*/ 150 w 188"/>
                <a:gd name="T45" fmla="*/ 135 h 147"/>
                <a:gd name="T46" fmla="*/ 164 w 188"/>
                <a:gd name="T47" fmla="*/ 125 h 147"/>
                <a:gd name="T48" fmla="*/ 174 w 188"/>
                <a:gd name="T49" fmla="*/ 115 h 147"/>
                <a:gd name="T50" fmla="*/ 182 w 188"/>
                <a:gd name="T51" fmla="*/ 101 h 147"/>
                <a:gd name="T52" fmla="*/ 188 w 188"/>
                <a:gd name="T53" fmla="*/ 87 h 147"/>
                <a:gd name="T54" fmla="*/ 188 w 188"/>
                <a:gd name="T55" fmla="*/ 71 h 147"/>
                <a:gd name="T56" fmla="*/ 188 w 188"/>
                <a:gd name="T57" fmla="*/ 71 h 147"/>
                <a:gd name="T58" fmla="*/ 188 w 188"/>
                <a:gd name="T59" fmla="*/ 58 h 147"/>
                <a:gd name="T60" fmla="*/ 182 w 188"/>
                <a:gd name="T61" fmla="*/ 44 h 147"/>
                <a:gd name="T62" fmla="*/ 174 w 188"/>
                <a:gd name="T63" fmla="*/ 32 h 147"/>
                <a:gd name="T64" fmla="*/ 162 w 188"/>
                <a:gd name="T65" fmla="*/ 20 h 147"/>
                <a:gd name="T66" fmla="*/ 148 w 188"/>
                <a:gd name="T67" fmla="*/ 12 h 147"/>
                <a:gd name="T68" fmla="*/ 132 w 188"/>
                <a:gd name="T69" fmla="*/ 4 h 147"/>
                <a:gd name="T70" fmla="*/ 114 w 188"/>
                <a:gd name="T71" fmla="*/ 0 h 147"/>
                <a:gd name="T72" fmla="*/ 94 w 188"/>
                <a:gd name="T7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8" h="147">
                  <a:moveTo>
                    <a:pt x="94" y="0"/>
                  </a:moveTo>
                  <a:lnTo>
                    <a:pt x="94" y="0"/>
                  </a:lnTo>
                  <a:lnTo>
                    <a:pt x="74" y="0"/>
                  </a:lnTo>
                  <a:lnTo>
                    <a:pt x="56" y="4"/>
                  </a:lnTo>
                  <a:lnTo>
                    <a:pt x="40" y="12"/>
                  </a:lnTo>
                  <a:lnTo>
                    <a:pt x="26" y="20"/>
                  </a:lnTo>
                  <a:lnTo>
                    <a:pt x="14" y="32"/>
                  </a:lnTo>
                  <a:lnTo>
                    <a:pt x="6" y="44"/>
                  </a:lnTo>
                  <a:lnTo>
                    <a:pt x="2" y="58"/>
                  </a:lnTo>
                  <a:lnTo>
                    <a:pt x="0" y="71"/>
                  </a:lnTo>
                  <a:lnTo>
                    <a:pt x="0" y="71"/>
                  </a:lnTo>
                  <a:lnTo>
                    <a:pt x="2" y="87"/>
                  </a:lnTo>
                  <a:lnTo>
                    <a:pt x="6" y="101"/>
                  </a:lnTo>
                  <a:lnTo>
                    <a:pt x="14" y="115"/>
                  </a:lnTo>
                  <a:lnTo>
                    <a:pt x="26" y="125"/>
                  </a:lnTo>
                  <a:lnTo>
                    <a:pt x="38" y="135"/>
                  </a:lnTo>
                  <a:lnTo>
                    <a:pt x="56" y="141"/>
                  </a:lnTo>
                  <a:lnTo>
                    <a:pt x="74" y="145"/>
                  </a:lnTo>
                  <a:lnTo>
                    <a:pt x="94" y="147"/>
                  </a:lnTo>
                  <a:lnTo>
                    <a:pt x="94" y="147"/>
                  </a:lnTo>
                  <a:lnTo>
                    <a:pt x="114" y="145"/>
                  </a:lnTo>
                  <a:lnTo>
                    <a:pt x="134" y="141"/>
                  </a:lnTo>
                  <a:lnTo>
                    <a:pt x="150" y="135"/>
                  </a:lnTo>
                  <a:lnTo>
                    <a:pt x="164" y="125"/>
                  </a:lnTo>
                  <a:lnTo>
                    <a:pt x="174" y="115"/>
                  </a:lnTo>
                  <a:lnTo>
                    <a:pt x="182" y="101"/>
                  </a:lnTo>
                  <a:lnTo>
                    <a:pt x="188" y="87"/>
                  </a:lnTo>
                  <a:lnTo>
                    <a:pt x="188" y="71"/>
                  </a:lnTo>
                  <a:lnTo>
                    <a:pt x="188" y="71"/>
                  </a:lnTo>
                  <a:lnTo>
                    <a:pt x="188" y="58"/>
                  </a:lnTo>
                  <a:lnTo>
                    <a:pt x="182" y="44"/>
                  </a:lnTo>
                  <a:lnTo>
                    <a:pt x="174" y="32"/>
                  </a:lnTo>
                  <a:lnTo>
                    <a:pt x="162" y="20"/>
                  </a:lnTo>
                  <a:lnTo>
                    <a:pt x="148" y="12"/>
                  </a:lnTo>
                  <a:lnTo>
                    <a:pt x="132" y="4"/>
                  </a:lnTo>
                  <a:lnTo>
                    <a:pt x="114" y="0"/>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3" name="Freeform 13">
              <a:extLst>
                <a:ext uri="{FF2B5EF4-FFF2-40B4-BE49-F238E27FC236}">
                  <a16:creationId xmlns:a16="http://schemas.microsoft.com/office/drawing/2014/main" id="{EAA0BE10-375E-43EE-82FF-267DBB5D299B}"/>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4" name="Freeform 14">
              <a:extLst>
                <a:ext uri="{FF2B5EF4-FFF2-40B4-BE49-F238E27FC236}">
                  <a16:creationId xmlns:a16="http://schemas.microsoft.com/office/drawing/2014/main" id="{403CA898-5D42-4C57-AF5B-E2A9AB3CDDF8}"/>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5" name="Freeform 15">
              <a:extLst>
                <a:ext uri="{FF2B5EF4-FFF2-40B4-BE49-F238E27FC236}">
                  <a16:creationId xmlns:a16="http://schemas.microsoft.com/office/drawing/2014/main" id="{2F979C1E-DAA0-4DBA-8539-04FD5137385E}"/>
                </a:ext>
              </a:extLst>
            </p:cNvPr>
            <p:cNvSpPr>
              <a:spLocks noEditPoints="1"/>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 name="T48" fmla="*/ 200 w 242"/>
                <a:gd name="T49" fmla="*/ 66 h 207"/>
                <a:gd name="T50" fmla="*/ 200 w 242"/>
                <a:gd name="T51" fmla="*/ 66 h 207"/>
                <a:gd name="T52" fmla="*/ 198 w 242"/>
                <a:gd name="T53" fmla="*/ 58 h 207"/>
                <a:gd name="T54" fmla="*/ 198 w 242"/>
                <a:gd name="T55" fmla="*/ 52 h 207"/>
                <a:gd name="T56" fmla="*/ 194 w 242"/>
                <a:gd name="T57" fmla="*/ 48 h 207"/>
                <a:gd name="T58" fmla="*/ 190 w 242"/>
                <a:gd name="T59" fmla="*/ 44 h 207"/>
                <a:gd name="T60" fmla="*/ 184 w 242"/>
                <a:gd name="T61" fmla="*/ 40 h 207"/>
                <a:gd name="T62" fmla="*/ 178 w 242"/>
                <a:gd name="T63" fmla="*/ 38 h 207"/>
                <a:gd name="T64" fmla="*/ 160 w 242"/>
                <a:gd name="T65" fmla="*/ 36 h 207"/>
                <a:gd name="T66" fmla="*/ 42 w 242"/>
                <a:gd name="T67" fmla="*/ 36 h 207"/>
                <a:gd name="T68" fmla="*/ 42 w 242"/>
                <a:gd name="T69" fmla="*/ 93 h 207"/>
                <a:gd name="T70" fmla="*/ 162 w 242"/>
                <a:gd name="T71" fmla="*/ 93 h 207"/>
                <a:gd name="T72" fmla="*/ 162 w 242"/>
                <a:gd name="T73" fmla="*/ 93 h 207"/>
                <a:gd name="T74" fmla="*/ 178 w 242"/>
                <a:gd name="T75" fmla="*/ 92 h 207"/>
                <a:gd name="T76" fmla="*/ 184 w 242"/>
                <a:gd name="T77" fmla="*/ 90 h 207"/>
                <a:gd name="T78" fmla="*/ 190 w 242"/>
                <a:gd name="T79" fmla="*/ 86 h 207"/>
                <a:gd name="T80" fmla="*/ 194 w 242"/>
                <a:gd name="T81" fmla="*/ 84 h 207"/>
                <a:gd name="T82" fmla="*/ 198 w 242"/>
                <a:gd name="T83" fmla="*/ 78 h 207"/>
                <a:gd name="T84" fmla="*/ 198 w 242"/>
                <a:gd name="T85" fmla="*/ 72 h 207"/>
                <a:gd name="T86" fmla="*/ 200 w 242"/>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6" name="Freeform 16">
              <a:extLst>
                <a:ext uri="{FF2B5EF4-FFF2-40B4-BE49-F238E27FC236}">
                  <a16:creationId xmlns:a16="http://schemas.microsoft.com/office/drawing/2014/main" id="{16A25074-CE15-4068-AAF2-86225843F9A5}"/>
                </a:ext>
              </a:extLst>
            </p:cNvPr>
            <p:cNvSpPr>
              <a:spLocks/>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7" name="Freeform 17">
              <a:extLst>
                <a:ext uri="{FF2B5EF4-FFF2-40B4-BE49-F238E27FC236}">
                  <a16:creationId xmlns:a16="http://schemas.microsoft.com/office/drawing/2014/main" id="{32F2AAA6-0042-452C-8DAB-277D10B24A67}"/>
                </a:ext>
              </a:extLst>
            </p:cNvPr>
            <p:cNvSpPr>
              <a:spLocks/>
            </p:cNvSpPr>
            <p:nvPr userDrawn="1"/>
          </p:nvSpPr>
          <p:spPr bwMode="auto">
            <a:xfrm>
              <a:off x="-5435601"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8" name="Freeform 18">
              <a:extLst>
                <a:ext uri="{FF2B5EF4-FFF2-40B4-BE49-F238E27FC236}">
                  <a16:creationId xmlns:a16="http://schemas.microsoft.com/office/drawing/2014/main" id="{AF82FDDC-4F61-423C-8AD7-232F1884F442}"/>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 name="T24" fmla="*/ 0 w 216"/>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79" name="Freeform 19">
              <a:extLst>
                <a:ext uri="{FF2B5EF4-FFF2-40B4-BE49-F238E27FC236}">
                  <a16:creationId xmlns:a16="http://schemas.microsoft.com/office/drawing/2014/main" id="{9EF698FE-268A-4359-84EB-F49362E5E9C0}"/>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0" name="Freeform 20">
              <a:extLst>
                <a:ext uri="{FF2B5EF4-FFF2-40B4-BE49-F238E27FC236}">
                  <a16:creationId xmlns:a16="http://schemas.microsoft.com/office/drawing/2014/main" id="{7DD44826-75AA-479A-8FFF-12FD0197F85F}"/>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 name="T24" fmla="*/ 0 w 218"/>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1" name="Freeform 21">
              <a:extLst>
                <a:ext uri="{FF2B5EF4-FFF2-40B4-BE49-F238E27FC236}">
                  <a16:creationId xmlns:a16="http://schemas.microsoft.com/office/drawing/2014/main" id="{08F79F5D-7B49-4340-9D06-BD7C8D7FD9AD}"/>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2" name="Freeform 22">
              <a:extLst>
                <a:ext uri="{FF2B5EF4-FFF2-40B4-BE49-F238E27FC236}">
                  <a16:creationId xmlns:a16="http://schemas.microsoft.com/office/drawing/2014/main" id="{E7847E65-2332-4446-ADB7-6A1C087A6081}"/>
                </a:ext>
              </a:extLst>
            </p:cNvPr>
            <p:cNvSpPr>
              <a:spLocks noEditPoints="1"/>
            </p:cNvSpPr>
            <p:nvPr userDrawn="1"/>
          </p:nvSpPr>
          <p:spPr bwMode="auto">
            <a:xfrm>
              <a:off x="-4384676" y="-2720975"/>
              <a:ext cx="398463" cy="328612"/>
            </a:xfrm>
            <a:custGeom>
              <a:avLst/>
              <a:gdLst>
                <a:gd name="T0" fmla="*/ 251 w 251"/>
                <a:gd name="T1" fmla="*/ 151 h 207"/>
                <a:gd name="T2" fmla="*/ 245 w 251"/>
                <a:gd name="T3" fmla="*/ 175 h 207"/>
                <a:gd name="T4" fmla="*/ 231 w 251"/>
                <a:gd name="T5" fmla="*/ 191 h 207"/>
                <a:gd name="T6" fmla="*/ 205 w 251"/>
                <a:gd name="T7" fmla="*/ 203 h 207"/>
                <a:gd name="T8" fmla="*/ 168 w 251"/>
                <a:gd name="T9" fmla="*/ 207 h 207"/>
                <a:gd name="T10" fmla="*/ 0 w 251"/>
                <a:gd name="T11" fmla="*/ 0 h 207"/>
                <a:gd name="T12" fmla="*/ 170 w 251"/>
                <a:gd name="T13" fmla="*/ 0 h 207"/>
                <a:gd name="T14" fmla="*/ 200 w 251"/>
                <a:gd name="T15" fmla="*/ 4 h 207"/>
                <a:gd name="T16" fmla="*/ 223 w 251"/>
                <a:gd name="T17" fmla="*/ 16 h 207"/>
                <a:gd name="T18" fmla="*/ 237 w 251"/>
                <a:gd name="T19" fmla="*/ 34 h 207"/>
                <a:gd name="T20" fmla="*/ 243 w 251"/>
                <a:gd name="T21" fmla="*/ 58 h 207"/>
                <a:gd name="T22" fmla="*/ 241 w 251"/>
                <a:gd name="T23" fmla="*/ 70 h 207"/>
                <a:gd name="T24" fmla="*/ 229 w 251"/>
                <a:gd name="T25" fmla="*/ 92 h 207"/>
                <a:gd name="T26" fmla="*/ 217 w 251"/>
                <a:gd name="T27" fmla="*/ 99 h 207"/>
                <a:gd name="T28" fmla="*/ 243 w 251"/>
                <a:gd name="T29" fmla="*/ 121 h 207"/>
                <a:gd name="T30" fmla="*/ 249 w 251"/>
                <a:gd name="T31" fmla="*/ 133 h 207"/>
                <a:gd name="T32" fmla="*/ 202 w 251"/>
                <a:gd name="T33" fmla="*/ 60 h 207"/>
                <a:gd name="T34" fmla="*/ 200 w 251"/>
                <a:gd name="T35" fmla="*/ 50 h 207"/>
                <a:gd name="T36" fmla="*/ 184 w 251"/>
                <a:gd name="T37" fmla="*/ 38 h 207"/>
                <a:gd name="T38" fmla="*/ 40 w 251"/>
                <a:gd name="T39" fmla="*/ 36 h 207"/>
                <a:gd name="T40" fmla="*/ 172 w 251"/>
                <a:gd name="T41" fmla="*/ 84 h 207"/>
                <a:gd name="T42" fmla="*/ 184 w 251"/>
                <a:gd name="T43" fmla="*/ 82 h 207"/>
                <a:gd name="T44" fmla="*/ 200 w 251"/>
                <a:gd name="T45" fmla="*/ 70 h 207"/>
                <a:gd name="T46" fmla="*/ 211 w 251"/>
                <a:gd name="T47" fmla="*/ 145 h 207"/>
                <a:gd name="T48" fmla="*/ 209 w 251"/>
                <a:gd name="T49" fmla="*/ 141 h 207"/>
                <a:gd name="T50" fmla="*/ 205 w 251"/>
                <a:gd name="T51" fmla="*/ 131 h 207"/>
                <a:gd name="T52" fmla="*/ 188 w 251"/>
                <a:gd name="T53" fmla="*/ 121 h 207"/>
                <a:gd name="T54" fmla="*/ 40 w 251"/>
                <a:gd name="T55" fmla="*/ 119 h 207"/>
                <a:gd name="T56" fmla="*/ 168 w 251"/>
                <a:gd name="T57" fmla="*/ 169 h 207"/>
                <a:gd name="T58" fmla="*/ 186 w 251"/>
                <a:gd name="T59" fmla="*/ 167 h 207"/>
                <a:gd name="T60" fmla="*/ 205 w 251"/>
                <a:gd name="T61" fmla="*/ 159 h 207"/>
                <a:gd name="T62" fmla="*/ 209 w 251"/>
                <a:gd name="T63"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close/>
                  <a:moveTo>
                    <a:pt x="202" y="60"/>
                  </a:moveTo>
                  <a:lnTo>
                    <a:pt x="202" y="60"/>
                  </a:lnTo>
                  <a:lnTo>
                    <a:pt x="200" y="50"/>
                  </a:lnTo>
                  <a:lnTo>
                    <a:pt x="194" y="42"/>
                  </a:lnTo>
                  <a:lnTo>
                    <a:pt x="184" y="38"/>
                  </a:lnTo>
                  <a:lnTo>
                    <a:pt x="172" y="36"/>
                  </a:lnTo>
                  <a:lnTo>
                    <a:pt x="40" y="36"/>
                  </a:lnTo>
                  <a:lnTo>
                    <a:pt x="40" y="84"/>
                  </a:lnTo>
                  <a:lnTo>
                    <a:pt x="172" y="84"/>
                  </a:lnTo>
                  <a:lnTo>
                    <a:pt x="172" y="84"/>
                  </a:lnTo>
                  <a:lnTo>
                    <a:pt x="184" y="82"/>
                  </a:lnTo>
                  <a:lnTo>
                    <a:pt x="194" y="78"/>
                  </a:lnTo>
                  <a:lnTo>
                    <a:pt x="200" y="70"/>
                  </a:lnTo>
                  <a:lnTo>
                    <a:pt x="202" y="60"/>
                  </a:lnTo>
                  <a:close/>
                  <a:moveTo>
                    <a:pt x="211" y="145"/>
                  </a:moveTo>
                  <a:lnTo>
                    <a:pt x="211" y="145"/>
                  </a:lnTo>
                  <a:lnTo>
                    <a:pt x="209" y="141"/>
                  </a:lnTo>
                  <a:lnTo>
                    <a:pt x="207" y="135"/>
                  </a:lnTo>
                  <a:lnTo>
                    <a:pt x="205" y="131"/>
                  </a:lnTo>
                  <a:lnTo>
                    <a:pt x="200" y="127"/>
                  </a:lnTo>
                  <a:lnTo>
                    <a:pt x="188" y="121"/>
                  </a:lnTo>
                  <a:lnTo>
                    <a:pt x="172" y="119"/>
                  </a:lnTo>
                  <a:lnTo>
                    <a:pt x="40" y="119"/>
                  </a:lnTo>
                  <a:lnTo>
                    <a:pt x="40" y="169"/>
                  </a:lnTo>
                  <a:lnTo>
                    <a:pt x="168" y="169"/>
                  </a:lnTo>
                  <a:lnTo>
                    <a:pt x="168" y="169"/>
                  </a:lnTo>
                  <a:lnTo>
                    <a:pt x="186" y="167"/>
                  </a:lnTo>
                  <a:lnTo>
                    <a:pt x="198" y="163"/>
                  </a:lnTo>
                  <a:lnTo>
                    <a:pt x="205" y="159"/>
                  </a:lnTo>
                  <a:lnTo>
                    <a:pt x="207" y="155"/>
                  </a:lnTo>
                  <a:lnTo>
                    <a:pt x="209" y="151"/>
                  </a:lnTo>
                  <a:lnTo>
                    <a:pt x="211" y="145"/>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3" name="Freeform 23">
              <a:extLst>
                <a:ext uri="{FF2B5EF4-FFF2-40B4-BE49-F238E27FC236}">
                  <a16:creationId xmlns:a16="http://schemas.microsoft.com/office/drawing/2014/main" id="{B0178B7B-A69B-4157-8BB2-FB72A4CB97A4}"/>
                </a:ext>
              </a:extLst>
            </p:cNvPr>
            <p:cNvSpPr>
              <a:spLocks/>
            </p:cNvSpPr>
            <p:nvPr userDrawn="1"/>
          </p:nvSpPr>
          <p:spPr bwMode="auto">
            <a:xfrm>
              <a:off x="-4384676" y="-2720975"/>
              <a:ext cx="398463" cy="328612"/>
            </a:xfrm>
            <a:custGeom>
              <a:avLst/>
              <a:gdLst>
                <a:gd name="T0" fmla="*/ 251 w 251"/>
                <a:gd name="T1" fmla="*/ 151 h 207"/>
                <a:gd name="T2" fmla="*/ 251 w 251"/>
                <a:gd name="T3" fmla="*/ 151 h 207"/>
                <a:gd name="T4" fmla="*/ 249 w 251"/>
                <a:gd name="T5" fmla="*/ 163 h 207"/>
                <a:gd name="T6" fmla="*/ 245 w 251"/>
                <a:gd name="T7" fmla="*/ 175 h 207"/>
                <a:gd name="T8" fmla="*/ 239 w 251"/>
                <a:gd name="T9" fmla="*/ 185 h 207"/>
                <a:gd name="T10" fmla="*/ 231 w 251"/>
                <a:gd name="T11" fmla="*/ 191 h 207"/>
                <a:gd name="T12" fmla="*/ 219 w 251"/>
                <a:gd name="T13" fmla="*/ 199 h 207"/>
                <a:gd name="T14" fmla="*/ 205 w 251"/>
                <a:gd name="T15" fmla="*/ 203 h 207"/>
                <a:gd name="T16" fmla="*/ 188 w 251"/>
                <a:gd name="T17" fmla="*/ 205 h 207"/>
                <a:gd name="T18" fmla="*/ 168 w 251"/>
                <a:gd name="T19" fmla="*/ 207 h 207"/>
                <a:gd name="T20" fmla="*/ 0 w 251"/>
                <a:gd name="T21" fmla="*/ 207 h 207"/>
                <a:gd name="T22" fmla="*/ 0 w 251"/>
                <a:gd name="T23" fmla="*/ 0 h 207"/>
                <a:gd name="T24" fmla="*/ 170 w 251"/>
                <a:gd name="T25" fmla="*/ 0 h 207"/>
                <a:gd name="T26" fmla="*/ 170 w 251"/>
                <a:gd name="T27" fmla="*/ 0 h 207"/>
                <a:gd name="T28" fmla="*/ 186 w 251"/>
                <a:gd name="T29" fmla="*/ 0 h 207"/>
                <a:gd name="T30" fmla="*/ 200 w 251"/>
                <a:gd name="T31" fmla="*/ 4 h 207"/>
                <a:gd name="T32" fmla="*/ 213 w 251"/>
                <a:gd name="T33" fmla="*/ 8 h 207"/>
                <a:gd name="T34" fmla="*/ 223 w 251"/>
                <a:gd name="T35" fmla="*/ 16 h 207"/>
                <a:gd name="T36" fmla="*/ 231 w 251"/>
                <a:gd name="T37" fmla="*/ 24 h 207"/>
                <a:gd name="T38" fmla="*/ 237 w 251"/>
                <a:gd name="T39" fmla="*/ 34 h 207"/>
                <a:gd name="T40" fmla="*/ 241 w 251"/>
                <a:gd name="T41" fmla="*/ 44 h 207"/>
                <a:gd name="T42" fmla="*/ 243 w 251"/>
                <a:gd name="T43" fmla="*/ 58 h 207"/>
                <a:gd name="T44" fmla="*/ 243 w 251"/>
                <a:gd name="T45" fmla="*/ 58 h 207"/>
                <a:gd name="T46" fmla="*/ 241 w 251"/>
                <a:gd name="T47" fmla="*/ 70 h 207"/>
                <a:gd name="T48" fmla="*/ 237 w 251"/>
                <a:gd name="T49" fmla="*/ 82 h 207"/>
                <a:gd name="T50" fmla="*/ 229 w 251"/>
                <a:gd name="T51" fmla="*/ 92 h 207"/>
                <a:gd name="T52" fmla="*/ 217 w 251"/>
                <a:gd name="T53" fmla="*/ 99 h 207"/>
                <a:gd name="T54" fmla="*/ 217 w 251"/>
                <a:gd name="T55" fmla="*/ 99 h 207"/>
                <a:gd name="T56" fmla="*/ 233 w 251"/>
                <a:gd name="T57" fmla="*/ 109 h 207"/>
                <a:gd name="T58" fmla="*/ 243 w 251"/>
                <a:gd name="T59" fmla="*/ 121 h 207"/>
                <a:gd name="T60" fmla="*/ 247 w 251"/>
                <a:gd name="T61" fmla="*/ 127 h 207"/>
                <a:gd name="T62" fmla="*/ 249 w 251"/>
                <a:gd name="T63" fmla="*/ 133 h 207"/>
                <a:gd name="T64" fmla="*/ 251 w 251"/>
                <a:gd name="T65"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4" name="Freeform 24">
              <a:extLst>
                <a:ext uri="{FF2B5EF4-FFF2-40B4-BE49-F238E27FC236}">
                  <a16:creationId xmlns:a16="http://schemas.microsoft.com/office/drawing/2014/main" id="{FB4B1A6A-1B0F-4163-BEEF-9CC64C444985}"/>
                </a:ext>
              </a:extLst>
            </p:cNvPr>
            <p:cNvSpPr>
              <a:spLocks/>
            </p:cNvSpPr>
            <p:nvPr userDrawn="1"/>
          </p:nvSpPr>
          <p:spPr bwMode="auto">
            <a:xfrm>
              <a:off x="-4321176" y="-2663825"/>
              <a:ext cx="257175" cy="76200"/>
            </a:xfrm>
            <a:custGeom>
              <a:avLst/>
              <a:gdLst>
                <a:gd name="T0" fmla="*/ 162 w 162"/>
                <a:gd name="T1" fmla="*/ 24 h 48"/>
                <a:gd name="T2" fmla="*/ 162 w 162"/>
                <a:gd name="T3" fmla="*/ 24 h 48"/>
                <a:gd name="T4" fmla="*/ 160 w 162"/>
                <a:gd name="T5" fmla="*/ 14 h 48"/>
                <a:gd name="T6" fmla="*/ 154 w 162"/>
                <a:gd name="T7" fmla="*/ 6 h 48"/>
                <a:gd name="T8" fmla="*/ 144 w 162"/>
                <a:gd name="T9" fmla="*/ 2 h 48"/>
                <a:gd name="T10" fmla="*/ 132 w 162"/>
                <a:gd name="T11" fmla="*/ 0 h 48"/>
                <a:gd name="T12" fmla="*/ 0 w 162"/>
                <a:gd name="T13" fmla="*/ 0 h 48"/>
                <a:gd name="T14" fmla="*/ 0 w 162"/>
                <a:gd name="T15" fmla="*/ 48 h 48"/>
                <a:gd name="T16" fmla="*/ 132 w 162"/>
                <a:gd name="T17" fmla="*/ 48 h 48"/>
                <a:gd name="T18" fmla="*/ 132 w 162"/>
                <a:gd name="T19" fmla="*/ 48 h 48"/>
                <a:gd name="T20" fmla="*/ 144 w 162"/>
                <a:gd name="T21" fmla="*/ 46 h 48"/>
                <a:gd name="T22" fmla="*/ 154 w 162"/>
                <a:gd name="T23" fmla="*/ 42 h 48"/>
                <a:gd name="T24" fmla="*/ 160 w 162"/>
                <a:gd name="T25" fmla="*/ 34 h 48"/>
                <a:gd name="T26" fmla="*/ 162 w 162"/>
                <a:gd name="T2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48">
                  <a:moveTo>
                    <a:pt x="162" y="24"/>
                  </a:moveTo>
                  <a:lnTo>
                    <a:pt x="162" y="24"/>
                  </a:lnTo>
                  <a:lnTo>
                    <a:pt x="160" y="14"/>
                  </a:lnTo>
                  <a:lnTo>
                    <a:pt x="154" y="6"/>
                  </a:lnTo>
                  <a:lnTo>
                    <a:pt x="144" y="2"/>
                  </a:lnTo>
                  <a:lnTo>
                    <a:pt x="132" y="0"/>
                  </a:lnTo>
                  <a:lnTo>
                    <a:pt x="0" y="0"/>
                  </a:lnTo>
                  <a:lnTo>
                    <a:pt x="0" y="48"/>
                  </a:lnTo>
                  <a:lnTo>
                    <a:pt x="132" y="48"/>
                  </a:lnTo>
                  <a:lnTo>
                    <a:pt x="132" y="48"/>
                  </a:lnTo>
                  <a:lnTo>
                    <a:pt x="144" y="46"/>
                  </a:lnTo>
                  <a:lnTo>
                    <a:pt x="154" y="42"/>
                  </a:lnTo>
                  <a:lnTo>
                    <a:pt x="160" y="34"/>
                  </a:lnTo>
                  <a:lnTo>
                    <a:pt x="162"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5" name="Freeform 25">
              <a:extLst>
                <a:ext uri="{FF2B5EF4-FFF2-40B4-BE49-F238E27FC236}">
                  <a16:creationId xmlns:a16="http://schemas.microsoft.com/office/drawing/2014/main" id="{36E03796-9DC3-4171-AE42-35EBD5F23902}"/>
                </a:ext>
              </a:extLst>
            </p:cNvPr>
            <p:cNvSpPr>
              <a:spLocks/>
            </p:cNvSpPr>
            <p:nvPr userDrawn="1"/>
          </p:nvSpPr>
          <p:spPr bwMode="auto">
            <a:xfrm>
              <a:off x="-4321176" y="-2532063"/>
              <a:ext cx="271463" cy="79375"/>
            </a:xfrm>
            <a:custGeom>
              <a:avLst/>
              <a:gdLst>
                <a:gd name="T0" fmla="*/ 171 w 171"/>
                <a:gd name="T1" fmla="*/ 26 h 50"/>
                <a:gd name="T2" fmla="*/ 171 w 171"/>
                <a:gd name="T3" fmla="*/ 26 h 50"/>
                <a:gd name="T4" fmla="*/ 169 w 171"/>
                <a:gd name="T5" fmla="*/ 22 h 50"/>
                <a:gd name="T6" fmla="*/ 167 w 171"/>
                <a:gd name="T7" fmla="*/ 16 h 50"/>
                <a:gd name="T8" fmla="*/ 165 w 171"/>
                <a:gd name="T9" fmla="*/ 12 h 50"/>
                <a:gd name="T10" fmla="*/ 160 w 171"/>
                <a:gd name="T11" fmla="*/ 8 h 50"/>
                <a:gd name="T12" fmla="*/ 148 w 171"/>
                <a:gd name="T13" fmla="*/ 2 h 50"/>
                <a:gd name="T14" fmla="*/ 132 w 171"/>
                <a:gd name="T15" fmla="*/ 0 h 50"/>
                <a:gd name="T16" fmla="*/ 0 w 171"/>
                <a:gd name="T17" fmla="*/ 0 h 50"/>
                <a:gd name="T18" fmla="*/ 0 w 171"/>
                <a:gd name="T19" fmla="*/ 50 h 50"/>
                <a:gd name="T20" fmla="*/ 128 w 171"/>
                <a:gd name="T21" fmla="*/ 50 h 50"/>
                <a:gd name="T22" fmla="*/ 128 w 171"/>
                <a:gd name="T23" fmla="*/ 50 h 50"/>
                <a:gd name="T24" fmla="*/ 146 w 171"/>
                <a:gd name="T25" fmla="*/ 48 h 50"/>
                <a:gd name="T26" fmla="*/ 158 w 171"/>
                <a:gd name="T27" fmla="*/ 44 h 50"/>
                <a:gd name="T28" fmla="*/ 165 w 171"/>
                <a:gd name="T29" fmla="*/ 40 h 50"/>
                <a:gd name="T30" fmla="*/ 167 w 171"/>
                <a:gd name="T31" fmla="*/ 36 h 50"/>
                <a:gd name="T32" fmla="*/ 169 w 171"/>
                <a:gd name="T33" fmla="*/ 32 h 50"/>
                <a:gd name="T34" fmla="*/ 171 w 171"/>
                <a:gd name="T35"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50">
                  <a:moveTo>
                    <a:pt x="171" y="26"/>
                  </a:moveTo>
                  <a:lnTo>
                    <a:pt x="171" y="26"/>
                  </a:lnTo>
                  <a:lnTo>
                    <a:pt x="169" y="22"/>
                  </a:lnTo>
                  <a:lnTo>
                    <a:pt x="167" y="16"/>
                  </a:lnTo>
                  <a:lnTo>
                    <a:pt x="165" y="12"/>
                  </a:lnTo>
                  <a:lnTo>
                    <a:pt x="160" y="8"/>
                  </a:lnTo>
                  <a:lnTo>
                    <a:pt x="148" y="2"/>
                  </a:lnTo>
                  <a:lnTo>
                    <a:pt x="132" y="0"/>
                  </a:lnTo>
                  <a:lnTo>
                    <a:pt x="0" y="0"/>
                  </a:lnTo>
                  <a:lnTo>
                    <a:pt x="0" y="50"/>
                  </a:lnTo>
                  <a:lnTo>
                    <a:pt x="128" y="50"/>
                  </a:lnTo>
                  <a:lnTo>
                    <a:pt x="128" y="50"/>
                  </a:lnTo>
                  <a:lnTo>
                    <a:pt x="146" y="48"/>
                  </a:lnTo>
                  <a:lnTo>
                    <a:pt x="158" y="44"/>
                  </a:lnTo>
                  <a:lnTo>
                    <a:pt x="165" y="40"/>
                  </a:lnTo>
                  <a:lnTo>
                    <a:pt x="167" y="36"/>
                  </a:lnTo>
                  <a:lnTo>
                    <a:pt x="169" y="32"/>
                  </a:lnTo>
                  <a:lnTo>
                    <a:pt x="171"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6" name="Freeform 26">
              <a:extLst>
                <a:ext uri="{FF2B5EF4-FFF2-40B4-BE49-F238E27FC236}">
                  <a16:creationId xmlns:a16="http://schemas.microsoft.com/office/drawing/2014/main" id="{88969F74-7C7E-4207-BD90-537DDCC4004B}"/>
                </a:ext>
              </a:extLst>
            </p:cNvPr>
            <p:cNvSpPr>
              <a:spLocks noEditPoints="1"/>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 name="T48" fmla="*/ 200 w 240"/>
                <a:gd name="T49" fmla="*/ 66 h 207"/>
                <a:gd name="T50" fmla="*/ 200 w 240"/>
                <a:gd name="T51" fmla="*/ 66 h 207"/>
                <a:gd name="T52" fmla="*/ 198 w 240"/>
                <a:gd name="T53" fmla="*/ 58 h 207"/>
                <a:gd name="T54" fmla="*/ 198 w 240"/>
                <a:gd name="T55" fmla="*/ 52 h 207"/>
                <a:gd name="T56" fmla="*/ 194 w 240"/>
                <a:gd name="T57" fmla="*/ 48 h 207"/>
                <a:gd name="T58" fmla="*/ 190 w 240"/>
                <a:gd name="T59" fmla="*/ 44 h 207"/>
                <a:gd name="T60" fmla="*/ 184 w 240"/>
                <a:gd name="T61" fmla="*/ 40 h 207"/>
                <a:gd name="T62" fmla="*/ 178 w 240"/>
                <a:gd name="T63" fmla="*/ 38 h 207"/>
                <a:gd name="T64" fmla="*/ 160 w 240"/>
                <a:gd name="T65" fmla="*/ 36 h 207"/>
                <a:gd name="T66" fmla="*/ 42 w 240"/>
                <a:gd name="T67" fmla="*/ 36 h 207"/>
                <a:gd name="T68" fmla="*/ 42 w 240"/>
                <a:gd name="T69" fmla="*/ 93 h 207"/>
                <a:gd name="T70" fmla="*/ 162 w 240"/>
                <a:gd name="T71" fmla="*/ 93 h 207"/>
                <a:gd name="T72" fmla="*/ 162 w 240"/>
                <a:gd name="T73" fmla="*/ 93 h 207"/>
                <a:gd name="T74" fmla="*/ 178 w 240"/>
                <a:gd name="T75" fmla="*/ 92 h 207"/>
                <a:gd name="T76" fmla="*/ 184 w 240"/>
                <a:gd name="T77" fmla="*/ 90 h 207"/>
                <a:gd name="T78" fmla="*/ 190 w 240"/>
                <a:gd name="T79" fmla="*/ 86 h 207"/>
                <a:gd name="T80" fmla="*/ 194 w 240"/>
                <a:gd name="T81" fmla="*/ 84 h 207"/>
                <a:gd name="T82" fmla="*/ 198 w 240"/>
                <a:gd name="T83" fmla="*/ 78 h 207"/>
                <a:gd name="T84" fmla="*/ 198 w 240"/>
                <a:gd name="T85" fmla="*/ 72 h 207"/>
                <a:gd name="T86" fmla="*/ 200 w 240"/>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7" name="Freeform 27">
              <a:extLst>
                <a:ext uri="{FF2B5EF4-FFF2-40B4-BE49-F238E27FC236}">
                  <a16:creationId xmlns:a16="http://schemas.microsoft.com/office/drawing/2014/main" id="{2CBCADE0-3447-4C7D-953F-89B2CA09909D}"/>
                </a:ext>
              </a:extLst>
            </p:cNvPr>
            <p:cNvSpPr>
              <a:spLocks/>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8" name="Freeform 28">
              <a:extLst>
                <a:ext uri="{FF2B5EF4-FFF2-40B4-BE49-F238E27FC236}">
                  <a16:creationId xmlns:a16="http://schemas.microsoft.com/office/drawing/2014/main" id="{8952AC17-92AB-48CF-8590-F3F1A97898B6}"/>
                </a:ext>
              </a:extLst>
            </p:cNvPr>
            <p:cNvSpPr>
              <a:spLocks/>
            </p:cNvSpPr>
            <p:nvPr userDrawn="1"/>
          </p:nvSpPr>
          <p:spPr bwMode="auto">
            <a:xfrm>
              <a:off x="-3840163"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89" name="Freeform 29">
              <a:extLst>
                <a:ext uri="{FF2B5EF4-FFF2-40B4-BE49-F238E27FC236}">
                  <a16:creationId xmlns:a16="http://schemas.microsoft.com/office/drawing/2014/main" id="{DF8B99C3-7D61-4948-BB7A-516812186FAB}"/>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lnTo>
                    <a:pt x="224" y="70"/>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90" name="Freeform 30">
              <a:extLst>
                <a:ext uri="{FF2B5EF4-FFF2-40B4-BE49-F238E27FC236}">
                  <a16:creationId xmlns:a16="http://schemas.microsoft.com/office/drawing/2014/main" id="{ED3DD049-2710-456B-A861-A660DF425738}"/>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pic>
          <p:nvPicPr>
            <p:cNvPr id="91" name="Picture 31">
              <a:extLst>
                <a:ext uri="{FF2B5EF4-FFF2-40B4-BE49-F238E27FC236}">
                  <a16:creationId xmlns:a16="http://schemas.microsoft.com/office/drawing/2014/main" id="{9F3D7717-0D7B-4A5D-A4FB-E401944B8D5B}"/>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8374889" y="-2924178"/>
              <a:ext cx="876302"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206064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0E87B6A-82D7-4457-91C7-062428D7599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F3014A2-9200-4A91-B611-BDEB051F2DA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Modifier les styles du texte du masque</a:t>
            </a:r>
          </a:p>
          <a:p>
            <a:pPr marL="136916" lvl="1" indent="-136916" algn="l" defTabSz="685766" rtl="0" eaLnBrk="1" latinLnBrk="0" hangingPunct="1">
              <a:lnSpc>
                <a:spcPct val="100000"/>
              </a:lnSpc>
              <a:spcBef>
                <a:spcPts val="225"/>
              </a:spcBef>
              <a:buClr>
                <a:schemeClr val="tx1"/>
              </a:buClr>
              <a:buFont typeface="Poppins" panose="02000000000000000000" pitchFamily="2" charset="0"/>
              <a:buChar char="–"/>
            </a:pPr>
            <a:r>
              <a:rPr lang="fr-FR" dirty="0"/>
              <a:t>Deuxième niveau</a:t>
            </a:r>
          </a:p>
          <a:p>
            <a:pPr marL="469082" lvl="2" indent="-132154"/>
            <a:r>
              <a:rPr lang="fr-FR" dirty="0"/>
              <a:t>Troisième niveau</a:t>
            </a:r>
          </a:p>
          <a:p>
            <a:pPr marL="469082" lvl="3" indent="-132154"/>
            <a:r>
              <a:rPr lang="fr-FR" dirty="0"/>
              <a:t>Quatrième niveau</a:t>
            </a:r>
          </a:p>
          <a:p>
            <a:pPr lvl="4"/>
            <a:r>
              <a:rPr lang="fr-FR" dirty="0"/>
              <a:t>Cinquième niveau</a:t>
            </a:r>
          </a:p>
        </p:txBody>
      </p:sp>
    </p:spTree>
    <p:extLst>
      <p:ext uri="{BB962C8B-B14F-4D97-AF65-F5344CB8AC3E}">
        <p14:creationId xmlns:p14="http://schemas.microsoft.com/office/powerpoint/2010/main" val="1093826642"/>
      </p:ext>
    </p:extLst>
  </p:cSld>
  <p:clrMap bg1="lt1" tx1="dk1" bg2="lt2" tx2="dk2" accent1="accent1" accent2="accent2" accent3="accent3" accent4="accent4" accent5="accent5" accent6="accent6" hlink="hlink" folHlink="folHlink"/>
  <p:sldLayoutIdLst>
    <p:sldLayoutId id="2147483691" r:id="rId1"/>
    <p:sldLayoutId id="2147483701" r:id="rId2"/>
    <p:sldLayoutId id="2147483693" r:id="rId3"/>
    <p:sldLayoutId id="2147483695" r:id="rId4"/>
    <p:sldLayoutId id="2147483696" r:id="rId5"/>
    <p:sldLayoutId id="2147483697" r:id="rId6"/>
    <p:sldLayoutId id="2147483699" r:id="rId7"/>
    <p:sldLayoutId id="2147483698" r:id="rId8"/>
    <p:sldLayoutId id="2147483700" r:id="rId9"/>
  </p:sldLayoutIdLst>
  <p:txStyles>
    <p:titleStyle>
      <a:lvl1pPr algn="l" defTabSz="685766" rtl="0" eaLnBrk="1" latinLnBrk="0" hangingPunct="1">
        <a:lnSpc>
          <a:spcPct val="100000"/>
        </a:lnSpc>
        <a:spcBef>
          <a:spcPct val="0"/>
        </a:spcBef>
        <a:buNone/>
        <a:defRPr sz="3200" kern="1200">
          <a:solidFill>
            <a:schemeClr val="tx1"/>
          </a:solidFill>
          <a:latin typeface="Calibri" panose="020F0502020204030204" pitchFamily="34" charset="0"/>
          <a:ea typeface="+mj-ea"/>
          <a:cs typeface="+mj-cs"/>
        </a:defRPr>
      </a:lvl1pPr>
    </p:titleStyle>
    <p:bodyStyle>
      <a:lvl1pPr marL="0" indent="0" algn="l" defTabSz="685766" rtl="0" eaLnBrk="1" latinLnBrk="0" hangingPunct="1">
        <a:lnSpc>
          <a:spcPct val="100000"/>
        </a:lnSpc>
        <a:spcBef>
          <a:spcPts val="0"/>
        </a:spcBef>
        <a:spcAft>
          <a:spcPts val="0"/>
        </a:spcAft>
        <a:buClr>
          <a:schemeClr val="tx1"/>
        </a:buClr>
        <a:buFontTx/>
        <a:buNone/>
        <a:defRPr lang="fr-FR" sz="1200" kern="1200">
          <a:solidFill>
            <a:schemeClr val="tx1"/>
          </a:solidFill>
          <a:latin typeface="Calibri" panose="020F0502020204030204" pitchFamily="34" charset="0"/>
          <a:ea typeface="+mn-ea"/>
          <a:cs typeface="+mn-cs"/>
        </a:defRPr>
      </a:lvl1pPr>
      <a:lvl2pPr marL="182563" indent="-182563" algn="l" defTabSz="685766" rtl="0" eaLnBrk="1" latinLnBrk="0" hangingPunct="1">
        <a:lnSpc>
          <a:spcPct val="100000"/>
        </a:lnSpc>
        <a:spcBef>
          <a:spcPts val="225"/>
        </a:spcBef>
        <a:buClr>
          <a:schemeClr val="tx1"/>
        </a:buClr>
        <a:buFont typeface="Poppins" panose="02000000000000000000" pitchFamily="2" charset="0"/>
        <a:buChar char="–"/>
        <a:defRPr lang="fr-FR" sz="1200" kern="1200">
          <a:solidFill>
            <a:schemeClr val="tx1"/>
          </a:solidFill>
          <a:latin typeface="Calibri" panose="020F0502020204030204" pitchFamily="34" charset="0"/>
          <a:ea typeface="+mn-ea"/>
          <a:cs typeface="+mn-cs"/>
        </a:defRPr>
      </a:lvl2pPr>
      <a:lvl3pPr marL="857207" indent="-171442" algn="l" defTabSz="685766" rtl="0" eaLnBrk="1" latinLnBrk="0" hangingPunct="1">
        <a:lnSpc>
          <a:spcPct val="100000"/>
        </a:lnSpc>
        <a:spcBef>
          <a:spcPts val="0"/>
        </a:spcBef>
        <a:spcAft>
          <a:spcPts val="225"/>
        </a:spcAft>
        <a:buClr>
          <a:schemeClr val="tx1"/>
        </a:buClr>
        <a:buFont typeface="Poppins" panose="02000000000000000000" pitchFamily="2" charset="0"/>
        <a:buChar char="–"/>
        <a:defRPr lang="fr-FR" sz="1050" kern="1200">
          <a:solidFill>
            <a:schemeClr val="tx1"/>
          </a:solidFill>
          <a:latin typeface="Calibri" panose="020F0502020204030204" pitchFamily="34" charset="0"/>
          <a:ea typeface="+mn-ea"/>
          <a:cs typeface="+mn-cs"/>
        </a:defRPr>
      </a:lvl3pPr>
      <a:lvl4pPr marL="1200090" indent="-171442" algn="l" defTabSz="685766" rtl="0" eaLnBrk="1" latinLnBrk="0" hangingPunct="1">
        <a:lnSpc>
          <a:spcPct val="100000"/>
        </a:lnSpc>
        <a:spcBef>
          <a:spcPts val="0"/>
        </a:spcBef>
        <a:spcAft>
          <a:spcPts val="225"/>
        </a:spcAft>
        <a:buClr>
          <a:schemeClr val="tx1"/>
        </a:buClr>
        <a:buFont typeface="Poppins" panose="02000000000000000000" pitchFamily="2" charset="0"/>
        <a:buChar char="–"/>
        <a:defRPr lang="fr-FR" sz="1050" kern="1200">
          <a:solidFill>
            <a:schemeClr val="tx1"/>
          </a:solidFill>
          <a:latin typeface="Calibri" panose="020F0502020204030204" pitchFamily="34" charset="0"/>
          <a:ea typeface="+mn-ea"/>
          <a:cs typeface="+mn-cs"/>
        </a:defRPr>
      </a:lvl4pPr>
      <a:lvl5pPr marL="469082" indent="-132154" algn="l" defTabSz="685766" rtl="0" eaLnBrk="1" latinLnBrk="0" hangingPunct="1">
        <a:lnSpc>
          <a:spcPct val="100000"/>
        </a:lnSpc>
        <a:spcBef>
          <a:spcPts val="0"/>
        </a:spcBef>
        <a:spcAft>
          <a:spcPts val="225"/>
        </a:spcAft>
        <a:buClr>
          <a:schemeClr val="tx1"/>
        </a:buClr>
        <a:buFont typeface="Poppins" panose="02000000000000000000" pitchFamily="2" charset="0"/>
        <a:buChar char="–"/>
        <a:defRPr lang="fr-FR" sz="1050" kern="1200">
          <a:solidFill>
            <a:schemeClr val="tx1"/>
          </a:solidFill>
          <a:latin typeface="Calibri" panose="020F050202020403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slide" Target="slide5.xml"/><Relationship Id="rId1" Type="http://schemas.openxmlformats.org/officeDocument/2006/relationships/slideLayout" Target="../slideLayouts/slideLayout2.xml"/><Relationship Id="rId4" Type="http://schemas.openxmlformats.org/officeDocument/2006/relationships/slide" Target="slide7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hyperlink" Target="https://myeav.ecuvie.assurances.d.bbg/jcms/rpn32_62940" TargetMode="External"/><Relationship Id="rId3" Type="http://schemas.openxmlformats.org/officeDocument/2006/relationships/slide" Target="slide12.xml"/><Relationship Id="rId7" Type="http://schemas.openxmlformats.org/officeDocument/2006/relationships/image" Target="../media/image12.png"/><Relationship Id="rId12" Type="http://schemas.openxmlformats.org/officeDocument/2006/relationships/hyperlink" Target="https://myeav.ecuvie.assurances.d.bbg/jcms/lpn32_62505" TargetMode="External"/><Relationship Id="rId2" Type="http://schemas.openxmlformats.org/officeDocument/2006/relationships/slide" Target="slide6.xml"/><Relationship Id="rId1" Type="http://schemas.openxmlformats.org/officeDocument/2006/relationships/slideLayout" Target="../slideLayouts/slideLayout7.xml"/><Relationship Id="rId6" Type="http://schemas.openxmlformats.org/officeDocument/2006/relationships/slide" Target="slide49.xml"/><Relationship Id="rId11" Type="http://schemas.openxmlformats.org/officeDocument/2006/relationships/image" Target="../media/image15.png"/><Relationship Id="rId5" Type="http://schemas.openxmlformats.org/officeDocument/2006/relationships/slide" Target="slide33.xml"/><Relationship Id="rId10" Type="http://schemas.openxmlformats.org/officeDocument/2006/relationships/hyperlink" Target="https://myeav.ecuvie.assurances.d.bbg/jcms/lpn32_62504" TargetMode="External"/><Relationship Id="rId4" Type="http://schemas.openxmlformats.org/officeDocument/2006/relationships/slide" Target="slide20.xml"/><Relationship Id="rId9" Type="http://schemas.openxmlformats.org/officeDocument/2006/relationships/slide" Target="slide16.xml"/><Relationship Id="rId14" Type="http://schemas.openxmlformats.org/officeDocument/2006/relationships/slide" Target="slide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png"/><Relationship Id="rId7" Type="http://schemas.openxmlformats.org/officeDocument/2006/relationships/slide" Target="slide20.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slide" Target="slide28.xml"/><Relationship Id="rId11" Type="http://schemas.openxmlformats.org/officeDocument/2006/relationships/slide" Target="slide16.xml"/><Relationship Id="rId5" Type="http://schemas.openxmlformats.org/officeDocument/2006/relationships/image" Target="../media/image14.png"/><Relationship Id="rId10" Type="http://schemas.openxmlformats.org/officeDocument/2006/relationships/slide" Target="slide5.xml"/><Relationship Id="rId4" Type="http://schemas.openxmlformats.org/officeDocument/2006/relationships/slide" Target="slide40.xml"/><Relationship Id="rId9" Type="http://schemas.openxmlformats.org/officeDocument/2006/relationships/slide" Target="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20.xml"/><Relationship Id="rId7" Type="http://schemas.openxmlformats.org/officeDocument/2006/relationships/slide" Target="slide40.xm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slide" Target="slide3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slide" Target="slid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slide" Target="slide5.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4.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9.png"/><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slide" Target="slide5.xml"/><Relationship Id="rId4" Type="http://schemas.openxmlformats.org/officeDocument/2006/relationships/image" Target="../media/image8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slide" Target="slide64.xml"/><Relationship Id="rId3" Type="http://schemas.openxmlformats.org/officeDocument/2006/relationships/image" Target="../media/image14.png"/><Relationship Id="rId7" Type="http://schemas.openxmlformats.org/officeDocument/2006/relationships/slide" Target="slide62.xml"/><Relationship Id="rId2" Type="http://schemas.openxmlformats.org/officeDocument/2006/relationships/slide" Target="slide61.xml"/><Relationship Id="rId1" Type="http://schemas.openxmlformats.org/officeDocument/2006/relationships/slideLayout" Target="../slideLayouts/slideLayout7.xml"/><Relationship Id="rId6" Type="http://schemas.openxmlformats.org/officeDocument/2006/relationships/slide" Target="slide59.xml"/><Relationship Id="rId5" Type="http://schemas.openxmlformats.org/officeDocument/2006/relationships/image" Target="../media/image13.png"/><Relationship Id="rId4" Type="http://schemas.openxmlformats.org/officeDocument/2006/relationships/slide" Target="slide58.xml"/></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slide" Target="slide7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7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7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5">
            <a:extLst>
              <a:ext uri="{FF2B5EF4-FFF2-40B4-BE49-F238E27FC236}">
                <a16:creationId xmlns:a16="http://schemas.microsoft.com/office/drawing/2014/main" id="{E96A3666-E505-C241-B27E-C011EC938A0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val="0"/>
              </a:ext>
            </a:extLst>
          </a:blip>
          <a:srcRect l="4739" r="4739"/>
          <a:stretch>
            <a:fillRect/>
          </a:stretch>
        </p:blipFill>
        <p:spPr/>
      </p:pic>
      <p:sp>
        <p:nvSpPr>
          <p:cNvPr id="3" name="Titre 2">
            <a:extLst>
              <a:ext uri="{FF2B5EF4-FFF2-40B4-BE49-F238E27FC236}">
                <a16:creationId xmlns:a16="http://schemas.microsoft.com/office/drawing/2014/main" id="{22F49128-060A-43A2-893C-56604FE98DD6}"/>
              </a:ext>
            </a:extLst>
          </p:cNvPr>
          <p:cNvSpPr>
            <a:spLocks noGrp="1"/>
          </p:cNvSpPr>
          <p:nvPr>
            <p:ph type="title"/>
          </p:nvPr>
        </p:nvSpPr>
        <p:spPr>
          <a:xfrm>
            <a:off x="5465774" y="1477574"/>
            <a:ext cx="3678226" cy="1232219"/>
          </a:xfrm>
        </p:spPr>
        <p:txBody>
          <a:bodyPr>
            <a:normAutofit fontScale="90000"/>
          </a:bodyPr>
          <a:lstStyle/>
          <a:p>
            <a:r>
              <a:rPr lang="fr-FR" sz="2000" dirty="0"/>
              <a:t>PREVOYANCE</a:t>
            </a:r>
            <a:r>
              <a:rPr lang="fr-FR" sz="2000" dirty="0">
                <a:solidFill>
                  <a:srgbClr val="E87618"/>
                </a:solidFill>
              </a:rPr>
              <a:t> </a:t>
            </a:r>
            <a:r>
              <a:rPr lang="fr-FR" sz="2000" dirty="0"/>
              <a:t>PRO</a:t>
            </a:r>
            <a:br>
              <a:rPr lang="fr-FR" sz="2000" dirty="0"/>
            </a:br>
            <a:r>
              <a:rPr lang="fr-FR" sz="1600" b="0" dirty="0"/>
              <a:t>Nouvelle offre de Prévoyance pour les Pros :</a:t>
            </a:r>
            <a:br>
              <a:rPr lang="fr-FR" sz="1600" b="0" dirty="0"/>
            </a:br>
            <a:r>
              <a:rPr lang="fr-FR" sz="1600" b="0" dirty="0"/>
              <a:t>Le parcours MyWay</a:t>
            </a:r>
            <a:endParaRPr lang="fr-FR" sz="2000" b="0" dirty="0"/>
          </a:p>
        </p:txBody>
      </p:sp>
      <p:sp>
        <p:nvSpPr>
          <p:cNvPr id="4" name="Espace réservé du texte 3">
            <a:extLst>
              <a:ext uri="{FF2B5EF4-FFF2-40B4-BE49-F238E27FC236}">
                <a16:creationId xmlns:a16="http://schemas.microsoft.com/office/drawing/2014/main" id="{53AE4BBC-8D55-48BD-A26A-7E1056DB578B}"/>
              </a:ext>
            </a:extLst>
          </p:cNvPr>
          <p:cNvSpPr>
            <a:spLocks noGrp="1"/>
          </p:cNvSpPr>
          <p:nvPr>
            <p:ph type="body" idx="1"/>
          </p:nvPr>
        </p:nvSpPr>
        <p:spPr>
          <a:xfrm>
            <a:off x="5465774" y="2709792"/>
            <a:ext cx="3678226" cy="411405"/>
          </a:xfrm>
        </p:spPr>
        <p:txBody>
          <a:bodyPr/>
          <a:lstStyle/>
          <a:p>
            <a:r>
              <a:rPr lang="fr-FR" sz="1400" dirty="0"/>
              <a:t>027192-01</a:t>
            </a:r>
          </a:p>
        </p:txBody>
      </p:sp>
      <p:sp>
        <p:nvSpPr>
          <p:cNvPr id="5" name="ZoneTexte 7"/>
          <p:cNvSpPr txBox="1">
            <a:spLocks noChangeArrowheads="1"/>
          </p:cNvSpPr>
          <p:nvPr/>
        </p:nvSpPr>
        <p:spPr bwMode="auto">
          <a:xfrm rot="20711379">
            <a:off x="-183415" y="2373250"/>
            <a:ext cx="52913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fontAlgn="base" hangingPunct="1">
              <a:spcBef>
                <a:spcPct val="0"/>
              </a:spcBef>
              <a:spcAft>
                <a:spcPct val="0"/>
              </a:spcAft>
            </a:pPr>
            <a:r>
              <a:rPr lang="fr-FR" sz="1100" dirty="0">
                <a:solidFill>
                  <a:schemeClr val="tx1">
                    <a:lumMod val="90000"/>
                    <a:lumOff val="10000"/>
                  </a:schemeClr>
                </a:solidFill>
                <a:cs typeface="Arial" pitchFamily="34" charset="0"/>
              </a:rPr>
              <a:t>Division </a:t>
            </a:r>
            <a:r>
              <a:rPr lang="fr-FR" sz="1100" b="1" dirty="0">
                <a:solidFill>
                  <a:schemeClr val="tx1">
                    <a:lumMod val="90000"/>
                    <a:lumOff val="10000"/>
                  </a:schemeClr>
                </a:solidFill>
                <a:cs typeface="Arial" pitchFamily="34" charset="0"/>
              </a:rPr>
              <a:t>C</a:t>
            </a:r>
            <a:r>
              <a:rPr lang="fr-FR" sz="1100" dirty="0">
                <a:solidFill>
                  <a:schemeClr val="tx1">
                    <a:lumMod val="90000"/>
                    <a:lumOff val="10000"/>
                  </a:schemeClr>
                </a:solidFill>
                <a:cs typeface="Arial" pitchFamily="34" charset="0"/>
              </a:rPr>
              <a:t>onduite du </a:t>
            </a:r>
            <a:r>
              <a:rPr lang="fr-FR" sz="1100" b="1" dirty="0">
                <a:solidFill>
                  <a:schemeClr val="tx1">
                    <a:lumMod val="90000"/>
                    <a:lumOff val="10000"/>
                  </a:schemeClr>
                </a:solidFill>
                <a:cs typeface="Arial" pitchFamily="34" charset="0"/>
              </a:rPr>
              <a:t>C</a:t>
            </a:r>
            <a:r>
              <a:rPr lang="fr-FR" sz="1100" dirty="0">
                <a:solidFill>
                  <a:schemeClr val="tx1">
                    <a:lumMod val="90000"/>
                    <a:lumOff val="10000"/>
                  </a:schemeClr>
                </a:solidFill>
                <a:cs typeface="Arial" pitchFamily="34" charset="0"/>
              </a:rPr>
              <a:t>hangement</a:t>
            </a:r>
          </a:p>
          <a:p>
            <a:pPr algn="r" eaLnBrk="1" fontAlgn="base" hangingPunct="1">
              <a:spcBef>
                <a:spcPct val="0"/>
              </a:spcBef>
              <a:spcAft>
                <a:spcPct val="0"/>
              </a:spcAft>
            </a:pPr>
            <a:r>
              <a:rPr lang="fr-FR" sz="1100" dirty="0">
                <a:solidFill>
                  <a:schemeClr val="tx1">
                    <a:lumMod val="90000"/>
                    <a:lumOff val="10000"/>
                  </a:schemeClr>
                </a:solidFill>
                <a:cs typeface="Arial" pitchFamily="34" charset="0"/>
              </a:rPr>
              <a:t> Pôle Client</a:t>
            </a:r>
          </a:p>
        </p:txBody>
      </p:sp>
      <p:sp>
        <p:nvSpPr>
          <p:cNvPr id="2" name="ZoneTexte 1"/>
          <p:cNvSpPr txBox="1"/>
          <p:nvPr/>
        </p:nvSpPr>
        <p:spPr>
          <a:xfrm rot="20956384">
            <a:off x="5670430" y="3513827"/>
            <a:ext cx="2610929" cy="1200329"/>
          </a:xfrm>
          <a:prstGeom prst="rect">
            <a:avLst/>
          </a:prstGeom>
          <a:solidFill>
            <a:schemeClr val="accent3">
              <a:lumMod val="20000"/>
              <a:lumOff val="80000"/>
            </a:schemeClr>
          </a:solidFill>
        </p:spPr>
        <p:txBody>
          <a:bodyPr wrap="square" rtlCol="0">
            <a:spAutoFit/>
          </a:bodyPr>
          <a:lstStyle/>
          <a:p>
            <a:r>
              <a:rPr lang="fr-FR" dirty="0"/>
              <a:t>Pour profiter des liens et des animations, regardez cette présentation en mode diaporama</a:t>
            </a:r>
          </a:p>
        </p:txBody>
      </p:sp>
    </p:spTree>
    <p:extLst>
      <p:ext uri="{BB962C8B-B14F-4D97-AF65-F5344CB8AC3E}">
        <p14:creationId xmlns:p14="http://schemas.microsoft.com/office/powerpoint/2010/main" val="2815842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2778AED-C401-45D0-B014-F58BFF9D281D}"/>
              </a:ext>
            </a:extLst>
          </p:cNvPr>
          <p:cNvSpPr>
            <a:spLocks noGrp="1"/>
          </p:cNvSpPr>
          <p:nvPr>
            <p:ph type="body" sz="half" idx="2"/>
          </p:nvPr>
        </p:nvSpPr>
        <p:spPr/>
        <p:txBody>
          <a:bodyPr/>
          <a:lstStyle/>
          <a:p>
            <a:r>
              <a:rPr lang="fr-FR" dirty="0"/>
              <a:t>Sommaire</a:t>
            </a:r>
          </a:p>
        </p:txBody>
      </p:sp>
      <p:sp>
        <p:nvSpPr>
          <p:cNvPr id="3" name="Espace réservé du texte 2">
            <a:extLst>
              <a:ext uri="{FF2B5EF4-FFF2-40B4-BE49-F238E27FC236}">
                <a16:creationId xmlns:a16="http://schemas.microsoft.com/office/drawing/2014/main" id="{EA61267F-DA27-42D7-9D7C-F84C51C4B6BE}"/>
              </a:ext>
            </a:extLst>
          </p:cNvPr>
          <p:cNvSpPr>
            <a:spLocks noGrp="1"/>
          </p:cNvSpPr>
          <p:nvPr>
            <p:ph type="body" sz="quarter" idx="13"/>
          </p:nvPr>
        </p:nvSpPr>
        <p:spPr>
          <a:xfrm>
            <a:off x="7121088" y="125045"/>
            <a:ext cx="1840034" cy="1135343"/>
          </a:xfrm>
        </p:spPr>
        <p:txBody>
          <a:bodyPr/>
          <a:lstStyle/>
          <a:p>
            <a:r>
              <a:rPr lang="fr-FR" sz="1600" dirty="0"/>
              <a:t>PREVOYANCE</a:t>
            </a:r>
            <a:r>
              <a:rPr lang="fr-FR" sz="1600" dirty="0">
                <a:solidFill>
                  <a:srgbClr val="E87618"/>
                </a:solidFill>
              </a:rPr>
              <a:t> </a:t>
            </a:r>
            <a:r>
              <a:rPr lang="fr-FR" sz="1600" dirty="0"/>
              <a:t>PRO</a:t>
            </a:r>
            <a:br>
              <a:rPr lang="fr-FR" sz="1600" dirty="0"/>
            </a:br>
            <a:r>
              <a:rPr lang="fr-FR" b="0" dirty="0"/>
              <a:t>Nouvelle offre de Prévoyance pour les Pros</a:t>
            </a:r>
            <a:endParaRPr lang="fr-FR" dirty="0"/>
          </a:p>
        </p:txBody>
      </p:sp>
      <p:sp>
        <p:nvSpPr>
          <p:cNvPr id="32"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38"/>
          </p:nvPr>
        </p:nvSpPr>
        <p:spPr>
          <a:xfrm>
            <a:off x="1212415" y="187426"/>
            <a:ext cx="3453897" cy="566953"/>
          </a:xfrm>
        </p:spPr>
        <p:txBody>
          <a:bodyPr anchor="ctr">
            <a:normAutofit/>
          </a:bodyPr>
          <a:lstStyle/>
          <a:p>
            <a:r>
              <a:rPr lang="fr-FR" dirty="0"/>
              <a:t>Contexte</a:t>
            </a:r>
          </a:p>
        </p:txBody>
      </p:sp>
      <p:sp>
        <p:nvSpPr>
          <p:cNvPr id="52" name="Espace réservé du texte 51">
            <a:extLst>
              <a:ext uri="{FF2B5EF4-FFF2-40B4-BE49-F238E27FC236}">
                <a16:creationId xmlns:a16="http://schemas.microsoft.com/office/drawing/2014/main" id="{859D4F84-3A72-4044-9488-0C2DD10CD0A6}"/>
              </a:ext>
            </a:extLst>
          </p:cNvPr>
          <p:cNvSpPr>
            <a:spLocks noGrp="1" noChangeAspect="1"/>
          </p:cNvSpPr>
          <p:nvPr>
            <p:ph type="body" sz="quarter" idx="72"/>
          </p:nvPr>
        </p:nvSpPr>
        <p:spPr>
          <a:xfrm>
            <a:off x="1218650" y="2192382"/>
            <a:ext cx="3449281" cy="571005"/>
          </a:xfrm>
        </p:spPr>
        <p:txBody>
          <a:bodyPr anchor="ctr">
            <a:normAutofit/>
          </a:bodyPr>
          <a:lstStyle/>
          <a:p>
            <a:r>
              <a:rPr lang="fr-FR" dirty="0">
                <a:hlinkClick r:id="rId2" action="ppaction://hlinksldjump"/>
              </a:rPr>
              <a:t>Les parcours</a:t>
            </a:r>
            <a:endParaRPr lang="fr-FR" dirty="0"/>
          </a:p>
        </p:txBody>
      </p:sp>
      <p:sp>
        <p:nvSpPr>
          <p:cNvPr id="10"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38"/>
          </p:nvPr>
        </p:nvSpPr>
        <p:spPr>
          <a:xfrm>
            <a:off x="1227326" y="1140440"/>
            <a:ext cx="3453897" cy="566953"/>
          </a:xfrm>
          <a:solidFill>
            <a:srgbClr val="F5F5F5"/>
          </a:solidFill>
        </p:spPr>
        <p:txBody>
          <a:bodyPr vert="horz" lIns="108000" tIns="45720" rIns="91440" bIns="0" rtlCol="0" anchor="ctr">
            <a:normAutofit/>
          </a:bodyPr>
          <a:lstStyle/>
          <a:p>
            <a:r>
              <a:rPr lang="fr-FR" dirty="0"/>
              <a:t>Pour qui et dans quel cadre ?</a:t>
            </a:r>
          </a:p>
          <a:p>
            <a:endParaRPr lang="fr-FR" dirty="0"/>
          </a:p>
        </p:txBody>
      </p:sp>
      <p:sp>
        <p:nvSpPr>
          <p:cNvPr id="13" name="Espace réservé du texte 29">
            <a:extLst>
              <a:ext uri="{FF2B5EF4-FFF2-40B4-BE49-F238E27FC236}">
                <a16:creationId xmlns:a16="http://schemas.microsoft.com/office/drawing/2014/main" id="{32D77B3D-4C01-491C-96E0-148AE9F3B9C1}"/>
              </a:ext>
            </a:extLst>
          </p:cNvPr>
          <p:cNvSpPr>
            <a:spLocks noGrp="1" noChangeAspect="1"/>
          </p:cNvSpPr>
          <p:nvPr>
            <p:ph type="body" sz="quarter" idx="23"/>
          </p:nvPr>
        </p:nvSpPr>
        <p:spPr>
          <a:xfrm>
            <a:off x="397389" y="2192390"/>
            <a:ext cx="602225" cy="568524"/>
          </a:xfrm>
        </p:spPr>
        <p:txBody>
          <a:bodyPr/>
          <a:lstStyle/>
          <a:p>
            <a:r>
              <a:rPr lang="fr-FR" dirty="0"/>
              <a:t>3</a:t>
            </a:r>
          </a:p>
        </p:txBody>
      </p:sp>
      <p:sp>
        <p:nvSpPr>
          <p:cNvPr id="14" name="Espace réservé du texte 29">
            <a:extLst>
              <a:ext uri="{FF2B5EF4-FFF2-40B4-BE49-F238E27FC236}">
                <a16:creationId xmlns:a16="http://schemas.microsoft.com/office/drawing/2014/main" id="{32D77B3D-4C01-491C-96E0-148AE9F3B9C1}"/>
              </a:ext>
            </a:extLst>
          </p:cNvPr>
          <p:cNvSpPr>
            <a:spLocks noGrp="1" noChangeAspect="1"/>
          </p:cNvSpPr>
          <p:nvPr>
            <p:ph type="body" sz="quarter" idx="23"/>
          </p:nvPr>
        </p:nvSpPr>
        <p:spPr>
          <a:xfrm>
            <a:off x="404831" y="1138323"/>
            <a:ext cx="602225" cy="568524"/>
          </a:xfrm>
        </p:spPr>
        <p:txBody>
          <a:bodyPr/>
          <a:lstStyle/>
          <a:p>
            <a:r>
              <a:rPr lang="fr-FR" dirty="0"/>
              <a:t>2</a:t>
            </a:r>
          </a:p>
        </p:txBody>
      </p:sp>
      <p:sp>
        <p:nvSpPr>
          <p:cNvPr id="15" name="Espace réservé du texte 29">
            <a:extLst>
              <a:ext uri="{FF2B5EF4-FFF2-40B4-BE49-F238E27FC236}">
                <a16:creationId xmlns:a16="http://schemas.microsoft.com/office/drawing/2014/main" id="{32D77B3D-4C01-491C-96E0-148AE9F3B9C1}"/>
              </a:ext>
            </a:extLst>
          </p:cNvPr>
          <p:cNvSpPr>
            <a:spLocks noGrp="1" noChangeAspect="1"/>
          </p:cNvSpPr>
          <p:nvPr>
            <p:ph type="body" sz="quarter" idx="23"/>
          </p:nvPr>
        </p:nvSpPr>
        <p:spPr>
          <a:xfrm>
            <a:off x="391154" y="187433"/>
            <a:ext cx="602225" cy="568524"/>
          </a:xfrm>
        </p:spPr>
        <p:txBody>
          <a:bodyPr/>
          <a:lstStyle/>
          <a:p>
            <a:r>
              <a:rPr lang="fr-FR" dirty="0"/>
              <a:t>1</a:t>
            </a:r>
          </a:p>
        </p:txBody>
      </p:sp>
      <p:sp>
        <p:nvSpPr>
          <p:cNvPr id="16" name="Espace réservé du texte 51">
            <a:extLst>
              <a:ext uri="{FF2B5EF4-FFF2-40B4-BE49-F238E27FC236}">
                <a16:creationId xmlns:a16="http://schemas.microsoft.com/office/drawing/2014/main" id="{859D4F84-3A72-4044-9488-0C2DD10CD0A6}"/>
              </a:ext>
            </a:extLst>
          </p:cNvPr>
          <p:cNvSpPr>
            <a:spLocks noGrp="1" noChangeAspect="1"/>
          </p:cNvSpPr>
          <p:nvPr>
            <p:ph type="body" sz="quarter" idx="72"/>
          </p:nvPr>
        </p:nvSpPr>
        <p:spPr>
          <a:xfrm>
            <a:off x="1233561" y="3161216"/>
            <a:ext cx="3449281" cy="571005"/>
          </a:xfrm>
        </p:spPr>
        <p:txBody>
          <a:bodyPr anchor="ctr">
            <a:normAutofit/>
          </a:bodyPr>
          <a:lstStyle/>
          <a:p>
            <a:r>
              <a:rPr lang="fr-FR" dirty="0">
                <a:solidFill>
                  <a:srgbClr val="C00000"/>
                </a:solidFill>
                <a:hlinkClick r:id="rId3" action="ppaction://hlinksldjump"/>
              </a:rPr>
              <a:t>Archivage</a:t>
            </a:r>
            <a:endParaRPr lang="fr-FR" dirty="0">
              <a:solidFill>
                <a:srgbClr val="C00000"/>
              </a:solidFill>
            </a:endParaRPr>
          </a:p>
        </p:txBody>
      </p:sp>
      <p:sp>
        <p:nvSpPr>
          <p:cNvPr id="17" name="Espace réservé du texte 29">
            <a:extLst>
              <a:ext uri="{FF2B5EF4-FFF2-40B4-BE49-F238E27FC236}">
                <a16:creationId xmlns:a16="http://schemas.microsoft.com/office/drawing/2014/main" id="{32D77B3D-4C01-491C-96E0-148AE9F3B9C1}"/>
              </a:ext>
            </a:extLst>
          </p:cNvPr>
          <p:cNvSpPr>
            <a:spLocks noGrp="1" noChangeAspect="1"/>
          </p:cNvSpPr>
          <p:nvPr>
            <p:ph type="body" sz="quarter" idx="23"/>
          </p:nvPr>
        </p:nvSpPr>
        <p:spPr>
          <a:xfrm>
            <a:off x="412300" y="3161224"/>
            <a:ext cx="602225" cy="568524"/>
          </a:xfrm>
        </p:spPr>
        <p:txBody>
          <a:bodyPr/>
          <a:lstStyle/>
          <a:p>
            <a:r>
              <a:rPr lang="fr-FR" dirty="0"/>
              <a:t>4</a:t>
            </a:r>
          </a:p>
        </p:txBody>
      </p:sp>
      <p:sp>
        <p:nvSpPr>
          <p:cNvPr id="20" name="Espace réservé du texte 51">
            <a:extLst>
              <a:ext uri="{FF2B5EF4-FFF2-40B4-BE49-F238E27FC236}">
                <a16:creationId xmlns:a16="http://schemas.microsoft.com/office/drawing/2014/main" id="{859D4F84-3A72-4044-9488-0C2DD10CD0A6}"/>
              </a:ext>
            </a:extLst>
          </p:cNvPr>
          <p:cNvSpPr>
            <a:spLocks noGrp="1" noChangeAspect="1"/>
          </p:cNvSpPr>
          <p:nvPr>
            <p:ph type="body" sz="quarter" idx="72"/>
          </p:nvPr>
        </p:nvSpPr>
        <p:spPr>
          <a:xfrm>
            <a:off x="1233561" y="4023976"/>
            <a:ext cx="3449281" cy="571005"/>
          </a:xfrm>
        </p:spPr>
        <p:txBody>
          <a:bodyPr anchor="ctr">
            <a:normAutofit/>
          </a:bodyPr>
          <a:lstStyle/>
          <a:p>
            <a:r>
              <a:rPr lang="fr-FR" dirty="0">
                <a:solidFill>
                  <a:srgbClr val="C00000"/>
                </a:solidFill>
                <a:hlinkClick r:id="rId4" action="ppaction://hlinksldjump"/>
              </a:rPr>
              <a:t>Consultation et annulation</a:t>
            </a:r>
            <a:endParaRPr lang="fr-FR" dirty="0">
              <a:solidFill>
                <a:srgbClr val="C00000"/>
              </a:solidFill>
            </a:endParaRPr>
          </a:p>
        </p:txBody>
      </p:sp>
      <p:sp>
        <p:nvSpPr>
          <p:cNvPr id="21" name="Espace réservé du texte 29">
            <a:extLst>
              <a:ext uri="{FF2B5EF4-FFF2-40B4-BE49-F238E27FC236}">
                <a16:creationId xmlns:a16="http://schemas.microsoft.com/office/drawing/2014/main" id="{32D77B3D-4C01-491C-96E0-148AE9F3B9C1}"/>
              </a:ext>
            </a:extLst>
          </p:cNvPr>
          <p:cNvSpPr>
            <a:spLocks noGrp="1" noChangeAspect="1"/>
          </p:cNvSpPr>
          <p:nvPr>
            <p:ph type="body" sz="quarter" idx="23"/>
          </p:nvPr>
        </p:nvSpPr>
        <p:spPr>
          <a:xfrm>
            <a:off x="412300" y="4023984"/>
            <a:ext cx="602225" cy="568524"/>
          </a:xfrm>
        </p:spPr>
        <p:txBody>
          <a:bodyPr/>
          <a:lstStyle/>
          <a:p>
            <a:r>
              <a:rPr lang="fr-FR" dirty="0"/>
              <a:t>5</a:t>
            </a:r>
          </a:p>
        </p:txBody>
      </p:sp>
    </p:spTree>
    <p:extLst>
      <p:ext uri="{BB962C8B-B14F-4D97-AF65-F5344CB8AC3E}">
        <p14:creationId xmlns:p14="http://schemas.microsoft.com/office/powerpoint/2010/main" val="3911365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831966" y="939343"/>
            <a:ext cx="5892800" cy="3837684"/>
          </a:xfrm>
        </p:spPr>
        <p:txBody>
          <a:bodyPr>
            <a:normAutofit/>
          </a:bodyPr>
          <a:lstStyle/>
          <a:p>
            <a:pPr algn="just"/>
            <a:endParaRPr lang="fr-FR" dirty="0"/>
          </a:p>
          <a:p>
            <a:endParaRPr lang="fr-FR" dirty="0"/>
          </a:p>
          <a:p>
            <a:endParaRPr lang="fr-FR" dirty="0"/>
          </a:p>
          <a:p>
            <a:r>
              <a:rPr lang="fr-FR" dirty="0"/>
              <a:t>NATIXIS ASSURANCES lance le projet « TRIBU PROS » et met en marché une nouvelle offre Prévoyance modernisée plus compétitive et modulable </a:t>
            </a:r>
            <a:r>
              <a:rPr lang="fr-FR" b="1" dirty="0">
                <a:solidFill>
                  <a:schemeClr val="accent1"/>
                </a:solidFill>
              </a:rPr>
              <a:t>: </a:t>
            </a:r>
            <a:r>
              <a:rPr lang="fr-FR" b="1" dirty="0"/>
              <a:t>PREVOYANCE PRO.</a:t>
            </a:r>
            <a:r>
              <a:rPr lang="fr-FR" dirty="0"/>
              <a:t> Elle est commune aux réseaux du groupe BPCE.</a:t>
            </a:r>
            <a:br>
              <a:rPr lang="fr-FR" dirty="0"/>
            </a:br>
            <a:r>
              <a:rPr lang="fr-FR" dirty="0"/>
              <a:t>L’enjeu est d’améliorer et simplifier les parcours conseillers et clients par la digitalisation des processus existants, afin de développer l’activité sur le marché des PROS en proposant un parcours informatisé et fluide. </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247441" y="1254507"/>
            <a:ext cx="1588565" cy="871610"/>
          </a:xfrm>
        </p:spPr>
        <p:txBody>
          <a:bodyPr/>
          <a:lstStyle/>
          <a:p>
            <a:endParaRPr lang="fr-FR" dirty="0"/>
          </a:p>
          <a:p>
            <a:r>
              <a:rPr lang="fr-FR" dirty="0"/>
              <a:t>Contexte du projet  </a:t>
            </a:r>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1</a:t>
            </a:r>
          </a:p>
        </p:txBody>
      </p:sp>
    </p:spTree>
    <p:extLst>
      <p:ext uri="{BB962C8B-B14F-4D97-AF65-F5344CB8AC3E}">
        <p14:creationId xmlns:p14="http://schemas.microsoft.com/office/powerpoint/2010/main" val="253592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27099" y="160595"/>
            <a:ext cx="4456800" cy="581925"/>
          </a:xfrm>
        </p:spPr>
        <p:txBody>
          <a:bodyPr/>
          <a:lstStyle/>
          <a:p>
            <a:r>
              <a:rPr lang="fr-FR" sz="1600" dirty="0"/>
              <a:t>PREVOYANCE PRO</a:t>
            </a:r>
            <a:br>
              <a:rPr lang="fr-FR" sz="1600" dirty="0"/>
            </a:br>
            <a:r>
              <a:rPr lang="fr-FR" b="0" dirty="0"/>
              <a:t>Nouvelle offre de Prévoyance pour les Pros</a:t>
            </a:r>
            <a:endParaRPr lang="fr-FR" dirty="0"/>
          </a:p>
        </p:txBody>
      </p:sp>
      <p:sp>
        <p:nvSpPr>
          <p:cNvPr id="7" name="Espace réservé du texte 6"/>
          <p:cNvSpPr>
            <a:spLocks noGrp="1"/>
          </p:cNvSpPr>
          <p:nvPr>
            <p:ph type="body" sz="half" idx="2"/>
          </p:nvPr>
        </p:nvSpPr>
        <p:spPr>
          <a:xfrm>
            <a:off x="257168" y="431191"/>
            <a:ext cx="614271" cy="508152"/>
          </a:xfrm>
          <a:prstGeom prst="rect">
            <a:avLst/>
          </a:prstGeom>
        </p:spPr>
        <p:txBody>
          <a:bodyPr wrap="none">
            <a:spAutoFit/>
          </a:bodyPr>
          <a:lstStyle/>
          <a:p>
            <a:r>
              <a:rPr lang="fr-FR" sz="6600" dirty="0"/>
              <a:t>2</a:t>
            </a:r>
          </a:p>
        </p:txBody>
      </p:sp>
      <p:sp>
        <p:nvSpPr>
          <p:cNvPr id="8" name="Rectangle 7"/>
          <p:cNvSpPr/>
          <p:nvPr/>
        </p:nvSpPr>
        <p:spPr>
          <a:xfrm>
            <a:off x="318430" y="1252678"/>
            <a:ext cx="1468544" cy="424732"/>
          </a:xfrm>
          <a:prstGeom prst="rect">
            <a:avLst/>
          </a:prstGeom>
        </p:spPr>
        <p:txBody>
          <a:bodyPr wrap="none">
            <a:spAutoFit/>
          </a:bodyPr>
          <a:lstStyle/>
          <a:p>
            <a:pPr defTabSz="914400">
              <a:lnSpc>
                <a:spcPct val="90000"/>
              </a:lnSpc>
              <a:spcBef>
                <a:spcPts val="1000"/>
              </a:spcBef>
            </a:pPr>
            <a:r>
              <a:rPr lang="fr-FR" sz="2400" b="1" dirty="0">
                <a:solidFill>
                  <a:srgbClr val="922A51"/>
                </a:solidFill>
              </a:rPr>
              <a:t>Pour qui ?</a:t>
            </a:r>
          </a:p>
        </p:txBody>
      </p:sp>
      <p:pic>
        <p:nvPicPr>
          <p:cNvPr id="9" name="Image 8"/>
          <p:cNvPicPr>
            <a:picLocks noChangeAspect="1"/>
          </p:cNvPicPr>
          <p:nvPr/>
        </p:nvPicPr>
        <p:blipFill>
          <a:blip r:embed="rId2"/>
          <a:stretch>
            <a:fillRect/>
          </a:stretch>
        </p:blipFill>
        <p:spPr>
          <a:xfrm>
            <a:off x="7043661" y="1416273"/>
            <a:ext cx="1338659" cy="872625"/>
          </a:xfrm>
          <a:prstGeom prst="rect">
            <a:avLst/>
          </a:prstGeom>
        </p:spPr>
      </p:pic>
      <p:pic>
        <p:nvPicPr>
          <p:cNvPr id="12" name="Image 11"/>
          <p:cNvPicPr>
            <a:picLocks noChangeAspect="1"/>
          </p:cNvPicPr>
          <p:nvPr/>
        </p:nvPicPr>
        <p:blipFill>
          <a:blip r:embed="rId3"/>
          <a:stretch>
            <a:fillRect/>
          </a:stretch>
        </p:blipFill>
        <p:spPr>
          <a:xfrm>
            <a:off x="3128568" y="1356240"/>
            <a:ext cx="1011237" cy="932658"/>
          </a:xfrm>
          <a:prstGeom prst="rect">
            <a:avLst/>
          </a:prstGeom>
        </p:spPr>
      </p:pic>
      <p:sp>
        <p:nvSpPr>
          <p:cNvPr id="13" name="ZoneTexte 12"/>
          <p:cNvSpPr txBox="1"/>
          <p:nvPr/>
        </p:nvSpPr>
        <p:spPr>
          <a:xfrm>
            <a:off x="3107341" y="2288900"/>
            <a:ext cx="1032463" cy="246221"/>
          </a:xfrm>
          <a:prstGeom prst="rect">
            <a:avLst/>
          </a:prstGeom>
          <a:noFill/>
        </p:spPr>
        <p:txBody>
          <a:bodyPr wrap="square" rtlCol="0">
            <a:spAutoFit/>
          </a:bodyPr>
          <a:lstStyle/>
          <a:p>
            <a:pPr algn="ctr"/>
            <a:r>
              <a:rPr lang="fr-FR" sz="1000" b="1" dirty="0">
                <a:solidFill>
                  <a:schemeClr val="accent1"/>
                </a:solidFill>
                <a:latin typeface="Arial Narrow" panose="020B0606020202030204" pitchFamily="34" charset="0"/>
                <a:cs typeface="Aharoni" panose="02010803020104030203" pitchFamily="2" charset="-79"/>
              </a:rPr>
              <a:t>professionnel</a:t>
            </a:r>
          </a:p>
        </p:txBody>
      </p:sp>
      <p:sp>
        <p:nvSpPr>
          <p:cNvPr id="15" name="ZoneTexte 14"/>
          <p:cNvSpPr txBox="1"/>
          <p:nvPr/>
        </p:nvSpPr>
        <p:spPr>
          <a:xfrm>
            <a:off x="7043661" y="2258491"/>
            <a:ext cx="1338659" cy="246221"/>
          </a:xfrm>
          <a:prstGeom prst="rect">
            <a:avLst/>
          </a:prstGeom>
          <a:noFill/>
        </p:spPr>
        <p:txBody>
          <a:bodyPr wrap="square" rtlCol="0">
            <a:spAutoFit/>
          </a:bodyPr>
          <a:lstStyle/>
          <a:p>
            <a:pPr algn="ctr"/>
            <a:r>
              <a:rPr lang="fr-FR" sz="1000" b="1" dirty="0">
                <a:solidFill>
                  <a:schemeClr val="accent1"/>
                </a:solidFill>
                <a:latin typeface="Arial Narrow" panose="020B0606020202030204" pitchFamily="34" charset="0"/>
                <a:cs typeface="Aharoni" panose="02010803020104030203" pitchFamily="2" charset="-79"/>
              </a:rPr>
              <a:t>Dirigeant d’entreprise</a:t>
            </a:r>
          </a:p>
        </p:txBody>
      </p:sp>
      <p:sp>
        <p:nvSpPr>
          <p:cNvPr id="16" name="Organigramme : Connecteur 15"/>
          <p:cNvSpPr/>
          <p:nvPr/>
        </p:nvSpPr>
        <p:spPr>
          <a:xfrm>
            <a:off x="2803657" y="1141111"/>
            <a:ext cx="1647432" cy="1579417"/>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p:nvPicPr>
        <p:blipFill>
          <a:blip r:embed="rId4"/>
          <a:stretch>
            <a:fillRect/>
          </a:stretch>
        </p:blipFill>
        <p:spPr>
          <a:xfrm>
            <a:off x="4890414" y="1416275"/>
            <a:ext cx="1482209" cy="872625"/>
          </a:xfrm>
          <a:prstGeom prst="rect">
            <a:avLst/>
          </a:prstGeom>
        </p:spPr>
      </p:pic>
      <p:sp>
        <p:nvSpPr>
          <p:cNvPr id="14" name="ZoneTexte 13"/>
          <p:cNvSpPr txBox="1"/>
          <p:nvPr/>
        </p:nvSpPr>
        <p:spPr>
          <a:xfrm>
            <a:off x="5029200" y="2288898"/>
            <a:ext cx="1292252" cy="246221"/>
          </a:xfrm>
          <a:prstGeom prst="rect">
            <a:avLst/>
          </a:prstGeom>
          <a:noFill/>
        </p:spPr>
        <p:txBody>
          <a:bodyPr wrap="square" rtlCol="0">
            <a:spAutoFit/>
          </a:bodyPr>
          <a:lstStyle/>
          <a:p>
            <a:pPr algn="ctr"/>
            <a:r>
              <a:rPr lang="fr-FR" sz="1000" b="1" dirty="0">
                <a:solidFill>
                  <a:schemeClr val="accent1"/>
                </a:solidFill>
                <a:latin typeface="Arial Narrow" panose="020B0606020202030204" pitchFamily="34" charset="0"/>
                <a:cs typeface="Aharoni" panose="02010803020104030203" pitchFamily="2" charset="-79"/>
              </a:rPr>
              <a:t>Conjoint collaborateur</a:t>
            </a:r>
          </a:p>
        </p:txBody>
      </p:sp>
      <p:sp>
        <p:nvSpPr>
          <p:cNvPr id="17" name="Organigramme : Connecteur 16"/>
          <p:cNvSpPr/>
          <p:nvPr/>
        </p:nvSpPr>
        <p:spPr>
          <a:xfrm>
            <a:off x="4839758" y="1141109"/>
            <a:ext cx="1647432" cy="1579417"/>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Organigramme : Connecteur 17"/>
          <p:cNvSpPr/>
          <p:nvPr/>
        </p:nvSpPr>
        <p:spPr>
          <a:xfrm>
            <a:off x="6875860" y="1141110"/>
            <a:ext cx="1647432" cy="1579417"/>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3" name="Connecteur droit 22"/>
          <p:cNvCxnSpPr/>
          <p:nvPr/>
        </p:nvCxnSpPr>
        <p:spPr>
          <a:xfrm>
            <a:off x="2803657" y="3161521"/>
            <a:ext cx="5719635" cy="29151"/>
          </a:xfrm>
          <a:prstGeom prst="line">
            <a:avLst/>
          </a:prstGeom>
          <a:ln w="31750"/>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p:nvPicPr>
        <p:blipFill>
          <a:blip r:embed="rId5"/>
          <a:stretch>
            <a:fillRect/>
          </a:stretch>
        </p:blipFill>
        <p:spPr>
          <a:xfrm>
            <a:off x="6814534" y="3631665"/>
            <a:ext cx="1770084" cy="487366"/>
          </a:xfrm>
          <a:prstGeom prst="rect">
            <a:avLst/>
          </a:prstGeom>
        </p:spPr>
      </p:pic>
      <p:sp>
        <p:nvSpPr>
          <p:cNvPr id="26" name="Rectangle 25"/>
          <p:cNvSpPr/>
          <p:nvPr/>
        </p:nvSpPr>
        <p:spPr>
          <a:xfrm>
            <a:off x="396251" y="3502251"/>
            <a:ext cx="1539553" cy="1217769"/>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quel cadre ?</a:t>
            </a:r>
          </a:p>
          <a:p>
            <a:pPr defTabSz="914400">
              <a:lnSpc>
                <a:spcPct val="90000"/>
              </a:lnSpc>
              <a:spcBef>
                <a:spcPts val="1000"/>
              </a:spcBef>
            </a:pPr>
            <a:endParaRPr lang="fr-FR" sz="2400" b="1" dirty="0">
              <a:solidFill>
                <a:srgbClr val="922A51"/>
              </a:solidFill>
            </a:endParaRPr>
          </a:p>
        </p:txBody>
      </p:sp>
      <p:sp>
        <p:nvSpPr>
          <p:cNvPr id="28" name="ZoneTexte 27"/>
          <p:cNvSpPr txBox="1"/>
          <p:nvPr/>
        </p:nvSpPr>
        <p:spPr>
          <a:xfrm>
            <a:off x="7170627" y="4141141"/>
            <a:ext cx="1292252" cy="261610"/>
          </a:xfrm>
          <a:prstGeom prst="rect">
            <a:avLst/>
          </a:prstGeom>
          <a:noFill/>
        </p:spPr>
        <p:txBody>
          <a:bodyPr wrap="square" rtlCol="0">
            <a:spAutoFit/>
          </a:bodyPr>
          <a:lstStyle/>
          <a:p>
            <a:pPr algn="ctr"/>
            <a:r>
              <a:rPr lang="fr-FR" sz="1100" b="1" dirty="0">
                <a:solidFill>
                  <a:srgbClr val="FF0000"/>
                </a:solidFill>
                <a:latin typeface="Arial Narrow" panose="020B0606020202030204" pitchFamily="34" charset="0"/>
                <a:cs typeface="Aharoni" panose="02010803020104030203" pitchFamily="2" charset="-79"/>
              </a:rPr>
              <a:t>En mobilité</a:t>
            </a:r>
            <a:endParaRPr lang="fr-FR" sz="1000" b="1" dirty="0">
              <a:solidFill>
                <a:srgbClr val="FF0000"/>
              </a:solidFill>
              <a:latin typeface="Arial Narrow" panose="020B0606020202030204" pitchFamily="34" charset="0"/>
              <a:cs typeface="Aharoni" panose="02010803020104030203" pitchFamily="2" charset="-79"/>
            </a:endParaRPr>
          </a:p>
        </p:txBody>
      </p:sp>
      <p:sp>
        <p:nvSpPr>
          <p:cNvPr id="29" name="Ellipse 28"/>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p:cNvPicPr>
            <a:picLocks noChangeAspect="1"/>
          </p:cNvPicPr>
          <p:nvPr/>
        </p:nvPicPr>
        <p:blipFill>
          <a:blip r:embed="rId6"/>
          <a:stretch>
            <a:fillRect/>
          </a:stretch>
        </p:blipFill>
        <p:spPr>
          <a:xfrm>
            <a:off x="3987955" y="3700086"/>
            <a:ext cx="973151" cy="773365"/>
          </a:xfrm>
          <a:prstGeom prst="rect">
            <a:avLst/>
          </a:prstGeom>
        </p:spPr>
      </p:pic>
      <p:pic>
        <p:nvPicPr>
          <p:cNvPr id="31" name="Image 30"/>
          <p:cNvPicPr>
            <a:picLocks noChangeAspect="1"/>
          </p:cNvPicPr>
          <p:nvPr/>
        </p:nvPicPr>
        <p:blipFill>
          <a:blip r:embed="rId7"/>
          <a:stretch>
            <a:fillRect/>
          </a:stretch>
        </p:blipFill>
        <p:spPr>
          <a:xfrm>
            <a:off x="2803657" y="3700086"/>
            <a:ext cx="1120950" cy="783715"/>
          </a:xfrm>
          <a:prstGeom prst="rect">
            <a:avLst/>
          </a:prstGeom>
        </p:spPr>
      </p:pic>
      <p:sp>
        <p:nvSpPr>
          <p:cNvPr id="32" name="ZoneTexte 31"/>
          <p:cNvSpPr txBox="1"/>
          <p:nvPr/>
        </p:nvSpPr>
        <p:spPr>
          <a:xfrm>
            <a:off x="2803657" y="4437195"/>
            <a:ext cx="2099819" cy="261610"/>
          </a:xfrm>
          <a:prstGeom prst="rect">
            <a:avLst/>
          </a:prstGeom>
          <a:noFill/>
        </p:spPr>
        <p:txBody>
          <a:bodyPr wrap="square" rtlCol="0">
            <a:spAutoFit/>
          </a:bodyPr>
          <a:lstStyle/>
          <a:p>
            <a:pPr algn="ctr"/>
            <a:r>
              <a:rPr lang="fr-FR" sz="1100" b="1" dirty="0">
                <a:solidFill>
                  <a:srgbClr val="FF0000"/>
                </a:solidFill>
                <a:latin typeface="Arial Narrow" panose="020B0606020202030204" pitchFamily="34" charset="0"/>
                <a:cs typeface="Aharoni" panose="02010803020104030203" pitchFamily="2" charset="-79"/>
              </a:rPr>
              <a:t>Depuis le poste de travail</a:t>
            </a:r>
            <a:endParaRPr lang="fr-FR" sz="1000" b="1" dirty="0">
              <a:solidFill>
                <a:srgbClr val="FF0000"/>
              </a:solidFill>
              <a:latin typeface="Arial Narrow" panose="020B0606020202030204" pitchFamily="34" charset="0"/>
              <a:cs typeface="Aharoni" panose="02010803020104030203" pitchFamily="2" charset="-79"/>
            </a:endParaRPr>
          </a:p>
        </p:txBody>
      </p:sp>
      <p:sp>
        <p:nvSpPr>
          <p:cNvPr id="33" name="Ellipse 32"/>
          <p:cNvSpPr/>
          <p:nvPr/>
        </p:nvSpPr>
        <p:spPr>
          <a:xfrm>
            <a:off x="2508169" y="3459807"/>
            <a:ext cx="2773950" cy="136511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3444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animBg="1"/>
      <p:bldP spid="14" grpId="0"/>
      <p:bldP spid="17" grpId="0" animBg="1"/>
      <p:bldP spid="18" grpId="0" animBg="1"/>
      <p:bldP spid="26" grpId="0"/>
      <p:bldP spid="28" grpId="0"/>
      <p:bldP spid="29" grpId="0" animBg="1"/>
      <p:bldP spid="32" grpId="0"/>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247441" y="1254507"/>
            <a:ext cx="1588565" cy="871610"/>
          </a:xfrm>
        </p:spPr>
        <p:txBody>
          <a:bodyPr/>
          <a:lstStyle/>
          <a:p>
            <a:endParaRPr lang="fr-FR" dirty="0"/>
          </a:p>
          <a:p>
            <a:r>
              <a:rPr lang="fr-FR" dirty="0"/>
              <a:t>Les parcours</a:t>
            </a:r>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3</a:t>
            </a:r>
          </a:p>
        </p:txBody>
      </p:sp>
      <p:sp>
        <p:nvSpPr>
          <p:cNvPr id="7"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2712994" y="145176"/>
            <a:ext cx="3242479" cy="532249"/>
          </a:xfrm>
          <a:prstGeom prst="rect">
            <a:avLst/>
          </a:prstGeom>
          <a:ln w="31750">
            <a:solidFill>
              <a:srgbClr val="7030A0"/>
            </a:solidFill>
          </a:ln>
        </p:spPr>
        <p:txBody>
          <a:bodyPr anchor="ctr">
            <a:normAutofit/>
          </a:bodyPr>
          <a:lstStyle/>
          <a:p>
            <a:pPr algn="ctr"/>
            <a:r>
              <a:rPr lang="fr-FR" b="1" dirty="0">
                <a:solidFill>
                  <a:srgbClr val="922A51"/>
                </a:solidFill>
                <a:hlinkClick r:id="rId2" action="ppaction://hlinksldjump"/>
              </a:rPr>
              <a:t>A – Le début du parcours</a:t>
            </a:r>
            <a:endParaRPr lang="fr-FR" b="1" dirty="0">
              <a:solidFill>
                <a:srgbClr val="922A51"/>
              </a:solidFill>
            </a:endParaRPr>
          </a:p>
        </p:txBody>
      </p:sp>
      <p:sp>
        <p:nvSpPr>
          <p:cNvPr id="19"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2712994" y="819378"/>
            <a:ext cx="3242479" cy="532249"/>
          </a:xfrm>
          <a:prstGeom prst="rect">
            <a:avLst/>
          </a:prstGeom>
          <a:ln w="31750">
            <a:solidFill>
              <a:srgbClr val="7030A0"/>
            </a:solidFill>
          </a:ln>
        </p:spPr>
        <p:txBody>
          <a:bodyPr anchor="ctr">
            <a:normAutofit/>
          </a:bodyPr>
          <a:lstStyle/>
          <a:p>
            <a:pPr algn="ctr"/>
            <a:r>
              <a:rPr lang="fr-FR" b="1" dirty="0">
                <a:solidFill>
                  <a:srgbClr val="922A51"/>
                </a:solidFill>
                <a:hlinkClick r:id="rId3" action="ppaction://hlinksldjump"/>
              </a:rPr>
              <a:t>B - Effectuer une simulation</a:t>
            </a:r>
            <a:endParaRPr lang="fr-FR" b="1" dirty="0">
              <a:solidFill>
                <a:srgbClr val="922A51"/>
              </a:solidFill>
            </a:endParaRPr>
          </a:p>
        </p:txBody>
      </p:sp>
      <p:sp>
        <p:nvSpPr>
          <p:cNvPr id="20"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2712993" y="2190442"/>
            <a:ext cx="3242479" cy="532249"/>
          </a:xfrm>
          <a:prstGeom prst="rect">
            <a:avLst/>
          </a:prstGeom>
          <a:ln w="31750">
            <a:solidFill>
              <a:srgbClr val="7030A0"/>
            </a:solidFill>
          </a:ln>
        </p:spPr>
        <p:txBody>
          <a:bodyPr anchor="ctr">
            <a:normAutofit/>
          </a:bodyPr>
          <a:lstStyle/>
          <a:p>
            <a:pPr algn="ctr"/>
            <a:r>
              <a:rPr lang="fr-FR" b="1" dirty="0">
                <a:solidFill>
                  <a:srgbClr val="922A51"/>
                </a:solidFill>
                <a:hlinkClick r:id="rId4" action="ppaction://hlinksldjump"/>
              </a:rPr>
              <a:t>D – Signer par SED</a:t>
            </a:r>
            <a:endParaRPr lang="fr-FR" b="1" dirty="0">
              <a:solidFill>
                <a:srgbClr val="922A51"/>
              </a:solidFill>
            </a:endParaRPr>
          </a:p>
        </p:txBody>
      </p:sp>
      <p:sp>
        <p:nvSpPr>
          <p:cNvPr id="21"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2712992" y="3490461"/>
            <a:ext cx="3242479" cy="532249"/>
          </a:xfrm>
          <a:prstGeom prst="rect">
            <a:avLst/>
          </a:prstGeom>
          <a:ln w="31750">
            <a:solidFill>
              <a:srgbClr val="7030A0"/>
            </a:solidFill>
          </a:ln>
        </p:spPr>
        <p:txBody>
          <a:bodyPr anchor="ctr">
            <a:normAutofit/>
          </a:bodyPr>
          <a:lstStyle/>
          <a:p>
            <a:pPr algn="ctr"/>
            <a:r>
              <a:rPr lang="fr-FR" b="1" dirty="0">
                <a:solidFill>
                  <a:srgbClr val="922A51"/>
                </a:solidFill>
                <a:hlinkClick r:id="rId5" action="ppaction://hlinksldjump"/>
              </a:rPr>
              <a:t>F - Signature papier en face à face</a:t>
            </a:r>
            <a:endParaRPr lang="fr-FR" b="1" dirty="0">
              <a:solidFill>
                <a:srgbClr val="922A51"/>
              </a:solidFill>
            </a:endParaRPr>
          </a:p>
        </p:txBody>
      </p:sp>
      <p:sp>
        <p:nvSpPr>
          <p:cNvPr id="22"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6377428" y="4086944"/>
            <a:ext cx="2495205" cy="511513"/>
          </a:xfrm>
          <a:prstGeom prst="rect">
            <a:avLst/>
          </a:prstGeom>
          <a:ln w="31750">
            <a:solidFill>
              <a:srgbClr val="7030A0"/>
            </a:solidFill>
          </a:ln>
        </p:spPr>
        <p:txBody>
          <a:bodyPr anchor="ctr">
            <a:normAutofit/>
          </a:bodyPr>
          <a:lstStyle/>
          <a:p>
            <a:r>
              <a:rPr lang="fr-FR" b="1" dirty="0"/>
              <a:t>       </a:t>
            </a:r>
            <a:r>
              <a:rPr lang="fr-FR" b="1" dirty="0">
                <a:hlinkClick r:id="rId6" action="ppaction://hlinksldjump"/>
              </a:rPr>
              <a:t>En situation de mobilité</a:t>
            </a:r>
            <a:endParaRPr lang="fr-FR" b="1" dirty="0"/>
          </a:p>
        </p:txBody>
      </p:sp>
      <p:grpSp>
        <p:nvGrpSpPr>
          <p:cNvPr id="23" name="Groupe 22"/>
          <p:cNvGrpSpPr/>
          <p:nvPr/>
        </p:nvGrpSpPr>
        <p:grpSpPr>
          <a:xfrm>
            <a:off x="8315325" y="4166892"/>
            <a:ext cx="447472" cy="372351"/>
            <a:chOff x="6487190" y="3502251"/>
            <a:chExt cx="2335797" cy="982200"/>
          </a:xfrm>
        </p:grpSpPr>
        <p:pic>
          <p:nvPicPr>
            <p:cNvPr id="24" name="Image 23"/>
            <p:cNvPicPr>
              <a:picLocks noChangeAspect="1"/>
            </p:cNvPicPr>
            <p:nvPr/>
          </p:nvPicPr>
          <p:blipFill>
            <a:blip r:embed="rId7"/>
            <a:stretch>
              <a:fillRect/>
            </a:stretch>
          </p:blipFill>
          <p:spPr>
            <a:xfrm>
              <a:off x="6814534" y="3631665"/>
              <a:ext cx="1770084" cy="487366"/>
            </a:xfrm>
            <a:prstGeom prst="rect">
              <a:avLst/>
            </a:prstGeom>
          </p:spPr>
        </p:pic>
        <p:sp>
          <p:nvSpPr>
            <p:cNvPr id="25" name="Ellipse 24"/>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6"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2712992" y="4215953"/>
            <a:ext cx="3242479" cy="532249"/>
          </a:xfrm>
          <a:prstGeom prst="rect">
            <a:avLst/>
          </a:prstGeom>
          <a:ln w="31750">
            <a:solidFill>
              <a:srgbClr val="7030A0"/>
            </a:solidFill>
          </a:ln>
        </p:spPr>
        <p:txBody>
          <a:bodyPr anchor="ctr">
            <a:normAutofit/>
          </a:bodyPr>
          <a:lstStyle/>
          <a:p>
            <a:pPr algn="ctr"/>
            <a:r>
              <a:rPr lang="fr-FR" b="1" dirty="0">
                <a:solidFill>
                  <a:srgbClr val="922A51"/>
                </a:solidFill>
                <a:hlinkClick r:id="rId8" action="ppaction://hlinksldjump"/>
              </a:rPr>
              <a:t>G- Signature papier au téléphone</a:t>
            </a:r>
            <a:endParaRPr lang="fr-FR" b="1" dirty="0">
              <a:solidFill>
                <a:srgbClr val="922A51"/>
              </a:solidFill>
            </a:endParaRPr>
          </a:p>
        </p:txBody>
      </p:sp>
      <p:sp>
        <p:nvSpPr>
          <p:cNvPr id="27"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2712994" y="1504910"/>
            <a:ext cx="3242479" cy="532249"/>
          </a:xfrm>
          <a:prstGeom prst="rect">
            <a:avLst/>
          </a:prstGeom>
          <a:ln w="31750">
            <a:solidFill>
              <a:srgbClr val="7030A0"/>
            </a:solidFill>
          </a:ln>
        </p:spPr>
        <p:txBody>
          <a:bodyPr anchor="ctr">
            <a:normAutofit/>
          </a:bodyPr>
          <a:lstStyle/>
          <a:p>
            <a:pPr algn="ctr"/>
            <a:r>
              <a:rPr lang="fr-FR" b="1" dirty="0">
                <a:solidFill>
                  <a:srgbClr val="922A51"/>
                </a:solidFill>
                <a:hlinkClick r:id="rId9" action="ppaction://hlinksldjump"/>
              </a:rPr>
              <a:t>C – Souscrire le contrat</a:t>
            </a:r>
            <a:endParaRPr lang="fr-FR" b="1" dirty="0">
              <a:solidFill>
                <a:srgbClr val="922A51"/>
              </a:solidFill>
            </a:endParaRPr>
          </a:p>
        </p:txBody>
      </p:sp>
      <p:sp>
        <p:nvSpPr>
          <p:cNvPr id="3" name="Rectangle 2"/>
          <p:cNvSpPr/>
          <p:nvPr/>
        </p:nvSpPr>
        <p:spPr>
          <a:xfrm>
            <a:off x="6617757" y="2579308"/>
            <a:ext cx="1841882" cy="415498"/>
          </a:xfrm>
          <a:prstGeom prst="rect">
            <a:avLst/>
          </a:prstGeom>
        </p:spPr>
        <p:txBody>
          <a:bodyPr wrap="square">
            <a:spAutoFit/>
          </a:bodyPr>
          <a:lstStyle/>
          <a:p>
            <a:r>
              <a:rPr lang="fr-FR" sz="1050" u="sng" dirty="0">
                <a:latin typeface="Calibri" panose="020F0502020204030204" pitchFamily="34" charset="0"/>
                <a:ea typeface="Calibri" panose="020F0502020204030204" pitchFamily="34" charset="0"/>
                <a:cs typeface="Times New Roman" panose="02020603050405020304" pitchFamily="18" charset="0"/>
                <a:hlinkClick r:id="rId10"/>
              </a:rPr>
              <a:t>Adhésion à un contrat sur MyAssur</a:t>
            </a:r>
            <a:r>
              <a:rPr lang="fr-FR" sz="1050" u="sng" dirty="0">
                <a:latin typeface="Calibri" panose="020F0502020204030204" pitchFamily="34" charset="0"/>
                <a:ea typeface="Calibri" panose="020F0502020204030204" pitchFamily="34" charset="0"/>
                <a:cs typeface="Times New Roman" panose="02020603050405020304" pitchFamily="18" charset="0"/>
              </a:rPr>
              <a:t> (face à face)</a:t>
            </a:r>
            <a:endParaRPr lang="fr-FR" sz="1050" dirty="0"/>
          </a:p>
        </p:txBody>
      </p:sp>
      <p:pic>
        <p:nvPicPr>
          <p:cNvPr id="4" name="Image 3"/>
          <p:cNvPicPr>
            <a:picLocks noChangeAspect="1"/>
          </p:cNvPicPr>
          <p:nvPr/>
        </p:nvPicPr>
        <p:blipFill>
          <a:blip r:embed="rId11"/>
          <a:stretch>
            <a:fillRect/>
          </a:stretch>
        </p:blipFill>
        <p:spPr>
          <a:xfrm>
            <a:off x="6743355" y="1204891"/>
            <a:ext cx="1523253" cy="861638"/>
          </a:xfrm>
          <a:prstGeom prst="rect">
            <a:avLst/>
          </a:prstGeom>
        </p:spPr>
      </p:pic>
      <p:sp>
        <p:nvSpPr>
          <p:cNvPr id="5" name="Rectangle 4"/>
          <p:cNvSpPr/>
          <p:nvPr/>
        </p:nvSpPr>
        <p:spPr>
          <a:xfrm>
            <a:off x="6617757" y="3071967"/>
            <a:ext cx="1697569" cy="692497"/>
          </a:xfrm>
          <a:prstGeom prst="rect">
            <a:avLst/>
          </a:prstGeom>
        </p:spPr>
        <p:txBody>
          <a:bodyPr wrap="square">
            <a:spAutoFit/>
          </a:bodyPr>
          <a:lstStyle/>
          <a:p>
            <a:r>
              <a:rPr lang="fr-FR" sz="1050" u="sng" dirty="0">
                <a:latin typeface="Calibri" panose="020F0502020204030204" pitchFamily="34" charset="0"/>
                <a:ea typeface="Calibri" panose="020F0502020204030204" pitchFamily="34" charset="0"/>
                <a:cs typeface="Times New Roman" panose="02020603050405020304" pitchFamily="18" charset="0"/>
                <a:hlinkClick r:id="rId12"/>
              </a:rPr>
              <a:t>Adhésion à un contrat sur WebAssur</a:t>
            </a:r>
            <a:r>
              <a:rPr lang="fr-FR" sz="1050" u="sng" dirty="0">
                <a:latin typeface="Calibri" panose="020F0502020204030204" pitchFamily="34" charset="0"/>
                <a:ea typeface="Calibri" panose="020F0502020204030204" pitchFamily="34" charset="0"/>
                <a:cs typeface="Times New Roman" panose="02020603050405020304" pitchFamily="18" charset="0"/>
              </a:rPr>
              <a:t> (face à face)</a:t>
            </a:r>
          </a:p>
          <a:p>
            <a:endParaRPr lang="fr-FR" dirty="0"/>
          </a:p>
        </p:txBody>
      </p:sp>
      <p:sp>
        <p:nvSpPr>
          <p:cNvPr id="9" name="Rectangle 8"/>
          <p:cNvSpPr/>
          <p:nvPr/>
        </p:nvSpPr>
        <p:spPr>
          <a:xfrm>
            <a:off x="6617757" y="2154066"/>
            <a:ext cx="2008727" cy="707886"/>
          </a:xfrm>
          <a:prstGeom prst="rect">
            <a:avLst/>
          </a:prstGeom>
        </p:spPr>
        <p:txBody>
          <a:bodyPr wrap="square">
            <a:spAutoFit/>
          </a:bodyPr>
          <a:lstStyle/>
          <a:p>
            <a:r>
              <a:rPr lang="fr-FR" sz="1100" dirty="0">
                <a:hlinkClick r:id="rId13"/>
              </a:rPr>
              <a:t>Adhésion à un contrat sur MyAssur (VAD)</a:t>
            </a:r>
            <a:endParaRPr lang="fr-FR" sz="1100" dirty="0"/>
          </a:p>
          <a:p>
            <a:endParaRPr lang="fr-FR" dirty="0"/>
          </a:p>
        </p:txBody>
      </p:sp>
      <p:sp>
        <p:nvSpPr>
          <p:cNvPr id="12" name="Rectangle 11"/>
          <p:cNvSpPr/>
          <p:nvPr/>
        </p:nvSpPr>
        <p:spPr>
          <a:xfrm>
            <a:off x="6550325" y="939343"/>
            <a:ext cx="1909314" cy="2647308"/>
          </a:xfrm>
          <a:prstGeom prst="rec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6528193" y="927274"/>
            <a:ext cx="1991360" cy="276999"/>
          </a:xfrm>
          <a:prstGeom prst="rect">
            <a:avLst/>
          </a:prstGeom>
          <a:noFill/>
        </p:spPr>
        <p:txBody>
          <a:bodyPr wrap="square" rtlCol="0">
            <a:spAutoFit/>
          </a:bodyPr>
          <a:lstStyle/>
          <a:p>
            <a:pPr algn="ctr"/>
            <a:r>
              <a:rPr lang="fr-FR" sz="1200" dirty="0">
                <a:solidFill>
                  <a:srgbClr val="C00000"/>
                </a:solidFill>
              </a:rPr>
              <a:t>Liens utiles My EAV</a:t>
            </a:r>
          </a:p>
        </p:txBody>
      </p:sp>
      <p:sp>
        <p:nvSpPr>
          <p:cNvPr id="28" name="Espace réservé du texte 31">
            <a:extLst>
              <a:ext uri="{FF2B5EF4-FFF2-40B4-BE49-F238E27FC236}">
                <a16:creationId xmlns:a16="http://schemas.microsoft.com/office/drawing/2014/main" id="{0F1D0D19-1E01-4121-AE3B-1B6DB64FED67}"/>
              </a:ext>
            </a:extLst>
          </p:cNvPr>
          <p:cNvSpPr>
            <a:spLocks noGrp="1" noChangeAspect="1"/>
          </p:cNvSpPr>
          <p:nvPr>
            <p:ph type="body" sz="quarter" idx="4294967295"/>
          </p:nvPr>
        </p:nvSpPr>
        <p:spPr>
          <a:xfrm>
            <a:off x="2712994" y="2835901"/>
            <a:ext cx="3242479" cy="532249"/>
          </a:xfrm>
          <a:prstGeom prst="rect">
            <a:avLst/>
          </a:prstGeom>
          <a:ln w="31750">
            <a:solidFill>
              <a:srgbClr val="7030A0"/>
            </a:solidFill>
          </a:ln>
        </p:spPr>
        <p:txBody>
          <a:bodyPr anchor="ctr">
            <a:normAutofit/>
          </a:bodyPr>
          <a:lstStyle/>
          <a:p>
            <a:pPr algn="ctr"/>
            <a:r>
              <a:rPr lang="fr-FR" b="1" dirty="0">
                <a:solidFill>
                  <a:srgbClr val="922A51"/>
                </a:solidFill>
                <a:hlinkClick r:id="rId14" action="ppaction://hlinksldjump"/>
              </a:rPr>
              <a:t>E – Signer par SAG</a:t>
            </a:r>
            <a:endParaRPr lang="fr-FR" b="1" dirty="0">
              <a:solidFill>
                <a:srgbClr val="922A51"/>
              </a:solidFill>
            </a:endParaRPr>
          </a:p>
        </p:txBody>
      </p:sp>
    </p:spTree>
    <p:extLst>
      <p:ext uri="{BB962C8B-B14F-4D97-AF65-F5344CB8AC3E}">
        <p14:creationId xmlns:p14="http://schemas.microsoft.com/office/powerpoint/2010/main" val="88405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un contrat</a:t>
            </a:r>
          </a:p>
        </p:txBody>
      </p:sp>
      <p:sp>
        <p:nvSpPr>
          <p:cNvPr id="42" name="Rectangle 41"/>
          <p:cNvSpPr/>
          <p:nvPr/>
        </p:nvSpPr>
        <p:spPr>
          <a:xfrm>
            <a:off x="4610093" y="1714343"/>
            <a:ext cx="3067057" cy="2086725"/>
          </a:xfrm>
          <a:prstGeom prst="rect">
            <a:avLst/>
          </a:prstGeom>
        </p:spPr>
        <p:txBody>
          <a:bodyPr wrap="square">
            <a:spAutoFit/>
          </a:bodyPr>
          <a:lstStyle/>
          <a:p>
            <a:pPr defTabSz="914400">
              <a:lnSpc>
                <a:spcPct val="90000"/>
              </a:lnSpc>
              <a:spcBef>
                <a:spcPts val="1000"/>
              </a:spcBef>
            </a:pPr>
            <a:r>
              <a:rPr lang="fr-FR" sz="4800" b="1" dirty="0">
                <a:solidFill>
                  <a:srgbClr val="922A51"/>
                </a:solidFill>
              </a:rPr>
              <a:t>A – Le début du parcours</a:t>
            </a:r>
          </a:p>
        </p:txBody>
      </p:sp>
    </p:spTree>
    <p:extLst>
      <p:ext uri="{BB962C8B-B14F-4D97-AF65-F5344CB8AC3E}">
        <p14:creationId xmlns:p14="http://schemas.microsoft.com/office/powerpoint/2010/main" val="3944667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4"/>
          </p:nvPr>
        </p:nvSpPr>
        <p:spPr>
          <a:xfrm>
            <a:off x="2322562" y="0"/>
            <a:ext cx="3668184" cy="778748"/>
          </a:xfrm>
        </p:spPr>
        <p:txBody>
          <a:bodyPr>
            <a:normAutofit/>
          </a:bodyPr>
          <a:lstStyle/>
          <a:p>
            <a:r>
              <a:rPr lang="fr-FR" sz="2000" b="1" dirty="0">
                <a:solidFill>
                  <a:srgbClr val="FF0000"/>
                </a:solidFill>
              </a:rPr>
              <a:t>Adhérer à un contrat de prévoyance PRO se réalise sur :</a:t>
            </a:r>
          </a:p>
        </p:txBody>
      </p:sp>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Le début du parcours</a:t>
            </a:r>
          </a:p>
        </p:txBody>
      </p:sp>
      <p:grpSp>
        <p:nvGrpSpPr>
          <p:cNvPr id="9" name="Groupe 8"/>
          <p:cNvGrpSpPr/>
          <p:nvPr/>
        </p:nvGrpSpPr>
        <p:grpSpPr>
          <a:xfrm>
            <a:off x="4730728" y="1113975"/>
            <a:ext cx="678122" cy="482333"/>
            <a:chOff x="6906638" y="2027027"/>
            <a:chExt cx="1040860" cy="725475"/>
          </a:xfrm>
        </p:grpSpPr>
        <p:pic>
          <p:nvPicPr>
            <p:cNvPr id="10" name="Image 9"/>
            <p:cNvPicPr>
              <a:picLocks noChangeAspect="1"/>
            </p:cNvPicPr>
            <p:nvPr/>
          </p:nvPicPr>
          <p:blipFill>
            <a:blip r:embed="rId2"/>
            <a:stretch>
              <a:fillRect/>
            </a:stretch>
          </p:blipFill>
          <p:spPr>
            <a:xfrm>
              <a:off x="7133932" y="2201088"/>
              <a:ext cx="537028" cy="416497"/>
            </a:xfrm>
            <a:prstGeom prst="rect">
              <a:avLst/>
            </a:prstGeom>
          </p:spPr>
        </p:pic>
        <p:sp>
          <p:nvSpPr>
            <p:cNvPr id="11" name="Ellipse 10"/>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4937378" y="564626"/>
            <a:ext cx="2126385" cy="523220"/>
          </a:xfrm>
          <a:prstGeom prst="rect">
            <a:avLst/>
          </a:prstGeom>
          <a:noFill/>
        </p:spPr>
        <p:txBody>
          <a:bodyPr wrap="square" rtlCol="0">
            <a:spAutoFit/>
          </a:bodyPr>
          <a:lstStyle/>
          <a:p>
            <a:r>
              <a:rPr lang="fr-FR" sz="2800" b="1" dirty="0">
                <a:solidFill>
                  <a:srgbClr val="922A51"/>
                </a:solidFill>
              </a:rPr>
              <a:t>MY ASSUR</a:t>
            </a:r>
          </a:p>
        </p:txBody>
      </p:sp>
      <p:cxnSp>
        <p:nvCxnSpPr>
          <p:cNvPr id="14" name="Connecteur droit 13"/>
          <p:cNvCxnSpPr/>
          <p:nvPr/>
        </p:nvCxnSpPr>
        <p:spPr>
          <a:xfrm flipV="1">
            <a:off x="2743200" y="1001177"/>
            <a:ext cx="5781675" cy="8473"/>
          </a:xfrm>
          <a:prstGeom prst="line">
            <a:avLst/>
          </a:prstGeom>
          <a:ln w="15875">
            <a:solidFill>
              <a:srgbClr val="922A51"/>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4575072" y="1667709"/>
            <a:ext cx="1443483" cy="276999"/>
          </a:xfrm>
          <a:prstGeom prst="rect">
            <a:avLst/>
          </a:prstGeom>
          <a:noFill/>
        </p:spPr>
        <p:txBody>
          <a:bodyPr wrap="square" rtlCol="0">
            <a:spAutoFit/>
          </a:bodyPr>
          <a:lstStyle/>
          <a:p>
            <a:r>
              <a:rPr lang="fr-FR" sz="1200" b="1" dirty="0"/>
              <a:t>En face à face </a:t>
            </a:r>
          </a:p>
        </p:txBody>
      </p:sp>
      <p:sp>
        <p:nvSpPr>
          <p:cNvPr id="17" name="ZoneTexte 16"/>
          <p:cNvSpPr txBox="1"/>
          <p:nvPr/>
        </p:nvSpPr>
        <p:spPr>
          <a:xfrm>
            <a:off x="2743200" y="2240633"/>
            <a:ext cx="2962051" cy="861774"/>
          </a:xfrm>
          <a:prstGeom prst="rect">
            <a:avLst/>
          </a:prstGeom>
          <a:noFill/>
        </p:spPr>
        <p:txBody>
          <a:bodyPr wrap="square" rtlCol="0">
            <a:spAutoFit/>
          </a:bodyPr>
          <a:lstStyle/>
          <a:p>
            <a:pPr marL="285750" indent="-285750">
              <a:buFont typeface="Arial" panose="020B0604020202020204" pitchFamily="34" charset="0"/>
              <a:buChar char="•"/>
            </a:pPr>
            <a:r>
              <a:rPr lang="fr-FR" sz="1600" dirty="0"/>
              <a:t>Signature électronique (SAG)</a:t>
            </a:r>
          </a:p>
          <a:p>
            <a:pPr marL="285750" indent="-285750">
              <a:buFont typeface="Arial" panose="020B0604020202020204" pitchFamily="34" charset="0"/>
              <a:buChar char="•"/>
            </a:pPr>
            <a:r>
              <a:rPr lang="fr-FR" sz="1600" dirty="0"/>
              <a:t>Signature papier</a:t>
            </a:r>
          </a:p>
          <a:p>
            <a:pPr marL="285750" indent="-285750">
              <a:buFont typeface="Arial" panose="020B0604020202020204" pitchFamily="34" charset="0"/>
              <a:buChar char="•"/>
            </a:pPr>
            <a:endParaRPr lang="fr-FR" dirty="0"/>
          </a:p>
        </p:txBody>
      </p:sp>
      <p:grpSp>
        <p:nvGrpSpPr>
          <p:cNvPr id="18" name="Groupe 17"/>
          <p:cNvGrpSpPr/>
          <p:nvPr/>
        </p:nvGrpSpPr>
        <p:grpSpPr>
          <a:xfrm>
            <a:off x="6145342" y="1141754"/>
            <a:ext cx="678122" cy="464224"/>
            <a:chOff x="7072698" y="2924569"/>
            <a:chExt cx="1040860" cy="725475"/>
          </a:xfrm>
        </p:grpSpPr>
        <p:pic>
          <p:nvPicPr>
            <p:cNvPr id="19" name="Image 18"/>
            <p:cNvPicPr>
              <a:picLocks noChangeAspect="1"/>
            </p:cNvPicPr>
            <p:nvPr/>
          </p:nvPicPr>
          <p:blipFill>
            <a:blip r:embed="rId3"/>
            <a:stretch>
              <a:fillRect/>
            </a:stretch>
          </p:blipFill>
          <p:spPr>
            <a:xfrm>
              <a:off x="7295552" y="3051732"/>
              <a:ext cx="534453" cy="471148"/>
            </a:xfrm>
            <a:prstGeom prst="rect">
              <a:avLst/>
            </a:prstGeom>
          </p:spPr>
        </p:pic>
        <p:sp>
          <p:nvSpPr>
            <p:cNvPr id="20" name="Ellipse 19"/>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ZoneTexte 20"/>
          <p:cNvSpPr txBox="1"/>
          <p:nvPr/>
        </p:nvSpPr>
        <p:spPr>
          <a:xfrm>
            <a:off x="5838022" y="1677783"/>
            <a:ext cx="1582358" cy="461665"/>
          </a:xfrm>
          <a:prstGeom prst="rect">
            <a:avLst/>
          </a:prstGeom>
          <a:noFill/>
        </p:spPr>
        <p:txBody>
          <a:bodyPr wrap="square" rtlCol="0">
            <a:spAutoFit/>
          </a:bodyPr>
          <a:lstStyle/>
          <a:p>
            <a:r>
              <a:rPr lang="fr-FR" sz="1200" b="1" dirty="0"/>
              <a:t>En Vente à Distance </a:t>
            </a:r>
            <a:r>
              <a:rPr lang="fr-FR" sz="1200" b="1" dirty="0">
                <a:solidFill>
                  <a:srgbClr val="E87618"/>
                </a:solidFill>
              </a:rPr>
              <a:t>(par téléphone)</a:t>
            </a:r>
          </a:p>
        </p:txBody>
      </p:sp>
      <p:sp>
        <p:nvSpPr>
          <p:cNvPr id="22" name="ZoneTexte 21"/>
          <p:cNvSpPr txBox="1"/>
          <p:nvPr/>
        </p:nvSpPr>
        <p:spPr>
          <a:xfrm>
            <a:off x="6086972" y="2242652"/>
            <a:ext cx="2868849" cy="861774"/>
          </a:xfrm>
          <a:prstGeom prst="rect">
            <a:avLst/>
          </a:prstGeom>
          <a:noFill/>
        </p:spPr>
        <p:txBody>
          <a:bodyPr wrap="square" rtlCol="0">
            <a:spAutoFit/>
          </a:bodyPr>
          <a:lstStyle/>
          <a:p>
            <a:pPr marL="285750" indent="-285750">
              <a:buFont typeface="Arial" panose="020B0604020202020204" pitchFamily="34" charset="0"/>
              <a:buChar char="•"/>
            </a:pPr>
            <a:r>
              <a:rPr lang="fr-FR" sz="1600" dirty="0"/>
              <a:t>Signature électronique (SED)</a:t>
            </a:r>
          </a:p>
          <a:p>
            <a:pPr marL="285750" indent="-285750">
              <a:buFont typeface="Arial" panose="020B0604020202020204" pitchFamily="34" charset="0"/>
              <a:buChar char="•"/>
            </a:pPr>
            <a:r>
              <a:rPr lang="fr-FR" sz="1600" dirty="0"/>
              <a:t>Signature papier</a:t>
            </a:r>
          </a:p>
          <a:p>
            <a:endParaRPr lang="fr-FR" dirty="0"/>
          </a:p>
        </p:txBody>
      </p:sp>
      <p:cxnSp>
        <p:nvCxnSpPr>
          <p:cNvPr id="24" name="Connecteur droit 23"/>
          <p:cNvCxnSpPr/>
          <p:nvPr/>
        </p:nvCxnSpPr>
        <p:spPr>
          <a:xfrm>
            <a:off x="5790571" y="1295891"/>
            <a:ext cx="9525" cy="320354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9" name="Groupe 28"/>
          <p:cNvGrpSpPr/>
          <p:nvPr/>
        </p:nvGrpSpPr>
        <p:grpSpPr>
          <a:xfrm>
            <a:off x="2783394" y="2966545"/>
            <a:ext cx="3016702" cy="461665"/>
            <a:chOff x="2861633" y="3217922"/>
            <a:chExt cx="3016702" cy="461665"/>
          </a:xfrm>
        </p:grpSpPr>
        <p:grpSp>
          <p:nvGrpSpPr>
            <p:cNvPr id="27" name="Groupe 26"/>
            <p:cNvGrpSpPr/>
            <p:nvPr/>
          </p:nvGrpSpPr>
          <p:grpSpPr>
            <a:xfrm>
              <a:off x="2861633" y="3228975"/>
              <a:ext cx="352425" cy="352425"/>
              <a:chOff x="2676525" y="3228975"/>
              <a:chExt cx="352425" cy="352425"/>
            </a:xfrm>
          </p:grpSpPr>
          <p:sp>
            <p:nvSpPr>
              <p:cNvPr id="25" name="Organigramme : Connecteur 24"/>
              <p:cNvSpPr/>
              <p:nvPr/>
            </p:nvSpPr>
            <p:spPr>
              <a:xfrm>
                <a:off x="2676525" y="3228975"/>
                <a:ext cx="352425" cy="352425"/>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2767011" y="3381374"/>
                <a:ext cx="171451" cy="47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8" name="ZoneTexte 27"/>
            <p:cNvSpPr txBox="1"/>
            <p:nvPr/>
          </p:nvSpPr>
          <p:spPr>
            <a:xfrm>
              <a:off x="3242059" y="3217922"/>
              <a:ext cx="2636276" cy="461665"/>
            </a:xfrm>
            <a:prstGeom prst="rect">
              <a:avLst/>
            </a:prstGeom>
            <a:noFill/>
          </p:spPr>
          <p:txBody>
            <a:bodyPr wrap="square" rtlCol="0">
              <a:spAutoFit/>
            </a:bodyPr>
            <a:lstStyle/>
            <a:p>
              <a:r>
                <a:rPr lang="fr-FR" sz="1200" dirty="0"/>
                <a:t>Exceptions qui demandent à sortir de MyAssur :</a:t>
              </a:r>
            </a:p>
          </p:txBody>
        </p:sp>
      </p:grpSp>
      <p:grpSp>
        <p:nvGrpSpPr>
          <p:cNvPr id="30" name="Groupe 29"/>
          <p:cNvGrpSpPr/>
          <p:nvPr/>
        </p:nvGrpSpPr>
        <p:grpSpPr>
          <a:xfrm>
            <a:off x="6103977" y="2899164"/>
            <a:ext cx="2866070" cy="461665"/>
            <a:chOff x="2861633" y="3161594"/>
            <a:chExt cx="2866070" cy="461665"/>
          </a:xfrm>
        </p:grpSpPr>
        <p:grpSp>
          <p:nvGrpSpPr>
            <p:cNvPr id="31" name="Groupe 30"/>
            <p:cNvGrpSpPr/>
            <p:nvPr/>
          </p:nvGrpSpPr>
          <p:grpSpPr>
            <a:xfrm>
              <a:off x="2861633" y="3228975"/>
              <a:ext cx="352425" cy="352425"/>
              <a:chOff x="2676525" y="3228975"/>
              <a:chExt cx="352425" cy="352425"/>
            </a:xfrm>
          </p:grpSpPr>
          <p:sp>
            <p:nvSpPr>
              <p:cNvPr id="33" name="Organigramme : Connecteur 32"/>
              <p:cNvSpPr/>
              <p:nvPr/>
            </p:nvSpPr>
            <p:spPr>
              <a:xfrm>
                <a:off x="2676525" y="3228975"/>
                <a:ext cx="352425" cy="352425"/>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2767011" y="3381374"/>
                <a:ext cx="171451" cy="47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2" name="ZoneTexte 31"/>
            <p:cNvSpPr txBox="1"/>
            <p:nvPr/>
          </p:nvSpPr>
          <p:spPr>
            <a:xfrm>
              <a:off x="3272355" y="3161594"/>
              <a:ext cx="2455348" cy="461665"/>
            </a:xfrm>
            <a:prstGeom prst="rect">
              <a:avLst/>
            </a:prstGeom>
            <a:noFill/>
          </p:spPr>
          <p:txBody>
            <a:bodyPr wrap="square" rtlCol="0">
              <a:spAutoFit/>
            </a:bodyPr>
            <a:lstStyle/>
            <a:p>
              <a:r>
                <a:rPr lang="fr-FR" sz="1200" dirty="0"/>
                <a:t>Exceptions qui demandent à sortir de MyAssur:</a:t>
              </a:r>
            </a:p>
          </p:txBody>
        </p:sp>
      </p:grpSp>
      <p:sp>
        <p:nvSpPr>
          <p:cNvPr id="35" name="ZoneTexte 34"/>
          <p:cNvSpPr txBox="1"/>
          <p:nvPr/>
        </p:nvSpPr>
        <p:spPr>
          <a:xfrm>
            <a:off x="2272953" y="3446748"/>
            <a:ext cx="2650620" cy="461665"/>
          </a:xfrm>
          <a:prstGeom prst="rect">
            <a:avLst/>
          </a:prstGeom>
          <a:noFill/>
        </p:spPr>
        <p:txBody>
          <a:bodyPr wrap="square" rtlCol="0">
            <a:spAutoFit/>
          </a:bodyPr>
          <a:lstStyle/>
          <a:p>
            <a:pPr marL="285750" indent="-285750">
              <a:buFont typeface="Arial" panose="020B0604020202020204" pitchFamily="34" charset="0"/>
              <a:buChar char="•"/>
            </a:pPr>
            <a:r>
              <a:rPr lang="fr-FR" sz="1200" dirty="0"/>
              <a:t>Clause bénéficiaire libre</a:t>
            </a:r>
          </a:p>
          <a:p>
            <a:pPr marL="285750" indent="-285750">
              <a:buFont typeface="Arial" panose="020B0604020202020204" pitchFamily="34" charset="0"/>
              <a:buChar char="•"/>
            </a:pPr>
            <a:r>
              <a:rPr lang="fr-FR" sz="1200" dirty="0"/>
              <a:t>Adhésion conjoint collaborateur</a:t>
            </a:r>
          </a:p>
        </p:txBody>
      </p:sp>
      <p:sp>
        <p:nvSpPr>
          <p:cNvPr id="36" name="Accolade fermante 35"/>
          <p:cNvSpPr/>
          <p:nvPr/>
        </p:nvSpPr>
        <p:spPr>
          <a:xfrm>
            <a:off x="4686694" y="3407559"/>
            <a:ext cx="71423" cy="39372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7" name="ZoneTexte 36"/>
          <p:cNvSpPr txBox="1"/>
          <p:nvPr/>
        </p:nvSpPr>
        <p:spPr>
          <a:xfrm>
            <a:off x="4765131" y="3458342"/>
            <a:ext cx="1349919" cy="307777"/>
          </a:xfrm>
          <a:prstGeom prst="rect">
            <a:avLst/>
          </a:prstGeom>
          <a:noFill/>
        </p:spPr>
        <p:txBody>
          <a:bodyPr wrap="square" rtlCol="0">
            <a:spAutoFit/>
          </a:bodyPr>
          <a:lstStyle/>
          <a:p>
            <a:r>
              <a:rPr lang="fr-FR" sz="1400" b="1" dirty="0">
                <a:solidFill>
                  <a:srgbClr val="922A51"/>
                </a:solidFill>
              </a:rPr>
              <a:t>WebAssur</a:t>
            </a:r>
            <a:endParaRPr lang="fr-FR" sz="2000" b="1" dirty="0">
              <a:solidFill>
                <a:srgbClr val="922A51"/>
              </a:solidFill>
            </a:endParaRPr>
          </a:p>
        </p:txBody>
      </p:sp>
      <p:sp>
        <p:nvSpPr>
          <p:cNvPr id="38" name="ZoneTexte 37"/>
          <p:cNvSpPr txBox="1"/>
          <p:nvPr/>
        </p:nvSpPr>
        <p:spPr>
          <a:xfrm>
            <a:off x="5867196" y="3583622"/>
            <a:ext cx="2006950" cy="830997"/>
          </a:xfrm>
          <a:prstGeom prst="rect">
            <a:avLst/>
          </a:prstGeom>
          <a:noFill/>
        </p:spPr>
        <p:txBody>
          <a:bodyPr wrap="square" rtlCol="0">
            <a:spAutoFit/>
          </a:bodyPr>
          <a:lstStyle/>
          <a:p>
            <a:pPr marL="285750" indent="-285750">
              <a:buFont typeface="Arial" panose="020B0604020202020204" pitchFamily="34" charset="0"/>
              <a:buChar char="•"/>
            </a:pPr>
            <a:r>
              <a:rPr lang="fr-FR" sz="1200" dirty="0"/>
              <a:t>Clause bénéficiaire libre</a:t>
            </a:r>
          </a:p>
          <a:p>
            <a:pPr marL="285750" indent="-285750">
              <a:buFont typeface="Arial" panose="020B0604020202020204" pitchFamily="34" charset="0"/>
              <a:buChar char="•"/>
            </a:pPr>
            <a:r>
              <a:rPr lang="fr-FR" sz="1200" dirty="0"/>
              <a:t>Adhésion conjoint collaborateur</a:t>
            </a:r>
          </a:p>
          <a:p>
            <a:endParaRPr lang="fr-FR" sz="1200" dirty="0"/>
          </a:p>
        </p:txBody>
      </p:sp>
      <p:sp>
        <p:nvSpPr>
          <p:cNvPr id="39" name="Accolade fermante 38"/>
          <p:cNvSpPr/>
          <p:nvPr/>
        </p:nvSpPr>
        <p:spPr>
          <a:xfrm>
            <a:off x="7874146" y="3502541"/>
            <a:ext cx="68638" cy="692498"/>
          </a:xfrm>
          <a:prstGeom prst="rightBrace">
            <a:avLst>
              <a:gd name="adj1" fmla="val 148422"/>
              <a:gd name="adj2" fmla="val 5313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0" name="ZoneTexte 39"/>
          <p:cNvSpPr txBox="1"/>
          <p:nvPr/>
        </p:nvSpPr>
        <p:spPr>
          <a:xfrm>
            <a:off x="8025872" y="3539081"/>
            <a:ext cx="958027" cy="738664"/>
          </a:xfrm>
          <a:prstGeom prst="rect">
            <a:avLst/>
          </a:prstGeom>
          <a:noFill/>
        </p:spPr>
        <p:txBody>
          <a:bodyPr wrap="square" rtlCol="0">
            <a:spAutoFit/>
          </a:bodyPr>
          <a:lstStyle/>
          <a:p>
            <a:r>
              <a:rPr lang="fr-FR" sz="1400" b="1" dirty="0">
                <a:solidFill>
                  <a:srgbClr val="922A51"/>
                </a:solidFill>
              </a:rPr>
              <a:t>Rendez-vous agence</a:t>
            </a:r>
            <a:endParaRPr lang="fr-FR" sz="2000" b="1" dirty="0">
              <a:solidFill>
                <a:srgbClr val="922A51"/>
              </a:solidFill>
            </a:endParaRPr>
          </a:p>
        </p:txBody>
      </p:sp>
      <p:pic>
        <p:nvPicPr>
          <p:cNvPr id="41" name="Espace réservé pour une image  2"/>
          <p:cNvPicPr>
            <a:picLocks noChangeAspect="1"/>
          </p:cNvPicPr>
          <p:nvPr/>
        </p:nvPicPr>
        <p:blipFill rotWithShape="1">
          <a:blip r:embed="rId4"/>
          <a:srcRect l="44648" t="18743" r="24819" b="36256"/>
          <a:stretch/>
        </p:blipFill>
        <p:spPr>
          <a:xfrm>
            <a:off x="2736613" y="1075489"/>
            <a:ext cx="1381845" cy="1105476"/>
          </a:xfrm>
          <a:prstGeom prst="rect">
            <a:avLst/>
          </a:prstGeom>
          <a:ln w="12700">
            <a:solidFill>
              <a:srgbClr val="FF0000"/>
            </a:solidFill>
          </a:ln>
        </p:spPr>
      </p:pic>
      <p:sp>
        <p:nvSpPr>
          <p:cNvPr id="42" name="Rectangle 41"/>
          <p:cNvSpPr/>
          <p:nvPr/>
        </p:nvSpPr>
        <p:spPr>
          <a:xfrm>
            <a:off x="2783394" y="1404936"/>
            <a:ext cx="406846" cy="12719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p:cNvSpPr/>
          <p:nvPr/>
        </p:nvSpPr>
        <p:spPr>
          <a:xfrm>
            <a:off x="3439944" y="1404935"/>
            <a:ext cx="376007" cy="12719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4" name="Espace réservé pour une image  2"/>
          <p:cNvPicPr>
            <a:picLocks noChangeAspect="1"/>
          </p:cNvPicPr>
          <p:nvPr/>
        </p:nvPicPr>
        <p:blipFill rotWithShape="1">
          <a:blip r:embed="rId4"/>
          <a:srcRect l="44648" t="18743" r="24819" b="36256"/>
          <a:stretch/>
        </p:blipFill>
        <p:spPr>
          <a:xfrm>
            <a:off x="7454150" y="1067117"/>
            <a:ext cx="1381845" cy="1105476"/>
          </a:xfrm>
          <a:prstGeom prst="rect">
            <a:avLst/>
          </a:prstGeom>
          <a:ln w="12700">
            <a:solidFill>
              <a:srgbClr val="FF0000"/>
            </a:solidFill>
          </a:ln>
        </p:spPr>
      </p:pic>
      <p:sp>
        <p:nvSpPr>
          <p:cNvPr id="45" name="Rectangle 44"/>
          <p:cNvSpPr/>
          <p:nvPr/>
        </p:nvSpPr>
        <p:spPr>
          <a:xfrm>
            <a:off x="7473358" y="1386573"/>
            <a:ext cx="406846" cy="12719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p:cNvSpPr/>
          <p:nvPr/>
        </p:nvSpPr>
        <p:spPr>
          <a:xfrm>
            <a:off x="8230661" y="1532131"/>
            <a:ext cx="414248" cy="3058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2965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2" grpId="0"/>
      <p:bldP spid="16" grpId="0"/>
      <p:bldP spid="17" grpId="0"/>
      <p:bldP spid="21" grpId="0"/>
      <p:bldP spid="22" grpId="0"/>
      <p:bldP spid="35" grpId="0"/>
      <p:bldP spid="36" grpId="0" animBg="1"/>
      <p:bldP spid="37" grpId="0"/>
      <p:bldP spid="38" grpId="0"/>
      <p:bldP spid="39" grpId="0" animBg="1"/>
      <p:bldP spid="40" grpId="0"/>
      <p:bldP spid="42" grpId="0" animBg="1"/>
      <p:bldP spid="43" grpId="0" animBg="1"/>
      <p:bldP spid="45" grpId="0" animBg="1"/>
      <p:bldP spid="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Le début du parcours</a:t>
            </a:r>
          </a:p>
        </p:txBody>
      </p:sp>
      <p:sp>
        <p:nvSpPr>
          <p:cNvPr id="42" name="Espace réservé du texte 1"/>
          <p:cNvSpPr>
            <a:spLocks noGrp="1"/>
          </p:cNvSpPr>
          <p:nvPr>
            <p:ph type="body" sz="quarter" idx="14"/>
          </p:nvPr>
        </p:nvSpPr>
        <p:spPr>
          <a:xfrm>
            <a:off x="2484487" y="473930"/>
            <a:ext cx="1925588" cy="778748"/>
          </a:xfrm>
        </p:spPr>
        <p:txBody>
          <a:bodyPr>
            <a:normAutofit/>
          </a:bodyPr>
          <a:lstStyle/>
          <a:p>
            <a:r>
              <a:rPr lang="fr-FR" sz="2000" b="1" dirty="0">
                <a:solidFill>
                  <a:srgbClr val="FF0000"/>
                </a:solidFill>
              </a:rPr>
              <a:t>On ne peut pas souscrire sans :</a:t>
            </a:r>
          </a:p>
        </p:txBody>
      </p:sp>
      <p:sp>
        <p:nvSpPr>
          <p:cNvPr id="13" name="Rectangle à coins arrondis 12"/>
          <p:cNvSpPr/>
          <p:nvPr/>
        </p:nvSpPr>
        <p:spPr>
          <a:xfrm>
            <a:off x="2911926" y="1483510"/>
            <a:ext cx="1288599" cy="71676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922A51"/>
                </a:solidFill>
              </a:rPr>
              <a:t>Connaitre son client</a:t>
            </a:r>
          </a:p>
        </p:txBody>
      </p:sp>
      <p:sp>
        <p:nvSpPr>
          <p:cNvPr id="43" name="Rectangle à coins arrondis 42"/>
          <p:cNvSpPr/>
          <p:nvPr/>
        </p:nvSpPr>
        <p:spPr>
          <a:xfrm>
            <a:off x="2911926" y="2849993"/>
            <a:ext cx="1288599" cy="940957"/>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922A51"/>
                </a:solidFill>
              </a:rPr>
              <a:t>Vérifier son éligibilité</a:t>
            </a:r>
          </a:p>
        </p:txBody>
      </p:sp>
      <p:sp>
        <p:nvSpPr>
          <p:cNvPr id="44" name="Rectangle à coins arrondis 43"/>
          <p:cNvSpPr/>
          <p:nvPr/>
        </p:nvSpPr>
        <p:spPr>
          <a:xfrm>
            <a:off x="4883601" y="1266527"/>
            <a:ext cx="1288599" cy="115073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922A51"/>
                </a:solidFill>
              </a:rPr>
              <a:t>Avoir un DRC complet</a:t>
            </a:r>
          </a:p>
        </p:txBody>
      </p:sp>
      <p:sp>
        <p:nvSpPr>
          <p:cNvPr id="45" name="Rectangle à coins arrondis 44"/>
          <p:cNvSpPr/>
          <p:nvPr/>
        </p:nvSpPr>
        <p:spPr>
          <a:xfrm>
            <a:off x="4883600" y="2745106"/>
            <a:ext cx="1288599" cy="115073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922A51"/>
                </a:solidFill>
              </a:rPr>
              <a:t>Pouvoir le contacter</a:t>
            </a:r>
          </a:p>
          <a:p>
            <a:pPr algn="ctr"/>
            <a:r>
              <a:rPr lang="fr-FR" sz="1100" dirty="0">
                <a:solidFill>
                  <a:srgbClr val="922A51"/>
                </a:solidFill>
              </a:rPr>
              <a:t>(mail et téléphone)</a:t>
            </a:r>
            <a:endParaRPr lang="fr-FR" dirty="0">
              <a:solidFill>
                <a:srgbClr val="922A51"/>
              </a:solidFill>
            </a:endParaRPr>
          </a:p>
        </p:txBody>
      </p:sp>
      <p:sp>
        <p:nvSpPr>
          <p:cNvPr id="46" name="Rectangle à coins arrondis 45"/>
          <p:cNvSpPr/>
          <p:nvPr/>
        </p:nvSpPr>
        <p:spPr>
          <a:xfrm>
            <a:off x="7207700" y="1157766"/>
            <a:ext cx="1288599" cy="1242872"/>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922A51"/>
                </a:solidFill>
              </a:rPr>
              <a:t>Etre client bancaire et équipé d’un compte courant *</a:t>
            </a:r>
            <a:endParaRPr lang="fr-FR" sz="1100" dirty="0">
              <a:solidFill>
                <a:srgbClr val="922A51"/>
              </a:solidFill>
            </a:endParaRPr>
          </a:p>
        </p:txBody>
      </p:sp>
      <p:sp>
        <p:nvSpPr>
          <p:cNvPr id="47" name="Rectangle à coins arrondis 46"/>
          <p:cNvSpPr/>
          <p:nvPr/>
        </p:nvSpPr>
        <p:spPr>
          <a:xfrm>
            <a:off x="7121975" y="2737487"/>
            <a:ext cx="1288599" cy="1242872"/>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922A51"/>
                </a:solidFill>
              </a:rPr>
              <a:t>Etre équipé d’un DEI </a:t>
            </a:r>
          </a:p>
          <a:p>
            <a:pPr algn="ctr"/>
            <a:r>
              <a:rPr lang="fr-FR" sz="1100" dirty="0">
                <a:solidFill>
                  <a:srgbClr val="922A51"/>
                </a:solidFill>
              </a:rPr>
              <a:t>(peut être créé dans le parcours)</a:t>
            </a:r>
          </a:p>
        </p:txBody>
      </p:sp>
      <p:sp>
        <p:nvSpPr>
          <p:cNvPr id="2" name="ZoneTexte 1"/>
          <p:cNvSpPr txBox="1"/>
          <p:nvPr/>
        </p:nvSpPr>
        <p:spPr>
          <a:xfrm>
            <a:off x="4814761" y="4654343"/>
            <a:ext cx="4005558" cy="369332"/>
          </a:xfrm>
          <a:prstGeom prst="rect">
            <a:avLst/>
          </a:prstGeom>
          <a:solidFill>
            <a:srgbClr val="FFFF00"/>
          </a:solidFill>
        </p:spPr>
        <p:txBody>
          <a:bodyPr wrap="square" rtlCol="0">
            <a:spAutoFit/>
          </a:bodyPr>
          <a:lstStyle/>
          <a:p>
            <a:r>
              <a:rPr lang="fr-FR" dirty="0">
                <a:solidFill>
                  <a:schemeClr val="tx2"/>
                </a:solidFill>
              </a:rPr>
              <a:t>* Un compte 04 pour le dirigeant</a:t>
            </a:r>
          </a:p>
        </p:txBody>
      </p:sp>
    </p:spTree>
    <p:extLst>
      <p:ext uri="{BB962C8B-B14F-4D97-AF65-F5344CB8AC3E}">
        <p14:creationId xmlns:p14="http://schemas.microsoft.com/office/powerpoint/2010/main" val="62113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3" grpId="0" animBg="1"/>
      <p:bldP spid="44" grpId="0" animBg="1"/>
      <p:bldP spid="45" grpId="0" animBg="1"/>
      <p:bldP spid="46" grpId="0" animBg="1"/>
      <p:bldP spid="47"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Le début du parcours</a:t>
            </a:r>
          </a:p>
        </p:txBody>
      </p:sp>
      <p:grpSp>
        <p:nvGrpSpPr>
          <p:cNvPr id="14" name="Groupe 13"/>
          <p:cNvGrpSpPr/>
          <p:nvPr/>
        </p:nvGrpSpPr>
        <p:grpSpPr>
          <a:xfrm>
            <a:off x="7217466" y="2214216"/>
            <a:ext cx="823717" cy="763259"/>
            <a:chOff x="2939681" y="2924569"/>
            <a:chExt cx="823717" cy="763259"/>
          </a:xfrm>
        </p:grpSpPr>
        <p:pic>
          <p:nvPicPr>
            <p:cNvPr id="15" name="Image 14"/>
            <p:cNvPicPr>
              <a:picLocks noChangeAspect="1"/>
            </p:cNvPicPr>
            <p:nvPr/>
          </p:nvPicPr>
          <p:blipFill>
            <a:blip r:embed="rId2"/>
            <a:stretch>
              <a:fillRect/>
            </a:stretch>
          </p:blipFill>
          <p:spPr>
            <a:xfrm>
              <a:off x="3007416" y="3081883"/>
              <a:ext cx="688224" cy="448629"/>
            </a:xfrm>
            <a:prstGeom prst="rect">
              <a:avLst/>
            </a:prstGeom>
          </p:spPr>
        </p:pic>
        <p:sp>
          <p:nvSpPr>
            <p:cNvPr id="16" name="Organigramme : Connecteur 15"/>
            <p:cNvSpPr/>
            <p:nvPr/>
          </p:nvSpPr>
          <p:spPr>
            <a:xfrm>
              <a:off x="2939681" y="2924569"/>
              <a:ext cx="823717" cy="763259"/>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7" name="Groupe 16"/>
          <p:cNvGrpSpPr/>
          <p:nvPr/>
        </p:nvGrpSpPr>
        <p:grpSpPr>
          <a:xfrm>
            <a:off x="3154822" y="2269000"/>
            <a:ext cx="808601" cy="725475"/>
            <a:chOff x="2954797" y="1246908"/>
            <a:chExt cx="808601" cy="725475"/>
          </a:xfrm>
        </p:grpSpPr>
        <p:pic>
          <p:nvPicPr>
            <p:cNvPr id="18" name="Image 17"/>
            <p:cNvPicPr>
              <a:picLocks noChangeAspect="1"/>
            </p:cNvPicPr>
            <p:nvPr/>
          </p:nvPicPr>
          <p:blipFill>
            <a:blip r:embed="rId3"/>
            <a:stretch>
              <a:fillRect/>
            </a:stretch>
          </p:blipFill>
          <p:spPr>
            <a:xfrm>
              <a:off x="3107341" y="1356243"/>
              <a:ext cx="520565" cy="480114"/>
            </a:xfrm>
            <a:prstGeom prst="rect">
              <a:avLst/>
            </a:prstGeom>
          </p:spPr>
        </p:pic>
        <p:sp>
          <p:nvSpPr>
            <p:cNvPr id="19" name="Organigramme : Connecteur 18"/>
            <p:cNvSpPr/>
            <p:nvPr/>
          </p:nvSpPr>
          <p:spPr>
            <a:xfrm>
              <a:off x="2954797" y="1246908"/>
              <a:ext cx="808601" cy="725475"/>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p:cNvSpPr txBox="1"/>
          <p:nvPr/>
        </p:nvSpPr>
        <p:spPr>
          <a:xfrm>
            <a:off x="2366137" y="81123"/>
            <a:ext cx="4034663" cy="1323439"/>
          </a:xfrm>
          <a:prstGeom prst="rect">
            <a:avLst/>
          </a:prstGeom>
          <a:noFill/>
        </p:spPr>
        <p:txBody>
          <a:bodyPr wrap="square" rtlCol="0">
            <a:spAutoFit/>
          </a:bodyPr>
          <a:lstStyle/>
          <a:p>
            <a:r>
              <a:rPr lang="fr-FR" sz="2000" b="1" dirty="0">
                <a:solidFill>
                  <a:srgbClr val="FF0000"/>
                </a:solidFill>
              </a:rPr>
              <a:t>Synthèse client :</a:t>
            </a:r>
          </a:p>
          <a:p>
            <a:r>
              <a:rPr lang="fr-FR" sz="2000" b="1" dirty="0">
                <a:solidFill>
                  <a:srgbClr val="FF0000"/>
                </a:solidFill>
              </a:rPr>
              <a:t>Sélectionner « vendre et gérer un contrat de prévoyance » ou la transaction 0451</a:t>
            </a:r>
          </a:p>
        </p:txBody>
      </p:sp>
      <p:pic>
        <p:nvPicPr>
          <p:cNvPr id="4" name="Image 3"/>
          <p:cNvPicPr>
            <a:picLocks noChangeAspect="1"/>
          </p:cNvPicPr>
          <p:nvPr/>
        </p:nvPicPr>
        <p:blipFill>
          <a:blip r:embed="rId4"/>
          <a:stretch>
            <a:fillRect/>
          </a:stretch>
        </p:blipFill>
        <p:spPr>
          <a:xfrm>
            <a:off x="4696168" y="1361716"/>
            <a:ext cx="633412" cy="559706"/>
          </a:xfrm>
          <a:prstGeom prst="rect">
            <a:avLst/>
          </a:prstGeom>
        </p:spPr>
      </p:pic>
      <p:sp>
        <p:nvSpPr>
          <p:cNvPr id="9" name="ZoneTexte 8"/>
          <p:cNvSpPr txBox="1"/>
          <p:nvPr/>
        </p:nvSpPr>
        <p:spPr>
          <a:xfrm>
            <a:off x="4540941" y="1312350"/>
            <a:ext cx="2676525" cy="646331"/>
          </a:xfrm>
          <a:prstGeom prst="rect">
            <a:avLst/>
          </a:prstGeom>
          <a:noFill/>
          <a:ln w="25400">
            <a:solidFill>
              <a:srgbClr val="FF0000"/>
            </a:solidFill>
          </a:ln>
        </p:spPr>
        <p:txBody>
          <a:bodyPr wrap="square" rtlCol="0">
            <a:spAutoFit/>
          </a:bodyPr>
          <a:lstStyle/>
          <a:p>
            <a:r>
              <a:rPr lang="fr-FR" dirty="0"/>
              <a:t>		2 situations 			différentes :</a:t>
            </a:r>
          </a:p>
        </p:txBody>
      </p:sp>
      <p:sp>
        <p:nvSpPr>
          <p:cNvPr id="10" name="ZoneTexte 9"/>
          <p:cNvSpPr txBox="1"/>
          <p:nvPr/>
        </p:nvSpPr>
        <p:spPr>
          <a:xfrm>
            <a:off x="3154822" y="2994475"/>
            <a:ext cx="1133475" cy="507831"/>
          </a:xfrm>
          <a:prstGeom prst="rect">
            <a:avLst/>
          </a:prstGeom>
          <a:noFill/>
        </p:spPr>
        <p:txBody>
          <a:bodyPr wrap="square" rtlCol="0">
            <a:spAutoFit/>
          </a:bodyPr>
          <a:lstStyle/>
          <a:p>
            <a:r>
              <a:rPr lang="fr-FR" sz="900" dirty="0"/>
              <a:t>Professionnel Entrepreneur individuel</a:t>
            </a:r>
          </a:p>
        </p:txBody>
      </p:sp>
      <p:sp>
        <p:nvSpPr>
          <p:cNvPr id="11" name="ZoneTexte 10"/>
          <p:cNvSpPr txBox="1"/>
          <p:nvPr/>
        </p:nvSpPr>
        <p:spPr>
          <a:xfrm>
            <a:off x="2607470" y="3596839"/>
            <a:ext cx="2278856" cy="1538883"/>
          </a:xfrm>
          <a:prstGeom prst="rect">
            <a:avLst/>
          </a:prstGeom>
          <a:noFill/>
        </p:spPr>
        <p:txBody>
          <a:bodyPr wrap="square" rtlCol="0">
            <a:spAutoFit/>
          </a:bodyPr>
          <a:lstStyle/>
          <a:p>
            <a:r>
              <a:rPr lang="fr-FR" dirty="0"/>
              <a:t>La 0451 se sélectionne depuis l’entité mode simple </a:t>
            </a:r>
            <a:r>
              <a:rPr lang="fr-FR" sz="2000" b="1" dirty="0">
                <a:solidFill>
                  <a:srgbClr val="FF0000"/>
                </a:solidFill>
              </a:rPr>
              <a:t>usage professionnel</a:t>
            </a:r>
            <a:endParaRPr lang="fr-FR" b="1" dirty="0">
              <a:solidFill>
                <a:srgbClr val="FF0000"/>
              </a:solidFill>
            </a:endParaRPr>
          </a:p>
        </p:txBody>
      </p:sp>
      <p:cxnSp>
        <p:nvCxnSpPr>
          <p:cNvPr id="26" name="Connecteur droit 25"/>
          <p:cNvCxnSpPr/>
          <p:nvPr/>
        </p:nvCxnSpPr>
        <p:spPr>
          <a:xfrm flipH="1">
            <a:off x="5723896" y="2269000"/>
            <a:ext cx="10154" cy="223043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7287284" y="3008408"/>
            <a:ext cx="1133475" cy="230832"/>
          </a:xfrm>
          <a:prstGeom prst="rect">
            <a:avLst/>
          </a:prstGeom>
          <a:noFill/>
        </p:spPr>
        <p:txBody>
          <a:bodyPr wrap="square" rtlCol="0">
            <a:spAutoFit/>
          </a:bodyPr>
          <a:lstStyle/>
          <a:p>
            <a:r>
              <a:rPr lang="fr-FR" sz="900" dirty="0"/>
              <a:t>Dirigeant</a:t>
            </a:r>
          </a:p>
        </p:txBody>
      </p:sp>
      <p:sp>
        <p:nvSpPr>
          <p:cNvPr id="29" name="ZoneTexte 28"/>
          <p:cNvSpPr txBox="1"/>
          <p:nvPr/>
        </p:nvSpPr>
        <p:spPr>
          <a:xfrm>
            <a:off x="6105921" y="3233010"/>
            <a:ext cx="2278856" cy="1231106"/>
          </a:xfrm>
          <a:prstGeom prst="rect">
            <a:avLst/>
          </a:prstGeom>
          <a:noFill/>
        </p:spPr>
        <p:txBody>
          <a:bodyPr wrap="square" rtlCol="0">
            <a:spAutoFit/>
          </a:bodyPr>
          <a:lstStyle/>
          <a:p>
            <a:r>
              <a:rPr lang="fr-FR" dirty="0"/>
              <a:t>La 0451 se sélectionne depuis l’entité mode simple </a:t>
            </a:r>
            <a:r>
              <a:rPr lang="fr-FR" sz="2000" b="1" dirty="0">
                <a:solidFill>
                  <a:srgbClr val="FF0000"/>
                </a:solidFill>
              </a:rPr>
              <a:t>usage privé</a:t>
            </a:r>
            <a:endParaRPr lang="fr-FR" b="1" dirty="0">
              <a:solidFill>
                <a:srgbClr val="FF0000"/>
              </a:solidFill>
            </a:endParaRPr>
          </a:p>
        </p:txBody>
      </p:sp>
      <p:sp>
        <p:nvSpPr>
          <p:cNvPr id="30" name="ZoneTexte 29"/>
          <p:cNvSpPr txBox="1"/>
          <p:nvPr/>
        </p:nvSpPr>
        <p:spPr>
          <a:xfrm>
            <a:off x="6571620" y="4386203"/>
            <a:ext cx="2278856" cy="584775"/>
          </a:xfrm>
          <a:prstGeom prst="rect">
            <a:avLst/>
          </a:prstGeom>
          <a:noFill/>
        </p:spPr>
        <p:txBody>
          <a:bodyPr wrap="square" rtlCol="0">
            <a:spAutoFit/>
          </a:bodyPr>
          <a:lstStyle/>
          <a:p>
            <a:r>
              <a:rPr lang="fr-FR" sz="1600" dirty="0"/>
              <a:t>Le lien avec la personne morale doit être créé.</a:t>
            </a:r>
            <a:endParaRPr lang="fr-FR" sz="1600" b="1" dirty="0">
              <a:solidFill>
                <a:srgbClr val="FF0000"/>
              </a:solidFill>
            </a:endParaRPr>
          </a:p>
        </p:txBody>
      </p:sp>
    </p:spTree>
    <p:extLst>
      <p:ext uri="{BB962C8B-B14F-4D97-AF65-F5344CB8AC3E}">
        <p14:creationId xmlns:p14="http://schemas.microsoft.com/office/powerpoint/2010/main" val="13997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Le début du parcours</a:t>
            </a:r>
          </a:p>
        </p:txBody>
      </p:sp>
      <p:pic>
        <p:nvPicPr>
          <p:cNvPr id="10" name="Image 9"/>
          <p:cNvPicPr>
            <a:picLocks noChangeAspect="1"/>
          </p:cNvPicPr>
          <p:nvPr/>
        </p:nvPicPr>
        <p:blipFill rotWithShape="1">
          <a:blip r:embed="rId2"/>
          <a:srcRect t="1928" b="8241"/>
          <a:stretch/>
        </p:blipFill>
        <p:spPr>
          <a:xfrm>
            <a:off x="2682167" y="1440000"/>
            <a:ext cx="5844910" cy="2844000"/>
          </a:xfrm>
          <a:prstGeom prst="rect">
            <a:avLst/>
          </a:prstGeom>
        </p:spPr>
      </p:pic>
      <p:sp>
        <p:nvSpPr>
          <p:cNvPr id="11" name="ZoneTexte 10"/>
          <p:cNvSpPr txBox="1"/>
          <p:nvPr/>
        </p:nvSpPr>
        <p:spPr>
          <a:xfrm>
            <a:off x="2366137" y="81123"/>
            <a:ext cx="4034663" cy="400110"/>
          </a:xfrm>
          <a:prstGeom prst="rect">
            <a:avLst/>
          </a:prstGeom>
          <a:noFill/>
        </p:spPr>
        <p:txBody>
          <a:bodyPr wrap="square" rtlCol="0">
            <a:spAutoFit/>
          </a:bodyPr>
          <a:lstStyle/>
          <a:p>
            <a:r>
              <a:rPr lang="fr-FR" sz="2000" b="1" dirty="0">
                <a:solidFill>
                  <a:srgbClr val="FF0000"/>
                </a:solidFill>
              </a:rPr>
              <a:t>Accéder à MYASSUR</a:t>
            </a:r>
          </a:p>
        </p:txBody>
      </p:sp>
      <p:sp>
        <p:nvSpPr>
          <p:cNvPr id="2" name="Rectangle 1"/>
          <p:cNvSpPr/>
          <p:nvPr/>
        </p:nvSpPr>
        <p:spPr>
          <a:xfrm>
            <a:off x="2771775" y="1952625"/>
            <a:ext cx="1438275" cy="42862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4781315" y="1714343"/>
            <a:ext cx="2943460" cy="369332"/>
          </a:xfrm>
          <a:prstGeom prst="rect">
            <a:avLst/>
          </a:prstGeom>
          <a:noFill/>
        </p:spPr>
        <p:txBody>
          <a:bodyPr wrap="square" rtlCol="0">
            <a:spAutoFit/>
          </a:bodyPr>
          <a:lstStyle/>
          <a:p>
            <a:r>
              <a:rPr lang="fr-FR" dirty="0"/>
              <a:t>Par la zone de recherche</a:t>
            </a:r>
          </a:p>
        </p:txBody>
      </p:sp>
      <p:pic>
        <p:nvPicPr>
          <p:cNvPr id="9" name="Image 8"/>
          <p:cNvPicPr>
            <a:picLocks noChangeAspect="1"/>
          </p:cNvPicPr>
          <p:nvPr/>
        </p:nvPicPr>
        <p:blipFill rotWithShape="1">
          <a:blip r:embed="rId3"/>
          <a:srcRect b="5923"/>
          <a:stretch/>
        </p:blipFill>
        <p:spPr>
          <a:xfrm>
            <a:off x="2776493" y="1496993"/>
            <a:ext cx="5581028" cy="2844000"/>
          </a:xfrm>
          <a:prstGeom prst="rect">
            <a:avLst/>
          </a:prstGeom>
        </p:spPr>
      </p:pic>
      <p:sp>
        <p:nvSpPr>
          <p:cNvPr id="4" name="Rectangle 3"/>
          <p:cNvSpPr/>
          <p:nvPr/>
        </p:nvSpPr>
        <p:spPr>
          <a:xfrm>
            <a:off x="4695825" y="2335531"/>
            <a:ext cx="628650" cy="14096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4940760" y="1879959"/>
            <a:ext cx="2686050" cy="369332"/>
          </a:xfrm>
          <a:prstGeom prst="rect">
            <a:avLst/>
          </a:prstGeom>
          <a:noFill/>
        </p:spPr>
        <p:txBody>
          <a:bodyPr wrap="square" rtlCol="0">
            <a:spAutoFit/>
          </a:bodyPr>
          <a:lstStyle/>
          <a:p>
            <a:r>
              <a:rPr lang="fr-FR" dirty="0"/>
              <a:t>Ou par le code transaction</a:t>
            </a:r>
          </a:p>
        </p:txBody>
      </p:sp>
    </p:spTree>
    <p:extLst>
      <p:ext uri="{BB962C8B-B14F-4D97-AF65-F5344CB8AC3E}">
        <p14:creationId xmlns:p14="http://schemas.microsoft.com/office/powerpoint/2010/main" val="381775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Le début du parcours</a:t>
            </a:r>
          </a:p>
        </p:txBody>
      </p:sp>
      <p:sp>
        <p:nvSpPr>
          <p:cNvPr id="11" name="ZoneTexte 10"/>
          <p:cNvSpPr txBox="1"/>
          <p:nvPr/>
        </p:nvSpPr>
        <p:spPr>
          <a:xfrm>
            <a:off x="2366137" y="81123"/>
            <a:ext cx="4034663" cy="400110"/>
          </a:xfrm>
          <a:prstGeom prst="rect">
            <a:avLst/>
          </a:prstGeom>
          <a:noFill/>
        </p:spPr>
        <p:txBody>
          <a:bodyPr wrap="square" rtlCol="0">
            <a:spAutoFit/>
          </a:bodyPr>
          <a:lstStyle/>
          <a:p>
            <a:r>
              <a:rPr lang="fr-FR" sz="2000" b="1" dirty="0">
                <a:solidFill>
                  <a:srgbClr val="FF0000"/>
                </a:solidFill>
              </a:rPr>
              <a:t>Accéder à MYASSUR</a:t>
            </a:r>
          </a:p>
        </p:txBody>
      </p:sp>
      <p:pic>
        <p:nvPicPr>
          <p:cNvPr id="13" name="Image 12"/>
          <p:cNvPicPr>
            <a:picLocks noChangeAspect="1"/>
          </p:cNvPicPr>
          <p:nvPr/>
        </p:nvPicPr>
        <p:blipFill>
          <a:blip r:embed="rId2"/>
          <a:stretch>
            <a:fillRect/>
          </a:stretch>
        </p:blipFill>
        <p:spPr>
          <a:xfrm>
            <a:off x="2366137" y="704351"/>
            <a:ext cx="4344321" cy="2353174"/>
          </a:xfrm>
          <a:prstGeom prst="rect">
            <a:avLst/>
          </a:prstGeom>
        </p:spPr>
      </p:pic>
      <p:sp>
        <p:nvSpPr>
          <p:cNvPr id="14" name="Rectangle 13"/>
          <p:cNvSpPr/>
          <p:nvPr/>
        </p:nvSpPr>
        <p:spPr>
          <a:xfrm>
            <a:off x="4781551" y="1400484"/>
            <a:ext cx="533400" cy="42831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Espace réservé pour une image  2"/>
          <p:cNvPicPr>
            <a:picLocks noChangeAspect="1"/>
          </p:cNvPicPr>
          <p:nvPr/>
        </p:nvPicPr>
        <p:blipFill>
          <a:blip r:embed="rId3"/>
          <a:srcRect l="7312" r="7312"/>
          <a:stretch>
            <a:fillRect/>
          </a:stretch>
        </p:blipFill>
        <p:spPr>
          <a:xfrm>
            <a:off x="2517807" y="804004"/>
            <a:ext cx="4529963" cy="2874591"/>
          </a:xfrm>
          <a:prstGeom prst="rect">
            <a:avLst/>
          </a:prstGeom>
        </p:spPr>
      </p:pic>
      <p:grpSp>
        <p:nvGrpSpPr>
          <p:cNvPr id="31" name="Groupe 30"/>
          <p:cNvGrpSpPr/>
          <p:nvPr/>
        </p:nvGrpSpPr>
        <p:grpSpPr>
          <a:xfrm>
            <a:off x="4312407" y="4123829"/>
            <a:ext cx="700987" cy="925782"/>
            <a:chOff x="2501607" y="4173009"/>
            <a:chExt cx="700987" cy="925782"/>
          </a:xfrm>
        </p:grpSpPr>
        <p:grpSp>
          <p:nvGrpSpPr>
            <p:cNvPr id="16" name="Groupe 15"/>
            <p:cNvGrpSpPr/>
            <p:nvPr/>
          </p:nvGrpSpPr>
          <p:grpSpPr>
            <a:xfrm>
              <a:off x="2517807" y="4173009"/>
              <a:ext cx="684787" cy="525673"/>
              <a:chOff x="6906638" y="2027027"/>
              <a:chExt cx="1040860" cy="725475"/>
            </a:xfrm>
          </p:grpSpPr>
          <p:pic>
            <p:nvPicPr>
              <p:cNvPr id="17" name="Image 16">
                <a:hlinkClick r:id="rId4" action="ppaction://hlinksldjump"/>
              </p:cNvPr>
              <p:cNvPicPr>
                <a:picLocks noChangeAspect="1"/>
              </p:cNvPicPr>
              <p:nvPr/>
            </p:nvPicPr>
            <p:blipFill>
              <a:blip r:embed="rId5"/>
              <a:stretch>
                <a:fillRect/>
              </a:stretch>
            </p:blipFill>
            <p:spPr>
              <a:xfrm>
                <a:off x="7133932" y="2201088"/>
                <a:ext cx="537028" cy="416497"/>
              </a:xfrm>
              <a:prstGeom prst="rect">
                <a:avLst/>
              </a:prstGeom>
            </p:spPr>
          </p:pic>
          <p:sp>
            <p:nvSpPr>
              <p:cNvPr id="18" name="Ellipse 17"/>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8" name="ZoneTexte 27"/>
            <p:cNvSpPr txBox="1"/>
            <p:nvPr/>
          </p:nvSpPr>
          <p:spPr>
            <a:xfrm>
              <a:off x="2501607" y="4698681"/>
              <a:ext cx="684787" cy="400110"/>
            </a:xfrm>
            <a:prstGeom prst="rect">
              <a:avLst/>
            </a:prstGeom>
            <a:noFill/>
          </p:spPr>
          <p:txBody>
            <a:bodyPr wrap="square" rtlCol="0">
              <a:spAutoFit/>
            </a:bodyPr>
            <a:lstStyle/>
            <a:p>
              <a:r>
                <a:rPr lang="fr-FR" sz="1000" dirty="0"/>
                <a:t>Signature papier</a:t>
              </a:r>
            </a:p>
          </p:txBody>
        </p:sp>
      </p:grpSp>
      <p:grpSp>
        <p:nvGrpSpPr>
          <p:cNvPr id="32" name="Groupe 31"/>
          <p:cNvGrpSpPr/>
          <p:nvPr/>
        </p:nvGrpSpPr>
        <p:grpSpPr>
          <a:xfrm>
            <a:off x="3384520" y="4123829"/>
            <a:ext cx="818060" cy="774906"/>
            <a:chOff x="3525386" y="4173008"/>
            <a:chExt cx="818060" cy="774906"/>
          </a:xfrm>
        </p:grpSpPr>
        <p:grpSp>
          <p:nvGrpSpPr>
            <p:cNvPr id="25" name="Groupe 24"/>
            <p:cNvGrpSpPr/>
            <p:nvPr/>
          </p:nvGrpSpPr>
          <p:grpSpPr>
            <a:xfrm>
              <a:off x="3525386" y="4173008"/>
              <a:ext cx="684787" cy="525673"/>
              <a:chOff x="6906638" y="2027027"/>
              <a:chExt cx="1040860" cy="725475"/>
            </a:xfrm>
          </p:grpSpPr>
          <p:pic>
            <p:nvPicPr>
              <p:cNvPr id="26" name="Image 25">
                <a:hlinkClick r:id="rId6" action="ppaction://hlinksldjump"/>
              </p:cNvPr>
              <p:cNvPicPr>
                <a:picLocks noChangeAspect="1"/>
              </p:cNvPicPr>
              <p:nvPr/>
            </p:nvPicPr>
            <p:blipFill>
              <a:blip r:embed="rId5"/>
              <a:stretch>
                <a:fillRect/>
              </a:stretch>
            </p:blipFill>
            <p:spPr>
              <a:xfrm>
                <a:off x="7133932" y="2209025"/>
                <a:ext cx="537027" cy="416497"/>
              </a:xfrm>
              <a:prstGeom prst="rect">
                <a:avLst/>
              </a:prstGeom>
            </p:spPr>
          </p:pic>
          <p:sp>
            <p:nvSpPr>
              <p:cNvPr id="27" name="Ellipse 26"/>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9" name="ZoneTexte 28"/>
            <p:cNvSpPr txBox="1"/>
            <p:nvPr/>
          </p:nvSpPr>
          <p:spPr>
            <a:xfrm>
              <a:off x="3658659" y="4701693"/>
              <a:ext cx="684787" cy="246221"/>
            </a:xfrm>
            <a:prstGeom prst="rect">
              <a:avLst/>
            </a:prstGeom>
            <a:noFill/>
          </p:spPr>
          <p:txBody>
            <a:bodyPr wrap="square" rtlCol="0">
              <a:spAutoFit/>
            </a:bodyPr>
            <a:lstStyle/>
            <a:p>
              <a:r>
                <a:rPr lang="fr-FR" sz="1000" dirty="0"/>
                <a:t>SAG</a:t>
              </a:r>
            </a:p>
          </p:txBody>
        </p:sp>
      </p:grpSp>
      <p:grpSp>
        <p:nvGrpSpPr>
          <p:cNvPr id="33" name="Groupe 32"/>
          <p:cNvGrpSpPr/>
          <p:nvPr/>
        </p:nvGrpSpPr>
        <p:grpSpPr>
          <a:xfrm>
            <a:off x="2488696" y="4123829"/>
            <a:ext cx="688662" cy="774906"/>
            <a:chOff x="4527099" y="4173008"/>
            <a:chExt cx="688662" cy="774906"/>
          </a:xfrm>
        </p:grpSpPr>
        <p:grpSp>
          <p:nvGrpSpPr>
            <p:cNvPr id="19" name="Groupe 18"/>
            <p:cNvGrpSpPr/>
            <p:nvPr/>
          </p:nvGrpSpPr>
          <p:grpSpPr>
            <a:xfrm>
              <a:off x="4527099" y="4173008"/>
              <a:ext cx="688662" cy="525673"/>
              <a:chOff x="7072698" y="2924569"/>
              <a:chExt cx="1040860" cy="725475"/>
            </a:xfrm>
          </p:grpSpPr>
          <p:pic>
            <p:nvPicPr>
              <p:cNvPr id="20" name="Image 19">
                <a:hlinkClick r:id="rId7" action="ppaction://hlinksldjump"/>
              </p:cNvPr>
              <p:cNvPicPr>
                <a:picLocks noChangeAspect="1"/>
              </p:cNvPicPr>
              <p:nvPr/>
            </p:nvPicPr>
            <p:blipFill>
              <a:blip r:embed="rId8"/>
              <a:stretch>
                <a:fillRect/>
              </a:stretch>
            </p:blipFill>
            <p:spPr>
              <a:xfrm>
                <a:off x="7295552" y="3051732"/>
                <a:ext cx="534453" cy="471148"/>
              </a:xfrm>
              <a:prstGeom prst="rect">
                <a:avLst/>
              </a:prstGeom>
            </p:spPr>
          </p:pic>
          <p:sp>
            <p:nvSpPr>
              <p:cNvPr id="21" name="Ellipse 2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p:cNvSpPr txBox="1"/>
            <p:nvPr/>
          </p:nvSpPr>
          <p:spPr>
            <a:xfrm>
              <a:off x="4688024" y="4701693"/>
              <a:ext cx="407851" cy="246221"/>
            </a:xfrm>
            <a:prstGeom prst="rect">
              <a:avLst/>
            </a:prstGeom>
            <a:noFill/>
          </p:spPr>
          <p:txBody>
            <a:bodyPr wrap="square" rtlCol="0">
              <a:spAutoFit/>
            </a:bodyPr>
            <a:lstStyle/>
            <a:p>
              <a:r>
                <a:rPr lang="fr-FR" sz="1000" dirty="0"/>
                <a:t>SED</a:t>
              </a:r>
            </a:p>
          </p:txBody>
        </p:sp>
      </p:grpSp>
      <p:sp>
        <p:nvSpPr>
          <p:cNvPr id="34" name="Ellipse 33">
            <a:hlinkClick r:id="rId9" action="ppaction://hlinksldjump"/>
          </p:cNvPr>
          <p:cNvSpPr/>
          <p:nvPr/>
        </p:nvSpPr>
        <p:spPr>
          <a:xfrm>
            <a:off x="5472724" y="4173008"/>
            <a:ext cx="832826" cy="52567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solidFill>
                  <a:schemeClr val="tx1"/>
                </a:solidFill>
                <a:hlinkClick r:id="rId9" action="ppaction://hlinksldjump"/>
              </a:rPr>
              <a:t>Parcours</a:t>
            </a:r>
            <a:r>
              <a:rPr lang="fr-FR" sz="700" dirty="0">
                <a:solidFill>
                  <a:schemeClr val="tx1"/>
                </a:solidFill>
              </a:rPr>
              <a:t> simulateur</a:t>
            </a:r>
          </a:p>
        </p:txBody>
      </p:sp>
      <p:sp>
        <p:nvSpPr>
          <p:cNvPr id="35" name="Flèche gauche 34">
            <a:hlinkClick r:id="rId10" action="ppaction://hlinksldjump"/>
          </p:cNvPr>
          <p:cNvSpPr/>
          <p:nvPr/>
        </p:nvSpPr>
        <p:spPr>
          <a:xfrm>
            <a:off x="8010120" y="4265149"/>
            <a:ext cx="749029" cy="4280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cxnSp>
        <p:nvCxnSpPr>
          <p:cNvPr id="37" name="Connecteur droit 36"/>
          <p:cNvCxnSpPr/>
          <p:nvPr/>
        </p:nvCxnSpPr>
        <p:spPr>
          <a:xfrm>
            <a:off x="2536757" y="3861224"/>
            <a:ext cx="6447142" cy="4413"/>
          </a:xfrm>
          <a:prstGeom prst="line">
            <a:avLst/>
          </a:prstGeom>
          <a:ln w="15875">
            <a:solidFill>
              <a:srgbClr val="922A51"/>
            </a:solidFill>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2462395" y="3798249"/>
            <a:ext cx="4398149" cy="276999"/>
          </a:xfrm>
          <a:prstGeom prst="rect">
            <a:avLst/>
          </a:prstGeom>
          <a:noFill/>
        </p:spPr>
        <p:txBody>
          <a:bodyPr wrap="square" rtlCol="0">
            <a:spAutoFit/>
          </a:bodyPr>
          <a:lstStyle/>
          <a:p>
            <a:r>
              <a:rPr lang="fr-FR" sz="1200" dirty="0">
                <a:solidFill>
                  <a:srgbClr val="922A51"/>
                </a:solidFill>
              </a:rPr>
              <a:t>Pour poursuivre, choisir un lien :</a:t>
            </a:r>
          </a:p>
        </p:txBody>
      </p:sp>
      <p:sp>
        <p:nvSpPr>
          <p:cNvPr id="41" name="Ellipse 40">
            <a:hlinkClick r:id="rId11" action="ppaction://hlinksldjump"/>
          </p:cNvPr>
          <p:cNvSpPr/>
          <p:nvPr/>
        </p:nvSpPr>
        <p:spPr>
          <a:xfrm>
            <a:off x="6444130" y="4194902"/>
            <a:ext cx="890119" cy="52567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solidFill>
                  <a:schemeClr val="tx1"/>
                </a:solidFill>
              </a:rPr>
              <a:t>souscription</a:t>
            </a:r>
          </a:p>
        </p:txBody>
      </p:sp>
    </p:spTree>
    <p:extLst>
      <p:ext uri="{BB962C8B-B14F-4D97-AF65-F5344CB8AC3E}">
        <p14:creationId xmlns:p14="http://schemas.microsoft.com/office/powerpoint/2010/main" val="80412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4" grpId="0" animBg="1"/>
      <p:bldP spid="35" grpId="0" animBg="1"/>
      <p:bldP spid="39" grpId="0"/>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un contrat</a:t>
            </a:r>
          </a:p>
        </p:txBody>
      </p:sp>
      <p:sp>
        <p:nvSpPr>
          <p:cNvPr id="42" name="Rectangle 41"/>
          <p:cNvSpPr/>
          <p:nvPr/>
        </p:nvSpPr>
        <p:spPr>
          <a:xfrm>
            <a:off x="4638668" y="1196958"/>
            <a:ext cx="3067057" cy="3672800"/>
          </a:xfrm>
          <a:prstGeom prst="rect">
            <a:avLst/>
          </a:prstGeom>
        </p:spPr>
        <p:txBody>
          <a:bodyPr wrap="square">
            <a:spAutoFit/>
          </a:bodyPr>
          <a:lstStyle/>
          <a:p>
            <a:pPr defTabSz="914400">
              <a:lnSpc>
                <a:spcPct val="90000"/>
              </a:lnSpc>
              <a:spcBef>
                <a:spcPts val="1000"/>
              </a:spcBef>
            </a:pPr>
            <a:r>
              <a:rPr lang="fr-FR" sz="4800" b="1" dirty="0">
                <a:solidFill>
                  <a:srgbClr val="922A51"/>
                </a:solidFill>
              </a:rPr>
              <a:t>B – </a:t>
            </a:r>
          </a:p>
          <a:p>
            <a:pPr defTabSz="914400">
              <a:lnSpc>
                <a:spcPct val="90000"/>
              </a:lnSpc>
              <a:spcBef>
                <a:spcPts val="1000"/>
              </a:spcBef>
            </a:pPr>
            <a:r>
              <a:rPr lang="fr-FR" sz="4800" b="1" dirty="0">
                <a:solidFill>
                  <a:srgbClr val="922A51"/>
                </a:solidFill>
              </a:rPr>
              <a:t>Effectuer une simulation</a:t>
            </a:r>
          </a:p>
          <a:p>
            <a:pPr defTabSz="914400">
              <a:lnSpc>
                <a:spcPct val="90000"/>
              </a:lnSpc>
              <a:spcBef>
                <a:spcPts val="1000"/>
              </a:spcBef>
            </a:pPr>
            <a:endParaRPr lang="fr-FR" sz="4800" b="1" dirty="0">
              <a:solidFill>
                <a:srgbClr val="922A51"/>
              </a:solidFill>
            </a:endParaRPr>
          </a:p>
        </p:txBody>
      </p:sp>
    </p:spTree>
    <p:extLst>
      <p:ext uri="{BB962C8B-B14F-4D97-AF65-F5344CB8AC3E}">
        <p14:creationId xmlns:p14="http://schemas.microsoft.com/office/powerpoint/2010/main" val="1930267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Effectuer une simulation</a:t>
            </a:r>
          </a:p>
        </p:txBody>
      </p:sp>
      <p:pic>
        <p:nvPicPr>
          <p:cNvPr id="9" name="Espace réservé pour une image  2"/>
          <p:cNvPicPr>
            <a:picLocks noChangeAspect="1"/>
          </p:cNvPicPr>
          <p:nvPr/>
        </p:nvPicPr>
        <p:blipFill>
          <a:blip r:embed="rId2"/>
          <a:srcRect l="7312" r="7312"/>
          <a:stretch>
            <a:fillRect/>
          </a:stretch>
        </p:blipFill>
        <p:spPr>
          <a:xfrm>
            <a:off x="2651157" y="795478"/>
            <a:ext cx="4529963" cy="2874591"/>
          </a:xfrm>
          <a:prstGeom prst="rect">
            <a:avLst/>
          </a:prstGeom>
        </p:spPr>
      </p:pic>
      <p:sp>
        <p:nvSpPr>
          <p:cNvPr id="2" name="Rectangle 1"/>
          <p:cNvSpPr/>
          <p:nvPr/>
        </p:nvSpPr>
        <p:spPr>
          <a:xfrm>
            <a:off x="5857875" y="2399368"/>
            <a:ext cx="466725" cy="28668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7400925" y="1143000"/>
            <a:ext cx="1304925" cy="1477328"/>
          </a:xfrm>
          <a:prstGeom prst="rect">
            <a:avLst/>
          </a:prstGeom>
          <a:noFill/>
        </p:spPr>
        <p:txBody>
          <a:bodyPr wrap="square" rtlCol="0">
            <a:spAutoFit/>
          </a:bodyPr>
          <a:lstStyle/>
          <a:p>
            <a:r>
              <a:rPr lang="fr-FR" dirty="0"/>
              <a:t>Cette étape est obligatoire et intégrée à MySys.</a:t>
            </a:r>
          </a:p>
        </p:txBody>
      </p:sp>
      <p:sp>
        <p:nvSpPr>
          <p:cNvPr id="11" name="ZoneTexte 10"/>
          <p:cNvSpPr txBox="1"/>
          <p:nvPr/>
        </p:nvSpPr>
        <p:spPr>
          <a:xfrm>
            <a:off x="7400925" y="2771180"/>
            <a:ext cx="1304925" cy="1200329"/>
          </a:xfrm>
          <a:prstGeom prst="rect">
            <a:avLst/>
          </a:prstGeom>
          <a:noFill/>
        </p:spPr>
        <p:txBody>
          <a:bodyPr wrap="square" rtlCol="0">
            <a:spAutoFit/>
          </a:bodyPr>
          <a:lstStyle/>
          <a:p>
            <a:r>
              <a:rPr lang="fr-FR" dirty="0"/>
              <a:t>Générer la simulation permet de souscrire.</a:t>
            </a:r>
          </a:p>
        </p:txBody>
      </p:sp>
      <p:sp>
        <p:nvSpPr>
          <p:cNvPr id="12" name="ZoneTexte 11"/>
          <p:cNvSpPr txBox="1"/>
          <p:nvPr/>
        </p:nvSpPr>
        <p:spPr>
          <a:xfrm>
            <a:off x="2636869" y="3761780"/>
            <a:ext cx="3373406" cy="1200329"/>
          </a:xfrm>
          <a:prstGeom prst="rect">
            <a:avLst/>
          </a:prstGeom>
          <a:noFill/>
        </p:spPr>
        <p:txBody>
          <a:bodyPr wrap="square" rtlCol="0">
            <a:spAutoFit/>
          </a:bodyPr>
          <a:lstStyle/>
          <a:p>
            <a:r>
              <a:rPr lang="fr-FR" dirty="0"/>
              <a:t>Le devoir de conseil est automatiquement alimenté de  ses données. Il sera joint à la liasse.</a:t>
            </a:r>
          </a:p>
        </p:txBody>
      </p:sp>
    </p:spTree>
    <p:extLst>
      <p:ext uri="{BB962C8B-B14F-4D97-AF65-F5344CB8AC3E}">
        <p14:creationId xmlns:p14="http://schemas.microsoft.com/office/powerpoint/2010/main" val="398683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Effectuer une simulation</a:t>
            </a:r>
          </a:p>
        </p:txBody>
      </p:sp>
      <p:pic>
        <p:nvPicPr>
          <p:cNvPr id="13" name="Image 12"/>
          <p:cNvPicPr>
            <a:picLocks noChangeAspect="1"/>
          </p:cNvPicPr>
          <p:nvPr/>
        </p:nvPicPr>
        <p:blipFill>
          <a:blip r:embed="rId2"/>
          <a:stretch>
            <a:fillRect/>
          </a:stretch>
        </p:blipFill>
        <p:spPr>
          <a:xfrm>
            <a:off x="2966308" y="1421238"/>
            <a:ext cx="5697410" cy="3088144"/>
          </a:xfrm>
          <a:prstGeom prst="rect">
            <a:avLst/>
          </a:prstGeom>
        </p:spPr>
      </p:pic>
      <p:sp>
        <p:nvSpPr>
          <p:cNvPr id="14" name="ZoneTexte 13"/>
          <p:cNvSpPr txBox="1"/>
          <p:nvPr/>
        </p:nvSpPr>
        <p:spPr>
          <a:xfrm>
            <a:off x="2299462" y="285157"/>
            <a:ext cx="4034663" cy="400110"/>
          </a:xfrm>
          <a:prstGeom prst="rect">
            <a:avLst/>
          </a:prstGeom>
          <a:noFill/>
        </p:spPr>
        <p:txBody>
          <a:bodyPr wrap="square" rtlCol="0">
            <a:spAutoFit/>
          </a:bodyPr>
          <a:lstStyle/>
          <a:p>
            <a:r>
              <a:rPr lang="fr-FR" sz="2000" b="1" dirty="0">
                <a:solidFill>
                  <a:srgbClr val="FF0000"/>
                </a:solidFill>
              </a:rPr>
              <a:t>Accéder au simulateur Harvest</a:t>
            </a:r>
          </a:p>
        </p:txBody>
      </p:sp>
      <p:sp>
        <p:nvSpPr>
          <p:cNvPr id="4" name="ZoneTexte 3"/>
          <p:cNvSpPr txBox="1"/>
          <p:nvPr/>
        </p:nvSpPr>
        <p:spPr>
          <a:xfrm>
            <a:off x="2590800" y="613651"/>
            <a:ext cx="2705100" cy="830997"/>
          </a:xfrm>
          <a:prstGeom prst="rect">
            <a:avLst/>
          </a:prstGeom>
          <a:noFill/>
        </p:spPr>
        <p:txBody>
          <a:bodyPr wrap="square" rtlCol="0">
            <a:spAutoFit/>
          </a:bodyPr>
          <a:lstStyle/>
          <a:p>
            <a:r>
              <a:rPr lang="fr-FR" sz="1600" dirty="0"/>
              <a:t>Ce premier écran facultatif sert à vérifier l’éligibilité au contrat</a:t>
            </a:r>
          </a:p>
        </p:txBody>
      </p:sp>
      <p:sp>
        <p:nvSpPr>
          <p:cNvPr id="15" name="ZoneTexte 14"/>
          <p:cNvSpPr txBox="1"/>
          <p:nvPr/>
        </p:nvSpPr>
        <p:spPr>
          <a:xfrm>
            <a:off x="5775798" y="705448"/>
            <a:ext cx="2705100" cy="338554"/>
          </a:xfrm>
          <a:prstGeom prst="rect">
            <a:avLst/>
          </a:prstGeom>
          <a:noFill/>
        </p:spPr>
        <p:txBody>
          <a:bodyPr wrap="square" rtlCol="0">
            <a:spAutoFit/>
          </a:bodyPr>
          <a:lstStyle/>
          <a:p>
            <a:r>
              <a:rPr lang="fr-FR" sz="1600" dirty="0"/>
              <a:t>Bien renseigner la profession</a:t>
            </a:r>
          </a:p>
        </p:txBody>
      </p:sp>
      <p:grpSp>
        <p:nvGrpSpPr>
          <p:cNvPr id="16" name="Groupe 15"/>
          <p:cNvGrpSpPr/>
          <p:nvPr/>
        </p:nvGrpSpPr>
        <p:grpSpPr>
          <a:xfrm>
            <a:off x="2844432" y="4600575"/>
            <a:ext cx="660768" cy="419100"/>
            <a:chOff x="2939681" y="2924569"/>
            <a:chExt cx="823717" cy="763259"/>
          </a:xfrm>
        </p:grpSpPr>
        <p:pic>
          <p:nvPicPr>
            <p:cNvPr id="17" name="Image 16"/>
            <p:cNvPicPr>
              <a:picLocks noChangeAspect="1"/>
            </p:cNvPicPr>
            <p:nvPr/>
          </p:nvPicPr>
          <p:blipFill>
            <a:blip r:embed="rId3"/>
            <a:stretch>
              <a:fillRect/>
            </a:stretch>
          </p:blipFill>
          <p:spPr>
            <a:xfrm>
              <a:off x="3007416" y="3081883"/>
              <a:ext cx="688224" cy="448629"/>
            </a:xfrm>
            <a:prstGeom prst="rect">
              <a:avLst/>
            </a:prstGeom>
          </p:spPr>
        </p:pic>
        <p:sp>
          <p:nvSpPr>
            <p:cNvPr id="18" name="Organigramme : Connecteur 17"/>
            <p:cNvSpPr/>
            <p:nvPr/>
          </p:nvSpPr>
          <p:spPr>
            <a:xfrm>
              <a:off x="2939681" y="2924569"/>
              <a:ext cx="823717" cy="763259"/>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ZoneTexte 9"/>
          <p:cNvSpPr txBox="1"/>
          <p:nvPr/>
        </p:nvSpPr>
        <p:spPr>
          <a:xfrm>
            <a:off x="3733800" y="4543335"/>
            <a:ext cx="2600325" cy="600164"/>
          </a:xfrm>
          <a:prstGeom prst="rect">
            <a:avLst/>
          </a:prstGeom>
          <a:noFill/>
        </p:spPr>
        <p:txBody>
          <a:bodyPr wrap="square" rtlCol="0">
            <a:spAutoFit/>
          </a:bodyPr>
          <a:lstStyle/>
          <a:p>
            <a:r>
              <a:rPr lang="fr-FR" sz="1100" dirty="0"/>
              <a:t>Pour un dirigeant, penser à récupérer le code NAF de la personne morale dans Connaissance Client</a:t>
            </a:r>
          </a:p>
        </p:txBody>
      </p:sp>
    </p:spTree>
    <p:extLst>
      <p:ext uri="{BB962C8B-B14F-4D97-AF65-F5344CB8AC3E}">
        <p14:creationId xmlns:p14="http://schemas.microsoft.com/office/powerpoint/2010/main" val="146079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Effectuer une simulation</a:t>
            </a:r>
          </a:p>
        </p:txBody>
      </p:sp>
      <p:sp>
        <p:nvSpPr>
          <p:cNvPr id="14" name="ZoneTexte 13"/>
          <p:cNvSpPr txBox="1"/>
          <p:nvPr/>
        </p:nvSpPr>
        <p:spPr>
          <a:xfrm>
            <a:off x="2509767" y="149740"/>
            <a:ext cx="4034663" cy="400110"/>
          </a:xfrm>
          <a:prstGeom prst="rect">
            <a:avLst/>
          </a:prstGeom>
          <a:noFill/>
        </p:spPr>
        <p:txBody>
          <a:bodyPr wrap="square" rtlCol="0">
            <a:spAutoFit/>
          </a:bodyPr>
          <a:lstStyle/>
          <a:p>
            <a:r>
              <a:rPr lang="fr-FR" sz="2000" b="1" dirty="0">
                <a:solidFill>
                  <a:srgbClr val="FF0000"/>
                </a:solidFill>
              </a:rPr>
              <a:t>Simulateur Harvest</a:t>
            </a:r>
          </a:p>
        </p:txBody>
      </p:sp>
      <p:pic>
        <p:nvPicPr>
          <p:cNvPr id="9" name="Espace réservé pour une image  9"/>
          <p:cNvPicPr>
            <a:picLocks noChangeAspect="1"/>
          </p:cNvPicPr>
          <p:nvPr/>
        </p:nvPicPr>
        <p:blipFill>
          <a:blip r:embed="rId2"/>
          <a:srcRect l="7283" r="7283"/>
          <a:stretch>
            <a:fillRect/>
          </a:stretch>
        </p:blipFill>
        <p:spPr>
          <a:xfrm>
            <a:off x="2812597" y="1452474"/>
            <a:ext cx="5178878" cy="3286374"/>
          </a:xfrm>
          <a:prstGeom prst="rect">
            <a:avLst/>
          </a:prstGeom>
        </p:spPr>
      </p:pic>
      <p:sp>
        <p:nvSpPr>
          <p:cNvPr id="2" name="Rectangle 1"/>
          <p:cNvSpPr/>
          <p:nvPr/>
        </p:nvSpPr>
        <p:spPr>
          <a:xfrm>
            <a:off x="6200775" y="4144557"/>
            <a:ext cx="678454" cy="21082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2661412" y="529144"/>
            <a:ext cx="3105150" cy="923330"/>
          </a:xfrm>
          <a:prstGeom prst="rect">
            <a:avLst/>
          </a:prstGeom>
          <a:noFill/>
        </p:spPr>
        <p:txBody>
          <a:bodyPr wrap="square" rtlCol="0">
            <a:spAutoFit/>
          </a:bodyPr>
          <a:lstStyle/>
          <a:p>
            <a:r>
              <a:rPr lang="fr-FR" dirty="0"/>
              <a:t>Bien alimenter les zones de paramétrages pour arriver à la conclusion de la simulation</a:t>
            </a:r>
          </a:p>
        </p:txBody>
      </p:sp>
      <p:sp>
        <p:nvSpPr>
          <p:cNvPr id="11" name="Rectangle 10"/>
          <p:cNvSpPr/>
          <p:nvPr/>
        </p:nvSpPr>
        <p:spPr>
          <a:xfrm>
            <a:off x="6339188" y="2987687"/>
            <a:ext cx="1758122" cy="992221"/>
          </a:xfrm>
          <a:prstGeom prst="rect">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Pour pouvoir souscrire, « Générer le PDF » puis « Souscrire »</a:t>
            </a:r>
          </a:p>
        </p:txBody>
      </p:sp>
      <p:sp>
        <p:nvSpPr>
          <p:cNvPr id="12" name="Rectangle 11"/>
          <p:cNvSpPr/>
          <p:nvPr/>
        </p:nvSpPr>
        <p:spPr>
          <a:xfrm>
            <a:off x="6881951" y="4144556"/>
            <a:ext cx="698973" cy="21482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p:cNvGrpSpPr/>
          <p:nvPr/>
        </p:nvGrpSpPr>
        <p:grpSpPr>
          <a:xfrm>
            <a:off x="49953" y="4108277"/>
            <a:ext cx="688662" cy="774906"/>
            <a:chOff x="4527099" y="4173008"/>
            <a:chExt cx="688662" cy="774906"/>
          </a:xfrm>
        </p:grpSpPr>
        <p:grpSp>
          <p:nvGrpSpPr>
            <p:cNvPr id="16" name="Groupe 15"/>
            <p:cNvGrpSpPr/>
            <p:nvPr/>
          </p:nvGrpSpPr>
          <p:grpSpPr>
            <a:xfrm>
              <a:off x="4527099" y="4173008"/>
              <a:ext cx="688662" cy="525673"/>
              <a:chOff x="7072698" y="2924569"/>
              <a:chExt cx="1040860" cy="725475"/>
            </a:xfrm>
          </p:grpSpPr>
          <p:pic>
            <p:nvPicPr>
              <p:cNvPr id="18" name="Image 17">
                <a:hlinkClick r:id="rId3" action="ppaction://hlinksldjump"/>
              </p:cNvPr>
              <p:cNvPicPr>
                <a:picLocks noChangeAspect="1"/>
              </p:cNvPicPr>
              <p:nvPr/>
            </p:nvPicPr>
            <p:blipFill>
              <a:blip r:embed="rId4"/>
              <a:stretch>
                <a:fillRect/>
              </a:stretch>
            </p:blipFill>
            <p:spPr>
              <a:xfrm>
                <a:off x="7295552" y="3051732"/>
                <a:ext cx="534453" cy="471148"/>
              </a:xfrm>
              <a:prstGeom prst="rect">
                <a:avLst/>
              </a:prstGeom>
            </p:spPr>
          </p:pic>
          <p:sp>
            <p:nvSpPr>
              <p:cNvPr id="19" name="Ellipse 18"/>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ZoneTexte 16"/>
            <p:cNvSpPr txBox="1"/>
            <p:nvPr/>
          </p:nvSpPr>
          <p:spPr>
            <a:xfrm>
              <a:off x="4688024" y="4701693"/>
              <a:ext cx="407851" cy="246221"/>
            </a:xfrm>
            <a:prstGeom prst="rect">
              <a:avLst/>
            </a:prstGeom>
            <a:noFill/>
          </p:spPr>
          <p:txBody>
            <a:bodyPr wrap="square" rtlCol="0">
              <a:spAutoFit/>
            </a:bodyPr>
            <a:lstStyle/>
            <a:p>
              <a:r>
                <a:rPr lang="fr-FR" sz="1000" dirty="0"/>
                <a:t>SED</a:t>
              </a:r>
            </a:p>
          </p:txBody>
        </p:sp>
      </p:grpSp>
      <p:grpSp>
        <p:nvGrpSpPr>
          <p:cNvPr id="20" name="Groupe 19"/>
          <p:cNvGrpSpPr/>
          <p:nvPr/>
        </p:nvGrpSpPr>
        <p:grpSpPr>
          <a:xfrm>
            <a:off x="805635" y="4108277"/>
            <a:ext cx="818060" cy="774906"/>
            <a:chOff x="3525386" y="4173008"/>
            <a:chExt cx="818060" cy="774906"/>
          </a:xfrm>
        </p:grpSpPr>
        <p:grpSp>
          <p:nvGrpSpPr>
            <p:cNvPr id="21" name="Groupe 20"/>
            <p:cNvGrpSpPr/>
            <p:nvPr/>
          </p:nvGrpSpPr>
          <p:grpSpPr>
            <a:xfrm>
              <a:off x="3525386" y="4173008"/>
              <a:ext cx="684787" cy="525673"/>
              <a:chOff x="6906638" y="2027027"/>
              <a:chExt cx="1040860" cy="725475"/>
            </a:xfrm>
          </p:grpSpPr>
          <p:pic>
            <p:nvPicPr>
              <p:cNvPr id="23" name="Image 22">
                <a:hlinkClick r:id="rId5" action="ppaction://hlinksldjump"/>
              </p:cNvPr>
              <p:cNvPicPr>
                <a:picLocks noChangeAspect="1"/>
              </p:cNvPicPr>
              <p:nvPr/>
            </p:nvPicPr>
            <p:blipFill>
              <a:blip r:embed="rId6"/>
              <a:stretch>
                <a:fillRect/>
              </a:stretch>
            </p:blipFill>
            <p:spPr>
              <a:xfrm>
                <a:off x="7133932" y="2201088"/>
                <a:ext cx="537028" cy="416497"/>
              </a:xfrm>
              <a:prstGeom prst="rect">
                <a:avLst/>
              </a:prstGeom>
            </p:spPr>
          </p:pic>
          <p:sp>
            <p:nvSpPr>
              <p:cNvPr id="24" name="Ellipse 23"/>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2" name="ZoneTexte 21"/>
            <p:cNvSpPr txBox="1"/>
            <p:nvPr/>
          </p:nvSpPr>
          <p:spPr>
            <a:xfrm>
              <a:off x="3658659" y="4701693"/>
              <a:ext cx="684787" cy="246221"/>
            </a:xfrm>
            <a:prstGeom prst="rect">
              <a:avLst/>
            </a:prstGeom>
            <a:noFill/>
          </p:spPr>
          <p:txBody>
            <a:bodyPr wrap="square" rtlCol="0">
              <a:spAutoFit/>
            </a:bodyPr>
            <a:lstStyle/>
            <a:p>
              <a:r>
                <a:rPr lang="fr-FR" sz="1000" dirty="0"/>
                <a:t>SAG</a:t>
              </a:r>
            </a:p>
          </p:txBody>
        </p:sp>
      </p:grpSp>
      <p:grpSp>
        <p:nvGrpSpPr>
          <p:cNvPr id="25" name="Groupe 24"/>
          <p:cNvGrpSpPr/>
          <p:nvPr/>
        </p:nvGrpSpPr>
        <p:grpSpPr>
          <a:xfrm>
            <a:off x="1551699" y="4073299"/>
            <a:ext cx="700987" cy="925782"/>
            <a:chOff x="2501607" y="4173009"/>
            <a:chExt cx="700987" cy="925782"/>
          </a:xfrm>
        </p:grpSpPr>
        <p:grpSp>
          <p:nvGrpSpPr>
            <p:cNvPr id="26" name="Groupe 25"/>
            <p:cNvGrpSpPr/>
            <p:nvPr/>
          </p:nvGrpSpPr>
          <p:grpSpPr>
            <a:xfrm>
              <a:off x="2517807" y="4173009"/>
              <a:ext cx="684787" cy="525673"/>
              <a:chOff x="6906638" y="2027027"/>
              <a:chExt cx="1040860" cy="725475"/>
            </a:xfrm>
          </p:grpSpPr>
          <p:pic>
            <p:nvPicPr>
              <p:cNvPr id="28" name="Image 27">
                <a:hlinkClick r:id="rId7" action="ppaction://hlinksldjump"/>
              </p:cNvPr>
              <p:cNvPicPr>
                <a:picLocks noChangeAspect="1"/>
              </p:cNvPicPr>
              <p:nvPr/>
            </p:nvPicPr>
            <p:blipFill>
              <a:blip r:embed="rId6"/>
              <a:stretch>
                <a:fillRect/>
              </a:stretch>
            </p:blipFill>
            <p:spPr>
              <a:xfrm>
                <a:off x="7133932" y="2201088"/>
                <a:ext cx="537028" cy="416497"/>
              </a:xfrm>
              <a:prstGeom prst="rect">
                <a:avLst/>
              </a:prstGeom>
            </p:spPr>
          </p:pic>
          <p:sp>
            <p:nvSpPr>
              <p:cNvPr id="29" name="Ellipse 28"/>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7" name="ZoneTexte 26"/>
            <p:cNvSpPr txBox="1"/>
            <p:nvPr/>
          </p:nvSpPr>
          <p:spPr>
            <a:xfrm>
              <a:off x="2501607" y="4698681"/>
              <a:ext cx="684787" cy="400110"/>
            </a:xfrm>
            <a:prstGeom prst="rect">
              <a:avLst/>
            </a:prstGeom>
            <a:noFill/>
          </p:spPr>
          <p:txBody>
            <a:bodyPr wrap="square" rtlCol="0">
              <a:spAutoFit/>
            </a:bodyPr>
            <a:lstStyle/>
            <a:p>
              <a:r>
                <a:rPr lang="fr-FR" sz="1000" dirty="0"/>
                <a:t>Signature papier</a:t>
              </a:r>
            </a:p>
          </p:txBody>
        </p:sp>
      </p:grpSp>
      <p:sp>
        <p:nvSpPr>
          <p:cNvPr id="30" name="Flèche gauche 29">
            <a:hlinkClick r:id="rId8" action="ppaction://hlinksldjump"/>
          </p:cNvPr>
          <p:cNvSpPr/>
          <p:nvPr/>
        </p:nvSpPr>
        <p:spPr>
          <a:xfrm>
            <a:off x="7722795" y="4738848"/>
            <a:ext cx="678255" cy="2881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
        <p:nvSpPr>
          <p:cNvPr id="4" name="ZoneTexte 3"/>
          <p:cNvSpPr txBox="1"/>
          <p:nvPr/>
        </p:nvSpPr>
        <p:spPr>
          <a:xfrm>
            <a:off x="7722795" y="4738848"/>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258749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11" grpId="0" animBg="1"/>
      <p:bldP spid="11" grpId="1" animBg="1"/>
      <p:bldP spid="12"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un contrat</a:t>
            </a:r>
          </a:p>
        </p:txBody>
      </p:sp>
      <p:sp>
        <p:nvSpPr>
          <p:cNvPr id="42" name="Rectangle 41"/>
          <p:cNvSpPr/>
          <p:nvPr/>
        </p:nvSpPr>
        <p:spPr>
          <a:xfrm>
            <a:off x="4638668" y="1196958"/>
            <a:ext cx="3067057" cy="2343206"/>
          </a:xfrm>
          <a:prstGeom prst="rect">
            <a:avLst/>
          </a:prstGeom>
        </p:spPr>
        <p:txBody>
          <a:bodyPr wrap="square">
            <a:spAutoFit/>
          </a:bodyPr>
          <a:lstStyle/>
          <a:p>
            <a:pPr defTabSz="914400">
              <a:lnSpc>
                <a:spcPct val="90000"/>
              </a:lnSpc>
              <a:spcBef>
                <a:spcPts val="1000"/>
              </a:spcBef>
            </a:pPr>
            <a:r>
              <a:rPr lang="fr-FR" sz="4800" b="1" dirty="0">
                <a:solidFill>
                  <a:srgbClr val="922A51"/>
                </a:solidFill>
              </a:rPr>
              <a:t>C – </a:t>
            </a:r>
          </a:p>
          <a:p>
            <a:pPr defTabSz="914400">
              <a:lnSpc>
                <a:spcPct val="90000"/>
              </a:lnSpc>
              <a:spcBef>
                <a:spcPts val="1000"/>
              </a:spcBef>
            </a:pPr>
            <a:r>
              <a:rPr lang="fr-FR" sz="4800" b="1" dirty="0">
                <a:solidFill>
                  <a:srgbClr val="922A51"/>
                </a:solidFill>
              </a:rPr>
              <a:t>Souscrire</a:t>
            </a:r>
          </a:p>
          <a:p>
            <a:pPr defTabSz="914400">
              <a:lnSpc>
                <a:spcPct val="90000"/>
              </a:lnSpc>
              <a:spcBef>
                <a:spcPts val="1000"/>
              </a:spcBef>
            </a:pPr>
            <a:endParaRPr lang="fr-FR" sz="4800" b="1" dirty="0">
              <a:solidFill>
                <a:srgbClr val="922A51"/>
              </a:solidFill>
            </a:endParaRPr>
          </a:p>
        </p:txBody>
      </p:sp>
    </p:spTree>
    <p:extLst>
      <p:ext uri="{BB962C8B-B14F-4D97-AF65-F5344CB8AC3E}">
        <p14:creationId xmlns:p14="http://schemas.microsoft.com/office/powerpoint/2010/main" val="2472319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le contrat</a:t>
            </a:r>
          </a:p>
        </p:txBody>
      </p:sp>
      <p:pic>
        <p:nvPicPr>
          <p:cNvPr id="9" name="Espace réservé pour une image  9"/>
          <p:cNvPicPr>
            <a:picLocks noChangeAspect="1"/>
          </p:cNvPicPr>
          <p:nvPr/>
        </p:nvPicPr>
        <p:blipFill>
          <a:blip r:embed="rId2"/>
          <a:srcRect l="7283" r="7283"/>
          <a:stretch>
            <a:fillRect/>
          </a:stretch>
        </p:blipFill>
        <p:spPr>
          <a:xfrm>
            <a:off x="3220228" y="1483510"/>
            <a:ext cx="5349416" cy="3394593"/>
          </a:xfrm>
          <a:prstGeom prst="rect">
            <a:avLst/>
          </a:prstGeom>
        </p:spPr>
      </p:pic>
      <p:sp>
        <p:nvSpPr>
          <p:cNvPr id="4" name="ZoneTexte 3"/>
          <p:cNvSpPr txBox="1"/>
          <p:nvPr/>
        </p:nvSpPr>
        <p:spPr>
          <a:xfrm>
            <a:off x="2337240" y="84402"/>
            <a:ext cx="3586272" cy="1015663"/>
          </a:xfrm>
          <a:prstGeom prst="rect">
            <a:avLst/>
          </a:prstGeom>
          <a:noFill/>
        </p:spPr>
        <p:txBody>
          <a:bodyPr wrap="square" rtlCol="0">
            <a:spAutoFit/>
          </a:bodyPr>
          <a:lstStyle/>
          <a:p>
            <a:r>
              <a:rPr lang="fr-FR" sz="2000" dirty="0">
                <a:solidFill>
                  <a:srgbClr val="FF0000"/>
                </a:solidFill>
              </a:rPr>
              <a:t>On arrive sur cet écran de MyAssur après avoir généré le PDF et cliqué sur « souscrire »</a:t>
            </a:r>
          </a:p>
        </p:txBody>
      </p:sp>
      <p:sp>
        <p:nvSpPr>
          <p:cNvPr id="10" name="Rectangle 9"/>
          <p:cNvSpPr/>
          <p:nvPr/>
        </p:nvSpPr>
        <p:spPr>
          <a:xfrm>
            <a:off x="4048125" y="2599393"/>
            <a:ext cx="771525" cy="20095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151986" y="2855828"/>
            <a:ext cx="771525" cy="20095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4048902" y="3056785"/>
            <a:ext cx="932673" cy="41053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6142846" y="3493108"/>
            <a:ext cx="2426798" cy="1384995"/>
          </a:xfrm>
          <a:prstGeom prst="rect">
            <a:avLst/>
          </a:prstGeom>
          <a:noFill/>
        </p:spPr>
        <p:txBody>
          <a:bodyPr wrap="square" rtlCol="0">
            <a:spAutoFit/>
          </a:bodyPr>
          <a:lstStyle/>
          <a:p>
            <a:r>
              <a:rPr lang="fr-FR" sz="1400" dirty="0">
                <a:solidFill>
                  <a:srgbClr val="FF0000"/>
                </a:solidFill>
              </a:rPr>
              <a:t>MyAssur présente l'ensemble des comptes du client.</a:t>
            </a:r>
          </a:p>
          <a:p>
            <a:r>
              <a:rPr lang="fr-FR" sz="1400" dirty="0">
                <a:solidFill>
                  <a:srgbClr val="FF0000"/>
                </a:solidFill>
              </a:rPr>
              <a:t>Sélectionner le compte sur lequel sera débité le 1er prélèvement. </a:t>
            </a:r>
          </a:p>
          <a:p>
            <a:endParaRPr lang="fr-FR" sz="1400" dirty="0">
              <a:solidFill>
                <a:srgbClr val="FF0000"/>
              </a:solidFill>
            </a:endParaRPr>
          </a:p>
        </p:txBody>
      </p:sp>
    </p:spTree>
    <p:extLst>
      <p:ext uri="{BB962C8B-B14F-4D97-AF65-F5344CB8AC3E}">
        <p14:creationId xmlns:p14="http://schemas.microsoft.com/office/powerpoint/2010/main" val="247785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pic>
        <p:nvPicPr>
          <p:cNvPr id="15" name="Espace réservé pour une image  9"/>
          <p:cNvPicPr>
            <a:picLocks noChangeAspect="1"/>
          </p:cNvPicPr>
          <p:nvPr/>
        </p:nvPicPr>
        <p:blipFill>
          <a:blip r:embed="rId2"/>
          <a:srcRect l="7283" r="7283"/>
          <a:stretch>
            <a:fillRect/>
          </a:stretch>
        </p:blipFill>
        <p:spPr>
          <a:xfrm>
            <a:off x="2915428" y="1288633"/>
            <a:ext cx="5799720" cy="3680343"/>
          </a:xfrm>
          <a:prstGeom prst="rect">
            <a:avLst/>
          </a:prstGeom>
        </p:spPr>
      </p:pic>
      <p:sp>
        <p:nvSpPr>
          <p:cNvPr id="16" name="Rectangle 15"/>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le contrat</a:t>
            </a:r>
          </a:p>
        </p:txBody>
      </p:sp>
      <p:sp>
        <p:nvSpPr>
          <p:cNvPr id="2" name="ZoneTexte 1"/>
          <p:cNvSpPr txBox="1"/>
          <p:nvPr/>
        </p:nvSpPr>
        <p:spPr>
          <a:xfrm>
            <a:off x="2418931" y="33993"/>
            <a:ext cx="3347631" cy="1323439"/>
          </a:xfrm>
          <a:prstGeom prst="rect">
            <a:avLst/>
          </a:prstGeom>
          <a:noFill/>
        </p:spPr>
        <p:txBody>
          <a:bodyPr wrap="square" rtlCol="0">
            <a:spAutoFit/>
          </a:bodyPr>
          <a:lstStyle/>
          <a:p>
            <a:r>
              <a:rPr lang="fr-FR" sz="1600" dirty="0">
                <a:solidFill>
                  <a:srgbClr val="FF0000"/>
                </a:solidFill>
              </a:rPr>
              <a:t>MyAssur reprend les éléments de la simulation.</a:t>
            </a:r>
          </a:p>
          <a:p>
            <a:r>
              <a:rPr lang="fr-FR" sz="1600" dirty="0">
                <a:solidFill>
                  <a:srgbClr val="FF0000"/>
                </a:solidFill>
              </a:rPr>
              <a:t>Il faut compléter la souscription :</a:t>
            </a:r>
          </a:p>
          <a:p>
            <a:r>
              <a:rPr lang="fr-FR" sz="1600" dirty="0">
                <a:solidFill>
                  <a:srgbClr val="FF0000"/>
                </a:solidFill>
              </a:rPr>
              <a:t>IBAN de prélèvement, Clause bénéficiaire, Adhésion APER…</a:t>
            </a:r>
          </a:p>
        </p:txBody>
      </p:sp>
    </p:spTree>
    <p:extLst>
      <p:ext uri="{BB962C8B-B14F-4D97-AF65-F5344CB8AC3E}">
        <p14:creationId xmlns:p14="http://schemas.microsoft.com/office/powerpoint/2010/main" val="2043192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4" name="ZoneTexte 3"/>
          <p:cNvSpPr txBox="1"/>
          <p:nvPr/>
        </p:nvSpPr>
        <p:spPr>
          <a:xfrm>
            <a:off x="2810653" y="272970"/>
            <a:ext cx="2399522" cy="1015663"/>
          </a:xfrm>
          <a:prstGeom prst="rect">
            <a:avLst/>
          </a:prstGeom>
          <a:noFill/>
        </p:spPr>
        <p:txBody>
          <a:bodyPr wrap="square" rtlCol="0">
            <a:spAutoFit/>
          </a:bodyPr>
          <a:lstStyle/>
          <a:p>
            <a:r>
              <a:rPr lang="fr-FR" sz="2000" dirty="0">
                <a:solidFill>
                  <a:srgbClr val="FF0000"/>
                </a:solidFill>
              </a:rPr>
              <a:t>Puis le QSS (questionnaire de Santé Simplifié)</a:t>
            </a:r>
          </a:p>
        </p:txBody>
      </p:sp>
      <p:pic>
        <p:nvPicPr>
          <p:cNvPr id="9" name="Image 8"/>
          <p:cNvPicPr>
            <a:picLocks noChangeAspect="1"/>
          </p:cNvPicPr>
          <p:nvPr/>
        </p:nvPicPr>
        <p:blipFill>
          <a:blip r:embed="rId2"/>
          <a:stretch>
            <a:fillRect/>
          </a:stretch>
        </p:blipFill>
        <p:spPr>
          <a:xfrm>
            <a:off x="2810653" y="1567933"/>
            <a:ext cx="5788318" cy="3137418"/>
          </a:xfrm>
          <a:prstGeom prst="rect">
            <a:avLst/>
          </a:prstGeom>
        </p:spPr>
      </p:pic>
      <p:sp>
        <p:nvSpPr>
          <p:cNvPr id="10" name="Rectangle 9"/>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le contrat</a:t>
            </a:r>
          </a:p>
        </p:txBody>
      </p:sp>
      <p:sp>
        <p:nvSpPr>
          <p:cNvPr id="14" name="Flèche gauche 13">
            <a:hlinkClick r:id="rId3" action="ppaction://hlinksldjump"/>
          </p:cNvPr>
          <p:cNvSpPr/>
          <p:nvPr/>
        </p:nvSpPr>
        <p:spPr>
          <a:xfrm>
            <a:off x="7722795" y="4738848"/>
            <a:ext cx="678255" cy="2881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Tree>
    <p:extLst>
      <p:ext uri="{BB962C8B-B14F-4D97-AF65-F5344CB8AC3E}">
        <p14:creationId xmlns:p14="http://schemas.microsoft.com/office/powerpoint/2010/main" val="148365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un contrat</a:t>
            </a:r>
          </a:p>
        </p:txBody>
      </p:sp>
      <p:sp>
        <p:nvSpPr>
          <p:cNvPr id="42" name="Rectangle 41"/>
          <p:cNvSpPr/>
          <p:nvPr/>
        </p:nvSpPr>
        <p:spPr>
          <a:xfrm>
            <a:off x="3419476" y="1196958"/>
            <a:ext cx="4286250" cy="2343206"/>
          </a:xfrm>
          <a:prstGeom prst="rect">
            <a:avLst/>
          </a:prstGeom>
        </p:spPr>
        <p:txBody>
          <a:bodyPr wrap="square">
            <a:spAutoFit/>
          </a:bodyPr>
          <a:lstStyle/>
          <a:p>
            <a:pPr defTabSz="914400">
              <a:lnSpc>
                <a:spcPct val="90000"/>
              </a:lnSpc>
              <a:spcBef>
                <a:spcPts val="1000"/>
              </a:spcBef>
            </a:pPr>
            <a:r>
              <a:rPr lang="fr-FR" sz="4800" b="1" dirty="0">
                <a:solidFill>
                  <a:srgbClr val="922A51"/>
                </a:solidFill>
              </a:rPr>
              <a:t>D – </a:t>
            </a:r>
          </a:p>
          <a:p>
            <a:pPr defTabSz="914400">
              <a:lnSpc>
                <a:spcPct val="90000"/>
              </a:lnSpc>
              <a:spcBef>
                <a:spcPts val="1000"/>
              </a:spcBef>
            </a:pPr>
            <a:r>
              <a:rPr lang="fr-FR" sz="4800" b="1" dirty="0">
                <a:solidFill>
                  <a:srgbClr val="922A51"/>
                </a:solidFill>
              </a:rPr>
              <a:t>Signer en SED</a:t>
            </a:r>
          </a:p>
          <a:p>
            <a:pPr defTabSz="914400">
              <a:lnSpc>
                <a:spcPct val="90000"/>
              </a:lnSpc>
              <a:spcBef>
                <a:spcPts val="1000"/>
              </a:spcBef>
            </a:pPr>
            <a:endParaRPr lang="fr-FR" sz="4800" b="1" dirty="0">
              <a:solidFill>
                <a:srgbClr val="922A51"/>
              </a:solidFill>
            </a:endParaRPr>
          </a:p>
        </p:txBody>
      </p:sp>
      <p:grpSp>
        <p:nvGrpSpPr>
          <p:cNvPr id="9" name="Groupe 8"/>
          <p:cNvGrpSpPr/>
          <p:nvPr/>
        </p:nvGrpSpPr>
        <p:grpSpPr>
          <a:xfrm>
            <a:off x="6172196" y="3104585"/>
            <a:ext cx="1352554" cy="981640"/>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29497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SED</a:t>
            </a:r>
          </a:p>
        </p:txBody>
      </p:sp>
      <p:sp>
        <p:nvSpPr>
          <p:cNvPr id="42" name="Rectangle 41"/>
          <p:cNvSpPr/>
          <p:nvPr/>
        </p:nvSpPr>
        <p:spPr>
          <a:xfrm>
            <a:off x="2717345" y="939343"/>
            <a:ext cx="3619507" cy="757130"/>
          </a:xfrm>
          <a:prstGeom prst="rect">
            <a:avLst/>
          </a:prstGeom>
        </p:spPr>
        <p:txBody>
          <a:bodyPr wrap="square">
            <a:spAutoFit/>
          </a:bodyPr>
          <a:lstStyle/>
          <a:p>
            <a:pPr defTabSz="914400">
              <a:lnSpc>
                <a:spcPct val="90000"/>
              </a:lnSpc>
              <a:spcBef>
                <a:spcPts val="1000"/>
              </a:spcBef>
            </a:pPr>
            <a:r>
              <a:rPr lang="fr-FR" sz="2400" dirty="0">
                <a:solidFill>
                  <a:srgbClr val="FF0000"/>
                </a:solidFill>
              </a:rPr>
              <a:t>Impossible d’accéder à la SED si absence de :</a:t>
            </a:r>
          </a:p>
        </p:txBody>
      </p:sp>
      <p:sp>
        <p:nvSpPr>
          <p:cNvPr id="2" name="ZoneTexte 1"/>
          <p:cNvSpPr txBox="1"/>
          <p:nvPr/>
        </p:nvSpPr>
        <p:spPr>
          <a:xfrm>
            <a:off x="3430363" y="1673359"/>
            <a:ext cx="3095625" cy="2308324"/>
          </a:xfrm>
          <a:prstGeom prst="rect">
            <a:avLst/>
          </a:prstGeom>
          <a:noFill/>
        </p:spPr>
        <p:txBody>
          <a:bodyPr wrap="square" rtlCol="0">
            <a:spAutoFit/>
          </a:bodyPr>
          <a:lstStyle/>
          <a:p>
            <a:pPr marL="285750" indent="-285750">
              <a:buFont typeface="Arial" panose="020B0604020202020204" pitchFamily="34" charset="0"/>
              <a:buChar char="•"/>
            </a:pPr>
            <a:r>
              <a:rPr lang="fr-FR" dirty="0"/>
              <a:t>Pièce d’identité</a:t>
            </a:r>
          </a:p>
          <a:p>
            <a:pPr marL="285750" indent="-285750">
              <a:buFont typeface="Arial" panose="020B0604020202020204" pitchFamily="34" charset="0"/>
              <a:buChar char="•"/>
            </a:pPr>
            <a:r>
              <a:rPr lang="fr-FR" dirty="0"/>
              <a:t>Téléphone mobile et mail</a:t>
            </a:r>
          </a:p>
          <a:p>
            <a:pPr marL="285750" indent="-285750">
              <a:buFont typeface="Arial" panose="020B0604020202020204" pitchFamily="34" charset="0"/>
              <a:buChar char="•"/>
            </a:pPr>
            <a:r>
              <a:rPr lang="fr-FR" dirty="0"/>
              <a:t>QSS (Questionnaire de Santé Simplifié) et donc </a:t>
            </a:r>
            <a:r>
              <a:rPr lang="fr-FR" b="1" dirty="0">
                <a:solidFill>
                  <a:srgbClr val="E87618"/>
                </a:solidFill>
              </a:rPr>
              <a:t> </a:t>
            </a:r>
            <a:r>
              <a:rPr lang="fr-FR" b="1" dirty="0"/>
              <a:t>si le dossier doit faire l’objet d’une sélection médicale</a:t>
            </a:r>
          </a:p>
          <a:p>
            <a:pPr marL="285750" indent="-285750">
              <a:buFont typeface="Arial" panose="020B0604020202020204" pitchFamily="34" charset="0"/>
              <a:buChar char="•"/>
            </a:pPr>
            <a:r>
              <a:rPr lang="fr-FR" dirty="0"/>
              <a:t>Contrat Banque à Distance </a:t>
            </a:r>
            <a:r>
              <a:rPr lang="fr-FR" b="1" dirty="0">
                <a:solidFill>
                  <a:srgbClr val="FF0000"/>
                </a:solidFill>
              </a:rPr>
              <a:t>Particulier</a:t>
            </a:r>
          </a:p>
        </p:txBody>
      </p:sp>
      <p:sp>
        <p:nvSpPr>
          <p:cNvPr id="3" name="ZoneTexte 2"/>
          <p:cNvSpPr txBox="1"/>
          <p:nvPr/>
        </p:nvSpPr>
        <p:spPr>
          <a:xfrm>
            <a:off x="6715125" y="1252678"/>
            <a:ext cx="2019300" cy="2585323"/>
          </a:xfrm>
          <a:prstGeom prst="rect">
            <a:avLst/>
          </a:prstGeom>
          <a:noFill/>
        </p:spPr>
        <p:txBody>
          <a:bodyPr wrap="square" rtlCol="0">
            <a:spAutoFit/>
          </a:bodyPr>
          <a:lstStyle/>
          <a:p>
            <a:r>
              <a:rPr lang="fr-FR" dirty="0"/>
              <a:t>Le contrat « DEI part » peut être saisi avant la souscription (passer par connaissance client avant « vendre et gérer la prévoyance »).</a:t>
            </a:r>
          </a:p>
        </p:txBody>
      </p:sp>
      <p:grpSp>
        <p:nvGrpSpPr>
          <p:cNvPr id="9" name="Groupe 8"/>
          <p:cNvGrpSpPr/>
          <p:nvPr/>
        </p:nvGrpSpPr>
        <p:grpSpPr>
          <a:xfrm>
            <a:off x="676271" y="3666560"/>
            <a:ext cx="1095379" cy="553015"/>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179784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SED</a:t>
            </a:r>
          </a:p>
        </p:txBody>
      </p:sp>
      <p:sp>
        <p:nvSpPr>
          <p:cNvPr id="42" name="Rectangle 41"/>
          <p:cNvSpPr/>
          <p:nvPr/>
        </p:nvSpPr>
        <p:spPr>
          <a:xfrm>
            <a:off x="2583995" y="560778"/>
            <a:ext cx="3619507" cy="424732"/>
          </a:xfrm>
          <a:prstGeom prst="rect">
            <a:avLst/>
          </a:prstGeom>
        </p:spPr>
        <p:txBody>
          <a:bodyPr wrap="square">
            <a:spAutoFit/>
          </a:bodyPr>
          <a:lstStyle/>
          <a:p>
            <a:pPr defTabSz="914400">
              <a:lnSpc>
                <a:spcPct val="90000"/>
              </a:lnSpc>
              <a:spcBef>
                <a:spcPts val="1000"/>
              </a:spcBef>
            </a:pPr>
            <a:r>
              <a:rPr lang="fr-FR" sz="2400" dirty="0">
                <a:solidFill>
                  <a:srgbClr val="FF0000"/>
                </a:solidFill>
              </a:rPr>
              <a:t>Valider la SED:</a:t>
            </a:r>
          </a:p>
        </p:txBody>
      </p:sp>
      <p:grpSp>
        <p:nvGrpSpPr>
          <p:cNvPr id="9" name="Groupe 8"/>
          <p:cNvGrpSpPr/>
          <p:nvPr/>
        </p:nvGrpSpPr>
        <p:grpSpPr>
          <a:xfrm>
            <a:off x="676271" y="3666560"/>
            <a:ext cx="1095379" cy="553015"/>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2" name="Image 11"/>
          <p:cNvPicPr>
            <a:picLocks noChangeAspect="1"/>
          </p:cNvPicPr>
          <p:nvPr/>
        </p:nvPicPr>
        <p:blipFill rotWithShape="1">
          <a:blip r:embed="rId3"/>
          <a:srcRect b="4315"/>
          <a:stretch/>
        </p:blipFill>
        <p:spPr>
          <a:xfrm>
            <a:off x="2431595" y="1131084"/>
            <a:ext cx="6594270" cy="3420000"/>
          </a:xfrm>
          <a:prstGeom prst="rect">
            <a:avLst/>
          </a:prstGeom>
        </p:spPr>
      </p:pic>
      <p:sp>
        <p:nvSpPr>
          <p:cNvPr id="4" name="Rectangle 3"/>
          <p:cNvSpPr/>
          <p:nvPr/>
        </p:nvSpPr>
        <p:spPr>
          <a:xfrm>
            <a:off x="3800475" y="1535709"/>
            <a:ext cx="1828800" cy="35024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74429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SED</a:t>
            </a:r>
          </a:p>
        </p:txBody>
      </p:sp>
      <p:sp>
        <p:nvSpPr>
          <p:cNvPr id="42" name="Rectangle 41"/>
          <p:cNvSpPr/>
          <p:nvPr/>
        </p:nvSpPr>
        <p:spPr>
          <a:xfrm>
            <a:off x="2431595" y="306702"/>
            <a:ext cx="3619507" cy="757130"/>
          </a:xfrm>
          <a:prstGeom prst="rect">
            <a:avLst/>
          </a:prstGeom>
        </p:spPr>
        <p:txBody>
          <a:bodyPr wrap="square">
            <a:spAutoFit/>
          </a:bodyPr>
          <a:lstStyle/>
          <a:p>
            <a:pPr defTabSz="914400">
              <a:lnSpc>
                <a:spcPct val="90000"/>
              </a:lnSpc>
              <a:spcBef>
                <a:spcPts val="1000"/>
              </a:spcBef>
            </a:pPr>
            <a:r>
              <a:rPr lang="fr-FR" sz="2400" dirty="0">
                <a:solidFill>
                  <a:srgbClr val="FF0000"/>
                </a:solidFill>
              </a:rPr>
              <a:t>Puis envoyer l’email au client :</a:t>
            </a:r>
          </a:p>
        </p:txBody>
      </p:sp>
      <p:grpSp>
        <p:nvGrpSpPr>
          <p:cNvPr id="9" name="Groupe 8"/>
          <p:cNvGrpSpPr/>
          <p:nvPr/>
        </p:nvGrpSpPr>
        <p:grpSpPr>
          <a:xfrm>
            <a:off x="676271" y="3666560"/>
            <a:ext cx="1095379" cy="553015"/>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3" name="Image 12"/>
          <p:cNvPicPr>
            <a:picLocks noChangeAspect="1"/>
          </p:cNvPicPr>
          <p:nvPr/>
        </p:nvPicPr>
        <p:blipFill rotWithShape="1">
          <a:blip r:embed="rId3"/>
          <a:srcRect l="300" r="-300" b="3994"/>
          <a:stretch/>
        </p:blipFill>
        <p:spPr>
          <a:xfrm>
            <a:off x="2556000" y="1383467"/>
            <a:ext cx="6087866" cy="3168000"/>
          </a:xfrm>
          <a:prstGeom prst="rect">
            <a:avLst/>
          </a:prstGeom>
        </p:spPr>
      </p:pic>
      <p:sp>
        <p:nvSpPr>
          <p:cNvPr id="4" name="Rectangle 3"/>
          <p:cNvSpPr/>
          <p:nvPr/>
        </p:nvSpPr>
        <p:spPr>
          <a:xfrm>
            <a:off x="4527099" y="3763493"/>
            <a:ext cx="930726" cy="17512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6671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SED</a:t>
            </a:r>
          </a:p>
        </p:txBody>
      </p:sp>
      <p:sp>
        <p:nvSpPr>
          <p:cNvPr id="42" name="Rectangle 41"/>
          <p:cNvSpPr/>
          <p:nvPr/>
        </p:nvSpPr>
        <p:spPr>
          <a:xfrm>
            <a:off x="2431595" y="306702"/>
            <a:ext cx="3619507" cy="424732"/>
          </a:xfrm>
          <a:prstGeom prst="rect">
            <a:avLst/>
          </a:prstGeom>
        </p:spPr>
        <p:txBody>
          <a:bodyPr wrap="square">
            <a:spAutoFit/>
          </a:bodyPr>
          <a:lstStyle/>
          <a:p>
            <a:pPr defTabSz="914400">
              <a:lnSpc>
                <a:spcPct val="90000"/>
              </a:lnSpc>
              <a:spcBef>
                <a:spcPts val="1000"/>
              </a:spcBef>
            </a:pPr>
            <a:r>
              <a:rPr lang="fr-FR" sz="2400" dirty="0">
                <a:solidFill>
                  <a:srgbClr val="FF0000"/>
                </a:solidFill>
              </a:rPr>
              <a:t>Le client reçoit 2 mails :</a:t>
            </a:r>
          </a:p>
        </p:txBody>
      </p:sp>
      <p:grpSp>
        <p:nvGrpSpPr>
          <p:cNvPr id="9" name="Groupe 8"/>
          <p:cNvGrpSpPr/>
          <p:nvPr/>
        </p:nvGrpSpPr>
        <p:grpSpPr>
          <a:xfrm>
            <a:off x="676271" y="3666560"/>
            <a:ext cx="1095379" cy="553015"/>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2" name="Image 11"/>
          <p:cNvPicPr>
            <a:picLocks noChangeAspect="1"/>
          </p:cNvPicPr>
          <p:nvPr/>
        </p:nvPicPr>
        <p:blipFill>
          <a:blip r:embed="rId3"/>
          <a:stretch>
            <a:fillRect/>
          </a:stretch>
        </p:blipFill>
        <p:spPr>
          <a:xfrm>
            <a:off x="2707897" y="1015718"/>
            <a:ext cx="4047602" cy="1184557"/>
          </a:xfrm>
          <a:prstGeom prst="rect">
            <a:avLst/>
          </a:prstGeom>
        </p:spPr>
      </p:pic>
      <p:sp>
        <p:nvSpPr>
          <p:cNvPr id="2" name="ZoneTexte 1"/>
          <p:cNvSpPr txBox="1"/>
          <p:nvPr/>
        </p:nvSpPr>
        <p:spPr>
          <a:xfrm>
            <a:off x="6962774" y="869332"/>
            <a:ext cx="1895475" cy="1477328"/>
          </a:xfrm>
          <a:prstGeom prst="rect">
            <a:avLst/>
          </a:prstGeom>
          <a:noFill/>
        </p:spPr>
        <p:txBody>
          <a:bodyPr wrap="square" rtlCol="0">
            <a:spAutoFit/>
          </a:bodyPr>
          <a:lstStyle/>
          <a:p>
            <a:r>
              <a:rPr lang="fr-FR" dirty="0"/>
              <a:t>Le 1</a:t>
            </a:r>
            <a:r>
              <a:rPr lang="fr-FR" baseline="30000" dirty="0"/>
              <a:t>er</a:t>
            </a:r>
            <a:r>
              <a:rPr lang="fr-FR" dirty="0"/>
              <a:t> dans sa boite mail l’informant d’un message dans sa MSI</a:t>
            </a:r>
          </a:p>
        </p:txBody>
      </p:sp>
      <p:pic>
        <p:nvPicPr>
          <p:cNvPr id="14" name="Image 13"/>
          <p:cNvPicPr>
            <a:picLocks noChangeAspect="1"/>
          </p:cNvPicPr>
          <p:nvPr/>
        </p:nvPicPr>
        <p:blipFill>
          <a:blip r:embed="rId4"/>
          <a:stretch>
            <a:fillRect/>
          </a:stretch>
        </p:blipFill>
        <p:spPr>
          <a:xfrm>
            <a:off x="2513365" y="3149335"/>
            <a:ext cx="4582760" cy="1228318"/>
          </a:xfrm>
          <a:prstGeom prst="rect">
            <a:avLst/>
          </a:prstGeom>
        </p:spPr>
      </p:pic>
      <p:sp>
        <p:nvSpPr>
          <p:cNvPr id="16" name="ZoneTexte 15"/>
          <p:cNvSpPr txBox="1"/>
          <p:nvPr/>
        </p:nvSpPr>
        <p:spPr>
          <a:xfrm>
            <a:off x="7096125" y="3295720"/>
            <a:ext cx="1895475" cy="923330"/>
          </a:xfrm>
          <a:prstGeom prst="rect">
            <a:avLst/>
          </a:prstGeom>
          <a:noFill/>
        </p:spPr>
        <p:txBody>
          <a:bodyPr wrap="square" rtlCol="0">
            <a:spAutoFit/>
          </a:bodyPr>
          <a:lstStyle/>
          <a:p>
            <a:r>
              <a:rPr lang="fr-FR" dirty="0">
                <a:solidFill>
                  <a:srgbClr val="FF0000"/>
                </a:solidFill>
              </a:rPr>
              <a:t>Le second dans sa MSI l’invitant à signer son contrat</a:t>
            </a:r>
          </a:p>
        </p:txBody>
      </p:sp>
      <p:sp>
        <p:nvSpPr>
          <p:cNvPr id="17" name="Rectangle 16"/>
          <p:cNvSpPr/>
          <p:nvPr/>
        </p:nvSpPr>
        <p:spPr>
          <a:xfrm>
            <a:off x="2431595" y="3379762"/>
            <a:ext cx="2095504" cy="17306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6068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6" grpId="0"/>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SED</a:t>
            </a:r>
          </a:p>
        </p:txBody>
      </p:sp>
      <p:sp>
        <p:nvSpPr>
          <p:cNvPr id="42" name="Rectangle 41"/>
          <p:cNvSpPr/>
          <p:nvPr/>
        </p:nvSpPr>
        <p:spPr>
          <a:xfrm>
            <a:off x="2431595" y="306702"/>
            <a:ext cx="3619507" cy="424732"/>
          </a:xfrm>
          <a:prstGeom prst="rect">
            <a:avLst/>
          </a:prstGeom>
        </p:spPr>
        <p:txBody>
          <a:bodyPr wrap="square">
            <a:spAutoFit/>
          </a:bodyPr>
          <a:lstStyle/>
          <a:p>
            <a:pPr defTabSz="914400">
              <a:lnSpc>
                <a:spcPct val="90000"/>
              </a:lnSpc>
              <a:spcBef>
                <a:spcPts val="1000"/>
              </a:spcBef>
            </a:pPr>
            <a:r>
              <a:rPr lang="fr-FR" sz="2400" dirty="0">
                <a:solidFill>
                  <a:srgbClr val="FF0000"/>
                </a:solidFill>
              </a:rPr>
              <a:t>Suivi du dossier de vente :</a:t>
            </a:r>
          </a:p>
        </p:txBody>
      </p:sp>
      <p:grpSp>
        <p:nvGrpSpPr>
          <p:cNvPr id="9" name="Groupe 8"/>
          <p:cNvGrpSpPr/>
          <p:nvPr/>
        </p:nvGrpSpPr>
        <p:grpSpPr>
          <a:xfrm>
            <a:off x="676271" y="3666560"/>
            <a:ext cx="1095379" cy="553015"/>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Rectangle 16"/>
          <p:cNvSpPr/>
          <p:nvPr/>
        </p:nvSpPr>
        <p:spPr>
          <a:xfrm>
            <a:off x="2431595" y="3379762"/>
            <a:ext cx="2095504" cy="17306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Espace réservé pour une image  7"/>
          <p:cNvPicPr>
            <a:picLocks noChangeAspect="1"/>
          </p:cNvPicPr>
          <p:nvPr/>
        </p:nvPicPr>
        <p:blipFill rotWithShape="1">
          <a:blip r:embed="rId3"/>
          <a:srcRect l="5670" r="5670" b="9465"/>
          <a:stretch/>
        </p:blipFill>
        <p:spPr>
          <a:xfrm>
            <a:off x="2431595" y="877541"/>
            <a:ext cx="5648473" cy="3245100"/>
          </a:xfrm>
          <a:prstGeom prst="rect">
            <a:avLst/>
          </a:prstGeom>
        </p:spPr>
      </p:pic>
      <p:sp>
        <p:nvSpPr>
          <p:cNvPr id="3" name="ZoneTexte 2"/>
          <p:cNvSpPr txBox="1"/>
          <p:nvPr/>
        </p:nvSpPr>
        <p:spPr>
          <a:xfrm>
            <a:off x="6644781" y="1711967"/>
            <a:ext cx="1381125" cy="1754326"/>
          </a:xfrm>
          <a:prstGeom prst="rect">
            <a:avLst/>
          </a:prstGeom>
          <a:noFill/>
        </p:spPr>
        <p:txBody>
          <a:bodyPr wrap="square" rtlCol="0">
            <a:spAutoFit/>
          </a:bodyPr>
          <a:lstStyle/>
          <a:p>
            <a:r>
              <a:rPr lang="fr-FR" dirty="0">
                <a:solidFill>
                  <a:srgbClr val="FF0000"/>
                </a:solidFill>
              </a:rPr>
              <a:t>Etat du dossier de vente au moment de l’envoi des mails</a:t>
            </a:r>
          </a:p>
        </p:txBody>
      </p:sp>
      <p:pic>
        <p:nvPicPr>
          <p:cNvPr id="18" name="Image 17"/>
          <p:cNvPicPr>
            <a:picLocks noChangeAspect="1"/>
          </p:cNvPicPr>
          <p:nvPr/>
        </p:nvPicPr>
        <p:blipFill rotWithShape="1">
          <a:blip r:embed="rId4"/>
          <a:srcRect b="4126"/>
          <a:stretch/>
        </p:blipFill>
        <p:spPr>
          <a:xfrm>
            <a:off x="2496593" y="970861"/>
            <a:ext cx="6141395" cy="3312000"/>
          </a:xfrm>
          <a:prstGeom prst="rect">
            <a:avLst/>
          </a:prstGeom>
        </p:spPr>
      </p:pic>
      <p:pic>
        <p:nvPicPr>
          <p:cNvPr id="19" name="Espace réservé pour une image  7"/>
          <p:cNvPicPr>
            <a:picLocks noChangeAspect="1"/>
          </p:cNvPicPr>
          <p:nvPr/>
        </p:nvPicPr>
        <p:blipFill rotWithShape="1">
          <a:blip r:embed="rId5"/>
          <a:srcRect l="5670" t="2" r="5670" b="9292"/>
          <a:stretch/>
        </p:blipFill>
        <p:spPr>
          <a:xfrm>
            <a:off x="2562621" y="1121409"/>
            <a:ext cx="6226341" cy="3204000"/>
          </a:xfrm>
          <a:prstGeom prst="rect">
            <a:avLst/>
          </a:prstGeom>
        </p:spPr>
      </p:pic>
      <p:sp>
        <p:nvSpPr>
          <p:cNvPr id="20" name="Rectangle 19"/>
          <p:cNvSpPr/>
          <p:nvPr/>
        </p:nvSpPr>
        <p:spPr>
          <a:xfrm>
            <a:off x="8099022" y="4168299"/>
            <a:ext cx="755968" cy="15632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6346165" y="1587489"/>
            <a:ext cx="2570840" cy="2062103"/>
          </a:xfrm>
          <a:prstGeom prst="rect">
            <a:avLst/>
          </a:prstGeom>
          <a:noFill/>
        </p:spPr>
        <p:txBody>
          <a:bodyPr wrap="square" rtlCol="0">
            <a:spAutoFit/>
          </a:bodyPr>
          <a:lstStyle/>
          <a:p>
            <a:r>
              <a:rPr lang="fr-FR" sz="1600" dirty="0">
                <a:solidFill>
                  <a:srgbClr val="FF0000"/>
                </a:solidFill>
              </a:rPr>
              <a:t>Si des pièces justificatives complémentaires ont été demandées (justificatif Madelin le plus souvent) , indiquer ici qu’elles sont reçues. Le chemin de fer du dossier de vente avance d’une étape</a:t>
            </a:r>
          </a:p>
        </p:txBody>
      </p:sp>
    </p:spTree>
    <p:extLst>
      <p:ext uri="{BB962C8B-B14F-4D97-AF65-F5344CB8AC3E}">
        <p14:creationId xmlns:p14="http://schemas.microsoft.com/office/powerpoint/2010/main" val="299057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p:bldP spid="20" grpId="0" animBg="1"/>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SED</a:t>
            </a:r>
          </a:p>
        </p:txBody>
      </p:sp>
      <p:sp>
        <p:nvSpPr>
          <p:cNvPr id="42" name="Rectangle 41"/>
          <p:cNvSpPr/>
          <p:nvPr/>
        </p:nvSpPr>
        <p:spPr>
          <a:xfrm>
            <a:off x="2431595" y="306702"/>
            <a:ext cx="3619507" cy="424732"/>
          </a:xfrm>
          <a:prstGeom prst="rect">
            <a:avLst/>
          </a:prstGeom>
        </p:spPr>
        <p:txBody>
          <a:bodyPr wrap="square">
            <a:spAutoFit/>
          </a:bodyPr>
          <a:lstStyle/>
          <a:p>
            <a:pPr defTabSz="914400">
              <a:lnSpc>
                <a:spcPct val="90000"/>
              </a:lnSpc>
              <a:spcBef>
                <a:spcPts val="1000"/>
              </a:spcBef>
            </a:pPr>
            <a:r>
              <a:rPr lang="fr-FR" sz="2400" dirty="0">
                <a:solidFill>
                  <a:srgbClr val="FF0000"/>
                </a:solidFill>
              </a:rPr>
              <a:t>Du coté du DEI du client :</a:t>
            </a:r>
          </a:p>
        </p:txBody>
      </p:sp>
      <p:grpSp>
        <p:nvGrpSpPr>
          <p:cNvPr id="9" name="Groupe 8"/>
          <p:cNvGrpSpPr/>
          <p:nvPr/>
        </p:nvGrpSpPr>
        <p:grpSpPr>
          <a:xfrm>
            <a:off x="676271" y="3666560"/>
            <a:ext cx="1095379" cy="553015"/>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Image 20"/>
          <p:cNvPicPr>
            <a:picLocks noChangeAspect="1"/>
          </p:cNvPicPr>
          <p:nvPr/>
        </p:nvPicPr>
        <p:blipFill rotWithShape="1">
          <a:blip r:embed="rId3"/>
          <a:srcRect t="12631" b="5263"/>
          <a:stretch/>
        </p:blipFill>
        <p:spPr>
          <a:xfrm>
            <a:off x="2767931" y="1714343"/>
            <a:ext cx="6068590" cy="2808000"/>
          </a:xfrm>
          <a:prstGeom prst="rect">
            <a:avLst/>
          </a:prstGeom>
        </p:spPr>
      </p:pic>
      <p:sp>
        <p:nvSpPr>
          <p:cNvPr id="22" name="Rectangle 21"/>
          <p:cNvSpPr/>
          <p:nvPr/>
        </p:nvSpPr>
        <p:spPr>
          <a:xfrm>
            <a:off x="6374945" y="3032617"/>
            <a:ext cx="1321255" cy="52020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2510756" y="2277057"/>
            <a:ext cx="1311899" cy="2031325"/>
          </a:xfrm>
          <a:prstGeom prst="rect">
            <a:avLst/>
          </a:prstGeom>
          <a:noFill/>
        </p:spPr>
        <p:txBody>
          <a:bodyPr wrap="square" rtlCol="0">
            <a:spAutoFit/>
          </a:bodyPr>
          <a:lstStyle/>
          <a:p>
            <a:r>
              <a:rPr lang="fr-FR" dirty="0">
                <a:solidFill>
                  <a:srgbClr val="FF0000"/>
                </a:solidFill>
              </a:rPr>
              <a:t>Les demandes en cours sont affichées avec un lien pour signer</a:t>
            </a:r>
          </a:p>
        </p:txBody>
      </p:sp>
    </p:spTree>
    <p:extLst>
      <p:ext uri="{BB962C8B-B14F-4D97-AF65-F5344CB8AC3E}">
        <p14:creationId xmlns:p14="http://schemas.microsoft.com/office/powerpoint/2010/main" val="338912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2"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SED</a:t>
            </a:r>
          </a:p>
        </p:txBody>
      </p:sp>
      <p:sp>
        <p:nvSpPr>
          <p:cNvPr id="42" name="Rectangle 41"/>
          <p:cNvSpPr/>
          <p:nvPr/>
        </p:nvSpPr>
        <p:spPr>
          <a:xfrm>
            <a:off x="2431595" y="306702"/>
            <a:ext cx="3619507" cy="424732"/>
          </a:xfrm>
          <a:prstGeom prst="rect">
            <a:avLst/>
          </a:prstGeom>
        </p:spPr>
        <p:txBody>
          <a:bodyPr wrap="square">
            <a:spAutoFit/>
          </a:bodyPr>
          <a:lstStyle/>
          <a:p>
            <a:pPr defTabSz="914400">
              <a:lnSpc>
                <a:spcPct val="90000"/>
              </a:lnSpc>
              <a:spcBef>
                <a:spcPts val="1000"/>
              </a:spcBef>
            </a:pPr>
            <a:r>
              <a:rPr lang="fr-FR" sz="2400" dirty="0">
                <a:solidFill>
                  <a:srgbClr val="FF0000"/>
                </a:solidFill>
              </a:rPr>
              <a:t>Après signature :</a:t>
            </a:r>
          </a:p>
        </p:txBody>
      </p:sp>
      <p:grpSp>
        <p:nvGrpSpPr>
          <p:cNvPr id="9" name="Groupe 8"/>
          <p:cNvGrpSpPr/>
          <p:nvPr/>
        </p:nvGrpSpPr>
        <p:grpSpPr>
          <a:xfrm>
            <a:off x="676271" y="3666560"/>
            <a:ext cx="1095379" cy="553015"/>
            <a:chOff x="7072698" y="2924569"/>
            <a:chExt cx="1040860" cy="725475"/>
          </a:xfrm>
        </p:grpSpPr>
        <p:pic>
          <p:nvPicPr>
            <p:cNvPr id="10" name="Image 9"/>
            <p:cNvPicPr>
              <a:picLocks noChangeAspect="1"/>
            </p:cNvPicPr>
            <p:nvPr/>
          </p:nvPicPr>
          <p:blipFill>
            <a:blip r:embed="rId2"/>
            <a:stretch>
              <a:fillRect/>
            </a:stretch>
          </p:blipFill>
          <p:spPr>
            <a:xfrm>
              <a:off x="7295552" y="3051732"/>
              <a:ext cx="53445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ZoneTexte 1"/>
          <p:cNvSpPr txBox="1"/>
          <p:nvPr/>
        </p:nvSpPr>
        <p:spPr>
          <a:xfrm>
            <a:off x="3190477" y="3763494"/>
            <a:ext cx="2860625" cy="1200329"/>
          </a:xfrm>
          <a:prstGeom prst="rect">
            <a:avLst/>
          </a:prstGeom>
          <a:noFill/>
        </p:spPr>
        <p:txBody>
          <a:bodyPr wrap="square" rtlCol="0">
            <a:spAutoFit/>
          </a:bodyPr>
          <a:lstStyle/>
          <a:p>
            <a:r>
              <a:rPr lang="fr-FR" dirty="0">
                <a:solidFill>
                  <a:srgbClr val="FF0000"/>
                </a:solidFill>
              </a:rPr>
              <a:t>Le client peut télécharger ses documents depuis son DEI vers son environnement personnel</a:t>
            </a:r>
            <a:endParaRPr lang="fr-FR" b="1" dirty="0">
              <a:solidFill>
                <a:srgbClr val="E87618"/>
              </a:solidFill>
            </a:endParaRPr>
          </a:p>
        </p:txBody>
      </p:sp>
      <p:pic>
        <p:nvPicPr>
          <p:cNvPr id="13" name="Image 12"/>
          <p:cNvPicPr>
            <a:picLocks noChangeAspect="1"/>
          </p:cNvPicPr>
          <p:nvPr/>
        </p:nvPicPr>
        <p:blipFill>
          <a:blip r:embed="rId3"/>
          <a:stretch>
            <a:fillRect/>
          </a:stretch>
        </p:blipFill>
        <p:spPr>
          <a:xfrm>
            <a:off x="3820628" y="1256399"/>
            <a:ext cx="5163271" cy="2410161"/>
          </a:xfrm>
          <a:prstGeom prst="rect">
            <a:avLst/>
          </a:prstGeom>
        </p:spPr>
      </p:pic>
      <p:sp>
        <p:nvSpPr>
          <p:cNvPr id="14" name="Flèche gauche 13">
            <a:hlinkClick r:id="rId4" action="ppaction://hlinksldjump"/>
          </p:cNvPr>
          <p:cNvSpPr/>
          <p:nvPr/>
        </p:nvSpPr>
        <p:spPr>
          <a:xfrm>
            <a:off x="7751370" y="4738848"/>
            <a:ext cx="678255" cy="2881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Tree>
    <p:extLst>
      <p:ext uri="{BB962C8B-B14F-4D97-AF65-F5344CB8AC3E}">
        <p14:creationId xmlns:p14="http://schemas.microsoft.com/office/powerpoint/2010/main" val="251263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un contrat</a:t>
            </a:r>
          </a:p>
        </p:txBody>
      </p:sp>
      <p:sp>
        <p:nvSpPr>
          <p:cNvPr id="42" name="Rectangle 41"/>
          <p:cNvSpPr/>
          <p:nvPr/>
        </p:nvSpPr>
        <p:spPr>
          <a:xfrm>
            <a:off x="3000376" y="1196958"/>
            <a:ext cx="4705350" cy="3008003"/>
          </a:xfrm>
          <a:prstGeom prst="rect">
            <a:avLst/>
          </a:prstGeom>
        </p:spPr>
        <p:txBody>
          <a:bodyPr wrap="square">
            <a:spAutoFit/>
          </a:bodyPr>
          <a:lstStyle/>
          <a:p>
            <a:pPr defTabSz="914400">
              <a:lnSpc>
                <a:spcPct val="90000"/>
              </a:lnSpc>
              <a:spcBef>
                <a:spcPts val="1000"/>
              </a:spcBef>
            </a:pPr>
            <a:r>
              <a:rPr lang="fr-FR" sz="4800" b="1" dirty="0">
                <a:solidFill>
                  <a:srgbClr val="922A51"/>
                </a:solidFill>
              </a:rPr>
              <a:t>F – </a:t>
            </a:r>
          </a:p>
          <a:p>
            <a:pPr defTabSz="914400">
              <a:lnSpc>
                <a:spcPct val="90000"/>
              </a:lnSpc>
              <a:spcBef>
                <a:spcPts val="1000"/>
              </a:spcBef>
            </a:pPr>
            <a:r>
              <a:rPr lang="fr-FR" sz="4800" b="1" dirty="0">
                <a:solidFill>
                  <a:srgbClr val="922A51"/>
                </a:solidFill>
              </a:rPr>
              <a:t>Signature en SAG (face à face)</a:t>
            </a:r>
          </a:p>
          <a:p>
            <a:pPr defTabSz="914400">
              <a:lnSpc>
                <a:spcPct val="90000"/>
              </a:lnSpc>
              <a:spcBef>
                <a:spcPts val="1000"/>
              </a:spcBef>
            </a:pPr>
            <a:endParaRPr lang="fr-FR" sz="4800" b="1" dirty="0">
              <a:solidFill>
                <a:srgbClr val="922A51"/>
              </a:solidFill>
            </a:endParaRPr>
          </a:p>
        </p:txBody>
      </p:sp>
    </p:spTree>
    <p:extLst>
      <p:ext uri="{BB962C8B-B14F-4D97-AF65-F5344CB8AC3E}">
        <p14:creationId xmlns:p14="http://schemas.microsoft.com/office/powerpoint/2010/main" val="3609653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SAG</a:t>
            </a:r>
          </a:p>
        </p:txBody>
      </p:sp>
      <p:sp>
        <p:nvSpPr>
          <p:cNvPr id="42" name="Rectangle 41"/>
          <p:cNvSpPr/>
          <p:nvPr/>
        </p:nvSpPr>
        <p:spPr>
          <a:xfrm>
            <a:off x="2717345" y="431191"/>
            <a:ext cx="3619507" cy="1089529"/>
          </a:xfrm>
          <a:prstGeom prst="rect">
            <a:avLst/>
          </a:prstGeom>
        </p:spPr>
        <p:txBody>
          <a:bodyPr wrap="square">
            <a:spAutoFit/>
          </a:bodyPr>
          <a:lstStyle/>
          <a:p>
            <a:pPr defTabSz="914400">
              <a:lnSpc>
                <a:spcPct val="90000"/>
              </a:lnSpc>
              <a:spcBef>
                <a:spcPts val="1000"/>
              </a:spcBef>
            </a:pPr>
            <a:r>
              <a:rPr lang="fr-FR" sz="2400" dirty="0">
                <a:solidFill>
                  <a:srgbClr val="FF0000"/>
                </a:solidFill>
              </a:rPr>
              <a:t>Impossible d’accéder à la SAG si absence dans Classeur Client :</a:t>
            </a:r>
          </a:p>
        </p:txBody>
      </p:sp>
      <p:sp>
        <p:nvSpPr>
          <p:cNvPr id="2" name="ZoneTexte 1"/>
          <p:cNvSpPr txBox="1"/>
          <p:nvPr/>
        </p:nvSpPr>
        <p:spPr>
          <a:xfrm>
            <a:off x="3430363" y="1673359"/>
            <a:ext cx="3095625" cy="1754326"/>
          </a:xfrm>
          <a:prstGeom prst="rect">
            <a:avLst/>
          </a:prstGeom>
          <a:noFill/>
        </p:spPr>
        <p:txBody>
          <a:bodyPr wrap="square" rtlCol="0">
            <a:spAutoFit/>
          </a:bodyPr>
          <a:lstStyle/>
          <a:p>
            <a:pPr marL="285750" indent="-285750">
              <a:buFont typeface="Arial" panose="020B0604020202020204" pitchFamily="34" charset="0"/>
              <a:buChar char="•"/>
            </a:pPr>
            <a:r>
              <a:rPr lang="fr-FR" dirty="0"/>
              <a:t>Pièce d’identité</a:t>
            </a:r>
          </a:p>
          <a:p>
            <a:pPr marL="285750" indent="-285750">
              <a:buFont typeface="Arial" panose="020B0604020202020204" pitchFamily="34" charset="0"/>
              <a:buChar char="•"/>
            </a:pPr>
            <a:r>
              <a:rPr lang="fr-FR" dirty="0"/>
              <a:t>Téléphone mobile et mail</a:t>
            </a:r>
          </a:p>
          <a:p>
            <a:pPr marL="285750" indent="-285750">
              <a:buFont typeface="Arial" panose="020B0604020202020204" pitchFamily="34" charset="0"/>
              <a:buChar char="•"/>
            </a:pPr>
            <a:r>
              <a:rPr lang="fr-FR" dirty="0"/>
              <a:t>QSS (Questionnaire de Santé Simplifié) et donc </a:t>
            </a:r>
            <a:r>
              <a:rPr lang="fr-FR" b="1" dirty="0">
                <a:solidFill>
                  <a:srgbClr val="E87618"/>
                </a:solidFill>
              </a:rPr>
              <a:t> </a:t>
            </a:r>
            <a:r>
              <a:rPr lang="fr-FR" b="1" dirty="0"/>
              <a:t>si le dossier doit faire l’objet d’une sélection médicale</a:t>
            </a:r>
          </a:p>
        </p:txBody>
      </p:sp>
    </p:spTree>
    <p:extLst>
      <p:ext uri="{BB962C8B-B14F-4D97-AF65-F5344CB8AC3E}">
        <p14:creationId xmlns:p14="http://schemas.microsoft.com/office/powerpoint/2010/main" val="425599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SAG</a:t>
            </a:r>
          </a:p>
        </p:txBody>
      </p:sp>
      <p:pic>
        <p:nvPicPr>
          <p:cNvPr id="9" name="Image 8"/>
          <p:cNvPicPr/>
          <p:nvPr/>
        </p:nvPicPr>
        <p:blipFill>
          <a:blip r:embed="rId2"/>
          <a:stretch>
            <a:fillRect/>
          </a:stretch>
        </p:blipFill>
        <p:spPr>
          <a:xfrm>
            <a:off x="2761827" y="1997933"/>
            <a:ext cx="5760720" cy="2938780"/>
          </a:xfrm>
          <a:prstGeom prst="rect">
            <a:avLst/>
          </a:prstGeom>
        </p:spPr>
      </p:pic>
      <p:sp>
        <p:nvSpPr>
          <p:cNvPr id="3" name="ZoneTexte 2"/>
          <p:cNvSpPr txBox="1"/>
          <p:nvPr/>
        </p:nvSpPr>
        <p:spPr>
          <a:xfrm>
            <a:off x="2761827" y="366079"/>
            <a:ext cx="2634826" cy="923330"/>
          </a:xfrm>
          <a:prstGeom prst="rect">
            <a:avLst/>
          </a:prstGeom>
          <a:noFill/>
        </p:spPr>
        <p:txBody>
          <a:bodyPr wrap="square" rtlCol="0">
            <a:spAutoFit/>
          </a:bodyPr>
          <a:lstStyle/>
          <a:p>
            <a:r>
              <a:rPr lang="fr-FR" dirty="0">
                <a:solidFill>
                  <a:srgbClr val="C00000"/>
                </a:solidFill>
              </a:rPr>
              <a:t>Dans l’environnement MyAssur, choisir le canal et l’IBAN de prélèvement</a:t>
            </a:r>
          </a:p>
        </p:txBody>
      </p:sp>
      <p:sp>
        <p:nvSpPr>
          <p:cNvPr id="10" name="Rectangle 9"/>
          <p:cNvSpPr/>
          <p:nvPr/>
        </p:nvSpPr>
        <p:spPr>
          <a:xfrm>
            <a:off x="2835880" y="3369733"/>
            <a:ext cx="601588" cy="3386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2835879" y="3759746"/>
            <a:ext cx="1338187" cy="52438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p:nvPr/>
        </p:nvPicPr>
        <p:blipFill>
          <a:blip r:embed="rId3"/>
          <a:stretch>
            <a:fillRect/>
          </a:stretch>
        </p:blipFill>
        <p:spPr>
          <a:xfrm>
            <a:off x="2761827" y="1784032"/>
            <a:ext cx="5760720" cy="3048635"/>
          </a:xfrm>
          <a:prstGeom prst="rect">
            <a:avLst/>
          </a:prstGeom>
        </p:spPr>
      </p:pic>
      <p:sp>
        <p:nvSpPr>
          <p:cNvPr id="13" name="Rectangle 12"/>
          <p:cNvSpPr/>
          <p:nvPr/>
        </p:nvSpPr>
        <p:spPr>
          <a:xfrm>
            <a:off x="2607278" y="2586440"/>
            <a:ext cx="3344789" cy="14953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6441896" y="3033358"/>
            <a:ext cx="2235200" cy="923330"/>
          </a:xfrm>
          <a:prstGeom prst="rect">
            <a:avLst/>
          </a:prstGeom>
          <a:noFill/>
        </p:spPr>
        <p:txBody>
          <a:bodyPr wrap="square" rtlCol="0">
            <a:spAutoFit/>
          </a:bodyPr>
          <a:lstStyle/>
          <a:p>
            <a:r>
              <a:rPr lang="fr-FR" dirty="0">
                <a:solidFill>
                  <a:srgbClr val="C00000"/>
                </a:solidFill>
              </a:rPr>
              <a:t>Renseigner les éléments non repris de la simulation</a:t>
            </a:r>
          </a:p>
        </p:txBody>
      </p:sp>
      <p:pic>
        <p:nvPicPr>
          <p:cNvPr id="15" name="Image 14"/>
          <p:cNvPicPr/>
          <p:nvPr/>
        </p:nvPicPr>
        <p:blipFill>
          <a:blip r:embed="rId4"/>
          <a:stretch>
            <a:fillRect/>
          </a:stretch>
        </p:blipFill>
        <p:spPr>
          <a:xfrm>
            <a:off x="3308879" y="1975167"/>
            <a:ext cx="5286375" cy="2857500"/>
          </a:xfrm>
          <a:prstGeom prst="rect">
            <a:avLst/>
          </a:prstGeom>
        </p:spPr>
      </p:pic>
      <p:pic>
        <p:nvPicPr>
          <p:cNvPr id="16" name="Image 15"/>
          <p:cNvPicPr/>
          <p:nvPr/>
        </p:nvPicPr>
        <p:blipFill>
          <a:blip r:embed="rId5"/>
          <a:stretch>
            <a:fillRect/>
          </a:stretch>
        </p:blipFill>
        <p:spPr>
          <a:xfrm>
            <a:off x="2607278" y="1853506"/>
            <a:ext cx="5760720" cy="2480310"/>
          </a:xfrm>
          <a:prstGeom prst="rect">
            <a:avLst/>
          </a:prstGeom>
        </p:spPr>
      </p:pic>
      <p:sp>
        <p:nvSpPr>
          <p:cNvPr id="17" name="Rectangle 16"/>
          <p:cNvSpPr/>
          <p:nvPr/>
        </p:nvSpPr>
        <p:spPr>
          <a:xfrm>
            <a:off x="2607278" y="3852827"/>
            <a:ext cx="2789375" cy="19604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7628467" y="4147823"/>
            <a:ext cx="825436" cy="20384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p:cNvPicPr/>
          <p:nvPr/>
        </p:nvPicPr>
        <p:blipFill>
          <a:blip r:embed="rId6"/>
          <a:stretch>
            <a:fillRect/>
          </a:stretch>
        </p:blipFill>
        <p:spPr>
          <a:xfrm>
            <a:off x="3112516" y="2445706"/>
            <a:ext cx="5229225" cy="1981200"/>
          </a:xfrm>
          <a:prstGeom prst="rect">
            <a:avLst/>
          </a:prstGeom>
        </p:spPr>
      </p:pic>
    </p:spTree>
    <p:extLst>
      <p:ext uri="{BB962C8B-B14F-4D97-AF65-F5344CB8AC3E}">
        <p14:creationId xmlns:p14="http://schemas.microsoft.com/office/powerpoint/2010/main" val="242030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4" grpId="0"/>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SAG</a:t>
            </a:r>
          </a:p>
        </p:txBody>
      </p:sp>
      <p:pic>
        <p:nvPicPr>
          <p:cNvPr id="20" name="Image 19"/>
          <p:cNvPicPr/>
          <p:nvPr/>
        </p:nvPicPr>
        <p:blipFill>
          <a:blip r:embed="rId2"/>
          <a:stretch>
            <a:fillRect/>
          </a:stretch>
        </p:blipFill>
        <p:spPr>
          <a:xfrm>
            <a:off x="2936240" y="1483510"/>
            <a:ext cx="5760720" cy="3289300"/>
          </a:xfrm>
          <a:prstGeom prst="rect">
            <a:avLst/>
          </a:prstGeom>
        </p:spPr>
      </p:pic>
      <p:sp>
        <p:nvSpPr>
          <p:cNvPr id="2" name="ZoneTexte 1"/>
          <p:cNvSpPr txBox="1"/>
          <p:nvPr/>
        </p:nvSpPr>
        <p:spPr>
          <a:xfrm>
            <a:off x="2675465" y="218811"/>
            <a:ext cx="2531534" cy="1015663"/>
          </a:xfrm>
          <a:prstGeom prst="rect">
            <a:avLst/>
          </a:prstGeom>
          <a:noFill/>
        </p:spPr>
        <p:txBody>
          <a:bodyPr wrap="square" rtlCol="0">
            <a:spAutoFit/>
          </a:bodyPr>
          <a:lstStyle/>
          <a:p>
            <a:r>
              <a:rPr lang="fr-FR" sz="2000" dirty="0">
                <a:solidFill>
                  <a:srgbClr val="FF0000"/>
                </a:solidFill>
              </a:rPr>
              <a:t>Le parcours classique de SAG se met en place</a:t>
            </a:r>
          </a:p>
        </p:txBody>
      </p:sp>
      <p:pic>
        <p:nvPicPr>
          <p:cNvPr id="21" name="Image 20"/>
          <p:cNvPicPr/>
          <p:nvPr/>
        </p:nvPicPr>
        <p:blipFill>
          <a:blip r:embed="rId3"/>
          <a:stretch>
            <a:fillRect/>
          </a:stretch>
        </p:blipFill>
        <p:spPr>
          <a:xfrm>
            <a:off x="2854163" y="1409673"/>
            <a:ext cx="5760720" cy="3324860"/>
          </a:xfrm>
          <a:prstGeom prst="rect">
            <a:avLst/>
          </a:prstGeom>
        </p:spPr>
      </p:pic>
      <p:sp>
        <p:nvSpPr>
          <p:cNvPr id="22" name="Rectangle 21"/>
          <p:cNvSpPr/>
          <p:nvPr/>
        </p:nvSpPr>
        <p:spPr>
          <a:xfrm>
            <a:off x="7662645" y="4512733"/>
            <a:ext cx="744756" cy="2218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6182585" y="2728659"/>
            <a:ext cx="2432298" cy="923330"/>
          </a:xfrm>
          <a:prstGeom prst="rect">
            <a:avLst/>
          </a:prstGeom>
          <a:noFill/>
        </p:spPr>
        <p:txBody>
          <a:bodyPr wrap="square" rtlCol="0">
            <a:spAutoFit/>
          </a:bodyPr>
          <a:lstStyle/>
          <a:p>
            <a:r>
              <a:rPr lang="fr-FR" dirty="0">
                <a:solidFill>
                  <a:srgbClr val="FF0000"/>
                </a:solidFill>
              </a:rPr>
              <a:t>Le client consulte et accepte les documents de la liasse</a:t>
            </a:r>
          </a:p>
        </p:txBody>
      </p:sp>
      <p:pic>
        <p:nvPicPr>
          <p:cNvPr id="23" name="Image 22"/>
          <p:cNvPicPr/>
          <p:nvPr/>
        </p:nvPicPr>
        <p:blipFill>
          <a:blip r:embed="rId4"/>
          <a:stretch>
            <a:fillRect/>
          </a:stretch>
        </p:blipFill>
        <p:spPr>
          <a:xfrm>
            <a:off x="2936240" y="1290293"/>
            <a:ext cx="5760720" cy="3444240"/>
          </a:xfrm>
          <a:prstGeom prst="rect">
            <a:avLst/>
          </a:prstGeom>
        </p:spPr>
      </p:pic>
      <p:sp>
        <p:nvSpPr>
          <p:cNvPr id="24" name="Rectangle 23"/>
          <p:cNvSpPr/>
          <p:nvPr/>
        </p:nvSpPr>
        <p:spPr>
          <a:xfrm>
            <a:off x="5816600" y="1766499"/>
            <a:ext cx="2798283" cy="188549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7850515" y="4512733"/>
            <a:ext cx="846445" cy="26010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Image 25"/>
          <p:cNvPicPr/>
          <p:nvPr/>
        </p:nvPicPr>
        <p:blipFill>
          <a:blip r:embed="rId5"/>
          <a:stretch>
            <a:fillRect/>
          </a:stretch>
        </p:blipFill>
        <p:spPr>
          <a:xfrm>
            <a:off x="2751665" y="1566235"/>
            <a:ext cx="6129870" cy="3242136"/>
          </a:xfrm>
          <a:prstGeom prst="rect">
            <a:avLst/>
          </a:prstGeom>
        </p:spPr>
      </p:pic>
      <p:sp>
        <p:nvSpPr>
          <p:cNvPr id="27" name="Rectangle 26"/>
          <p:cNvSpPr/>
          <p:nvPr/>
        </p:nvSpPr>
        <p:spPr>
          <a:xfrm>
            <a:off x="7086146" y="3904927"/>
            <a:ext cx="1692891" cy="31147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2363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4" grpId="0"/>
      <p:bldP spid="24" grpId="0" animBg="1"/>
      <p:bldP spid="25" grpId="0" animBg="1"/>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Signer en SAG</a:t>
            </a:r>
          </a:p>
        </p:txBody>
      </p:sp>
      <p:sp>
        <p:nvSpPr>
          <p:cNvPr id="2" name="ZoneTexte 1"/>
          <p:cNvSpPr txBox="1"/>
          <p:nvPr/>
        </p:nvSpPr>
        <p:spPr>
          <a:xfrm>
            <a:off x="2675465" y="218811"/>
            <a:ext cx="2531534" cy="1015663"/>
          </a:xfrm>
          <a:prstGeom prst="rect">
            <a:avLst/>
          </a:prstGeom>
          <a:noFill/>
        </p:spPr>
        <p:txBody>
          <a:bodyPr wrap="square" rtlCol="0">
            <a:spAutoFit/>
          </a:bodyPr>
          <a:lstStyle/>
          <a:p>
            <a:r>
              <a:rPr lang="fr-FR" sz="2000" dirty="0">
                <a:solidFill>
                  <a:srgbClr val="FF0000"/>
                </a:solidFill>
              </a:rPr>
              <a:t>DEI : Le client reçoit un message dans sa MSI</a:t>
            </a:r>
          </a:p>
        </p:txBody>
      </p:sp>
      <p:pic>
        <p:nvPicPr>
          <p:cNvPr id="16" name="Image 15"/>
          <p:cNvPicPr/>
          <p:nvPr/>
        </p:nvPicPr>
        <p:blipFill>
          <a:blip r:embed="rId2"/>
          <a:stretch>
            <a:fillRect/>
          </a:stretch>
        </p:blipFill>
        <p:spPr>
          <a:xfrm>
            <a:off x="2675465" y="1355618"/>
            <a:ext cx="5760720" cy="3617595"/>
          </a:xfrm>
          <a:prstGeom prst="rect">
            <a:avLst/>
          </a:prstGeom>
        </p:spPr>
      </p:pic>
      <p:sp>
        <p:nvSpPr>
          <p:cNvPr id="17" name="Rectangle 16"/>
          <p:cNvSpPr/>
          <p:nvPr/>
        </p:nvSpPr>
        <p:spPr>
          <a:xfrm>
            <a:off x="4105879" y="2954867"/>
            <a:ext cx="4182988" cy="27622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p:cNvPicPr/>
          <p:nvPr/>
        </p:nvPicPr>
        <p:blipFill>
          <a:blip r:embed="rId3"/>
          <a:stretch>
            <a:fillRect/>
          </a:stretch>
        </p:blipFill>
        <p:spPr>
          <a:xfrm>
            <a:off x="2590800" y="1292690"/>
            <a:ext cx="6021493" cy="3332493"/>
          </a:xfrm>
          <a:prstGeom prst="rect">
            <a:avLst/>
          </a:prstGeom>
        </p:spPr>
      </p:pic>
      <p:sp>
        <p:nvSpPr>
          <p:cNvPr id="3" name="ZoneTexte 2"/>
          <p:cNvSpPr txBox="1"/>
          <p:nvPr/>
        </p:nvSpPr>
        <p:spPr>
          <a:xfrm>
            <a:off x="6851227" y="1555078"/>
            <a:ext cx="1761066" cy="1200329"/>
          </a:xfrm>
          <a:prstGeom prst="rect">
            <a:avLst/>
          </a:prstGeom>
          <a:noFill/>
        </p:spPr>
        <p:txBody>
          <a:bodyPr wrap="square" rtlCol="0">
            <a:spAutoFit/>
          </a:bodyPr>
          <a:lstStyle/>
          <a:p>
            <a:r>
              <a:rPr lang="fr-FR" dirty="0">
                <a:solidFill>
                  <a:srgbClr val="FF0000"/>
                </a:solidFill>
              </a:rPr>
              <a:t>Il trouve dans ce message un lien pour trouver ses documents</a:t>
            </a:r>
          </a:p>
        </p:txBody>
      </p:sp>
    </p:spTree>
    <p:extLst>
      <p:ext uri="{BB962C8B-B14F-4D97-AF65-F5344CB8AC3E}">
        <p14:creationId xmlns:p14="http://schemas.microsoft.com/office/powerpoint/2010/main" val="332271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un contrat</a:t>
            </a:r>
          </a:p>
        </p:txBody>
      </p:sp>
      <p:sp>
        <p:nvSpPr>
          <p:cNvPr id="42" name="Rectangle 41"/>
          <p:cNvSpPr/>
          <p:nvPr/>
        </p:nvSpPr>
        <p:spPr>
          <a:xfrm>
            <a:off x="3000376" y="1196958"/>
            <a:ext cx="4705350" cy="3008003"/>
          </a:xfrm>
          <a:prstGeom prst="rect">
            <a:avLst/>
          </a:prstGeom>
        </p:spPr>
        <p:txBody>
          <a:bodyPr wrap="square">
            <a:spAutoFit/>
          </a:bodyPr>
          <a:lstStyle/>
          <a:p>
            <a:pPr defTabSz="914400">
              <a:lnSpc>
                <a:spcPct val="90000"/>
              </a:lnSpc>
              <a:spcBef>
                <a:spcPts val="1000"/>
              </a:spcBef>
            </a:pPr>
            <a:r>
              <a:rPr lang="fr-FR" sz="4800" b="1" dirty="0">
                <a:solidFill>
                  <a:srgbClr val="922A51"/>
                </a:solidFill>
              </a:rPr>
              <a:t>F – </a:t>
            </a:r>
          </a:p>
          <a:p>
            <a:pPr defTabSz="914400">
              <a:lnSpc>
                <a:spcPct val="90000"/>
              </a:lnSpc>
              <a:spcBef>
                <a:spcPts val="1000"/>
              </a:spcBef>
            </a:pPr>
            <a:r>
              <a:rPr lang="fr-FR" sz="4800" b="1" dirty="0">
                <a:solidFill>
                  <a:srgbClr val="922A51"/>
                </a:solidFill>
              </a:rPr>
              <a:t>Signer papier en face à face</a:t>
            </a:r>
          </a:p>
          <a:p>
            <a:pPr defTabSz="914400">
              <a:lnSpc>
                <a:spcPct val="90000"/>
              </a:lnSpc>
              <a:spcBef>
                <a:spcPts val="1000"/>
              </a:spcBef>
            </a:pPr>
            <a:endParaRPr lang="fr-FR" sz="4800" b="1" dirty="0">
              <a:solidFill>
                <a:srgbClr val="922A51"/>
              </a:solidFill>
            </a:endParaRPr>
          </a:p>
        </p:txBody>
      </p:sp>
    </p:spTree>
    <p:extLst>
      <p:ext uri="{BB962C8B-B14F-4D97-AF65-F5344CB8AC3E}">
        <p14:creationId xmlns:p14="http://schemas.microsoft.com/office/powerpoint/2010/main" val="7372110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en face à face</a:t>
            </a:r>
          </a:p>
        </p:txBody>
      </p:sp>
      <p:pic>
        <p:nvPicPr>
          <p:cNvPr id="9" name="Espace réservé pour une image  6"/>
          <p:cNvPicPr>
            <a:picLocks noChangeAspect="1"/>
          </p:cNvPicPr>
          <p:nvPr/>
        </p:nvPicPr>
        <p:blipFill rotWithShape="1">
          <a:blip r:embed="rId2"/>
          <a:srcRect l="7312" r="7312" b="4243"/>
          <a:stretch/>
        </p:blipFill>
        <p:spPr>
          <a:xfrm>
            <a:off x="3248803" y="1606033"/>
            <a:ext cx="5154285" cy="3132000"/>
          </a:xfrm>
          <a:prstGeom prst="rect">
            <a:avLst/>
          </a:prstGeom>
        </p:spPr>
      </p:pic>
      <p:sp>
        <p:nvSpPr>
          <p:cNvPr id="2" name="ZoneTexte 1"/>
          <p:cNvSpPr txBox="1"/>
          <p:nvPr/>
        </p:nvSpPr>
        <p:spPr>
          <a:xfrm>
            <a:off x="2346652" y="0"/>
            <a:ext cx="3063548" cy="830997"/>
          </a:xfrm>
          <a:prstGeom prst="rect">
            <a:avLst/>
          </a:prstGeom>
          <a:noFill/>
        </p:spPr>
        <p:txBody>
          <a:bodyPr wrap="square" rtlCol="0">
            <a:spAutoFit/>
          </a:bodyPr>
          <a:lstStyle/>
          <a:p>
            <a:r>
              <a:rPr lang="fr-FR" sz="2400" b="1" dirty="0">
                <a:solidFill>
                  <a:srgbClr val="FF0000"/>
                </a:solidFill>
              </a:rPr>
              <a:t>A la fin de la simulation pensez à :</a:t>
            </a:r>
          </a:p>
        </p:txBody>
      </p:sp>
      <p:sp>
        <p:nvSpPr>
          <p:cNvPr id="3" name="ZoneTexte 2"/>
          <p:cNvSpPr txBox="1"/>
          <p:nvPr/>
        </p:nvSpPr>
        <p:spPr>
          <a:xfrm>
            <a:off x="3620277" y="760235"/>
            <a:ext cx="3516643" cy="1261884"/>
          </a:xfrm>
          <a:prstGeom prst="rect">
            <a:avLst/>
          </a:prstGeom>
          <a:noFill/>
        </p:spPr>
        <p:txBody>
          <a:bodyPr wrap="square" rtlCol="0">
            <a:spAutoFit/>
          </a:bodyPr>
          <a:lstStyle/>
          <a:p>
            <a:pPr marL="285750" indent="-285750">
              <a:buFontTx/>
              <a:buChar char="-"/>
            </a:pPr>
            <a:r>
              <a:rPr lang="fr-FR" dirty="0"/>
              <a:t>Générer le PDF (incontournable)</a:t>
            </a:r>
          </a:p>
          <a:p>
            <a:pPr marL="285750" indent="-285750">
              <a:buFontTx/>
              <a:buChar char="-"/>
            </a:pPr>
            <a:r>
              <a:rPr lang="fr-FR" sz="2000" dirty="0">
                <a:solidFill>
                  <a:srgbClr val="FF0000"/>
                </a:solidFill>
              </a:rPr>
              <a:t>L’imprimer</a:t>
            </a:r>
          </a:p>
          <a:p>
            <a:pPr marL="285750" indent="-285750">
              <a:buFontTx/>
              <a:buChar char="-"/>
            </a:pPr>
            <a:r>
              <a:rPr lang="fr-FR" dirty="0"/>
              <a:t>Souscrire</a:t>
            </a:r>
          </a:p>
          <a:p>
            <a:pPr marL="285750" indent="-285750">
              <a:buFontTx/>
              <a:buChar char="-"/>
            </a:pPr>
            <a:endParaRPr lang="fr-FR" sz="2000" dirty="0">
              <a:solidFill>
                <a:srgbClr val="FF0000"/>
              </a:solidFill>
            </a:endParaRPr>
          </a:p>
        </p:txBody>
      </p:sp>
      <p:sp>
        <p:nvSpPr>
          <p:cNvPr id="10" name="Rectangle 9"/>
          <p:cNvSpPr/>
          <p:nvPr/>
        </p:nvSpPr>
        <p:spPr>
          <a:xfrm flipV="1">
            <a:off x="6610350" y="4267199"/>
            <a:ext cx="676276" cy="25717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flipV="1">
            <a:off x="7286626" y="4271961"/>
            <a:ext cx="676276" cy="25717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8478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pic>
        <p:nvPicPr>
          <p:cNvPr id="12" name="Image 11"/>
          <p:cNvPicPr>
            <a:picLocks noChangeAspect="1"/>
          </p:cNvPicPr>
          <p:nvPr/>
        </p:nvPicPr>
        <p:blipFill rotWithShape="1">
          <a:blip r:embed="rId2"/>
          <a:srcRect b="3865"/>
          <a:stretch/>
        </p:blipFill>
        <p:spPr>
          <a:xfrm>
            <a:off x="3034269" y="1054976"/>
            <a:ext cx="5807169" cy="3024000"/>
          </a:xfrm>
          <a:prstGeom prst="rect">
            <a:avLst/>
          </a:prstGeom>
        </p:spPr>
      </p:pic>
      <p:sp>
        <p:nvSpPr>
          <p:cNvPr id="13" name="Rectangle 12"/>
          <p:cNvSpPr/>
          <p:nvPr/>
        </p:nvSpPr>
        <p:spPr>
          <a:xfrm flipV="1">
            <a:off x="4229217" y="2448643"/>
            <a:ext cx="1067402" cy="3980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3390900" y="4200526"/>
            <a:ext cx="4762499" cy="830997"/>
          </a:xfrm>
          <a:prstGeom prst="rect">
            <a:avLst/>
          </a:prstGeom>
          <a:noFill/>
        </p:spPr>
        <p:txBody>
          <a:bodyPr wrap="square" rtlCol="0">
            <a:spAutoFit/>
          </a:bodyPr>
          <a:lstStyle/>
          <a:p>
            <a:r>
              <a:rPr lang="fr-FR" sz="2400" b="1" dirty="0">
                <a:solidFill>
                  <a:srgbClr val="FF0000"/>
                </a:solidFill>
              </a:rPr>
              <a:t>Sélectionner l’IBAN et effectuer le parcours de souscription</a:t>
            </a:r>
          </a:p>
        </p:txBody>
      </p:sp>
      <p:sp>
        <p:nvSpPr>
          <p:cNvPr id="15" name="Rectangle 14"/>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en face à face</a:t>
            </a:r>
          </a:p>
        </p:txBody>
      </p:sp>
    </p:spTree>
    <p:extLst>
      <p:ext uri="{BB962C8B-B14F-4D97-AF65-F5344CB8AC3E}">
        <p14:creationId xmlns:p14="http://schemas.microsoft.com/office/powerpoint/2010/main" val="211591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2" name="ZoneTexte 1"/>
          <p:cNvSpPr txBox="1"/>
          <p:nvPr/>
        </p:nvSpPr>
        <p:spPr>
          <a:xfrm>
            <a:off x="2489527" y="160595"/>
            <a:ext cx="3063548" cy="830997"/>
          </a:xfrm>
          <a:prstGeom prst="rect">
            <a:avLst/>
          </a:prstGeom>
          <a:noFill/>
        </p:spPr>
        <p:txBody>
          <a:bodyPr wrap="square" rtlCol="0">
            <a:spAutoFit/>
          </a:bodyPr>
          <a:lstStyle/>
          <a:p>
            <a:r>
              <a:rPr lang="fr-FR" sz="2400" b="1" dirty="0">
                <a:solidFill>
                  <a:srgbClr val="FF0000"/>
                </a:solidFill>
              </a:rPr>
              <a:t>En fin de parcours, créer le contrat </a:t>
            </a:r>
          </a:p>
        </p:txBody>
      </p:sp>
      <p:pic>
        <p:nvPicPr>
          <p:cNvPr id="10" name="Image 9"/>
          <p:cNvPicPr>
            <a:picLocks noChangeAspect="1"/>
          </p:cNvPicPr>
          <p:nvPr/>
        </p:nvPicPr>
        <p:blipFill rotWithShape="1">
          <a:blip r:embed="rId2"/>
          <a:srcRect b="4284"/>
          <a:stretch/>
        </p:blipFill>
        <p:spPr>
          <a:xfrm>
            <a:off x="2593913" y="1196520"/>
            <a:ext cx="6249239" cy="3240000"/>
          </a:xfrm>
          <a:prstGeom prst="rect">
            <a:avLst/>
          </a:prstGeom>
        </p:spPr>
      </p:pic>
      <p:sp>
        <p:nvSpPr>
          <p:cNvPr id="11" name="Rectangle 10"/>
          <p:cNvSpPr/>
          <p:nvPr/>
        </p:nvSpPr>
        <p:spPr>
          <a:xfrm flipV="1">
            <a:off x="8351385" y="4248149"/>
            <a:ext cx="411615" cy="18837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Espace réservé pour une image  4"/>
          <p:cNvPicPr>
            <a:picLocks noChangeAspect="1"/>
          </p:cNvPicPr>
          <p:nvPr/>
        </p:nvPicPr>
        <p:blipFill rotWithShape="1">
          <a:blip r:embed="rId3"/>
          <a:srcRect l="7312" t="1" r="7312" b="4895"/>
          <a:stretch/>
        </p:blipFill>
        <p:spPr>
          <a:xfrm>
            <a:off x="2489527" y="1103014"/>
            <a:ext cx="6332760" cy="3636000"/>
          </a:xfrm>
          <a:prstGeom prst="rect">
            <a:avLst/>
          </a:prstGeom>
        </p:spPr>
      </p:pic>
      <p:pic>
        <p:nvPicPr>
          <p:cNvPr id="16" name="Image 15"/>
          <p:cNvPicPr>
            <a:picLocks noChangeAspect="1"/>
          </p:cNvPicPr>
          <p:nvPr/>
        </p:nvPicPr>
        <p:blipFill rotWithShape="1">
          <a:blip r:embed="rId4"/>
          <a:srcRect b="4305"/>
          <a:stretch/>
        </p:blipFill>
        <p:spPr>
          <a:xfrm>
            <a:off x="2419636" y="1165210"/>
            <a:ext cx="6597792" cy="3573804"/>
          </a:xfrm>
          <a:prstGeom prst="rect">
            <a:avLst/>
          </a:prstGeom>
        </p:spPr>
      </p:pic>
      <p:sp>
        <p:nvSpPr>
          <p:cNvPr id="17" name="ZoneTexte 16"/>
          <p:cNvSpPr txBox="1"/>
          <p:nvPr/>
        </p:nvSpPr>
        <p:spPr>
          <a:xfrm>
            <a:off x="4333875" y="4334713"/>
            <a:ext cx="3571875" cy="461665"/>
          </a:xfrm>
          <a:prstGeom prst="rect">
            <a:avLst/>
          </a:prstGeom>
          <a:noFill/>
        </p:spPr>
        <p:txBody>
          <a:bodyPr wrap="square" rtlCol="0">
            <a:spAutoFit/>
          </a:bodyPr>
          <a:lstStyle/>
          <a:p>
            <a:r>
              <a:rPr lang="fr-FR" sz="2400" b="1" dirty="0">
                <a:solidFill>
                  <a:srgbClr val="FF0000"/>
                </a:solidFill>
              </a:rPr>
              <a:t>Puis finaliser l’opération</a:t>
            </a:r>
          </a:p>
        </p:txBody>
      </p:sp>
      <p:sp>
        <p:nvSpPr>
          <p:cNvPr id="18" name="Rectangle 17"/>
          <p:cNvSpPr/>
          <p:nvPr/>
        </p:nvSpPr>
        <p:spPr>
          <a:xfrm flipV="1">
            <a:off x="8496300" y="4125639"/>
            <a:ext cx="581024" cy="2090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Espace réservé pour une image  4"/>
          <p:cNvPicPr>
            <a:picLocks noChangeAspect="1"/>
          </p:cNvPicPr>
          <p:nvPr/>
        </p:nvPicPr>
        <p:blipFill rotWithShape="1">
          <a:blip r:embed="rId5"/>
          <a:srcRect l="7312" t="1" r="7312" b="3634"/>
          <a:stretch/>
        </p:blipFill>
        <p:spPr>
          <a:xfrm>
            <a:off x="2381930" y="926520"/>
            <a:ext cx="6695394" cy="3780000"/>
          </a:xfrm>
          <a:prstGeom prst="rect">
            <a:avLst/>
          </a:prstGeom>
        </p:spPr>
      </p:pic>
      <p:sp>
        <p:nvSpPr>
          <p:cNvPr id="20" name="Rectangle 19"/>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en face à face</a:t>
            </a:r>
          </a:p>
        </p:txBody>
      </p:sp>
    </p:spTree>
    <p:extLst>
      <p:ext uri="{BB962C8B-B14F-4D97-AF65-F5344CB8AC3E}">
        <p14:creationId xmlns:p14="http://schemas.microsoft.com/office/powerpoint/2010/main" val="118931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20" name="Rectangle 19"/>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en face à face</a:t>
            </a:r>
          </a:p>
        </p:txBody>
      </p:sp>
      <p:pic>
        <p:nvPicPr>
          <p:cNvPr id="14" name="Image 13"/>
          <p:cNvPicPr>
            <a:picLocks noChangeAspect="1"/>
          </p:cNvPicPr>
          <p:nvPr/>
        </p:nvPicPr>
        <p:blipFill rotWithShape="1">
          <a:blip r:embed="rId2"/>
          <a:srcRect b="3854"/>
          <a:stretch/>
        </p:blipFill>
        <p:spPr>
          <a:xfrm>
            <a:off x="3061864" y="1358152"/>
            <a:ext cx="5599151" cy="2916000"/>
          </a:xfrm>
          <a:prstGeom prst="rect">
            <a:avLst/>
          </a:prstGeom>
        </p:spPr>
      </p:pic>
      <p:sp>
        <p:nvSpPr>
          <p:cNvPr id="3" name="ZoneTexte 2"/>
          <p:cNvSpPr txBox="1"/>
          <p:nvPr/>
        </p:nvSpPr>
        <p:spPr>
          <a:xfrm>
            <a:off x="2672928" y="108619"/>
            <a:ext cx="3188511" cy="1077218"/>
          </a:xfrm>
          <a:prstGeom prst="rect">
            <a:avLst/>
          </a:prstGeom>
          <a:noFill/>
        </p:spPr>
        <p:txBody>
          <a:bodyPr wrap="square" rtlCol="0">
            <a:spAutoFit/>
          </a:bodyPr>
          <a:lstStyle/>
          <a:p>
            <a:r>
              <a:rPr lang="fr-FR" sz="1600" b="1" dirty="0">
                <a:solidFill>
                  <a:srgbClr val="FF0000"/>
                </a:solidFill>
              </a:rPr>
              <a:t>Dans le choix du mode de signature, si le client est non éligible à la SED, le mode papier est </a:t>
            </a:r>
            <a:r>
              <a:rPr lang="fr-FR" sz="1600" b="1" dirty="0" err="1">
                <a:solidFill>
                  <a:srgbClr val="FF0000"/>
                </a:solidFill>
              </a:rPr>
              <a:t>pré-sélectionné</a:t>
            </a:r>
            <a:r>
              <a:rPr lang="fr-FR" sz="1600" b="1" dirty="0">
                <a:solidFill>
                  <a:srgbClr val="FF0000"/>
                </a:solidFill>
              </a:rPr>
              <a:t>.</a:t>
            </a:r>
            <a:endParaRPr lang="fr-FR" sz="2800" b="1" dirty="0">
              <a:solidFill>
                <a:srgbClr val="FF0000"/>
              </a:solidFill>
            </a:endParaRPr>
          </a:p>
        </p:txBody>
      </p:sp>
      <p:sp>
        <p:nvSpPr>
          <p:cNvPr id="21" name="Rectangle 20"/>
          <p:cNvSpPr/>
          <p:nvPr/>
        </p:nvSpPr>
        <p:spPr>
          <a:xfrm flipV="1">
            <a:off x="4188960" y="2028825"/>
            <a:ext cx="1802265" cy="2667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Espace réservé pour une image  2"/>
          <p:cNvPicPr>
            <a:picLocks noChangeAspect="1"/>
          </p:cNvPicPr>
          <p:nvPr/>
        </p:nvPicPr>
        <p:blipFill rotWithShape="1">
          <a:blip r:embed="rId3"/>
          <a:srcRect l="7312" t="1" r="7312" b="3756"/>
          <a:stretch/>
        </p:blipFill>
        <p:spPr>
          <a:xfrm>
            <a:off x="3143941" y="1114702"/>
            <a:ext cx="5540887" cy="3384000"/>
          </a:xfrm>
          <a:prstGeom prst="rect">
            <a:avLst/>
          </a:prstGeom>
        </p:spPr>
      </p:pic>
      <p:sp>
        <p:nvSpPr>
          <p:cNvPr id="23" name="ZoneTexte 22"/>
          <p:cNvSpPr txBox="1"/>
          <p:nvPr/>
        </p:nvSpPr>
        <p:spPr>
          <a:xfrm>
            <a:off x="4527099" y="4533908"/>
            <a:ext cx="3492951" cy="523220"/>
          </a:xfrm>
          <a:prstGeom prst="rect">
            <a:avLst/>
          </a:prstGeom>
          <a:noFill/>
        </p:spPr>
        <p:txBody>
          <a:bodyPr wrap="square" rtlCol="0">
            <a:spAutoFit/>
          </a:bodyPr>
          <a:lstStyle/>
          <a:p>
            <a:r>
              <a:rPr lang="fr-FR" sz="2800" b="1" dirty="0">
                <a:solidFill>
                  <a:srgbClr val="FF0000"/>
                </a:solidFill>
              </a:rPr>
              <a:t>Puis imprimer la liasse</a:t>
            </a:r>
          </a:p>
        </p:txBody>
      </p:sp>
    </p:spTree>
    <p:extLst>
      <p:ext uri="{BB962C8B-B14F-4D97-AF65-F5344CB8AC3E}">
        <p14:creationId xmlns:p14="http://schemas.microsoft.com/office/powerpoint/2010/main" val="126378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20" name="Rectangle 19"/>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en face à face</a:t>
            </a:r>
          </a:p>
        </p:txBody>
      </p:sp>
      <p:sp>
        <p:nvSpPr>
          <p:cNvPr id="3" name="ZoneTexte 2"/>
          <p:cNvSpPr txBox="1"/>
          <p:nvPr/>
        </p:nvSpPr>
        <p:spPr>
          <a:xfrm>
            <a:off x="2507798" y="369410"/>
            <a:ext cx="3035752" cy="830997"/>
          </a:xfrm>
          <a:prstGeom prst="rect">
            <a:avLst/>
          </a:prstGeom>
          <a:noFill/>
        </p:spPr>
        <p:txBody>
          <a:bodyPr wrap="square" rtlCol="0">
            <a:spAutoFit/>
          </a:bodyPr>
          <a:lstStyle/>
          <a:p>
            <a:r>
              <a:rPr lang="fr-FR" sz="2400" b="1" dirty="0">
                <a:solidFill>
                  <a:srgbClr val="FF0000"/>
                </a:solidFill>
              </a:rPr>
              <a:t>Retour sur « Vendre et Gérer Prévoyance » :</a:t>
            </a:r>
          </a:p>
        </p:txBody>
      </p:sp>
      <p:sp>
        <p:nvSpPr>
          <p:cNvPr id="23" name="ZoneTexte 22"/>
          <p:cNvSpPr txBox="1"/>
          <p:nvPr/>
        </p:nvSpPr>
        <p:spPr>
          <a:xfrm>
            <a:off x="3262548" y="4261896"/>
            <a:ext cx="4557477" cy="707886"/>
          </a:xfrm>
          <a:prstGeom prst="rect">
            <a:avLst/>
          </a:prstGeom>
          <a:noFill/>
        </p:spPr>
        <p:txBody>
          <a:bodyPr wrap="square" rtlCol="0">
            <a:spAutoFit/>
          </a:bodyPr>
          <a:lstStyle/>
          <a:p>
            <a:r>
              <a:rPr lang="fr-FR" sz="2000" dirty="0">
                <a:solidFill>
                  <a:srgbClr val="FF0000"/>
                </a:solidFill>
              </a:rPr>
              <a:t>Le contrat est visible dans une brique, il sera visible dans la synthèse client</a:t>
            </a:r>
          </a:p>
        </p:txBody>
      </p:sp>
      <p:pic>
        <p:nvPicPr>
          <p:cNvPr id="11" name="Image 10"/>
          <p:cNvPicPr>
            <a:picLocks noChangeAspect="1"/>
          </p:cNvPicPr>
          <p:nvPr/>
        </p:nvPicPr>
        <p:blipFill rotWithShape="1">
          <a:blip r:embed="rId2"/>
          <a:srcRect b="3508"/>
          <a:stretch/>
        </p:blipFill>
        <p:spPr>
          <a:xfrm>
            <a:off x="2628344" y="1210189"/>
            <a:ext cx="5506562" cy="2880000"/>
          </a:xfrm>
          <a:prstGeom prst="rect">
            <a:avLst/>
          </a:prstGeom>
        </p:spPr>
      </p:pic>
      <p:sp>
        <p:nvSpPr>
          <p:cNvPr id="12" name="Rectangle 11"/>
          <p:cNvSpPr/>
          <p:nvPr/>
        </p:nvSpPr>
        <p:spPr>
          <a:xfrm flipV="1">
            <a:off x="5143500" y="2166004"/>
            <a:ext cx="571500" cy="56767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96326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20" name="Rectangle 19"/>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en face à face</a:t>
            </a:r>
          </a:p>
        </p:txBody>
      </p:sp>
      <p:pic>
        <p:nvPicPr>
          <p:cNvPr id="10" name="Espace réservé pour une image  4"/>
          <p:cNvPicPr>
            <a:picLocks noChangeAspect="1"/>
          </p:cNvPicPr>
          <p:nvPr/>
        </p:nvPicPr>
        <p:blipFill rotWithShape="1">
          <a:blip r:embed="rId2"/>
          <a:srcRect l="14048" t="11304" r="9971" b="10436"/>
          <a:stretch/>
        </p:blipFill>
        <p:spPr>
          <a:xfrm>
            <a:off x="2877375" y="825275"/>
            <a:ext cx="5580000" cy="3240000"/>
          </a:xfrm>
          <a:prstGeom prst="rect">
            <a:avLst/>
          </a:prstGeom>
        </p:spPr>
      </p:pic>
      <p:sp>
        <p:nvSpPr>
          <p:cNvPr id="2" name="ZoneTexte 1"/>
          <p:cNvSpPr txBox="1"/>
          <p:nvPr/>
        </p:nvSpPr>
        <p:spPr>
          <a:xfrm>
            <a:off x="2343149" y="77248"/>
            <a:ext cx="3429001" cy="707886"/>
          </a:xfrm>
          <a:prstGeom prst="rect">
            <a:avLst/>
          </a:prstGeom>
          <a:noFill/>
        </p:spPr>
        <p:txBody>
          <a:bodyPr wrap="square" rtlCol="0">
            <a:spAutoFit/>
          </a:bodyPr>
          <a:lstStyle/>
          <a:p>
            <a:r>
              <a:rPr lang="fr-FR" sz="2000" b="1" dirty="0">
                <a:solidFill>
                  <a:srgbClr val="FF0000"/>
                </a:solidFill>
              </a:rPr>
              <a:t>Le classeur client s’ouvre sur « fin client » </a:t>
            </a:r>
          </a:p>
        </p:txBody>
      </p:sp>
      <p:sp>
        <p:nvSpPr>
          <p:cNvPr id="4" name="Rectangle 3"/>
          <p:cNvSpPr/>
          <p:nvPr/>
        </p:nvSpPr>
        <p:spPr>
          <a:xfrm>
            <a:off x="2515378" y="3979257"/>
            <a:ext cx="3151997" cy="1200329"/>
          </a:xfrm>
          <a:prstGeom prst="rect">
            <a:avLst/>
          </a:prstGeom>
        </p:spPr>
        <p:txBody>
          <a:bodyPr wrap="square">
            <a:spAutoFit/>
          </a:bodyPr>
          <a:lstStyle/>
          <a:p>
            <a:r>
              <a:rPr lang="fr-FR" dirty="0"/>
              <a:t>Le dossier est visible dans l’onglet assurance-vie et prévoyance. Vous pouvez scanner vos documents.</a:t>
            </a:r>
          </a:p>
        </p:txBody>
      </p:sp>
      <p:sp>
        <p:nvSpPr>
          <p:cNvPr id="8" name="Rectangle 7"/>
          <p:cNvSpPr/>
          <p:nvPr/>
        </p:nvSpPr>
        <p:spPr>
          <a:xfrm>
            <a:off x="5493375" y="3929439"/>
            <a:ext cx="3490524" cy="1200329"/>
          </a:xfrm>
          <a:prstGeom prst="rect">
            <a:avLst/>
          </a:prstGeom>
        </p:spPr>
        <p:txBody>
          <a:bodyPr wrap="square">
            <a:spAutoFit/>
          </a:bodyPr>
          <a:lstStyle/>
          <a:p>
            <a:r>
              <a:rPr lang="fr-FR" sz="1200" b="1" dirty="0">
                <a:solidFill>
                  <a:srgbClr val="FF0000"/>
                </a:solidFill>
              </a:rPr>
              <a:t>Obligatoire: </a:t>
            </a:r>
          </a:p>
          <a:p>
            <a:pPr marL="285750" indent="-285750">
              <a:buFont typeface="Arial" panose="020B0604020202020204" pitchFamily="34" charset="0"/>
              <a:buChar char="•"/>
            </a:pPr>
            <a:r>
              <a:rPr lang="fr-FR" sz="1200" b="1" dirty="0">
                <a:solidFill>
                  <a:srgbClr val="FF0000"/>
                </a:solidFill>
              </a:rPr>
              <a:t>contrat signé,</a:t>
            </a:r>
            <a:r>
              <a:rPr lang="fr-FR" sz="1200" dirty="0"/>
              <a:t> </a:t>
            </a:r>
          </a:p>
          <a:p>
            <a:pPr marL="285750" indent="-285750">
              <a:buFont typeface="Arial" panose="020B0604020202020204" pitchFamily="34" charset="0"/>
              <a:buChar char="•"/>
            </a:pPr>
            <a:r>
              <a:rPr lang="fr-FR" sz="1200" dirty="0"/>
              <a:t>justificatif Madelin (</a:t>
            </a:r>
            <a:r>
              <a:rPr lang="fr-FR" sz="1200" b="1" dirty="0"/>
              <a:t>attention ce document doit être scanné si votre contrat est éligible Madelin)</a:t>
            </a:r>
            <a:endParaRPr lang="fr-FR" sz="1200" b="1" dirty="0">
              <a:solidFill>
                <a:srgbClr val="FF0000"/>
              </a:solidFill>
            </a:endParaRPr>
          </a:p>
          <a:p>
            <a:pPr marL="285750" indent="-285750">
              <a:buFont typeface="Arial" panose="020B0604020202020204" pitchFamily="34" charset="0"/>
              <a:buChar char="•"/>
            </a:pPr>
            <a:r>
              <a:rPr lang="fr-FR" sz="1200" dirty="0"/>
              <a:t>devoir de conseil</a:t>
            </a:r>
            <a:endParaRPr lang="fr-FR" sz="1200" b="1" dirty="0"/>
          </a:p>
        </p:txBody>
      </p:sp>
      <p:sp>
        <p:nvSpPr>
          <p:cNvPr id="14" name="Flèche gauche 13">
            <a:hlinkClick r:id="rId3" action="ppaction://hlinksldjump"/>
          </p:cNvPr>
          <p:cNvSpPr/>
          <p:nvPr/>
        </p:nvSpPr>
        <p:spPr>
          <a:xfrm>
            <a:off x="1142996" y="4740171"/>
            <a:ext cx="678255" cy="2881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
        <p:nvSpPr>
          <p:cNvPr id="11" name="Rectangle 10"/>
          <p:cNvSpPr/>
          <p:nvPr/>
        </p:nvSpPr>
        <p:spPr>
          <a:xfrm flipV="1">
            <a:off x="5667375" y="2198330"/>
            <a:ext cx="474480" cy="15411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0430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867930"/>
          </a:xfrm>
          <a:prstGeom prst="rect">
            <a:avLst/>
          </a:prstGeom>
        </p:spPr>
        <p:txBody>
          <a:bodyPr wrap="square">
            <a:spAutoFit/>
          </a:bodyPr>
          <a:lstStyle/>
          <a:p>
            <a:pPr defTabSz="914400">
              <a:lnSpc>
                <a:spcPct val="90000"/>
              </a:lnSpc>
              <a:spcBef>
                <a:spcPts val="1000"/>
              </a:spcBef>
            </a:pPr>
            <a:r>
              <a:rPr lang="fr-FR" sz="2800" b="1" dirty="0">
                <a:solidFill>
                  <a:srgbClr val="922A51"/>
                </a:solidFill>
              </a:rPr>
              <a:t>Souscrire un contrat</a:t>
            </a:r>
          </a:p>
        </p:txBody>
      </p:sp>
      <p:sp>
        <p:nvSpPr>
          <p:cNvPr id="42" name="Rectangle 41"/>
          <p:cNvSpPr/>
          <p:nvPr/>
        </p:nvSpPr>
        <p:spPr>
          <a:xfrm>
            <a:off x="4638668" y="1196958"/>
            <a:ext cx="3543307" cy="3672800"/>
          </a:xfrm>
          <a:prstGeom prst="rect">
            <a:avLst/>
          </a:prstGeom>
        </p:spPr>
        <p:txBody>
          <a:bodyPr wrap="square">
            <a:spAutoFit/>
          </a:bodyPr>
          <a:lstStyle/>
          <a:p>
            <a:pPr defTabSz="914400">
              <a:lnSpc>
                <a:spcPct val="90000"/>
              </a:lnSpc>
              <a:spcBef>
                <a:spcPts val="1000"/>
              </a:spcBef>
            </a:pPr>
            <a:r>
              <a:rPr lang="fr-FR" sz="4800" b="1" dirty="0">
                <a:solidFill>
                  <a:srgbClr val="922A51"/>
                </a:solidFill>
              </a:rPr>
              <a:t>G – </a:t>
            </a:r>
          </a:p>
          <a:p>
            <a:pPr defTabSz="914400">
              <a:lnSpc>
                <a:spcPct val="90000"/>
              </a:lnSpc>
              <a:spcBef>
                <a:spcPts val="1000"/>
              </a:spcBef>
            </a:pPr>
            <a:r>
              <a:rPr lang="fr-FR" sz="4800" b="1" dirty="0">
                <a:solidFill>
                  <a:srgbClr val="922A51"/>
                </a:solidFill>
              </a:rPr>
              <a:t>Signer papier par téléphone</a:t>
            </a:r>
          </a:p>
          <a:p>
            <a:pPr defTabSz="914400">
              <a:lnSpc>
                <a:spcPct val="90000"/>
              </a:lnSpc>
              <a:spcBef>
                <a:spcPts val="1000"/>
              </a:spcBef>
            </a:pPr>
            <a:endParaRPr lang="fr-FR" sz="4800" b="1" dirty="0">
              <a:solidFill>
                <a:srgbClr val="922A51"/>
              </a:solidFill>
            </a:endParaRPr>
          </a:p>
        </p:txBody>
      </p:sp>
    </p:spTree>
    <p:extLst>
      <p:ext uri="{BB962C8B-B14F-4D97-AF65-F5344CB8AC3E}">
        <p14:creationId xmlns:p14="http://schemas.microsoft.com/office/powerpoint/2010/main" val="3571807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pic>
        <p:nvPicPr>
          <p:cNvPr id="9" name="Image 8"/>
          <p:cNvPicPr>
            <a:picLocks noChangeAspect="1"/>
          </p:cNvPicPr>
          <p:nvPr/>
        </p:nvPicPr>
        <p:blipFill>
          <a:blip r:embed="rId2"/>
          <a:stretch>
            <a:fillRect/>
          </a:stretch>
        </p:blipFill>
        <p:spPr>
          <a:xfrm>
            <a:off x="3001554" y="1483510"/>
            <a:ext cx="5631685" cy="3050496"/>
          </a:xfrm>
          <a:prstGeom prst="rect">
            <a:avLst/>
          </a:prstGeom>
        </p:spPr>
      </p:pic>
      <p:sp>
        <p:nvSpPr>
          <p:cNvPr id="2" name="ZoneTexte 1"/>
          <p:cNvSpPr txBox="1"/>
          <p:nvPr/>
        </p:nvSpPr>
        <p:spPr>
          <a:xfrm>
            <a:off x="2693105" y="370740"/>
            <a:ext cx="2250369" cy="707886"/>
          </a:xfrm>
          <a:prstGeom prst="rect">
            <a:avLst/>
          </a:prstGeom>
          <a:noFill/>
        </p:spPr>
        <p:txBody>
          <a:bodyPr wrap="square" rtlCol="0">
            <a:spAutoFit/>
          </a:bodyPr>
          <a:lstStyle/>
          <a:p>
            <a:r>
              <a:rPr lang="fr-FR" sz="2000" b="1" dirty="0">
                <a:solidFill>
                  <a:srgbClr val="FF0000"/>
                </a:solidFill>
              </a:rPr>
              <a:t>Choisir le canal adapté :</a:t>
            </a:r>
          </a:p>
        </p:txBody>
      </p:sp>
      <p:sp>
        <p:nvSpPr>
          <p:cNvPr id="10" name="Rectangle 9"/>
          <p:cNvSpPr/>
          <p:nvPr/>
        </p:nvSpPr>
        <p:spPr>
          <a:xfrm flipV="1">
            <a:off x="6362700" y="2599393"/>
            <a:ext cx="657726" cy="24858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8482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sp>
        <p:nvSpPr>
          <p:cNvPr id="2" name="ZoneTexte 1"/>
          <p:cNvSpPr txBox="1"/>
          <p:nvPr/>
        </p:nvSpPr>
        <p:spPr>
          <a:xfrm>
            <a:off x="2693105" y="370740"/>
            <a:ext cx="2250369" cy="707886"/>
          </a:xfrm>
          <a:prstGeom prst="rect">
            <a:avLst/>
          </a:prstGeom>
          <a:noFill/>
        </p:spPr>
        <p:txBody>
          <a:bodyPr wrap="square" rtlCol="0">
            <a:spAutoFit/>
          </a:bodyPr>
          <a:lstStyle/>
          <a:p>
            <a:r>
              <a:rPr lang="fr-FR" sz="2000" b="1" dirty="0">
                <a:solidFill>
                  <a:srgbClr val="FF0000"/>
                </a:solidFill>
              </a:rPr>
              <a:t>A la fin de la simulation :</a:t>
            </a:r>
          </a:p>
        </p:txBody>
      </p:sp>
      <p:pic>
        <p:nvPicPr>
          <p:cNvPr id="11" name="Espace réservé pour une image  6"/>
          <p:cNvPicPr>
            <a:picLocks noChangeAspect="1"/>
          </p:cNvPicPr>
          <p:nvPr/>
        </p:nvPicPr>
        <p:blipFill rotWithShape="1">
          <a:blip r:embed="rId2"/>
          <a:srcRect l="7312" t="-1" r="7312" b="5333"/>
          <a:stretch/>
        </p:blipFill>
        <p:spPr>
          <a:xfrm>
            <a:off x="3020203" y="1131154"/>
            <a:ext cx="4854083" cy="2916000"/>
          </a:xfrm>
          <a:prstGeom prst="rect">
            <a:avLst/>
          </a:prstGeom>
        </p:spPr>
      </p:pic>
      <p:sp>
        <p:nvSpPr>
          <p:cNvPr id="12" name="ZoneTexte 11"/>
          <p:cNvSpPr txBox="1"/>
          <p:nvPr/>
        </p:nvSpPr>
        <p:spPr>
          <a:xfrm>
            <a:off x="3020203" y="4243479"/>
            <a:ext cx="2475722" cy="707886"/>
          </a:xfrm>
          <a:prstGeom prst="rect">
            <a:avLst/>
          </a:prstGeom>
          <a:noFill/>
        </p:spPr>
        <p:txBody>
          <a:bodyPr wrap="square" rtlCol="0">
            <a:spAutoFit/>
          </a:bodyPr>
          <a:lstStyle/>
          <a:p>
            <a:r>
              <a:rPr lang="fr-FR" sz="2000" dirty="0">
                <a:solidFill>
                  <a:srgbClr val="FF0000"/>
                </a:solidFill>
              </a:rPr>
              <a:t>Générer le PDF, le fermer, puis souscrire</a:t>
            </a:r>
          </a:p>
        </p:txBody>
      </p:sp>
      <p:sp>
        <p:nvSpPr>
          <p:cNvPr id="13" name="Rectangle 12"/>
          <p:cNvSpPr/>
          <p:nvPr/>
        </p:nvSpPr>
        <p:spPr>
          <a:xfrm flipV="1">
            <a:off x="6191250" y="3667123"/>
            <a:ext cx="647700" cy="18799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flipV="1">
            <a:off x="6838950" y="3667122"/>
            <a:ext cx="647700" cy="18799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8750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3" grpId="1" animBg="1"/>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sp>
        <p:nvSpPr>
          <p:cNvPr id="2" name="ZoneTexte 1"/>
          <p:cNvSpPr txBox="1"/>
          <p:nvPr/>
        </p:nvSpPr>
        <p:spPr>
          <a:xfrm>
            <a:off x="2693105" y="370740"/>
            <a:ext cx="2250369" cy="707886"/>
          </a:xfrm>
          <a:prstGeom prst="rect">
            <a:avLst/>
          </a:prstGeom>
          <a:noFill/>
        </p:spPr>
        <p:txBody>
          <a:bodyPr wrap="square" rtlCol="0">
            <a:spAutoFit/>
          </a:bodyPr>
          <a:lstStyle/>
          <a:p>
            <a:r>
              <a:rPr lang="fr-FR" sz="2000" b="1" dirty="0">
                <a:solidFill>
                  <a:srgbClr val="FF0000"/>
                </a:solidFill>
              </a:rPr>
              <a:t>Suivre le parcours de souscription :</a:t>
            </a:r>
          </a:p>
        </p:txBody>
      </p:sp>
      <p:pic>
        <p:nvPicPr>
          <p:cNvPr id="15" name="Image 14"/>
          <p:cNvPicPr>
            <a:picLocks noChangeAspect="1"/>
          </p:cNvPicPr>
          <p:nvPr/>
        </p:nvPicPr>
        <p:blipFill>
          <a:blip r:embed="rId2"/>
          <a:stretch>
            <a:fillRect/>
          </a:stretch>
        </p:blipFill>
        <p:spPr>
          <a:xfrm>
            <a:off x="2693105" y="1288771"/>
            <a:ext cx="5807533" cy="3145747"/>
          </a:xfrm>
          <a:prstGeom prst="rect">
            <a:avLst/>
          </a:prstGeom>
        </p:spPr>
      </p:pic>
    </p:spTree>
    <p:extLst>
      <p:ext uri="{BB962C8B-B14F-4D97-AF65-F5344CB8AC3E}">
        <p14:creationId xmlns:p14="http://schemas.microsoft.com/office/powerpoint/2010/main" val="4110147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sp>
        <p:nvSpPr>
          <p:cNvPr id="2" name="ZoneTexte 1"/>
          <p:cNvSpPr txBox="1"/>
          <p:nvPr/>
        </p:nvSpPr>
        <p:spPr>
          <a:xfrm>
            <a:off x="2693104" y="98310"/>
            <a:ext cx="2250369" cy="1323439"/>
          </a:xfrm>
          <a:prstGeom prst="rect">
            <a:avLst/>
          </a:prstGeom>
          <a:noFill/>
        </p:spPr>
        <p:txBody>
          <a:bodyPr wrap="square" rtlCol="0">
            <a:spAutoFit/>
          </a:bodyPr>
          <a:lstStyle/>
          <a:p>
            <a:r>
              <a:rPr lang="fr-FR" sz="2000" b="1" dirty="0">
                <a:solidFill>
                  <a:srgbClr val="FF0000"/>
                </a:solidFill>
              </a:rPr>
              <a:t>Après création du contrat, on bascule sur le dossier de vente :</a:t>
            </a:r>
          </a:p>
        </p:txBody>
      </p:sp>
      <p:pic>
        <p:nvPicPr>
          <p:cNvPr id="9" name="Espace réservé pour une image  2"/>
          <p:cNvPicPr>
            <a:picLocks noChangeAspect="1"/>
          </p:cNvPicPr>
          <p:nvPr/>
        </p:nvPicPr>
        <p:blipFill rotWithShape="1">
          <a:blip r:embed="rId2"/>
          <a:srcRect l="7312" r="7312" b="3900"/>
          <a:stretch/>
        </p:blipFill>
        <p:spPr>
          <a:xfrm>
            <a:off x="2877328" y="1620448"/>
            <a:ext cx="5269844" cy="3213618"/>
          </a:xfrm>
          <a:prstGeom prst="rect">
            <a:avLst/>
          </a:prstGeom>
        </p:spPr>
      </p:pic>
      <p:sp>
        <p:nvSpPr>
          <p:cNvPr id="10" name="Rectangle 9"/>
          <p:cNvSpPr/>
          <p:nvPr/>
        </p:nvSpPr>
        <p:spPr>
          <a:xfrm flipV="1">
            <a:off x="4775551" y="3743324"/>
            <a:ext cx="2453924" cy="27622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Espace réservé pour une image  4"/>
          <p:cNvPicPr>
            <a:picLocks noChangeAspect="1"/>
          </p:cNvPicPr>
          <p:nvPr/>
        </p:nvPicPr>
        <p:blipFill rotWithShape="1">
          <a:blip r:embed="rId3"/>
          <a:srcRect l="7312" r="7312" b="3900"/>
          <a:stretch/>
        </p:blipFill>
        <p:spPr>
          <a:xfrm>
            <a:off x="2299436" y="1344223"/>
            <a:ext cx="5847736" cy="3566024"/>
          </a:xfrm>
          <a:prstGeom prst="rect">
            <a:avLst/>
          </a:prstGeom>
        </p:spPr>
      </p:pic>
      <p:pic>
        <p:nvPicPr>
          <p:cNvPr id="12" name="Espace réservé pour une image  5"/>
          <p:cNvPicPr>
            <a:picLocks noChangeAspect="1"/>
          </p:cNvPicPr>
          <p:nvPr/>
        </p:nvPicPr>
        <p:blipFill rotWithShape="1">
          <a:blip r:embed="rId4"/>
          <a:srcRect l="7312" r="7312" b="3900"/>
          <a:stretch/>
        </p:blipFill>
        <p:spPr>
          <a:xfrm>
            <a:off x="2299436" y="1338194"/>
            <a:ext cx="5847768" cy="3566043"/>
          </a:xfrm>
          <a:prstGeom prst="rect">
            <a:avLst/>
          </a:prstGeom>
        </p:spPr>
      </p:pic>
      <p:sp>
        <p:nvSpPr>
          <p:cNvPr id="3" name="ZoneTexte 2"/>
          <p:cNvSpPr txBox="1"/>
          <p:nvPr/>
        </p:nvSpPr>
        <p:spPr>
          <a:xfrm>
            <a:off x="7262985" y="2480130"/>
            <a:ext cx="1914525" cy="923330"/>
          </a:xfrm>
          <a:prstGeom prst="rect">
            <a:avLst/>
          </a:prstGeom>
          <a:noFill/>
        </p:spPr>
        <p:txBody>
          <a:bodyPr wrap="square" rtlCol="0">
            <a:spAutoFit/>
          </a:bodyPr>
          <a:lstStyle/>
          <a:p>
            <a:r>
              <a:rPr lang="fr-FR" dirty="0">
                <a:solidFill>
                  <a:srgbClr val="FF0000"/>
                </a:solidFill>
              </a:rPr>
              <a:t>Choisir les pièces justificatives à fournir</a:t>
            </a:r>
          </a:p>
        </p:txBody>
      </p:sp>
      <p:sp>
        <p:nvSpPr>
          <p:cNvPr id="11" name="ZoneTexte 10"/>
          <p:cNvSpPr txBox="1"/>
          <p:nvPr/>
        </p:nvSpPr>
        <p:spPr>
          <a:xfrm>
            <a:off x="7173608" y="3604050"/>
            <a:ext cx="1914525" cy="830997"/>
          </a:xfrm>
          <a:prstGeom prst="rect">
            <a:avLst/>
          </a:prstGeom>
          <a:noFill/>
        </p:spPr>
        <p:txBody>
          <a:bodyPr wrap="square" rtlCol="0">
            <a:spAutoFit/>
          </a:bodyPr>
          <a:lstStyle/>
          <a:p>
            <a:r>
              <a:rPr lang="fr-FR" sz="1600" dirty="0"/>
              <a:t>Cliquer sur « ajouter autre pièce… » si éligible à Madelin</a:t>
            </a:r>
          </a:p>
        </p:txBody>
      </p:sp>
      <p:sp>
        <p:nvSpPr>
          <p:cNvPr id="14" name="Rectangle 13"/>
          <p:cNvSpPr/>
          <p:nvPr/>
        </p:nvSpPr>
        <p:spPr>
          <a:xfrm flipV="1">
            <a:off x="4943473" y="4295774"/>
            <a:ext cx="1849025" cy="29991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3294160" y="3106749"/>
            <a:ext cx="1555046" cy="1200329"/>
          </a:xfrm>
          <a:prstGeom prst="rect">
            <a:avLst/>
          </a:prstGeom>
          <a:noFill/>
        </p:spPr>
        <p:txBody>
          <a:bodyPr wrap="square" rtlCol="0">
            <a:spAutoFit/>
          </a:bodyPr>
          <a:lstStyle/>
          <a:p>
            <a:r>
              <a:rPr lang="fr-FR" dirty="0">
                <a:solidFill>
                  <a:srgbClr val="FF0000"/>
                </a:solidFill>
              </a:rPr>
              <a:t>Dans ce cas, renseigner :</a:t>
            </a:r>
          </a:p>
          <a:p>
            <a:r>
              <a:rPr lang="fr-FR" dirty="0">
                <a:solidFill>
                  <a:srgbClr val="FF0000"/>
                </a:solidFill>
              </a:rPr>
              <a:t>« justificatif Madelin »</a:t>
            </a:r>
          </a:p>
        </p:txBody>
      </p:sp>
    </p:spTree>
    <p:extLst>
      <p:ext uri="{BB962C8B-B14F-4D97-AF65-F5344CB8AC3E}">
        <p14:creationId xmlns:p14="http://schemas.microsoft.com/office/powerpoint/2010/main" val="198202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3" grpId="1"/>
      <p:bldP spid="11" grpId="0"/>
      <p:bldP spid="11" grpId="1"/>
      <p:bldP spid="14" grpId="0" animBg="1"/>
      <p:bldP spid="14" grpId="1" animBg="1"/>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sp>
        <p:nvSpPr>
          <p:cNvPr id="2" name="ZoneTexte 1"/>
          <p:cNvSpPr txBox="1"/>
          <p:nvPr/>
        </p:nvSpPr>
        <p:spPr>
          <a:xfrm>
            <a:off x="2693105" y="370740"/>
            <a:ext cx="2250369" cy="707886"/>
          </a:xfrm>
          <a:prstGeom prst="rect">
            <a:avLst/>
          </a:prstGeom>
          <a:noFill/>
        </p:spPr>
        <p:txBody>
          <a:bodyPr wrap="square" rtlCol="0">
            <a:spAutoFit/>
          </a:bodyPr>
          <a:lstStyle/>
          <a:p>
            <a:r>
              <a:rPr lang="fr-FR" sz="2000" b="1" dirty="0">
                <a:solidFill>
                  <a:srgbClr val="FF0000"/>
                </a:solidFill>
              </a:rPr>
              <a:t>Choisir le mode papier :</a:t>
            </a:r>
          </a:p>
        </p:txBody>
      </p:sp>
      <p:pic>
        <p:nvPicPr>
          <p:cNvPr id="9" name="Espace réservé pour une image  4"/>
          <p:cNvPicPr>
            <a:picLocks noChangeAspect="1"/>
          </p:cNvPicPr>
          <p:nvPr/>
        </p:nvPicPr>
        <p:blipFill>
          <a:blip r:embed="rId2"/>
          <a:srcRect l="7312" r="7312"/>
          <a:stretch>
            <a:fillRect/>
          </a:stretch>
        </p:blipFill>
        <p:spPr>
          <a:xfrm>
            <a:off x="3124978" y="1288771"/>
            <a:ext cx="5094245" cy="3232668"/>
          </a:xfrm>
          <a:prstGeom prst="rect">
            <a:avLst/>
          </a:prstGeom>
        </p:spPr>
      </p:pic>
      <p:sp>
        <p:nvSpPr>
          <p:cNvPr id="10" name="Rectangle 9"/>
          <p:cNvSpPr/>
          <p:nvPr/>
        </p:nvSpPr>
        <p:spPr>
          <a:xfrm flipV="1">
            <a:off x="3971925" y="1904996"/>
            <a:ext cx="4247298" cy="21907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p:nvPicPr>
        <p:blipFill>
          <a:blip r:embed="rId3"/>
          <a:stretch>
            <a:fillRect/>
          </a:stretch>
        </p:blipFill>
        <p:spPr>
          <a:xfrm>
            <a:off x="5196972" y="2831959"/>
            <a:ext cx="3478744" cy="1070762"/>
          </a:xfrm>
          <a:prstGeom prst="rect">
            <a:avLst/>
          </a:prstGeom>
        </p:spPr>
      </p:pic>
      <p:sp>
        <p:nvSpPr>
          <p:cNvPr id="12" name="ZoneTexte 11"/>
          <p:cNvSpPr txBox="1"/>
          <p:nvPr/>
        </p:nvSpPr>
        <p:spPr>
          <a:xfrm>
            <a:off x="3971925" y="2399338"/>
            <a:ext cx="2250369" cy="400110"/>
          </a:xfrm>
          <a:prstGeom prst="rect">
            <a:avLst/>
          </a:prstGeom>
          <a:noFill/>
        </p:spPr>
        <p:txBody>
          <a:bodyPr wrap="square" rtlCol="0">
            <a:spAutoFit/>
          </a:bodyPr>
          <a:lstStyle/>
          <a:p>
            <a:r>
              <a:rPr lang="fr-FR" sz="2000" b="1" dirty="0">
                <a:solidFill>
                  <a:srgbClr val="FF0000"/>
                </a:solidFill>
              </a:rPr>
              <a:t>Puis imprimer</a:t>
            </a:r>
          </a:p>
        </p:txBody>
      </p:sp>
      <p:sp>
        <p:nvSpPr>
          <p:cNvPr id="13" name="Rectangle 12"/>
          <p:cNvSpPr/>
          <p:nvPr/>
        </p:nvSpPr>
        <p:spPr>
          <a:xfrm flipV="1">
            <a:off x="5305425" y="3516845"/>
            <a:ext cx="1450074" cy="33827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4"/>
          <a:stretch>
            <a:fillRect/>
          </a:stretch>
        </p:blipFill>
        <p:spPr>
          <a:xfrm>
            <a:off x="2842780" y="1021912"/>
            <a:ext cx="6053570" cy="3883464"/>
          </a:xfrm>
          <a:prstGeom prst="rect">
            <a:avLst/>
          </a:prstGeom>
        </p:spPr>
      </p:pic>
    </p:spTree>
    <p:extLst>
      <p:ext uri="{BB962C8B-B14F-4D97-AF65-F5344CB8AC3E}">
        <p14:creationId xmlns:p14="http://schemas.microsoft.com/office/powerpoint/2010/main" val="106901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pic>
        <p:nvPicPr>
          <p:cNvPr id="15" name="Espace réservé pour une image  7"/>
          <p:cNvPicPr>
            <a:picLocks noChangeAspect="1"/>
          </p:cNvPicPr>
          <p:nvPr/>
        </p:nvPicPr>
        <p:blipFill rotWithShape="1">
          <a:blip r:embed="rId2"/>
          <a:srcRect l="7312" r="7312" b="3900"/>
          <a:stretch/>
        </p:blipFill>
        <p:spPr>
          <a:xfrm>
            <a:off x="2763028" y="1031182"/>
            <a:ext cx="6025076" cy="3674168"/>
          </a:xfrm>
          <a:prstGeom prst="rect">
            <a:avLst/>
          </a:prstGeom>
        </p:spPr>
      </p:pic>
      <p:sp>
        <p:nvSpPr>
          <p:cNvPr id="3" name="ZoneTexte 2"/>
          <p:cNvSpPr txBox="1"/>
          <p:nvPr/>
        </p:nvSpPr>
        <p:spPr>
          <a:xfrm>
            <a:off x="2763028" y="160595"/>
            <a:ext cx="2617435" cy="923330"/>
          </a:xfrm>
          <a:prstGeom prst="rect">
            <a:avLst/>
          </a:prstGeom>
          <a:noFill/>
        </p:spPr>
        <p:txBody>
          <a:bodyPr wrap="square" rtlCol="0">
            <a:spAutoFit/>
          </a:bodyPr>
          <a:lstStyle/>
          <a:p>
            <a:r>
              <a:rPr lang="fr-FR" b="1" dirty="0">
                <a:solidFill>
                  <a:srgbClr val="FF0000"/>
                </a:solidFill>
              </a:rPr>
              <a:t>On arrive sur le dossier de vente à l’étape « documents envoyés »</a:t>
            </a:r>
          </a:p>
        </p:txBody>
      </p:sp>
      <p:sp>
        <p:nvSpPr>
          <p:cNvPr id="16" name="ZoneTexte 15"/>
          <p:cNvSpPr txBox="1"/>
          <p:nvPr/>
        </p:nvSpPr>
        <p:spPr>
          <a:xfrm>
            <a:off x="6170669" y="4336018"/>
            <a:ext cx="2617435" cy="369332"/>
          </a:xfrm>
          <a:prstGeom prst="rect">
            <a:avLst/>
          </a:prstGeom>
          <a:noFill/>
        </p:spPr>
        <p:txBody>
          <a:bodyPr wrap="square" rtlCol="0">
            <a:spAutoFit/>
          </a:bodyPr>
          <a:lstStyle/>
          <a:p>
            <a:r>
              <a:rPr lang="fr-FR" b="1" dirty="0">
                <a:solidFill>
                  <a:srgbClr val="FF0000"/>
                </a:solidFill>
              </a:rPr>
              <a:t>Fermer cette fenêtre</a:t>
            </a:r>
          </a:p>
        </p:txBody>
      </p:sp>
    </p:spTree>
    <p:extLst>
      <p:ext uri="{BB962C8B-B14F-4D97-AF65-F5344CB8AC3E}">
        <p14:creationId xmlns:p14="http://schemas.microsoft.com/office/powerpoint/2010/main" val="887756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pic>
        <p:nvPicPr>
          <p:cNvPr id="9" name="Image 8"/>
          <p:cNvPicPr>
            <a:picLocks noChangeAspect="1"/>
          </p:cNvPicPr>
          <p:nvPr/>
        </p:nvPicPr>
        <p:blipFill rotWithShape="1">
          <a:blip r:embed="rId2"/>
          <a:srcRect l="533" r="-533" b="4931"/>
          <a:stretch/>
        </p:blipFill>
        <p:spPr>
          <a:xfrm>
            <a:off x="3249375" y="1841257"/>
            <a:ext cx="5382974" cy="2772000"/>
          </a:xfrm>
          <a:prstGeom prst="rect">
            <a:avLst/>
          </a:prstGeom>
        </p:spPr>
      </p:pic>
      <p:sp>
        <p:nvSpPr>
          <p:cNvPr id="11" name="ZoneTexte 10"/>
          <p:cNvSpPr txBox="1"/>
          <p:nvPr/>
        </p:nvSpPr>
        <p:spPr>
          <a:xfrm>
            <a:off x="2610628" y="160595"/>
            <a:ext cx="2617435" cy="1200329"/>
          </a:xfrm>
          <a:prstGeom prst="rect">
            <a:avLst/>
          </a:prstGeom>
          <a:noFill/>
        </p:spPr>
        <p:txBody>
          <a:bodyPr wrap="square" rtlCol="0">
            <a:spAutoFit/>
          </a:bodyPr>
          <a:lstStyle/>
          <a:p>
            <a:r>
              <a:rPr lang="fr-FR" b="1" dirty="0">
                <a:solidFill>
                  <a:srgbClr val="FF0000"/>
                </a:solidFill>
              </a:rPr>
              <a:t>A réception des documents du client, revenir sur le dossier de vente</a:t>
            </a:r>
          </a:p>
        </p:txBody>
      </p:sp>
      <p:sp>
        <p:nvSpPr>
          <p:cNvPr id="12" name="Rectangle 11"/>
          <p:cNvSpPr/>
          <p:nvPr/>
        </p:nvSpPr>
        <p:spPr>
          <a:xfrm flipV="1">
            <a:off x="7667625" y="3238499"/>
            <a:ext cx="666750" cy="27450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p:cNvPicPr>
            <a:picLocks noChangeAspect="1"/>
          </p:cNvPicPr>
          <p:nvPr/>
        </p:nvPicPr>
        <p:blipFill>
          <a:blip r:embed="rId3"/>
          <a:stretch>
            <a:fillRect/>
          </a:stretch>
        </p:blipFill>
        <p:spPr>
          <a:xfrm>
            <a:off x="3016855" y="1841257"/>
            <a:ext cx="5615494" cy="2905879"/>
          </a:xfrm>
          <a:prstGeom prst="rect">
            <a:avLst/>
          </a:prstGeom>
        </p:spPr>
      </p:pic>
      <p:sp>
        <p:nvSpPr>
          <p:cNvPr id="14" name="Rectangle 13"/>
          <p:cNvSpPr/>
          <p:nvPr/>
        </p:nvSpPr>
        <p:spPr>
          <a:xfrm flipV="1">
            <a:off x="7848600" y="4613256"/>
            <a:ext cx="685800" cy="16011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Espace réservé pour une image  11"/>
          <p:cNvPicPr>
            <a:picLocks noChangeAspect="1"/>
          </p:cNvPicPr>
          <p:nvPr/>
        </p:nvPicPr>
        <p:blipFill rotWithShape="1">
          <a:blip r:embed="rId4"/>
          <a:srcRect l="7312" r="7312" b="3900"/>
          <a:stretch/>
        </p:blipFill>
        <p:spPr>
          <a:xfrm>
            <a:off x="3045430" y="1483510"/>
            <a:ext cx="5645662" cy="3442796"/>
          </a:xfrm>
          <a:prstGeom prst="rect">
            <a:avLst/>
          </a:prstGeom>
        </p:spPr>
      </p:pic>
      <p:pic>
        <p:nvPicPr>
          <p:cNvPr id="18" name="Espace réservé pour une image  2"/>
          <p:cNvPicPr>
            <a:picLocks noChangeAspect="1"/>
          </p:cNvPicPr>
          <p:nvPr/>
        </p:nvPicPr>
        <p:blipFill rotWithShape="1">
          <a:blip r:embed="rId5"/>
          <a:srcRect l="7312" r="7312" b="3900"/>
          <a:stretch/>
        </p:blipFill>
        <p:spPr>
          <a:xfrm>
            <a:off x="2901260" y="1483510"/>
            <a:ext cx="5846684" cy="3565382"/>
          </a:xfrm>
          <a:prstGeom prst="rect">
            <a:avLst/>
          </a:prstGeom>
        </p:spPr>
      </p:pic>
      <p:sp>
        <p:nvSpPr>
          <p:cNvPr id="19" name="ZoneTexte 18"/>
          <p:cNvSpPr txBox="1"/>
          <p:nvPr/>
        </p:nvSpPr>
        <p:spPr>
          <a:xfrm>
            <a:off x="5824602" y="4125562"/>
            <a:ext cx="2617435" cy="923330"/>
          </a:xfrm>
          <a:prstGeom prst="rect">
            <a:avLst/>
          </a:prstGeom>
          <a:noFill/>
        </p:spPr>
        <p:txBody>
          <a:bodyPr wrap="square" rtlCol="0">
            <a:spAutoFit/>
          </a:bodyPr>
          <a:lstStyle/>
          <a:p>
            <a:r>
              <a:rPr lang="fr-FR" b="1" dirty="0">
                <a:solidFill>
                  <a:srgbClr val="FF0000"/>
                </a:solidFill>
              </a:rPr>
              <a:t>Le dossier est terminé, fermer le dossier de vente.</a:t>
            </a:r>
          </a:p>
        </p:txBody>
      </p:sp>
    </p:spTree>
    <p:extLst>
      <p:ext uri="{BB962C8B-B14F-4D97-AF65-F5344CB8AC3E}">
        <p14:creationId xmlns:p14="http://schemas.microsoft.com/office/powerpoint/2010/main" val="257281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8" name="Rectangle 7"/>
          <p:cNvSpPr/>
          <p:nvPr/>
        </p:nvSpPr>
        <p:spPr>
          <a:xfrm>
            <a:off x="257168" y="2599393"/>
            <a:ext cx="1771657" cy="1255728"/>
          </a:xfrm>
          <a:prstGeom prst="rect">
            <a:avLst/>
          </a:prstGeom>
        </p:spPr>
        <p:txBody>
          <a:bodyPr wrap="square">
            <a:spAutoFit/>
          </a:bodyPr>
          <a:lstStyle/>
          <a:p>
            <a:pPr defTabSz="914400">
              <a:lnSpc>
                <a:spcPct val="90000"/>
              </a:lnSpc>
              <a:spcBef>
                <a:spcPts val="1000"/>
              </a:spcBef>
            </a:pPr>
            <a:r>
              <a:rPr lang="fr-FR" sz="2800" b="1" dirty="0">
                <a:solidFill>
                  <a:srgbClr val="922A51"/>
                </a:solidFill>
              </a:rPr>
              <a:t>Signature papier par téléphone</a:t>
            </a:r>
          </a:p>
        </p:txBody>
      </p:sp>
      <p:pic>
        <p:nvPicPr>
          <p:cNvPr id="15" name="Espace réservé pour une image  5"/>
          <p:cNvPicPr>
            <a:picLocks noChangeAspect="1"/>
          </p:cNvPicPr>
          <p:nvPr/>
        </p:nvPicPr>
        <p:blipFill rotWithShape="1">
          <a:blip r:embed="rId2"/>
          <a:srcRect l="7312" r="7312" b="4633"/>
          <a:stretch/>
        </p:blipFill>
        <p:spPr>
          <a:xfrm>
            <a:off x="3267853" y="1483510"/>
            <a:ext cx="5593696" cy="3385068"/>
          </a:xfrm>
          <a:prstGeom prst="rect">
            <a:avLst/>
          </a:prstGeom>
        </p:spPr>
      </p:pic>
      <p:sp>
        <p:nvSpPr>
          <p:cNvPr id="2" name="ZoneTexte 1"/>
          <p:cNvSpPr txBox="1"/>
          <p:nvPr/>
        </p:nvSpPr>
        <p:spPr>
          <a:xfrm>
            <a:off x="2438400" y="223602"/>
            <a:ext cx="2790825" cy="923330"/>
          </a:xfrm>
          <a:prstGeom prst="rect">
            <a:avLst/>
          </a:prstGeom>
          <a:noFill/>
        </p:spPr>
        <p:txBody>
          <a:bodyPr wrap="square" rtlCol="0">
            <a:spAutoFit/>
          </a:bodyPr>
          <a:lstStyle/>
          <a:p>
            <a:r>
              <a:rPr lang="fr-FR" b="1" dirty="0">
                <a:solidFill>
                  <a:srgbClr val="FF0000"/>
                </a:solidFill>
              </a:rPr>
              <a:t>Aller dans  :</a:t>
            </a:r>
          </a:p>
          <a:p>
            <a:r>
              <a:rPr lang="fr-FR" b="1" dirty="0">
                <a:solidFill>
                  <a:srgbClr val="FF0000"/>
                </a:solidFill>
              </a:rPr>
              <a:t>Classeur Client / collecte en instance.</a:t>
            </a:r>
          </a:p>
        </p:txBody>
      </p:sp>
      <p:sp>
        <p:nvSpPr>
          <p:cNvPr id="16" name="ZoneTexte 15"/>
          <p:cNvSpPr txBox="1"/>
          <p:nvPr/>
        </p:nvSpPr>
        <p:spPr>
          <a:xfrm>
            <a:off x="2454726" y="1068012"/>
            <a:ext cx="2790825" cy="369332"/>
          </a:xfrm>
          <a:prstGeom prst="rect">
            <a:avLst/>
          </a:prstGeom>
          <a:noFill/>
        </p:spPr>
        <p:txBody>
          <a:bodyPr wrap="square" rtlCol="0">
            <a:spAutoFit/>
          </a:bodyPr>
          <a:lstStyle/>
          <a:p>
            <a:r>
              <a:rPr lang="fr-FR" b="1" dirty="0">
                <a:solidFill>
                  <a:srgbClr val="FF0000"/>
                </a:solidFill>
              </a:rPr>
              <a:t>Scanner les documents.</a:t>
            </a:r>
          </a:p>
        </p:txBody>
      </p:sp>
      <p:pic>
        <p:nvPicPr>
          <p:cNvPr id="20" name="Espace réservé du tableau 7"/>
          <p:cNvPicPr>
            <a:picLocks noChangeAspect="1"/>
          </p:cNvPicPr>
          <p:nvPr/>
        </p:nvPicPr>
        <p:blipFill rotWithShape="1">
          <a:blip r:embed="rId3"/>
          <a:srcRect t="-2" b="6476"/>
          <a:stretch/>
        </p:blipFill>
        <p:spPr>
          <a:xfrm>
            <a:off x="2509230" y="1536017"/>
            <a:ext cx="6474669" cy="3280054"/>
          </a:xfrm>
          <a:prstGeom prst="rect">
            <a:avLst/>
          </a:prstGeom>
        </p:spPr>
      </p:pic>
      <p:sp>
        <p:nvSpPr>
          <p:cNvPr id="21" name="ZoneTexte 20"/>
          <p:cNvSpPr txBox="1"/>
          <p:nvPr/>
        </p:nvSpPr>
        <p:spPr>
          <a:xfrm>
            <a:off x="5855151" y="3694502"/>
            <a:ext cx="2790825" cy="1200329"/>
          </a:xfrm>
          <a:prstGeom prst="rect">
            <a:avLst/>
          </a:prstGeom>
          <a:noFill/>
        </p:spPr>
        <p:txBody>
          <a:bodyPr wrap="square" rtlCol="0">
            <a:spAutoFit/>
          </a:bodyPr>
          <a:lstStyle/>
          <a:p>
            <a:r>
              <a:rPr lang="fr-FR" b="1" dirty="0">
                <a:solidFill>
                  <a:srgbClr val="FF0000"/>
                </a:solidFill>
              </a:rPr>
              <a:t>Les documents sont rangés dans l’onglet </a:t>
            </a:r>
          </a:p>
          <a:p>
            <a:r>
              <a:rPr lang="fr-FR" b="1" dirty="0">
                <a:solidFill>
                  <a:srgbClr val="FF0000"/>
                </a:solidFill>
              </a:rPr>
              <a:t>« Assurance-vie et Prévoyance ».</a:t>
            </a:r>
          </a:p>
        </p:txBody>
      </p:sp>
      <p:sp>
        <p:nvSpPr>
          <p:cNvPr id="22" name="Flèche gauche 21">
            <a:hlinkClick r:id="rId4" action="ppaction://hlinksldjump"/>
          </p:cNvPr>
          <p:cNvSpPr/>
          <p:nvPr/>
        </p:nvSpPr>
        <p:spPr>
          <a:xfrm>
            <a:off x="1142996" y="4740171"/>
            <a:ext cx="678255" cy="2881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Tree>
    <p:extLst>
      <p:ext uri="{BB962C8B-B14F-4D97-AF65-F5344CB8AC3E}">
        <p14:creationId xmlns:p14="http://schemas.microsoft.com/office/powerpoint/2010/main" val="263466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9"/>
          </p:nvPr>
        </p:nvSpPr>
        <p:spPr/>
        <p:txBody>
          <a:bodyPr/>
          <a:lstStyle/>
          <a:p>
            <a:r>
              <a:rPr lang="fr-FR" sz="1600" dirty="0"/>
              <a:t>PREVOYANCE PRO</a:t>
            </a:r>
            <a:br>
              <a:rPr lang="fr-FR" sz="1600" dirty="0"/>
            </a:br>
            <a:r>
              <a:rPr lang="fr-FR" b="0" dirty="0"/>
              <a:t>Nouvelle offre de Prévoyance pour les Pros</a:t>
            </a:r>
            <a:endParaRPr lang="fr-FR" dirty="0"/>
          </a:p>
          <a:p>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a:t>3</a:t>
            </a:r>
            <a:endParaRPr lang="fr-FR" sz="6600" dirty="0"/>
          </a:p>
        </p:txBody>
      </p:sp>
      <p:sp>
        <p:nvSpPr>
          <p:cNvPr id="7" name="Rectangle 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42" name="Rectangle 41"/>
          <p:cNvSpPr/>
          <p:nvPr/>
        </p:nvSpPr>
        <p:spPr>
          <a:xfrm>
            <a:off x="4638668" y="1196958"/>
            <a:ext cx="3543307" cy="2214965"/>
          </a:xfrm>
          <a:prstGeom prst="rect">
            <a:avLst/>
          </a:prstGeom>
        </p:spPr>
        <p:txBody>
          <a:bodyPr wrap="square">
            <a:spAutoFit/>
          </a:bodyPr>
          <a:lstStyle/>
          <a:p>
            <a:pPr defTabSz="914400">
              <a:lnSpc>
                <a:spcPct val="90000"/>
              </a:lnSpc>
              <a:spcBef>
                <a:spcPts val="1000"/>
              </a:spcBef>
            </a:pPr>
            <a:r>
              <a:rPr lang="fr-FR" sz="4800" b="1" dirty="0">
                <a:solidFill>
                  <a:srgbClr val="922A51"/>
                </a:solidFill>
              </a:rPr>
              <a:t>En situation de mobilité</a:t>
            </a:r>
          </a:p>
          <a:p>
            <a:pPr defTabSz="914400">
              <a:lnSpc>
                <a:spcPct val="90000"/>
              </a:lnSpc>
              <a:spcBef>
                <a:spcPts val="1000"/>
              </a:spcBef>
            </a:pPr>
            <a:endParaRPr lang="fr-FR" sz="4800" b="1" dirty="0">
              <a:solidFill>
                <a:srgbClr val="922A51"/>
              </a:solidFill>
            </a:endParaRPr>
          </a:p>
        </p:txBody>
      </p:sp>
      <p:sp>
        <p:nvSpPr>
          <p:cNvPr id="9" name="Rectangle 8"/>
          <p:cNvSpPr/>
          <p:nvPr/>
        </p:nvSpPr>
        <p:spPr>
          <a:xfrm>
            <a:off x="444888" y="2417809"/>
            <a:ext cx="1539553" cy="1550168"/>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le cadre de la mobilité</a:t>
            </a:r>
          </a:p>
          <a:p>
            <a:pPr defTabSz="914400">
              <a:lnSpc>
                <a:spcPct val="90000"/>
              </a:lnSpc>
              <a:spcBef>
                <a:spcPts val="1000"/>
              </a:spcBef>
            </a:pPr>
            <a:endParaRPr lang="fr-FR" sz="2400" b="1" dirty="0">
              <a:solidFill>
                <a:srgbClr val="922A51"/>
              </a:solidFill>
            </a:endParaRPr>
          </a:p>
        </p:txBody>
      </p:sp>
      <p:grpSp>
        <p:nvGrpSpPr>
          <p:cNvPr id="10" name="Groupe 9"/>
          <p:cNvGrpSpPr/>
          <p:nvPr/>
        </p:nvGrpSpPr>
        <p:grpSpPr>
          <a:xfrm>
            <a:off x="362204" y="3663177"/>
            <a:ext cx="1622237" cy="768791"/>
            <a:chOff x="6487190" y="3502251"/>
            <a:chExt cx="2335797" cy="982200"/>
          </a:xfrm>
        </p:grpSpPr>
        <p:pic>
          <p:nvPicPr>
            <p:cNvPr id="11" name="Image 10"/>
            <p:cNvPicPr>
              <a:picLocks noChangeAspect="1"/>
            </p:cNvPicPr>
            <p:nvPr/>
          </p:nvPicPr>
          <p:blipFill>
            <a:blip r:embed="rId2"/>
            <a:stretch>
              <a:fillRect/>
            </a:stretch>
          </p:blipFill>
          <p:spPr>
            <a:xfrm>
              <a:off x="6814534" y="3631665"/>
              <a:ext cx="1770084" cy="487366"/>
            </a:xfrm>
            <a:prstGeom prst="rect">
              <a:avLst/>
            </a:prstGeom>
          </p:spPr>
        </p:pic>
        <p:sp>
          <p:nvSpPr>
            <p:cNvPr id="12" name="Ellipse 11"/>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519395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27099" y="160595"/>
            <a:ext cx="4456800" cy="581925"/>
          </a:xfrm>
        </p:spPr>
        <p:txBody>
          <a:bodyPr/>
          <a:lstStyle/>
          <a:p>
            <a:r>
              <a:rPr lang="fr-FR" sz="1600" dirty="0"/>
              <a:t>PREVOYANCE PRO</a:t>
            </a:r>
            <a:br>
              <a:rPr lang="fr-FR" sz="1600" dirty="0"/>
            </a:br>
            <a:r>
              <a:rPr lang="fr-FR" b="0" dirty="0"/>
              <a:t>Nouvelle offre de Prévoyance pour les Pros</a:t>
            </a:r>
            <a:endParaRPr lang="fr-FR" dirty="0"/>
          </a:p>
        </p:txBody>
      </p:sp>
      <p:sp>
        <p:nvSpPr>
          <p:cNvPr id="7" name="Espace réservé du texte 6"/>
          <p:cNvSpPr>
            <a:spLocks noGrp="1"/>
          </p:cNvSpPr>
          <p:nvPr>
            <p:ph type="body" sz="half" idx="2"/>
          </p:nvPr>
        </p:nvSpPr>
        <p:spPr>
          <a:xfrm>
            <a:off x="257168" y="431191"/>
            <a:ext cx="614271" cy="508152"/>
          </a:xfrm>
          <a:prstGeom prst="rect">
            <a:avLst/>
          </a:prstGeom>
        </p:spPr>
        <p:txBody>
          <a:bodyPr wrap="none">
            <a:spAutoFit/>
          </a:bodyPr>
          <a:lstStyle/>
          <a:p>
            <a:r>
              <a:rPr lang="fr-FR" sz="6600" dirty="0"/>
              <a:t>3</a:t>
            </a:r>
          </a:p>
        </p:txBody>
      </p:sp>
      <p:sp>
        <p:nvSpPr>
          <p:cNvPr id="8" name="Rectangle 7"/>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26" name="Rectangle 25"/>
          <p:cNvSpPr/>
          <p:nvPr/>
        </p:nvSpPr>
        <p:spPr>
          <a:xfrm>
            <a:off x="415521" y="2307677"/>
            <a:ext cx="1539553" cy="1550168"/>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le cadre de la mobilité</a:t>
            </a:r>
          </a:p>
          <a:p>
            <a:pPr defTabSz="914400">
              <a:lnSpc>
                <a:spcPct val="90000"/>
              </a:lnSpc>
              <a:spcBef>
                <a:spcPts val="1000"/>
              </a:spcBef>
            </a:pPr>
            <a:endParaRPr lang="fr-FR" sz="2400" b="1" dirty="0">
              <a:solidFill>
                <a:srgbClr val="922A51"/>
              </a:solidFill>
            </a:endParaRPr>
          </a:p>
        </p:txBody>
      </p:sp>
      <p:grpSp>
        <p:nvGrpSpPr>
          <p:cNvPr id="34" name="Groupe 33"/>
          <p:cNvGrpSpPr/>
          <p:nvPr/>
        </p:nvGrpSpPr>
        <p:grpSpPr>
          <a:xfrm>
            <a:off x="374178" y="3473449"/>
            <a:ext cx="1622237" cy="768791"/>
            <a:chOff x="6487190" y="3502251"/>
            <a:chExt cx="2335797" cy="982200"/>
          </a:xfrm>
        </p:grpSpPr>
        <p:pic>
          <p:nvPicPr>
            <p:cNvPr id="35" name="Image 34"/>
            <p:cNvPicPr>
              <a:picLocks noChangeAspect="1"/>
            </p:cNvPicPr>
            <p:nvPr/>
          </p:nvPicPr>
          <p:blipFill>
            <a:blip r:embed="rId2"/>
            <a:stretch>
              <a:fillRect/>
            </a:stretch>
          </p:blipFill>
          <p:spPr>
            <a:xfrm>
              <a:off x="6814534" y="3631665"/>
              <a:ext cx="1770084" cy="487366"/>
            </a:xfrm>
            <a:prstGeom prst="rect">
              <a:avLst/>
            </a:prstGeom>
          </p:spPr>
        </p:pic>
        <p:sp>
          <p:nvSpPr>
            <p:cNvPr id="36" name="Ellipse 35"/>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ZoneTexte 18"/>
          <p:cNvSpPr txBox="1"/>
          <p:nvPr/>
        </p:nvSpPr>
        <p:spPr>
          <a:xfrm>
            <a:off x="2455107" y="675771"/>
            <a:ext cx="3439855" cy="646331"/>
          </a:xfrm>
          <a:prstGeom prst="rect">
            <a:avLst/>
          </a:prstGeom>
          <a:noFill/>
        </p:spPr>
        <p:txBody>
          <a:bodyPr wrap="square" rtlCol="0">
            <a:spAutoFit/>
          </a:bodyPr>
          <a:lstStyle/>
          <a:p>
            <a:r>
              <a:rPr lang="fr-FR" dirty="0">
                <a:solidFill>
                  <a:srgbClr val="FF0000"/>
                </a:solidFill>
              </a:rPr>
              <a:t>En mobilité, l’accès au simulateur est possible depuis My Store</a:t>
            </a:r>
            <a:endParaRPr lang="fr-FR" strike="sngStrike" dirty="0">
              <a:solidFill>
                <a:srgbClr val="E87618"/>
              </a:solidFill>
            </a:endParaRPr>
          </a:p>
        </p:txBody>
      </p:sp>
      <p:pic>
        <p:nvPicPr>
          <p:cNvPr id="37" name="Image 36"/>
          <p:cNvPicPr>
            <a:picLocks noChangeAspect="1"/>
          </p:cNvPicPr>
          <p:nvPr/>
        </p:nvPicPr>
        <p:blipFill rotWithShape="1">
          <a:blip r:embed="rId3"/>
          <a:srcRect t="1" b="47963"/>
          <a:stretch/>
        </p:blipFill>
        <p:spPr>
          <a:xfrm>
            <a:off x="2690401" y="1762835"/>
            <a:ext cx="5042691" cy="1476000"/>
          </a:xfrm>
          <a:prstGeom prst="rect">
            <a:avLst/>
          </a:prstGeom>
        </p:spPr>
      </p:pic>
      <p:sp>
        <p:nvSpPr>
          <p:cNvPr id="20" name="Rectangle 19"/>
          <p:cNvSpPr/>
          <p:nvPr/>
        </p:nvSpPr>
        <p:spPr>
          <a:xfrm>
            <a:off x="2597285" y="2616740"/>
            <a:ext cx="904672" cy="31128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2597285" y="3686294"/>
            <a:ext cx="1313234" cy="992221"/>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Pas de souscription en mobilité</a:t>
            </a:r>
          </a:p>
        </p:txBody>
      </p:sp>
      <p:sp>
        <p:nvSpPr>
          <p:cNvPr id="38" name="Rectangle 37"/>
          <p:cNvSpPr/>
          <p:nvPr/>
        </p:nvSpPr>
        <p:spPr>
          <a:xfrm>
            <a:off x="4555129" y="3686293"/>
            <a:ext cx="1758122" cy="992221"/>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Celle-ci s’effectue sur PCM avec reprise de la simulation</a:t>
            </a:r>
          </a:p>
        </p:txBody>
      </p:sp>
      <p:grpSp>
        <p:nvGrpSpPr>
          <p:cNvPr id="39" name="Groupe 38"/>
          <p:cNvGrpSpPr/>
          <p:nvPr/>
        </p:nvGrpSpPr>
        <p:grpSpPr>
          <a:xfrm>
            <a:off x="7126933" y="887750"/>
            <a:ext cx="808601" cy="725475"/>
            <a:chOff x="2954797" y="1246908"/>
            <a:chExt cx="808601" cy="725475"/>
          </a:xfrm>
        </p:grpSpPr>
        <p:pic>
          <p:nvPicPr>
            <p:cNvPr id="40" name="Image 39"/>
            <p:cNvPicPr>
              <a:picLocks noChangeAspect="1"/>
            </p:cNvPicPr>
            <p:nvPr/>
          </p:nvPicPr>
          <p:blipFill>
            <a:blip r:embed="rId4"/>
            <a:stretch>
              <a:fillRect/>
            </a:stretch>
          </p:blipFill>
          <p:spPr>
            <a:xfrm>
              <a:off x="3107341" y="1356243"/>
              <a:ext cx="520565" cy="480114"/>
            </a:xfrm>
            <a:prstGeom prst="rect">
              <a:avLst/>
            </a:prstGeom>
          </p:spPr>
        </p:pic>
        <p:sp>
          <p:nvSpPr>
            <p:cNvPr id="41" name="Organigramme : Connecteur 40"/>
            <p:cNvSpPr/>
            <p:nvPr/>
          </p:nvSpPr>
          <p:spPr>
            <a:xfrm>
              <a:off x="2954797" y="1246908"/>
              <a:ext cx="808601" cy="725475"/>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2" name="Groupe 41"/>
          <p:cNvGrpSpPr/>
          <p:nvPr/>
        </p:nvGrpSpPr>
        <p:grpSpPr>
          <a:xfrm>
            <a:off x="7993323" y="849966"/>
            <a:ext cx="823717" cy="763259"/>
            <a:chOff x="2939681" y="2924569"/>
            <a:chExt cx="823717" cy="763259"/>
          </a:xfrm>
        </p:grpSpPr>
        <p:pic>
          <p:nvPicPr>
            <p:cNvPr id="43" name="Image 42"/>
            <p:cNvPicPr>
              <a:picLocks noChangeAspect="1"/>
            </p:cNvPicPr>
            <p:nvPr/>
          </p:nvPicPr>
          <p:blipFill>
            <a:blip r:embed="rId5"/>
            <a:stretch>
              <a:fillRect/>
            </a:stretch>
          </p:blipFill>
          <p:spPr>
            <a:xfrm>
              <a:off x="3007416" y="3081883"/>
              <a:ext cx="688224" cy="448629"/>
            </a:xfrm>
            <a:prstGeom prst="rect">
              <a:avLst/>
            </a:prstGeom>
          </p:spPr>
        </p:pic>
        <p:sp>
          <p:nvSpPr>
            <p:cNvPr id="44" name="Organigramme : Connecteur 43"/>
            <p:cNvSpPr/>
            <p:nvPr/>
          </p:nvSpPr>
          <p:spPr>
            <a:xfrm>
              <a:off x="2939681" y="2924569"/>
              <a:ext cx="823717" cy="763259"/>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5" name="Rectangle 44"/>
          <p:cNvSpPr/>
          <p:nvPr/>
        </p:nvSpPr>
        <p:spPr>
          <a:xfrm>
            <a:off x="6647048" y="3686292"/>
            <a:ext cx="1758122" cy="992221"/>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On peut effectuer la simulation et la remettre au client par mail</a:t>
            </a:r>
          </a:p>
        </p:txBody>
      </p:sp>
    </p:spTree>
    <p:extLst>
      <p:ext uri="{BB962C8B-B14F-4D97-AF65-F5344CB8AC3E}">
        <p14:creationId xmlns:p14="http://schemas.microsoft.com/office/powerpoint/2010/main" val="298108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2" grpId="0" animBg="1"/>
      <p:bldP spid="38" grpId="0" animBg="1"/>
      <p:bldP spid="4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27099" y="160595"/>
            <a:ext cx="4456800" cy="581925"/>
          </a:xfrm>
        </p:spPr>
        <p:txBody>
          <a:bodyPr/>
          <a:lstStyle/>
          <a:p>
            <a:r>
              <a:rPr lang="fr-FR" sz="1600" dirty="0"/>
              <a:t>PREVOYANCE PRO</a:t>
            </a:r>
            <a:br>
              <a:rPr lang="fr-FR" sz="1600" dirty="0"/>
            </a:br>
            <a:r>
              <a:rPr lang="fr-FR" b="0" dirty="0"/>
              <a:t>Nouvelle offre de Prévoyance pour les Pros</a:t>
            </a:r>
            <a:endParaRPr lang="fr-FR" dirty="0"/>
          </a:p>
        </p:txBody>
      </p:sp>
      <p:sp>
        <p:nvSpPr>
          <p:cNvPr id="7" name="Espace réservé du texte 6"/>
          <p:cNvSpPr>
            <a:spLocks noGrp="1"/>
          </p:cNvSpPr>
          <p:nvPr>
            <p:ph type="body" sz="half" idx="2"/>
          </p:nvPr>
        </p:nvSpPr>
        <p:spPr>
          <a:xfrm>
            <a:off x="257168" y="431191"/>
            <a:ext cx="614271" cy="508152"/>
          </a:xfrm>
          <a:prstGeom prst="rect">
            <a:avLst/>
          </a:prstGeom>
        </p:spPr>
        <p:txBody>
          <a:bodyPr wrap="none">
            <a:spAutoFit/>
          </a:bodyPr>
          <a:lstStyle/>
          <a:p>
            <a:r>
              <a:rPr lang="fr-FR" sz="6600" dirty="0"/>
              <a:t>3</a:t>
            </a:r>
          </a:p>
        </p:txBody>
      </p:sp>
      <p:sp>
        <p:nvSpPr>
          <p:cNvPr id="8" name="Rectangle 7"/>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
        <p:nvSpPr>
          <p:cNvPr id="26" name="Rectangle 25"/>
          <p:cNvSpPr/>
          <p:nvPr/>
        </p:nvSpPr>
        <p:spPr>
          <a:xfrm>
            <a:off x="415521" y="2307677"/>
            <a:ext cx="1539553" cy="1550168"/>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le cadre de la mobilité</a:t>
            </a:r>
          </a:p>
          <a:p>
            <a:pPr defTabSz="914400">
              <a:lnSpc>
                <a:spcPct val="90000"/>
              </a:lnSpc>
              <a:spcBef>
                <a:spcPts val="1000"/>
              </a:spcBef>
            </a:pPr>
            <a:endParaRPr lang="fr-FR" sz="2400" b="1" dirty="0">
              <a:solidFill>
                <a:srgbClr val="922A51"/>
              </a:solidFill>
            </a:endParaRPr>
          </a:p>
        </p:txBody>
      </p:sp>
      <p:grpSp>
        <p:nvGrpSpPr>
          <p:cNvPr id="34" name="Groupe 33"/>
          <p:cNvGrpSpPr/>
          <p:nvPr/>
        </p:nvGrpSpPr>
        <p:grpSpPr>
          <a:xfrm>
            <a:off x="374178" y="3473449"/>
            <a:ext cx="1622237" cy="768791"/>
            <a:chOff x="6487190" y="3502251"/>
            <a:chExt cx="2335797" cy="982200"/>
          </a:xfrm>
        </p:grpSpPr>
        <p:pic>
          <p:nvPicPr>
            <p:cNvPr id="35" name="Image 34"/>
            <p:cNvPicPr>
              <a:picLocks noChangeAspect="1"/>
            </p:cNvPicPr>
            <p:nvPr/>
          </p:nvPicPr>
          <p:blipFill>
            <a:blip r:embed="rId2"/>
            <a:stretch>
              <a:fillRect/>
            </a:stretch>
          </p:blipFill>
          <p:spPr>
            <a:xfrm>
              <a:off x="6814534" y="3631665"/>
              <a:ext cx="1770084" cy="487366"/>
            </a:xfrm>
            <a:prstGeom prst="rect">
              <a:avLst/>
            </a:prstGeom>
          </p:spPr>
        </p:pic>
        <p:sp>
          <p:nvSpPr>
            <p:cNvPr id="36" name="Ellipse 35"/>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ZoneTexte 18"/>
          <p:cNvSpPr txBox="1"/>
          <p:nvPr/>
        </p:nvSpPr>
        <p:spPr>
          <a:xfrm>
            <a:off x="2597285" y="742520"/>
            <a:ext cx="3439855" cy="369332"/>
          </a:xfrm>
          <a:prstGeom prst="rect">
            <a:avLst/>
          </a:prstGeom>
          <a:noFill/>
        </p:spPr>
        <p:txBody>
          <a:bodyPr wrap="square" rtlCol="0">
            <a:spAutoFit/>
          </a:bodyPr>
          <a:lstStyle/>
          <a:p>
            <a:r>
              <a:rPr lang="fr-FR" dirty="0">
                <a:solidFill>
                  <a:srgbClr val="FF0000"/>
                </a:solidFill>
              </a:rPr>
              <a:t>Depuis My Store</a:t>
            </a:r>
          </a:p>
        </p:txBody>
      </p:sp>
      <p:pic>
        <p:nvPicPr>
          <p:cNvPr id="14" name="Image 13"/>
          <p:cNvPicPr>
            <a:picLocks noChangeAspect="1"/>
          </p:cNvPicPr>
          <p:nvPr/>
        </p:nvPicPr>
        <p:blipFill rotWithShape="1">
          <a:blip r:embed="rId3"/>
          <a:srcRect t="345" b="11652"/>
          <a:stretch/>
        </p:blipFill>
        <p:spPr>
          <a:xfrm>
            <a:off x="2929669" y="1260000"/>
            <a:ext cx="4711408" cy="2376000"/>
          </a:xfrm>
          <a:prstGeom prst="rect">
            <a:avLst/>
          </a:prstGeom>
        </p:spPr>
      </p:pic>
      <p:sp>
        <p:nvSpPr>
          <p:cNvPr id="20" name="Rectangle 19"/>
          <p:cNvSpPr/>
          <p:nvPr/>
        </p:nvSpPr>
        <p:spPr>
          <a:xfrm>
            <a:off x="3460767" y="2821020"/>
            <a:ext cx="751310" cy="25870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4654026" y="2691667"/>
            <a:ext cx="491305" cy="3880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 name="Groupe 15"/>
          <p:cNvGrpSpPr/>
          <p:nvPr/>
        </p:nvGrpSpPr>
        <p:grpSpPr>
          <a:xfrm>
            <a:off x="7236776" y="715428"/>
            <a:ext cx="808601" cy="725475"/>
            <a:chOff x="2954797" y="1246908"/>
            <a:chExt cx="808601" cy="725475"/>
          </a:xfrm>
        </p:grpSpPr>
        <p:pic>
          <p:nvPicPr>
            <p:cNvPr id="17" name="Image 16"/>
            <p:cNvPicPr>
              <a:picLocks noChangeAspect="1"/>
            </p:cNvPicPr>
            <p:nvPr/>
          </p:nvPicPr>
          <p:blipFill>
            <a:blip r:embed="rId4"/>
            <a:stretch>
              <a:fillRect/>
            </a:stretch>
          </p:blipFill>
          <p:spPr>
            <a:xfrm>
              <a:off x="3107341" y="1356243"/>
              <a:ext cx="520565" cy="480114"/>
            </a:xfrm>
            <a:prstGeom prst="rect">
              <a:avLst/>
            </a:prstGeom>
          </p:spPr>
        </p:pic>
        <p:sp>
          <p:nvSpPr>
            <p:cNvPr id="18" name="Organigramme : Connecteur 17"/>
            <p:cNvSpPr/>
            <p:nvPr/>
          </p:nvSpPr>
          <p:spPr>
            <a:xfrm>
              <a:off x="2954797" y="1246908"/>
              <a:ext cx="808601" cy="725475"/>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1" name="Groupe 20"/>
          <p:cNvGrpSpPr/>
          <p:nvPr/>
        </p:nvGrpSpPr>
        <p:grpSpPr>
          <a:xfrm>
            <a:off x="8103166" y="677644"/>
            <a:ext cx="823717" cy="763259"/>
            <a:chOff x="2939681" y="2924569"/>
            <a:chExt cx="823717" cy="763259"/>
          </a:xfrm>
        </p:grpSpPr>
        <p:pic>
          <p:nvPicPr>
            <p:cNvPr id="23" name="Image 22"/>
            <p:cNvPicPr>
              <a:picLocks noChangeAspect="1"/>
            </p:cNvPicPr>
            <p:nvPr/>
          </p:nvPicPr>
          <p:blipFill>
            <a:blip r:embed="rId5"/>
            <a:stretch>
              <a:fillRect/>
            </a:stretch>
          </p:blipFill>
          <p:spPr>
            <a:xfrm>
              <a:off x="3007416" y="3081883"/>
              <a:ext cx="688224" cy="448629"/>
            </a:xfrm>
            <a:prstGeom prst="rect">
              <a:avLst/>
            </a:prstGeom>
          </p:spPr>
        </p:pic>
        <p:sp>
          <p:nvSpPr>
            <p:cNvPr id="24" name="Organigramme : Connecteur 23"/>
            <p:cNvSpPr/>
            <p:nvPr/>
          </p:nvSpPr>
          <p:spPr>
            <a:xfrm>
              <a:off x="2939681" y="2924569"/>
              <a:ext cx="823717" cy="763259"/>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p:cNvPicPr>
            <a:picLocks noChangeAspect="1"/>
          </p:cNvPicPr>
          <p:nvPr/>
        </p:nvPicPr>
        <p:blipFill>
          <a:blip r:embed="rId6"/>
          <a:stretch>
            <a:fillRect/>
          </a:stretch>
        </p:blipFill>
        <p:spPr>
          <a:xfrm>
            <a:off x="2997947" y="1523146"/>
            <a:ext cx="5081196" cy="2856121"/>
          </a:xfrm>
          <a:prstGeom prst="rect">
            <a:avLst/>
          </a:prstGeom>
        </p:spPr>
      </p:pic>
      <p:sp>
        <p:nvSpPr>
          <p:cNvPr id="2" name="ZoneTexte 1"/>
          <p:cNvSpPr txBox="1"/>
          <p:nvPr/>
        </p:nvSpPr>
        <p:spPr>
          <a:xfrm>
            <a:off x="6037140" y="1945532"/>
            <a:ext cx="1352180" cy="584775"/>
          </a:xfrm>
          <a:prstGeom prst="rect">
            <a:avLst/>
          </a:prstGeom>
          <a:solidFill>
            <a:schemeClr val="bg1"/>
          </a:solidFill>
          <a:ln w="19050">
            <a:solidFill>
              <a:schemeClr val="accent2"/>
            </a:solidFill>
          </a:ln>
        </p:spPr>
        <p:txBody>
          <a:bodyPr wrap="square" rtlCol="0">
            <a:spAutoFit/>
          </a:bodyPr>
          <a:lstStyle/>
          <a:p>
            <a:r>
              <a:rPr lang="fr-FR" sz="1600" dirty="0"/>
              <a:t>Rechercher la personne</a:t>
            </a:r>
          </a:p>
        </p:txBody>
      </p:sp>
      <p:pic>
        <p:nvPicPr>
          <p:cNvPr id="27" name="Image 26"/>
          <p:cNvPicPr>
            <a:picLocks noChangeAspect="1"/>
          </p:cNvPicPr>
          <p:nvPr/>
        </p:nvPicPr>
        <p:blipFill rotWithShape="1">
          <a:blip r:embed="rId7"/>
          <a:srcRect t="-1" b="9623"/>
          <a:stretch/>
        </p:blipFill>
        <p:spPr>
          <a:xfrm>
            <a:off x="3159009" y="1710358"/>
            <a:ext cx="5169496" cy="2628000"/>
          </a:xfrm>
          <a:prstGeom prst="rect">
            <a:avLst/>
          </a:prstGeom>
        </p:spPr>
      </p:pic>
      <p:sp>
        <p:nvSpPr>
          <p:cNvPr id="28" name="ZoneTexte 27"/>
          <p:cNvSpPr txBox="1"/>
          <p:nvPr/>
        </p:nvSpPr>
        <p:spPr>
          <a:xfrm>
            <a:off x="6449959" y="2132744"/>
            <a:ext cx="1352180" cy="584775"/>
          </a:xfrm>
          <a:prstGeom prst="rect">
            <a:avLst/>
          </a:prstGeom>
          <a:solidFill>
            <a:schemeClr val="bg1"/>
          </a:solidFill>
          <a:ln w="19050">
            <a:solidFill>
              <a:schemeClr val="accent2"/>
            </a:solidFill>
          </a:ln>
        </p:spPr>
        <p:txBody>
          <a:bodyPr wrap="square" rtlCol="0">
            <a:spAutoFit/>
          </a:bodyPr>
          <a:lstStyle/>
          <a:p>
            <a:r>
              <a:rPr lang="fr-FR" sz="1600" dirty="0"/>
              <a:t>Choisir la personne</a:t>
            </a:r>
          </a:p>
        </p:txBody>
      </p:sp>
      <p:sp>
        <p:nvSpPr>
          <p:cNvPr id="3" name="Rectangle 2"/>
          <p:cNvSpPr/>
          <p:nvPr/>
        </p:nvSpPr>
        <p:spPr>
          <a:xfrm>
            <a:off x="7802139" y="4107334"/>
            <a:ext cx="345282" cy="23102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150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15" grpId="0" animBg="1"/>
      <p:bldP spid="2" grpId="0" animBg="1"/>
      <p:bldP spid="28" grpId="0" animBg="1"/>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27099" y="160595"/>
            <a:ext cx="4456800" cy="581925"/>
          </a:xfrm>
        </p:spPr>
        <p:txBody>
          <a:bodyPr/>
          <a:lstStyle/>
          <a:p>
            <a:r>
              <a:rPr lang="fr-FR" sz="1600" dirty="0"/>
              <a:t>PREVOYANCE PRO</a:t>
            </a:r>
            <a:br>
              <a:rPr lang="fr-FR" sz="1600" dirty="0"/>
            </a:br>
            <a:r>
              <a:rPr lang="fr-FR" b="0" dirty="0"/>
              <a:t>Nouvelle offre de Prévoyance pour les Pros</a:t>
            </a:r>
            <a:endParaRPr lang="fr-FR" dirty="0"/>
          </a:p>
        </p:txBody>
      </p:sp>
      <p:sp>
        <p:nvSpPr>
          <p:cNvPr id="7" name="Espace réservé du texte 6"/>
          <p:cNvSpPr>
            <a:spLocks noGrp="1"/>
          </p:cNvSpPr>
          <p:nvPr>
            <p:ph type="body" sz="half" idx="2"/>
          </p:nvPr>
        </p:nvSpPr>
        <p:spPr>
          <a:xfrm>
            <a:off x="257168" y="431191"/>
            <a:ext cx="614271" cy="508152"/>
          </a:xfrm>
          <a:prstGeom prst="rect">
            <a:avLst/>
          </a:prstGeom>
        </p:spPr>
        <p:txBody>
          <a:bodyPr wrap="none">
            <a:spAutoFit/>
          </a:bodyPr>
          <a:lstStyle/>
          <a:p>
            <a:r>
              <a:rPr lang="fr-FR" sz="6600" dirty="0"/>
              <a:t>3</a:t>
            </a:r>
          </a:p>
        </p:txBody>
      </p:sp>
      <p:sp>
        <p:nvSpPr>
          <p:cNvPr id="26" name="Rectangle 25"/>
          <p:cNvSpPr/>
          <p:nvPr/>
        </p:nvSpPr>
        <p:spPr>
          <a:xfrm>
            <a:off x="415521" y="2307677"/>
            <a:ext cx="1539553" cy="1550168"/>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le cadre de la mobilité</a:t>
            </a:r>
          </a:p>
          <a:p>
            <a:pPr defTabSz="914400">
              <a:lnSpc>
                <a:spcPct val="90000"/>
              </a:lnSpc>
              <a:spcBef>
                <a:spcPts val="1000"/>
              </a:spcBef>
            </a:pPr>
            <a:endParaRPr lang="fr-FR" sz="2400" b="1" dirty="0">
              <a:solidFill>
                <a:srgbClr val="922A51"/>
              </a:solidFill>
            </a:endParaRPr>
          </a:p>
        </p:txBody>
      </p:sp>
      <p:grpSp>
        <p:nvGrpSpPr>
          <p:cNvPr id="34" name="Groupe 33"/>
          <p:cNvGrpSpPr/>
          <p:nvPr/>
        </p:nvGrpSpPr>
        <p:grpSpPr>
          <a:xfrm>
            <a:off x="374178" y="3473449"/>
            <a:ext cx="1622237" cy="768791"/>
            <a:chOff x="6487190" y="3502251"/>
            <a:chExt cx="2335797" cy="982200"/>
          </a:xfrm>
        </p:grpSpPr>
        <p:pic>
          <p:nvPicPr>
            <p:cNvPr id="35" name="Image 34"/>
            <p:cNvPicPr>
              <a:picLocks noChangeAspect="1"/>
            </p:cNvPicPr>
            <p:nvPr/>
          </p:nvPicPr>
          <p:blipFill>
            <a:blip r:embed="rId2"/>
            <a:stretch>
              <a:fillRect/>
            </a:stretch>
          </p:blipFill>
          <p:spPr>
            <a:xfrm>
              <a:off x="6814534" y="3631665"/>
              <a:ext cx="1770084" cy="487366"/>
            </a:xfrm>
            <a:prstGeom prst="rect">
              <a:avLst/>
            </a:prstGeom>
          </p:spPr>
        </p:pic>
        <p:sp>
          <p:nvSpPr>
            <p:cNvPr id="36" name="Ellipse 35"/>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ZoneTexte 18"/>
          <p:cNvSpPr txBox="1"/>
          <p:nvPr/>
        </p:nvSpPr>
        <p:spPr>
          <a:xfrm>
            <a:off x="2442082" y="544932"/>
            <a:ext cx="3439855" cy="923330"/>
          </a:xfrm>
          <a:prstGeom prst="rect">
            <a:avLst/>
          </a:prstGeom>
          <a:noFill/>
        </p:spPr>
        <p:txBody>
          <a:bodyPr wrap="square" rtlCol="0">
            <a:spAutoFit/>
          </a:bodyPr>
          <a:lstStyle/>
          <a:p>
            <a:r>
              <a:rPr lang="fr-FR" dirty="0">
                <a:solidFill>
                  <a:srgbClr val="FF0000"/>
                </a:solidFill>
              </a:rPr>
              <a:t>Le choix du canal n’a aucun impact. Il aura de l’importance à la souscription</a:t>
            </a:r>
          </a:p>
        </p:txBody>
      </p:sp>
      <p:grpSp>
        <p:nvGrpSpPr>
          <p:cNvPr id="16" name="Groupe 15"/>
          <p:cNvGrpSpPr/>
          <p:nvPr/>
        </p:nvGrpSpPr>
        <p:grpSpPr>
          <a:xfrm>
            <a:off x="7236776" y="715428"/>
            <a:ext cx="808601" cy="725475"/>
            <a:chOff x="2954797" y="1246908"/>
            <a:chExt cx="808601" cy="725475"/>
          </a:xfrm>
        </p:grpSpPr>
        <p:pic>
          <p:nvPicPr>
            <p:cNvPr id="17" name="Image 16"/>
            <p:cNvPicPr>
              <a:picLocks noChangeAspect="1"/>
            </p:cNvPicPr>
            <p:nvPr/>
          </p:nvPicPr>
          <p:blipFill>
            <a:blip r:embed="rId3"/>
            <a:stretch>
              <a:fillRect/>
            </a:stretch>
          </p:blipFill>
          <p:spPr>
            <a:xfrm>
              <a:off x="3107341" y="1356243"/>
              <a:ext cx="520565" cy="480114"/>
            </a:xfrm>
            <a:prstGeom prst="rect">
              <a:avLst/>
            </a:prstGeom>
          </p:spPr>
        </p:pic>
        <p:sp>
          <p:nvSpPr>
            <p:cNvPr id="18" name="Organigramme : Connecteur 17"/>
            <p:cNvSpPr/>
            <p:nvPr/>
          </p:nvSpPr>
          <p:spPr>
            <a:xfrm>
              <a:off x="2954797" y="1246908"/>
              <a:ext cx="808601" cy="725475"/>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1" name="Groupe 20"/>
          <p:cNvGrpSpPr/>
          <p:nvPr/>
        </p:nvGrpSpPr>
        <p:grpSpPr>
          <a:xfrm>
            <a:off x="8103166" y="677644"/>
            <a:ext cx="823717" cy="763259"/>
            <a:chOff x="2939681" y="2924569"/>
            <a:chExt cx="823717" cy="763259"/>
          </a:xfrm>
        </p:grpSpPr>
        <p:pic>
          <p:nvPicPr>
            <p:cNvPr id="23" name="Image 22"/>
            <p:cNvPicPr>
              <a:picLocks noChangeAspect="1"/>
            </p:cNvPicPr>
            <p:nvPr/>
          </p:nvPicPr>
          <p:blipFill>
            <a:blip r:embed="rId4"/>
            <a:stretch>
              <a:fillRect/>
            </a:stretch>
          </p:blipFill>
          <p:spPr>
            <a:xfrm>
              <a:off x="3007416" y="3081883"/>
              <a:ext cx="688224" cy="448629"/>
            </a:xfrm>
            <a:prstGeom prst="rect">
              <a:avLst/>
            </a:prstGeom>
          </p:spPr>
        </p:pic>
        <p:sp>
          <p:nvSpPr>
            <p:cNvPr id="24" name="Organigramme : Connecteur 23"/>
            <p:cNvSpPr/>
            <p:nvPr/>
          </p:nvSpPr>
          <p:spPr>
            <a:xfrm>
              <a:off x="2939681" y="2924569"/>
              <a:ext cx="823717" cy="763259"/>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9" name="Image 28"/>
          <p:cNvPicPr>
            <a:picLocks noChangeAspect="1"/>
          </p:cNvPicPr>
          <p:nvPr/>
        </p:nvPicPr>
        <p:blipFill rotWithShape="1">
          <a:blip r:embed="rId5"/>
          <a:srcRect b="11770"/>
          <a:stretch/>
        </p:blipFill>
        <p:spPr>
          <a:xfrm>
            <a:off x="2677610" y="1573076"/>
            <a:ext cx="5367767" cy="2664000"/>
          </a:xfrm>
          <a:prstGeom prst="rect">
            <a:avLst/>
          </a:prstGeom>
        </p:spPr>
      </p:pic>
      <p:sp>
        <p:nvSpPr>
          <p:cNvPr id="30" name="Rectangle 29"/>
          <p:cNvSpPr/>
          <p:nvPr/>
        </p:nvSpPr>
        <p:spPr>
          <a:xfrm>
            <a:off x="6216529" y="3473448"/>
            <a:ext cx="505283" cy="30088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Tree>
    <p:extLst>
      <p:ext uri="{BB962C8B-B14F-4D97-AF65-F5344CB8AC3E}">
        <p14:creationId xmlns:p14="http://schemas.microsoft.com/office/powerpoint/2010/main" val="335854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27099" y="160595"/>
            <a:ext cx="4456800" cy="581925"/>
          </a:xfrm>
        </p:spPr>
        <p:txBody>
          <a:bodyPr/>
          <a:lstStyle/>
          <a:p>
            <a:r>
              <a:rPr lang="fr-FR" sz="1600" dirty="0"/>
              <a:t>PREVOYANCE PRO</a:t>
            </a:r>
            <a:br>
              <a:rPr lang="fr-FR" sz="1600" dirty="0"/>
            </a:br>
            <a:r>
              <a:rPr lang="fr-FR" b="0" dirty="0"/>
              <a:t>Nouvelle offre de Prévoyance pour les Pros</a:t>
            </a:r>
            <a:endParaRPr lang="fr-FR" dirty="0"/>
          </a:p>
        </p:txBody>
      </p:sp>
      <p:sp>
        <p:nvSpPr>
          <p:cNvPr id="7" name="Espace réservé du texte 6"/>
          <p:cNvSpPr>
            <a:spLocks noGrp="1"/>
          </p:cNvSpPr>
          <p:nvPr>
            <p:ph type="body" sz="half" idx="2"/>
          </p:nvPr>
        </p:nvSpPr>
        <p:spPr>
          <a:xfrm>
            <a:off x="257168" y="431191"/>
            <a:ext cx="614271" cy="508152"/>
          </a:xfrm>
          <a:prstGeom prst="rect">
            <a:avLst/>
          </a:prstGeom>
        </p:spPr>
        <p:txBody>
          <a:bodyPr wrap="none">
            <a:spAutoFit/>
          </a:bodyPr>
          <a:lstStyle/>
          <a:p>
            <a:r>
              <a:rPr lang="fr-FR" sz="6600" dirty="0"/>
              <a:t>3</a:t>
            </a:r>
          </a:p>
        </p:txBody>
      </p:sp>
      <p:sp>
        <p:nvSpPr>
          <p:cNvPr id="26" name="Rectangle 25"/>
          <p:cNvSpPr/>
          <p:nvPr/>
        </p:nvSpPr>
        <p:spPr>
          <a:xfrm>
            <a:off x="415521" y="2307677"/>
            <a:ext cx="1539553" cy="1550168"/>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le cadre de la mobilité</a:t>
            </a:r>
          </a:p>
          <a:p>
            <a:pPr defTabSz="914400">
              <a:lnSpc>
                <a:spcPct val="90000"/>
              </a:lnSpc>
              <a:spcBef>
                <a:spcPts val="1000"/>
              </a:spcBef>
            </a:pPr>
            <a:endParaRPr lang="fr-FR" sz="2400" b="1" dirty="0">
              <a:solidFill>
                <a:srgbClr val="922A51"/>
              </a:solidFill>
            </a:endParaRPr>
          </a:p>
        </p:txBody>
      </p:sp>
      <p:grpSp>
        <p:nvGrpSpPr>
          <p:cNvPr id="34" name="Groupe 33"/>
          <p:cNvGrpSpPr/>
          <p:nvPr/>
        </p:nvGrpSpPr>
        <p:grpSpPr>
          <a:xfrm>
            <a:off x="374178" y="3473449"/>
            <a:ext cx="1622237" cy="768791"/>
            <a:chOff x="6487190" y="3502251"/>
            <a:chExt cx="2335797" cy="982200"/>
          </a:xfrm>
        </p:grpSpPr>
        <p:pic>
          <p:nvPicPr>
            <p:cNvPr id="35" name="Image 34"/>
            <p:cNvPicPr>
              <a:picLocks noChangeAspect="1"/>
            </p:cNvPicPr>
            <p:nvPr/>
          </p:nvPicPr>
          <p:blipFill>
            <a:blip r:embed="rId2"/>
            <a:stretch>
              <a:fillRect/>
            </a:stretch>
          </p:blipFill>
          <p:spPr>
            <a:xfrm>
              <a:off x="6814534" y="3631665"/>
              <a:ext cx="1770084" cy="487366"/>
            </a:xfrm>
            <a:prstGeom prst="rect">
              <a:avLst/>
            </a:prstGeom>
          </p:spPr>
        </p:pic>
        <p:sp>
          <p:nvSpPr>
            <p:cNvPr id="36" name="Ellipse 35"/>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ZoneTexte 18"/>
          <p:cNvSpPr txBox="1"/>
          <p:nvPr/>
        </p:nvSpPr>
        <p:spPr>
          <a:xfrm>
            <a:off x="2442082" y="544932"/>
            <a:ext cx="3439855" cy="646331"/>
          </a:xfrm>
          <a:prstGeom prst="rect">
            <a:avLst/>
          </a:prstGeom>
          <a:noFill/>
        </p:spPr>
        <p:txBody>
          <a:bodyPr wrap="square" rtlCol="0">
            <a:spAutoFit/>
          </a:bodyPr>
          <a:lstStyle/>
          <a:p>
            <a:r>
              <a:rPr lang="fr-FR" dirty="0">
                <a:solidFill>
                  <a:srgbClr val="FF0000"/>
                </a:solidFill>
              </a:rPr>
              <a:t>Après saisie des paramètres, on accède au résultat de la simulation</a:t>
            </a:r>
          </a:p>
        </p:txBody>
      </p:sp>
      <p:grpSp>
        <p:nvGrpSpPr>
          <p:cNvPr id="16" name="Groupe 15"/>
          <p:cNvGrpSpPr/>
          <p:nvPr/>
        </p:nvGrpSpPr>
        <p:grpSpPr>
          <a:xfrm>
            <a:off x="7236776" y="715428"/>
            <a:ext cx="808601" cy="725475"/>
            <a:chOff x="2954797" y="1246908"/>
            <a:chExt cx="808601" cy="725475"/>
          </a:xfrm>
        </p:grpSpPr>
        <p:pic>
          <p:nvPicPr>
            <p:cNvPr id="17" name="Image 16"/>
            <p:cNvPicPr>
              <a:picLocks noChangeAspect="1"/>
            </p:cNvPicPr>
            <p:nvPr/>
          </p:nvPicPr>
          <p:blipFill>
            <a:blip r:embed="rId3"/>
            <a:stretch>
              <a:fillRect/>
            </a:stretch>
          </p:blipFill>
          <p:spPr>
            <a:xfrm>
              <a:off x="3107341" y="1356243"/>
              <a:ext cx="520565" cy="480114"/>
            </a:xfrm>
            <a:prstGeom prst="rect">
              <a:avLst/>
            </a:prstGeom>
          </p:spPr>
        </p:pic>
        <p:sp>
          <p:nvSpPr>
            <p:cNvPr id="18" name="Organigramme : Connecteur 17"/>
            <p:cNvSpPr/>
            <p:nvPr/>
          </p:nvSpPr>
          <p:spPr>
            <a:xfrm>
              <a:off x="2954797" y="1246908"/>
              <a:ext cx="808601" cy="725475"/>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1" name="Groupe 20"/>
          <p:cNvGrpSpPr/>
          <p:nvPr/>
        </p:nvGrpSpPr>
        <p:grpSpPr>
          <a:xfrm>
            <a:off x="8103166" y="677644"/>
            <a:ext cx="823717" cy="763259"/>
            <a:chOff x="2939681" y="2924569"/>
            <a:chExt cx="823717" cy="763259"/>
          </a:xfrm>
        </p:grpSpPr>
        <p:pic>
          <p:nvPicPr>
            <p:cNvPr id="23" name="Image 22"/>
            <p:cNvPicPr>
              <a:picLocks noChangeAspect="1"/>
            </p:cNvPicPr>
            <p:nvPr/>
          </p:nvPicPr>
          <p:blipFill>
            <a:blip r:embed="rId4"/>
            <a:stretch>
              <a:fillRect/>
            </a:stretch>
          </p:blipFill>
          <p:spPr>
            <a:xfrm>
              <a:off x="3007416" y="3081883"/>
              <a:ext cx="688224" cy="448629"/>
            </a:xfrm>
            <a:prstGeom prst="rect">
              <a:avLst/>
            </a:prstGeom>
          </p:spPr>
        </p:pic>
        <p:sp>
          <p:nvSpPr>
            <p:cNvPr id="24" name="Organigramme : Connecteur 23"/>
            <p:cNvSpPr/>
            <p:nvPr/>
          </p:nvSpPr>
          <p:spPr>
            <a:xfrm>
              <a:off x="2939681" y="2924569"/>
              <a:ext cx="823717" cy="763259"/>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0" name="Espace réservé pour une image  7"/>
          <p:cNvPicPr>
            <a:picLocks noChangeAspect="1"/>
          </p:cNvPicPr>
          <p:nvPr/>
        </p:nvPicPr>
        <p:blipFill rotWithShape="1">
          <a:blip r:embed="rId5"/>
          <a:srcRect l="5670" t="414" r="5670" b="6922"/>
          <a:stretch/>
        </p:blipFill>
        <p:spPr>
          <a:xfrm>
            <a:off x="2951226" y="1575600"/>
            <a:ext cx="4285550" cy="2520000"/>
          </a:xfrm>
          <a:prstGeom prst="rect">
            <a:avLst/>
          </a:prstGeom>
        </p:spPr>
      </p:pic>
      <p:pic>
        <p:nvPicPr>
          <p:cNvPr id="25" name="Espace réservé pour une image  7"/>
          <p:cNvPicPr>
            <a:picLocks noChangeAspect="1"/>
          </p:cNvPicPr>
          <p:nvPr/>
        </p:nvPicPr>
        <p:blipFill>
          <a:blip r:embed="rId6"/>
          <a:srcRect l="5670" r="5670"/>
          <a:stretch>
            <a:fillRect/>
          </a:stretch>
        </p:blipFill>
        <p:spPr>
          <a:xfrm>
            <a:off x="3019504" y="1677410"/>
            <a:ext cx="4702704" cy="2984207"/>
          </a:xfrm>
          <a:prstGeom prst="rect">
            <a:avLst/>
          </a:prstGeom>
        </p:spPr>
      </p:pic>
      <p:sp>
        <p:nvSpPr>
          <p:cNvPr id="27" name="Rectangle 26"/>
          <p:cNvSpPr/>
          <p:nvPr/>
        </p:nvSpPr>
        <p:spPr>
          <a:xfrm>
            <a:off x="5881937" y="3951182"/>
            <a:ext cx="762054" cy="2910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6643991" y="3951182"/>
            <a:ext cx="745329" cy="2910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Espace réservé pour une image  7"/>
          <p:cNvPicPr>
            <a:picLocks noChangeAspect="1"/>
          </p:cNvPicPr>
          <p:nvPr/>
        </p:nvPicPr>
        <p:blipFill>
          <a:blip r:embed="rId7"/>
          <a:srcRect l="5670" r="5670"/>
          <a:stretch>
            <a:fillRect/>
          </a:stretch>
        </p:blipFill>
        <p:spPr>
          <a:xfrm>
            <a:off x="3138315" y="1819926"/>
            <a:ext cx="4964851" cy="3150558"/>
          </a:xfrm>
          <a:prstGeom prst="rect">
            <a:avLst/>
          </a:prstGeom>
        </p:spPr>
      </p:pic>
      <p:sp>
        <p:nvSpPr>
          <p:cNvPr id="33" name="ZoneTexte 32"/>
          <p:cNvSpPr txBox="1"/>
          <p:nvPr/>
        </p:nvSpPr>
        <p:spPr>
          <a:xfrm>
            <a:off x="6288896" y="3963422"/>
            <a:ext cx="1501590" cy="830997"/>
          </a:xfrm>
          <a:prstGeom prst="rect">
            <a:avLst/>
          </a:prstGeom>
          <a:solidFill>
            <a:schemeClr val="bg1"/>
          </a:solidFill>
          <a:ln w="19050">
            <a:solidFill>
              <a:schemeClr val="accent2"/>
            </a:solidFill>
          </a:ln>
        </p:spPr>
        <p:txBody>
          <a:bodyPr wrap="square" rtlCol="0">
            <a:spAutoFit/>
          </a:bodyPr>
          <a:lstStyle/>
          <a:p>
            <a:r>
              <a:rPr lang="fr-FR" sz="1600" dirty="0"/>
              <a:t>Souscrire renvoie à « Ma Journée »</a:t>
            </a:r>
          </a:p>
        </p:txBody>
      </p:sp>
      <p:sp>
        <p:nvSpPr>
          <p:cNvPr id="38" name="Rectangle 37"/>
          <p:cNvSpPr/>
          <p:nvPr/>
        </p:nvSpPr>
        <p:spPr>
          <a:xfrm>
            <a:off x="346937" y="1263126"/>
            <a:ext cx="1792473" cy="461665"/>
          </a:xfrm>
          <a:prstGeom prst="rect">
            <a:avLst/>
          </a:prstGeom>
        </p:spPr>
        <p:txBody>
          <a:bodyPr wrap="square">
            <a:spAutoFit/>
          </a:bodyPr>
          <a:lstStyle/>
          <a:p>
            <a:r>
              <a:rPr lang="fr-FR" sz="2400" b="1" dirty="0">
                <a:solidFill>
                  <a:srgbClr val="922A51"/>
                </a:solidFill>
              </a:rPr>
              <a:t>Les parcours</a:t>
            </a:r>
          </a:p>
        </p:txBody>
      </p:sp>
      <p:sp>
        <p:nvSpPr>
          <p:cNvPr id="28" name="ZoneTexte 27"/>
          <p:cNvSpPr txBox="1"/>
          <p:nvPr/>
        </p:nvSpPr>
        <p:spPr>
          <a:xfrm>
            <a:off x="7545887" y="2307677"/>
            <a:ext cx="1352180" cy="1323439"/>
          </a:xfrm>
          <a:prstGeom prst="rect">
            <a:avLst/>
          </a:prstGeom>
          <a:solidFill>
            <a:schemeClr val="bg1"/>
          </a:solidFill>
          <a:ln w="19050">
            <a:solidFill>
              <a:schemeClr val="accent2"/>
            </a:solidFill>
          </a:ln>
        </p:spPr>
        <p:txBody>
          <a:bodyPr wrap="square" rtlCol="0">
            <a:spAutoFit/>
          </a:bodyPr>
          <a:lstStyle/>
          <a:p>
            <a:r>
              <a:rPr lang="fr-FR" sz="1600" dirty="0"/>
              <a:t>« Générer PDF » crée le document du résultat de la simulation</a:t>
            </a:r>
            <a:endParaRPr lang="fr-FR" sz="1600" b="1" dirty="0">
              <a:solidFill>
                <a:srgbClr val="E87618"/>
              </a:solidFill>
            </a:endParaRPr>
          </a:p>
        </p:txBody>
      </p:sp>
    </p:spTree>
    <p:extLst>
      <p:ext uri="{BB962C8B-B14F-4D97-AF65-F5344CB8AC3E}">
        <p14:creationId xmlns:p14="http://schemas.microsoft.com/office/powerpoint/2010/main" val="385771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animBg="1"/>
      <p:bldP spid="27" grpId="1" animBg="1"/>
      <p:bldP spid="31" grpId="0" animBg="1"/>
      <p:bldP spid="33" grpId="0" animBg="1"/>
      <p:bldP spid="28" grpId="0" animBg="1"/>
      <p:bldP spid="28"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27099" y="160595"/>
            <a:ext cx="4456800" cy="581925"/>
          </a:xfrm>
        </p:spPr>
        <p:txBody>
          <a:bodyPr/>
          <a:lstStyle/>
          <a:p>
            <a:r>
              <a:rPr lang="fr-FR" sz="1600" dirty="0"/>
              <a:t>PREVOYANCE PRO</a:t>
            </a:r>
            <a:br>
              <a:rPr lang="fr-FR" sz="1600" dirty="0"/>
            </a:br>
            <a:r>
              <a:rPr lang="fr-FR" b="0" dirty="0"/>
              <a:t>Nouvelle offre de Prévoyance pour les Pros</a:t>
            </a:r>
            <a:endParaRPr lang="fr-FR" dirty="0"/>
          </a:p>
        </p:txBody>
      </p:sp>
      <p:sp>
        <p:nvSpPr>
          <p:cNvPr id="7" name="Espace réservé du texte 6"/>
          <p:cNvSpPr>
            <a:spLocks noGrp="1"/>
          </p:cNvSpPr>
          <p:nvPr>
            <p:ph type="body" sz="half" idx="2"/>
          </p:nvPr>
        </p:nvSpPr>
        <p:spPr>
          <a:xfrm>
            <a:off x="257168" y="431191"/>
            <a:ext cx="614271" cy="508152"/>
          </a:xfrm>
          <a:prstGeom prst="rect">
            <a:avLst/>
          </a:prstGeom>
        </p:spPr>
        <p:txBody>
          <a:bodyPr wrap="none">
            <a:spAutoFit/>
          </a:bodyPr>
          <a:lstStyle/>
          <a:p>
            <a:r>
              <a:rPr lang="fr-FR" sz="6600" dirty="0"/>
              <a:t>3</a:t>
            </a:r>
          </a:p>
        </p:txBody>
      </p:sp>
      <p:sp>
        <p:nvSpPr>
          <p:cNvPr id="26" name="Rectangle 25"/>
          <p:cNvSpPr/>
          <p:nvPr/>
        </p:nvSpPr>
        <p:spPr>
          <a:xfrm>
            <a:off x="415521" y="2307677"/>
            <a:ext cx="1539553" cy="1550168"/>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le cadre de la mobilité</a:t>
            </a:r>
          </a:p>
          <a:p>
            <a:pPr defTabSz="914400">
              <a:lnSpc>
                <a:spcPct val="90000"/>
              </a:lnSpc>
              <a:spcBef>
                <a:spcPts val="1000"/>
              </a:spcBef>
            </a:pPr>
            <a:endParaRPr lang="fr-FR" sz="2400" b="1" dirty="0">
              <a:solidFill>
                <a:srgbClr val="922A51"/>
              </a:solidFill>
            </a:endParaRPr>
          </a:p>
        </p:txBody>
      </p:sp>
      <p:grpSp>
        <p:nvGrpSpPr>
          <p:cNvPr id="34" name="Groupe 33"/>
          <p:cNvGrpSpPr/>
          <p:nvPr/>
        </p:nvGrpSpPr>
        <p:grpSpPr>
          <a:xfrm>
            <a:off x="374178" y="3473449"/>
            <a:ext cx="1622237" cy="768791"/>
            <a:chOff x="6487190" y="3502251"/>
            <a:chExt cx="2335797" cy="982200"/>
          </a:xfrm>
        </p:grpSpPr>
        <p:pic>
          <p:nvPicPr>
            <p:cNvPr id="35" name="Image 34"/>
            <p:cNvPicPr>
              <a:picLocks noChangeAspect="1"/>
            </p:cNvPicPr>
            <p:nvPr/>
          </p:nvPicPr>
          <p:blipFill>
            <a:blip r:embed="rId2"/>
            <a:stretch>
              <a:fillRect/>
            </a:stretch>
          </p:blipFill>
          <p:spPr>
            <a:xfrm>
              <a:off x="6814534" y="3631665"/>
              <a:ext cx="1770084" cy="487366"/>
            </a:xfrm>
            <a:prstGeom prst="rect">
              <a:avLst/>
            </a:prstGeom>
          </p:spPr>
        </p:pic>
        <p:sp>
          <p:nvSpPr>
            <p:cNvPr id="36" name="Ellipse 35"/>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ZoneTexte 18"/>
          <p:cNvSpPr txBox="1"/>
          <p:nvPr/>
        </p:nvSpPr>
        <p:spPr>
          <a:xfrm>
            <a:off x="2334180" y="183477"/>
            <a:ext cx="3439855" cy="1200329"/>
          </a:xfrm>
          <a:prstGeom prst="rect">
            <a:avLst/>
          </a:prstGeom>
          <a:noFill/>
        </p:spPr>
        <p:txBody>
          <a:bodyPr wrap="square" rtlCol="0">
            <a:spAutoFit/>
          </a:bodyPr>
          <a:lstStyle/>
          <a:p>
            <a:r>
              <a:rPr lang="fr-FR" dirty="0">
                <a:solidFill>
                  <a:srgbClr val="FF0000"/>
                </a:solidFill>
              </a:rPr>
              <a:t>Comme depuis le poste de travail, refaire le parcours de simulation permet de retrouver celles qui ont moins de 60 jours</a:t>
            </a:r>
          </a:p>
        </p:txBody>
      </p:sp>
      <p:grpSp>
        <p:nvGrpSpPr>
          <p:cNvPr id="16" name="Groupe 15"/>
          <p:cNvGrpSpPr/>
          <p:nvPr/>
        </p:nvGrpSpPr>
        <p:grpSpPr>
          <a:xfrm>
            <a:off x="7236776" y="715428"/>
            <a:ext cx="808601" cy="725475"/>
            <a:chOff x="2954797" y="1246908"/>
            <a:chExt cx="808601" cy="725475"/>
          </a:xfrm>
        </p:grpSpPr>
        <p:pic>
          <p:nvPicPr>
            <p:cNvPr id="17" name="Image 16"/>
            <p:cNvPicPr>
              <a:picLocks noChangeAspect="1"/>
            </p:cNvPicPr>
            <p:nvPr/>
          </p:nvPicPr>
          <p:blipFill>
            <a:blip r:embed="rId3"/>
            <a:stretch>
              <a:fillRect/>
            </a:stretch>
          </p:blipFill>
          <p:spPr>
            <a:xfrm>
              <a:off x="3107341" y="1356243"/>
              <a:ext cx="520565" cy="480114"/>
            </a:xfrm>
            <a:prstGeom prst="rect">
              <a:avLst/>
            </a:prstGeom>
          </p:spPr>
        </p:pic>
        <p:sp>
          <p:nvSpPr>
            <p:cNvPr id="18" name="Organigramme : Connecteur 17"/>
            <p:cNvSpPr/>
            <p:nvPr/>
          </p:nvSpPr>
          <p:spPr>
            <a:xfrm>
              <a:off x="2954797" y="1246908"/>
              <a:ext cx="808601" cy="725475"/>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1" name="Groupe 20"/>
          <p:cNvGrpSpPr/>
          <p:nvPr/>
        </p:nvGrpSpPr>
        <p:grpSpPr>
          <a:xfrm>
            <a:off x="8103166" y="677644"/>
            <a:ext cx="823717" cy="763259"/>
            <a:chOff x="2939681" y="2924569"/>
            <a:chExt cx="823717" cy="763259"/>
          </a:xfrm>
        </p:grpSpPr>
        <p:pic>
          <p:nvPicPr>
            <p:cNvPr id="23" name="Image 22"/>
            <p:cNvPicPr>
              <a:picLocks noChangeAspect="1"/>
            </p:cNvPicPr>
            <p:nvPr/>
          </p:nvPicPr>
          <p:blipFill>
            <a:blip r:embed="rId4"/>
            <a:stretch>
              <a:fillRect/>
            </a:stretch>
          </p:blipFill>
          <p:spPr>
            <a:xfrm>
              <a:off x="3007416" y="3081883"/>
              <a:ext cx="688224" cy="448629"/>
            </a:xfrm>
            <a:prstGeom prst="rect">
              <a:avLst/>
            </a:prstGeom>
          </p:spPr>
        </p:pic>
        <p:sp>
          <p:nvSpPr>
            <p:cNvPr id="24" name="Organigramme : Connecteur 23"/>
            <p:cNvSpPr/>
            <p:nvPr/>
          </p:nvSpPr>
          <p:spPr>
            <a:xfrm>
              <a:off x="2939681" y="2924569"/>
              <a:ext cx="823717" cy="763259"/>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9" name="Espace réservé pour une image  7"/>
          <p:cNvPicPr>
            <a:picLocks noChangeAspect="1"/>
          </p:cNvPicPr>
          <p:nvPr/>
        </p:nvPicPr>
        <p:blipFill>
          <a:blip r:embed="rId5"/>
          <a:srcRect l="5670" r="5670"/>
          <a:stretch>
            <a:fillRect/>
          </a:stretch>
        </p:blipFill>
        <p:spPr>
          <a:xfrm>
            <a:off x="2928777" y="1523146"/>
            <a:ext cx="5116600" cy="3246854"/>
          </a:xfrm>
          <a:prstGeom prst="rect">
            <a:avLst/>
          </a:prstGeom>
        </p:spPr>
      </p:pic>
      <p:sp>
        <p:nvSpPr>
          <p:cNvPr id="37" name="Rectangle 36"/>
          <p:cNvSpPr/>
          <p:nvPr/>
        </p:nvSpPr>
        <p:spPr>
          <a:xfrm>
            <a:off x="318429" y="1252678"/>
            <a:ext cx="1792473" cy="461665"/>
          </a:xfrm>
          <a:prstGeom prst="rect">
            <a:avLst/>
          </a:prstGeom>
        </p:spPr>
        <p:txBody>
          <a:bodyPr wrap="square">
            <a:spAutoFit/>
          </a:bodyPr>
          <a:lstStyle/>
          <a:p>
            <a:r>
              <a:rPr lang="fr-FR" sz="2400" b="1" dirty="0">
                <a:solidFill>
                  <a:srgbClr val="922A51"/>
                </a:solidFill>
              </a:rPr>
              <a:t>Les parcours</a:t>
            </a:r>
          </a:p>
        </p:txBody>
      </p:sp>
    </p:spTree>
    <p:extLst>
      <p:ext uri="{BB962C8B-B14F-4D97-AF65-F5344CB8AC3E}">
        <p14:creationId xmlns:p14="http://schemas.microsoft.com/office/powerpoint/2010/main" val="421962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27099" y="160595"/>
            <a:ext cx="4456800" cy="581925"/>
          </a:xfrm>
        </p:spPr>
        <p:txBody>
          <a:bodyPr/>
          <a:lstStyle/>
          <a:p>
            <a:r>
              <a:rPr lang="fr-FR" sz="1600" dirty="0"/>
              <a:t>PREVOYANCE PRO</a:t>
            </a:r>
            <a:br>
              <a:rPr lang="fr-FR" sz="1600" dirty="0"/>
            </a:br>
            <a:r>
              <a:rPr lang="fr-FR" b="0" dirty="0"/>
              <a:t>Nouvelle offre de Prévoyance pour les Pros</a:t>
            </a:r>
            <a:endParaRPr lang="fr-FR" dirty="0"/>
          </a:p>
        </p:txBody>
      </p:sp>
      <p:sp>
        <p:nvSpPr>
          <p:cNvPr id="7" name="Espace réservé du texte 6"/>
          <p:cNvSpPr>
            <a:spLocks noGrp="1"/>
          </p:cNvSpPr>
          <p:nvPr>
            <p:ph type="body" sz="half" idx="2"/>
          </p:nvPr>
        </p:nvSpPr>
        <p:spPr>
          <a:xfrm>
            <a:off x="257168" y="431191"/>
            <a:ext cx="614271" cy="508152"/>
          </a:xfrm>
          <a:prstGeom prst="rect">
            <a:avLst/>
          </a:prstGeom>
        </p:spPr>
        <p:txBody>
          <a:bodyPr wrap="none">
            <a:spAutoFit/>
          </a:bodyPr>
          <a:lstStyle/>
          <a:p>
            <a:r>
              <a:rPr lang="fr-FR" sz="6600" dirty="0"/>
              <a:t>3</a:t>
            </a:r>
          </a:p>
        </p:txBody>
      </p:sp>
      <p:sp>
        <p:nvSpPr>
          <p:cNvPr id="8" name="Rectangle 7"/>
          <p:cNvSpPr/>
          <p:nvPr/>
        </p:nvSpPr>
        <p:spPr>
          <a:xfrm>
            <a:off x="318429" y="1252678"/>
            <a:ext cx="1767646" cy="461665"/>
          </a:xfrm>
          <a:prstGeom prst="rect">
            <a:avLst/>
          </a:prstGeom>
        </p:spPr>
        <p:txBody>
          <a:bodyPr wrap="square">
            <a:spAutoFit/>
          </a:bodyPr>
          <a:lstStyle/>
          <a:p>
            <a:r>
              <a:rPr lang="fr-FR" sz="2400" b="1" dirty="0">
                <a:solidFill>
                  <a:srgbClr val="922A51"/>
                </a:solidFill>
              </a:rPr>
              <a:t>Les parcours</a:t>
            </a:r>
          </a:p>
        </p:txBody>
      </p:sp>
      <p:sp>
        <p:nvSpPr>
          <p:cNvPr id="26" name="Rectangle 25"/>
          <p:cNvSpPr/>
          <p:nvPr/>
        </p:nvSpPr>
        <p:spPr>
          <a:xfrm>
            <a:off x="415521" y="2307677"/>
            <a:ext cx="1539553" cy="1550168"/>
          </a:xfrm>
          <a:prstGeom prst="rect">
            <a:avLst/>
          </a:prstGeom>
        </p:spPr>
        <p:txBody>
          <a:bodyPr wrap="square">
            <a:spAutoFit/>
          </a:bodyPr>
          <a:lstStyle/>
          <a:p>
            <a:pPr defTabSz="914400">
              <a:lnSpc>
                <a:spcPct val="90000"/>
              </a:lnSpc>
              <a:spcBef>
                <a:spcPts val="1000"/>
              </a:spcBef>
            </a:pPr>
            <a:r>
              <a:rPr lang="fr-FR" sz="2400" b="1" dirty="0">
                <a:solidFill>
                  <a:srgbClr val="922A51"/>
                </a:solidFill>
              </a:rPr>
              <a:t>Dans le cadre de la mobilité</a:t>
            </a:r>
          </a:p>
          <a:p>
            <a:pPr defTabSz="914400">
              <a:lnSpc>
                <a:spcPct val="90000"/>
              </a:lnSpc>
              <a:spcBef>
                <a:spcPts val="1000"/>
              </a:spcBef>
            </a:pPr>
            <a:endParaRPr lang="fr-FR" sz="2400" b="1" dirty="0">
              <a:solidFill>
                <a:srgbClr val="922A51"/>
              </a:solidFill>
            </a:endParaRPr>
          </a:p>
        </p:txBody>
      </p:sp>
      <p:grpSp>
        <p:nvGrpSpPr>
          <p:cNvPr id="34" name="Groupe 33"/>
          <p:cNvGrpSpPr/>
          <p:nvPr/>
        </p:nvGrpSpPr>
        <p:grpSpPr>
          <a:xfrm>
            <a:off x="374178" y="3473449"/>
            <a:ext cx="1622237" cy="768791"/>
            <a:chOff x="6487190" y="3502251"/>
            <a:chExt cx="2335797" cy="982200"/>
          </a:xfrm>
        </p:grpSpPr>
        <p:pic>
          <p:nvPicPr>
            <p:cNvPr id="35" name="Image 34"/>
            <p:cNvPicPr>
              <a:picLocks noChangeAspect="1"/>
            </p:cNvPicPr>
            <p:nvPr/>
          </p:nvPicPr>
          <p:blipFill>
            <a:blip r:embed="rId2"/>
            <a:stretch>
              <a:fillRect/>
            </a:stretch>
          </p:blipFill>
          <p:spPr>
            <a:xfrm>
              <a:off x="6814534" y="3631665"/>
              <a:ext cx="1770084" cy="487366"/>
            </a:xfrm>
            <a:prstGeom prst="rect">
              <a:avLst/>
            </a:prstGeom>
          </p:spPr>
        </p:pic>
        <p:sp>
          <p:nvSpPr>
            <p:cNvPr id="36" name="Ellipse 35"/>
            <p:cNvSpPr/>
            <p:nvPr/>
          </p:nvSpPr>
          <p:spPr>
            <a:xfrm>
              <a:off x="6487190" y="3502251"/>
              <a:ext cx="2335797" cy="982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p:cNvGrpSpPr/>
          <p:nvPr/>
        </p:nvGrpSpPr>
        <p:grpSpPr>
          <a:xfrm>
            <a:off x="7703571" y="1102306"/>
            <a:ext cx="787470" cy="725475"/>
            <a:chOff x="3890328" y="1246908"/>
            <a:chExt cx="787470" cy="725475"/>
          </a:xfrm>
        </p:grpSpPr>
        <p:pic>
          <p:nvPicPr>
            <p:cNvPr id="22" name="Image 21"/>
            <p:cNvPicPr>
              <a:picLocks noChangeAspect="1"/>
            </p:cNvPicPr>
            <p:nvPr/>
          </p:nvPicPr>
          <p:blipFill>
            <a:blip r:embed="rId3"/>
            <a:stretch>
              <a:fillRect/>
            </a:stretch>
          </p:blipFill>
          <p:spPr>
            <a:xfrm>
              <a:off x="3976559" y="1409824"/>
              <a:ext cx="633481" cy="372951"/>
            </a:xfrm>
            <a:prstGeom prst="rect">
              <a:avLst/>
            </a:prstGeom>
          </p:spPr>
        </p:pic>
        <p:sp>
          <p:nvSpPr>
            <p:cNvPr id="25" name="Organigramme : Connecteur 24"/>
            <p:cNvSpPr/>
            <p:nvPr/>
          </p:nvSpPr>
          <p:spPr>
            <a:xfrm>
              <a:off x="3890328" y="1246908"/>
              <a:ext cx="787470" cy="725475"/>
            </a:xfrm>
            <a:prstGeom prst="flowChartConnector">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ZoneTexte 1"/>
          <p:cNvSpPr txBox="1"/>
          <p:nvPr/>
        </p:nvSpPr>
        <p:spPr>
          <a:xfrm>
            <a:off x="2947480" y="1068012"/>
            <a:ext cx="4387174" cy="646331"/>
          </a:xfrm>
          <a:prstGeom prst="rect">
            <a:avLst/>
          </a:prstGeom>
          <a:noFill/>
        </p:spPr>
        <p:txBody>
          <a:bodyPr wrap="square" rtlCol="0">
            <a:spAutoFit/>
          </a:bodyPr>
          <a:lstStyle/>
          <a:p>
            <a:r>
              <a:rPr lang="fr-FR" dirty="0">
                <a:solidFill>
                  <a:srgbClr val="FF0000"/>
                </a:solidFill>
              </a:rPr>
              <a:t>Faire une simulation au conjoint collaborateur se fait par l’URL de simulation</a:t>
            </a:r>
          </a:p>
        </p:txBody>
      </p:sp>
      <p:pic>
        <p:nvPicPr>
          <p:cNvPr id="27" name="Image 26"/>
          <p:cNvPicPr>
            <a:picLocks noChangeAspect="1"/>
          </p:cNvPicPr>
          <p:nvPr/>
        </p:nvPicPr>
        <p:blipFill>
          <a:blip r:embed="rId4"/>
          <a:stretch>
            <a:fillRect/>
          </a:stretch>
        </p:blipFill>
        <p:spPr>
          <a:xfrm>
            <a:off x="3148731" y="1967260"/>
            <a:ext cx="4456191" cy="2231001"/>
          </a:xfrm>
          <a:prstGeom prst="rect">
            <a:avLst/>
          </a:prstGeom>
        </p:spPr>
      </p:pic>
      <p:sp>
        <p:nvSpPr>
          <p:cNvPr id="28" name="Rectangle 27"/>
          <p:cNvSpPr/>
          <p:nvPr/>
        </p:nvSpPr>
        <p:spPr>
          <a:xfrm>
            <a:off x="4635784" y="3547908"/>
            <a:ext cx="694973" cy="65035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p:cNvSpPr txBox="1"/>
          <p:nvPr/>
        </p:nvSpPr>
        <p:spPr>
          <a:xfrm>
            <a:off x="6940814" y="3473449"/>
            <a:ext cx="1525513" cy="1323439"/>
          </a:xfrm>
          <a:prstGeom prst="rect">
            <a:avLst/>
          </a:prstGeom>
          <a:solidFill>
            <a:schemeClr val="bg1"/>
          </a:solidFill>
          <a:ln w="19050">
            <a:solidFill>
              <a:schemeClr val="accent2"/>
            </a:solidFill>
          </a:ln>
        </p:spPr>
        <p:txBody>
          <a:bodyPr wrap="square" rtlCol="0">
            <a:spAutoFit/>
          </a:bodyPr>
          <a:lstStyle/>
          <a:p>
            <a:r>
              <a:rPr lang="fr-FR" sz="1600" dirty="0"/>
              <a:t>Saisir les données personnes et effectuer la simulation</a:t>
            </a:r>
          </a:p>
        </p:txBody>
      </p:sp>
      <p:sp>
        <p:nvSpPr>
          <p:cNvPr id="3" name="Flèche gauche 2">
            <a:hlinkClick r:id="rId5" action="ppaction://hlinksldjump"/>
          </p:cNvPr>
          <p:cNvSpPr/>
          <p:nvPr/>
        </p:nvSpPr>
        <p:spPr>
          <a:xfrm>
            <a:off x="2723745" y="4581728"/>
            <a:ext cx="749029" cy="4280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Tree>
    <p:extLst>
      <p:ext uri="{BB962C8B-B14F-4D97-AF65-F5344CB8AC3E}">
        <p14:creationId xmlns:p14="http://schemas.microsoft.com/office/powerpoint/2010/main" val="58632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4913685" y="1310587"/>
            <a:ext cx="3306187" cy="1631060"/>
          </a:xfrm>
        </p:spPr>
        <p:txBody>
          <a:bodyPr>
            <a:normAutofit/>
          </a:bodyPr>
          <a:lstStyle/>
          <a:p>
            <a:endParaRPr lang="fr-FR" dirty="0"/>
          </a:p>
          <a:p>
            <a:pPr defTabSz="914400">
              <a:lnSpc>
                <a:spcPct val="90000"/>
              </a:lnSpc>
              <a:spcBef>
                <a:spcPts val="1000"/>
              </a:spcBef>
            </a:pPr>
            <a:r>
              <a:rPr lang="fr-FR" sz="4800" b="1" dirty="0">
                <a:solidFill>
                  <a:srgbClr val="922A51"/>
                </a:solidFill>
                <a:latin typeface="+mn-lt"/>
              </a:rPr>
              <a:t>Archivage</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247441" y="1254507"/>
            <a:ext cx="1588565" cy="871610"/>
          </a:xfrm>
        </p:spPr>
        <p:txBody>
          <a:bodyPr/>
          <a:lstStyle/>
          <a:p>
            <a:r>
              <a:rPr lang="fr-FR" dirty="0"/>
              <a:t>Archivage</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Tree>
    <p:extLst>
      <p:ext uri="{BB962C8B-B14F-4D97-AF65-F5344CB8AC3E}">
        <p14:creationId xmlns:p14="http://schemas.microsoft.com/office/powerpoint/2010/main" val="106578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831966" y="939343"/>
            <a:ext cx="5892800" cy="3837684"/>
          </a:xfrm>
        </p:spPr>
        <p:txBody>
          <a:bodyPr>
            <a:normAutofit/>
          </a:bodyPr>
          <a:lstStyle/>
          <a:p>
            <a:pPr algn="just"/>
            <a:endParaRPr lang="fr-FR" dirty="0"/>
          </a:p>
          <a:p>
            <a:endParaRPr lang="fr-FR" dirty="0"/>
          </a:p>
          <a:p>
            <a:r>
              <a:rPr lang="fr-FR" sz="1800" b="1" dirty="0">
                <a:solidFill>
                  <a:srgbClr val="FF0000"/>
                </a:solidFill>
              </a:rPr>
              <a:t>Les différents cas d’archivage :</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247441" y="1254507"/>
            <a:ext cx="1588565" cy="871610"/>
          </a:xfrm>
        </p:spPr>
        <p:txBody>
          <a:bodyPr/>
          <a:lstStyle/>
          <a:p>
            <a:r>
              <a:rPr lang="fr-FR" dirty="0"/>
              <a:t>Archivage</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grpSp>
        <p:nvGrpSpPr>
          <p:cNvPr id="12" name="Groupe 11"/>
          <p:cNvGrpSpPr/>
          <p:nvPr/>
        </p:nvGrpSpPr>
        <p:grpSpPr>
          <a:xfrm>
            <a:off x="5817049" y="2083967"/>
            <a:ext cx="1203339" cy="1135482"/>
            <a:chOff x="6906638" y="2027027"/>
            <a:chExt cx="1040860" cy="725475"/>
          </a:xfrm>
        </p:grpSpPr>
        <p:pic>
          <p:nvPicPr>
            <p:cNvPr id="13" name="Image 12">
              <a:hlinkClick r:id="rId2" action="ppaction://hlinksldjump"/>
            </p:cNvPr>
            <p:cNvPicPr>
              <a:picLocks noChangeAspect="1"/>
            </p:cNvPicPr>
            <p:nvPr/>
          </p:nvPicPr>
          <p:blipFill>
            <a:blip r:embed="rId3"/>
            <a:stretch>
              <a:fillRect/>
            </a:stretch>
          </p:blipFill>
          <p:spPr>
            <a:xfrm>
              <a:off x="7133932" y="2154189"/>
              <a:ext cx="574367" cy="463396"/>
            </a:xfrm>
            <a:prstGeom prst="rect">
              <a:avLst/>
            </a:prstGeom>
          </p:spPr>
        </p:pic>
        <p:sp>
          <p:nvSpPr>
            <p:cNvPr id="14" name="Ellipse 13"/>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5" name="Groupe 14"/>
          <p:cNvGrpSpPr/>
          <p:nvPr/>
        </p:nvGrpSpPr>
        <p:grpSpPr>
          <a:xfrm>
            <a:off x="2979525" y="2083966"/>
            <a:ext cx="1147848" cy="1135484"/>
            <a:chOff x="7072698" y="2924569"/>
            <a:chExt cx="1040860" cy="725475"/>
          </a:xfrm>
        </p:grpSpPr>
        <p:pic>
          <p:nvPicPr>
            <p:cNvPr id="16" name="Image 15">
              <a:hlinkClick r:id="rId4" action="ppaction://hlinksldjump"/>
            </p:cNvPr>
            <p:cNvPicPr>
              <a:picLocks noChangeAspect="1"/>
            </p:cNvPicPr>
            <p:nvPr/>
          </p:nvPicPr>
          <p:blipFill>
            <a:blip r:embed="rId5"/>
            <a:stretch>
              <a:fillRect/>
            </a:stretch>
          </p:blipFill>
          <p:spPr>
            <a:xfrm>
              <a:off x="7295551" y="3051732"/>
              <a:ext cx="677493" cy="471148"/>
            </a:xfrm>
            <a:prstGeom prst="rect">
              <a:avLst/>
            </a:prstGeom>
          </p:spPr>
        </p:pic>
        <p:sp>
          <p:nvSpPr>
            <p:cNvPr id="17" name="Ellipse 16"/>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p:cNvSpPr txBox="1"/>
          <p:nvPr/>
        </p:nvSpPr>
        <p:spPr>
          <a:xfrm>
            <a:off x="3311043" y="3219448"/>
            <a:ext cx="661374" cy="230832"/>
          </a:xfrm>
          <a:prstGeom prst="rect">
            <a:avLst/>
          </a:prstGeom>
          <a:noFill/>
        </p:spPr>
        <p:txBody>
          <a:bodyPr wrap="square" rtlCol="0">
            <a:spAutoFit/>
          </a:bodyPr>
          <a:lstStyle/>
          <a:p>
            <a:r>
              <a:rPr lang="fr-FR" sz="900" b="1" dirty="0"/>
              <a:t>VAD SED</a:t>
            </a:r>
          </a:p>
        </p:txBody>
      </p:sp>
      <p:sp>
        <p:nvSpPr>
          <p:cNvPr id="22" name="ZoneTexte 21"/>
          <p:cNvSpPr txBox="1"/>
          <p:nvPr/>
        </p:nvSpPr>
        <p:spPr>
          <a:xfrm>
            <a:off x="6174179" y="3224109"/>
            <a:ext cx="599729" cy="230832"/>
          </a:xfrm>
          <a:prstGeom prst="rect">
            <a:avLst/>
          </a:prstGeom>
          <a:noFill/>
        </p:spPr>
        <p:txBody>
          <a:bodyPr wrap="square" rtlCol="0">
            <a:spAutoFit/>
          </a:bodyPr>
          <a:lstStyle/>
          <a:p>
            <a:r>
              <a:rPr lang="fr-FR" sz="900" b="1" dirty="0" err="1"/>
              <a:t>FàF</a:t>
            </a:r>
            <a:r>
              <a:rPr lang="fr-FR" sz="900" b="1" dirty="0"/>
              <a:t> SAG</a:t>
            </a:r>
          </a:p>
        </p:txBody>
      </p:sp>
      <p:sp>
        <p:nvSpPr>
          <p:cNvPr id="23" name="ZoneTexte 22"/>
          <p:cNvSpPr txBox="1"/>
          <p:nvPr/>
        </p:nvSpPr>
        <p:spPr>
          <a:xfrm>
            <a:off x="4521643" y="3219448"/>
            <a:ext cx="819150" cy="230832"/>
          </a:xfrm>
          <a:prstGeom prst="rect">
            <a:avLst/>
          </a:prstGeom>
          <a:noFill/>
        </p:spPr>
        <p:txBody>
          <a:bodyPr wrap="square" rtlCol="0">
            <a:spAutoFit/>
          </a:bodyPr>
          <a:lstStyle/>
          <a:p>
            <a:r>
              <a:rPr lang="fr-FR" sz="900" b="1" dirty="0"/>
              <a:t>VAD papier</a:t>
            </a:r>
          </a:p>
        </p:txBody>
      </p:sp>
      <p:sp>
        <p:nvSpPr>
          <p:cNvPr id="24" name="ZoneTexte 23"/>
          <p:cNvSpPr txBox="1"/>
          <p:nvPr/>
        </p:nvSpPr>
        <p:spPr>
          <a:xfrm>
            <a:off x="7600657" y="3224109"/>
            <a:ext cx="741495" cy="230832"/>
          </a:xfrm>
          <a:prstGeom prst="rect">
            <a:avLst/>
          </a:prstGeom>
          <a:noFill/>
        </p:spPr>
        <p:txBody>
          <a:bodyPr wrap="square" rtlCol="0">
            <a:spAutoFit/>
          </a:bodyPr>
          <a:lstStyle/>
          <a:p>
            <a:r>
              <a:rPr lang="fr-FR" sz="900" b="1" dirty="0" err="1"/>
              <a:t>FàF</a:t>
            </a:r>
            <a:r>
              <a:rPr lang="fr-FR" sz="900" b="1" dirty="0"/>
              <a:t> papier</a:t>
            </a:r>
          </a:p>
        </p:txBody>
      </p:sp>
      <p:sp>
        <p:nvSpPr>
          <p:cNvPr id="4" name="ZoneTexte 3"/>
          <p:cNvSpPr txBox="1"/>
          <p:nvPr/>
        </p:nvSpPr>
        <p:spPr>
          <a:xfrm>
            <a:off x="6743850" y="4581525"/>
            <a:ext cx="2104875" cy="369332"/>
          </a:xfrm>
          <a:prstGeom prst="rect">
            <a:avLst/>
          </a:prstGeom>
          <a:noFill/>
        </p:spPr>
        <p:txBody>
          <a:bodyPr wrap="square" rtlCol="0">
            <a:spAutoFit/>
          </a:bodyPr>
          <a:lstStyle/>
          <a:p>
            <a:r>
              <a:rPr lang="fr-FR" dirty="0" err="1"/>
              <a:t>FàF</a:t>
            </a:r>
            <a:r>
              <a:rPr lang="fr-FR" dirty="0"/>
              <a:t> = Face à Face</a:t>
            </a:r>
          </a:p>
        </p:txBody>
      </p:sp>
      <p:grpSp>
        <p:nvGrpSpPr>
          <p:cNvPr id="25" name="Groupe 24"/>
          <p:cNvGrpSpPr/>
          <p:nvPr/>
        </p:nvGrpSpPr>
        <p:grpSpPr>
          <a:xfrm>
            <a:off x="4274932" y="2083966"/>
            <a:ext cx="1147848" cy="1135484"/>
            <a:chOff x="7072698" y="2924569"/>
            <a:chExt cx="1040860" cy="725475"/>
          </a:xfrm>
        </p:grpSpPr>
        <p:pic>
          <p:nvPicPr>
            <p:cNvPr id="26" name="Image 25">
              <a:hlinkClick r:id="rId6" action="ppaction://hlinksldjump"/>
            </p:cNvPr>
            <p:cNvPicPr>
              <a:picLocks noChangeAspect="1"/>
            </p:cNvPicPr>
            <p:nvPr/>
          </p:nvPicPr>
          <p:blipFill>
            <a:blip r:embed="rId5"/>
            <a:stretch>
              <a:fillRect/>
            </a:stretch>
          </p:blipFill>
          <p:spPr>
            <a:xfrm>
              <a:off x="7295551" y="3051732"/>
              <a:ext cx="677493" cy="471148"/>
            </a:xfrm>
            <a:prstGeom prst="rect">
              <a:avLst/>
            </a:prstGeom>
          </p:spPr>
        </p:pic>
        <p:sp>
          <p:nvSpPr>
            <p:cNvPr id="27" name="Ellipse 26"/>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8" name="Groupe 27"/>
          <p:cNvGrpSpPr/>
          <p:nvPr/>
        </p:nvGrpSpPr>
        <p:grpSpPr>
          <a:xfrm>
            <a:off x="7194617" y="2083966"/>
            <a:ext cx="1203339" cy="1144592"/>
            <a:chOff x="6906638" y="2027027"/>
            <a:chExt cx="1040860" cy="725475"/>
          </a:xfrm>
        </p:grpSpPr>
        <p:pic>
          <p:nvPicPr>
            <p:cNvPr id="29" name="Image 28">
              <a:hlinkClick r:id="rId7" action="ppaction://hlinksldjump"/>
            </p:cNvPr>
            <p:cNvPicPr>
              <a:picLocks noChangeAspect="1"/>
            </p:cNvPicPr>
            <p:nvPr/>
          </p:nvPicPr>
          <p:blipFill>
            <a:blip r:embed="rId3"/>
            <a:stretch>
              <a:fillRect/>
            </a:stretch>
          </p:blipFill>
          <p:spPr>
            <a:xfrm>
              <a:off x="7133932" y="2154189"/>
              <a:ext cx="574367" cy="463396"/>
            </a:xfrm>
            <a:prstGeom prst="rect">
              <a:avLst/>
            </a:prstGeom>
          </p:spPr>
        </p:pic>
        <p:sp>
          <p:nvSpPr>
            <p:cNvPr id="30" name="Ellipse 29"/>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Organigramme : Connecteur 4">
            <a:hlinkClick r:id="rId8" action="ppaction://hlinksldjump"/>
          </p:cNvPr>
          <p:cNvSpPr/>
          <p:nvPr/>
        </p:nvSpPr>
        <p:spPr>
          <a:xfrm>
            <a:off x="4890600" y="4058722"/>
            <a:ext cx="1543050" cy="1045606"/>
          </a:xfrm>
          <a:prstGeom prst="flowChartConnector">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collecte manuelle</a:t>
            </a:r>
            <a:endParaRPr lang="fr-FR" sz="2000" dirty="0">
              <a:solidFill>
                <a:schemeClr val="tx1"/>
              </a:solidFill>
            </a:endParaRPr>
          </a:p>
        </p:txBody>
      </p:sp>
    </p:spTree>
    <p:extLst>
      <p:ext uri="{BB962C8B-B14F-4D97-AF65-F5344CB8AC3E}">
        <p14:creationId xmlns:p14="http://schemas.microsoft.com/office/powerpoint/2010/main" val="93637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grpSp>
        <p:nvGrpSpPr>
          <p:cNvPr id="9" name="Groupe 8"/>
          <p:cNvGrpSpPr/>
          <p:nvPr/>
        </p:nvGrpSpPr>
        <p:grpSpPr>
          <a:xfrm>
            <a:off x="426825" y="2264941"/>
            <a:ext cx="1147848" cy="1135484"/>
            <a:chOff x="7072698" y="2924569"/>
            <a:chExt cx="1040860" cy="725475"/>
          </a:xfrm>
        </p:grpSpPr>
        <p:pic>
          <p:nvPicPr>
            <p:cNvPr id="10" name="Image 9"/>
            <p:cNvPicPr>
              <a:picLocks noChangeAspect="1"/>
            </p:cNvPicPr>
            <p:nvPr/>
          </p:nvPicPr>
          <p:blipFill>
            <a:blip r:embed="rId2"/>
            <a:stretch>
              <a:fillRect/>
            </a:stretch>
          </p:blipFill>
          <p:spPr>
            <a:xfrm>
              <a:off x="7295551" y="3051732"/>
              <a:ext cx="67749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711036" y="3484039"/>
            <a:ext cx="661373" cy="230832"/>
          </a:xfrm>
          <a:prstGeom prst="rect">
            <a:avLst/>
          </a:prstGeom>
          <a:noFill/>
        </p:spPr>
        <p:txBody>
          <a:bodyPr wrap="square" rtlCol="0">
            <a:spAutoFit/>
          </a:bodyPr>
          <a:lstStyle/>
          <a:p>
            <a:r>
              <a:rPr lang="fr-FR" sz="900" b="1" dirty="0"/>
              <a:t>VAD SED</a:t>
            </a:r>
          </a:p>
        </p:txBody>
      </p:sp>
      <p:sp>
        <p:nvSpPr>
          <p:cNvPr id="13" name="Rectangle 12"/>
          <p:cNvSpPr/>
          <p:nvPr/>
        </p:nvSpPr>
        <p:spPr>
          <a:xfrm>
            <a:off x="2600325" y="270969"/>
            <a:ext cx="4572000" cy="1015663"/>
          </a:xfrm>
          <a:prstGeom prst="rect">
            <a:avLst/>
          </a:prstGeom>
        </p:spPr>
        <p:txBody>
          <a:bodyPr>
            <a:spAutoFit/>
          </a:bodyPr>
          <a:lstStyle/>
          <a:p>
            <a:r>
              <a:rPr lang="fr-FR" sz="2000" dirty="0"/>
              <a:t>Situation de vente :</a:t>
            </a:r>
          </a:p>
          <a:p>
            <a:r>
              <a:rPr lang="fr-FR" sz="2000" dirty="0"/>
              <a:t>A distance</a:t>
            </a:r>
          </a:p>
          <a:p>
            <a:r>
              <a:rPr lang="fr-FR" sz="2000" b="1" dirty="0">
                <a:solidFill>
                  <a:srgbClr val="FF0000"/>
                </a:solidFill>
              </a:rPr>
              <a:t>Signature en SED</a:t>
            </a:r>
          </a:p>
        </p:txBody>
      </p:sp>
      <p:sp>
        <p:nvSpPr>
          <p:cNvPr id="14" name="Rectangle 13"/>
          <p:cNvSpPr/>
          <p:nvPr/>
        </p:nvSpPr>
        <p:spPr>
          <a:xfrm>
            <a:off x="3143250" y="1664776"/>
            <a:ext cx="4572000" cy="1754326"/>
          </a:xfrm>
          <a:prstGeom prst="rect">
            <a:avLst/>
          </a:prstGeom>
        </p:spPr>
        <p:txBody>
          <a:bodyPr>
            <a:spAutoFit/>
          </a:bodyPr>
          <a:lstStyle/>
          <a:p>
            <a:pPr marL="285750" indent="-285750">
              <a:buFont typeface="Arial" panose="020B0604020202020204" pitchFamily="34" charset="0"/>
              <a:buChar char="•"/>
            </a:pPr>
            <a:r>
              <a:rPr lang="fr-FR" dirty="0"/>
              <a:t>Le dossier classeur client est créé automatiquement </a:t>
            </a:r>
          </a:p>
          <a:p>
            <a:pPr marL="285750" indent="-285750">
              <a:buFont typeface="Arial" panose="020B0604020202020204" pitchFamily="34" charset="0"/>
              <a:buChar char="•"/>
            </a:pPr>
            <a:r>
              <a:rPr lang="fr-FR" dirty="0">
                <a:solidFill>
                  <a:srgbClr val="FF0000"/>
                </a:solidFill>
              </a:rPr>
              <a:t>Les documents signés en SED remontent automatiquement dans le classeur client.</a:t>
            </a:r>
          </a:p>
          <a:p>
            <a:pPr marL="285750" indent="-285750">
              <a:buFont typeface="Arial" panose="020B0604020202020204" pitchFamily="34" charset="0"/>
              <a:buChar char="•"/>
            </a:pPr>
            <a:r>
              <a:rPr lang="fr-FR" dirty="0"/>
              <a:t>Ils sont transmis automatiquement à BPCE Vie</a:t>
            </a:r>
          </a:p>
        </p:txBody>
      </p:sp>
      <p:pic>
        <p:nvPicPr>
          <p:cNvPr id="15" name="Image 14"/>
          <p:cNvPicPr>
            <a:picLocks noChangeAspect="1"/>
          </p:cNvPicPr>
          <p:nvPr/>
        </p:nvPicPr>
        <p:blipFill>
          <a:blip r:embed="rId3"/>
          <a:stretch>
            <a:fillRect/>
          </a:stretch>
        </p:blipFill>
        <p:spPr>
          <a:xfrm>
            <a:off x="5130528" y="4041550"/>
            <a:ext cx="540293" cy="453846"/>
          </a:xfrm>
          <a:prstGeom prst="rect">
            <a:avLst/>
          </a:prstGeom>
        </p:spPr>
      </p:pic>
      <p:sp>
        <p:nvSpPr>
          <p:cNvPr id="16" name="ZoneTexte 15"/>
          <p:cNvSpPr txBox="1"/>
          <p:nvPr/>
        </p:nvSpPr>
        <p:spPr>
          <a:xfrm>
            <a:off x="5737496" y="3737957"/>
            <a:ext cx="2838451" cy="954107"/>
          </a:xfrm>
          <a:prstGeom prst="rect">
            <a:avLst/>
          </a:prstGeom>
          <a:noFill/>
        </p:spPr>
        <p:txBody>
          <a:bodyPr wrap="square" rtlCol="0">
            <a:spAutoFit/>
          </a:bodyPr>
          <a:lstStyle/>
          <a:p>
            <a:r>
              <a:rPr lang="fr-FR" sz="1400" dirty="0"/>
              <a:t>En cas d’éligibilité Madelin, ajouter le justificatif.</a:t>
            </a:r>
          </a:p>
          <a:p>
            <a:r>
              <a:rPr lang="fr-FR" sz="1400" dirty="0"/>
              <a:t>Aller dans « </a:t>
            </a:r>
            <a:r>
              <a:rPr lang="fr-FR" sz="1400" dirty="0">
                <a:solidFill>
                  <a:srgbClr val="FF0000"/>
                </a:solidFill>
              </a:rPr>
              <a:t>consultation et gestion des dossiers</a:t>
            </a:r>
            <a:r>
              <a:rPr lang="fr-FR" sz="1400" dirty="0"/>
              <a:t> » dans Classeur Client</a:t>
            </a:r>
          </a:p>
        </p:txBody>
      </p:sp>
    </p:spTree>
    <p:extLst>
      <p:ext uri="{BB962C8B-B14F-4D97-AF65-F5344CB8AC3E}">
        <p14:creationId xmlns:p14="http://schemas.microsoft.com/office/powerpoint/2010/main" val="196460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grpSp>
        <p:nvGrpSpPr>
          <p:cNvPr id="9" name="Groupe 8"/>
          <p:cNvGrpSpPr/>
          <p:nvPr/>
        </p:nvGrpSpPr>
        <p:grpSpPr>
          <a:xfrm>
            <a:off x="426825" y="2264941"/>
            <a:ext cx="1147848" cy="1135484"/>
            <a:chOff x="7072698" y="2924569"/>
            <a:chExt cx="1040860" cy="725475"/>
          </a:xfrm>
        </p:grpSpPr>
        <p:pic>
          <p:nvPicPr>
            <p:cNvPr id="10" name="Image 9"/>
            <p:cNvPicPr>
              <a:picLocks noChangeAspect="1"/>
            </p:cNvPicPr>
            <p:nvPr/>
          </p:nvPicPr>
          <p:blipFill>
            <a:blip r:embed="rId2"/>
            <a:stretch>
              <a:fillRect/>
            </a:stretch>
          </p:blipFill>
          <p:spPr>
            <a:xfrm>
              <a:off x="7295551" y="3051732"/>
              <a:ext cx="67749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672585" y="3484039"/>
            <a:ext cx="747131" cy="230832"/>
          </a:xfrm>
          <a:prstGeom prst="rect">
            <a:avLst/>
          </a:prstGeom>
          <a:noFill/>
        </p:spPr>
        <p:txBody>
          <a:bodyPr wrap="square" rtlCol="0">
            <a:spAutoFit/>
          </a:bodyPr>
          <a:lstStyle/>
          <a:p>
            <a:r>
              <a:rPr lang="fr-FR" sz="900" b="1" dirty="0"/>
              <a:t>VAD papier</a:t>
            </a:r>
          </a:p>
        </p:txBody>
      </p:sp>
      <p:sp>
        <p:nvSpPr>
          <p:cNvPr id="2" name="Rectangle 1"/>
          <p:cNvSpPr/>
          <p:nvPr/>
        </p:nvSpPr>
        <p:spPr>
          <a:xfrm>
            <a:off x="2533650" y="133504"/>
            <a:ext cx="4572000" cy="1015663"/>
          </a:xfrm>
          <a:prstGeom prst="rect">
            <a:avLst/>
          </a:prstGeom>
        </p:spPr>
        <p:txBody>
          <a:bodyPr>
            <a:spAutoFit/>
          </a:bodyPr>
          <a:lstStyle/>
          <a:p>
            <a:r>
              <a:rPr lang="fr-FR" sz="2000" dirty="0"/>
              <a:t>Situation de vente :</a:t>
            </a:r>
          </a:p>
          <a:p>
            <a:r>
              <a:rPr lang="fr-FR" sz="2000" dirty="0"/>
              <a:t>A distance</a:t>
            </a:r>
          </a:p>
          <a:p>
            <a:r>
              <a:rPr lang="fr-FR" sz="2000" b="1" dirty="0">
                <a:solidFill>
                  <a:srgbClr val="FF0000"/>
                </a:solidFill>
              </a:rPr>
              <a:t>Signature papier</a:t>
            </a:r>
          </a:p>
        </p:txBody>
      </p:sp>
      <p:sp>
        <p:nvSpPr>
          <p:cNvPr id="3" name="Rectangle 2"/>
          <p:cNvSpPr/>
          <p:nvPr/>
        </p:nvSpPr>
        <p:spPr>
          <a:xfrm>
            <a:off x="2886074" y="1260772"/>
            <a:ext cx="5381625" cy="369332"/>
          </a:xfrm>
          <a:prstGeom prst="rect">
            <a:avLst/>
          </a:prstGeom>
        </p:spPr>
        <p:txBody>
          <a:bodyPr wrap="square">
            <a:spAutoFit/>
          </a:bodyPr>
          <a:lstStyle/>
          <a:p>
            <a:pPr marL="285750" indent="-285750">
              <a:buFont typeface="Arial" panose="020B0604020202020204" pitchFamily="34" charset="0"/>
              <a:buChar char="•"/>
            </a:pPr>
            <a:r>
              <a:rPr lang="fr-FR" dirty="0"/>
              <a:t>le dossier classeur client est </a:t>
            </a:r>
            <a:r>
              <a:rPr lang="fr-FR" dirty="0">
                <a:solidFill>
                  <a:srgbClr val="FF0000"/>
                </a:solidFill>
              </a:rPr>
              <a:t>créé automatiquement. </a:t>
            </a:r>
          </a:p>
        </p:txBody>
      </p:sp>
      <p:pic>
        <p:nvPicPr>
          <p:cNvPr id="13" name="Image 12"/>
          <p:cNvPicPr>
            <a:picLocks noChangeAspect="1"/>
          </p:cNvPicPr>
          <p:nvPr/>
        </p:nvPicPr>
        <p:blipFill rotWithShape="1">
          <a:blip r:embed="rId3"/>
          <a:srcRect l="3989" t="2982" r="3380" b="267"/>
          <a:stretch/>
        </p:blipFill>
        <p:spPr>
          <a:xfrm>
            <a:off x="5220000" y="1836000"/>
            <a:ext cx="3168000" cy="3060000"/>
          </a:xfrm>
          <a:prstGeom prst="rect">
            <a:avLst/>
          </a:prstGeom>
        </p:spPr>
      </p:pic>
      <p:sp>
        <p:nvSpPr>
          <p:cNvPr id="4" name="ZoneTexte 3"/>
          <p:cNvSpPr txBox="1"/>
          <p:nvPr/>
        </p:nvSpPr>
        <p:spPr>
          <a:xfrm>
            <a:off x="3502943" y="2463971"/>
            <a:ext cx="1562100" cy="1754326"/>
          </a:xfrm>
          <a:prstGeom prst="rect">
            <a:avLst/>
          </a:prstGeom>
          <a:noFill/>
        </p:spPr>
        <p:txBody>
          <a:bodyPr wrap="square" rtlCol="0">
            <a:spAutoFit/>
          </a:bodyPr>
          <a:lstStyle/>
          <a:p>
            <a:r>
              <a:rPr lang="fr-FR" dirty="0"/>
              <a:t>A réception des documents, aller dans « collecte en instance ».</a:t>
            </a:r>
          </a:p>
        </p:txBody>
      </p:sp>
      <p:sp>
        <p:nvSpPr>
          <p:cNvPr id="14" name="Rectangle 13"/>
          <p:cNvSpPr/>
          <p:nvPr/>
        </p:nvSpPr>
        <p:spPr>
          <a:xfrm>
            <a:off x="5324244" y="2562225"/>
            <a:ext cx="1209906" cy="26254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4"/>
          <a:stretch>
            <a:fillRect/>
          </a:stretch>
        </p:blipFill>
        <p:spPr>
          <a:xfrm>
            <a:off x="2647950" y="1609578"/>
            <a:ext cx="5952087" cy="3286422"/>
          </a:xfrm>
          <a:prstGeom prst="rect">
            <a:avLst/>
          </a:prstGeom>
        </p:spPr>
      </p:pic>
      <p:sp>
        <p:nvSpPr>
          <p:cNvPr id="5" name="ZoneTexte 4"/>
          <p:cNvSpPr txBox="1"/>
          <p:nvPr/>
        </p:nvSpPr>
        <p:spPr>
          <a:xfrm>
            <a:off x="6905625" y="1863806"/>
            <a:ext cx="1694412" cy="1200329"/>
          </a:xfrm>
          <a:prstGeom prst="rect">
            <a:avLst/>
          </a:prstGeom>
          <a:solidFill>
            <a:schemeClr val="bg1"/>
          </a:solidFill>
        </p:spPr>
        <p:txBody>
          <a:bodyPr wrap="square" rtlCol="0">
            <a:spAutoFit/>
          </a:bodyPr>
          <a:lstStyle/>
          <a:p>
            <a:r>
              <a:rPr lang="fr-FR" dirty="0">
                <a:solidFill>
                  <a:srgbClr val="FF0000"/>
                </a:solidFill>
              </a:rPr>
              <a:t>Renseigner la nature, valider et scanner les documents</a:t>
            </a:r>
          </a:p>
        </p:txBody>
      </p:sp>
    </p:spTree>
    <p:extLst>
      <p:ext uri="{BB962C8B-B14F-4D97-AF65-F5344CB8AC3E}">
        <p14:creationId xmlns:p14="http://schemas.microsoft.com/office/powerpoint/2010/main" val="323157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animBg="1"/>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grpSp>
        <p:nvGrpSpPr>
          <p:cNvPr id="9" name="Groupe 8"/>
          <p:cNvGrpSpPr/>
          <p:nvPr/>
        </p:nvGrpSpPr>
        <p:grpSpPr>
          <a:xfrm>
            <a:off x="426825" y="2264941"/>
            <a:ext cx="1147848" cy="1135484"/>
            <a:chOff x="7072698" y="2924569"/>
            <a:chExt cx="1040860" cy="725475"/>
          </a:xfrm>
        </p:grpSpPr>
        <p:pic>
          <p:nvPicPr>
            <p:cNvPr id="10" name="Image 9"/>
            <p:cNvPicPr>
              <a:picLocks noChangeAspect="1"/>
            </p:cNvPicPr>
            <p:nvPr/>
          </p:nvPicPr>
          <p:blipFill>
            <a:blip r:embed="rId2"/>
            <a:stretch>
              <a:fillRect/>
            </a:stretch>
          </p:blipFill>
          <p:spPr>
            <a:xfrm>
              <a:off x="7295551" y="3051732"/>
              <a:ext cx="677493" cy="471148"/>
            </a:xfrm>
            <a:prstGeom prst="rect">
              <a:avLst/>
            </a:prstGeom>
          </p:spPr>
        </p:pic>
        <p:sp>
          <p:nvSpPr>
            <p:cNvPr id="11" name="Ellipse 10"/>
            <p:cNvSpPr/>
            <p:nvPr/>
          </p:nvSpPr>
          <p:spPr>
            <a:xfrm>
              <a:off x="7072698" y="2924569"/>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672585" y="3484039"/>
            <a:ext cx="747131" cy="230832"/>
          </a:xfrm>
          <a:prstGeom prst="rect">
            <a:avLst/>
          </a:prstGeom>
          <a:noFill/>
        </p:spPr>
        <p:txBody>
          <a:bodyPr wrap="square" rtlCol="0">
            <a:spAutoFit/>
          </a:bodyPr>
          <a:lstStyle/>
          <a:p>
            <a:r>
              <a:rPr lang="fr-FR" sz="900" b="1" dirty="0"/>
              <a:t>VAD papier</a:t>
            </a:r>
          </a:p>
        </p:txBody>
      </p:sp>
      <p:sp>
        <p:nvSpPr>
          <p:cNvPr id="17" name="Rectangle 16"/>
          <p:cNvSpPr/>
          <p:nvPr/>
        </p:nvSpPr>
        <p:spPr>
          <a:xfrm>
            <a:off x="2524125" y="270969"/>
            <a:ext cx="4572000" cy="923330"/>
          </a:xfrm>
          <a:prstGeom prst="rect">
            <a:avLst/>
          </a:prstGeom>
        </p:spPr>
        <p:txBody>
          <a:bodyPr>
            <a:spAutoFit/>
          </a:bodyPr>
          <a:lstStyle/>
          <a:p>
            <a:r>
              <a:rPr lang="fr-FR" dirty="0"/>
              <a:t>Situation de vente :</a:t>
            </a:r>
          </a:p>
          <a:p>
            <a:r>
              <a:rPr lang="fr-FR" dirty="0"/>
              <a:t>A distance</a:t>
            </a:r>
          </a:p>
          <a:p>
            <a:r>
              <a:rPr lang="fr-FR" b="1" dirty="0">
                <a:solidFill>
                  <a:srgbClr val="FF0000"/>
                </a:solidFill>
              </a:rPr>
              <a:t>Signature papier</a:t>
            </a:r>
          </a:p>
        </p:txBody>
      </p:sp>
      <p:pic>
        <p:nvPicPr>
          <p:cNvPr id="2" name="Image 1"/>
          <p:cNvPicPr>
            <a:picLocks noChangeAspect="1"/>
          </p:cNvPicPr>
          <p:nvPr/>
        </p:nvPicPr>
        <p:blipFill>
          <a:blip r:embed="rId3"/>
          <a:stretch>
            <a:fillRect/>
          </a:stretch>
        </p:blipFill>
        <p:spPr>
          <a:xfrm>
            <a:off x="2415343" y="1194299"/>
            <a:ext cx="6656347" cy="3796095"/>
          </a:xfrm>
          <a:prstGeom prst="rect">
            <a:avLst/>
          </a:prstGeom>
        </p:spPr>
      </p:pic>
    </p:spTree>
    <p:extLst>
      <p:ext uri="{BB962C8B-B14F-4D97-AF65-F5344CB8AC3E}">
        <p14:creationId xmlns:p14="http://schemas.microsoft.com/office/powerpoint/2010/main" val="11323700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grpSp>
        <p:nvGrpSpPr>
          <p:cNvPr id="13" name="Groupe 12"/>
          <p:cNvGrpSpPr/>
          <p:nvPr/>
        </p:nvGrpSpPr>
        <p:grpSpPr>
          <a:xfrm>
            <a:off x="421964" y="2531642"/>
            <a:ext cx="1203339" cy="1135482"/>
            <a:chOff x="6906638" y="2027027"/>
            <a:chExt cx="1040860" cy="725475"/>
          </a:xfrm>
        </p:grpSpPr>
        <p:pic>
          <p:nvPicPr>
            <p:cNvPr id="14" name="Image 13"/>
            <p:cNvPicPr>
              <a:picLocks noChangeAspect="1"/>
            </p:cNvPicPr>
            <p:nvPr/>
          </p:nvPicPr>
          <p:blipFill>
            <a:blip r:embed="rId2"/>
            <a:stretch>
              <a:fillRect/>
            </a:stretch>
          </p:blipFill>
          <p:spPr>
            <a:xfrm>
              <a:off x="7133932" y="2154189"/>
              <a:ext cx="574367" cy="463396"/>
            </a:xfrm>
            <a:prstGeom prst="rect">
              <a:avLst/>
            </a:prstGeom>
          </p:spPr>
        </p:pic>
        <p:sp>
          <p:nvSpPr>
            <p:cNvPr id="15" name="Ellipse 14"/>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p:nvSpPr>
        <p:spPr>
          <a:xfrm>
            <a:off x="779094" y="3671784"/>
            <a:ext cx="599729" cy="230832"/>
          </a:xfrm>
          <a:prstGeom prst="rect">
            <a:avLst/>
          </a:prstGeom>
          <a:noFill/>
        </p:spPr>
        <p:txBody>
          <a:bodyPr wrap="square" rtlCol="0">
            <a:spAutoFit/>
          </a:bodyPr>
          <a:lstStyle/>
          <a:p>
            <a:r>
              <a:rPr lang="fr-FR" sz="900" b="1" dirty="0" err="1"/>
              <a:t>FàF</a:t>
            </a:r>
            <a:r>
              <a:rPr lang="fr-FR" sz="900" b="1" dirty="0"/>
              <a:t> SAG</a:t>
            </a:r>
          </a:p>
        </p:txBody>
      </p:sp>
      <p:sp>
        <p:nvSpPr>
          <p:cNvPr id="18" name="ZoneTexte 17"/>
          <p:cNvSpPr txBox="1"/>
          <p:nvPr/>
        </p:nvSpPr>
        <p:spPr>
          <a:xfrm>
            <a:off x="2373132" y="0"/>
            <a:ext cx="3324225" cy="1200329"/>
          </a:xfrm>
          <a:prstGeom prst="rect">
            <a:avLst/>
          </a:prstGeom>
          <a:noFill/>
        </p:spPr>
        <p:txBody>
          <a:bodyPr wrap="square" rtlCol="0">
            <a:spAutoFit/>
          </a:bodyPr>
          <a:lstStyle/>
          <a:p>
            <a:r>
              <a:rPr lang="fr-FR" sz="2400" dirty="0"/>
              <a:t>Situation de vente :</a:t>
            </a:r>
          </a:p>
          <a:p>
            <a:r>
              <a:rPr lang="fr-FR" sz="2400" dirty="0"/>
              <a:t>Face à face</a:t>
            </a:r>
          </a:p>
          <a:p>
            <a:r>
              <a:rPr lang="fr-FR" sz="2400" b="1" dirty="0">
                <a:solidFill>
                  <a:srgbClr val="FF0000"/>
                </a:solidFill>
              </a:rPr>
              <a:t>Signature SAG</a:t>
            </a:r>
          </a:p>
        </p:txBody>
      </p:sp>
      <p:sp>
        <p:nvSpPr>
          <p:cNvPr id="3" name="Rectangle 2"/>
          <p:cNvSpPr/>
          <p:nvPr/>
        </p:nvSpPr>
        <p:spPr>
          <a:xfrm>
            <a:off x="2627050" y="1169801"/>
            <a:ext cx="4572000" cy="2369880"/>
          </a:xfrm>
          <a:prstGeom prst="rect">
            <a:avLst/>
          </a:prstGeom>
          <a:ln w="25400">
            <a:solidFill>
              <a:srgbClr val="FF0000"/>
            </a:solidFill>
          </a:ln>
        </p:spPr>
        <p:txBody>
          <a:bodyPr>
            <a:spAutoFit/>
          </a:bodyPr>
          <a:lstStyle/>
          <a:p>
            <a:r>
              <a:rPr lang="fr-FR" sz="2000" dirty="0"/>
              <a:t>Lors d’une souscription en SAG :</a:t>
            </a:r>
          </a:p>
          <a:p>
            <a:endParaRPr lang="fr-FR" sz="2000" dirty="0"/>
          </a:p>
          <a:p>
            <a:pPr marL="285750" indent="-285750">
              <a:buFont typeface="Arial" panose="020B0604020202020204" pitchFamily="34" charset="0"/>
              <a:buChar char="•"/>
            </a:pPr>
            <a:r>
              <a:rPr lang="fr-FR" dirty="0"/>
              <a:t>le dossier classeur client est </a:t>
            </a:r>
            <a:r>
              <a:rPr lang="fr-FR" dirty="0">
                <a:solidFill>
                  <a:srgbClr val="FF0000"/>
                </a:solidFill>
              </a:rPr>
              <a:t>créé automatiquement. </a:t>
            </a:r>
          </a:p>
          <a:p>
            <a:pPr marL="285750" indent="-285750">
              <a:buFont typeface="Arial" panose="020B0604020202020204" pitchFamily="34" charset="0"/>
              <a:buChar char="•"/>
            </a:pPr>
            <a:r>
              <a:rPr lang="fr-FR" dirty="0"/>
              <a:t>les documents signés en SAG </a:t>
            </a:r>
            <a:r>
              <a:rPr lang="fr-FR" dirty="0">
                <a:solidFill>
                  <a:srgbClr val="FF0000"/>
                </a:solidFill>
              </a:rPr>
              <a:t>remontent automatiquement </a:t>
            </a:r>
            <a:r>
              <a:rPr lang="fr-FR" dirty="0"/>
              <a:t>dans le dossier.</a:t>
            </a:r>
          </a:p>
          <a:p>
            <a:pPr marL="285750" indent="-285750">
              <a:buFont typeface="Arial" panose="020B0604020202020204" pitchFamily="34" charset="0"/>
              <a:buChar char="•"/>
            </a:pPr>
            <a:r>
              <a:rPr lang="fr-FR" dirty="0"/>
              <a:t>Ils sont transmis automatiquement à BPCE Vie.</a:t>
            </a:r>
          </a:p>
        </p:txBody>
      </p:sp>
      <p:pic>
        <p:nvPicPr>
          <p:cNvPr id="19" name="Image 18"/>
          <p:cNvPicPr>
            <a:picLocks noChangeAspect="1"/>
          </p:cNvPicPr>
          <p:nvPr/>
        </p:nvPicPr>
        <p:blipFill>
          <a:blip r:embed="rId3"/>
          <a:stretch>
            <a:fillRect/>
          </a:stretch>
        </p:blipFill>
        <p:spPr>
          <a:xfrm>
            <a:off x="5130528" y="4041550"/>
            <a:ext cx="540293" cy="453846"/>
          </a:xfrm>
          <a:prstGeom prst="rect">
            <a:avLst/>
          </a:prstGeom>
        </p:spPr>
      </p:pic>
      <p:sp>
        <p:nvSpPr>
          <p:cNvPr id="4" name="ZoneTexte 3"/>
          <p:cNvSpPr txBox="1"/>
          <p:nvPr/>
        </p:nvSpPr>
        <p:spPr>
          <a:xfrm>
            <a:off x="5737496" y="3737957"/>
            <a:ext cx="2838451" cy="954107"/>
          </a:xfrm>
          <a:prstGeom prst="rect">
            <a:avLst/>
          </a:prstGeom>
          <a:noFill/>
        </p:spPr>
        <p:txBody>
          <a:bodyPr wrap="square" rtlCol="0">
            <a:spAutoFit/>
          </a:bodyPr>
          <a:lstStyle/>
          <a:p>
            <a:r>
              <a:rPr lang="fr-FR" sz="1400" dirty="0"/>
              <a:t>En cas d’éligibilité Madelin, ajouter le justificatif.</a:t>
            </a:r>
          </a:p>
          <a:p>
            <a:r>
              <a:rPr lang="fr-FR" sz="1400" dirty="0"/>
              <a:t>Aller dans « </a:t>
            </a:r>
            <a:r>
              <a:rPr lang="fr-FR" sz="1400" dirty="0">
                <a:solidFill>
                  <a:srgbClr val="FF0000"/>
                </a:solidFill>
              </a:rPr>
              <a:t>consultation et gestion des dossiers</a:t>
            </a:r>
            <a:r>
              <a:rPr lang="fr-FR" sz="1400" dirty="0"/>
              <a:t> » dans Classeur Client</a:t>
            </a:r>
          </a:p>
        </p:txBody>
      </p:sp>
      <p:sp>
        <p:nvSpPr>
          <p:cNvPr id="5" name="ZoneTexte 4"/>
          <p:cNvSpPr txBox="1"/>
          <p:nvPr/>
        </p:nvSpPr>
        <p:spPr>
          <a:xfrm>
            <a:off x="2479224" y="3548859"/>
            <a:ext cx="2085975" cy="1754326"/>
          </a:xfrm>
          <a:prstGeom prst="rect">
            <a:avLst/>
          </a:prstGeom>
          <a:noFill/>
        </p:spPr>
        <p:txBody>
          <a:bodyPr wrap="square" rtlCol="0">
            <a:spAutoFit/>
          </a:bodyPr>
          <a:lstStyle/>
          <a:p>
            <a:r>
              <a:rPr lang="fr-FR" b="1" dirty="0">
                <a:solidFill>
                  <a:srgbClr val="FF0000"/>
                </a:solidFill>
              </a:rPr>
              <a:t>Pensez à vérifier la présence de </a:t>
            </a:r>
          </a:p>
          <a:p>
            <a:pPr marL="285750" indent="-285750">
              <a:buFontTx/>
              <a:buChar char="-"/>
            </a:pPr>
            <a:r>
              <a:rPr lang="fr-FR" b="1" dirty="0">
                <a:solidFill>
                  <a:srgbClr val="FF0000"/>
                </a:solidFill>
              </a:rPr>
              <a:t>Mail et téléphone</a:t>
            </a:r>
          </a:p>
          <a:p>
            <a:pPr marL="285750" indent="-285750">
              <a:buFontTx/>
              <a:buChar char="-"/>
            </a:pPr>
            <a:r>
              <a:rPr lang="fr-FR" b="1" dirty="0">
                <a:solidFill>
                  <a:srgbClr val="FF0000"/>
                </a:solidFill>
              </a:rPr>
              <a:t>DRC complet</a:t>
            </a:r>
          </a:p>
          <a:p>
            <a:pPr marL="285750" indent="-285750">
              <a:buFontTx/>
              <a:buChar char="-"/>
            </a:pPr>
            <a:endParaRPr lang="fr-FR" dirty="0"/>
          </a:p>
        </p:txBody>
      </p:sp>
      <p:sp>
        <p:nvSpPr>
          <p:cNvPr id="2" name="ZoneTexte 1"/>
          <p:cNvSpPr txBox="1"/>
          <p:nvPr/>
        </p:nvSpPr>
        <p:spPr>
          <a:xfrm>
            <a:off x="7241399" y="1188746"/>
            <a:ext cx="1780600" cy="1077218"/>
          </a:xfrm>
          <a:prstGeom prst="rect">
            <a:avLst/>
          </a:prstGeom>
          <a:noFill/>
        </p:spPr>
        <p:txBody>
          <a:bodyPr wrap="square" rtlCol="0">
            <a:spAutoFit/>
          </a:bodyPr>
          <a:lstStyle/>
          <a:p>
            <a:r>
              <a:rPr lang="fr-FR" sz="1600" dirty="0"/>
              <a:t>S’il ne s’ouvre pas automatiquement, aller dans collecte en instance</a:t>
            </a:r>
          </a:p>
        </p:txBody>
      </p:sp>
    </p:spTree>
    <p:extLst>
      <p:ext uri="{BB962C8B-B14F-4D97-AF65-F5344CB8AC3E}">
        <p14:creationId xmlns:p14="http://schemas.microsoft.com/office/powerpoint/2010/main" val="386245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pic>
        <p:nvPicPr>
          <p:cNvPr id="17" name="Image 16"/>
          <p:cNvPicPr>
            <a:picLocks noChangeAspect="1"/>
          </p:cNvPicPr>
          <p:nvPr/>
        </p:nvPicPr>
        <p:blipFill rotWithShape="1">
          <a:blip r:embed="rId2"/>
          <a:srcRect t="-1" b="8838"/>
          <a:stretch/>
        </p:blipFill>
        <p:spPr>
          <a:xfrm>
            <a:off x="3294156" y="1727047"/>
            <a:ext cx="5546035" cy="2844000"/>
          </a:xfrm>
          <a:prstGeom prst="rect">
            <a:avLst/>
          </a:prstGeom>
        </p:spPr>
      </p:pic>
      <p:sp>
        <p:nvSpPr>
          <p:cNvPr id="2" name="ZoneTexte 1"/>
          <p:cNvSpPr txBox="1"/>
          <p:nvPr/>
        </p:nvSpPr>
        <p:spPr>
          <a:xfrm>
            <a:off x="2600324" y="177435"/>
            <a:ext cx="3324225" cy="1015663"/>
          </a:xfrm>
          <a:prstGeom prst="rect">
            <a:avLst/>
          </a:prstGeom>
          <a:noFill/>
        </p:spPr>
        <p:txBody>
          <a:bodyPr wrap="square" rtlCol="0">
            <a:spAutoFit/>
          </a:bodyPr>
          <a:lstStyle/>
          <a:p>
            <a:r>
              <a:rPr lang="fr-FR" sz="2000" dirty="0"/>
              <a:t>Situation de vente :</a:t>
            </a:r>
          </a:p>
          <a:p>
            <a:r>
              <a:rPr lang="fr-FR" sz="2000" dirty="0"/>
              <a:t>Face à face</a:t>
            </a:r>
          </a:p>
          <a:p>
            <a:r>
              <a:rPr lang="fr-FR" sz="2000" b="1" dirty="0">
                <a:solidFill>
                  <a:srgbClr val="FF0000"/>
                </a:solidFill>
              </a:rPr>
              <a:t>Signature Papier</a:t>
            </a:r>
          </a:p>
        </p:txBody>
      </p:sp>
      <p:sp>
        <p:nvSpPr>
          <p:cNvPr id="3" name="ZoneTexte 2"/>
          <p:cNvSpPr txBox="1"/>
          <p:nvPr/>
        </p:nvSpPr>
        <p:spPr>
          <a:xfrm>
            <a:off x="3936708" y="998408"/>
            <a:ext cx="3000375" cy="923330"/>
          </a:xfrm>
          <a:prstGeom prst="rect">
            <a:avLst/>
          </a:prstGeom>
          <a:noFill/>
        </p:spPr>
        <p:txBody>
          <a:bodyPr wrap="square" rtlCol="0">
            <a:spAutoFit/>
          </a:bodyPr>
          <a:lstStyle/>
          <a:p>
            <a:r>
              <a:rPr lang="fr-FR" dirty="0"/>
              <a:t>Après la souscription et « fin client » le classeur client s’ouvre automatiquement</a:t>
            </a:r>
          </a:p>
        </p:txBody>
      </p:sp>
      <p:sp>
        <p:nvSpPr>
          <p:cNvPr id="18" name="Rectangle 17"/>
          <p:cNvSpPr/>
          <p:nvPr/>
        </p:nvSpPr>
        <p:spPr>
          <a:xfrm>
            <a:off x="5162550" y="2519766"/>
            <a:ext cx="3610615" cy="133906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2371725" y="4571047"/>
            <a:ext cx="2295525" cy="646331"/>
          </a:xfrm>
          <a:prstGeom prst="rect">
            <a:avLst/>
          </a:prstGeom>
          <a:noFill/>
        </p:spPr>
        <p:txBody>
          <a:bodyPr wrap="square" rtlCol="0">
            <a:spAutoFit/>
          </a:bodyPr>
          <a:lstStyle/>
          <a:p>
            <a:r>
              <a:rPr lang="fr-FR" dirty="0"/>
              <a:t>Scanner et enregistrer les documents.</a:t>
            </a:r>
          </a:p>
        </p:txBody>
      </p:sp>
      <p:pic>
        <p:nvPicPr>
          <p:cNvPr id="4" name="Image 3"/>
          <p:cNvPicPr>
            <a:picLocks noChangeAspect="1"/>
          </p:cNvPicPr>
          <p:nvPr/>
        </p:nvPicPr>
        <p:blipFill>
          <a:blip r:embed="rId3"/>
          <a:stretch>
            <a:fillRect/>
          </a:stretch>
        </p:blipFill>
        <p:spPr>
          <a:xfrm>
            <a:off x="5797026" y="4651150"/>
            <a:ext cx="540293" cy="453846"/>
          </a:xfrm>
          <a:prstGeom prst="rect">
            <a:avLst/>
          </a:prstGeom>
        </p:spPr>
      </p:pic>
      <p:sp>
        <p:nvSpPr>
          <p:cNvPr id="21" name="ZoneTexte 20"/>
          <p:cNvSpPr txBox="1"/>
          <p:nvPr/>
        </p:nvSpPr>
        <p:spPr>
          <a:xfrm>
            <a:off x="6248400" y="4606589"/>
            <a:ext cx="2295525" cy="461665"/>
          </a:xfrm>
          <a:prstGeom prst="rect">
            <a:avLst/>
          </a:prstGeom>
          <a:noFill/>
        </p:spPr>
        <p:txBody>
          <a:bodyPr wrap="square" rtlCol="0">
            <a:spAutoFit/>
          </a:bodyPr>
          <a:lstStyle/>
          <a:p>
            <a:r>
              <a:rPr lang="fr-FR" sz="1200" dirty="0">
                <a:solidFill>
                  <a:srgbClr val="FF0000"/>
                </a:solidFill>
              </a:rPr>
              <a:t>En cas d’éligibilité Madelin, le justificatif est obligatoire</a:t>
            </a:r>
          </a:p>
        </p:txBody>
      </p:sp>
      <p:sp>
        <p:nvSpPr>
          <p:cNvPr id="5" name="ZoneTexte 4"/>
          <p:cNvSpPr txBox="1"/>
          <p:nvPr/>
        </p:nvSpPr>
        <p:spPr>
          <a:xfrm>
            <a:off x="6734175" y="857250"/>
            <a:ext cx="2038990" cy="1477328"/>
          </a:xfrm>
          <a:prstGeom prst="rect">
            <a:avLst/>
          </a:prstGeom>
          <a:noFill/>
        </p:spPr>
        <p:txBody>
          <a:bodyPr wrap="square" rtlCol="0">
            <a:spAutoFit/>
          </a:bodyPr>
          <a:lstStyle/>
          <a:p>
            <a:r>
              <a:rPr lang="fr-FR" dirty="0"/>
              <a:t>En cas de dysfonctionnement du classeur client, passer par la collecte manuelle</a:t>
            </a:r>
          </a:p>
        </p:txBody>
      </p:sp>
      <p:sp>
        <p:nvSpPr>
          <p:cNvPr id="22" name="ZoneTexte 21"/>
          <p:cNvSpPr txBox="1"/>
          <p:nvPr/>
        </p:nvSpPr>
        <p:spPr>
          <a:xfrm>
            <a:off x="519943" y="3380541"/>
            <a:ext cx="741495" cy="230832"/>
          </a:xfrm>
          <a:prstGeom prst="rect">
            <a:avLst/>
          </a:prstGeom>
          <a:noFill/>
        </p:spPr>
        <p:txBody>
          <a:bodyPr wrap="square" rtlCol="0">
            <a:spAutoFit/>
          </a:bodyPr>
          <a:lstStyle/>
          <a:p>
            <a:r>
              <a:rPr lang="fr-FR" sz="900" b="1" dirty="0" err="1"/>
              <a:t>FàF</a:t>
            </a:r>
            <a:r>
              <a:rPr lang="fr-FR" sz="900" b="1" dirty="0"/>
              <a:t> papier</a:t>
            </a:r>
          </a:p>
        </p:txBody>
      </p:sp>
      <p:grpSp>
        <p:nvGrpSpPr>
          <p:cNvPr id="23" name="Groupe 22"/>
          <p:cNvGrpSpPr/>
          <p:nvPr/>
        </p:nvGrpSpPr>
        <p:grpSpPr>
          <a:xfrm>
            <a:off x="257168" y="2217316"/>
            <a:ext cx="1203339" cy="1144592"/>
            <a:chOff x="6906638" y="2027027"/>
            <a:chExt cx="1040860" cy="725475"/>
          </a:xfrm>
        </p:grpSpPr>
        <p:pic>
          <p:nvPicPr>
            <p:cNvPr id="24" name="Image 23"/>
            <p:cNvPicPr>
              <a:picLocks noChangeAspect="1"/>
            </p:cNvPicPr>
            <p:nvPr/>
          </p:nvPicPr>
          <p:blipFill>
            <a:blip r:embed="rId4"/>
            <a:stretch>
              <a:fillRect/>
            </a:stretch>
          </p:blipFill>
          <p:spPr>
            <a:xfrm>
              <a:off x="7133932" y="2154189"/>
              <a:ext cx="574367" cy="463396"/>
            </a:xfrm>
            <a:prstGeom prst="rect">
              <a:avLst/>
            </a:prstGeom>
          </p:spPr>
        </p:pic>
        <p:sp>
          <p:nvSpPr>
            <p:cNvPr id="25" name="Ellipse 24"/>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97222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8" grpId="0" animBg="1"/>
      <p:bldP spid="19" grpId="0"/>
      <p:bldP spid="21" grpId="0"/>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17" name="Rectangle 16"/>
          <p:cNvSpPr/>
          <p:nvPr/>
        </p:nvSpPr>
        <p:spPr>
          <a:xfrm>
            <a:off x="2524125" y="270969"/>
            <a:ext cx="4572000" cy="923330"/>
          </a:xfrm>
          <a:prstGeom prst="rect">
            <a:avLst/>
          </a:prstGeom>
        </p:spPr>
        <p:txBody>
          <a:bodyPr>
            <a:spAutoFit/>
          </a:bodyPr>
          <a:lstStyle/>
          <a:p>
            <a:r>
              <a:rPr lang="fr-FR" dirty="0"/>
              <a:t>Situation de vente :</a:t>
            </a:r>
          </a:p>
          <a:p>
            <a:r>
              <a:rPr lang="fr-FR" dirty="0"/>
              <a:t>A distance</a:t>
            </a:r>
          </a:p>
          <a:p>
            <a:r>
              <a:rPr lang="fr-FR" b="1" dirty="0">
                <a:solidFill>
                  <a:srgbClr val="FF0000"/>
                </a:solidFill>
              </a:rPr>
              <a:t>Signature papier</a:t>
            </a:r>
          </a:p>
        </p:txBody>
      </p:sp>
      <p:sp>
        <p:nvSpPr>
          <p:cNvPr id="13" name="ZoneTexte 12"/>
          <p:cNvSpPr txBox="1"/>
          <p:nvPr/>
        </p:nvSpPr>
        <p:spPr>
          <a:xfrm>
            <a:off x="519943" y="3380541"/>
            <a:ext cx="741495" cy="230832"/>
          </a:xfrm>
          <a:prstGeom prst="rect">
            <a:avLst/>
          </a:prstGeom>
          <a:noFill/>
        </p:spPr>
        <p:txBody>
          <a:bodyPr wrap="square" rtlCol="0">
            <a:spAutoFit/>
          </a:bodyPr>
          <a:lstStyle/>
          <a:p>
            <a:r>
              <a:rPr lang="fr-FR" sz="900" b="1" dirty="0" err="1"/>
              <a:t>FàF</a:t>
            </a:r>
            <a:r>
              <a:rPr lang="fr-FR" sz="900" b="1" dirty="0"/>
              <a:t> papier</a:t>
            </a:r>
          </a:p>
        </p:txBody>
      </p:sp>
      <p:grpSp>
        <p:nvGrpSpPr>
          <p:cNvPr id="14" name="Groupe 13"/>
          <p:cNvGrpSpPr/>
          <p:nvPr/>
        </p:nvGrpSpPr>
        <p:grpSpPr>
          <a:xfrm>
            <a:off x="257168" y="2217316"/>
            <a:ext cx="1203339" cy="1144592"/>
            <a:chOff x="6906638" y="2027027"/>
            <a:chExt cx="1040860" cy="725475"/>
          </a:xfrm>
        </p:grpSpPr>
        <p:pic>
          <p:nvPicPr>
            <p:cNvPr id="15" name="Image 14"/>
            <p:cNvPicPr>
              <a:picLocks noChangeAspect="1"/>
            </p:cNvPicPr>
            <p:nvPr/>
          </p:nvPicPr>
          <p:blipFill>
            <a:blip r:embed="rId2"/>
            <a:stretch>
              <a:fillRect/>
            </a:stretch>
          </p:blipFill>
          <p:spPr>
            <a:xfrm>
              <a:off x="7133932" y="2154189"/>
              <a:ext cx="574367" cy="463396"/>
            </a:xfrm>
            <a:prstGeom prst="rect">
              <a:avLst/>
            </a:prstGeom>
          </p:spPr>
        </p:pic>
        <p:sp>
          <p:nvSpPr>
            <p:cNvPr id="19" name="Ellipse 18"/>
            <p:cNvSpPr/>
            <p:nvPr/>
          </p:nvSpPr>
          <p:spPr>
            <a:xfrm>
              <a:off x="6906638" y="2027027"/>
              <a:ext cx="1040860" cy="725475"/>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 name="Image 1"/>
          <p:cNvPicPr>
            <a:picLocks noChangeAspect="1"/>
          </p:cNvPicPr>
          <p:nvPr/>
        </p:nvPicPr>
        <p:blipFill>
          <a:blip r:embed="rId3"/>
          <a:stretch>
            <a:fillRect/>
          </a:stretch>
        </p:blipFill>
        <p:spPr>
          <a:xfrm>
            <a:off x="2418521" y="1194299"/>
            <a:ext cx="6603478" cy="3808397"/>
          </a:xfrm>
          <a:prstGeom prst="rect">
            <a:avLst/>
          </a:prstGeom>
        </p:spPr>
      </p:pic>
    </p:spTree>
    <p:extLst>
      <p:ext uri="{BB962C8B-B14F-4D97-AF65-F5344CB8AC3E}">
        <p14:creationId xmlns:p14="http://schemas.microsoft.com/office/powerpoint/2010/main" val="157662638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17" name="Espace réservé du texte 7">
            <a:extLst>
              <a:ext uri="{FF2B5EF4-FFF2-40B4-BE49-F238E27FC236}">
                <a16:creationId xmlns:a16="http://schemas.microsoft.com/office/drawing/2014/main" id="{4A10582A-324A-484F-BBB7-B7205898C728}"/>
              </a:ext>
            </a:extLst>
          </p:cNvPr>
          <p:cNvSpPr txBox="1">
            <a:spLocks/>
          </p:cNvSpPr>
          <p:nvPr/>
        </p:nvSpPr>
        <p:spPr>
          <a:xfrm>
            <a:off x="421964" y="27563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Collecte Manuelle</a:t>
            </a:r>
          </a:p>
          <a:p>
            <a:endParaRPr lang="fr-FR" dirty="0"/>
          </a:p>
        </p:txBody>
      </p:sp>
      <p:sp>
        <p:nvSpPr>
          <p:cNvPr id="2" name="ZoneTexte 1"/>
          <p:cNvSpPr txBox="1"/>
          <p:nvPr/>
        </p:nvSpPr>
        <p:spPr>
          <a:xfrm>
            <a:off x="2658208" y="221045"/>
            <a:ext cx="2609850" cy="461665"/>
          </a:xfrm>
          <a:prstGeom prst="rect">
            <a:avLst/>
          </a:prstGeom>
          <a:noFill/>
        </p:spPr>
        <p:txBody>
          <a:bodyPr wrap="square" rtlCol="0">
            <a:spAutoFit/>
          </a:bodyPr>
          <a:lstStyle/>
          <a:p>
            <a:r>
              <a:rPr lang="fr-FR" sz="2400" b="1" dirty="0"/>
              <a:t>Collecte manuelle </a:t>
            </a:r>
            <a:r>
              <a:rPr lang="fr-FR" dirty="0"/>
              <a:t>:</a:t>
            </a:r>
          </a:p>
        </p:txBody>
      </p:sp>
      <p:sp>
        <p:nvSpPr>
          <p:cNvPr id="18" name="Titre 1"/>
          <p:cNvSpPr>
            <a:spLocks noGrp="1"/>
          </p:cNvSpPr>
          <p:nvPr>
            <p:ph type="title"/>
          </p:nvPr>
        </p:nvSpPr>
        <p:spPr>
          <a:xfrm>
            <a:off x="2793549" y="1347380"/>
            <a:ext cx="4949018" cy="643345"/>
          </a:xfrm>
        </p:spPr>
        <p:txBody>
          <a:bodyPr>
            <a:normAutofit fontScale="90000"/>
          </a:bodyPr>
          <a:lstStyle/>
          <a:p>
            <a:r>
              <a:rPr lang="fr-FR" sz="1600" dirty="0"/>
              <a:t>Dans le cas où suite à un problème technique le dossier classeur client n’aurait pas été créé.</a:t>
            </a:r>
            <a:br>
              <a:rPr lang="fr-FR" sz="1600" dirty="0"/>
            </a:br>
            <a:r>
              <a:rPr lang="fr-FR" dirty="0"/>
              <a:t/>
            </a:r>
            <a:br>
              <a:rPr lang="fr-FR" dirty="0"/>
            </a:br>
            <a:endParaRPr lang="fr-FR" dirty="0"/>
          </a:p>
        </p:txBody>
      </p:sp>
      <p:sp>
        <p:nvSpPr>
          <p:cNvPr id="3" name="ZoneTexte 2"/>
          <p:cNvSpPr txBox="1"/>
          <p:nvPr/>
        </p:nvSpPr>
        <p:spPr>
          <a:xfrm>
            <a:off x="4565199" y="2181225"/>
            <a:ext cx="3788226" cy="461665"/>
          </a:xfrm>
          <a:prstGeom prst="rect">
            <a:avLst/>
          </a:prstGeom>
          <a:noFill/>
        </p:spPr>
        <p:txBody>
          <a:bodyPr wrap="square" rtlCol="0">
            <a:spAutoFit/>
          </a:bodyPr>
          <a:lstStyle/>
          <a:p>
            <a:r>
              <a:rPr lang="fr-FR" sz="2400" dirty="0">
                <a:solidFill>
                  <a:srgbClr val="FF0000"/>
                </a:solidFill>
              </a:rPr>
              <a:t>A utiliser en dernier recours</a:t>
            </a:r>
          </a:p>
        </p:txBody>
      </p:sp>
    </p:spTree>
    <p:extLst>
      <p:ext uri="{BB962C8B-B14F-4D97-AF65-F5344CB8AC3E}">
        <p14:creationId xmlns:p14="http://schemas.microsoft.com/office/powerpoint/2010/main" val="174214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17" name="Espace réservé du texte 7">
            <a:extLst>
              <a:ext uri="{FF2B5EF4-FFF2-40B4-BE49-F238E27FC236}">
                <a16:creationId xmlns:a16="http://schemas.microsoft.com/office/drawing/2014/main" id="{4A10582A-324A-484F-BBB7-B7205898C728}"/>
              </a:ext>
            </a:extLst>
          </p:cNvPr>
          <p:cNvSpPr txBox="1">
            <a:spLocks/>
          </p:cNvSpPr>
          <p:nvPr/>
        </p:nvSpPr>
        <p:spPr>
          <a:xfrm>
            <a:off x="421964" y="27563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Collecte Manuelle</a:t>
            </a:r>
          </a:p>
          <a:p>
            <a:endParaRPr lang="fr-FR" dirty="0"/>
          </a:p>
        </p:txBody>
      </p:sp>
      <p:sp>
        <p:nvSpPr>
          <p:cNvPr id="2" name="ZoneTexte 1"/>
          <p:cNvSpPr txBox="1"/>
          <p:nvPr/>
        </p:nvSpPr>
        <p:spPr>
          <a:xfrm>
            <a:off x="2658208" y="221045"/>
            <a:ext cx="2609850" cy="461665"/>
          </a:xfrm>
          <a:prstGeom prst="rect">
            <a:avLst/>
          </a:prstGeom>
          <a:noFill/>
        </p:spPr>
        <p:txBody>
          <a:bodyPr wrap="square" rtlCol="0">
            <a:spAutoFit/>
          </a:bodyPr>
          <a:lstStyle/>
          <a:p>
            <a:r>
              <a:rPr lang="fr-FR" sz="2400" b="1" dirty="0"/>
              <a:t>Collecte manuelle </a:t>
            </a:r>
            <a:r>
              <a:rPr lang="fr-FR" dirty="0"/>
              <a:t>:</a:t>
            </a:r>
          </a:p>
        </p:txBody>
      </p:sp>
      <p:pic>
        <p:nvPicPr>
          <p:cNvPr id="12" name="Espace réservé pour une image  7"/>
          <p:cNvPicPr>
            <a:picLocks noChangeAspect="1"/>
          </p:cNvPicPr>
          <p:nvPr/>
        </p:nvPicPr>
        <p:blipFill rotWithShape="1">
          <a:blip r:embed="rId2"/>
          <a:srcRect l="5670" t="4" r="5670" b="10555"/>
          <a:stretch/>
        </p:blipFill>
        <p:spPr>
          <a:xfrm>
            <a:off x="2996527" y="1194299"/>
            <a:ext cx="6025472" cy="3420000"/>
          </a:xfrm>
          <a:prstGeom prst="rect">
            <a:avLst/>
          </a:prstGeom>
        </p:spPr>
      </p:pic>
      <p:sp>
        <p:nvSpPr>
          <p:cNvPr id="5" name="ZoneTexte 4"/>
          <p:cNvSpPr txBox="1"/>
          <p:nvPr/>
        </p:nvSpPr>
        <p:spPr>
          <a:xfrm>
            <a:off x="3430755" y="754677"/>
            <a:ext cx="3362844" cy="369332"/>
          </a:xfrm>
          <a:prstGeom prst="rect">
            <a:avLst/>
          </a:prstGeom>
          <a:noFill/>
        </p:spPr>
        <p:txBody>
          <a:bodyPr wrap="square" rtlCol="0">
            <a:spAutoFit/>
          </a:bodyPr>
          <a:lstStyle/>
          <a:p>
            <a:r>
              <a:rPr lang="fr-FR" b="1" dirty="0">
                <a:solidFill>
                  <a:srgbClr val="FF0000"/>
                </a:solidFill>
              </a:rPr>
              <a:t>Ouvrir le classeur client</a:t>
            </a:r>
          </a:p>
        </p:txBody>
      </p:sp>
      <p:pic>
        <p:nvPicPr>
          <p:cNvPr id="14" name="Espace réservé pour une image  7"/>
          <p:cNvPicPr>
            <a:picLocks noChangeAspect="1"/>
          </p:cNvPicPr>
          <p:nvPr/>
        </p:nvPicPr>
        <p:blipFill rotWithShape="1">
          <a:blip r:embed="rId3"/>
          <a:srcRect l="5669" t="-4" r="8477" b="9914"/>
          <a:stretch/>
        </p:blipFill>
        <p:spPr>
          <a:xfrm>
            <a:off x="2850612" y="1124008"/>
            <a:ext cx="5976000" cy="3528000"/>
          </a:xfrm>
          <a:prstGeom prst="rect">
            <a:avLst/>
          </a:prstGeom>
        </p:spPr>
      </p:pic>
      <p:sp>
        <p:nvSpPr>
          <p:cNvPr id="15" name="Rectangle 14"/>
          <p:cNvSpPr/>
          <p:nvPr/>
        </p:nvSpPr>
        <p:spPr>
          <a:xfrm>
            <a:off x="5894961" y="2645923"/>
            <a:ext cx="573933" cy="11047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3358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17" name="Espace réservé du texte 7">
            <a:extLst>
              <a:ext uri="{FF2B5EF4-FFF2-40B4-BE49-F238E27FC236}">
                <a16:creationId xmlns:a16="http://schemas.microsoft.com/office/drawing/2014/main" id="{4A10582A-324A-484F-BBB7-B7205898C728}"/>
              </a:ext>
            </a:extLst>
          </p:cNvPr>
          <p:cNvSpPr txBox="1">
            <a:spLocks/>
          </p:cNvSpPr>
          <p:nvPr/>
        </p:nvSpPr>
        <p:spPr>
          <a:xfrm>
            <a:off x="421964" y="27563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Collecte Manuelle</a:t>
            </a:r>
          </a:p>
          <a:p>
            <a:endParaRPr lang="fr-FR" dirty="0"/>
          </a:p>
        </p:txBody>
      </p:sp>
      <p:sp>
        <p:nvSpPr>
          <p:cNvPr id="2" name="ZoneTexte 1"/>
          <p:cNvSpPr txBox="1"/>
          <p:nvPr/>
        </p:nvSpPr>
        <p:spPr>
          <a:xfrm>
            <a:off x="2658208" y="221045"/>
            <a:ext cx="2609850" cy="461665"/>
          </a:xfrm>
          <a:prstGeom prst="rect">
            <a:avLst/>
          </a:prstGeom>
          <a:noFill/>
        </p:spPr>
        <p:txBody>
          <a:bodyPr wrap="square" rtlCol="0">
            <a:spAutoFit/>
          </a:bodyPr>
          <a:lstStyle/>
          <a:p>
            <a:r>
              <a:rPr lang="fr-FR" sz="2400" b="1" dirty="0"/>
              <a:t>Collecte manuelle </a:t>
            </a:r>
            <a:r>
              <a:rPr lang="fr-FR" dirty="0"/>
              <a:t>:</a:t>
            </a:r>
          </a:p>
        </p:txBody>
      </p:sp>
      <p:pic>
        <p:nvPicPr>
          <p:cNvPr id="11" name="Espace réservé pour une image  7"/>
          <p:cNvPicPr>
            <a:picLocks noChangeAspect="1"/>
          </p:cNvPicPr>
          <p:nvPr/>
        </p:nvPicPr>
        <p:blipFill rotWithShape="1">
          <a:blip r:embed="rId2"/>
          <a:srcRect l="5670" r="5670" b="10650"/>
          <a:stretch/>
        </p:blipFill>
        <p:spPr>
          <a:xfrm>
            <a:off x="3639733" y="1636431"/>
            <a:ext cx="5269895" cy="2988000"/>
          </a:xfrm>
          <a:prstGeom prst="rect">
            <a:avLst/>
          </a:prstGeom>
        </p:spPr>
      </p:pic>
      <p:sp>
        <p:nvSpPr>
          <p:cNvPr id="13" name="ZoneTexte 12"/>
          <p:cNvSpPr txBox="1"/>
          <p:nvPr/>
        </p:nvSpPr>
        <p:spPr>
          <a:xfrm>
            <a:off x="3051376" y="815718"/>
            <a:ext cx="3362844" cy="646331"/>
          </a:xfrm>
          <a:prstGeom prst="rect">
            <a:avLst/>
          </a:prstGeom>
          <a:noFill/>
        </p:spPr>
        <p:txBody>
          <a:bodyPr wrap="square" rtlCol="0">
            <a:spAutoFit/>
          </a:bodyPr>
          <a:lstStyle/>
          <a:p>
            <a:r>
              <a:rPr lang="fr-FR" b="1" dirty="0">
                <a:solidFill>
                  <a:srgbClr val="FF0000"/>
                </a:solidFill>
              </a:rPr>
              <a:t>Sélectionner la catégorie et l’évènement</a:t>
            </a:r>
          </a:p>
        </p:txBody>
      </p:sp>
      <p:sp>
        <p:nvSpPr>
          <p:cNvPr id="16" name="Rectangle 15"/>
          <p:cNvSpPr/>
          <p:nvPr/>
        </p:nvSpPr>
        <p:spPr>
          <a:xfrm>
            <a:off x="4445831" y="3192204"/>
            <a:ext cx="612552" cy="17356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5968403" y="2582833"/>
            <a:ext cx="792319" cy="17356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0065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17" name="Espace réservé du texte 7">
            <a:extLst>
              <a:ext uri="{FF2B5EF4-FFF2-40B4-BE49-F238E27FC236}">
                <a16:creationId xmlns:a16="http://schemas.microsoft.com/office/drawing/2014/main" id="{4A10582A-324A-484F-BBB7-B7205898C728}"/>
              </a:ext>
            </a:extLst>
          </p:cNvPr>
          <p:cNvSpPr txBox="1">
            <a:spLocks/>
          </p:cNvSpPr>
          <p:nvPr/>
        </p:nvSpPr>
        <p:spPr>
          <a:xfrm>
            <a:off x="421964" y="27563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Collecte Manuelle</a:t>
            </a:r>
          </a:p>
          <a:p>
            <a:endParaRPr lang="fr-FR" dirty="0"/>
          </a:p>
        </p:txBody>
      </p:sp>
      <p:sp>
        <p:nvSpPr>
          <p:cNvPr id="2" name="ZoneTexte 1"/>
          <p:cNvSpPr txBox="1"/>
          <p:nvPr/>
        </p:nvSpPr>
        <p:spPr>
          <a:xfrm>
            <a:off x="2658208" y="221045"/>
            <a:ext cx="2609850" cy="461665"/>
          </a:xfrm>
          <a:prstGeom prst="rect">
            <a:avLst/>
          </a:prstGeom>
          <a:noFill/>
        </p:spPr>
        <p:txBody>
          <a:bodyPr wrap="square" rtlCol="0">
            <a:spAutoFit/>
          </a:bodyPr>
          <a:lstStyle/>
          <a:p>
            <a:r>
              <a:rPr lang="fr-FR" sz="2400" b="1" dirty="0"/>
              <a:t>Collecte manuelle </a:t>
            </a:r>
            <a:r>
              <a:rPr lang="fr-FR" dirty="0"/>
              <a:t>:</a:t>
            </a:r>
          </a:p>
        </p:txBody>
      </p:sp>
      <p:sp>
        <p:nvSpPr>
          <p:cNvPr id="13" name="ZoneTexte 12"/>
          <p:cNvSpPr txBox="1"/>
          <p:nvPr/>
        </p:nvSpPr>
        <p:spPr>
          <a:xfrm>
            <a:off x="3051376" y="815718"/>
            <a:ext cx="3362844" cy="646331"/>
          </a:xfrm>
          <a:prstGeom prst="rect">
            <a:avLst/>
          </a:prstGeom>
          <a:noFill/>
        </p:spPr>
        <p:txBody>
          <a:bodyPr wrap="square" rtlCol="0">
            <a:spAutoFit/>
          </a:bodyPr>
          <a:lstStyle/>
          <a:p>
            <a:r>
              <a:rPr lang="fr-FR" b="1" dirty="0">
                <a:solidFill>
                  <a:srgbClr val="FF0000"/>
                </a:solidFill>
              </a:rPr>
              <a:t>Renseigner la nature des documents et valider</a:t>
            </a:r>
          </a:p>
        </p:txBody>
      </p:sp>
      <p:pic>
        <p:nvPicPr>
          <p:cNvPr id="12" name="Espace réservé pour une image  7"/>
          <p:cNvPicPr>
            <a:picLocks noChangeAspect="1"/>
          </p:cNvPicPr>
          <p:nvPr/>
        </p:nvPicPr>
        <p:blipFill rotWithShape="1">
          <a:blip r:embed="rId2"/>
          <a:srcRect l="5670" r="5670" b="10289"/>
          <a:stretch/>
        </p:blipFill>
        <p:spPr>
          <a:xfrm>
            <a:off x="3051376" y="1762849"/>
            <a:ext cx="5438519" cy="3096000"/>
          </a:xfrm>
          <a:prstGeom prst="rect">
            <a:avLst/>
          </a:prstGeom>
        </p:spPr>
      </p:pic>
    </p:spTree>
    <p:extLst>
      <p:ext uri="{BB962C8B-B14F-4D97-AF65-F5344CB8AC3E}">
        <p14:creationId xmlns:p14="http://schemas.microsoft.com/office/powerpoint/2010/main" val="228211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17" name="Espace réservé du texte 7">
            <a:extLst>
              <a:ext uri="{FF2B5EF4-FFF2-40B4-BE49-F238E27FC236}">
                <a16:creationId xmlns:a16="http://schemas.microsoft.com/office/drawing/2014/main" id="{4A10582A-324A-484F-BBB7-B7205898C728}"/>
              </a:ext>
            </a:extLst>
          </p:cNvPr>
          <p:cNvSpPr txBox="1">
            <a:spLocks/>
          </p:cNvSpPr>
          <p:nvPr/>
        </p:nvSpPr>
        <p:spPr>
          <a:xfrm>
            <a:off x="421964" y="27563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Collecte Manuelle</a:t>
            </a:r>
          </a:p>
          <a:p>
            <a:endParaRPr lang="fr-FR" dirty="0"/>
          </a:p>
        </p:txBody>
      </p:sp>
      <p:sp>
        <p:nvSpPr>
          <p:cNvPr id="2" name="ZoneTexte 1"/>
          <p:cNvSpPr txBox="1"/>
          <p:nvPr/>
        </p:nvSpPr>
        <p:spPr>
          <a:xfrm>
            <a:off x="2658208" y="221045"/>
            <a:ext cx="2609850" cy="461665"/>
          </a:xfrm>
          <a:prstGeom prst="rect">
            <a:avLst/>
          </a:prstGeom>
          <a:noFill/>
        </p:spPr>
        <p:txBody>
          <a:bodyPr wrap="square" rtlCol="0">
            <a:spAutoFit/>
          </a:bodyPr>
          <a:lstStyle/>
          <a:p>
            <a:r>
              <a:rPr lang="fr-FR" sz="2400" b="1" dirty="0"/>
              <a:t>Collecte manuelle </a:t>
            </a:r>
            <a:r>
              <a:rPr lang="fr-FR" dirty="0"/>
              <a:t>:</a:t>
            </a:r>
          </a:p>
        </p:txBody>
      </p:sp>
      <p:sp>
        <p:nvSpPr>
          <p:cNvPr id="13" name="ZoneTexte 12"/>
          <p:cNvSpPr txBox="1"/>
          <p:nvPr/>
        </p:nvSpPr>
        <p:spPr>
          <a:xfrm>
            <a:off x="3051376" y="815718"/>
            <a:ext cx="3362844" cy="646331"/>
          </a:xfrm>
          <a:prstGeom prst="rect">
            <a:avLst/>
          </a:prstGeom>
          <a:noFill/>
        </p:spPr>
        <p:txBody>
          <a:bodyPr wrap="square" rtlCol="0">
            <a:spAutoFit/>
          </a:bodyPr>
          <a:lstStyle/>
          <a:p>
            <a:r>
              <a:rPr lang="fr-FR" b="1" dirty="0">
                <a:solidFill>
                  <a:srgbClr val="FF0000"/>
                </a:solidFill>
              </a:rPr>
              <a:t>Procéder à la numérisation ou au scan puis valider</a:t>
            </a:r>
          </a:p>
        </p:txBody>
      </p:sp>
      <p:pic>
        <p:nvPicPr>
          <p:cNvPr id="9" name="Espace réservé pour une image  7"/>
          <p:cNvPicPr>
            <a:picLocks noChangeAspect="1"/>
          </p:cNvPicPr>
          <p:nvPr/>
        </p:nvPicPr>
        <p:blipFill rotWithShape="1">
          <a:blip r:embed="rId2"/>
          <a:srcRect l="5670" t="-2" r="5670" b="8410"/>
          <a:stretch/>
        </p:blipFill>
        <p:spPr>
          <a:xfrm>
            <a:off x="3051376" y="1462049"/>
            <a:ext cx="5760438" cy="3348000"/>
          </a:xfrm>
          <a:prstGeom prst="rect">
            <a:avLst/>
          </a:prstGeom>
        </p:spPr>
      </p:pic>
    </p:spTree>
    <p:extLst>
      <p:ext uri="{BB962C8B-B14F-4D97-AF65-F5344CB8AC3E}">
        <p14:creationId xmlns:p14="http://schemas.microsoft.com/office/powerpoint/2010/main" val="424481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4A10582A-324A-484F-BBB7-B7205898C728}"/>
              </a:ext>
            </a:extLst>
          </p:cNvPr>
          <p:cNvSpPr txBox="1">
            <a:spLocks/>
          </p:cNvSpPr>
          <p:nvPr/>
        </p:nvSpPr>
        <p:spPr>
          <a:xfrm>
            <a:off x="421964" y="11942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Archivage</a:t>
            </a:r>
          </a:p>
          <a:p>
            <a:endParaRPr lang="fr-FR" dirty="0"/>
          </a:p>
        </p:txBody>
      </p:sp>
      <p:sp>
        <p:nvSpPr>
          <p:cNvPr id="7"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4</a:t>
            </a:r>
          </a:p>
        </p:txBody>
      </p:sp>
      <p:sp>
        <p:nvSpPr>
          <p:cNvPr id="8"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4565199" y="221045"/>
            <a:ext cx="4456800"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17" name="Espace réservé du texte 7">
            <a:extLst>
              <a:ext uri="{FF2B5EF4-FFF2-40B4-BE49-F238E27FC236}">
                <a16:creationId xmlns:a16="http://schemas.microsoft.com/office/drawing/2014/main" id="{4A10582A-324A-484F-BBB7-B7205898C728}"/>
              </a:ext>
            </a:extLst>
          </p:cNvPr>
          <p:cNvSpPr txBox="1">
            <a:spLocks/>
          </p:cNvSpPr>
          <p:nvPr/>
        </p:nvSpPr>
        <p:spPr>
          <a:xfrm>
            <a:off x="421964" y="2756399"/>
            <a:ext cx="1588565" cy="871610"/>
          </a:xfrm>
          <a:prstGeom prst="rect">
            <a:avLst/>
          </a:prstGeom>
        </p:spPr>
        <p:txBody>
          <a:bodyPr vert="horz" lIns="91440" tIns="45720" rIns="91440" bIns="45720" rtlCol="0" anchor="b" anchorCtr="0">
            <a:no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dirty="0"/>
              <a:t>Collecte Manuelle</a:t>
            </a:r>
          </a:p>
          <a:p>
            <a:endParaRPr lang="fr-FR" dirty="0"/>
          </a:p>
        </p:txBody>
      </p:sp>
      <p:sp>
        <p:nvSpPr>
          <p:cNvPr id="2" name="ZoneTexte 1"/>
          <p:cNvSpPr txBox="1"/>
          <p:nvPr/>
        </p:nvSpPr>
        <p:spPr>
          <a:xfrm>
            <a:off x="2658208" y="221045"/>
            <a:ext cx="2609850" cy="461665"/>
          </a:xfrm>
          <a:prstGeom prst="rect">
            <a:avLst/>
          </a:prstGeom>
          <a:noFill/>
        </p:spPr>
        <p:txBody>
          <a:bodyPr wrap="square" rtlCol="0">
            <a:spAutoFit/>
          </a:bodyPr>
          <a:lstStyle/>
          <a:p>
            <a:r>
              <a:rPr lang="fr-FR" sz="2400" b="1" dirty="0"/>
              <a:t>Collecte manuelle </a:t>
            </a:r>
            <a:r>
              <a:rPr lang="fr-FR" dirty="0"/>
              <a:t>:</a:t>
            </a:r>
          </a:p>
        </p:txBody>
      </p:sp>
      <p:sp>
        <p:nvSpPr>
          <p:cNvPr id="13" name="ZoneTexte 12"/>
          <p:cNvSpPr txBox="1"/>
          <p:nvPr/>
        </p:nvSpPr>
        <p:spPr>
          <a:xfrm>
            <a:off x="3051376" y="815718"/>
            <a:ext cx="3362844" cy="646331"/>
          </a:xfrm>
          <a:prstGeom prst="rect">
            <a:avLst/>
          </a:prstGeom>
          <a:noFill/>
        </p:spPr>
        <p:txBody>
          <a:bodyPr wrap="square" rtlCol="0">
            <a:spAutoFit/>
          </a:bodyPr>
          <a:lstStyle/>
          <a:p>
            <a:r>
              <a:rPr lang="fr-FR" b="1" dirty="0">
                <a:solidFill>
                  <a:srgbClr val="FF0000"/>
                </a:solidFill>
              </a:rPr>
              <a:t>Les documents remontent dans le classeur client</a:t>
            </a:r>
          </a:p>
        </p:txBody>
      </p:sp>
      <p:pic>
        <p:nvPicPr>
          <p:cNvPr id="10" name="Image 9"/>
          <p:cNvPicPr>
            <a:picLocks noChangeAspect="1"/>
          </p:cNvPicPr>
          <p:nvPr/>
        </p:nvPicPr>
        <p:blipFill rotWithShape="1">
          <a:blip r:embed="rId2"/>
          <a:srcRect b="12293"/>
          <a:stretch/>
        </p:blipFill>
        <p:spPr>
          <a:xfrm>
            <a:off x="2485599" y="1462049"/>
            <a:ext cx="5910535" cy="2916000"/>
          </a:xfrm>
          <a:prstGeom prst="rect">
            <a:avLst/>
          </a:prstGeom>
        </p:spPr>
      </p:pic>
      <p:sp>
        <p:nvSpPr>
          <p:cNvPr id="12" name="Flèche gauche 11">
            <a:hlinkClick r:id="rId3" action="ppaction://hlinksldjump"/>
          </p:cNvPr>
          <p:cNvSpPr/>
          <p:nvPr/>
        </p:nvSpPr>
        <p:spPr>
          <a:xfrm>
            <a:off x="2723745" y="4581728"/>
            <a:ext cx="749029" cy="4280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Tree>
    <p:extLst>
      <p:ext uri="{BB962C8B-B14F-4D97-AF65-F5344CB8AC3E}">
        <p14:creationId xmlns:p14="http://schemas.microsoft.com/office/powerpoint/2010/main" val="327263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4591455" y="1310587"/>
            <a:ext cx="3628417" cy="2191370"/>
          </a:xfrm>
        </p:spPr>
        <p:txBody>
          <a:bodyPr>
            <a:normAutofit fontScale="77500" lnSpcReduction="20000"/>
          </a:bodyPr>
          <a:lstStyle/>
          <a:p>
            <a:endParaRPr lang="fr-FR" dirty="0"/>
          </a:p>
          <a:p>
            <a:pPr defTabSz="914400">
              <a:lnSpc>
                <a:spcPct val="90000"/>
              </a:lnSpc>
              <a:spcBef>
                <a:spcPts val="1000"/>
              </a:spcBef>
            </a:pPr>
            <a:r>
              <a:rPr lang="fr-FR" sz="6500" b="1" dirty="0">
                <a:solidFill>
                  <a:srgbClr val="922A51"/>
                </a:solidFill>
                <a:latin typeface="+mn-lt"/>
                <a:hlinkClick r:id="rId2" action="ppaction://hlinksldjump"/>
              </a:rPr>
              <a:t>Consultation</a:t>
            </a:r>
            <a:endParaRPr lang="fr-FR" sz="6500" b="1" dirty="0">
              <a:solidFill>
                <a:srgbClr val="922A51"/>
              </a:solidFill>
              <a:latin typeface="+mn-lt"/>
            </a:endParaRPr>
          </a:p>
          <a:p>
            <a:pPr defTabSz="914400">
              <a:lnSpc>
                <a:spcPct val="90000"/>
              </a:lnSpc>
              <a:spcBef>
                <a:spcPts val="1000"/>
              </a:spcBef>
            </a:pPr>
            <a:r>
              <a:rPr lang="fr-FR" sz="6500" b="1" dirty="0">
                <a:solidFill>
                  <a:srgbClr val="922A51"/>
                </a:solidFill>
                <a:latin typeface="+mn-lt"/>
              </a:rPr>
              <a:t>et</a:t>
            </a:r>
          </a:p>
          <a:p>
            <a:pPr defTabSz="914400">
              <a:lnSpc>
                <a:spcPct val="90000"/>
              </a:lnSpc>
              <a:spcBef>
                <a:spcPts val="1000"/>
              </a:spcBef>
            </a:pPr>
            <a:r>
              <a:rPr lang="fr-FR" sz="6500" b="1" dirty="0">
                <a:solidFill>
                  <a:srgbClr val="922A51"/>
                </a:solidFill>
                <a:latin typeface="+mn-lt"/>
                <a:hlinkClick r:id="rId3" action="ppaction://hlinksldjump"/>
              </a:rPr>
              <a:t>Annulation</a:t>
            </a:r>
            <a:endParaRPr lang="fr-FR" sz="6500" b="1" dirty="0">
              <a:solidFill>
                <a:srgbClr val="922A51"/>
              </a:solidFill>
              <a:latin typeface="+mn-lt"/>
            </a:endParaRP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a:t>
            </a:r>
            <a:r>
              <a:rPr lang="fr-FR" sz="1600" dirty="0">
                <a:solidFill>
                  <a:srgbClr val="E87618"/>
                </a:solidFill>
              </a:rPr>
              <a:t>EVO</a:t>
            </a:r>
            <a:r>
              <a:rPr lang="fr-FR" sz="1600" dirty="0"/>
              <a:t>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Tree>
    <p:extLst>
      <p:ext uri="{BB962C8B-B14F-4D97-AF65-F5344CB8AC3E}">
        <p14:creationId xmlns:p14="http://schemas.microsoft.com/office/powerpoint/2010/main" val="59789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Consultation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solidFill>
                  <a:srgbClr val="E87618"/>
                </a:solidFill>
              </a:rPr>
              <a:t>PREVOYANCE</a:t>
            </a:r>
            <a:r>
              <a:rPr lang="fr-FR" sz="1600" dirty="0"/>
              <a:t>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Il existe 2 moyens d’accéder à la consultation</a:t>
            </a:r>
          </a:p>
        </p:txBody>
      </p:sp>
      <p:pic>
        <p:nvPicPr>
          <p:cNvPr id="7" name="Espace réservé pour une image  7"/>
          <p:cNvPicPr>
            <a:picLocks noChangeAspect="1"/>
          </p:cNvPicPr>
          <p:nvPr/>
        </p:nvPicPr>
        <p:blipFill rotWithShape="1">
          <a:blip r:embed="rId2"/>
          <a:srcRect l="5670" t="4896" r="5670" b="12208"/>
          <a:stretch/>
        </p:blipFill>
        <p:spPr>
          <a:xfrm>
            <a:off x="3094985" y="1450884"/>
            <a:ext cx="5456713" cy="2870349"/>
          </a:xfrm>
          <a:prstGeom prst="rect">
            <a:avLst/>
          </a:prstGeom>
        </p:spPr>
      </p:pic>
      <p:sp>
        <p:nvSpPr>
          <p:cNvPr id="4" name="ZoneTexte 3"/>
          <p:cNvSpPr txBox="1"/>
          <p:nvPr/>
        </p:nvSpPr>
        <p:spPr>
          <a:xfrm>
            <a:off x="4718862" y="3287950"/>
            <a:ext cx="2421240" cy="523220"/>
          </a:xfrm>
          <a:prstGeom prst="rect">
            <a:avLst/>
          </a:prstGeom>
          <a:noFill/>
        </p:spPr>
        <p:txBody>
          <a:bodyPr wrap="square" rtlCol="0">
            <a:spAutoFit/>
          </a:bodyPr>
          <a:lstStyle/>
          <a:p>
            <a:r>
              <a:rPr lang="fr-FR" sz="1400" dirty="0">
                <a:solidFill>
                  <a:srgbClr val="FF0000"/>
                </a:solidFill>
              </a:rPr>
              <a:t>En double cliquant sur le contrat depuis la synthèse</a:t>
            </a:r>
          </a:p>
        </p:txBody>
      </p:sp>
      <p:pic>
        <p:nvPicPr>
          <p:cNvPr id="10" name="Espace réservé pour une image  7"/>
          <p:cNvPicPr>
            <a:picLocks noChangeAspect="1"/>
          </p:cNvPicPr>
          <p:nvPr/>
        </p:nvPicPr>
        <p:blipFill rotWithShape="1">
          <a:blip r:embed="rId3"/>
          <a:srcRect l="4419" t="10946" r="6919" b="6158"/>
          <a:stretch/>
        </p:blipFill>
        <p:spPr>
          <a:xfrm>
            <a:off x="2790736" y="1450884"/>
            <a:ext cx="6065210" cy="3190432"/>
          </a:xfrm>
          <a:prstGeom prst="rect">
            <a:avLst/>
          </a:prstGeom>
        </p:spPr>
      </p:pic>
      <p:sp>
        <p:nvSpPr>
          <p:cNvPr id="5" name="ZoneTexte 4"/>
          <p:cNvSpPr txBox="1"/>
          <p:nvPr/>
        </p:nvSpPr>
        <p:spPr>
          <a:xfrm>
            <a:off x="4523363" y="3287950"/>
            <a:ext cx="2811292" cy="461665"/>
          </a:xfrm>
          <a:prstGeom prst="rect">
            <a:avLst/>
          </a:prstGeom>
          <a:noFill/>
        </p:spPr>
        <p:txBody>
          <a:bodyPr wrap="square" rtlCol="0">
            <a:spAutoFit/>
          </a:bodyPr>
          <a:lstStyle/>
          <a:p>
            <a:r>
              <a:rPr lang="fr-FR" sz="1200" dirty="0">
                <a:solidFill>
                  <a:srgbClr val="FF0000"/>
                </a:solidFill>
              </a:rPr>
              <a:t>Ou en passant par le totem de gauche « vendre et gérer prévoyance pro »</a:t>
            </a:r>
          </a:p>
        </p:txBody>
      </p:sp>
      <p:sp>
        <p:nvSpPr>
          <p:cNvPr id="11" name="Rectangle 10"/>
          <p:cNvSpPr/>
          <p:nvPr/>
        </p:nvSpPr>
        <p:spPr>
          <a:xfrm>
            <a:off x="2790736" y="1994170"/>
            <a:ext cx="980220" cy="24319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Espace réservé pour une image  7"/>
          <p:cNvPicPr>
            <a:picLocks noChangeAspect="1"/>
          </p:cNvPicPr>
          <p:nvPr/>
        </p:nvPicPr>
        <p:blipFill rotWithShape="1">
          <a:blip r:embed="rId4"/>
          <a:srcRect l="5603" t="11017" r="5736" b="6504"/>
          <a:stretch/>
        </p:blipFill>
        <p:spPr>
          <a:xfrm>
            <a:off x="2597285" y="1450884"/>
            <a:ext cx="6284802" cy="3305942"/>
          </a:xfrm>
          <a:prstGeom prst="rect">
            <a:avLst/>
          </a:prstGeom>
        </p:spPr>
      </p:pic>
      <p:sp>
        <p:nvSpPr>
          <p:cNvPr id="14" name="ZoneTexte 13"/>
          <p:cNvSpPr txBox="1"/>
          <p:nvPr/>
        </p:nvSpPr>
        <p:spPr>
          <a:xfrm>
            <a:off x="5823341" y="3536033"/>
            <a:ext cx="2356785" cy="646331"/>
          </a:xfrm>
          <a:prstGeom prst="rect">
            <a:avLst/>
          </a:prstGeom>
          <a:noFill/>
        </p:spPr>
        <p:txBody>
          <a:bodyPr wrap="square" rtlCol="0">
            <a:spAutoFit/>
          </a:bodyPr>
          <a:lstStyle/>
          <a:p>
            <a:r>
              <a:rPr lang="fr-FR" dirty="0">
                <a:solidFill>
                  <a:schemeClr val="bg1"/>
                </a:solidFill>
              </a:rPr>
              <a:t>Par ce chemin, il faut identifier le client</a:t>
            </a:r>
          </a:p>
        </p:txBody>
      </p:sp>
    </p:spTree>
    <p:extLst>
      <p:ext uri="{BB962C8B-B14F-4D97-AF65-F5344CB8AC3E}">
        <p14:creationId xmlns:p14="http://schemas.microsoft.com/office/powerpoint/2010/main" val="416909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1" grpId="0" animBg="1"/>
      <p:bldP spid="1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Consultation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Accéder à MyAssur</a:t>
            </a:r>
          </a:p>
        </p:txBody>
      </p:sp>
      <p:sp>
        <p:nvSpPr>
          <p:cNvPr id="14" name="ZoneTexte 13"/>
          <p:cNvSpPr txBox="1"/>
          <p:nvPr/>
        </p:nvSpPr>
        <p:spPr>
          <a:xfrm>
            <a:off x="5823341" y="3536033"/>
            <a:ext cx="2356785" cy="646331"/>
          </a:xfrm>
          <a:prstGeom prst="rect">
            <a:avLst/>
          </a:prstGeom>
          <a:noFill/>
        </p:spPr>
        <p:txBody>
          <a:bodyPr wrap="square" rtlCol="0">
            <a:spAutoFit/>
          </a:bodyPr>
          <a:lstStyle/>
          <a:p>
            <a:r>
              <a:rPr lang="fr-FR" dirty="0">
                <a:solidFill>
                  <a:schemeClr val="bg1"/>
                </a:solidFill>
              </a:rPr>
              <a:t>Par ce chemin, il faut identifier le client</a:t>
            </a:r>
          </a:p>
        </p:txBody>
      </p:sp>
      <p:pic>
        <p:nvPicPr>
          <p:cNvPr id="15" name="Espace réservé pour une image  7"/>
          <p:cNvPicPr>
            <a:picLocks noChangeAspect="1"/>
          </p:cNvPicPr>
          <p:nvPr/>
        </p:nvPicPr>
        <p:blipFill rotWithShape="1">
          <a:blip r:embed="rId2"/>
          <a:srcRect l="5670" t="4896" r="5670" b="6337"/>
          <a:stretch/>
        </p:blipFill>
        <p:spPr>
          <a:xfrm>
            <a:off x="2848958" y="1450884"/>
            <a:ext cx="5948765" cy="3350714"/>
          </a:xfrm>
          <a:prstGeom prst="rect">
            <a:avLst/>
          </a:prstGeom>
        </p:spPr>
      </p:pic>
      <p:sp>
        <p:nvSpPr>
          <p:cNvPr id="13" name="ZoneTexte 12"/>
          <p:cNvSpPr txBox="1"/>
          <p:nvPr/>
        </p:nvSpPr>
        <p:spPr>
          <a:xfrm>
            <a:off x="7334655" y="2561922"/>
            <a:ext cx="1332690" cy="1200329"/>
          </a:xfrm>
          <a:prstGeom prst="rect">
            <a:avLst/>
          </a:prstGeom>
          <a:noFill/>
        </p:spPr>
        <p:txBody>
          <a:bodyPr wrap="square" rtlCol="0">
            <a:spAutoFit/>
          </a:bodyPr>
          <a:lstStyle/>
          <a:p>
            <a:r>
              <a:rPr lang="fr-FR" dirty="0">
                <a:solidFill>
                  <a:srgbClr val="FF0000"/>
                </a:solidFill>
              </a:rPr>
              <a:t>Par le double clic, choisir consultation</a:t>
            </a:r>
          </a:p>
        </p:txBody>
      </p:sp>
      <p:sp>
        <p:nvSpPr>
          <p:cNvPr id="16" name="Rectangle 15"/>
          <p:cNvSpPr/>
          <p:nvPr/>
        </p:nvSpPr>
        <p:spPr>
          <a:xfrm>
            <a:off x="5705758" y="3582505"/>
            <a:ext cx="665860" cy="31828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Espace réservé pour une image  7"/>
          <p:cNvPicPr>
            <a:picLocks noChangeAspect="1"/>
          </p:cNvPicPr>
          <p:nvPr/>
        </p:nvPicPr>
        <p:blipFill rotWithShape="1">
          <a:blip r:embed="rId3"/>
          <a:srcRect l="5670" t="11503" r="5670" b="4868"/>
          <a:stretch/>
        </p:blipFill>
        <p:spPr>
          <a:xfrm>
            <a:off x="2597286" y="1297800"/>
            <a:ext cx="6353166" cy="3503798"/>
          </a:xfrm>
          <a:prstGeom prst="rect">
            <a:avLst/>
          </a:prstGeom>
        </p:spPr>
      </p:pic>
      <p:sp>
        <p:nvSpPr>
          <p:cNvPr id="18" name="ZoneTexte 17"/>
          <p:cNvSpPr txBox="1"/>
          <p:nvPr/>
        </p:nvSpPr>
        <p:spPr>
          <a:xfrm>
            <a:off x="7481846" y="2628398"/>
            <a:ext cx="1567549" cy="954107"/>
          </a:xfrm>
          <a:prstGeom prst="rect">
            <a:avLst/>
          </a:prstGeom>
          <a:noFill/>
        </p:spPr>
        <p:txBody>
          <a:bodyPr wrap="square" rtlCol="0">
            <a:spAutoFit/>
          </a:bodyPr>
          <a:lstStyle/>
          <a:p>
            <a:r>
              <a:rPr lang="fr-FR" sz="1400" dirty="0">
                <a:solidFill>
                  <a:srgbClr val="FF0000"/>
                </a:solidFill>
              </a:rPr>
              <a:t>Par le totem de gauche, cliquer sur le contrat puis « consultation »</a:t>
            </a:r>
          </a:p>
        </p:txBody>
      </p:sp>
      <p:sp>
        <p:nvSpPr>
          <p:cNvPr id="19" name="Rectangle 18"/>
          <p:cNvSpPr/>
          <p:nvPr/>
        </p:nvSpPr>
        <p:spPr>
          <a:xfrm>
            <a:off x="6591725" y="3344121"/>
            <a:ext cx="737392" cy="41812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droite 3"/>
          <p:cNvSpPr/>
          <p:nvPr/>
        </p:nvSpPr>
        <p:spPr>
          <a:xfrm rot="20197577">
            <a:off x="4826436" y="2666443"/>
            <a:ext cx="234259" cy="20529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96309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8" grpId="0"/>
      <p:bldP spid="19" grpId="0" animBg="1"/>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Consultation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MyAssur</a:t>
            </a:r>
          </a:p>
        </p:txBody>
      </p:sp>
      <p:pic>
        <p:nvPicPr>
          <p:cNvPr id="20" name="Espace réservé pour une image  7"/>
          <p:cNvPicPr>
            <a:picLocks noChangeAspect="1"/>
          </p:cNvPicPr>
          <p:nvPr/>
        </p:nvPicPr>
        <p:blipFill rotWithShape="1">
          <a:blip r:embed="rId2"/>
          <a:srcRect l="5413" t="20923" r="5927" b="8262"/>
          <a:stretch/>
        </p:blipFill>
        <p:spPr>
          <a:xfrm>
            <a:off x="2520952" y="1635967"/>
            <a:ext cx="6281726" cy="2836455"/>
          </a:xfrm>
          <a:prstGeom prst="rect">
            <a:avLst/>
          </a:prstGeom>
        </p:spPr>
      </p:pic>
      <p:sp>
        <p:nvSpPr>
          <p:cNvPr id="4" name="ZoneTexte 3"/>
          <p:cNvSpPr txBox="1"/>
          <p:nvPr/>
        </p:nvSpPr>
        <p:spPr>
          <a:xfrm>
            <a:off x="4679005" y="856802"/>
            <a:ext cx="3437872" cy="646331"/>
          </a:xfrm>
          <a:prstGeom prst="rect">
            <a:avLst/>
          </a:prstGeom>
          <a:noFill/>
        </p:spPr>
        <p:txBody>
          <a:bodyPr wrap="square" rtlCol="0">
            <a:spAutoFit/>
          </a:bodyPr>
          <a:lstStyle/>
          <a:p>
            <a:r>
              <a:rPr lang="fr-FR" dirty="0">
                <a:solidFill>
                  <a:srgbClr val="FF0000"/>
                </a:solidFill>
              </a:rPr>
              <a:t>Vous êtes maintenant dans la zone de consultation du contrat</a:t>
            </a:r>
          </a:p>
        </p:txBody>
      </p:sp>
    </p:spTree>
    <p:extLst>
      <p:ext uri="{BB962C8B-B14F-4D97-AF65-F5344CB8AC3E}">
        <p14:creationId xmlns:p14="http://schemas.microsoft.com/office/powerpoint/2010/main" val="338387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Consultation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MyAssur</a:t>
            </a:r>
          </a:p>
        </p:txBody>
      </p:sp>
      <p:pic>
        <p:nvPicPr>
          <p:cNvPr id="20" name="Espace réservé pour une image  7"/>
          <p:cNvPicPr>
            <a:picLocks noChangeAspect="1"/>
          </p:cNvPicPr>
          <p:nvPr/>
        </p:nvPicPr>
        <p:blipFill rotWithShape="1">
          <a:blip r:embed="rId2"/>
          <a:srcRect l="5413" t="20923" r="5927" b="8262"/>
          <a:stretch/>
        </p:blipFill>
        <p:spPr>
          <a:xfrm>
            <a:off x="2520952" y="1635967"/>
            <a:ext cx="6281726" cy="2836455"/>
          </a:xfrm>
          <a:prstGeom prst="rect">
            <a:avLst/>
          </a:prstGeom>
        </p:spPr>
      </p:pic>
      <p:sp>
        <p:nvSpPr>
          <p:cNvPr id="4" name="ZoneTexte 3"/>
          <p:cNvSpPr txBox="1"/>
          <p:nvPr/>
        </p:nvSpPr>
        <p:spPr>
          <a:xfrm>
            <a:off x="4679005" y="856802"/>
            <a:ext cx="3437872" cy="646331"/>
          </a:xfrm>
          <a:prstGeom prst="rect">
            <a:avLst/>
          </a:prstGeom>
          <a:noFill/>
        </p:spPr>
        <p:txBody>
          <a:bodyPr wrap="square" rtlCol="0">
            <a:spAutoFit/>
          </a:bodyPr>
          <a:lstStyle/>
          <a:p>
            <a:r>
              <a:rPr lang="fr-FR" dirty="0">
                <a:solidFill>
                  <a:srgbClr val="FF0000"/>
                </a:solidFill>
              </a:rPr>
              <a:t>Vous êtes maintenant dans la zone de consultation du contrat</a:t>
            </a:r>
          </a:p>
        </p:txBody>
      </p:sp>
      <p:sp>
        <p:nvSpPr>
          <p:cNvPr id="10" name="Flèche gauche 9">
            <a:hlinkClick r:id="rId3" action="ppaction://hlinksldjump"/>
          </p:cNvPr>
          <p:cNvSpPr/>
          <p:nvPr/>
        </p:nvSpPr>
        <p:spPr>
          <a:xfrm>
            <a:off x="7742362" y="4605256"/>
            <a:ext cx="749029" cy="4280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Tree>
    <p:extLst>
      <p:ext uri="{BB962C8B-B14F-4D97-AF65-F5344CB8AC3E}">
        <p14:creationId xmlns:p14="http://schemas.microsoft.com/office/powerpoint/2010/main" val="213255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Annulation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Il existe 2 moyens d’accéder à l’annulation</a:t>
            </a:r>
          </a:p>
        </p:txBody>
      </p:sp>
      <p:pic>
        <p:nvPicPr>
          <p:cNvPr id="7" name="Espace réservé pour une image  7"/>
          <p:cNvPicPr>
            <a:picLocks noChangeAspect="1"/>
          </p:cNvPicPr>
          <p:nvPr/>
        </p:nvPicPr>
        <p:blipFill rotWithShape="1">
          <a:blip r:embed="rId2"/>
          <a:srcRect l="5670" t="4896" r="5670" b="12208"/>
          <a:stretch/>
        </p:blipFill>
        <p:spPr>
          <a:xfrm>
            <a:off x="3094985" y="1450884"/>
            <a:ext cx="5456713" cy="2870349"/>
          </a:xfrm>
          <a:prstGeom prst="rect">
            <a:avLst/>
          </a:prstGeom>
        </p:spPr>
      </p:pic>
      <p:sp>
        <p:nvSpPr>
          <p:cNvPr id="4" name="ZoneTexte 3"/>
          <p:cNvSpPr txBox="1"/>
          <p:nvPr/>
        </p:nvSpPr>
        <p:spPr>
          <a:xfrm>
            <a:off x="4718862" y="3287950"/>
            <a:ext cx="2421240" cy="523220"/>
          </a:xfrm>
          <a:prstGeom prst="rect">
            <a:avLst/>
          </a:prstGeom>
          <a:noFill/>
        </p:spPr>
        <p:txBody>
          <a:bodyPr wrap="square" rtlCol="0">
            <a:spAutoFit/>
          </a:bodyPr>
          <a:lstStyle/>
          <a:p>
            <a:r>
              <a:rPr lang="fr-FR" sz="1400" dirty="0">
                <a:solidFill>
                  <a:srgbClr val="FF0000"/>
                </a:solidFill>
              </a:rPr>
              <a:t>En double cliquant sur le contrat depuis la synthèse</a:t>
            </a:r>
          </a:p>
        </p:txBody>
      </p:sp>
      <p:pic>
        <p:nvPicPr>
          <p:cNvPr id="10" name="Espace réservé pour une image  7"/>
          <p:cNvPicPr>
            <a:picLocks noChangeAspect="1"/>
          </p:cNvPicPr>
          <p:nvPr/>
        </p:nvPicPr>
        <p:blipFill rotWithShape="1">
          <a:blip r:embed="rId3"/>
          <a:srcRect l="4419" t="10946" r="6919" b="6158"/>
          <a:stretch/>
        </p:blipFill>
        <p:spPr>
          <a:xfrm>
            <a:off x="2790736" y="1450884"/>
            <a:ext cx="6065210" cy="3190432"/>
          </a:xfrm>
          <a:prstGeom prst="rect">
            <a:avLst/>
          </a:prstGeom>
        </p:spPr>
      </p:pic>
      <p:sp>
        <p:nvSpPr>
          <p:cNvPr id="5" name="ZoneTexte 4"/>
          <p:cNvSpPr txBox="1"/>
          <p:nvPr/>
        </p:nvSpPr>
        <p:spPr>
          <a:xfrm>
            <a:off x="4523363" y="3287950"/>
            <a:ext cx="2811292" cy="461665"/>
          </a:xfrm>
          <a:prstGeom prst="rect">
            <a:avLst/>
          </a:prstGeom>
          <a:noFill/>
        </p:spPr>
        <p:txBody>
          <a:bodyPr wrap="square" rtlCol="0">
            <a:spAutoFit/>
          </a:bodyPr>
          <a:lstStyle/>
          <a:p>
            <a:r>
              <a:rPr lang="fr-FR" sz="1200" dirty="0">
                <a:solidFill>
                  <a:srgbClr val="FF0000"/>
                </a:solidFill>
              </a:rPr>
              <a:t>Ou en passant par le totem de gauche « vendre et gérer prévoyance pro »</a:t>
            </a:r>
          </a:p>
        </p:txBody>
      </p:sp>
      <p:sp>
        <p:nvSpPr>
          <p:cNvPr id="11" name="Rectangle 10"/>
          <p:cNvSpPr/>
          <p:nvPr/>
        </p:nvSpPr>
        <p:spPr>
          <a:xfrm>
            <a:off x="2790736" y="1994170"/>
            <a:ext cx="980220" cy="24319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Espace réservé pour une image  7"/>
          <p:cNvPicPr>
            <a:picLocks noChangeAspect="1"/>
          </p:cNvPicPr>
          <p:nvPr/>
        </p:nvPicPr>
        <p:blipFill rotWithShape="1">
          <a:blip r:embed="rId4"/>
          <a:srcRect l="5603" t="11017" r="5736" b="6504"/>
          <a:stretch/>
        </p:blipFill>
        <p:spPr>
          <a:xfrm>
            <a:off x="2597285" y="1450884"/>
            <a:ext cx="6284802" cy="3305942"/>
          </a:xfrm>
          <a:prstGeom prst="rect">
            <a:avLst/>
          </a:prstGeom>
        </p:spPr>
      </p:pic>
      <p:sp>
        <p:nvSpPr>
          <p:cNvPr id="14" name="ZoneTexte 13"/>
          <p:cNvSpPr txBox="1"/>
          <p:nvPr/>
        </p:nvSpPr>
        <p:spPr>
          <a:xfrm>
            <a:off x="5823341" y="3536033"/>
            <a:ext cx="2356785" cy="646331"/>
          </a:xfrm>
          <a:prstGeom prst="rect">
            <a:avLst/>
          </a:prstGeom>
          <a:noFill/>
        </p:spPr>
        <p:txBody>
          <a:bodyPr wrap="square" rtlCol="0">
            <a:spAutoFit/>
          </a:bodyPr>
          <a:lstStyle/>
          <a:p>
            <a:r>
              <a:rPr lang="fr-FR" dirty="0">
                <a:solidFill>
                  <a:schemeClr val="bg1"/>
                </a:solidFill>
              </a:rPr>
              <a:t>Par ce chemin, il faut identifier le client</a:t>
            </a:r>
          </a:p>
        </p:txBody>
      </p:sp>
    </p:spTree>
    <p:extLst>
      <p:ext uri="{BB962C8B-B14F-4D97-AF65-F5344CB8AC3E}">
        <p14:creationId xmlns:p14="http://schemas.microsoft.com/office/powerpoint/2010/main" val="412459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1" grpId="0" animBg="1"/>
      <p:bldP spid="1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Annulation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Accéder à MyAssur</a:t>
            </a:r>
          </a:p>
        </p:txBody>
      </p:sp>
      <p:pic>
        <p:nvPicPr>
          <p:cNvPr id="15" name="Espace réservé pour une image  8"/>
          <p:cNvPicPr>
            <a:picLocks noChangeAspect="1"/>
          </p:cNvPicPr>
          <p:nvPr/>
        </p:nvPicPr>
        <p:blipFill rotWithShape="1">
          <a:blip r:embed="rId2"/>
          <a:srcRect l="5851" t="4361" r="5489" b="6636"/>
          <a:stretch/>
        </p:blipFill>
        <p:spPr>
          <a:xfrm>
            <a:off x="3142385" y="1690312"/>
            <a:ext cx="5418363" cy="3060000"/>
          </a:xfrm>
          <a:prstGeom prst="rect">
            <a:avLst/>
          </a:prstGeom>
        </p:spPr>
      </p:pic>
      <p:sp>
        <p:nvSpPr>
          <p:cNvPr id="13" name="ZoneTexte 12"/>
          <p:cNvSpPr txBox="1"/>
          <p:nvPr/>
        </p:nvSpPr>
        <p:spPr>
          <a:xfrm>
            <a:off x="6465536" y="2343149"/>
            <a:ext cx="1917187" cy="1754326"/>
          </a:xfrm>
          <a:prstGeom prst="rect">
            <a:avLst/>
          </a:prstGeom>
          <a:noFill/>
        </p:spPr>
        <p:txBody>
          <a:bodyPr wrap="square" rtlCol="0">
            <a:spAutoFit/>
          </a:bodyPr>
          <a:lstStyle/>
          <a:p>
            <a:r>
              <a:rPr lang="fr-FR" dirty="0">
                <a:solidFill>
                  <a:srgbClr val="FF0000"/>
                </a:solidFill>
              </a:rPr>
              <a:t>Par le double clic, choisir « Avenants/Résiliation/ autre » dans les actes de gestions et valider</a:t>
            </a:r>
          </a:p>
        </p:txBody>
      </p:sp>
      <p:sp>
        <p:nvSpPr>
          <p:cNvPr id="16" name="Rectangle 15"/>
          <p:cNvSpPr/>
          <p:nvPr/>
        </p:nvSpPr>
        <p:spPr>
          <a:xfrm>
            <a:off x="5728144" y="3673784"/>
            <a:ext cx="559367" cy="29885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Espace réservé pour une image  7"/>
          <p:cNvPicPr>
            <a:picLocks noChangeAspect="1"/>
          </p:cNvPicPr>
          <p:nvPr/>
        </p:nvPicPr>
        <p:blipFill rotWithShape="1">
          <a:blip r:embed="rId3"/>
          <a:srcRect l="5670" t="12229" r="5670" b="6345"/>
          <a:stretch/>
        </p:blipFill>
        <p:spPr>
          <a:xfrm>
            <a:off x="2520952" y="1401408"/>
            <a:ext cx="6324024" cy="3348904"/>
          </a:xfrm>
          <a:prstGeom prst="rect">
            <a:avLst/>
          </a:prstGeom>
        </p:spPr>
      </p:pic>
      <p:sp>
        <p:nvSpPr>
          <p:cNvPr id="18" name="ZoneTexte 17"/>
          <p:cNvSpPr txBox="1"/>
          <p:nvPr/>
        </p:nvSpPr>
        <p:spPr>
          <a:xfrm>
            <a:off x="7427130" y="2125194"/>
            <a:ext cx="1595871" cy="1200329"/>
          </a:xfrm>
          <a:prstGeom prst="rect">
            <a:avLst/>
          </a:prstGeom>
          <a:noFill/>
        </p:spPr>
        <p:txBody>
          <a:bodyPr wrap="square" rtlCol="0">
            <a:spAutoFit/>
          </a:bodyPr>
          <a:lstStyle/>
          <a:p>
            <a:r>
              <a:rPr lang="fr-FR" sz="1200" dirty="0">
                <a:solidFill>
                  <a:srgbClr val="FF0000"/>
                </a:solidFill>
              </a:rPr>
              <a:t>Par le totem de gauche, cliquer sur le contrat et choisir « Avenants/Résiliation/Autre dans les actes de gestion, valider.</a:t>
            </a:r>
          </a:p>
        </p:txBody>
      </p:sp>
      <p:sp>
        <p:nvSpPr>
          <p:cNvPr id="19" name="Flèche droite 18"/>
          <p:cNvSpPr/>
          <p:nvPr/>
        </p:nvSpPr>
        <p:spPr>
          <a:xfrm rot="20197577">
            <a:off x="4769792" y="2763548"/>
            <a:ext cx="234259" cy="20529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6506697" y="3429170"/>
            <a:ext cx="792319" cy="32553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0949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8" grpId="0"/>
      <p:bldP spid="19" grpId="0" animBg="1"/>
      <p:bldP spid="2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Annulation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Le parcours est ensuite le même</a:t>
            </a:r>
          </a:p>
        </p:txBody>
      </p:sp>
      <p:pic>
        <p:nvPicPr>
          <p:cNvPr id="14" name="Espace réservé pour une image  7"/>
          <p:cNvPicPr>
            <a:picLocks noChangeAspect="1"/>
          </p:cNvPicPr>
          <p:nvPr/>
        </p:nvPicPr>
        <p:blipFill rotWithShape="1">
          <a:blip r:embed="rId2"/>
          <a:srcRect l="8908" t="4363" r="2448" b="17868"/>
          <a:stretch/>
        </p:blipFill>
        <p:spPr>
          <a:xfrm>
            <a:off x="2597285" y="1297800"/>
            <a:ext cx="5872806" cy="2898159"/>
          </a:xfrm>
          <a:prstGeom prst="rect">
            <a:avLst/>
          </a:prstGeom>
        </p:spPr>
      </p:pic>
      <p:sp>
        <p:nvSpPr>
          <p:cNvPr id="4" name="ZoneTexte 3"/>
          <p:cNvSpPr txBox="1"/>
          <p:nvPr/>
        </p:nvSpPr>
        <p:spPr>
          <a:xfrm>
            <a:off x="3707658" y="4369750"/>
            <a:ext cx="4165892" cy="369332"/>
          </a:xfrm>
          <a:prstGeom prst="rect">
            <a:avLst/>
          </a:prstGeom>
          <a:noFill/>
        </p:spPr>
        <p:txBody>
          <a:bodyPr wrap="square" rtlCol="0">
            <a:spAutoFit/>
          </a:bodyPr>
          <a:lstStyle/>
          <a:p>
            <a:r>
              <a:rPr lang="fr-FR" dirty="0">
                <a:solidFill>
                  <a:srgbClr val="FF0000"/>
                </a:solidFill>
              </a:rPr>
              <a:t>Sélectionner le média, l’IBAN puis valider</a:t>
            </a:r>
          </a:p>
        </p:txBody>
      </p:sp>
      <p:sp>
        <p:nvSpPr>
          <p:cNvPr id="21" name="Rectangle 20"/>
          <p:cNvSpPr/>
          <p:nvPr/>
        </p:nvSpPr>
        <p:spPr>
          <a:xfrm>
            <a:off x="3462346" y="2652335"/>
            <a:ext cx="785974" cy="29316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8181048" y="3314533"/>
            <a:ext cx="289043" cy="26214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3462346" y="3119292"/>
            <a:ext cx="1117348" cy="26185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3047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Annulation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Dans MyAssur</a:t>
            </a:r>
          </a:p>
        </p:txBody>
      </p:sp>
      <p:pic>
        <p:nvPicPr>
          <p:cNvPr id="12" name="Espace réservé pour une image  7"/>
          <p:cNvPicPr>
            <a:picLocks noChangeAspect="1"/>
          </p:cNvPicPr>
          <p:nvPr/>
        </p:nvPicPr>
        <p:blipFill rotWithShape="1">
          <a:blip r:embed="rId2"/>
          <a:srcRect l="9369" t="3899" r="1971" b="2677"/>
          <a:stretch/>
        </p:blipFill>
        <p:spPr>
          <a:xfrm>
            <a:off x="3492000" y="1476000"/>
            <a:ext cx="4293733" cy="2556000"/>
          </a:xfrm>
          <a:prstGeom prst="rect">
            <a:avLst/>
          </a:prstGeom>
        </p:spPr>
      </p:pic>
      <p:sp>
        <p:nvSpPr>
          <p:cNvPr id="5" name="ZoneTexte 4"/>
          <p:cNvSpPr txBox="1"/>
          <p:nvPr/>
        </p:nvSpPr>
        <p:spPr>
          <a:xfrm>
            <a:off x="6166131" y="2662280"/>
            <a:ext cx="1375646" cy="646331"/>
          </a:xfrm>
          <a:prstGeom prst="rect">
            <a:avLst/>
          </a:prstGeom>
          <a:noFill/>
        </p:spPr>
        <p:txBody>
          <a:bodyPr wrap="square" rtlCol="0">
            <a:spAutoFit/>
          </a:bodyPr>
          <a:lstStyle/>
          <a:p>
            <a:r>
              <a:rPr lang="fr-FR" dirty="0">
                <a:solidFill>
                  <a:srgbClr val="FF0000"/>
                </a:solidFill>
              </a:rPr>
              <a:t>Valider le 1</a:t>
            </a:r>
            <a:r>
              <a:rPr lang="fr-FR" baseline="30000" dirty="0">
                <a:solidFill>
                  <a:srgbClr val="FF0000"/>
                </a:solidFill>
              </a:rPr>
              <a:t>er</a:t>
            </a:r>
            <a:r>
              <a:rPr lang="fr-FR" dirty="0">
                <a:solidFill>
                  <a:srgbClr val="FF0000"/>
                </a:solidFill>
              </a:rPr>
              <a:t> écran</a:t>
            </a:r>
          </a:p>
        </p:txBody>
      </p:sp>
      <p:pic>
        <p:nvPicPr>
          <p:cNvPr id="15" name="Espace réservé pour une image  7"/>
          <p:cNvPicPr>
            <a:picLocks noChangeAspect="1"/>
          </p:cNvPicPr>
          <p:nvPr/>
        </p:nvPicPr>
        <p:blipFill rotWithShape="1">
          <a:blip r:embed="rId3"/>
          <a:srcRect l="8742" t="4592" r="2596" b="8106"/>
          <a:stretch/>
        </p:blipFill>
        <p:spPr>
          <a:xfrm>
            <a:off x="3232101" y="1420768"/>
            <a:ext cx="4813529" cy="2666464"/>
          </a:xfrm>
          <a:prstGeom prst="rect">
            <a:avLst/>
          </a:prstGeom>
        </p:spPr>
      </p:pic>
      <p:sp>
        <p:nvSpPr>
          <p:cNvPr id="16" name="Rectangle 15"/>
          <p:cNvSpPr/>
          <p:nvPr/>
        </p:nvSpPr>
        <p:spPr>
          <a:xfrm>
            <a:off x="3858505" y="3552404"/>
            <a:ext cx="575930" cy="13624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Espace réservé pour une image  7"/>
          <p:cNvPicPr>
            <a:picLocks noChangeAspect="1"/>
          </p:cNvPicPr>
          <p:nvPr/>
        </p:nvPicPr>
        <p:blipFill rotWithShape="1">
          <a:blip r:embed="rId4"/>
          <a:srcRect l="8722" t="3112" r="2616" b="5774"/>
          <a:stretch/>
        </p:blipFill>
        <p:spPr>
          <a:xfrm>
            <a:off x="3232101" y="1420768"/>
            <a:ext cx="5075434" cy="2952000"/>
          </a:xfrm>
          <a:prstGeom prst="rect">
            <a:avLst/>
          </a:prstGeom>
        </p:spPr>
      </p:pic>
      <p:sp>
        <p:nvSpPr>
          <p:cNvPr id="18" name="Rectangle 17"/>
          <p:cNvSpPr/>
          <p:nvPr/>
        </p:nvSpPr>
        <p:spPr>
          <a:xfrm>
            <a:off x="7785733" y="4142464"/>
            <a:ext cx="521802" cy="23030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Espace réservé pour une image  7"/>
          <p:cNvPicPr>
            <a:picLocks noChangeAspect="1"/>
          </p:cNvPicPr>
          <p:nvPr/>
        </p:nvPicPr>
        <p:blipFill rotWithShape="1">
          <a:blip r:embed="rId5"/>
          <a:srcRect l="9372" t="4976" r="1967" b="5864"/>
          <a:stretch/>
        </p:blipFill>
        <p:spPr>
          <a:xfrm>
            <a:off x="3204000" y="1440000"/>
            <a:ext cx="5599274" cy="3168000"/>
          </a:xfrm>
          <a:prstGeom prst="rect">
            <a:avLst/>
          </a:prstGeom>
        </p:spPr>
      </p:pic>
      <p:sp>
        <p:nvSpPr>
          <p:cNvPr id="20" name="Rectangle 19"/>
          <p:cNvSpPr/>
          <p:nvPr/>
        </p:nvSpPr>
        <p:spPr>
          <a:xfrm>
            <a:off x="6003637" y="3552404"/>
            <a:ext cx="429531" cy="24883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p:cNvPicPr>
            <a:picLocks noChangeAspect="1"/>
          </p:cNvPicPr>
          <p:nvPr/>
        </p:nvPicPr>
        <p:blipFill>
          <a:blip r:embed="rId6"/>
          <a:stretch>
            <a:fillRect/>
          </a:stretch>
        </p:blipFill>
        <p:spPr>
          <a:xfrm>
            <a:off x="3354573" y="2591246"/>
            <a:ext cx="5298127" cy="1434729"/>
          </a:xfrm>
          <a:prstGeom prst="rect">
            <a:avLst/>
          </a:prstGeom>
        </p:spPr>
      </p:pic>
      <p:sp>
        <p:nvSpPr>
          <p:cNvPr id="25" name="Rectangle 24"/>
          <p:cNvSpPr/>
          <p:nvPr/>
        </p:nvSpPr>
        <p:spPr>
          <a:xfrm>
            <a:off x="8305529" y="3801234"/>
            <a:ext cx="469643" cy="243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4272595" y="4724489"/>
            <a:ext cx="3773035" cy="369332"/>
          </a:xfrm>
          <a:prstGeom prst="rect">
            <a:avLst/>
          </a:prstGeom>
          <a:noFill/>
        </p:spPr>
        <p:txBody>
          <a:bodyPr wrap="square" rtlCol="0">
            <a:spAutoFit/>
          </a:bodyPr>
          <a:lstStyle/>
          <a:p>
            <a:r>
              <a:rPr lang="fr-FR" dirty="0">
                <a:solidFill>
                  <a:srgbClr val="FF0000"/>
                </a:solidFill>
              </a:rPr>
              <a:t>Le contrat est maintenant annulé</a:t>
            </a:r>
          </a:p>
        </p:txBody>
      </p:sp>
    </p:spTree>
    <p:extLst>
      <p:ext uri="{BB962C8B-B14F-4D97-AF65-F5344CB8AC3E}">
        <p14:creationId xmlns:p14="http://schemas.microsoft.com/office/powerpoint/2010/main" val="28212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19C0F19-91DE-4604-AE0D-DA0F78803B30}"/>
              </a:ext>
            </a:extLst>
          </p:cNvPr>
          <p:cNvSpPr>
            <a:spLocks noGrp="1"/>
          </p:cNvSpPr>
          <p:nvPr>
            <p:ph type="body" sz="quarter" idx="14"/>
          </p:nvPr>
        </p:nvSpPr>
        <p:spPr>
          <a:xfrm>
            <a:off x="2520952" y="72277"/>
            <a:ext cx="2675106" cy="696207"/>
          </a:xfrm>
        </p:spPr>
        <p:txBody>
          <a:bodyPr>
            <a:normAutofit fontScale="77500" lnSpcReduction="20000"/>
          </a:bodyPr>
          <a:lstStyle/>
          <a:p>
            <a:endParaRPr lang="fr-FR" dirty="0"/>
          </a:p>
          <a:p>
            <a:pPr defTabSz="914400">
              <a:lnSpc>
                <a:spcPct val="90000"/>
              </a:lnSpc>
              <a:spcBef>
                <a:spcPts val="1000"/>
              </a:spcBef>
            </a:pPr>
            <a:r>
              <a:rPr lang="fr-FR" sz="4300" b="1" dirty="0">
                <a:solidFill>
                  <a:srgbClr val="FF0000"/>
                </a:solidFill>
                <a:latin typeface="+mn-lt"/>
              </a:rPr>
              <a:t>Annulation</a:t>
            </a:r>
          </a:p>
        </p:txBody>
      </p:sp>
      <p:sp>
        <p:nvSpPr>
          <p:cNvPr id="8" name="Espace réservé du texte 7">
            <a:extLst>
              <a:ext uri="{FF2B5EF4-FFF2-40B4-BE49-F238E27FC236}">
                <a16:creationId xmlns:a16="http://schemas.microsoft.com/office/drawing/2014/main" id="{4A10582A-324A-484F-BBB7-B7205898C728}"/>
              </a:ext>
            </a:extLst>
          </p:cNvPr>
          <p:cNvSpPr>
            <a:spLocks noGrp="1"/>
          </p:cNvSpPr>
          <p:nvPr>
            <p:ph type="body" sz="half" idx="2"/>
          </p:nvPr>
        </p:nvSpPr>
        <p:spPr>
          <a:xfrm>
            <a:off x="150165" y="1690312"/>
            <a:ext cx="1588565" cy="871610"/>
          </a:xfrm>
        </p:spPr>
        <p:txBody>
          <a:bodyPr/>
          <a:lstStyle/>
          <a:p>
            <a:r>
              <a:rPr lang="fr-FR" dirty="0"/>
              <a:t>Consultation et</a:t>
            </a:r>
          </a:p>
          <a:p>
            <a:r>
              <a:rPr lang="fr-FR" dirty="0"/>
              <a:t>Annulation</a:t>
            </a:r>
          </a:p>
          <a:p>
            <a:endParaRPr lang="fr-FR" dirty="0"/>
          </a:p>
        </p:txBody>
      </p:sp>
      <p:sp>
        <p:nvSpPr>
          <p:cNvPr id="2" name="Espace réservé du texte 1">
            <a:extLst>
              <a:ext uri="{FF2B5EF4-FFF2-40B4-BE49-F238E27FC236}">
                <a16:creationId xmlns:a16="http://schemas.microsoft.com/office/drawing/2014/main" id="{F39BEA95-E248-43FC-BD9E-2CC7E09E864A}"/>
              </a:ext>
            </a:extLst>
          </p:cNvPr>
          <p:cNvSpPr>
            <a:spLocks noGrp="1"/>
          </p:cNvSpPr>
          <p:nvPr>
            <p:ph type="body" sz="quarter" idx="19"/>
          </p:nvPr>
        </p:nvSpPr>
        <p:spPr>
          <a:xfrm>
            <a:off x="3770956" y="160595"/>
            <a:ext cx="5212944" cy="420291"/>
          </a:xfrm>
        </p:spPr>
        <p:txBody>
          <a:bodyPr/>
          <a:lstStyle/>
          <a:p>
            <a:r>
              <a:rPr lang="fr-FR" sz="1600" dirty="0"/>
              <a:t>PREVOYANCE PRO</a:t>
            </a:r>
            <a:br>
              <a:rPr lang="fr-FR" sz="1600" dirty="0"/>
            </a:br>
            <a:r>
              <a:rPr lang="fr-FR" b="0" dirty="0"/>
              <a:t>Nouvelle offre de Prévoyance pour les Pros</a:t>
            </a:r>
            <a:endParaRPr lang="fr-FR" dirty="0"/>
          </a:p>
        </p:txBody>
      </p:sp>
      <p:sp>
        <p:nvSpPr>
          <p:cNvPr id="6" name="Espace réservé du texte 6"/>
          <p:cNvSpPr txBox="1">
            <a:spLocks/>
          </p:cNvSpPr>
          <p:nvPr/>
        </p:nvSpPr>
        <p:spPr>
          <a:xfrm>
            <a:off x="257168" y="431191"/>
            <a:ext cx="614271" cy="508152"/>
          </a:xfrm>
          <a:prstGeom prst="rect">
            <a:avLst/>
          </a:prstGeom>
        </p:spPr>
        <p:txBody>
          <a:bodyPr vert="horz" wrap="none" lIns="91440" tIns="45720" rIns="91440" bIns="45720" rtlCol="0" anchor="b" anchorCtr="0">
            <a:spAutoFit/>
          </a:bodyPr>
          <a:lstStyle>
            <a:lvl1pPr marL="0" indent="0" algn="l" defTabSz="685766" rtl="0" eaLnBrk="1" latinLnBrk="0" hangingPunct="1">
              <a:lnSpc>
                <a:spcPts val="2000"/>
              </a:lnSpc>
              <a:spcBef>
                <a:spcPts val="0"/>
              </a:spcBef>
              <a:spcAft>
                <a:spcPts val="0"/>
              </a:spcAft>
              <a:buClr>
                <a:schemeClr val="tx1"/>
              </a:buClr>
              <a:buFontTx/>
              <a:buNone/>
              <a:defRPr lang="fr-FR" sz="1800" b="1" kern="1200">
                <a:solidFill>
                  <a:schemeClr val="tx2"/>
                </a:solidFill>
                <a:latin typeface="Calibri" panose="020F0502020204030204" pitchFamily="34" charset="0"/>
                <a:ea typeface="+mn-ea"/>
                <a:cs typeface="Poppins bold" panose="02000000000000000000" pitchFamily="2" charset="0"/>
              </a:defRPr>
            </a:lvl1pPr>
            <a:lvl2pPr marL="342884" indent="0" algn="l" defTabSz="685766" rtl="0" eaLnBrk="1" latinLnBrk="0" hangingPunct="1">
              <a:lnSpc>
                <a:spcPct val="100000"/>
              </a:lnSpc>
              <a:spcBef>
                <a:spcPts val="225"/>
              </a:spcBef>
              <a:buClr>
                <a:schemeClr val="tx1"/>
              </a:buClr>
              <a:buFont typeface="Poppins" panose="02000000000000000000" pitchFamily="2" charset="0"/>
              <a:buNone/>
              <a:defRPr lang="fr-FR" sz="1050" kern="1200">
                <a:solidFill>
                  <a:schemeClr val="tx1"/>
                </a:solidFill>
                <a:latin typeface="Calibri" panose="020F0502020204030204" pitchFamily="34" charset="0"/>
                <a:ea typeface="+mn-ea"/>
                <a:cs typeface="+mn-cs"/>
              </a:defRPr>
            </a:lvl2pPr>
            <a:lvl3pPr marL="685766"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900" kern="1200">
                <a:solidFill>
                  <a:schemeClr val="tx1"/>
                </a:solidFill>
                <a:latin typeface="Calibri" panose="020F0502020204030204" pitchFamily="34" charset="0"/>
                <a:ea typeface="+mn-ea"/>
                <a:cs typeface="+mn-cs"/>
              </a:defRPr>
            </a:lvl3pPr>
            <a:lvl4pPr marL="1028649"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4pPr>
            <a:lvl5pPr marL="1371532" indent="0" algn="l" defTabSz="685766" rtl="0" eaLnBrk="1" latinLnBrk="0" hangingPunct="1">
              <a:lnSpc>
                <a:spcPct val="100000"/>
              </a:lnSpc>
              <a:spcBef>
                <a:spcPts val="0"/>
              </a:spcBef>
              <a:spcAft>
                <a:spcPts val="225"/>
              </a:spcAft>
              <a:buClr>
                <a:schemeClr val="tx1"/>
              </a:buClr>
              <a:buFont typeface="Poppins" panose="02000000000000000000" pitchFamily="2" charset="0"/>
              <a:buNone/>
              <a:defRPr lang="fr-FR" sz="750" kern="1200">
                <a:solidFill>
                  <a:schemeClr val="tx1"/>
                </a:solidFill>
                <a:latin typeface="Calibri" panose="020F0502020204030204" pitchFamily="34" charset="0"/>
                <a:ea typeface="+mn-ea"/>
                <a:cs typeface="+mn-cs"/>
              </a:defRPr>
            </a:lvl5pPr>
            <a:lvl6pPr marL="1714415"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297"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180"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064" indent="0" algn="l" defTabSz="685766"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fr-FR" sz="6600" dirty="0"/>
              <a:t>5</a:t>
            </a:r>
          </a:p>
        </p:txBody>
      </p:sp>
      <p:sp>
        <p:nvSpPr>
          <p:cNvPr id="3" name="ZoneTexte 2"/>
          <p:cNvSpPr txBox="1"/>
          <p:nvPr/>
        </p:nvSpPr>
        <p:spPr>
          <a:xfrm>
            <a:off x="2597285" y="754677"/>
            <a:ext cx="4737370" cy="369332"/>
          </a:xfrm>
          <a:prstGeom prst="rect">
            <a:avLst/>
          </a:prstGeom>
          <a:noFill/>
        </p:spPr>
        <p:txBody>
          <a:bodyPr wrap="square" rtlCol="0">
            <a:spAutoFit/>
          </a:bodyPr>
          <a:lstStyle/>
          <a:p>
            <a:r>
              <a:rPr lang="fr-FR" dirty="0"/>
              <a:t>Dans MyAssur</a:t>
            </a:r>
          </a:p>
        </p:txBody>
      </p:sp>
      <p:sp>
        <p:nvSpPr>
          <p:cNvPr id="7" name="ZoneTexte 6"/>
          <p:cNvSpPr txBox="1"/>
          <p:nvPr/>
        </p:nvSpPr>
        <p:spPr>
          <a:xfrm>
            <a:off x="3079452" y="4449861"/>
            <a:ext cx="3773035" cy="369332"/>
          </a:xfrm>
          <a:prstGeom prst="rect">
            <a:avLst/>
          </a:prstGeom>
          <a:noFill/>
        </p:spPr>
        <p:txBody>
          <a:bodyPr wrap="square" rtlCol="0">
            <a:spAutoFit/>
          </a:bodyPr>
          <a:lstStyle/>
          <a:p>
            <a:r>
              <a:rPr lang="fr-FR" dirty="0">
                <a:solidFill>
                  <a:srgbClr val="FF0000"/>
                </a:solidFill>
              </a:rPr>
              <a:t>Il n’est plus visible dans la synthèse</a:t>
            </a:r>
          </a:p>
        </p:txBody>
      </p:sp>
      <p:pic>
        <p:nvPicPr>
          <p:cNvPr id="21" name="Espace réservé pour une image  7"/>
          <p:cNvPicPr>
            <a:picLocks noChangeAspect="1"/>
          </p:cNvPicPr>
          <p:nvPr/>
        </p:nvPicPr>
        <p:blipFill rotWithShape="1">
          <a:blip r:embed="rId2"/>
          <a:srcRect l="1719" t="5797" r="9545" b="12773"/>
          <a:stretch/>
        </p:blipFill>
        <p:spPr>
          <a:xfrm>
            <a:off x="2847123" y="1389572"/>
            <a:ext cx="5770895" cy="2979392"/>
          </a:xfrm>
          <a:prstGeom prst="rect">
            <a:avLst/>
          </a:prstGeom>
        </p:spPr>
      </p:pic>
      <p:sp>
        <p:nvSpPr>
          <p:cNvPr id="22" name="Flèche gauche 21">
            <a:hlinkClick r:id="rId3" action="ppaction://hlinksldjump"/>
          </p:cNvPr>
          <p:cNvSpPr/>
          <p:nvPr/>
        </p:nvSpPr>
        <p:spPr>
          <a:xfrm>
            <a:off x="7789359" y="4634527"/>
            <a:ext cx="749029" cy="4280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menu</a:t>
            </a:r>
          </a:p>
        </p:txBody>
      </p:sp>
    </p:spTree>
    <p:extLst>
      <p:ext uri="{BB962C8B-B14F-4D97-AF65-F5344CB8AC3E}">
        <p14:creationId xmlns:p14="http://schemas.microsoft.com/office/powerpoint/2010/main" val="106528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514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1">
  <a:themeElements>
    <a:clrScheme name="Personnalisé 90">
      <a:dk1>
        <a:srgbClr val="1D1D1B"/>
      </a:dk1>
      <a:lt1>
        <a:sysClr val="window" lastClr="FFFFFF"/>
      </a:lt1>
      <a:dk2>
        <a:srgbClr val="922A51"/>
      </a:dk2>
      <a:lt2>
        <a:srgbClr val="E9E9E9"/>
      </a:lt2>
      <a:accent1>
        <a:srgbClr val="52277A"/>
      </a:accent1>
      <a:accent2>
        <a:srgbClr val="D83541"/>
      </a:accent2>
      <a:accent3>
        <a:srgbClr val="FFE400"/>
      </a:accent3>
      <a:accent4>
        <a:srgbClr val="27CABE"/>
      </a:accent4>
      <a:accent5>
        <a:srgbClr val="B0D885"/>
      </a:accent5>
      <a:accent6>
        <a:srgbClr val="D83541"/>
      </a:accent6>
      <a:hlink>
        <a:srgbClr val="0563C1"/>
      </a:hlink>
      <a:folHlink>
        <a:srgbClr val="954F72"/>
      </a:folHlink>
    </a:clrScheme>
    <a:fontScheme name="Personnalisé 2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1" id="{B1C6195C-C471-453B-BB96-B7E951C226DA}" vid="{37558367-9E68-4AFE-9E10-F23C228462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F13B87AA05504E99EDA7F23B9B90F4" ma:contentTypeVersion="4" ma:contentTypeDescription="Create a new document." ma:contentTypeScope="" ma:versionID="de2180271da5047b8622dd66772e303b">
  <xsd:schema xmlns:xsd="http://www.w3.org/2001/XMLSchema" xmlns:xs="http://www.w3.org/2001/XMLSchema" xmlns:p="http://schemas.microsoft.com/office/2006/metadata/properties" xmlns:ns2="e6cec827-8d8a-4955-9f3d-8ca1f3275f29" targetNamespace="http://schemas.microsoft.com/office/2006/metadata/properties" ma:root="true" ma:fieldsID="16d4f053afc605a74dbaa511d15ac827" ns2:_="">
    <xsd:import namespace="e6cec827-8d8a-4955-9f3d-8ca1f3275f2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cec827-8d8a-4955-9f3d-8ca1f3275f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796C0B0-9785-4D8C-8015-5533EB8FC9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cec827-8d8a-4955-9f3d-8ca1f3275f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98EC11-C414-4189-A8F9-FD8580F50D35}">
  <ds:schemaRefs>
    <ds:schemaRef ds:uri="Microsoft.SharePoint.Taxonomy.ContentTypeSync"/>
  </ds:schemaRefs>
</ds:datastoreItem>
</file>

<file path=customXml/itemProps3.xml><?xml version="1.0" encoding="utf-8"?>
<ds:datastoreItem xmlns:ds="http://schemas.openxmlformats.org/officeDocument/2006/customXml" ds:itemID="{05AEC966-7CAC-4B3E-A1B9-B663485B700D}">
  <ds:schemaRefs>
    <ds:schemaRef ds:uri="http://schemas.microsoft.com/sharepoint/v3/contenttype/forms"/>
  </ds:schemaRefs>
</ds:datastoreItem>
</file>

<file path=customXml/itemProps4.xml><?xml version="1.0" encoding="utf-8"?>
<ds:datastoreItem xmlns:ds="http://schemas.openxmlformats.org/officeDocument/2006/customXml" ds:itemID="{C2D9263D-3896-4440-AB6C-77C6EB1AB82F}">
  <ds:schemaRefs>
    <ds:schemaRef ds:uri="http://purl.org/dc/terms/"/>
    <ds:schemaRef ds:uri="http://schemas.openxmlformats.org/package/2006/metadata/core-properties"/>
    <ds:schemaRef ds:uri="e6cec827-8d8a-4955-9f3d-8ca1f3275f29"/>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9046</TotalTime>
  <Words>2313</Words>
  <Application>Microsoft Office PowerPoint</Application>
  <PresentationFormat>Affichage à l'écran (16:9)</PresentationFormat>
  <Paragraphs>625</Paragraphs>
  <Slides>80</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80</vt:i4>
      </vt:variant>
    </vt:vector>
  </HeadingPairs>
  <TitlesOfParts>
    <vt:vector size="88" baseType="lpstr">
      <vt:lpstr>Aharoni</vt:lpstr>
      <vt:lpstr>Arial</vt:lpstr>
      <vt:lpstr>Arial Narrow</vt:lpstr>
      <vt:lpstr>Calibri</vt:lpstr>
      <vt:lpstr>Poppins</vt:lpstr>
      <vt:lpstr>Poppins bold</vt:lpstr>
      <vt:lpstr>Times New Roman</vt:lpstr>
      <vt:lpstr>Thème1</vt:lpstr>
      <vt:lpstr>PREVOYANCE PRO Nouvelle offre de Prévoyance pour les Pros : Le parcours MyWay</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Dans le cas où suite à un problème technique le dossier classeur client n’aurait pas été créé.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creaslide</dc:creator>
  <cp:lastModifiedBy>POIGNANT Anne [CEGEE]</cp:lastModifiedBy>
  <cp:revision>573</cp:revision>
  <dcterms:created xsi:type="dcterms:W3CDTF">2018-11-14T16:25:50Z</dcterms:created>
  <dcterms:modified xsi:type="dcterms:W3CDTF">2020-02-11T14:23:33Z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michel.margerie.prestataire@it-ce.fr</vt:lpwstr>
  </property>
  <property fmtid="{D5CDD505-2E9C-101B-9397-08002B2CF9AE}" pid="5" name="MSIP_Label_48a19f0c-bea1-442e-a475-ed109d9ec508_SetDate">
    <vt:lpwstr>2019-10-02T11:07:59.0819461Z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0x0101005BF13B87AA05504E99EDA7F23B9B90F4</vt:lpwstr>
  </property>
</Properties>
</file>