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0"/>
  </p:notesMasterIdLst>
  <p:sldIdLst>
    <p:sldId id="260" r:id="rId2"/>
    <p:sldId id="313" r:id="rId3"/>
    <p:sldId id="316" r:id="rId4"/>
    <p:sldId id="315" r:id="rId5"/>
    <p:sldId id="312" r:id="rId6"/>
    <p:sldId id="278" r:id="rId7"/>
    <p:sldId id="290" r:id="rId8"/>
    <p:sldId id="279" r:id="rId9"/>
    <p:sldId id="292" r:id="rId10"/>
    <p:sldId id="293" r:id="rId11"/>
    <p:sldId id="294" r:id="rId12"/>
    <p:sldId id="295" r:id="rId13"/>
    <p:sldId id="317" r:id="rId14"/>
    <p:sldId id="296" r:id="rId15"/>
    <p:sldId id="297" r:id="rId16"/>
    <p:sldId id="299" r:id="rId17"/>
    <p:sldId id="298" r:id="rId18"/>
    <p:sldId id="300" r:id="rId19"/>
    <p:sldId id="303" r:id="rId20"/>
    <p:sldId id="291" r:id="rId21"/>
    <p:sldId id="285" r:id="rId22"/>
    <p:sldId id="286" r:id="rId23"/>
    <p:sldId id="306" r:id="rId24"/>
    <p:sldId id="304" r:id="rId25"/>
    <p:sldId id="307" r:id="rId26"/>
    <p:sldId id="305" r:id="rId27"/>
    <p:sldId id="311" r:id="rId28"/>
    <p:sldId id="27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2A51"/>
    <a:srgbClr val="B0D885"/>
    <a:srgbClr val="27CABE"/>
    <a:srgbClr val="FFE400"/>
    <a:srgbClr val="E9E9E9"/>
    <a:srgbClr val="D83541"/>
    <a:srgbClr val="52277A"/>
    <a:srgbClr val="1D1D1B"/>
    <a:srgbClr val="585858"/>
    <a:srgbClr val="8888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73" autoAdjust="0"/>
    <p:restoredTop sz="95332" autoAdjust="0"/>
  </p:normalViewPr>
  <p:slideViewPr>
    <p:cSldViewPr snapToGrid="0">
      <p:cViewPr varScale="1">
        <p:scale>
          <a:sx n="99" d="100"/>
          <a:sy n="99" d="100"/>
        </p:scale>
        <p:origin x="480"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A5DA3-F1DA-4DF6-922A-10CDC0A55C8D}" type="datetimeFigureOut">
              <a:rPr lang="fr-FR" smtClean="0"/>
              <a:t>14/10/2021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4AD90F-9910-43E6-8B01-20ECD471D0A7}" type="slidenum">
              <a:rPr lang="fr-FR" smtClean="0"/>
              <a:t>‹N°›</a:t>
            </a:fld>
            <a:endParaRPr lang="fr-FR"/>
          </a:p>
        </p:txBody>
      </p:sp>
    </p:spTree>
    <p:extLst>
      <p:ext uri="{BB962C8B-B14F-4D97-AF65-F5344CB8AC3E}">
        <p14:creationId xmlns:p14="http://schemas.microsoft.com/office/powerpoint/2010/main" val="2426849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jpeg"/><Relationship Id="rId5" Type="http://schemas.openxmlformats.org/officeDocument/2006/relationships/image" Target="../media/image12.sv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accueil">
    <p:spTree>
      <p:nvGrpSpPr>
        <p:cNvPr id="1" name=""/>
        <p:cNvGrpSpPr/>
        <p:nvPr/>
      </p:nvGrpSpPr>
      <p:grpSpPr>
        <a:xfrm>
          <a:off x="0" y="0"/>
          <a:ext cx="0" cy="0"/>
          <a:chOff x="0" y="0"/>
          <a:chExt cx="0" cy="0"/>
        </a:xfrm>
      </p:grpSpPr>
      <p:pic>
        <p:nvPicPr>
          <p:cNvPr id="40" name="Graphique 64">
            <a:extLst>
              <a:ext uri="{FF2B5EF4-FFF2-40B4-BE49-F238E27FC236}">
                <a16:creationId xmlns:a16="http://schemas.microsoft.com/office/drawing/2014/main" id="{633468BC-E208-4F8F-ADA9-1340B7D22C84}"/>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32201" t="-1042" r="14156" b="12792"/>
          <a:stretch/>
        </p:blipFill>
        <p:spPr>
          <a:xfrm>
            <a:off x="4423953" y="227570"/>
            <a:ext cx="7658759" cy="6479951"/>
          </a:xfrm>
          <a:prstGeom prst="rect">
            <a:avLst/>
          </a:prstGeom>
        </p:spPr>
      </p:pic>
      <p:pic>
        <p:nvPicPr>
          <p:cNvPr id="42" name="Espace réservé pour une image  5">
            <a:extLst>
              <a:ext uri="{FF2B5EF4-FFF2-40B4-BE49-F238E27FC236}">
                <a16:creationId xmlns:a16="http://schemas.microsoft.com/office/drawing/2014/main" id="{E96A3666-E505-C241-B27E-C011EC938A0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l="4739" r="4739"/>
          <a:stretch>
            <a:fillRect/>
          </a:stretch>
        </p:blipFill>
        <p:spPr>
          <a:xfrm>
            <a:off x="579" y="3665"/>
            <a:ext cx="9004084" cy="6416404"/>
          </a:xfrm>
          <a:prstGeom prst="rect">
            <a:avLst/>
          </a:prstGeom>
        </p:spPr>
      </p:pic>
      <p:grpSp>
        <p:nvGrpSpPr>
          <p:cNvPr id="12" name="Groupe 11">
            <a:extLst>
              <a:ext uri="{FF2B5EF4-FFF2-40B4-BE49-F238E27FC236}">
                <a16:creationId xmlns:a16="http://schemas.microsoft.com/office/drawing/2014/main" id="{F16F5DDF-E4B1-4C97-A1AB-307D1F0C0F68}"/>
              </a:ext>
            </a:extLst>
          </p:cNvPr>
          <p:cNvGrpSpPr/>
          <p:nvPr userDrawn="1"/>
        </p:nvGrpSpPr>
        <p:grpSpPr>
          <a:xfrm>
            <a:off x="68057" y="6618514"/>
            <a:ext cx="1456189" cy="176055"/>
            <a:chOff x="-8374889" y="-2924178"/>
            <a:chExt cx="5738051" cy="693737"/>
          </a:xfrm>
        </p:grpSpPr>
        <p:sp>
          <p:nvSpPr>
            <p:cNvPr id="13" name="Freeform 5">
              <a:extLst>
                <a:ext uri="{FF2B5EF4-FFF2-40B4-BE49-F238E27FC236}">
                  <a16:creationId xmlns:a16="http://schemas.microsoft.com/office/drawing/2014/main" id="{88F59C45-3E0A-4392-B19C-8E2EF74B89E5}"/>
                </a:ext>
              </a:extLst>
            </p:cNvPr>
            <p:cNvSpPr>
              <a:spLocks/>
            </p:cNvSpPr>
            <p:nvPr userDrawn="1"/>
          </p:nvSpPr>
          <p:spPr bwMode="auto">
            <a:xfrm>
              <a:off x="-7434263" y="-2733675"/>
              <a:ext cx="431800" cy="350837"/>
            </a:xfrm>
            <a:custGeom>
              <a:avLst/>
              <a:gdLst>
                <a:gd name="T0" fmla="*/ 272 w 272"/>
                <a:gd name="T1" fmla="*/ 107 h 221"/>
                <a:gd name="T2" fmla="*/ 270 w 272"/>
                <a:gd name="T3" fmla="*/ 131 h 221"/>
                <a:gd name="T4" fmla="*/ 264 w 272"/>
                <a:gd name="T5" fmla="*/ 153 h 221"/>
                <a:gd name="T6" fmla="*/ 252 w 272"/>
                <a:gd name="T7" fmla="*/ 173 h 221"/>
                <a:gd name="T8" fmla="*/ 236 w 272"/>
                <a:gd name="T9" fmla="*/ 189 h 221"/>
                <a:gd name="T10" fmla="*/ 216 w 272"/>
                <a:gd name="T11" fmla="*/ 203 h 221"/>
                <a:gd name="T12" fmla="*/ 166 w 272"/>
                <a:gd name="T13" fmla="*/ 219 h 221"/>
                <a:gd name="T14" fmla="*/ 138 w 272"/>
                <a:gd name="T15" fmla="*/ 221 h 221"/>
                <a:gd name="T16" fmla="*/ 86 w 272"/>
                <a:gd name="T17" fmla="*/ 213 h 221"/>
                <a:gd name="T18" fmla="*/ 44 w 272"/>
                <a:gd name="T19" fmla="*/ 193 h 221"/>
                <a:gd name="T20" fmla="*/ 34 w 272"/>
                <a:gd name="T21" fmla="*/ 185 h 221"/>
                <a:gd name="T22" fmla="*/ 18 w 272"/>
                <a:gd name="T23" fmla="*/ 167 h 221"/>
                <a:gd name="T24" fmla="*/ 6 w 272"/>
                <a:gd name="T25" fmla="*/ 145 h 221"/>
                <a:gd name="T26" fmla="*/ 2 w 272"/>
                <a:gd name="T27" fmla="*/ 123 h 221"/>
                <a:gd name="T28" fmla="*/ 0 w 272"/>
                <a:gd name="T29" fmla="*/ 109 h 221"/>
                <a:gd name="T30" fmla="*/ 4 w 272"/>
                <a:gd name="T31" fmla="*/ 86 h 221"/>
                <a:gd name="T32" fmla="*/ 12 w 272"/>
                <a:gd name="T33" fmla="*/ 66 h 221"/>
                <a:gd name="T34" fmla="*/ 24 w 272"/>
                <a:gd name="T35" fmla="*/ 46 h 221"/>
                <a:gd name="T36" fmla="*/ 44 w 272"/>
                <a:gd name="T37" fmla="*/ 28 h 221"/>
                <a:gd name="T38" fmla="*/ 64 w 272"/>
                <a:gd name="T39" fmla="*/ 16 h 221"/>
                <a:gd name="T40" fmla="*/ 112 w 272"/>
                <a:gd name="T41" fmla="*/ 2 h 221"/>
                <a:gd name="T42" fmla="*/ 140 w 272"/>
                <a:gd name="T43" fmla="*/ 0 h 221"/>
                <a:gd name="T44" fmla="*/ 172 w 272"/>
                <a:gd name="T45" fmla="*/ 4 h 221"/>
                <a:gd name="T46" fmla="*/ 202 w 272"/>
                <a:gd name="T47" fmla="*/ 12 h 221"/>
                <a:gd name="T48" fmla="*/ 230 w 272"/>
                <a:gd name="T49" fmla="*/ 28 h 221"/>
                <a:gd name="T50" fmla="*/ 254 w 272"/>
                <a:gd name="T51" fmla="*/ 48 h 221"/>
                <a:gd name="T52" fmla="*/ 216 w 272"/>
                <a:gd name="T53" fmla="*/ 68 h 221"/>
                <a:gd name="T54" fmla="*/ 180 w 272"/>
                <a:gd name="T55" fmla="*/ 44 h 221"/>
                <a:gd name="T56" fmla="*/ 138 w 272"/>
                <a:gd name="T57" fmla="*/ 38 h 221"/>
                <a:gd name="T58" fmla="*/ 118 w 272"/>
                <a:gd name="T59" fmla="*/ 38 h 221"/>
                <a:gd name="T60" fmla="*/ 82 w 272"/>
                <a:gd name="T61" fmla="*/ 50 h 221"/>
                <a:gd name="T62" fmla="*/ 58 w 272"/>
                <a:gd name="T63" fmla="*/ 70 h 221"/>
                <a:gd name="T64" fmla="*/ 44 w 272"/>
                <a:gd name="T65" fmla="*/ 96 h 221"/>
                <a:gd name="T66" fmla="*/ 42 w 272"/>
                <a:gd name="T67" fmla="*/ 109 h 221"/>
                <a:gd name="T68" fmla="*/ 50 w 272"/>
                <a:gd name="T69" fmla="*/ 139 h 221"/>
                <a:gd name="T70" fmla="*/ 68 w 272"/>
                <a:gd name="T71" fmla="*/ 163 h 221"/>
                <a:gd name="T72" fmla="*/ 98 w 272"/>
                <a:gd name="T73" fmla="*/ 179 h 221"/>
                <a:gd name="T74" fmla="*/ 138 w 272"/>
                <a:gd name="T75" fmla="*/ 185 h 221"/>
                <a:gd name="T76" fmla="*/ 152 w 272"/>
                <a:gd name="T77" fmla="*/ 183 h 221"/>
                <a:gd name="T78" fmla="*/ 178 w 272"/>
                <a:gd name="T79" fmla="*/ 177 h 221"/>
                <a:gd name="T80" fmla="*/ 200 w 272"/>
                <a:gd name="T81" fmla="*/ 165 h 221"/>
                <a:gd name="T82" fmla="*/ 216 w 272"/>
                <a:gd name="T83" fmla="*/ 149 h 221"/>
                <a:gd name="T84" fmla="*/ 128 w 272"/>
                <a:gd name="T85" fmla="*/ 137 h 221"/>
                <a:gd name="T86" fmla="*/ 272 w 272"/>
                <a:gd name="T87" fmla="*/ 10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 h="221">
                  <a:moveTo>
                    <a:pt x="272" y="107"/>
                  </a:moveTo>
                  <a:lnTo>
                    <a:pt x="272" y="107"/>
                  </a:lnTo>
                  <a:lnTo>
                    <a:pt x="272" y="119"/>
                  </a:lnTo>
                  <a:lnTo>
                    <a:pt x="270" y="131"/>
                  </a:lnTo>
                  <a:lnTo>
                    <a:pt x="268" y="143"/>
                  </a:lnTo>
                  <a:lnTo>
                    <a:pt x="264" y="153"/>
                  </a:lnTo>
                  <a:lnTo>
                    <a:pt x="258" y="163"/>
                  </a:lnTo>
                  <a:lnTo>
                    <a:pt x="252" y="173"/>
                  </a:lnTo>
                  <a:lnTo>
                    <a:pt x="244" y="181"/>
                  </a:lnTo>
                  <a:lnTo>
                    <a:pt x="236" y="189"/>
                  </a:lnTo>
                  <a:lnTo>
                    <a:pt x="226" y="197"/>
                  </a:lnTo>
                  <a:lnTo>
                    <a:pt x="216" y="203"/>
                  </a:lnTo>
                  <a:lnTo>
                    <a:pt x="194" y="213"/>
                  </a:lnTo>
                  <a:lnTo>
                    <a:pt x="166" y="219"/>
                  </a:lnTo>
                  <a:lnTo>
                    <a:pt x="138" y="221"/>
                  </a:lnTo>
                  <a:lnTo>
                    <a:pt x="138" y="221"/>
                  </a:lnTo>
                  <a:lnTo>
                    <a:pt x="110" y="219"/>
                  </a:lnTo>
                  <a:lnTo>
                    <a:pt x="86" y="213"/>
                  </a:lnTo>
                  <a:lnTo>
                    <a:pt x="64" y="205"/>
                  </a:lnTo>
                  <a:lnTo>
                    <a:pt x="44" y="193"/>
                  </a:lnTo>
                  <a:lnTo>
                    <a:pt x="44" y="193"/>
                  </a:lnTo>
                  <a:lnTo>
                    <a:pt x="34" y="185"/>
                  </a:lnTo>
                  <a:lnTo>
                    <a:pt x="24" y="177"/>
                  </a:lnTo>
                  <a:lnTo>
                    <a:pt x="18" y="167"/>
                  </a:lnTo>
                  <a:lnTo>
                    <a:pt x="12" y="157"/>
                  </a:lnTo>
                  <a:lnTo>
                    <a:pt x="6" y="145"/>
                  </a:lnTo>
                  <a:lnTo>
                    <a:pt x="4" y="135"/>
                  </a:lnTo>
                  <a:lnTo>
                    <a:pt x="2" y="123"/>
                  </a:lnTo>
                  <a:lnTo>
                    <a:pt x="0" y="109"/>
                  </a:lnTo>
                  <a:lnTo>
                    <a:pt x="0" y="109"/>
                  </a:lnTo>
                  <a:lnTo>
                    <a:pt x="2" y="98"/>
                  </a:lnTo>
                  <a:lnTo>
                    <a:pt x="4" y="86"/>
                  </a:lnTo>
                  <a:lnTo>
                    <a:pt x="6" y="76"/>
                  </a:lnTo>
                  <a:lnTo>
                    <a:pt x="12" y="66"/>
                  </a:lnTo>
                  <a:lnTo>
                    <a:pt x="18" y="56"/>
                  </a:lnTo>
                  <a:lnTo>
                    <a:pt x="24" y="46"/>
                  </a:lnTo>
                  <a:lnTo>
                    <a:pt x="34" y="36"/>
                  </a:lnTo>
                  <a:lnTo>
                    <a:pt x="44" y="28"/>
                  </a:lnTo>
                  <a:lnTo>
                    <a:pt x="44" y="28"/>
                  </a:lnTo>
                  <a:lnTo>
                    <a:pt x="64" y="16"/>
                  </a:lnTo>
                  <a:lnTo>
                    <a:pt x="86" y="8"/>
                  </a:lnTo>
                  <a:lnTo>
                    <a:pt x="112" y="2"/>
                  </a:lnTo>
                  <a:lnTo>
                    <a:pt x="140" y="0"/>
                  </a:lnTo>
                  <a:lnTo>
                    <a:pt x="140" y="0"/>
                  </a:lnTo>
                  <a:lnTo>
                    <a:pt x="156" y="2"/>
                  </a:lnTo>
                  <a:lnTo>
                    <a:pt x="172" y="4"/>
                  </a:lnTo>
                  <a:lnTo>
                    <a:pt x="188" y="8"/>
                  </a:lnTo>
                  <a:lnTo>
                    <a:pt x="202" y="12"/>
                  </a:lnTo>
                  <a:lnTo>
                    <a:pt x="216" y="18"/>
                  </a:lnTo>
                  <a:lnTo>
                    <a:pt x="230" y="28"/>
                  </a:lnTo>
                  <a:lnTo>
                    <a:pt x="242" y="38"/>
                  </a:lnTo>
                  <a:lnTo>
                    <a:pt x="254" y="48"/>
                  </a:lnTo>
                  <a:lnTo>
                    <a:pt x="216" y="68"/>
                  </a:lnTo>
                  <a:lnTo>
                    <a:pt x="216" y="68"/>
                  </a:lnTo>
                  <a:lnTo>
                    <a:pt x="198" y="54"/>
                  </a:lnTo>
                  <a:lnTo>
                    <a:pt x="180" y="44"/>
                  </a:lnTo>
                  <a:lnTo>
                    <a:pt x="160" y="40"/>
                  </a:lnTo>
                  <a:lnTo>
                    <a:pt x="138" y="38"/>
                  </a:lnTo>
                  <a:lnTo>
                    <a:pt x="138" y="38"/>
                  </a:lnTo>
                  <a:lnTo>
                    <a:pt x="118" y="38"/>
                  </a:lnTo>
                  <a:lnTo>
                    <a:pt x="98" y="42"/>
                  </a:lnTo>
                  <a:lnTo>
                    <a:pt x="82" y="50"/>
                  </a:lnTo>
                  <a:lnTo>
                    <a:pt x="68" y="58"/>
                  </a:lnTo>
                  <a:lnTo>
                    <a:pt x="58" y="70"/>
                  </a:lnTo>
                  <a:lnTo>
                    <a:pt x="50" y="82"/>
                  </a:lnTo>
                  <a:lnTo>
                    <a:pt x="44" y="96"/>
                  </a:lnTo>
                  <a:lnTo>
                    <a:pt x="42" y="109"/>
                  </a:lnTo>
                  <a:lnTo>
                    <a:pt x="42" y="109"/>
                  </a:lnTo>
                  <a:lnTo>
                    <a:pt x="44" y="125"/>
                  </a:lnTo>
                  <a:lnTo>
                    <a:pt x="50" y="139"/>
                  </a:lnTo>
                  <a:lnTo>
                    <a:pt x="58" y="153"/>
                  </a:lnTo>
                  <a:lnTo>
                    <a:pt x="68" y="163"/>
                  </a:lnTo>
                  <a:lnTo>
                    <a:pt x="82" y="173"/>
                  </a:lnTo>
                  <a:lnTo>
                    <a:pt x="98" y="179"/>
                  </a:lnTo>
                  <a:lnTo>
                    <a:pt x="116" y="183"/>
                  </a:lnTo>
                  <a:lnTo>
                    <a:pt x="138" y="185"/>
                  </a:lnTo>
                  <a:lnTo>
                    <a:pt x="138" y="185"/>
                  </a:lnTo>
                  <a:lnTo>
                    <a:pt x="152" y="183"/>
                  </a:lnTo>
                  <a:lnTo>
                    <a:pt x="166" y="181"/>
                  </a:lnTo>
                  <a:lnTo>
                    <a:pt x="178" y="177"/>
                  </a:lnTo>
                  <a:lnTo>
                    <a:pt x="190" y="171"/>
                  </a:lnTo>
                  <a:lnTo>
                    <a:pt x="200" y="165"/>
                  </a:lnTo>
                  <a:lnTo>
                    <a:pt x="208" y="157"/>
                  </a:lnTo>
                  <a:lnTo>
                    <a:pt x="216" y="149"/>
                  </a:lnTo>
                  <a:lnTo>
                    <a:pt x="222" y="137"/>
                  </a:lnTo>
                  <a:lnTo>
                    <a:pt x="128" y="137"/>
                  </a:lnTo>
                  <a:lnTo>
                    <a:pt x="128" y="101"/>
                  </a:lnTo>
                  <a:lnTo>
                    <a:pt x="272" y="101"/>
                  </a:lnTo>
                  <a:lnTo>
                    <a:pt x="272" y="1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4" name="Freeform 6">
              <a:extLst>
                <a:ext uri="{FF2B5EF4-FFF2-40B4-BE49-F238E27FC236}">
                  <a16:creationId xmlns:a16="http://schemas.microsoft.com/office/drawing/2014/main" id="{A92FA66C-C7FD-4CFA-BAE7-57E97EC56941}"/>
                </a:ext>
              </a:extLst>
            </p:cNvPr>
            <p:cNvSpPr>
              <a:spLocks/>
            </p:cNvSpPr>
            <p:nvPr userDrawn="1"/>
          </p:nvSpPr>
          <p:spPr bwMode="auto">
            <a:xfrm>
              <a:off x="-7434263" y="-2733675"/>
              <a:ext cx="431800" cy="350837"/>
            </a:xfrm>
            <a:custGeom>
              <a:avLst/>
              <a:gdLst>
                <a:gd name="T0" fmla="*/ 272 w 272"/>
                <a:gd name="T1" fmla="*/ 107 h 221"/>
                <a:gd name="T2" fmla="*/ 270 w 272"/>
                <a:gd name="T3" fmla="*/ 131 h 221"/>
                <a:gd name="T4" fmla="*/ 264 w 272"/>
                <a:gd name="T5" fmla="*/ 153 h 221"/>
                <a:gd name="T6" fmla="*/ 252 w 272"/>
                <a:gd name="T7" fmla="*/ 173 h 221"/>
                <a:gd name="T8" fmla="*/ 236 w 272"/>
                <a:gd name="T9" fmla="*/ 189 h 221"/>
                <a:gd name="T10" fmla="*/ 216 w 272"/>
                <a:gd name="T11" fmla="*/ 203 h 221"/>
                <a:gd name="T12" fmla="*/ 166 w 272"/>
                <a:gd name="T13" fmla="*/ 219 h 221"/>
                <a:gd name="T14" fmla="*/ 138 w 272"/>
                <a:gd name="T15" fmla="*/ 221 h 221"/>
                <a:gd name="T16" fmla="*/ 86 w 272"/>
                <a:gd name="T17" fmla="*/ 213 h 221"/>
                <a:gd name="T18" fmla="*/ 44 w 272"/>
                <a:gd name="T19" fmla="*/ 193 h 221"/>
                <a:gd name="T20" fmla="*/ 34 w 272"/>
                <a:gd name="T21" fmla="*/ 185 h 221"/>
                <a:gd name="T22" fmla="*/ 18 w 272"/>
                <a:gd name="T23" fmla="*/ 167 h 221"/>
                <a:gd name="T24" fmla="*/ 6 w 272"/>
                <a:gd name="T25" fmla="*/ 145 h 221"/>
                <a:gd name="T26" fmla="*/ 2 w 272"/>
                <a:gd name="T27" fmla="*/ 123 h 221"/>
                <a:gd name="T28" fmla="*/ 0 w 272"/>
                <a:gd name="T29" fmla="*/ 109 h 221"/>
                <a:gd name="T30" fmla="*/ 4 w 272"/>
                <a:gd name="T31" fmla="*/ 86 h 221"/>
                <a:gd name="T32" fmla="*/ 12 w 272"/>
                <a:gd name="T33" fmla="*/ 66 h 221"/>
                <a:gd name="T34" fmla="*/ 24 w 272"/>
                <a:gd name="T35" fmla="*/ 46 h 221"/>
                <a:gd name="T36" fmla="*/ 44 w 272"/>
                <a:gd name="T37" fmla="*/ 28 h 221"/>
                <a:gd name="T38" fmla="*/ 64 w 272"/>
                <a:gd name="T39" fmla="*/ 16 h 221"/>
                <a:gd name="T40" fmla="*/ 112 w 272"/>
                <a:gd name="T41" fmla="*/ 2 h 221"/>
                <a:gd name="T42" fmla="*/ 140 w 272"/>
                <a:gd name="T43" fmla="*/ 0 h 221"/>
                <a:gd name="T44" fmla="*/ 172 w 272"/>
                <a:gd name="T45" fmla="*/ 4 h 221"/>
                <a:gd name="T46" fmla="*/ 202 w 272"/>
                <a:gd name="T47" fmla="*/ 12 h 221"/>
                <a:gd name="T48" fmla="*/ 230 w 272"/>
                <a:gd name="T49" fmla="*/ 28 h 221"/>
                <a:gd name="T50" fmla="*/ 254 w 272"/>
                <a:gd name="T51" fmla="*/ 48 h 221"/>
                <a:gd name="T52" fmla="*/ 216 w 272"/>
                <a:gd name="T53" fmla="*/ 68 h 221"/>
                <a:gd name="T54" fmla="*/ 180 w 272"/>
                <a:gd name="T55" fmla="*/ 44 h 221"/>
                <a:gd name="T56" fmla="*/ 138 w 272"/>
                <a:gd name="T57" fmla="*/ 38 h 221"/>
                <a:gd name="T58" fmla="*/ 118 w 272"/>
                <a:gd name="T59" fmla="*/ 38 h 221"/>
                <a:gd name="T60" fmla="*/ 82 w 272"/>
                <a:gd name="T61" fmla="*/ 50 h 221"/>
                <a:gd name="T62" fmla="*/ 58 w 272"/>
                <a:gd name="T63" fmla="*/ 70 h 221"/>
                <a:gd name="T64" fmla="*/ 44 w 272"/>
                <a:gd name="T65" fmla="*/ 96 h 221"/>
                <a:gd name="T66" fmla="*/ 42 w 272"/>
                <a:gd name="T67" fmla="*/ 109 h 221"/>
                <a:gd name="T68" fmla="*/ 50 w 272"/>
                <a:gd name="T69" fmla="*/ 139 h 221"/>
                <a:gd name="T70" fmla="*/ 68 w 272"/>
                <a:gd name="T71" fmla="*/ 163 h 221"/>
                <a:gd name="T72" fmla="*/ 98 w 272"/>
                <a:gd name="T73" fmla="*/ 179 h 221"/>
                <a:gd name="T74" fmla="*/ 138 w 272"/>
                <a:gd name="T75" fmla="*/ 185 h 221"/>
                <a:gd name="T76" fmla="*/ 152 w 272"/>
                <a:gd name="T77" fmla="*/ 183 h 221"/>
                <a:gd name="T78" fmla="*/ 178 w 272"/>
                <a:gd name="T79" fmla="*/ 177 h 221"/>
                <a:gd name="T80" fmla="*/ 200 w 272"/>
                <a:gd name="T81" fmla="*/ 165 h 221"/>
                <a:gd name="T82" fmla="*/ 216 w 272"/>
                <a:gd name="T83" fmla="*/ 149 h 221"/>
                <a:gd name="T84" fmla="*/ 128 w 272"/>
                <a:gd name="T85" fmla="*/ 137 h 221"/>
                <a:gd name="T86" fmla="*/ 272 w 272"/>
                <a:gd name="T87" fmla="*/ 10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 h="221">
                  <a:moveTo>
                    <a:pt x="272" y="107"/>
                  </a:moveTo>
                  <a:lnTo>
                    <a:pt x="272" y="107"/>
                  </a:lnTo>
                  <a:lnTo>
                    <a:pt x="272" y="119"/>
                  </a:lnTo>
                  <a:lnTo>
                    <a:pt x="270" y="131"/>
                  </a:lnTo>
                  <a:lnTo>
                    <a:pt x="268" y="143"/>
                  </a:lnTo>
                  <a:lnTo>
                    <a:pt x="264" y="153"/>
                  </a:lnTo>
                  <a:lnTo>
                    <a:pt x="258" y="163"/>
                  </a:lnTo>
                  <a:lnTo>
                    <a:pt x="252" y="173"/>
                  </a:lnTo>
                  <a:lnTo>
                    <a:pt x="244" y="181"/>
                  </a:lnTo>
                  <a:lnTo>
                    <a:pt x="236" y="189"/>
                  </a:lnTo>
                  <a:lnTo>
                    <a:pt x="226" y="197"/>
                  </a:lnTo>
                  <a:lnTo>
                    <a:pt x="216" y="203"/>
                  </a:lnTo>
                  <a:lnTo>
                    <a:pt x="194" y="213"/>
                  </a:lnTo>
                  <a:lnTo>
                    <a:pt x="166" y="219"/>
                  </a:lnTo>
                  <a:lnTo>
                    <a:pt x="138" y="221"/>
                  </a:lnTo>
                  <a:lnTo>
                    <a:pt x="138" y="221"/>
                  </a:lnTo>
                  <a:lnTo>
                    <a:pt x="110" y="219"/>
                  </a:lnTo>
                  <a:lnTo>
                    <a:pt x="86" y="213"/>
                  </a:lnTo>
                  <a:lnTo>
                    <a:pt x="64" y="205"/>
                  </a:lnTo>
                  <a:lnTo>
                    <a:pt x="44" y="193"/>
                  </a:lnTo>
                  <a:lnTo>
                    <a:pt x="44" y="193"/>
                  </a:lnTo>
                  <a:lnTo>
                    <a:pt x="34" y="185"/>
                  </a:lnTo>
                  <a:lnTo>
                    <a:pt x="24" y="177"/>
                  </a:lnTo>
                  <a:lnTo>
                    <a:pt x="18" y="167"/>
                  </a:lnTo>
                  <a:lnTo>
                    <a:pt x="12" y="157"/>
                  </a:lnTo>
                  <a:lnTo>
                    <a:pt x="6" y="145"/>
                  </a:lnTo>
                  <a:lnTo>
                    <a:pt x="4" y="135"/>
                  </a:lnTo>
                  <a:lnTo>
                    <a:pt x="2" y="123"/>
                  </a:lnTo>
                  <a:lnTo>
                    <a:pt x="0" y="109"/>
                  </a:lnTo>
                  <a:lnTo>
                    <a:pt x="0" y="109"/>
                  </a:lnTo>
                  <a:lnTo>
                    <a:pt x="2" y="98"/>
                  </a:lnTo>
                  <a:lnTo>
                    <a:pt x="4" y="86"/>
                  </a:lnTo>
                  <a:lnTo>
                    <a:pt x="6" y="76"/>
                  </a:lnTo>
                  <a:lnTo>
                    <a:pt x="12" y="66"/>
                  </a:lnTo>
                  <a:lnTo>
                    <a:pt x="18" y="56"/>
                  </a:lnTo>
                  <a:lnTo>
                    <a:pt x="24" y="46"/>
                  </a:lnTo>
                  <a:lnTo>
                    <a:pt x="34" y="36"/>
                  </a:lnTo>
                  <a:lnTo>
                    <a:pt x="44" y="28"/>
                  </a:lnTo>
                  <a:lnTo>
                    <a:pt x="44" y="28"/>
                  </a:lnTo>
                  <a:lnTo>
                    <a:pt x="64" y="16"/>
                  </a:lnTo>
                  <a:lnTo>
                    <a:pt x="86" y="8"/>
                  </a:lnTo>
                  <a:lnTo>
                    <a:pt x="112" y="2"/>
                  </a:lnTo>
                  <a:lnTo>
                    <a:pt x="140" y="0"/>
                  </a:lnTo>
                  <a:lnTo>
                    <a:pt x="140" y="0"/>
                  </a:lnTo>
                  <a:lnTo>
                    <a:pt x="156" y="2"/>
                  </a:lnTo>
                  <a:lnTo>
                    <a:pt x="172" y="4"/>
                  </a:lnTo>
                  <a:lnTo>
                    <a:pt x="188" y="8"/>
                  </a:lnTo>
                  <a:lnTo>
                    <a:pt x="202" y="12"/>
                  </a:lnTo>
                  <a:lnTo>
                    <a:pt x="216" y="18"/>
                  </a:lnTo>
                  <a:lnTo>
                    <a:pt x="230" y="28"/>
                  </a:lnTo>
                  <a:lnTo>
                    <a:pt x="242" y="38"/>
                  </a:lnTo>
                  <a:lnTo>
                    <a:pt x="254" y="48"/>
                  </a:lnTo>
                  <a:lnTo>
                    <a:pt x="216" y="68"/>
                  </a:lnTo>
                  <a:lnTo>
                    <a:pt x="216" y="68"/>
                  </a:lnTo>
                  <a:lnTo>
                    <a:pt x="198" y="54"/>
                  </a:lnTo>
                  <a:lnTo>
                    <a:pt x="180" y="44"/>
                  </a:lnTo>
                  <a:lnTo>
                    <a:pt x="160" y="40"/>
                  </a:lnTo>
                  <a:lnTo>
                    <a:pt x="138" y="38"/>
                  </a:lnTo>
                  <a:lnTo>
                    <a:pt x="138" y="38"/>
                  </a:lnTo>
                  <a:lnTo>
                    <a:pt x="118" y="38"/>
                  </a:lnTo>
                  <a:lnTo>
                    <a:pt x="98" y="42"/>
                  </a:lnTo>
                  <a:lnTo>
                    <a:pt x="82" y="50"/>
                  </a:lnTo>
                  <a:lnTo>
                    <a:pt x="68" y="58"/>
                  </a:lnTo>
                  <a:lnTo>
                    <a:pt x="58" y="70"/>
                  </a:lnTo>
                  <a:lnTo>
                    <a:pt x="50" y="82"/>
                  </a:lnTo>
                  <a:lnTo>
                    <a:pt x="44" y="96"/>
                  </a:lnTo>
                  <a:lnTo>
                    <a:pt x="42" y="109"/>
                  </a:lnTo>
                  <a:lnTo>
                    <a:pt x="42" y="109"/>
                  </a:lnTo>
                  <a:lnTo>
                    <a:pt x="44" y="125"/>
                  </a:lnTo>
                  <a:lnTo>
                    <a:pt x="50" y="139"/>
                  </a:lnTo>
                  <a:lnTo>
                    <a:pt x="58" y="153"/>
                  </a:lnTo>
                  <a:lnTo>
                    <a:pt x="68" y="163"/>
                  </a:lnTo>
                  <a:lnTo>
                    <a:pt x="82" y="173"/>
                  </a:lnTo>
                  <a:lnTo>
                    <a:pt x="98" y="179"/>
                  </a:lnTo>
                  <a:lnTo>
                    <a:pt x="116" y="183"/>
                  </a:lnTo>
                  <a:lnTo>
                    <a:pt x="138" y="185"/>
                  </a:lnTo>
                  <a:lnTo>
                    <a:pt x="138" y="185"/>
                  </a:lnTo>
                  <a:lnTo>
                    <a:pt x="152" y="183"/>
                  </a:lnTo>
                  <a:lnTo>
                    <a:pt x="166" y="181"/>
                  </a:lnTo>
                  <a:lnTo>
                    <a:pt x="178" y="177"/>
                  </a:lnTo>
                  <a:lnTo>
                    <a:pt x="190" y="171"/>
                  </a:lnTo>
                  <a:lnTo>
                    <a:pt x="200" y="165"/>
                  </a:lnTo>
                  <a:lnTo>
                    <a:pt x="208" y="157"/>
                  </a:lnTo>
                  <a:lnTo>
                    <a:pt x="216" y="149"/>
                  </a:lnTo>
                  <a:lnTo>
                    <a:pt x="222" y="137"/>
                  </a:lnTo>
                  <a:lnTo>
                    <a:pt x="128" y="137"/>
                  </a:lnTo>
                  <a:lnTo>
                    <a:pt x="128" y="101"/>
                  </a:lnTo>
                  <a:lnTo>
                    <a:pt x="272" y="1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5" name="Freeform 7">
              <a:extLst>
                <a:ext uri="{FF2B5EF4-FFF2-40B4-BE49-F238E27FC236}">
                  <a16:creationId xmlns:a16="http://schemas.microsoft.com/office/drawing/2014/main" id="{1F0AEBC0-674C-43B2-AE4E-FCD944ED7D4F}"/>
                </a:ext>
              </a:extLst>
            </p:cNvPr>
            <p:cNvSpPr>
              <a:spLocks noEditPoints="1"/>
            </p:cNvSpPr>
            <p:nvPr userDrawn="1"/>
          </p:nvSpPr>
          <p:spPr bwMode="auto">
            <a:xfrm>
              <a:off x="-6942138" y="-2720975"/>
              <a:ext cx="388938" cy="328612"/>
            </a:xfrm>
            <a:custGeom>
              <a:avLst/>
              <a:gdLst>
                <a:gd name="T0" fmla="*/ 199 w 245"/>
                <a:gd name="T1" fmla="*/ 207 h 207"/>
                <a:gd name="T2" fmla="*/ 143 w 245"/>
                <a:gd name="T3" fmla="*/ 131 h 207"/>
                <a:gd name="T4" fmla="*/ 41 w 245"/>
                <a:gd name="T5" fmla="*/ 131 h 207"/>
                <a:gd name="T6" fmla="*/ 41 w 245"/>
                <a:gd name="T7" fmla="*/ 207 h 207"/>
                <a:gd name="T8" fmla="*/ 0 w 245"/>
                <a:gd name="T9" fmla="*/ 207 h 207"/>
                <a:gd name="T10" fmla="*/ 0 w 245"/>
                <a:gd name="T11" fmla="*/ 0 h 207"/>
                <a:gd name="T12" fmla="*/ 169 w 245"/>
                <a:gd name="T13" fmla="*/ 0 h 207"/>
                <a:gd name="T14" fmla="*/ 169 w 245"/>
                <a:gd name="T15" fmla="*/ 0 h 207"/>
                <a:gd name="T16" fmla="*/ 185 w 245"/>
                <a:gd name="T17" fmla="*/ 0 h 207"/>
                <a:gd name="T18" fmla="*/ 199 w 245"/>
                <a:gd name="T19" fmla="*/ 4 h 207"/>
                <a:gd name="T20" fmla="*/ 211 w 245"/>
                <a:gd name="T21" fmla="*/ 10 h 207"/>
                <a:gd name="T22" fmla="*/ 221 w 245"/>
                <a:gd name="T23" fmla="*/ 18 h 207"/>
                <a:gd name="T24" fmla="*/ 229 w 245"/>
                <a:gd name="T25" fmla="*/ 26 h 207"/>
                <a:gd name="T26" fmla="*/ 235 w 245"/>
                <a:gd name="T27" fmla="*/ 38 h 207"/>
                <a:gd name="T28" fmla="*/ 239 w 245"/>
                <a:gd name="T29" fmla="*/ 52 h 207"/>
                <a:gd name="T30" fmla="*/ 241 w 245"/>
                <a:gd name="T31" fmla="*/ 66 h 207"/>
                <a:gd name="T32" fmla="*/ 241 w 245"/>
                <a:gd name="T33" fmla="*/ 66 h 207"/>
                <a:gd name="T34" fmla="*/ 239 w 245"/>
                <a:gd name="T35" fmla="*/ 78 h 207"/>
                <a:gd name="T36" fmla="*/ 237 w 245"/>
                <a:gd name="T37" fmla="*/ 88 h 207"/>
                <a:gd name="T38" fmla="*/ 233 w 245"/>
                <a:gd name="T39" fmla="*/ 97 h 207"/>
                <a:gd name="T40" fmla="*/ 227 w 245"/>
                <a:gd name="T41" fmla="*/ 105 h 207"/>
                <a:gd name="T42" fmla="*/ 221 w 245"/>
                <a:gd name="T43" fmla="*/ 113 h 207"/>
                <a:gd name="T44" fmla="*/ 211 w 245"/>
                <a:gd name="T45" fmla="*/ 119 h 207"/>
                <a:gd name="T46" fmla="*/ 201 w 245"/>
                <a:gd name="T47" fmla="*/ 125 h 207"/>
                <a:gd name="T48" fmla="*/ 189 w 245"/>
                <a:gd name="T49" fmla="*/ 127 h 207"/>
                <a:gd name="T50" fmla="*/ 245 w 245"/>
                <a:gd name="T51" fmla="*/ 207 h 207"/>
                <a:gd name="T52" fmla="*/ 199 w 245"/>
                <a:gd name="T53" fmla="*/ 207 h 207"/>
                <a:gd name="T54" fmla="*/ 199 w 245"/>
                <a:gd name="T55" fmla="*/ 66 h 207"/>
                <a:gd name="T56" fmla="*/ 199 w 245"/>
                <a:gd name="T57" fmla="*/ 66 h 207"/>
                <a:gd name="T58" fmla="*/ 199 w 245"/>
                <a:gd name="T59" fmla="*/ 58 h 207"/>
                <a:gd name="T60" fmla="*/ 197 w 245"/>
                <a:gd name="T61" fmla="*/ 52 h 207"/>
                <a:gd name="T62" fmla="*/ 193 w 245"/>
                <a:gd name="T63" fmla="*/ 48 h 207"/>
                <a:gd name="T64" fmla="*/ 189 w 245"/>
                <a:gd name="T65" fmla="*/ 44 h 207"/>
                <a:gd name="T66" fmla="*/ 183 w 245"/>
                <a:gd name="T67" fmla="*/ 40 h 207"/>
                <a:gd name="T68" fmla="*/ 177 w 245"/>
                <a:gd name="T69" fmla="*/ 38 h 207"/>
                <a:gd name="T70" fmla="*/ 159 w 245"/>
                <a:gd name="T71" fmla="*/ 36 h 207"/>
                <a:gd name="T72" fmla="*/ 41 w 245"/>
                <a:gd name="T73" fmla="*/ 36 h 207"/>
                <a:gd name="T74" fmla="*/ 41 w 245"/>
                <a:gd name="T75" fmla="*/ 93 h 207"/>
                <a:gd name="T76" fmla="*/ 163 w 245"/>
                <a:gd name="T77" fmla="*/ 93 h 207"/>
                <a:gd name="T78" fmla="*/ 163 w 245"/>
                <a:gd name="T79" fmla="*/ 93 h 207"/>
                <a:gd name="T80" fmla="*/ 179 w 245"/>
                <a:gd name="T81" fmla="*/ 92 h 207"/>
                <a:gd name="T82" fmla="*/ 185 w 245"/>
                <a:gd name="T83" fmla="*/ 90 h 207"/>
                <a:gd name="T84" fmla="*/ 189 w 245"/>
                <a:gd name="T85" fmla="*/ 86 h 207"/>
                <a:gd name="T86" fmla="*/ 193 w 245"/>
                <a:gd name="T87" fmla="*/ 84 h 207"/>
                <a:gd name="T88" fmla="*/ 197 w 245"/>
                <a:gd name="T89" fmla="*/ 78 h 207"/>
                <a:gd name="T90" fmla="*/ 199 w 245"/>
                <a:gd name="T91" fmla="*/ 72 h 207"/>
                <a:gd name="T92" fmla="*/ 199 w 245"/>
                <a:gd name="T93"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5" h="207">
                  <a:moveTo>
                    <a:pt x="199" y="207"/>
                  </a:moveTo>
                  <a:lnTo>
                    <a:pt x="143" y="131"/>
                  </a:lnTo>
                  <a:lnTo>
                    <a:pt x="41" y="131"/>
                  </a:lnTo>
                  <a:lnTo>
                    <a:pt x="41" y="207"/>
                  </a:lnTo>
                  <a:lnTo>
                    <a:pt x="0" y="207"/>
                  </a:lnTo>
                  <a:lnTo>
                    <a:pt x="0" y="0"/>
                  </a:lnTo>
                  <a:lnTo>
                    <a:pt x="169" y="0"/>
                  </a:lnTo>
                  <a:lnTo>
                    <a:pt x="169" y="0"/>
                  </a:lnTo>
                  <a:lnTo>
                    <a:pt x="185" y="0"/>
                  </a:lnTo>
                  <a:lnTo>
                    <a:pt x="199" y="4"/>
                  </a:lnTo>
                  <a:lnTo>
                    <a:pt x="211" y="10"/>
                  </a:lnTo>
                  <a:lnTo>
                    <a:pt x="221" y="18"/>
                  </a:lnTo>
                  <a:lnTo>
                    <a:pt x="229" y="26"/>
                  </a:lnTo>
                  <a:lnTo>
                    <a:pt x="235" y="38"/>
                  </a:lnTo>
                  <a:lnTo>
                    <a:pt x="239" y="52"/>
                  </a:lnTo>
                  <a:lnTo>
                    <a:pt x="241" y="66"/>
                  </a:lnTo>
                  <a:lnTo>
                    <a:pt x="241" y="66"/>
                  </a:lnTo>
                  <a:lnTo>
                    <a:pt x="239" y="78"/>
                  </a:lnTo>
                  <a:lnTo>
                    <a:pt x="237" y="88"/>
                  </a:lnTo>
                  <a:lnTo>
                    <a:pt x="233" y="97"/>
                  </a:lnTo>
                  <a:lnTo>
                    <a:pt x="227" y="105"/>
                  </a:lnTo>
                  <a:lnTo>
                    <a:pt x="221" y="113"/>
                  </a:lnTo>
                  <a:lnTo>
                    <a:pt x="211" y="119"/>
                  </a:lnTo>
                  <a:lnTo>
                    <a:pt x="201" y="125"/>
                  </a:lnTo>
                  <a:lnTo>
                    <a:pt x="189" y="127"/>
                  </a:lnTo>
                  <a:lnTo>
                    <a:pt x="245" y="207"/>
                  </a:lnTo>
                  <a:lnTo>
                    <a:pt x="199" y="207"/>
                  </a:lnTo>
                  <a:close/>
                  <a:moveTo>
                    <a:pt x="199" y="66"/>
                  </a:moveTo>
                  <a:lnTo>
                    <a:pt x="199" y="66"/>
                  </a:lnTo>
                  <a:lnTo>
                    <a:pt x="199" y="58"/>
                  </a:lnTo>
                  <a:lnTo>
                    <a:pt x="197" y="52"/>
                  </a:lnTo>
                  <a:lnTo>
                    <a:pt x="193" y="48"/>
                  </a:lnTo>
                  <a:lnTo>
                    <a:pt x="189" y="44"/>
                  </a:lnTo>
                  <a:lnTo>
                    <a:pt x="183" y="40"/>
                  </a:lnTo>
                  <a:lnTo>
                    <a:pt x="177" y="38"/>
                  </a:lnTo>
                  <a:lnTo>
                    <a:pt x="159" y="36"/>
                  </a:lnTo>
                  <a:lnTo>
                    <a:pt x="41" y="36"/>
                  </a:lnTo>
                  <a:lnTo>
                    <a:pt x="41" y="93"/>
                  </a:lnTo>
                  <a:lnTo>
                    <a:pt x="163" y="93"/>
                  </a:lnTo>
                  <a:lnTo>
                    <a:pt x="163" y="93"/>
                  </a:lnTo>
                  <a:lnTo>
                    <a:pt x="179" y="92"/>
                  </a:lnTo>
                  <a:lnTo>
                    <a:pt x="185" y="90"/>
                  </a:lnTo>
                  <a:lnTo>
                    <a:pt x="189" y="86"/>
                  </a:lnTo>
                  <a:lnTo>
                    <a:pt x="193" y="84"/>
                  </a:lnTo>
                  <a:lnTo>
                    <a:pt x="197" y="78"/>
                  </a:lnTo>
                  <a:lnTo>
                    <a:pt x="199" y="72"/>
                  </a:lnTo>
                  <a:lnTo>
                    <a:pt x="199"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6" name="Freeform 8">
              <a:extLst>
                <a:ext uri="{FF2B5EF4-FFF2-40B4-BE49-F238E27FC236}">
                  <a16:creationId xmlns:a16="http://schemas.microsoft.com/office/drawing/2014/main" id="{CEC56377-E0B0-4FBA-A97E-E5FB2A00D751}"/>
                </a:ext>
              </a:extLst>
            </p:cNvPr>
            <p:cNvSpPr>
              <a:spLocks/>
            </p:cNvSpPr>
            <p:nvPr userDrawn="1"/>
          </p:nvSpPr>
          <p:spPr bwMode="auto">
            <a:xfrm>
              <a:off x="-6942138" y="-2720975"/>
              <a:ext cx="388938" cy="328612"/>
            </a:xfrm>
            <a:custGeom>
              <a:avLst/>
              <a:gdLst>
                <a:gd name="T0" fmla="*/ 199 w 245"/>
                <a:gd name="T1" fmla="*/ 207 h 207"/>
                <a:gd name="T2" fmla="*/ 143 w 245"/>
                <a:gd name="T3" fmla="*/ 131 h 207"/>
                <a:gd name="T4" fmla="*/ 41 w 245"/>
                <a:gd name="T5" fmla="*/ 131 h 207"/>
                <a:gd name="T6" fmla="*/ 41 w 245"/>
                <a:gd name="T7" fmla="*/ 207 h 207"/>
                <a:gd name="T8" fmla="*/ 0 w 245"/>
                <a:gd name="T9" fmla="*/ 207 h 207"/>
                <a:gd name="T10" fmla="*/ 0 w 245"/>
                <a:gd name="T11" fmla="*/ 0 h 207"/>
                <a:gd name="T12" fmla="*/ 169 w 245"/>
                <a:gd name="T13" fmla="*/ 0 h 207"/>
                <a:gd name="T14" fmla="*/ 169 w 245"/>
                <a:gd name="T15" fmla="*/ 0 h 207"/>
                <a:gd name="T16" fmla="*/ 185 w 245"/>
                <a:gd name="T17" fmla="*/ 0 h 207"/>
                <a:gd name="T18" fmla="*/ 199 w 245"/>
                <a:gd name="T19" fmla="*/ 4 h 207"/>
                <a:gd name="T20" fmla="*/ 211 w 245"/>
                <a:gd name="T21" fmla="*/ 10 h 207"/>
                <a:gd name="T22" fmla="*/ 221 w 245"/>
                <a:gd name="T23" fmla="*/ 18 h 207"/>
                <a:gd name="T24" fmla="*/ 229 w 245"/>
                <a:gd name="T25" fmla="*/ 26 h 207"/>
                <a:gd name="T26" fmla="*/ 235 w 245"/>
                <a:gd name="T27" fmla="*/ 38 h 207"/>
                <a:gd name="T28" fmla="*/ 239 w 245"/>
                <a:gd name="T29" fmla="*/ 52 h 207"/>
                <a:gd name="T30" fmla="*/ 241 w 245"/>
                <a:gd name="T31" fmla="*/ 66 h 207"/>
                <a:gd name="T32" fmla="*/ 241 w 245"/>
                <a:gd name="T33" fmla="*/ 66 h 207"/>
                <a:gd name="T34" fmla="*/ 239 w 245"/>
                <a:gd name="T35" fmla="*/ 78 h 207"/>
                <a:gd name="T36" fmla="*/ 237 w 245"/>
                <a:gd name="T37" fmla="*/ 88 h 207"/>
                <a:gd name="T38" fmla="*/ 233 w 245"/>
                <a:gd name="T39" fmla="*/ 97 h 207"/>
                <a:gd name="T40" fmla="*/ 227 w 245"/>
                <a:gd name="T41" fmla="*/ 105 h 207"/>
                <a:gd name="T42" fmla="*/ 221 w 245"/>
                <a:gd name="T43" fmla="*/ 113 h 207"/>
                <a:gd name="T44" fmla="*/ 211 w 245"/>
                <a:gd name="T45" fmla="*/ 119 h 207"/>
                <a:gd name="T46" fmla="*/ 201 w 245"/>
                <a:gd name="T47" fmla="*/ 125 h 207"/>
                <a:gd name="T48" fmla="*/ 189 w 245"/>
                <a:gd name="T49" fmla="*/ 127 h 207"/>
                <a:gd name="T50" fmla="*/ 245 w 245"/>
                <a:gd name="T51"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7">
                  <a:moveTo>
                    <a:pt x="199" y="207"/>
                  </a:moveTo>
                  <a:lnTo>
                    <a:pt x="143" y="131"/>
                  </a:lnTo>
                  <a:lnTo>
                    <a:pt x="41" y="131"/>
                  </a:lnTo>
                  <a:lnTo>
                    <a:pt x="41" y="207"/>
                  </a:lnTo>
                  <a:lnTo>
                    <a:pt x="0" y="207"/>
                  </a:lnTo>
                  <a:lnTo>
                    <a:pt x="0" y="0"/>
                  </a:lnTo>
                  <a:lnTo>
                    <a:pt x="169" y="0"/>
                  </a:lnTo>
                  <a:lnTo>
                    <a:pt x="169" y="0"/>
                  </a:lnTo>
                  <a:lnTo>
                    <a:pt x="185" y="0"/>
                  </a:lnTo>
                  <a:lnTo>
                    <a:pt x="199" y="4"/>
                  </a:lnTo>
                  <a:lnTo>
                    <a:pt x="211" y="10"/>
                  </a:lnTo>
                  <a:lnTo>
                    <a:pt x="221" y="18"/>
                  </a:lnTo>
                  <a:lnTo>
                    <a:pt x="229" y="26"/>
                  </a:lnTo>
                  <a:lnTo>
                    <a:pt x="235" y="38"/>
                  </a:lnTo>
                  <a:lnTo>
                    <a:pt x="239" y="52"/>
                  </a:lnTo>
                  <a:lnTo>
                    <a:pt x="241" y="66"/>
                  </a:lnTo>
                  <a:lnTo>
                    <a:pt x="241" y="66"/>
                  </a:lnTo>
                  <a:lnTo>
                    <a:pt x="239" y="78"/>
                  </a:lnTo>
                  <a:lnTo>
                    <a:pt x="237" y="88"/>
                  </a:lnTo>
                  <a:lnTo>
                    <a:pt x="233" y="97"/>
                  </a:lnTo>
                  <a:lnTo>
                    <a:pt x="227" y="105"/>
                  </a:lnTo>
                  <a:lnTo>
                    <a:pt x="221" y="113"/>
                  </a:lnTo>
                  <a:lnTo>
                    <a:pt x="211" y="119"/>
                  </a:lnTo>
                  <a:lnTo>
                    <a:pt x="201" y="125"/>
                  </a:lnTo>
                  <a:lnTo>
                    <a:pt x="189" y="127"/>
                  </a:lnTo>
                  <a:lnTo>
                    <a:pt x="245"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7" name="Freeform 9">
              <a:extLst>
                <a:ext uri="{FF2B5EF4-FFF2-40B4-BE49-F238E27FC236}">
                  <a16:creationId xmlns:a16="http://schemas.microsoft.com/office/drawing/2014/main" id="{8A1EAA7B-9BDA-4F1A-87A1-BB0A68D37C73}"/>
                </a:ext>
              </a:extLst>
            </p:cNvPr>
            <p:cNvSpPr>
              <a:spLocks/>
            </p:cNvSpPr>
            <p:nvPr userDrawn="1"/>
          </p:nvSpPr>
          <p:spPr bwMode="auto">
            <a:xfrm>
              <a:off x="-6877051" y="-2663825"/>
              <a:ext cx="250825" cy="90487"/>
            </a:xfrm>
            <a:custGeom>
              <a:avLst/>
              <a:gdLst>
                <a:gd name="T0" fmla="*/ 158 w 158"/>
                <a:gd name="T1" fmla="*/ 30 h 57"/>
                <a:gd name="T2" fmla="*/ 158 w 158"/>
                <a:gd name="T3" fmla="*/ 30 h 57"/>
                <a:gd name="T4" fmla="*/ 158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2 w 158"/>
                <a:gd name="T23" fmla="*/ 57 h 57"/>
                <a:gd name="T24" fmla="*/ 122 w 158"/>
                <a:gd name="T25" fmla="*/ 57 h 57"/>
                <a:gd name="T26" fmla="*/ 138 w 158"/>
                <a:gd name="T27" fmla="*/ 56 h 57"/>
                <a:gd name="T28" fmla="*/ 144 w 158"/>
                <a:gd name="T29" fmla="*/ 54 h 57"/>
                <a:gd name="T30" fmla="*/ 148 w 158"/>
                <a:gd name="T31" fmla="*/ 50 h 57"/>
                <a:gd name="T32" fmla="*/ 152 w 158"/>
                <a:gd name="T33" fmla="*/ 48 h 57"/>
                <a:gd name="T34" fmla="*/ 156 w 158"/>
                <a:gd name="T35" fmla="*/ 42 h 57"/>
                <a:gd name="T36" fmla="*/ 158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8" y="22"/>
                  </a:lnTo>
                  <a:lnTo>
                    <a:pt x="156" y="16"/>
                  </a:lnTo>
                  <a:lnTo>
                    <a:pt x="152" y="12"/>
                  </a:lnTo>
                  <a:lnTo>
                    <a:pt x="148" y="8"/>
                  </a:lnTo>
                  <a:lnTo>
                    <a:pt x="142" y="4"/>
                  </a:lnTo>
                  <a:lnTo>
                    <a:pt x="136" y="2"/>
                  </a:lnTo>
                  <a:lnTo>
                    <a:pt x="118" y="0"/>
                  </a:lnTo>
                  <a:lnTo>
                    <a:pt x="0" y="0"/>
                  </a:lnTo>
                  <a:lnTo>
                    <a:pt x="0" y="57"/>
                  </a:lnTo>
                  <a:lnTo>
                    <a:pt x="122" y="57"/>
                  </a:lnTo>
                  <a:lnTo>
                    <a:pt x="122" y="57"/>
                  </a:lnTo>
                  <a:lnTo>
                    <a:pt x="138" y="56"/>
                  </a:lnTo>
                  <a:lnTo>
                    <a:pt x="144" y="54"/>
                  </a:lnTo>
                  <a:lnTo>
                    <a:pt x="148" y="50"/>
                  </a:lnTo>
                  <a:lnTo>
                    <a:pt x="152" y="48"/>
                  </a:lnTo>
                  <a:lnTo>
                    <a:pt x="156" y="42"/>
                  </a:lnTo>
                  <a:lnTo>
                    <a:pt x="158"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8" name="Freeform 10">
              <a:extLst>
                <a:ext uri="{FF2B5EF4-FFF2-40B4-BE49-F238E27FC236}">
                  <a16:creationId xmlns:a16="http://schemas.microsoft.com/office/drawing/2014/main" id="{D36DF680-8D83-424A-BE86-64FC7B9F97D6}"/>
                </a:ext>
              </a:extLst>
            </p:cNvPr>
            <p:cNvSpPr>
              <a:spLocks noEditPoints="1"/>
            </p:cNvSpPr>
            <p:nvPr userDrawn="1"/>
          </p:nvSpPr>
          <p:spPr bwMode="auto">
            <a:xfrm>
              <a:off x="-6496051" y="-2733675"/>
              <a:ext cx="434975" cy="350837"/>
            </a:xfrm>
            <a:custGeom>
              <a:avLst/>
              <a:gdLst>
                <a:gd name="T0" fmla="*/ 230 w 274"/>
                <a:gd name="T1" fmla="*/ 193 h 221"/>
                <a:gd name="T2" fmla="*/ 188 w 274"/>
                <a:gd name="T3" fmla="*/ 213 h 221"/>
                <a:gd name="T4" fmla="*/ 136 w 274"/>
                <a:gd name="T5" fmla="*/ 221 h 221"/>
                <a:gd name="T6" fmla="*/ 110 w 274"/>
                <a:gd name="T7" fmla="*/ 219 h 221"/>
                <a:gd name="T8" fmla="*/ 62 w 274"/>
                <a:gd name="T9" fmla="*/ 205 h 221"/>
                <a:gd name="T10" fmla="*/ 44 w 274"/>
                <a:gd name="T11" fmla="*/ 193 h 221"/>
                <a:gd name="T12" fmla="*/ 24 w 274"/>
                <a:gd name="T13" fmla="*/ 177 h 221"/>
                <a:gd name="T14" fmla="*/ 10 w 274"/>
                <a:gd name="T15" fmla="*/ 157 h 221"/>
                <a:gd name="T16" fmla="*/ 2 w 274"/>
                <a:gd name="T17" fmla="*/ 135 h 221"/>
                <a:gd name="T18" fmla="*/ 0 w 274"/>
                <a:gd name="T19" fmla="*/ 109 h 221"/>
                <a:gd name="T20" fmla="*/ 0 w 274"/>
                <a:gd name="T21" fmla="*/ 98 h 221"/>
                <a:gd name="T22" fmla="*/ 6 w 274"/>
                <a:gd name="T23" fmla="*/ 76 h 221"/>
                <a:gd name="T24" fmla="*/ 16 w 274"/>
                <a:gd name="T25" fmla="*/ 56 h 221"/>
                <a:gd name="T26" fmla="*/ 34 w 274"/>
                <a:gd name="T27" fmla="*/ 36 h 221"/>
                <a:gd name="T28" fmla="*/ 44 w 274"/>
                <a:gd name="T29" fmla="*/ 28 h 221"/>
                <a:gd name="T30" fmla="*/ 86 w 274"/>
                <a:gd name="T31" fmla="*/ 8 h 221"/>
                <a:gd name="T32" fmla="*/ 136 w 274"/>
                <a:gd name="T33" fmla="*/ 0 h 221"/>
                <a:gd name="T34" fmla="*/ 162 w 274"/>
                <a:gd name="T35" fmla="*/ 2 h 221"/>
                <a:gd name="T36" fmla="*/ 210 w 274"/>
                <a:gd name="T37" fmla="*/ 16 h 221"/>
                <a:gd name="T38" fmla="*/ 230 w 274"/>
                <a:gd name="T39" fmla="*/ 28 h 221"/>
                <a:gd name="T40" fmla="*/ 248 w 274"/>
                <a:gd name="T41" fmla="*/ 46 h 221"/>
                <a:gd name="T42" fmla="*/ 262 w 274"/>
                <a:gd name="T43" fmla="*/ 66 h 221"/>
                <a:gd name="T44" fmla="*/ 270 w 274"/>
                <a:gd name="T45" fmla="*/ 86 h 221"/>
                <a:gd name="T46" fmla="*/ 274 w 274"/>
                <a:gd name="T47" fmla="*/ 109 h 221"/>
                <a:gd name="T48" fmla="*/ 272 w 274"/>
                <a:gd name="T49" fmla="*/ 123 h 221"/>
                <a:gd name="T50" fmla="*/ 266 w 274"/>
                <a:gd name="T51" fmla="*/ 145 h 221"/>
                <a:gd name="T52" fmla="*/ 256 w 274"/>
                <a:gd name="T53" fmla="*/ 167 h 221"/>
                <a:gd name="T54" fmla="*/ 240 w 274"/>
                <a:gd name="T55" fmla="*/ 185 h 221"/>
                <a:gd name="T56" fmla="*/ 136 w 274"/>
                <a:gd name="T57" fmla="*/ 38 h 221"/>
                <a:gd name="T58" fmla="*/ 116 w 274"/>
                <a:gd name="T59" fmla="*/ 38 h 221"/>
                <a:gd name="T60" fmla="*/ 82 w 274"/>
                <a:gd name="T61" fmla="*/ 50 h 221"/>
                <a:gd name="T62" fmla="*/ 56 w 274"/>
                <a:gd name="T63" fmla="*/ 70 h 221"/>
                <a:gd name="T64" fmla="*/ 44 w 274"/>
                <a:gd name="T65" fmla="*/ 96 h 221"/>
                <a:gd name="T66" fmla="*/ 42 w 274"/>
                <a:gd name="T67" fmla="*/ 109 h 221"/>
                <a:gd name="T68" fmla="*/ 48 w 274"/>
                <a:gd name="T69" fmla="*/ 139 h 221"/>
                <a:gd name="T70" fmla="*/ 68 w 274"/>
                <a:gd name="T71" fmla="*/ 163 h 221"/>
                <a:gd name="T72" fmla="*/ 98 w 274"/>
                <a:gd name="T73" fmla="*/ 179 h 221"/>
                <a:gd name="T74" fmla="*/ 136 w 274"/>
                <a:gd name="T75" fmla="*/ 185 h 221"/>
                <a:gd name="T76" fmla="*/ 156 w 274"/>
                <a:gd name="T77" fmla="*/ 183 h 221"/>
                <a:gd name="T78" fmla="*/ 192 w 274"/>
                <a:gd name="T79" fmla="*/ 173 h 221"/>
                <a:gd name="T80" fmla="*/ 216 w 274"/>
                <a:gd name="T81" fmla="*/ 153 h 221"/>
                <a:gd name="T82" fmla="*/ 230 w 274"/>
                <a:gd name="T83" fmla="*/ 125 h 221"/>
                <a:gd name="T84" fmla="*/ 230 w 274"/>
                <a:gd name="T85" fmla="*/ 109 h 221"/>
                <a:gd name="T86" fmla="*/ 224 w 274"/>
                <a:gd name="T87" fmla="*/ 82 h 221"/>
                <a:gd name="T88" fmla="*/ 204 w 274"/>
                <a:gd name="T89" fmla="*/ 58 h 221"/>
                <a:gd name="T90" fmla="*/ 174 w 274"/>
                <a:gd name="T91" fmla="*/ 42 h 221"/>
                <a:gd name="T92" fmla="*/ 136 w 274"/>
                <a:gd name="T93" fmla="*/ 3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4" h="221">
                  <a:moveTo>
                    <a:pt x="230" y="193"/>
                  </a:moveTo>
                  <a:lnTo>
                    <a:pt x="230" y="193"/>
                  </a:lnTo>
                  <a:lnTo>
                    <a:pt x="210" y="205"/>
                  </a:lnTo>
                  <a:lnTo>
                    <a:pt x="188" y="213"/>
                  </a:lnTo>
                  <a:lnTo>
                    <a:pt x="164" y="219"/>
                  </a:lnTo>
                  <a:lnTo>
                    <a:pt x="136" y="221"/>
                  </a:lnTo>
                  <a:lnTo>
                    <a:pt x="136" y="221"/>
                  </a:lnTo>
                  <a:lnTo>
                    <a:pt x="110" y="219"/>
                  </a:lnTo>
                  <a:lnTo>
                    <a:pt x="84" y="213"/>
                  </a:lnTo>
                  <a:lnTo>
                    <a:pt x="62" y="205"/>
                  </a:lnTo>
                  <a:lnTo>
                    <a:pt x="44" y="193"/>
                  </a:lnTo>
                  <a:lnTo>
                    <a:pt x="44" y="193"/>
                  </a:lnTo>
                  <a:lnTo>
                    <a:pt x="32" y="185"/>
                  </a:lnTo>
                  <a:lnTo>
                    <a:pt x="24" y="177"/>
                  </a:lnTo>
                  <a:lnTo>
                    <a:pt x="16" y="167"/>
                  </a:lnTo>
                  <a:lnTo>
                    <a:pt x="10" y="157"/>
                  </a:lnTo>
                  <a:lnTo>
                    <a:pt x="6" y="145"/>
                  </a:lnTo>
                  <a:lnTo>
                    <a:pt x="2" y="135"/>
                  </a:lnTo>
                  <a:lnTo>
                    <a:pt x="0" y="123"/>
                  </a:lnTo>
                  <a:lnTo>
                    <a:pt x="0" y="109"/>
                  </a:lnTo>
                  <a:lnTo>
                    <a:pt x="0" y="109"/>
                  </a:lnTo>
                  <a:lnTo>
                    <a:pt x="0" y="98"/>
                  </a:lnTo>
                  <a:lnTo>
                    <a:pt x="2" y="86"/>
                  </a:lnTo>
                  <a:lnTo>
                    <a:pt x="6" y="76"/>
                  </a:lnTo>
                  <a:lnTo>
                    <a:pt x="10" y="66"/>
                  </a:lnTo>
                  <a:lnTo>
                    <a:pt x="16" y="56"/>
                  </a:lnTo>
                  <a:lnTo>
                    <a:pt x="24" y="46"/>
                  </a:lnTo>
                  <a:lnTo>
                    <a:pt x="34" y="36"/>
                  </a:lnTo>
                  <a:lnTo>
                    <a:pt x="44" y="28"/>
                  </a:lnTo>
                  <a:lnTo>
                    <a:pt x="44" y="28"/>
                  </a:lnTo>
                  <a:lnTo>
                    <a:pt x="62" y="16"/>
                  </a:lnTo>
                  <a:lnTo>
                    <a:pt x="86" y="8"/>
                  </a:lnTo>
                  <a:lnTo>
                    <a:pt x="110" y="2"/>
                  </a:lnTo>
                  <a:lnTo>
                    <a:pt x="136" y="0"/>
                  </a:lnTo>
                  <a:lnTo>
                    <a:pt x="136" y="0"/>
                  </a:lnTo>
                  <a:lnTo>
                    <a:pt x="162" y="2"/>
                  </a:lnTo>
                  <a:lnTo>
                    <a:pt x="188" y="8"/>
                  </a:lnTo>
                  <a:lnTo>
                    <a:pt x="210" y="16"/>
                  </a:lnTo>
                  <a:lnTo>
                    <a:pt x="230" y="28"/>
                  </a:lnTo>
                  <a:lnTo>
                    <a:pt x="230" y="28"/>
                  </a:lnTo>
                  <a:lnTo>
                    <a:pt x="240" y="36"/>
                  </a:lnTo>
                  <a:lnTo>
                    <a:pt x="248" y="46"/>
                  </a:lnTo>
                  <a:lnTo>
                    <a:pt x="256" y="56"/>
                  </a:lnTo>
                  <a:lnTo>
                    <a:pt x="262" y="66"/>
                  </a:lnTo>
                  <a:lnTo>
                    <a:pt x="266" y="76"/>
                  </a:lnTo>
                  <a:lnTo>
                    <a:pt x="270" y="86"/>
                  </a:lnTo>
                  <a:lnTo>
                    <a:pt x="272" y="98"/>
                  </a:lnTo>
                  <a:lnTo>
                    <a:pt x="274" y="109"/>
                  </a:lnTo>
                  <a:lnTo>
                    <a:pt x="274" y="109"/>
                  </a:lnTo>
                  <a:lnTo>
                    <a:pt x="272" y="123"/>
                  </a:lnTo>
                  <a:lnTo>
                    <a:pt x="270" y="135"/>
                  </a:lnTo>
                  <a:lnTo>
                    <a:pt x="266" y="145"/>
                  </a:lnTo>
                  <a:lnTo>
                    <a:pt x="262" y="157"/>
                  </a:lnTo>
                  <a:lnTo>
                    <a:pt x="256" y="167"/>
                  </a:lnTo>
                  <a:lnTo>
                    <a:pt x="248" y="177"/>
                  </a:lnTo>
                  <a:lnTo>
                    <a:pt x="240" y="185"/>
                  </a:lnTo>
                  <a:lnTo>
                    <a:pt x="230" y="193"/>
                  </a:lnTo>
                  <a:close/>
                  <a:moveTo>
                    <a:pt x="136" y="38"/>
                  </a:moveTo>
                  <a:lnTo>
                    <a:pt x="136" y="38"/>
                  </a:lnTo>
                  <a:lnTo>
                    <a:pt x="116" y="38"/>
                  </a:lnTo>
                  <a:lnTo>
                    <a:pt x="98" y="42"/>
                  </a:lnTo>
                  <a:lnTo>
                    <a:pt x="82" y="50"/>
                  </a:lnTo>
                  <a:lnTo>
                    <a:pt x="68" y="58"/>
                  </a:lnTo>
                  <a:lnTo>
                    <a:pt x="56" y="70"/>
                  </a:lnTo>
                  <a:lnTo>
                    <a:pt x="48" y="82"/>
                  </a:lnTo>
                  <a:lnTo>
                    <a:pt x="44" y="96"/>
                  </a:lnTo>
                  <a:lnTo>
                    <a:pt x="42" y="109"/>
                  </a:lnTo>
                  <a:lnTo>
                    <a:pt x="42" y="109"/>
                  </a:lnTo>
                  <a:lnTo>
                    <a:pt x="44" y="125"/>
                  </a:lnTo>
                  <a:lnTo>
                    <a:pt x="48" y="139"/>
                  </a:lnTo>
                  <a:lnTo>
                    <a:pt x="56" y="153"/>
                  </a:lnTo>
                  <a:lnTo>
                    <a:pt x="68" y="163"/>
                  </a:lnTo>
                  <a:lnTo>
                    <a:pt x="80" y="173"/>
                  </a:lnTo>
                  <a:lnTo>
                    <a:pt x="98" y="179"/>
                  </a:lnTo>
                  <a:lnTo>
                    <a:pt x="116" y="183"/>
                  </a:lnTo>
                  <a:lnTo>
                    <a:pt x="136" y="185"/>
                  </a:lnTo>
                  <a:lnTo>
                    <a:pt x="136" y="185"/>
                  </a:lnTo>
                  <a:lnTo>
                    <a:pt x="156" y="183"/>
                  </a:lnTo>
                  <a:lnTo>
                    <a:pt x="176" y="179"/>
                  </a:lnTo>
                  <a:lnTo>
                    <a:pt x="192" y="173"/>
                  </a:lnTo>
                  <a:lnTo>
                    <a:pt x="206" y="163"/>
                  </a:lnTo>
                  <a:lnTo>
                    <a:pt x="216" y="153"/>
                  </a:lnTo>
                  <a:lnTo>
                    <a:pt x="224" y="139"/>
                  </a:lnTo>
                  <a:lnTo>
                    <a:pt x="230" y="125"/>
                  </a:lnTo>
                  <a:lnTo>
                    <a:pt x="230" y="109"/>
                  </a:lnTo>
                  <a:lnTo>
                    <a:pt x="230" y="109"/>
                  </a:lnTo>
                  <a:lnTo>
                    <a:pt x="230" y="96"/>
                  </a:lnTo>
                  <a:lnTo>
                    <a:pt x="224" y="82"/>
                  </a:lnTo>
                  <a:lnTo>
                    <a:pt x="216" y="70"/>
                  </a:lnTo>
                  <a:lnTo>
                    <a:pt x="204" y="58"/>
                  </a:lnTo>
                  <a:lnTo>
                    <a:pt x="190" y="50"/>
                  </a:lnTo>
                  <a:lnTo>
                    <a:pt x="174" y="42"/>
                  </a:lnTo>
                  <a:lnTo>
                    <a:pt x="156" y="38"/>
                  </a:lnTo>
                  <a:lnTo>
                    <a:pt x="136" y="38"/>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9" name="Freeform 11">
              <a:extLst>
                <a:ext uri="{FF2B5EF4-FFF2-40B4-BE49-F238E27FC236}">
                  <a16:creationId xmlns:a16="http://schemas.microsoft.com/office/drawing/2014/main" id="{D9EBD618-4934-4064-8A2A-29C6CF3D51BD}"/>
                </a:ext>
              </a:extLst>
            </p:cNvPr>
            <p:cNvSpPr>
              <a:spLocks/>
            </p:cNvSpPr>
            <p:nvPr userDrawn="1"/>
          </p:nvSpPr>
          <p:spPr bwMode="auto">
            <a:xfrm>
              <a:off x="-6496051" y="-2733675"/>
              <a:ext cx="434975" cy="350837"/>
            </a:xfrm>
            <a:custGeom>
              <a:avLst/>
              <a:gdLst>
                <a:gd name="T0" fmla="*/ 230 w 274"/>
                <a:gd name="T1" fmla="*/ 193 h 221"/>
                <a:gd name="T2" fmla="*/ 230 w 274"/>
                <a:gd name="T3" fmla="*/ 193 h 221"/>
                <a:gd name="T4" fmla="*/ 210 w 274"/>
                <a:gd name="T5" fmla="*/ 205 h 221"/>
                <a:gd name="T6" fmla="*/ 188 w 274"/>
                <a:gd name="T7" fmla="*/ 213 h 221"/>
                <a:gd name="T8" fmla="*/ 164 w 274"/>
                <a:gd name="T9" fmla="*/ 219 h 221"/>
                <a:gd name="T10" fmla="*/ 136 w 274"/>
                <a:gd name="T11" fmla="*/ 221 h 221"/>
                <a:gd name="T12" fmla="*/ 136 w 274"/>
                <a:gd name="T13" fmla="*/ 221 h 221"/>
                <a:gd name="T14" fmla="*/ 110 w 274"/>
                <a:gd name="T15" fmla="*/ 219 h 221"/>
                <a:gd name="T16" fmla="*/ 84 w 274"/>
                <a:gd name="T17" fmla="*/ 213 h 221"/>
                <a:gd name="T18" fmla="*/ 62 w 274"/>
                <a:gd name="T19" fmla="*/ 205 h 221"/>
                <a:gd name="T20" fmla="*/ 44 w 274"/>
                <a:gd name="T21" fmla="*/ 193 h 221"/>
                <a:gd name="T22" fmla="*/ 44 w 274"/>
                <a:gd name="T23" fmla="*/ 193 h 221"/>
                <a:gd name="T24" fmla="*/ 32 w 274"/>
                <a:gd name="T25" fmla="*/ 185 h 221"/>
                <a:gd name="T26" fmla="*/ 24 w 274"/>
                <a:gd name="T27" fmla="*/ 177 h 221"/>
                <a:gd name="T28" fmla="*/ 16 w 274"/>
                <a:gd name="T29" fmla="*/ 167 h 221"/>
                <a:gd name="T30" fmla="*/ 10 w 274"/>
                <a:gd name="T31" fmla="*/ 157 h 221"/>
                <a:gd name="T32" fmla="*/ 6 w 274"/>
                <a:gd name="T33" fmla="*/ 145 h 221"/>
                <a:gd name="T34" fmla="*/ 2 w 274"/>
                <a:gd name="T35" fmla="*/ 135 h 221"/>
                <a:gd name="T36" fmla="*/ 0 w 274"/>
                <a:gd name="T37" fmla="*/ 123 h 221"/>
                <a:gd name="T38" fmla="*/ 0 w 274"/>
                <a:gd name="T39" fmla="*/ 109 h 221"/>
                <a:gd name="T40" fmla="*/ 0 w 274"/>
                <a:gd name="T41" fmla="*/ 109 h 221"/>
                <a:gd name="T42" fmla="*/ 0 w 274"/>
                <a:gd name="T43" fmla="*/ 98 h 221"/>
                <a:gd name="T44" fmla="*/ 2 w 274"/>
                <a:gd name="T45" fmla="*/ 86 h 221"/>
                <a:gd name="T46" fmla="*/ 6 w 274"/>
                <a:gd name="T47" fmla="*/ 76 h 221"/>
                <a:gd name="T48" fmla="*/ 10 w 274"/>
                <a:gd name="T49" fmla="*/ 66 h 221"/>
                <a:gd name="T50" fmla="*/ 16 w 274"/>
                <a:gd name="T51" fmla="*/ 56 h 221"/>
                <a:gd name="T52" fmla="*/ 24 w 274"/>
                <a:gd name="T53" fmla="*/ 46 h 221"/>
                <a:gd name="T54" fmla="*/ 34 w 274"/>
                <a:gd name="T55" fmla="*/ 36 h 221"/>
                <a:gd name="T56" fmla="*/ 44 w 274"/>
                <a:gd name="T57" fmla="*/ 28 h 221"/>
                <a:gd name="T58" fmla="*/ 44 w 274"/>
                <a:gd name="T59" fmla="*/ 28 h 221"/>
                <a:gd name="T60" fmla="*/ 62 w 274"/>
                <a:gd name="T61" fmla="*/ 16 h 221"/>
                <a:gd name="T62" fmla="*/ 86 w 274"/>
                <a:gd name="T63" fmla="*/ 8 h 221"/>
                <a:gd name="T64" fmla="*/ 110 w 274"/>
                <a:gd name="T65" fmla="*/ 2 h 221"/>
                <a:gd name="T66" fmla="*/ 136 w 274"/>
                <a:gd name="T67" fmla="*/ 0 h 221"/>
                <a:gd name="T68" fmla="*/ 136 w 274"/>
                <a:gd name="T69" fmla="*/ 0 h 221"/>
                <a:gd name="T70" fmla="*/ 162 w 274"/>
                <a:gd name="T71" fmla="*/ 2 h 221"/>
                <a:gd name="T72" fmla="*/ 188 w 274"/>
                <a:gd name="T73" fmla="*/ 8 h 221"/>
                <a:gd name="T74" fmla="*/ 210 w 274"/>
                <a:gd name="T75" fmla="*/ 16 h 221"/>
                <a:gd name="T76" fmla="*/ 230 w 274"/>
                <a:gd name="T77" fmla="*/ 28 h 221"/>
                <a:gd name="T78" fmla="*/ 230 w 274"/>
                <a:gd name="T79" fmla="*/ 28 h 221"/>
                <a:gd name="T80" fmla="*/ 240 w 274"/>
                <a:gd name="T81" fmla="*/ 36 h 221"/>
                <a:gd name="T82" fmla="*/ 248 w 274"/>
                <a:gd name="T83" fmla="*/ 46 h 221"/>
                <a:gd name="T84" fmla="*/ 256 w 274"/>
                <a:gd name="T85" fmla="*/ 56 h 221"/>
                <a:gd name="T86" fmla="*/ 262 w 274"/>
                <a:gd name="T87" fmla="*/ 66 h 221"/>
                <a:gd name="T88" fmla="*/ 266 w 274"/>
                <a:gd name="T89" fmla="*/ 76 h 221"/>
                <a:gd name="T90" fmla="*/ 270 w 274"/>
                <a:gd name="T91" fmla="*/ 86 h 221"/>
                <a:gd name="T92" fmla="*/ 272 w 274"/>
                <a:gd name="T93" fmla="*/ 98 h 221"/>
                <a:gd name="T94" fmla="*/ 274 w 274"/>
                <a:gd name="T95" fmla="*/ 109 h 221"/>
                <a:gd name="T96" fmla="*/ 274 w 274"/>
                <a:gd name="T97" fmla="*/ 109 h 221"/>
                <a:gd name="T98" fmla="*/ 272 w 274"/>
                <a:gd name="T99" fmla="*/ 123 h 221"/>
                <a:gd name="T100" fmla="*/ 270 w 274"/>
                <a:gd name="T101" fmla="*/ 135 h 221"/>
                <a:gd name="T102" fmla="*/ 266 w 274"/>
                <a:gd name="T103" fmla="*/ 145 h 221"/>
                <a:gd name="T104" fmla="*/ 262 w 274"/>
                <a:gd name="T105" fmla="*/ 157 h 221"/>
                <a:gd name="T106" fmla="*/ 256 w 274"/>
                <a:gd name="T107" fmla="*/ 167 h 221"/>
                <a:gd name="T108" fmla="*/ 248 w 274"/>
                <a:gd name="T109" fmla="*/ 177 h 221"/>
                <a:gd name="T110" fmla="*/ 240 w 274"/>
                <a:gd name="T111" fmla="*/ 185 h 221"/>
                <a:gd name="T112" fmla="*/ 230 w 274"/>
                <a:gd name="T113"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4" h="221">
                  <a:moveTo>
                    <a:pt x="230" y="193"/>
                  </a:moveTo>
                  <a:lnTo>
                    <a:pt x="230" y="193"/>
                  </a:lnTo>
                  <a:lnTo>
                    <a:pt x="210" y="205"/>
                  </a:lnTo>
                  <a:lnTo>
                    <a:pt x="188" y="213"/>
                  </a:lnTo>
                  <a:lnTo>
                    <a:pt x="164" y="219"/>
                  </a:lnTo>
                  <a:lnTo>
                    <a:pt x="136" y="221"/>
                  </a:lnTo>
                  <a:lnTo>
                    <a:pt x="136" y="221"/>
                  </a:lnTo>
                  <a:lnTo>
                    <a:pt x="110" y="219"/>
                  </a:lnTo>
                  <a:lnTo>
                    <a:pt x="84" y="213"/>
                  </a:lnTo>
                  <a:lnTo>
                    <a:pt x="62" y="205"/>
                  </a:lnTo>
                  <a:lnTo>
                    <a:pt x="44" y="193"/>
                  </a:lnTo>
                  <a:lnTo>
                    <a:pt x="44" y="193"/>
                  </a:lnTo>
                  <a:lnTo>
                    <a:pt x="32" y="185"/>
                  </a:lnTo>
                  <a:lnTo>
                    <a:pt x="24" y="177"/>
                  </a:lnTo>
                  <a:lnTo>
                    <a:pt x="16" y="167"/>
                  </a:lnTo>
                  <a:lnTo>
                    <a:pt x="10" y="157"/>
                  </a:lnTo>
                  <a:lnTo>
                    <a:pt x="6" y="145"/>
                  </a:lnTo>
                  <a:lnTo>
                    <a:pt x="2" y="135"/>
                  </a:lnTo>
                  <a:lnTo>
                    <a:pt x="0" y="123"/>
                  </a:lnTo>
                  <a:lnTo>
                    <a:pt x="0" y="109"/>
                  </a:lnTo>
                  <a:lnTo>
                    <a:pt x="0" y="109"/>
                  </a:lnTo>
                  <a:lnTo>
                    <a:pt x="0" y="98"/>
                  </a:lnTo>
                  <a:lnTo>
                    <a:pt x="2" y="86"/>
                  </a:lnTo>
                  <a:lnTo>
                    <a:pt x="6" y="76"/>
                  </a:lnTo>
                  <a:lnTo>
                    <a:pt x="10" y="66"/>
                  </a:lnTo>
                  <a:lnTo>
                    <a:pt x="16" y="56"/>
                  </a:lnTo>
                  <a:lnTo>
                    <a:pt x="24" y="46"/>
                  </a:lnTo>
                  <a:lnTo>
                    <a:pt x="34" y="36"/>
                  </a:lnTo>
                  <a:lnTo>
                    <a:pt x="44" y="28"/>
                  </a:lnTo>
                  <a:lnTo>
                    <a:pt x="44" y="28"/>
                  </a:lnTo>
                  <a:lnTo>
                    <a:pt x="62" y="16"/>
                  </a:lnTo>
                  <a:lnTo>
                    <a:pt x="86" y="8"/>
                  </a:lnTo>
                  <a:lnTo>
                    <a:pt x="110" y="2"/>
                  </a:lnTo>
                  <a:lnTo>
                    <a:pt x="136" y="0"/>
                  </a:lnTo>
                  <a:lnTo>
                    <a:pt x="136" y="0"/>
                  </a:lnTo>
                  <a:lnTo>
                    <a:pt x="162" y="2"/>
                  </a:lnTo>
                  <a:lnTo>
                    <a:pt x="188" y="8"/>
                  </a:lnTo>
                  <a:lnTo>
                    <a:pt x="210" y="16"/>
                  </a:lnTo>
                  <a:lnTo>
                    <a:pt x="230" y="28"/>
                  </a:lnTo>
                  <a:lnTo>
                    <a:pt x="230" y="28"/>
                  </a:lnTo>
                  <a:lnTo>
                    <a:pt x="240" y="36"/>
                  </a:lnTo>
                  <a:lnTo>
                    <a:pt x="248" y="46"/>
                  </a:lnTo>
                  <a:lnTo>
                    <a:pt x="256" y="56"/>
                  </a:lnTo>
                  <a:lnTo>
                    <a:pt x="262" y="66"/>
                  </a:lnTo>
                  <a:lnTo>
                    <a:pt x="266" y="76"/>
                  </a:lnTo>
                  <a:lnTo>
                    <a:pt x="270" y="86"/>
                  </a:lnTo>
                  <a:lnTo>
                    <a:pt x="272" y="98"/>
                  </a:lnTo>
                  <a:lnTo>
                    <a:pt x="274" y="109"/>
                  </a:lnTo>
                  <a:lnTo>
                    <a:pt x="274" y="109"/>
                  </a:lnTo>
                  <a:lnTo>
                    <a:pt x="272" y="123"/>
                  </a:lnTo>
                  <a:lnTo>
                    <a:pt x="270" y="135"/>
                  </a:lnTo>
                  <a:lnTo>
                    <a:pt x="266" y="145"/>
                  </a:lnTo>
                  <a:lnTo>
                    <a:pt x="262" y="157"/>
                  </a:lnTo>
                  <a:lnTo>
                    <a:pt x="256" y="167"/>
                  </a:lnTo>
                  <a:lnTo>
                    <a:pt x="248" y="177"/>
                  </a:lnTo>
                  <a:lnTo>
                    <a:pt x="240" y="185"/>
                  </a:lnTo>
                  <a:lnTo>
                    <a:pt x="230" y="19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0" name="Freeform 12">
              <a:extLst>
                <a:ext uri="{FF2B5EF4-FFF2-40B4-BE49-F238E27FC236}">
                  <a16:creationId xmlns:a16="http://schemas.microsoft.com/office/drawing/2014/main" id="{F310B5EC-12A5-4011-A50F-D99CE878FC63}"/>
                </a:ext>
              </a:extLst>
            </p:cNvPr>
            <p:cNvSpPr>
              <a:spLocks/>
            </p:cNvSpPr>
            <p:nvPr userDrawn="1"/>
          </p:nvSpPr>
          <p:spPr bwMode="auto">
            <a:xfrm>
              <a:off x="-6429376" y="-2673350"/>
              <a:ext cx="298450" cy="233362"/>
            </a:xfrm>
            <a:custGeom>
              <a:avLst/>
              <a:gdLst>
                <a:gd name="T0" fmla="*/ 94 w 188"/>
                <a:gd name="T1" fmla="*/ 0 h 147"/>
                <a:gd name="T2" fmla="*/ 94 w 188"/>
                <a:gd name="T3" fmla="*/ 0 h 147"/>
                <a:gd name="T4" fmla="*/ 74 w 188"/>
                <a:gd name="T5" fmla="*/ 0 h 147"/>
                <a:gd name="T6" fmla="*/ 56 w 188"/>
                <a:gd name="T7" fmla="*/ 4 h 147"/>
                <a:gd name="T8" fmla="*/ 40 w 188"/>
                <a:gd name="T9" fmla="*/ 12 h 147"/>
                <a:gd name="T10" fmla="*/ 26 w 188"/>
                <a:gd name="T11" fmla="*/ 20 h 147"/>
                <a:gd name="T12" fmla="*/ 14 w 188"/>
                <a:gd name="T13" fmla="*/ 32 h 147"/>
                <a:gd name="T14" fmla="*/ 6 w 188"/>
                <a:gd name="T15" fmla="*/ 44 h 147"/>
                <a:gd name="T16" fmla="*/ 2 w 188"/>
                <a:gd name="T17" fmla="*/ 58 h 147"/>
                <a:gd name="T18" fmla="*/ 0 w 188"/>
                <a:gd name="T19" fmla="*/ 71 h 147"/>
                <a:gd name="T20" fmla="*/ 0 w 188"/>
                <a:gd name="T21" fmla="*/ 71 h 147"/>
                <a:gd name="T22" fmla="*/ 2 w 188"/>
                <a:gd name="T23" fmla="*/ 87 h 147"/>
                <a:gd name="T24" fmla="*/ 6 w 188"/>
                <a:gd name="T25" fmla="*/ 101 h 147"/>
                <a:gd name="T26" fmla="*/ 14 w 188"/>
                <a:gd name="T27" fmla="*/ 115 h 147"/>
                <a:gd name="T28" fmla="*/ 26 w 188"/>
                <a:gd name="T29" fmla="*/ 125 h 147"/>
                <a:gd name="T30" fmla="*/ 38 w 188"/>
                <a:gd name="T31" fmla="*/ 135 h 147"/>
                <a:gd name="T32" fmla="*/ 56 w 188"/>
                <a:gd name="T33" fmla="*/ 141 h 147"/>
                <a:gd name="T34" fmla="*/ 74 w 188"/>
                <a:gd name="T35" fmla="*/ 145 h 147"/>
                <a:gd name="T36" fmla="*/ 94 w 188"/>
                <a:gd name="T37" fmla="*/ 147 h 147"/>
                <a:gd name="T38" fmla="*/ 94 w 188"/>
                <a:gd name="T39" fmla="*/ 147 h 147"/>
                <a:gd name="T40" fmla="*/ 114 w 188"/>
                <a:gd name="T41" fmla="*/ 145 h 147"/>
                <a:gd name="T42" fmla="*/ 134 w 188"/>
                <a:gd name="T43" fmla="*/ 141 h 147"/>
                <a:gd name="T44" fmla="*/ 150 w 188"/>
                <a:gd name="T45" fmla="*/ 135 h 147"/>
                <a:gd name="T46" fmla="*/ 164 w 188"/>
                <a:gd name="T47" fmla="*/ 125 h 147"/>
                <a:gd name="T48" fmla="*/ 174 w 188"/>
                <a:gd name="T49" fmla="*/ 115 h 147"/>
                <a:gd name="T50" fmla="*/ 182 w 188"/>
                <a:gd name="T51" fmla="*/ 101 h 147"/>
                <a:gd name="T52" fmla="*/ 188 w 188"/>
                <a:gd name="T53" fmla="*/ 87 h 147"/>
                <a:gd name="T54" fmla="*/ 188 w 188"/>
                <a:gd name="T55" fmla="*/ 71 h 147"/>
                <a:gd name="T56" fmla="*/ 188 w 188"/>
                <a:gd name="T57" fmla="*/ 71 h 147"/>
                <a:gd name="T58" fmla="*/ 188 w 188"/>
                <a:gd name="T59" fmla="*/ 58 h 147"/>
                <a:gd name="T60" fmla="*/ 182 w 188"/>
                <a:gd name="T61" fmla="*/ 44 h 147"/>
                <a:gd name="T62" fmla="*/ 174 w 188"/>
                <a:gd name="T63" fmla="*/ 32 h 147"/>
                <a:gd name="T64" fmla="*/ 162 w 188"/>
                <a:gd name="T65" fmla="*/ 20 h 147"/>
                <a:gd name="T66" fmla="*/ 148 w 188"/>
                <a:gd name="T67" fmla="*/ 12 h 147"/>
                <a:gd name="T68" fmla="*/ 132 w 188"/>
                <a:gd name="T69" fmla="*/ 4 h 147"/>
                <a:gd name="T70" fmla="*/ 114 w 188"/>
                <a:gd name="T71" fmla="*/ 0 h 147"/>
                <a:gd name="T72" fmla="*/ 94 w 188"/>
                <a:gd name="T7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8" h="147">
                  <a:moveTo>
                    <a:pt x="94" y="0"/>
                  </a:moveTo>
                  <a:lnTo>
                    <a:pt x="94" y="0"/>
                  </a:lnTo>
                  <a:lnTo>
                    <a:pt x="74" y="0"/>
                  </a:lnTo>
                  <a:lnTo>
                    <a:pt x="56" y="4"/>
                  </a:lnTo>
                  <a:lnTo>
                    <a:pt x="40" y="12"/>
                  </a:lnTo>
                  <a:lnTo>
                    <a:pt x="26" y="20"/>
                  </a:lnTo>
                  <a:lnTo>
                    <a:pt x="14" y="32"/>
                  </a:lnTo>
                  <a:lnTo>
                    <a:pt x="6" y="44"/>
                  </a:lnTo>
                  <a:lnTo>
                    <a:pt x="2" y="58"/>
                  </a:lnTo>
                  <a:lnTo>
                    <a:pt x="0" y="71"/>
                  </a:lnTo>
                  <a:lnTo>
                    <a:pt x="0" y="71"/>
                  </a:lnTo>
                  <a:lnTo>
                    <a:pt x="2" y="87"/>
                  </a:lnTo>
                  <a:lnTo>
                    <a:pt x="6" y="101"/>
                  </a:lnTo>
                  <a:lnTo>
                    <a:pt x="14" y="115"/>
                  </a:lnTo>
                  <a:lnTo>
                    <a:pt x="26" y="125"/>
                  </a:lnTo>
                  <a:lnTo>
                    <a:pt x="38" y="135"/>
                  </a:lnTo>
                  <a:lnTo>
                    <a:pt x="56" y="141"/>
                  </a:lnTo>
                  <a:lnTo>
                    <a:pt x="74" y="145"/>
                  </a:lnTo>
                  <a:lnTo>
                    <a:pt x="94" y="147"/>
                  </a:lnTo>
                  <a:lnTo>
                    <a:pt x="94" y="147"/>
                  </a:lnTo>
                  <a:lnTo>
                    <a:pt x="114" y="145"/>
                  </a:lnTo>
                  <a:lnTo>
                    <a:pt x="134" y="141"/>
                  </a:lnTo>
                  <a:lnTo>
                    <a:pt x="150" y="135"/>
                  </a:lnTo>
                  <a:lnTo>
                    <a:pt x="164" y="125"/>
                  </a:lnTo>
                  <a:lnTo>
                    <a:pt x="174" y="115"/>
                  </a:lnTo>
                  <a:lnTo>
                    <a:pt x="182" y="101"/>
                  </a:lnTo>
                  <a:lnTo>
                    <a:pt x="188" y="87"/>
                  </a:lnTo>
                  <a:lnTo>
                    <a:pt x="188" y="71"/>
                  </a:lnTo>
                  <a:lnTo>
                    <a:pt x="188" y="71"/>
                  </a:lnTo>
                  <a:lnTo>
                    <a:pt x="188" y="58"/>
                  </a:lnTo>
                  <a:lnTo>
                    <a:pt x="182" y="44"/>
                  </a:lnTo>
                  <a:lnTo>
                    <a:pt x="174" y="32"/>
                  </a:lnTo>
                  <a:lnTo>
                    <a:pt x="162" y="20"/>
                  </a:lnTo>
                  <a:lnTo>
                    <a:pt x="148" y="12"/>
                  </a:lnTo>
                  <a:lnTo>
                    <a:pt x="132" y="4"/>
                  </a:lnTo>
                  <a:lnTo>
                    <a:pt x="114" y="0"/>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1" name="Freeform 13">
              <a:extLst>
                <a:ext uri="{FF2B5EF4-FFF2-40B4-BE49-F238E27FC236}">
                  <a16:creationId xmlns:a16="http://schemas.microsoft.com/office/drawing/2014/main" id="{B3386D7C-85EF-4183-9F2B-EC59733FE754}"/>
                </a:ext>
              </a:extLst>
            </p:cNvPr>
            <p:cNvSpPr>
              <a:spLocks/>
            </p:cNvSpPr>
            <p:nvPr userDrawn="1"/>
          </p:nvSpPr>
          <p:spPr bwMode="auto">
            <a:xfrm>
              <a:off x="-5981701" y="-2720975"/>
              <a:ext cx="384175" cy="338137"/>
            </a:xfrm>
            <a:custGeom>
              <a:avLst/>
              <a:gdLst>
                <a:gd name="T0" fmla="*/ 120 w 242"/>
                <a:gd name="T1" fmla="*/ 213 h 213"/>
                <a:gd name="T2" fmla="*/ 120 w 242"/>
                <a:gd name="T3" fmla="*/ 213 h 213"/>
                <a:gd name="T4" fmla="*/ 94 w 242"/>
                <a:gd name="T5" fmla="*/ 211 h 213"/>
                <a:gd name="T6" fmla="*/ 70 w 242"/>
                <a:gd name="T7" fmla="*/ 207 h 213"/>
                <a:gd name="T8" fmla="*/ 50 w 242"/>
                <a:gd name="T9" fmla="*/ 201 h 213"/>
                <a:gd name="T10" fmla="*/ 32 w 242"/>
                <a:gd name="T11" fmla="*/ 191 h 213"/>
                <a:gd name="T12" fmla="*/ 18 w 242"/>
                <a:gd name="T13" fmla="*/ 181 h 213"/>
                <a:gd name="T14" fmla="*/ 8 w 242"/>
                <a:gd name="T15" fmla="*/ 167 h 213"/>
                <a:gd name="T16" fmla="*/ 2 w 242"/>
                <a:gd name="T17" fmla="*/ 153 h 213"/>
                <a:gd name="T18" fmla="*/ 0 w 242"/>
                <a:gd name="T19" fmla="*/ 139 h 213"/>
                <a:gd name="T20" fmla="*/ 0 w 242"/>
                <a:gd name="T21" fmla="*/ 0 h 213"/>
                <a:gd name="T22" fmla="*/ 40 w 242"/>
                <a:gd name="T23" fmla="*/ 0 h 213"/>
                <a:gd name="T24" fmla="*/ 40 w 242"/>
                <a:gd name="T25" fmla="*/ 131 h 213"/>
                <a:gd name="T26" fmla="*/ 40 w 242"/>
                <a:gd name="T27" fmla="*/ 131 h 213"/>
                <a:gd name="T28" fmla="*/ 42 w 242"/>
                <a:gd name="T29" fmla="*/ 141 h 213"/>
                <a:gd name="T30" fmla="*/ 46 w 242"/>
                <a:gd name="T31" fmla="*/ 149 h 213"/>
                <a:gd name="T32" fmla="*/ 52 w 242"/>
                <a:gd name="T33" fmla="*/ 157 h 213"/>
                <a:gd name="T34" fmla="*/ 60 w 242"/>
                <a:gd name="T35" fmla="*/ 165 h 213"/>
                <a:gd name="T36" fmla="*/ 72 w 242"/>
                <a:gd name="T37" fmla="*/ 169 h 213"/>
                <a:gd name="T38" fmla="*/ 86 w 242"/>
                <a:gd name="T39" fmla="*/ 173 h 213"/>
                <a:gd name="T40" fmla="*/ 102 w 242"/>
                <a:gd name="T41" fmla="*/ 175 h 213"/>
                <a:gd name="T42" fmla="*/ 120 w 242"/>
                <a:gd name="T43" fmla="*/ 177 h 213"/>
                <a:gd name="T44" fmla="*/ 120 w 242"/>
                <a:gd name="T45" fmla="*/ 177 h 213"/>
                <a:gd name="T46" fmla="*/ 140 w 242"/>
                <a:gd name="T47" fmla="*/ 175 h 213"/>
                <a:gd name="T48" fmla="*/ 156 w 242"/>
                <a:gd name="T49" fmla="*/ 173 h 213"/>
                <a:gd name="T50" fmla="*/ 170 w 242"/>
                <a:gd name="T51" fmla="*/ 169 h 213"/>
                <a:gd name="T52" fmla="*/ 180 w 242"/>
                <a:gd name="T53" fmla="*/ 165 h 213"/>
                <a:gd name="T54" fmla="*/ 190 w 242"/>
                <a:gd name="T55" fmla="*/ 157 h 213"/>
                <a:gd name="T56" fmla="*/ 196 w 242"/>
                <a:gd name="T57" fmla="*/ 149 h 213"/>
                <a:gd name="T58" fmla="*/ 200 w 242"/>
                <a:gd name="T59" fmla="*/ 141 h 213"/>
                <a:gd name="T60" fmla="*/ 200 w 242"/>
                <a:gd name="T61" fmla="*/ 131 h 213"/>
                <a:gd name="T62" fmla="*/ 200 w 242"/>
                <a:gd name="T63" fmla="*/ 0 h 213"/>
                <a:gd name="T64" fmla="*/ 242 w 242"/>
                <a:gd name="T65" fmla="*/ 0 h 213"/>
                <a:gd name="T66" fmla="*/ 242 w 242"/>
                <a:gd name="T67" fmla="*/ 139 h 213"/>
                <a:gd name="T68" fmla="*/ 242 w 242"/>
                <a:gd name="T69" fmla="*/ 139 h 213"/>
                <a:gd name="T70" fmla="*/ 240 w 242"/>
                <a:gd name="T71" fmla="*/ 153 h 213"/>
                <a:gd name="T72" fmla="*/ 234 w 242"/>
                <a:gd name="T73" fmla="*/ 167 h 213"/>
                <a:gd name="T74" fmla="*/ 224 w 242"/>
                <a:gd name="T75" fmla="*/ 181 h 213"/>
                <a:gd name="T76" fmla="*/ 210 w 242"/>
                <a:gd name="T77" fmla="*/ 191 h 213"/>
                <a:gd name="T78" fmla="*/ 192 w 242"/>
                <a:gd name="T79" fmla="*/ 201 h 213"/>
                <a:gd name="T80" fmla="*/ 172 w 242"/>
                <a:gd name="T81" fmla="*/ 207 h 213"/>
                <a:gd name="T82" fmla="*/ 148 w 242"/>
                <a:gd name="T83" fmla="*/ 211 h 213"/>
                <a:gd name="T84" fmla="*/ 120 w 242"/>
                <a:gd name="T85"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 h="213">
                  <a:moveTo>
                    <a:pt x="120" y="213"/>
                  </a:moveTo>
                  <a:lnTo>
                    <a:pt x="120" y="213"/>
                  </a:lnTo>
                  <a:lnTo>
                    <a:pt x="94" y="211"/>
                  </a:lnTo>
                  <a:lnTo>
                    <a:pt x="70" y="207"/>
                  </a:lnTo>
                  <a:lnTo>
                    <a:pt x="50" y="201"/>
                  </a:lnTo>
                  <a:lnTo>
                    <a:pt x="32" y="191"/>
                  </a:lnTo>
                  <a:lnTo>
                    <a:pt x="18" y="181"/>
                  </a:lnTo>
                  <a:lnTo>
                    <a:pt x="8" y="167"/>
                  </a:lnTo>
                  <a:lnTo>
                    <a:pt x="2" y="153"/>
                  </a:lnTo>
                  <a:lnTo>
                    <a:pt x="0" y="139"/>
                  </a:lnTo>
                  <a:lnTo>
                    <a:pt x="0" y="0"/>
                  </a:lnTo>
                  <a:lnTo>
                    <a:pt x="40" y="0"/>
                  </a:lnTo>
                  <a:lnTo>
                    <a:pt x="40" y="131"/>
                  </a:lnTo>
                  <a:lnTo>
                    <a:pt x="40" y="131"/>
                  </a:lnTo>
                  <a:lnTo>
                    <a:pt x="42" y="141"/>
                  </a:lnTo>
                  <a:lnTo>
                    <a:pt x="46" y="149"/>
                  </a:lnTo>
                  <a:lnTo>
                    <a:pt x="52" y="157"/>
                  </a:lnTo>
                  <a:lnTo>
                    <a:pt x="60" y="165"/>
                  </a:lnTo>
                  <a:lnTo>
                    <a:pt x="72" y="169"/>
                  </a:lnTo>
                  <a:lnTo>
                    <a:pt x="86" y="173"/>
                  </a:lnTo>
                  <a:lnTo>
                    <a:pt x="102" y="175"/>
                  </a:lnTo>
                  <a:lnTo>
                    <a:pt x="120" y="177"/>
                  </a:lnTo>
                  <a:lnTo>
                    <a:pt x="120" y="177"/>
                  </a:lnTo>
                  <a:lnTo>
                    <a:pt x="140" y="175"/>
                  </a:lnTo>
                  <a:lnTo>
                    <a:pt x="156" y="173"/>
                  </a:lnTo>
                  <a:lnTo>
                    <a:pt x="170" y="169"/>
                  </a:lnTo>
                  <a:lnTo>
                    <a:pt x="180" y="165"/>
                  </a:lnTo>
                  <a:lnTo>
                    <a:pt x="190" y="157"/>
                  </a:lnTo>
                  <a:lnTo>
                    <a:pt x="196" y="149"/>
                  </a:lnTo>
                  <a:lnTo>
                    <a:pt x="200" y="141"/>
                  </a:lnTo>
                  <a:lnTo>
                    <a:pt x="200" y="131"/>
                  </a:lnTo>
                  <a:lnTo>
                    <a:pt x="200" y="0"/>
                  </a:lnTo>
                  <a:lnTo>
                    <a:pt x="242" y="0"/>
                  </a:lnTo>
                  <a:lnTo>
                    <a:pt x="242" y="139"/>
                  </a:lnTo>
                  <a:lnTo>
                    <a:pt x="242" y="139"/>
                  </a:lnTo>
                  <a:lnTo>
                    <a:pt x="240" y="153"/>
                  </a:lnTo>
                  <a:lnTo>
                    <a:pt x="234" y="167"/>
                  </a:lnTo>
                  <a:lnTo>
                    <a:pt x="224" y="181"/>
                  </a:lnTo>
                  <a:lnTo>
                    <a:pt x="210" y="191"/>
                  </a:lnTo>
                  <a:lnTo>
                    <a:pt x="192" y="201"/>
                  </a:lnTo>
                  <a:lnTo>
                    <a:pt x="172" y="207"/>
                  </a:lnTo>
                  <a:lnTo>
                    <a:pt x="148" y="211"/>
                  </a:lnTo>
                  <a:lnTo>
                    <a:pt x="120" y="21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2" name="Freeform 14">
              <a:extLst>
                <a:ext uri="{FF2B5EF4-FFF2-40B4-BE49-F238E27FC236}">
                  <a16:creationId xmlns:a16="http://schemas.microsoft.com/office/drawing/2014/main" id="{186E2F92-C731-4BDF-BF1A-7BEEDC10C0BD}"/>
                </a:ext>
              </a:extLst>
            </p:cNvPr>
            <p:cNvSpPr>
              <a:spLocks/>
            </p:cNvSpPr>
            <p:nvPr userDrawn="1"/>
          </p:nvSpPr>
          <p:spPr bwMode="auto">
            <a:xfrm>
              <a:off x="-5981701" y="-2720975"/>
              <a:ext cx="384175" cy="338137"/>
            </a:xfrm>
            <a:custGeom>
              <a:avLst/>
              <a:gdLst>
                <a:gd name="T0" fmla="*/ 120 w 242"/>
                <a:gd name="T1" fmla="*/ 213 h 213"/>
                <a:gd name="T2" fmla="*/ 120 w 242"/>
                <a:gd name="T3" fmla="*/ 213 h 213"/>
                <a:gd name="T4" fmla="*/ 94 w 242"/>
                <a:gd name="T5" fmla="*/ 211 h 213"/>
                <a:gd name="T6" fmla="*/ 70 w 242"/>
                <a:gd name="T7" fmla="*/ 207 h 213"/>
                <a:gd name="T8" fmla="*/ 50 w 242"/>
                <a:gd name="T9" fmla="*/ 201 h 213"/>
                <a:gd name="T10" fmla="*/ 32 w 242"/>
                <a:gd name="T11" fmla="*/ 191 h 213"/>
                <a:gd name="T12" fmla="*/ 18 w 242"/>
                <a:gd name="T13" fmla="*/ 181 h 213"/>
                <a:gd name="T14" fmla="*/ 8 w 242"/>
                <a:gd name="T15" fmla="*/ 167 h 213"/>
                <a:gd name="T16" fmla="*/ 2 w 242"/>
                <a:gd name="T17" fmla="*/ 153 h 213"/>
                <a:gd name="T18" fmla="*/ 0 w 242"/>
                <a:gd name="T19" fmla="*/ 139 h 213"/>
                <a:gd name="T20" fmla="*/ 0 w 242"/>
                <a:gd name="T21" fmla="*/ 0 h 213"/>
                <a:gd name="T22" fmla="*/ 40 w 242"/>
                <a:gd name="T23" fmla="*/ 0 h 213"/>
                <a:gd name="T24" fmla="*/ 40 w 242"/>
                <a:gd name="T25" fmla="*/ 131 h 213"/>
                <a:gd name="T26" fmla="*/ 40 w 242"/>
                <a:gd name="T27" fmla="*/ 131 h 213"/>
                <a:gd name="T28" fmla="*/ 42 w 242"/>
                <a:gd name="T29" fmla="*/ 141 h 213"/>
                <a:gd name="T30" fmla="*/ 46 w 242"/>
                <a:gd name="T31" fmla="*/ 149 h 213"/>
                <a:gd name="T32" fmla="*/ 52 w 242"/>
                <a:gd name="T33" fmla="*/ 157 h 213"/>
                <a:gd name="T34" fmla="*/ 60 w 242"/>
                <a:gd name="T35" fmla="*/ 165 h 213"/>
                <a:gd name="T36" fmla="*/ 72 w 242"/>
                <a:gd name="T37" fmla="*/ 169 h 213"/>
                <a:gd name="T38" fmla="*/ 86 w 242"/>
                <a:gd name="T39" fmla="*/ 173 h 213"/>
                <a:gd name="T40" fmla="*/ 102 w 242"/>
                <a:gd name="T41" fmla="*/ 175 h 213"/>
                <a:gd name="T42" fmla="*/ 120 w 242"/>
                <a:gd name="T43" fmla="*/ 177 h 213"/>
                <a:gd name="T44" fmla="*/ 120 w 242"/>
                <a:gd name="T45" fmla="*/ 177 h 213"/>
                <a:gd name="T46" fmla="*/ 140 w 242"/>
                <a:gd name="T47" fmla="*/ 175 h 213"/>
                <a:gd name="T48" fmla="*/ 156 w 242"/>
                <a:gd name="T49" fmla="*/ 173 h 213"/>
                <a:gd name="T50" fmla="*/ 170 w 242"/>
                <a:gd name="T51" fmla="*/ 169 h 213"/>
                <a:gd name="T52" fmla="*/ 180 w 242"/>
                <a:gd name="T53" fmla="*/ 165 h 213"/>
                <a:gd name="T54" fmla="*/ 190 w 242"/>
                <a:gd name="T55" fmla="*/ 157 h 213"/>
                <a:gd name="T56" fmla="*/ 196 w 242"/>
                <a:gd name="T57" fmla="*/ 149 h 213"/>
                <a:gd name="T58" fmla="*/ 200 w 242"/>
                <a:gd name="T59" fmla="*/ 141 h 213"/>
                <a:gd name="T60" fmla="*/ 200 w 242"/>
                <a:gd name="T61" fmla="*/ 131 h 213"/>
                <a:gd name="T62" fmla="*/ 200 w 242"/>
                <a:gd name="T63" fmla="*/ 0 h 213"/>
                <a:gd name="T64" fmla="*/ 242 w 242"/>
                <a:gd name="T65" fmla="*/ 0 h 213"/>
                <a:gd name="T66" fmla="*/ 242 w 242"/>
                <a:gd name="T67" fmla="*/ 139 h 213"/>
                <a:gd name="T68" fmla="*/ 242 w 242"/>
                <a:gd name="T69" fmla="*/ 139 h 213"/>
                <a:gd name="T70" fmla="*/ 240 w 242"/>
                <a:gd name="T71" fmla="*/ 153 h 213"/>
                <a:gd name="T72" fmla="*/ 234 w 242"/>
                <a:gd name="T73" fmla="*/ 167 h 213"/>
                <a:gd name="T74" fmla="*/ 224 w 242"/>
                <a:gd name="T75" fmla="*/ 181 h 213"/>
                <a:gd name="T76" fmla="*/ 210 w 242"/>
                <a:gd name="T77" fmla="*/ 191 h 213"/>
                <a:gd name="T78" fmla="*/ 192 w 242"/>
                <a:gd name="T79" fmla="*/ 201 h 213"/>
                <a:gd name="T80" fmla="*/ 172 w 242"/>
                <a:gd name="T81" fmla="*/ 207 h 213"/>
                <a:gd name="T82" fmla="*/ 148 w 242"/>
                <a:gd name="T83" fmla="*/ 211 h 213"/>
                <a:gd name="T84" fmla="*/ 120 w 242"/>
                <a:gd name="T85"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 h="213">
                  <a:moveTo>
                    <a:pt x="120" y="213"/>
                  </a:moveTo>
                  <a:lnTo>
                    <a:pt x="120" y="213"/>
                  </a:lnTo>
                  <a:lnTo>
                    <a:pt x="94" y="211"/>
                  </a:lnTo>
                  <a:lnTo>
                    <a:pt x="70" y="207"/>
                  </a:lnTo>
                  <a:lnTo>
                    <a:pt x="50" y="201"/>
                  </a:lnTo>
                  <a:lnTo>
                    <a:pt x="32" y="191"/>
                  </a:lnTo>
                  <a:lnTo>
                    <a:pt x="18" y="181"/>
                  </a:lnTo>
                  <a:lnTo>
                    <a:pt x="8" y="167"/>
                  </a:lnTo>
                  <a:lnTo>
                    <a:pt x="2" y="153"/>
                  </a:lnTo>
                  <a:lnTo>
                    <a:pt x="0" y="139"/>
                  </a:lnTo>
                  <a:lnTo>
                    <a:pt x="0" y="0"/>
                  </a:lnTo>
                  <a:lnTo>
                    <a:pt x="40" y="0"/>
                  </a:lnTo>
                  <a:lnTo>
                    <a:pt x="40" y="131"/>
                  </a:lnTo>
                  <a:lnTo>
                    <a:pt x="40" y="131"/>
                  </a:lnTo>
                  <a:lnTo>
                    <a:pt x="42" y="141"/>
                  </a:lnTo>
                  <a:lnTo>
                    <a:pt x="46" y="149"/>
                  </a:lnTo>
                  <a:lnTo>
                    <a:pt x="52" y="157"/>
                  </a:lnTo>
                  <a:lnTo>
                    <a:pt x="60" y="165"/>
                  </a:lnTo>
                  <a:lnTo>
                    <a:pt x="72" y="169"/>
                  </a:lnTo>
                  <a:lnTo>
                    <a:pt x="86" y="173"/>
                  </a:lnTo>
                  <a:lnTo>
                    <a:pt x="102" y="175"/>
                  </a:lnTo>
                  <a:lnTo>
                    <a:pt x="120" y="177"/>
                  </a:lnTo>
                  <a:lnTo>
                    <a:pt x="120" y="177"/>
                  </a:lnTo>
                  <a:lnTo>
                    <a:pt x="140" y="175"/>
                  </a:lnTo>
                  <a:lnTo>
                    <a:pt x="156" y="173"/>
                  </a:lnTo>
                  <a:lnTo>
                    <a:pt x="170" y="169"/>
                  </a:lnTo>
                  <a:lnTo>
                    <a:pt x="180" y="165"/>
                  </a:lnTo>
                  <a:lnTo>
                    <a:pt x="190" y="157"/>
                  </a:lnTo>
                  <a:lnTo>
                    <a:pt x="196" y="149"/>
                  </a:lnTo>
                  <a:lnTo>
                    <a:pt x="200" y="141"/>
                  </a:lnTo>
                  <a:lnTo>
                    <a:pt x="200" y="131"/>
                  </a:lnTo>
                  <a:lnTo>
                    <a:pt x="200" y="0"/>
                  </a:lnTo>
                  <a:lnTo>
                    <a:pt x="242" y="0"/>
                  </a:lnTo>
                  <a:lnTo>
                    <a:pt x="242" y="139"/>
                  </a:lnTo>
                  <a:lnTo>
                    <a:pt x="242" y="139"/>
                  </a:lnTo>
                  <a:lnTo>
                    <a:pt x="240" y="153"/>
                  </a:lnTo>
                  <a:lnTo>
                    <a:pt x="234" y="167"/>
                  </a:lnTo>
                  <a:lnTo>
                    <a:pt x="224" y="181"/>
                  </a:lnTo>
                  <a:lnTo>
                    <a:pt x="210" y="191"/>
                  </a:lnTo>
                  <a:lnTo>
                    <a:pt x="192" y="201"/>
                  </a:lnTo>
                  <a:lnTo>
                    <a:pt x="172" y="207"/>
                  </a:lnTo>
                  <a:lnTo>
                    <a:pt x="148" y="211"/>
                  </a:lnTo>
                  <a:lnTo>
                    <a:pt x="120" y="2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3" name="Freeform 15">
              <a:extLst>
                <a:ext uri="{FF2B5EF4-FFF2-40B4-BE49-F238E27FC236}">
                  <a16:creationId xmlns:a16="http://schemas.microsoft.com/office/drawing/2014/main" id="{ED253B72-C810-4AF5-85FD-5356C49E89B6}"/>
                </a:ext>
              </a:extLst>
            </p:cNvPr>
            <p:cNvSpPr>
              <a:spLocks noEditPoints="1"/>
            </p:cNvSpPr>
            <p:nvPr userDrawn="1"/>
          </p:nvSpPr>
          <p:spPr bwMode="auto">
            <a:xfrm>
              <a:off x="-5502276" y="-2720975"/>
              <a:ext cx="384175" cy="328612"/>
            </a:xfrm>
            <a:custGeom>
              <a:avLst/>
              <a:gdLst>
                <a:gd name="T0" fmla="*/ 242 w 242"/>
                <a:gd name="T1" fmla="*/ 66 h 207"/>
                <a:gd name="T2" fmla="*/ 242 w 242"/>
                <a:gd name="T3" fmla="*/ 66 h 207"/>
                <a:gd name="T4" fmla="*/ 240 w 242"/>
                <a:gd name="T5" fmla="*/ 80 h 207"/>
                <a:gd name="T6" fmla="*/ 236 w 242"/>
                <a:gd name="T7" fmla="*/ 93 h 207"/>
                <a:gd name="T8" fmla="*/ 230 w 242"/>
                <a:gd name="T9" fmla="*/ 103 h 207"/>
                <a:gd name="T10" fmla="*/ 220 w 242"/>
                <a:gd name="T11" fmla="*/ 113 h 207"/>
                <a:gd name="T12" fmla="*/ 210 w 242"/>
                <a:gd name="T13" fmla="*/ 121 h 207"/>
                <a:gd name="T14" fmla="*/ 196 w 242"/>
                <a:gd name="T15" fmla="*/ 125 h 207"/>
                <a:gd name="T16" fmla="*/ 180 w 242"/>
                <a:gd name="T17" fmla="*/ 129 h 207"/>
                <a:gd name="T18" fmla="*/ 162 w 242"/>
                <a:gd name="T19" fmla="*/ 131 h 207"/>
                <a:gd name="T20" fmla="*/ 42 w 242"/>
                <a:gd name="T21" fmla="*/ 131 h 207"/>
                <a:gd name="T22" fmla="*/ 42 w 242"/>
                <a:gd name="T23" fmla="*/ 207 h 207"/>
                <a:gd name="T24" fmla="*/ 0 w 242"/>
                <a:gd name="T25" fmla="*/ 207 h 207"/>
                <a:gd name="T26" fmla="*/ 0 w 242"/>
                <a:gd name="T27" fmla="*/ 0 h 207"/>
                <a:gd name="T28" fmla="*/ 168 w 242"/>
                <a:gd name="T29" fmla="*/ 0 h 207"/>
                <a:gd name="T30" fmla="*/ 168 w 242"/>
                <a:gd name="T31" fmla="*/ 0 h 207"/>
                <a:gd name="T32" fmla="*/ 184 w 242"/>
                <a:gd name="T33" fmla="*/ 0 h 207"/>
                <a:gd name="T34" fmla="*/ 198 w 242"/>
                <a:gd name="T35" fmla="*/ 4 h 207"/>
                <a:gd name="T36" fmla="*/ 212 w 242"/>
                <a:gd name="T37" fmla="*/ 10 h 207"/>
                <a:gd name="T38" fmla="*/ 222 w 242"/>
                <a:gd name="T39" fmla="*/ 18 h 207"/>
                <a:gd name="T40" fmla="*/ 230 w 242"/>
                <a:gd name="T41" fmla="*/ 26 h 207"/>
                <a:gd name="T42" fmla="*/ 236 w 242"/>
                <a:gd name="T43" fmla="*/ 38 h 207"/>
                <a:gd name="T44" fmla="*/ 240 w 242"/>
                <a:gd name="T45" fmla="*/ 52 h 207"/>
                <a:gd name="T46" fmla="*/ 242 w 242"/>
                <a:gd name="T47" fmla="*/ 66 h 207"/>
                <a:gd name="T48" fmla="*/ 200 w 242"/>
                <a:gd name="T49" fmla="*/ 66 h 207"/>
                <a:gd name="T50" fmla="*/ 200 w 242"/>
                <a:gd name="T51" fmla="*/ 66 h 207"/>
                <a:gd name="T52" fmla="*/ 198 w 242"/>
                <a:gd name="T53" fmla="*/ 58 h 207"/>
                <a:gd name="T54" fmla="*/ 198 w 242"/>
                <a:gd name="T55" fmla="*/ 52 h 207"/>
                <a:gd name="T56" fmla="*/ 194 w 242"/>
                <a:gd name="T57" fmla="*/ 48 h 207"/>
                <a:gd name="T58" fmla="*/ 190 w 242"/>
                <a:gd name="T59" fmla="*/ 44 h 207"/>
                <a:gd name="T60" fmla="*/ 184 w 242"/>
                <a:gd name="T61" fmla="*/ 40 h 207"/>
                <a:gd name="T62" fmla="*/ 178 w 242"/>
                <a:gd name="T63" fmla="*/ 38 h 207"/>
                <a:gd name="T64" fmla="*/ 160 w 242"/>
                <a:gd name="T65" fmla="*/ 36 h 207"/>
                <a:gd name="T66" fmla="*/ 42 w 242"/>
                <a:gd name="T67" fmla="*/ 36 h 207"/>
                <a:gd name="T68" fmla="*/ 42 w 242"/>
                <a:gd name="T69" fmla="*/ 93 h 207"/>
                <a:gd name="T70" fmla="*/ 162 w 242"/>
                <a:gd name="T71" fmla="*/ 93 h 207"/>
                <a:gd name="T72" fmla="*/ 162 w 242"/>
                <a:gd name="T73" fmla="*/ 93 h 207"/>
                <a:gd name="T74" fmla="*/ 178 w 242"/>
                <a:gd name="T75" fmla="*/ 92 h 207"/>
                <a:gd name="T76" fmla="*/ 184 w 242"/>
                <a:gd name="T77" fmla="*/ 90 h 207"/>
                <a:gd name="T78" fmla="*/ 190 w 242"/>
                <a:gd name="T79" fmla="*/ 86 h 207"/>
                <a:gd name="T80" fmla="*/ 194 w 242"/>
                <a:gd name="T81" fmla="*/ 84 h 207"/>
                <a:gd name="T82" fmla="*/ 198 w 242"/>
                <a:gd name="T83" fmla="*/ 78 h 207"/>
                <a:gd name="T84" fmla="*/ 198 w 242"/>
                <a:gd name="T85" fmla="*/ 72 h 207"/>
                <a:gd name="T86" fmla="*/ 200 w 242"/>
                <a:gd name="T8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2" h="207">
                  <a:moveTo>
                    <a:pt x="242" y="66"/>
                  </a:moveTo>
                  <a:lnTo>
                    <a:pt x="242"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2" y="10"/>
                  </a:lnTo>
                  <a:lnTo>
                    <a:pt x="222" y="18"/>
                  </a:lnTo>
                  <a:lnTo>
                    <a:pt x="230" y="26"/>
                  </a:lnTo>
                  <a:lnTo>
                    <a:pt x="236" y="38"/>
                  </a:lnTo>
                  <a:lnTo>
                    <a:pt x="240" y="52"/>
                  </a:lnTo>
                  <a:lnTo>
                    <a:pt x="242" y="66"/>
                  </a:lnTo>
                  <a:close/>
                  <a:moveTo>
                    <a:pt x="200" y="66"/>
                  </a:moveTo>
                  <a:lnTo>
                    <a:pt x="200" y="66"/>
                  </a:lnTo>
                  <a:lnTo>
                    <a:pt x="198" y="58"/>
                  </a:lnTo>
                  <a:lnTo>
                    <a:pt x="198" y="52"/>
                  </a:lnTo>
                  <a:lnTo>
                    <a:pt x="194" y="48"/>
                  </a:lnTo>
                  <a:lnTo>
                    <a:pt x="190" y="44"/>
                  </a:lnTo>
                  <a:lnTo>
                    <a:pt x="184" y="40"/>
                  </a:lnTo>
                  <a:lnTo>
                    <a:pt x="178" y="38"/>
                  </a:lnTo>
                  <a:lnTo>
                    <a:pt x="160" y="36"/>
                  </a:lnTo>
                  <a:lnTo>
                    <a:pt x="42" y="36"/>
                  </a:lnTo>
                  <a:lnTo>
                    <a:pt x="42" y="93"/>
                  </a:lnTo>
                  <a:lnTo>
                    <a:pt x="162" y="93"/>
                  </a:lnTo>
                  <a:lnTo>
                    <a:pt x="162" y="93"/>
                  </a:lnTo>
                  <a:lnTo>
                    <a:pt x="178" y="92"/>
                  </a:lnTo>
                  <a:lnTo>
                    <a:pt x="184" y="90"/>
                  </a:lnTo>
                  <a:lnTo>
                    <a:pt x="190" y="86"/>
                  </a:lnTo>
                  <a:lnTo>
                    <a:pt x="194" y="84"/>
                  </a:lnTo>
                  <a:lnTo>
                    <a:pt x="198" y="78"/>
                  </a:lnTo>
                  <a:lnTo>
                    <a:pt x="198" y="72"/>
                  </a:lnTo>
                  <a:lnTo>
                    <a:pt x="200"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4" name="Freeform 16">
              <a:extLst>
                <a:ext uri="{FF2B5EF4-FFF2-40B4-BE49-F238E27FC236}">
                  <a16:creationId xmlns:a16="http://schemas.microsoft.com/office/drawing/2014/main" id="{16CEFB98-4345-4165-99B4-6CDEEBB301F2}"/>
                </a:ext>
              </a:extLst>
            </p:cNvPr>
            <p:cNvSpPr>
              <a:spLocks/>
            </p:cNvSpPr>
            <p:nvPr userDrawn="1"/>
          </p:nvSpPr>
          <p:spPr bwMode="auto">
            <a:xfrm>
              <a:off x="-5502276" y="-2720975"/>
              <a:ext cx="384175" cy="328612"/>
            </a:xfrm>
            <a:custGeom>
              <a:avLst/>
              <a:gdLst>
                <a:gd name="T0" fmla="*/ 242 w 242"/>
                <a:gd name="T1" fmla="*/ 66 h 207"/>
                <a:gd name="T2" fmla="*/ 242 w 242"/>
                <a:gd name="T3" fmla="*/ 66 h 207"/>
                <a:gd name="T4" fmla="*/ 240 w 242"/>
                <a:gd name="T5" fmla="*/ 80 h 207"/>
                <a:gd name="T6" fmla="*/ 236 w 242"/>
                <a:gd name="T7" fmla="*/ 93 h 207"/>
                <a:gd name="T8" fmla="*/ 230 w 242"/>
                <a:gd name="T9" fmla="*/ 103 h 207"/>
                <a:gd name="T10" fmla="*/ 220 w 242"/>
                <a:gd name="T11" fmla="*/ 113 h 207"/>
                <a:gd name="T12" fmla="*/ 210 w 242"/>
                <a:gd name="T13" fmla="*/ 121 h 207"/>
                <a:gd name="T14" fmla="*/ 196 w 242"/>
                <a:gd name="T15" fmla="*/ 125 h 207"/>
                <a:gd name="T16" fmla="*/ 180 w 242"/>
                <a:gd name="T17" fmla="*/ 129 h 207"/>
                <a:gd name="T18" fmla="*/ 162 w 242"/>
                <a:gd name="T19" fmla="*/ 131 h 207"/>
                <a:gd name="T20" fmla="*/ 42 w 242"/>
                <a:gd name="T21" fmla="*/ 131 h 207"/>
                <a:gd name="T22" fmla="*/ 42 w 242"/>
                <a:gd name="T23" fmla="*/ 207 h 207"/>
                <a:gd name="T24" fmla="*/ 0 w 242"/>
                <a:gd name="T25" fmla="*/ 207 h 207"/>
                <a:gd name="T26" fmla="*/ 0 w 242"/>
                <a:gd name="T27" fmla="*/ 0 h 207"/>
                <a:gd name="T28" fmla="*/ 168 w 242"/>
                <a:gd name="T29" fmla="*/ 0 h 207"/>
                <a:gd name="T30" fmla="*/ 168 w 242"/>
                <a:gd name="T31" fmla="*/ 0 h 207"/>
                <a:gd name="T32" fmla="*/ 184 w 242"/>
                <a:gd name="T33" fmla="*/ 0 h 207"/>
                <a:gd name="T34" fmla="*/ 198 w 242"/>
                <a:gd name="T35" fmla="*/ 4 h 207"/>
                <a:gd name="T36" fmla="*/ 212 w 242"/>
                <a:gd name="T37" fmla="*/ 10 h 207"/>
                <a:gd name="T38" fmla="*/ 222 w 242"/>
                <a:gd name="T39" fmla="*/ 18 h 207"/>
                <a:gd name="T40" fmla="*/ 230 w 242"/>
                <a:gd name="T41" fmla="*/ 26 h 207"/>
                <a:gd name="T42" fmla="*/ 236 w 242"/>
                <a:gd name="T43" fmla="*/ 38 h 207"/>
                <a:gd name="T44" fmla="*/ 240 w 242"/>
                <a:gd name="T45" fmla="*/ 52 h 207"/>
                <a:gd name="T46" fmla="*/ 242 w 242"/>
                <a:gd name="T4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2" h="207">
                  <a:moveTo>
                    <a:pt x="242" y="66"/>
                  </a:moveTo>
                  <a:lnTo>
                    <a:pt x="242"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2" y="10"/>
                  </a:lnTo>
                  <a:lnTo>
                    <a:pt x="222" y="18"/>
                  </a:lnTo>
                  <a:lnTo>
                    <a:pt x="230" y="26"/>
                  </a:lnTo>
                  <a:lnTo>
                    <a:pt x="236" y="38"/>
                  </a:lnTo>
                  <a:lnTo>
                    <a:pt x="240" y="52"/>
                  </a:lnTo>
                  <a:lnTo>
                    <a:pt x="242"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5" name="Freeform 17">
              <a:extLst>
                <a:ext uri="{FF2B5EF4-FFF2-40B4-BE49-F238E27FC236}">
                  <a16:creationId xmlns:a16="http://schemas.microsoft.com/office/drawing/2014/main" id="{785F398E-9AA2-4620-96F9-7C0665011A6F}"/>
                </a:ext>
              </a:extLst>
            </p:cNvPr>
            <p:cNvSpPr>
              <a:spLocks/>
            </p:cNvSpPr>
            <p:nvPr userDrawn="1"/>
          </p:nvSpPr>
          <p:spPr bwMode="auto">
            <a:xfrm>
              <a:off x="-5435601" y="-2663825"/>
              <a:ext cx="250825" cy="90487"/>
            </a:xfrm>
            <a:custGeom>
              <a:avLst/>
              <a:gdLst>
                <a:gd name="T0" fmla="*/ 158 w 158"/>
                <a:gd name="T1" fmla="*/ 30 h 57"/>
                <a:gd name="T2" fmla="*/ 158 w 158"/>
                <a:gd name="T3" fmla="*/ 30 h 57"/>
                <a:gd name="T4" fmla="*/ 156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0 w 158"/>
                <a:gd name="T23" fmla="*/ 57 h 57"/>
                <a:gd name="T24" fmla="*/ 120 w 158"/>
                <a:gd name="T25" fmla="*/ 57 h 57"/>
                <a:gd name="T26" fmla="*/ 136 w 158"/>
                <a:gd name="T27" fmla="*/ 56 h 57"/>
                <a:gd name="T28" fmla="*/ 142 w 158"/>
                <a:gd name="T29" fmla="*/ 54 h 57"/>
                <a:gd name="T30" fmla="*/ 148 w 158"/>
                <a:gd name="T31" fmla="*/ 50 h 57"/>
                <a:gd name="T32" fmla="*/ 152 w 158"/>
                <a:gd name="T33" fmla="*/ 48 h 57"/>
                <a:gd name="T34" fmla="*/ 156 w 158"/>
                <a:gd name="T35" fmla="*/ 42 h 57"/>
                <a:gd name="T36" fmla="*/ 156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6" y="22"/>
                  </a:lnTo>
                  <a:lnTo>
                    <a:pt x="156" y="16"/>
                  </a:lnTo>
                  <a:lnTo>
                    <a:pt x="152" y="12"/>
                  </a:lnTo>
                  <a:lnTo>
                    <a:pt x="148" y="8"/>
                  </a:lnTo>
                  <a:lnTo>
                    <a:pt x="142" y="4"/>
                  </a:lnTo>
                  <a:lnTo>
                    <a:pt x="136" y="2"/>
                  </a:lnTo>
                  <a:lnTo>
                    <a:pt x="118" y="0"/>
                  </a:lnTo>
                  <a:lnTo>
                    <a:pt x="0" y="0"/>
                  </a:lnTo>
                  <a:lnTo>
                    <a:pt x="0" y="57"/>
                  </a:lnTo>
                  <a:lnTo>
                    <a:pt x="120" y="57"/>
                  </a:lnTo>
                  <a:lnTo>
                    <a:pt x="120" y="57"/>
                  </a:lnTo>
                  <a:lnTo>
                    <a:pt x="136" y="56"/>
                  </a:lnTo>
                  <a:lnTo>
                    <a:pt x="142" y="54"/>
                  </a:lnTo>
                  <a:lnTo>
                    <a:pt x="148" y="50"/>
                  </a:lnTo>
                  <a:lnTo>
                    <a:pt x="152" y="48"/>
                  </a:lnTo>
                  <a:lnTo>
                    <a:pt x="156" y="42"/>
                  </a:lnTo>
                  <a:lnTo>
                    <a:pt x="156"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6" name="Freeform 18">
              <a:extLst>
                <a:ext uri="{FF2B5EF4-FFF2-40B4-BE49-F238E27FC236}">
                  <a16:creationId xmlns:a16="http://schemas.microsoft.com/office/drawing/2014/main" id="{F8212BEB-BBBF-4BBF-93B6-C2CA702FE4A8}"/>
                </a:ext>
              </a:extLst>
            </p:cNvPr>
            <p:cNvSpPr>
              <a:spLocks/>
            </p:cNvSpPr>
            <p:nvPr userDrawn="1"/>
          </p:nvSpPr>
          <p:spPr bwMode="auto">
            <a:xfrm>
              <a:off x="-5067301" y="-2720975"/>
              <a:ext cx="342900" cy="328612"/>
            </a:xfrm>
            <a:custGeom>
              <a:avLst/>
              <a:gdLst>
                <a:gd name="T0" fmla="*/ 0 w 216"/>
                <a:gd name="T1" fmla="*/ 207 h 207"/>
                <a:gd name="T2" fmla="*/ 0 w 216"/>
                <a:gd name="T3" fmla="*/ 0 h 207"/>
                <a:gd name="T4" fmla="*/ 216 w 216"/>
                <a:gd name="T5" fmla="*/ 0 h 207"/>
                <a:gd name="T6" fmla="*/ 216 w 216"/>
                <a:gd name="T7" fmla="*/ 36 h 207"/>
                <a:gd name="T8" fmla="*/ 42 w 216"/>
                <a:gd name="T9" fmla="*/ 36 h 207"/>
                <a:gd name="T10" fmla="*/ 42 w 216"/>
                <a:gd name="T11" fmla="*/ 80 h 207"/>
                <a:gd name="T12" fmla="*/ 164 w 216"/>
                <a:gd name="T13" fmla="*/ 80 h 207"/>
                <a:gd name="T14" fmla="*/ 164 w 216"/>
                <a:gd name="T15" fmla="*/ 117 h 207"/>
                <a:gd name="T16" fmla="*/ 42 w 216"/>
                <a:gd name="T17" fmla="*/ 117 h 207"/>
                <a:gd name="T18" fmla="*/ 42 w 216"/>
                <a:gd name="T19" fmla="*/ 169 h 207"/>
                <a:gd name="T20" fmla="*/ 216 w 216"/>
                <a:gd name="T21" fmla="*/ 169 h 207"/>
                <a:gd name="T22" fmla="*/ 216 w 216"/>
                <a:gd name="T23" fmla="*/ 207 h 207"/>
                <a:gd name="T24" fmla="*/ 0 w 216"/>
                <a:gd name="T25"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07">
                  <a:moveTo>
                    <a:pt x="0" y="207"/>
                  </a:moveTo>
                  <a:lnTo>
                    <a:pt x="0" y="0"/>
                  </a:lnTo>
                  <a:lnTo>
                    <a:pt x="216" y="0"/>
                  </a:lnTo>
                  <a:lnTo>
                    <a:pt x="216" y="36"/>
                  </a:lnTo>
                  <a:lnTo>
                    <a:pt x="42" y="36"/>
                  </a:lnTo>
                  <a:lnTo>
                    <a:pt x="42" y="80"/>
                  </a:lnTo>
                  <a:lnTo>
                    <a:pt x="164" y="80"/>
                  </a:lnTo>
                  <a:lnTo>
                    <a:pt x="164" y="117"/>
                  </a:lnTo>
                  <a:lnTo>
                    <a:pt x="42" y="117"/>
                  </a:lnTo>
                  <a:lnTo>
                    <a:pt x="42" y="169"/>
                  </a:lnTo>
                  <a:lnTo>
                    <a:pt x="216" y="169"/>
                  </a:lnTo>
                  <a:lnTo>
                    <a:pt x="216" y="207"/>
                  </a:lnTo>
                  <a:lnTo>
                    <a:pt x="0" y="2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7" name="Freeform 19">
              <a:extLst>
                <a:ext uri="{FF2B5EF4-FFF2-40B4-BE49-F238E27FC236}">
                  <a16:creationId xmlns:a16="http://schemas.microsoft.com/office/drawing/2014/main" id="{503242AE-6B12-45E2-8CB4-DA3C99E846ED}"/>
                </a:ext>
              </a:extLst>
            </p:cNvPr>
            <p:cNvSpPr>
              <a:spLocks/>
            </p:cNvSpPr>
            <p:nvPr userDrawn="1"/>
          </p:nvSpPr>
          <p:spPr bwMode="auto">
            <a:xfrm>
              <a:off x="-5067301" y="-2720975"/>
              <a:ext cx="342900" cy="328612"/>
            </a:xfrm>
            <a:custGeom>
              <a:avLst/>
              <a:gdLst>
                <a:gd name="T0" fmla="*/ 0 w 216"/>
                <a:gd name="T1" fmla="*/ 207 h 207"/>
                <a:gd name="T2" fmla="*/ 0 w 216"/>
                <a:gd name="T3" fmla="*/ 0 h 207"/>
                <a:gd name="T4" fmla="*/ 216 w 216"/>
                <a:gd name="T5" fmla="*/ 0 h 207"/>
                <a:gd name="T6" fmla="*/ 216 w 216"/>
                <a:gd name="T7" fmla="*/ 36 h 207"/>
                <a:gd name="T8" fmla="*/ 42 w 216"/>
                <a:gd name="T9" fmla="*/ 36 h 207"/>
                <a:gd name="T10" fmla="*/ 42 w 216"/>
                <a:gd name="T11" fmla="*/ 80 h 207"/>
                <a:gd name="T12" fmla="*/ 164 w 216"/>
                <a:gd name="T13" fmla="*/ 80 h 207"/>
                <a:gd name="T14" fmla="*/ 164 w 216"/>
                <a:gd name="T15" fmla="*/ 117 h 207"/>
                <a:gd name="T16" fmla="*/ 42 w 216"/>
                <a:gd name="T17" fmla="*/ 117 h 207"/>
                <a:gd name="T18" fmla="*/ 42 w 216"/>
                <a:gd name="T19" fmla="*/ 169 h 207"/>
                <a:gd name="T20" fmla="*/ 216 w 216"/>
                <a:gd name="T21" fmla="*/ 169 h 207"/>
                <a:gd name="T22" fmla="*/ 216 w 216"/>
                <a:gd name="T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207">
                  <a:moveTo>
                    <a:pt x="0" y="207"/>
                  </a:moveTo>
                  <a:lnTo>
                    <a:pt x="0" y="0"/>
                  </a:lnTo>
                  <a:lnTo>
                    <a:pt x="216" y="0"/>
                  </a:lnTo>
                  <a:lnTo>
                    <a:pt x="216" y="36"/>
                  </a:lnTo>
                  <a:lnTo>
                    <a:pt x="42" y="36"/>
                  </a:lnTo>
                  <a:lnTo>
                    <a:pt x="42" y="80"/>
                  </a:lnTo>
                  <a:lnTo>
                    <a:pt x="164" y="80"/>
                  </a:lnTo>
                  <a:lnTo>
                    <a:pt x="164" y="117"/>
                  </a:lnTo>
                  <a:lnTo>
                    <a:pt x="42" y="117"/>
                  </a:lnTo>
                  <a:lnTo>
                    <a:pt x="42" y="169"/>
                  </a:lnTo>
                  <a:lnTo>
                    <a:pt x="216" y="169"/>
                  </a:lnTo>
                  <a:lnTo>
                    <a:pt x="216"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8" name="Freeform 20">
              <a:extLst>
                <a:ext uri="{FF2B5EF4-FFF2-40B4-BE49-F238E27FC236}">
                  <a16:creationId xmlns:a16="http://schemas.microsoft.com/office/drawing/2014/main" id="{DDA2466A-35D4-4643-86B5-29C4E04ADC68}"/>
                </a:ext>
              </a:extLst>
            </p:cNvPr>
            <p:cNvSpPr>
              <a:spLocks/>
            </p:cNvSpPr>
            <p:nvPr userDrawn="1"/>
          </p:nvSpPr>
          <p:spPr bwMode="auto">
            <a:xfrm>
              <a:off x="-2982913" y="-2720975"/>
              <a:ext cx="346075" cy="328612"/>
            </a:xfrm>
            <a:custGeom>
              <a:avLst/>
              <a:gdLst>
                <a:gd name="T0" fmla="*/ 0 w 218"/>
                <a:gd name="T1" fmla="*/ 207 h 207"/>
                <a:gd name="T2" fmla="*/ 0 w 218"/>
                <a:gd name="T3" fmla="*/ 0 h 207"/>
                <a:gd name="T4" fmla="*/ 218 w 218"/>
                <a:gd name="T5" fmla="*/ 0 h 207"/>
                <a:gd name="T6" fmla="*/ 218 w 218"/>
                <a:gd name="T7" fmla="*/ 36 h 207"/>
                <a:gd name="T8" fmla="*/ 42 w 218"/>
                <a:gd name="T9" fmla="*/ 36 h 207"/>
                <a:gd name="T10" fmla="*/ 42 w 218"/>
                <a:gd name="T11" fmla="*/ 80 h 207"/>
                <a:gd name="T12" fmla="*/ 164 w 218"/>
                <a:gd name="T13" fmla="*/ 80 h 207"/>
                <a:gd name="T14" fmla="*/ 164 w 218"/>
                <a:gd name="T15" fmla="*/ 117 h 207"/>
                <a:gd name="T16" fmla="*/ 42 w 218"/>
                <a:gd name="T17" fmla="*/ 117 h 207"/>
                <a:gd name="T18" fmla="*/ 42 w 218"/>
                <a:gd name="T19" fmla="*/ 169 h 207"/>
                <a:gd name="T20" fmla="*/ 218 w 218"/>
                <a:gd name="T21" fmla="*/ 169 h 207"/>
                <a:gd name="T22" fmla="*/ 218 w 218"/>
                <a:gd name="T23" fmla="*/ 207 h 207"/>
                <a:gd name="T24" fmla="*/ 0 w 218"/>
                <a:gd name="T25"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207">
                  <a:moveTo>
                    <a:pt x="0" y="207"/>
                  </a:moveTo>
                  <a:lnTo>
                    <a:pt x="0" y="0"/>
                  </a:lnTo>
                  <a:lnTo>
                    <a:pt x="218" y="0"/>
                  </a:lnTo>
                  <a:lnTo>
                    <a:pt x="218" y="36"/>
                  </a:lnTo>
                  <a:lnTo>
                    <a:pt x="42" y="36"/>
                  </a:lnTo>
                  <a:lnTo>
                    <a:pt x="42" y="80"/>
                  </a:lnTo>
                  <a:lnTo>
                    <a:pt x="164" y="80"/>
                  </a:lnTo>
                  <a:lnTo>
                    <a:pt x="164" y="117"/>
                  </a:lnTo>
                  <a:lnTo>
                    <a:pt x="42" y="117"/>
                  </a:lnTo>
                  <a:lnTo>
                    <a:pt x="42" y="169"/>
                  </a:lnTo>
                  <a:lnTo>
                    <a:pt x="218" y="169"/>
                  </a:lnTo>
                  <a:lnTo>
                    <a:pt x="218" y="207"/>
                  </a:lnTo>
                  <a:lnTo>
                    <a:pt x="0" y="2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9" name="Freeform 21">
              <a:extLst>
                <a:ext uri="{FF2B5EF4-FFF2-40B4-BE49-F238E27FC236}">
                  <a16:creationId xmlns:a16="http://schemas.microsoft.com/office/drawing/2014/main" id="{F1784E43-F994-4D29-8164-8AD1730A081B}"/>
                </a:ext>
              </a:extLst>
            </p:cNvPr>
            <p:cNvSpPr>
              <a:spLocks/>
            </p:cNvSpPr>
            <p:nvPr userDrawn="1"/>
          </p:nvSpPr>
          <p:spPr bwMode="auto">
            <a:xfrm>
              <a:off x="-2982913" y="-2720975"/>
              <a:ext cx="346075" cy="328612"/>
            </a:xfrm>
            <a:custGeom>
              <a:avLst/>
              <a:gdLst>
                <a:gd name="T0" fmla="*/ 0 w 218"/>
                <a:gd name="T1" fmla="*/ 207 h 207"/>
                <a:gd name="T2" fmla="*/ 0 w 218"/>
                <a:gd name="T3" fmla="*/ 0 h 207"/>
                <a:gd name="T4" fmla="*/ 218 w 218"/>
                <a:gd name="T5" fmla="*/ 0 h 207"/>
                <a:gd name="T6" fmla="*/ 218 w 218"/>
                <a:gd name="T7" fmla="*/ 36 h 207"/>
                <a:gd name="T8" fmla="*/ 42 w 218"/>
                <a:gd name="T9" fmla="*/ 36 h 207"/>
                <a:gd name="T10" fmla="*/ 42 w 218"/>
                <a:gd name="T11" fmla="*/ 80 h 207"/>
                <a:gd name="T12" fmla="*/ 164 w 218"/>
                <a:gd name="T13" fmla="*/ 80 h 207"/>
                <a:gd name="T14" fmla="*/ 164 w 218"/>
                <a:gd name="T15" fmla="*/ 117 h 207"/>
                <a:gd name="T16" fmla="*/ 42 w 218"/>
                <a:gd name="T17" fmla="*/ 117 h 207"/>
                <a:gd name="T18" fmla="*/ 42 w 218"/>
                <a:gd name="T19" fmla="*/ 169 h 207"/>
                <a:gd name="T20" fmla="*/ 218 w 218"/>
                <a:gd name="T21" fmla="*/ 169 h 207"/>
                <a:gd name="T22" fmla="*/ 218 w 218"/>
                <a:gd name="T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 h="207">
                  <a:moveTo>
                    <a:pt x="0" y="207"/>
                  </a:moveTo>
                  <a:lnTo>
                    <a:pt x="0" y="0"/>
                  </a:lnTo>
                  <a:lnTo>
                    <a:pt x="218" y="0"/>
                  </a:lnTo>
                  <a:lnTo>
                    <a:pt x="218" y="36"/>
                  </a:lnTo>
                  <a:lnTo>
                    <a:pt x="42" y="36"/>
                  </a:lnTo>
                  <a:lnTo>
                    <a:pt x="42" y="80"/>
                  </a:lnTo>
                  <a:lnTo>
                    <a:pt x="164" y="80"/>
                  </a:lnTo>
                  <a:lnTo>
                    <a:pt x="164" y="117"/>
                  </a:lnTo>
                  <a:lnTo>
                    <a:pt x="42" y="117"/>
                  </a:lnTo>
                  <a:lnTo>
                    <a:pt x="42" y="169"/>
                  </a:lnTo>
                  <a:lnTo>
                    <a:pt x="218" y="169"/>
                  </a:lnTo>
                  <a:lnTo>
                    <a:pt x="218"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0" name="Freeform 22">
              <a:extLst>
                <a:ext uri="{FF2B5EF4-FFF2-40B4-BE49-F238E27FC236}">
                  <a16:creationId xmlns:a16="http://schemas.microsoft.com/office/drawing/2014/main" id="{93CB4F2D-B882-4F11-B3E0-8DA90D1385C8}"/>
                </a:ext>
              </a:extLst>
            </p:cNvPr>
            <p:cNvSpPr>
              <a:spLocks noEditPoints="1"/>
            </p:cNvSpPr>
            <p:nvPr userDrawn="1"/>
          </p:nvSpPr>
          <p:spPr bwMode="auto">
            <a:xfrm>
              <a:off x="-4384676" y="-2720975"/>
              <a:ext cx="398463" cy="328612"/>
            </a:xfrm>
            <a:custGeom>
              <a:avLst/>
              <a:gdLst>
                <a:gd name="T0" fmla="*/ 251 w 251"/>
                <a:gd name="T1" fmla="*/ 151 h 207"/>
                <a:gd name="T2" fmla="*/ 245 w 251"/>
                <a:gd name="T3" fmla="*/ 175 h 207"/>
                <a:gd name="T4" fmla="*/ 231 w 251"/>
                <a:gd name="T5" fmla="*/ 191 h 207"/>
                <a:gd name="T6" fmla="*/ 205 w 251"/>
                <a:gd name="T7" fmla="*/ 203 h 207"/>
                <a:gd name="T8" fmla="*/ 168 w 251"/>
                <a:gd name="T9" fmla="*/ 207 h 207"/>
                <a:gd name="T10" fmla="*/ 0 w 251"/>
                <a:gd name="T11" fmla="*/ 0 h 207"/>
                <a:gd name="T12" fmla="*/ 170 w 251"/>
                <a:gd name="T13" fmla="*/ 0 h 207"/>
                <a:gd name="T14" fmla="*/ 200 w 251"/>
                <a:gd name="T15" fmla="*/ 4 h 207"/>
                <a:gd name="T16" fmla="*/ 223 w 251"/>
                <a:gd name="T17" fmla="*/ 16 h 207"/>
                <a:gd name="T18" fmla="*/ 237 w 251"/>
                <a:gd name="T19" fmla="*/ 34 h 207"/>
                <a:gd name="T20" fmla="*/ 243 w 251"/>
                <a:gd name="T21" fmla="*/ 58 h 207"/>
                <a:gd name="T22" fmla="*/ 241 w 251"/>
                <a:gd name="T23" fmla="*/ 70 h 207"/>
                <a:gd name="T24" fmla="*/ 229 w 251"/>
                <a:gd name="T25" fmla="*/ 92 h 207"/>
                <a:gd name="T26" fmla="*/ 217 w 251"/>
                <a:gd name="T27" fmla="*/ 99 h 207"/>
                <a:gd name="T28" fmla="*/ 243 w 251"/>
                <a:gd name="T29" fmla="*/ 121 h 207"/>
                <a:gd name="T30" fmla="*/ 249 w 251"/>
                <a:gd name="T31" fmla="*/ 133 h 207"/>
                <a:gd name="T32" fmla="*/ 202 w 251"/>
                <a:gd name="T33" fmla="*/ 60 h 207"/>
                <a:gd name="T34" fmla="*/ 200 w 251"/>
                <a:gd name="T35" fmla="*/ 50 h 207"/>
                <a:gd name="T36" fmla="*/ 184 w 251"/>
                <a:gd name="T37" fmla="*/ 38 h 207"/>
                <a:gd name="T38" fmla="*/ 40 w 251"/>
                <a:gd name="T39" fmla="*/ 36 h 207"/>
                <a:gd name="T40" fmla="*/ 172 w 251"/>
                <a:gd name="T41" fmla="*/ 84 h 207"/>
                <a:gd name="T42" fmla="*/ 184 w 251"/>
                <a:gd name="T43" fmla="*/ 82 h 207"/>
                <a:gd name="T44" fmla="*/ 200 w 251"/>
                <a:gd name="T45" fmla="*/ 70 h 207"/>
                <a:gd name="T46" fmla="*/ 211 w 251"/>
                <a:gd name="T47" fmla="*/ 145 h 207"/>
                <a:gd name="T48" fmla="*/ 209 w 251"/>
                <a:gd name="T49" fmla="*/ 141 h 207"/>
                <a:gd name="T50" fmla="*/ 205 w 251"/>
                <a:gd name="T51" fmla="*/ 131 h 207"/>
                <a:gd name="T52" fmla="*/ 188 w 251"/>
                <a:gd name="T53" fmla="*/ 121 h 207"/>
                <a:gd name="T54" fmla="*/ 40 w 251"/>
                <a:gd name="T55" fmla="*/ 119 h 207"/>
                <a:gd name="T56" fmla="*/ 168 w 251"/>
                <a:gd name="T57" fmla="*/ 169 h 207"/>
                <a:gd name="T58" fmla="*/ 186 w 251"/>
                <a:gd name="T59" fmla="*/ 167 h 207"/>
                <a:gd name="T60" fmla="*/ 205 w 251"/>
                <a:gd name="T61" fmla="*/ 159 h 207"/>
                <a:gd name="T62" fmla="*/ 209 w 251"/>
                <a:gd name="T63" fmla="*/ 15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07">
                  <a:moveTo>
                    <a:pt x="251" y="151"/>
                  </a:moveTo>
                  <a:lnTo>
                    <a:pt x="251" y="151"/>
                  </a:lnTo>
                  <a:lnTo>
                    <a:pt x="249" y="163"/>
                  </a:lnTo>
                  <a:lnTo>
                    <a:pt x="245" y="175"/>
                  </a:lnTo>
                  <a:lnTo>
                    <a:pt x="239" y="185"/>
                  </a:lnTo>
                  <a:lnTo>
                    <a:pt x="231" y="191"/>
                  </a:lnTo>
                  <a:lnTo>
                    <a:pt x="219" y="199"/>
                  </a:lnTo>
                  <a:lnTo>
                    <a:pt x="205" y="203"/>
                  </a:lnTo>
                  <a:lnTo>
                    <a:pt x="188" y="205"/>
                  </a:lnTo>
                  <a:lnTo>
                    <a:pt x="168" y="207"/>
                  </a:lnTo>
                  <a:lnTo>
                    <a:pt x="0" y="207"/>
                  </a:lnTo>
                  <a:lnTo>
                    <a:pt x="0" y="0"/>
                  </a:lnTo>
                  <a:lnTo>
                    <a:pt x="170" y="0"/>
                  </a:lnTo>
                  <a:lnTo>
                    <a:pt x="170" y="0"/>
                  </a:lnTo>
                  <a:lnTo>
                    <a:pt x="186" y="0"/>
                  </a:lnTo>
                  <a:lnTo>
                    <a:pt x="200" y="4"/>
                  </a:lnTo>
                  <a:lnTo>
                    <a:pt x="213" y="8"/>
                  </a:lnTo>
                  <a:lnTo>
                    <a:pt x="223" y="16"/>
                  </a:lnTo>
                  <a:lnTo>
                    <a:pt x="231" y="24"/>
                  </a:lnTo>
                  <a:lnTo>
                    <a:pt x="237" y="34"/>
                  </a:lnTo>
                  <a:lnTo>
                    <a:pt x="241" y="44"/>
                  </a:lnTo>
                  <a:lnTo>
                    <a:pt x="243" y="58"/>
                  </a:lnTo>
                  <a:lnTo>
                    <a:pt x="243" y="58"/>
                  </a:lnTo>
                  <a:lnTo>
                    <a:pt x="241" y="70"/>
                  </a:lnTo>
                  <a:lnTo>
                    <a:pt x="237" y="82"/>
                  </a:lnTo>
                  <a:lnTo>
                    <a:pt x="229" y="92"/>
                  </a:lnTo>
                  <a:lnTo>
                    <a:pt x="217" y="99"/>
                  </a:lnTo>
                  <a:lnTo>
                    <a:pt x="217" y="99"/>
                  </a:lnTo>
                  <a:lnTo>
                    <a:pt x="233" y="109"/>
                  </a:lnTo>
                  <a:lnTo>
                    <a:pt x="243" y="121"/>
                  </a:lnTo>
                  <a:lnTo>
                    <a:pt x="247" y="127"/>
                  </a:lnTo>
                  <a:lnTo>
                    <a:pt x="249" y="133"/>
                  </a:lnTo>
                  <a:lnTo>
                    <a:pt x="251" y="151"/>
                  </a:lnTo>
                  <a:close/>
                  <a:moveTo>
                    <a:pt x="202" y="60"/>
                  </a:moveTo>
                  <a:lnTo>
                    <a:pt x="202" y="60"/>
                  </a:lnTo>
                  <a:lnTo>
                    <a:pt x="200" y="50"/>
                  </a:lnTo>
                  <a:lnTo>
                    <a:pt x="194" y="42"/>
                  </a:lnTo>
                  <a:lnTo>
                    <a:pt x="184" y="38"/>
                  </a:lnTo>
                  <a:lnTo>
                    <a:pt x="172" y="36"/>
                  </a:lnTo>
                  <a:lnTo>
                    <a:pt x="40" y="36"/>
                  </a:lnTo>
                  <a:lnTo>
                    <a:pt x="40" y="84"/>
                  </a:lnTo>
                  <a:lnTo>
                    <a:pt x="172" y="84"/>
                  </a:lnTo>
                  <a:lnTo>
                    <a:pt x="172" y="84"/>
                  </a:lnTo>
                  <a:lnTo>
                    <a:pt x="184" y="82"/>
                  </a:lnTo>
                  <a:lnTo>
                    <a:pt x="194" y="78"/>
                  </a:lnTo>
                  <a:lnTo>
                    <a:pt x="200" y="70"/>
                  </a:lnTo>
                  <a:lnTo>
                    <a:pt x="202" y="60"/>
                  </a:lnTo>
                  <a:close/>
                  <a:moveTo>
                    <a:pt x="211" y="145"/>
                  </a:moveTo>
                  <a:lnTo>
                    <a:pt x="211" y="145"/>
                  </a:lnTo>
                  <a:lnTo>
                    <a:pt x="209" y="141"/>
                  </a:lnTo>
                  <a:lnTo>
                    <a:pt x="207" y="135"/>
                  </a:lnTo>
                  <a:lnTo>
                    <a:pt x="205" y="131"/>
                  </a:lnTo>
                  <a:lnTo>
                    <a:pt x="200" y="127"/>
                  </a:lnTo>
                  <a:lnTo>
                    <a:pt x="188" y="121"/>
                  </a:lnTo>
                  <a:lnTo>
                    <a:pt x="172" y="119"/>
                  </a:lnTo>
                  <a:lnTo>
                    <a:pt x="40" y="119"/>
                  </a:lnTo>
                  <a:lnTo>
                    <a:pt x="40" y="169"/>
                  </a:lnTo>
                  <a:lnTo>
                    <a:pt x="168" y="169"/>
                  </a:lnTo>
                  <a:lnTo>
                    <a:pt x="168" y="169"/>
                  </a:lnTo>
                  <a:lnTo>
                    <a:pt x="186" y="167"/>
                  </a:lnTo>
                  <a:lnTo>
                    <a:pt x="198" y="163"/>
                  </a:lnTo>
                  <a:lnTo>
                    <a:pt x="205" y="159"/>
                  </a:lnTo>
                  <a:lnTo>
                    <a:pt x="207" y="155"/>
                  </a:lnTo>
                  <a:lnTo>
                    <a:pt x="209" y="151"/>
                  </a:lnTo>
                  <a:lnTo>
                    <a:pt x="211" y="145"/>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1" name="Freeform 23">
              <a:extLst>
                <a:ext uri="{FF2B5EF4-FFF2-40B4-BE49-F238E27FC236}">
                  <a16:creationId xmlns:a16="http://schemas.microsoft.com/office/drawing/2014/main" id="{57FD3A32-6633-450F-976A-EFC6FCB48A2F}"/>
                </a:ext>
              </a:extLst>
            </p:cNvPr>
            <p:cNvSpPr>
              <a:spLocks/>
            </p:cNvSpPr>
            <p:nvPr userDrawn="1"/>
          </p:nvSpPr>
          <p:spPr bwMode="auto">
            <a:xfrm>
              <a:off x="-4384676" y="-2720975"/>
              <a:ext cx="398463" cy="328612"/>
            </a:xfrm>
            <a:custGeom>
              <a:avLst/>
              <a:gdLst>
                <a:gd name="T0" fmla="*/ 251 w 251"/>
                <a:gd name="T1" fmla="*/ 151 h 207"/>
                <a:gd name="T2" fmla="*/ 251 w 251"/>
                <a:gd name="T3" fmla="*/ 151 h 207"/>
                <a:gd name="T4" fmla="*/ 249 w 251"/>
                <a:gd name="T5" fmla="*/ 163 h 207"/>
                <a:gd name="T6" fmla="*/ 245 w 251"/>
                <a:gd name="T7" fmla="*/ 175 h 207"/>
                <a:gd name="T8" fmla="*/ 239 w 251"/>
                <a:gd name="T9" fmla="*/ 185 h 207"/>
                <a:gd name="T10" fmla="*/ 231 w 251"/>
                <a:gd name="T11" fmla="*/ 191 h 207"/>
                <a:gd name="T12" fmla="*/ 219 w 251"/>
                <a:gd name="T13" fmla="*/ 199 h 207"/>
                <a:gd name="T14" fmla="*/ 205 w 251"/>
                <a:gd name="T15" fmla="*/ 203 h 207"/>
                <a:gd name="T16" fmla="*/ 188 w 251"/>
                <a:gd name="T17" fmla="*/ 205 h 207"/>
                <a:gd name="T18" fmla="*/ 168 w 251"/>
                <a:gd name="T19" fmla="*/ 207 h 207"/>
                <a:gd name="T20" fmla="*/ 0 w 251"/>
                <a:gd name="T21" fmla="*/ 207 h 207"/>
                <a:gd name="T22" fmla="*/ 0 w 251"/>
                <a:gd name="T23" fmla="*/ 0 h 207"/>
                <a:gd name="T24" fmla="*/ 170 w 251"/>
                <a:gd name="T25" fmla="*/ 0 h 207"/>
                <a:gd name="T26" fmla="*/ 170 w 251"/>
                <a:gd name="T27" fmla="*/ 0 h 207"/>
                <a:gd name="T28" fmla="*/ 186 w 251"/>
                <a:gd name="T29" fmla="*/ 0 h 207"/>
                <a:gd name="T30" fmla="*/ 200 w 251"/>
                <a:gd name="T31" fmla="*/ 4 h 207"/>
                <a:gd name="T32" fmla="*/ 213 w 251"/>
                <a:gd name="T33" fmla="*/ 8 h 207"/>
                <a:gd name="T34" fmla="*/ 223 w 251"/>
                <a:gd name="T35" fmla="*/ 16 h 207"/>
                <a:gd name="T36" fmla="*/ 231 w 251"/>
                <a:gd name="T37" fmla="*/ 24 h 207"/>
                <a:gd name="T38" fmla="*/ 237 w 251"/>
                <a:gd name="T39" fmla="*/ 34 h 207"/>
                <a:gd name="T40" fmla="*/ 241 w 251"/>
                <a:gd name="T41" fmla="*/ 44 h 207"/>
                <a:gd name="T42" fmla="*/ 243 w 251"/>
                <a:gd name="T43" fmla="*/ 58 h 207"/>
                <a:gd name="T44" fmla="*/ 243 w 251"/>
                <a:gd name="T45" fmla="*/ 58 h 207"/>
                <a:gd name="T46" fmla="*/ 241 w 251"/>
                <a:gd name="T47" fmla="*/ 70 h 207"/>
                <a:gd name="T48" fmla="*/ 237 w 251"/>
                <a:gd name="T49" fmla="*/ 82 h 207"/>
                <a:gd name="T50" fmla="*/ 229 w 251"/>
                <a:gd name="T51" fmla="*/ 92 h 207"/>
                <a:gd name="T52" fmla="*/ 217 w 251"/>
                <a:gd name="T53" fmla="*/ 99 h 207"/>
                <a:gd name="T54" fmla="*/ 217 w 251"/>
                <a:gd name="T55" fmla="*/ 99 h 207"/>
                <a:gd name="T56" fmla="*/ 233 w 251"/>
                <a:gd name="T57" fmla="*/ 109 h 207"/>
                <a:gd name="T58" fmla="*/ 243 w 251"/>
                <a:gd name="T59" fmla="*/ 121 h 207"/>
                <a:gd name="T60" fmla="*/ 247 w 251"/>
                <a:gd name="T61" fmla="*/ 127 h 207"/>
                <a:gd name="T62" fmla="*/ 249 w 251"/>
                <a:gd name="T63" fmla="*/ 133 h 207"/>
                <a:gd name="T64" fmla="*/ 251 w 251"/>
                <a:gd name="T65" fmla="*/ 15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1" h="207">
                  <a:moveTo>
                    <a:pt x="251" y="151"/>
                  </a:moveTo>
                  <a:lnTo>
                    <a:pt x="251" y="151"/>
                  </a:lnTo>
                  <a:lnTo>
                    <a:pt x="249" y="163"/>
                  </a:lnTo>
                  <a:lnTo>
                    <a:pt x="245" y="175"/>
                  </a:lnTo>
                  <a:lnTo>
                    <a:pt x="239" y="185"/>
                  </a:lnTo>
                  <a:lnTo>
                    <a:pt x="231" y="191"/>
                  </a:lnTo>
                  <a:lnTo>
                    <a:pt x="219" y="199"/>
                  </a:lnTo>
                  <a:lnTo>
                    <a:pt x="205" y="203"/>
                  </a:lnTo>
                  <a:lnTo>
                    <a:pt x="188" y="205"/>
                  </a:lnTo>
                  <a:lnTo>
                    <a:pt x="168" y="207"/>
                  </a:lnTo>
                  <a:lnTo>
                    <a:pt x="0" y="207"/>
                  </a:lnTo>
                  <a:lnTo>
                    <a:pt x="0" y="0"/>
                  </a:lnTo>
                  <a:lnTo>
                    <a:pt x="170" y="0"/>
                  </a:lnTo>
                  <a:lnTo>
                    <a:pt x="170" y="0"/>
                  </a:lnTo>
                  <a:lnTo>
                    <a:pt x="186" y="0"/>
                  </a:lnTo>
                  <a:lnTo>
                    <a:pt x="200" y="4"/>
                  </a:lnTo>
                  <a:lnTo>
                    <a:pt x="213" y="8"/>
                  </a:lnTo>
                  <a:lnTo>
                    <a:pt x="223" y="16"/>
                  </a:lnTo>
                  <a:lnTo>
                    <a:pt x="231" y="24"/>
                  </a:lnTo>
                  <a:lnTo>
                    <a:pt x="237" y="34"/>
                  </a:lnTo>
                  <a:lnTo>
                    <a:pt x="241" y="44"/>
                  </a:lnTo>
                  <a:lnTo>
                    <a:pt x="243" y="58"/>
                  </a:lnTo>
                  <a:lnTo>
                    <a:pt x="243" y="58"/>
                  </a:lnTo>
                  <a:lnTo>
                    <a:pt x="241" y="70"/>
                  </a:lnTo>
                  <a:lnTo>
                    <a:pt x="237" y="82"/>
                  </a:lnTo>
                  <a:lnTo>
                    <a:pt x="229" y="92"/>
                  </a:lnTo>
                  <a:lnTo>
                    <a:pt x="217" y="99"/>
                  </a:lnTo>
                  <a:lnTo>
                    <a:pt x="217" y="99"/>
                  </a:lnTo>
                  <a:lnTo>
                    <a:pt x="233" y="109"/>
                  </a:lnTo>
                  <a:lnTo>
                    <a:pt x="243" y="121"/>
                  </a:lnTo>
                  <a:lnTo>
                    <a:pt x="247" y="127"/>
                  </a:lnTo>
                  <a:lnTo>
                    <a:pt x="249" y="133"/>
                  </a:lnTo>
                  <a:lnTo>
                    <a:pt x="251" y="1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2" name="Freeform 24">
              <a:extLst>
                <a:ext uri="{FF2B5EF4-FFF2-40B4-BE49-F238E27FC236}">
                  <a16:creationId xmlns:a16="http://schemas.microsoft.com/office/drawing/2014/main" id="{43FC5175-2521-4361-A32B-46BE6B436360}"/>
                </a:ext>
              </a:extLst>
            </p:cNvPr>
            <p:cNvSpPr>
              <a:spLocks/>
            </p:cNvSpPr>
            <p:nvPr userDrawn="1"/>
          </p:nvSpPr>
          <p:spPr bwMode="auto">
            <a:xfrm>
              <a:off x="-4321176" y="-2663825"/>
              <a:ext cx="257175" cy="76200"/>
            </a:xfrm>
            <a:custGeom>
              <a:avLst/>
              <a:gdLst>
                <a:gd name="T0" fmla="*/ 162 w 162"/>
                <a:gd name="T1" fmla="*/ 24 h 48"/>
                <a:gd name="T2" fmla="*/ 162 w 162"/>
                <a:gd name="T3" fmla="*/ 24 h 48"/>
                <a:gd name="T4" fmla="*/ 160 w 162"/>
                <a:gd name="T5" fmla="*/ 14 h 48"/>
                <a:gd name="T6" fmla="*/ 154 w 162"/>
                <a:gd name="T7" fmla="*/ 6 h 48"/>
                <a:gd name="T8" fmla="*/ 144 w 162"/>
                <a:gd name="T9" fmla="*/ 2 h 48"/>
                <a:gd name="T10" fmla="*/ 132 w 162"/>
                <a:gd name="T11" fmla="*/ 0 h 48"/>
                <a:gd name="T12" fmla="*/ 0 w 162"/>
                <a:gd name="T13" fmla="*/ 0 h 48"/>
                <a:gd name="T14" fmla="*/ 0 w 162"/>
                <a:gd name="T15" fmla="*/ 48 h 48"/>
                <a:gd name="T16" fmla="*/ 132 w 162"/>
                <a:gd name="T17" fmla="*/ 48 h 48"/>
                <a:gd name="T18" fmla="*/ 132 w 162"/>
                <a:gd name="T19" fmla="*/ 48 h 48"/>
                <a:gd name="T20" fmla="*/ 144 w 162"/>
                <a:gd name="T21" fmla="*/ 46 h 48"/>
                <a:gd name="T22" fmla="*/ 154 w 162"/>
                <a:gd name="T23" fmla="*/ 42 h 48"/>
                <a:gd name="T24" fmla="*/ 160 w 162"/>
                <a:gd name="T25" fmla="*/ 34 h 48"/>
                <a:gd name="T26" fmla="*/ 162 w 162"/>
                <a:gd name="T2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48">
                  <a:moveTo>
                    <a:pt x="162" y="24"/>
                  </a:moveTo>
                  <a:lnTo>
                    <a:pt x="162" y="24"/>
                  </a:lnTo>
                  <a:lnTo>
                    <a:pt x="160" y="14"/>
                  </a:lnTo>
                  <a:lnTo>
                    <a:pt x="154" y="6"/>
                  </a:lnTo>
                  <a:lnTo>
                    <a:pt x="144" y="2"/>
                  </a:lnTo>
                  <a:lnTo>
                    <a:pt x="132" y="0"/>
                  </a:lnTo>
                  <a:lnTo>
                    <a:pt x="0" y="0"/>
                  </a:lnTo>
                  <a:lnTo>
                    <a:pt x="0" y="48"/>
                  </a:lnTo>
                  <a:lnTo>
                    <a:pt x="132" y="48"/>
                  </a:lnTo>
                  <a:lnTo>
                    <a:pt x="132" y="48"/>
                  </a:lnTo>
                  <a:lnTo>
                    <a:pt x="144" y="46"/>
                  </a:lnTo>
                  <a:lnTo>
                    <a:pt x="154" y="42"/>
                  </a:lnTo>
                  <a:lnTo>
                    <a:pt x="160" y="34"/>
                  </a:lnTo>
                  <a:lnTo>
                    <a:pt x="162"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3" name="Freeform 25">
              <a:extLst>
                <a:ext uri="{FF2B5EF4-FFF2-40B4-BE49-F238E27FC236}">
                  <a16:creationId xmlns:a16="http://schemas.microsoft.com/office/drawing/2014/main" id="{A20EBFEB-A2FA-43F1-B9D6-952DE096D3BC}"/>
                </a:ext>
              </a:extLst>
            </p:cNvPr>
            <p:cNvSpPr>
              <a:spLocks/>
            </p:cNvSpPr>
            <p:nvPr userDrawn="1"/>
          </p:nvSpPr>
          <p:spPr bwMode="auto">
            <a:xfrm>
              <a:off x="-4321176" y="-2532063"/>
              <a:ext cx="271463" cy="79375"/>
            </a:xfrm>
            <a:custGeom>
              <a:avLst/>
              <a:gdLst>
                <a:gd name="T0" fmla="*/ 171 w 171"/>
                <a:gd name="T1" fmla="*/ 26 h 50"/>
                <a:gd name="T2" fmla="*/ 171 w 171"/>
                <a:gd name="T3" fmla="*/ 26 h 50"/>
                <a:gd name="T4" fmla="*/ 169 w 171"/>
                <a:gd name="T5" fmla="*/ 22 h 50"/>
                <a:gd name="T6" fmla="*/ 167 w 171"/>
                <a:gd name="T7" fmla="*/ 16 h 50"/>
                <a:gd name="T8" fmla="*/ 165 w 171"/>
                <a:gd name="T9" fmla="*/ 12 h 50"/>
                <a:gd name="T10" fmla="*/ 160 w 171"/>
                <a:gd name="T11" fmla="*/ 8 h 50"/>
                <a:gd name="T12" fmla="*/ 148 w 171"/>
                <a:gd name="T13" fmla="*/ 2 h 50"/>
                <a:gd name="T14" fmla="*/ 132 w 171"/>
                <a:gd name="T15" fmla="*/ 0 h 50"/>
                <a:gd name="T16" fmla="*/ 0 w 171"/>
                <a:gd name="T17" fmla="*/ 0 h 50"/>
                <a:gd name="T18" fmla="*/ 0 w 171"/>
                <a:gd name="T19" fmla="*/ 50 h 50"/>
                <a:gd name="T20" fmla="*/ 128 w 171"/>
                <a:gd name="T21" fmla="*/ 50 h 50"/>
                <a:gd name="T22" fmla="*/ 128 w 171"/>
                <a:gd name="T23" fmla="*/ 50 h 50"/>
                <a:gd name="T24" fmla="*/ 146 w 171"/>
                <a:gd name="T25" fmla="*/ 48 h 50"/>
                <a:gd name="T26" fmla="*/ 158 w 171"/>
                <a:gd name="T27" fmla="*/ 44 h 50"/>
                <a:gd name="T28" fmla="*/ 165 w 171"/>
                <a:gd name="T29" fmla="*/ 40 h 50"/>
                <a:gd name="T30" fmla="*/ 167 w 171"/>
                <a:gd name="T31" fmla="*/ 36 h 50"/>
                <a:gd name="T32" fmla="*/ 169 w 171"/>
                <a:gd name="T33" fmla="*/ 32 h 50"/>
                <a:gd name="T34" fmla="*/ 171 w 171"/>
                <a:gd name="T35"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50">
                  <a:moveTo>
                    <a:pt x="171" y="26"/>
                  </a:moveTo>
                  <a:lnTo>
                    <a:pt x="171" y="26"/>
                  </a:lnTo>
                  <a:lnTo>
                    <a:pt x="169" y="22"/>
                  </a:lnTo>
                  <a:lnTo>
                    <a:pt x="167" y="16"/>
                  </a:lnTo>
                  <a:lnTo>
                    <a:pt x="165" y="12"/>
                  </a:lnTo>
                  <a:lnTo>
                    <a:pt x="160" y="8"/>
                  </a:lnTo>
                  <a:lnTo>
                    <a:pt x="148" y="2"/>
                  </a:lnTo>
                  <a:lnTo>
                    <a:pt x="132" y="0"/>
                  </a:lnTo>
                  <a:lnTo>
                    <a:pt x="0" y="0"/>
                  </a:lnTo>
                  <a:lnTo>
                    <a:pt x="0" y="50"/>
                  </a:lnTo>
                  <a:lnTo>
                    <a:pt x="128" y="50"/>
                  </a:lnTo>
                  <a:lnTo>
                    <a:pt x="128" y="50"/>
                  </a:lnTo>
                  <a:lnTo>
                    <a:pt x="146" y="48"/>
                  </a:lnTo>
                  <a:lnTo>
                    <a:pt x="158" y="44"/>
                  </a:lnTo>
                  <a:lnTo>
                    <a:pt x="165" y="40"/>
                  </a:lnTo>
                  <a:lnTo>
                    <a:pt x="167" y="36"/>
                  </a:lnTo>
                  <a:lnTo>
                    <a:pt x="169" y="32"/>
                  </a:lnTo>
                  <a:lnTo>
                    <a:pt x="171"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4" name="Freeform 26">
              <a:extLst>
                <a:ext uri="{FF2B5EF4-FFF2-40B4-BE49-F238E27FC236}">
                  <a16:creationId xmlns:a16="http://schemas.microsoft.com/office/drawing/2014/main" id="{751C8FA7-5F84-468A-8B6B-B24C9B6393F3}"/>
                </a:ext>
              </a:extLst>
            </p:cNvPr>
            <p:cNvSpPr>
              <a:spLocks noEditPoints="1"/>
            </p:cNvSpPr>
            <p:nvPr userDrawn="1"/>
          </p:nvSpPr>
          <p:spPr bwMode="auto">
            <a:xfrm>
              <a:off x="-3906838" y="-2720975"/>
              <a:ext cx="381000" cy="328612"/>
            </a:xfrm>
            <a:custGeom>
              <a:avLst/>
              <a:gdLst>
                <a:gd name="T0" fmla="*/ 240 w 240"/>
                <a:gd name="T1" fmla="*/ 66 h 207"/>
                <a:gd name="T2" fmla="*/ 240 w 240"/>
                <a:gd name="T3" fmla="*/ 66 h 207"/>
                <a:gd name="T4" fmla="*/ 240 w 240"/>
                <a:gd name="T5" fmla="*/ 80 h 207"/>
                <a:gd name="T6" fmla="*/ 236 w 240"/>
                <a:gd name="T7" fmla="*/ 93 h 207"/>
                <a:gd name="T8" fmla="*/ 230 w 240"/>
                <a:gd name="T9" fmla="*/ 103 h 207"/>
                <a:gd name="T10" fmla="*/ 220 w 240"/>
                <a:gd name="T11" fmla="*/ 113 h 207"/>
                <a:gd name="T12" fmla="*/ 210 w 240"/>
                <a:gd name="T13" fmla="*/ 121 h 207"/>
                <a:gd name="T14" fmla="*/ 196 w 240"/>
                <a:gd name="T15" fmla="*/ 125 h 207"/>
                <a:gd name="T16" fmla="*/ 180 w 240"/>
                <a:gd name="T17" fmla="*/ 129 h 207"/>
                <a:gd name="T18" fmla="*/ 162 w 240"/>
                <a:gd name="T19" fmla="*/ 131 h 207"/>
                <a:gd name="T20" fmla="*/ 42 w 240"/>
                <a:gd name="T21" fmla="*/ 131 h 207"/>
                <a:gd name="T22" fmla="*/ 42 w 240"/>
                <a:gd name="T23" fmla="*/ 207 h 207"/>
                <a:gd name="T24" fmla="*/ 0 w 240"/>
                <a:gd name="T25" fmla="*/ 207 h 207"/>
                <a:gd name="T26" fmla="*/ 0 w 240"/>
                <a:gd name="T27" fmla="*/ 0 h 207"/>
                <a:gd name="T28" fmla="*/ 168 w 240"/>
                <a:gd name="T29" fmla="*/ 0 h 207"/>
                <a:gd name="T30" fmla="*/ 168 w 240"/>
                <a:gd name="T31" fmla="*/ 0 h 207"/>
                <a:gd name="T32" fmla="*/ 184 w 240"/>
                <a:gd name="T33" fmla="*/ 0 h 207"/>
                <a:gd name="T34" fmla="*/ 198 w 240"/>
                <a:gd name="T35" fmla="*/ 4 h 207"/>
                <a:gd name="T36" fmla="*/ 210 w 240"/>
                <a:gd name="T37" fmla="*/ 10 h 207"/>
                <a:gd name="T38" fmla="*/ 222 w 240"/>
                <a:gd name="T39" fmla="*/ 18 h 207"/>
                <a:gd name="T40" fmla="*/ 230 w 240"/>
                <a:gd name="T41" fmla="*/ 26 h 207"/>
                <a:gd name="T42" fmla="*/ 236 w 240"/>
                <a:gd name="T43" fmla="*/ 38 h 207"/>
                <a:gd name="T44" fmla="*/ 240 w 240"/>
                <a:gd name="T45" fmla="*/ 52 h 207"/>
                <a:gd name="T46" fmla="*/ 240 w 240"/>
                <a:gd name="T47" fmla="*/ 66 h 207"/>
                <a:gd name="T48" fmla="*/ 200 w 240"/>
                <a:gd name="T49" fmla="*/ 66 h 207"/>
                <a:gd name="T50" fmla="*/ 200 w 240"/>
                <a:gd name="T51" fmla="*/ 66 h 207"/>
                <a:gd name="T52" fmla="*/ 198 w 240"/>
                <a:gd name="T53" fmla="*/ 58 h 207"/>
                <a:gd name="T54" fmla="*/ 198 w 240"/>
                <a:gd name="T55" fmla="*/ 52 h 207"/>
                <a:gd name="T56" fmla="*/ 194 w 240"/>
                <a:gd name="T57" fmla="*/ 48 h 207"/>
                <a:gd name="T58" fmla="*/ 190 w 240"/>
                <a:gd name="T59" fmla="*/ 44 h 207"/>
                <a:gd name="T60" fmla="*/ 184 w 240"/>
                <a:gd name="T61" fmla="*/ 40 h 207"/>
                <a:gd name="T62" fmla="*/ 178 w 240"/>
                <a:gd name="T63" fmla="*/ 38 h 207"/>
                <a:gd name="T64" fmla="*/ 160 w 240"/>
                <a:gd name="T65" fmla="*/ 36 h 207"/>
                <a:gd name="T66" fmla="*/ 42 w 240"/>
                <a:gd name="T67" fmla="*/ 36 h 207"/>
                <a:gd name="T68" fmla="*/ 42 w 240"/>
                <a:gd name="T69" fmla="*/ 93 h 207"/>
                <a:gd name="T70" fmla="*/ 162 w 240"/>
                <a:gd name="T71" fmla="*/ 93 h 207"/>
                <a:gd name="T72" fmla="*/ 162 w 240"/>
                <a:gd name="T73" fmla="*/ 93 h 207"/>
                <a:gd name="T74" fmla="*/ 178 w 240"/>
                <a:gd name="T75" fmla="*/ 92 h 207"/>
                <a:gd name="T76" fmla="*/ 184 w 240"/>
                <a:gd name="T77" fmla="*/ 90 h 207"/>
                <a:gd name="T78" fmla="*/ 190 w 240"/>
                <a:gd name="T79" fmla="*/ 86 h 207"/>
                <a:gd name="T80" fmla="*/ 194 w 240"/>
                <a:gd name="T81" fmla="*/ 84 h 207"/>
                <a:gd name="T82" fmla="*/ 198 w 240"/>
                <a:gd name="T83" fmla="*/ 78 h 207"/>
                <a:gd name="T84" fmla="*/ 198 w 240"/>
                <a:gd name="T85" fmla="*/ 72 h 207"/>
                <a:gd name="T86" fmla="*/ 200 w 240"/>
                <a:gd name="T8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0" h="207">
                  <a:moveTo>
                    <a:pt x="240" y="66"/>
                  </a:moveTo>
                  <a:lnTo>
                    <a:pt x="240"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0" y="10"/>
                  </a:lnTo>
                  <a:lnTo>
                    <a:pt x="222" y="18"/>
                  </a:lnTo>
                  <a:lnTo>
                    <a:pt x="230" y="26"/>
                  </a:lnTo>
                  <a:lnTo>
                    <a:pt x="236" y="38"/>
                  </a:lnTo>
                  <a:lnTo>
                    <a:pt x="240" y="52"/>
                  </a:lnTo>
                  <a:lnTo>
                    <a:pt x="240" y="66"/>
                  </a:lnTo>
                  <a:close/>
                  <a:moveTo>
                    <a:pt x="200" y="66"/>
                  </a:moveTo>
                  <a:lnTo>
                    <a:pt x="200" y="66"/>
                  </a:lnTo>
                  <a:lnTo>
                    <a:pt x="198" y="58"/>
                  </a:lnTo>
                  <a:lnTo>
                    <a:pt x="198" y="52"/>
                  </a:lnTo>
                  <a:lnTo>
                    <a:pt x="194" y="48"/>
                  </a:lnTo>
                  <a:lnTo>
                    <a:pt x="190" y="44"/>
                  </a:lnTo>
                  <a:lnTo>
                    <a:pt x="184" y="40"/>
                  </a:lnTo>
                  <a:lnTo>
                    <a:pt x="178" y="38"/>
                  </a:lnTo>
                  <a:lnTo>
                    <a:pt x="160" y="36"/>
                  </a:lnTo>
                  <a:lnTo>
                    <a:pt x="42" y="36"/>
                  </a:lnTo>
                  <a:lnTo>
                    <a:pt x="42" y="93"/>
                  </a:lnTo>
                  <a:lnTo>
                    <a:pt x="162" y="93"/>
                  </a:lnTo>
                  <a:lnTo>
                    <a:pt x="162" y="93"/>
                  </a:lnTo>
                  <a:lnTo>
                    <a:pt x="178" y="92"/>
                  </a:lnTo>
                  <a:lnTo>
                    <a:pt x="184" y="90"/>
                  </a:lnTo>
                  <a:lnTo>
                    <a:pt x="190" y="86"/>
                  </a:lnTo>
                  <a:lnTo>
                    <a:pt x="194" y="84"/>
                  </a:lnTo>
                  <a:lnTo>
                    <a:pt x="198" y="78"/>
                  </a:lnTo>
                  <a:lnTo>
                    <a:pt x="198" y="72"/>
                  </a:lnTo>
                  <a:lnTo>
                    <a:pt x="200"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5" name="Freeform 27">
              <a:extLst>
                <a:ext uri="{FF2B5EF4-FFF2-40B4-BE49-F238E27FC236}">
                  <a16:creationId xmlns:a16="http://schemas.microsoft.com/office/drawing/2014/main" id="{2CAC6587-5516-43BF-837D-C52AE0B6651B}"/>
                </a:ext>
              </a:extLst>
            </p:cNvPr>
            <p:cNvSpPr>
              <a:spLocks/>
            </p:cNvSpPr>
            <p:nvPr userDrawn="1"/>
          </p:nvSpPr>
          <p:spPr bwMode="auto">
            <a:xfrm>
              <a:off x="-3906838" y="-2720975"/>
              <a:ext cx="381000" cy="328612"/>
            </a:xfrm>
            <a:custGeom>
              <a:avLst/>
              <a:gdLst>
                <a:gd name="T0" fmla="*/ 240 w 240"/>
                <a:gd name="T1" fmla="*/ 66 h 207"/>
                <a:gd name="T2" fmla="*/ 240 w 240"/>
                <a:gd name="T3" fmla="*/ 66 h 207"/>
                <a:gd name="T4" fmla="*/ 240 w 240"/>
                <a:gd name="T5" fmla="*/ 80 h 207"/>
                <a:gd name="T6" fmla="*/ 236 w 240"/>
                <a:gd name="T7" fmla="*/ 93 h 207"/>
                <a:gd name="T8" fmla="*/ 230 w 240"/>
                <a:gd name="T9" fmla="*/ 103 h 207"/>
                <a:gd name="T10" fmla="*/ 220 w 240"/>
                <a:gd name="T11" fmla="*/ 113 h 207"/>
                <a:gd name="T12" fmla="*/ 210 w 240"/>
                <a:gd name="T13" fmla="*/ 121 h 207"/>
                <a:gd name="T14" fmla="*/ 196 w 240"/>
                <a:gd name="T15" fmla="*/ 125 h 207"/>
                <a:gd name="T16" fmla="*/ 180 w 240"/>
                <a:gd name="T17" fmla="*/ 129 h 207"/>
                <a:gd name="T18" fmla="*/ 162 w 240"/>
                <a:gd name="T19" fmla="*/ 131 h 207"/>
                <a:gd name="T20" fmla="*/ 42 w 240"/>
                <a:gd name="T21" fmla="*/ 131 h 207"/>
                <a:gd name="T22" fmla="*/ 42 w 240"/>
                <a:gd name="T23" fmla="*/ 207 h 207"/>
                <a:gd name="T24" fmla="*/ 0 w 240"/>
                <a:gd name="T25" fmla="*/ 207 h 207"/>
                <a:gd name="T26" fmla="*/ 0 w 240"/>
                <a:gd name="T27" fmla="*/ 0 h 207"/>
                <a:gd name="T28" fmla="*/ 168 w 240"/>
                <a:gd name="T29" fmla="*/ 0 h 207"/>
                <a:gd name="T30" fmla="*/ 168 w 240"/>
                <a:gd name="T31" fmla="*/ 0 h 207"/>
                <a:gd name="T32" fmla="*/ 184 w 240"/>
                <a:gd name="T33" fmla="*/ 0 h 207"/>
                <a:gd name="T34" fmla="*/ 198 w 240"/>
                <a:gd name="T35" fmla="*/ 4 h 207"/>
                <a:gd name="T36" fmla="*/ 210 w 240"/>
                <a:gd name="T37" fmla="*/ 10 h 207"/>
                <a:gd name="T38" fmla="*/ 222 w 240"/>
                <a:gd name="T39" fmla="*/ 18 h 207"/>
                <a:gd name="T40" fmla="*/ 230 w 240"/>
                <a:gd name="T41" fmla="*/ 26 h 207"/>
                <a:gd name="T42" fmla="*/ 236 w 240"/>
                <a:gd name="T43" fmla="*/ 38 h 207"/>
                <a:gd name="T44" fmla="*/ 240 w 240"/>
                <a:gd name="T45" fmla="*/ 52 h 207"/>
                <a:gd name="T46" fmla="*/ 240 w 240"/>
                <a:gd name="T4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0" h="207">
                  <a:moveTo>
                    <a:pt x="240" y="66"/>
                  </a:moveTo>
                  <a:lnTo>
                    <a:pt x="240"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0" y="10"/>
                  </a:lnTo>
                  <a:lnTo>
                    <a:pt x="222" y="18"/>
                  </a:lnTo>
                  <a:lnTo>
                    <a:pt x="230" y="26"/>
                  </a:lnTo>
                  <a:lnTo>
                    <a:pt x="236" y="38"/>
                  </a:lnTo>
                  <a:lnTo>
                    <a:pt x="240" y="52"/>
                  </a:lnTo>
                  <a:lnTo>
                    <a:pt x="24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6" name="Freeform 28">
              <a:extLst>
                <a:ext uri="{FF2B5EF4-FFF2-40B4-BE49-F238E27FC236}">
                  <a16:creationId xmlns:a16="http://schemas.microsoft.com/office/drawing/2014/main" id="{1BDE6280-A2AD-4FB4-B855-210B019BE510}"/>
                </a:ext>
              </a:extLst>
            </p:cNvPr>
            <p:cNvSpPr>
              <a:spLocks/>
            </p:cNvSpPr>
            <p:nvPr userDrawn="1"/>
          </p:nvSpPr>
          <p:spPr bwMode="auto">
            <a:xfrm>
              <a:off x="-3840163" y="-2663825"/>
              <a:ext cx="250825" cy="90487"/>
            </a:xfrm>
            <a:custGeom>
              <a:avLst/>
              <a:gdLst>
                <a:gd name="T0" fmla="*/ 158 w 158"/>
                <a:gd name="T1" fmla="*/ 30 h 57"/>
                <a:gd name="T2" fmla="*/ 158 w 158"/>
                <a:gd name="T3" fmla="*/ 30 h 57"/>
                <a:gd name="T4" fmla="*/ 156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0 w 158"/>
                <a:gd name="T23" fmla="*/ 57 h 57"/>
                <a:gd name="T24" fmla="*/ 120 w 158"/>
                <a:gd name="T25" fmla="*/ 57 h 57"/>
                <a:gd name="T26" fmla="*/ 136 w 158"/>
                <a:gd name="T27" fmla="*/ 56 h 57"/>
                <a:gd name="T28" fmla="*/ 142 w 158"/>
                <a:gd name="T29" fmla="*/ 54 h 57"/>
                <a:gd name="T30" fmla="*/ 148 w 158"/>
                <a:gd name="T31" fmla="*/ 50 h 57"/>
                <a:gd name="T32" fmla="*/ 152 w 158"/>
                <a:gd name="T33" fmla="*/ 48 h 57"/>
                <a:gd name="T34" fmla="*/ 156 w 158"/>
                <a:gd name="T35" fmla="*/ 42 h 57"/>
                <a:gd name="T36" fmla="*/ 156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6" y="22"/>
                  </a:lnTo>
                  <a:lnTo>
                    <a:pt x="156" y="16"/>
                  </a:lnTo>
                  <a:lnTo>
                    <a:pt x="152" y="12"/>
                  </a:lnTo>
                  <a:lnTo>
                    <a:pt x="148" y="8"/>
                  </a:lnTo>
                  <a:lnTo>
                    <a:pt x="142" y="4"/>
                  </a:lnTo>
                  <a:lnTo>
                    <a:pt x="136" y="2"/>
                  </a:lnTo>
                  <a:lnTo>
                    <a:pt x="118" y="0"/>
                  </a:lnTo>
                  <a:lnTo>
                    <a:pt x="0" y="0"/>
                  </a:lnTo>
                  <a:lnTo>
                    <a:pt x="0" y="57"/>
                  </a:lnTo>
                  <a:lnTo>
                    <a:pt x="120" y="57"/>
                  </a:lnTo>
                  <a:lnTo>
                    <a:pt x="120" y="57"/>
                  </a:lnTo>
                  <a:lnTo>
                    <a:pt x="136" y="56"/>
                  </a:lnTo>
                  <a:lnTo>
                    <a:pt x="142" y="54"/>
                  </a:lnTo>
                  <a:lnTo>
                    <a:pt x="148" y="50"/>
                  </a:lnTo>
                  <a:lnTo>
                    <a:pt x="152" y="48"/>
                  </a:lnTo>
                  <a:lnTo>
                    <a:pt x="156" y="42"/>
                  </a:lnTo>
                  <a:lnTo>
                    <a:pt x="156"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7" name="Freeform 29">
              <a:extLst>
                <a:ext uri="{FF2B5EF4-FFF2-40B4-BE49-F238E27FC236}">
                  <a16:creationId xmlns:a16="http://schemas.microsoft.com/office/drawing/2014/main" id="{58511708-9D57-4769-9884-E52566E1DA9B}"/>
                </a:ext>
              </a:extLst>
            </p:cNvPr>
            <p:cNvSpPr>
              <a:spLocks/>
            </p:cNvSpPr>
            <p:nvPr userDrawn="1"/>
          </p:nvSpPr>
          <p:spPr bwMode="auto">
            <a:xfrm>
              <a:off x="-3475038" y="-2733675"/>
              <a:ext cx="415925" cy="347662"/>
            </a:xfrm>
            <a:custGeom>
              <a:avLst/>
              <a:gdLst>
                <a:gd name="T0" fmla="*/ 224 w 262"/>
                <a:gd name="T1" fmla="*/ 70 h 219"/>
                <a:gd name="T2" fmla="*/ 188 w 262"/>
                <a:gd name="T3" fmla="*/ 46 h 219"/>
                <a:gd name="T4" fmla="*/ 140 w 262"/>
                <a:gd name="T5" fmla="*/ 38 h 219"/>
                <a:gd name="T6" fmla="*/ 118 w 262"/>
                <a:gd name="T7" fmla="*/ 38 h 219"/>
                <a:gd name="T8" fmla="*/ 82 w 262"/>
                <a:gd name="T9" fmla="*/ 50 h 219"/>
                <a:gd name="T10" fmla="*/ 58 w 262"/>
                <a:gd name="T11" fmla="*/ 68 h 219"/>
                <a:gd name="T12" fmla="*/ 44 w 262"/>
                <a:gd name="T13" fmla="*/ 96 h 219"/>
                <a:gd name="T14" fmla="*/ 42 w 262"/>
                <a:gd name="T15" fmla="*/ 109 h 219"/>
                <a:gd name="T16" fmla="*/ 48 w 262"/>
                <a:gd name="T17" fmla="*/ 139 h 219"/>
                <a:gd name="T18" fmla="*/ 68 w 262"/>
                <a:gd name="T19" fmla="*/ 163 h 219"/>
                <a:gd name="T20" fmla="*/ 98 w 262"/>
                <a:gd name="T21" fmla="*/ 179 h 219"/>
                <a:gd name="T22" fmla="*/ 140 w 262"/>
                <a:gd name="T23" fmla="*/ 183 h 219"/>
                <a:gd name="T24" fmla="*/ 164 w 262"/>
                <a:gd name="T25" fmla="*/ 181 h 219"/>
                <a:gd name="T26" fmla="*/ 188 w 262"/>
                <a:gd name="T27" fmla="*/ 175 h 219"/>
                <a:gd name="T28" fmla="*/ 206 w 262"/>
                <a:gd name="T29" fmla="*/ 165 h 219"/>
                <a:gd name="T30" fmla="*/ 224 w 262"/>
                <a:gd name="T31" fmla="*/ 149 h 219"/>
                <a:gd name="T32" fmla="*/ 260 w 262"/>
                <a:gd name="T33" fmla="*/ 169 h 219"/>
                <a:gd name="T34" fmla="*/ 234 w 262"/>
                <a:gd name="T35" fmla="*/ 191 h 219"/>
                <a:gd name="T36" fmla="*/ 206 w 262"/>
                <a:gd name="T37" fmla="*/ 207 h 219"/>
                <a:gd name="T38" fmla="*/ 174 w 262"/>
                <a:gd name="T39" fmla="*/ 217 h 219"/>
                <a:gd name="T40" fmla="*/ 138 w 262"/>
                <a:gd name="T41" fmla="*/ 219 h 219"/>
                <a:gd name="T42" fmla="*/ 108 w 262"/>
                <a:gd name="T43" fmla="*/ 217 h 219"/>
                <a:gd name="T44" fmla="*/ 58 w 262"/>
                <a:gd name="T45" fmla="*/ 201 h 219"/>
                <a:gd name="T46" fmla="*/ 30 w 262"/>
                <a:gd name="T47" fmla="*/ 181 h 219"/>
                <a:gd name="T48" fmla="*/ 16 w 262"/>
                <a:gd name="T49" fmla="*/ 163 h 219"/>
                <a:gd name="T50" fmla="*/ 6 w 262"/>
                <a:gd name="T51" fmla="*/ 143 h 219"/>
                <a:gd name="T52" fmla="*/ 0 w 262"/>
                <a:gd name="T53" fmla="*/ 121 h 219"/>
                <a:gd name="T54" fmla="*/ 0 w 262"/>
                <a:gd name="T55" fmla="*/ 109 h 219"/>
                <a:gd name="T56" fmla="*/ 2 w 262"/>
                <a:gd name="T57" fmla="*/ 86 h 219"/>
                <a:gd name="T58" fmla="*/ 10 w 262"/>
                <a:gd name="T59" fmla="*/ 64 h 219"/>
                <a:gd name="T60" fmla="*/ 24 w 262"/>
                <a:gd name="T61" fmla="*/ 46 h 219"/>
                <a:gd name="T62" fmla="*/ 44 w 262"/>
                <a:gd name="T63" fmla="*/ 28 h 219"/>
                <a:gd name="T64" fmla="*/ 62 w 262"/>
                <a:gd name="T65" fmla="*/ 16 h 219"/>
                <a:gd name="T66" fmla="*/ 110 w 262"/>
                <a:gd name="T67" fmla="*/ 2 h 219"/>
                <a:gd name="T68" fmla="*/ 136 w 262"/>
                <a:gd name="T69" fmla="*/ 0 h 219"/>
                <a:gd name="T70" fmla="*/ 174 w 262"/>
                <a:gd name="T71" fmla="*/ 4 h 219"/>
                <a:gd name="T72" fmla="*/ 206 w 262"/>
                <a:gd name="T73" fmla="*/ 14 h 219"/>
                <a:gd name="T74" fmla="*/ 236 w 262"/>
                <a:gd name="T75" fmla="*/ 32 h 219"/>
                <a:gd name="T76" fmla="*/ 262 w 262"/>
                <a:gd name="T77" fmla="*/ 5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2" h="219">
                  <a:moveTo>
                    <a:pt x="224" y="70"/>
                  </a:moveTo>
                  <a:lnTo>
                    <a:pt x="224" y="70"/>
                  </a:lnTo>
                  <a:lnTo>
                    <a:pt x="208" y="56"/>
                  </a:lnTo>
                  <a:lnTo>
                    <a:pt x="188" y="46"/>
                  </a:lnTo>
                  <a:lnTo>
                    <a:pt x="164" y="40"/>
                  </a:lnTo>
                  <a:lnTo>
                    <a:pt x="140" y="38"/>
                  </a:lnTo>
                  <a:lnTo>
                    <a:pt x="140" y="38"/>
                  </a:lnTo>
                  <a:lnTo>
                    <a:pt x="118" y="38"/>
                  </a:lnTo>
                  <a:lnTo>
                    <a:pt x="98" y="42"/>
                  </a:lnTo>
                  <a:lnTo>
                    <a:pt x="82" y="50"/>
                  </a:lnTo>
                  <a:lnTo>
                    <a:pt x="68" y="58"/>
                  </a:lnTo>
                  <a:lnTo>
                    <a:pt x="58" y="68"/>
                  </a:lnTo>
                  <a:lnTo>
                    <a:pt x="48" y="82"/>
                  </a:lnTo>
                  <a:lnTo>
                    <a:pt x="44" y="96"/>
                  </a:lnTo>
                  <a:lnTo>
                    <a:pt x="42" y="109"/>
                  </a:lnTo>
                  <a:lnTo>
                    <a:pt x="42" y="109"/>
                  </a:lnTo>
                  <a:lnTo>
                    <a:pt x="44" y="125"/>
                  </a:lnTo>
                  <a:lnTo>
                    <a:pt x="48" y="139"/>
                  </a:lnTo>
                  <a:lnTo>
                    <a:pt x="58" y="153"/>
                  </a:lnTo>
                  <a:lnTo>
                    <a:pt x="68" y="163"/>
                  </a:lnTo>
                  <a:lnTo>
                    <a:pt x="82" y="171"/>
                  </a:lnTo>
                  <a:lnTo>
                    <a:pt x="98" y="179"/>
                  </a:lnTo>
                  <a:lnTo>
                    <a:pt x="118" y="183"/>
                  </a:lnTo>
                  <a:lnTo>
                    <a:pt x="140" y="183"/>
                  </a:lnTo>
                  <a:lnTo>
                    <a:pt x="140" y="183"/>
                  </a:lnTo>
                  <a:lnTo>
                    <a:pt x="164" y="181"/>
                  </a:lnTo>
                  <a:lnTo>
                    <a:pt x="176" y="179"/>
                  </a:lnTo>
                  <a:lnTo>
                    <a:pt x="188" y="175"/>
                  </a:lnTo>
                  <a:lnTo>
                    <a:pt x="198" y="171"/>
                  </a:lnTo>
                  <a:lnTo>
                    <a:pt x="206" y="165"/>
                  </a:lnTo>
                  <a:lnTo>
                    <a:pt x="216" y="157"/>
                  </a:lnTo>
                  <a:lnTo>
                    <a:pt x="224" y="149"/>
                  </a:lnTo>
                  <a:lnTo>
                    <a:pt x="260" y="169"/>
                  </a:lnTo>
                  <a:lnTo>
                    <a:pt x="260" y="169"/>
                  </a:lnTo>
                  <a:lnTo>
                    <a:pt x="248" y="181"/>
                  </a:lnTo>
                  <a:lnTo>
                    <a:pt x="234" y="191"/>
                  </a:lnTo>
                  <a:lnTo>
                    <a:pt x="220" y="201"/>
                  </a:lnTo>
                  <a:lnTo>
                    <a:pt x="206" y="207"/>
                  </a:lnTo>
                  <a:lnTo>
                    <a:pt x="192" y="213"/>
                  </a:lnTo>
                  <a:lnTo>
                    <a:pt x="174" y="217"/>
                  </a:lnTo>
                  <a:lnTo>
                    <a:pt x="158" y="219"/>
                  </a:lnTo>
                  <a:lnTo>
                    <a:pt x="138" y="219"/>
                  </a:lnTo>
                  <a:lnTo>
                    <a:pt x="138" y="219"/>
                  </a:lnTo>
                  <a:lnTo>
                    <a:pt x="108" y="217"/>
                  </a:lnTo>
                  <a:lnTo>
                    <a:pt x="82" y="211"/>
                  </a:lnTo>
                  <a:lnTo>
                    <a:pt x="58" y="201"/>
                  </a:lnTo>
                  <a:lnTo>
                    <a:pt x="38" y="189"/>
                  </a:lnTo>
                  <a:lnTo>
                    <a:pt x="30" y="181"/>
                  </a:lnTo>
                  <a:lnTo>
                    <a:pt x="22" y="173"/>
                  </a:lnTo>
                  <a:lnTo>
                    <a:pt x="16" y="163"/>
                  </a:lnTo>
                  <a:lnTo>
                    <a:pt x="10" y="153"/>
                  </a:lnTo>
                  <a:lnTo>
                    <a:pt x="6" y="143"/>
                  </a:lnTo>
                  <a:lnTo>
                    <a:pt x="2" y="133"/>
                  </a:lnTo>
                  <a:lnTo>
                    <a:pt x="0" y="121"/>
                  </a:lnTo>
                  <a:lnTo>
                    <a:pt x="0" y="109"/>
                  </a:lnTo>
                  <a:lnTo>
                    <a:pt x="0" y="109"/>
                  </a:lnTo>
                  <a:lnTo>
                    <a:pt x="0" y="98"/>
                  </a:lnTo>
                  <a:lnTo>
                    <a:pt x="2" y="86"/>
                  </a:lnTo>
                  <a:lnTo>
                    <a:pt x="6" y="76"/>
                  </a:lnTo>
                  <a:lnTo>
                    <a:pt x="10" y="64"/>
                  </a:lnTo>
                  <a:lnTo>
                    <a:pt x="16" y="54"/>
                  </a:lnTo>
                  <a:lnTo>
                    <a:pt x="24" y="46"/>
                  </a:lnTo>
                  <a:lnTo>
                    <a:pt x="34" y="36"/>
                  </a:lnTo>
                  <a:lnTo>
                    <a:pt x="44" y="28"/>
                  </a:lnTo>
                  <a:lnTo>
                    <a:pt x="44" y="28"/>
                  </a:lnTo>
                  <a:lnTo>
                    <a:pt x="62" y="16"/>
                  </a:lnTo>
                  <a:lnTo>
                    <a:pt x="86" y="8"/>
                  </a:lnTo>
                  <a:lnTo>
                    <a:pt x="110" y="2"/>
                  </a:lnTo>
                  <a:lnTo>
                    <a:pt x="136" y="0"/>
                  </a:lnTo>
                  <a:lnTo>
                    <a:pt x="136" y="0"/>
                  </a:lnTo>
                  <a:lnTo>
                    <a:pt x="156" y="2"/>
                  </a:lnTo>
                  <a:lnTo>
                    <a:pt x="174" y="4"/>
                  </a:lnTo>
                  <a:lnTo>
                    <a:pt x="190" y="8"/>
                  </a:lnTo>
                  <a:lnTo>
                    <a:pt x="206" y="14"/>
                  </a:lnTo>
                  <a:lnTo>
                    <a:pt x="222" y="22"/>
                  </a:lnTo>
                  <a:lnTo>
                    <a:pt x="236" y="32"/>
                  </a:lnTo>
                  <a:lnTo>
                    <a:pt x="248" y="44"/>
                  </a:lnTo>
                  <a:lnTo>
                    <a:pt x="262" y="58"/>
                  </a:lnTo>
                  <a:lnTo>
                    <a:pt x="224" y="70"/>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8" name="Freeform 30">
              <a:extLst>
                <a:ext uri="{FF2B5EF4-FFF2-40B4-BE49-F238E27FC236}">
                  <a16:creationId xmlns:a16="http://schemas.microsoft.com/office/drawing/2014/main" id="{673ACC04-6BB0-418A-89BD-C6CFD273F787}"/>
                </a:ext>
              </a:extLst>
            </p:cNvPr>
            <p:cNvSpPr>
              <a:spLocks/>
            </p:cNvSpPr>
            <p:nvPr userDrawn="1"/>
          </p:nvSpPr>
          <p:spPr bwMode="auto">
            <a:xfrm>
              <a:off x="-3475038" y="-2733675"/>
              <a:ext cx="415925" cy="347662"/>
            </a:xfrm>
            <a:custGeom>
              <a:avLst/>
              <a:gdLst>
                <a:gd name="T0" fmla="*/ 224 w 262"/>
                <a:gd name="T1" fmla="*/ 70 h 219"/>
                <a:gd name="T2" fmla="*/ 188 w 262"/>
                <a:gd name="T3" fmla="*/ 46 h 219"/>
                <a:gd name="T4" fmla="*/ 140 w 262"/>
                <a:gd name="T5" fmla="*/ 38 h 219"/>
                <a:gd name="T6" fmla="*/ 118 w 262"/>
                <a:gd name="T7" fmla="*/ 38 h 219"/>
                <a:gd name="T8" fmla="*/ 82 w 262"/>
                <a:gd name="T9" fmla="*/ 50 h 219"/>
                <a:gd name="T10" fmla="*/ 58 w 262"/>
                <a:gd name="T11" fmla="*/ 68 h 219"/>
                <a:gd name="T12" fmla="*/ 44 w 262"/>
                <a:gd name="T13" fmla="*/ 96 h 219"/>
                <a:gd name="T14" fmla="*/ 42 w 262"/>
                <a:gd name="T15" fmla="*/ 109 h 219"/>
                <a:gd name="T16" fmla="*/ 48 w 262"/>
                <a:gd name="T17" fmla="*/ 139 h 219"/>
                <a:gd name="T18" fmla="*/ 68 w 262"/>
                <a:gd name="T19" fmla="*/ 163 h 219"/>
                <a:gd name="T20" fmla="*/ 98 w 262"/>
                <a:gd name="T21" fmla="*/ 179 h 219"/>
                <a:gd name="T22" fmla="*/ 140 w 262"/>
                <a:gd name="T23" fmla="*/ 183 h 219"/>
                <a:gd name="T24" fmla="*/ 164 w 262"/>
                <a:gd name="T25" fmla="*/ 181 h 219"/>
                <a:gd name="T26" fmla="*/ 188 w 262"/>
                <a:gd name="T27" fmla="*/ 175 h 219"/>
                <a:gd name="T28" fmla="*/ 206 w 262"/>
                <a:gd name="T29" fmla="*/ 165 h 219"/>
                <a:gd name="T30" fmla="*/ 224 w 262"/>
                <a:gd name="T31" fmla="*/ 149 h 219"/>
                <a:gd name="T32" fmla="*/ 260 w 262"/>
                <a:gd name="T33" fmla="*/ 169 h 219"/>
                <a:gd name="T34" fmla="*/ 234 w 262"/>
                <a:gd name="T35" fmla="*/ 191 h 219"/>
                <a:gd name="T36" fmla="*/ 206 w 262"/>
                <a:gd name="T37" fmla="*/ 207 h 219"/>
                <a:gd name="T38" fmla="*/ 174 w 262"/>
                <a:gd name="T39" fmla="*/ 217 h 219"/>
                <a:gd name="T40" fmla="*/ 138 w 262"/>
                <a:gd name="T41" fmla="*/ 219 h 219"/>
                <a:gd name="T42" fmla="*/ 108 w 262"/>
                <a:gd name="T43" fmla="*/ 217 h 219"/>
                <a:gd name="T44" fmla="*/ 58 w 262"/>
                <a:gd name="T45" fmla="*/ 201 h 219"/>
                <a:gd name="T46" fmla="*/ 30 w 262"/>
                <a:gd name="T47" fmla="*/ 181 h 219"/>
                <a:gd name="T48" fmla="*/ 16 w 262"/>
                <a:gd name="T49" fmla="*/ 163 h 219"/>
                <a:gd name="T50" fmla="*/ 6 w 262"/>
                <a:gd name="T51" fmla="*/ 143 h 219"/>
                <a:gd name="T52" fmla="*/ 0 w 262"/>
                <a:gd name="T53" fmla="*/ 121 h 219"/>
                <a:gd name="T54" fmla="*/ 0 w 262"/>
                <a:gd name="T55" fmla="*/ 109 h 219"/>
                <a:gd name="T56" fmla="*/ 2 w 262"/>
                <a:gd name="T57" fmla="*/ 86 h 219"/>
                <a:gd name="T58" fmla="*/ 10 w 262"/>
                <a:gd name="T59" fmla="*/ 64 h 219"/>
                <a:gd name="T60" fmla="*/ 24 w 262"/>
                <a:gd name="T61" fmla="*/ 46 h 219"/>
                <a:gd name="T62" fmla="*/ 44 w 262"/>
                <a:gd name="T63" fmla="*/ 28 h 219"/>
                <a:gd name="T64" fmla="*/ 62 w 262"/>
                <a:gd name="T65" fmla="*/ 16 h 219"/>
                <a:gd name="T66" fmla="*/ 110 w 262"/>
                <a:gd name="T67" fmla="*/ 2 h 219"/>
                <a:gd name="T68" fmla="*/ 136 w 262"/>
                <a:gd name="T69" fmla="*/ 0 h 219"/>
                <a:gd name="T70" fmla="*/ 174 w 262"/>
                <a:gd name="T71" fmla="*/ 4 h 219"/>
                <a:gd name="T72" fmla="*/ 206 w 262"/>
                <a:gd name="T73" fmla="*/ 14 h 219"/>
                <a:gd name="T74" fmla="*/ 236 w 262"/>
                <a:gd name="T75" fmla="*/ 32 h 219"/>
                <a:gd name="T76" fmla="*/ 262 w 262"/>
                <a:gd name="T77" fmla="*/ 5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2" h="219">
                  <a:moveTo>
                    <a:pt x="224" y="70"/>
                  </a:moveTo>
                  <a:lnTo>
                    <a:pt x="224" y="70"/>
                  </a:lnTo>
                  <a:lnTo>
                    <a:pt x="208" y="56"/>
                  </a:lnTo>
                  <a:lnTo>
                    <a:pt x="188" y="46"/>
                  </a:lnTo>
                  <a:lnTo>
                    <a:pt x="164" y="40"/>
                  </a:lnTo>
                  <a:lnTo>
                    <a:pt x="140" y="38"/>
                  </a:lnTo>
                  <a:lnTo>
                    <a:pt x="140" y="38"/>
                  </a:lnTo>
                  <a:lnTo>
                    <a:pt x="118" y="38"/>
                  </a:lnTo>
                  <a:lnTo>
                    <a:pt x="98" y="42"/>
                  </a:lnTo>
                  <a:lnTo>
                    <a:pt x="82" y="50"/>
                  </a:lnTo>
                  <a:lnTo>
                    <a:pt x="68" y="58"/>
                  </a:lnTo>
                  <a:lnTo>
                    <a:pt x="58" y="68"/>
                  </a:lnTo>
                  <a:lnTo>
                    <a:pt x="48" y="82"/>
                  </a:lnTo>
                  <a:lnTo>
                    <a:pt x="44" y="96"/>
                  </a:lnTo>
                  <a:lnTo>
                    <a:pt x="42" y="109"/>
                  </a:lnTo>
                  <a:lnTo>
                    <a:pt x="42" y="109"/>
                  </a:lnTo>
                  <a:lnTo>
                    <a:pt x="44" y="125"/>
                  </a:lnTo>
                  <a:lnTo>
                    <a:pt x="48" y="139"/>
                  </a:lnTo>
                  <a:lnTo>
                    <a:pt x="58" y="153"/>
                  </a:lnTo>
                  <a:lnTo>
                    <a:pt x="68" y="163"/>
                  </a:lnTo>
                  <a:lnTo>
                    <a:pt x="82" y="171"/>
                  </a:lnTo>
                  <a:lnTo>
                    <a:pt x="98" y="179"/>
                  </a:lnTo>
                  <a:lnTo>
                    <a:pt x="118" y="183"/>
                  </a:lnTo>
                  <a:lnTo>
                    <a:pt x="140" y="183"/>
                  </a:lnTo>
                  <a:lnTo>
                    <a:pt x="140" y="183"/>
                  </a:lnTo>
                  <a:lnTo>
                    <a:pt x="164" y="181"/>
                  </a:lnTo>
                  <a:lnTo>
                    <a:pt x="176" y="179"/>
                  </a:lnTo>
                  <a:lnTo>
                    <a:pt x="188" y="175"/>
                  </a:lnTo>
                  <a:lnTo>
                    <a:pt x="198" y="171"/>
                  </a:lnTo>
                  <a:lnTo>
                    <a:pt x="206" y="165"/>
                  </a:lnTo>
                  <a:lnTo>
                    <a:pt x="216" y="157"/>
                  </a:lnTo>
                  <a:lnTo>
                    <a:pt x="224" y="149"/>
                  </a:lnTo>
                  <a:lnTo>
                    <a:pt x="260" y="169"/>
                  </a:lnTo>
                  <a:lnTo>
                    <a:pt x="260" y="169"/>
                  </a:lnTo>
                  <a:lnTo>
                    <a:pt x="248" y="181"/>
                  </a:lnTo>
                  <a:lnTo>
                    <a:pt x="234" y="191"/>
                  </a:lnTo>
                  <a:lnTo>
                    <a:pt x="220" y="201"/>
                  </a:lnTo>
                  <a:lnTo>
                    <a:pt x="206" y="207"/>
                  </a:lnTo>
                  <a:lnTo>
                    <a:pt x="192" y="213"/>
                  </a:lnTo>
                  <a:lnTo>
                    <a:pt x="174" y="217"/>
                  </a:lnTo>
                  <a:lnTo>
                    <a:pt x="158" y="219"/>
                  </a:lnTo>
                  <a:lnTo>
                    <a:pt x="138" y="219"/>
                  </a:lnTo>
                  <a:lnTo>
                    <a:pt x="138" y="219"/>
                  </a:lnTo>
                  <a:lnTo>
                    <a:pt x="108" y="217"/>
                  </a:lnTo>
                  <a:lnTo>
                    <a:pt x="82" y="211"/>
                  </a:lnTo>
                  <a:lnTo>
                    <a:pt x="58" y="201"/>
                  </a:lnTo>
                  <a:lnTo>
                    <a:pt x="38" y="189"/>
                  </a:lnTo>
                  <a:lnTo>
                    <a:pt x="30" y="181"/>
                  </a:lnTo>
                  <a:lnTo>
                    <a:pt x="22" y="173"/>
                  </a:lnTo>
                  <a:lnTo>
                    <a:pt x="16" y="163"/>
                  </a:lnTo>
                  <a:lnTo>
                    <a:pt x="10" y="153"/>
                  </a:lnTo>
                  <a:lnTo>
                    <a:pt x="6" y="143"/>
                  </a:lnTo>
                  <a:lnTo>
                    <a:pt x="2" y="133"/>
                  </a:lnTo>
                  <a:lnTo>
                    <a:pt x="0" y="121"/>
                  </a:lnTo>
                  <a:lnTo>
                    <a:pt x="0" y="109"/>
                  </a:lnTo>
                  <a:lnTo>
                    <a:pt x="0" y="109"/>
                  </a:lnTo>
                  <a:lnTo>
                    <a:pt x="0" y="98"/>
                  </a:lnTo>
                  <a:lnTo>
                    <a:pt x="2" y="86"/>
                  </a:lnTo>
                  <a:lnTo>
                    <a:pt x="6" y="76"/>
                  </a:lnTo>
                  <a:lnTo>
                    <a:pt x="10" y="64"/>
                  </a:lnTo>
                  <a:lnTo>
                    <a:pt x="16" y="54"/>
                  </a:lnTo>
                  <a:lnTo>
                    <a:pt x="24" y="46"/>
                  </a:lnTo>
                  <a:lnTo>
                    <a:pt x="34" y="36"/>
                  </a:lnTo>
                  <a:lnTo>
                    <a:pt x="44" y="28"/>
                  </a:lnTo>
                  <a:lnTo>
                    <a:pt x="44" y="28"/>
                  </a:lnTo>
                  <a:lnTo>
                    <a:pt x="62" y="16"/>
                  </a:lnTo>
                  <a:lnTo>
                    <a:pt x="86" y="8"/>
                  </a:lnTo>
                  <a:lnTo>
                    <a:pt x="110" y="2"/>
                  </a:lnTo>
                  <a:lnTo>
                    <a:pt x="136" y="0"/>
                  </a:lnTo>
                  <a:lnTo>
                    <a:pt x="136" y="0"/>
                  </a:lnTo>
                  <a:lnTo>
                    <a:pt x="156" y="2"/>
                  </a:lnTo>
                  <a:lnTo>
                    <a:pt x="174" y="4"/>
                  </a:lnTo>
                  <a:lnTo>
                    <a:pt x="190" y="8"/>
                  </a:lnTo>
                  <a:lnTo>
                    <a:pt x="206" y="14"/>
                  </a:lnTo>
                  <a:lnTo>
                    <a:pt x="222" y="22"/>
                  </a:lnTo>
                  <a:lnTo>
                    <a:pt x="236" y="32"/>
                  </a:lnTo>
                  <a:lnTo>
                    <a:pt x="248" y="44"/>
                  </a:lnTo>
                  <a:lnTo>
                    <a:pt x="262"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pic>
          <p:nvPicPr>
            <p:cNvPr id="39" name="Picture 31">
              <a:extLst>
                <a:ext uri="{FF2B5EF4-FFF2-40B4-BE49-F238E27FC236}">
                  <a16:creationId xmlns:a16="http://schemas.microsoft.com/office/drawing/2014/main" id="{F629690A-C48A-4FAD-8B61-52C6C27D1A37}"/>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8374889" y="-2924178"/>
              <a:ext cx="876302"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 name="Graphique 66">
            <a:extLst>
              <a:ext uri="{FF2B5EF4-FFF2-40B4-BE49-F238E27FC236}">
                <a16:creationId xmlns:a16="http://schemas.microsoft.com/office/drawing/2014/main" id="{0F7B14B1-83B6-43CB-8C1C-A2842C6DED7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571812" y="6636357"/>
            <a:ext cx="510900" cy="151287"/>
          </a:xfrm>
          <a:prstGeom prst="rect">
            <a:avLst/>
          </a:prstGeom>
        </p:spPr>
      </p:pic>
      <p:sp>
        <p:nvSpPr>
          <p:cNvPr id="2" name="Title 1"/>
          <p:cNvSpPr>
            <a:spLocks noGrp="1"/>
          </p:cNvSpPr>
          <p:nvPr>
            <p:ph type="ctrTitle" hasCustomPrompt="1"/>
          </p:nvPr>
        </p:nvSpPr>
        <p:spPr>
          <a:xfrm>
            <a:off x="7498081" y="1872338"/>
            <a:ext cx="4693920" cy="1646328"/>
          </a:xfrm>
          <a:solidFill>
            <a:srgbClr val="E9E9E9"/>
          </a:solidFill>
        </p:spPr>
        <p:txBody>
          <a:bodyPr anchor="b">
            <a:normAutofit/>
          </a:bodyPr>
          <a:lstStyle>
            <a:lvl1pPr algn="l">
              <a:defRPr sz="4000" b="1" baseline="0">
                <a:latin typeface="+mn-lt"/>
              </a:defRPr>
            </a:lvl1pPr>
          </a:lstStyle>
          <a:p>
            <a:r>
              <a:rPr lang="fr-FR" dirty="0"/>
              <a:t>Cliquez pour ajouter le titre de la présentation</a:t>
            </a:r>
            <a:endParaRPr lang="en-US" dirty="0"/>
          </a:p>
        </p:txBody>
      </p:sp>
      <p:sp>
        <p:nvSpPr>
          <p:cNvPr id="3" name="Subtitle 2"/>
          <p:cNvSpPr>
            <a:spLocks noGrp="1"/>
          </p:cNvSpPr>
          <p:nvPr>
            <p:ph type="subTitle" idx="1" hasCustomPrompt="1"/>
          </p:nvPr>
        </p:nvSpPr>
        <p:spPr>
          <a:xfrm>
            <a:off x="7498081" y="3514942"/>
            <a:ext cx="4693920" cy="656454"/>
          </a:xfrm>
          <a:solidFill>
            <a:srgbClr val="E9E9E9"/>
          </a:solidFill>
        </p:spPr>
        <p:txBody>
          <a:bodyPr/>
          <a:lstStyle>
            <a:lvl1pPr marL="0" indent="0" algn="l">
              <a:buNone/>
              <a:defRPr sz="2400" baseline="0">
                <a:solidFill>
                  <a:srgbClr val="922A5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ajouter un sous-titre</a:t>
            </a:r>
            <a:endParaRPr lang="en-US" dirty="0"/>
          </a:p>
        </p:txBody>
      </p:sp>
    </p:spTree>
    <p:extLst>
      <p:ext uri="{BB962C8B-B14F-4D97-AF65-F5344CB8AC3E}">
        <p14:creationId xmlns:p14="http://schemas.microsoft.com/office/powerpoint/2010/main" val="2137946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2D57E7CE-AD86-43CB-B9E7-90DE7E0098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56914" y="0"/>
            <a:ext cx="3135086" cy="6874607"/>
          </a:xfrm>
          <a:prstGeom prst="rect">
            <a:avLst/>
          </a:prstGeom>
        </p:spPr>
      </p:pic>
      <p:pic>
        <p:nvPicPr>
          <p:cNvPr id="12" name="Graphique 8">
            <a:extLst>
              <a:ext uri="{FF2B5EF4-FFF2-40B4-BE49-F238E27FC236}">
                <a16:creationId xmlns:a16="http://schemas.microsoft.com/office/drawing/2014/main" id="{5AB63131-8042-481C-9E87-0834DDD27F7B}"/>
              </a:ext>
            </a:extLst>
          </p:cNvPr>
          <p:cNvPicPr>
            <a:picLocks noChangeAspect="1"/>
          </p:cNvPicPr>
          <p:nvPr userDrawn="1"/>
        </p:nvPicPr>
        <p:blipFill rotWithShape="1">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rcRect r="64564"/>
          <a:stretch/>
        </p:blipFill>
        <p:spPr>
          <a:xfrm>
            <a:off x="7838993" y="119600"/>
            <a:ext cx="4245045" cy="6738400"/>
          </a:xfrm>
          <a:prstGeom prst="rect">
            <a:avLst/>
          </a:prstGeom>
        </p:spPr>
      </p:pic>
      <p:sp>
        <p:nvSpPr>
          <p:cNvPr id="2" name="Title 1"/>
          <p:cNvSpPr>
            <a:spLocks noGrp="1"/>
          </p:cNvSpPr>
          <p:nvPr>
            <p:ph type="title"/>
          </p:nvPr>
        </p:nvSpPr>
        <p:spPr>
          <a:xfrm>
            <a:off x="9196251" y="2171311"/>
            <a:ext cx="2887787" cy="2331020"/>
          </a:xfrm>
        </p:spPr>
        <p:txBody>
          <a:bodyPr>
            <a:normAutofit/>
          </a:bodyPr>
          <a:lstStyle>
            <a:lvl1pPr>
              <a:defRPr sz="4000" b="1">
                <a:latin typeface="+mn-lt"/>
              </a:defRPr>
            </a:lvl1pPr>
          </a:lstStyle>
          <a:p>
            <a:r>
              <a:rPr lang="fr-FR"/>
              <a:t>Modifiez le style du titre</a:t>
            </a:r>
            <a:endParaRPr lang="en-US" dirty="0"/>
          </a:p>
        </p:txBody>
      </p:sp>
      <p:sp>
        <p:nvSpPr>
          <p:cNvPr id="30" name="Espace réservé du texte 29"/>
          <p:cNvSpPr>
            <a:spLocks noGrp="1"/>
          </p:cNvSpPr>
          <p:nvPr>
            <p:ph type="body" sz="quarter" idx="22" hasCustomPrompt="1"/>
          </p:nvPr>
        </p:nvSpPr>
        <p:spPr>
          <a:xfrm>
            <a:off x="9256713" y="119063"/>
            <a:ext cx="2827337" cy="473075"/>
          </a:xfrm>
        </p:spPr>
        <p:txBody>
          <a:bodyPr>
            <a:normAutofit/>
          </a:bodyPr>
          <a:lstStyle>
            <a:lvl1pPr marL="0" indent="0" algn="r">
              <a:buNone/>
              <a:defRPr sz="1500" b="1" baseline="0">
                <a:solidFill>
                  <a:srgbClr val="52277A"/>
                </a:solidFill>
              </a:defRPr>
            </a:lvl1pPr>
          </a:lstStyle>
          <a:p>
            <a:pPr lvl="0"/>
            <a:r>
              <a:rPr lang="fr-FR" dirty="0"/>
              <a:t>Cliquez pour ajouter le titre de la présentation</a:t>
            </a:r>
          </a:p>
        </p:txBody>
      </p:sp>
      <p:sp>
        <p:nvSpPr>
          <p:cNvPr id="32" name="Espace réservé du texte 31"/>
          <p:cNvSpPr>
            <a:spLocks noGrp="1"/>
          </p:cNvSpPr>
          <p:nvPr>
            <p:ph type="body" sz="quarter" idx="23"/>
          </p:nvPr>
        </p:nvSpPr>
        <p:spPr>
          <a:xfrm>
            <a:off x="1829703" y="701067"/>
            <a:ext cx="1734004" cy="1080000"/>
          </a:xfrm>
          <a:solidFill>
            <a:srgbClr val="E9E9E9"/>
          </a:solidFill>
        </p:spPr>
        <p:txBody>
          <a:bodyPr anchor="ctr">
            <a:normAutofit/>
          </a:bodyPr>
          <a:lstStyle>
            <a:lvl1pPr marL="0" indent="0" algn="ctr">
              <a:buNone/>
              <a:defRPr sz="1500" b="1" baseline="0"/>
            </a:lvl1pPr>
          </a:lstStyle>
          <a:p>
            <a:pPr lvl="0"/>
            <a:r>
              <a:rPr lang="fr-FR"/>
              <a:t>Modifier les styles du texte du masque</a:t>
            </a:r>
          </a:p>
        </p:txBody>
      </p:sp>
      <p:sp>
        <p:nvSpPr>
          <p:cNvPr id="34" name="Espace réservé du texte 33"/>
          <p:cNvSpPr>
            <a:spLocks noGrp="1"/>
          </p:cNvSpPr>
          <p:nvPr>
            <p:ph type="body" sz="quarter" idx="24"/>
          </p:nvPr>
        </p:nvSpPr>
        <p:spPr>
          <a:xfrm>
            <a:off x="1829702" y="2093167"/>
            <a:ext cx="1733550" cy="1080500"/>
          </a:xfrm>
          <a:solidFill>
            <a:srgbClr val="E9E9E9"/>
          </a:solidFill>
        </p:spPr>
        <p:txBody>
          <a:bodyPr anchor="ctr">
            <a:normAutofit/>
          </a:bodyPr>
          <a:lstStyle>
            <a:lvl1pPr marL="0" indent="0" algn="ctr">
              <a:buNone/>
              <a:defRPr sz="1500" b="1"/>
            </a:lvl1pPr>
          </a:lstStyle>
          <a:p>
            <a:pPr lvl="0"/>
            <a:r>
              <a:rPr lang="fr-FR"/>
              <a:t>Modifier les styles du texte du masque</a:t>
            </a:r>
          </a:p>
        </p:txBody>
      </p:sp>
      <p:sp>
        <p:nvSpPr>
          <p:cNvPr id="36" name="Espace réservé du texte 35"/>
          <p:cNvSpPr>
            <a:spLocks noGrp="1"/>
          </p:cNvSpPr>
          <p:nvPr>
            <p:ph type="body" sz="quarter" idx="25"/>
          </p:nvPr>
        </p:nvSpPr>
        <p:spPr>
          <a:xfrm>
            <a:off x="1829702" y="3536930"/>
            <a:ext cx="1733550" cy="1073290"/>
          </a:xfrm>
          <a:solidFill>
            <a:srgbClr val="E9E9E9"/>
          </a:solidFill>
        </p:spPr>
        <p:txBody>
          <a:bodyPr anchor="ctr">
            <a:normAutofit/>
          </a:bodyPr>
          <a:lstStyle>
            <a:lvl1pPr marL="0" indent="0" algn="ctr">
              <a:buNone/>
              <a:defRPr sz="1500" b="1"/>
            </a:lvl1pPr>
          </a:lstStyle>
          <a:p>
            <a:pPr lvl="0"/>
            <a:r>
              <a:rPr lang="fr-FR"/>
              <a:t>Modifier les styles du texte du masque</a:t>
            </a:r>
          </a:p>
        </p:txBody>
      </p:sp>
      <p:sp>
        <p:nvSpPr>
          <p:cNvPr id="38" name="Espace réservé du texte 37"/>
          <p:cNvSpPr>
            <a:spLocks noGrp="1"/>
          </p:cNvSpPr>
          <p:nvPr>
            <p:ph type="body" sz="quarter" idx="26"/>
          </p:nvPr>
        </p:nvSpPr>
        <p:spPr>
          <a:xfrm>
            <a:off x="1829702" y="4929531"/>
            <a:ext cx="1733550" cy="1081088"/>
          </a:xfrm>
          <a:solidFill>
            <a:srgbClr val="E9E9E9"/>
          </a:solidFill>
        </p:spPr>
        <p:txBody>
          <a:bodyPr anchor="ctr">
            <a:normAutofit/>
          </a:bodyPr>
          <a:lstStyle>
            <a:lvl1pPr marL="0" indent="0" algn="ctr">
              <a:buNone/>
              <a:defRPr sz="1500" b="1" baseline="0"/>
            </a:lvl1pPr>
          </a:lstStyle>
          <a:p>
            <a:pPr lvl="0"/>
            <a:r>
              <a:rPr lang="fr-FR"/>
              <a:t>Modifier les styles du texte du masque</a:t>
            </a:r>
          </a:p>
        </p:txBody>
      </p:sp>
      <p:sp>
        <p:nvSpPr>
          <p:cNvPr id="40" name="Espace réservé du texte 39"/>
          <p:cNvSpPr>
            <a:spLocks noGrp="1"/>
          </p:cNvSpPr>
          <p:nvPr>
            <p:ph type="body" sz="quarter" idx="27"/>
          </p:nvPr>
        </p:nvSpPr>
        <p:spPr>
          <a:xfrm>
            <a:off x="5331240" y="701316"/>
            <a:ext cx="1733561" cy="1079500"/>
          </a:xfrm>
          <a:solidFill>
            <a:srgbClr val="E9E9E9"/>
          </a:solidFill>
        </p:spPr>
        <p:txBody>
          <a:bodyPr anchor="ctr">
            <a:normAutofit/>
          </a:bodyPr>
          <a:lstStyle>
            <a:lvl1pPr marL="0" indent="0" algn="ctr">
              <a:buNone/>
              <a:defRPr sz="1500" b="1"/>
            </a:lvl1pPr>
          </a:lstStyle>
          <a:p>
            <a:pPr lvl="0"/>
            <a:r>
              <a:rPr lang="fr-FR"/>
              <a:t>Modifier les styles du texte du masque</a:t>
            </a:r>
          </a:p>
        </p:txBody>
      </p:sp>
      <p:sp>
        <p:nvSpPr>
          <p:cNvPr id="42" name="Espace réservé du texte 41"/>
          <p:cNvSpPr>
            <a:spLocks noGrp="1"/>
          </p:cNvSpPr>
          <p:nvPr>
            <p:ph type="body" sz="quarter" idx="28"/>
          </p:nvPr>
        </p:nvSpPr>
        <p:spPr>
          <a:xfrm>
            <a:off x="5331727" y="2091966"/>
            <a:ext cx="1733074" cy="1081701"/>
          </a:xfrm>
          <a:solidFill>
            <a:srgbClr val="E9E9E9"/>
          </a:solidFill>
        </p:spPr>
        <p:txBody>
          <a:bodyPr anchor="ctr">
            <a:normAutofit/>
          </a:bodyPr>
          <a:lstStyle>
            <a:lvl1pPr marL="0" indent="0" algn="ctr">
              <a:buNone/>
              <a:defRPr sz="1500" b="1"/>
            </a:lvl1pPr>
          </a:lstStyle>
          <a:p>
            <a:pPr lvl="0"/>
            <a:r>
              <a:rPr lang="fr-FR"/>
              <a:t>Modifier les styles du texte du masque</a:t>
            </a:r>
          </a:p>
        </p:txBody>
      </p:sp>
      <p:sp>
        <p:nvSpPr>
          <p:cNvPr id="44" name="Espace réservé du texte 43"/>
          <p:cNvSpPr>
            <a:spLocks noGrp="1"/>
          </p:cNvSpPr>
          <p:nvPr>
            <p:ph type="body" sz="quarter" idx="29"/>
          </p:nvPr>
        </p:nvSpPr>
        <p:spPr>
          <a:xfrm>
            <a:off x="5331727" y="3529242"/>
            <a:ext cx="1733074" cy="1080978"/>
          </a:xfrm>
          <a:solidFill>
            <a:srgbClr val="E9E9E9"/>
          </a:solidFill>
        </p:spPr>
        <p:txBody>
          <a:bodyPr anchor="ctr">
            <a:normAutofit/>
          </a:bodyPr>
          <a:lstStyle>
            <a:lvl1pPr marL="0" indent="0" algn="ctr">
              <a:buNone/>
              <a:defRPr sz="1500" b="1"/>
            </a:lvl1pPr>
          </a:lstStyle>
          <a:p>
            <a:pPr lvl="0"/>
            <a:r>
              <a:rPr lang="fr-FR"/>
              <a:t>Modifier les styles du texte du masque</a:t>
            </a:r>
          </a:p>
        </p:txBody>
      </p:sp>
      <p:sp>
        <p:nvSpPr>
          <p:cNvPr id="46" name="Espace réservé du texte 45"/>
          <p:cNvSpPr>
            <a:spLocks noGrp="1"/>
          </p:cNvSpPr>
          <p:nvPr>
            <p:ph type="body" sz="quarter" idx="30"/>
          </p:nvPr>
        </p:nvSpPr>
        <p:spPr>
          <a:xfrm>
            <a:off x="5331727" y="4922568"/>
            <a:ext cx="1733074" cy="1088050"/>
          </a:xfrm>
          <a:solidFill>
            <a:srgbClr val="E9E9E9"/>
          </a:solidFill>
        </p:spPr>
        <p:txBody>
          <a:bodyPr anchor="ctr">
            <a:normAutofit/>
          </a:bodyPr>
          <a:lstStyle>
            <a:lvl1pPr marL="0" indent="0" algn="ctr">
              <a:buNone/>
              <a:defRPr sz="1500" b="1" baseline="0"/>
            </a:lvl1pPr>
          </a:lstStyle>
          <a:p>
            <a:pPr lvl="0"/>
            <a:r>
              <a:rPr lang="fr-FR"/>
              <a:t>Modifier les styles du texte du masque</a:t>
            </a:r>
          </a:p>
        </p:txBody>
      </p:sp>
      <p:pic>
        <p:nvPicPr>
          <p:cNvPr id="47" name="Picture 5">
            <a:extLst>
              <a:ext uri="{FF2B5EF4-FFF2-40B4-BE49-F238E27FC236}">
                <a16:creationId xmlns:a16="http://schemas.microsoft.com/office/drawing/2014/main" id="{1FAAD8CF-3E67-417D-AE8B-5C95D2602B0F}"/>
              </a:ext>
            </a:extLst>
          </p:cNvPr>
          <p:cNvPicPr>
            <a:picLocks noChangeAspect="1" noChangeArrowheads="1"/>
          </p:cNvPicPr>
          <p:nvPr userDrawn="1"/>
        </p:nvPicPr>
        <p:blipFill rotWithShape="1">
          <a:blip r:embed="rId5" cstate="screen">
            <a:extLst>
              <a:ext uri="{28A0092B-C50C-407E-A947-70E740481C1C}">
                <a14:useLocalDpi xmlns:a14="http://schemas.microsoft.com/office/drawing/2010/main"/>
              </a:ext>
            </a:extLst>
          </a:blip>
          <a:srcRect l="2072" t="6893" r="1532" b="2690"/>
          <a:stretch/>
        </p:blipFill>
        <p:spPr bwMode="auto">
          <a:xfrm>
            <a:off x="0" y="6592123"/>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Espace réservé du numéro de diapositive 49"/>
          <p:cNvSpPr>
            <a:spLocks noGrp="1"/>
          </p:cNvSpPr>
          <p:nvPr>
            <p:ph type="sldNum" sz="quarter" idx="33"/>
          </p:nvPr>
        </p:nvSpPr>
        <p:spPr/>
        <p:txBody>
          <a:bodyPr/>
          <a:lstStyle>
            <a:lvl1pPr>
              <a:defRPr b="1">
                <a:solidFill>
                  <a:srgbClr val="922A51"/>
                </a:solidFill>
              </a:defRPr>
            </a:lvl1pPr>
          </a:lstStyle>
          <a:p>
            <a:fld id="{F5D0B7D2-6EE6-4082-85F5-9D8111D82388}" type="slidenum">
              <a:rPr lang="fr-FR" smtClean="0"/>
              <a:pPr/>
              <a:t>‹N°›</a:t>
            </a:fld>
            <a:endParaRPr lang="fr-FR" dirty="0"/>
          </a:p>
        </p:txBody>
      </p:sp>
    </p:spTree>
    <p:extLst>
      <p:ext uri="{BB962C8B-B14F-4D97-AF65-F5344CB8AC3E}">
        <p14:creationId xmlns:p14="http://schemas.microsoft.com/office/powerpoint/2010/main" val="235138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de garde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1222D98-54B8-4641-B065-5B76C6078727}"/>
              </a:ext>
            </a:extLst>
          </p:cNvPr>
          <p:cNvSpPr/>
          <p:nvPr userDrawn="1"/>
        </p:nvSpPr>
        <p:spPr>
          <a:xfrm flipH="1">
            <a:off x="-26133" y="-13064"/>
            <a:ext cx="9422677" cy="645305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8" name="Espace réservé du texte 7"/>
          <p:cNvSpPr>
            <a:spLocks noGrp="1"/>
          </p:cNvSpPr>
          <p:nvPr>
            <p:ph type="body" sz="quarter" idx="13" hasCustomPrompt="1"/>
          </p:nvPr>
        </p:nvSpPr>
        <p:spPr>
          <a:xfrm>
            <a:off x="150267" y="137047"/>
            <a:ext cx="3065463" cy="375148"/>
          </a:xfrm>
        </p:spPr>
        <p:txBody>
          <a:bodyPr>
            <a:normAutofit/>
          </a:bodyPr>
          <a:lstStyle>
            <a:lvl1pPr marL="0" indent="0">
              <a:buNone/>
              <a:defRPr sz="1500" b="1" baseline="0">
                <a:solidFill>
                  <a:srgbClr val="52277A"/>
                </a:solidFill>
              </a:defRPr>
            </a:lvl1pPr>
          </a:lstStyle>
          <a:p>
            <a:pPr lvl="0"/>
            <a:r>
              <a:rPr lang="fr-FR" dirty="0"/>
              <a:t>Cliquez pour ajouter le titre de la présentation</a:t>
            </a:r>
          </a:p>
        </p:txBody>
      </p:sp>
      <p:pic>
        <p:nvPicPr>
          <p:cNvPr id="12" name="Graphique 26">
            <a:extLst>
              <a:ext uri="{FF2B5EF4-FFF2-40B4-BE49-F238E27FC236}">
                <a16:creationId xmlns:a16="http://schemas.microsoft.com/office/drawing/2014/main" id="{795CDD28-B2BD-4F41-A4E5-D07D3CDAE8B2}"/>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63749" t="1718" r="12912" b="724"/>
          <a:stretch/>
        </p:blipFill>
        <p:spPr>
          <a:xfrm>
            <a:off x="9292046" y="0"/>
            <a:ext cx="2899953" cy="6426924"/>
          </a:xfrm>
          <a:prstGeom prst="rect">
            <a:avLst/>
          </a:prstGeom>
        </p:spPr>
      </p:pic>
      <p:pic>
        <p:nvPicPr>
          <p:cNvPr id="13" name="Picture 5">
            <a:extLst>
              <a:ext uri="{FF2B5EF4-FFF2-40B4-BE49-F238E27FC236}">
                <a16:creationId xmlns:a16="http://schemas.microsoft.com/office/drawing/2014/main" id="{1FAAD8CF-3E67-417D-AE8B-5C95D2602B0F}"/>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l="2072" t="6893" r="1532" b="2690"/>
          <a:stretch/>
        </p:blipFill>
        <p:spPr bwMode="auto">
          <a:xfrm>
            <a:off x="9021498" y="3293736"/>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14"/>
          <p:cNvSpPr>
            <a:spLocks noGrp="1"/>
          </p:cNvSpPr>
          <p:nvPr>
            <p:ph type="body" sz="quarter" idx="15" hasCustomPrompt="1"/>
          </p:nvPr>
        </p:nvSpPr>
        <p:spPr>
          <a:xfrm>
            <a:off x="5724829" y="950787"/>
            <a:ext cx="4292291" cy="4525347"/>
          </a:xfrm>
        </p:spPr>
        <p:txBody>
          <a:bodyPr>
            <a:noAutofit/>
          </a:bodyPr>
          <a:lstStyle>
            <a:lvl1pPr marL="0" indent="0">
              <a:buNone/>
              <a:defRPr sz="40000">
                <a:solidFill>
                  <a:srgbClr val="585858"/>
                </a:solidFill>
              </a:defRPr>
            </a:lvl1pPr>
          </a:lstStyle>
          <a:p>
            <a:pPr lvl="0"/>
            <a:r>
              <a:rPr lang="fr-FR" dirty="0"/>
              <a:t>2</a:t>
            </a:r>
          </a:p>
        </p:txBody>
      </p:sp>
      <p:sp>
        <p:nvSpPr>
          <p:cNvPr id="2" name="Title 1"/>
          <p:cNvSpPr>
            <a:spLocks noGrp="1"/>
          </p:cNvSpPr>
          <p:nvPr>
            <p:ph type="title" hasCustomPrompt="1"/>
          </p:nvPr>
        </p:nvSpPr>
        <p:spPr>
          <a:xfrm>
            <a:off x="831850" y="1985554"/>
            <a:ext cx="4767761" cy="2238103"/>
          </a:xfrm>
        </p:spPr>
        <p:txBody>
          <a:bodyPr anchor="b">
            <a:normAutofit/>
          </a:bodyPr>
          <a:lstStyle>
            <a:lvl1pPr>
              <a:defRPr sz="4000" baseline="0"/>
            </a:lvl1pPr>
          </a:lstStyle>
          <a:p>
            <a:r>
              <a:rPr lang="fr-FR" dirty="0"/>
              <a:t>Cliquez pour ajouter du texte</a:t>
            </a:r>
            <a:endParaRPr lang="en-US" dirty="0"/>
          </a:p>
        </p:txBody>
      </p:sp>
      <p:sp>
        <p:nvSpPr>
          <p:cNvPr id="10" name="Espace réservé du texte 9"/>
          <p:cNvSpPr>
            <a:spLocks noGrp="1"/>
          </p:cNvSpPr>
          <p:nvPr>
            <p:ph type="body" sz="quarter" idx="14" hasCustomPrompt="1"/>
          </p:nvPr>
        </p:nvSpPr>
        <p:spPr>
          <a:xfrm>
            <a:off x="838200" y="4445568"/>
            <a:ext cx="4622074" cy="997289"/>
          </a:xfrm>
        </p:spPr>
        <p:txBody>
          <a:bodyPr/>
          <a:lstStyle>
            <a:lvl1pPr marL="0" indent="0">
              <a:buNone/>
              <a:defRPr baseline="0">
                <a:solidFill>
                  <a:srgbClr val="922A51"/>
                </a:solidFill>
              </a:defRPr>
            </a:lvl1pPr>
          </a:lstStyle>
          <a:p>
            <a:pPr lvl="0"/>
            <a:r>
              <a:rPr lang="fr-FR" dirty="0"/>
              <a:t>Cliquez pour ajouter un sous-titre</a:t>
            </a:r>
          </a:p>
        </p:txBody>
      </p:sp>
      <p:sp>
        <p:nvSpPr>
          <p:cNvPr id="18" name="Espace réservé du numéro de diapositive 17"/>
          <p:cNvSpPr>
            <a:spLocks noGrp="1"/>
          </p:cNvSpPr>
          <p:nvPr>
            <p:ph type="sldNum" sz="quarter" idx="18"/>
          </p:nvPr>
        </p:nvSpPr>
        <p:spPr/>
        <p:txBody>
          <a:bodyPr/>
          <a:lstStyle/>
          <a:p>
            <a:fld id="{F5D0B7D2-6EE6-4082-85F5-9D8111D82388}" type="slidenum">
              <a:rPr lang="fr-FR" smtClean="0"/>
              <a:t>‹N°›</a:t>
            </a:fld>
            <a:endParaRPr lang="fr-FR"/>
          </a:p>
        </p:txBody>
      </p:sp>
    </p:spTree>
    <p:extLst>
      <p:ext uri="{BB962C8B-B14F-4D97-AF65-F5344CB8AC3E}">
        <p14:creationId xmlns:p14="http://schemas.microsoft.com/office/powerpoint/2010/main" val="1128189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de gar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831850" y="1985554"/>
            <a:ext cx="4767761" cy="2238103"/>
          </a:xfrm>
        </p:spPr>
        <p:txBody>
          <a:bodyPr anchor="b">
            <a:normAutofit/>
          </a:bodyPr>
          <a:lstStyle>
            <a:lvl1pPr>
              <a:defRPr sz="4000" baseline="0"/>
            </a:lvl1pPr>
          </a:lstStyle>
          <a:p>
            <a:r>
              <a:rPr lang="fr-FR" dirty="0"/>
              <a:t>Cliquez pour ajouter du texte</a:t>
            </a:r>
            <a:endParaRPr lang="en-US" dirty="0"/>
          </a:p>
        </p:txBody>
      </p:sp>
      <p:sp>
        <p:nvSpPr>
          <p:cNvPr id="10" name="Espace réservé du texte 9"/>
          <p:cNvSpPr>
            <a:spLocks noGrp="1"/>
          </p:cNvSpPr>
          <p:nvPr>
            <p:ph type="body" sz="quarter" idx="14" hasCustomPrompt="1"/>
          </p:nvPr>
        </p:nvSpPr>
        <p:spPr>
          <a:xfrm>
            <a:off x="838200" y="4445568"/>
            <a:ext cx="4622074" cy="997289"/>
          </a:xfrm>
        </p:spPr>
        <p:txBody>
          <a:bodyPr/>
          <a:lstStyle>
            <a:lvl1pPr marL="0" indent="0">
              <a:buNone/>
              <a:defRPr baseline="0">
                <a:solidFill>
                  <a:srgbClr val="922A51"/>
                </a:solidFill>
              </a:defRPr>
            </a:lvl1pPr>
          </a:lstStyle>
          <a:p>
            <a:pPr lvl="0"/>
            <a:r>
              <a:rPr lang="fr-FR" dirty="0"/>
              <a:t>Cliquez pour ajouter un sous-titre</a:t>
            </a:r>
          </a:p>
        </p:txBody>
      </p:sp>
      <p:sp>
        <p:nvSpPr>
          <p:cNvPr id="12" name="Espace réservé du texte 11"/>
          <p:cNvSpPr>
            <a:spLocks noGrp="1"/>
          </p:cNvSpPr>
          <p:nvPr>
            <p:ph type="body" sz="quarter" idx="15" hasCustomPrompt="1"/>
          </p:nvPr>
        </p:nvSpPr>
        <p:spPr>
          <a:xfrm>
            <a:off x="831850" y="1455575"/>
            <a:ext cx="4767263" cy="530387"/>
          </a:xfrm>
        </p:spPr>
        <p:txBody>
          <a:bodyPr>
            <a:normAutofit/>
          </a:bodyPr>
          <a:lstStyle>
            <a:lvl1pPr marL="0" indent="0">
              <a:buNone/>
              <a:defRPr sz="1500" baseline="0">
                <a:solidFill>
                  <a:srgbClr val="52277A"/>
                </a:solidFill>
              </a:defRPr>
            </a:lvl1pPr>
          </a:lstStyle>
          <a:p>
            <a:pPr lvl="0"/>
            <a:r>
              <a:rPr lang="fr-FR" dirty="0"/>
              <a:t>Cliquez pour ajouter le titre de la présentation</a:t>
            </a:r>
          </a:p>
        </p:txBody>
      </p:sp>
      <p:pic>
        <p:nvPicPr>
          <p:cNvPr id="13" name="Graphique 8">
            <a:extLst>
              <a:ext uri="{FF2B5EF4-FFF2-40B4-BE49-F238E27FC236}">
                <a16:creationId xmlns:a16="http://schemas.microsoft.com/office/drawing/2014/main" id="{5AB63131-8042-481C-9E87-0834DDD27F7B}"/>
              </a:ext>
            </a:extLst>
          </p:cNvPr>
          <p:cNvPicPr>
            <a:picLocks noChangeAspect="1"/>
          </p:cNvPicPr>
          <p:nvPr userDrawn="1"/>
        </p:nvPicPr>
        <p:blipFill rotWithShape="1">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rcRect r="64564"/>
          <a:stretch/>
        </p:blipFill>
        <p:spPr>
          <a:xfrm>
            <a:off x="7735078" y="21849"/>
            <a:ext cx="4306627" cy="6836151"/>
          </a:xfrm>
          <a:prstGeom prst="rect">
            <a:avLst/>
          </a:prstGeom>
        </p:spPr>
      </p:pic>
      <p:sp>
        <p:nvSpPr>
          <p:cNvPr id="14" name="Rectangle 13">
            <a:extLst>
              <a:ext uri="{FF2B5EF4-FFF2-40B4-BE49-F238E27FC236}">
                <a16:creationId xmlns:a16="http://schemas.microsoft.com/office/drawing/2014/main" id="{EDBA4D3D-11A4-4E3E-8B04-AFF0E2840852}"/>
              </a:ext>
            </a:extLst>
          </p:cNvPr>
          <p:cNvSpPr/>
          <p:nvPr userDrawn="1"/>
        </p:nvSpPr>
        <p:spPr>
          <a:xfrm>
            <a:off x="9130553"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pic>
        <p:nvPicPr>
          <p:cNvPr id="15"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l="2072" t="6893" r="1532" b="2690"/>
          <a:stretch/>
        </p:blipFill>
        <p:spPr bwMode="auto">
          <a:xfrm>
            <a:off x="8660007" y="3311336"/>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Espace réservé du numéro de diapositive 17"/>
          <p:cNvSpPr>
            <a:spLocks noGrp="1"/>
          </p:cNvSpPr>
          <p:nvPr>
            <p:ph type="sldNum" sz="quarter" idx="18"/>
          </p:nvPr>
        </p:nvSpPr>
        <p:spPr/>
        <p:txBody>
          <a:bodyPr/>
          <a:lstStyle/>
          <a:p>
            <a:fld id="{F5D0B7D2-6EE6-4082-85F5-9D8111D82388}" type="slidenum">
              <a:rPr lang="fr-FR" smtClean="0"/>
              <a:t>‹N°›</a:t>
            </a:fld>
            <a:endParaRPr lang="fr-FR"/>
          </a:p>
        </p:txBody>
      </p:sp>
    </p:spTree>
    <p:extLst>
      <p:ext uri="{BB962C8B-B14F-4D97-AF65-F5344CB8AC3E}">
        <p14:creationId xmlns:p14="http://schemas.microsoft.com/office/powerpoint/2010/main" val="311876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u text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5D0B7D2-6EE6-4082-85F5-9D8111D82388}" type="slidenum">
              <a:rPr lang="fr-FR" smtClean="0"/>
              <a:t>‹N°›</a:t>
            </a:fld>
            <a:endParaRPr lang="fr-FR"/>
          </a:p>
        </p:txBody>
      </p:sp>
      <p:sp>
        <p:nvSpPr>
          <p:cNvPr id="5" name="Rectangle 4">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6" name="Espace réservé du texte 15"/>
          <p:cNvSpPr>
            <a:spLocks noGrp="1"/>
          </p:cNvSpPr>
          <p:nvPr>
            <p:ph type="body" sz="quarter" idx="14" hasCustomPrompt="1"/>
          </p:nvPr>
        </p:nvSpPr>
        <p:spPr>
          <a:xfrm>
            <a:off x="261517" y="1793357"/>
            <a:ext cx="2538412" cy="1146220"/>
          </a:xfrm>
        </p:spPr>
        <p:txBody>
          <a:bodyPr/>
          <a:lstStyle>
            <a:lvl1pPr marL="0" indent="0">
              <a:buNone/>
              <a:defRPr b="1" baseline="0">
                <a:solidFill>
                  <a:srgbClr val="922A51"/>
                </a:solidFill>
              </a:defRPr>
            </a:lvl1pPr>
          </a:lstStyle>
          <a:p>
            <a:pPr lvl="0"/>
            <a:r>
              <a:rPr lang="fr-FR" dirty="0"/>
              <a:t>Cliquez pour ajouter un sous-titre</a:t>
            </a:r>
          </a:p>
        </p:txBody>
      </p:sp>
      <p:sp>
        <p:nvSpPr>
          <p:cNvPr id="7" name="Espace réservé du texte 17"/>
          <p:cNvSpPr>
            <a:spLocks noGrp="1"/>
          </p:cNvSpPr>
          <p:nvPr>
            <p:ph type="body" sz="quarter" idx="15" hasCustomPrompt="1"/>
          </p:nvPr>
        </p:nvSpPr>
        <p:spPr>
          <a:xfrm>
            <a:off x="242888" y="3161211"/>
            <a:ext cx="2538412" cy="3195139"/>
          </a:xfrm>
        </p:spPr>
        <p:txBody>
          <a:bodyPr>
            <a:normAutofit/>
          </a:bodyPr>
          <a:lstStyle>
            <a:lvl1pPr marL="0" indent="0">
              <a:buNone/>
              <a:defRPr sz="1500" b="0" baseline="0"/>
            </a:lvl1pPr>
          </a:lstStyle>
          <a:p>
            <a:pPr lvl="0"/>
            <a:r>
              <a:rPr lang="fr-FR" dirty="0"/>
              <a:t>Cliquez pour ajouter du texte</a:t>
            </a:r>
          </a:p>
        </p:txBody>
      </p:sp>
      <p:sp>
        <p:nvSpPr>
          <p:cNvPr id="8"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dirty="0"/>
              <a:t>Titre de la slide</a:t>
            </a:r>
            <a:endParaRPr lang="en-US" dirty="0"/>
          </a:p>
        </p:txBody>
      </p:sp>
      <p:pic>
        <p:nvPicPr>
          <p:cNvPr id="9"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19"/>
          <p:cNvSpPr>
            <a:spLocks noGrp="1"/>
          </p:cNvSpPr>
          <p:nvPr>
            <p:ph type="body" sz="quarter" idx="16" hasCustomPrompt="1"/>
          </p:nvPr>
        </p:nvSpPr>
        <p:spPr>
          <a:xfrm>
            <a:off x="7980362" y="233363"/>
            <a:ext cx="4003675" cy="326636"/>
          </a:xfrm>
        </p:spPr>
        <p:txBody>
          <a:bodyPr>
            <a:normAutofit/>
          </a:bodyPr>
          <a:lstStyle>
            <a:lvl1pPr marL="0" indent="0" algn="r">
              <a:buNone/>
              <a:defRPr sz="1500" baseline="0">
                <a:solidFill>
                  <a:srgbClr val="D83541"/>
                </a:solidFill>
              </a:defRPr>
            </a:lvl1pPr>
          </a:lstStyle>
          <a:p>
            <a:pPr lvl="0"/>
            <a:r>
              <a:rPr lang="fr-FR" dirty="0"/>
              <a:t>Cliquez pour ajouter le titre de la présentation</a:t>
            </a:r>
          </a:p>
        </p:txBody>
      </p:sp>
      <p:sp>
        <p:nvSpPr>
          <p:cNvPr id="13" name="Espace réservé du texte 17"/>
          <p:cNvSpPr>
            <a:spLocks noGrp="1"/>
          </p:cNvSpPr>
          <p:nvPr>
            <p:ph type="body" sz="quarter" idx="17" hasCustomPrompt="1"/>
          </p:nvPr>
        </p:nvSpPr>
        <p:spPr>
          <a:xfrm>
            <a:off x="3564294" y="1166328"/>
            <a:ext cx="7789506" cy="4758612"/>
          </a:xfrm>
        </p:spPr>
        <p:txBody>
          <a:bodyPr>
            <a:normAutofit/>
          </a:bodyPr>
          <a:lstStyle>
            <a:lvl1pPr marL="0" indent="0">
              <a:buNone/>
              <a:defRPr sz="1500" b="0" baseline="0"/>
            </a:lvl1pPr>
          </a:lstStyle>
          <a:p>
            <a:pPr lvl="0"/>
            <a:r>
              <a:rPr lang="fr-FR" dirty="0"/>
              <a:t>Cliquez pour ajouter du texte</a:t>
            </a:r>
          </a:p>
        </p:txBody>
      </p:sp>
    </p:spTree>
    <p:extLst>
      <p:ext uri="{BB962C8B-B14F-4D97-AF65-F5344CB8AC3E}">
        <p14:creationId xmlns:p14="http://schemas.microsoft.com/office/powerpoint/2010/main" val="119114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avec graphiq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9" name="Slide Number Placeholder 8"/>
          <p:cNvSpPr>
            <a:spLocks noGrp="1"/>
          </p:cNvSpPr>
          <p:nvPr>
            <p:ph type="sldNum" sz="quarter" idx="12"/>
          </p:nvPr>
        </p:nvSpPr>
        <p:spPr/>
        <p:txBody>
          <a:bodyPr/>
          <a:lstStyle/>
          <a:p>
            <a:fld id="{F5D0B7D2-6EE6-4082-85F5-9D8111D82388}" type="slidenum">
              <a:rPr lang="fr-FR" smtClean="0"/>
              <a:t>‹N°›</a:t>
            </a:fld>
            <a:endParaRPr lang="fr-FR"/>
          </a:p>
        </p:txBody>
      </p:sp>
      <p:pic>
        <p:nvPicPr>
          <p:cNvPr id="12"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du texte 15"/>
          <p:cNvSpPr>
            <a:spLocks noGrp="1"/>
          </p:cNvSpPr>
          <p:nvPr>
            <p:ph type="body" sz="quarter" idx="14" hasCustomPrompt="1"/>
          </p:nvPr>
        </p:nvSpPr>
        <p:spPr>
          <a:xfrm>
            <a:off x="242888" y="1793357"/>
            <a:ext cx="2538412" cy="1163637"/>
          </a:xfrm>
        </p:spPr>
        <p:txBody>
          <a:bodyPr/>
          <a:lstStyle>
            <a:lvl1pPr marL="0" indent="0">
              <a:buNone/>
              <a:defRPr b="1" baseline="0">
                <a:solidFill>
                  <a:srgbClr val="922A51"/>
                </a:solidFill>
              </a:defRPr>
            </a:lvl1pPr>
          </a:lstStyle>
          <a:p>
            <a:pPr lvl="0"/>
            <a:r>
              <a:rPr lang="fr-FR" dirty="0"/>
              <a:t>Cliquez pour ajouter un sous-titre</a:t>
            </a:r>
          </a:p>
        </p:txBody>
      </p:sp>
      <p:sp>
        <p:nvSpPr>
          <p:cNvPr id="18" name="Espace réservé du texte 17"/>
          <p:cNvSpPr>
            <a:spLocks noGrp="1"/>
          </p:cNvSpPr>
          <p:nvPr>
            <p:ph type="body" sz="quarter" idx="15" hasCustomPrompt="1"/>
          </p:nvPr>
        </p:nvSpPr>
        <p:spPr>
          <a:xfrm>
            <a:off x="242888" y="3152503"/>
            <a:ext cx="2538412" cy="3203847"/>
          </a:xfrm>
        </p:spPr>
        <p:txBody>
          <a:bodyPr>
            <a:normAutofit/>
          </a:bodyPr>
          <a:lstStyle>
            <a:lvl1pPr marL="0" indent="0">
              <a:buNone/>
              <a:defRPr sz="1500" b="0" baseline="0"/>
            </a:lvl1pPr>
          </a:lstStyle>
          <a:p>
            <a:pPr lvl="0"/>
            <a:r>
              <a:rPr lang="fr-FR" dirty="0"/>
              <a:t>Cliquez pour ajouter du texte</a:t>
            </a:r>
          </a:p>
        </p:txBody>
      </p:sp>
      <p:sp>
        <p:nvSpPr>
          <p:cNvPr id="20" name="Espace réservé du texte 19"/>
          <p:cNvSpPr>
            <a:spLocks noGrp="1"/>
          </p:cNvSpPr>
          <p:nvPr>
            <p:ph type="body" sz="quarter" idx="16" hasCustomPrompt="1"/>
          </p:nvPr>
        </p:nvSpPr>
        <p:spPr>
          <a:xfrm>
            <a:off x="7980362" y="233363"/>
            <a:ext cx="4003675" cy="326636"/>
          </a:xfrm>
        </p:spPr>
        <p:txBody>
          <a:bodyPr>
            <a:normAutofit/>
          </a:bodyPr>
          <a:lstStyle>
            <a:lvl1pPr marL="0" indent="0" algn="r">
              <a:buNone/>
              <a:defRPr sz="1500" baseline="0">
                <a:solidFill>
                  <a:srgbClr val="D83541"/>
                </a:solidFill>
              </a:defRPr>
            </a:lvl1pPr>
          </a:lstStyle>
          <a:p>
            <a:pPr lvl="0"/>
            <a:r>
              <a:rPr lang="fr-FR" dirty="0"/>
              <a:t>Cliquez pour ajouter le titre de la présentation</a:t>
            </a:r>
          </a:p>
        </p:txBody>
      </p:sp>
      <p:sp>
        <p:nvSpPr>
          <p:cNvPr id="22" name="Espace réservé du graphique 21"/>
          <p:cNvSpPr>
            <a:spLocks noGrp="1"/>
          </p:cNvSpPr>
          <p:nvPr>
            <p:ph type="chart" sz="quarter" idx="17" hasCustomPrompt="1"/>
          </p:nvPr>
        </p:nvSpPr>
        <p:spPr>
          <a:xfrm>
            <a:off x="3536950" y="1147245"/>
            <a:ext cx="7816850" cy="5011737"/>
          </a:xfrm>
        </p:spPr>
        <p:txBody>
          <a:bodyPr>
            <a:normAutofit/>
          </a:bodyPr>
          <a:lstStyle>
            <a:lvl1pPr marL="0" indent="0">
              <a:buNone/>
              <a:defRPr sz="1800" baseline="0">
                <a:solidFill>
                  <a:srgbClr val="52277A"/>
                </a:solidFill>
              </a:defRPr>
            </a:lvl1pPr>
          </a:lstStyle>
          <a:p>
            <a:r>
              <a:rPr lang="fr-FR" dirty="0"/>
              <a:t>Ajoutez un graphique en cliquant sur l’icone</a:t>
            </a:r>
          </a:p>
        </p:txBody>
      </p:sp>
      <p:sp>
        <p:nvSpPr>
          <p:cNvPr id="23"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dirty="0"/>
              <a:t>Titre de la slide</a:t>
            </a:r>
            <a:endParaRPr lang="en-US" dirty="0"/>
          </a:p>
        </p:txBody>
      </p:sp>
    </p:spTree>
    <p:extLst>
      <p:ext uri="{BB962C8B-B14F-4D97-AF65-F5344CB8AC3E}">
        <p14:creationId xmlns:p14="http://schemas.microsoft.com/office/powerpoint/2010/main" val="4213167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 avec tableau">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5D0B7D2-6EE6-4082-85F5-9D8111D82388}" type="slidenum">
              <a:rPr lang="fr-FR" smtClean="0"/>
              <a:t>‹N°›</a:t>
            </a:fld>
            <a:endParaRPr lang="fr-FR"/>
          </a:p>
        </p:txBody>
      </p:sp>
      <p:sp>
        <p:nvSpPr>
          <p:cNvPr id="8" name="Rectangle 7">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9" name="Espace réservé du texte 15"/>
          <p:cNvSpPr>
            <a:spLocks noGrp="1"/>
          </p:cNvSpPr>
          <p:nvPr>
            <p:ph type="body" sz="quarter" idx="14" hasCustomPrompt="1"/>
          </p:nvPr>
        </p:nvSpPr>
        <p:spPr>
          <a:xfrm>
            <a:off x="242888" y="1793357"/>
            <a:ext cx="2538412" cy="1189763"/>
          </a:xfrm>
        </p:spPr>
        <p:txBody>
          <a:bodyPr/>
          <a:lstStyle>
            <a:lvl1pPr marL="0" indent="0">
              <a:buNone/>
              <a:defRPr b="1" baseline="0">
                <a:solidFill>
                  <a:srgbClr val="922A51"/>
                </a:solidFill>
              </a:defRPr>
            </a:lvl1pPr>
          </a:lstStyle>
          <a:p>
            <a:pPr lvl="0"/>
            <a:r>
              <a:rPr lang="fr-FR" dirty="0"/>
              <a:t>Cliquez pour ajouter un sous-titre</a:t>
            </a:r>
          </a:p>
        </p:txBody>
      </p:sp>
      <p:sp>
        <p:nvSpPr>
          <p:cNvPr id="10" name="Espace réservé du texte 17"/>
          <p:cNvSpPr>
            <a:spLocks noGrp="1"/>
          </p:cNvSpPr>
          <p:nvPr>
            <p:ph type="body" sz="quarter" idx="15" hasCustomPrompt="1"/>
          </p:nvPr>
        </p:nvSpPr>
        <p:spPr>
          <a:xfrm>
            <a:off x="242888" y="3178629"/>
            <a:ext cx="2538412" cy="3177721"/>
          </a:xfrm>
        </p:spPr>
        <p:txBody>
          <a:bodyPr>
            <a:normAutofit/>
          </a:bodyPr>
          <a:lstStyle>
            <a:lvl1pPr marL="0" indent="0">
              <a:buNone/>
              <a:defRPr sz="1500" b="0" baseline="0"/>
            </a:lvl1pPr>
          </a:lstStyle>
          <a:p>
            <a:pPr lvl="0"/>
            <a:r>
              <a:rPr lang="fr-FR" dirty="0"/>
              <a:t>Cliquez pour ajouter du texte</a:t>
            </a:r>
          </a:p>
        </p:txBody>
      </p:sp>
      <p:sp>
        <p:nvSpPr>
          <p:cNvPr id="11"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dirty="0"/>
              <a:t>Titre de la slide</a:t>
            </a:r>
            <a:endParaRPr lang="en-US" dirty="0"/>
          </a:p>
        </p:txBody>
      </p:sp>
      <p:pic>
        <p:nvPicPr>
          <p:cNvPr id="12"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texte 19"/>
          <p:cNvSpPr>
            <a:spLocks noGrp="1"/>
          </p:cNvSpPr>
          <p:nvPr>
            <p:ph type="body" sz="quarter" idx="16" hasCustomPrompt="1"/>
          </p:nvPr>
        </p:nvSpPr>
        <p:spPr>
          <a:xfrm>
            <a:off x="7980362" y="233363"/>
            <a:ext cx="4003675" cy="326636"/>
          </a:xfrm>
        </p:spPr>
        <p:txBody>
          <a:bodyPr>
            <a:normAutofit/>
          </a:bodyPr>
          <a:lstStyle>
            <a:lvl1pPr marL="0" indent="0" algn="r">
              <a:buNone/>
              <a:defRPr sz="1500" baseline="0">
                <a:solidFill>
                  <a:srgbClr val="D83541"/>
                </a:solidFill>
              </a:defRPr>
            </a:lvl1pPr>
          </a:lstStyle>
          <a:p>
            <a:pPr lvl="0"/>
            <a:r>
              <a:rPr lang="fr-FR" dirty="0"/>
              <a:t>Cliquez pour ajouter le titre de la présentation</a:t>
            </a:r>
          </a:p>
        </p:txBody>
      </p:sp>
      <p:sp>
        <p:nvSpPr>
          <p:cNvPr id="19" name="Espace réservé du tableau 18"/>
          <p:cNvSpPr>
            <a:spLocks noGrp="1"/>
          </p:cNvSpPr>
          <p:nvPr>
            <p:ph type="tbl" sz="quarter" idx="17" hasCustomPrompt="1"/>
          </p:nvPr>
        </p:nvSpPr>
        <p:spPr>
          <a:xfrm>
            <a:off x="3536302" y="1138335"/>
            <a:ext cx="7817498" cy="4711603"/>
          </a:xfrm>
        </p:spPr>
        <p:txBody>
          <a:bodyPr>
            <a:normAutofit/>
          </a:bodyPr>
          <a:lstStyle>
            <a:lvl1pPr marL="0" indent="0">
              <a:buNone/>
              <a:defRPr sz="1800">
                <a:solidFill>
                  <a:srgbClr val="52277A"/>
                </a:solidFill>
              </a:defRPr>
            </a:lvl1pPr>
          </a:lstStyle>
          <a:p>
            <a:r>
              <a:rPr lang="fr-FR" dirty="0"/>
              <a:t>Ajoutez un tableau en cliquant sur l’icone</a:t>
            </a:r>
          </a:p>
        </p:txBody>
      </p:sp>
    </p:spTree>
    <p:extLst>
      <p:ext uri="{BB962C8B-B14F-4D97-AF65-F5344CB8AC3E}">
        <p14:creationId xmlns:p14="http://schemas.microsoft.com/office/powerpoint/2010/main" val="801434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avec imag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5D0B7D2-6EE6-4082-85F5-9D8111D82388}" type="slidenum">
              <a:rPr lang="fr-FR" smtClean="0"/>
              <a:t>‹N°›</a:t>
            </a:fld>
            <a:endParaRPr lang="fr-FR"/>
          </a:p>
        </p:txBody>
      </p:sp>
      <p:sp>
        <p:nvSpPr>
          <p:cNvPr id="8" name="Rectangle 7">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9" name="Espace réservé du texte 15"/>
          <p:cNvSpPr>
            <a:spLocks noGrp="1"/>
          </p:cNvSpPr>
          <p:nvPr>
            <p:ph type="body" sz="quarter" idx="14" hasCustomPrompt="1"/>
          </p:nvPr>
        </p:nvSpPr>
        <p:spPr>
          <a:xfrm>
            <a:off x="242888" y="1793357"/>
            <a:ext cx="2538412" cy="1146220"/>
          </a:xfrm>
        </p:spPr>
        <p:txBody>
          <a:bodyPr/>
          <a:lstStyle>
            <a:lvl1pPr marL="0" indent="0">
              <a:buNone/>
              <a:defRPr b="1" baseline="0">
                <a:solidFill>
                  <a:srgbClr val="922A51"/>
                </a:solidFill>
              </a:defRPr>
            </a:lvl1pPr>
          </a:lstStyle>
          <a:p>
            <a:pPr lvl="0"/>
            <a:r>
              <a:rPr lang="fr-FR" dirty="0"/>
              <a:t>Cliquez pour ajouter un sous-titre</a:t>
            </a:r>
          </a:p>
        </p:txBody>
      </p:sp>
      <p:sp>
        <p:nvSpPr>
          <p:cNvPr id="10" name="Espace réservé du texte 17"/>
          <p:cNvSpPr>
            <a:spLocks noGrp="1"/>
          </p:cNvSpPr>
          <p:nvPr>
            <p:ph type="body" sz="quarter" idx="15" hasCustomPrompt="1"/>
          </p:nvPr>
        </p:nvSpPr>
        <p:spPr>
          <a:xfrm>
            <a:off x="242888" y="3100251"/>
            <a:ext cx="2538412" cy="3256099"/>
          </a:xfrm>
        </p:spPr>
        <p:txBody>
          <a:bodyPr>
            <a:normAutofit/>
          </a:bodyPr>
          <a:lstStyle>
            <a:lvl1pPr marL="0" indent="0">
              <a:buNone/>
              <a:defRPr sz="1500" b="0" baseline="0"/>
            </a:lvl1pPr>
          </a:lstStyle>
          <a:p>
            <a:pPr lvl="0"/>
            <a:r>
              <a:rPr lang="fr-FR" dirty="0"/>
              <a:t>Cliquez pour ajouter du texte</a:t>
            </a:r>
          </a:p>
        </p:txBody>
      </p:sp>
      <p:sp>
        <p:nvSpPr>
          <p:cNvPr id="11"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dirty="0"/>
              <a:t>Titre de la slide</a:t>
            </a:r>
            <a:endParaRPr lang="en-US" dirty="0"/>
          </a:p>
        </p:txBody>
      </p:sp>
      <p:pic>
        <p:nvPicPr>
          <p:cNvPr id="12"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space réservé du texte 19"/>
          <p:cNvSpPr>
            <a:spLocks noGrp="1"/>
          </p:cNvSpPr>
          <p:nvPr>
            <p:ph type="body" sz="quarter" idx="16" hasCustomPrompt="1"/>
          </p:nvPr>
        </p:nvSpPr>
        <p:spPr>
          <a:xfrm>
            <a:off x="7980362" y="233363"/>
            <a:ext cx="4003675" cy="326636"/>
          </a:xfrm>
        </p:spPr>
        <p:txBody>
          <a:bodyPr>
            <a:normAutofit/>
          </a:bodyPr>
          <a:lstStyle>
            <a:lvl1pPr marL="0" indent="0" algn="r">
              <a:buNone/>
              <a:defRPr sz="1500" baseline="0">
                <a:solidFill>
                  <a:srgbClr val="D83541"/>
                </a:solidFill>
              </a:defRPr>
            </a:lvl1pPr>
          </a:lstStyle>
          <a:p>
            <a:pPr lvl="0"/>
            <a:r>
              <a:rPr lang="fr-FR" dirty="0"/>
              <a:t>Cliquez pour ajouter le titre de la présentation</a:t>
            </a:r>
          </a:p>
        </p:txBody>
      </p:sp>
      <p:sp>
        <p:nvSpPr>
          <p:cNvPr id="15" name="Espace réservé pour une image  14"/>
          <p:cNvSpPr>
            <a:spLocks noGrp="1"/>
          </p:cNvSpPr>
          <p:nvPr>
            <p:ph type="pic" sz="quarter" idx="17" hasCustomPrompt="1"/>
          </p:nvPr>
        </p:nvSpPr>
        <p:spPr>
          <a:xfrm>
            <a:off x="3620278" y="1091682"/>
            <a:ext cx="7733522" cy="4907481"/>
          </a:xfrm>
        </p:spPr>
        <p:txBody>
          <a:bodyPr>
            <a:normAutofit/>
          </a:bodyPr>
          <a:lstStyle>
            <a:lvl1pPr marL="0" indent="0">
              <a:buNone/>
              <a:defRPr sz="1800" baseline="0">
                <a:solidFill>
                  <a:srgbClr val="52277A"/>
                </a:solidFill>
              </a:defRPr>
            </a:lvl1pPr>
          </a:lstStyle>
          <a:p>
            <a:r>
              <a:rPr lang="fr-FR" dirty="0"/>
              <a:t>Ajoutez une image en cliquant sur l’icone</a:t>
            </a:r>
          </a:p>
        </p:txBody>
      </p:sp>
    </p:spTree>
    <p:extLst>
      <p:ext uri="{BB962C8B-B14F-4D97-AF65-F5344CB8AC3E}">
        <p14:creationId xmlns:p14="http://schemas.microsoft.com/office/powerpoint/2010/main" val="1301111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texte et autr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5D0B7D2-6EE6-4082-85F5-9D8111D82388}" type="slidenum">
              <a:rPr lang="fr-FR" smtClean="0"/>
              <a:t>‹N°›</a:t>
            </a:fld>
            <a:endParaRPr lang="fr-FR"/>
          </a:p>
        </p:txBody>
      </p:sp>
      <p:sp>
        <p:nvSpPr>
          <p:cNvPr id="6" name="Rectangle 5">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7" name="Espace réservé du texte 15"/>
          <p:cNvSpPr>
            <a:spLocks noGrp="1"/>
          </p:cNvSpPr>
          <p:nvPr>
            <p:ph type="body" sz="quarter" idx="14" hasCustomPrompt="1"/>
          </p:nvPr>
        </p:nvSpPr>
        <p:spPr>
          <a:xfrm>
            <a:off x="242888" y="1793357"/>
            <a:ext cx="2538412" cy="1146220"/>
          </a:xfrm>
        </p:spPr>
        <p:txBody>
          <a:bodyPr/>
          <a:lstStyle>
            <a:lvl1pPr marL="0" indent="0">
              <a:buNone/>
              <a:defRPr b="1" baseline="0">
                <a:solidFill>
                  <a:srgbClr val="922A51"/>
                </a:solidFill>
              </a:defRPr>
            </a:lvl1pPr>
          </a:lstStyle>
          <a:p>
            <a:pPr lvl="0"/>
            <a:r>
              <a:rPr lang="fr-FR" dirty="0"/>
              <a:t>Cliquez pour ajouter un sous-titre</a:t>
            </a:r>
          </a:p>
        </p:txBody>
      </p:sp>
      <p:sp>
        <p:nvSpPr>
          <p:cNvPr id="8" name="Espace réservé du texte 17"/>
          <p:cNvSpPr>
            <a:spLocks noGrp="1"/>
          </p:cNvSpPr>
          <p:nvPr>
            <p:ph type="body" sz="quarter" idx="15" hasCustomPrompt="1"/>
          </p:nvPr>
        </p:nvSpPr>
        <p:spPr>
          <a:xfrm>
            <a:off x="242888" y="3091543"/>
            <a:ext cx="2538412" cy="3264807"/>
          </a:xfrm>
        </p:spPr>
        <p:txBody>
          <a:bodyPr>
            <a:normAutofit/>
          </a:bodyPr>
          <a:lstStyle>
            <a:lvl1pPr marL="0" indent="0">
              <a:buNone/>
              <a:defRPr sz="1500" b="0" baseline="0"/>
            </a:lvl1pPr>
          </a:lstStyle>
          <a:p>
            <a:pPr lvl="0"/>
            <a:r>
              <a:rPr lang="fr-FR" dirty="0"/>
              <a:t>Cliquez pour ajouter du texte</a:t>
            </a:r>
          </a:p>
        </p:txBody>
      </p:sp>
      <p:sp>
        <p:nvSpPr>
          <p:cNvPr id="9"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dirty="0"/>
              <a:t>Titre de la slide</a:t>
            </a:r>
            <a:endParaRPr lang="en-US" dirty="0"/>
          </a:p>
        </p:txBody>
      </p:sp>
      <p:pic>
        <p:nvPicPr>
          <p:cNvPr id="10"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u texte 19"/>
          <p:cNvSpPr>
            <a:spLocks noGrp="1"/>
          </p:cNvSpPr>
          <p:nvPr>
            <p:ph type="body" sz="quarter" idx="16" hasCustomPrompt="1"/>
          </p:nvPr>
        </p:nvSpPr>
        <p:spPr>
          <a:xfrm>
            <a:off x="7980362" y="233363"/>
            <a:ext cx="4003675" cy="326636"/>
          </a:xfrm>
        </p:spPr>
        <p:txBody>
          <a:bodyPr>
            <a:normAutofit/>
          </a:bodyPr>
          <a:lstStyle>
            <a:lvl1pPr marL="0" indent="0" algn="r">
              <a:buNone/>
              <a:defRPr sz="1500" baseline="0">
                <a:solidFill>
                  <a:srgbClr val="D83541"/>
                </a:solidFill>
              </a:defRPr>
            </a:lvl1pPr>
          </a:lstStyle>
          <a:p>
            <a:pPr lvl="0"/>
            <a:r>
              <a:rPr lang="fr-FR" dirty="0"/>
              <a:t>Cliquez pour ajouter le titre de la présentation</a:t>
            </a:r>
          </a:p>
        </p:txBody>
      </p:sp>
      <p:sp>
        <p:nvSpPr>
          <p:cNvPr id="18" name="Espace réservé du texte 17"/>
          <p:cNvSpPr>
            <a:spLocks noGrp="1"/>
          </p:cNvSpPr>
          <p:nvPr>
            <p:ph type="body" sz="quarter" idx="19" hasCustomPrompt="1"/>
          </p:nvPr>
        </p:nvSpPr>
        <p:spPr>
          <a:xfrm>
            <a:off x="3843337" y="988915"/>
            <a:ext cx="3536171" cy="2341660"/>
          </a:xfrm>
          <a:solidFill>
            <a:srgbClr val="D83541"/>
          </a:solidFill>
        </p:spPr>
        <p:txBody>
          <a:bodyPr anchor="ctr">
            <a:normAutofit/>
          </a:bodyPr>
          <a:lstStyle>
            <a:lvl1pPr marL="0" indent="0" algn="ctr">
              <a:buNone/>
              <a:defRPr sz="1500" b="0" baseline="0">
                <a:solidFill>
                  <a:schemeClr val="bg1"/>
                </a:solidFill>
              </a:defRPr>
            </a:lvl1pPr>
          </a:lstStyle>
          <a:p>
            <a:pPr lvl="0"/>
            <a:r>
              <a:rPr lang="fr-FR" dirty="0"/>
              <a:t>Cliquez pour ajouter du texte</a:t>
            </a:r>
          </a:p>
        </p:txBody>
      </p:sp>
      <p:sp>
        <p:nvSpPr>
          <p:cNvPr id="24" name="Espace réservé du contenu 23"/>
          <p:cNvSpPr>
            <a:spLocks noGrp="1"/>
          </p:cNvSpPr>
          <p:nvPr>
            <p:ph sz="quarter" idx="21" hasCustomPrompt="1"/>
          </p:nvPr>
        </p:nvSpPr>
        <p:spPr>
          <a:xfrm>
            <a:off x="3843338" y="3741738"/>
            <a:ext cx="7510462" cy="2211387"/>
          </a:xfrm>
        </p:spPr>
        <p:txBody>
          <a:bodyPr>
            <a:normAutofit/>
          </a:bodyPr>
          <a:lstStyle>
            <a:lvl1pPr marL="0" indent="0">
              <a:buNone/>
              <a:defRPr sz="1800" baseline="0">
                <a:solidFill>
                  <a:srgbClr val="52277A"/>
                </a:solidFill>
              </a:defRPr>
            </a:lvl1pPr>
          </a:lstStyle>
          <a:p>
            <a:pPr lvl="0"/>
            <a:r>
              <a:rPr lang="fr-FR" dirty="0"/>
              <a:t>Ajoutez le contenu que vous souhaitez en cliquant sur les icones</a:t>
            </a:r>
          </a:p>
        </p:txBody>
      </p:sp>
      <p:sp>
        <p:nvSpPr>
          <p:cNvPr id="25" name="Espace réservé du texte 17"/>
          <p:cNvSpPr>
            <a:spLocks noGrp="1"/>
          </p:cNvSpPr>
          <p:nvPr>
            <p:ph type="body" sz="quarter" idx="22" hasCustomPrompt="1"/>
          </p:nvPr>
        </p:nvSpPr>
        <p:spPr>
          <a:xfrm>
            <a:off x="7817629" y="988915"/>
            <a:ext cx="3536171" cy="2341660"/>
          </a:xfrm>
          <a:solidFill>
            <a:srgbClr val="D83541"/>
          </a:solidFill>
        </p:spPr>
        <p:txBody>
          <a:bodyPr anchor="ctr">
            <a:normAutofit/>
          </a:bodyPr>
          <a:lstStyle>
            <a:lvl1pPr marL="0" indent="0" algn="ctr">
              <a:buNone/>
              <a:defRPr sz="1500" b="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1432643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5D0B7D2-6EE6-4082-85F5-9D8111D82388}" type="slidenum">
              <a:rPr lang="fr-FR" smtClean="0"/>
              <a:t>‹N°›</a:t>
            </a:fld>
            <a:endParaRPr lang="fr-FR"/>
          </a:p>
        </p:txBody>
      </p:sp>
      <p:pic>
        <p:nvPicPr>
          <p:cNvPr id="11"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texte 19"/>
          <p:cNvSpPr>
            <a:spLocks noGrp="1"/>
          </p:cNvSpPr>
          <p:nvPr>
            <p:ph type="body" sz="quarter" idx="16" hasCustomPrompt="1"/>
          </p:nvPr>
        </p:nvSpPr>
        <p:spPr>
          <a:xfrm>
            <a:off x="7980362" y="233363"/>
            <a:ext cx="4003675" cy="326636"/>
          </a:xfrm>
        </p:spPr>
        <p:txBody>
          <a:bodyPr>
            <a:normAutofit/>
          </a:bodyPr>
          <a:lstStyle>
            <a:lvl1pPr marL="0" indent="0" algn="r">
              <a:buNone/>
              <a:defRPr sz="1500" baseline="0">
                <a:solidFill>
                  <a:srgbClr val="D83541"/>
                </a:solidFill>
              </a:defRPr>
            </a:lvl1pPr>
          </a:lstStyle>
          <a:p>
            <a:pPr lvl="0"/>
            <a:r>
              <a:rPr lang="fr-FR" dirty="0"/>
              <a:t>Cliquez pour ajouter le titre de la présentation</a:t>
            </a:r>
          </a:p>
        </p:txBody>
      </p:sp>
      <p:sp>
        <p:nvSpPr>
          <p:cNvPr id="13"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dirty="0"/>
              <a:t>Titre de la slide</a:t>
            </a:r>
            <a:endParaRPr lang="en-US" dirty="0"/>
          </a:p>
        </p:txBody>
      </p:sp>
    </p:spTree>
    <p:extLst>
      <p:ext uri="{BB962C8B-B14F-4D97-AF65-F5344CB8AC3E}">
        <p14:creationId xmlns:p14="http://schemas.microsoft.com/office/powerpoint/2010/main" val="2352440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bliothèque des pictogrammes">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F5D0B7D2-6EE6-4082-85F5-9D8111D82388}" type="slidenum">
              <a:rPr lang="fr-FR" smtClean="0"/>
              <a:t>‹N°›</a:t>
            </a:fld>
            <a:endParaRPr lang="fr-FR"/>
          </a:p>
        </p:txBody>
      </p:sp>
      <p:sp>
        <p:nvSpPr>
          <p:cNvPr id="6" name="Rectangle 5">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pic>
        <p:nvPicPr>
          <p:cNvPr id="10"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userDrawn="1"/>
        </p:nvSpPr>
        <p:spPr>
          <a:xfrm>
            <a:off x="242888" y="316449"/>
            <a:ext cx="2538412" cy="1323439"/>
          </a:xfrm>
          <a:prstGeom prst="rect">
            <a:avLst/>
          </a:prstGeom>
          <a:noFill/>
        </p:spPr>
        <p:txBody>
          <a:bodyPr wrap="square" rtlCol="0">
            <a:spAutoFit/>
          </a:bodyPr>
          <a:lstStyle/>
          <a:p>
            <a:r>
              <a:rPr lang="fr-FR" sz="4000" b="1" dirty="0" err="1"/>
              <a:t>Picto-grammes</a:t>
            </a:r>
            <a:endParaRPr lang="fr-FR" sz="4000" b="1" dirty="0"/>
          </a:p>
        </p:txBody>
      </p:sp>
      <p:sp>
        <p:nvSpPr>
          <p:cNvPr id="3" name="ZoneTexte 2"/>
          <p:cNvSpPr txBox="1"/>
          <p:nvPr userDrawn="1"/>
        </p:nvSpPr>
        <p:spPr>
          <a:xfrm>
            <a:off x="242888" y="1956337"/>
            <a:ext cx="2538412" cy="523220"/>
          </a:xfrm>
          <a:prstGeom prst="rect">
            <a:avLst/>
          </a:prstGeom>
          <a:noFill/>
        </p:spPr>
        <p:txBody>
          <a:bodyPr wrap="square" rtlCol="0">
            <a:spAutoFit/>
          </a:bodyPr>
          <a:lstStyle/>
          <a:p>
            <a:r>
              <a:rPr lang="fr-FR" sz="2800" b="1" dirty="0">
                <a:solidFill>
                  <a:srgbClr val="922A51"/>
                </a:solidFill>
              </a:rPr>
              <a:t>Bibliothèque</a:t>
            </a:r>
          </a:p>
        </p:txBody>
      </p:sp>
      <p:sp>
        <p:nvSpPr>
          <p:cNvPr id="4" name="ZoneTexte 3"/>
          <p:cNvSpPr txBox="1"/>
          <p:nvPr userDrawn="1"/>
        </p:nvSpPr>
        <p:spPr>
          <a:xfrm>
            <a:off x="242888" y="2921168"/>
            <a:ext cx="2538412" cy="1015663"/>
          </a:xfrm>
          <a:prstGeom prst="rect">
            <a:avLst/>
          </a:prstGeom>
          <a:noFill/>
        </p:spPr>
        <p:txBody>
          <a:bodyPr wrap="square" rtlCol="0">
            <a:spAutoFit/>
          </a:bodyPr>
          <a:lstStyle/>
          <a:p>
            <a:r>
              <a:rPr lang="fr-FR" sz="1500" dirty="0"/>
              <a:t>Les couleurs</a:t>
            </a:r>
            <a:r>
              <a:rPr lang="fr-FR" sz="1500" baseline="0" dirty="0"/>
              <a:t> des pictogrammes sont interchangeables (menu format &gt; remplissage)</a:t>
            </a:r>
            <a:endParaRPr lang="fr-FR" sz="1500" dirty="0"/>
          </a:p>
        </p:txBody>
      </p:sp>
    </p:spTree>
    <p:extLst>
      <p:ext uri="{BB962C8B-B14F-4D97-AF65-F5344CB8AC3E}">
        <p14:creationId xmlns:p14="http://schemas.microsoft.com/office/powerpoint/2010/main" val="1599663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lette des couleur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5" name="Espace réservé du numéro de diapositive 4"/>
          <p:cNvSpPr>
            <a:spLocks noGrp="1"/>
          </p:cNvSpPr>
          <p:nvPr>
            <p:ph type="sldNum" sz="quarter" idx="12"/>
          </p:nvPr>
        </p:nvSpPr>
        <p:spPr/>
        <p:txBody>
          <a:bodyPr/>
          <a:lstStyle/>
          <a:p>
            <a:fld id="{F5D0B7D2-6EE6-4082-85F5-9D8111D82388}" type="slidenum">
              <a:rPr lang="fr-FR" smtClean="0"/>
              <a:t>‹N°›</a:t>
            </a:fld>
            <a:endParaRPr lang="fr-FR"/>
          </a:p>
        </p:txBody>
      </p:sp>
      <p:pic>
        <p:nvPicPr>
          <p:cNvPr id="10"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ZoneTexte 53">
            <a:extLst>
              <a:ext uri="{FF2B5EF4-FFF2-40B4-BE49-F238E27FC236}">
                <a16:creationId xmlns:a16="http://schemas.microsoft.com/office/drawing/2014/main" id="{022C155C-1FF8-44C4-9913-9171DA45F454}"/>
              </a:ext>
            </a:extLst>
          </p:cNvPr>
          <p:cNvSpPr txBox="1"/>
          <p:nvPr userDrawn="1"/>
        </p:nvSpPr>
        <p:spPr>
          <a:xfrm>
            <a:off x="7494550" y="4790384"/>
            <a:ext cx="720000" cy="720000"/>
          </a:xfrm>
          <a:prstGeom prst="rect">
            <a:avLst/>
          </a:prstGeom>
          <a:solidFill>
            <a:srgbClr val="1D1D1B"/>
          </a:solidFill>
        </p:spPr>
        <p:txBody>
          <a:bodyPr wrap="square" rtlCol="0">
            <a:spAutoFit/>
          </a:bodyPr>
          <a:lstStyle/>
          <a:p>
            <a:r>
              <a:rPr lang="fr-FR" sz="900" dirty="0">
                <a:solidFill>
                  <a:schemeClr val="bg1"/>
                </a:solidFill>
              </a:rPr>
              <a:t>RVB</a:t>
            </a:r>
          </a:p>
          <a:p>
            <a:r>
              <a:rPr lang="fr-FR" sz="900" dirty="0">
                <a:solidFill>
                  <a:schemeClr val="bg1"/>
                </a:solidFill>
              </a:rPr>
              <a:t>29</a:t>
            </a:r>
            <a:endParaRPr lang="fr-FR" sz="900" b="1" dirty="0">
              <a:solidFill>
                <a:schemeClr val="bg1"/>
              </a:solidFill>
            </a:endParaRPr>
          </a:p>
          <a:p>
            <a:r>
              <a:rPr lang="fr-FR" sz="900" b="1" dirty="0">
                <a:solidFill>
                  <a:schemeClr val="bg1"/>
                </a:solidFill>
              </a:rPr>
              <a:t>29</a:t>
            </a:r>
          </a:p>
          <a:p>
            <a:r>
              <a:rPr lang="fr-FR" sz="900" b="1" dirty="0">
                <a:solidFill>
                  <a:schemeClr val="bg1"/>
                </a:solidFill>
              </a:rPr>
              <a:t>27</a:t>
            </a:r>
          </a:p>
          <a:p>
            <a:endParaRPr lang="fr-FR" sz="800" b="1" dirty="0">
              <a:solidFill>
                <a:schemeClr val="bg1"/>
              </a:solidFill>
            </a:endParaRPr>
          </a:p>
        </p:txBody>
      </p:sp>
      <p:sp>
        <p:nvSpPr>
          <p:cNvPr id="55" name="ZoneTexte 54">
            <a:extLst>
              <a:ext uri="{FF2B5EF4-FFF2-40B4-BE49-F238E27FC236}">
                <a16:creationId xmlns:a16="http://schemas.microsoft.com/office/drawing/2014/main" id="{85537F73-2923-43F3-B8BF-251950CE0E49}"/>
              </a:ext>
            </a:extLst>
          </p:cNvPr>
          <p:cNvSpPr txBox="1"/>
          <p:nvPr userDrawn="1"/>
        </p:nvSpPr>
        <p:spPr>
          <a:xfrm>
            <a:off x="3303588" y="3862388"/>
            <a:ext cx="720000" cy="720000"/>
          </a:xfrm>
          <a:prstGeom prst="rect">
            <a:avLst/>
          </a:prstGeom>
          <a:solidFill>
            <a:srgbClr val="52277A"/>
          </a:solidFill>
        </p:spPr>
        <p:txBody>
          <a:bodyPr wrap="square" rtlCol="0">
            <a:spAutoFit/>
          </a:bodyPr>
          <a:lstStyle/>
          <a:p>
            <a:r>
              <a:rPr lang="fr-FR" sz="900" dirty="0">
                <a:solidFill>
                  <a:schemeClr val="bg1"/>
                </a:solidFill>
              </a:rPr>
              <a:t>RVB</a:t>
            </a:r>
          </a:p>
          <a:p>
            <a:r>
              <a:rPr lang="fr-FR" sz="900" dirty="0">
                <a:solidFill>
                  <a:schemeClr val="bg1"/>
                </a:solidFill>
              </a:rPr>
              <a:t>82</a:t>
            </a:r>
          </a:p>
          <a:p>
            <a:r>
              <a:rPr lang="fr-FR" sz="900" dirty="0">
                <a:solidFill>
                  <a:schemeClr val="bg1"/>
                </a:solidFill>
              </a:rPr>
              <a:t>39</a:t>
            </a:r>
          </a:p>
          <a:p>
            <a:r>
              <a:rPr lang="fr-FR" sz="900" dirty="0">
                <a:solidFill>
                  <a:schemeClr val="bg1"/>
                </a:solidFill>
              </a:rPr>
              <a:t>122 </a:t>
            </a:r>
          </a:p>
          <a:p>
            <a:endParaRPr lang="fr-FR" sz="800" dirty="0">
              <a:solidFill>
                <a:schemeClr val="bg1"/>
              </a:solidFill>
            </a:endParaRPr>
          </a:p>
        </p:txBody>
      </p:sp>
      <p:sp>
        <p:nvSpPr>
          <p:cNvPr id="57" name="ZoneTexte 56">
            <a:extLst>
              <a:ext uri="{FF2B5EF4-FFF2-40B4-BE49-F238E27FC236}">
                <a16:creationId xmlns:a16="http://schemas.microsoft.com/office/drawing/2014/main" id="{85537F73-2923-43F3-B8BF-251950CE0E49}"/>
              </a:ext>
            </a:extLst>
          </p:cNvPr>
          <p:cNvSpPr txBox="1"/>
          <p:nvPr userDrawn="1"/>
        </p:nvSpPr>
        <p:spPr>
          <a:xfrm>
            <a:off x="3301494" y="4790384"/>
            <a:ext cx="720000" cy="720000"/>
          </a:xfrm>
          <a:prstGeom prst="rect">
            <a:avLst/>
          </a:prstGeom>
          <a:solidFill>
            <a:srgbClr val="52277A"/>
          </a:solidFill>
        </p:spPr>
        <p:txBody>
          <a:bodyPr wrap="square" rtlCol="0">
            <a:spAutoFit/>
          </a:bodyPr>
          <a:lstStyle/>
          <a:p>
            <a:r>
              <a:rPr lang="fr-FR" sz="900" dirty="0">
                <a:solidFill>
                  <a:schemeClr val="bg1"/>
                </a:solidFill>
              </a:rPr>
              <a:t>RVB</a:t>
            </a:r>
          </a:p>
          <a:p>
            <a:r>
              <a:rPr lang="fr-FR" sz="900" dirty="0">
                <a:solidFill>
                  <a:schemeClr val="bg1"/>
                </a:solidFill>
              </a:rPr>
              <a:t>82</a:t>
            </a:r>
          </a:p>
          <a:p>
            <a:r>
              <a:rPr lang="fr-FR" sz="900" dirty="0">
                <a:solidFill>
                  <a:schemeClr val="bg1"/>
                </a:solidFill>
              </a:rPr>
              <a:t>39</a:t>
            </a:r>
          </a:p>
          <a:p>
            <a:r>
              <a:rPr lang="fr-FR" sz="900" dirty="0">
                <a:solidFill>
                  <a:schemeClr val="bg1"/>
                </a:solidFill>
              </a:rPr>
              <a:t>122 </a:t>
            </a:r>
          </a:p>
          <a:p>
            <a:endParaRPr lang="fr-FR" sz="800" dirty="0">
              <a:solidFill>
                <a:schemeClr val="bg1"/>
              </a:solidFill>
            </a:endParaRPr>
          </a:p>
        </p:txBody>
      </p:sp>
      <p:sp>
        <p:nvSpPr>
          <p:cNvPr id="58" name="ZoneTexte 57">
            <a:extLst>
              <a:ext uri="{FF2B5EF4-FFF2-40B4-BE49-F238E27FC236}">
                <a16:creationId xmlns:a16="http://schemas.microsoft.com/office/drawing/2014/main" id="{85537F73-2923-43F3-B8BF-251950CE0E49}"/>
              </a:ext>
            </a:extLst>
          </p:cNvPr>
          <p:cNvSpPr txBox="1"/>
          <p:nvPr userDrawn="1"/>
        </p:nvSpPr>
        <p:spPr>
          <a:xfrm>
            <a:off x="3298575" y="5727710"/>
            <a:ext cx="720000" cy="720000"/>
          </a:xfrm>
          <a:prstGeom prst="rect">
            <a:avLst/>
          </a:prstGeom>
          <a:solidFill>
            <a:srgbClr val="52277A"/>
          </a:solidFill>
        </p:spPr>
        <p:txBody>
          <a:bodyPr wrap="square" rtlCol="0">
            <a:spAutoFit/>
          </a:bodyPr>
          <a:lstStyle/>
          <a:p>
            <a:r>
              <a:rPr lang="fr-FR" sz="900" dirty="0">
                <a:solidFill>
                  <a:schemeClr val="bg1"/>
                </a:solidFill>
              </a:rPr>
              <a:t>RVB</a:t>
            </a:r>
          </a:p>
          <a:p>
            <a:r>
              <a:rPr lang="fr-FR" sz="900" dirty="0">
                <a:solidFill>
                  <a:schemeClr val="bg1"/>
                </a:solidFill>
              </a:rPr>
              <a:t>82</a:t>
            </a:r>
          </a:p>
          <a:p>
            <a:r>
              <a:rPr lang="fr-FR" sz="900" dirty="0">
                <a:solidFill>
                  <a:schemeClr val="bg1"/>
                </a:solidFill>
              </a:rPr>
              <a:t>39</a:t>
            </a:r>
          </a:p>
          <a:p>
            <a:r>
              <a:rPr lang="fr-FR" sz="900" dirty="0">
                <a:solidFill>
                  <a:schemeClr val="bg1"/>
                </a:solidFill>
              </a:rPr>
              <a:t>122 </a:t>
            </a:r>
          </a:p>
          <a:p>
            <a:endParaRPr lang="fr-FR" sz="800" dirty="0">
              <a:solidFill>
                <a:schemeClr val="bg1"/>
              </a:solidFill>
            </a:endParaRPr>
          </a:p>
        </p:txBody>
      </p:sp>
      <p:sp>
        <p:nvSpPr>
          <p:cNvPr id="59" name="ZoneTexte 58">
            <a:extLst>
              <a:ext uri="{FF2B5EF4-FFF2-40B4-BE49-F238E27FC236}">
                <a16:creationId xmlns:a16="http://schemas.microsoft.com/office/drawing/2014/main" id="{51E7AC00-5BCB-476D-9348-35EA9109DE30}"/>
              </a:ext>
            </a:extLst>
          </p:cNvPr>
          <p:cNvSpPr txBox="1"/>
          <p:nvPr userDrawn="1"/>
        </p:nvSpPr>
        <p:spPr>
          <a:xfrm>
            <a:off x="4351852" y="3862388"/>
            <a:ext cx="720000" cy="720000"/>
          </a:xfrm>
          <a:prstGeom prst="rect">
            <a:avLst/>
          </a:prstGeom>
          <a:solidFill>
            <a:srgbClr val="922A51"/>
          </a:solidFill>
        </p:spPr>
        <p:txBody>
          <a:bodyPr wrap="square" rtlCol="0">
            <a:spAutoFit/>
          </a:bodyPr>
          <a:lstStyle/>
          <a:p>
            <a:r>
              <a:rPr lang="fr-FR" sz="900" dirty="0">
                <a:solidFill>
                  <a:schemeClr val="bg1"/>
                </a:solidFill>
              </a:rPr>
              <a:t>RVB</a:t>
            </a:r>
          </a:p>
          <a:p>
            <a:r>
              <a:rPr lang="fr-FR" sz="900" dirty="0">
                <a:solidFill>
                  <a:schemeClr val="bg1"/>
                </a:solidFill>
              </a:rPr>
              <a:t>146 </a:t>
            </a:r>
          </a:p>
          <a:p>
            <a:r>
              <a:rPr lang="fr-FR" sz="900" dirty="0">
                <a:solidFill>
                  <a:schemeClr val="bg1"/>
                </a:solidFill>
              </a:rPr>
              <a:t>42 </a:t>
            </a:r>
          </a:p>
          <a:p>
            <a:r>
              <a:rPr lang="fr-FR" sz="900" dirty="0">
                <a:solidFill>
                  <a:schemeClr val="bg1"/>
                </a:solidFill>
              </a:rPr>
              <a:t>81 </a:t>
            </a:r>
          </a:p>
          <a:p>
            <a:endParaRPr lang="fr-FR" sz="800" dirty="0">
              <a:solidFill>
                <a:schemeClr val="bg1"/>
              </a:solidFill>
            </a:endParaRPr>
          </a:p>
        </p:txBody>
      </p:sp>
      <p:sp>
        <p:nvSpPr>
          <p:cNvPr id="60" name="ZoneTexte 59">
            <a:extLst>
              <a:ext uri="{FF2B5EF4-FFF2-40B4-BE49-F238E27FC236}">
                <a16:creationId xmlns:a16="http://schemas.microsoft.com/office/drawing/2014/main" id="{BA75BB0D-C282-47DA-9B14-AA15D95AE424}"/>
              </a:ext>
            </a:extLst>
          </p:cNvPr>
          <p:cNvSpPr txBox="1"/>
          <p:nvPr userDrawn="1"/>
        </p:nvSpPr>
        <p:spPr>
          <a:xfrm>
            <a:off x="4349758" y="4790384"/>
            <a:ext cx="720000" cy="720000"/>
          </a:xfrm>
          <a:prstGeom prst="rect">
            <a:avLst/>
          </a:prstGeom>
          <a:solidFill>
            <a:srgbClr val="D83541"/>
          </a:solidFill>
        </p:spPr>
        <p:txBody>
          <a:bodyPr wrap="square" rtlCol="0">
            <a:spAutoFit/>
          </a:bodyPr>
          <a:lstStyle/>
          <a:p>
            <a:r>
              <a:rPr lang="fr-FR" sz="900" dirty="0">
                <a:solidFill>
                  <a:schemeClr val="bg1"/>
                </a:solidFill>
              </a:rPr>
              <a:t>RVB </a:t>
            </a:r>
          </a:p>
          <a:p>
            <a:r>
              <a:rPr lang="fr-FR" sz="900" dirty="0">
                <a:solidFill>
                  <a:schemeClr val="bg1"/>
                </a:solidFill>
              </a:rPr>
              <a:t>216 </a:t>
            </a:r>
          </a:p>
          <a:p>
            <a:r>
              <a:rPr lang="fr-FR" sz="900" dirty="0">
                <a:solidFill>
                  <a:schemeClr val="bg1"/>
                </a:solidFill>
              </a:rPr>
              <a:t>53 </a:t>
            </a:r>
          </a:p>
          <a:p>
            <a:r>
              <a:rPr lang="fr-FR" sz="900" dirty="0">
                <a:solidFill>
                  <a:schemeClr val="bg1"/>
                </a:solidFill>
              </a:rPr>
              <a:t>65</a:t>
            </a:r>
          </a:p>
        </p:txBody>
      </p:sp>
      <p:sp>
        <p:nvSpPr>
          <p:cNvPr id="61" name="ZoneTexte 60">
            <a:extLst>
              <a:ext uri="{FF2B5EF4-FFF2-40B4-BE49-F238E27FC236}">
                <a16:creationId xmlns:a16="http://schemas.microsoft.com/office/drawing/2014/main" id="{BA75BB0D-C282-47DA-9B14-AA15D95AE424}"/>
              </a:ext>
            </a:extLst>
          </p:cNvPr>
          <p:cNvSpPr txBox="1"/>
          <p:nvPr userDrawn="1"/>
        </p:nvSpPr>
        <p:spPr>
          <a:xfrm>
            <a:off x="4352994" y="5727710"/>
            <a:ext cx="720000" cy="720000"/>
          </a:xfrm>
          <a:prstGeom prst="rect">
            <a:avLst/>
          </a:prstGeom>
          <a:solidFill>
            <a:srgbClr val="D83541"/>
          </a:solidFill>
        </p:spPr>
        <p:txBody>
          <a:bodyPr wrap="square" rtlCol="0">
            <a:spAutoFit/>
          </a:bodyPr>
          <a:lstStyle/>
          <a:p>
            <a:r>
              <a:rPr lang="fr-FR" sz="900" dirty="0">
                <a:solidFill>
                  <a:schemeClr val="bg1"/>
                </a:solidFill>
              </a:rPr>
              <a:t>RVB </a:t>
            </a:r>
          </a:p>
          <a:p>
            <a:r>
              <a:rPr lang="fr-FR" sz="900" dirty="0">
                <a:solidFill>
                  <a:schemeClr val="bg1"/>
                </a:solidFill>
              </a:rPr>
              <a:t>216 </a:t>
            </a:r>
          </a:p>
          <a:p>
            <a:r>
              <a:rPr lang="fr-FR" sz="900" dirty="0">
                <a:solidFill>
                  <a:schemeClr val="bg1"/>
                </a:solidFill>
              </a:rPr>
              <a:t>53 </a:t>
            </a:r>
          </a:p>
          <a:p>
            <a:r>
              <a:rPr lang="fr-FR" sz="900" dirty="0">
                <a:solidFill>
                  <a:schemeClr val="bg1"/>
                </a:solidFill>
              </a:rPr>
              <a:t>65</a:t>
            </a:r>
          </a:p>
        </p:txBody>
      </p:sp>
      <p:sp>
        <p:nvSpPr>
          <p:cNvPr id="62" name="ZoneTexte 61">
            <a:extLst>
              <a:ext uri="{FF2B5EF4-FFF2-40B4-BE49-F238E27FC236}">
                <a16:creationId xmlns:a16="http://schemas.microsoft.com/office/drawing/2014/main" id="{E4C84856-956E-4C72-A322-BC712AAEFE8E}"/>
              </a:ext>
            </a:extLst>
          </p:cNvPr>
          <p:cNvSpPr txBox="1"/>
          <p:nvPr userDrawn="1"/>
        </p:nvSpPr>
        <p:spPr>
          <a:xfrm>
            <a:off x="5398022" y="4790384"/>
            <a:ext cx="720000" cy="720000"/>
          </a:xfrm>
          <a:prstGeom prst="rect">
            <a:avLst/>
          </a:prstGeom>
          <a:solidFill>
            <a:srgbClr val="27CABE"/>
          </a:solidFill>
        </p:spPr>
        <p:txBody>
          <a:bodyPr wrap="square" rtlCol="0">
            <a:spAutoFit/>
          </a:bodyPr>
          <a:lstStyle/>
          <a:p>
            <a:r>
              <a:rPr lang="fr-FR" sz="900" dirty="0">
                <a:solidFill>
                  <a:schemeClr val="bg1"/>
                </a:solidFill>
              </a:rPr>
              <a:t>RVB </a:t>
            </a:r>
          </a:p>
          <a:p>
            <a:r>
              <a:rPr lang="fr-FR" sz="900" dirty="0">
                <a:solidFill>
                  <a:schemeClr val="bg1"/>
                </a:solidFill>
              </a:rPr>
              <a:t>39</a:t>
            </a:r>
          </a:p>
          <a:p>
            <a:r>
              <a:rPr lang="fr-FR" sz="900" dirty="0">
                <a:solidFill>
                  <a:schemeClr val="bg1"/>
                </a:solidFill>
              </a:rPr>
              <a:t>202</a:t>
            </a:r>
          </a:p>
          <a:p>
            <a:r>
              <a:rPr lang="fr-FR" sz="900" dirty="0">
                <a:solidFill>
                  <a:schemeClr val="bg1"/>
                </a:solidFill>
              </a:rPr>
              <a:t>190</a:t>
            </a:r>
          </a:p>
        </p:txBody>
      </p:sp>
      <p:sp>
        <p:nvSpPr>
          <p:cNvPr id="63" name="ZoneTexte 62">
            <a:extLst>
              <a:ext uri="{FF2B5EF4-FFF2-40B4-BE49-F238E27FC236}">
                <a16:creationId xmlns:a16="http://schemas.microsoft.com/office/drawing/2014/main" id="{1D9BDFC9-4D23-483D-A29E-04CA62401C31}"/>
              </a:ext>
            </a:extLst>
          </p:cNvPr>
          <p:cNvSpPr txBox="1"/>
          <p:nvPr userDrawn="1"/>
        </p:nvSpPr>
        <p:spPr>
          <a:xfrm>
            <a:off x="6446286" y="4790384"/>
            <a:ext cx="720000" cy="720000"/>
          </a:xfrm>
          <a:prstGeom prst="rect">
            <a:avLst/>
          </a:prstGeom>
          <a:solidFill>
            <a:srgbClr val="B0D885"/>
          </a:solidFill>
        </p:spPr>
        <p:txBody>
          <a:bodyPr wrap="square" rtlCol="0">
            <a:spAutoFit/>
          </a:bodyPr>
          <a:lstStyle/>
          <a:p>
            <a:r>
              <a:rPr lang="fr-FR" sz="900" dirty="0">
                <a:solidFill>
                  <a:schemeClr val="bg1"/>
                </a:solidFill>
              </a:rPr>
              <a:t>RVB </a:t>
            </a:r>
          </a:p>
          <a:p>
            <a:r>
              <a:rPr lang="fr-FR" sz="900" dirty="0">
                <a:solidFill>
                  <a:schemeClr val="bg1"/>
                </a:solidFill>
              </a:rPr>
              <a:t>176</a:t>
            </a:r>
          </a:p>
          <a:p>
            <a:r>
              <a:rPr lang="fr-FR" sz="900" dirty="0">
                <a:solidFill>
                  <a:schemeClr val="bg1"/>
                </a:solidFill>
              </a:rPr>
              <a:t>216</a:t>
            </a:r>
          </a:p>
          <a:p>
            <a:r>
              <a:rPr lang="fr-FR" sz="900" dirty="0">
                <a:solidFill>
                  <a:schemeClr val="bg1"/>
                </a:solidFill>
              </a:rPr>
              <a:t>133</a:t>
            </a:r>
          </a:p>
        </p:txBody>
      </p:sp>
      <p:sp>
        <p:nvSpPr>
          <p:cNvPr id="64" name="ZoneTexte 63">
            <a:extLst>
              <a:ext uri="{FF2B5EF4-FFF2-40B4-BE49-F238E27FC236}">
                <a16:creationId xmlns:a16="http://schemas.microsoft.com/office/drawing/2014/main" id="{1D9BDFC9-4D23-483D-A29E-04CA62401C31}"/>
              </a:ext>
            </a:extLst>
          </p:cNvPr>
          <p:cNvSpPr txBox="1"/>
          <p:nvPr userDrawn="1"/>
        </p:nvSpPr>
        <p:spPr>
          <a:xfrm>
            <a:off x="8542814" y="4791441"/>
            <a:ext cx="720000" cy="720000"/>
          </a:xfrm>
          <a:prstGeom prst="rect">
            <a:avLst/>
          </a:prstGeom>
          <a:solidFill>
            <a:srgbClr val="E9E9E9"/>
          </a:solidFill>
        </p:spPr>
        <p:txBody>
          <a:bodyPr wrap="square" rtlCol="0">
            <a:spAutoFit/>
          </a:bodyPr>
          <a:lstStyle/>
          <a:p>
            <a:r>
              <a:rPr lang="fr-FR" sz="900" dirty="0">
                <a:solidFill>
                  <a:schemeClr val="tx1"/>
                </a:solidFill>
              </a:rPr>
              <a:t>RVB </a:t>
            </a:r>
          </a:p>
          <a:p>
            <a:r>
              <a:rPr lang="fr-FR" sz="900" dirty="0">
                <a:solidFill>
                  <a:schemeClr val="tx1"/>
                </a:solidFill>
              </a:rPr>
              <a:t>233</a:t>
            </a:r>
          </a:p>
          <a:p>
            <a:r>
              <a:rPr lang="fr-FR" sz="900" dirty="0">
                <a:solidFill>
                  <a:schemeClr val="tx1"/>
                </a:solidFill>
              </a:rPr>
              <a:t>233</a:t>
            </a:r>
          </a:p>
          <a:p>
            <a:r>
              <a:rPr lang="fr-FR" sz="900" dirty="0">
                <a:solidFill>
                  <a:schemeClr val="tx1"/>
                </a:solidFill>
              </a:rPr>
              <a:t>233</a:t>
            </a:r>
          </a:p>
        </p:txBody>
      </p:sp>
      <p:sp>
        <p:nvSpPr>
          <p:cNvPr id="66" name="ZoneTexte 65">
            <a:extLst>
              <a:ext uri="{FF2B5EF4-FFF2-40B4-BE49-F238E27FC236}">
                <a16:creationId xmlns:a16="http://schemas.microsoft.com/office/drawing/2014/main" id="{13A705C0-D8E1-41AB-B589-EF408A8AD874}"/>
              </a:ext>
            </a:extLst>
          </p:cNvPr>
          <p:cNvSpPr txBox="1"/>
          <p:nvPr userDrawn="1"/>
        </p:nvSpPr>
        <p:spPr>
          <a:xfrm>
            <a:off x="5398022" y="5727710"/>
            <a:ext cx="720000" cy="720000"/>
          </a:xfrm>
          <a:prstGeom prst="rect">
            <a:avLst/>
          </a:prstGeom>
          <a:solidFill>
            <a:srgbClr val="FFE400"/>
          </a:solidFill>
        </p:spPr>
        <p:txBody>
          <a:bodyPr wrap="square" rtlCol="0">
            <a:spAutoFit/>
          </a:bodyPr>
          <a:lstStyle/>
          <a:p>
            <a:r>
              <a:rPr lang="fr-FR" sz="900" dirty="0"/>
              <a:t>RVB </a:t>
            </a:r>
          </a:p>
          <a:p>
            <a:r>
              <a:rPr lang="fr-FR" sz="900" dirty="0"/>
              <a:t>255</a:t>
            </a:r>
          </a:p>
          <a:p>
            <a:r>
              <a:rPr lang="fr-FR" sz="900" dirty="0"/>
              <a:t>228</a:t>
            </a:r>
          </a:p>
          <a:p>
            <a:r>
              <a:rPr lang="fr-FR" sz="900" dirty="0"/>
              <a:t>0</a:t>
            </a:r>
          </a:p>
        </p:txBody>
      </p:sp>
      <p:sp>
        <p:nvSpPr>
          <p:cNvPr id="67" name="ZoneTexte 66">
            <a:extLst>
              <a:ext uri="{FF2B5EF4-FFF2-40B4-BE49-F238E27FC236}">
                <a16:creationId xmlns:a16="http://schemas.microsoft.com/office/drawing/2014/main" id="{E4C84856-956E-4C72-A322-BC712AAEFE8E}"/>
              </a:ext>
            </a:extLst>
          </p:cNvPr>
          <p:cNvSpPr txBox="1"/>
          <p:nvPr userDrawn="1"/>
        </p:nvSpPr>
        <p:spPr>
          <a:xfrm>
            <a:off x="6446286" y="5727710"/>
            <a:ext cx="720000" cy="720000"/>
          </a:xfrm>
          <a:prstGeom prst="rect">
            <a:avLst/>
          </a:prstGeom>
          <a:solidFill>
            <a:srgbClr val="27CABE"/>
          </a:solidFill>
        </p:spPr>
        <p:txBody>
          <a:bodyPr wrap="square" rtlCol="0">
            <a:spAutoFit/>
          </a:bodyPr>
          <a:lstStyle/>
          <a:p>
            <a:r>
              <a:rPr lang="fr-FR" sz="900" dirty="0">
                <a:solidFill>
                  <a:schemeClr val="bg1"/>
                </a:solidFill>
              </a:rPr>
              <a:t>RVB </a:t>
            </a:r>
          </a:p>
          <a:p>
            <a:r>
              <a:rPr lang="fr-FR" sz="900" dirty="0">
                <a:solidFill>
                  <a:schemeClr val="bg1"/>
                </a:solidFill>
              </a:rPr>
              <a:t>39</a:t>
            </a:r>
          </a:p>
          <a:p>
            <a:r>
              <a:rPr lang="fr-FR" sz="900" dirty="0">
                <a:solidFill>
                  <a:schemeClr val="bg1"/>
                </a:solidFill>
              </a:rPr>
              <a:t>202</a:t>
            </a:r>
          </a:p>
          <a:p>
            <a:r>
              <a:rPr lang="fr-FR" sz="900" dirty="0">
                <a:solidFill>
                  <a:schemeClr val="bg1"/>
                </a:solidFill>
              </a:rPr>
              <a:t>190</a:t>
            </a:r>
          </a:p>
        </p:txBody>
      </p:sp>
      <p:sp>
        <p:nvSpPr>
          <p:cNvPr id="68" name="ZoneTexte 67">
            <a:extLst>
              <a:ext uri="{FF2B5EF4-FFF2-40B4-BE49-F238E27FC236}">
                <a16:creationId xmlns:a16="http://schemas.microsoft.com/office/drawing/2014/main" id="{1D9BDFC9-4D23-483D-A29E-04CA62401C31}"/>
              </a:ext>
            </a:extLst>
          </p:cNvPr>
          <p:cNvSpPr txBox="1"/>
          <p:nvPr userDrawn="1"/>
        </p:nvSpPr>
        <p:spPr>
          <a:xfrm>
            <a:off x="7489685" y="5727710"/>
            <a:ext cx="720000" cy="720000"/>
          </a:xfrm>
          <a:prstGeom prst="rect">
            <a:avLst/>
          </a:prstGeom>
          <a:solidFill>
            <a:srgbClr val="B0D885"/>
          </a:solidFill>
        </p:spPr>
        <p:txBody>
          <a:bodyPr wrap="square" rtlCol="0">
            <a:spAutoFit/>
          </a:bodyPr>
          <a:lstStyle/>
          <a:p>
            <a:r>
              <a:rPr lang="fr-FR" sz="900" dirty="0">
                <a:solidFill>
                  <a:schemeClr val="bg1"/>
                </a:solidFill>
              </a:rPr>
              <a:t>RVB </a:t>
            </a:r>
          </a:p>
          <a:p>
            <a:r>
              <a:rPr lang="fr-FR" sz="900" dirty="0">
                <a:solidFill>
                  <a:schemeClr val="bg1"/>
                </a:solidFill>
              </a:rPr>
              <a:t>176</a:t>
            </a:r>
          </a:p>
          <a:p>
            <a:r>
              <a:rPr lang="fr-FR" sz="900" dirty="0">
                <a:solidFill>
                  <a:schemeClr val="bg1"/>
                </a:solidFill>
              </a:rPr>
              <a:t>216</a:t>
            </a:r>
          </a:p>
          <a:p>
            <a:r>
              <a:rPr lang="fr-FR" sz="900" dirty="0">
                <a:solidFill>
                  <a:schemeClr val="bg1"/>
                </a:solidFill>
              </a:rPr>
              <a:t>133</a:t>
            </a:r>
          </a:p>
        </p:txBody>
      </p:sp>
      <p:sp>
        <p:nvSpPr>
          <p:cNvPr id="69" name="ZoneTexte 68">
            <a:extLst>
              <a:ext uri="{FF2B5EF4-FFF2-40B4-BE49-F238E27FC236}">
                <a16:creationId xmlns:a16="http://schemas.microsoft.com/office/drawing/2014/main" id="{022C155C-1FF8-44C4-9913-9171DA45F454}"/>
              </a:ext>
            </a:extLst>
          </p:cNvPr>
          <p:cNvSpPr txBox="1"/>
          <p:nvPr userDrawn="1"/>
        </p:nvSpPr>
        <p:spPr>
          <a:xfrm>
            <a:off x="8542814" y="5727710"/>
            <a:ext cx="720000" cy="720000"/>
          </a:xfrm>
          <a:prstGeom prst="rect">
            <a:avLst/>
          </a:prstGeom>
          <a:solidFill>
            <a:srgbClr val="1D1D1B"/>
          </a:solidFill>
        </p:spPr>
        <p:txBody>
          <a:bodyPr wrap="square" rtlCol="0">
            <a:spAutoFit/>
          </a:bodyPr>
          <a:lstStyle/>
          <a:p>
            <a:r>
              <a:rPr lang="fr-FR" sz="900" dirty="0">
                <a:solidFill>
                  <a:schemeClr val="bg1"/>
                </a:solidFill>
              </a:rPr>
              <a:t>RVB</a:t>
            </a:r>
          </a:p>
          <a:p>
            <a:r>
              <a:rPr lang="fr-FR" sz="900" dirty="0">
                <a:solidFill>
                  <a:schemeClr val="bg1"/>
                </a:solidFill>
              </a:rPr>
              <a:t>29</a:t>
            </a:r>
            <a:endParaRPr lang="fr-FR" sz="900" b="1" dirty="0">
              <a:solidFill>
                <a:schemeClr val="bg1"/>
              </a:solidFill>
            </a:endParaRPr>
          </a:p>
          <a:p>
            <a:r>
              <a:rPr lang="fr-FR" sz="900" b="1" dirty="0">
                <a:solidFill>
                  <a:schemeClr val="bg1"/>
                </a:solidFill>
              </a:rPr>
              <a:t>29</a:t>
            </a:r>
          </a:p>
          <a:p>
            <a:r>
              <a:rPr lang="fr-FR" sz="900" b="1" dirty="0">
                <a:solidFill>
                  <a:schemeClr val="bg1"/>
                </a:solidFill>
              </a:rPr>
              <a:t>27</a:t>
            </a:r>
          </a:p>
          <a:p>
            <a:endParaRPr lang="fr-FR" sz="800" b="1" dirty="0">
              <a:solidFill>
                <a:schemeClr val="bg1"/>
              </a:solidFill>
            </a:endParaRPr>
          </a:p>
        </p:txBody>
      </p:sp>
      <p:sp>
        <p:nvSpPr>
          <p:cNvPr id="70" name="ZoneTexte 69">
            <a:extLst>
              <a:ext uri="{FF2B5EF4-FFF2-40B4-BE49-F238E27FC236}">
                <a16:creationId xmlns:a16="http://schemas.microsoft.com/office/drawing/2014/main" id="{1D9BDFC9-4D23-483D-A29E-04CA62401C31}"/>
              </a:ext>
            </a:extLst>
          </p:cNvPr>
          <p:cNvSpPr txBox="1"/>
          <p:nvPr userDrawn="1"/>
        </p:nvSpPr>
        <p:spPr>
          <a:xfrm>
            <a:off x="9595943" y="5727710"/>
            <a:ext cx="720000" cy="720000"/>
          </a:xfrm>
          <a:prstGeom prst="rect">
            <a:avLst/>
          </a:prstGeom>
          <a:solidFill>
            <a:srgbClr val="E9E9E9"/>
          </a:solidFill>
        </p:spPr>
        <p:txBody>
          <a:bodyPr wrap="square" rtlCol="0">
            <a:spAutoFit/>
          </a:bodyPr>
          <a:lstStyle/>
          <a:p>
            <a:r>
              <a:rPr lang="fr-FR" sz="900" dirty="0">
                <a:solidFill>
                  <a:schemeClr val="tx1"/>
                </a:solidFill>
              </a:rPr>
              <a:t>RVB </a:t>
            </a:r>
          </a:p>
          <a:p>
            <a:r>
              <a:rPr lang="fr-FR" sz="900" dirty="0">
                <a:solidFill>
                  <a:schemeClr val="tx1"/>
                </a:solidFill>
              </a:rPr>
              <a:t>233</a:t>
            </a:r>
          </a:p>
          <a:p>
            <a:r>
              <a:rPr lang="fr-FR" sz="900" dirty="0">
                <a:solidFill>
                  <a:schemeClr val="tx1"/>
                </a:solidFill>
              </a:rPr>
              <a:t>233</a:t>
            </a:r>
          </a:p>
          <a:p>
            <a:r>
              <a:rPr lang="fr-FR" sz="900" dirty="0">
                <a:solidFill>
                  <a:schemeClr val="tx1"/>
                </a:solidFill>
              </a:rPr>
              <a:t>233</a:t>
            </a:r>
          </a:p>
        </p:txBody>
      </p:sp>
      <p:sp>
        <p:nvSpPr>
          <p:cNvPr id="71" name="ZoneTexte 70">
            <a:extLst>
              <a:ext uri="{FF2B5EF4-FFF2-40B4-BE49-F238E27FC236}">
                <a16:creationId xmlns:a16="http://schemas.microsoft.com/office/drawing/2014/main" id="{022C155C-1FF8-44C4-9913-9171DA45F454}"/>
              </a:ext>
            </a:extLst>
          </p:cNvPr>
          <p:cNvSpPr txBox="1"/>
          <p:nvPr userDrawn="1"/>
        </p:nvSpPr>
        <p:spPr>
          <a:xfrm>
            <a:off x="3298575" y="2925062"/>
            <a:ext cx="720000" cy="720000"/>
          </a:xfrm>
          <a:prstGeom prst="rect">
            <a:avLst/>
          </a:prstGeom>
          <a:solidFill>
            <a:srgbClr val="1D1D1B"/>
          </a:solidFill>
        </p:spPr>
        <p:txBody>
          <a:bodyPr wrap="square" rtlCol="0">
            <a:spAutoFit/>
          </a:bodyPr>
          <a:lstStyle/>
          <a:p>
            <a:r>
              <a:rPr lang="fr-FR" sz="900" dirty="0">
                <a:solidFill>
                  <a:schemeClr val="bg1"/>
                </a:solidFill>
              </a:rPr>
              <a:t>RVB</a:t>
            </a:r>
          </a:p>
          <a:p>
            <a:r>
              <a:rPr lang="fr-FR" sz="900" dirty="0">
                <a:solidFill>
                  <a:schemeClr val="bg1"/>
                </a:solidFill>
              </a:rPr>
              <a:t>29</a:t>
            </a:r>
            <a:endParaRPr lang="fr-FR" sz="900" b="1" dirty="0">
              <a:solidFill>
                <a:schemeClr val="bg1"/>
              </a:solidFill>
            </a:endParaRPr>
          </a:p>
          <a:p>
            <a:r>
              <a:rPr lang="fr-FR" sz="900" b="1" dirty="0">
                <a:solidFill>
                  <a:schemeClr val="bg1"/>
                </a:solidFill>
              </a:rPr>
              <a:t>29</a:t>
            </a:r>
          </a:p>
          <a:p>
            <a:r>
              <a:rPr lang="fr-FR" sz="900" b="1" dirty="0">
                <a:solidFill>
                  <a:schemeClr val="bg1"/>
                </a:solidFill>
              </a:rPr>
              <a:t>27</a:t>
            </a:r>
          </a:p>
          <a:p>
            <a:endParaRPr lang="fr-FR" sz="800" b="1" dirty="0">
              <a:solidFill>
                <a:schemeClr val="bg1"/>
              </a:solidFill>
            </a:endParaRPr>
          </a:p>
        </p:txBody>
      </p:sp>
      <p:sp>
        <p:nvSpPr>
          <p:cNvPr id="77" name="ZoneTexte 76"/>
          <p:cNvSpPr txBox="1"/>
          <p:nvPr userDrawn="1"/>
        </p:nvSpPr>
        <p:spPr>
          <a:xfrm>
            <a:off x="261517" y="270948"/>
            <a:ext cx="2519783" cy="1323439"/>
          </a:xfrm>
          <a:prstGeom prst="rect">
            <a:avLst/>
          </a:prstGeom>
          <a:noFill/>
        </p:spPr>
        <p:txBody>
          <a:bodyPr wrap="square" rtlCol="0">
            <a:spAutoFit/>
          </a:bodyPr>
          <a:lstStyle/>
          <a:p>
            <a:r>
              <a:rPr lang="fr-FR" sz="4000" b="1" dirty="0"/>
              <a:t>Les couleurs</a:t>
            </a:r>
          </a:p>
        </p:txBody>
      </p:sp>
      <p:sp>
        <p:nvSpPr>
          <p:cNvPr id="78" name="ZoneTexte 77"/>
          <p:cNvSpPr txBox="1"/>
          <p:nvPr userDrawn="1"/>
        </p:nvSpPr>
        <p:spPr>
          <a:xfrm>
            <a:off x="242888" y="1720577"/>
            <a:ext cx="2557041" cy="954107"/>
          </a:xfrm>
          <a:prstGeom prst="rect">
            <a:avLst/>
          </a:prstGeom>
          <a:noFill/>
        </p:spPr>
        <p:txBody>
          <a:bodyPr wrap="square" rtlCol="0">
            <a:spAutoFit/>
          </a:bodyPr>
          <a:lstStyle/>
          <a:p>
            <a:r>
              <a:rPr lang="fr-FR" sz="2800" b="1" dirty="0">
                <a:solidFill>
                  <a:srgbClr val="922A51"/>
                </a:solidFill>
              </a:rPr>
              <a:t>Guide d’utilisation</a:t>
            </a:r>
          </a:p>
        </p:txBody>
      </p:sp>
      <p:sp>
        <p:nvSpPr>
          <p:cNvPr id="79" name="ZoneTexte 78"/>
          <p:cNvSpPr txBox="1"/>
          <p:nvPr userDrawn="1"/>
        </p:nvSpPr>
        <p:spPr>
          <a:xfrm>
            <a:off x="237077" y="2929642"/>
            <a:ext cx="2538412" cy="553998"/>
          </a:xfrm>
          <a:prstGeom prst="rect">
            <a:avLst/>
          </a:prstGeom>
          <a:noFill/>
        </p:spPr>
        <p:txBody>
          <a:bodyPr wrap="square" rtlCol="0">
            <a:spAutoFit/>
          </a:bodyPr>
          <a:lstStyle/>
          <a:p>
            <a:pPr lvl="0"/>
            <a:r>
              <a:rPr lang="fr-FR" sz="1500" b="0" dirty="0"/>
              <a:t>1 couleur pour le texte courant</a:t>
            </a:r>
          </a:p>
        </p:txBody>
      </p:sp>
      <p:sp>
        <p:nvSpPr>
          <p:cNvPr id="80" name="ZoneTexte 79"/>
          <p:cNvSpPr txBox="1"/>
          <p:nvPr userDrawn="1"/>
        </p:nvSpPr>
        <p:spPr>
          <a:xfrm>
            <a:off x="265915" y="3862388"/>
            <a:ext cx="2538412" cy="323165"/>
          </a:xfrm>
          <a:prstGeom prst="rect">
            <a:avLst/>
          </a:prstGeom>
          <a:noFill/>
        </p:spPr>
        <p:txBody>
          <a:bodyPr wrap="square" rtlCol="0">
            <a:spAutoFit/>
          </a:bodyPr>
          <a:lstStyle/>
          <a:p>
            <a:pPr lvl="0"/>
            <a:r>
              <a:rPr lang="fr-FR" sz="1500" b="0" dirty="0"/>
              <a:t>2 couleurs</a:t>
            </a:r>
            <a:r>
              <a:rPr lang="fr-FR" sz="1500" b="0" baseline="0" dirty="0"/>
              <a:t> pour les sous-titres</a:t>
            </a:r>
            <a:endParaRPr lang="fr-FR" sz="1500" b="0" dirty="0"/>
          </a:p>
        </p:txBody>
      </p:sp>
      <p:sp>
        <p:nvSpPr>
          <p:cNvPr id="81" name="ZoneTexte 80"/>
          <p:cNvSpPr txBox="1"/>
          <p:nvPr userDrawn="1"/>
        </p:nvSpPr>
        <p:spPr>
          <a:xfrm>
            <a:off x="261517" y="4790384"/>
            <a:ext cx="2538412" cy="784830"/>
          </a:xfrm>
          <a:prstGeom prst="rect">
            <a:avLst/>
          </a:prstGeom>
          <a:noFill/>
        </p:spPr>
        <p:txBody>
          <a:bodyPr wrap="square" rtlCol="0">
            <a:spAutoFit/>
          </a:bodyPr>
          <a:lstStyle/>
          <a:p>
            <a:pPr lvl="0"/>
            <a:r>
              <a:rPr lang="fr-FR" sz="1500" b="0" dirty="0"/>
              <a:t>6 couleurs</a:t>
            </a:r>
            <a:r>
              <a:rPr lang="fr-FR" sz="1500" b="0" baseline="0" dirty="0"/>
              <a:t> pour les illustrations pictogrammes (filaires)</a:t>
            </a:r>
            <a:endParaRPr lang="fr-FR" sz="1500" b="0" dirty="0"/>
          </a:p>
        </p:txBody>
      </p:sp>
      <p:sp>
        <p:nvSpPr>
          <p:cNvPr id="82" name="ZoneTexte 81"/>
          <p:cNvSpPr txBox="1"/>
          <p:nvPr userDrawn="1"/>
        </p:nvSpPr>
        <p:spPr>
          <a:xfrm>
            <a:off x="261517" y="5727710"/>
            <a:ext cx="2538412" cy="553998"/>
          </a:xfrm>
          <a:prstGeom prst="rect">
            <a:avLst/>
          </a:prstGeom>
          <a:noFill/>
        </p:spPr>
        <p:txBody>
          <a:bodyPr wrap="square" rtlCol="0">
            <a:spAutoFit/>
          </a:bodyPr>
          <a:lstStyle/>
          <a:p>
            <a:pPr lvl="0"/>
            <a:r>
              <a:rPr lang="fr-FR" sz="1500" b="0" dirty="0"/>
              <a:t>7 couleurs pour</a:t>
            </a:r>
            <a:r>
              <a:rPr lang="fr-FR" sz="1500" b="0" baseline="0" dirty="0"/>
              <a:t> les graphes (forme pleine)</a:t>
            </a:r>
            <a:endParaRPr lang="fr-FR" sz="1500" b="0" dirty="0"/>
          </a:p>
        </p:txBody>
      </p:sp>
    </p:spTree>
    <p:extLst>
      <p:ext uri="{BB962C8B-B14F-4D97-AF65-F5344CB8AC3E}">
        <p14:creationId xmlns:p14="http://schemas.microsoft.com/office/powerpoint/2010/main" val="2112424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de fin">
    <p:spTree>
      <p:nvGrpSpPr>
        <p:cNvPr id="1" name=""/>
        <p:cNvGrpSpPr/>
        <p:nvPr/>
      </p:nvGrpSpPr>
      <p:grpSpPr>
        <a:xfrm>
          <a:off x="0" y="0"/>
          <a:ext cx="0" cy="0"/>
          <a:chOff x="0" y="0"/>
          <a:chExt cx="0" cy="0"/>
        </a:xfrm>
      </p:grpSpPr>
      <p:pic>
        <p:nvPicPr>
          <p:cNvPr id="7" name="Graphique 98">
            <a:extLst>
              <a:ext uri="{FF2B5EF4-FFF2-40B4-BE49-F238E27FC236}">
                <a16:creationId xmlns:a16="http://schemas.microsoft.com/office/drawing/2014/main" id="{9A6606B0-A250-4392-81B0-D79DB4DF958D}"/>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8608" r="12911" b="7557"/>
          <a:stretch/>
        </p:blipFill>
        <p:spPr>
          <a:xfrm>
            <a:off x="4823927" y="130629"/>
            <a:ext cx="7368073" cy="6179890"/>
          </a:xfrm>
          <a:prstGeom prst="rect">
            <a:avLst/>
          </a:prstGeom>
        </p:spPr>
      </p:pic>
      <p:pic>
        <p:nvPicPr>
          <p:cNvPr id="8" name="Graphique 98">
            <a:extLst>
              <a:ext uri="{FF2B5EF4-FFF2-40B4-BE49-F238E27FC236}">
                <a16:creationId xmlns:a16="http://schemas.microsoft.com/office/drawing/2014/main" id="{9A6606B0-A250-4392-81B0-D79DB4DF958D}"/>
              </a:ext>
            </a:extLst>
          </p:cNvPr>
          <p:cNvPicPr preferRelativeResize="0">
            <a:picLocks/>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49024" r="12911" b="7557"/>
          <a:stretch/>
        </p:blipFill>
        <p:spPr>
          <a:xfrm>
            <a:off x="27992" y="130629"/>
            <a:ext cx="4795935" cy="6179890"/>
          </a:xfrm>
          <a:prstGeom prst="rect">
            <a:avLst/>
          </a:prstGeom>
        </p:spPr>
      </p:pic>
      <p:sp>
        <p:nvSpPr>
          <p:cNvPr id="9" name="Rectangle 8">
            <a:extLst>
              <a:ext uri="{FF2B5EF4-FFF2-40B4-BE49-F238E27FC236}">
                <a16:creationId xmlns:a16="http://schemas.microsoft.com/office/drawing/2014/main" id="{EE6EE513-5455-469C-AB81-75AA970D183C}"/>
              </a:ext>
            </a:extLst>
          </p:cNvPr>
          <p:cNvSpPr/>
          <p:nvPr userDrawn="1"/>
        </p:nvSpPr>
        <p:spPr>
          <a:xfrm>
            <a:off x="0" y="1073020"/>
            <a:ext cx="12189814" cy="468396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pic>
        <p:nvPicPr>
          <p:cNvPr id="10" name="Graphique 4">
            <a:extLst>
              <a:ext uri="{FF2B5EF4-FFF2-40B4-BE49-F238E27FC236}">
                <a16:creationId xmlns:a16="http://schemas.microsoft.com/office/drawing/2014/main" id="{BEB5C0BA-6012-4C75-8FFB-95F8168C9A88}"/>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17516" b="38054"/>
          <a:stretch/>
        </p:blipFill>
        <p:spPr>
          <a:xfrm>
            <a:off x="3721871" y="2166229"/>
            <a:ext cx="4746071" cy="2108690"/>
          </a:xfrm>
          <a:prstGeom prst="rect">
            <a:avLst/>
          </a:prstGeom>
        </p:spPr>
      </p:pic>
      <p:grpSp>
        <p:nvGrpSpPr>
          <p:cNvPr id="11" name="Groupe 10">
            <a:extLst>
              <a:ext uri="{FF2B5EF4-FFF2-40B4-BE49-F238E27FC236}">
                <a16:creationId xmlns:a16="http://schemas.microsoft.com/office/drawing/2014/main" id="{B42D0BCC-CBB6-4C8F-8377-8BED58B07D16}"/>
              </a:ext>
            </a:extLst>
          </p:cNvPr>
          <p:cNvGrpSpPr/>
          <p:nvPr userDrawn="1"/>
        </p:nvGrpSpPr>
        <p:grpSpPr>
          <a:xfrm>
            <a:off x="187487" y="6475443"/>
            <a:ext cx="1929385" cy="233265"/>
            <a:chOff x="-8374889" y="-2924178"/>
            <a:chExt cx="5738051" cy="693737"/>
          </a:xfrm>
        </p:grpSpPr>
        <p:sp>
          <p:nvSpPr>
            <p:cNvPr id="12" name="Freeform 5">
              <a:extLst>
                <a:ext uri="{FF2B5EF4-FFF2-40B4-BE49-F238E27FC236}">
                  <a16:creationId xmlns:a16="http://schemas.microsoft.com/office/drawing/2014/main" id="{7E44E3AE-AC05-4BF6-BA9B-BA13F2D52975}"/>
                </a:ext>
              </a:extLst>
            </p:cNvPr>
            <p:cNvSpPr>
              <a:spLocks/>
            </p:cNvSpPr>
            <p:nvPr userDrawn="1"/>
          </p:nvSpPr>
          <p:spPr bwMode="auto">
            <a:xfrm>
              <a:off x="-7434263" y="-2733675"/>
              <a:ext cx="431800" cy="350837"/>
            </a:xfrm>
            <a:custGeom>
              <a:avLst/>
              <a:gdLst>
                <a:gd name="T0" fmla="*/ 272 w 272"/>
                <a:gd name="T1" fmla="*/ 107 h 221"/>
                <a:gd name="T2" fmla="*/ 270 w 272"/>
                <a:gd name="T3" fmla="*/ 131 h 221"/>
                <a:gd name="T4" fmla="*/ 264 w 272"/>
                <a:gd name="T5" fmla="*/ 153 h 221"/>
                <a:gd name="T6" fmla="*/ 252 w 272"/>
                <a:gd name="T7" fmla="*/ 173 h 221"/>
                <a:gd name="T8" fmla="*/ 236 w 272"/>
                <a:gd name="T9" fmla="*/ 189 h 221"/>
                <a:gd name="T10" fmla="*/ 216 w 272"/>
                <a:gd name="T11" fmla="*/ 203 h 221"/>
                <a:gd name="T12" fmla="*/ 166 w 272"/>
                <a:gd name="T13" fmla="*/ 219 h 221"/>
                <a:gd name="T14" fmla="*/ 138 w 272"/>
                <a:gd name="T15" fmla="*/ 221 h 221"/>
                <a:gd name="T16" fmla="*/ 86 w 272"/>
                <a:gd name="T17" fmla="*/ 213 h 221"/>
                <a:gd name="T18" fmla="*/ 44 w 272"/>
                <a:gd name="T19" fmla="*/ 193 h 221"/>
                <a:gd name="T20" fmla="*/ 34 w 272"/>
                <a:gd name="T21" fmla="*/ 185 h 221"/>
                <a:gd name="T22" fmla="*/ 18 w 272"/>
                <a:gd name="T23" fmla="*/ 167 h 221"/>
                <a:gd name="T24" fmla="*/ 6 w 272"/>
                <a:gd name="T25" fmla="*/ 145 h 221"/>
                <a:gd name="T26" fmla="*/ 2 w 272"/>
                <a:gd name="T27" fmla="*/ 123 h 221"/>
                <a:gd name="T28" fmla="*/ 0 w 272"/>
                <a:gd name="T29" fmla="*/ 109 h 221"/>
                <a:gd name="T30" fmla="*/ 4 w 272"/>
                <a:gd name="T31" fmla="*/ 86 h 221"/>
                <a:gd name="T32" fmla="*/ 12 w 272"/>
                <a:gd name="T33" fmla="*/ 66 h 221"/>
                <a:gd name="T34" fmla="*/ 24 w 272"/>
                <a:gd name="T35" fmla="*/ 46 h 221"/>
                <a:gd name="T36" fmla="*/ 44 w 272"/>
                <a:gd name="T37" fmla="*/ 28 h 221"/>
                <a:gd name="T38" fmla="*/ 64 w 272"/>
                <a:gd name="T39" fmla="*/ 16 h 221"/>
                <a:gd name="T40" fmla="*/ 112 w 272"/>
                <a:gd name="T41" fmla="*/ 2 h 221"/>
                <a:gd name="T42" fmla="*/ 140 w 272"/>
                <a:gd name="T43" fmla="*/ 0 h 221"/>
                <a:gd name="T44" fmla="*/ 172 w 272"/>
                <a:gd name="T45" fmla="*/ 4 h 221"/>
                <a:gd name="T46" fmla="*/ 202 w 272"/>
                <a:gd name="T47" fmla="*/ 12 h 221"/>
                <a:gd name="T48" fmla="*/ 230 w 272"/>
                <a:gd name="T49" fmla="*/ 28 h 221"/>
                <a:gd name="T50" fmla="*/ 254 w 272"/>
                <a:gd name="T51" fmla="*/ 48 h 221"/>
                <a:gd name="T52" fmla="*/ 216 w 272"/>
                <a:gd name="T53" fmla="*/ 68 h 221"/>
                <a:gd name="T54" fmla="*/ 180 w 272"/>
                <a:gd name="T55" fmla="*/ 44 h 221"/>
                <a:gd name="T56" fmla="*/ 138 w 272"/>
                <a:gd name="T57" fmla="*/ 38 h 221"/>
                <a:gd name="T58" fmla="*/ 118 w 272"/>
                <a:gd name="T59" fmla="*/ 38 h 221"/>
                <a:gd name="T60" fmla="*/ 82 w 272"/>
                <a:gd name="T61" fmla="*/ 50 h 221"/>
                <a:gd name="T62" fmla="*/ 58 w 272"/>
                <a:gd name="T63" fmla="*/ 70 h 221"/>
                <a:gd name="T64" fmla="*/ 44 w 272"/>
                <a:gd name="T65" fmla="*/ 96 h 221"/>
                <a:gd name="T66" fmla="*/ 42 w 272"/>
                <a:gd name="T67" fmla="*/ 109 h 221"/>
                <a:gd name="T68" fmla="*/ 50 w 272"/>
                <a:gd name="T69" fmla="*/ 139 h 221"/>
                <a:gd name="T70" fmla="*/ 68 w 272"/>
                <a:gd name="T71" fmla="*/ 163 h 221"/>
                <a:gd name="T72" fmla="*/ 98 w 272"/>
                <a:gd name="T73" fmla="*/ 179 h 221"/>
                <a:gd name="T74" fmla="*/ 138 w 272"/>
                <a:gd name="T75" fmla="*/ 185 h 221"/>
                <a:gd name="T76" fmla="*/ 152 w 272"/>
                <a:gd name="T77" fmla="*/ 183 h 221"/>
                <a:gd name="T78" fmla="*/ 178 w 272"/>
                <a:gd name="T79" fmla="*/ 177 h 221"/>
                <a:gd name="T80" fmla="*/ 200 w 272"/>
                <a:gd name="T81" fmla="*/ 165 h 221"/>
                <a:gd name="T82" fmla="*/ 216 w 272"/>
                <a:gd name="T83" fmla="*/ 149 h 221"/>
                <a:gd name="T84" fmla="*/ 128 w 272"/>
                <a:gd name="T85" fmla="*/ 137 h 221"/>
                <a:gd name="T86" fmla="*/ 272 w 272"/>
                <a:gd name="T87" fmla="*/ 10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 h="221">
                  <a:moveTo>
                    <a:pt x="272" y="107"/>
                  </a:moveTo>
                  <a:lnTo>
                    <a:pt x="272" y="107"/>
                  </a:lnTo>
                  <a:lnTo>
                    <a:pt x="272" y="119"/>
                  </a:lnTo>
                  <a:lnTo>
                    <a:pt x="270" y="131"/>
                  </a:lnTo>
                  <a:lnTo>
                    <a:pt x="268" y="143"/>
                  </a:lnTo>
                  <a:lnTo>
                    <a:pt x="264" y="153"/>
                  </a:lnTo>
                  <a:lnTo>
                    <a:pt x="258" y="163"/>
                  </a:lnTo>
                  <a:lnTo>
                    <a:pt x="252" y="173"/>
                  </a:lnTo>
                  <a:lnTo>
                    <a:pt x="244" y="181"/>
                  </a:lnTo>
                  <a:lnTo>
                    <a:pt x="236" y="189"/>
                  </a:lnTo>
                  <a:lnTo>
                    <a:pt x="226" y="197"/>
                  </a:lnTo>
                  <a:lnTo>
                    <a:pt x="216" y="203"/>
                  </a:lnTo>
                  <a:lnTo>
                    <a:pt x="194" y="213"/>
                  </a:lnTo>
                  <a:lnTo>
                    <a:pt x="166" y="219"/>
                  </a:lnTo>
                  <a:lnTo>
                    <a:pt x="138" y="221"/>
                  </a:lnTo>
                  <a:lnTo>
                    <a:pt x="138" y="221"/>
                  </a:lnTo>
                  <a:lnTo>
                    <a:pt x="110" y="219"/>
                  </a:lnTo>
                  <a:lnTo>
                    <a:pt x="86" y="213"/>
                  </a:lnTo>
                  <a:lnTo>
                    <a:pt x="64" y="205"/>
                  </a:lnTo>
                  <a:lnTo>
                    <a:pt x="44" y="193"/>
                  </a:lnTo>
                  <a:lnTo>
                    <a:pt x="44" y="193"/>
                  </a:lnTo>
                  <a:lnTo>
                    <a:pt x="34" y="185"/>
                  </a:lnTo>
                  <a:lnTo>
                    <a:pt x="24" y="177"/>
                  </a:lnTo>
                  <a:lnTo>
                    <a:pt x="18" y="167"/>
                  </a:lnTo>
                  <a:lnTo>
                    <a:pt x="12" y="157"/>
                  </a:lnTo>
                  <a:lnTo>
                    <a:pt x="6" y="145"/>
                  </a:lnTo>
                  <a:lnTo>
                    <a:pt x="4" y="135"/>
                  </a:lnTo>
                  <a:lnTo>
                    <a:pt x="2" y="123"/>
                  </a:lnTo>
                  <a:lnTo>
                    <a:pt x="0" y="109"/>
                  </a:lnTo>
                  <a:lnTo>
                    <a:pt x="0" y="109"/>
                  </a:lnTo>
                  <a:lnTo>
                    <a:pt x="2" y="98"/>
                  </a:lnTo>
                  <a:lnTo>
                    <a:pt x="4" y="86"/>
                  </a:lnTo>
                  <a:lnTo>
                    <a:pt x="6" y="76"/>
                  </a:lnTo>
                  <a:lnTo>
                    <a:pt x="12" y="66"/>
                  </a:lnTo>
                  <a:lnTo>
                    <a:pt x="18" y="56"/>
                  </a:lnTo>
                  <a:lnTo>
                    <a:pt x="24" y="46"/>
                  </a:lnTo>
                  <a:lnTo>
                    <a:pt x="34" y="36"/>
                  </a:lnTo>
                  <a:lnTo>
                    <a:pt x="44" y="28"/>
                  </a:lnTo>
                  <a:lnTo>
                    <a:pt x="44" y="28"/>
                  </a:lnTo>
                  <a:lnTo>
                    <a:pt x="64" y="16"/>
                  </a:lnTo>
                  <a:lnTo>
                    <a:pt x="86" y="8"/>
                  </a:lnTo>
                  <a:lnTo>
                    <a:pt x="112" y="2"/>
                  </a:lnTo>
                  <a:lnTo>
                    <a:pt x="140" y="0"/>
                  </a:lnTo>
                  <a:lnTo>
                    <a:pt x="140" y="0"/>
                  </a:lnTo>
                  <a:lnTo>
                    <a:pt x="156" y="2"/>
                  </a:lnTo>
                  <a:lnTo>
                    <a:pt x="172" y="4"/>
                  </a:lnTo>
                  <a:lnTo>
                    <a:pt x="188" y="8"/>
                  </a:lnTo>
                  <a:lnTo>
                    <a:pt x="202" y="12"/>
                  </a:lnTo>
                  <a:lnTo>
                    <a:pt x="216" y="18"/>
                  </a:lnTo>
                  <a:lnTo>
                    <a:pt x="230" y="28"/>
                  </a:lnTo>
                  <a:lnTo>
                    <a:pt x="242" y="38"/>
                  </a:lnTo>
                  <a:lnTo>
                    <a:pt x="254" y="48"/>
                  </a:lnTo>
                  <a:lnTo>
                    <a:pt x="216" y="68"/>
                  </a:lnTo>
                  <a:lnTo>
                    <a:pt x="216" y="68"/>
                  </a:lnTo>
                  <a:lnTo>
                    <a:pt x="198" y="54"/>
                  </a:lnTo>
                  <a:lnTo>
                    <a:pt x="180" y="44"/>
                  </a:lnTo>
                  <a:lnTo>
                    <a:pt x="160" y="40"/>
                  </a:lnTo>
                  <a:lnTo>
                    <a:pt x="138" y="38"/>
                  </a:lnTo>
                  <a:lnTo>
                    <a:pt x="138" y="38"/>
                  </a:lnTo>
                  <a:lnTo>
                    <a:pt x="118" y="38"/>
                  </a:lnTo>
                  <a:lnTo>
                    <a:pt x="98" y="42"/>
                  </a:lnTo>
                  <a:lnTo>
                    <a:pt x="82" y="50"/>
                  </a:lnTo>
                  <a:lnTo>
                    <a:pt x="68" y="58"/>
                  </a:lnTo>
                  <a:lnTo>
                    <a:pt x="58" y="70"/>
                  </a:lnTo>
                  <a:lnTo>
                    <a:pt x="50" y="82"/>
                  </a:lnTo>
                  <a:lnTo>
                    <a:pt x="44" y="96"/>
                  </a:lnTo>
                  <a:lnTo>
                    <a:pt x="42" y="109"/>
                  </a:lnTo>
                  <a:lnTo>
                    <a:pt x="42" y="109"/>
                  </a:lnTo>
                  <a:lnTo>
                    <a:pt x="44" y="125"/>
                  </a:lnTo>
                  <a:lnTo>
                    <a:pt x="50" y="139"/>
                  </a:lnTo>
                  <a:lnTo>
                    <a:pt x="58" y="153"/>
                  </a:lnTo>
                  <a:lnTo>
                    <a:pt x="68" y="163"/>
                  </a:lnTo>
                  <a:lnTo>
                    <a:pt x="82" y="173"/>
                  </a:lnTo>
                  <a:lnTo>
                    <a:pt x="98" y="179"/>
                  </a:lnTo>
                  <a:lnTo>
                    <a:pt x="116" y="183"/>
                  </a:lnTo>
                  <a:lnTo>
                    <a:pt x="138" y="185"/>
                  </a:lnTo>
                  <a:lnTo>
                    <a:pt x="138" y="185"/>
                  </a:lnTo>
                  <a:lnTo>
                    <a:pt x="152" y="183"/>
                  </a:lnTo>
                  <a:lnTo>
                    <a:pt x="166" y="181"/>
                  </a:lnTo>
                  <a:lnTo>
                    <a:pt x="178" y="177"/>
                  </a:lnTo>
                  <a:lnTo>
                    <a:pt x="190" y="171"/>
                  </a:lnTo>
                  <a:lnTo>
                    <a:pt x="200" y="165"/>
                  </a:lnTo>
                  <a:lnTo>
                    <a:pt x="208" y="157"/>
                  </a:lnTo>
                  <a:lnTo>
                    <a:pt x="216" y="149"/>
                  </a:lnTo>
                  <a:lnTo>
                    <a:pt x="222" y="137"/>
                  </a:lnTo>
                  <a:lnTo>
                    <a:pt x="128" y="137"/>
                  </a:lnTo>
                  <a:lnTo>
                    <a:pt x="128" y="101"/>
                  </a:lnTo>
                  <a:lnTo>
                    <a:pt x="272" y="101"/>
                  </a:lnTo>
                  <a:lnTo>
                    <a:pt x="272" y="1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3" name="Freeform 6">
              <a:extLst>
                <a:ext uri="{FF2B5EF4-FFF2-40B4-BE49-F238E27FC236}">
                  <a16:creationId xmlns:a16="http://schemas.microsoft.com/office/drawing/2014/main" id="{9144520B-0F13-4FE0-928B-F88C008DD4E7}"/>
                </a:ext>
              </a:extLst>
            </p:cNvPr>
            <p:cNvSpPr>
              <a:spLocks/>
            </p:cNvSpPr>
            <p:nvPr userDrawn="1"/>
          </p:nvSpPr>
          <p:spPr bwMode="auto">
            <a:xfrm>
              <a:off x="-7434263" y="-2733675"/>
              <a:ext cx="431800" cy="350837"/>
            </a:xfrm>
            <a:custGeom>
              <a:avLst/>
              <a:gdLst>
                <a:gd name="T0" fmla="*/ 272 w 272"/>
                <a:gd name="T1" fmla="*/ 107 h 221"/>
                <a:gd name="T2" fmla="*/ 270 w 272"/>
                <a:gd name="T3" fmla="*/ 131 h 221"/>
                <a:gd name="T4" fmla="*/ 264 w 272"/>
                <a:gd name="T5" fmla="*/ 153 h 221"/>
                <a:gd name="T6" fmla="*/ 252 w 272"/>
                <a:gd name="T7" fmla="*/ 173 h 221"/>
                <a:gd name="T8" fmla="*/ 236 w 272"/>
                <a:gd name="T9" fmla="*/ 189 h 221"/>
                <a:gd name="T10" fmla="*/ 216 w 272"/>
                <a:gd name="T11" fmla="*/ 203 h 221"/>
                <a:gd name="T12" fmla="*/ 166 w 272"/>
                <a:gd name="T13" fmla="*/ 219 h 221"/>
                <a:gd name="T14" fmla="*/ 138 w 272"/>
                <a:gd name="T15" fmla="*/ 221 h 221"/>
                <a:gd name="T16" fmla="*/ 86 w 272"/>
                <a:gd name="T17" fmla="*/ 213 h 221"/>
                <a:gd name="T18" fmla="*/ 44 w 272"/>
                <a:gd name="T19" fmla="*/ 193 h 221"/>
                <a:gd name="T20" fmla="*/ 34 w 272"/>
                <a:gd name="T21" fmla="*/ 185 h 221"/>
                <a:gd name="T22" fmla="*/ 18 w 272"/>
                <a:gd name="T23" fmla="*/ 167 h 221"/>
                <a:gd name="T24" fmla="*/ 6 w 272"/>
                <a:gd name="T25" fmla="*/ 145 h 221"/>
                <a:gd name="T26" fmla="*/ 2 w 272"/>
                <a:gd name="T27" fmla="*/ 123 h 221"/>
                <a:gd name="T28" fmla="*/ 0 w 272"/>
                <a:gd name="T29" fmla="*/ 109 h 221"/>
                <a:gd name="T30" fmla="*/ 4 w 272"/>
                <a:gd name="T31" fmla="*/ 86 h 221"/>
                <a:gd name="T32" fmla="*/ 12 w 272"/>
                <a:gd name="T33" fmla="*/ 66 h 221"/>
                <a:gd name="T34" fmla="*/ 24 w 272"/>
                <a:gd name="T35" fmla="*/ 46 h 221"/>
                <a:gd name="T36" fmla="*/ 44 w 272"/>
                <a:gd name="T37" fmla="*/ 28 h 221"/>
                <a:gd name="T38" fmla="*/ 64 w 272"/>
                <a:gd name="T39" fmla="*/ 16 h 221"/>
                <a:gd name="T40" fmla="*/ 112 w 272"/>
                <a:gd name="T41" fmla="*/ 2 h 221"/>
                <a:gd name="T42" fmla="*/ 140 w 272"/>
                <a:gd name="T43" fmla="*/ 0 h 221"/>
                <a:gd name="T44" fmla="*/ 172 w 272"/>
                <a:gd name="T45" fmla="*/ 4 h 221"/>
                <a:gd name="T46" fmla="*/ 202 w 272"/>
                <a:gd name="T47" fmla="*/ 12 h 221"/>
                <a:gd name="T48" fmla="*/ 230 w 272"/>
                <a:gd name="T49" fmla="*/ 28 h 221"/>
                <a:gd name="T50" fmla="*/ 254 w 272"/>
                <a:gd name="T51" fmla="*/ 48 h 221"/>
                <a:gd name="T52" fmla="*/ 216 w 272"/>
                <a:gd name="T53" fmla="*/ 68 h 221"/>
                <a:gd name="T54" fmla="*/ 180 w 272"/>
                <a:gd name="T55" fmla="*/ 44 h 221"/>
                <a:gd name="T56" fmla="*/ 138 w 272"/>
                <a:gd name="T57" fmla="*/ 38 h 221"/>
                <a:gd name="T58" fmla="*/ 118 w 272"/>
                <a:gd name="T59" fmla="*/ 38 h 221"/>
                <a:gd name="T60" fmla="*/ 82 w 272"/>
                <a:gd name="T61" fmla="*/ 50 h 221"/>
                <a:gd name="T62" fmla="*/ 58 w 272"/>
                <a:gd name="T63" fmla="*/ 70 h 221"/>
                <a:gd name="T64" fmla="*/ 44 w 272"/>
                <a:gd name="T65" fmla="*/ 96 h 221"/>
                <a:gd name="T66" fmla="*/ 42 w 272"/>
                <a:gd name="T67" fmla="*/ 109 h 221"/>
                <a:gd name="T68" fmla="*/ 50 w 272"/>
                <a:gd name="T69" fmla="*/ 139 h 221"/>
                <a:gd name="T70" fmla="*/ 68 w 272"/>
                <a:gd name="T71" fmla="*/ 163 h 221"/>
                <a:gd name="T72" fmla="*/ 98 w 272"/>
                <a:gd name="T73" fmla="*/ 179 h 221"/>
                <a:gd name="T74" fmla="*/ 138 w 272"/>
                <a:gd name="T75" fmla="*/ 185 h 221"/>
                <a:gd name="T76" fmla="*/ 152 w 272"/>
                <a:gd name="T77" fmla="*/ 183 h 221"/>
                <a:gd name="T78" fmla="*/ 178 w 272"/>
                <a:gd name="T79" fmla="*/ 177 h 221"/>
                <a:gd name="T80" fmla="*/ 200 w 272"/>
                <a:gd name="T81" fmla="*/ 165 h 221"/>
                <a:gd name="T82" fmla="*/ 216 w 272"/>
                <a:gd name="T83" fmla="*/ 149 h 221"/>
                <a:gd name="T84" fmla="*/ 128 w 272"/>
                <a:gd name="T85" fmla="*/ 137 h 221"/>
                <a:gd name="T86" fmla="*/ 272 w 272"/>
                <a:gd name="T87" fmla="*/ 10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 h="221">
                  <a:moveTo>
                    <a:pt x="272" y="107"/>
                  </a:moveTo>
                  <a:lnTo>
                    <a:pt x="272" y="107"/>
                  </a:lnTo>
                  <a:lnTo>
                    <a:pt x="272" y="119"/>
                  </a:lnTo>
                  <a:lnTo>
                    <a:pt x="270" y="131"/>
                  </a:lnTo>
                  <a:lnTo>
                    <a:pt x="268" y="143"/>
                  </a:lnTo>
                  <a:lnTo>
                    <a:pt x="264" y="153"/>
                  </a:lnTo>
                  <a:lnTo>
                    <a:pt x="258" y="163"/>
                  </a:lnTo>
                  <a:lnTo>
                    <a:pt x="252" y="173"/>
                  </a:lnTo>
                  <a:lnTo>
                    <a:pt x="244" y="181"/>
                  </a:lnTo>
                  <a:lnTo>
                    <a:pt x="236" y="189"/>
                  </a:lnTo>
                  <a:lnTo>
                    <a:pt x="226" y="197"/>
                  </a:lnTo>
                  <a:lnTo>
                    <a:pt x="216" y="203"/>
                  </a:lnTo>
                  <a:lnTo>
                    <a:pt x="194" y="213"/>
                  </a:lnTo>
                  <a:lnTo>
                    <a:pt x="166" y="219"/>
                  </a:lnTo>
                  <a:lnTo>
                    <a:pt x="138" y="221"/>
                  </a:lnTo>
                  <a:lnTo>
                    <a:pt x="138" y="221"/>
                  </a:lnTo>
                  <a:lnTo>
                    <a:pt x="110" y="219"/>
                  </a:lnTo>
                  <a:lnTo>
                    <a:pt x="86" y="213"/>
                  </a:lnTo>
                  <a:lnTo>
                    <a:pt x="64" y="205"/>
                  </a:lnTo>
                  <a:lnTo>
                    <a:pt x="44" y="193"/>
                  </a:lnTo>
                  <a:lnTo>
                    <a:pt x="44" y="193"/>
                  </a:lnTo>
                  <a:lnTo>
                    <a:pt x="34" y="185"/>
                  </a:lnTo>
                  <a:lnTo>
                    <a:pt x="24" y="177"/>
                  </a:lnTo>
                  <a:lnTo>
                    <a:pt x="18" y="167"/>
                  </a:lnTo>
                  <a:lnTo>
                    <a:pt x="12" y="157"/>
                  </a:lnTo>
                  <a:lnTo>
                    <a:pt x="6" y="145"/>
                  </a:lnTo>
                  <a:lnTo>
                    <a:pt x="4" y="135"/>
                  </a:lnTo>
                  <a:lnTo>
                    <a:pt x="2" y="123"/>
                  </a:lnTo>
                  <a:lnTo>
                    <a:pt x="0" y="109"/>
                  </a:lnTo>
                  <a:lnTo>
                    <a:pt x="0" y="109"/>
                  </a:lnTo>
                  <a:lnTo>
                    <a:pt x="2" y="98"/>
                  </a:lnTo>
                  <a:lnTo>
                    <a:pt x="4" y="86"/>
                  </a:lnTo>
                  <a:lnTo>
                    <a:pt x="6" y="76"/>
                  </a:lnTo>
                  <a:lnTo>
                    <a:pt x="12" y="66"/>
                  </a:lnTo>
                  <a:lnTo>
                    <a:pt x="18" y="56"/>
                  </a:lnTo>
                  <a:lnTo>
                    <a:pt x="24" y="46"/>
                  </a:lnTo>
                  <a:lnTo>
                    <a:pt x="34" y="36"/>
                  </a:lnTo>
                  <a:lnTo>
                    <a:pt x="44" y="28"/>
                  </a:lnTo>
                  <a:lnTo>
                    <a:pt x="44" y="28"/>
                  </a:lnTo>
                  <a:lnTo>
                    <a:pt x="64" y="16"/>
                  </a:lnTo>
                  <a:lnTo>
                    <a:pt x="86" y="8"/>
                  </a:lnTo>
                  <a:lnTo>
                    <a:pt x="112" y="2"/>
                  </a:lnTo>
                  <a:lnTo>
                    <a:pt x="140" y="0"/>
                  </a:lnTo>
                  <a:lnTo>
                    <a:pt x="140" y="0"/>
                  </a:lnTo>
                  <a:lnTo>
                    <a:pt x="156" y="2"/>
                  </a:lnTo>
                  <a:lnTo>
                    <a:pt x="172" y="4"/>
                  </a:lnTo>
                  <a:lnTo>
                    <a:pt x="188" y="8"/>
                  </a:lnTo>
                  <a:lnTo>
                    <a:pt x="202" y="12"/>
                  </a:lnTo>
                  <a:lnTo>
                    <a:pt x="216" y="18"/>
                  </a:lnTo>
                  <a:lnTo>
                    <a:pt x="230" y="28"/>
                  </a:lnTo>
                  <a:lnTo>
                    <a:pt x="242" y="38"/>
                  </a:lnTo>
                  <a:lnTo>
                    <a:pt x="254" y="48"/>
                  </a:lnTo>
                  <a:lnTo>
                    <a:pt x="216" y="68"/>
                  </a:lnTo>
                  <a:lnTo>
                    <a:pt x="216" y="68"/>
                  </a:lnTo>
                  <a:lnTo>
                    <a:pt x="198" y="54"/>
                  </a:lnTo>
                  <a:lnTo>
                    <a:pt x="180" y="44"/>
                  </a:lnTo>
                  <a:lnTo>
                    <a:pt x="160" y="40"/>
                  </a:lnTo>
                  <a:lnTo>
                    <a:pt x="138" y="38"/>
                  </a:lnTo>
                  <a:lnTo>
                    <a:pt x="138" y="38"/>
                  </a:lnTo>
                  <a:lnTo>
                    <a:pt x="118" y="38"/>
                  </a:lnTo>
                  <a:lnTo>
                    <a:pt x="98" y="42"/>
                  </a:lnTo>
                  <a:lnTo>
                    <a:pt x="82" y="50"/>
                  </a:lnTo>
                  <a:lnTo>
                    <a:pt x="68" y="58"/>
                  </a:lnTo>
                  <a:lnTo>
                    <a:pt x="58" y="70"/>
                  </a:lnTo>
                  <a:lnTo>
                    <a:pt x="50" y="82"/>
                  </a:lnTo>
                  <a:lnTo>
                    <a:pt x="44" y="96"/>
                  </a:lnTo>
                  <a:lnTo>
                    <a:pt x="42" y="109"/>
                  </a:lnTo>
                  <a:lnTo>
                    <a:pt x="42" y="109"/>
                  </a:lnTo>
                  <a:lnTo>
                    <a:pt x="44" y="125"/>
                  </a:lnTo>
                  <a:lnTo>
                    <a:pt x="50" y="139"/>
                  </a:lnTo>
                  <a:lnTo>
                    <a:pt x="58" y="153"/>
                  </a:lnTo>
                  <a:lnTo>
                    <a:pt x="68" y="163"/>
                  </a:lnTo>
                  <a:lnTo>
                    <a:pt x="82" y="173"/>
                  </a:lnTo>
                  <a:lnTo>
                    <a:pt x="98" y="179"/>
                  </a:lnTo>
                  <a:lnTo>
                    <a:pt x="116" y="183"/>
                  </a:lnTo>
                  <a:lnTo>
                    <a:pt x="138" y="185"/>
                  </a:lnTo>
                  <a:lnTo>
                    <a:pt x="138" y="185"/>
                  </a:lnTo>
                  <a:lnTo>
                    <a:pt x="152" y="183"/>
                  </a:lnTo>
                  <a:lnTo>
                    <a:pt x="166" y="181"/>
                  </a:lnTo>
                  <a:lnTo>
                    <a:pt x="178" y="177"/>
                  </a:lnTo>
                  <a:lnTo>
                    <a:pt x="190" y="171"/>
                  </a:lnTo>
                  <a:lnTo>
                    <a:pt x="200" y="165"/>
                  </a:lnTo>
                  <a:lnTo>
                    <a:pt x="208" y="157"/>
                  </a:lnTo>
                  <a:lnTo>
                    <a:pt x="216" y="149"/>
                  </a:lnTo>
                  <a:lnTo>
                    <a:pt x="222" y="137"/>
                  </a:lnTo>
                  <a:lnTo>
                    <a:pt x="128" y="137"/>
                  </a:lnTo>
                  <a:lnTo>
                    <a:pt x="128" y="101"/>
                  </a:lnTo>
                  <a:lnTo>
                    <a:pt x="272" y="1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4" name="Freeform 7">
              <a:extLst>
                <a:ext uri="{FF2B5EF4-FFF2-40B4-BE49-F238E27FC236}">
                  <a16:creationId xmlns:a16="http://schemas.microsoft.com/office/drawing/2014/main" id="{92AA9D9A-37D8-45DA-B803-AB9474831B58}"/>
                </a:ext>
              </a:extLst>
            </p:cNvPr>
            <p:cNvSpPr>
              <a:spLocks noEditPoints="1"/>
            </p:cNvSpPr>
            <p:nvPr userDrawn="1"/>
          </p:nvSpPr>
          <p:spPr bwMode="auto">
            <a:xfrm>
              <a:off x="-6942138" y="-2720975"/>
              <a:ext cx="388938" cy="328612"/>
            </a:xfrm>
            <a:custGeom>
              <a:avLst/>
              <a:gdLst>
                <a:gd name="T0" fmla="*/ 199 w 245"/>
                <a:gd name="T1" fmla="*/ 207 h 207"/>
                <a:gd name="T2" fmla="*/ 143 w 245"/>
                <a:gd name="T3" fmla="*/ 131 h 207"/>
                <a:gd name="T4" fmla="*/ 41 w 245"/>
                <a:gd name="T5" fmla="*/ 131 h 207"/>
                <a:gd name="T6" fmla="*/ 41 w 245"/>
                <a:gd name="T7" fmla="*/ 207 h 207"/>
                <a:gd name="T8" fmla="*/ 0 w 245"/>
                <a:gd name="T9" fmla="*/ 207 h 207"/>
                <a:gd name="T10" fmla="*/ 0 w 245"/>
                <a:gd name="T11" fmla="*/ 0 h 207"/>
                <a:gd name="T12" fmla="*/ 169 w 245"/>
                <a:gd name="T13" fmla="*/ 0 h 207"/>
                <a:gd name="T14" fmla="*/ 169 w 245"/>
                <a:gd name="T15" fmla="*/ 0 h 207"/>
                <a:gd name="T16" fmla="*/ 185 w 245"/>
                <a:gd name="T17" fmla="*/ 0 h 207"/>
                <a:gd name="T18" fmla="*/ 199 w 245"/>
                <a:gd name="T19" fmla="*/ 4 h 207"/>
                <a:gd name="T20" fmla="*/ 211 w 245"/>
                <a:gd name="T21" fmla="*/ 10 h 207"/>
                <a:gd name="T22" fmla="*/ 221 w 245"/>
                <a:gd name="T23" fmla="*/ 18 h 207"/>
                <a:gd name="T24" fmla="*/ 229 w 245"/>
                <a:gd name="T25" fmla="*/ 26 h 207"/>
                <a:gd name="T26" fmla="*/ 235 w 245"/>
                <a:gd name="T27" fmla="*/ 38 h 207"/>
                <a:gd name="T28" fmla="*/ 239 w 245"/>
                <a:gd name="T29" fmla="*/ 52 h 207"/>
                <a:gd name="T30" fmla="*/ 241 w 245"/>
                <a:gd name="T31" fmla="*/ 66 h 207"/>
                <a:gd name="T32" fmla="*/ 241 w 245"/>
                <a:gd name="T33" fmla="*/ 66 h 207"/>
                <a:gd name="T34" fmla="*/ 239 w 245"/>
                <a:gd name="T35" fmla="*/ 78 h 207"/>
                <a:gd name="T36" fmla="*/ 237 w 245"/>
                <a:gd name="T37" fmla="*/ 88 h 207"/>
                <a:gd name="T38" fmla="*/ 233 w 245"/>
                <a:gd name="T39" fmla="*/ 97 h 207"/>
                <a:gd name="T40" fmla="*/ 227 w 245"/>
                <a:gd name="T41" fmla="*/ 105 h 207"/>
                <a:gd name="T42" fmla="*/ 221 w 245"/>
                <a:gd name="T43" fmla="*/ 113 h 207"/>
                <a:gd name="T44" fmla="*/ 211 w 245"/>
                <a:gd name="T45" fmla="*/ 119 h 207"/>
                <a:gd name="T46" fmla="*/ 201 w 245"/>
                <a:gd name="T47" fmla="*/ 125 h 207"/>
                <a:gd name="T48" fmla="*/ 189 w 245"/>
                <a:gd name="T49" fmla="*/ 127 h 207"/>
                <a:gd name="T50" fmla="*/ 245 w 245"/>
                <a:gd name="T51" fmla="*/ 207 h 207"/>
                <a:gd name="T52" fmla="*/ 199 w 245"/>
                <a:gd name="T53" fmla="*/ 207 h 207"/>
                <a:gd name="T54" fmla="*/ 199 w 245"/>
                <a:gd name="T55" fmla="*/ 66 h 207"/>
                <a:gd name="T56" fmla="*/ 199 w 245"/>
                <a:gd name="T57" fmla="*/ 66 h 207"/>
                <a:gd name="T58" fmla="*/ 199 w 245"/>
                <a:gd name="T59" fmla="*/ 58 h 207"/>
                <a:gd name="T60" fmla="*/ 197 w 245"/>
                <a:gd name="T61" fmla="*/ 52 h 207"/>
                <a:gd name="T62" fmla="*/ 193 w 245"/>
                <a:gd name="T63" fmla="*/ 48 h 207"/>
                <a:gd name="T64" fmla="*/ 189 w 245"/>
                <a:gd name="T65" fmla="*/ 44 h 207"/>
                <a:gd name="T66" fmla="*/ 183 w 245"/>
                <a:gd name="T67" fmla="*/ 40 h 207"/>
                <a:gd name="T68" fmla="*/ 177 w 245"/>
                <a:gd name="T69" fmla="*/ 38 h 207"/>
                <a:gd name="T70" fmla="*/ 159 w 245"/>
                <a:gd name="T71" fmla="*/ 36 h 207"/>
                <a:gd name="T72" fmla="*/ 41 w 245"/>
                <a:gd name="T73" fmla="*/ 36 h 207"/>
                <a:gd name="T74" fmla="*/ 41 w 245"/>
                <a:gd name="T75" fmla="*/ 93 h 207"/>
                <a:gd name="T76" fmla="*/ 163 w 245"/>
                <a:gd name="T77" fmla="*/ 93 h 207"/>
                <a:gd name="T78" fmla="*/ 163 w 245"/>
                <a:gd name="T79" fmla="*/ 93 h 207"/>
                <a:gd name="T80" fmla="*/ 179 w 245"/>
                <a:gd name="T81" fmla="*/ 92 h 207"/>
                <a:gd name="T82" fmla="*/ 185 w 245"/>
                <a:gd name="T83" fmla="*/ 90 h 207"/>
                <a:gd name="T84" fmla="*/ 189 w 245"/>
                <a:gd name="T85" fmla="*/ 86 h 207"/>
                <a:gd name="T86" fmla="*/ 193 w 245"/>
                <a:gd name="T87" fmla="*/ 84 h 207"/>
                <a:gd name="T88" fmla="*/ 197 w 245"/>
                <a:gd name="T89" fmla="*/ 78 h 207"/>
                <a:gd name="T90" fmla="*/ 199 w 245"/>
                <a:gd name="T91" fmla="*/ 72 h 207"/>
                <a:gd name="T92" fmla="*/ 199 w 245"/>
                <a:gd name="T93"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5" h="207">
                  <a:moveTo>
                    <a:pt x="199" y="207"/>
                  </a:moveTo>
                  <a:lnTo>
                    <a:pt x="143" y="131"/>
                  </a:lnTo>
                  <a:lnTo>
                    <a:pt x="41" y="131"/>
                  </a:lnTo>
                  <a:lnTo>
                    <a:pt x="41" y="207"/>
                  </a:lnTo>
                  <a:lnTo>
                    <a:pt x="0" y="207"/>
                  </a:lnTo>
                  <a:lnTo>
                    <a:pt x="0" y="0"/>
                  </a:lnTo>
                  <a:lnTo>
                    <a:pt x="169" y="0"/>
                  </a:lnTo>
                  <a:lnTo>
                    <a:pt x="169" y="0"/>
                  </a:lnTo>
                  <a:lnTo>
                    <a:pt x="185" y="0"/>
                  </a:lnTo>
                  <a:lnTo>
                    <a:pt x="199" y="4"/>
                  </a:lnTo>
                  <a:lnTo>
                    <a:pt x="211" y="10"/>
                  </a:lnTo>
                  <a:lnTo>
                    <a:pt x="221" y="18"/>
                  </a:lnTo>
                  <a:lnTo>
                    <a:pt x="229" y="26"/>
                  </a:lnTo>
                  <a:lnTo>
                    <a:pt x="235" y="38"/>
                  </a:lnTo>
                  <a:lnTo>
                    <a:pt x="239" y="52"/>
                  </a:lnTo>
                  <a:lnTo>
                    <a:pt x="241" y="66"/>
                  </a:lnTo>
                  <a:lnTo>
                    <a:pt x="241" y="66"/>
                  </a:lnTo>
                  <a:lnTo>
                    <a:pt x="239" y="78"/>
                  </a:lnTo>
                  <a:lnTo>
                    <a:pt x="237" y="88"/>
                  </a:lnTo>
                  <a:lnTo>
                    <a:pt x="233" y="97"/>
                  </a:lnTo>
                  <a:lnTo>
                    <a:pt x="227" y="105"/>
                  </a:lnTo>
                  <a:lnTo>
                    <a:pt x="221" y="113"/>
                  </a:lnTo>
                  <a:lnTo>
                    <a:pt x="211" y="119"/>
                  </a:lnTo>
                  <a:lnTo>
                    <a:pt x="201" y="125"/>
                  </a:lnTo>
                  <a:lnTo>
                    <a:pt x="189" y="127"/>
                  </a:lnTo>
                  <a:lnTo>
                    <a:pt x="245" y="207"/>
                  </a:lnTo>
                  <a:lnTo>
                    <a:pt x="199" y="207"/>
                  </a:lnTo>
                  <a:close/>
                  <a:moveTo>
                    <a:pt x="199" y="66"/>
                  </a:moveTo>
                  <a:lnTo>
                    <a:pt x="199" y="66"/>
                  </a:lnTo>
                  <a:lnTo>
                    <a:pt x="199" y="58"/>
                  </a:lnTo>
                  <a:lnTo>
                    <a:pt x="197" y="52"/>
                  </a:lnTo>
                  <a:lnTo>
                    <a:pt x="193" y="48"/>
                  </a:lnTo>
                  <a:lnTo>
                    <a:pt x="189" y="44"/>
                  </a:lnTo>
                  <a:lnTo>
                    <a:pt x="183" y="40"/>
                  </a:lnTo>
                  <a:lnTo>
                    <a:pt x="177" y="38"/>
                  </a:lnTo>
                  <a:lnTo>
                    <a:pt x="159" y="36"/>
                  </a:lnTo>
                  <a:lnTo>
                    <a:pt x="41" y="36"/>
                  </a:lnTo>
                  <a:lnTo>
                    <a:pt x="41" y="93"/>
                  </a:lnTo>
                  <a:lnTo>
                    <a:pt x="163" y="93"/>
                  </a:lnTo>
                  <a:lnTo>
                    <a:pt x="163" y="93"/>
                  </a:lnTo>
                  <a:lnTo>
                    <a:pt x="179" y="92"/>
                  </a:lnTo>
                  <a:lnTo>
                    <a:pt x="185" y="90"/>
                  </a:lnTo>
                  <a:lnTo>
                    <a:pt x="189" y="86"/>
                  </a:lnTo>
                  <a:lnTo>
                    <a:pt x="193" y="84"/>
                  </a:lnTo>
                  <a:lnTo>
                    <a:pt x="197" y="78"/>
                  </a:lnTo>
                  <a:lnTo>
                    <a:pt x="199" y="72"/>
                  </a:lnTo>
                  <a:lnTo>
                    <a:pt x="199"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5" name="Freeform 8">
              <a:extLst>
                <a:ext uri="{FF2B5EF4-FFF2-40B4-BE49-F238E27FC236}">
                  <a16:creationId xmlns:a16="http://schemas.microsoft.com/office/drawing/2014/main" id="{35982DAE-6ADB-45AF-827E-B811B3F339EC}"/>
                </a:ext>
              </a:extLst>
            </p:cNvPr>
            <p:cNvSpPr>
              <a:spLocks/>
            </p:cNvSpPr>
            <p:nvPr userDrawn="1"/>
          </p:nvSpPr>
          <p:spPr bwMode="auto">
            <a:xfrm>
              <a:off x="-6942138" y="-2720975"/>
              <a:ext cx="388938" cy="328612"/>
            </a:xfrm>
            <a:custGeom>
              <a:avLst/>
              <a:gdLst>
                <a:gd name="T0" fmla="*/ 199 w 245"/>
                <a:gd name="T1" fmla="*/ 207 h 207"/>
                <a:gd name="T2" fmla="*/ 143 w 245"/>
                <a:gd name="T3" fmla="*/ 131 h 207"/>
                <a:gd name="T4" fmla="*/ 41 w 245"/>
                <a:gd name="T5" fmla="*/ 131 h 207"/>
                <a:gd name="T6" fmla="*/ 41 w 245"/>
                <a:gd name="T7" fmla="*/ 207 h 207"/>
                <a:gd name="T8" fmla="*/ 0 w 245"/>
                <a:gd name="T9" fmla="*/ 207 h 207"/>
                <a:gd name="T10" fmla="*/ 0 w 245"/>
                <a:gd name="T11" fmla="*/ 0 h 207"/>
                <a:gd name="T12" fmla="*/ 169 w 245"/>
                <a:gd name="T13" fmla="*/ 0 h 207"/>
                <a:gd name="T14" fmla="*/ 169 w 245"/>
                <a:gd name="T15" fmla="*/ 0 h 207"/>
                <a:gd name="T16" fmla="*/ 185 w 245"/>
                <a:gd name="T17" fmla="*/ 0 h 207"/>
                <a:gd name="T18" fmla="*/ 199 w 245"/>
                <a:gd name="T19" fmla="*/ 4 h 207"/>
                <a:gd name="T20" fmla="*/ 211 w 245"/>
                <a:gd name="T21" fmla="*/ 10 h 207"/>
                <a:gd name="T22" fmla="*/ 221 w 245"/>
                <a:gd name="T23" fmla="*/ 18 h 207"/>
                <a:gd name="T24" fmla="*/ 229 w 245"/>
                <a:gd name="T25" fmla="*/ 26 h 207"/>
                <a:gd name="T26" fmla="*/ 235 w 245"/>
                <a:gd name="T27" fmla="*/ 38 h 207"/>
                <a:gd name="T28" fmla="*/ 239 w 245"/>
                <a:gd name="T29" fmla="*/ 52 h 207"/>
                <a:gd name="T30" fmla="*/ 241 w 245"/>
                <a:gd name="T31" fmla="*/ 66 h 207"/>
                <a:gd name="T32" fmla="*/ 241 w 245"/>
                <a:gd name="T33" fmla="*/ 66 h 207"/>
                <a:gd name="T34" fmla="*/ 239 w 245"/>
                <a:gd name="T35" fmla="*/ 78 h 207"/>
                <a:gd name="T36" fmla="*/ 237 w 245"/>
                <a:gd name="T37" fmla="*/ 88 h 207"/>
                <a:gd name="T38" fmla="*/ 233 w 245"/>
                <a:gd name="T39" fmla="*/ 97 h 207"/>
                <a:gd name="T40" fmla="*/ 227 w 245"/>
                <a:gd name="T41" fmla="*/ 105 h 207"/>
                <a:gd name="T42" fmla="*/ 221 w 245"/>
                <a:gd name="T43" fmla="*/ 113 h 207"/>
                <a:gd name="T44" fmla="*/ 211 w 245"/>
                <a:gd name="T45" fmla="*/ 119 h 207"/>
                <a:gd name="T46" fmla="*/ 201 w 245"/>
                <a:gd name="T47" fmla="*/ 125 h 207"/>
                <a:gd name="T48" fmla="*/ 189 w 245"/>
                <a:gd name="T49" fmla="*/ 127 h 207"/>
                <a:gd name="T50" fmla="*/ 245 w 245"/>
                <a:gd name="T51"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7">
                  <a:moveTo>
                    <a:pt x="199" y="207"/>
                  </a:moveTo>
                  <a:lnTo>
                    <a:pt x="143" y="131"/>
                  </a:lnTo>
                  <a:lnTo>
                    <a:pt x="41" y="131"/>
                  </a:lnTo>
                  <a:lnTo>
                    <a:pt x="41" y="207"/>
                  </a:lnTo>
                  <a:lnTo>
                    <a:pt x="0" y="207"/>
                  </a:lnTo>
                  <a:lnTo>
                    <a:pt x="0" y="0"/>
                  </a:lnTo>
                  <a:lnTo>
                    <a:pt x="169" y="0"/>
                  </a:lnTo>
                  <a:lnTo>
                    <a:pt x="169" y="0"/>
                  </a:lnTo>
                  <a:lnTo>
                    <a:pt x="185" y="0"/>
                  </a:lnTo>
                  <a:lnTo>
                    <a:pt x="199" y="4"/>
                  </a:lnTo>
                  <a:lnTo>
                    <a:pt x="211" y="10"/>
                  </a:lnTo>
                  <a:lnTo>
                    <a:pt x="221" y="18"/>
                  </a:lnTo>
                  <a:lnTo>
                    <a:pt x="229" y="26"/>
                  </a:lnTo>
                  <a:lnTo>
                    <a:pt x="235" y="38"/>
                  </a:lnTo>
                  <a:lnTo>
                    <a:pt x="239" y="52"/>
                  </a:lnTo>
                  <a:lnTo>
                    <a:pt x="241" y="66"/>
                  </a:lnTo>
                  <a:lnTo>
                    <a:pt x="241" y="66"/>
                  </a:lnTo>
                  <a:lnTo>
                    <a:pt x="239" y="78"/>
                  </a:lnTo>
                  <a:lnTo>
                    <a:pt x="237" y="88"/>
                  </a:lnTo>
                  <a:lnTo>
                    <a:pt x="233" y="97"/>
                  </a:lnTo>
                  <a:lnTo>
                    <a:pt x="227" y="105"/>
                  </a:lnTo>
                  <a:lnTo>
                    <a:pt x="221" y="113"/>
                  </a:lnTo>
                  <a:lnTo>
                    <a:pt x="211" y="119"/>
                  </a:lnTo>
                  <a:lnTo>
                    <a:pt x="201" y="125"/>
                  </a:lnTo>
                  <a:lnTo>
                    <a:pt x="189" y="127"/>
                  </a:lnTo>
                  <a:lnTo>
                    <a:pt x="245"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6" name="Freeform 9">
              <a:extLst>
                <a:ext uri="{FF2B5EF4-FFF2-40B4-BE49-F238E27FC236}">
                  <a16:creationId xmlns:a16="http://schemas.microsoft.com/office/drawing/2014/main" id="{8D01720C-5BD1-4104-9F19-CE9878BEA089}"/>
                </a:ext>
              </a:extLst>
            </p:cNvPr>
            <p:cNvSpPr>
              <a:spLocks/>
            </p:cNvSpPr>
            <p:nvPr userDrawn="1"/>
          </p:nvSpPr>
          <p:spPr bwMode="auto">
            <a:xfrm>
              <a:off x="-6877051" y="-2663825"/>
              <a:ext cx="250825" cy="90487"/>
            </a:xfrm>
            <a:custGeom>
              <a:avLst/>
              <a:gdLst>
                <a:gd name="T0" fmla="*/ 158 w 158"/>
                <a:gd name="T1" fmla="*/ 30 h 57"/>
                <a:gd name="T2" fmla="*/ 158 w 158"/>
                <a:gd name="T3" fmla="*/ 30 h 57"/>
                <a:gd name="T4" fmla="*/ 158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2 w 158"/>
                <a:gd name="T23" fmla="*/ 57 h 57"/>
                <a:gd name="T24" fmla="*/ 122 w 158"/>
                <a:gd name="T25" fmla="*/ 57 h 57"/>
                <a:gd name="T26" fmla="*/ 138 w 158"/>
                <a:gd name="T27" fmla="*/ 56 h 57"/>
                <a:gd name="T28" fmla="*/ 144 w 158"/>
                <a:gd name="T29" fmla="*/ 54 h 57"/>
                <a:gd name="T30" fmla="*/ 148 w 158"/>
                <a:gd name="T31" fmla="*/ 50 h 57"/>
                <a:gd name="T32" fmla="*/ 152 w 158"/>
                <a:gd name="T33" fmla="*/ 48 h 57"/>
                <a:gd name="T34" fmla="*/ 156 w 158"/>
                <a:gd name="T35" fmla="*/ 42 h 57"/>
                <a:gd name="T36" fmla="*/ 158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8" y="22"/>
                  </a:lnTo>
                  <a:lnTo>
                    <a:pt x="156" y="16"/>
                  </a:lnTo>
                  <a:lnTo>
                    <a:pt x="152" y="12"/>
                  </a:lnTo>
                  <a:lnTo>
                    <a:pt x="148" y="8"/>
                  </a:lnTo>
                  <a:lnTo>
                    <a:pt x="142" y="4"/>
                  </a:lnTo>
                  <a:lnTo>
                    <a:pt x="136" y="2"/>
                  </a:lnTo>
                  <a:lnTo>
                    <a:pt x="118" y="0"/>
                  </a:lnTo>
                  <a:lnTo>
                    <a:pt x="0" y="0"/>
                  </a:lnTo>
                  <a:lnTo>
                    <a:pt x="0" y="57"/>
                  </a:lnTo>
                  <a:lnTo>
                    <a:pt x="122" y="57"/>
                  </a:lnTo>
                  <a:lnTo>
                    <a:pt x="122" y="57"/>
                  </a:lnTo>
                  <a:lnTo>
                    <a:pt x="138" y="56"/>
                  </a:lnTo>
                  <a:lnTo>
                    <a:pt x="144" y="54"/>
                  </a:lnTo>
                  <a:lnTo>
                    <a:pt x="148" y="50"/>
                  </a:lnTo>
                  <a:lnTo>
                    <a:pt x="152" y="48"/>
                  </a:lnTo>
                  <a:lnTo>
                    <a:pt x="156" y="42"/>
                  </a:lnTo>
                  <a:lnTo>
                    <a:pt x="158"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7" name="Freeform 10">
              <a:extLst>
                <a:ext uri="{FF2B5EF4-FFF2-40B4-BE49-F238E27FC236}">
                  <a16:creationId xmlns:a16="http://schemas.microsoft.com/office/drawing/2014/main" id="{EF3E4CD1-FB35-4046-9E68-3F7987F5DD68}"/>
                </a:ext>
              </a:extLst>
            </p:cNvPr>
            <p:cNvSpPr>
              <a:spLocks noEditPoints="1"/>
            </p:cNvSpPr>
            <p:nvPr userDrawn="1"/>
          </p:nvSpPr>
          <p:spPr bwMode="auto">
            <a:xfrm>
              <a:off x="-6496051" y="-2733675"/>
              <a:ext cx="434975" cy="350837"/>
            </a:xfrm>
            <a:custGeom>
              <a:avLst/>
              <a:gdLst>
                <a:gd name="T0" fmla="*/ 230 w 274"/>
                <a:gd name="T1" fmla="*/ 193 h 221"/>
                <a:gd name="T2" fmla="*/ 188 w 274"/>
                <a:gd name="T3" fmla="*/ 213 h 221"/>
                <a:gd name="T4" fmla="*/ 136 w 274"/>
                <a:gd name="T5" fmla="*/ 221 h 221"/>
                <a:gd name="T6" fmla="*/ 110 w 274"/>
                <a:gd name="T7" fmla="*/ 219 h 221"/>
                <a:gd name="T8" fmla="*/ 62 w 274"/>
                <a:gd name="T9" fmla="*/ 205 h 221"/>
                <a:gd name="T10" fmla="*/ 44 w 274"/>
                <a:gd name="T11" fmla="*/ 193 h 221"/>
                <a:gd name="T12" fmla="*/ 24 w 274"/>
                <a:gd name="T13" fmla="*/ 177 h 221"/>
                <a:gd name="T14" fmla="*/ 10 w 274"/>
                <a:gd name="T15" fmla="*/ 157 h 221"/>
                <a:gd name="T16" fmla="*/ 2 w 274"/>
                <a:gd name="T17" fmla="*/ 135 h 221"/>
                <a:gd name="T18" fmla="*/ 0 w 274"/>
                <a:gd name="T19" fmla="*/ 109 h 221"/>
                <a:gd name="T20" fmla="*/ 0 w 274"/>
                <a:gd name="T21" fmla="*/ 98 h 221"/>
                <a:gd name="T22" fmla="*/ 6 w 274"/>
                <a:gd name="T23" fmla="*/ 76 h 221"/>
                <a:gd name="T24" fmla="*/ 16 w 274"/>
                <a:gd name="T25" fmla="*/ 56 h 221"/>
                <a:gd name="T26" fmla="*/ 34 w 274"/>
                <a:gd name="T27" fmla="*/ 36 h 221"/>
                <a:gd name="T28" fmla="*/ 44 w 274"/>
                <a:gd name="T29" fmla="*/ 28 h 221"/>
                <a:gd name="T30" fmla="*/ 86 w 274"/>
                <a:gd name="T31" fmla="*/ 8 h 221"/>
                <a:gd name="T32" fmla="*/ 136 w 274"/>
                <a:gd name="T33" fmla="*/ 0 h 221"/>
                <a:gd name="T34" fmla="*/ 162 w 274"/>
                <a:gd name="T35" fmla="*/ 2 h 221"/>
                <a:gd name="T36" fmla="*/ 210 w 274"/>
                <a:gd name="T37" fmla="*/ 16 h 221"/>
                <a:gd name="T38" fmla="*/ 230 w 274"/>
                <a:gd name="T39" fmla="*/ 28 h 221"/>
                <a:gd name="T40" fmla="*/ 248 w 274"/>
                <a:gd name="T41" fmla="*/ 46 h 221"/>
                <a:gd name="T42" fmla="*/ 262 w 274"/>
                <a:gd name="T43" fmla="*/ 66 h 221"/>
                <a:gd name="T44" fmla="*/ 270 w 274"/>
                <a:gd name="T45" fmla="*/ 86 h 221"/>
                <a:gd name="T46" fmla="*/ 274 w 274"/>
                <a:gd name="T47" fmla="*/ 109 h 221"/>
                <a:gd name="T48" fmla="*/ 272 w 274"/>
                <a:gd name="T49" fmla="*/ 123 h 221"/>
                <a:gd name="T50" fmla="*/ 266 w 274"/>
                <a:gd name="T51" fmla="*/ 145 h 221"/>
                <a:gd name="T52" fmla="*/ 256 w 274"/>
                <a:gd name="T53" fmla="*/ 167 h 221"/>
                <a:gd name="T54" fmla="*/ 240 w 274"/>
                <a:gd name="T55" fmla="*/ 185 h 221"/>
                <a:gd name="T56" fmla="*/ 136 w 274"/>
                <a:gd name="T57" fmla="*/ 38 h 221"/>
                <a:gd name="T58" fmla="*/ 116 w 274"/>
                <a:gd name="T59" fmla="*/ 38 h 221"/>
                <a:gd name="T60" fmla="*/ 82 w 274"/>
                <a:gd name="T61" fmla="*/ 50 h 221"/>
                <a:gd name="T62" fmla="*/ 56 w 274"/>
                <a:gd name="T63" fmla="*/ 70 h 221"/>
                <a:gd name="T64" fmla="*/ 44 w 274"/>
                <a:gd name="T65" fmla="*/ 96 h 221"/>
                <a:gd name="T66" fmla="*/ 42 w 274"/>
                <a:gd name="T67" fmla="*/ 109 h 221"/>
                <a:gd name="T68" fmla="*/ 48 w 274"/>
                <a:gd name="T69" fmla="*/ 139 h 221"/>
                <a:gd name="T70" fmla="*/ 68 w 274"/>
                <a:gd name="T71" fmla="*/ 163 h 221"/>
                <a:gd name="T72" fmla="*/ 98 w 274"/>
                <a:gd name="T73" fmla="*/ 179 h 221"/>
                <a:gd name="T74" fmla="*/ 136 w 274"/>
                <a:gd name="T75" fmla="*/ 185 h 221"/>
                <a:gd name="T76" fmla="*/ 156 w 274"/>
                <a:gd name="T77" fmla="*/ 183 h 221"/>
                <a:gd name="T78" fmla="*/ 192 w 274"/>
                <a:gd name="T79" fmla="*/ 173 h 221"/>
                <a:gd name="T80" fmla="*/ 216 w 274"/>
                <a:gd name="T81" fmla="*/ 153 h 221"/>
                <a:gd name="T82" fmla="*/ 230 w 274"/>
                <a:gd name="T83" fmla="*/ 125 h 221"/>
                <a:gd name="T84" fmla="*/ 230 w 274"/>
                <a:gd name="T85" fmla="*/ 109 h 221"/>
                <a:gd name="T86" fmla="*/ 224 w 274"/>
                <a:gd name="T87" fmla="*/ 82 h 221"/>
                <a:gd name="T88" fmla="*/ 204 w 274"/>
                <a:gd name="T89" fmla="*/ 58 h 221"/>
                <a:gd name="T90" fmla="*/ 174 w 274"/>
                <a:gd name="T91" fmla="*/ 42 h 221"/>
                <a:gd name="T92" fmla="*/ 136 w 274"/>
                <a:gd name="T93" fmla="*/ 3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4" h="221">
                  <a:moveTo>
                    <a:pt x="230" y="193"/>
                  </a:moveTo>
                  <a:lnTo>
                    <a:pt x="230" y="193"/>
                  </a:lnTo>
                  <a:lnTo>
                    <a:pt x="210" y="205"/>
                  </a:lnTo>
                  <a:lnTo>
                    <a:pt x="188" y="213"/>
                  </a:lnTo>
                  <a:lnTo>
                    <a:pt x="164" y="219"/>
                  </a:lnTo>
                  <a:lnTo>
                    <a:pt x="136" y="221"/>
                  </a:lnTo>
                  <a:lnTo>
                    <a:pt x="136" y="221"/>
                  </a:lnTo>
                  <a:lnTo>
                    <a:pt x="110" y="219"/>
                  </a:lnTo>
                  <a:lnTo>
                    <a:pt x="84" y="213"/>
                  </a:lnTo>
                  <a:lnTo>
                    <a:pt x="62" y="205"/>
                  </a:lnTo>
                  <a:lnTo>
                    <a:pt x="44" y="193"/>
                  </a:lnTo>
                  <a:lnTo>
                    <a:pt x="44" y="193"/>
                  </a:lnTo>
                  <a:lnTo>
                    <a:pt x="32" y="185"/>
                  </a:lnTo>
                  <a:lnTo>
                    <a:pt x="24" y="177"/>
                  </a:lnTo>
                  <a:lnTo>
                    <a:pt x="16" y="167"/>
                  </a:lnTo>
                  <a:lnTo>
                    <a:pt x="10" y="157"/>
                  </a:lnTo>
                  <a:lnTo>
                    <a:pt x="6" y="145"/>
                  </a:lnTo>
                  <a:lnTo>
                    <a:pt x="2" y="135"/>
                  </a:lnTo>
                  <a:lnTo>
                    <a:pt x="0" y="123"/>
                  </a:lnTo>
                  <a:lnTo>
                    <a:pt x="0" y="109"/>
                  </a:lnTo>
                  <a:lnTo>
                    <a:pt x="0" y="109"/>
                  </a:lnTo>
                  <a:lnTo>
                    <a:pt x="0" y="98"/>
                  </a:lnTo>
                  <a:lnTo>
                    <a:pt x="2" y="86"/>
                  </a:lnTo>
                  <a:lnTo>
                    <a:pt x="6" y="76"/>
                  </a:lnTo>
                  <a:lnTo>
                    <a:pt x="10" y="66"/>
                  </a:lnTo>
                  <a:lnTo>
                    <a:pt x="16" y="56"/>
                  </a:lnTo>
                  <a:lnTo>
                    <a:pt x="24" y="46"/>
                  </a:lnTo>
                  <a:lnTo>
                    <a:pt x="34" y="36"/>
                  </a:lnTo>
                  <a:lnTo>
                    <a:pt x="44" y="28"/>
                  </a:lnTo>
                  <a:lnTo>
                    <a:pt x="44" y="28"/>
                  </a:lnTo>
                  <a:lnTo>
                    <a:pt x="62" y="16"/>
                  </a:lnTo>
                  <a:lnTo>
                    <a:pt x="86" y="8"/>
                  </a:lnTo>
                  <a:lnTo>
                    <a:pt x="110" y="2"/>
                  </a:lnTo>
                  <a:lnTo>
                    <a:pt x="136" y="0"/>
                  </a:lnTo>
                  <a:lnTo>
                    <a:pt x="136" y="0"/>
                  </a:lnTo>
                  <a:lnTo>
                    <a:pt x="162" y="2"/>
                  </a:lnTo>
                  <a:lnTo>
                    <a:pt x="188" y="8"/>
                  </a:lnTo>
                  <a:lnTo>
                    <a:pt x="210" y="16"/>
                  </a:lnTo>
                  <a:lnTo>
                    <a:pt x="230" y="28"/>
                  </a:lnTo>
                  <a:lnTo>
                    <a:pt x="230" y="28"/>
                  </a:lnTo>
                  <a:lnTo>
                    <a:pt x="240" y="36"/>
                  </a:lnTo>
                  <a:lnTo>
                    <a:pt x="248" y="46"/>
                  </a:lnTo>
                  <a:lnTo>
                    <a:pt x="256" y="56"/>
                  </a:lnTo>
                  <a:lnTo>
                    <a:pt x="262" y="66"/>
                  </a:lnTo>
                  <a:lnTo>
                    <a:pt x="266" y="76"/>
                  </a:lnTo>
                  <a:lnTo>
                    <a:pt x="270" y="86"/>
                  </a:lnTo>
                  <a:lnTo>
                    <a:pt x="272" y="98"/>
                  </a:lnTo>
                  <a:lnTo>
                    <a:pt x="274" y="109"/>
                  </a:lnTo>
                  <a:lnTo>
                    <a:pt x="274" y="109"/>
                  </a:lnTo>
                  <a:lnTo>
                    <a:pt x="272" y="123"/>
                  </a:lnTo>
                  <a:lnTo>
                    <a:pt x="270" y="135"/>
                  </a:lnTo>
                  <a:lnTo>
                    <a:pt x="266" y="145"/>
                  </a:lnTo>
                  <a:lnTo>
                    <a:pt x="262" y="157"/>
                  </a:lnTo>
                  <a:lnTo>
                    <a:pt x="256" y="167"/>
                  </a:lnTo>
                  <a:lnTo>
                    <a:pt x="248" y="177"/>
                  </a:lnTo>
                  <a:lnTo>
                    <a:pt x="240" y="185"/>
                  </a:lnTo>
                  <a:lnTo>
                    <a:pt x="230" y="193"/>
                  </a:lnTo>
                  <a:close/>
                  <a:moveTo>
                    <a:pt x="136" y="38"/>
                  </a:moveTo>
                  <a:lnTo>
                    <a:pt x="136" y="38"/>
                  </a:lnTo>
                  <a:lnTo>
                    <a:pt x="116" y="38"/>
                  </a:lnTo>
                  <a:lnTo>
                    <a:pt x="98" y="42"/>
                  </a:lnTo>
                  <a:lnTo>
                    <a:pt x="82" y="50"/>
                  </a:lnTo>
                  <a:lnTo>
                    <a:pt x="68" y="58"/>
                  </a:lnTo>
                  <a:lnTo>
                    <a:pt x="56" y="70"/>
                  </a:lnTo>
                  <a:lnTo>
                    <a:pt x="48" y="82"/>
                  </a:lnTo>
                  <a:lnTo>
                    <a:pt x="44" y="96"/>
                  </a:lnTo>
                  <a:lnTo>
                    <a:pt x="42" y="109"/>
                  </a:lnTo>
                  <a:lnTo>
                    <a:pt x="42" y="109"/>
                  </a:lnTo>
                  <a:lnTo>
                    <a:pt x="44" y="125"/>
                  </a:lnTo>
                  <a:lnTo>
                    <a:pt x="48" y="139"/>
                  </a:lnTo>
                  <a:lnTo>
                    <a:pt x="56" y="153"/>
                  </a:lnTo>
                  <a:lnTo>
                    <a:pt x="68" y="163"/>
                  </a:lnTo>
                  <a:lnTo>
                    <a:pt x="80" y="173"/>
                  </a:lnTo>
                  <a:lnTo>
                    <a:pt x="98" y="179"/>
                  </a:lnTo>
                  <a:lnTo>
                    <a:pt x="116" y="183"/>
                  </a:lnTo>
                  <a:lnTo>
                    <a:pt x="136" y="185"/>
                  </a:lnTo>
                  <a:lnTo>
                    <a:pt x="136" y="185"/>
                  </a:lnTo>
                  <a:lnTo>
                    <a:pt x="156" y="183"/>
                  </a:lnTo>
                  <a:lnTo>
                    <a:pt x="176" y="179"/>
                  </a:lnTo>
                  <a:lnTo>
                    <a:pt x="192" y="173"/>
                  </a:lnTo>
                  <a:lnTo>
                    <a:pt x="206" y="163"/>
                  </a:lnTo>
                  <a:lnTo>
                    <a:pt x="216" y="153"/>
                  </a:lnTo>
                  <a:lnTo>
                    <a:pt x="224" y="139"/>
                  </a:lnTo>
                  <a:lnTo>
                    <a:pt x="230" y="125"/>
                  </a:lnTo>
                  <a:lnTo>
                    <a:pt x="230" y="109"/>
                  </a:lnTo>
                  <a:lnTo>
                    <a:pt x="230" y="109"/>
                  </a:lnTo>
                  <a:lnTo>
                    <a:pt x="230" y="96"/>
                  </a:lnTo>
                  <a:lnTo>
                    <a:pt x="224" y="82"/>
                  </a:lnTo>
                  <a:lnTo>
                    <a:pt x="216" y="70"/>
                  </a:lnTo>
                  <a:lnTo>
                    <a:pt x="204" y="58"/>
                  </a:lnTo>
                  <a:lnTo>
                    <a:pt x="190" y="50"/>
                  </a:lnTo>
                  <a:lnTo>
                    <a:pt x="174" y="42"/>
                  </a:lnTo>
                  <a:lnTo>
                    <a:pt x="156" y="38"/>
                  </a:lnTo>
                  <a:lnTo>
                    <a:pt x="136" y="38"/>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8" name="Freeform 11">
              <a:extLst>
                <a:ext uri="{FF2B5EF4-FFF2-40B4-BE49-F238E27FC236}">
                  <a16:creationId xmlns:a16="http://schemas.microsoft.com/office/drawing/2014/main" id="{733FED70-2775-48F7-98B1-D8591EC963B7}"/>
                </a:ext>
              </a:extLst>
            </p:cNvPr>
            <p:cNvSpPr>
              <a:spLocks/>
            </p:cNvSpPr>
            <p:nvPr userDrawn="1"/>
          </p:nvSpPr>
          <p:spPr bwMode="auto">
            <a:xfrm>
              <a:off x="-6496051" y="-2733675"/>
              <a:ext cx="434975" cy="350837"/>
            </a:xfrm>
            <a:custGeom>
              <a:avLst/>
              <a:gdLst>
                <a:gd name="T0" fmla="*/ 230 w 274"/>
                <a:gd name="T1" fmla="*/ 193 h 221"/>
                <a:gd name="T2" fmla="*/ 230 w 274"/>
                <a:gd name="T3" fmla="*/ 193 h 221"/>
                <a:gd name="T4" fmla="*/ 210 w 274"/>
                <a:gd name="T5" fmla="*/ 205 h 221"/>
                <a:gd name="T6" fmla="*/ 188 w 274"/>
                <a:gd name="T7" fmla="*/ 213 h 221"/>
                <a:gd name="T8" fmla="*/ 164 w 274"/>
                <a:gd name="T9" fmla="*/ 219 h 221"/>
                <a:gd name="T10" fmla="*/ 136 w 274"/>
                <a:gd name="T11" fmla="*/ 221 h 221"/>
                <a:gd name="T12" fmla="*/ 136 w 274"/>
                <a:gd name="T13" fmla="*/ 221 h 221"/>
                <a:gd name="T14" fmla="*/ 110 w 274"/>
                <a:gd name="T15" fmla="*/ 219 h 221"/>
                <a:gd name="T16" fmla="*/ 84 w 274"/>
                <a:gd name="T17" fmla="*/ 213 h 221"/>
                <a:gd name="T18" fmla="*/ 62 w 274"/>
                <a:gd name="T19" fmla="*/ 205 h 221"/>
                <a:gd name="T20" fmla="*/ 44 w 274"/>
                <a:gd name="T21" fmla="*/ 193 h 221"/>
                <a:gd name="T22" fmla="*/ 44 w 274"/>
                <a:gd name="T23" fmla="*/ 193 h 221"/>
                <a:gd name="T24" fmla="*/ 32 w 274"/>
                <a:gd name="T25" fmla="*/ 185 h 221"/>
                <a:gd name="T26" fmla="*/ 24 w 274"/>
                <a:gd name="T27" fmla="*/ 177 h 221"/>
                <a:gd name="T28" fmla="*/ 16 w 274"/>
                <a:gd name="T29" fmla="*/ 167 h 221"/>
                <a:gd name="T30" fmla="*/ 10 w 274"/>
                <a:gd name="T31" fmla="*/ 157 h 221"/>
                <a:gd name="T32" fmla="*/ 6 w 274"/>
                <a:gd name="T33" fmla="*/ 145 h 221"/>
                <a:gd name="T34" fmla="*/ 2 w 274"/>
                <a:gd name="T35" fmla="*/ 135 h 221"/>
                <a:gd name="T36" fmla="*/ 0 w 274"/>
                <a:gd name="T37" fmla="*/ 123 h 221"/>
                <a:gd name="T38" fmla="*/ 0 w 274"/>
                <a:gd name="T39" fmla="*/ 109 h 221"/>
                <a:gd name="T40" fmla="*/ 0 w 274"/>
                <a:gd name="T41" fmla="*/ 109 h 221"/>
                <a:gd name="T42" fmla="*/ 0 w 274"/>
                <a:gd name="T43" fmla="*/ 98 h 221"/>
                <a:gd name="T44" fmla="*/ 2 w 274"/>
                <a:gd name="T45" fmla="*/ 86 h 221"/>
                <a:gd name="T46" fmla="*/ 6 w 274"/>
                <a:gd name="T47" fmla="*/ 76 h 221"/>
                <a:gd name="T48" fmla="*/ 10 w 274"/>
                <a:gd name="T49" fmla="*/ 66 h 221"/>
                <a:gd name="T50" fmla="*/ 16 w 274"/>
                <a:gd name="T51" fmla="*/ 56 h 221"/>
                <a:gd name="T52" fmla="*/ 24 w 274"/>
                <a:gd name="T53" fmla="*/ 46 h 221"/>
                <a:gd name="T54" fmla="*/ 34 w 274"/>
                <a:gd name="T55" fmla="*/ 36 h 221"/>
                <a:gd name="T56" fmla="*/ 44 w 274"/>
                <a:gd name="T57" fmla="*/ 28 h 221"/>
                <a:gd name="T58" fmla="*/ 44 w 274"/>
                <a:gd name="T59" fmla="*/ 28 h 221"/>
                <a:gd name="T60" fmla="*/ 62 w 274"/>
                <a:gd name="T61" fmla="*/ 16 h 221"/>
                <a:gd name="T62" fmla="*/ 86 w 274"/>
                <a:gd name="T63" fmla="*/ 8 h 221"/>
                <a:gd name="T64" fmla="*/ 110 w 274"/>
                <a:gd name="T65" fmla="*/ 2 h 221"/>
                <a:gd name="T66" fmla="*/ 136 w 274"/>
                <a:gd name="T67" fmla="*/ 0 h 221"/>
                <a:gd name="T68" fmla="*/ 136 w 274"/>
                <a:gd name="T69" fmla="*/ 0 h 221"/>
                <a:gd name="T70" fmla="*/ 162 w 274"/>
                <a:gd name="T71" fmla="*/ 2 h 221"/>
                <a:gd name="T72" fmla="*/ 188 w 274"/>
                <a:gd name="T73" fmla="*/ 8 h 221"/>
                <a:gd name="T74" fmla="*/ 210 w 274"/>
                <a:gd name="T75" fmla="*/ 16 h 221"/>
                <a:gd name="T76" fmla="*/ 230 w 274"/>
                <a:gd name="T77" fmla="*/ 28 h 221"/>
                <a:gd name="T78" fmla="*/ 230 w 274"/>
                <a:gd name="T79" fmla="*/ 28 h 221"/>
                <a:gd name="T80" fmla="*/ 240 w 274"/>
                <a:gd name="T81" fmla="*/ 36 h 221"/>
                <a:gd name="T82" fmla="*/ 248 w 274"/>
                <a:gd name="T83" fmla="*/ 46 h 221"/>
                <a:gd name="T84" fmla="*/ 256 w 274"/>
                <a:gd name="T85" fmla="*/ 56 h 221"/>
                <a:gd name="T86" fmla="*/ 262 w 274"/>
                <a:gd name="T87" fmla="*/ 66 h 221"/>
                <a:gd name="T88" fmla="*/ 266 w 274"/>
                <a:gd name="T89" fmla="*/ 76 h 221"/>
                <a:gd name="T90" fmla="*/ 270 w 274"/>
                <a:gd name="T91" fmla="*/ 86 h 221"/>
                <a:gd name="T92" fmla="*/ 272 w 274"/>
                <a:gd name="T93" fmla="*/ 98 h 221"/>
                <a:gd name="T94" fmla="*/ 274 w 274"/>
                <a:gd name="T95" fmla="*/ 109 h 221"/>
                <a:gd name="T96" fmla="*/ 274 w 274"/>
                <a:gd name="T97" fmla="*/ 109 h 221"/>
                <a:gd name="T98" fmla="*/ 272 w 274"/>
                <a:gd name="T99" fmla="*/ 123 h 221"/>
                <a:gd name="T100" fmla="*/ 270 w 274"/>
                <a:gd name="T101" fmla="*/ 135 h 221"/>
                <a:gd name="T102" fmla="*/ 266 w 274"/>
                <a:gd name="T103" fmla="*/ 145 h 221"/>
                <a:gd name="T104" fmla="*/ 262 w 274"/>
                <a:gd name="T105" fmla="*/ 157 h 221"/>
                <a:gd name="T106" fmla="*/ 256 w 274"/>
                <a:gd name="T107" fmla="*/ 167 h 221"/>
                <a:gd name="T108" fmla="*/ 248 w 274"/>
                <a:gd name="T109" fmla="*/ 177 h 221"/>
                <a:gd name="T110" fmla="*/ 240 w 274"/>
                <a:gd name="T111" fmla="*/ 185 h 221"/>
                <a:gd name="T112" fmla="*/ 230 w 274"/>
                <a:gd name="T113"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4" h="221">
                  <a:moveTo>
                    <a:pt x="230" y="193"/>
                  </a:moveTo>
                  <a:lnTo>
                    <a:pt x="230" y="193"/>
                  </a:lnTo>
                  <a:lnTo>
                    <a:pt x="210" y="205"/>
                  </a:lnTo>
                  <a:lnTo>
                    <a:pt x="188" y="213"/>
                  </a:lnTo>
                  <a:lnTo>
                    <a:pt x="164" y="219"/>
                  </a:lnTo>
                  <a:lnTo>
                    <a:pt x="136" y="221"/>
                  </a:lnTo>
                  <a:lnTo>
                    <a:pt x="136" y="221"/>
                  </a:lnTo>
                  <a:lnTo>
                    <a:pt x="110" y="219"/>
                  </a:lnTo>
                  <a:lnTo>
                    <a:pt x="84" y="213"/>
                  </a:lnTo>
                  <a:lnTo>
                    <a:pt x="62" y="205"/>
                  </a:lnTo>
                  <a:lnTo>
                    <a:pt x="44" y="193"/>
                  </a:lnTo>
                  <a:lnTo>
                    <a:pt x="44" y="193"/>
                  </a:lnTo>
                  <a:lnTo>
                    <a:pt x="32" y="185"/>
                  </a:lnTo>
                  <a:lnTo>
                    <a:pt x="24" y="177"/>
                  </a:lnTo>
                  <a:lnTo>
                    <a:pt x="16" y="167"/>
                  </a:lnTo>
                  <a:lnTo>
                    <a:pt x="10" y="157"/>
                  </a:lnTo>
                  <a:lnTo>
                    <a:pt x="6" y="145"/>
                  </a:lnTo>
                  <a:lnTo>
                    <a:pt x="2" y="135"/>
                  </a:lnTo>
                  <a:lnTo>
                    <a:pt x="0" y="123"/>
                  </a:lnTo>
                  <a:lnTo>
                    <a:pt x="0" y="109"/>
                  </a:lnTo>
                  <a:lnTo>
                    <a:pt x="0" y="109"/>
                  </a:lnTo>
                  <a:lnTo>
                    <a:pt x="0" y="98"/>
                  </a:lnTo>
                  <a:lnTo>
                    <a:pt x="2" y="86"/>
                  </a:lnTo>
                  <a:lnTo>
                    <a:pt x="6" y="76"/>
                  </a:lnTo>
                  <a:lnTo>
                    <a:pt x="10" y="66"/>
                  </a:lnTo>
                  <a:lnTo>
                    <a:pt x="16" y="56"/>
                  </a:lnTo>
                  <a:lnTo>
                    <a:pt x="24" y="46"/>
                  </a:lnTo>
                  <a:lnTo>
                    <a:pt x="34" y="36"/>
                  </a:lnTo>
                  <a:lnTo>
                    <a:pt x="44" y="28"/>
                  </a:lnTo>
                  <a:lnTo>
                    <a:pt x="44" y="28"/>
                  </a:lnTo>
                  <a:lnTo>
                    <a:pt x="62" y="16"/>
                  </a:lnTo>
                  <a:lnTo>
                    <a:pt x="86" y="8"/>
                  </a:lnTo>
                  <a:lnTo>
                    <a:pt x="110" y="2"/>
                  </a:lnTo>
                  <a:lnTo>
                    <a:pt x="136" y="0"/>
                  </a:lnTo>
                  <a:lnTo>
                    <a:pt x="136" y="0"/>
                  </a:lnTo>
                  <a:lnTo>
                    <a:pt x="162" y="2"/>
                  </a:lnTo>
                  <a:lnTo>
                    <a:pt x="188" y="8"/>
                  </a:lnTo>
                  <a:lnTo>
                    <a:pt x="210" y="16"/>
                  </a:lnTo>
                  <a:lnTo>
                    <a:pt x="230" y="28"/>
                  </a:lnTo>
                  <a:lnTo>
                    <a:pt x="230" y="28"/>
                  </a:lnTo>
                  <a:lnTo>
                    <a:pt x="240" y="36"/>
                  </a:lnTo>
                  <a:lnTo>
                    <a:pt x="248" y="46"/>
                  </a:lnTo>
                  <a:lnTo>
                    <a:pt x="256" y="56"/>
                  </a:lnTo>
                  <a:lnTo>
                    <a:pt x="262" y="66"/>
                  </a:lnTo>
                  <a:lnTo>
                    <a:pt x="266" y="76"/>
                  </a:lnTo>
                  <a:lnTo>
                    <a:pt x="270" y="86"/>
                  </a:lnTo>
                  <a:lnTo>
                    <a:pt x="272" y="98"/>
                  </a:lnTo>
                  <a:lnTo>
                    <a:pt x="274" y="109"/>
                  </a:lnTo>
                  <a:lnTo>
                    <a:pt x="274" y="109"/>
                  </a:lnTo>
                  <a:lnTo>
                    <a:pt x="272" y="123"/>
                  </a:lnTo>
                  <a:lnTo>
                    <a:pt x="270" y="135"/>
                  </a:lnTo>
                  <a:lnTo>
                    <a:pt x="266" y="145"/>
                  </a:lnTo>
                  <a:lnTo>
                    <a:pt x="262" y="157"/>
                  </a:lnTo>
                  <a:lnTo>
                    <a:pt x="256" y="167"/>
                  </a:lnTo>
                  <a:lnTo>
                    <a:pt x="248" y="177"/>
                  </a:lnTo>
                  <a:lnTo>
                    <a:pt x="240" y="185"/>
                  </a:lnTo>
                  <a:lnTo>
                    <a:pt x="230" y="19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19" name="Freeform 12">
              <a:extLst>
                <a:ext uri="{FF2B5EF4-FFF2-40B4-BE49-F238E27FC236}">
                  <a16:creationId xmlns:a16="http://schemas.microsoft.com/office/drawing/2014/main" id="{FA9F9873-235D-4F18-A056-1308BDED729D}"/>
                </a:ext>
              </a:extLst>
            </p:cNvPr>
            <p:cNvSpPr>
              <a:spLocks/>
            </p:cNvSpPr>
            <p:nvPr userDrawn="1"/>
          </p:nvSpPr>
          <p:spPr bwMode="auto">
            <a:xfrm>
              <a:off x="-6429376" y="-2673350"/>
              <a:ext cx="298450" cy="233362"/>
            </a:xfrm>
            <a:custGeom>
              <a:avLst/>
              <a:gdLst>
                <a:gd name="T0" fmla="*/ 94 w 188"/>
                <a:gd name="T1" fmla="*/ 0 h 147"/>
                <a:gd name="T2" fmla="*/ 94 w 188"/>
                <a:gd name="T3" fmla="*/ 0 h 147"/>
                <a:gd name="T4" fmla="*/ 74 w 188"/>
                <a:gd name="T5" fmla="*/ 0 h 147"/>
                <a:gd name="T6" fmla="*/ 56 w 188"/>
                <a:gd name="T7" fmla="*/ 4 h 147"/>
                <a:gd name="T8" fmla="*/ 40 w 188"/>
                <a:gd name="T9" fmla="*/ 12 h 147"/>
                <a:gd name="T10" fmla="*/ 26 w 188"/>
                <a:gd name="T11" fmla="*/ 20 h 147"/>
                <a:gd name="T12" fmla="*/ 14 w 188"/>
                <a:gd name="T13" fmla="*/ 32 h 147"/>
                <a:gd name="T14" fmla="*/ 6 w 188"/>
                <a:gd name="T15" fmla="*/ 44 h 147"/>
                <a:gd name="T16" fmla="*/ 2 w 188"/>
                <a:gd name="T17" fmla="*/ 58 h 147"/>
                <a:gd name="T18" fmla="*/ 0 w 188"/>
                <a:gd name="T19" fmla="*/ 71 h 147"/>
                <a:gd name="T20" fmla="*/ 0 w 188"/>
                <a:gd name="T21" fmla="*/ 71 h 147"/>
                <a:gd name="T22" fmla="*/ 2 w 188"/>
                <a:gd name="T23" fmla="*/ 87 h 147"/>
                <a:gd name="T24" fmla="*/ 6 w 188"/>
                <a:gd name="T25" fmla="*/ 101 h 147"/>
                <a:gd name="T26" fmla="*/ 14 w 188"/>
                <a:gd name="T27" fmla="*/ 115 h 147"/>
                <a:gd name="T28" fmla="*/ 26 w 188"/>
                <a:gd name="T29" fmla="*/ 125 h 147"/>
                <a:gd name="T30" fmla="*/ 38 w 188"/>
                <a:gd name="T31" fmla="*/ 135 h 147"/>
                <a:gd name="T32" fmla="*/ 56 w 188"/>
                <a:gd name="T33" fmla="*/ 141 h 147"/>
                <a:gd name="T34" fmla="*/ 74 w 188"/>
                <a:gd name="T35" fmla="*/ 145 h 147"/>
                <a:gd name="T36" fmla="*/ 94 w 188"/>
                <a:gd name="T37" fmla="*/ 147 h 147"/>
                <a:gd name="T38" fmla="*/ 94 w 188"/>
                <a:gd name="T39" fmla="*/ 147 h 147"/>
                <a:gd name="T40" fmla="*/ 114 w 188"/>
                <a:gd name="T41" fmla="*/ 145 h 147"/>
                <a:gd name="T42" fmla="*/ 134 w 188"/>
                <a:gd name="T43" fmla="*/ 141 h 147"/>
                <a:gd name="T44" fmla="*/ 150 w 188"/>
                <a:gd name="T45" fmla="*/ 135 h 147"/>
                <a:gd name="T46" fmla="*/ 164 w 188"/>
                <a:gd name="T47" fmla="*/ 125 h 147"/>
                <a:gd name="T48" fmla="*/ 174 w 188"/>
                <a:gd name="T49" fmla="*/ 115 h 147"/>
                <a:gd name="T50" fmla="*/ 182 w 188"/>
                <a:gd name="T51" fmla="*/ 101 h 147"/>
                <a:gd name="T52" fmla="*/ 188 w 188"/>
                <a:gd name="T53" fmla="*/ 87 h 147"/>
                <a:gd name="T54" fmla="*/ 188 w 188"/>
                <a:gd name="T55" fmla="*/ 71 h 147"/>
                <a:gd name="T56" fmla="*/ 188 w 188"/>
                <a:gd name="T57" fmla="*/ 71 h 147"/>
                <a:gd name="T58" fmla="*/ 188 w 188"/>
                <a:gd name="T59" fmla="*/ 58 h 147"/>
                <a:gd name="T60" fmla="*/ 182 w 188"/>
                <a:gd name="T61" fmla="*/ 44 h 147"/>
                <a:gd name="T62" fmla="*/ 174 w 188"/>
                <a:gd name="T63" fmla="*/ 32 h 147"/>
                <a:gd name="T64" fmla="*/ 162 w 188"/>
                <a:gd name="T65" fmla="*/ 20 h 147"/>
                <a:gd name="T66" fmla="*/ 148 w 188"/>
                <a:gd name="T67" fmla="*/ 12 h 147"/>
                <a:gd name="T68" fmla="*/ 132 w 188"/>
                <a:gd name="T69" fmla="*/ 4 h 147"/>
                <a:gd name="T70" fmla="*/ 114 w 188"/>
                <a:gd name="T71" fmla="*/ 0 h 147"/>
                <a:gd name="T72" fmla="*/ 94 w 188"/>
                <a:gd name="T7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8" h="147">
                  <a:moveTo>
                    <a:pt x="94" y="0"/>
                  </a:moveTo>
                  <a:lnTo>
                    <a:pt x="94" y="0"/>
                  </a:lnTo>
                  <a:lnTo>
                    <a:pt x="74" y="0"/>
                  </a:lnTo>
                  <a:lnTo>
                    <a:pt x="56" y="4"/>
                  </a:lnTo>
                  <a:lnTo>
                    <a:pt x="40" y="12"/>
                  </a:lnTo>
                  <a:lnTo>
                    <a:pt x="26" y="20"/>
                  </a:lnTo>
                  <a:lnTo>
                    <a:pt x="14" y="32"/>
                  </a:lnTo>
                  <a:lnTo>
                    <a:pt x="6" y="44"/>
                  </a:lnTo>
                  <a:lnTo>
                    <a:pt x="2" y="58"/>
                  </a:lnTo>
                  <a:lnTo>
                    <a:pt x="0" y="71"/>
                  </a:lnTo>
                  <a:lnTo>
                    <a:pt x="0" y="71"/>
                  </a:lnTo>
                  <a:lnTo>
                    <a:pt x="2" y="87"/>
                  </a:lnTo>
                  <a:lnTo>
                    <a:pt x="6" y="101"/>
                  </a:lnTo>
                  <a:lnTo>
                    <a:pt x="14" y="115"/>
                  </a:lnTo>
                  <a:lnTo>
                    <a:pt x="26" y="125"/>
                  </a:lnTo>
                  <a:lnTo>
                    <a:pt x="38" y="135"/>
                  </a:lnTo>
                  <a:lnTo>
                    <a:pt x="56" y="141"/>
                  </a:lnTo>
                  <a:lnTo>
                    <a:pt x="74" y="145"/>
                  </a:lnTo>
                  <a:lnTo>
                    <a:pt x="94" y="147"/>
                  </a:lnTo>
                  <a:lnTo>
                    <a:pt x="94" y="147"/>
                  </a:lnTo>
                  <a:lnTo>
                    <a:pt x="114" y="145"/>
                  </a:lnTo>
                  <a:lnTo>
                    <a:pt x="134" y="141"/>
                  </a:lnTo>
                  <a:lnTo>
                    <a:pt x="150" y="135"/>
                  </a:lnTo>
                  <a:lnTo>
                    <a:pt x="164" y="125"/>
                  </a:lnTo>
                  <a:lnTo>
                    <a:pt x="174" y="115"/>
                  </a:lnTo>
                  <a:lnTo>
                    <a:pt x="182" y="101"/>
                  </a:lnTo>
                  <a:lnTo>
                    <a:pt x="188" y="87"/>
                  </a:lnTo>
                  <a:lnTo>
                    <a:pt x="188" y="71"/>
                  </a:lnTo>
                  <a:lnTo>
                    <a:pt x="188" y="71"/>
                  </a:lnTo>
                  <a:lnTo>
                    <a:pt x="188" y="58"/>
                  </a:lnTo>
                  <a:lnTo>
                    <a:pt x="182" y="44"/>
                  </a:lnTo>
                  <a:lnTo>
                    <a:pt x="174" y="32"/>
                  </a:lnTo>
                  <a:lnTo>
                    <a:pt x="162" y="20"/>
                  </a:lnTo>
                  <a:lnTo>
                    <a:pt x="148" y="12"/>
                  </a:lnTo>
                  <a:lnTo>
                    <a:pt x="132" y="4"/>
                  </a:lnTo>
                  <a:lnTo>
                    <a:pt x="114" y="0"/>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0" name="Freeform 13">
              <a:extLst>
                <a:ext uri="{FF2B5EF4-FFF2-40B4-BE49-F238E27FC236}">
                  <a16:creationId xmlns:a16="http://schemas.microsoft.com/office/drawing/2014/main" id="{EAA0BE10-375E-43EE-82FF-267DBB5D299B}"/>
                </a:ext>
              </a:extLst>
            </p:cNvPr>
            <p:cNvSpPr>
              <a:spLocks/>
            </p:cNvSpPr>
            <p:nvPr userDrawn="1"/>
          </p:nvSpPr>
          <p:spPr bwMode="auto">
            <a:xfrm>
              <a:off x="-5981701" y="-2720975"/>
              <a:ext cx="384175" cy="338137"/>
            </a:xfrm>
            <a:custGeom>
              <a:avLst/>
              <a:gdLst>
                <a:gd name="T0" fmla="*/ 120 w 242"/>
                <a:gd name="T1" fmla="*/ 213 h 213"/>
                <a:gd name="T2" fmla="*/ 120 w 242"/>
                <a:gd name="T3" fmla="*/ 213 h 213"/>
                <a:gd name="T4" fmla="*/ 94 w 242"/>
                <a:gd name="T5" fmla="*/ 211 h 213"/>
                <a:gd name="T6" fmla="*/ 70 w 242"/>
                <a:gd name="T7" fmla="*/ 207 h 213"/>
                <a:gd name="T8" fmla="*/ 50 w 242"/>
                <a:gd name="T9" fmla="*/ 201 h 213"/>
                <a:gd name="T10" fmla="*/ 32 w 242"/>
                <a:gd name="T11" fmla="*/ 191 h 213"/>
                <a:gd name="T12" fmla="*/ 18 w 242"/>
                <a:gd name="T13" fmla="*/ 181 h 213"/>
                <a:gd name="T14" fmla="*/ 8 w 242"/>
                <a:gd name="T15" fmla="*/ 167 h 213"/>
                <a:gd name="T16" fmla="*/ 2 w 242"/>
                <a:gd name="T17" fmla="*/ 153 h 213"/>
                <a:gd name="T18" fmla="*/ 0 w 242"/>
                <a:gd name="T19" fmla="*/ 139 h 213"/>
                <a:gd name="T20" fmla="*/ 0 w 242"/>
                <a:gd name="T21" fmla="*/ 0 h 213"/>
                <a:gd name="T22" fmla="*/ 40 w 242"/>
                <a:gd name="T23" fmla="*/ 0 h 213"/>
                <a:gd name="T24" fmla="*/ 40 w 242"/>
                <a:gd name="T25" fmla="*/ 131 h 213"/>
                <a:gd name="T26" fmla="*/ 40 w 242"/>
                <a:gd name="T27" fmla="*/ 131 h 213"/>
                <a:gd name="T28" fmla="*/ 42 w 242"/>
                <a:gd name="T29" fmla="*/ 141 h 213"/>
                <a:gd name="T30" fmla="*/ 46 w 242"/>
                <a:gd name="T31" fmla="*/ 149 h 213"/>
                <a:gd name="T32" fmla="*/ 52 w 242"/>
                <a:gd name="T33" fmla="*/ 157 h 213"/>
                <a:gd name="T34" fmla="*/ 60 w 242"/>
                <a:gd name="T35" fmla="*/ 165 h 213"/>
                <a:gd name="T36" fmla="*/ 72 w 242"/>
                <a:gd name="T37" fmla="*/ 169 h 213"/>
                <a:gd name="T38" fmla="*/ 86 w 242"/>
                <a:gd name="T39" fmla="*/ 173 h 213"/>
                <a:gd name="T40" fmla="*/ 102 w 242"/>
                <a:gd name="T41" fmla="*/ 175 h 213"/>
                <a:gd name="T42" fmla="*/ 120 w 242"/>
                <a:gd name="T43" fmla="*/ 177 h 213"/>
                <a:gd name="T44" fmla="*/ 120 w 242"/>
                <a:gd name="T45" fmla="*/ 177 h 213"/>
                <a:gd name="T46" fmla="*/ 140 w 242"/>
                <a:gd name="T47" fmla="*/ 175 h 213"/>
                <a:gd name="T48" fmla="*/ 156 w 242"/>
                <a:gd name="T49" fmla="*/ 173 h 213"/>
                <a:gd name="T50" fmla="*/ 170 w 242"/>
                <a:gd name="T51" fmla="*/ 169 h 213"/>
                <a:gd name="T52" fmla="*/ 180 w 242"/>
                <a:gd name="T53" fmla="*/ 165 h 213"/>
                <a:gd name="T54" fmla="*/ 190 w 242"/>
                <a:gd name="T55" fmla="*/ 157 h 213"/>
                <a:gd name="T56" fmla="*/ 196 w 242"/>
                <a:gd name="T57" fmla="*/ 149 h 213"/>
                <a:gd name="T58" fmla="*/ 200 w 242"/>
                <a:gd name="T59" fmla="*/ 141 h 213"/>
                <a:gd name="T60" fmla="*/ 200 w 242"/>
                <a:gd name="T61" fmla="*/ 131 h 213"/>
                <a:gd name="T62" fmla="*/ 200 w 242"/>
                <a:gd name="T63" fmla="*/ 0 h 213"/>
                <a:gd name="T64" fmla="*/ 242 w 242"/>
                <a:gd name="T65" fmla="*/ 0 h 213"/>
                <a:gd name="T66" fmla="*/ 242 w 242"/>
                <a:gd name="T67" fmla="*/ 139 h 213"/>
                <a:gd name="T68" fmla="*/ 242 w 242"/>
                <a:gd name="T69" fmla="*/ 139 h 213"/>
                <a:gd name="T70" fmla="*/ 240 w 242"/>
                <a:gd name="T71" fmla="*/ 153 h 213"/>
                <a:gd name="T72" fmla="*/ 234 w 242"/>
                <a:gd name="T73" fmla="*/ 167 h 213"/>
                <a:gd name="T74" fmla="*/ 224 w 242"/>
                <a:gd name="T75" fmla="*/ 181 h 213"/>
                <a:gd name="T76" fmla="*/ 210 w 242"/>
                <a:gd name="T77" fmla="*/ 191 h 213"/>
                <a:gd name="T78" fmla="*/ 192 w 242"/>
                <a:gd name="T79" fmla="*/ 201 h 213"/>
                <a:gd name="T80" fmla="*/ 172 w 242"/>
                <a:gd name="T81" fmla="*/ 207 h 213"/>
                <a:gd name="T82" fmla="*/ 148 w 242"/>
                <a:gd name="T83" fmla="*/ 211 h 213"/>
                <a:gd name="T84" fmla="*/ 120 w 242"/>
                <a:gd name="T85"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 h="213">
                  <a:moveTo>
                    <a:pt x="120" y="213"/>
                  </a:moveTo>
                  <a:lnTo>
                    <a:pt x="120" y="213"/>
                  </a:lnTo>
                  <a:lnTo>
                    <a:pt x="94" y="211"/>
                  </a:lnTo>
                  <a:lnTo>
                    <a:pt x="70" y="207"/>
                  </a:lnTo>
                  <a:lnTo>
                    <a:pt x="50" y="201"/>
                  </a:lnTo>
                  <a:lnTo>
                    <a:pt x="32" y="191"/>
                  </a:lnTo>
                  <a:lnTo>
                    <a:pt x="18" y="181"/>
                  </a:lnTo>
                  <a:lnTo>
                    <a:pt x="8" y="167"/>
                  </a:lnTo>
                  <a:lnTo>
                    <a:pt x="2" y="153"/>
                  </a:lnTo>
                  <a:lnTo>
                    <a:pt x="0" y="139"/>
                  </a:lnTo>
                  <a:lnTo>
                    <a:pt x="0" y="0"/>
                  </a:lnTo>
                  <a:lnTo>
                    <a:pt x="40" y="0"/>
                  </a:lnTo>
                  <a:lnTo>
                    <a:pt x="40" y="131"/>
                  </a:lnTo>
                  <a:lnTo>
                    <a:pt x="40" y="131"/>
                  </a:lnTo>
                  <a:lnTo>
                    <a:pt x="42" y="141"/>
                  </a:lnTo>
                  <a:lnTo>
                    <a:pt x="46" y="149"/>
                  </a:lnTo>
                  <a:lnTo>
                    <a:pt x="52" y="157"/>
                  </a:lnTo>
                  <a:lnTo>
                    <a:pt x="60" y="165"/>
                  </a:lnTo>
                  <a:lnTo>
                    <a:pt x="72" y="169"/>
                  </a:lnTo>
                  <a:lnTo>
                    <a:pt x="86" y="173"/>
                  </a:lnTo>
                  <a:lnTo>
                    <a:pt x="102" y="175"/>
                  </a:lnTo>
                  <a:lnTo>
                    <a:pt x="120" y="177"/>
                  </a:lnTo>
                  <a:lnTo>
                    <a:pt x="120" y="177"/>
                  </a:lnTo>
                  <a:lnTo>
                    <a:pt x="140" y="175"/>
                  </a:lnTo>
                  <a:lnTo>
                    <a:pt x="156" y="173"/>
                  </a:lnTo>
                  <a:lnTo>
                    <a:pt x="170" y="169"/>
                  </a:lnTo>
                  <a:lnTo>
                    <a:pt x="180" y="165"/>
                  </a:lnTo>
                  <a:lnTo>
                    <a:pt x="190" y="157"/>
                  </a:lnTo>
                  <a:lnTo>
                    <a:pt x="196" y="149"/>
                  </a:lnTo>
                  <a:lnTo>
                    <a:pt x="200" y="141"/>
                  </a:lnTo>
                  <a:lnTo>
                    <a:pt x="200" y="131"/>
                  </a:lnTo>
                  <a:lnTo>
                    <a:pt x="200" y="0"/>
                  </a:lnTo>
                  <a:lnTo>
                    <a:pt x="242" y="0"/>
                  </a:lnTo>
                  <a:lnTo>
                    <a:pt x="242" y="139"/>
                  </a:lnTo>
                  <a:lnTo>
                    <a:pt x="242" y="139"/>
                  </a:lnTo>
                  <a:lnTo>
                    <a:pt x="240" y="153"/>
                  </a:lnTo>
                  <a:lnTo>
                    <a:pt x="234" y="167"/>
                  </a:lnTo>
                  <a:lnTo>
                    <a:pt x="224" y="181"/>
                  </a:lnTo>
                  <a:lnTo>
                    <a:pt x="210" y="191"/>
                  </a:lnTo>
                  <a:lnTo>
                    <a:pt x="192" y="201"/>
                  </a:lnTo>
                  <a:lnTo>
                    <a:pt x="172" y="207"/>
                  </a:lnTo>
                  <a:lnTo>
                    <a:pt x="148" y="211"/>
                  </a:lnTo>
                  <a:lnTo>
                    <a:pt x="120" y="21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1" name="Freeform 14">
              <a:extLst>
                <a:ext uri="{FF2B5EF4-FFF2-40B4-BE49-F238E27FC236}">
                  <a16:creationId xmlns:a16="http://schemas.microsoft.com/office/drawing/2014/main" id="{403CA898-5D42-4C57-AF5B-E2A9AB3CDDF8}"/>
                </a:ext>
              </a:extLst>
            </p:cNvPr>
            <p:cNvSpPr>
              <a:spLocks/>
            </p:cNvSpPr>
            <p:nvPr userDrawn="1"/>
          </p:nvSpPr>
          <p:spPr bwMode="auto">
            <a:xfrm>
              <a:off x="-5981701" y="-2720975"/>
              <a:ext cx="384175" cy="338137"/>
            </a:xfrm>
            <a:custGeom>
              <a:avLst/>
              <a:gdLst>
                <a:gd name="T0" fmla="*/ 120 w 242"/>
                <a:gd name="T1" fmla="*/ 213 h 213"/>
                <a:gd name="T2" fmla="*/ 120 w 242"/>
                <a:gd name="T3" fmla="*/ 213 h 213"/>
                <a:gd name="T4" fmla="*/ 94 w 242"/>
                <a:gd name="T5" fmla="*/ 211 h 213"/>
                <a:gd name="T6" fmla="*/ 70 w 242"/>
                <a:gd name="T7" fmla="*/ 207 h 213"/>
                <a:gd name="T8" fmla="*/ 50 w 242"/>
                <a:gd name="T9" fmla="*/ 201 h 213"/>
                <a:gd name="T10" fmla="*/ 32 w 242"/>
                <a:gd name="T11" fmla="*/ 191 h 213"/>
                <a:gd name="T12" fmla="*/ 18 w 242"/>
                <a:gd name="T13" fmla="*/ 181 h 213"/>
                <a:gd name="T14" fmla="*/ 8 w 242"/>
                <a:gd name="T15" fmla="*/ 167 h 213"/>
                <a:gd name="T16" fmla="*/ 2 w 242"/>
                <a:gd name="T17" fmla="*/ 153 h 213"/>
                <a:gd name="T18" fmla="*/ 0 w 242"/>
                <a:gd name="T19" fmla="*/ 139 h 213"/>
                <a:gd name="T20" fmla="*/ 0 w 242"/>
                <a:gd name="T21" fmla="*/ 0 h 213"/>
                <a:gd name="T22" fmla="*/ 40 w 242"/>
                <a:gd name="T23" fmla="*/ 0 h 213"/>
                <a:gd name="T24" fmla="*/ 40 w 242"/>
                <a:gd name="T25" fmla="*/ 131 h 213"/>
                <a:gd name="T26" fmla="*/ 40 w 242"/>
                <a:gd name="T27" fmla="*/ 131 h 213"/>
                <a:gd name="T28" fmla="*/ 42 w 242"/>
                <a:gd name="T29" fmla="*/ 141 h 213"/>
                <a:gd name="T30" fmla="*/ 46 w 242"/>
                <a:gd name="T31" fmla="*/ 149 h 213"/>
                <a:gd name="T32" fmla="*/ 52 w 242"/>
                <a:gd name="T33" fmla="*/ 157 h 213"/>
                <a:gd name="T34" fmla="*/ 60 w 242"/>
                <a:gd name="T35" fmla="*/ 165 h 213"/>
                <a:gd name="T36" fmla="*/ 72 w 242"/>
                <a:gd name="T37" fmla="*/ 169 h 213"/>
                <a:gd name="T38" fmla="*/ 86 w 242"/>
                <a:gd name="T39" fmla="*/ 173 h 213"/>
                <a:gd name="T40" fmla="*/ 102 w 242"/>
                <a:gd name="T41" fmla="*/ 175 h 213"/>
                <a:gd name="T42" fmla="*/ 120 w 242"/>
                <a:gd name="T43" fmla="*/ 177 h 213"/>
                <a:gd name="T44" fmla="*/ 120 w 242"/>
                <a:gd name="T45" fmla="*/ 177 h 213"/>
                <a:gd name="T46" fmla="*/ 140 w 242"/>
                <a:gd name="T47" fmla="*/ 175 h 213"/>
                <a:gd name="T48" fmla="*/ 156 w 242"/>
                <a:gd name="T49" fmla="*/ 173 h 213"/>
                <a:gd name="T50" fmla="*/ 170 w 242"/>
                <a:gd name="T51" fmla="*/ 169 h 213"/>
                <a:gd name="T52" fmla="*/ 180 w 242"/>
                <a:gd name="T53" fmla="*/ 165 h 213"/>
                <a:gd name="T54" fmla="*/ 190 w 242"/>
                <a:gd name="T55" fmla="*/ 157 h 213"/>
                <a:gd name="T56" fmla="*/ 196 w 242"/>
                <a:gd name="T57" fmla="*/ 149 h 213"/>
                <a:gd name="T58" fmla="*/ 200 w 242"/>
                <a:gd name="T59" fmla="*/ 141 h 213"/>
                <a:gd name="T60" fmla="*/ 200 w 242"/>
                <a:gd name="T61" fmla="*/ 131 h 213"/>
                <a:gd name="T62" fmla="*/ 200 w 242"/>
                <a:gd name="T63" fmla="*/ 0 h 213"/>
                <a:gd name="T64" fmla="*/ 242 w 242"/>
                <a:gd name="T65" fmla="*/ 0 h 213"/>
                <a:gd name="T66" fmla="*/ 242 w 242"/>
                <a:gd name="T67" fmla="*/ 139 h 213"/>
                <a:gd name="T68" fmla="*/ 242 w 242"/>
                <a:gd name="T69" fmla="*/ 139 h 213"/>
                <a:gd name="T70" fmla="*/ 240 w 242"/>
                <a:gd name="T71" fmla="*/ 153 h 213"/>
                <a:gd name="T72" fmla="*/ 234 w 242"/>
                <a:gd name="T73" fmla="*/ 167 h 213"/>
                <a:gd name="T74" fmla="*/ 224 w 242"/>
                <a:gd name="T75" fmla="*/ 181 h 213"/>
                <a:gd name="T76" fmla="*/ 210 w 242"/>
                <a:gd name="T77" fmla="*/ 191 h 213"/>
                <a:gd name="T78" fmla="*/ 192 w 242"/>
                <a:gd name="T79" fmla="*/ 201 h 213"/>
                <a:gd name="T80" fmla="*/ 172 w 242"/>
                <a:gd name="T81" fmla="*/ 207 h 213"/>
                <a:gd name="T82" fmla="*/ 148 w 242"/>
                <a:gd name="T83" fmla="*/ 211 h 213"/>
                <a:gd name="T84" fmla="*/ 120 w 242"/>
                <a:gd name="T85"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 h="213">
                  <a:moveTo>
                    <a:pt x="120" y="213"/>
                  </a:moveTo>
                  <a:lnTo>
                    <a:pt x="120" y="213"/>
                  </a:lnTo>
                  <a:lnTo>
                    <a:pt x="94" y="211"/>
                  </a:lnTo>
                  <a:lnTo>
                    <a:pt x="70" y="207"/>
                  </a:lnTo>
                  <a:lnTo>
                    <a:pt x="50" y="201"/>
                  </a:lnTo>
                  <a:lnTo>
                    <a:pt x="32" y="191"/>
                  </a:lnTo>
                  <a:lnTo>
                    <a:pt x="18" y="181"/>
                  </a:lnTo>
                  <a:lnTo>
                    <a:pt x="8" y="167"/>
                  </a:lnTo>
                  <a:lnTo>
                    <a:pt x="2" y="153"/>
                  </a:lnTo>
                  <a:lnTo>
                    <a:pt x="0" y="139"/>
                  </a:lnTo>
                  <a:lnTo>
                    <a:pt x="0" y="0"/>
                  </a:lnTo>
                  <a:lnTo>
                    <a:pt x="40" y="0"/>
                  </a:lnTo>
                  <a:lnTo>
                    <a:pt x="40" y="131"/>
                  </a:lnTo>
                  <a:lnTo>
                    <a:pt x="40" y="131"/>
                  </a:lnTo>
                  <a:lnTo>
                    <a:pt x="42" y="141"/>
                  </a:lnTo>
                  <a:lnTo>
                    <a:pt x="46" y="149"/>
                  </a:lnTo>
                  <a:lnTo>
                    <a:pt x="52" y="157"/>
                  </a:lnTo>
                  <a:lnTo>
                    <a:pt x="60" y="165"/>
                  </a:lnTo>
                  <a:lnTo>
                    <a:pt x="72" y="169"/>
                  </a:lnTo>
                  <a:lnTo>
                    <a:pt x="86" y="173"/>
                  </a:lnTo>
                  <a:lnTo>
                    <a:pt x="102" y="175"/>
                  </a:lnTo>
                  <a:lnTo>
                    <a:pt x="120" y="177"/>
                  </a:lnTo>
                  <a:lnTo>
                    <a:pt x="120" y="177"/>
                  </a:lnTo>
                  <a:lnTo>
                    <a:pt x="140" y="175"/>
                  </a:lnTo>
                  <a:lnTo>
                    <a:pt x="156" y="173"/>
                  </a:lnTo>
                  <a:lnTo>
                    <a:pt x="170" y="169"/>
                  </a:lnTo>
                  <a:lnTo>
                    <a:pt x="180" y="165"/>
                  </a:lnTo>
                  <a:lnTo>
                    <a:pt x="190" y="157"/>
                  </a:lnTo>
                  <a:lnTo>
                    <a:pt x="196" y="149"/>
                  </a:lnTo>
                  <a:lnTo>
                    <a:pt x="200" y="141"/>
                  </a:lnTo>
                  <a:lnTo>
                    <a:pt x="200" y="131"/>
                  </a:lnTo>
                  <a:lnTo>
                    <a:pt x="200" y="0"/>
                  </a:lnTo>
                  <a:lnTo>
                    <a:pt x="242" y="0"/>
                  </a:lnTo>
                  <a:lnTo>
                    <a:pt x="242" y="139"/>
                  </a:lnTo>
                  <a:lnTo>
                    <a:pt x="242" y="139"/>
                  </a:lnTo>
                  <a:lnTo>
                    <a:pt x="240" y="153"/>
                  </a:lnTo>
                  <a:lnTo>
                    <a:pt x="234" y="167"/>
                  </a:lnTo>
                  <a:lnTo>
                    <a:pt x="224" y="181"/>
                  </a:lnTo>
                  <a:lnTo>
                    <a:pt x="210" y="191"/>
                  </a:lnTo>
                  <a:lnTo>
                    <a:pt x="192" y="201"/>
                  </a:lnTo>
                  <a:lnTo>
                    <a:pt x="172" y="207"/>
                  </a:lnTo>
                  <a:lnTo>
                    <a:pt x="148" y="211"/>
                  </a:lnTo>
                  <a:lnTo>
                    <a:pt x="120" y="2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2" name="Freeform 15">
              <a:extLst>
                <a:ext uri="{FF2B5EF4-FFF2-40B4-BE49-F238E27FC236}">
                  <a16:creationId xmlns:a16="http://schemas.microsoft.com/office/drawing/2014/main" id="{2F979C1E-DAA0-4DBA-8539-04FD5137385E}"/>
                </a:ext>
              </a:extLst>
            </p:cNvPr>
            <p:cNvSpPr>
              <a:spLocks noEditPoints="1"/>
            </p:cNvSpPr>
            <p:nvPr userDrawn="1"/>
          </p:nvSpPr>
          <p:spPr bwMode="auto">
            <a:xfrm>
              <a:off x="-5502276" y="-2720975"/>
              <a:ext cx="384175" cy="328612"/>
            </a:xfrm>
            <a:custGeom>
              <a:avLst/>
              <a:gdLst>
                <a:gd name="T0" fmla="*/ 242 w 242"/>
                <a:gd name="T1" fmla="*/ 66 h 207"/>
                <a:gd name="T2" fmla="*/ 242 w 242"/>
                <a:gd name="T3" fmla="*/ 66 h 207"/>
                <a:gd name="T4" fmla="*/ 240 w 242"/>
                <a:gd name="T5" fmla="*/ 80 h 207"/>
                <a:gd name="T6" fmla="*/ 236 w 242"/>
                <a:gd name="T7" fmla="*/ 93 h 207"/>
                <a:gd name="T8" fmla="*/ 230 w 242"/>
                <a:gd name="T9" fmla="*/ 103 h 207"/>
                <a:gd name="T10" fmla="*/ 220 w 242"/>
                <a:gd name="T11" fmla="*/ 113 h 207"/>
                <a:gd name="T12" fmla="*/ 210 w 242"/>
                <a:gd name="T13" fmla="*/ 121 h 207"/>
                <a:gd name="T14" fmla="*/ 196 w 242"/>
                <a:gd name="T15" fmla="*/ 125 h 207"/>
                <a:gd name="T16" fmla="*/ 180 w 242"/>
                <a:gd name="T17" fmla="*/ 129 h 207"/>
                <a:gd name="T18" fmla="*/ 162 w 242"/>
                <a:gd name="T19" fmla="*/ 131 h 207"/>
                <a:gd name="T20" fmla="*/ 42 w 242"/>
                <a:gd name="T21" fmla="*/ 131 h 207"/>
                <a:gd name="T22" fmla="*/ 42 w 242"/>
                <a:gd name="T23" fmla="*/ 207 h 207"/>
                <a:gd name="T24" fmla="*/ 0 w 242"/>
                <a:gd name="T25" fmla="*/ 207 h 207"/>
                <a:gd name="T26" fmla="*/ 0 w 242"/>
                <a:gd name="T27" fmla="*/ 0 h 207"/>
                <a:gd name="T28" fmla="*/ 168 w 242"/>
                <a:gd name="T29" fmla="*/ 0 h 207"/>
                <a:gd name="T30" fmla="*/ 168 w 242"/>
                <a:gd name="T31" fmla="*/ 0 h 207"/>
                <a:gd name="T32" fmla="*/ 184 w 242"/>
                <a:gd name="T33" fmla="*/ 0 h 207"/>
                <a:gd name="T34" fmla="*/ 198 w 242"/>
                <a:gd name="T35" fmla="*/ 4 h 207"/>
                <a:gd name="T36" fmla="*/ 212 w 242"/>
                <a:gd name="T37" fmla="*/ 10 h 207"/>
                <a:gd name="T38" fmla="*/ 222 w 242"/>
                <a:gd name="T39" fmla="*/ 18 h 207"/>
                <a:gd name="T40" fmla="*/ 230 w 242"/>
                <a:gd name="T41" fmla="*/ 26 h 207"/>
                <a:gd name="T42" fmla="*/ 236 w 242"/>
                <a:gd name="T43" fmla="*/ 38 h 207"/>
                <a:gd name="T44" fmla="*/ 240 w 242"/>
                <a:gd name="T45" fmla="*/ 52 h 207"/>
                <a:gd name="T46" fmla="*/ 242 w 242"/>
                <a:gd name="T47" fmla="*/ 66 h 207"/>
                <a:gd name="T48" fmla="*/ 200 w 242"/>
                <a:gd name="T49" fmla="*/ 66 h 207"/>
                <a:gd name="T50" fmla="*/ 200 w 242"/>
                <a:gd name="T51" fmla="*/ 66 h 207"/>
                <a:gd name="T52" fmla="*/ 198 w 242"/>
                <a:gd name="T53" fmla="*/ 58 h 207"/>
                <a:gd name="T54" fmla="*/ 198 w 242"/>
                <a:gd name="T55" fmla="*/ 52 h 207"/>
                <a:gd name="T56" fmla="*/ 194 w 242"/>
                <a:gd name="T57" fmla="*/ 48 h 207"/>
                <a:gd name="T58" fmla="*/ 190 w 242"/>
                <a:gd name="T59" fmla="*/ 44 h 207"/>
                <a:gd name="T60" fmla="*/ 184 w 242"/>
                <a:gd name="T61" fmla="*/ 40 h 207"/>
                <a:gd name="T62" fmla="*/ 178 w 242"/>
                <a:gd name="T63" fmla="*/ 38 h 207"/>
                <a:gd name="T64" fmla="*/ 160 w 242"/>
                <a:gd name="T65" fmla="*/ 36 h 207"/>
                <a:gd name="T66" fmla="*/ 42 w 242"/>
                <a:gd name="T67" fmla="*/ 36 h 207"/>
                <a:gd name="T68" fmla="*/ 42 w 242"/>
                <a:gd name="T69" fmla="*/ 93 h 207"/>
                <a:gd name="T70" fmla="*/ 162 w 242"/>
                <a:gd name="T71" fmla="*/ 93 h 207"/>
                <a:gd name="T72" fmla="*/ 162 w 242"/>
                <a:gd name="T73" fmla="*/ 93 h 207"/>
                <a:gd name="T74" fmla="*/ 178 w 242"/>
                <a:gd name="T75" fmla="*/ 92 h 207"/>
                <a:gd name="T76" fmla="*/ 184 w 242"/>
                <a:gd name="T77" fmla="*/ 90 h 207"/>
                <a:gd name="T78" fmla="*/ 190 w 242"/>
                <a:gd name="T79" fmla="*/ 86 h 207"/>
                <a:gd name="T80" fmla="*/ 194 w 242"/>
                <a:gd name="T81" fmla="*/ 84 h 207"/>
                <a:gd name="T82" fmla="*/ 198 w 242"/>
                <a:gd name="T83" fmla="*/ 78 h 207"/>
                <a:gd name="T84" fmla="*/ 198 w 242"/>
                <a:gd name="T85" fmla="*/ 72 h 207"/>
                <a:gd name="T86" fmla="*/ 200 w 242"/>
                <a:gd name="T8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2" h="207">
                  <a:moveTo>
                    <a:pt x="242" y="66"/>
                  </a:moveTo>
                  <a:lnTo>
                    <a:pt x="242"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2" y="10"/>
                  </a:lnTo>
                  <a:lnTo>
                    <a:pt x="222" y="18"/>
                  </a:lnTo>
                  <a:lnTo>
                    <a:pt x="230" y="26"/>
                  </a:lnTo>
                  <a:lnTo>
                    <a:pt x="236" y="38"/>
                  </a:lnTo>
                  <a:lnTo>
                    <a:pt x="240" y="52"/>
                  </a:lnTo>
                  <a:lnTo>
                    <a:pt x="242" y="66"/>
                  </a:lnTo>
                  <a:close/>
                  <a:moveTo>
                    <a:pt x="200" y="66"/>
                  </a:moveTo>
                  <a:lnTo>
                    <a:pt x="200" y="66"/>
                  </a:lnTo>
                  <a:lnTo>
                    <a:pt x="198" y="58"/>
                  </a:lnTo>
                  <a:lnTo>
                    <a:pt x="198" y="52"/>
                  </a:lnTo>
                  <a:lnTo>
                    <a:pt x="194" y="48"/>
                  </a:lnTo>
                  <a:lnTo>
                    <a:pt x="190" y="44"/>
                  </a:lnTo>
                  <a:lnTo>
                    <a:pt x="184" y="40"/>
                  </a:lnTo>
                  <a:lnTo>
                    <a:pt x="178" y="38"/>
                  </a:lnTo>
                  <a:lnTo>
                    <a:pt x="160" y="36"/>
                  </a:lnTo>
                  <a:lnTo>
                    <a:pt x="42" y="36"/>
                  </a:lnTo>
                  <a:lnTo>
                    <a:pt x="42" y="93"/>
                  </a:lnTo>
                  <a:lnTo>
                    <a:pt x="162" y="93"/>
                  </a:lnTo>
                  <a:lnTo>
                    <a:pt x="162" y="93"/>
                  </a:lnTo>
                  <a:lnTo>
                    <a:pt x="178" y="92"/>
                  </a:lnTo>
                  <a:lnTo>
                    <a:pt x="184" y="90"/>
                  </a:lnTo>
                  <a:lnTo>
                    <a:pt x="190" y="86"/>
                  </a:lnTo>
                  <a:lnTo>
                    <a:pt x="194" y="84"/>
                  </a:lnTo>
                  <a:lnTo>
                    <a:pt x="198" y="78"/>
                  </a:lnTo>
                  <a:lnTo>
                    <a:pt x="198" y="72"/>
                  </a:lnTo>
                  <a:lnTo>
                    <a:pt x="200"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3" name="Freeform 16">
              <a:extLst>
                <a:ext uri="{FF2B5EF4-FFF2-40B4-BE49-F238E27FC236}">
                  <a16:creationId xmlns:a16="http://schemas.microsoft.com/office/drawing/2014/main" id="{16A25074-CE15-4068-AAF2-86225843F9A5}"/>
                </a:ext>
              </a:extLst>
            </p:cNvPr>
            <p:cNvSpPr>
              <a:spLocks/>
            </p:cNvSpPr>
            <p:nvPr userDrawn="1"/>
          </p:nvSpPr>
          <p:spPr bwMode="auto">
            <a:xfrm>
              <a:off x="-5502276" y="-2720975"/>
              <a:ext cx="384175" cy="328612"/>
            </a:xfrm>
            <a:custGeom>
              <a:avLst/>
              <a:gdLst>
                <a:gd name="T0" fmla="*/ 242 w 242"/>
                <a:gd name="T1" fmla="*/ 66 h 207"/>
                <a:gd name="T2" fmla="*/ 242 w 242"/>
                <a:gd name="T3" fmla="*/ 66 h 207"/>
                <a:gd name="T4" fmla="*/ 240 w 242"/>
                <a:gd name="T5" fmla="*/ 80 h 207"/>
                <a:gd name="T6" fmla="*/ 236 w 242"/>
                <a:gd name="T7" fmla="*/ 93 h 207"/>
                <a:gd name="T8" fmla="*/ 230 w 242"/>
                <a:gd name="T9" fmla="*/ 103 h 207"/>
                <a:gd name="T10" fmla="*/ 220 w 242"/>
                <a:gd name="T11" fmla="*/ 113 h 207"/>
                <a:gd name="T12" fmla="*/ 210 w 242"/>
                <a:gd name="T13" fmla="*/ 121 h 207"/>
                <a:gd name="T14" fmla="*/ 196 w 242"/>
                <a:gd name="T15" fmla="*/ 125 h 207"/>
                <a:gd name="T16" fmla="*/ 180 w 242"/>
                <a:gd name="T17" fmla="*/ 129 h 207"/>
                <a:gd name="T18" fmla="*/ 162 w 242"/>
                <a:gd name="T19" fmla="*/ 131 h 207"/>
                <a:gd name="T20" fmla="*/ 42 w 242"/>
                <a:gd name="T21" fmla="*/ 131 h 207"/>
                <a:gd name="T22" fmla="*/ 42 w 242"/>
                <a:gd name="T23" fmla="*/ 207 h 207"/>
                <a:gd name="T24" fmla="*/ 0 w 242"/>
                <a:gd name="T25" fmla="*/ 207 h 207"/>
                <a:gd name="T26" fmla="*/ 0 w 242"/>
                <a:gd name="T27" fmla="*/ 0 h 207"/>
                <a:gd name="T28" fmla="*/ 168 w 242"/>
                <a:gd name="T29" fmla="*/ 0 h 207"/>
                <a:gd name="T30" fmla="*/ 168 w 242"/>
                <a:gd name="T31" fmla="*/ 0 h 207"/>
                <a:gd name="T32" fmla="*/ 184 w 242"/>
                <a:gd name="T33" fmla="*/ 0 h 207"/>
                <a:gd name="T34" fmla="*/ 198 w 242"/>
                <a:gd name="T35" fmla="*/ 4 h 207"/>
                <a:gd name="T36" fmla="*/ 212 w 242"/>
                <a:gd name="T37" fmla="*/ 10 h 207"/>
                <a:gd name="T38" fmla="*/ 222 w 242"/>
                <a:gd name="T39" fmla="*/ 18 h 207"/>
                <a:gd name="T40" fmla="*/ 230 w 242"/>
                <a:gd name="T41" fmla="*/ 26 h 207"/>
                <a:gd name="T42" fmla="*/ 236 w 242"/>
                <a:gd name="T43" fmla="*/ 38 h 207"/>
                <a:gd name="T44" fmla="*/ 240 w 242"/>
                <a:gd name="T45" fmla="*/ 52 h 207"/>
                <a:gd name="T46" fmla="*/ 242 w 242"/>
                <a:gd name="T4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2" h="207">
                  <a:moveTo>
                    <a:pt x="242" y="66"/>
                  </a:moveTo>
                  <a:lnTo>
                    <a:pt x="242"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2" y="10"/>
                  </a:lnTo>
                  <a:lnTo>
                    <a:pt x="222" y="18"/>
                  </a:lnTo>
                  <a:lnTo>
                    <a:pt x="230" y="26"/>
                  </a:lnTo>
                  <a:lnTo>
                    <a:pt x="236" y="38"/>
                  </a:lnTo>
                  <a:lnTo>
                    <a:pt x="240" y="52"/>
                  </a:lnTo>
                  <a:lnTo>
                    <a:pt x="242"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4" name="Freeform 17">
              <a:extLst>
                <a:ext uri="{FF2B5EF4-FFF2-40B4-BE49-F238E27FC236}">
                  <a16:creationId xmlns:a16="http://schemas.microsoft.com/office/drawing/2014/main" id="{32F2AAA6-0042-452C-8DAB-277D10B24A67}"/>
                </a:ext>
              </a:extLst>
            </p:cNvPr>
            <p:cNvSpPr>
              <a:spLocks/>
            </p:cNvSpPr>
            <p:nvPr userDrawn="1"/>
          </p:nvSpPr>
          <p:spPr bwMode="auto">
            <a:xfrm>
              <a:off x="-5435601" y="-2663825"/>
              <a:ext cx="250825" cy="90487"/>
            </a:xfrm>
            <a:custGeom>
              <a:avLst/>
              <a:gdLst>
                <a:gd name="T0" fmla="*/ 158 w 158"/>
                <a:gd name="T1" fmla="*/ 30 h 57"/>
                <a:gd name="T2" fmla="*/ 158 w 158"/>
                <a:gd name="T3" fmla="*/ 30 h 57"/>
                <a:gd name="T4" fmla="*/ 156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0 w 158"/>
                <a:gd name="T23" fmla="*/ 57 h 57"/>
                <a:gd name="T24" fmla="*/ 120 w 158"/>
                <a:gd name="T25" fmla="*/ 57 h 57"/>
                <a:gd name="T26" fmla="*/ 136 w 158"/>
                <a:gd name="T27" fmla="*/ 56 h 57"/>
                <a:gd name="T28" fmla="*/ 142 w 158"/>
                <a:gd name="T29" fmla="*/ 54 h 57"/>
                <a:gd name="T30" fmla="*/ 148 w 158"/>
                <a:gd name="T31" fmla="*/ 50 h 57"/>
                <a:gd name="T32" fmla="*/ 152 w 158"/>
                <a:gd name="T33" fmla="*/ 48 h 57"/>
                <a:gd name="T34" fmla="*/ 156 w 158"/>
                <a:gd name="T35" fmla="*/ 42 h 57"/>
                <a:gd name="T36" fmla="*/ 156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6" y="22"/>
                  </a:lnTo>
                  <a:lnTo>
                    <a:pt x="156" y="16"/>
                  </a:lnTo>
                  <a:lnTo>
                    <a:pt x="152" y="12"/>
                  </a:lnTo>
                  <a:lnTo>
                    <a:pt x="148" y="8"/>
                  </a:lnTo>
                  <a:lnTo>
                    <a:pt x="142" y="4"/>
                  </a:lnTo>
                  <a:lnTo>
                    <a:pt x="136" y="2"/>
                  </a:lnTo>
                  <a:lnTo>
                    <a:pt x="118" y="0"/>
                  </a:lnTo>
                  <a:lnTo>
                    <a:pt x="0" y="0"/>
                  </a:lnTo>
                  <a:lnTo>
                    <a:pt x="0" y="57"/>
                  </a:lnTo>
                  <a:lnTo>
                    <a:pt x="120" y="57"/>
                  </a:lnTo>
                  <a:lnTo>
                    <a:pt x="120" y="57"/>
                  </a:lnTo>
                  <a:lnTo>
                    <a:pt x="136" y="56"/>
                  </a:lnTo>
                  <a:lnTo>
                    <a:pt x="142" y="54"/>
                  </a:lnTo>
                  <a:lnTo>
                    <a:pt x="148" y="50"/>
                  </a:lnTo>
                  <a:lnTo>
                    <a:pt x="152" y="48"/>
                  </a:lnTo>
                  <a:lnTo>
                    <a:pt x="156" y="42"/>
                  </a:lnTo>
                  <a:lnTo>
                    <a:pt x="156"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5" name="Freeform 18">
              <a:extLst>
                <a:ext uri="{FF2B5EF4-FFF2-40B4-BE49-F238E27FC236}">
                  <a16:creationId xmlns:a16="http://schemas.microsoft.com/office/drawing/2014/main" id="{AF82FDDC-4F61-423C-8AD7-232F1884F442}"/>
                </a:ext>
              </a:extLst>
            </p:cNvPr>
            <p:cNvSpPr>
              <a:spLocks/>
            </p:cNvSpPr>
            <p:nvPr userDrawn="1"/>
          </p:nvSpPr>
          <p:spPr bwMode="auto">
            <a:xfrm>
              <a:off x="-5067301" y="-2720975"/>
              <a:ext cx="342900" cy="328612"/>
            </a:xfrm>
            <a:custGeom>
              <a:avLst/>
              <a:gdLst>
                <a:gd name="T0" fmla="*/ 0 w 216"/>
                <a:gd name="T1" fmla="*/ 207 h 207"/>
                <a:gd name="T2" fmla="*/ 0 w 216"/>
                <a:gd name="T3" fmla="*/ 0 h 207"/>
                <a:gd name="T4" fmla="*/ 216 w 216"/>
                <a:gd name="T5" fmla="*/ 0 h 207"/>
                <a:gd name="T6" fmla="*/ 216 w 216"/>
                <a:gd name="T7" fmla="*/ 36 h 207"/>
                <a:gd name="T8" fmla="*/ 42 w 216"/>
                <a:gd name="T9" fmla="*/ 36 h 207"/>
                <a:gd name="T10" fmla="*/ 42 w 216"/>
                <a:gd name="T11" fmla="*/ 80 h 207"/>
                <a:gd name="T12" fmla="*/ 164 w 216"/>
                <a:gd name="T13" fmla="*/ 80 h 207"/>
                <a:gd name="T14" fmla="*/ 164 w 216"/>
                <a:gd name="T15" fmla="*/ 117 h 207"/>
                <a:gd name="T16" fmla="*/ 42 w 216"/>
                <a:gd name="T17" fmla="*/ 117 h 207"/>
                <a:gd name="T18" fmla="*/ 42 w 216"/>
                <a:gd name="T19" fmla="*/ 169 h 207"/>
                <a:gd name="T20" fmla="*/ 216 w 216"/>
                <a:gd name="T21" fmla="*/ 169 h 207"/>
                <a:gd name="T22" fmla="*/ 216 w 216"/>
                <a:gd name="T23" fmla="*/ 207 h 207"/>
                <a:gd name="T24" fmla="*/ 0 w 216"/>
                <a:gd name="T25"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07">
                  <a:moveTo>
                    <a:pt x="0" y="207"/>
                  </a:moveTo>
                  <a:lnTo>
                    <a:pt x="0" y="0"/>
                  </a:lnTo>
                  <a:lnTo>
                    <a:pt x="216" y="0"/>
                  </a:lnTo>
                  <a:lnTo>
                    <a:pt x="216" y="36"/>
                  </a:lnTo>
                  <a:lnTo>
                    <a:pt x="42" y="36"/>
                  </a:lnTo>
                  <a:lnTo>
                    <a:pt x="42" y="80"/>
                  </a:lnTo>
                  <a:lnTo>
                    <a:pt x="164" y="80"/>
                  </a:lnTo>
                  <a:lnTo>
                    <a:pt x="164" y="117"/>
                  </a:lnTo>
                  <a:lnTo>
                    <a:pt x="42" y="117"/>
                  </a:lnTo>
                  <a:lnTo>
                    <a:pt x="42" y="169"/>
                  </a:lnTo>
                  <a:lnTo>
                    <a:pt x="216" y="169"/>
                  </a:lnTo>
                  <a:lnTo>
                    <a:pt x="216" y="207"/>
                  </a:lnTo>
                  <a:lnTo>
                    <a:pt x="0" y="2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6" name="Freeform 19">
              <a:extLst>
                <a:ext uri="{FF2B5EF4-FFF2-40B4-BE49-F238E27FC236}">
                  <a16:creationId xmlns:a16="http://schemas.microsoft.com/office/drawing/2014/main" id="{9EF698FE-268A-4359-84EB-F49362E5E9C0}"/>
                </a:ext>
              </a:extLst>
            </p:cNvPr>
            <p:cNvSpPr>
              <a:spLocks/>
            </p:cNvSpPr>
            <p:nvPr userDrawn="1"/>
          </p:nvSpPr>
          <p:spPr bwMode="auto">
            <a:xfrm>
              <a:off x="-5067301" y="-2720975"/>
              <a:ext cx="342900" cy="328612"/>
            </a:xfrm>
            <a:custGeom>
              <a:avLst/>
              <a:gdLst>
                <a:gd name="T0" fmla="*/ 0 w 216"/>
                <a:gd name="T1" fmla="*/ 207 h 207"/>
                <a:gd name="T2" fmla="*/ 0 w 216"/>
                <a:gd name="T3" fmla="*/ 0 h 207"/>
                <a:gd name="T4" fmla="*/ 216 w 216"/>
                <a:gd name="T5" fmla="*/ 0 h 207"/>
                <a:gd name="T6" fmla="*/ 216 w 216"/>
                <a:gd name="T7" fmla="*/ 36 h 207"/>
                <a:gd name="T8" fmla="*/ 42 w 216"/>
                <a:gd name="T9" fmla="*/ 36 h 207"/>
                <a:gd name="T10" fmla="*/ 42 w 216"/>
                <a:gd name="T11" fmla="*/ 80 h 207"/>
                <a:gd name="T12" fmla="*/ 164 w 216"/>
                <a:gd name="T13" fmla="*/ 80 h 207"/>
                <a:gd name="T14" fmla="*/ 164 w 216"/>
                <a:gd name="T15" fmla="*/ 117 h 207"/>
                <a:gd name="T16" fmla="*/ 42 w 216"/>
                <a:gd name="T17" fmla="*/ 117 h 207"/>
                <a:gd name="T18" fmla="*/ 42 w 216"/>
                <a:gd name="T19" fmla="*/ 169 h 207"/>
                <a:gd name="T20" fmla="*/ 216 w 216"/>
                <a:gd name="T21" fmla="*/ 169 h 207"/>
                <a:gd name="T22" fmla="*/ 216 w 216"/>
                <a:gd name="T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207">
                  <a:moveTo>
                    <a:pt x="0" y="207"/>
                  </a:moveTo>
                  <a:lnTo>
                    <a:pt x="0" y="0"/>
                  </a:lnTo>
                  <a:lnTo>
                    <a:pt x="216" y="0"/>
                  </a:lnTo>
                  <a:lnTo>
                    <a:pt x="216" y="36"/>
                  </a:lnTo>
                  <a:lnTo>
                    <a:pt x="42" y="36"/>
                  </a:lnTo>
                  <a:lnTo>
                    <a:pt x="42" y="80"/>
                  </a:lnTo>
                  <a:lnTo>
                    <a:pt x="164" y="80"/>
                  </a:lnTo>
                  <a:lnTo>
                    <a:pt x="164" y="117"/>
                  </a:lnTo>
                  <a:lnTo>
                    <a:pt x="42" y="117"/>
                  </a:lnTo>
                  <a:lnTo>
                    <a:pt x="42" y="169"/>
                  </a:lnTo>
                  <a:lnTo>
                    <a:pt x="216" y="169"/>
                  </a:lnTo>
                  <a:lnTo>
                    <a:pt x="216"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7" name="Freeform 20">
              <a:extLst>
                <a:ext uri="{FF2B5EF4-FFF2-40B4-BE49-F238E27FC236}">
                  <a16:creationId xmlns:a16="http://schemas.microsoft.com/office/drawing/2014/main" id="{7DD44826-75AA-479A-8FFF-12FD0197F85F}"/>
                </a:ext>
              </a:extLst>
            </p:cNvPr>
            <p:cNvSpPr>
              <a:spLocks/>
            </p:cNvSpPr>
            <p:nvPr userDrawn="1"/>
          </p:nvSpPr>
          <p:spPr bwMode="auto">
            <a:xfrm>
              <a:off x="-2982913" y="-2720975"/>
              <a:ext cx="346075" cy="328612"/>
            </a:xfrm>
            <a:custGeom>
              <a:avLst/>
              <a:gdLst>
                <a:gd name="T0" fmla="*/ 0 w 218"/>
                <a:gd name="T1" fmla="*/ 207 h 207"/>
                <a:gd name="T2" fmla="*/ 0 w 218"/>
                <a:gd name="T3" fmla="*/ 0 h 207"/>
                <a:gd name="T4" fmla="*/ 218 w 218"/>
                <a:gd name="T5" fmla="*/ 0 h 207"/>
                <a:gd name="T6" fmla="*/ 218 w 218"/>
                <a:gd name="T7" fmla="*/ 36 h 207"/>
                <a:gd name="T8" fmla="*/ 42 w 218"/>
                <a:gd name="T9" fmla="*/ 36 h 207"/>
                <a:gd name="T10" fmla="*/ 42 w 218"/>
                <a:gd name="T11" fmla="*/ 80 h 207"/>
                <a:gd name="T12" fmla="*/ 164 w 218"/>
                <a:gd name="T13" fmla="*/ 80 h 207"/>
                <a:gd name="T14" fmla="*/ 164 w 218"/>
                <a:gd name="T15" fmla="*/ 117 h 207"/>
                <a:gd name="T16" fmla="*/ 42 w 218"/>
                <a:gd name="T17" fmla="*/ 117 h 207"/>
                <a:gd name="T18" fmla="*/ 42 w 218"/>
                <a:gd name="T19" fmla="*/ 169 h 207"/>
                <a:gd name="T20" fmla="*/ 218 w 218"/>
                <a:gd name="T21" fmla="*/ 169 h 207"/>
                <a:gd name="T22" fmla="*/ 218 w 218"/>
                <a:gd name="T23" fmla="*/ 207 h 207"/>
                <a:gd name="T24" fmla="*/ 0 w 218"/>
                <a:gd name="T25"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207">
                  <a:moveTo>
                    <a:pt x="0" y="207"/>
                  </a:moveTo>
                  <a:lnTo>
                    <a:pt x="0" y="0"/>
                  </a:lnTo>
                  <a:lnTo>
                    <a:pt x="218" y="0"/>
                  </a:lnTo>
                  <a:lnTo>
                    <a:pt x="218" y="36"/>
                  </a:lnTo>
                  <a:lnTo>
                    <a:pt x="42" y="36"/>
                  </a:lnTo>
                  <a:lnTo>
                    <a:pt x="42" y="80"/>
                  </a:lnTo>
                  <a:lnTo>
                    <a:pt x="164" y="80"/>
                  </a:lnTo>
                  <a:lnTo>
                    <a:pt x="164" y="117"/>
                  </a:lnTo>
                  <a:lnTo>
                    <a:pt x="42" y="117"/>
                  </a:lnTo>
                  <a:lnTo>
                    <a:pt x="42" y="169"/>
                  </a:lnTo>
                  <a:lnTo>
                    <a:pt x="218" y="169"/>
                  </a:lnTo>
                  <a:lnTo>
                    <a:pt x="218" y="207"/>
                  </a:lnTo>
                  <a:lnTo>
                    <a:pt x="0" y="207"/>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8" name="Freeform 21">
              <a:extLst>
                <a:ext uri="{FF2B5EF4-FFF2-40B4-BE49-F238E27FC236}">
                  <a16:creationId xmlns:a16="http://schemas.microsoft.com/office/drawing/2014/main" id="{08F79F5D-7B49-4340-9D06-BD7C8D7FD9AD}"/>
                </a:ext>
              </a:extLst>
            </p:cNvPr>
            <p:cNvSpPr>
              <a:spLocks/>
            </p:cNvSpPr>
            <p:nvPr userDrawn="1"/>
          </p:nvSpPr>
          <p:spPr bwMode="auto">
            <a:xfrm>
              <a:off x="-2982913" y="-2720975"/>
              <a:ext cx="346075" cy="328612"/>
            </a:xfrm>
            <a:custGeom>
              <a:avLst/>
              <a:gdLst>
                <a:gd name="T0" fmla="*/ 0 w 218"/>
                <a:gd name="T1" fmla="*/ 207 h 207"/>
                <a:gd name="T2" fmla="*/ 0 w 218"/>
                <a:gd name="T3" fmla="*/ 0 h 207"/>
                <a:gd name="T4" fmla="*/ 218 w 218"/>
                <a:gd name="T5" fmla="*/ 0 h 207"/>
                <a:gd name="T6" fmla="*/ 218 w 218"/>
                <a:gd name="T7" fmla="*/ 36 h 207"/>
                <a:gd name="T8" fmla="*/ 42 w 218"/>
                <a:gd name="T9" fmla="*/ 36 h 207"/>
                <a:gd name="T10" fmla="*/ 42 w 218"/>
                <a:gd name="T11" fmla="*/ 80 h 207"/>
                <a:gd name="T12" fmla="*/ 164 w 218"/>
                <a:gd name="T13" fmla="*/ 80 h 207"/>
                <a:gd name="T14" fmla="*/ 164 w 218"/>
                <a:gd name="T15" fmla="*/ 117 h 207"/>
                <a:gd name="T16" fmla="*/ 42 w 218"/>
                <a:gd name="T17" fmla="*/ 117 h 207"/>
                <a:gd name="T18" fmla="*/ 42 w 218"/>
                <a:gd name="T19" fmla="*/ 169 h 207"/>
                <a:gd name="T20" fmla="*/ 218 w 218"/>
                <a:gd name="T21" fmla="*/ 169 h 207"/>
                <a:gd name="T22" fmla="*/ 218 w 218"/>
                <a:gd name="T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 h="207">
                  <a:moveTo>
                    <a:pt x="0" y="207"/>
                  </a:moveTo>
                  <a:lnTo>
                    <a:pt x="0" y="0"/>
                  </a:lnTo>
                  <a:lnTo>
                    <a:pt x="218" y="0"/>
                  </a:lnTo>
                  <a:lnTo>
                    <a:pt x="218" y="36"/>
                  </a:lnTo>
                  <a:lnTo>
                    <a:pt x="42" y="36"/>
                  </a:lnTo>
                  <a:lnTo>
                    <a:pt x="42" y="80"/>
                  </a:lnTo>
                  <a:lnTo>
                    <a:pt x="164" y="80"/>
                  </a:lnTo>
                  <a:lnTo>
                    <a:pt x="164" y="117"/>
                  </a:lnTo>
                  <a:lnTo>
                    <a:pt x="42" y="117"/>
                  </a:lnTo>
                  <a:lnTo>
                    <a:pt x="42" y="169"/>
                  </a:lnTo>
                  <a:lnTo>
                    <a:pt x="218" y="169"/>
                  </a:lnTo>
                  <a:lnTo>
                    <a:pt x="218" y="2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29" name="Freeform 22">
              <a:extLst>
                <a:ext uri="{FF2B5EF4-FFF2-40B4-BE49-F238E27FC236}">
                  <a16:creationId xmlns:a16="http://schemas.microsoft.com/office/drawing/2014/main" id="{E7847E65-2332-4446-ADB7-6A1C087A6081}"/>
                </a:ext>
              </a:extLst>
            </p:cNvPr>
            <p:cNvSpPr>
              <a:spLocks noEditPoints="1"/>
            </p:cNvSpPr>
            <p:nvPr userDrawn="1"/>
          </p:nvSpPr>
          <p:spPr bwMode="auto">
            <a:xfrm>
              <a:off x="-4384676" y="-2720975"/>
              <a:ext cx="398463" cy="328612"/>
            </a:xfrm>
            <a:custGeom>
              <a:avLst/>
              <a:gdLst>
                <a:gd name="T0" fmla="*/ 251 w 251"/>
                <a:gd name="T1" fmla="*/ 151 h 207"/>
                <a:gd name="T2" fmla="*/ 245 w 251"/>
                <a:gd name="T3" fmla="*/ 175 h 207"/>
                <a:gd name="T4" fmla="*/ 231 w 251"/>
                <a:gd name="T5" fmla="*/ 191 h 207"/>
                <a:gd name="T6" fmla="*/ 205 w 251"/>
                <a:gd name="T7" fmla="*/ 203 h 207"/>
                <a:gd name="T8" fmla="*/ 168 w 251"/>
                <a:gd name="T9" fmla="*/ 207 h 207"/>
                <a:gd name="T10" fmla="*/ 0 w 251"/>
                <a:gd name="T11" fmla="*/ 0 h 207"/>
                <a:gd name="T12" fmla="*/ 170 w 251"/>
                <a:gd name="T13" fmla="*/ 0 h 207"/>
                <a:gd name="T14" fmla="*/ 200 w 251"/>
                <a:gd name="T15" fmla="*/ 4 h 207"/>
                <a:gd name="T16" fmla="*/ 223 w 251"/>
                <a:gd name="T17" fmla="*/ 16 h 207"/>
                <a:gd name="T18" fmla="*/ 237 w 251"/>
                <a:gd name="T19" fmla="*/ 34 h 207"/>
                <a:gd name="T20" fmla="*/ 243 w 251"/>
                <a:gd name="T21" fmla="*/ 58 h 207"/>
                <a:gd name="T22" fmla="*/ 241 w 251"/>
                <a:gd name="T23" fmla="*/ 70 h 207"/>
                <a:gd name="T24" fmla="*/ 229 w 251"/>
                <a:gd name="T25" fmla="*/ 92 h 207"/>
                <a:gd name="T26" fmla="*/ 217 w 251"/>
                <a:gd name="T27" fmla="*/ 99 h 207"/>
                <a:gd name="T28" fmla="*/ 243 w 251"/>
                <a:gd name="T29" fmla="*/ 121 h 207"/>
                <a:gd name="T30" fmla="*/ 249 w 251"/>
                <a:gd name="T31" fmla="*/ 133 h 207"/>
                <a:gd name="T32" fmla="*/ 202 w 251"/>
                <a:gd name="T33" fmla="*/ 60 h 207"/>
                <a:gd name="T34" fmla="*/ 200 w 251"/>
                <a:gd name="T35" fmla="*/ 50 h 207"/>
                <a:gd name="T36" fmla="*/ 184 w 251"/>
                <a:gd name="T37" fmla="*/ 38 h 207"/>
                <a:gd name="T38" fmla="*/ 40 w 251"/>
                <a:gd name="T39" fmla="*/ 36 h 207"/>
                <a:gd name="T40" fmla="*/ 172 w 251"/>
                <a:gd name="T41" fmla="*/ 84 h 207"/>
                <a:gd name="T42" fmla="*/ 184 w 251"/>
                <a:gd name="T43" fmla="*/ 82 h 207"/>
                <a:gd name="T44" fmla="*/ 200 w 251"/>
                <a:gd name="T45" fmla="*/ 70 h 207"/>
                <a:gd name="T46" fmla="*/ 211 w 251"/>
                <a:gd name="T47" fmla="*/ 145 h 207"/>
                <a:gd name="T48" fmla="*/ 209 w 251"/>
                <a:gd name="T49" fmla="*/ 141 h 207"/>
                <a:gd name="T50" fmla="*/ 205 w 251"/>
                <a:gd name="T51" fmla="*/ 131 h 207"/>
                <a:gd name="T52" fmla="*/ 188 w 251"/>
                <a:gd name="T53" fmla="*/ 121 h 207"/>
                <a:gd name="T54" fmla="*/ 40 w 251"/>
                <a:gd name="T55" fmla="*/ 119 h 207"/>
                <a:gd name="T56" fmla="*/ 168 w 251"/>
                <a:gd name="T57" fmla="*/ 169 h 207"/>
                <a:gd name="T58" fmla="*/ 186 w 251"/>
                <a:gd name="T59" fmla="*/ 167 h 207"/>
                <a:gd name="T60" fmla="*/ 205 w 251"/>
                <a:gd name="T61" fmla="*/ 159 h 207"/>
                <a:gd name="T62" fmla="*/ 209 w 251"/>
                <a:gd name="T63" fmla="*/ 15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07">
                  <a:moveTo>
                    <a:pt x="251" y="151"/>
                  </a:moveTo>
                  <a:lnTo>
                    <a:pt x="251" y="151"/>
                  </a:lnTo>
                  <a:lnTo>
                    <a:pt x="249" y="163"/>
                  </a:lnTo>
                  <a:lnTo>
                    <a:pt x="245" y="175"/>
                  </a:lnTo>
                  <a:lnTo>
                    <a:pt x="239" y="185"/>
                  </a:lnTo>
                  <a:lnTo>
                    <a:pt x="231" y="191"/>
                  </a:lnTo>
                  <a:lnTo>
                    <a:pt x="219" y="199"/>
                  </a:lnTo>
                  <a:lnTo>
                    <a:pt x="205" y="203"/>
                  </a:lnTo>
                  <a:lnTo>
                    <a:pt x="188" y="205"/>
                  </a:lnTo>
                  <a:lnTo>
                    <a:pt x="168" y="207"/>
                  </a:lnTo>
                  <a:lnTo>
                    <a:pt x="0" y="207"/>
                  </a:lnTo>
                  <a:lnTo>
                    <a:pt x="0" y="0"/>
                  </a:lnTo>
                  <a:lnTo>
                    <a:pt x="170" y="0"/>
                  </a:lnTo>
                  <a:lnTo>
                    <a:pt x="170" y="0"/>
                  </a:lnTo>
                  <a:lnTo>
                    <a:pt x="186" y="0"/>
                  </a:lnTo>
                  <a:lnTo>
                    <a:pt x="200" y="4"/>
                  </a:lnTo>
                  <a:lnTo>
                    <a:pt x="213" y="8"/>
                  </a:lnTo>
                  <a:lnTo>
                    <a:pt x="223" y="16"/>
                  </a:lnTo>
                  <a:lnTo>
                    <a:pt x="231" y="24"/>
                  </a:lnTo>
                  <a:lnTo>
                    <a:pt x="237" y="34"/>
                  </a:lnTo>
                  <a:lnTo>
                    <a:pt x="241" y="44"/>
                  </a:lnTo>
                  <a:lnTo>
                    <a:pt x="243" y="58"/>
                  </a:lnTo>
                  <a:lnTo>
                    <a:pt x="243" y="58"/>
                  </a:lnTo>
                  <a:lnTo>
                    <a:pt x="241" y="70"/>
                  </a:lnTo>
                  <a:lnTo>
                    <a:pt x="237" y="82"/>
                  </a:lnTo>
                  <a:lnTo>
                    <a:pt x="229" y="92"/>
                  </a:lnTo>
                  <a:lnTo>
                    <a:pt x="217" y="99"/>
                  </a:lnTo>
                  <a:lnTo>
                    <a:pt x="217" y="99"/>
                  </a:lnTo>
                  <a:lnTo>
                    <a:pt x="233" y="109"/>
                  </a:lnTo>
                  <a:lnTo>
                    <a:pt x="243" y="121"/>
                  </a:lnTo>
                  <a:lnTo>
                    <a:pt x="247" y="127"/>
                  </a:lnTo>
                  <a:lnTo>
                    <a:pt x="249" y="133"/>
                  </a:lnTo>
                  <a:lnTo>
                    <a:pt x="251" y="151"/>
                  </a:lnTo>
                  <a:close/>
                  <a:moveTo>
                    <a:pt x="202" y="60"/>
                  </a:moveTo>
                  <a:lnTo>
                    <a:pt x="202" y="60"/>
                  </a:lnTo>
                  <a:lnTo>
                    <a:pt x="200" y="50"/>
                  </a:lnTo>
                  <a:lnTo>
                    <a:pt x="194" y="42"/>
                  </a:lnTo>
                  <a:lnTo>
                    <a:pt x="184" y="38"/>
                  </a:lnTo>
                  <a:lnTo>
                    <a:pt x="172" y="36"/>
                  </a:lnTo>
                  <a:lnTo>
                    <a:pt x="40" y="36"/>
                  </a:lnTo>
                  <a:lnTo>
                    <a:pt x="40" y="84"/>
                  </a:lnTo>
                  <a:lnTo>
                    <a:pt x="172" y="84"/>
                  </a:lnTo>
                  <a:lnTo>
                    <a:pt x="172" y="84"/>
                  </a:lnTo>
                  <a:lnTo>
                    <a:pt x="184" y="82"/>
                  </a:lnTo>
                  <a:lnTo>
                    <a:pt x="194" y="78"/>
                  </a:lnTo>
                  <a:lnTo>
                    <a:pt x="200" y="70"/>
                  </a:lnTo>
                  <a:lnTo>
                    <a:pt x="202" y="60"/>
                  </a:lnTo>
                  <a:close/>
                  <a:moveTo>
                    <a:pt x="211" y="145"/>
                  </a:moveTo>
                  <a:lnTo>
                    <a:pt x="211" y="145"/>
                  </a:lnTo>
                  <a:lnTo>
                    <a:pt x="209" y="141"/>
                  </a:lnTo>
                  <a:lnTo>
                    <a:pt x="207" y="135"/>
                  </a:lnTo>
                  <a:lnTo>
                    <a:pt x="205" y="131"/>
                  </a:lnTo>
                  <a:lnTo>
                    <a:pt x="200" y="127"/>
                  </a:lnTo>
                  <a:lnTo>
                    <a:pt x="188" y="121"/>
                  </a:lnTo>
                  <a:lnTo>
                    <a:pt x="172" y="119"/>
                  </a:lnTo>
                  <a:lnTo>
                    <a:pt x="40" y="119"/>
                  </a:lnTo>
                  <a:lnTo>
                    <a:pt x="40" y="169"/>
                  </a:lnTo>
                  <a:lnTo>
                    <a:pt x="168" y="169"/>
                  </a:lnTo>
                  <a:lnTo>
                    <a:pt x="168" y="169"/>
                  </a:lnTo>
                  <a:lnTo>
                    <a:pt x="186" y="167"/>
                  </a:lnTo>
                  <a:lnTo>
                    <a:pt x="198" y="163"/>
                  </a:lnTo>
                  <a:lnTo>
                    <a:pt x="205" y="159"/>
                  </a:lnTo>
                  <a:lnTo>
                    <a:pt x="207" y="155"/>
                  </a:lnTo>
                  <a:lnTo>
                    <a:pt x="209" y="151"/>
                  </a:lnTo>
                  <a:lnTo>
                    <a:pt x="211" y="145"/>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0" name="Freeform 23">
              <a:extLst>
                <a:ext uri="{FF2B5EF4-FFF2-40B4-BE49-F238E27FC236}">
                  <a16:creationId xmlns:a16="http://schemas.microsoft.com/office/drawing/2014/main" id="{B0178B7B-A69B-4157-8BB2-FB72A4CB97A4}"/>
                </a:ext>
              </a:extLst>
            </p:cNvPr>
            <p:cNvSpPr>
              <a:spLocks/>
            </p:cNvSpPr>
            <p:nvPr userDrawn="1"/>
          </p:nvSpPr>
          <p:spPr bwMode="auto">
            <a:xfrm>
              <a:off x="-4384676" y="-2720975"/>
              <a:ext cx="398463" cy="328612"/>
            </a:xfrm>
            <a:custGeom>
              <a:avLst/>
              <a:gdLst>
                <a:gd name="T0" fmla="*/ 251 w 251"/>
                <a:gd name="T1" fmla="*/ 151 h 207"/>
                <a:gd name="T2" fmla="*/ 251 w 251"/>
                <a:gd name="T3" fmla="*/ 151 h 207"/>
                <a:gd name="T4" fmla="*/ 249 w 251"/>
                <a:gd name="T5" fmla="*/ 163 h 207"/>
                <a:gd name="T6" fmla="*/ 245 w 251"/>
                <a:gd name="T7" fmla="*/ 175 h 207"/>
                <a:gd name="T8" fmla="*/ 239 w 251"/>
                <a:gd name="T9" fmla="*/ 185 h 207"/>
                <a:gd name="T10" fmla="*/ 231 w 251"/>
                <a:gd name="T11" fmla="*/ 191 h 207"/>
                <a:gd name="T12" fmla="*/ 219 w 251"/>
                <a:gd name="T13" fmla="*/ 199 h 207"/>
                <a:gd name="T14" fmla="*/ 205 w 251"/>
                <a:gd name="T15" fmla="*/ 203 h 207"/>
                <a:gd name="T16" fmla="*/ 188 w 251"/>
                <a:gd name="T17" fmla="*/ 205 h 207"/>
                <a:gd name="T18" fmla="*/ 168 w 251"/>
                <a:gd name="T19" fmla="*/ 207 h 207"/>
                <a:gd name="T20" fmla="*/ 0 w 251"/>
                <a:gd name="T21" fmla="*/ 207 h 207"/>
                <a:gd name="T22" fmla="*/ 0 w 251"/>
                <a:gd name="T23" fmla="*/ 0 h 207"/>
                <a:gd name="T24" fmla="*/ 170 w 251"/>
                <a:gd name="T25" fmla="*/ 0 h 207"/>
                <a:gd name="T26" fmla="*/ 170 w 251"/>
                <a:gd name="T27" fmla="*/ 0 h 207"/>
                <a:gd name="T28" fmla="*/ 186 w 251"/>
                <a:gd name="T29" fmla="*/ 0 h 207"/>
                <a:gd name="T30" fmla="*/ 200 w 251"/>
                <a:gd name="T31" fmla="*/ 4 h 207"/>
                <a:gd name="T32" fmla="*/ 213 w 251"/>
                <a:gd name="T33" fmla="*/ 8 h 207"/>
                <a:gd name="T34" fmla="*/ 223 w 251"/>
                <a:gd name="T35" fmla="*/ 16 h 207"/>
                <a:gd name="T36" fmla="*/ 231 w 251"/>
                <a:gd name="T37" fmla="*/ 24 h 207"/>
                <a:gd name="T38" fmla="*/ 237 w 251"/>
                <a:gd name="T39" fmla="*/ 34 h 207"/>
                <a:gd name="T40" fmla="*/ 241 w 251"/>
                <a:gd name="T41" fmla="*/ 44 h 207"/>
                <a:gd name="T42" fmla="*/ 243 w 251"/>
                <a:gd name="T43" fmla="*/ 58 h 207"/>
                <a:gd name="T44" fmla="*/ 243 w 251"/>
                <a:gd name="T45" fmla="*/ 58 h 207"/>
                <a:gd name="T46" fmla="*/ 241 w 251"/>
                <a:gd name="T47" fmla="*/ 70 h 207"/>
                <a:gd name="T48" fmla="*/ 237 w 251"/>
                <a:gd name="T49" fmla="*/ 82 h 207"/>
                <a:gd name="T50" fmla="*/ 229 w 251"/>
                <a:gd name="T51" fmla="*/ 92 h 207"/>
                <a:gd name="T52" fmla="*/ 217 w 251"/>
                <a:gd name="T53" fmla="*/ 99 h 207"/>
                <a:gd name="T54" fmla="*/ 217 w 251"/>
                <a:gd name="T55" fmla="*/ 99 h 207"/>
                <a:gd name="T56" fmla="*/ 233 w 251"/>
                <a:gd name="T57" fmla="*/ 109 h 207"/>
                <a:gd name="T58" fmla="*/ 243 w 251"/>
                <a:gd name="T59" fmla="*/ 121 h 207"/>
                <a:gd name="T60" fmla="*/ 247 w 251"/>
                <a:gd name="T61" fmla="*/ 127 h 207"/>
                <a:gd name="T62" fmla="*/ 249 w 251"/>
                <a:gd name="T63" fmla="*/ 133 h 207"/>
                <a:gd name="T64" fmla="*/ 251 w 251"/>
                <a:gd name="T65" fmla="*/ 15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1" h="207">
                  <a:moveTo>
                    <a:pt x="251" y="151"/>
                  </a:moveTo>
                  <a:lnTo>
                    <a:pt x="251" y="151"/>
                  </a:lnTo>
                  <a:lnTo>
                    <a:pt x="249" y="163"/>
                  </a:lnTo>
                  <a:lnTo>
                    <a:pt x="245" y="175"/>
                  </a:lnTo>
                  <a:lnTo>
                    <a:pt x="239" y="185"/>
                  </a:lnTo>
                  <a:lnTo>
                    <a:pt x="231" y="191"/>
                  </a:lnTo>
                  <a:lnTo>
                    <a:pt x="219" y="199"/>
                  </a:lnTo>
                  <a:lnTo>
                    <a:pt x="205" y="203"/>
                  </a:lnTo>
                  <a:lnTo>
                    <a:pt x="188" y="205"/>
                  </a:lnTo>
                  <a:lnTo>
                    <a:pt x="168" y="207"/>
                  </a:lnTo>
                  <a:lnTo>
                    <a:pt x="0" y="207"/>
                  </a:lnTo>
                  <a:lnTo>
                    <a:pt x="0" y="0"/>
                  </a:lnTo>
                  <a:lnTo>
                    <a:pt x="170" y="0"/>
                  </a:lnTo>
                  <a:lnTo>
                    <a:pt x="170" y="0"/>
                  </a:lnTo>
                  <a:lnTo>
                    <a:pt x="186" y="0"/>
                  </a:lnTo>
                  <a:lnTo>
                    <a:pt x="200" y="4"/>
                  </a:lnTo>
                  <a:lnTo>
                    <a:pt x="213" y="8"/>
                  </a:lnTo>
                  <a:lnTo>
                    <a:pt x="223" y="16"/>
                  </a:lnTo>
                  <a:lnTo>
                    <a:pt x="231" y="24"/>
                  </a:lnTo>
                  <a:lnTo>
                    <a:pt x="237" y="34"/>
                  </a:lnTo>
                  <a:lnTo>
                    <a:pt x="241" y="44"/>
                  </a:lnTo>
                  <a:lnTo>
                    <a:pt x="243" y="58"/>
                  </a:lnTo>
                  <a:lnTo>
                    <a:pt x="243" y="58"/>
                  </a:lnTo>
                  <a:lnTo>
                    <a:pt x="241" y="70"/>
                  </a:lnTo>
                  <a:lnTo>
                    <a:pt x="237" y="82"/>
                  </a:lnTo>
                  <a:lnTo>
                    <a:pt x="229" y="92"/>
                  </a:lnTo>
                  <a:lnTo>
                    <a:pt x="217" y="99"/>
                  </a:lnTo>
                  <a:lnTo>
                    <a:pt x="217" y="99"/>
                  </a:lnTo>
                  <a:lnTo>
                    <a:pt x="233" y="109"/>
                  </a:lnTo>
                  <a:lnTo>
                    <a:pt x="243" y="121"/>
                  </a:lnTo>
                  <a:lnTo>
                    <a:pt x="247" y="127"/>
                  </a:lnTo>
                  <a:lnTo>
                    <a:pt x="249" y="133"/>
                  </a:lnTo>
                  <a:lnTo>
                    <a:pt x="251" y="1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1" name="Freeform 24">
              <a:extLst>
                <a:ext uri="{FF2B5EF4-FFF2-40B4-BE49-F238E27FC236}">
                  <a16:creationId xmlns:a16="http://schemas.microsoft.com/office/drawing/2014/main" id="{FB4B1A6A-1B0F-4163-BEEF-9CC64C444985}"/>
                </a:ext>
              </a:extLst>
            </p:cNvPr>
            <p:cNvSpPr>
              <a:spLocks/>
            </p:cNvSpPr>
            <p:nvPr userDrawn="1"/>
          </p:nvSpPr>
          <p:spPr bwMode="auto">
            <a:xfrm>
              <a:off x="-4321176" y="-2663825"/>
              <a:ext cx="257175" cy="76200"/>
            </a:xfrm>
            <a:custGeom>
              <a:avLst/>
              <a:gdLst>
                <a:gd name="T0" fmla="*/ 162 w 162"/>
                <a:gd name="T1" fmla="*/ 24 h 48"/>
                <a:gd name="T2" fmla="*/ 162 w 162"/>
                <a:gd name="T3" fmla="*/ 24 h 48"/>
                <a:gd name="T4" fmla="*/ 160 w 162"/>
                <a:gd name="T5" fmla="*/ 14 h 48"/>
                <a:gd name="T6" fmla="*/ 154 w 162"/>
                <a:gd name="T7" fmla="*/ 6 h 48"/>
                <a:gd name="T8" fmla="*/ 144 w 162"/>
                <a:gd name="T9" fmla="*/ 2 h 48"/>
                <a:gd name="T10" fmla="*/ 132 w 162"/>
                <a:gd name="T11" fmla="*/ 0 h 48"/>
                <a:gd name="T12" fmla="*/ 0 w 162"/>
                <a:gd name="T13" fmla="*/ 0 h 48"/>
                <a:gd name="T14" fmla="*/ 0 w 162"/>
                <a:gd name="T15" fmla="*/ 48 h 48"/>
                <a:gd name="T16" fmla="*/ 132 w 162"/>
                <a:gd name="T17" fmla="*/ 48 h 48"/>
                <a:gd name="T18" fmla="*/ 132 w 162"/>
                <a:gd name="T19" fmla="*/ 48 h 48"/>
                <a:gd name="T20" fmla="*/ 144 w 162"/>
                <a:gd name="T21" fmla="*/ 46 h 48"/>
                <a:gd name="T22" fmla="*/ 154 w 162"/>
                <a:gd name="T23" fmla="*/ 42 h 48"/>
                <a:gd name="T24" fmla="*/ 160 w 162"/>
                <a:gd name="T25" fmla="*/ 34 h 48"/>
                <a:gd name="T26" fmla="*/ 162 w 162"/>
                <a:gd name="T2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48">
                  <a:moveTo>
                    <a:pt x="162" y="24"/>
                  </a:moveTo>
                  <a:lnTo>
                    <a:pt x="162" y="24"/>
                  </a:lnTo>
                  <a:lnTo>
                    <a:pt x="160" y="14"/>
                  </a:lnTo>
                  <a:lnTo>
                    <a:pt x="154" y="6"/>
                  </a:lnTo>
                  <a:lnTo>
                    <a:pt x="144" y="2"/>
                  </a:lnTo>
                  <a:lnTo>
                    <a:pt x="132" y="0"/>
                  </a:lnTo>
                  <a:lnTo>
                    <a:pt x="0" y="0"/>
                  </a:lnTo>
                  <a:lnTo>
                    <a:pt x="0" y="48"/>
                  </a:lnTo>
                  <a:lnTo>
                    <a:pt x="132" y="48"/>
                  </a:lnTo>
                  <a:lnTo>
                    <a:pt x="132" y="48"/>
                  </a:lnTo>
                  <a:lnTo>
                    <a:pt x="144" y="46"/>
                  </a:lnTo>
                  <a:lnTo>
                    <a:pt x="154" y="42"/>
                  </a:lnTo>
                  <a:lnTo>
                    <a:pt x="160" y="34"/>
                  </a:lnTo>
                  <a:lnTo>
                    <a:pt x="162"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2" name="Freeform 25">
              <a:extLst>
                <a:ext uri="{FF2B5EF4-FFF2-40B4-BE49-F238E27FC236}">
                  <a16:creationId xmlns:a16="http://schemas.microsoft.com/office/drawing/2014/main" id="{36E03796-9DC3-4171-AE42-35EBD5F23902}"/>
                </a:ext>
              </a:extLst>
            </p:cNvPr>
            <p:cNvSpPr>
              <a:spLocks/>
            </p:cNvSpPr>
            <p:nvPr userDrawn="1"/>
          </p:nvSpPr>
          <p:spPr bwMode="auto">
            <a:xfrm>
              <a:off x="-4321176" y="-2532063"/>
              <a:ext cx="271463" cy="79375"/>
            </a:xfrm>
            <a:custGeom>
              <a:avLst/>
              <a:gdLst>
                <a:gd name="T0" fmla="*/ 171 w 171"/>
                <a:gd name="T1" fmla="*/ 26 h 50"/>
                <a:gd name="T2" fmla="*/ 171 w 171"/>
                <a:gd name="T3" fmla="*/ 26 h 50"/>
                <a:gd name="T4" fmla="*/ 169 w 171"/>
                <a:gd name="T5" fmla="*/ 22 h 50"/>
                <a:gd name="T6" fmla="*/ 167 w 171"/>
                <a:gd name="T7" fmla="*/ 16 h 50"/>
                <a:gd name="T8" fmla="*/ 165 w 171"/>
                <a:gd name="T9" fmla="*/ 12 h 50"/>
                <a:gd name="T10" fmla="*/ 160 w 171"/>
                <a:gd name="T11" fmla="*/ 8 h 50"/>
                <a:gd name="T12" fmla="*/ 148 w 171"/>
                <a:gd name="T13" fmla="*/ 2 h 50"/>
                <a:gd name="T14" fmla="*/ 132 w 171"/>
                <a:gd name="T15" fmla="*/ 0 h 50"/>
                <a:gd name="T16" fmla="*/ 0 w 171"/>
                <a:gd name="T17" fmla="*/ 0 h 50"/>
                <a:gd name="T18" fmla="*/ 0 w 171"/>
                <a:gd name="T19" fmla="*/ 50 h 50"/>
                <a:gd name="T20" fmla="*/ 128 w 171"/>
                <a:gd name="T21" fmla="*/ 50 h 50"/>
                <a:gd name="T22" fmla="*/ 128 w 171"/>
                <a:gd name="T23" fmla="*/ 50 h 50"/>
                <a:gd name="T24" fmla="*/ 146 w 171"/>
                <a:gd name="T25" fmla="*/ 48 h 50"/>
                <a:gd name="T26" fmla="*/ 158 w 171"/>
                <a:gd name="T27" fmla="*/ 44 h 50"/>
                <a:gd name="T28" fmla="*/ 165 w 171"/>
                <a:gd name="T29" fmla="*/ 40 h 50"/>
                <a:gd name="T30" fmla="*/ 167 w 171"/>
                <a:gd name="T31" fmla="*/ 36 h 50"/>
                <a:gd name="T32" fmla="*/ 169 w 171"/>
                <a:gd name="T33" fmla="*/ 32 h 50"/>
                <a:gd name="T34" fmla="*/ 171 w 171"/>
                <a:gd name="T35"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50">
                  <a:moveTo>
                    <a:pt x="171" y="26"/>
                  </a:moveTo>
                  <a:lnTo>
                    <a:pt x="171" y="26"/>
                  </a:lnTo>
                  <a:lnTo>
                    <a:pt x="169" y="22"/>
                  </a:lnTo>
                  <a:lnTo>
                    <a:pt x="167" y="16"/>
                  </a:lnTo>
                  <a:lnTo>
                    <a:pt x="165" y="12"/>
                  </a:lnTo>
                  <a:lnTo>
                    <a:pt x="160" y="8"/>
                  </a:lnTo>
                  <a:lnTo>
                    <a:pt x="148" y="2"/>
                  </a:lnTo>
                  <a:lnTo>
                    <a:pt x="132" y="0"/>
                  </a:lnTo>
                  <a:lnTo>
                    <a:pt x="0" y="0"/>
                  </a:lnTo>
                  <a:lnTo>
                    <a:pt x="0" y="50"/>
                  </a:lnTo>
                  <a:lnTo>
                    <a:pt x="128" y="50"/>
                  </a:lnTo>
                  <a:lnTo>
                    <a:pt x="128" y="50"/>
                  </a:lnTo>
                  <a:lnTo>
                    <a:pt x="146" y="48"/>
                  </a:lnTo>
                  <a:lnTo>
                    <a:pt x="158" y="44"/>
                  </a:lnTo>
                  <a:lnTo>
                    <a:pt x="165" y="40"/>
                  </a:lnTo>
                  <a:lnTo>
                    <a:pt x="167" y="36"/>
                  </a:lnTo>
                  <a:lnTo>
                    <a:pt x="169" y="32"/>
                  </a:lnTo>
                  <a:lnTo>
                    <a:pt x="171"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3" name="Freeform 26">
              <a:extLst>
                <a:ext uri="{FF2B5EF4-FFF2-40B4-BE49-F238E27FC236}">
                  <a16:creationId xmlns:a16="http://schemas.microsoft.com/office/drawing/2014/main" id="{88969F74-7C7E-4207-BD90-537DDCC4004B}"/>
                </a:ext>
              </a:extLst>
            </p:cNvPr>
            <p:cNvSpPr>
              <a:spLocks noEditPoints="1"/>
            </p:cNvSpPr>
            <p:nvPr userDrawn="1"/>
          </p:nvSpPr>
          <p:spPr bwMode="auto">
            <a:xfrm>
              <a:off x="-3906838" y="-2720975"/>
              <a:ext cx="381000" cy="328612"/>
            </a:xfrm>
            <a:custGeom>
              <a:avLst/>
              <a:gdLst>
                <a:gd name="T0" fmla="*/ 240 w 240"/>
                <a:gd name="T1" fmla="*/ 66 h 207"/>
                <a:gd name="T2" fmla="*/ 240 w 240"/>
                <a:gd name="T3" fmla="*/ 66 h 207"/>
                <a:gd name="T4" fmla="*/ 240 w 240"/>
                <a:gd name="T5" fmla="*/ 80 h 207"/>
                <a:gd name="T6" fmla="*/ 236 w 240"/>
                <a:gd name="T7" fmla="*/ 93 h 207"/>
                <a:gd name="T8" fmla="*/ 230 w 240"/>
                <a:gd name="T9" fmla="*/ 103 h 207"/>
                <a:gd name="T10" fmla="*/ 220 w 240"/>
                <a:gd name="T11" fmla="*/ 113 h 207"/>
                <a:gd name="T12" fmla="*/ 210 w 240"/>
                <a:gd name="T13" fmla="*/ 121 h 207"/>
                <a:gd name="T14" fmla="*/ 196 w 240"/>
                <a:gd name="T15" fmla="*/ 125 h 207"/>
                <a:gd name="T16" fmla="*/ 180 w 240"/>
                <a:gd name="T17" fmla="*/ 129 h 207"/>
                <a:gd name="T18" fmla="*/ 162 w 240"/>
                <a:gd name="T19" fmla="*/ 131 h 207"/>
                <a:gd name="T20" fmla="*/ 42 w 240"/>
                <a:gd name="T21" fmla="*/ 131 h 207"/>
                <a:gd name="T22" fmla="*/ 42 w 240"/>
                <a:gd name="T23" fmla="*/ 207 h 207"/>
                <a:gd name="T24" fmla="*/ 0 w 240"/>
                <a:gd name="T25" fmla="*/ 207 h 207"/>
                <a:gd name="T26" fmla="*/ 0 w 240"/>
                <a:gd name="T27" fmla="*/ 0 h 207"/>
                <a:gd name="T28" fmla="*/ 168 w 240"/>
                <a:gd name="T29" fmla="*/ 0 h 207"/>
                <a:gd name="T30" fmla="*/ 168 w 240"/>
                <a:gd name="T31" fmla="*/ 0 h 207"/>
                <a:gd name="T32" fmla="*/ 184 w 240"/>
                <a:gd name="T33" fmla="*/ 0 h 207"/>
                <a:gd name="T34" fmla="*/ 198 w 240"/>
                <a:gd name="T35" fmla="*/ 4 h 207"/>
                <a:gd name="T36" fmla="*/ 210 w 240"/>
                <a:gd name="T37" fmla="*/ 10 h 207"/>
                <a:gd name="T38" fmla="*/ 222 w 240"/>
                <a:gd name="T39" fmla="*/ 18 h 207"/>
                <a:gd name="T40" fmla="*/ 230 w 240"/>
                <a:gd name="T41" fmla="*/ 26 h 207"/>
                <a:gd name="T42" fmla="*/ 236 w 240"/>
                <a:gd name="T43" fmla="*/ 38 h 207"/>
                <a:gd name="T44" fmla="*/ 240 w 240"/>
                <a:gd name="T45" fmla="*/ 52 h 207"/>
                <a:gd name="T46" fmla="*/ 240 w 240"/>
                <a:gd name="T47" fmla="*/ 66 h 207"/>
                <a:gd name="T48" fmla="*/ 200 w 240"/>
                <a:gd name="T49" fmla="*/ 66 h 207"/>
                <a:gd name="T50" fmla="*/ 200 w 240"/>
                <a:gd name="T51" fmla="*/ 66 h 207"/>
                <a:gd name="T52" fmla="*/ 198 w 240"/>
                <a:gd name="T53" fmla="*/ 58 h 207"/>
                <a:gd name="T54" fmla="*/ 198 w 240"/>
                <a:gd name="T55" fmla="*/ 52 h 207"/>
                <a:gd name="T56" fmla="*/ 194 w 240"/>
                <a:gd name="T57" fmla="*/ 48 h 207"/>
                <a:gd name="T58" fmla="*/ 190 w 240"/>
                <a:gd name="T59" fmla="*/ 44 h 207"/>
                <a:gd name="T60" fmla="*/ 184 w 240"/>
                <a:gd name="T61" fmla="*/ 40 h 207"/>
                <a:gd name="T62" fmla="*/ 178 w 240"/>
                <a:gd name="T63" fmla="*/ 38 h 207"/>
                <a:gd name="T64" fmla="*/ 160 w 240"/>
                <a:gd name="T65" fmla="*/ 36 h 207"/>
                <a:gd name="T66" fmla="*/ 42 w 240"/>
                <a:gd name="T67" fmla="*/ 36 h 207"/>
                <a:gd name="T68" fmla="*/ 42 w 240"/>
                <a:gd name="T69" fmla="*/ 93 h 207"/>
                <a:gd name="T70" fmla="*/ 162 w 240"/>
                <a:gd name="T71" fmla="*/ 93 h 207"/>
                <a:gd name="T72" fmla="*/ 162 w 240"/>
                <a:gd name="T73" fmla="*/ 93 h 207"/>
                <a:gd name="T74" fmla="*/ 178 w 240"/>
                <a:gd name="T75" fmla="*/ 92 h 207"/>
                <a:gd name="T76" fmla="*/ 184 w 240"/>
                <a:gd name="T77" fmla="*/ 90 h 207"/>
                <a:gd name="T78" fmla="*/ 190 w 240"/>
                <a:gd name="T79" fmla="*/ 86 h 207"/>
                <a:gd name="T80" fmla="*/ 194 w 240"/>
                <a:gd name="T81" fmla="*/ 84 h 207"/>
                <a:gd name="T82" fmla="*/ 198 w 240"/>
                <a:gd name="T83" fmla="*/ 78 h 207"/>
                <a:gd name="T84" fmla="*/ 198 w 240"/>
                <a:gd name="T85" fmla="*/ 72 h 207"/>
                <a:gd name="T86" fmla="*/ 200 w 240"/>
                <a:gd name="T8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0" h="207">
                  <a:moveTo>
                    <a:pt x="240" y="66"/>
                  </a:moveTo>
                  <a:lnTo>
                    <a:pt x="240"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0" y="10"/>
                  </a:lnTo>
                  <a:lnTo>
                    <a:pt x="222" y="18"/>
                  </a:lnTo>
                  <a:lnTo>
                    <a:pt x="230" y="26"/>
                  </a:lnTo>
                  <a:lnTo>
                    <a:pt x="236" y="38"/>
                  </a:lnTo>
                  <a:lnTo>
                    <a:pt x="240" y="52"/>
                  </a:lnTo>
                  <a:lnTo>
                    <a:pt x="240" y="66"/>
                  </a:lnTo>
                  <a:close/>
                  <a:moveTo>
                    <a:pt x="200" y="66"/>
                  </a:moveTo>
                  <a:lnTo>
                    <a:pt x="200" y="66"/>
                  </a:lnTo>
                  <a:lnTo>
                    <a:pt x="198" y="58"/>
                  </a:lnTo>
                  <a:lnTo>
                    <a:pt x="198" y="52"/>
                  </a:lnTo>
                  <a:lnTo>
                    <a:pt x="194" y="48"/>
                  </a:lnTo>
                  <a:lnTo>
                    <a:pt x="190" y="44"/>
                  </a:lnTo>
                  <a:lnTo>
                    <a:pt x="184" y="40"/>
                  </a:lnTo>
                  <a:lnTo>
                    <a:pt x="178" y="38"/>
                  </a:lnTo>
                  <a:lnTo>
                    <a:pt x="160" y="36"/>
                  </a:lnTo>
                  <a:lnTo>
                    <a:pt x="42" y="36"/>
                  </a:lnTo>
                  <a:lnTo>
                    <a:pt x="42" y="93"/>
                  </a:lnTo>
                  <a:lnTo>
                    <a:pt x="162" y="93"/>
                  </a:lnTo>
                  <a:lnTo>
                    <a:pt x="162" y="93"/>
                  </a:lnTo>
                  <a:lnTo>
                    <a:pt x="178" y="92"/>
                  </a:lnTo>
                  <a:lnTo>
                    <a:pt x="184" y="90"/>
                  </a:lnTo>
                  <a:lnTo>
                    <a:pt x="190" y="86"/>
                  </a:lnTo>
                  <a:lnTo>
                    <a:pt x="194" y="84"/>
                  </a:lnTo>
                  <a:lnTo>
                    <a:pt x="198" y="78"/>
                  </a:lnTo>
                  <a:lnTo>
                    <a:pt x="198" y="72"/>
                  </a:lnTo>
                  <a:lnTo>
                    <a:pt x="200" y="66"/>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4" name="Freeform 27">
              <a:extLst>
                <a:ext uri="{FF2B5EF4-FFF2-40B4-BE49-F238E27FC236}">
                  <a16:creationId xmlns:a16="http://schemas.microsoft.com/office/drawing/2014/main" id="{2CBCADE0-3447-4C7D-953F-89B2CA09909D}"/>
                </a:ext>
              </a:extLst>
            </p:cNvPr>
            <p:cNvSpPr>
              <a:spLocks/>
            </p:cNvSpPr>
            <p:nvPr userDrawn="1"/>
          </p:nvSpPr>
          <p:spPr bwMode="auto">
            <a:xfrm>
              <a:off x="-3906838" y="-2720975"/>
              <a:ext cx="381000" cy="328612"/>
            </a:xfrm>
            <a:custGeom>
              <a:avLst/>
              <a:gdLst>
                <a:gd name="T0" fmla="*/ 240 w 240"/>
                <a:gd name="T1" fmla="*/ 66 h 207"/>
                <a:gd name="T2" fmla="*/ 240 w 240"/>
                <a:gd name="T3" fmla="*/ 66 h 207"/>
                <a:gd name="T4" fmla="*/ 240 w 240"/>
                <a:gd name="T5" fmla="*/ 80 h 207"/>
                <a:gd name="T6" fmla="*/ 236 w 240"/>
                <a:gd name="T7" fmla="*/ 93 h 207"/>
                <a:gd name="T8" fmla="*/ 230 w 240"/>
                <a:gd name="T9" fmla="*/ 103 h 207"/>
                <a:gd name="T10" fmla="*/ 220 w 240"/>
                <a:gd name="T11" fmla="*/ 113 h 207"/>
                <a:gd name="T12" fmla="*/ 210 w 240"/>
                <a:gd name="T13" fmla="*/ 121 h 207"/>
                <a:gd name="T14" fmla="*/ 196 w 240"/>
                <a:gd name="T15" fmla="*/ 125 h 207"/>
                <a:gd name="T16" fmla="*/ 180 w 240"/>
                <a:gd name="T17" fmla="*/ 129 h 207"/>
                <a:gd name="T18" fmla="*/ 162 w 240"/>
                <a:gd name="T19" fmla="*/ 131 h 207"/>
                <a:gd name="T20" fmla="*/ 42 w 240"/>
                <a:gd name="T21" fmla="*/ 131 h 207"/>
                <a:gd name="T22" fmla="*/ 42 w 240"/>
                <a:gd name="T23" fmla="*/ 207 h 207"/>
                <a:gd name="T24" fmla="*/ 0 w 240"/>
                <a:gd name="T25" fmla="*/ 207 h 207"/>
                <a:gd name="T26" fmla="*/ 0 w 240"/>
                <a:gd name="T27" fmla="*/ 0 h 207"/>
                <a:gd name="T28" fmla="*/ 168 w 240"/>
                <a:gd name="T29" fmla="*/ 0 h 207"/>
                <a:gd name="T30" fmla="*/ 168 w 240"/>
                <a:gd name="T31" fmla="*/ 0 h 207"/>
                <a:gd name="T32" fmla="*/ 184 w 240"/>
                <a:gd name="T33" fmla="*/ 0 h 207"/>
                <a:gd name="T34" fmla="*/ 198 w 240"/>
                <a:gd name="T35" fmla="*/ 4 h 207"/>
                <a:gd name="T36" fmla="*/ 210 w 240"/>
                <a:gd name="T37" fmla="*/ 10 h 207"/>
                <a:gd name="T38" fmla="*/ 222 w 240"/>
                <a:gd name="T39" fmla="*/ 18 h 207"/>
                <a:gd name="T40" fmla="*/ 230 w 240"/>
                <a:gd name="T41" fmla="*/ 26 h 207"/>
                <a:gd name="T42" fmla="*/ 236 w 240"/>
                <a:gd name="T43" fmla="*/ 38 h 207"/>
                <a:gd name="T44" fmla="*/ 240 w 240"/>
                <a:gd name="T45" fmla="*/ 52 h 207"/>
                <a:gd name="T46" fmla="*/ 240 w 240"/>
                <a:gd name="T47" fmla="*/ 6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0" h="207">
                  <a:moveTo>
                    <a:pt x="240" y="66"/>
                  </a:moveTo>
                  <a:lnTo>
                    <a:pt x="240" y="66"/>
                  </a:lnTo>
                  <a:lnTo>
                    <a:pt x="240" y="80"/>
                  </a:lnTo>
                  <a:lnTo>
                    <a:pt x="236" y="93"/>
                  </a:lnTo>
                  <a:lnTo>
                    <a:pt x="230" y="103"/>
                  </a:lnTo>
                  <a:lnTo>
                    <a:pt x="220" y="113"/>
                  </a:lnTo>
                  <a:lnTo>
                    <a:pt x="210" y="121"/>
                  </a:lnTo>
                  <a:lnTo>
                    <a:pt x="196" y="125"/>
                  </a:lnTo>
                  <a:lnTo>
                    <a:pt x="180" y="129"/>
                  </a:lnTo>
                  <a:lnTo>
                    <a:pt x="162" y="131"/>
                  </a:lnTo>
                  <a:lnTo>
                    <a:pt x="42" y="131"/>
                  </a:lnTo>
                  <a:lnTo>
                    <a:pt x="42" y="207"/>
                  </a:lnTo>
                  <a:lnTo>
                    <a:pt x="0" y="207"/>
                  </a:lnTo>
                  <a:lnTo>
                    <a:pt x="0" y="0"/>
                  </a:lnTo>
                  <a:lnTo>
                    <a:pt x="168" y="0"/>
                  </a:lnTo>
                  <a:lnTo>
                    <a:pt x="168" y="0"/>
                  </a:lnTo>
                  <a:lnTo>
                    <a:pt x="184" y="0"/>
                  </a:lnTo>
                  <a:lnTo>
                    <a:pt x="198" y="4"/>
                  </a:lnTo>
                  <a:lnTo>
                    <a:pt x="210" y="10"/>
                  </a:lnTo>
                  <a:lnTo>
                    <a:pt x="222" y="18"/>
                  </a:lnTo>
                  <a:lnTo>
                    <a:pt x="230" y="26"/>
                  </a:lnTo>
                  <a:lnTo>
                    <a:pt x="236" y="38"/>
                  </a:lnTo>
                  <a:lnTo>
                    <a:pt x="240" y="52"/>
                  </a:lnTo>
                  <a:lnTo>
                    <a:pt x="240" y="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5" name="Freeform 28">
              <a:extLst>
                <a:ext uri="{FF2B5EF4-FFF2-40B4-BE49-F238E27FC236}">
                  <a16:creationId xmlns:a16="http://schemas.microsoft.com/office/drawing/2014/main" id="{8952AC17-92AB-48CF-8590-F3F1A97898B6}"/>
                </a:ext>
              </a:extLst>
            </p:cNvPr>
            <p:cNvSpPr>
              <a:spLocks/>
            </p:cNvSpPr>
            <p:nvPr userDrawn="1"/>
          </p:nvSpPr>
          <p:spPr bwMode="auto">
            <a:xfrm>
              <a:off x="-3840163" y="-2663825"/>
              <a:ext cx="250825" cy="90487"/>
            </a:xfrm>
            <a:custGeom>
              <a:avLst/>
              <a:gdLst>
                <a:gd name="T0" fmla="*/ 158 w 158"/>
                <a:gd name="T1" fmla="*/ 30 h 57"/>
                <a:gd name="T2" fmla="*/ 158 w 158"/>
                <a:gd name="T3" fmla="*/ 30 h 57"/>
                <a:gd name="T4" fmla="*/ 156 w 158"/>
                <a:gd name="T5" fmla="*/ 22 h 57"/>
                <a:gd name="T6" fmla="*/ 156 w 158"/>
                <a:gd name="T7" fmla="*/ 16 h 57"/>
                <a:gd name="T8" fmla="*/ 152 w 158"/>
                <a:gd name="T9" fmla="*/ 12 h 57"/>
                <a:gd name="T10" fmla="*/ 148 w 158"/>
                <a:gd name="T11" fmla="*/ 8 h 57"/>
                <a:gd name="T12" fmla="*/ 142 w 158"/>
                <a:gd name="T13" fmla="*/ 4 h 57"/>
                <a:gd name="T14" fmla="*/ 136 w 158"/>
                <a:gd name="T15" fmla="*/ 2 h 57"/>
                <a:gd name="T16" fmla="*/ 118 w 158"/>
                <a:gd name="T17" fmla="*/ 0 h 57"/>
                <a:gd name="T18" fmla="*/ 0 w 158"/>
                <a:gd name="T19" fmla="*/ 0 h 57"/>
                <a:gd name="T20" fmla="*/ 0 w 158"/>
                <a:gd name="T21" fmla="*/ 57 h 57"/>
                <a:gd name="T22" fmla="*/ 120 w 158"/>
                <a:gd name="T23" fmla="*/ 57 h 57"/>
                <a:gd name="T24" fmla="*/ 120 w 158"/>
                <a:gd name="T25" fmla="*/ 57 h 57"/>
                <a:gd name="T26" fmla="*/ 136 w 158"/>
                <a:gd name="T27" fmla="*/ 56 h 57"/>
                <a:gd name="T28" fmla="*/ 142 w 158"/>
                <a:gd name="T29" fmla="*/ 54 h 57"/>
                <a:gd name="T30" fmla="*/ 148 w 158"/>
                <a:gd name="T31" fmla="*/ 50 h 57"/>
                <a:gd name="T32" fmla="*/ 152 w 158"/>
                <a:gd name="T33" fmla="*/ 48 h 57"/>
                <a:gd name="T34" fmla="*/ 156 w 158"/>
                <a:gd name="T35" fmla="*/ 42 h 57"/>
                <a:gd name="T36" fmla="*/ 156 w 158"/>
                <a:gd name="T37" fmla="*/ 36 h 57"/>
                <a:gd name="T38" fmla="*/ 158 w 158"/>
                <a:gd name="T39"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57">
                  <a:moveTo>
                    <a:pt x="158" y="30"/>
                  </a:moveTo>
                  <a:lnTo>
                    <a:pt x="158" y="30"/>
                  </a:lnTo>
                  <a:lnTo>
                    <a:pt x="156" y="22"/>
                  </a:lnTo>
                  <a:lnTo>
                    <a:pt x="156" y="16"/>
                  </a:lnTo>
                  <a:lnTo>
                    <a:pt x="152" y="12"/>
                  </a:lnTo>
                  <a:lnTo>
                    <a:pt x="148" y="8"/>
                  </a:lnTo>
                  <a:lnTo>
                    <a:pt x="142" y="4"/>
                  </a:lnTo>
                  <a:lnTo>
                    <a:pt x="136" y="2"/>
                  </a:lnTo>
                  <a:lnTo>
                    <a:pt x="118" y="0"/>
                  </a:lnTo>
                  <a:lnTo>
                    <a:pt x="0" y="0"/>
                  </a:lnTo>
                  <a:lnTo>
                    <a:pt x="0" y="57"/>
                  </a:lnTo>
                  <a:lnTo>
                    <a:pt x="120" y="57"/>
                  </a:lnTo>
                  <a:lnTo>
                    <a:pt x="120" y="57"/>
                  </a:lnTo>
                  <a:lnTo>
                    <a:pt x="136" y="56"/>
                  </a:lnTo>
                  <a:lnTo>
                    <a:pt x="142" y="54"/>
                  </a:lnTo>
                  <a:lnTo>
                    <a:pt x="148" y="50"/>
                  </a:lnTo>
                  <a:lnTo>
                    <a:pt x="152" y="48"/>
                  </a:lnTo>
                  <a:lnTo>
                    <a:pt x="156" y="42"/>
                  </a:lnTo>
                  <a:lnTo>
                    <a:pt x="156" y="36"/>
                  </a:lnTo>
                  <a:lnTo>
                    <a:pt x="15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6" name="Freeform 29">
              <a:extLst>
                <a:ext uri="{FF2B5EF4-FFF2-40B4-BE49-F238E27FC236}">
                  <a16:creationId xmlns:a16="http://schemas.microsoft.com/office/drawing/2014/main" id="{DF8B99C3-7D61-4948-BB7A-516812186FAB}"/>
                </a:ext>
              </a:extLst>
            </p:cNvPr>
            <p:cNvSpPr>
              <a:spLocks/>
            </p:cNvSpPr>
            <p:nvPr userDrawn="1"/>
          </p:nvSpPr>
          <p:spPr bwMode="auto">
            <a:xfrm>
              <a:off x="-3475038" y="-2733675"/>
              <a:ext cx="415925" cy="347662"/>
            </a:xfrm>
            <a:custGeom>
              <a:avLst/>
              <a:gdLst>
                <a:gd name="T0" fmla="*/ 224 w 262"/>
                <a:gd name="T1" fmla="*/ 70 h 219"/>
                <a:gd name="T2" fmla="*/ 188 w 262"/>
                <a:gd name="T3" fmla="*/ 46 h 219"/>
                <a:gd name="T4" fmla="*/ 140 w 262"/>
                <a:gd name="T5" fmla="*/ 38 h 219"/>
                <a:gd name="T6" fmla="*/ 118 w 262"/>
                <a:gd name="T7" fmla="*/ 38 h 219"/>
                <a:gd name="T8" fmla="*/ 82 w 262"/>
                <a:gd name="T9" fmla="*/ 50 h 219"/>
                <a:gd name="T10" fmla="*/ 58 w 262"/>
                <a:gd name="T11" fmla="*/ 68 h 219"/>
                <a:gd name="T12" fmla="*/ 44 w 262"/>
                <a:gd name="T13" fmla="*/ 96 h 219"/>
                <a:gd name="T14" fmla="*/ 42 w 262"/>
                <a:gd name="T15" fmla="*/ 109 h 219"/>
                <a:gd name="T16" fmla="*/ 48 w 262"/>
                <a:gd name="T17" fmla="*/ 139 h 219"/>
                <a:gd name="T18" fmla="*/ 68 w 262"/>
                <a:gd name="T19" fmla="*/ 163 h 219"/>
                <a:gd name="T20" fmla="*/ 98 w 262"/>
                <a:gd name="T21" fmla="*/ 179 h 219"/>
                <a:gd name="T22" fmla="*/ 140 w 262"/>
                <a:gd name="T23" fmla="*/ 183 h 219"/>
                <a:gd name="T24" fmla="*/ 164 w 262"/>
                <a:gd name="T25" fmla="*/ 181 h 219"/>
                <a:gd name="T26" fmla="*/ 188 w 262"/>
                <a:gd name="T27" fmla="*/ 175 h 219"/>
                <a:gd name="T28" fmla="*/ 206 w 262"/>
                <a:gd name="T29" fmla="*/ 165 h 219"/>
                <a:gd name="T30" fmla="*/ 224 w 262"/>
                <a:gd name="T31" fmla="*/ 149 h 219"/>
                <a:gd name="T32" fmla="*/ 260 w 262"/>
                <a:gd name="T33" fmla="*/ 169 h 219"/>
                <a:gd name="T34" fmla="*/ 234 w 262"/>
                <a:gd name="T35" fmla="*/ 191 h 219"/>
                <a:gd name="T36" fmla="*/ 206 w 262"/>
                <a:gd name="T37" fmla="*/ 207 h 219"/>
                <a:gd name="T38" fmla="*/ 174 w 262"/>
                <a:gd name="T39" fmla="*/ 217 h 219"/>
                <a:gd name="T40" fmla="*/ 138 w 262"/>
                <a:gd name="T41" fmla="*/ 219 h 219"/>
                <a:gd name="T42" fmla="*/ 108 w 262"/>
                <a:gd name="T43" fmla="*/ 217 h 219"/>
                <a:gd name="T44" fmla="*/ 58 w 262"/>
                <a:gd name="T45" fmla="*/ 201 h 219"/>
                <a:gd name="T46" fmla="*/ 30 w 262"/>
                <a:gd name="T47" fmla="*/ 181 h 219"/>
                <a:gd name="T48" fmla="*/ 16 w 262"/>
                <a:gd name="T49" fmla="*/ 163 h 219"/>
                <a:gd name="T50" fmla="*/ 6 w 262"/>
                <a:gd name="T51" fmla="*/ 143 h 219"/>
                <a:gd name="T52" fmla="*/ 0 w 262"/>
                <a:gd name="T53" fmla="*/ 121 h 219"/>
                <a:gd name="T54" fmla="*/ 0 w 262"/>
                <a:gd name="T55" fmla="*/ 109 h 219"/>
                <a:gd name="T56" fmla="*/ 2 w 262"/>
                <a:gd name="T57" fmla="*/ 86 h 219"/>
                <a:gd name="T58" fmla="*/ 10 w 262"/>
                <a:gd name="T59" fmla="*/ 64 h 219"/>
                <a:gd name="T60" fmla="*/ 24 w 262"/>
                <a:gd name="T61" fmla="*/ 46 h 219"/>
                <a:gd name="T62" fmla="*/ 44 w 262"/>
                <a:gd name="T63" fmla="*/ 28 h 219"/>
                <a:gd name="T64" fmla="*/ 62 w 262"/>
                <a:gd name="T65" fmla="*/ 16 h 219"/>
                <a:gd name="T66" fmla="*/ 110 w 262"/>
                <a:gd name="T67" fmla="*/ 2 h 219"/>
                <a:gd name="T68" fmla="*/ 136 w 262"/>
                <a:gd name="T69" fmla="*/ 0 h 219"/>
                <a:gd name="T70" fmla="*/ 174 w 262"/>
                <a:gd name="T71" fmla="*/ 4 h 219"/>
                <a:gd name="T72" fmla="*/ 206 w 262"/>
                <a:gd name="T73" fmla="*/ 14 h 219"/>
                <a:gd name="T74" fmla="*/ 236 w 262"/>
                <a:gd name="T75" fmla="*/ 32 h 219"/>
                <a:gd name="T76" fmla="*/ 262 w 262"/>
                <a:gd name="T77" fmla="*/ 5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2" h="219">
                  <a:moveTo>
                    <a:pt x="224" y="70"/>
                  </a:moveTo>
                  <a:lnTo>
                    <a:pt x="224" y="70"/>
                  </a:lnTo>
                  <a:lnTo>
                    <a:pt x="208" y="56"/>
                  </a:lnTo>
                  <a:lnTo>
                    <a:pt x="188" y="46"/>
                  </a:lnTo>
                  <a:lnTo>
                    <a:pt x="164" y="40"/>
                  </a:lnTo>
                  <a:lnTo>
                    <a:pt x="140" y="38"/>
                  </a:lnTo>
                  <a:lnTo>
                    <a:pt x="140" y="38"/>
                  </a:lnTo>
                  <a:lnTo>
                    <a:pt x="118" y="38"/>
                  </a:lnTo>
                  <a:lnTo>
                    <a:pt x="98" y="42"/>
                  </a:lnTo>
                  <a:lnTo>
                    <a:pt x="82" y="50"/>
                  </a:lnTo>
                  <a:lnTo>
                    <a:pt x="68" y="58"/>
                  </a:lnTo>
                  <a:lnTo>
                    <a:pt x="58" y="68"/>
                  </a:lnTo>
                  <a:lnTo>
                    <a:pt x="48" y="82"/>
                  </a:lnTo>
                  <a:lnTo>
                    <a:pt x="44" y="96"/>
                  </a:lnTo>
                  <a:lnTo>
                    <a:pt x="42" y="109"/>
                  </a:lnTo>
                  <a:lnTo>
                    <a:pt x="42" y="109"/>
                  </a:lnTo>
                  <a:lnTo>
                    <a:pt x="44" y="125"/>
                  </a:lnTo>
                  <a:lnTo>
                    <a:pt x="48" y="139"/>
                  </a:lnTo>
                  <a:lnTo>
                    <a:pt x="58" y="153"/>
                  </a:lnTo>
                  <a:lnTo>
                    <a:pt x="68" y="163"/>
                  </a:lnTo>
                  <a:lnTo>
                    <a:pt x="82" y="171"/>
                  </a:lnTo>
                  <a:lnTo>
                    <a:pt x="98" y="179"/>
                  </a:lnTo>
                  <a:lnTo>
                    <a:pt x="118" y="183"/>
                  </a:lnTo>
                  <a:lnTo>
                    <a:pt x="140" y="183"/>
                  </a:lnTo>
                  <a:lnTo>
                    <a:pt x="140" y="183"/>
                  </a:lnTo>
                  <a:lnTo>
                    <a:pt x="164" y="181"/>
                  </a:lnTo>
                  <a:lnTo>
                    <a:pt x="176" y="179"/>
                  </a:lnTo>
                  <a:lnTo>
                    <a:pt x="188" y="175"/>
                  </a:lnTo>
                  <a:lnTo>
                    <a:pt x="198" y="171"/>
                  </a:lnTo>
                  <a:lnTo>
                    <a:pt x="206" y="165"/>
                  </a:lnTo>
                  <a:lnTo>
                    <a:pt x="216" y="157"/>
                  </a:lnTo>
                  <a:lnTo>
                    <a:pt x="224" y="149"/>
                  </a:lnTo>
                  <a:lnTo>
                    <a:pt x="260" y="169"/>
                  </a:lnTo>
                  <a:lnTo>
                    <a:pt x="260" y="169"/>
                  </a:lnTo>
                  <a:lnTo>
                    <a:pt x="248" y="181"/>
                  </a:lnTo>
                  <a:lnTo>
                    <a:pt x="234" y="191"/>
                  </a:lnTo>
                  <a:lnTo>
                    <a:pt x="220" y="201"/>
                  </a:lnTo>
                  <a:lnTo>
                    <a:pt x="206" y="207"/>
                  </a:lnTo>
                  <a:lnTo>
                    <a:pt x="192" y="213"/>
                  </a:lnTo>
                  <a:lnTo>
                    <a:pt x="174" y="217"/>
                  </a:lnTo>
                  <a:lnTo>
                    <a:pt x="158" y="219"/>
                  </a:lnTo>
                  <a:lnTo>
                    <a:pt x="138" y="219"/>
                  </a:lnTo>
                  <a:lnTo>
                    <a:pt x="138" y="219"/>
                  </a:lnTo>
                  <a:lnTo>
                    <a:pt x="108" y="217"/>
                  </a:lnTo>
                  <a:lnTo>
                    <a:pt x="82" y="211"/>
                  </a:lnTo>
                  <a:lnTo>
                    <a:pt x="58" y="201"/>
                  </a:lnTo>
                  <a:lnTo>
                    <a:pt x="38" y="189"/>
                  </a:lnTo>
                  <a:lnTo>
                    <a:pt x="30" y="181"/>
                  </a:lnTo>
                  <a:lnTo>
                    <a:pt x="22" y="173"/>
                  </a:lnTo>
                  <a:lnTo>
                    <a:pt x="16" y="163"/>
                  </a:lnTo>
                  <a:lnTo>
                    <a:pt x="10" y="153"/>
                  </a:lnTo>
                  <a:lnTo>
                    <a:pt x="6" y="143"/>
                  </a:lnTo>
                  <a:lnTo>
                    <a:pt x="2" y="133"/>
                  </a:lnTo>
                  <a:lnTo>
                    <a:pt x="0" y="121"/>
                  </a:lnTo>
                  <a:lnTo>
                    <a:pt x="0" y="109"/>
                  </a:lnTo>
                  <a:lnTo>
                    <a:pt x="0" y="109"/>
                  </a:lnTo>
                  <a:lnTo>
                    <a:pt x="0" y="98"/>
                  </a:lnTo>
                  <a:lnTo>
                    <a:pt x="2" y="86"/>
                  </a:lnTo>
                  <a:lnTo>
                    <a:pt x="6" y="76"/>
                  </a:lnTo>
                  <a:lnTo>
                    <a:pt x="10" y="64"/>
                  </a:lnTo>
                  <a:lnTo>
                    <a:pt x="16" y="54"/>
                  </a:lnTo>
                  <a:lnTo>
                    <a:pt x="24" y="46"/>
                  </a:lnTo>
                  <a:lnTo>
                    <a:pt x="34" y="36"/>
                  </a:lnTo>
                  <a:lnTo>
                    <a:pt x="44" y="28"/>
                  </a:lnTo>
                  <a:lnTo>
                    <a:pt x="44" y="28"/>
                  </a:lnTo>
                  <a:lnTo>
                    <a:pt x="62" y="16"/>
                  </a:lnTo>
                  <a:lnTo>
                    <a:pt x="86" y="8"/>
                  </a:lnTo>
                  <a:lnTo>
                    <a:pt x="110" y="2"/>
                  </a:lnTo>
                  <a:lnTo>
                    <a:pt x="136" y="0"/>
                  </a:lnTo>
                  <a:lnTo>
                    <a:pt x="136" y="0"/>
                  </a:lnTo>
                  <a:lnTo>
                    <a:pt x="156" y="2"/>
                  </a:lnTo>
                  <a:lnTo>
                    <a:pt x="174" y="4"/>
                  </a:lnTo>
                  <a:lnTo>
                    <a:pt x="190" y="8"/>
                  </a:lnTo>
                  <a:lnTo>
                    <a:pt x="206" y="14"/>
                  </a:lnTo>
                  <a:lnTo>
                    <a:pt x="222" y="22"/>
                  </a:lnTo>
                  <a:lnTo>
                    <a:pt x="236" y="32"/>
                  </a:lnTo>
                  <a:lnTo>
                    <a:pt x="248" y="44"/>
                  </a:lnTo>
                  <a:lnTo>
                    <a:pt x="262" y="58"/>
                  </a:lnTo>
                  <a:lnTo>
                    <a:pt x="224" y="70"/>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sp>
          <p:nvSpPr>
            <p:cNvPr id="37" name="Freeform 30">
              <a:extLst>
                <a:ext uri="{FF2B5EF4-FFF2-40B4-BE49-F238E27FC236}">
                  <a16:creationId xmlns:a16="http://schemas.microsoft.com/office/drawing/2014/main" id="{ED3DD049-2710-456B-A861-A660DF425738}"/>
                </a:ext>
              </a:extLst>
            </p:cNvPr>
            <p:cNvSpPr>
              <a:spLocks/>
            </p:cNvSpPr>
            <p:nvPr userDrawn="1"/>
          </p:nvSpPr>
          <p:spPr bwMode="auto">
            <a:xfrm>
              <a:off x="-3475038" y="-2733675"/>
              <a:ext cx="415925" cy="347662"/>
            </a:xfrm>
            <a:custGeom>
              <a:avLst/>
              <a:gdLst>
                <a:gd name="T0" fmla="*/ 224 w 262"/>
                <a:gd name="T1" fmla="*/ 70 h 219"/>
                <a:gd name="T2" fmla="*/ 188 w 262"/>
                <a:gd name="T3" fmla="*/ 46 h 219"/>
                <a:gd name="T4" fmla="*/ 140 w 262"/>
                <a:gd name="T5" fmla="*/ 38 h 219"/>
                <a:gd name="T6" fmla="*/ 118 w 262"/>
                <a:gd name="T7" fmla="*/ 38 h 219"/>
                <a:gd name="T8" fmla="*/ 82 w 262"/>
                <a:gd name="T9" fmla="*/ 50 h 219"/>
                <a:gd name="T10" fmla="*/ 58 w 262"/>
                <a:gd name="T11" fmla="*/ 68 h 219"/>
                <a:gd name="T12" fmla="*/ 44 w 262"/>
                <a:gd name="T13" fmla="*/ 96 h 219"/>
                <a:gd name="T14" fmla="*/ 42 w 262"/>
                <a:gd name="T15" fmla="*/ 109 h 219"/>
                <a:gd name="T16" fmla="*/ 48 w 262"/>
                <a:gd name="T17" fmla="*/ 139 h 219"/>
                <a:gd name="T18" fmla="*/ 68 w 262"/>
                <a:gd name="T19" fmla="*/ 163 h 219"/>
                <a:gd name="T20" fmla="*/ 98 w 262"/>
                <a:gd name="T21" fmla="*/ 179 h 219"/>
                <a:gd name="T22" fmla="*/ 140 w 262"/>
                <a:gd name="T23" fmla="*/ 183 h 219"/>
                <a:gd name="T24" fmla="*/ 164 w 262"/>
                <a:gd name="T25" fmla="*/ 181 h 219"/>
                <a:gd name="T26" fmla="*/ 188 w 262"/>
                <a:gd name="T27" fmla="*/ 175 h 219"/>
                <a:gd name="T28" fmla="*/ 206 w 262"/>
                <a:gd name="T29" fmla="*/ 165 h 219"/>
                <a:gd name="T30" fmla="*/ 224 w 262"/>
                <a:gd name="T31" fmla="*/ 149 h 219"/>
                <a:gd name="T32" fmla="*/ 260 w 262"/>
                <a:gd name="T33" fmla="*/ 169 h 219"/>
                <a:gd name="T34" fmla="*/ 234 w 262"/>
                <a:gd name="T35" fmla="*/ 191 h 219"/>
                <a:gd name="T36" fmla="*/ 206 w 262"/>
                <a:gd name="T37" fmla="*/ 207 h 219"/>
                <a:gd name="T38" fmla="*/ 174 w 262"/>
                <a:gd name="T39" fmla="*/ 217 h 219"/>
                <a:gd name="T40" fmla="*/ 138 w 262"/>
                <a:gd name="T41" fmla="*/ 219 h 219"/>
                <a:gd name="T42" fmla="*/ 108 w 262"/>
                <a:gd name="T43" fmla="*/ 217 h 219"/>
                <a:gd name="T44" fmla="*/ 58 w 262"/>
                <a:gd name="T45" fmla="*/ 201 h 219"/>
                <a:gd name="T46" fmla="*/ 30 w 262"/>
                <a:gd name="T47" fmla="*/ 181 h 219"/>
                <a:gd name="T48" fmla="*/ 16 w 262"/>
                <a:gd name="T49" fmla="*/ 163 h 219"/>
                <a:gd name="T50" fmla="*/ 6 w 262"/>
                <a:gd name="T51" fmla="*/ 143 h 219"/>
                <a:gd name="T52" fmla="*/ 0 w 262"/>
                <a:gd name="T53" fmla="*/ 121 h 219"/>
                <a:gd name="T54" fmla="*/ 0 w 262"/>
                <a:gd name="T55" fmla="*/ 109 h 219"/>
                <a:gd name="T56" fmla="*/ 2 w 262"/>
                <a:gd name="T57" fmla="*/ 86 h 219"/>
                <a:gd name="T58" fmla="*/ 10 w 262"/>
                <a:gd name="T59" fmla="*/ 64 h 219"/>
                <a:gd name="T60" fmla="*/ 24 w 262"/>
                <a:gd name="T61" fmla="*/ 46 h 219"/>
                <a:gd name="T62" fmla="*/ 44 w 262"/>
                <a:gd name="T63" fmla="*/ 28 h 219"/>
                <a:gd name="T64" fmla="*/ 62 w 262"/>
                <a:gd name="T65" fmla="*/ 16 h 219"/>
                <a:gd name="T66" fmla="*/ 110 w 262"/>
                <a:gd name="T67" fmla="*/ 2 h 219"/>
                <a:gd name="T68" fmla="*/ 136 w 262"/>
                <a:gd name="T69" fmla="*/ 0 h 219"/>
                <a:gd name="T70" fmla="*/ 174 w 262"/>
                <a:gd name="T71" fmla="*/ 4 h 219"/>
                <a:gd name="T72" fmla="*/ 206 w 262"/>
                <a:gd name="T73" fmla="*/ 14 h 219"/>
                <a:gd name="T74" fmla="*/ 236 w 262"/>
                <a:gd name="T75" fmla="*/ 32 h 219"/>
                <a:gd name="T76" fmla="*/ 262 w 262"/>
                <a:gd name="T77" fmla="*/ 5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2" h="219">
                  <a:moveTo>
                    <a:pt x="224" y="70"/>
                  </a:moveTo>
                  <a:lnTo>
                    <a:pt x="224" y="70"/>
                  </a:lnTo>
                  <a:lnTo>
                    <a:pt x="208" y="56"/>
                  </a:lnTo>
                  <a:lnTo>
                    <a:pt x="188" y="46"/>
                  </a:lnTo>
                  <a:lnTo>
                    <a:pt x="164" y="40"/>
                  </a:lnTo>
                  <a:lnTo>
                    <a:pt x="140" y="38"/>
                  </a:lnTo>
                  <a:lnTo>
                    <a:pt x="140" y="38"/>
                  </a:lnTo>
                  <a:lnTo>
                    <a:pt x="118" y="38"/>
                  </a:lnTo>
                  <a:lnTo>
                    <a:pt x="98" y="42"/>
                  </a:lnTo>
                  <a:lnTo>
                    <a:pt x="82" y="50"/>
                  </a:lnTo>
                  <a:lnTo>
                    <a:pt x="68" y="58"/>
                  </a:lnTo>
                  <a:lnTo>
                    <a:pt x="58" y="68"/>
                  </a:lnTo>
                  <a:lnTo>
                    <a:pt x="48" y="82"/>
                  </a:lnTo>
                  <a:lnTo>
                    <a:pt x="44" y="96"/>
                  </a:lnTo>
                  <a:lnTo>
                    <a:pt x="42" y="109"/>
                  </a:lnTo>
                  <a:lnTo>
                    <a:pt x="42" y="109"/>
                  </a:lnTo>
                  <a:lnTo>
                    <a:pt x="44" y="125"/>
                  </a:lnTo>
                  <a:lnTo>
                    <a:pt x="48" y="139"/>
                  </a:lnTo>
                  <a:lnTo>
                    <a:pt x="58" y="153"/>
                  </a:lnTo>
                  <a:lnTo>
                    <a:pt x="68" y="163"/>
                  </a:lnTo>
                  <a:lnTo>
                    <a:pt x="82" y="171"/>
                  </a:lnTo>
                  <a:lnTo>
                    <a:pt x="98" y="179"/>
                  </a:lnTo>
                  <a:lnTo>
                    <a:pt x="118" y="183"/>
                  </a:lnTo>
                  <a:lnTo>
                    <a:pt x="140" y="183"/>
                  </a:lnTo>
                  <a:lnTo>
                    <a:pt x="140" y="183"/>
                  </a:lnTo>
                  <a:lnTo>
                    <a:pt x="164" y="181"/>
                  </a:lnTo>
                  <a:lnTo>
                    <a:pt x="176" y="179"/>
                  </a:lnTo>
                  <a:lnTo>
                    <a:pt x="188" y="175"/>
                  </a:lnTo>
                  <a:lnTo>
                    <a:pt x="198" y="171"/>
                  </a:lnTo>
                  <a:lnTo>
                    <a:pt x="206" y="165"/>
                  </a:lnTo>
                  <a:lnTo>
                    <a:pt x="216" y="157"/>
                  </a:lnTo>
                  <a:lnTo>
                    <a:pt x="224" y="149"/>
                  </a:lnTo>
                  <a:lnTo>
                    <a:pt x="260" y="169"/>
                  </a:lnTo>
                  <a:lnTo>
                    <a:pt x="260" y="169"/>
                  </a:lnTo>
                  <a:lnTo>
                    <a:pt x="248" y="181"/>
                  </a:lnTo>
                  <a:lnTo>
                    <a:pt x="234" y="191"/>
                  </a:lnTo>
                  <a:lnTo>
                    <a:pt x="220" y="201"/>
                  </a:lnTo>
                  <a:lnTo>
                    <a:pt x="206" y="207"/>
                  </a:lnTo>
                  <a:lnTo>
                    <a:pt x="192" y="213"/>
                  </a:lnTo>
                  <a:lnTo>
                    <a:pt x="174" y="217"/>
                  </a:lnTo>
                  <a:lnTo>
                    <a:pt x="158" y="219"/>
                  </a:lnTo>
                  <a:lnTo>
                    <a:pt x="138" y="219"/>
                  </a:lnTo>
                  <a:lnTo>
                    <a:pt x="138" y="219"/>
                  </a:lnTo>
                  <a:lnTo>
                    <a:pt x="108" y="217"/>
                  </a:lnTo>
                  <a:lnTo>
                    <a:pt x="82" y="211"/>
                  </a:lnTo>
                  <a:lnTo>
                    <a:pt x="58" y="201"/>
                  </a:lnTo>
                  <a:lnTo>
                    <a:pt x="38" y="189"/>
                  </a:lnTo>
                  <a:lnTo>
                    <a:pt x="30" y="181"/>
                  </a:lnTo>
                  <a:lnTo>
                    <a:pt x="22" y="173"/>
                  </a:lnTo>
                  <a:lnTo>
                    <a:pt x="16" y="163"/>
                  </a:lnTo>
                  <a:lnTo>
                    <a:pt x="10" y="153"/>
                  </a:lnTo>
                  <a:lnTo>
                    <a:pt x="6" y="143"/>
                  </a:lnTo>
                  <a:lnTo>
                    <a:pt x="2" y="133"/>
                  </a:lnTo>
                  <a:lnTo>
                    <a:pt x="0" y="121"/>
                  </a:lnTo>
                  <a:lnTo>
                    <a:pt x="0" y="109"/>
                  </a:lnTo>
                  <a:lnTo>
                    <a:pt x="0" y="109"/>
                  </a:lnTo>
                  <a:lnTo>
                    <a:pt x="0" y="98"/>
                  </a:lnTo>
                  <a:lnTo>
                    <a:pt x="2" y="86"/>
                  </a:lnTo>
                  <a:lnTo>
                    <a:pt x="6" y="76"/>
                  </a:lnTo>
                  <a:lnTo>
                    <a:pt x="10" y="64"/>
                  </a:lnTo>
                  <a:lnTo>
                    <a:pt x="16" y="54"/>
                  </a:lnTo>
                  <a:lnTo>
                    <a:pt x="24" y="46"/>
                  </a:lnTo>
                  <a:lnTo>
                    <a:pt x="34" y="36"/>
                  </a:lnTo>
                  <a:lnTo>
                    <a:pt x="44" y="28"/>
                  </a:lnTo>
                  <a:lnTo>
                    <a:pt x="44" y="28"/>
                  </a:lnTo>
                  <a:lnTo>
                    <a:pt x="62" y="16"/>
                  </a:lnTo>
                  <a:lnTo>
                    <a:pt x="86" y="8"/>
                  </a:lnTo>
                  <a:lnTo>
                    <a:pt x="110" y="2"/>
                  </a:lnTo>
                  <a:lnTo>
                    <a:pt x="136" y="0"/>
                  </a:lnTo>
                  <a:lnTo>
                    <a:pt x="136" y="0"/>
                  </a:lnTo>
                  <a:lnTo>
                    <a:pt x="156" y="2"/>
                  </a:lnTo>
                  <a:lnTo>
                    <a:pt x="174" y="4"/>
                  </a:lnTo>
                  <a:lnTo>
                    <a:pt x="190" y="8"/>
                  </a:lnTo>
                  <a:lnTo>
                    <a:pt x="206" y="14"/>
                  </a:lnTo>
                  <a:lnTo>
                    <a:pt x="222" y="22"/>
                  </a:lnTo>
                  <a:lnTo>
                    <a:pt x="236" y="32"/>
                  </a:lnTo>
                  <a:lnTo>
                    <a:pt x="248" y="44"/>
                  </a:lnTo>
                  <a:lnTo>
                    <a:pt x="262"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FR" sz="1013"/>
            </a:p>
          </p:txBody>
        </p:sp>
        <p:pic>
          <p:nvPicPr>
            <p:cNvPr id="38" name="Picture 31">
              <a:extLst>
                <a:ext uri="{FF2B5EF4-FFF2-40B4-BE49-F238E27FC236}">
                  <a16:creationId xmlns:a16="http://schemas.microsoft.com/office/drawing/2014/main" id="{9F3D7717-0D7B-4A5D-A4FB-E401944B8D5B}"/>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8374889" y="-2924178"/>
              <a:ext cx="876302"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32667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25E471-2AD5-41A3-8ADF-432CEC3BF15E}" type="datetime1">
              <a:rPr lang="fr-FR" smtClean="0"/>
              <a:t>14/10/2021</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11447106" y="6458991"/>
            <a:ext cx="550506" cy="365125"/>
          </a:xfrm>
          <a:prstGeom prst="rect">
            <a:avLst/>
          </a:prstGeom>
        </p:spPr>
        <p:txBody>
          <a:bodyPr vert="horz" lIns="91440" tIns="45720" rIns="91440" bIns="45720" rtlCol="0" anchor="ctr"/>
          <a:lstStyle>
            <a:lvl1pPr algn="r">
              <a:defRPr sz="1400" b="1">
                <a:solidFill>
                  <a:srgbClr val="922A51"/>
                </a:solidFill>
              </a:defRPr>
            </a:lvl1pPr>
          </a:lstStyle>
          <a:p>
            <a:fld id="{F5D0B7D2-6EE6-4082-85F5-9D8111D82388}" type="slidenum">
              <a:rPr lang="fr-FR" smtClean="0"/>
              <a:pPr/>
              <a:t>‹N°›</a:t>
            </a:fld>
            <a:endParaRPr lang="fr-FR" dirty="0"/>
          </a:p>
        </p:txBody>
      </p:sp>
    </p:spTree>
    <p:extLst>
      <p:ext uri="{BB962C8B-B14F-4D97-AF65-F5344CB8AC3E}">
        <p14:creationId xmlns:p14="http://schemas.microsoft.com/office/powerpoint/2010/main" val="41364213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9" r:id="rId5"/>
    <p:sldLayoutId id="2147483677" r:id="rId6"/>
    <p:sldLayoutId id="2147483680" r:id="rId7"/>
    <p:sldLayoutId id="2147483681" r:id="rId8"/>
    <p:sldLayoutId id="2147483678" r:id="rId9"/>
    <p:sldLayoutId id="2147483682" r:id="rId10"/>
    <p:sldLayoutId id="2147483684" r:id="rId11"/>
    <p:sldLayoutId id="2147483685" r:id="rId12"/>
    <p:sldLayoutId id="2147483683" r:id="rId13"/>
  </p:sldLayoutIdLst>
  <p:hf hdr="0" ftr="0" dt="0"/>
  <p:txStyles>
    <p:titleStyle>
      <a:lvl1pPr algn="l" defTabSz="914400" rtl="0" eaLnBrk="1" latinLnBrk="0" hangingPunct="1">
        <a:lnSpc>
          <a:spcPct val="90000"/>
        </a:lnSpc>
        <a:spcBef>
          <a:spcPct val="0"/>
        </a:spcBef>
        <a:buNone/>
        <a:defRPr sz="40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8.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a:t>Souscription Prévoyance Pro en VAD</a:t>
            </a:r>
          </a:p>
        </p:txBody>
      </p:sp>
    </p:spTree>
    <p:extLst>
      <p:ext uri="{BB962C8B-B14F-4D97-AF65-F5344CB8AC3E}">
        <p14:creationId xmlns:p14="http://schemas.microsoft.com/office/powerpoint/2010/main" val="2802404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2</a:t>
            </a:fld>
            <a:endParaRPr lang="fr-FR"/>
          </a:p>
        </p:txBody>
      </p:sp>
      <p:sp>
        <p:nvSpPr>
          <p:cNvPr id="5" name="Titre 4"/>
          <p:cNvSpPr>
            <a:spLocks noGrp="1"/>
          </p:cNvSpPr>
          <p:nvPr>
            <p:ph type="title"/>
          </p:nvPr>
        </p:nvSpPr>
        <p:spPr/>
        <p:txBody>
          <a:bodyPr>
            <a:normAutofit fontScale="90000"/>
          </a:bodyPr>
          <a:lstStyle/>
          <a:p>
            <a:r>
              <a:rPr lang="fr-FR" sz="2800" dirty="0">
                <a:solidFill>
                  <a:srgbClr val="1D1D1B"/>
                </a:solidFill>
              </a:rPr>
              <a:t>Connaissance Client personne physique / PRO</a:t>
            </a:r>
            <a:endParaRPr lang="fr-FR" dirty="0"/>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9" name="Image 8">
            <a:extLst>
              <a:ext uri="{FF2B5EF4-FFF2-40B4-BE49-F238E27FC236}">
                <a16:creationId xmlns:a16="http://schemas.microsoft.com/office/drawing/2014/main" id="{1A78ED6E-DB37-4537-80F3-BAE66574BB13}"/>
              </a:ext>
            </a:extLst>
          </p:cNvPr>
          <p:cNvPicPr>
            <a:picLocks noChangeAspect="1"/>
          </p:cNvPicPr>
          <p:nvPr/>
        </p:nvPicPr>
        <p:blipFill>
          <a:blip r:embed="rId2"/>
          <a:stretch>
            <a:fillRect/>
          </a:stretch>
        </p:blipFill>
        <p:spPr>
          <a:xfrm>
            <a:off x="3211274" y="559999"/>
            <a:ext cx="6312538" cy="4145695"/>
          </a:xfrm>
          <a:prstGeom prst="rect">
            <a:avLst/>
          </a:prstGeom>
        </p:spPr>
      </p:pic>
      <p:sp>
        <p:nvSpPr>
          <p:cNvPr id="11" name="Flèche : courbe vers la droite 10">
            <a:extLst>
              <a:ext uri="{FF2B5EF4-FFF2-40B4-BE49-F238E27FC236}">
                <a16:creationId xmlns:a16="http://schemas.microsoft.com/office/drawing/2014/main" id="{57096A74-9AC6-43DD-9A38-24F99EBBB1B5}"/>
              </a:ext>
            </a:extLst>
          </p:cNvPr>
          <p:cNvSpPr/>
          <p:nvPr/>
        </p:nvSpPr>
        <p:spPr>
          <a:xfrm rot="20868839">
            <a:off x="5494500" y="4773338"/>
            <a:ext cx="570647" cy="107951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Flèche : droite 12">
            <a:extLst>
              <a:ext uri="{FF2B5EF4-FFF2-40B4-BE49-F238E27FC236}">
                <a16:creationId xmlns:a16="http://schemas.microsoft.com/office/drawing/2014/main" id="{33D5EF13-410E-4682-B231-4A4FFB0FB5D8}"/>
              </a:ext>
            </a:extLst>
          </p:cNvPr>
          <p:cNvSpPr/>
          <p:nvPr/>
        </p:nvSpPr>
        <p:spPr>
          <a:xfrm>
            <a:off x="4576482" y="2723473"/>
            <a:ext cx="277585" cy="1766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3">
            <a:extLst>
              <a:ext uri="{FF2B5EF4-FFF2-40B4-BE49-F238E27FC236}">
                <a16:creationId xmlns:a16="http://schemas.microsoft.com/office/drawing/2014/main" id="{0D2D2DEC-55AF-402B-BF74-AB4A5CAB5E38}"/>
              </a:ext>
            </a:extLst>
          </p:cNvPr>
          <p:cNvSpPr txBox="1">
            <a:spLocks/>
          </p:cNvSpPr>
          <p:nvPr/>
        </p:nvSpPr>
        <p:spPr>
          <a:xfrm>
            <a:off x="242889" y="1548882"/>
            <a:ext cx="2688090" cy="49101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r>
              <a:rPr lang="fr-FR" dirty="0"/>
              <a:t>Dans la </a:t>
            </a:r>
            <a:r>
              <a:rPr lang="fr-FR" b="1" dirty="0"/>
              <a:t>Connaissance Client personne physique</a:t>
            </a:r>
            <a:r>
              <a:rPr lang="fr-FR" dirty="0"/>
              <a:t>, peuvent être renseignés :</a:t>
            </a:r>
          </a:p>
          <a:p>
            <a:pPr marL="285750" indent="-285750">
              <a:buFontTx/>
              <a:buChar char="-"/>
            </a:pPr>
            <a:r>
              <a:rPr lang="fr-FR" dirty="0"/>
              <a:t>une adresse mail typée </a:t>
            </a:r>
            <a:r>
              <a:rPr lang="fr-FR" b="1" dirty="0"/>
              <a:t>Personnel</a:t>
            </a:r>
            <a:r>
              <a:rPr lang="fr-FR" dirty="0"/>
              <a:t>,</a:t>
            </a:r>
          </a:p>
          <a:p>
            <a:pPr marL="285750" indent="-285750">
              <a:buFontTx/>
              <a:buChar char="-"/>
            </a:pPr>
            <a:r>
              <a:rPr lang="fr-FR" dirty="0"/>
              <a:t>une adresse mail typée </a:t>
            </a:r>
            <a:r>
              <a:rPr lang="fr-FR" b="1" dirty="0"/>
              <a:t>Professionnel</a:t>
            </a:r>
            <a:r>
              <a:rPr lang="fr-FR" dirty="0"/>
              <a:t>,</a:t>
            </a:r>
          </a:p>
          <a:p>
            <a:pPr marL="285750" indent="-285750">
              <a:buFontTx/>
              <a:buChar char="-"/>
            </a:pPr>
            <a:r>
              <a:rPr lang="fr-FR" dirty="0"/>
              <a:t>un numéro de téléphone mobile typé </a:t>
            </a:r>
            <a:r>
              <a:rPr lang="fr-FR" b="1" dirty="0"/>
              <a:t>Personnel</a:t>
            </a:r>
            <a:r>
              <a:rPr lang="fr-FR" dirty="0"/>
              <a:t>,</a:t>
            </a:r>
          </a:p>
          <a:p>
            <a:pPr marL="285750" indent="-285750">
              <a:buFontTx/>
              <a:buChar char="-"/>
            </a:pPr>
            <a:r>
              <a:rPr lang="fr-FR" dirty="0"/>
              <a:t>un numéro de téléphone mobile typé </a:t>
            </a:r>
            <a:r>
              <a:rPr lang="fr-FR" b="1" dirty="0"/>
              <a:t>Professionnel</a:t>
            </a:r>
            <a:r>
              <a:rPr lang="fr-FR" dirty="0"/>
              <a:t>.</a:t>
            </a:r>
          </a:p>
          <a:p>
            <a:endParaRPr lang="fr-FR" dirty="0"/>
          </a:p>
          <a:p>
            <a:r>
              <a:rPr lang="fr-FR" dirty="0"/>
              <a:t>L’adresse mail et le numéro de téléphone mobile typés </a:t>
            </a:r>
            <a:r>
              <a:rPr lang="fr-FR" b="1" dirty="0"/>
              <a:t>Professionnel</a:t>
            </a:r>
            <a:r>
              <a:rPr lang="fr-FR" dirty="0"/>
              <a:t> apparaissent alors dans la </a:t>
            </a:r>
            <a:r>
              <a:rPr lang="fr-FR" b="1" dirty="0"/>
              <a:t>Connaissance Client PRO</a:t>
            </a:r>
            <a:r>
              <a:rPr lang="fr-FR" dirty="0"/>
              <a:t>.</a:t>
            </a:r>
          </a:p>
          <a:p>
            <a:endParaRPr lang="fr-FR" dirty="0"/>
          </a:p>
        </p:txBody>
      </p:sp>
      <p:sp>
        <p:nvSpPr>
          <p:cNvPr id="16" name="Flèche : droite 15">
            <a:extLst>
              <a:ext uri="{FF2B5EF4-FFF2-40B4-BE49-F238E27FC236}">
                <a16:creationId xmlns:a16="http://schemas.microsoft.com/office/drawing/2014/main" id="{66036EA3-12B4-4F66-AFF9-0B1F69ABC140}"/>
              </a:ext>
            </a:extLst>
          </p:cNvPr>
          <p:cNvSpPr/>
          <p:nvPr/>
        </p:nvSpPr>
        <p:spPr>
          <a:xfrm>
            <a:off x="4576482" y="2438896"/>
            <a:ext cx="277585" cy="1766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069967CD-16A8-478D-AED0-0348FAABE7D1}"/>
              </a:ext>
            </a:extLst>
          </p:cNvPr>
          <p:cNvPicPr>
            <a:picLocks noChangeAspect="1"/>
          </p:cNvPicPr>
          <p:nvPr/>
        </p:nvPicPr>
        <p:blipFill>
          <a:blip r:embed="rId3"/>
          <a:stretch>
            <a:fillRect/>
          </a:stretch>
        </p:blipFill>
        <p:spPr>
          <a:xfrm>
            <a:off x="6171705" y="3898232"/>
            <a:ext cx="5499463" cy="2825215"/>
          </a:xfrm>
          <a:prstGeom prst="rect">
            <a:avLst/>
          </a:prstGeom>
        </p:spPr>
      </p:pic>
      <p:sp>
        <p:nvSpPr>
          <p:cNvPr id="12" name="Flèche : bas 11">
            <a:extLst>
              <a:ext uri="{FF2B5EF4-FFF2-40B4-BE49-F238E27FC236}">
                <a16:creationId xmlns:a16="http://schemas.microsoft.com/office/drawing/2014/main" id="{6F702B28-6A3B-4EF0-BB53-D4336F3FD357}"/>
              </a:ext>
            </a:extLst>
          </p:cNvPr>
          <p:cNvSpPr/>
          <p:nvPr/>
        </p:nvSpPr>
        <p:spPr>
          <a:xfrm rot="19203310">
            <a:off x="7391673" y="2374729"/>
            <a:ext cx="145108" cy="42175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38086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3</a:t>
            </a:fld>
            <a:endParaRPr lang="fr-FR"/>
          </a:p>
        </p:txBody>
      </p:sp>
      <p:sp>
        <p:nvSpPr>
          <p:cNvPr id="5" name="Titre 4"/>
          <p:cNvSpPr>
            <a:spLocks noGrp="1"/>
          </p:cNvSpPr>
          <p:nvPr>
            <p:ph type="title"/>
          </p:nvPr>
        </p:nvSpPr>
        <p:spPr/>
        <p:txBody>
          <a:bodyPr>
            <a:normAutofit fontScale="90000"/>
          </a:bodyPr>
          <a:lstStyle/>
          <a:p>
            <a:r>
              <a:rPr lang="fr-FR" sz="2800" dirty="0">
                <a:solidFill>
                  <a:srgbClr val="1D1D1B"/>
                </a:solidFill>
              </a:rPr>
              <a:t>Connaissance Client personne physique / PRO</a:t>
            </a:r>
            <a:endParaRPr lang="fr-FR" dirty="0"/>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9" name="Image 8">
            <a:extLst>
              <a:ext uri="{FF2B5EF4-FFF2-40B4-BE49-F238E27FC236}">
                <a16:creationId xmlns:a16="http://schemas.microsoft.com/office/drawing/2014/main" id="{1A78ED6E-DB37-4537-80F3-BAE66574BB13}"/>
              </a:ext>
            </a:extLst>
          </p:cNvPr>
          <p:cNvPicPr>
            <a:picLocks noChangeAspect="1"/>
          </p:cNvPicPr>
          <p:nvPr/>
        </p:nvPicPr>
        <p:blipFill>
          <a:blip r:embed="rId2"/>
          <a:stretch>
            <a:fillRect/>
          </a:stretch>
        </p:blipFill>
        <p:spPr>
          <a:xfrm>
            <a:off x="3211274" y="559999"/>
            <a:ext cx="6312538" cy="4145695"/>
          </a:xfrm>
          <a:prstGeom prst="rect">
            <a:avLst/>
          </a:prstGeom>
        </p:spPr>
      </p:pic>
      <p:pic>
        <p:nvPicPr>
          <p:cNvPr id="14" name="Image 13">
            <a:extLst>
              <a:ext uri="{FF2B5EF4-FFF2-40B4-BE49-F238E27FC236}">
                <a16:creationId xmlns:a16="http://schemas.microsoft.com/office/drawing/2014/main" id="{E30768AA-EDE9-4B17-9ABC-054E0AFDF071}"/>
              </a:ext>
            </a:extLst>
          </p:cNvPr>
          <p:cNvPicPr>
            <a:picLocks noChangeAspect="1"/>
          </p:cNvPicPr>
          <p:nvPr/>
        </p:nvPicPr>
        <p:blipFill>
          <a:blip r:embed="rId3"/>
          <a:stretch>
            <a:fillRect/>
          </a:stretch>
        </p:blipFill>
        <p:spPr>
          <a:xfrm>
            <a:off x="6368241" y="4829218"/>
            <a:ext cx="4909597" cy="1883290"/>
          </a:xfrm>
          <a:prstGeom prst="rect">
            <a:avLst/>
          </a:prstGeom>
        </p:spPr>
      </p:pic>
      <p:sp>
        <p:nvSpPr>
          <p:cNvPr id="15" name="Espace réservé du texte 3">
            <a:extLst>
              <a:ext uri="{FF2B5EF4-FFF2-40B4-BE49-F238E27FC236}">
                <a16:creationId xmlns:a16="http://schemas.microsoft.com/office/drawing/2014/main" id="{0D2D2DEC-55AF-402B-BF74-AB4A5CAB5E38}"/>
              </a:ext>
            </a:extLst>
          </p:cNvPr>
          <p:cNvSpPr txBox="1">
            <a:spLocks/>
          </p:cNvSpPr>
          <p:nvPr/>
        </p:nvSpPr>
        <p:spPr>
          <a:xfrm>
            <a:off x="242889" y="1548882"/>
            <a:ext cx="2688090" cy="4910109"/>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r>
              <a:rPr lang="fr-FR" dirty="0">
                <a:solidFill>
                  <a:srgbClr val="FF0000"/>
                </a:solidFill>
              </a:rPr>
              <a:t>En présence d’adresses mail et numéros de téléphone typés </a:t>
            </a:r>
            <a:r>
              <a:rPr lang="fr-FR" b="1" dirty="0">
                <a:solidFill>
                  <a:srgbClr val="FF0000"/>
                </a:solidFill>
              </a:rPr>
              <a:t>Personnel</a:t>
            </a:r>
            <a:r>
              <a:rPr lang="fr-FR" dirty="0">
                <a:solidFill>
                  <a:srgbClr val="FF0000"/>
                </a:solidFill>
              </a:rPr>
              <a:t> et </a:t>
            </a:r>
            <a:r>
              <a:rPr lang="fr-FR" b="1" dirty="0">
                <a:solidFill>
                  <a:srgbClr val="FF0000"/>
                </a:solidFill>
              </a:rPr>
              <a:t>Professionnel</a:t>
            </a:r>
            <a:r>
              <a:rPr lang="fr-FR" dirty="0">
                <a:solidFill>
                  <a:srgbClr val="FF0000"/>
                </a:solidFill>
              </a:rPr>
              <a:t> dans la </a:t>
            </a:r>
            <a:r>
              <a:rPr lang="fr-FR" b="1" dirty="0">
                <a:solidFill>
                  <a:srgbClr val="FF0000"/>
                </a:solidFill>
              </a:rPr>
              <a:t>Connaissance Client personne physique</a:t>
            </a:r>
            <a:r>
              <a:rPr lang="fr-FR" dirty="0">
                <a:solidFill>
                  <a:srgbClr val="FF0000"/>
                </a:solidFill>
              </a:rPr>
              <a:t>, ce sont l’adresse mail et le numéro de téléphone typés </a:t>
            </a:r>
            <a:r>
              <a:rPr lang="fr-FR" b="1" dirty="0">
                <a:solidFill>
                  <a:srgbClr val="FF0000"/>
                </a:solidFill>
              </a:rPr>
              <a:t>Personnel </a:t>
            </a:r>
            <a:r>
              <a:rPr lang="fr-FR" dirty="0">
                <a:solidFill>
                  <a:srgbClr val="FF0000"/>
                </a:solidFill>
              </a:rPr>
              <a:t>qui seront utilisés dans le processus de signature électronique (voir slides 12/13).</a:t>
            </a: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chemeClr val="accent5"/>
              </a:solidFill>
            </a:endParaRPr>
          </a:p>
          <a:p>
            <a:r>
              <a:rPr lang="fr-FR" dirty="0">
                <a:solidFill>
                  <a:schemeClr val="accent5"/>
                </a:solidFill>
              </a:rPr>
              <a:t>L’adresse mail pré-affichée est modifiable sur l’écran de Choix du mode de signature.</a:t>
            </a:r>
          </a:p>
          <a:p>
            <a:r>
              <a:rPr lang="fr-FR" dirty="0">
                <a:solidFill>
                  <a:schemeClr val="accent5"/>
                </a:solidFill>
              </a:rPr>
              <a:t>Le numéro de téléphone mobile n’est pas modifiable à ce stade.</a:t>
            </a:r>
          </a:p>
          <a:p>
            <a:endParaRPr lang="fr-FR" dirty="0"/>
          </a:p>
        </p:txBody>
      </p:sp>
      <p:sp>
        <p:nvSpPr>
          <p:cNvPr id="16" name="Flèche : droite 15">
            <a:extLst>
              <a:ext uri="{FF2B5EF4-FFF2-40B4-BE49-F238E27FC236}">
                <a16:creationId xmlns:a16="http://schemas.microsoft.com/office/drawing/2014/main" id="{66036EA3-12B4-4F66-AFF9-0B1F69ABC140}"/>
              </a:ext>
            </a:extLst>
          </p:cNvPr>
          <p:cNvSpPr/>
          <p:nvPr/>
        </p:nvSpPr>
        <p:spPr>
          <a:xfrm>
            <a:off x="4576482" y="2438896"/>
            <a:ext cx="277585" cy="17669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Flèche : bas 11">
            <a:extLst>
              <a:ext uri="{FF2B5EF4-FFF2-40B4-BE49-F238E27FC236}">
                <a16:creationId xmlns:a16="http://schemas.microsoft.com/office/drawing/2014/main" id="{6F702B28-6A3B-4EF0-BB53-D4336F3FD357}"/>
              </a:ext>
            </a:extLst>
          </p:cNvPr>
          <p:cNvSpPr/>
          <p:nvPr/>
        </p:nvSpPr>
        <p:spPr>
          <a:xfrm rot="19371234">
            <a:off x="7936003" y="2097211"/>
            <a:ext cx="169040" cy="487817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Flèche : droite 16">
            <a:extLst>
              <a:ext uri="{FF2B5EF4-FFF2-40B4-BE49-F238E27FC236}">
                <a16:creationId xmlns:a16="http://schemas.microsoft.com/office/drawing/2014/main" id="{5717B177-CFDA-4C33-8BD4-017BAE4030EA}"/>
              </a:ext>
            </a:extLst>
          </p:cNvPr>
          <p:cNvSpPr/>
          <p:nvPr/>
        </p:nvSpPr>
        <p:spPr>
          <a:xfrm rot="16200000">
            <a:off x="8134636" y="6632896"/>
            <a:ext cx="241601" cy="1408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Flèche : droite 17">
            <a:extLst>
              <a:ext uri="{FF2B5EF4-FFF2-40B4-BE49-F238E27FC236}">
                <a16:creationId xmlns:a16="http://schemas.microsoft.com/office/drawing/2014/main" id="{7CD505E9-25F1-46E8-B450-0BEDCEFCDBD0}"/>
              </a:ext>
            </a:extLst>
          </p:cNvPr>
          <p:cNvSpPr/>
          <p:nvPr/>
        </p:nvSpPr>
        <p:spPr>
          <a:xfrm>
            <a:off x="4563766" y="2685448"/>
            <a:ext cx="277585" cy="17669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047709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4</a:t>
            </a:fld>
            <a:endParaRPr lang="fr-FR"/>
          </a:p>
        </p:txBody>
      </p:sp>
      <p:sp>
        <p:nvSpPr>
          <p:cNvPr id="4" name="Espace réservé du texte 3"/>
          <p:cNvSpPr>
            <a:spLocks noGrp="1"/>
          </p:cNvSpPr>
          <p:nvPr>
            <p:ph type="body" sz="quarter" idx="15"/>
          </p:nvPr>
        </p:nvSpPr>
        <p:spPr>
          <a:xfrm>
            <a:off x="242889" y="1790196"/>
            <a:ext cx="2688090" cy="2410797"/>
          </a:xfrm>
        </p:spPr>
        <p:txBody>
          <a:bodyPr>
            <a:normAutofit/>
          </a:bodyPr>
          <a:lstStyle/>
          <a:p>
            <a:r>
              <a:rPr lang="fr-FR" dirty="0">
                <a:solidFill>
                  <a:srgbClr val="FF0000"/>
                </a:solidFill>
              </a:rPr>
              <a:t>Si seuls l’adresse mail et le numéro de téléphone mobile typés </a:t>
            </a:r>
            <a:r>
              <a:rPr lang="fr-FR" b="1" dirty="0">
                <a:solidFill>
                  <a:srgbClr val="FF0000"/>
                </a:solidFill>
              </a:rPr>
              <a:t>Professionnel </a:t>
            </a:r>
            <a:r>
              <a:rPr lang="fr-FR" dirty="0">
                <a:solidFill>
                  <a:srgbClr val="FF0000"/>
                </a:solidFill>
              </a:rPr>
              <a:t>sont renseignés dans la </a:t>
            </a:r>
            <a:r>
              <a:rPr lang="fr-FR" b="1" dirty="0">
                <a:solidFill>
                  <a:srgbClr val="FF0000"/>
                </a:solidFill>
              </a:rPr>
              <a:t>Connaissance Client personne physique</a:t>
            </a:r>
            <a:r>
              <a:rPr lang="fr-FR" dirty="0">
                <a:solidFill>
                  <a:srgbClr val="FF0000"/>
                </a:solidFill>
              </a:rPr>
              <a:t>, ce sont ces éléments qui seront utilisés dans le processus de signature électronique (voir slides 12/13).</a:t>
            </a:r>
          </a:p>
          <a:p>
            <a:pPr marL="285750" indent="-285750">
              <a:buFontTx/>
              <a:buChar char="-"/>
            </a:pPr>
            <a:endParaRPr lang="fr-FR" dirty="0"/>
          </a:p>
          <a:p>
            <a:pPr marL="285750" indent="-285750">
              <a:buFontTx/>
              <a:buChar char="-"/>
            </a:pPr>
            <a:endParaRPr lang="fr-FR" dirty="0"/>
          </a:p>
          <a:p>
            <a:pPr marL="285750" indent="-285750">
              <a:buFontTx/>
              <a:buChar char="-"/>
            </a:pPr>
            <a:endParaRPr lang="fr-FR" dirty="0"/>
          </a:p>
          <a:p>
            <a:endParaRPr lang="fr-FR" dirty="0"/>
          </a:p>
        </p:txBody>
      </p:sp>
      <p:sp>
        <p:nvSpPr>
          <p:cNvPr id="5" name="Titre 4"/>
          <p:cNvSpPr>
            <a:spLocks noGrp="1"/>
          </p:cNvSpPr>
          <p:nvPr>
            <p:ph type="title"/>
          </p:nvPr>
        </p:nvSpPr>
        <p:spPr>
          <a:xfrm>
            <a:off x="242888" y="233363"/>
            <a:ext cx="2688089" cy="1197755"/>
          </a:xfrm>
        </p:spPr>
        <p:txBody>
          <a:bodyPr>
            <a:normAutofit fontScale="90000"/>
          </a:bodyPr>
          <a:lstStyle/>
          <a:p>
            <a:r>
              <a:rPr lang="fr-FR" sz="2800" dirty="0">
                <a:solidFill>
                  <a:srgbClr val="1D1D1B"/>
                </a:solidFill>
              </a:rPr>
              <a:t>Connaissance Client Personne Physique / PRO</a:t>
            </a:r>
            <a:endParaRPr lang="fr-FR" dirty="0"/>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9" name="Image 8">
            <a:extLst>
              <a:ext uri="{FF2B5EF4-FFF2-40B4-BE49-F238E27FC236}">
                <a16:creationId xmlns:a16="http://schemas.microsoft.com/office/drawing/2014/main" id="{99FBD9C2-E027-42C7-874E-60695239B4E3}"/>
              </a:ext>
            </a:extLst>
          </p:cNvPr>
          <p:cNvPicPr>
            <a:picLocks noChangeAspect="1"/>
          </p:cNvPicPr>
          <p:nvPr/>
        </p:nvPicPr>
        <p:blipFill>
          <a:blip r:embed="rId2"/>
          <a:stretch>
            <a:fillRect/>
          </a:stretch>
        </p:blipFill>
        <p:spPr>
          <a:xfrm>
            <a:off x="3329504" y="650757"/>
            <a:ext cx="5594060" cy="3675473"/>
          </a:xfrm>
          <a:prstGeom prst="rect">
            <a:avLst/>
          </a:prstGeom>
        </p:spPr>
      </p:pic>
      <p:pic>
        <p:nvPicPr>
          <p:cNvPr id="10" name="Image 9">
            <a:extLst>
              <a:ext uri="{FF2B5EF4-FFF2-40B4-BE49-F238E27FC236}">
                <a16:creationId xmlns:a16="http://schemas.microsoft.com/office/drawing/2014/main" id="{8F92331C-D05C-4BA2-85AF-AA8B4D29DF39}"/>
              </a:ext>
            </a:extLst>
          </p:cNvPr>
          <p:cNvPicPr>
            <a:picLocks noChangeAspect="1"/>
          </p:cNvPicPr>
          <p:nvPr/>
        </p:nvPicPr>
        <p:blipFill>
          <a:blip r:embed="rId3"/>
          <a:stretch>
            <a:fillRect/>
          </a:stretch>
        </p:blipFill>
        <p:spPr>
          <a:xfrm>
            <a:off x="5578273" y="4359948"/>
            <a:ext cx="5976912" cy="2264689"/>
          </a:xfrm>
          <a:prstGeom prst="rect">
            <a:avLst/>
          </a:prstGeom>
        </p:spPr>
      </p:pic>
      <p:sp>
        <p:nvSpPr>
          <p:cNvPr id="11" name="Flèche : bas 10">
            <a:extLst>
              <a:ext uri="{FF2B5EF4-FFF2-40B4-BE49-F238E27FC236}">
                <a16:creationId xmlns:a16="http://schemas.microsoft.com/office/drawing/2014/main" id="{64D8F294-9481-478B-8BDF-9774D3835563}"/>
              </a:ext>
            </a:extLst>
          </p:cNvPr>
          <p:cNvSpPr/>
          <p:nvPr/>
        </p:nvSpPr>
        <p:spPr>
          <a:xfrm rot="19585865">
            <a:off x="7440183" y="1593717"/>
            <a:ext cx="175290" cy="521455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Flèche : droite 11">
            <a:extLst>
              <a:ext uri="{FF2B5EF4-FFF2-40B4-BE49-F238E27FC236}">
                <a16:creationId xmlns:a16="http://schemas.microsoft.com/office/drawing/2014/main" id="{9306D1F1-FE39-4AAD-BC50-CC29A9F517F2}"/>
              </a:ext>
            </a:extLst>
          </p:cNvPr>
          <p:cNvSpPr/>
          <p:nvPr/>
        </p:nvSpPr>
        <p:spPr>
          <a:xfrm rot="16200000">
            <a:off x="7750506" y="6544317"/>
            <a:ext cx="277585" cy="1821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Flèche : droite 12">
            <a:extLst>
              <a:ext uri="{FF2B5EF4-FFF2-40B4-BE49-F238E27FC236}">
                <a16:creationId xmlns:a16="http://schemas.microsoft.com/office/drawing/2014/main" id="{42B5ECD4-E9C9-4134-BE54-3FF0637FE0E2}"/>
              </a:ext>
            </a:extLst>
          </p:cNvPr>
          <p:cNvSpPr/>
          <p:nvPr/>
        </p:nvSpPr>
        <p:spPr>
          <a:xfrm>
            <a:off x="4532528" y="1891746"/>
            <a:ext cx="231978" cy="13027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550898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5</a:t>
            </a:fld>
            <a:endParaRPr lang="fr-FR"/>
          </a:p>
        </p:txBody>
      </p:sp>
      <p:sp>
        <p:nvSpPr>
          <p:cNvPr id="4" name="Espace réservé du texte 3"/>
          <p:cNvSpPr>
            <a:spLocks noGrp="1"/>
          </p:cNvSpPr>
          <p:nvPr>
            <p:ph type="body" sz="quarter" idx="15"/>
          </p:nvPr>
        </p:nvSpPr>
        <p:spPr>
          <a:xfrm>
            <a:off x="243969" y="4838228"/>
            <a:ext cx="2840777" cy="1115614"/>
          </a:xfrm>
        </p:spPr>
        <p:txBody>
          <a:bodyPr/>
          <a:lstStyle/>
          <a:p>
            <a:r>
              <a:rPr lang="fr-FR" dirty="0"/>
              <a:t>Cliquer sur </a:t>
            </a:r>
            <a:r>
              <a:rPr lang="fr-FR" b="1" dirty="0"/>
              <a:t>Créer le contrat</a:t>
            </a:r>
            <a:r>
              <a:rPr lang="fr-FR" dirty="0"/>
              <a:t>.</a:t>
            </a:r>
          </a:p>
        </p:txBody>
      </p:sp>
      <p:sp>
        <p:nvSpPr>
          <p:cNvPr id="5" name="Titre 4"/>
          <p:cNvSpPr>
            <a:spLocks noGrp="1"/>
          </p:cNvSpPr>
          <p:nvPr>
            <p:ph type="title"/>
          </p:nvPr>
        </p:nvSpPr>
        <p:spPr>
          <a:xfrm>
            <a:off x="242888" y="351127"/>
            <a:ext cx="2712067"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MyAssur</a:t>
            </a:r>
            <a:endParaRPr lang="fr-FR" dirty="0"/>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9" name="Image 8">
            <a:extLst>
              <a:ext uri="{FF2B5EF4-FFF2-40B4-BE49-F238E27FC236}">
                <a16:creationId xmlns:a16="http://schemas.microsoft.com/office/drawing/2014/main" id="{93CE4C5D-679F-4351-B1A9-64DC08FBC657}"/>
              </a:ext>
            </a:extLst>
          </p:cNvPr>
          <p:cNvPicPr>
            <a:picLocks noChangeAspect="1"/>
          </p:cNvPicPr>
          <p:nvPr/>
        </p:nvPicPr>
        <p:blipFill>
          <a:blip r:embed="rId2"/>
          <a:stretch>
            <a:fillRect/>
          </a:stretch>
        </p:blipFill>
        <p:spPr>
          <a:xfrm>
            <a:off x="3388191" y="1358549"/>
            <a:ext cx="8651130" cy="4301891"/>
          </a:xfrm>
          <a:prstGeom prst="rect">
            <a:avLst/>
          </a:prstGeom>
        </p:spPr>
      </p:pic>
    </p:spTree>
    <p:extLst>
      <p:ext uri="{BB962C8B-B14F-4D97-AF65-F5344CB8AC3E}">
        <p14:creationId xmlns:p14="http://schemas.microsoft.com/office/powerpoint/2010/main" val="725067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6</a:t>
            </a:fld>
            <a:endParaRPr lang="fr-FR"/>
          </a:p>
        </p:txBody>
      </p:sp>
      <p:sp>
        <p:nvSpPr>
          <p:cNvPr id="4" name="Espace réservé du texte 3"/>
          <p:cNvSpPr>
            <a:spLocks noGrp="1"/>
          </p:cNvSpPr>
          <p:nvPr>
            <p:ph type="body" sz="quarter" idx="15"/>
          </p:nvPr>
        </p:nvSpPr>
        <p:spPr>
          <a:xfrm>
            <a:off x="110241" y="2770127"/>
            <a:ext cx="2803707" cy="2784367"/>
          </a:xfrm>
        </p:spPr>
        <p:txBody>
          <a:bodyPr/>
          <a:lstStyle/>
          <a:p>
            <a:r>
              <a:rPr lang="fr-FR" dirty="0"/>
              <a:t>Le contrat est créé dans </a:t>
            </a:r>
            <a:r>
              <a:rPr lang="fr-FR" dirty="0" err="1"/>
              <a:t>MyAssur</a:t>
            </a:r>
            <a:r>
              <a:rPr lang="fr-FR" dirty="0"/>
              <a:t>.</a:t>
            </a:r>
          </a:p>
          <a:p>
            <a:endParaRPr lang="fr-FR" dirty="0"/>
          </a:p>
          <a:p>
            <a:endParaRPr lang="fr-FR" dirty="0"/>
          </a:p>
          <a:p>
            <a:endParaRPr lang="fr-FR" dirty="0"/>
          </a:p>
          <a:p>
            <a:r>
              <a:rPr lang="fr-FR" dirty="0"/>
              <a:t>Cliquer sur </a:t>
            </a:r>
            <a:r>
              <a:rPr lang="fr-FR" b="1" dirty="0"/>
              <a:t>Finaliser l’opération</a:t>
            </a:r>
            <a:r>
              <a:rPr lang="fr-FR" dirty="0"/>
              <a:t>.</a:t>
            </a:r>
          </a:p>
        </p:txBody>
      </p:sp>
      <p:sp>
        <p:nvSpPr>
          <p:cNvPr id="5" name="Titre 4"/>
          <p:cNvSpPr>
            <a:spLocks noGrp="1"/>
          </p:cNvSpPr>
          <p:nvPr>
            <p:ph type="title"/>
          </p:nvPr>
        </p:nvSpPr>
        <p:spPr>
          <a:xfrm>
            <a:off x="242888" y="351127"/>
            <a:ext cx="2671059"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MyAssur</a:t>
            </a:r>
            <a:endParaRPr lang="fr-FR" dirty="0"/>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9" name="Image 8">
            <a:extLst>
              <a:ext uri="{FF2B5EF4-FFF2-40B4-BE49-F238E27FC236}">
                <a16:creationId xmlns:a16="http://schemas.microsoft.com/office/drawing/2014/main" id="{D148700E-8806-4C6D-88C6-03C3E8383082}"/>
              </a:ext>
            </a:extLst>
          </p:cNvPr>
          <p:cNvPicPr>
            <a:picLocks noChangeAspect="1"/>
          </p:cNvPicPr>
          <p:nvPr/>
        </p:nvPicPr>
        <p:blipFill>
          <a:blip r:embed="rId2"/>
          <a:stretch>
            <a:fillRect/>
          </a:stretch>
        </p:blipFill>
        <p:spPr>
          <a:xfrm>
            <a:off x="3637533" y="1097412"/>
            <a:ext cx="8230416" cy="4118431"/>
          </a:xfrm>
          <a:prstGeom prst="rect">
            <a:avLst/>
          </a:prstGeom>
        </p:spPr>
      </p:pic>
    </p:spTree>
    <p:extLst>
      <p:ext uri="{BB962C8B-B14F-4D97-AF65-F5344CB8AC3E}">
        <p14:creationId xmlns:p14="http://schemas.microsoft.com/office/powerpoint/2010/main" val="3796277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7</a:t>
            </a:fld>
            <a:endParaRPr lang="fr-FR"/>
          </a:p>
        </p:txBody>
      </p:sp>
      <p:sp>
        <p:nvSpPr>
          <p:cNvPr id="4" name="Espace réservé du texte 3"/>
          <p:cNvSpPr>
            <a:spLocks noGrp="1"/>
          </p:cNvSpPr>
          <p:nvPr>
            <p:ph type="body" sz="quarter" idx="15"/>
          </p:nvPr>
        </p:nvSpPr>
        <p:spPr>
          <a:xfrm>
            <a:off x="242889" y="3054073"/>
            <a:ext cx="2721693" cy="749854"/>
          </a:xfrm>
        </p:spPr>
        <p:txBody>
          <a:bodyPr/>
          <a:lstStyle/>
          <a:p>
            <a:r>
              <a:rPr lang="fr-FR" dirty="0"/>
              <a:t>Le contrat est créé dans </a:t>
            </a:r>
            <a:r>
              <a:rPr lang="fr-FR" dirty="0" err="1"/>
              <a:t>MySys</a:t>
            </a:r>
            <a:r>
              <a:rPr lang="fr-FR" dirty="0"/>
              <a:t>.</a:t>
            </a:r>
          </a:p>
          <a:p>
            <a:r>
              <a:rPr lang="fr-FR" dirty="0"/>
              <a:t>Cliquer sur </a:t>
            </a:r>
            <a:r>
              <a:rPr lang="fr-FR" b="1" dirty="0"/>
              <a:t>Fermer</a:t>
            </a:r>
            <a:r>
              <a:rPr lang="fr-FR" dirty="0"/>
              <a:t>.</a:t>
            </a:r>
          </a:p>
        </p:txBody>
      </p:sp>
      <p:sp>
        <p:nvSpPr>
          <p:cNvPr id="5" name="Titre 4"/>
          <p:cNvSpPr>
            <a:spLocks noGrp="1"/>
          </p:cNvSpPr>
          <p:nvPr>
            <p:ph type="title"/>
          </p:nvPr>
        </p:nvSpPr>
        <p:spPr>
          <a:xfrm>
            <a:off x="242889" y="351127"/>
            <a:ext cx="2721692"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endParaRPr lang="fr-FR" dirty="0"/>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15" name="Image 14">
            <a:extLst>
              <a:ext uri="{FF2B5EF4-FFF2-40B4-BE49-F238E27FC236}">
                <a16:creationId xmlns:a16="http://schemas.microsoft.com/office/drawing/2014/main" id="{759226B2-F2C6-4A47-9300-8649261929EE}"/>
              </a:ext>
            </a:extLst>
          </p:cNvPr>
          <p:cNvPicPr>
            <a:picLocks noChangeAspect="1"/>
          </p:cNvPicPr>
          <p:nvPr/>
        </p:nvPicPr>
        <p:blipFill>
          <a:blip r:embed="rId2"/>
          <a:stretch>
            <a:fillRect/>
          </a:stretch>
        </p:blipFill>
        <p:spPr>
          <a:xfrm>
            <a:off x="3499546" y="1106895"/>
            <a:ext cx="8353495" cy="4170222"/>
          </a:xfrm>
          <a:prstGeom prst="rect">
            <a:avLst/>
          </a:prstGeom>
        </p:spPr>
      </p:pic>
    </p:spTree>
    <p:extLst>
      <p:ext uri="{BB962C8B-B14F-4D97-AF65-F5344CB8AC3E}">
        <p14:creationId xmlns:p14="http://schemas.microsoft.com/office/powerpoint/2010/main" val="3617405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8</a:t>
            </a:fld>
            <a:endParaRPr lang="fr-FR"/>
          </a:p>
        </p:txBody>
      </p:sp>
      <p:sp>
        <p:nvSpPr>
          <p:cNvPr id="4" name="Espace réservé du texte 3"/>
          <p:cNvSpPr>
            <a:spLocks noGrp="1"/>
          </p:cNvSpPr>
          <p:nvPr>
            <p:ph type="body" sz="quarter" idx="15"/>
          </p:nvPr>
        </p:nvSpPr>
        <p:spPr>
          <a:xfrm>
            <a:off x="242889" y="2667115"/>
            <a:ext cx="2538412" cy="3256099"/>
          </a:xfrm>
        </p:spPr>
        <p:txBody>
          <a:bodyPr/>
          <a:lstStyle/>
          <a:p>
            <a:r>
              <a:rPr lang="fr-FR" dirty="0"/>
              <a:t>Un dossier de vente est créé dans lequel il est possible d’indiquer des pièces justificatives à fournir.</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12" name="Image 11">
            <a:extLst>
              <a:ext uri="{FF2B5EF4-FFF2-40B4-BE49-F238E27FC236}">
                <a16:creationId xmlns:a16="http://schemas.microsoft.com/office/drawing/2014/main" id="{DEC3DB44-D9EE-498B-92C3-635F5F5A347D}"/>
              </a:ext>
            </a:extLst>
          </p:cNvPr>
          <p:cNvPicPr>
            <a:picLocks noChangeAspect="1"/>
          </p:cNvPicPr>
          <p:nvPr/>
        </p:nvPicPr>
        <p:blipFill>
          <a:blip r:embed="rId2"/>
          <a:stretch>
            <a:fillRect/>
          </a:stretch>
        </p:blipFill>
        <p:spPr>
          <a:xfrm>
            <a:off x="3362949" y="1548882"/>
            <a:ext cx="8509535" cy="4231553"/>
          </a:xfrm>
          <a:prstGeom prst="rect">
            <a:avLst/>
          </a:prstGeom>
        </p:spPr>
      </p:pic>
      <p:sp>
        <p:nvSpPr>
          <p:cNvPr id="9" name="Titre 4">
            <a:extLst>
              <a:ext uri="{FF2B5EF4-FFF2-40B4-BE49-F238E27FC236}">
                <a16:creationId xmlns:a16="http://schemas.microsoft.com/office/drawing/2014/main" id="{414F79D6-46A5-49FC-BF60-05F15185CEB2}"/>
              </a:ext>
            </a:extLst>
          </p:cNvPr>
          <p:cNvSpPr>
            <a:spLocks noGrp="1"/>
          </p:cNvSpPr>
          <p:nvPr>
            <p:ph type="title"/>
          </p:nvPr>
        </p:nvSpPr>
        <p:spPr>
          <a:xfrm>
            <a:off x="242889" y="351127"/>
            <a:ext cx="2663940"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endParaRPr lang="fr-FR" dirty="0"/>
          </a:p>
        </p:txBody>
      </p:sp>
    </p:spTree>
    <p:extLst>
      <p:ext uri="{BB962C8B-B14F-4D97-AF65-F5344CB8AC3E}">
        <p14:creationId xmlns:p14="http://schemas.microsoft.com/office/powerpoint/2010/main" val="1442749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9</a:t>
            </a:fld>
            <a:endParaRPr lang="fr-FR"/>
          </a:p>
        </p:txBody>
      </p:sp>
      <p:sp>
        <p:nvSpPr>
          <p:cNvPr id="4" name="Espace réservé du texte 3"/>
          <p:cNvSpPr>
            <a:spLocks noGrp="1"/>
          </p:cNvSpPr>
          <p:nvPr>
            <p:ph type="body" sz="quarter" idx="15"/>
          </p:nvPr>
        </p:nvSpPr>
        <p:spPr>
          <a:xfrm>
            <a:off x="242888" y="2534309"/>
            <a:ext cx="2683191" cy="1789382"/>
          </a:xfrm>
        </p:spPr>
        <p:txBody>
          <a:bodyPr>
            <a:normAutofit/>
          </a:bodyPr>
          <a:lstStyle/>
          <a:p>
            <a:r>
              <a:rPr lang="fr-FR" dirty="0"/>
              <a:t>Choix des pièces justificatives à fournir.</a:t>
            </a:r>
          </a:p>
          <a:p>
            <a:r>
              <a:rPr lang="fr-FR" dirty="0"/>
              <a:t>Les pièces justificatives ci-contre permettent de mettre à jour le DRC.</a:t>
            </a:r>
          </a:p>
        </p:txBody>
      </p:sp>
      <p:sp>
        <p:nvSpPr>
          <p:cNvPr id="5" name="Titre 4"/>
          <p:cNvSpPr>
            <a:spLocks noGrp="1"/>
          </p:cNvSpPr>
          <p:nvPr>
            <p:ph type="title"/>
          </p:nvPr>
        </p:nvSpPr>
        <p:spPr>
          <a:xfrm>
            <a:off x="242888" y="351127"/>
            <a:ext cx="2683191"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9" name="Image 8">
            <a:extLst>
              <a:ext uri="{FF2B5EF4-FFF2-40B4-BE49-F238E27FC236}">
                <a16:creationId xmlns:a16="http://schemas.microsoft.com/office/drawing/2014/main" id="{FD08333A-3A34-42BE-B069-2BEC0E107ED5}"/>
              </a:ext>
            </a:extLst>
          </p:cNvPr>
          <p:cNvPicPr>
            <a:picLocks noChangeAspect="1"/>
          </p:cNvPicPr>
          <p:nvPr/>
        </p:nvPicPr>
        <p:blipFill>
          <a:blip r:embed="rId2"/>
          <a:stretch>
            <a:fillRect/>
          </a:stretch>
        </p:blipFill>
        <p:spPr>
          <a:xfrm>
            <a:off x="3482889" y="1144747"/>
            <a:ext cx="8308058" cy="5120741"/>
          </a:xfrm>
          <a:prstGeom prst="rect">
            <a:avLst/>
          </a:prstGeom>
        </p:spPr>
      </p:pic>
    </p:spTree>
    <p:extLst>
      <p:ext uri="{BB962C8B-B14F-4D97-AF65-F5344CB8AC3E}">
        <p14:creationId xmlns:p14="http://schemas.microsoft.com/office/powerpoint/2010/main" val="719631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10</a:t>
            </a:fld>
            <a:endParaRPr lang="fr-FR"/>
          </a:p>
        </p:txBody>
      </p:sp>
      <p:sp>
        <p:nvSpPr>
          <p:cNvPr id="4" name="Espace réservé du texte 3"/>
          <p:cNvSpPr>
            <a:spLocks noGrp="1"/>
          </p:cNvSpPr>
          <p:nvPr>
            <p:ph type="body" sz="quarter" idx="15"/>
          </p:nvPr>
        </p:nvSpPr>
        <p:spPr>
          <a:xfrm>
            <a:off x="242889" y="2900681"/>
            <a:ext cx="2538412" cy="2030014"/>
          </a:xfrm>
        </p:spPr>
        <p:txBody>
          <a:bodyPr/>
          <a:lstStyle/>
          <a:p>
            <a:r>
              <a:rPr lang="fr-FR" dirty="0"/>
              <a:t>Souscription sans pièce justificative.</a:t>
            </a:r>
          </a:p>
          <a:p>
            <a:endParaRPr lang="fr-FR" dirty="0"/>
          </a:p>
          <a:p>
            <a:endParaRPr lang="fr-FR" dirty="0"/>
          </a:p>
          <a:p>
            <a:endParaRPr lang="fr-FR" dirty="0"/>
          </a:p>
        </p:txBody>
      </p:sp>
      <p:sp>
        <p:nvSpPr>
          <p:cNvPr id="5" name="Titre 4"/>
          <p:cNvSpPr>
            <a:spLocks noGrp="1"/>
          </p:cNvSpPr>
          <p:nvPr>
            <p:ph type="title"/>
          </p:nvPr>
        </p:nvSpPr>
        <p:spPr>
          <a:xfrm>
            <a:off x="242889" y="351127"/>
            <a:ext cx="2762958"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9" name="Image 8">
            <a:extLst>
              <a:ext uri="{FF2B5EF4-FFF2-40B4-BE49-F238E27FC236}">
                <a16:creationId xmlns:a16="http://schemas.microsoft.com/office/drawing/2014/main" id="{88989F54-3312-4E05-BE8D-5903A643FDCD}"/>
              </a:ext>
            </a:extLst>
          </p:cNvPr>
          <p:cNvPicPr>
            <a:picLocks noChangeAspect="1"/>
          </p:cNvPicPr>
          <p:nvPr/>
        </p:nvPicPr>
        <p:blipFill>
          <a:blip r:embed="rId2"/>
          <a:stretch>
            <a:fillRect/>
          </a:stretch>
        </p:blipFill>
        <p:spPr>
          <a:xfrm>
            <a:off x="3494981" y="1078029"/>
            <a:ext cx="8339330" cy="5168265"/>
          </a:xfrm>
          <a:prstGeom prst="rect">
            <a:avLst/>
          </a:prstGeom>
        </p:spPr>
      </p:pic>
    </p:spTree>
    <p:extLst>
      <p:ext uri="{BB962C8B-B14F-4D97-AF65-F5344CB8AC3E}">
        <p14:creationId xmlns:p14="http://schemas.microsoft.com/office/powerpoint/2010/main" val="3923001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11</a:t>
            </a:fld>
            <a:endParaRPr lang="fr-FR"/>
          </a:p>
        </p:txBody>
      </p:sp>
      <p:sp>
        <p:nvSpPr>
          <p:cNvPr id="4" name="Espace réservé du texte 3"/>
          <p:cNvSpPr>
            <a:spLocks noGrp="1"/>
          </p:cNvSpPr>
          <p:nvPr>
            <p:ph type="body" sz="quarter" idx="15"/>
          </p:nvPr>
        </p:nvSpPr>
        <p:spPr>
          <a:xfrm>
            <a:off x="242888" y="1581329"/>
            <a:ext cx="2538412" cy="554599"/>
          </a:xfrm>
        </p:spPr>
        <p:txBody>
          <a:bodyPr/>
          <a:lstStyle/>
          <a:p>
            <a:r>
              <a:rPr lang="fr-FR" dirty="0"/>
              <a:t>Choix du mode de signature</a:t>
            </a:r>
          </a:p>
        </p:txBody>
      </p:sp>
      <p:sp>
        <p:nvSpPr>
          <p:cNvPr id="5" name="Titre 4"/>
          <p:cNvSpPr>
            <a:spLocks noGrp="1"/>
          </p:cNvSpPr>
          <p:nvPr>
            <p:ph type="title"/>
          </p:nvPr>
        </p:nvSpPr>
        <p:spPr>
          <a:xfrm>
            <a:off x="242888" y="351127"/>
            <a:ext cx="2704417"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11" name="Image 10">
            <a:extLst>
              <a:ext uri="{FF2B5EF4-FFF2-40B4-BE49-F238E27FC236}">
                <a16:creationId xmlns:a16="http://schemas.microsoft.com/office/drawing/2014/main" id="{C1981FAC-AC02-4D9F-8828-D04BFB61577C}"/>
              </a:ext>
            </a:extLst>
          </p:cNvPr>
          <p:cNvPicPr>
            <a:picLocks noChangeAspect="1"/>
          </p:cNvPicPr>
          <p:nvPr/>
        </p:nvPicPr>
        <p:blipFill>
          <a:blip r:embed="rId2"/>
          <a:stretch>
            <a:fillRect/>
          </a:stretch>
        </p:blipFill>
        <p:spPr>
          <a:xfrm>
            <a:off x="3614116" y="1120053"/>
            <a:ext cx="8209138" cy="5111653"/>
          </a:xfrm>
          <a:prstGeom prst="rect">
            <a:avLst/>
          </a:prstGeom>
        </p:spPr>
      </p:pic>
      <p:sp>
        <p:nvSpPr>
          <p:cNvPr id="10" name="Espace réservé du texte 3">
            <a:extLst>
              <a:ext uri="{FF2B5EF4-FFF2-40B4-BE49-F238E27FC236}">
                <a16:creationId xmlns:a16="http://schemas.microsoft.com/office/drawing/2014/main" id="{1EA05C56-D582-4B05-815D-5CC77C888356}"/>
              </a:ext>
            </a:extLst>
          </p:cNvPr>
          <p:cNvSpPr txBox="1">
            <a:spLocks/>
          </p:cNvSpPr>
          <p:nvPr/>
        </p:nvSpPr>
        <p:spPr>
          <a:xfrm>
            <a:off x="242887" y="1982805"/>
            <a:ext cx="2704418" cy="4745255"/>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L’adresse mail est pré-affichée avec :</a:t>
            </a:r>
          </a:p>
          <a:p>
            <a:pPr marL="285750" indent="-285750">
              <a:buFontTx/>
              <a:buChar char="-"/>
            </a:pPr>
            <a:r>
              <a:rPr lang="fr-FR" dirty="0"/>
              <a:t>l’adresse mail typée Personnel si présence d’une adresse mail typée Personnel et d’une adresse mail typée Professionnel dans la Connaissance Client personne physique,</a:t>
            </a:r>
          </a:p>
          <a:p>
            <a:pPr marL="285750" indent="-285750">
              <a:buFontTx/>
              <a:buChar char="-"/>
            </a:pPr>
            <a:r>
              <a:rPr lang="fr-FR" dirty="0"/>
              <a:t>l’adresse mail typée Professionnel si seule cette adresse mail a été renseignée dans la Connaissance Client personne physique.</a:t>
            </a:r>
          </a:p>
          <a:p>
            <a:r>
              <a:rPr lang="fr-FR" b="1" dirty="0">
                <a:solidFill>
                  <a:srgbClr val="FF0000"/>
                </a:solidFill>
              </a:rPr>
              <a:t>Elle est modifiable.</a:t>
            </a:r>
          </a:p>
          <a:p>
            <a:r>
              <a:rPr lang="fr-FR" b="1" dirty="0"/>
              <a:t>Le numéro de téléphone mobile est renseigné avec :</a:t>
            </a:r>
          </a:p>
          <a:p>
            <a:pPr marL="285750" indent="-285750">
              <a:buFontTx/>
              <a:buChar char="-"/>
            </a:pPr>
            <a:r>
              <a:rPr lang="fr-FR" dirty="0"/>
              <a:t>le numéro de téléphone mobile typé Personnel si présence d’un numéro de téléphone mobile typé Personnel et d’un numéro de téléphone mobile typé Professionnel dans la Connaissance Client personne physique,</a:t>
            </a:r>
          </a:p>
          <a:p>
            <a:pPr marL="285750" indent="-285750">
              <a:buFontTx/>
              <a:buChar char="-"/>
            </a:pPr>
            <a:r>
              <a:rPr lang="fr-FR" dirty="0"/>
              <a:t>le numéro de téléphone mobile typé Professionnel si seul ce numéro a été renseigné dans la Connaissance Client personne physique.</a:t>
            </a:r>
          </a:p>
          <a:p>
            <a:r>
              <a:rPr lang="fr-FR" b="1" dirty="0">
                <a:solidFill>
                  <a:srgbClr val="FF0000"/>
                </a:solidFill>
              </a:rPr>
              <a:t>Il n’est pas modifiable.</a:t>
            </a:r>
          </a:p>
        </p:txBody>
      </p:sp>
    </p:spTree>
    <p:extLst>
      <p:ext uri="{BB962C8B-B14F-4D97-AF65-F5344CB8AC3E}">
        <p14:creationId xmlns:p14="http://schemas.microsoft.com/office/powerpoint/2010/main" val="1329132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12</a:t>
            </a:fld>
            <a:endParaRPr lang="fr-FR"/>
          </a:p>
        </p:txBody>
      </p:sp>
      <p:sp>
        <p:nvSpPr>
          <p:cNvPr id="4" name="Espace réservé du texte 3"/>
          <p:cNvSpPr>
            <a:spLocks noGrp="1"/>
          </p:cNvSpPr>
          <p:nvPr>
            <p:ph type="body" sz="quarter" idx="15"/>
          </p:nvPr>
        </p:nvSpPr>
        <p:spPr>
          <a:xfrm>
            <a:off x="242888" y="2309807"/>
            <a:ext cx="2692171" cy="4197065"/>
          </a:xfrm>
        </p:spPr>
        <p:txBody>
          <a:bodyPr>
            <a:normAutofit fontScale="92500" lnSpcReduction="10000"/>
          </a:bodyPr>
          <a:lstStyle/>
          <a:p>
            <a:r>
              <a:rPr lang="fr-FR" dirty="0"/>
              <a:t>Signature électronique à distance</a:t>
            </a:r>
          </a:p>
          <a:p>
            <a:endParaRPr lang="fr-FR" dirty="0"/>
          </a:p>
          <a:p>
            <a:r>
              <a:rPr lang="fr-FR" dirty="0"/>
              <a:t>Cliquer sur </a:t>
            </a:r>
            <a:r>
              <a:rPr lang="fr-FR" b="1" dirty="0"/>
              <a:t>Envoyer</a:t>
            </a:r>
            <a:r>
              <a:rPr lang="fr-FR" dirty="0"/>
              <a:t> pour envoyer le mail au client sur l’adresse Email indiquée dans les informations qui concerne le signataire.</a:t>
            </a:r>
          </a:p>
          <a:p>
            <a:r>
              <a:rPr lang="fr-FR" dirty="0"/>
              <a:t>Un autre message est envoyé en parallèle dans la MSI du service DEI (</a:t>
            </a:r>
            <a:r>
              <a:rPr lang="fr-FR" b="1" dirty="0">
                <a:solidFill>
                  <a:schemeClr val="accent5"/>
                </a:solidFill>
              </a:rPr>
              <a:t>Abonnement Internet </a:t>
            </a:r>
            <a:r>
              <a:rPr lang="fr-FR" b="1" dirty="0">
                <a:solidFill>
                  <a:srgbClr val="FF0000"/>
                </a:solidFill>
              </a:rPr>
              <a:t>non PRO</a:t>
            </a:r>
            <a:r>
              <a:rPr lang="fr-FR" dirty="0"/>
              <a:t>), à partir duquel le client pourra procéder à la signature électronique des documents.</a:t>
            </a:r>
          </a:p>
          <a:p>
            <a:r>
              <a:rPr lang="fr-FR" dirty="0"/>
              <a:t>Si le client ne dispose à ce stade que d’un Abonnement Internet PRO, l’ouverture du service PART lui permettra de récupérer la demande de signature dans </a:t>
            </a:r>
            <a:r>
              <a:rPr lang="fr-FR" b="1" dirty="0"/>
              <a:t>Ma synthèse/Demandes en cours </a:t>
            </a:r>
            <a:r>
              <a:rPr lang="fr-FR" dirty="0"/>
              <a:t>(voir </a:t>
            </a:r>
            <a:r>
              <a:rPr lang="fr-FR"/>
              <a:t>slide 14).</a:t>
            </a:r>
            <a:endParaRPr lang="fr-FR" dirty="0"/>
          </a:p>
        </p:txBody>
      </p:sp>
      <p:sp>
        <p:nvSpPr>
          <p:cNvPr id="5" name="Titre 4"/>
          <p:cNvSpPr>
            <a:spLocks noGrp="1"/>
          </p:cNvSpPr>
          <p:nvPr>
            <p:ph type="title"/>
          </p:nvPr>
        </p:nvSpPr>
        <p:spPr>
          <a:xfrm>
            <a:off x="242889" y="351127"/>
            <a:ext cx="2692170"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13" name="Image 12">
            <a:extLst>
              <a:ext uri="{FF2B5EF4-FFF2-40B4-BE49-F238E27FC236}">
                <a16:creationId xmlns:a16="http://schemas.microsoft.com/office/drawing/2014/main" id="{B84B0F4B-893B-42EA-9D39-DDC9D63438B7}"/>
              </a:ext>
            </a:extLst>
          </p:cNvPr>
          <p:cNvPicPr>
            <a:picLocks noChangeAspect="1"/>
          </p:cNvPicPr>
          <p:nvPr/>
        </p:nvPicPr>
        <p:blipFill>
          <a:blip r:embed="rId2"/>
          <a:stretch>
            <a:fillRect/>
          </a:stretch>
        </p:blipFill>
        <p:spPr>
          <a:xfrm>
            <a:off x="3323053" y="559999"/>
            <a:ext cx="7057139" cy="4390956"/>
          </a:xfrm>
          <a:prstGeom prst="rect">
            <a:avLst/>
          </a:prstGeom>
        </p:spPr>
      </p:pic>
      <p:pic>
        <p:nvPicPr>
          <p:cNvPr id="14" name="Image 13">
            <a:extLst>
              <a:ext uri="{FF2B5EF4-FFF2-40B4-BE49-F238E27FC236}">
                <a16:creationId xmlns:a16="http://schemas.microsoft.com/office/drawing/2014/main" id="{3EA8D16A-E5BA-4E2E-B444-8F313FB038DA}"/>
              </a:ext>
            </a:extLst>
          </p:cNvPr>
          <p:cNvPicPr>
            <a:picLocks noChangeAspect="1"/>
          </p:cNvPicPr>
          <p:nvPr/>
        </p:nvPicPr>
        <p:blipFill>
          <a:blip r:embed="rId3"/>
          <a:stretch>
            <a:fillRect/>
          </a:stretch>
        </p:blipFill>
        <p:spPr>
          <a:xfrm>
            <a:off x="5617029" y="5041981"/>
            <a:ext cx="5221427" cy="1635692"/>
          </a:xfrm>
          <a:prstGeom prst="rect">
            <a:avLst/>
          </a:prstGeom>
        </p:spPr>
      </p:pic>
      <p:sp>
        <p:nvSpPr>
          <p:cNvPr id="7" name="Flèche : courbe vers la droite 6">
            <a:extLst>
              <a:ext uri="{FF2B5EF4-FFF2-40B4-BE49-F238E27FC236}">
                <a16:creationId xmlns:a16="http://schemas.microsoft.com/office/drawing/2014/main" id="{0042042C-B349-4C30-AF4A-C6B34492D077}"/>
              </a:ext>
            </a:extLst>
          </p:cNvPr>
          <p:cNvSpPr/>
          <p:nvPr/>
        </p:nvSpPr>
        <p:spPr>
          <a:xfrm>
            <a:off x="5086350" y="4424358"/>
            <a:ext cx="530679" cy="112735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Flèche : haut 7">
            <a:extLst>
              <a:ext uri="{FF2B5EF4-FFF2-40B4-BE49-F238E27FC236}">
                <a16:creationId xmlns:a16="http://schemas.microsoft.com/office/drawing/2014/main" id="{C74CAEA2-A535-4DC9-96C3-D458462C1EB5}"/>
              </a:ext>
            </a:extLst>
          </p:cNvPr>
          <p:cNvSpPr/>
          <p:nvPr/>
        </p:nvSpPr>
        <p:spPr>
          <a:xfrm rot="5400000">
            <a:off x="3075894" y="1651228"/>
            <a:ext cx="261258" cy="54292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74525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13</a:t>
            </a:fld>
            <a:endParaRPr lang="fr-FR"/>
          </a:p>
        </p:txBody>
      </p:sp>
      <p:sp>
        <p:nvSpPr>
          <p:cNvPr id="4" name="Espace réservé du texte 3"/>
          <p:cNvSpPr>
            <a:spLocks noGrp="1"/>
          </p:cNvSpPr>
          <p:nvPr>
            <p:ph type="body" sz="quarter" idx="15"/>
          </p:nvPr>
        </p:nvSpPr>
        <p:spPr>
          <a:xfrm>
            <a:off x="242889" y="3802896"/>
            <a:ext cx="2538412" cy="1063018"/>
          </a:xfrm>
        </p:spPr>
        <p:txBody>
          <a:bodyPr>
            <a:normAutofit/>
          </a:bodyPr>
          <a:lstStyle/>
          <a:p>
            <a:r>
              <a:rPr lang="fr-FR" dirty="0"/>
              <a:t>Suite à envoi du mail au client, le dossier de vente est mis à jour.</a:t>
            </a:r>
          </a:p>
        </p:txBody>
      </p:sp>
      <p:sp>
        <p:nvSpPr>
          <p:cNvPr id="5" name="Titre 4"/>
          <p:cNvSpPr>
            <a:spLocks noGrp="1"/>
          </p:cNvSpPr>
          <p:nvPr>
            <p:ph type="title"/>
          </p:nvPr>
        </p:nvSpPr>
        <p:spPr>
          <a:xfrm>
            <a:off x="194388" y="351127"/>
            <a:ext cx="2876071"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13" name="Image 12">
            <a:extLst>
              <a:ext uri="{FF2B5EF4-FFF2-40B4-BE49-F238E27FC236}">
                <a16:creationId xmlns:a16="http://schemas.microsoft.com/office/drawing/2014/main" id="{8926A0C8-BC09-4511-BBE9-8794F1CBB9DC}"/>
              </a:ext>
            </a:extLst>
          </p:cNvPr>
          <p:cNvPicPr>
            <a:picLocks noChangeAspect="1"/>
          </p:cNvPicPr>
          <p:nvPr/>
        </p:nvPicPr>
        <p:blipFill>
          <a:blip r:embed="rId2"/>
          <a:stretch>
            <a:fillRect/>
          </a:stretch>
        </p:blipFill>
        <p:spPr>
          <a:xfrm>
            <a:off x="3359592" y="1337111"/>
            <a:ext cx="8638020" cy="4183777"/>
          </a:xfrm>
          <a:prstGeom prst="rect">
            <a:avLst/>
          </a:prstGeom>
        </p:spPr>
      </p:pic>
    </p:spTree>
    <p:extLst>
      <p:ext uri="{BB962C8B-B14F-4D97-AF65-F5344CB8AC3E}">
        <p14:creationId xmlns:p14="http://schemas.microsoft.com/office/powerpoint/2010/main" val="3137533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14</a:t>
            </a:fld>
            <a:endParaRPr lang="fr-FR"/>
          </a:p>
        </p:txBody>
      </p:sp>
      <p:sp>
        <p:nvSpPr>
          <p:cNvPr id="5" name="Titre 4"/>
          <p:cNvSpPr>
            <a:spLocks noGrp="1"/>
          </p:cNvSpPr>
          <p:nvPr>
            <p:ph type="title"/>
          </p:nvPr>
        </p:nvSpPr>
        <p:spPr>
          <a:xfrm>
            <a:off x="194388" y="351127"/>
            <a:ext cx="2876071" cy="1197755"/>
          </a:xfrm>
        </p:spPr>
        <p:txBody>
          <a:bodyPr>
            <a:normAutofit fontScale="90000"/>
          </a:bodyPr>
          <a:lstStyle/>
          <a:p>
            <a:r>
              <a:rPr lang="fr-FR" sz="2800" dirty="0">
                <a:solidFill>
                  <a:srgbClr val="1D1D1B"/>
                </a:solidFill>
              </a:rPr>
              <a:t>Ouverture des Services Banque A Distance (PART)</a:t>
            </a:r>
            <a:endParaRPr lang="fr-FR" sz="2800" dirty="0"/>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3" name="Image 2">
            <a:extLst>
              <a:ext uri="{FF2B5EF4-FFF2-40B4-BE49-F238E27FC236}">
                <a16:creationId xmlns:a16="http://schemas.microsoft.com/office/drawing/2014/main" id="{875C50AB-5710-4C05-B558-36FCE4061C6A}"/>
              </a:ext>
            </a:extLst>
          </p:cNvPr>
          <p:cNvPicPr>
            <a:picLocks noChangeAspect="1"/>
          </p:cNvPicPr>
          <p:nvPr/>
        </p:nvPicPr>
        <p:blipFill>
          <a:blip r:embed="rId2"/>
          <a:stretch>
            <a:fillRect/>
          </a:stretch>
        </p:blipFill>
        <p:spPr>
          <a:xfrm>
            <a:off x="3224879" y="559999"/>
            <a:ext cx="4653746" cy="2747305"/>
          </a:xfrm>
          <a:prstGeom prst="rect">
            <a:avLst/>
          </a:prstGeom>
        </p:spPr>
      </p:pic>
      <p:pic>
        <p:nvPicPr>
          <p:cNvPr id="7" name="Image 6">
            <a:extLst>
              <a:ext uri="{FF2B5EF4-FFF2-40B4-BE49-F238E27FC236}">
                <a16:creationId xmlns:a16="http://schemas.microsoft.com/office/drawing/2014/main" id="{937C323A-9CC3-4ACD-A657-396F521A7429}"/>
              </a:ext>
            </a:extLst>
          </p:cNvPr>
          <p:cNvPicPr>
            <a:picLocks noChangeAspect="1"/>
          </p:cNvPicPr>
          <p:nvPr/>
        </p:nvPicPr>
        <p:blipFill>
          <a:blip r:embed="rId3"/>
          <a:stretch>
            <a:fillRect/>
          </a:stretch>
        </p:blipFill>
        <p:spPr>
          <a:xfrm>
            <a:off x="5497307" y="2316425"/>
            <a:ext cx="4864373" cy="2972942"/>
          </a:xfrm>
          <a:prstGeom prst="rect">
            <a:avLst/>
          </a:prstGeom>
        </p:spPr>
      </p:pic>
      <p:pic>
        <p:nvPicPr>
          <p:cNvPr id="8" name="Image 7">
            <a:extLst>
              <a:ext uri="{FF2B5EF4-FFF2-40B4-BE49-F238E27FC236}">
                <a16:creationId xmlns:a16="http://schemas.microsoft.com/office/drawing/2014/main" id="{E4BFA9B6-5454-429B-B7A7-CFB858741D3A}"/>
              </a:ext>
            </a:extLst>
          </p:cNvPr>
          <p:cNvPicPr>
            <a:picLocks noChangeAspect="1"/>
          </p:cNvPicPr>
          <p:nvPr/>
        </p:nvPicPr>
        <p:blipFill>
          <a:blip r:embed="rId4"/>
          <a:stretch>
            <a:fillRect/>
          </a:stretch>
        </p:blipFill>
        <p:spPr>
          <a:xfrm>
            <a:off x="7801743" y="3550697"/>
            <a:ext cx="4147368" cy="2846315"/>
          </a:xfrm>
          <a:prstGeom prst="rect">
            <a:avLst/>
          </a:prstGeom>
        </p:spPr>
      </p:pic>
      <p:sp>
        <p:nvSpPr>
          <p:cNvPr id="10" name="Espace réservé du texte 9">
            <a:extLst>
              <a:ext uri="{FF2B5EF4-FFF2-40B4-BE49-F238E27FC236}">
                <a16:creationId xmlns:a16="http://schemas.microsoft.com/office/drawing/2014/main" id="{221B6773-3DC4-428D-BF54-F1F8D05E3701}"/>
              </a:ext>
            </a:extLst>
          </p:cNvPr>
          <p:cNvSpPr>
            <a:spLocks noGrp="1"/>
          </p:cNvSpPr>
          <p:nvPr>
            <p:ph type="body" sz="quarter" idx="15"/>
          </p:nvPr>
        </p:nvSpPr>
        <p:spPr>
          <a:xfrm>
            <a:off x="242889" y="2667114"/>
            <a:ext cx="2538412" cy="3256099"/>
          </a:xfrm>
        </p:spPr>
        <p:txBody>
          <a:bodyPr/>
          <a:lstStyle/>
          <a:p>
            <a:r>
              <a:rPr lang="fr-FR" dirty="0"/>
              <a:t>Si le client ne disposait pas d’un Abonnement INTERNET (PART) ou ne disposait que d’un Abonnement INTERNET PRO au moment de la souscription du contrat, l’ouverture de l’Abonnement INTERNET (PART) lui permettra de récupérer la demande de signature dans </a:t>
            </a:r>
            <a:r>
              <a:rPr lang="fr-FR" b="1" dirty="0"/>
              <a:t>DEI/Ma synthèse/Demandes en cours</a:t>
            </a:r>
            <a:r>
              <a:rPr lang="fr-FR" dirty="0"/>
              <a:t>.</a:t>
            </a:r>
          </a:p>
        </p:txBody>
      </p:sp>
      <p:sp>
        <p:nvSpPr>
          <p:cNvPr id="11" name="Flèche : droite 10">
            <a:extLst>
              <a:ext uri="{FF2B5EF4-FFF2-40B4-BE49-F238E27FC236}">
                <a16:creationId xmlns:a16="http://schemas.microsoft.com/office/drawing/2014/main" id="{E24FF4C0-1844-4054-979A-5B377FC8F129}"/>
              </a:ext>
            </a:extLst>
          </p:cNvPr>
          <p:cNvSpPr/>
          <p:nvPr/>
        </p:nvSpPr>
        <p:spPr>
          <a:xfrm rot="16200000">
            <a:off x="11079967" y="6449185"/>
            <a:ext cx="241601" cy="1408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Flèche : droite 11">
            <a:extLst>
              <a:ext uri="{FF2B5EF4-FFF2-40B4-BE49-F238E27FC236}">
                <a16:creationId xmlns:a16="http://schemas.microsoft.com/office/drawing/2014/main" id="{BFA3A778-F5C6-4C36-9C91-DEF579939146}"/>
              </a:ext>
            </a:extLst>
          </p:cNvPr>
          <p:cNvSpPr/>
          <p:nvPr/>
        </p:nvSpPr>
        <p:spPr>
          <a:xfrm>
            <a:off x="5236144" y="4134705"/>
            <a:ext cx="261164" cy="1870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208224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15</a:t>
            </a:fld>
            <a:endParaRPr lang="fr-FR"/>
          </a:p>
        </p:txBody>
      </p:sp>
      <p:sp>
        <p:nvSpPr>
          <p:cNvPr id="4" name="Espace réservé du texte 3"/>
          <p:cNvSpPr>
            <a:spLocks noGrp="1"/>
          </p:cNvSpPr>
          <p:nvPr>
            <p:ph type="body" sz="quarter" idx="15"/>
          </p:nvPr>
        </p:nvSpPr>
        <p:spPr>
          <a:xfrm>
            <a:off x="261120" y="2231245"/>
            <a:ext cx="2538412" cy="2748259"/>
          </a:xfrm>
        </p:spPr>
        <p:txBody>
          <a:bodyPr/>
          <a:lstStyle/>
          <a:p>
            <a:r>
              <a:rPr lang="fr-FR" dirty="0"/>
              <a:t>Un compteur de </a:t>
            </a:r>
            <a:r>
              <a:rPr lang="fr-FR" b="1" dirty="0"/>
              <a:t>dossiers en cours</a:t>
            </a:r>
            <a:r>
              <a:rPr lang="fr-FR" dirty="0"/>
              <a:t> </a:t>
            </a:r>
            <a:r>
              <a:rPr lang="fr-FR" b="1" dirty="0"/>
              <a:t>et propositions en attente </a:t>
            </a:r>
            <a:r>
              <a:rPr lang="fr-FR" dirty="0"/>
              <a:t>est visible sur la synthèse client et permet d’y accéder.</a:t>
            </a:r>
          </a:p>
          <a:p>
            <a:endParaRPr lang="fr-FR" dirty="0"/>
          </a:p>
        </p:txBody>
      </p:sp>
      <p:sp>
        <p:nvSpPr>
          <p:cNvPr id="5" name="Titre 4"/>
          <p:cNvSpPr>
            <a:spLocks noGrp="1"/>
          </p:cNvSpPr>
          <p:nvPr>
            <p:ph type="title"/>
          </p:nvPr>
        </p:nvSpPr>
        <p:spPr>
          <a:xfrm>
            <a:off x="242888" y="351127"/>
            <a:ext cx="2712067" cy="1197755"/>
          </a:xfrm>
        </p:spPr>
        <p:txBody>
          <a:bodyPr>
            <a:normAutofit/>
          </a:bodyPr>
          <a:lstStyle/>
          <a:p>
            <a:r>
              <a:rPr lang="fr-FR" sz="2800" dirty="0"/>
              <a:t>Dossiers de vente en cours</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12" name="Image 11">
            <a:extLst>
              <a:ext uri="{FF2B5EF4-FFF2-40B4-BE49-F238E27FC236}">
                <a16:creationId xmlns:a16="http://schemas.microsoft.com/office/drawing/2014/main" id="{02A28719-669C-4B56-A3D0-8D1C42B3209C}"/>
              </a:ext>
            </a:extLst>
          </p:cNvPr>
          <p:cNvPicPr>
            <a:picLocks noChangeAspect="1"/>
          </p:cNvPicPr>
          <p:nvPr/>
        </p:nvPicPr>
        <p:blipFill>
          <a:blip r:embed="rId2"/>
          <a:stretch>
            <a:fillRect/>
          </a:stretch>
        </p:blipFill>
        <p:spPr>
          <a:xfrm>
            <a:off x="3169881" y="559999"/>
            <a:ext cx="8277225" cy="4114800"/>
          </a:xfrm>
          <a:prstGeom prst="rect">
            <a:avLst/>
          </a:prstGeom>
        </p:spPr>
      </p:pic>
      <p:pic>
        <p:nvPicPr>
          <p:cNvPr id="13" name="Image 12">
            <a:extLst>
              <a:ext uri="{FF2B5EF4-FFF2-40B4-BE49-F238E27FC236}">
                <a16:creationId xmlns:a16="http://schemas.microsoft.com/office/drawing/2014/main" id="{B2305264-82DF-4AC7-8551-537A470D98EE}"/>
              </a:ext>
            </a:extLst>
          </p:cNvPr>
          <p:cNvPicPr>
            <a:picLocks noChangeAspect="1"/>
          </p:cNvPicPr>
          <p:nvPr/>
        </p:nvPicPr>
        <p:blipFill>
          <a:blip r:embed="rId3"/>
          <a:stretch>
            <a:fillRect/>
          </a:stretch>
        </p:blipFill>
        <p:spPr>
          <a:xfrm>
            <a:off x="5558743" y="2684532"/>
            <a:ext cx="6372137" cy="3774459"/>
          </a:xfrm>
          <a:prstGeom prst="rect">
            <a:avLst/>
          </a:prstGeom>
        </p:spPr>
      </p:pic>
    </p:spTree>
    <p:extLst>
      <p:ext uri="{BB962C8B-B14F-4D97-AF65-F5344CB8AC3E}">
        <p14:creationId xmlns:p14="http://schemas.microsoft.com/office/powerpoint/2010/main" val="1512655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16</a:t>
            </a:fld>
            <a:endParaRPr lang="fr-FR"/>
          </a:p>
        </p:txBody>
      </p:sp>
      <p:sp>
        <p:nvSpPr>
          <p:cNvPr id="4" name="Espace réservé du texte 3"/>
          <p:cNvSpPr>
            <a:spLocks noGrp="1"/>
          </p:cNvSpPr>
          <p:nvPr>
            <p:ph type="body" sz="quarter" idx="15"/>
          </p:nvPr>
        </p:nvSpPr>
        <p:spPr>
          <a:xfrm>
            <a:off x="242888" y="2917132"/>
            <a:ext cx="2779445" cy="1587252"/>
          </a:xfrm>
        </p:spPr>
        <p:txBody>
          <a:bodyPr/>
          <a:lstStyle/>
          <a:p>
            <a:r>
              <a:rPr lang="fr-FR" dirty="0"/>
              <a:t>Autres possibilités que la SED :</a:t>
            </a:r>
          </a:p>
          <a:p>
            <a:pPr marL="285750" indent="-285750">
              <a:buFontTx/>
              <a:buChar char="-"/>
            </a:pPr>
            <a:r>
              <a:rPr lang="fr-FR" dirty="0"/>
              <a:t>Signer en face à face (papier),</a:t>
            </a:r>
          </a:p>
          <a:p>
            <a:pPr marL="285750" indent="-285750">
              <a:buFontTx/>
              <a:buChar char="-"/>
            </a:pPr>
            <a:r>
              <a:rPr lang="fr-FR" dirty="0"/>
              <a:t>Signer papier à distance,</a:t>
            </a:r>
          </a:p>
          <a:p>
            <a:pPr marL="285750" indent="-285750">
              <a:buFontTx/>
              <a:buChar char="-"/>
            </a:pPr>
            <a:r>
              <a:rPr lang="fr-FR" dirty="0"/>
              <a:t>Abandonner le dossier.</a:t>
            </a:r>
          </a:p>
        </p:txBody>
      </p:sp>
      <p:sp>
        <p:nvSpPr>
          <p:cNvPr id="5" name="Titre 4"/>
          <p:cNvSpPr>
            <a:spLocks noGrp="1"/>
          </p:cNvSpPr>
          <p:nvPr>
            <p:ph type="title"/>
          </p:nvPr>
        </p:nvSpPr>
        <p:spPr>
          <a:xfrm>
            <a:off x="242889" y="351127"/>
            <a:ext cx="2673566" cy="1197755"/>
          </a:xfrm>
        </p:spPr>
        <p:txBody>
          <a:bodyPr>
            <a:normAutofit/>
          </a:bodyPr>
          <a:lstStyle/>
          <a:p>
            <a:r>
              <a:rPr lang="fr-FR" sz="2800" dirty="0"/>
              <a:t>Gestion du dossier de vente</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17" name="Image 16">
            <a:extLst>
              <a:ext uri="{FF2B5EF4-FFF2-40B4-BE49-F238E27FC236}">
                <a16:creationId xmlns:a16="http://schemas.microsoft.com/office/drawing/2014/main" id="{FB3CC980-DEB3-40EA-B5A3-2A6C53DE3335}"/>
              </a:ext>
            </a:extLst>
          </p:cNvPr>
          <p:cNvPicPr>
            <a:picLocks noChangeAspect="1"/>
          </p:cNvPicPr>
          <p:nvPr/>
        </p:nvPicPr>
        <p:blipFill>
          <a:blip r:embed="rId2"/>
          <a:stretch>
            <a:fillRect/>
          </a:stretch>
        </p:blipFill>
        <p:spPr>
          <a:xfrm>
            <a:off x="3307904" y="1318661"/>
            <a:ext cx="8676133" cy="4784195"/>
          </a:xfrm>
          <a:prstGeom prst="rect">
            <a:avLst/>
          </a:prstGeom>
        </p:spPr>
      </p:pic>
    </p:spTree>
    <p:extLst>
      <p:ext uri="{BB962C8B-B14F-4D97-AF65-F5344CB8AC3E}">
        <p14:creationId xmlns:p14="http://schemas.microsoft.com/office/powerpoint/2010/main" val="716470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17</a:t>
            </a:fld>
            <a:endParaRPr lang="fr-FR"/>
          </a:p>
        </p:txBody>
      </p:sp>
      <p:sp>
        <p:nvSpPr>
          <p:cNvPr id="4" name="Espace réservé du texte 3"/>
          <p:cNvSpPr>
            <a:spLocks noGrp="1"/>
          </p:cNvSpPr>
          <p:nvPr>
            <p:ph type="body" sz="quarter" idx="15"/>
          </p:nvPr>
        </p:nvSpPr>
        <p:spPr/>
        <p:txBody>
          <a:bodyPr/>
          <a:lstStyle/>
          <a:p>
            <a:r>
              <a:rPr lang="fr-FR" dirty="0"/>
              <a:t>Abandon d’un dossier de vente en cours.</a:t>
            </a:r>
          </a:p>
        </p:txBody>
      </p:sp>
      <p:sp>
        <p:nvSpPr>
          <p:cNvPr id="5" name="Titre 4"/>
          <p:cNvSpPr>
            <a:spLocks noGrp="1"/>
          </p:cNvSpPr>
          <p:nvPr>
            <p:ph type="title"/>
          </p:nvPr>
        </p:nvSpPr>
        <p:spPr>
          <a:xfrm>
            <a:off x="242889" y="351127"/>
            <a:ext cx="2694864" cy="1399852"/>
          </a:xfrm>
        </p:spPr>
        <p:txBody>
          <a:bodyPr>
            <a:normAutofit/>
          </a:bodyPr>
          <a:lstStyle/>
          <a:p>
            <a:r>
              <a:rPr lang="fr-FR" sz="2800" dirty="0"/>
              <a:t>Gestion du dossier de vente</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3" name="Image 2">
            <a:extLst>
              <a:ext uri="{FF2B5EF4-FFF2-40B4-BE49-F238E27FC236}">
                <a16:creationId xmlns:a16="http://schemas.microsoft.com/office/drawing/2014/main" id="{1FE2260B-48FE-45D3-8A98-C472552C9BCA}"/>
              </a:ext>
            </a:extLst>
          </p:cNvPr>
          <p:cNvPicPr>
            <a:picLocks noChangeAspect="1"/>
          </p:cNvPicPr>
          <p:nvPr/>
        </p:nvPicPr>
        <p:blipFill>
          <a:blip r:embed="rId2"/>
          <a:stretch>
            <a:fillRect/>
          </a:stretch>
        </p:blipFill>
        <p:spPr>
          <a:xfrm>
            <a:off x="3197455" y="177542"/>
            <a:ext cx="5139890" cy="2845387"/>
          </a:xfrm>
          <a:prstGeom prst="rect">
            <a:avLst/>
          </a:prstGeom>
        </p:spPr>
      </p:pic>
      <p:pic>
        <p:nvPicPr>
          <p:cNvPr id="9" name="Image 8">
            <a:extLst>
              <a:ext uri="{FF2B5EF4-FFF2-40B4-BE49-F238E27FC236}">
                <a16:creationId xmlns:a16="http://schemas.microsoft.com/office/drawing/2014/main" id="{4D195A58-DF39-426E-9B4F-193AC3160878}"/>
              </a:ext>
            </a:extLst>
          </p:cNvPr>
          <p:cNvPicPr>
            <a:picLocks noChangeAspect="1"/>
          </p:cNvPicPr>
          <p:nvPr/>
        </p:nvPicPr>
        <p:blipFill>
          <a:blip r:embed="rId3"/>
          <a:stretch>
            <a:fillRect/>
          </a:stretch>
        </p:blipFill>
        <p:spPr>
          <a:xfrm>
            <a:off x="5415531" y="1536923"/>
            <a:ext cx="5699575" cy="3126656"/>
          </a:xfrm>
          <a:prstGeom prst="rect">
            <a:avLst/>
          </a:prstGeom>
        </p:spPr>
      </p:pic>
      <p:pic>
        <p:nvPicPr>
          <p:cNvPr id="10" name="Image 9">
            <a:extLst>
              <a:ext uri="{FF2B5EF4-FFF2-40B4-BE49-F238E27FC236}">
                <a16:creationId xmlns:a16="http://schemas.microsoft.com/office/drawing/2014/main" id="{84CFFC8F-CB71-495A-AC38-C19C5963FF31}"/>
              </a:ext>
            </a:extLst>
          </p:cNvPr>
          <p:cNvPicPr>
            <a:picLocks noChangeAspect="1"/>
          </p:cNvPicPr>
          <p:nvPr/>
        </p:nvPicPr>
        <p:blipFill>
          <a:blip r:embed="rId4"/>
          <a:stretch>
            <a:fillRect/>
          </a:stretch>
        </p:blipFill>
        <p:spPr>
          <a:xfrm>
            <a:off x="7148197" y="4293588"/>
            <a:ext cx="4298909" cy="2386870"/>
          </a:xfrm>
          <a:prstGeom prst="rect">
            <a:avLst/>
          </a:prstGeom>
        </p:spPr>
      </p:pic>
    </p:spTree>
    <p:extLst>
      <p:ext uri="{BB962C8B-B14F-4D97-AF65-F5344CB8AC3E}">
        <p14:creationId xmlns:p14="http://schemas.microsoft.com/office/powerpoint/2010/main" val="3567141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18</a:t>
            </a:fld>
            <a:endParaRPr lang="fr-FR"/>
          </a:p>
        </p:txBody>
      </p:sp>
      <p:sp>
        <p:nvSpPr>
          <p:cNvPr id="4" name="Espace réservé du texte 3"/>
          <p:cNvSpPr>
            <a:spLocks noGrp="1"/>
          </p:cNvSpPr>
          <p:nvPr>
            <p:ph type="body" sz="quarter" idx="15"/>
          </p:nvPr>
        </p:nvSpPr>
        <p:spPr>
          <a:xfrm>
            <a:off x="242889" y="2470552"/>
            <a:ext cx="2538412" cy="1294052"/>
          </a:xfrm>
        </p:spPr>
        <p:txBody>
          <a:bodyPr/>
          <a:lstStyle/>
          <a:p>
            <a:r>
              <a:rPr lang="fr-FR" dirty="0"/>
              <a:t>Souscription en VAD</a:t>
            </a:r>
          </a:p>
          <a:p>
            <a:r>
              <a:rPr lang="fr-FR" dirty="0"/>
              <a:t>sans pièce justificative</a:t>
            </a:r>
          </a:p>
          <a:p>
            <a:r>
              <a:rPr lang="fr-FR" dirty="0"/>
              <a:t>avec signature papier.</a:t>
            </a:r>
          </a:p>
          <a:p>
            <a:endParaRPr lang="fr-FR" dirty="0"/>
          </a:p>
          <a:p>
            <a:endParaRPr lang="fr-FR" dirty="0"/>
          </a:p>
        </p:txBody>
      </p:sp>
      <p:sp>
        <p:nvSpPr>
          <p:cNvPr id="5" name="Titre 4"/>
          <p:cNvSpPr>
            <a:spLocks noGrp="1"/>
          </p:cNvSpPr>
          <p:nvPr>
            <p:ph type="title"/>
          </p:nvPr>
        </p:nvSpPr>
        <p:spPr>
          <a:xfrm>
            <a:off x="242889" y="351127"/>
            <a:ext cx="2743502"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3" name="Image 2">
            <a:extLst>
              <a:ext uri="{FF2B5EF4-FFF2-40B4-BE49-F238E27FC236}">
                <a16:creationId xmlns:a16="http://schemas.microsoft.com/office/drawing/2014/main" id="{07AC74A0-00B3-4C94-8789-B2599A5C9B2B}"/>
              </a:ext>
            </a:extLst>
          </p:cNvPr>
          <p:cNvPicPr>
            <a:picLocks noChangeAspect="1"/>
          </p:cNvPicPr>
          <p:nvPr/>
        </p:nvPicPr>
        <p:blipFill>
          <a:blip r:embed="rId2"/>
          <a:stretch>
            <a:fillRect/>
          </a:stretch>
        </p:blipFill>
        <p:spPr>
          <a:xfrm>
            <a:off x="3290868" y="584639"/>
            <a:ext cx="6801069" cy="2099259"/>
          </a:xfrm>
          <a:prstGeom prst="rect">
            <a:avLst/>
          </a:prstGeom>
        </p:spPr>
      </p:pic>
      <p:pic>
        <p:nvPicPr>
          <p:cNvPr id="9" name="Image 8">
            <a:extLst>
              <a:ext uri="{FF2B5EF4-FFF2-40B4-BE49-F238E27FC236}">
                <a16:creationId xmlns:a16="http://schemas.microsoft.com/office/drawing/2014/main" id="{D6304ADF-EE3B-45A5-883F-C25E65B7237D}"/>
              </a:ext>
            </a:extLst>
          </p:cNvPr>
          <p:cNvPicPr>
            <a:picLocks noChangeAspect="1"/>
          </p:cNvPicPr>
          <p:nvPr/>
        </p:nvPicPr>
        <p:blipFill>
          <a:blip r:embed="rId3"/>
          <a:stretch>
            <a:fillRect/>
          </a:stretch>
        </p:blipFill>
        <p:spPr>
          <a:xfrm>
            <a:off x="3953863" y="1569049"/>
            <a:ext cx="4284273" cy="3435973"/>
          </a:xfrm>
          <a:prstGeom prst="rect">
            <a:avLst/>
          </a:prstGeom>
        </p:spPr>
      </p:pic>
      <p:pic>
        <p:nvPicPr>
          <p:cNvPr id="10" name="Image 9">
            <a:extLst>
              <a:ext uri="{FF2B5EF4-FFF2-40B4-BE49-F238E27FC236}">
                <a16:creationId xmlns:a16="http://schemas.microsoft.com/office/drawing/2014/main" id="{A856A0EC-9923-4C27-B9EC-24FD33829815}"/>
              </a:ext>
            </a:extLst>
          </p:cNvPr>
          <p:cNvPicPr>
            <a:picLocks noChangeAspect="1"/>
          </p:cNvPicPr>
          <p:nvPr/>
        </p:nvPicPr>
        <p:blipFill>
          <a:blip r:embed="rId4"/>
          <a:stretch>
            <a:fillRect/>
          </a:stretch>
        </p:blipFill>
        <p:spPr>
          <a:xfrm>
            <a:off x="5330311" y="3668308"/>
            <a:ext cx="6195663" cy="2899838"/>
          </a:xfrm>
          <a:prstGeom prst="rect">
            <a:avLst/>
          </a:prstGeom>
        </p:spPr>
      </p:pic>
    </p:spTree>
    <p:extLst>
      <p:ext uri="{BB962C8B-B14F-4D97-AF65-F5344CB8AC3E}">
        <p14:creationId xmlns:p14="http://schemas.microsoft.com/office/powerpoint/2010/main" val="401486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19</a:t>
            </a:fld>
            <a:endParaRPr lang="fr-FR"/>
          </a:p>
        </p:txBody>
      </p:sp>
      <p:sp>
        <p:nvSpPr>
          <p:cNvPr id="4" name="Espace réservé du texte 3"/>
          <p:cNvSpPr>
            <a:spLocks noGrp="1"/>
          </p:cNvSpPr>
          <p:nvPr>
            <p:ph type="body" sz="quarter" idx="15"/>
          </p:nvPr>
        </p:nvSpPr>
        <p:spPr>
          <a:xfrm>
            <a:off x="242889" y="2510481"/>
            <a:ext cx="2538412" cy="4000907"/>
          </a:xfrm>
        </p:spPr>
        <p:txBody>
          <a:bodyPr>
            <a:normAutofit lnSpcReduction="10000"/>
          </a:bodyPr>
          <a:lstStyle/>
          <a:p>
            <a:r>
              <a:rPr lang="fr-FR" dirty="0"/>
              <a:t>Lorsque le contrat est retourné signé par le client, le conseiller doit accéder au dossier de vente en cours et cliquer sur </a:t>
            </a:r>
            <a:r>
              <a:rPr lang="fr-FR" b="1" dirty="0">
                <a:solidFill>
                  <a:srgbClr val="FF0000"/>
                </a:solidFill>
              </a:rPr>
              <a:t>Contrat signé</a:t>
            </a:r>
            <a:r>
              <a:rPr lang="fr-FR" dirty="0"/>
              <a:t>.</a:t>
            </a:r>
          </a:p>
          <a:p>
            <a:r>
              <a:rPr lang="fr-FR" dirty="0"/>
              <a:t>Le dossier de vente est mis à jour </a:t>
            </a:r>
            <a:r>
              <a:rPr lang="fr-FR" dirty="0">
                <a:sym typeface="Wingdings" panose="05000000000000000000" pitchFamily="2" charset="2"/>
              </a:rPr>
              <a:t> l</a:t>
            </a:r>
            <a:r>
              <a:rPr lang="fr-FR" dirty="0"/>
              <a:t>es étapes </a:t>
            </a:r>
            <a:r>
              <a:rPr lang="fr-FR" b="1" dirty="0"/>
              <a:t>Documents signés </a:t>
            </a:r>
            <a:r>
              <a:rPr lang="fr-FR" dirty="0"/>
              <a:t>et </a:t>
            </a:r>
            <a:r>
              <a:rPr lang="fr-FR" b="1" dirty="0"/>
              <a:t>Terminé</a:t>
            </a:r>
            <a:r>
              <a:rPr lang="fr-FR" dirty="0"/>
              <a:t> sont grisées.</a:t>
            </a:r>
          </a:p>
          <a:p>
            <a:endParaRPr lang="fr-FR" dirty="0"/>
          </a:p>
          <a:p>
            <a:r>
              <a:rPr lang="fr-FR" dirty="0">
                <a:solidFill>
                  <a:srgbClr val="FF0000"/>
                </a:solidFill>
              </a:rPr>
              <a:t>Dans le cas contraire ou si le client ne renvoie pas les documents signés, le dossier de vente sera abandonné de manière automatique quand le délai de 30 j sera dépassé et le contrat sera démonté automatiquement.</a:t>
            </a:r>
          </a:p>
          <a:p>
            <a:endParaRPr lang="fr-FR" b="1" dirty="0">
              <a:solidFill>
                <a:srgbClr val="FF0000"/>
              </a:solidFill>
            </a:endParaRPr>
          </a:p>
          <a:p>
            <a:endParaRPr lang="fr-FR" b="1" dirty="0">
              <a:solidFill>
                <a:srgbClr val="FF0000"/>
              </a:solidFill>
            </a:endParaRPr>
          </a:p>
        </p:txBody>
      </p:sp>
      <p:sp>
        <p:nvSpPr>
          <p:cNvPr id="5" name="Titre 4"/>
          <p:cNvSpPr>
            <a:spLocks noGrp="1"/>
          </p:cNvSpPr>
          <p:nvPr>
            <p:ph type="title"/>
          </p:nvPr>
        </p:nvSpPr>
        <p:spPr/>
        <p:txBody>
          <a:bodyPr>
            <a:normAutofit/>
          </a:bodyPr>
          <a:lstStyle/>
          <a:p>
            <a:r>
              <a:rPr lang="fr-FR" sz="2800" dirty="0"/>
              <a:t>Suivi du dossier de vente</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3" name="Image 2">
            <a:extLst>
              <a:ext uri="{FF2B5EF4-FFF2-40B4-BE49-F238E27FC236}">
                <a16:creationId xmlns:a16="http://schemas.microsoft.com/office/drawing/2014/main" id="{668B4344-B254-40CB-B7B7-7EBBBEAB325B}"/>
              </a:ext>
            </a:extLst>
          </p:cNvPr>
          <p:cNvPicPr>
            <a:picLocks noChangeAspect="1"/>
          </p:cNvPicPr>
          <p:nvPr/>
        </p:nvPicPr>
        <p:blipFill>
          <a:blip r:embed="rId2"/>
          <a:stretch>
            <a:fillRect/>
          </a:stretch>
        </p:blipFill>
        <p:spPr>
          <a:xfrm>
            <a:off x="3287450" y="559999"/>
            <a:ext cx="5617099" cy="3275725"/>
          </a:xfrm>
          <a:prstGeom prst="rect">
            <a:avLst/>
          </a:prstGeom>
        </p:spPr>
      </p:pic>
      <p:sp>
        <p:nvSpPr>
          <p:cNvPr id="9" name="Espace réservé du texte 3">
            <a:extLst>
              <a:ext uri="{FF2B5EF4-FFF2-40B4-BE49-F238E27FC236}">
                <a16:creationId xmlns:a16="http://schemas.microsoft.com/office/drawing/2014/main" id="{A6C316D9-F182-4E73-8FA7-FA82B7A4163B}"/>
              </a:ext>
            </a:extLst>
          </p:cNvPr>
          <p:cNvSpPr txBox="1">
            <a:spLocks/>
          </p:cNvSpPr>
          <p:nvPr/>
        </p:nvSpPr>
        <p:spPr>
          <a:xfrm>
            <a:off x="242889" y="1260329"/>
            <a:ext cx="2538412" cy="108673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Souscription en VAD</a:t>
            </a:r>
          </a:p>
          <a:p>
            <a:r>
              <a:rPr lang="fr-FR" dirty="0"/>
              <a:t>sans pièce justificative</a:t>
            </a:r>
          </a:p>
          <a:p>
            <a:r>
              <a:rPr lang="fr-FR" dirty="0"/>
              <a:t>avec signature papier</a:t>
            </a:r>
          </a:p>
          <a:p>
            <a:endParaRPr lang="fr-FR" dirty="0"/>
          </a:p>
        </p:txBody>
      </p:sp>
      <p:pic>
        <p:nvPicPr>
          <p:cNvPr id="10" name="Image 9">
            <a:extLst>
              <a:ext uri="{FF2B5EF4-FFF2-40B4-BE49-F238E27FC236}">
                <a16:creationId xmlns:a16="http://schemas.microsoft.com/office/drawing/2014/main" id="{93208222-1D41-4202-BAF7-C5385539D5B6}"/>
              </a:ext>
            </a:extLst>
          </p:cNvPr>
          <p:cNvPicPr>
            <a:picLocks noChangeAspect="1"/>
          </p:cNvPicPr>
          <p:nvPr/>
        </p:nvPicPr>
        <p:blipFill>
          <a:blip r:embed="rId3"/>
          <a:stretch>
            <a:fillRect/>
          </a:stretch>
        </p:blipFill>
        <p:spPr>
          <a:xfrm>
            <a:off x="6022999" y="3946030"/>
            <a:ext cx="4815046" cy="2804471"/>
          </a:xfrm>
          <a:prstGeom prst="rect">
            <a:avLst/>
          </a:prstGeom>
        </p:spPr>
      </p:pic>
      <p:sp>
        <p:nvSpPr>
          <p:cNvPr id="11" name="Flèche : droite 10">
            <a:extLst>
              <a:ext uri="{FF2B5EF4-FFF2-40B4-BE49-F238E27FC236}">
                <a16:creationId xmlns:a16="http://schemas.microsoft.com/office/drawing/2014/main" id="{A43BFE77-4829-4CB7-9114-F2A97F3BB121}"/>
              </a:ext>
            </a:extLst>
          </p:cNvPr>
          <p:cNvSpPr/>
          <p:nvPr/>
        </p:nvSpPr>
        <p:spPr>
          <a:xfrm>
            <a:off x="7181736" y="3630996"/>
            <a:ext cx="241601" cy="17325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576758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20</a:t>
            </a:fld>
            <a:endParaRPr lang="fr-FR"/>
          </a:p>
        </p:txBody>
      </p:sp>
      <p:sp>
        <p:nvSpPr>
          <p:cNvPr id="4" name="Espace réservé du texte 3"/>
          <p:cNvSpPr>
            <a:spLocks noGrp="1"/>
          </p:cNvSpPr>
          <p:nvPr>
            <p:ph type="body" sz="quarter" idx="15"/>
          </p:nvPr>
        </p:nvSpPr>
        <p:spPr>
          <a:xfrm>
            <a:off x="242889" y="2128099"/>
            <a:ext cx="2795749" cy="1197756"/>
          </a:xfrm>
        </p:spPr>
        <p:txBody>
          <a:bodyPr/>
          <a:lstStyle/>
          <a:p>
            <a:r>
              <a:rPr lang="fr-FR" dirty="0"/>
              <a:t>Souscription en VAD</a:t>
            </a:r>
          </a:p>
          <a:p>
            <a:r>
              <a:rPr lang="fr-FR" dirty="0"/>
              <a:t>avec ajout du </a:t>
            </a:r>
            <a:r>
              <a:rPr lang="fr-FR" b="1" dirty="0"/>
              <a:t>Justificatif Madelin</a:t>
            </a:r>
          </a:p>
          <a:p>
            <a:r>
              <a:rPr lang="fr-FR" dirty="0"/>
              <a:t>à la liste des pièces justificatives.</a:t>
            </a:r>
          </a:p>
          <a:p>
            <a:endParaRPr lang="fr-FR" dirty="0"/>
          </a:p>
        </p:txBody>
      </p:sp>
      <p:sp>
        <p:nvSpPr>
          <p:cNvPr id="5" name="Titre 4"/>
          <p:cNvSpPr>
            <a:spLocks noGrp="1"/>
          </p:cNvSpPr>
          <p:nvPr>
            <p:ph type="title"/>
          </p:nvPr>
        </p:nvSpPr>
        <p:spPr>
          <a:xfrm>
            <a:off x="242889" y="351127"/>
            <a:ext cx="2704592"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11" name="Espace réservé pour une image  10"/>
          <p:cNvPicPr>
            <a:picLocks noGrp="1" noChangeAspect="1"/>
          </p:cNvPicPr>
          <p:nvPr>
            <p:ph type="pic" sz="quarter" idx="17"/>
          </p:nvPr>
        </p:nvPicPr>
        <p:blipFill>
          <a:blip r:embed="rId2"/>
          <a:srcRect l="7283" r="7283"/>
          <a:stretch>
            <a:fillRect/>
          </a:stretch>
        </p:blipFill>
        <p:spPr>
          <a:xfrm>
            <a:off x="3264143" y="351127"/>
            <a:ext cx="4907706" cy="3114296"/>
          </a:xfrm>
          <a:prstGeom prst="rect">
            <a:avLst/>
          </a:prstGeom>
        </p:spPr>
      </p:pic>
      <p:pic>
        <p:nvPicPr>
          <p:cNvPr id="7" name="Image 6">
            <a:extLst>
              <a:ext uri="{FF2B5EF4-FFF2-40B4-BE49-F238E27FC236}">
                <a16:creationId xmlns:a16="http://schemas.microsoft.com/office/drawing/2014/main" id="{BA4EA5CB-6A24-46CA-A703-8C8DF243314C}"/>
              </a:ext>
            </a:extLst>
          </p:cNvPr>
          <p:cNvPicPr>
            <a:picLocks noChangeAspect="1"/>
          </p:cNvPicPr>
          <p:nvPr/>
        </p:nvPicPr>
        <p:blipFill>
          <a:blip r:embed="rId3"/>
          <a:stretch>
            <a:fillRect/>
          </a:stretch>
        </p:blipFill>
        <p:spPr>
          <a:xfrm>
            <a:off x="4984803" y="2872275"/>
            <a:ext cx="5078702" cy="2952642"/>
          </a:xfrm>
          <a:prstGeom prst="rect">
            <a:avLst/>
          </a:prstGeom>
        </p:spPr>
      </p:pic>
      <p:pic>
        <p:nvPicPr>
          <p:cNvPr id="8" name="Image 7">
            <a:extLst>
              <a:ext uri="{FF2B5EF4-FFF2-40B4-BE49-F238E27FC236}">
                <a16:creationId xmlns:a16="http://schemas.microsoft.com/office/drawing/2014/main" id="{2693762D-D4D7-4105-AD45-92BB4A498139}"/>
              </a:ext>
            </a:extLst>
          </p:cNvPr>
          <p:cNvPicPr>
            <a:picLocks noChangeAspect="1"/>
          </p:cNvPicPr>
          <p:nvPr/>
        </p:nvPicPr>
        <p:blipFill>
          <a:blip r:embed="rId4"/>
          <a:stretch>
            <a:fillRect/>
          </a:stretch>
        </p:blipFill>
        <p:spPr>
          <a:xfrm>
            <a:off x="7906664" y="4426881"/>
            <a:ext cx="3776466" cy="2197755"/>
          </a:xfrm>
          <a:prstGeom prst="rect">
            <a:avLst/>
          </a:prstGeom>
        </p:spPr>
      </p:pic>
    </p:spTree>
    <p:extLst>
      <p:ext uri="{BB962C8B-B14F-4D97-AF65-F5344CB8AC3E}">
        <p14:creationId xmlns:p14="http://schemas.microsoft.com/office/powerpoint/2010/main" val="4133864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21</a:t>
            </a:fld>
            <a:endParaRPr lang="fr-FR"/>
          </a:p>
        </p:txBody>
      </p:sp>
      <p:sp>
        <p:nvSpPr>
          <p:cNvPr id="5" name="Titre 4"/>
          <p:cNvSpPr>
            <a:spLocks noGrp="1"/>
          </p:cNvSpPr>
          <p:nvPr>
            <p:ph type="title"/>
          </p:nvPr>
        </p:nvSpPr>
        <p:spPr/>
        <p:txBody>
          <a:bodyPr/>
          <a:lstStyle/>
          <a:p>
            <a:r>
              <a:rPr lang="fr-FR" sz="2400" dirty="0">
                <a:solidFill>
                  <a:srgbClr val="1D1D1B"/>
                </a:solidFill>
              </a:rPr>
              <a:t>Suivi du dossier de vente</a:t>
            </a:r>
            <a:endParaRPr lang="fr-FR" dirty="0"/>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sp>
        <p:nvSpPr>
          <p:cNvPr id="10" name="Espace réservé du texte 3">
            <a:extLst>
              <a:ext uri="{FF2B5EF4-FFF2-40B4-BE49-F238E27FC236}">
                <a16:creationId xmlns:a16="http://schemas.microsoft.com/office/drawing/2014/main" id="{515BEF06-F6E4-4EA0-B5DF-9F4678283FF9}"/>
              </a:ext>
            </a:extLst>
          </p:cNvPr>
          <p:cNvSpPr txBox="1">
            <a:spLocks/>
          </p:cNvSpPr>
          <p:nvPr/>
        </p:nvSpPr>
        <p:spPr>
          <a:xfrm>
            <a:off x="242889" y="2895930"/>
            <a:ext cx="2663940" cy="356306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A réception du Justificatif Madelin à fournir par le client, le conseiller doit accéder au dossier de vente en cours et cliquer sur </a:t>
            </a:r>
            <a:r>
              <a:rPr lang="fr-FR" b="1" dirty="0">
                <a:solidFill>
                  <a:srgbClr val="FF0000"/>
                </a:solidFill>
              </a:rPr>
              <a:t>Pièce(s) reçue(s)</a:t>
            </a:r>
            <a:r>
              <a:rPr lang="fr-FR" dirty="0"/>
              <a:t>.</a:t>
            </a:r>
          </a:p>
          <a:p>
            <a:endParaRPr lang="fr-FR" dirty="0"/>
          </a:p>
          <a:p>
            <a:r>
              <a:rPr lang="fr-FR" dirty="0">
                <a:solidFill>
                  <a:srgbClr val="FF0000"/>
                </a:solidFill>
              </a:rPr>
              <a:t>Dans le cas contraire, </a:t>
            </a:r>
            <a:r>
              <a:rPr lang="fr-FR" u="sng" dirty="0">
                <a:solidFill>
                  <a:srgbClr val="FF0000"/>
                </a:solidFill>
              </a:rPr>
              <a:t>même si le client a signé</a:t>
            </a:r>
            <a:r>
              <a:rPr lang="fr-FR" dirty="0">
                <a:solidFill>
                  <a:srgbClr val="FF0000"/>
                </a:solidFill>
              </a:rPr>
              <a:t>, le dossier de vente sera abandonné de manière automatique quand le délai aura été dépassé et le contrat sera démonté automatiquement.</a:t>
            </a:r>
          </a:p>
          <a:p>
            <a:endParaRPr lang="fr-FR" dirty="0">
              <a:solidFill>
                <a:srgbClr val="FF0000"/>
              </a:solidFill>
            </a:endParaRPr>
          </a:p>
          <a:p>
            <a:endParaRPr lang="fr-FR" b="1" dirty="0">
              <a:solidFill>
                <a:srgbClr val="FF0000"/>
              </a:solidFill>
            </a:endParaRPr>
          </a:p>
          <a:p>
            <a:endParaRPr lang="fr-FR" b="1" dirty="0">
              <a:solidFill>
                <a:srgbClr val="FF0000"/>
              </a:solidFill>
            </a:endParaRPr>
          </a:p>
        </p:txBody>
      </p:sp>
      <p:pic>
        <p:nvPicPr>
          <p:cNvPr id="7" name="Image 6">
            <a:extLst>
              <a:ext uri="{FF2B5EF4-FFF2-40B4-BE49-F238E27FC236}">
                <a16:creationId xmlns:a16="http://schemas.microsoft.com/office/drawing/2014/main" id="{FBAA7447-B339-46E6-BB1E-DA4F27D40CE7}"/>
              </a:ext>
            </a:extLst>
          </p:cNvPr>
          <p:cNvPicPr>
            <a:picLocks noChangeAspect="1"/>
          </p:cNvPicPr>
          <p:nvPr/>
        </p:nvPicPr>
        <p:blipFill>
          <a:blip r:embed="rId2"/>
          <a:stretch>
            <a:fillRect/>
          </a:stretch>
        </p:blipFill>
        <p:spPr>
          <a:xfrm>
            <a:off x="3393735" y="991159"/>
            <a:ext cx="8428149" cy="4942924"/>
          </a:xfrm>
          <a:prstGeom prst="rect">
            <a:avLst/>
          </a:prstGeom>
        </p:spPr>
      </p:pic>
      <p:sp>
        <p:nvSpPr>
          <p:cNvPr id="8" name="Espace réservé du texte 3">
            <a:extLst>
              <a:ext uri="{FF2B5EF4-FFF2-40B4-BE49-F238E27FC236}">
                <a16:creationId xmlns:a16="http://schemas.microsoft.com/office/drawing/2014/main" id="{90294696-5D64-4FC6-9089-E261B6A66644}"/>
              </a:ext>
            </a:extLst>
          </p:cNvPr>
          <p:cNvSpPr txBox="1">
            <a:spLocks/>
          </p:cNvSpPr>
          <p:nvPr/>
        </p:nvSpPr>
        <p:spPr>
          <a:xfrm>
            <a:off x="242889" y="1548882"/>
            <a:ext cx="2795749" cy="119775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Souscription en VAD</a:t>
            </a:r>
          </a:p>
          <a:p>
            <a:r>
              <a:rPr lang="fr-FR" dirty="0"/>
              <a:t>avec </a:t>
            </a:r>
            <a:r>
              <a:rPr lang="fr-FR" b="1" dirty="0"/>
              <a:t>Justificatif Madelin </a:t>
            </a:r>
            <a:r>
              <a:rPr lang="fr-FR" dirty="0"/>
              <a:t>ajouté</a:t>
            </a:r>
          </a:p>
          <a:p>
            <a:r>
              <a:rPr lang="fr-FR" dirty="0"/>
              <a:t>à la liste des pièces justificatives.</a:t>
            </a:r>
          </a:p>
          <a:p>
            <a:endParaRPr lang="fr-FR" dirty="0"/>
          </a:p>
        </p:txBody>
      </p:sp>
      <p:sp>
        <p:nvSpPr>
          <p:cNvPr id="9" name="Flèche : droite 8">
            <a:extLst>
              <a:ext uri="{FF2B5EF4-FFF2-40B4-BE49-F238E27FC236}">
                <a16:creationId xmlns:a16="http://schemas.microsoft.com/office/drawing/2014/main" id="{797B9A05-E189-4A97-8CA6-4F2CA02631A5}"/>
              </a:ext>
            </a:extLst>
          </p:cNvPr>
          <p:cNvSpPr/>
          <p:nvPr/>
        </p:nvSpPr>
        <p:spPr>
          <a:xfrm rot="16200000">
            <a:off x="10379297" y="5911706"/>
            <a:ext cx="291862" cy="2021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096319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22</a:t>
            </a:fld>
            <a:endParaRPr lang="fr-FR"/>
          </a:p>
        </p:txBody>
      </p:sp>
      <p:sp>
        <p:nvSpPr>
          <p:cNvPr id="4" name="Espace réservé du texte 3"/>
          <p:cNvSpPr>
            <a:spLocks noGrp="1"/>
          </p:cNvSpPr>
          <p:nvPr>
            <p:ph type="body" sz="quarter" idx="15"/>
          </p:nvPr>
        </p:nvSpPr>
        <p:spPr>
          <a:xfrm>
            <a:off x="242889" y="3081001"/>
            <a:ext cx="2673566" cy="3233172"/>
          </a:xfrm>
        </p:spPr>
        <p:txBody>
          <a:bodyPr/>
          <a:lstStyle/>
          <a:p>
            <a:r>
              <a:rPr lang="fr-FR" dirty="0"/>
              <a:t>Le conseiller a cliqué sur </a:t>
            </a:r>
            <a:r>
              <a:rPr lang="fr-FR" b="1" dirty="0"/>
              <a:t>Pièce(s) Reçue(s) </a:t>
            </a:r>
            <a:r>
              <a:rPr lang="fr-FR" dirty="0">
                <a:sym typeface="Wingdings" panose="05000000000000000000" pitchFamily="2" charset="2"/>
              </a:rPr>
              <a:t> le </a:t>
            </a:r>
            <a:r>
              <a:rPr lang="fr-FR" dirty="0"/>
              <a:t>dossier de vente est mis à jour : il est en attente de la signature du client.</a:t>
            </a:r>
          </a:p>
          <a:p>
            <a:endParaRPr lang="fr-FR" dirty="0"/>
          </a:p>
          <a:p>
            <a:r>
              <a:rPr lang="fr-FR" dirty="0">
                <a:solidFill>
                  <a:srgbClr val="FF0000"/>
                </a:solidFill>
              </a:rPr>
              <a:t>Si le client ne signe pas dans le délai de 30 j, le dossier de vente sera abandonné de manière automatique et le contrat sera démonté automatiquement.</a:t>
            </a:r>
          </a:p>
        </p:txBody>
      </p:sp>
      <p:sp>
        <p:nvSpPr>
          <p:cNvPr id="5" name="Titre 4"/>
          <p:cNvSpPr>
            <a:spLocks noGrp="1"/>
          </p:cNvSpPr>
          <p:nvPr>
            <p:ph type="title"/>
          </p:nvPr>
        </p:nvSpPr>
        <p:spPr/>
        <p:txBody>
          <a:bodyPr/>
          <a:lstStyle/>
          <a:p>
            <a:r>
              <a:rPr lang="fr-FR" sz="2400" dirty="0">
                <a:solidFill>
                  <a:srgbClr val="1D1D1B"/>
                </a:solidFill>
              </a:rPr>
              <a:t>Suivi du dossier de vente</a:t>
            </a:r>
            <a:endParaRPr lang="fr-FR" dirty="0"/>
          </a:p>
        </p:txBody>
      </p:sp>
      <p:sp>
        <p:nvSpPr>
          <p:cNvPr id="6" name="Espace réservé du texte 5"/>
          <p:cNvSpPr>
            <a:spLocks noGrp="1"/>
          </p:cNvSpPr>
          <p:nvPr>
            <p:ph type="body" sz="quarter" idx="16"/>
          </p:nvPr>
        </p:nvSpPr>
        <p:spPr/>
        <p:txBody>
          <a:bodyPr/>
          <a:lstStyle/>
          <a:p>
            <a:r>
              <a:rPr lang="fr-FR" dirty="0"/>
              <a:t>Souscription Prévoyance Pro en VAD</a:t>
            </a:r>
          </a:p>
        </p:txBody>
      </p:sp>
      <p:pic>
        <p:nvPicPr>
          <p:cNvPr id="9" name="Image 8">
            <a:extLst>
              <a:ext uri="{FF2B5EF4-FFF2-40B4-BE49-F238E27FC236}">
                <a16:creationId xmlns:a16="http://schemas.microsoft.com/office/drawing/2014/main" id="{D0F98A28-0EEC-4600-B30B-CA205D576E47}"/>
              </a:ext>
            </a:extLst>
          </p:cNvPr>
          <p:cNvPicPr>
            <a:picLocks noChangeAspect="1"/>
          </p:cNvPicPr>
          <p:nvPr/>
        </p:nvPicPr>
        <p:blipFill>
          <a:blip r:embed="rId2"/>
          <a:stretch>
            <a:fillRect/>
          </a:stretch>
        </p:blipFill>
        <p:spPr>
          <a:xfrm>
            <a:off x="3221007" y="1105112"/>
            <a:ext cx="8774569" cy="5124238"/>
          </a:xfrm>
          <a:prstGeom prst="rect">
            <a:avLst/>
          </a:prstGeom>
        </p:spPr>
      </p:pic>
      <p:sp>
        <p:nvSpPr>
          <p:cNvPr id="7" name="Espace réservé du texte 3">
            <a:extLst>
              <a:ext uri="{FF2B5EF4-FFF2-40B4-BE49-F238E27FC236}">
                <a16:creationId xmlns:a16="http://schemas.microsoft.com/office/drawing/2014/main" id="{F1D82B30-6DDA-4D23-82A0-DC42B43CBB80}"/>
              </a:ext>
            </a:extLst>
          </p:cNvPr>
          <p:cNvSpPr txBox="1">
            <a:spLocks/>
          </p:cNvSpPr>
          <p:nvPr/>
        </p:nvSpPr>
        <p:spPr>
          <a:xfrm>
            <a:off x="181797" y="1548882"/>
            <a:ext cx="2795749" cy="119775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Souscription en VAD</a:t>
            </a:r>
          </a:p>
          <a:p>
            <a:r>
              <a:rPr lang="fr-FR" dirty="0"/>
              <a:t>avec </a:t>
            </a:r>
            <a:r>
              <a:rPr lang="fr-FR" b="1" dirty="0"/>
              <a:t>Justificatif Madelin </a:t>
            </a:r>
            <a:r>
              <a:rPr lang="fr-FR" dirty="0"/>
              <a:t>ajouté</a:t>
            </a:r>
          </a:p>
          <a:p>
            <a:r>
              <a:rPr lang="fr-FR" dirty="0"/>
              <a:t>à la liste des pièces justificatives.</a:t>
            </a:r>
          </a:p>
          <a:p>
            <a:endParaRPr lang="fr-FR" dirty="0"/>
          </a:p>
        </p:txBody>
      </p:sp>
    </p:spTree>
    <p:extLst>
      <p:ext uri="{BB962C8B-B14F-4D97-AF65-F5344CB8AC3E}">
        <p14:creationId xmlns:p14="http://schemas.microsoft.com/office/powerpoint/2010/main" val="1194321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23</a:t>
            </a:fld>
            <a:endParaRPr lang="fr-FR"/>
          </a:p>
        </p:txBody>
      </p:sp>
      <p:sp>
        <p:nvSpPr>
          <p:cNvPr id="5" name="Titre 4"/>
          <p:cNvSpPr>
            <a:spLocks noGrp="1"/>
          </p:cNvSpPr>
          <p:nvPr>
            <p:ph type="title"/>
          </p:nvPr>
        </p:nvSpPr>
        <p:spPr>
          <a:xfrm>
            <a:off x="242889" y="351127"/>
            <a:ext cx="2704592" cy="1197755"/>
          </a:xfrm>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sp>
        <p:nvSpPr>
          <p:cNvPr id="8" name="Espace réservé du texte 3">
            <a:extLst>
              <a:ext uri="{FF2B5EF4-FFF2-40B4-BE49-F238E27FC236}">
                <a16:creationId xmlns:a16="http://schemas.microsoft.com/office/drawing/2014/main" id="{A04A7D72-3FE1-4FA0-832C-F825A01F08D2}"/>
              </a:ext>
            </a:extLst>
          </p:cNvPr>
          <p:cNvSpPr>
            <a:spLocks noGrp="1"/>
          </p:cNvSpPr>
          <p:nvPr>
            <p:ph type="body" sz="quarter" idx="15"/>
          </p:nvPr>
        </p:nvSpPr>
        <p:spPr>
          <a:xfrm>
            <a:off x="242888" y="3100388"/>
            <a:ext cx="2538412" cy="1197755"/>
          </a:xfrm>
        </p:spPr>
        <p:txBody>
          <a:bodyPr/>
          <a:lstStyle/>
          <a:p>
            <a:r>
              <a:rPr lang="fr-FR" dirty="0"/>
              <a:t>Souscription en VAD</a:t>
            </a:r>
          </a:p>
          <a:p>
            <a:r>
              <a:rPr lang="fr-FR" b="1" dirty="0"/>
              <a:t>Justificatif Madelin </a:t>
            </a:r>
            <a:r>
              <a:rPr lang="fr-FR" dirty="0"/>
              <a:t>reçu</a:t>
            </a:r>
          </a:p>
          <a:p>
            <a:r>
              <a:rPr lang="fr-FR" dirty="0"/>
              <a:t>avec signature en face à face</a:t>
            </a:r>
          </a:p>
          <a:p>
            <a:endParaRPr lang="fr-FR" dirty="0"/>
          </a:p>
        </p:txBody>
      </p:sp>
      <p:pic>
        <p:nvPicPr>
          <p:cNvPr id="3" name="Image 2">
            <a:extLst>
              <a:ext uri="{FF2B5EF4-FFF2-40B4-BE49-F238E27FC236}">
                <a16:creationId xmlns:a16="http://schemas.microsoft.com/office/drawing/2014/main" id="{82E37B32-2368-48DC-BB9D-7B6D11298339}"/>
              </a:ext>
            </a:extLst>
          </p:cNvPr>
          <p:cNvPicPr>
            <a:picLocks noChangeAspect="1"/>
          </p:cNvPicPr>
          <p:nvPr/>
        </p:nvPicPr>
        <p:blipFill>
          <a:blip r:embed="rId2"/>
          <a:stretch>
            <a:fillRect/>
          </a:stretch>
        </p:blipFill>
        <p:spPr>
          <a:xfrm>
            <a:off x="3334215" y="1314450"/>
            <a:ext cx="8388144" cy="4898571"/>
          </a:xfrm>
          <a:prstGeom prst="rect">
            <a:avLst/>
          </a:prstGeom>
        </p:spPr>
      </p:pic>
      <p:sp>
        <p:nvSpPr>
          <p:cNvPr id="7" name="Flèche : droite 6">
            <a:extLst>
              <a:ext uri="{FF2B5EF4-FFF2-40B4-BE49-F238E27FC236}">
                <a16:creationId xmlns:a16="http://schemas.microsoft.com/office/drawing/2014/main" id="{D971B79B-7234-45CE-916F-17E80FC6CAD5}"/>
              </a:ext>
            </a:extLst>
          </p:cNvPr>
          <p:cNvSpPr/>
          <p:nvPr/>
        </p:nvSpPr>
        <p:spPr>
          <a:xfrm rot="16200000">
            <a:off x="8338851" y="6202480"/>
            <a:ext cx="291640" cy="22137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142579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24</a:t>
            </a:fld>
            <a:endParaRPr lang="fr-FR"/>
          </a:p>
        </p:txBody>
      </p:sp>
      <p:sp>
        <p:nvSpPr>
          <p:cNvPr id="5" name="Titre 4"/>
          <p:cNvSpPr>
            <a:spLocks noGrp="1"/>
          </p:cNvSpPr>
          <p:nvPr>
            <p:ph type="title"/>
          </p:nvPr>
        </p:nvSpPr>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3" name="Image 2">
            <a:extLst>
              <a:ext uri="{FF2B5EF4-FFF2-40B4-BE49-F238E27FC236}">
                <a16:creationId xmlns:a16="http://schemas.microsoft.com/office/drawing/2014/main" id="{99341246-7EF9-4E21-970B-C8669A5C8244}"/>
              </a:ext>
            </a:extLst>
          </p:cNvPr>
          <p:cNvPicPr>
            <a:picLocks noChangeAspect="1"/>
          </p:cNvPicPr>
          <p:nvPr/>
        </p:nvPicPr>
        <p:blipFill>
          <a:blip r:embed="rId2"/>
          <a:stretch>
            <a:fillRect/>
          </a:stretch>
        </p:blipFill>
        <p:spPr>
          <a:xfrm>
            <a:off x="3354485" y="1338942"/>
            <a:ext cx="8451071" cy="4930901"/>
          </a:xfrm>
          <a:prstGeom prst="rect">
            <a:avLst/>
          </a:prstGeom>
        </p:spPr>
      </p:pic>
      <p:sp>
        <p:nvSpPr>
          <p:cNvPr id="7" name="Espace réservé du texte 3">
            <a:extLst>
              <a:ext uri="{FF2B5EF4-FFF2-40B4-BE49-F238E27FC236}">
                <a16:creationId xmlns:a16="http://schemas.microsoft.com/office/drawing/2014/main" id="{4066BF21-7C1E-4C09-9380-6A17056E4E82}"/>
              </a:ext>
            </a:extLst>
          </p:cNvPr>
          <p:cNvSpPr txBox="1">
            <a:spLocks/>
          </p:cNvSpPr>
          <p:nvPr/>
        </p:nvSpPr>
        <p:spPr>
          <a:xfrm>
            <a:off x="242889" y="2684009"/>
            <a:ext cx="2538412" cy="321627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Souscription en VAD</a:t>
            </a:r>
          </a:p>
          <a:p>
            <a:r>
              <a:rPr lang="fr-FR" b="1" dirty="0"/>
              <a:t>Justificatif Madelin </a:t>
            </a:r>
            <a:r>
              <a:rPr lang="fr-FR" dirty="0"/>
              <a:t>reçu</a:t>
            </a:r>
          </a:p>
          <a:p>
            <a:r>
              <a:rPr lang="fr-FR" dirty="0"/>
              <a:t>avec signature en face à face</a:t>
            </a:r>
          </a:p>
          <a:p>
            <a:endParaRPr lang="fr-FR" dirty="0">
              <a:sym typeface="Wingdings" panose="05000000000000000000" pitchFamily="2" charset="2"/>
            </a:endParaRPr>
          </a:p>
          <a:p>
            <a:r>
              <a:rPr lang="fr-FR" b="1" dirty="0">
                <a:sym typeface="Wingdings" panose="05000000000000000000" pitchFamily="2" charset="2"/>
              </a:rPr>
              <a:t>La souscription a été réalisée en VAD mais le client passe à l’agence et la signature se fait en mode papier.</a:t>
            </a:r>
            <a:endParaRPr lang="fr-FR" b="1" dirty="0"/>
          </a:p>
        </p:txBody>
      </p:sp>
    </p:spTree>
    <p:extLst>
      <p:ext uri="{BB962C8B-B14F-4D97-AF65-F5344CB8AC3E}">
        <p14:creationId xmlns:p14="http://schemas.microsoft.com/office/powerpoint/2010/main" val="2167259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25</a:t>
            </a:fld>
            <a:endParaRPr lang="fr-FR"/>
          </a:p>
        </p:txBody>
      </p:sp>
      <p:sp>
        <p:nvSpPr>
          <p:cNvPr id="5" name="Titre 4"/>
          <p:cNvSpPr>
            <a:spLocks noGrp="1"/>
          </p:cNvSpPr>
          <p:nvPr>
            <p:ph type="title"/>
          </p:nvPr>
        </p:nvSpPr>
        <p:spPr/>
        <p:txBody>
          <a:bodyPr>
            <a:normAutofit fontScale="90000"/>
          </a:bodyPr>
          <a:lstStyle/>
          <a:p>
            <a:r>
              <a:rPr lang="fr-FR" sz="2800" dirty="0">
                <a:solidFill>
                  <a:srgbClr val="1D1D1B"/>
                </a:solidFill>
              </a:rPr>
              <a:t>Fin du parcours de souscription dans </a:t>
            </a:r>
            <a:r>
              <a:rPr lang="fr-FR" sz="2800" dirty="0" err="1">
                <a:solidFill>
                  <a:srgbClr val="1D1D1B"/>
                </a:solidFill>
              </a:rPr>
              <a:t>MySys</a:t>
            </a:r>
            <a:r>
              <a:rPr lang="fr-FR" sz="2800" dirty="0"/>
              <a:t> </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3" name="Image 2">
            <a:extLst>
              <a:ext uri="{FF2B5EF4-FFF2-40B4-BE49-F238E27FC236}">
                <a16:creationId xmlns:a16="http://schemas.microsoft.com/office/drawing/2014/main" id="{EAF09A84-71CB-49A5-8D20-DED40CE4B35B}"/>
              </a:ext>
            </a:extLst>
          </p:cNvPr>
          <p:cNvPicPr>
            <a:picLocks noChangeAspect="1"/>
          </p:cNvPicPr>
          <p:nvPr/>
        </p:nvPicPr>
        <p:blipFill>
          <a:blip r:embed="rId2"/>
          <a:stretch>
            <a:fillRect/>
          </a:stretch>
        </p:blipFill>
        <p:spPr>
          <a:xfrm>
            <a:off x="3267547" y="653288"/>
            <a:ext cx="5517381" cy="3225679"/>
          </a:xfrm>
          <a:prstGeom prst="rect">
            <a:avLst/>
          </a:prstGeom>
        </p:spPr>
      </p:pic>
      <p:sp>
        <p:nvSpPr>
          <p:cNvPr id="9" name="Espace réservé du texte 3">
            <a:extLst>
              <a:ext uri="{FF2B5EF4-FFF2-40B4-BE49-F238E27FC236}">
                <a16:creationId xmlns:a16="http://schemas.microsoft.com/office/drawing/2014/main" id="{E1F13910-0492-470E-AECA-6A060640011B}"/>
              </a:ext>
            </a:extLst>
          </p:cNvPr>
          <p:cNvSpPr txBox="1">
            <a:spLocks/>
          </p:cNvSpPr>
          <p:nvPr/>
        </p:nvSpPr>
        <p:spPr>
          <a:xfrm>
            <a:off x="256263" y="2231245"/>
            <a:ext cx="2538412" cy="392158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Souscription en VAD</a:t>
            </a:r>
          </a:p>
          <a:p>
            <a:r>
              <a:rPr lang="fr-FR" b="1" dirty="0"/>
              <a:t>Justificatif Madelin </a:t>
            </a:r>
            <a:r>
              <a:rPr lang="fr-FR" dirty="0"/>
              <a:t>reçu</a:t>
            </a:r>
          </a:p>
          <a:p>
            <a:r>
              <a:rPr lang="fr-FR" dirty="0"/>
              <a:t>avec signature en face à face</a:t>
            </a:r>
          </a:p>
          <a:p>
            <a:endParaRPr lang="fr-FR" dirty="0"/>
          </a:p>
          <a:p>
            <a:endParaRPr lang="fr-FR" dirty="0"/>
          </a:p>
          <a:p>
            <a:endParaRPr lang="fr-FR" dirty="0"/>
          </a:p>
          <a:p>
            <a:endParaRPr lang="fr-FR" dirty="0"/>
          </a:p>
          <a:p>
            <a:r>
              <a:rPr lang="fr-FR" dirty="0"/>
              <a:t>Le dossier de vente est finalisé automatiquement après édition des documents.</a:t>
            </a:r>
          </a:p>
          <a:p>
            <a:endParaRPr lang="fr-FR" dirty="0"/>
          </a:p>
        </p:txBody>
      </p:sp>
      <p:pic>
        <p:nvPicPr>
          <p:cNvPr id="10" name="Image 9">
            <a:extLst>
              <a:ext uri="{FF2B5EF4-FFF2-40B4-BE49-F238E27FC236}">
                <a16:creationId xmlns:a16="http://schemas.microsoft.com/office/drawing/2014/main" id="{B65326D9-168E-4D99-A020-F8FD2673BC98}"/>
              </a:ext>
            </a:extLst>
          </p:cNvPr>
          <p:cNvPicPr>
            <a:picLocks noChangeAspect="1"/>
          </p:cNvPicPr>
          <p:nvPr/>
        </p:nvPicPr>
        <p:blipFill>
          <a:blip r:embed="rId3"/>
          <a:stretch>
            <a:fillRect/>
          </a:stretch>
        </p:blipFill>
        <p:spPr>
          <a:xfrm>
            <a:off x="4737194" y="2610886"/>
            <a:ext cx="6709912" cy="3921583"/>
          </a:xfrm>
          <a:prstGeom prst="rect">
            <a:avLst/>
          </a:prstGeom>
        </p:spPr>
      </p:pic>
    </p:spTree>
    <p:extLst>
      <p:ext uri="{BB962C8B-B14F-4D97-AF65-F5344CB8AC3E}">
        <p14:creationId xmlns:p14="http://schemas.microsoft.com/office/powerpoint/2010/main" val="821517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26</a:t>
            </a:fld>
            <a:endParaRPr lang="fr-FR"/>
          </a:p>
        </p:txBody>
      </p:sp>
      <p:sp>
        <p:nvSpPr>
          <p:cNvPr id="4" name="Espace réservé du texte 3"/>
          <p:cNvSpPr>
            <a:spLocks noGrp="1"/>
          </p:cNvSpPr>
          <p:nvPr>
            <p:ph type="body" sz="quarter" idx="15"/>
          </p:nvPr>
        </p:nvSpPr>
        <p:spPr>
          <a:xfrm>
            <a:off x="325262" y="952655"/>
            <a:ext cx="2538412" cy="5554217"/>
          </a:xfrm>
        </p:spPr>
        <p:txBody>
          <a:bodyPr>
            <a:normAutofit lnSpcReduction="10000"/>
          </a:bodyPr>
          <a:lstStyle/>
          <a:p>
            <a:r>
              <a:rPr lang="fr-FR" dirty="0"/>
              <a:t>Le </a:t>
            </a:r>
            <a:r>
              <a:rPr lang="fr-FR" b="1" dirty="0"/>
              <a:t>Justificatif Madelin </a:t>
            </a:r>
            <a:r>
              <a:rPr lang="fr-FR" dirty="0"/>
              <a:t>a été défini comme document facultatif car un seul produit et un seul acte de gestion ont été paramétrés pour les adhésions Prévoyance PRO.</a:t>
            </a:r>
          </a:p>
          <a:p>
            <a:r>
              <a:rPr lang="fr-FR" dirty="0"/>
              <a:t>Il apparaît dans Classeur Client dans les </a:t>
            </a:r>
            <a:r>
              <a:rPr lang="fr-FR" b="1" dirty="0"/>
              <a:t>Documents facultatifs</a:t>
            </a:r>
            <a:r>
              <a:rPr lang="fr-FR" dirty="0"/>
              <a:t> quel que soit le type de contrat, que le justificatif Madelin ait été ajouté à la liste des pièces justificatives ou pas.</a:t>
            </a:r>
          </a:p>
          <a:p>
            <a:r>
              <a:rPr lang="fr-FR" dirty="0"/>
              <a:t>A réception du document, le conseiller doit l’insérer manuellement dans le classeur client au niveau du dossier correspondant au contrat souscrit.</a:t>
            </a:r>
          </a:p>
          <a:p>
            <a:r>
              <a:rPr lang="fr-FR" dirty="0"/>
              <a:t>Le contrôle à posteriori qui sera réalisé par la Conformité NA, à partir </a:t>
            </a:r>
            <a:r>
              <a:rPr lang="fr-FR" dirty="0" err="1"/>
              <a:t>reporting</a:t>
            </a:r>
            <a:r>
              <a:rPr lang="fr-FR" dirty="0"/>
              <a:t> trimestriel (MEP début 2022), s’appuiera sur Classeur Client pour vérifier la présence du document pour les contrats Madelin.</a:t>
            </a:r>
          </a:p>
        </p:txBody>
      </p:sp>
      <p:sp>
        <p:nvSpPr>
          <p:cNvPr id="5" name="Titre 4"/>
          <p:cNvSpPr>
            <a:spLocks noGrp="1"/>
          </p:cNvSpPr>
          <p:nvPr>
            <p:ph type="title"/>
          </p:nvPr>
        </p:nvSpPr>
        <p:spPr>
          <a:xfrm>
            <a:off x="242889" y="351128"/>
            <a:ext cx="2538412" cy="476646"/>
          </a:xfrm>
        </p:spPr>
        <p:txBody>
          <a:bodyPr>
            <a:normAutofit/>
          </a:bodyPr>
          <a:lstStyle/>
          <a:p>
            <a:r>
              <a:rPr lang="fr-FR" sz="2800" dirty="0"/>
              <a:t>Classeur Client</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pic>
        <p:nvPicPr>
          <p:cNvPr id="3" name="Image 2">
            <a:extLst>
              <a:ext uri="{FF2B5EF4-FFF2-40B4-BE49-F238E27FC236}">
                <a16:creationId xmlns:a16="http://schemas.microsoft.com/office/drawing/2014/main" id="{140F4C47-A9E4-48D8-809D-B82002301AF3}"/>
              </a:ext>
            </a:extLst>
          </p:cNvPr>
          <p:cNvPicPr>
            <a:picLocks noChangeAspect="1"/>
          </p:cNvPicPr>
          <p:nvPr/>
        </p:nvPicPr>
        <p:blipFill>
          <a:blip r:embed="rId2"/>
          <a:stretch>
            <a:fillRect/>
          </a:stretch>
        </p:blipFill>
        <p:spPr>
          <a:xfrm>
            <a:off x="3682934" y="1434165"/>
            <a:ext cx="8183804" cy="4508299"/>
          </a:xfrm>
          <a:prstGeom prst="rect">
            <a:avLst/>
          </a:prstGeom>
        </p:spPr>
      </p:pic>
      <p:sp>
        <p:nvSpPr>
          <p:cNvPr id="7" name="Flèche : droite 6">
            <a:extLst>
              <a:ext uri="{FF2B5EF4-FFF2-40B4-BE49-F238E27FC236}">
                <a16:creationId xmlns:a16="http://schemas.microsoft.com/office/drawing/2014/main" id="{229E09A6-7400-4DDA-BFE3-E536D91F3349}"/>
              </a:ext>
            </a:extLst>
          </p:cNvPr>
          <p:cNvSpPr/>
          <p:nvPr/>
        </p:nvSpPr>
        <p:spPr>
          <a:xfrm>
            <a:off x="5401063" y="4958100"/>
            <a:ext cx="241601" cy="1408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281931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5D0B7D2-6EE6-4082-85F5-9D8111D82388}" type="slidenum">
              <a:rPr lang="fr-FR" smtClean="0"/>
              <a:t>27</a:t>
            </a:fld>
            <a:endParaRPr lang="fr-FR"/>
          </a:p>
        </p:txBody>
      </p:sp>
      <p:sp>
        <p:nvSpPr>
          <p:cNvPr id="4" name="Espace réservé du texte 3"/>
          <p:cNvSpPr>
            <a:spLocks noGrp="1"/>
          </p:cNvSpPr>
          <p:nvPr>
            <p:ph type="body" sz="quarter" idx="15"/>
          </p:nvPr>
        </p:nvSpPr>
        <p:spPr>
          <a:xfrm>
            <a:off x="3430405" y="478380"/>
            <a:ext cx="8016702" cy="6730747"/>
          </a:xfrm>
        </p:spPr>
        <p:txBody>
          <a:bodyPr>
            <a:normAutofit fontScale="70000" lnSpcReduction="20000"/>
          </a:bodyPr>
          <a:lstStyle/>
          <a:p>
            <a:r>
              <a:rPr lang="fr-FR" sz="2300" b="1" i="1" dirty="0"/>
              <a:t>Causes possibles :</a:t>
            </a:r>
          </a:p>
          <a:p>
            <a:endParaRPr lang="fr-FR" b="1" dirty="0"/>
          </a:p>
          <a:p>
            <a:r>
              <a:rPr lang="fr-FR" sz="1800" b="1" dirty="0"/>
              <a:t>Souscription sans pièce justificative :</a:t>
            </a:r>
          </a:p>
          <a:p>
            <a:pPr marL="285750" indent="-285750">
              <a:buFontTx/>
              <a:buChar char="-"/>
            </a:pPr>
            <a:r>
              <a:rPr lang="fr-FR" sz="1800" dirty="0"/>
              <a:t>En mode signature électronique ou papier </a:t>
            </a:r>
            <a:r>
              <a:rPr lang="fr-FR" sz="1800" dirty="0">
                <a:sym typeface="Wingdings" panose="05000000000000000000" pitchFamily="2" charset="2"/>
              </a:rPr>
              <a:t> </a:t>
            </a:r>
            <a:r>
              <a:rPr lang="fr-FR" sz="1800" dirty="0"/>
              <a:t>le client n’a pas signé dans le délai de 30 j.</a:t>
            </a:r>
          </a:p>
          <a:p>
            <a:pPr marL="285750" indent="-285750">
              <a:buFontTx/>
              <a:buChar char="-"/>
            </a:pPr>
            <a:r>
              <a:rPr lang="fr-FR" sz="1800" dirty="0">
                <a:sym typeface="Wingdings" panose="05000000000000000000" pitchFamily="2" charset="2"/>
              </a:rPr>
              <a:t>En mode signature papier  le client a signé dans le délai de 30 j mais le conseiller n’a pas mis à jour le dossier de vente pour l’indiquer.</a:t>
            </a:r>
            <a:endParaRPr lang="fr-FR" sz="1800" dirty="0"/>
          </a:p>
          <a:p>
            <a:endParaRPr lang="fr-FR" dirty="0"/>
          </a:p>
          <a:p>
            <a:r>
              <a:rPr lang="fr-FR" sz="1800" b="1" dirty="0"/>
              <a:t>Souscription avec pièce justificative :</a:t>
            </a:r>
          </a:p>
          <a:p>
            <a:pPr marL="285750" indent="-285750">
              <a:buFontTx/>
              <a:buChar char="-"/>
            </a:pPr>
            <a:r>
              <a:rPr lang="fr-FR" sz="1800" dirty="0"/>
              <a:t>En mode signature électronique ou papier </a:t>
            </a:r>
            <a:r>
              <a:rPr lang="fr-FR" sz="1800" dirty="0">
                <a:sym typeface="Wingdings" panose="05000000000000000000" pitchFamily="2" charset="2"/>
              </a:rPr>
              <a:t></a:t>
            </a:r>
            <a:r>
              <a:rPr lang="fr-FR" sz="1800" dirty="0"/>
              <a:t> le client n’a pas signé dans le délai de 30 j.</a:t>
            </a:r>
          </a:p>
          <a:p>
            <a:pPr marL="285750" indent="-285750">
              <a:buFontTx/>
              <a:buChar char="-"/>
            </a:pPr>
            <a:r>
              <a:rPr lang="fr-FR" sz="1800" dirty="0"/>
              <a:t>En mode signature électronique :</a:t>
            </a:r>
            <a:br>
              <a:rPr lang="fr-FR" sz="1800" dirty="0"/>
            </a:br>
            <a:r>
              <a:rPr lang="fr-FR" sz="1800" dirty="0"/>
              <a:t>      </a:t>
            </a:r>
            <a:r>
              <a:rPr lang="fr-FR" sz="1800" dirty="0">
                <a:sym typeface="Wingdings" panose="05000000000000000000" pitchFamily="2" charset="2"/>
              </a:rPr>
              <a:t></a:t>
            </a:r>
            <a:r>
              <a:rPr lang="fr-FR" sz="1800" dirty="0"/>
              <a:t> le client a signé dans le délai de 30 j mais n’a pas fourni le justificatif,</a:t>
            </a:r>
            <a:br>
              <a:rPr lang="fr-FR" sz="1800" dirty="0"/>
            </a:br>
            <a:r>
              <a:rPr lang="fr-FR" sz="1800" dirty="0"/>
              <a:t>      </a:t>
            </a:r>
            <a:r>
              <a:rPr lang="fr-FR" sz="1800" dirty="0">
                <a:sym typeface="Wingdings" panose="05000000000000000000" pitchFamily="2" charset="2"/>
              </a:rPr>
              <a:t></a:t>
            </a:r>
            <a:r>
              <a:rPr lang="fr-FR" sz="1800" dirty="0"/>
              <a:t> le client a signé dans le délai de 30 j et fourni le justificatif mais le conseiller n’a pas indiqué la fourniture</a:t>
            </a:r>
            <a:br>
              <a:rPr lang="fr-FR" sz="1800" dirty="0"/>
            </a:br>
            <a:r>
              <a:rPr lang="fr-FR" sz="1800" dirty="0"/>
              <a:t>           de la pièce dans le dossier de vente.</a:t>
            </a:r>
          </a:p>
          <a:p>
            <a:pPr marL="285750" indent="-285750">
              <a:buFontTx/>
              <a:buChar char="-"/>
            </a:pPr>
            <a:r>
              <a:rPr lang="fr-FR" sz="1800" dirty="0"/>
              <a:t>En mode signature papier :</a:t>
            </a:r>
            <a:br>
              <a:rPr lang="fr-FR" sz="1800" dirty="0"/>
            </a:br>
            <a:r>
              <a:rPr lang="fr-FR" sz="1800" dirty="0"/>
              <a:t>      </a:t>
            </a:r>
            <a:r>
              <a:rPr lang="fr-FR" sz="1800" dirty="0">
                <a:sym typeface="Wingdings" panose="05000000000000000000" pitchFamily="2" charset="2"/>
              </a:rPr>
              <a:t> le client a signé et fourni le justificatif mais le conseiller n’a pas indiqué la signature </a:t>
            </a:r>
            <a:r>
              <a:rPr lang="fr-FR" sz="1800" u="sng" dirty="0">
                <a:sym typeface="Wingdings" panose="05000000000000000000" pitchFamily="2" charset="2"/>
              </a:rPr>
              <a:t>et</a:t>
            </a:r>
            <a:r>
              <a:rPr lang="fr-FR" sz="1800" dirty="0">
                <a:sym typeface="Wingdings" panose="05000000000000000000" pitchFamily="2" charset="2"/>
              </a:rPr>
              <a:t> la fourniture </a:t>
            </a:r>
            <a:r>
              <a:rPr lang="fr-FR" sz="1800" dirty="0"/>
              <a:t>de la </a:t>
            </a:r>
            <a:br>
              <a:rPr lang="fr-FR" sz="1800" dirty="0"/>
            </a:br>
            <a:r>
              <a:rPr lang="fr-FR" sz="1800" dirty="0"/>
              <a:t>            pièce dans le dossier de vente,</a:t>
            </a:r>
            <a:br>
              <a:rPr lang="fr-FR" sz="1800" dirty="0"/>
            </a:br>
            <a:r>
              <a:rPr lang="fr-FR" sz="1800" dirty="0"/>
              <a:t>      </a:t>
            </a:r>
            <a:r>
              <a:rPr lang="fr-FR" sz="1800" dirty="0">
                <a:sym typeface="Wingdings" panose="05000000000000000000" pitchFamily="2" charset="2"/>
              </a:rPr>
              <a:t> le client a signé, le conseiller l’a indiqué dans le dossier de vente mais le client n’a pas fourni la pièce,</a:t>
            </a:r>
            <a:br>
              <a:rPr lang="fr-FR" sz="1800" dirty="0">
                <a:sym typeface="Wingdings" panose="05000000000000000000" pitchFamily="2" charset="2"/>
              </a:rPr>
            </a:br>
            <a:r>
              <a:rPr lang="fr-FR" sz="1800" dirty="0">
                <a:sym typeface="Wingdings" panose="05000000000000000000" pitchFamily="2" charset="2"/>
              </a:rPr>
              <a:t>       le client a fourni le justificatif, le conseiller l’a indiqué dans le dossier de vente mais le client n’a pas signé,</a:t>
            </a:r>
            <a:br>
              <a:rPr lang="fr-FR" sz="1800" dirty="0">
                <a:sym typeface="Wingdings" panose="05000000000000000000" pitchFamily="2" charset="2"/>
              </a:rPr>
            </a:br>
            <a:r>
              <a:rPr lang="fr-FR" sz="1800" dirty="0">
                <a:sym typeface="Wingdings" panose="05000000000000000000" pitchFamily="2" charset="2"/>
              </a:rPr>
              <a:t>       le client n’a pas signé et n’a pas fourni la pièce.</a:t>
            </a:r>
          </a:p>
          <a:p>
            <a:endParaRPr lang="fr-FR" sz="1800" dirty="0">
              <a:sym typeface="Wingdings" panose="05000000000000000000" pitchFamily="2" charset="2"/>
            </a:endParaRPr>
          </a:p>
          <a:p>
            <a:pPr marL="285750" indent="-285750">
              <a:buFontTx/>
              <a:buChar char="-"/>
            </a:pPr>
            <a:r>
              <a:rPr lang="fr-FR" sz="1800" b="1" dirty="0">
                <a:sym typeface="Wingdings" panose="05000000000000000000" pitchFamily="2" charset="2"/>
              </a:rPr>
              <a:t>Non signature du client dans le délai de 30 j :</a:t>
            </a:r>
          </a:p>
          <a:p>
            <a:r>
              <a:rPr lang="fr-FR" sz="1800" dirty="0">
                <a:sym typeface="Wingdings" panose="05000000000000000000" pitchFamily="2" charset="2"/>
              </a:rPr>
              <a:t>              le client n’a pas vu le mail reçu sur la boîte mail saisie dans la Connaissance Client,</a:t>
            </a:r>
          </a:p>
          <a:p>
            <a:r>
              <a:rPr lang="fr-FR" sz="1800" dirty="0">
                <a:sym typeface="Wingdings" panose="05000000000000000000" pitchFamily="2" charset="2"/>
              </a:rPr>
              <a:t>              le client a un Abonnement Internet Part mais n’a pas vu le message envoyé dans la MSI lui permettant de</a:t>
            </a:r>
            <a:br>
              <a:rPr lang="fr-FR" sz="1800" dirty="0">
                <a:sym typeface="Wingdings" panose="05000000000000000000" pitchFamily="2" charset="2"/>
              </a:rPr>
            </a:br>
            <a:r>
              <a:rPr lang="fr-FR" sz="1800" dirty="0">
                <a:sym typeface="Wingdings" panose="05000000000000000000" pitchFamily="2" charset="2"/>
              </a:rPr>
              <a:t>                  signer électroniquement,</a:t>
            </a:r>
          </a:p>
          <a:p>
            <a:r>
              <a:rPr lang="fr-FR" sz="1800" dirty="0">
                <a:sym typeface="Wingdings" panose="05000000000000000000" pitchFamily="2" charset="2"/>
              </a:rPr>
              <a:t>               le client n’a pas d’Abonnement Internet PART et n’a donc pas reçu le message lui permettant de signer</a:t>
            </a:r>
            <a:br>
              <a:rPr lang="fr-FR" sz="1800" dirty="0">
                <a:sym typeface="Wingdings" panose="05000000000000000000" pitchFamily="2" charset="2"/>
              </a:rPr>
            </a:br>
            <a:r>
              <a:rPr lang="fr-FR" sz="1800" dirty="0">
                <a:sym typeface="Wingdings" panose="05000000000000000000" pitchFamily="2" charset="2"/>
              </a:rPr>
              <a:t>                   électroniquement,</a:t>
            </a:r>
          </a:p>
          <a:p>
            <a:r>
              <a:rPr lang="fr-FR" sz="1800" dirty="0">
                <a:sym typeface="Wingdings" panose="05000000000000000000" pitchFamily="2" charset="2"/>
              </a:rPr>
              <a:t>               le client a oublié de signer,</a:t>
            </a:r>
          </a:p>
          <a:p>
            <a:r>
              <a:rPr lang="fr-FR" sz="1800" dirty="0">
                <a:sym typeface="Wingdings" panose="05000000000000000000" pitchFamily="2" charset="2"/>
              </a:rPr>
              <a:t>               le client n’a finalement pas voulu signer.</a:t>
            </a:r>
          </a:p>
          <a:p>
            <a:endParaRPr lang="fr-FR" dirty="0">
              <a:sym typeface="Wingdings" panose="05000000000000000000" pitchFamily="2" charset="2"/>
            </a:endParaRPr>
          </a:p>
          <a:p>
            <a:r>
              <a:rPr lang="fr-FR" dirty="0">
                <a:sym typeface="Wingdings" panose="05000000000000000000" pitchFamily="2" charset="2"/>
              </a:rPr>
              <a:t> </a:t>
            </a:r>
          </a:p>
          <a:p>
            <a:endParaRPr lang="fr-FR" dirty="0"/>
          </a:p>
          <a:p>
            <a:pPr marL="285750" indent="-285750">
              <a:buFontTx/>
              <a:buChar char="-"/>
            </a:pPr>
            <a:endParaRPr lang="fr-FR" dirty="0"/>
          </a:p>
          <a:p>
            <a:endParaRPr lang="fr-FR" dirty="0"/>
          </a:p>
        </p:txBody>
      </p:sp>
      <p:sp>
        <p:nvSpPr>
          <p:cNvPr id="5" name="Titre 4"/>
          <p:cNvSpPr>
            <a:spLocks noGrp="1"/>
          </p:cNvSpPr>
          <p:nvPr>
            <p:ph type="title"/>
          </p:nvPr>
        </p:nvSpPr>
        <p:spPr>
          <a:xfrm>
            <a:off x="242889" y="346121"/>
            <a:ext cx="2743502" cy="753106"/>
          </a:xfrm>
        </p:spPr>
        <p:txBody>
          <a:bodyPr>
            <a:normAutofit/>
          </a:bodyPr>
          <a:lstStyle/>
          <a:p>
            <a:r>
              <a:rPr lang="fr-FR" sz="2800" dirty="0"/>
              <a:t>Contrats annulés</a:t>
            </a:r>
          </a:p>
        </p:txBody>
      </p:sp>
      <p:sp>
        <p:nvSpPr>
          <p:cNvPr id="6" name="Espace réservé du texte 5"/>
          <p:cNvSpPr>
            <a:spLocks noGrp="1"/>
          </p:cNvSpPr>
          <p:nvPr>
            <p:ph type="body" sz="quarter" idx="16"/>
          </p:nvPr>
        </p:nvSpPr>
        <p:spPr/>
        <p:txBody>
          <a:bodyPr/>
          <a:lstStyle/>
          <a:p>
            <a:r>
              <a:rPr lang="fr-FR" dirty="0"/>
              <a:t>Souscription Prévoyance Pro en VAD</a:t>
            </a:r>
          </a:p>
          <a:p>
            <a:endParaRPr lang="fr-FR" dirty="0"/>
          </a:p>
        </p:txBody>
      </p:sp>
      <p:sp>
        <p:nvSpPr>
          <p:cNvPr id="9" name="Espace réservé du texte 3">
            <a:extLst>
              <a:ext uri="{FF2B5EF4-FFF2-40B4-BE49-F238E27FC236}">
                <a16:creationId xmlns:a16="http://schemas.microsoft.com/office/drawing/2014/main" id="{142C2082-88B1-497C-9AB8-6D62FE6774A4}"/>
              </a:ext>
            </a:extLst>
          </p:cNvPr>
          <p:cNvSpPr txBox="1">
            <a:spLocks/>
          </p:cNvSpPr>
          <p:nvPr/>
        </p:nvSpPr>
        <p:spPr>
          <a:xfrm>
            <a:off x="277857" y="722674"/>
            <a:ext cx="2673566" cy="5689112"/>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r>
              <a:rPr lang="fr-FR" sz="1900" b="1" i="1" dirty="0">
                <a:solidFill>
                  <a:srgbClr val="FF0000"/>
                </a:solidFill>
              </a:rPr>
              <a:t>Consignes aux conseillers </a:t>
            </a:r>
            <a:r>
              <a:rPr lang="fr-FR" sz="1900" b="1" dirty="0">
                <a:solidFill>
                  <a:srgbClr val="FF0000"/>
                </a:solidFill>
              </a:rPr>
              <a:t>:</a:t>
            </a:r>
          </a:p>
          <a:p>
            <a:pPr marL="285750" indent="-285750">
              <a:buFontTx/>
              <a:buChar char="-"/>
            </a:pPr>
            <a:r>
              <a:rPr lang="fr-FR" dirty="0">
                <a:solidFill>
                  <a:srgbClr val="FF0000"/>
                </a:solidFill>
              </a:rPr>
              <a:t>En présence d’adresses mail et numéros de téléphone typés </a:t>
            </a:r>
            <a:r>
              <a:rPr lang="fr-FR" b="1" dirty="0">
                <a:solidFill>
                  <a:srgbClr val="FF0000"/>
                </a:solidFill>
              </a:rPr>
              <a:t>Personnel</a:t>
            </a:r>
            <a:r>
              <a:rPr lang="fr-FR" dirty="0">
                <a:solidFill>
                  <a:srgbClr val="FF0000"/>
                </a:solidFill>
              </a:rPr>
              <a:t> et </a:t>
            </a:r>
            <a:r>
              <a:rPr lang="fr-FR" b="1" dirty="0">
                <a:solidFill>
                  <a:srgbClr val="FF0000"/>
                </a:solidFill>
              </a:rPr>
              <a:t>Professionnel</a:t>
            </a:r>
            <a:r>
              <a:rPr lang="fr-FR" dirty="0">
                <a:solidFill>
                  <a:srgbClr val="FF0000"/>
                </a:solidFill>
              </a:rPr>
              <a:t> dans la </a:t>
            </a:r>
            <a:r>
              <a:rPr lang="fr-FR" b="1" dirty="0">
                <a:solidFill>
                  <a:srgbClr val="FF0000"/>
                </a:solidFill>
              </a:rPr>
              <a:t>Connaissance Client personne physique</a:t>
            </a:r>
            <a:r>
              <a:rPr lang="fr-FR" dirty="0">
                <a:solidFill>
                  <a:srgbClr val="FF0000"/>
                </a:solidFill>
              </a:rPr>
              <a:t>, ce sont l’adresse mail et le numéro de téléphone typés </a:t>
            </a:r>
            <a:r>
              <a:rPr lang="fr-FR" b="1" dirty="0">
                <a:solidFill>
                  <a:srgbClr val="FF0000"/>
                </a:solidFill>
              </a:rPr>
              <a:t>Personnel </a:t>
            </a:r>
            <a:r>
              <a:rPr lang="fr-FR" dirty="0">
                <a:solidFill>
                  <a:srgbClr val="FF0000"/>
                </a:solidFill>
              </a:rPr>
              <a:t>qui seront utilisés dans le processus de signature électronique.</a:t>
            </a:r>
          </a:p>
          <a:p>
            <a:pPr marL="285750" indent="-285750">
              <a:buFontTx/>
              <a:buChar char="-"/>
            </a:pPr>
            <a:r>
              <a:rPr lang="fr-FR" dirty="0">
                <a:solidFill>
                  <a:srgbClr val="FF0000"/>
                </a:solidFill>
              </a:rPr>
              <a:t>Le client doit avoir un </a:t>
            </a:r>
            <a:r>
              <a:rPr lang="fr-FR" b="1" dirty="0">
                <a:solidFill>
                  <a:srgbClr val="FF0000"/>
                </a:solidFill>
              </a:rPr>
              <a:t>Abonnement Internet PART pour accéder</a:t>
            </a:r>
            <a:r>
              <a:rPr lang="fr-FR" dirty="0">
                <a:solidFill>
                  <a:srgbClr val="FF0000"/>
                </a:solidFill>
              </a:rPr>
              <a:t> au </a:t>
            </a:r>
            <a:r>
              <a:rPr lang="fr-FR" b="1" dirty="0">
                <a:solidFill>
                  <a:srgbClr val="FF0000"/>
                </a:solidFill>
              </a:rPr>
              <a:t>message lui permettant de signer électroniquement à distance </a:t>
            </a:r>
            <a:r>
              <a:rPr lang="fr-FR" b="1" dirty="0">
                <a:solidFill>
                  <a:srgbClr val="FF0000"/>
                </a:solidFill>
                <a:sym typeface="Wingdings" panose="05000000000000000000" pitchFamily="2" charset="2"/>
              </a:rPr>
              <a:t></a:t>
            </a:r>
            <a:r>
              <a:rPr lang="fr-FR" dirty="0">
                <a:solidFill>
                  <a:srgbClr val="FF0000"/>
                </a:solidFill>
              </a:rPr>
              <a:t> si ce n’est pas le cas, le lui en ouvrir un préalablement ou après la souscription du contrat.</a:t>
            </a:r>
          </a:p>
          <a:p>
            <a:pPr marL="285750" indent="-285750">
              <a:buFontTx/>
              <a:buChar char="-"/>
            </a:pPr>
            <a:r>
              <a:rPr lang="fr-FR" dirty="0">
                <a:solidFill>
                  <a:srgbClr val="FF0000"/>
                </a:solidFill>
              </a:rPr>
              <a:t>Ne plus ajouter le Justificatif Madelin à la liste des pièces justificatives du dossier de vente associé à une souscription d’un contrat Madelin </a:t>
            </a:r>
            <a:r>
              <a:rPr lang="fr-FR" dirty="0">
                <a:solidFill>
                  <a:srgbClr val="FF0000"/>
                </a:solidFill>
                <a:sym typeface="Wingdings" panose="05000000000000000000" pitchFamily="2" charset="2"/>
              </a:rPr>
              <a:t> </a:t>
            </a:r>
            <a:r>
              <a:rPr lang="fr-FR" b="1" dirty="0">
                <a:solidFill>
                  <a:srgbClr val="FF0000"/>
                </a:solidFill>
                <a:sym typeface="Wingdings" panose="05000000000000000000" pitchFamily="2" charset="2"/>
              </a:rPr>
              <a:t>souscription sans pièce justificative de manière systématique</a:t>
            </a:r>
            <a:r>
              <a:rPr lang="fr-FR" dirty="0">
                <a:solidFill>
                  <a:srgbClr val="FF0000"/>
                </a:solidFill>
                <a:sym typeface="Wingdings" panose="05000000000000000000" pitchFamily="2" charset="2"/>
              </a:rPr>
              <a:t>.</a:t>
            </a:r>
            <a:endParaRPr lang="fr-FR" dirty="0">
              <a:solidFill>
                <a:srgbClr val="FF0000"/>
              </a:solidFill>
            </a:endParaRPr>
          </a:p>
          <a:p>
            <a:pPr marL="285750" indent="-285750">
              <a:buFontTx/>
              <a:buChar char="-"/>
            </a:pPr>
            <a:r>
              <a:rPr lang="fr-FR" b="1" dirty="0">
                <a:solidFill>
                  <a:srgbClr val="FF0000"/>
                </a:solidFill>
              </a:rPr>
              <a:t>Suivi des dossiers en cours avec signature papier </a:t>
            </a:r>
            <a:r>
              <a:rPr lang="fr-FR" dirty="0">
                <a:solidFill>
                  <a:srgbClr val="FF0000"/>
                </a:solidFill>
                <a:sym typeface="Wingdings" panose="05000000000000000000" pitchFamily="2" charset="2"/>
              </a:rPr>
              <a:t> le conseiller doit accéder au dossier de vente en cours pour cliquer sur </a:t>
            </a:r>
            <a:r>
              <a:rPr lang="fr-FR" b="1" dirty="0">
                <a:solidFill>
                  <a:srgbClr val="FF0000"/>
                </a:solidFill>
                <a:sym typeface="Wingdings" panose="05000000000000000000" pitchFamily="2" charset="2"/>
              </a:rPr>
              <a:t>Contrat signé</a:t>
            </a:r>
            <a:r>
              <a:rPr lang="fr-FR" dirty="0">
                <a:solidFill>
                  <a:srgbClr val="FF0000"/>
                </a:solidFill>
                <a:sym typeface="Wingdings" panose="05000000000000000000" pitchFamily="2" charset="2"/>
              </a:rPr>
              <a:t>.</a:t>
            </a:r>
          </a:p>
          <a:p>
            <a:endParaRPr lang="fr-FR" dirty="0">
              <a:solidFill>
                <a:srgbClr val="FF0000"/>
              </a:solidFill>
              <a:sym typeface="Wingdings" panose="05000000000000000000" pitchFamily="2" charset="2"/>
            </a:endParaRPr>
          </a:p>
          <a:p>
            <a:pPr marL="285750" indent="-285750">
              <a:buFontTx/>
              <a:buChar char="-"/>
            </a:pPr>
            <a:endParaRPr lang="fr-FR" dirty="0">
              <a:solidFill>
                <a:srgbClr val="FF0000"/>
              </a:solidFill>
            </a:endParaRPr>
          </a:p>
        </p:txBody>
      </p:sp>
    </p:spTree>
    <p:extLst>
      <p:ext uri="{BB962C8B-B14F-4D97-AF65-F5344CB8AC3E}">
        <p14:creationId xmlns:p14="http://schemas.microsoft.com/office/powerpoint/2010/main" val="2785021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2970565"/>
      </p:ext>
    </p:extLst>
  </p:cSld>
  <p:clrMapOvr>
    <a:masterClrMapping/>
  </p:clrMapOvr>
</p:sld>
</file>

<file path=ppt/theme/theme1.xml><?xml version="1.0" encoding="utf-8"?>
<a:theme xmlns:a="http://schemas.openxmlformats.org/drawingml/2006/main" name="Thème Office">
  <a:themeElements>
    <a:clrScheme name="Personnalisé 1">
      <a:dk1>
        <a:srgbClr val="1D1D1B"/>
      </a:dk1>
      <a:lt1>
        <a:sysClr val="window" lastClr="FFFFFF"/>
      </a:lt1>
      <a:dk2>
        <a:srgbClr val="922A51"/>
      </a:dk2>
      <a:lt2>
        <a:srgbClr val="FFFFFF"/>
      </a:lt2>
      <a:accent1>
        <a:srgbClr val="52277A"/>
      </a:accent1>
      <a:accent2>
        <a:srgbClr val="D83541"/>
      </a:accent2>
      <a:accent3>
        <a:srgbClr val="27CABE"/>
      </a:accent3>
      <a:accent4>
        <a:srgbClr val="B0D885"/>
      </a:accent4>
      <a:accent5>
        <a:srgbClr val="1D1D1B"/>
      </a:accent5>
      <a:accent6>
        <a:srgbClr val="E9E9E9"/>
      </a:accent6>
      <a:hlink>
        <a:srgbClr val="52277A"/>
      </a:hlink>
      <a:folHlink>
        <a:srgbClr val="922A51"/>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2" id="{C57BE68D-CBC0-4948-962E-8C7B73E451AA}" vid="{18CB5A7C-4EEC-4944-81D4-684782DE3D8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Modele IT-CE</Template>
  <TotalTime>2307</TotalTime>
  <Words>1852</Words>
  <Application>Microsoft Office PowerPoint</Application>
  <PresentationFormat>Grand écran</PresentationFormat>
  <Paragraphs>205</Paragraphs>
  <Slides>28</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28</vt:i4>
      </vt:variant>
    </vt:vector>
  </HeadingPairs>
  <TitlesOfParts>
    <vt:vector size="31" baseType="lpstr">
      <vt:lpstr>Arial</vt:lpstr>
      <vt:lpstr>Calibri</vt:lpstr>
      <vt:lpstr>Thème Office</vt:lpstr>
      <vt:lpstr>Souscription Prévoyance Pro en VAD</vt:lpstr>
      <vt:lpstr>Connaissance Client personne physique / PRO</vt:lpstr>
      <vt:lpstr>Connaissance Client personne physique / PRO</vt:lpstr>
      <vt:lpstr>Connaissance Client Personne Physique / PRO</vt:lpstr>
      <vt:lpstr>Fin du parcours de souscription dans MyAssur</vt:lpstr>
      <vt:lpstr>Fin du parcours de souscription dans MyAssur</vt:lpstr>
      <vt:lpstr>Fin du parcours de souscription dans MySys</vt:lpstr>
      <vt:lpstr>Fin du parcours de souscription dans MySys</vt:lpstr>
      <vt:lpstr>Fin du parcours de souscription dans MySys </vt:lpstr>
      <vt:lpstr>Fin du parcours de souscription dans MySys </vt:lpstr>
      <vt:lpstr>Fin du parcours de souscription dans MySys </vt:lpstr>
      <vt:lpstr>Fin du parcours de souscription dans MySys </vt:lpstr>
      <vt:lpstr>Fin du parcours de souscription dans MySys </vt:lpstr>
      <vt:lpstr>Ouverture des Services Banque A Distance (PART)</vt:lpstr>
      <vt:lpstr>Dossiers de vente en cours</vt:lpstr>
      <vt:lpstr>Gestion du dossier de vente</vt:lpstr>
      <vt:lpstr>Gestion du dossier de vente</vt:lpstr>
      <vt:lpstr>Fin du parcours de souscription dans MySys </vt:lpstr>
      <vt:lpstr>Suivi du dossier de vente</vt:lpstr>
      <vt:lpstr>Fin du parcours de souscription dans MySys </vt:lpstr>
      <vt:lpstr>Suivi du dossier de vente</vt:lpstr>
      <vt:lpstr>Suivi du dossier de vente</vt:lpstr>
      <vt:lpstr>Fin du parcours de souscription dans MySys </vt:lpstr>
      <vt:lpstr>Fin du parcours de souscription dans MySys </vt:lpstr>
      <vt:lpstr>Fin du parcours de souscription dans MySys </vt:lpstr>
      <vt:lpstr>Classeur Client</vt:lpstr>
      <vt:lpstr>Contrats annulés</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Souscription prévoyance pro en VAD</dc:title>
  <dc:creator>CETTE Pascale [IT-CE]</dc:creator>
  <cp:lastModifiedBy>FUZZATI Isabelle [IT-CE]</cp:lastModifiedBy>
  <cp:revision>138</cp:revision>
  <dcterms:created xsi:type="dcterms:W3CDTF">2020-01-14T09:01:01Z</dcterms:created>
  <dcterms:modified xsi:type="dcterms:W3CDTF">2021-10-14T06:57:43Z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pascale.cette@it-ce.fr</vt:lpwstr>
  </property>
  <property fmtid="{D5CDD505-2E9C-101B-9397-08002B2CF9AE}" pid="5" name="MSIP_Label_48a19f0c-bea1-442e-a475-ed109d9ec508_SetDate">
    <vt:lpwstr>2020-01-14T10:19:58.4200998Z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