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6"/>
  </p:notesMasterIdLst>
  <p:sldIdLst>
    <p:sldId id="259" r:id="rId2"/>
    <p:sldId id="270" r:id="rId3"/>
    <p:sldId id="271" r:id="rId4"/>
    <p:sldId id="1978" r:id="rId5"/>
    <p:sldId id="777" r:id="rId6"/>
    <p:sldId id="1235" r:id="rId7"/>
    <p:sldId id="1239" r:id="rId8"/>
    <p:sldId id="1248" r:id="rId9"/>
    <p:sldId id="1249" r:id="rId10"/>
    <p:sldId id="1251" r:id="rId11"/>
    <p:sldId id="1252" r:id="rId12"/>
    <p:sldId id="1253" r:id="rId13"/>
    <p:sldId id="1254" r:id="rId14"/>
    <p:sldId id="1255" r:id="rId15"/>
    <p:sldId id="1256" r:id="rId16"/>
    <p:sldId id="1264" r:id="rId17"/>
    <p:sldId id="1274" r:id="rId18"/>
    <p:sldId id="1265" r:id="rId19"/>
    <p:sldId id="1272" r:id="rId20"/>
    <p:sldId id="1267" r:id="rId21"/>
    <p:sldId id="1273" r:id="rId22"/>
    <p:sldId id="1275" r:id="rId23"/>
    <p:sldId id="2215" r:id="rId24"/>
    <p:sldId id="2134805998" r:id="rId25"/>
    <p:sldId id="2134805999" r:id="rId26"/>
    <p:sldId id="2134806000" r:id="rId27"/>
    <p:sldId id="2134806001" r:id="rId28"/>
    <p:sldId id="2134806002" r:id="rId29"/>
    <p:sldId id="2134806003" r:id="rId30"/>
    <p:sldId id="2134805990" r:id="rId31"/>
    <p:sldId id="2134805992" r:id="rId32"/>
    <p:sldId id="2217" r:id="rId33"/>
    <p:sldId id="2219" r:id="rId34"/>
    <p:sldId id="2000" r:id="rId35"/>
    <p:sldId id="2001" r:id="rId36"/>
    <p:sldId id="2134805993" r:id="rId37"/>
    <p:sldId id="1992" r:id="rId38"/>
    <p:sldId id="1994" r:id="rId39"/>
    <p:sldId id="302" r:id="rId40"/>
    <p:sldId id="2134806007" r:id="rId41"/>
    <p:sldId id="1998" r:id="rId42"/>
    <p:sldId id="2214" r:id="rId43"/>
    <p:sldId id="2134805995" r:id="rId44"/>
    <p:sldId id="2134805996" r:id="rId45"/>
    <p:sldId id="2134805997" r:id="rId46"/>
    <p:sldId id="300" r:id="rId47"/>
    <p:sldId id="2134805991" r:id="rId48"/>
    <p:sldId id="301" r:id="rId49"/>
    <p:sldId id="2134805994" r:id="rId50"/>
    <p:sldId id="309" r:id="rId51"/>
    <p:sldId id="314" r:id="rId52"/>
    <p:sldId id="320" r:id="rId53"/>
    <p:sldId id="319" r:id="rId54"/>
    <p:sldId id="1962" r:id="rId5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may Guillaume" initials="DG" lastIdx="1" clrIdx="0">
    <p:extLst>
      <p:ext uri="{19B8F6BF-5375-455C-9EA6-DF929625EA0E}">
        <p15:presenceInfo xmlns:p15="http://schemas.microsoft.com/office/powerpoint/2012/main" userId="Damay Guillaume" providerId="None"/>
      </p:ext>
    </p:extLst>
  </p:cmAuthor>
  <p:cmAuthor id="2" name="Chimot Annick" initials="CA" lastIdx="42" clrIdx="1">
    <p:extLst>
      <p:ext uri="{19B8F6BF-5375-455C-9EA6-DF929625EA0E}">
        <p15:presenceInfo xmlns:p15="http://schemas.microsoft.com/office/powerpoint/2012/main" userId="Chimot Annic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59" autoAdjust="0"/>
    <p:restoredTop sz="80115" autoAdjust="0"/>
  </p:normalViewPr>
  <p:slideViewPr>
    <p:cSldViewPr snapToGrid="0">
      <p:cViewPr varScale="1">
        <p:scale>
          <a:sx n="50" d="100"/>
          <a:sy n="50" d="100"/>
        </p:scale>
        <p:origin x="1224" y="32"/>
      </p:cViewPr>
      <p:guideLst/>
    </p:cSldViewPr>
  </p:slideViewPr>
  <p:notesTextViewPr>
    <p:cViewPr>
      <p:scale>
        <a:sx n="1" d="1"/>
        <a:sy n="1" d="1"/>
      </p:scale>
      <p:origin x="0" y="-1070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commentAuthors" Target="commentAuthors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2E11D6-4F4A-4C7E-AEE5-C4EC56BD6E4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E9854E96-8AFA-471C-BB84-D37F5E9930A8}">
      <dgm:prSet phldrT="[Texte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fr-FR" dirty="0"/>
            <a:t>En avant-vente / vente</a:t>
          </a:r>
        </a:p>
        <a:p>
          <a:r>
            <a:rPr lang="fr-FR" b="1" dirty="0"/>
            <a:t>Le Centre d’Expertise Pro </a:t>
          </a:r>
        </a:p>
      </dgm:t>
    </dgm:pt>
    <dgm:pt modelId="{6760E764-0386-4ABB-AF07-EFFCF31582F2}" type="parTrans" cxnId="{0B560110-4A91-488D-B5CD-790066C8048A}">
      <dgm:prSet/>
      <dgm:spPr/>
      <dgm:t>
        <a:bodyPr/>
        <a:lstStyle/>
        <a:p>
          <a:endParaRPr lang="fr-FR"/>
        </a:p>
      </dgm:t>
    </dgm:pt>
    <dgm:pt modelId="{BD962D56-0944-413F-970C-AF1849B4DC69}" type="sibTrans" cxnId="{0B560110-4A91-488D-B5CD-790066C8048A}">
      <dgm:prSet/>
      <dgm:spPr/>
      <dgm:t>
        <a:bodyPr/>
        <a:lstStyle/>
        <a:p>
          <a:endParaRPr lang="fr-FR"/>
        </a:p>
      </dgm:t>
    </dgm:pt>
    <dgm:pt modelId="{0B6F39B3-0969-4A53-BE1C-97E4A05BBFC0}">
      <dgm:prSet phldrT="[Texte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fr-FR" dirty="0"/>
            <a:t>En après-vente</a:t>
          </a:r>
        </a:p>
        <a:p>
          <a:r>
            <a:rPr lang="fr-FR" b="1" dirty="0"/>
            <a:t>Le Middle/Back office Caisse d’Epargne</a:t>
          </a:r>
        </a:p>
      </dgm:t>
    </dgm:pt>
    <dgm:pt modelId="{6C53DB0E-E78D-4E40-A1F8-1CC35BCB967F}" type="parTrans" cxnId="{85A63F98-7741-417C-91C5-D025AF415073}">
      <dgm:prSet/>
      <dgm:spPr/>
      <dgm:t>
        <a:bodyPr/>
        <a:lstStyle/>
        <a:p>
          <a:endParaRPr lang="fr-FR"/>
        </a:p>
      </dgm:t>
    </dgm:pt>
    <dgm:pt modelId="{A46B61FC-12F7-49EB-87EE-FEEF38554CDE}" type="sibTrans" cxnId="{85A63F98-7741-417C-91C5-D025AF415073}">
      <dgm:prSet/>
      <dgm:spPr/>
      <dgm:t>
        <a:bodyPr/>
        <a:lstStyle/>
        <a:p>
          <a:endParaRPr lang="fr-FR"/>
        </a:p>
      </dgm:t>
    </dgm:pt>
    <dgm:pt modelId="{6CEA8A12-BBC0-426D-99AF-A6F865833EEE}" type="pres">
      <dgm:prSet presAssocID="{AF2E11D6-4F4A-4C7E-AEE5-C4EC56BD6E4C}" presName="CompostProcess" presStyleCnt="0">
        <dgm:presLayoutVars>
          <dgm:dir/>
          <dgm:resizeHandles val="exact"/>
        </dgm:presLayoutVars>
      </dgm:prSet>
      <dgm:spPr/>
    </dgm:pt>
    <dgm:pt modelId="{4835D40B-F87E-4B79-8739-8C732D4B4CD1}" type="pres">
      <dgm:prSet presAssocID="{AF2E11D6-4F4A-4C7E-AEE5-C4EC56BD6E4C}" presName="arrow" presStyleLbl="bgShp" presStyleIdx="0" presStyleCnt="1" custScaleX="107967" custLinFactNeighborX="1125"/>
      <dgm:spPr>
        <a:solidFill>
          <a:schemeClr val="accent3">
            <a:lumMod val="20000"/>
            <a:lumOff val="80000"/>
          </a:schemeClr>
        </a:solidFill>
      </dgm:spPr>
    </dgm:pt>
    <dgm:pt modelId="{F3D2693B-D787-4A49-A74C-44338E72ABB9}" type="pres">
      <dgm:prSet presAssocID="{AF2E11D6-4F4A-4C7E-AEE5-C4EC56BD6E4C}" presName="linearProcess" presStyleCnt="0"/>
      <dgm:spPr/>
    </dgm:pt>
    <dgm:pt modelId="{59642F6E-809C-482F-A28C-56E8446420BF}" type="pres">
      <dgm:prSet presAssocID="{E9854E96-8AFA-471C-BB84-D37F5E9930A8}" presName="textNode" presStyleLbl="node1" presStyleIdx="0" presStyleCnt="2" custScaleX="90833" custLinFactX="-16619" custLinFactNeighborX="-100000" custLinFactNeighborY="-1181">
        <dgm:presLayoutVars>
          <dgm:bulletEnabled val="1"/>
        </dgm:presLayoutVars>
      </dgm:prSet>
      <dgm:spPr/>
    </dgm:pt>
    <dgm:pt modelId="{E92F9312-A812-46D5-9458-330972ABBEEC}" type="pres">
      <dgm:prSet presAssocID="{BD962D56-0944-413F-970C-AF1849B4DC69}" presName="sibTrans" presStyleCnt="0"/>
      <dgm:spPr/>
    </dgm:pt>
    <dgm:pt modelId="{00220EF8-AE40-4DFB-9932-5FFC075881C6}" type="pres">
      <dgm:prSet presAssocID="{0B6F39B3-0969-4A53-BE1C-97E4A05BBFC0}" presName="textNode" presStyleLbl="node1" presStyleIdx="1" presStyleCnt="2" custScaleX="93451" custLinFactX="14900" custLinFactNeighborX="100000" custLinFactNeighborY="1330">
        <dgm:presLayoutVars>
          <dgm:bulletEnabled val="1"/>
        </dgm:presLayoutVars>
      </dgm:prSet>
      <dgm:spPr/>
    </dgm:pt>
  </dgm:ptLst>
  <dgm:cxnLst>
    <dgm:cxn modelId="{0B560110-4A91-488D-B5CD-790066C8048A}" srcId="{AF2E11D6-4F4A-4C7E-AEE5-C4EC56BD6E4C}" destId="{E9854E96-8AFA-471C-BB84-D37F5E9930A8}" srcOrd="0" destOrd="0" parTransId="{6760E764-0386-4ABB-AF07-EFFCF31582F2}" sibTransId="{BD962D56-0944-413F-970C-AF1849B4DC69}"/>
    <dgm:cxn modelId="{22DBF72D-CA7D-41EA-A45B-C8E408B778DE}" type="presOf" srcId="{AF2E11D6-4F4A-4C7E-AEE5-C4EC56BD6E4C}" destId="{6CEA8A12-BBC0-426D-99AF-A6F865833EEE}" srcOrd="0" destOrd="0" presId="urn:microsoft.com/office/officeart/2005/8/layout/hProcess9"/>
    <dgm:cxn modelId="{38A2E945-D616-4431-A54D-40BF22492017}" type="presOf" srcId="{E9854E96-8AFA-471C-BB84-D37F5E9930A8}" destId="{59642F6E-809C-482F-A28C-56E8446420BF}" srcOrd="0" destOrd="0" presId="urn:microsoft.com/office/officeart/2005/8/layout/hProcess9"/>
    <dgm:cxn modelId="{85A63F98-7741-417C-91C5-D025AF415073}" srcId="{AF2E11D6-4F4A-4C7E-AEE5-C4EC56BD6E4C}" destId="{0B6F39B3-0969-4A53-BE1C-97E4A05BBFC0}" srcOrd="1" destOrd="0" parTransId="{6C53DB0E-E78D-4E40-A1F8-1CC35BCB967F}" sibTransId="{A46B61FC-12F7-49EB-87EE-FEEF38554CDE}"/>
    <dgm:cxn modelId="{591B79A9-1FA6-47FA-B7A9-EF71A659B654}" type="presOf" srcId="{0B6F39B3-0969-4A53-BE1C-97E4A05BBFC0}" destId="{00220EF8-AE40-4DFB-9932-5FFC075881C6}" srcOrd="0" destOrd="0" presId="urn:microsoft.com/office/officeart/2005/8/layout/hProcess9"/>
    <dgm:cxn modelId="{C0C5130F-CE13-43FE-99F5-402E1399659B}" type="presParOf" srcId="{6CEA8A12-BBC0-426D-99AF-A6F865833EEE}" destId="{4835D40B-F87E-4B79-8739-8C732D4B4CD1}" srcOrd="0" destOrd="0" presId="urn:microsoft.com/office/officeart/2005/8/layout/hProcess9"/>
    <dgm:cxn modelId="{184A11D2-4D54-42BF-8F50-16C45922AC72}" type="presParOf" srcId="{6CEA8A12-BBC0-426D-99AF-A6F865833EEE}" destId="{F3D2693B-D787-4A49-A74C-44338E72ABB9}" srcOrd="1" destOrd="0" presId="urn:microsoft.com/office/officeart/2005/8/layout/hProcess9"/>
    <dgm:cxn modelId="{580B6BA2-705F-4556-864D-B363161B92BD}" type="presParOf" srcId="{F3D2693B-D787-4A49-A74C-44338E72ABB9}" destId="{59642F6E-809C-482F-A28C-56E8446420BF}" srcOrd="0" destOrd="0" presId="urn:microsoft.com/office/officeart/2005/8/layout/hProcess9"/>
    <dgm:cxn modelId="{B64EE5D9-B84C-4E13-BCE5-85B8F6BBD301}" type="presParOf" srcId="{F3D2693B-D787-4A49-A74C-44338E72ABB9}" destId="{E92F9312-A812-46D5-9458-330972ABBEEC}" srcOrd="1" destOrd="0" presId="urn:microsoft.com/office/officeart/2005/8/layout/hProcess9"/>
    <dgm:cxn modelId="{F199DCEE-0A6A-48ED-BF06-E11671A2EC4B}" type="presParOf" srcId="{F3D2693B-D787-4A49-A74C-44338E72ABB9}" destId="{00220EF8-AE40-4DFB-9932-5FFC075881C6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35D40B-F87E-4B79-8739-8C732D4B4CD1}">
      <dsp:nvSpPr>
        <dsp:cNvPr id="0" name=""/>
        <dsp:cNvSpPr/>
      </dsp:nvSpPr>
      <dsp:spPr>
        <a:xfrm>
          <a:off x="629635" y="0"/>
          <a:ext cx="11396394" cy="1709635"/>
        </a:xfrm>
        <a:prstGeom prst="rightArrow">
          <a:avLst/>
        </a:prstGeom>
        <a:solidFill>
          <a:schemeClr val="accent3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642F6E-809C-482F-A28C-56E8446420BF}">
      <dsp:nvSpPr>
        <dsp:cNvPr id="0" name=""/>
        <dsp:cNvSpPr/>
      </dsp:nvSpPr>
      <dsp:spPr>
        <a:xfrm>
          <a:off x="1496925" y="504814"/>
          <a:ext cx="3383938" cy="683854"/>
        </a:xfrm>
        <a:prstGeom prst="roundRect">
          <a:avLst/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En avant-vente / vente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Le Centre d’Expertise Pro </a:t>
          </a:r>
        </a:p>
      </dsp:txBody>
      <dsp:txXfrm>
        <a:off x="1530308" y="538197"/>
        <a:ext cx="3317172" cy="617088"/>
      </dsp:txXfrm>
    </dsp:sp>
    <dsp:sp modelId="{00220EF8-AE40-4DFB-9932-5FFC075881C6}">
      <dsp:nvSpPr>
        <dsp:cNvPr id="0" name=""/>
        <dsp:cNvSpPr/>
      </dsp:nvSpPr>
      <dsp:spPr>
        <a:xfrm>
          <a:off x="7375730" y="521985"/>
          <a:ext cx="3481470" cy="683854"/>
        </a:xfrm>
        <a:prstGeom prst="roundRect">
          <a:avLst/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En après-vente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Le Middle/Back office Caisse d’Epargne</a:t>
          </a:r>
        </a:p>
      </dsp:txBody>
      <dsp:txXfrm>
        <a:off x="7409113" y="555368"/>
        <a:ext cx="3414704" cy="6170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ECE1F6-7355-4B61-A312-8BD0BBA4FDD7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64E8CF-0F83-418D-B283-6E9390BDA4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155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ECCC2-9926-4B95-A141-5AC8E3D59A5C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2770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ECCC2-9926-4B95-A141-5AC8E3D59A5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9883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fr-FR" sz="1200" b="1" u="sng" dirty="0">
                <a:latin typeface="Arial" panose="020B0604020202020204" pitchFamily="34" charset="0"/>
                <a:cs typeface="Arial" panose="020B0604020202020204" pitchFamily="34" charset="0"/>
              </a:rPr>
              <a:t>Objectif : </a:t>
            </a:r>
          </a:p>
          <a:p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Refaire un point sur les garanties et le fonctionnement de l’offre Prévoyance Pro .</a:t>
            </a:r>
          </a:p>
          <a:p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Vérifier auprès des participants que les caractéristiques de l’offre sont comprises . L’animateur s’engage à répondre aux questions des participants.</a:t>
            </a:r>
          </a:p>
          <a:p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b="0" dirty="0">
                <a:latin typeface="Arial" panose="020B0604020202020204" pitchFamily="34" charset="0"/>
                <a:cs typeface="Arial" panose="020B0604020202020204" pitchFamily="34" charset="0"/>
              </a:rPr>
              <a:t>Notre Prévoyance Pro comporte un socle commun solide: </a:t>
            </a:r>
          </a:p>
          <a:p>
            <a:r>
              <a:rPr lang="fr-FR" sz="1200" b="0" dirty="0">
                <a:latin typeface="Arial" panose="020B0604020202020204" pitchFamily="34" charset="0"/>
                <a:cs typeface="Arial" panose="020B0604020202020204" pitchFamily="34" charset="0"/>
              </a:rPr>
              <a:t>C’est-à-dire que peu importe la solution personnalisée choisie,  notre assuré sera couvert à la fois en accident et maladie.</a:t>
            </a:r>
          </a:p>
          <a:p>
            <a:endParaRPr lang="fr-FR" sz="12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b="0" dirty="0">
                <a:latin typeface="Arial" panose="020B0604020202020204" pitchFamily="34" charset="0"/>
                <a:cs typeface="Arial" panose="020B0604020202020204" pitchFamily="34" charset="0"/>
              </a:rPr>
              <a:t>En cas d’arrêt de travail, l’assuré peut percevoir des IJ entre 500 et 20 000 euros /mois maxi (par tranche de 100 euros/mois)</a:t>
            </a:r>
          </a:p>
          <a:p>
            <a:r>
              <a:rPr lang="fr-FR" sz="1200" b="0" dirty="0">
                <a:latin typeface="Arial" panose="020B0604020202020204" pitchFamily="34" charset="0"/>
                <a:cs typeface="Arial" panose="020B0604020202020204" pitchFamily="34" charset="0"/>
              </a:rPr>
              <a:t>En cas de Décès, le ou les bénéficiaires de l’assuré perçoivent un capital ou une rente (si fiscalité Madelin: rente obligatoire) </a:t>
            </a:r>
          </a:p>
          <a:p>
            <a:r>
              <a:rPr lang="fr-FR" b="0" u="none" dirty="0"/>
              <a:t>En cas de PTIA , l’assuré va percevoir le capital garanti sous la forme d’un capital ou rente (obligatoire si Madelin).</a:t>
            </a:r>
          </a:p>
          <a:p>
            <a:r>
              <a:rPr lang="fr-FR" b="0" u="none" dirty="0"/>
              <a:t>En cas de Décès/PTIA , le montant mini est de 25 000 euros et ne comporte pas de plafond (le chois du montant s’effectue par tranche de 5000 euros dans le simulateur) </a:t>
            </a:r>
          </a:p>
          <a:p>
            <a:endParaRPr lang="fr-FR" b="0" u="none" dirty="0"/>
          </a:p>
          <a:p>
            <a:r>
              <a:rPr lang="fr-FR" b="0" u="none" dirty="0"/>
              <a:t>Notons qu’il n’y a pas de corrélation entre les indemnités journalières (IJ) et le capital DC .</a:t>
            </a:r>
          </a:p>
          <a:p>
            <a:endParaRPr lang="fr-FR" b="0" u="none" dirty="0"/>
          </a:p>
          <a:p>
            <a:r>
              <a:rPr lang="fr-FR" b="0" u="none" dirty="0"/>
              <a:t>2 cas particuliers : </a:t>
            </a:r>
          </a:p>
          <a:p>
            <a:r>
              <a:rPr lang="fr-FR" b="0" u="sng" dirty="0"/>
              <a:t>Le conjoint collaborateur </a:t>
            </a:r>
            <a:r>
              <a:rPr lang="fr-FR" b="0" u="none" dirty="0"/>
              <a:t>peut-être assuré pour une IJ en cas d’arrêt de travail inférieure ou égale à 50% du montant retenu  par son conjoint (pro principal) avec un minimum  de 500 euros et maxi 10 000 euros/mois.</a:t>
            </a:r>
          </a:p>
          <a:p>
            <a:r>
              <a:rPr lang="fr-FR" b="0" u="none" dirty="0"/>
              <a:t>Définition du conjoint collaborateur: il doit collaborer à l’entreprise de manière régulière et effective , il ne doit pas recevoir de rémunération et doit être enregistré au registre du Commerce et des Sociétés ou au Répertoire des Métiers. </a:t>
            </a:r>
          </a:p>
          <a:p>
            <a:r>
              <a:rPr lang="fr-FR" b="0" u="none" dirty="0"/>
              <a:t>Il s’agit du conjoint ou partenaire PACS ou concubin de notre pro principal (le statut de concubin est maintenant éligible aux TNS sur 5 ans )  </a:t>
            </a:r>
          </a:p>
          <a:p>
            <a:endParaRPr lang="fr-FR" b="0" u="none" dirty="0"/>
          </a:p>
          <a:p>
            <a:r>
              <a:rPr lang="fr-FR" b="0" u="sng" dirty="0"/>
              <a:t>Le Créateur/Repreneur </a:t>
            </a:r>
            <a:r>
              <a:rPr lang="fr-FR" b="0" u="none" dirty="0"/>
              <a:t>peut être assuré pour une indemnité en cas d’arrêt de travail  limitée à  3000 euros /mois.</a:t>
            </a:r>
          </a:p>
          <a:p>
            <a:r>
              <a:rPr lang="fr-FR" b="0" u="none" dirty="0"/>
              <a:t>(Cela concerne le Pro en dessous d’un an d’activité)</a:t>
            </a:r>
          </a:p>
          <a:p>
            <a:endParaRPr lang="fr-FR" b="0" u="none" dirty="0"/>
          </a:p>
          <a:p>
            <a:r>
              <a:rPr lang="fr-FR" b="0" u="none" dirty="0"/>
              <a:t>NB : </a:t>
            </a:r>
          </a:p>
          <a:p>
            <a:r>
              <a:rPr lang="fr-FR" b="0" u="sng" dirty="0"/>
              <a:t>Carence:  </a:t>
            </a:r>
            <a:r>
              <a:rPr lang="fr-FR" b="0" u="none" dirty="0"/>
              <a:t>Période durant laquelle les garanties ne sont pas encore en vigueur (point de départ de cette période : la date de conclusion de l’adhésion). Tout arrêt de travail suite à maladie survenu avant ou pendant ce délai est exclu des garanties.</a:t>
            </a:r>
          </a:p>
          <a:p>
            <a:endParaRPr lang="fr-FR" b="0" u="none" dirty="0"/>
          </a:p>
          <a:p>
            <a:r>
              <a:rPr lang="fr-FR" b="0" u="sng" dirty="0"/>
              <a:t>Franchise absolue</a:t>
            </a:r>
            <a:r>
              <a:rPr lang="fr-FR" b="0" u="none" dirty="0"/>
              <a:t>: Les indemnités sont versées au lendemain de la fin de la franchise. (si franchise 3 jours alors indemnisation à compter du 4</a:t>
            </a:r>
            <a:r>
              <a:rPr lang="fr-FR" b="0" u="none" baseline="30000" dirty="0"/>
              <a:t>ème</a:t>
            </a:r>
            <a:r>
              <a:rPr lang="fr-FR" b="0" u="none" dirty="0"/>
              <a:t> jour)</a:t>
            </a:r>
          </a:p>
          <a:p>
            <a:r>
              <a:rPr lang="fr-FR" b="0" u="none" dirty="0"/>
              <a:t>(différente de la franchise relative: qui s’applique ou pas en fonction de la durée de l’arrêt:  si franchise 7 jours et arrêt 5 jours , on appliquera la franchise 7 jours , indemnisation le 8ème jour par contre si l’arrêt est de de 10 jours avec une franchise identique de 7 jours , alors aucune application de la franchise)  </a:t>
            </a:r>
          </a:p>
          <a:p>
            <a:endParaRPr lang="fr-FR" b="0" u="none" dirty="0"/>
          </a:p>
          <a:p>
            <a:r>
              <a:rPr lang="fr-FR" b="0" u="none" dirty="0"/>
              <a:t>3 formules existent selon un schéma: good/ </a:t>
            </a:r>
            <a:r>
              <a:rPr lang="fr-FR" b="0" u="none" dirty="0" err="1"/>
              <a:t>better</a:t>
            </a:r>
            <a:r>
              <a:rPr lang="fr-FR" b="0" u="none" dirty="0"/>
              <a:t>/ best.</a:t>
            </a:r>
          </a:p>
          <a:p>
            <a:endParaRPr lang="fr-FR" b="1" u="none" dirty="0"/>
          </a:p>
          <a:p>
            <a:pPr marL="0" indent="0">
              <a:buFontTx/>
              <a:buNone/>
            </a:pPr>
            <a:r>
              <a:rPr lang="fr-FR" b="1" u="sng" dirty="0"/>
              <a:t>Formule « Initial » </a:t>
            </a:r>
            <a:r>
              <a:rPr lang="fr-FR" u="sng" dirty="0"/>
              <a:t>:</a:t>
            </a:r>
          </a:p>
          <a:p>
            <a:r>
              <a:rPr lang="fr-F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formule Initial, notre assuré va percevoir  des indemnités journalières pendant max 12 mois.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 franchises de cette formule restent dans le marché avec 15 jours en cas de maladie et 3 jours en cas d’Accident .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l’assuré est hospitalisé : il y aura soit application de la franchise maladie ou accident en fonction de la nature de l’arrêt.</a:t>
            </a:r>
          </a:p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Attention dans cette formule, l’invalidité qu’elle soit partielle (IPP) ou totale (IPT) </a:t>
            </a:r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n’est pas couverte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fr-FR" u="sng" dirty="0"/>
          </a:p>
          <a:p>
            <a:pPr marL="0" indent="0">
              <a:buFontTx/>
              <a:buNone/>
            </a:pPr>
            <a:endParaRPr lang="fr-FR" u="sng" dirty="0"/>
          </a:p>
          <a:p>
            <a:pPr marL="0" indent="0">
              <a:buFontTx/>
              <a:buNone/>
            </a:pPr>
            <a:r>
              <a:rPr lang="fr-FR" dirty="0"/>
              <a:t>Cette formule est une formule d’entrée de gamme.</a:t>
            </a:r>
          </a:p>
          <a:p>
            <a:pPr marL="0" indent="0">
              <a:buFontTx/>
              <a:buNone/>
            </a:pPr>
            <a:r>
              <a:rPr lang="fr-FR" b="0" dirty="0"/>
              <a:t>Il faut que le conseiller soit proactif vis à vis de son client et lui propose de </a:t>
            </a:r>
            <a:r>
              <a:rPr lang="fr-FR" dirty="0"/>
              <a:t>faire évoluer son contrat vers les formules confort et/ou Optimal en fonction de l’évolution de sa situation professionnelle et personnelle.</a:t>
            </a:r>
          </a:p>
          <a:p>
            <a:pPr marL="0" indent="0">
              <a:buFontTx/>
              <a:buNone/>
            </a:pPr>
            <a:endParaRPr lang="fr-FR" dirty="0"/>
          </a:p>
          <a:p>
            <a:pPr marL="0" indent="0">
              <a:buFontTx/>
              <a:buNone/>
            </a:pPr>
            <a:r>
              <a:rPr lang="fr-FR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Formule « confort » :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C’est une formule qui va garantir à l’assuré le versement d’indemnités journalières en cas d’arrêt de travail (ITT) dans la limite de </a:t>
            </a:r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36 mois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suivi, et si il y a consolidation de l’arrêt de travail en invalidité : le  versement d’une rente d’invalidité partielle (IPP entre 33 et 66%) ou totale (IPT sup à 66%) jusqu’à l’âge de départ à la retraite de l’assuré et au plus tard jusqu’à son 67ème anniversaire.</a:t>
            </a:r>
          </a:p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 franchises qui s’appliquent sont moins élevées que dans l’initial avec 7 jours en maladie, 3 jours en accident et 3 jours si l’assuré est hospitalisé (peu importe la nature du sinistre) </a:t>
            </a:r>
          </a:p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Également , notre client sera couvert pour les MNO: Couverture en cas d’affections de la colonne vertébrale ou neuropsychiques après une carence de 365 jours . La prise en charge est de 24 mois franchise incluse. La Franchise est de 180 jours . </a:t>
            </a:r>
          </a:p>
          <a:p>
            <a:endParaRPr lang="fr-FR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Également , l’assuré perçoit un capital 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complémentaire d’un montant correspondant à 12 mensualités de la rente d’invalidité si il est invalide (IPT) suite à un accident.</a:t>
            </a:r>
          </a:p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peut si cela l’intéresse  ,demander à être couvert au titre de ses frais d’exploitation permanents : c’est ce que l’on appelle l’ </a:t>
            </a:r>
            <a:r>
              <a:rPr lang="fr-F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Option Garantie frais d’exploitation permanents . Celle-ci est limitée à 12 mois et plafonnée à  8000 euros. </a:t>
            </a:r>
            <a:endParaRPr lang="fr-FR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effectLst/>
              </a:rPr>
              <a:t>Il faut 2 ans d’exos civils pour en bénéficier. C’est la couverture des frais d’exploitations qui figurent sur la déclaration fiscale.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effectLst/>
              </a:rPr>
              <a:t>Rappelons ce qui est éligible à l’option FEP:</a:t>
            </a:r>
          </a:p>
          <a:p>
            <a:pPr lvl="0"/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les loyers et/ou charges relatifs aux locaux professionnels,</a:t>
            </a:r>
          </a:p>
          <a:p>
            <a:pPr lvl="0"/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les dépenses d’eau, gaz, électricité, chauffage, téléphone, loyers et charges, entretien et réparation des locaux professionnels,</a:t>
            </a:r>
          </a:p>
          <a:p>
            <a:pPr lvl="0"/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salaires et charges sociales personnelles et obligatoires des employés,</a:t>
            </a:r>
          </a:p>
          <a:p>
            <a:pPr lvl="0"/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taxe professionnelle,</a:t>
            </a:r>
          </a:p>
          <a:p>
            <a:pPr lvl="0"/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les intérêts et taxes payés sur les traites de financement des locaux professionnels,</a:t>
            </a:r>
          </a:p>
          <a:p>
            <a:pPr lvl="0"/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le coût des locations de matériel et mobilier (y compris le crédit-bail),</a:t>
            </a:r>
          </a:p>
          <a:p>
            <a:pPr lvl="0"/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cotisations aux organismes professionnels et sociaux obligatoires, abonnements, assurances professionnelles, les mensualités d’emprunts ou de crédits-bails professionnels à condition qu’ils ne soient pas pris en charge par une autre assurance.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noter, les frais sont pris en considération hors TVA  lorsque celle-ci  est  récupérable  par  l’Assuré. </a:t>
            </a:r>
          </a:p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 sont pas considérés comme des Frais d’Exploitation Permanents 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pPr lvl="0"/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le salaire de l’Assuré,</a:t>
            </a:r>
          </a:p>
          <a:p>
            <a:pPr lvl="0"/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les achats de marchandises, de matières premières ou d’approvisionnements,</a:t>
            </a:r>
          </a:p>
          <a:p>
            <a:pPr lvl="0"/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les amortissements et les provisions,</a:t>
            </a:r>
          </a:p>
          <a:p>
            <a:pPr lvl="0"/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les charges sociales personnelles facultatives,</a:t>
            </a:r>
          </a:p>
          <a:p>
            <a:pPr marL="171450" lvl="0" indent="-171450">
              <a:buFontTx/>
              <a:buChar char="-"/>
            </a:pP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 impôts et taxes.</a:t>
            </a:r>
            <a:endParaRPr lang="fr-FR" dirty="0">
              <a:effectLst/>
            </a:endParaRPr>
          </a:p>
          <a:p>
            <a:pPr marL="0" lvl="0" indent="0">
              <a:buFontTx/>
              <a:buNone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Tx/>
              <a:buNone/>
            </a:pPr>
            <a:r>
              <a:rPr lang="fr-FR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Formule « Optimal » </a:t>
            </a:r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C’est une formule qui comme pour la formule confort, 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garantit à l’assuré le versement d’indemnités journalières en cas d’arrêt de travail (ITT) dans la limite de </a:t>
            </a:r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36 mois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suivi, et si il y a consolidation de l’arrêt de travail en invalidité : le  versement d’une rente d’invalidité partielle (IPP entre 33 et 66%) ou totale (IPT sup à 66%) jusqu’à l’âge de départ à la retraite de l’assuré et au plus tard jusqu’à son 67ème anniversaire.</a:t>
            </a:r>
          </a:p>
          <a:p>
            <a:pPr marL="0" indent="0">
              <a:buFontTx/>
              <a:buNone/>
            </a:pPr>
            <a:r>
              <a:rPr lang="fr-F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</a:p>
          <a:p>
            <a:pPr marL="0" indent="0">
              <a:buFontTx/>
              <a:buNone/>
            </a:pPr>
            <a:r>
              <a:rPr lang="fr-F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 contre, elle propose des franchises plus courtes : 3 jours en maladie et une prise en charge immédiate en cas d’accident et d’hospitalisation.</a:t>
            </a:r>
          </a:p>
          <a:p>
            <a:pPr marL="0" indent="0">
              <a:buFontTx/>
              <a:buNone/>
            </a:pPr>
            <a:endParaRPr lang="fr-FR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Elle propose également la garantie MNO mais avec une franchise plus brève de 90 jours ainsi que l’option FEP 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dehors des niveaux de franchises , 2 garanties complémentaires la différentie de la F « Confort »: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l’assuré ne peut reprendre son activité professionnelle qu’à temps partiel suite à sinistre, notre contrat prévoit une indemnisation de 50% du montant de l’IJ choisi Initialement au contrat, sur une durée de 6 mois max pour compenser tout ou partie de la perte de revenu de l’assuré. C’est la garantie: Reprise à  temps partiel thérapeutique. </a:t>
            </a:r>
          </a:p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Également, cette formule propose un doublement du capital décès choisi au contrat si l’assuré vient à  décéder ou se retrouve en PTIA suite à  un accident (c’est le doublement du capital en cas de décès/ PTIA accidentel)</a:t>
            </a:r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FR" dirty="0"/>
          </a:p>
          <a:p>
            <a:r>
              <a:rPr lang="fr-FR" b="1" dirty="0"/>
              <a:t>NB :</a:t>
            </a:r>
          </a:p>
          <a:p>
            <a:r>
              <a:rPr lang="fr-FR" b="1" dirty="0"/>
              <a:t>Délai de carence associé à toutes les formules</a:t>
            </a:r>
          </a:p>
          <a:p>
            <a:r>
              <a:rPr lang="fr-FR" dirty="0"/>
              <a:t>(En cas d’ITT et de FEP) :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cas d'accident : aucun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cas de maladie : 90 jours</a:t>
            </a:r>
          </a:p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14541C-D59F-42FD-9B99-5040882F62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0619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sz="1100" b="1" dirty="0"/>
          </a:p>
          <a:p>
            <a:r>
              <a:rPr lang="fr-FR" sz="1100" b="0" dirty="0"/>
              <a:t>Ce quiz va permettre de prendre conscience de ce qui est acquis et de ce qui reste à approfondir .</a:t>
            </a:r>
          </a:p>
          <a:p>
            <a:r>
              <a:rPr lang="fr-FR" sz="1100" b="0" dirty="0"/>
              <a:t>Les participants peuvent poser leurs questions au fil de l’eau .</a:t>
            </a:r>
          </a:p>
          <a:p>
            <a:endParaRPr lang="fr-FR" sz="1100" dirty="0"/>
          </a:p>
          <a:p>
            <a:r>
              <a:rPr lang="fr-FR" sz="1100" dirty="0"/>
              <a:t> </a:t>
            </a:r>
          </a:p>
          <a:p>
            <a:endParaRPr lang="fr-FR" sz="1100" dirty="0"/>
          </a:p>
          <a:p>
            <a:endParaRPr lang="fr-FR" sz="11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D78561-163C-4854-B42E-4A8C2DB0FE4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94532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Indemnitaire: 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prestation d’indemnisation, par définition, est calculée en fonction du préjudice subi, et non sur la base d’un capital au montant préétabli, versé lors d’un sinistre.</a:t>
            </a:r>
          </a:p>
          <a:p>
            <a:endParaRPr lang="fr-F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Forfaitaire: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 assurances forfaitaires fonctionnent avec un montant prédéfini qui sera versé au moment du sinistre.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64E8CF-0F83-418D-B283-6E9390BDA4C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2380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64E8CF-0F83-418D-B283-6E9390BDA4CA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80994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Mettre en avant le + de cette garantie qui consiste à ne pas rendre l’hospitalisation obligatoire</a:t>
            </a:r>
          </a:p>
          <a:p>
            <a:r>
              <a:rPr lang="fr-FR" dirty="0"/>
              <a:t>Pour rappel, les MNO concernent les affections de la colonne vertébrale et neuropsychiques.</a:t>
            </a:r>
          </a:p>
          <a:p>
            <a:endParaRPr lang="fr-FR" dirty="0"/>
          </a:p>
          <a:p>
            <a:r>
              <a:rPr lang="fr-FR" dirty="0"/>
              <a:t>Délai de carence: 365 jours</a:t>
            </a:r>
          </a:p>
          <a:p>
            <a:r>
              <a:rPr lang="fr-FR" dirty="0"/>
              <a:t>Franchise dégressive en fonction de la formule choisie: 180 jours (F confort) 90 jours (F premium)</a:t>
            </a:r>
          </a:p>
          <a:p>
            <a:r>
              <a:rPr lang="fr-FR" dirty="0"/>
              <a:t>La prise en charge dure maxi 24 mois franchise incluse.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64E8CF-0F83-418D-B283-6E9390BDA4CA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59565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La formule « Initial » est une formule d’entrée de gamme qui couvre l’arrêt de travail pendant 12 mois mais qui ne propose pas de prise en charge de l’invalidité.</a:t>
            </a:r>
          </a:p>
          <a:p>
            <a:r>
              <a:rPr lang="fr-FR" dirty="0"/>
              <a:t>C’est donc une formule à  faire évoluer dans le temps en fonction des besoins du client.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64E8CF-0F83-418D-B283-6E9390BDA4CA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88231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14541C-D59F-42FD-9B99-5040882F62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5597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La formule « Confort » couvre l’arrêt de travail pendant 36 mois puis l’invalidité totale ou partielle (entre 33% et 66%) et ceci jusqu’au départ à la retraite ou 67 ans max de l’assuré.</a:t>
            </a:r>
          </a:p>
          <a:p>
            <a:r>
              <a:rPr lang="fr-FR" dirty="0"/>
              <a:t>Franchise en F confort:</a:t>
            </a:r>
          </a:p>
          <a:p>
            <a:r>
              <a:rPr lang="fr-FR" dirty="0"/>
              <a:t>Maladie 7 jours/ Accident 3 jours/ </a:t>
            </a:r>
            <a:r>
              <a:rPr lang="fr-FR" dirty="0" err="1"/>
              <a:t>Hospi</a:t>
            </a:r>
            <a:r>
              <a:rPr lang="fr-FR" dirty="0"/>
              <a:t>  3 jours.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64E8CF-0F83-418D-B283-6E9390BDA4CA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86264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14541C-D59F-42FD-9B99-5040882F62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08890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La formule « Optimal » couvre l’arrêt de travail pendant 36 mois puis l’invalidité totale ou partielle (entre 33% et 66%) et ceci jusqu’au départ à la retraite ou 67 ans max de l’assuré.</a:t>
            </a:r>
          </a:p>
          <a:p>
            <a:r>
              <a:rPr lang="fr-FR" dirty="0"/>
              <a:t>Franchise en F Premium:</a:t>
            </a:r>
          </a:p>
          <a:p>
            <a:r>
              <a:rPr lang="fr-FR" dirty="0"/>
              <a:t>Maladie 3 jours/ Accident et </a:t>
            </a:r>
            <a:r>
              <a:rPr lang="fr-FR" dirty="0" err="1"/>
              <a:t>Hospi</a:t>
            </a:r>
            <a:r>
              <a:rPr lang="fr-FR" dirty="0"/>
              <a:t> : Pas de franchise.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14541C-D59F-42FD-9B99-5040882F62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0168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64E8CF-0F83-418D-B283-6E9390BDA4CA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75048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Temps partiel thérapeutique: notre assuré ne peut reprendre son activité professionnelle mais à temps partiel , notre offre lui propose de prendre en charge la perte de revenus engendrée.</a:t>
            </a:r>
          </a:p>
          <a:p>
            <a:r>
              <a:rPr lang="fr-FR" dirty="0"/>
              <a:t>SI l’assuré souscrit cette garantie (F premium) , il va se voir verser 50 % des IJ souscrites au contrat (au titre de l’arrêt de travail)  et ceci pendant une durée maxi de 6 mois.</a:t>
            </a:r>
          </a:p>
          <a:p>
            <a:endParaRPr lang="fr-FR" dirty="0"/>
          </a:p>
          <a:p>
            <a:r>
              <a:rPr lang="fr-FR" dirty="0"/>
              <a:t>Attention arrêt de travail+ tps partiel thérapeutique : maxi 36 mois.</a:t>
            </a:r>
          </a:p>
          <a:p>
            <a:r>
              <a:rPr lang="fr-FR" dirty="0"/>
              <a:t>C’est en formule « Optimal » que la reprise d’activité à temps partiel thérapeutique est prise en charge 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64E8CF-0F83-418D-B283-6E9390BDA4CA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40127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64E8CF-0F83-418D-B283-6E9390BDA4CA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12210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Pour rappel, la FEP est une option qui permet de garantir les frais d’exploitation permanents de l’entreprise pour garantir sa pérennité (frais figurant sur la déclaration fiscale)</a:t>
            </a:r>
          </a:p>
          <a:p>
            <a:r>
              <a:rPr lang="fr-FR" dirty="0"/>
              <a:t>Elle est limitée à 12 mois et avec un plafond de 8000 euros/mois  </a:t>
            </a:r>
          </a:p>
          <a:p>
            <a:r>
              <a:rPr lang="fr-FR" dirty="0"/>
              <a:t>L’assuré doit avoir à minima 2 ans d’activité prof pour y souscrire.</a:t>
            </a:r>
            <a:endParaRPr lang="fr-FR" b="1" dirty="0"/>
          </a:p>
          <a:p>
            <a:endParaRPr lang="fr-FR" b="1" dirty="0"/>
          </a:p>
          <a:p>
            <a:r>
              <a:rPr lang="fr-FR" b="1" dirty="0"/>
              <a:t>Ce sont les frais généraux permanents (hors TVA lorsque celle-ci est récupérable) notamment : </a:t>
            </a:r>
          </a:p>
          <a:p>
            <a:r>
              <a:rPr lang="fr-FR" dirty="0"/>
              <a:t>loyers et/ou charges relatifs aux locaux professionnels, </a:t>
            </a:r>
          </a:p>
          <a:p>
            <a:r>
              <a:rPr lang="fr-FR" dirty="0"/>
              <a:t>les dépenses d'eau, gaz, électricité, chauffage, téléphone, </a:t>
            </a:r>
          </a:p>
          <a:p>
            <a:r>
              <a:rPr lang="fr-FR" dirty="0"/>
              <a:t>loyers et charges, </a:t>
            </a:r>
          </a:p>
          <a:p>
            <a:r>
              <a:rPr lang="fr-FR" dirty="0"/>
              <a:t>entretien et réparation des locaux professionnels, les salaires (à l'exception de ceux de l'assuré) et les charges sociales personnelles et obligatoires, </a:t>
            </a:r>
          </a:p>
          <a:p>
            <a:r>
              <a:rPr lang="fr-FR" dirty="0"/>
              <a:t>la taxe professionnelle, </a:t>
            </a:r>
          </a:p>
          <a:p>
            <a:r>
              <a:rPr lang="fr-FR" dirty="0"/>
              <a:t>les intérêts et taxes payés sur les traites de financement des locaux professionnels, </a:t>
            </a:r>
          </a:p>
          <a:p>
            <a:r>
              <a:rPr lang="fr-FR" dirty="0"/>
              <a:t>le cout des locations de matériel et mobilier (y compris le crédit-bail), </a:t>
            </a:r>
          </a:p>
          <a:p>
            <a:r>
              <a:rPr lang="fr-FR" dirty="0"/>
              <a:t>les cotisations aux organismes professionnels et sociaux obligatoires, </a:t>
            </a:r>
          </a:p>
          <a:p>
            <a:r>
              <a:rPr lang="fr-FR" dirty="0"/>
              <a:t>abonnements, assurances professionnelles, </a:t>
            </a:r>
          </a:p>
          <a:p>
            <a:r>
              <a:rPr lang="fr-FR" dirty="0"/>
              <a:t>les mensualités d'emprunts ou de crédits-bails professionnels à condition qu'ils ne soient pas pris en charge par une autre assurance. </a:t>
            </a:r>
          </a:p>
          <a:p>
            <a:endParaRPr lang="fr-FR" dirty="0"/>
          </a:p>
          <a:p>
            <a:r>
              <a:rPr lang="fr-FR" b="1" dirty="0"/>
              <a:t>Ne sont pas considérés comme des Frais d'Exploitation Permanents : </a:t>
            </a:r>
          </a:p>
          <a:p>
            <a:r>
              <a:rPr lang="fr-FR" dirty="0"/>
              <a:t>le salaire de l'assuré, les achats de marchandises, de matières premières ou d'approvisionnements, les amortissements et les provisions, les charges sociales personnelles facultatives, les impôts et taxes.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64E8CF-0F83-418D-B283-6E9390BDA4CA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5927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64E8CF-0F83-418D-B283-6E9390BDA4CA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67458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En cas de Décès à la suite d'un Accident ou d'une Maladie, avant l'âge limite de fin de garantie, l'assureur procède au versement :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dirty="0"/>
              <a:t>d'une rente dans le cadre du contrat « Madelin »,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dirty="0"/>
              <a:t>d'un capital ou d'une rente selon votre choix dans le cadre du contrat « non Madelin ». Ce choix est irrévocable. </a:t>
            </a:r>
          </a:p>
          <a:p>
            <a:endParaRPr lang="fr-FR" dirty="0"/>
          </a:p>
          <a:p>
            <a:r>
              <a:rPr lang="fr-FR" dirty="0"/>
              <a:t>Le versement de la rente s'effectue en 50 mensualités à terme échu. Il cesse en cas de décès du bénéficiaire.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64E8CF-0F83-418D-B283-6E9390BDA4CA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8818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64E8CF-0F83-418D-B283-6E9390BDA4CA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66474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64E8CF-0F83-418D-B283-6E9390BDA4CA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63022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64E8CF-0F83-418D-B283-6E9390BDA4CA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85490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Agriculteurs sont concernés uniquement par la loi Madelin Retraite.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64E8CF-0F83-418D-B283-6E9390BDA4CA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94360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64E8CF-0F83-418D-B283-6E9390BDA4CA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92204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0" u="sng" dirty="0">
                <a:effectLst/>
              </a:rPr>
              <a:t>Réponse </a:t>
            </a:r>
            <a:r>
              <a:rPr lang="fr-FR" b="0" dirty="0">
                <a:effectLst/>
              </a:rPr>
              <a:t>:</a:t>
            </a:r>
          </a:p>
          <a:p>
            <a:r>
              <a:rPr lang="fr-FR" b="0" dirty="0">
                <a:effectLst/>
              </a:rPr>
              <a:t>Le plafond de déduction fiscale des cotisations de prévoyance et de mutuelle Madelin est de :</a:t>
            </a:r>
          </a:p>
          <a:p>
            <a:r>
              <a:rPr lang="fr-FR" b="0" dirty="0"/>
              <a:t>3.75 % du revenu professionnel augmenté de 7 % du PASS (le tout limité à 3 % de 8 PASS)</a:t>
            </a:r>
          </a:p>
          <a:p>
            <a:r>
              <a:rPr lang="fr-FR" b="0" dirty="0">
                <a:effectLst/>
              </a:rPr>
              <a:t>PASS 2022 : 41136 €</a:t>
            </a:r>
          </a:p>
          <a:p>
            <a:endParaRPr lang="fr-FR" b="0" dirty="0">
              <a:effectLst/>
            </a:endParaRPr>
          </a:p>
          <a:p>
            <a:r>
              <a:rPr lang="fr-FR" b="0" u="sng" dirty="0">
                <a:effectLst/>
              </a:rPr>
              <a:t>Exemples de calcul fiscal Madelin :</a:t>
            </a:r>
          </a:p>
          <a:p>
            <a:endParaRPr lang="fr-FR" b="0" dirty="0">
              <a:effectLst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fr-FR" b="0" dirty="0"/>
              <a:t>Pour un revenu déclaré de 21.000 € en 2022, le plafond de déduction fiscale pour les contrats de prévoyance et de santé Madelin sera de :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fr-FR" b="0" dirty="0">
                <a:effectLst/>
              </a:rPr>
              <a:t>3.667,02 € pour 2022 (3.75 % de 21.000 + 7 % du PASS)</a:t>
            </a:r>
          </a:p>
          <a:p>
            <a:endParaRPr lang="fr-FR" b="0" dirty="0">
              <a:effectLst/>
            </a:endParaRPr>
          </a:p>
          <a:p>
            <a:r>
              <a:rPr lang="fr-FR" b="0" dirty="0"/>
              <a:t>Pour un revenu déclaré de 65.000 €, le plafond fiscal prévoyance et santé sera de :</a:t>
            </a:r>
          </a:p>
          <a:p>
            <a:r>
              <a:rPr lang="fr-FR" b="0" dirty="0">
                <a:effectLst/>
              </a:rPr>
              <a:t>5317,02 euros en 2022 (3.75 % de 65.000 + 7 % du PASS) </a:t>
            </a:r>
          </a:p>
          <a:p>
            <a:endParaRPr lang="fr-FR" b="0" dirty="0">
              <a:effectLst/>
            </a:endParaRPr>
          </a:p>
          <a:p>
            <a:r>
              <a:rPr lang="fr-FR" b="0" dirty="0">
                <a:effectLst/>
              </a:rPr>
              <a:t>Notons que le calcul du plafond fiscal Madelin pour l’année N, se fait par rapport au revenu de l’année N (et non pas N-1).</a:t>
            </a:r>
          </a:p>
          <a:p>
            <a:r>
              <a:rPr lang="fr-FR" b="0" dirty="0"/>
              <a:t>Ce plafond de déduction fiscale Prévoyance-Santé est indépendant du disponible fiscal Retraite et Perte d’emploi.</a:t>
            </a:r>
          </a:p>
          <a:p>
            <a:endParaRPr lang="fr-FR" b="0" dirty="0"/>
          </a:p>
          <a:p>
            <a:r>
              <a:rPr lang="fr-FR" b="0" dirty="0">
                <a:effectLst/>
              </a:rPr>
              <a:t>Cas des conjoints collaborateurs:</a:t>
            </a:r>
          </a:p>
          <a:p>
            <a:r>
              <a:rPr lang="fr-FR" b="0" dirty="0">
                <a:effectLst/>
              </a:rPr>
              <a:t>Comme pour la Retraite, les conjoints collaborateurs partagent le plafond de déduction fiscale de leur conjoint exploitant.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64E8CF-0F83-418D-B283-6E9390BDA4CA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44076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Nous allons simuler à l’aide de notre simulateur PREVOYANCE PRO, des cas clients pros relevant de régimes obligatoires (RO) différents : </a:t>
            </a:r>
          </a:p>
          <a:p>
            <a:r>
              <a:rPr lang="fr-FR" dirty="0"/>
              <a:t>Lien simulateur que chacun peut utiliser.</a:t>
            </a:r>
          </a:p>
          <a:p>
            <a:r>
              <a:rPr lang="fr-FR" b="1" dirty="0"/>
              <a:t>https://simuvpro-ce.d.bbg/NatixisAssurancesPrv/prv/enter?reseau=ce</a:t>
            </a:r>
          </a:p>
          <a:p>
            <a:endParaRPr lang="fr-FR" dirty="0"/>
          </a:p>
          <a:p>
            <a:r>
              <a:rPr lang="fr-FR" dirty="0"/>
              <a:t>A notre disposition des cas: </a:t>
            </a:r>
          </a:p>
          <a:p>
            <a:r>
              <a:rPr lang="fr-FR" dirty="0"/>
              <a:t>Artisan- commerçant , profession libérale, créateur/repreneur, ainsi qu’Agriculteur et Assimilé salarié.</a:t>
            </a:r>
          </a:p>
          <a:p>
            <a:endParaRPr lang="fr-FR" dirty="0"/>
          </a:p>
          <a:p>
            <a:r>
              <a:rPr lang="fr-FR" dirty="0"/>
              <a:t>L’objet de cet atelier sera en fonction de sinistres choisis dans les cas: arrêt de travail, invalidité , décès de toucher du doigt quel est l’intérêt pour le client à  souscrire à notre contrat PREVOYANCE PRO.</a:t>
            </a:r>
          </a:p>
          <a:p>
            <a:endParaRPr lang="fr-FR" dirty="0"/>
          </a:p>
          <a:p>
            <a:r>
              <a:rPr lang="fr-FR" dirty="0"/>
              <a:t>Pour rappel, un délai de carence de 90 jours s’applique en cas d’arrêt de travail suite à maladie .</a:t>
            </a:r>
          </a:p>
          <a:p>
            <a:r>
              <a:rPr lang="fr-FR" dirty="0"/>
              <a:t>Pour le traitement des cas clients qui vont suivre, nous estimerons que ce délai de carence est dépassé.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64E8CF-0F83-418D-B283-6E9390BDA4CA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14944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u="sng" dirty="0"/>
              <a:t>« </a:t>
            </a:r>
            <a:endParaRPr lang="fr-FR" b="1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14541C-D59F-42FD-9B99-5040882F62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53134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La simulation mettra en lumière l’indemnisation du RO et le manque à gagner pour la cliente 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Faisons le comparatif si celle-ci avait suivi nos conseils et avait souscrit un contrat PREVOYANCE PRO.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Le calcul avec Prévoyance prend en compte les éventuels versements des RO + le contrat de prévoyance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  <a:p>
            <a:endParaRPr lang="fr-FR" dirty="0"/>
          </a:p>
          <a:p>
            <a:r>
              <a:rPr lang="fr-FR" dirty="0"/>
              <a:t>Plus Animateur :</a:t>
            </a:r>
          </a:p>
          <a:p>
            <a:r>
              <a:rPr lang="fr-FR" dirty="0"/>
              <a:t>Mettre en avant la différence de revenus entre le « sans » et « avec » prévoyance.</a:t>
            </a:r>
          </a:p>
          <a:p>
            <a:r>
              <a:rPr lang="fr-FR" dirty="0"/>
              <a:t>Vérifier que les conseillers pensent à la garantie IPT accidentelle.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14541C-D59F-42FD-9B99-5040882F62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1270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u="sng" dirty="0"/>
              <a:t>« </a:t>
            </a:r>
            <a:endParaRPr lang="fr-FR" b="1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14541C-D59F-42FD-9B99-5040882F62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39347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A noter pour le calcul « avec prévoyance » nous prenons en compte les éventuels versements des RO + le contrat de prévoyance</a:t>
            </a:r>
          </a:p>
          <a:p>
            <a:endParaRPr lang="fr-FR" dirty="0"/>
          </a:p>
          <a:p>
            <a:r>
              <a:rPr lang="fr-FR" dirty="0"/>
              <a:t>Plus Animateur:</a:t>
            </a:r>
          </a:p>
          <a:p>
            <a:r>
              <a:rPr lang="fr-FR" dirty="0"/>
              <a:t>Mettre en avant la différence de revenus entre le « sans » et « avec » prévoyance.</a:t>
            </a:r>
          </a:p>
          <a:p>
            <a:r>
              <a:rPr lang="fr-FR" dirty="0"/>
              <a:t>Vérifier que les conseillers pensent à la garantie doublement du capital suite décès accidentel.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14541C-D59F-42FD-9B99-5040882F62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595453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14541C-D59F-42FD-9B99-5040882F62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45938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Dans notre exemple, nous étudions le cas de l’arrêt de travail pendant 2 mois.</a:t>
            </a:r>
          </a:p>
          <a:p>
            <a:endParaRPr lang="fr-FR" dirty="0"/>
          </a:p>
          <a:p>
            <a:r>
              <a:rPr lang="fr-FR" dirty="0"/>
              <a:t>Plus Animateur:</a:t>
            </a:r>
          </a:p>
          <a:p>
            <a:r>
              <a:rPr lang="fr-FR" dirty="0"/>
              <a:t>Mettre en avant la différence de revenus entre le « sans » et « avec » prévoyance.</a:t>
            </a:r>
          </a:p>
          <a:p>
            <a:r>
              <a:rPr lang="fr-FR" dirty="0"/>
              <a:t>Vérifier que les </a:t>
            </a:r>
            <a:r>
              <a:rPr lang="fr-FR" u="none" dirty="0"/>
              <a:t>conseillers ont pensé à </a:t>
            </a:r>
            <a:r>
              <a:rPr lang="fr-FR" dirty="0"/>
              <a:t>la FEP sinon insister sur ce point pour que cela devienne un reflexe.</a:t>
            </a:r>
          </a:p>
          <a:p>
            <a:r>
              <a:rPr lang="fr-FR" dirty="0"/>
              <a:t>Expliquer que le RO des PL a été réformé au 01 07 2021.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14541C-D59F-42FD-9B99-5040882F62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936843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Rappel de l’évolution du RO des prof lib au 01 07 2021.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64E8CF-0F83-418D-B283-6E9390BDA4CA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143705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Donc un courrier a été envoyé aux prof lib concernées le 16 décembre dernier pour les informer de cette réforme et que pour celles qui avaient souscrit à option </a:t>
            </a:r>
            <a:r>
              <a:rPr lang="fr-FR" dirty="0" err="1"/>
              <a:t>incap</a:t>
            </a:r>
            <a:r>
              <a:rPr lang="fr-FR" dirty="0"/>
              <a:t> +, cette option sera supprimée au 1 er avril 2022 et que nous pouvons leur proposer à compter du 01 avril de bénéficier de 2 niveaux d’indemnisation en cas d’arrêt de travail: </a:t>
            </a:r>
          </a:p>
          <a:p>
            <a:r>
              <a:rPr lang="fr-FR" dirty="0"/>
              <a:t>1</a:t>
            </a:r>
            <a:r>
              <a:rPr lang="fr-FR" baseline="30000" dirty="0"/>
              <a:t>er</a:t>
            </a:r>
            <a:r>
              <a:rPr lang="fr-FR" dirty="0"/>
              <a:t> palier jusqu’à 90 jours</a:t>
            </a:r>
          </a:p>
          <a:p>
            <a:r>
              <a:rPr lang="fr-FR" dirty="0"/>
              <a:t>2</a:t>
            </a:r>
            <a:r>
              <a:rPr lang="fr-FR" baseline="30000" dirty="0"/>
              <a:t>nd</a:t>
            </a:r>
            <a:r>
              <a:rPr lang="fr-FR" dirty="0"/>
              <a:t> palier à partir du 91 </a:t>
            </a:r>
            <a:r>
              <a:rPr lang="fr-FR" dirty="0" err="1"/>
              <a:t>ème</a:t>
            </a:r>
            <a:r>
              <a:rPr lang="fr-FR" dirty="0"/>
              <a:t> jour </a:t>
            </a:r>
          </a:p>
          <a:p>
            <a:r>
              <a:rPr lang="fr-FR" dirty="0"/>
              <a:t>Ceci pour épouser au plus juste l’indemnisation de leur RO et venir en complément .</a:t>
            </a:r>
          </a:p>
          <a:p>
            <a:r>
              <a:rPr lang="fr-FR" dirty="0"/>
              <a:t>(Si les clients n’effectuent pas de modification, les IJ souscrites au contrat seront identiques en 1</a:t>
            </a:r>
            <a:r>
              <a:rPr lang="fr-FR" baseline="30000" dirty="0"/>
              <a:t>er</a:t>
            </a:r>
            <a:r>
              <a:rPr lang="fr-FR" dirty="0"/>
              <a:t> et 2</a:t>
            </a:r>
            <a:r>
              <a:rPr lang="fr-FR" baseline="30000" dirty="0"/>
              <a:t>nd</a:t>
            </a:r>
            <a:r>
              <a:rPr lang="fr-FR" dirty="0"/>
              <a:t> palier 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64E8CF-0F83-418D-B283-6E9390BDA4CA}" type="slidenum">
              <a:rPr lang="fr-FR" smtClean="0"/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794417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14541C-D59F-42FD-9B99-5040882F62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375203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A noter pour le calcul « avec prévoyance » nous prenons en compte les éventuels versements des RO + le contrat de prévoyance</a:t>
            </a:r>
          </a:p>
          <a:p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Plus Animateur:</a:t>
            </a:r>
          </a:p>
          <a:p>
            <a:r>
              <a:rPr lang="fr-FR" dirty="0"/>
              <a:t>Dans notre cas, notre client ne perçoit rien de son RO car il s’agit d’une invalidité partielle (40%)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Mettre en avant la différence de revenus entre le « sans » et « avec » prévoyance.</a:t>
            </a:r>
          </a:p>
          <a:p>
            <a:r>
              <a:rPr lang="fr-FR" dirty="0"/>
              <a:t>Rappeler le mode de calcul de la rente en invalidité partielle (IPP dans notre contrat) : 50 % mensuelle ITT en cas de taux d'invalidité &gt;= à 33 % et inférieur à 66 %. </a:t>
            </a:r>
          </a:p>
          <a:p>
            <a:r>
              <a:rPr lang="fr-FR" dirty="0"/>
              <a:t>(</a:t>
            </a:r>
            <a:r>
              <a:rPr lang="fr-FR" dirty="0">
                <a:highlight>
                  <a:srgbClr val="FFFF00"/>
                </a:highlight>
              </a:rPr>
              <a:t>si invalidité partielle = 50% de la rente de 16400€ soit 8200€ par mois jusqu’à la retraite)</a:t>
            </a:r>
          </a:p>
          <a:p>
            <a:endParaRPr lang="fr-FR" dirty="0">
              <a:highlight>
                <a:srgbClr val="FFFF00"/>
              </a:highlight>
            </a:endParaRPr>
          </a:p>
          <a:p>
            <a:r>
              <a:rPr lang="fr-FR" b="1" dirty="0">
                <a:highlight>
                  <a:srgbClr val="FFFF00"/>
                </a:highlight>
              </a:rPr>
              <a:t>De surcroît, nous noterons cependant qu’en cas d’arrêt de travail, le RO des notaires n’indemnise plus au-delà  de 90 jours d’arrêt.</a:t>
            </a:r>
            <a:endParaRPr lang="fr-FR" b="1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14541C-D59F-42FD-9B99-5040882F62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696958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14541C-D59F-42FD-9B99-5040882F62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40404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A noter pour le calcul « avec prévoyance » nous prenons en compte les éventuels versements des RO + le contrat de prévoyance</a:t>
            </a:r>
          </a:p>
          <a:p>
            <a:endParaRPr lang="fr-FR" dirty="0"/>
          </a:p>
          <a:p>
            <a:r>
              <a:rPr lang="fr-FR" dirty="0"/>
              <a:t>Plus Animateur:</a:t>
            </a:r>
          </a:p>
          <a:p>
            <a:r>
              <a:rPr lang="fr-FR" dirty="0"/>
              <a:t>Mettre en avant la différence de revenus entre le « sans » et « avec » prévoyance.</a:t>
            </a:r>
          </a:p>
          <a:p>
            <a:r>
              <a:rPr lang="fr-FR" dirty="0"/>
              <a:t>Il s’agit d’un client créateur donc il faut rappeler que le conseiller se basera sur son prévisionnel </a:t>
            </a:r>
          </a:p>
          <a:p>
            <a:r>
              <a:rPr lang="fr-FR" dirty="0"/>
              <a:t>Rappel : plafond IJ 3000 euros (pendant 1 an)</a:t>
            </a:r>
          </a:p>
          <a:p>
            <a:r>
              <a:rPr lang="fr-FR" dirty="0"/>
              <a:t>Notre client n’est pas éligible à l’option FEP (avoir 2 années d’activité) </a:t>
            </a:r>
          </a:p>
          <a:p>
            <a:r>
              <a:rPr lang="fr-FR" dirty="0"/>
              <a:t>Nous noterons que notre client en microentreprise n’est pas éligible Madelin.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14541C-D59F-42FD-9B99-5040882F62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436322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NB: </a:t>
            </a:r>
            <a:r>
              <a:rPr lang="fr-FR" dirty="0"/>
              <a:t>Attention, les allocations pôle emploi ne sont pas considérées comme des revenus professionnels.</a:t>
            </a:r>
          </a:p>
          <a:p>
            <a:r>
              <a:rPr lang="fr-FR" dirty="0"/>
              <a:t>A la fin des allocations chômage, veillez à faire évoluer le contrat en recontactant votre client.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ECCC2-9926-4B95-A141-5AC8E3D59A5C}" type="slidenum">
              <a:rPr lang="fr-FR" smtClean="0"/>
              <a:t>46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072016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</a:rPr>
              <a:t>Une solution de contournement est proposée aux conseillers pour faciliter les reprises à la concurrence en attendant la mise en place informatique de l’effet différé en 2023.</a:t>
            </a:r>
          </a:p>
          <a:p>
            <a:endParaRPr lang="fr-FR" sz="1200" b="0" dirty="0">
              <a:solidFill>
                <a:schemeClr val="tx1"/>
              </a:solidFill>
            </a:endParaRPr>
          </a:p>
          <a:p>
            <a:r>
              <a:rPr lang="fr-FR" sz="1200" b="0" dirty="0">
                <a:solidFill>
                  <a:schemeClr val="tx1"/>
                </a:solidFill>
              </a:rPr>
              <a:t>Pour être confort dans sa démarche et notamment en anticipation, si le dossier passe en sélection médicale , le conseiller doit entamer sa démarche de reprise concurrence 5 mois avant la date d’échéance principale du contrat concurrence. </a:t>
            </a:r>
          </a:p>
          <a:p>
            <a:endParaRPr lang="fr-FR" sz="1200" b="0" dirty="0">
              <a:solidFill>
                <a:schemeClr val="tx1"/>
              </a:solidFill>
            </a:endParaRPr>
          </a:p>
          <a:p>
            <a:r>
              <a:rPr lang="fr-FR" sz="1200" b="0" dirty="0">
                <a:solidFill>
                  <a:schemeClr val="tx1"/>
                </a:solidFill>
              </a:rPr>
              <a:t>Le conseiller va faire une simulation Prévoyance et va demander au CEP une demande d’accord de reprise à  la concurrence .</a:t>
            </a:r>
            <a:br>
              <a:rPr lang="fr-FR" sz="1200" b="0" dirty="0">
                <a:solidFill>
                  <a:schemeClr val="tx1"/>
                </a:solidFill>
              </a:rPr>
            </a:br>
            <a:r>
              <a:rPr lang="fr-FR" sz="1200" b="0" dirty="0">
                <a:solidFill>
                  <a:schemeClr val="tx1"/>
                </a:solidFill>
              </a:rPr>
              <a:t>Pour ce faire , il devra transmettre au CEP:</a:t>
            </a:r>
            <a:br>
              <a:rPr lang="fr-FR" sz="1200" b="0" dirty="0">
                <a:solidFill>
                  <a:schemeClr val="tx1"/>
                </a:solidFill>
              </a:rPr>
            </a:br>
            <a:r>
              <a:rPr lang="fr-FR" sz="1200" b="0" dirty="0">
                <a:solidFill>
                  <a:schemeClr val="tx1"/>
                </a:solidFill>
              </a:rPr>
              <a:t>- la copie de la simulation</a:t>
            </a:r>
            <a:br>
              <a:rPr lang="fr-FR" sz="1200" b="0" dirty="0">
                <a:solidFill>
                  <a:schemeClr val="tx1"/>
                </a:solidFill>
              </a:rPr>
            </a:br>
            <a:r>
              <a:rPr lang="fr-FR" sz="1200" b="0" dirty="0">
                <a:solidFill>
                  <a:schemeClr val="tx1"/>
                </a:solidFill>
              </a:rPr>
              <a:t>- la copie du contrat concurrence </a:t>
            </a:r>
            <a:br>
              <a:rPr lang="fr-FR" sz="1200" b="0" dirty="0">
                <a:solidFill>
                  <a:schemeClr val="tx1"/>
                </a:solidFill>
              </a:rPr>
            </a:br>
            <a:r>
              <a:rPr lang="fr-FR" sz="1200" b="0" dirty="0">
                <a:solidFill>
                  <a:schemeClr val="tx1"/>
                </a:solidFill>
              </a:rPr>
              <a:t>- l’identification client (Matricule ou NDC)</a:t>
            </a:r>
          </a:p>
          <a:p>
            <a:r>
              <a:rPr lang="fr-FR" sz="1200" b="0" dirty="0">
                <a:solidFill>
                  <a:schemeClr val="tx1"/>
                </a:solidFill>
              </a:rPr>
              <a:t>Et remplir une demande d’étude d’équivalence </a:t>
            </a:r>
            <a:br>
              <a:rPr lang="fr-FR" sz="1200" b="0" dirty="0">
                <a:solidFill>
                  <a:schemeClr val="tx1"/>
                </a:solidFill>
              </a:rPr>
            </a:br>
            <a:endParaRPr lang="fr-FR" sz="1200" b="0" dirty="0">
              <a:solidFill>
                <a:schemeClr val="tx1"/>
              </a:solidFill>
            </a:endParaRPr>
          </a:p>
          <a:p>
            <a:r>
              <a:rPr lang="fr-FR" sz="1200" b="0" dirty="0">
                <a:solidFill>
                  <a:schemeClr val="tx1"/>
                </a:solidFill>
              </a:rPr>
              <a:t>Le CEP va renvoyer son accord ou refus au CC PRO et celui-ci va pouvoir saisir son contrat en </a:t>
            </a:r>
            <a:r>
              <a:rPr lang="fr-FR" sz="1200" b="0" dirty="0" err="1">
                <a:solidFill>
                  <a:schemeClr val="tx1"/>
                </a:solidFill>
              </a:rPr>
              <a:t>webassur</a:t>
            </a:r>
            <a:r>
              <a:rPr lang="fr-FR" sz="1200" b="0" dirty="0">
                <a:solidFill>
                  <a:schemeClr val="tx1"/>
                </a:solidFill>
              </a:rPr>
              <a:t> pour envoi au CERC.</a:t>
            </a:r>
          </a:p>
          <a:p>
            <a:br>
              <a:rPr lang="fr-FR" sz="1200" b="0" dirty="0">
                <a:solidFill>
                  <a:schemeClr val="tx1"/>
                </a:solidFill>
              </a:rPr>
            </a:br>
            <a:r>
              <a:rPr lang="fr-FR" sz="1200" dirty="0">
                <a:solidFill>
                  <a:schemeClr val="tx1"/>
                </a:solidFill>
              </a:rPr>
              <a:t>si Accord CEP :</a:t>
            </a:r>
            <a:br>
              <a:rPr lang="fr-FR" sz="1200" b="0" dirty="0">
                <a:solidFill>
                  <a:schemeClr val="tx1"/>
                </a:solidFill>
              </a:rPr>
            </a:br>
            <a:r>
              <a:rPr lang="fr-FR" sz="1200" b="0" dirty="0">
                <a:solidFill>
                  <a:schemeClr val="tx1"/>
                </a:solidFill>
              </a:rPr>
              <a:t>- Suppression du délai de carence</a:t>
            </a:r>
            <a:br>
              <a:rPr lang="fr-FR" sz="1200" b="0" dirty="0">
                <a:solidFill>
                  <a:schemeClr val="tx1"/>
                </a:solidFill>
              </a:rPr>
            </a:br>
            <a:r>
              <a:rPr lang="fr-FR" sz="1200" b="0" dirty="0">
                <a:solidFill>
                  <a:schemeClr val="tx1"/>
                </a:solidFill>
              </a:rPr>
              <a:t>- 3 mois de cotisation gratuite pour éviter la double cotisation le temps de la résiliation concurrence.</a:t>
            </a:r>
            <a:br>
              <a:rPr lang="fr-FR" sz="1200" b="0" dirty="0">
                <a:solidFill>
                  <a:schemeClr val="tx1"/>
                </a:solidFill>
              </a:rPr>
            </a:br>
            <a:br>
              <a:rPr lang="fr-FR" sz="1200" b="0" dirty="0">
                <a:solidFill>
                  <a:schemeClr val="tx1"/>
                </a:solidFill>
              </a:rPr>
            </a:br>
            <a:r>
              <a:rPr lang="fr-FR" sz="1200" b="0" dirty="0">
                <a:solidFill>
                  <a:schemeClr val="tx1"/>
                </a:solidFill>
              </a:rPr>
              <a:t>- </a:t>
            </a:r>
            <a:r>
              <a:rPr lang="fr-FR" sz="1200" u="sng" dirty="0">
                <a:solidFill>
                  <a:schemeClr val="tx1"/>
                </a:solidFill>
              </a:rPr>
              <a:t>Si pas de sélection médicale</a:t>
            </a:r>
            <a:r>
              <a:rPr lang="fr-FR" sz="1200" b="0" dirty="0">
                <a:solidFill>
                  <a:schemeClr val="tx1"/>
                </a:solidFill>
              </a:rPr>
              <a:t>, le CEP transmet au CC pro le courrier de résiliation concurrence (modèle à  compléter) à faire signer au client et à adresser à l’assureur concurrent.</a:t>
            </a:r>
            <a:br>
              <a:rPr lang="fr-FR" sz="1200" b="0" dirty="0">
                <a:solidFill>
                  <a:schemeClr val="tx1"/>
                </a:solidFill>
              </a:rPr>
            </a:br>
            <a:br>
              <a:rPr lang="fr-FR" sz="1200" b="0" dirty="0">
                <a:solidFill>
                  <a:schemeClr val="tx1"/>
                </a:solidFill>
              </a:rPr>
            </a:br>
            <a:r>
              <a:rPr lang="fr-FR" sz="1200" b="0" dirty="0">
                <a:solidFill>
                  <a:schemeClr val="tx1"/>
                </a:solidFill>
              </a:rPr>
              <a:t>- </a:t>
            </a:r>
            <a:r>
              <a:rPr lang="fr-FR" sz="1200" u="sng" dirty="0">
                <a:solidFill>
                  <a:schemeClr val="tx1"/>
                </a:solidFill>
              </a:rPr>
              <a:t>S’il y a sélection médicale, </a:t>
            </a:r>
            <a:r>
              <a:rPr lang="fr-FR" sz="1200" b="0" dirty="0">
                <a:solidFill>
                  <a:schemeClr val="tx1"/>
                </a:solidFill>
              </a:rPr>
              <a:t>un process de suivi au jour le jour est mis en place. Dès accord de la sélection médicale, le modèle de courrier de résiliation est transmis au </a:t>
            </a:r>
            <a:r>
              <a:rPr lang="fr-FR" sz="1200" b="0" dirty="0" err="1">
                <a:solidFill>
                  <a:schemeClr val="tx1"/>
                </a:solidFill>
              </a:rPr>
              <a:t>Ccpro</a:t>
            </a:r>
            <a:r>
              <a:rPr lang="fr-FR" sz="1200" b="0" dirty="0">
                <a:solidFill>
                  <a:schemeClr val="tx1"/>
                </a:solidFill>
              </a:rPr>
              <a:t> pour qu’il le complète , obtienne signature du client et l’adresse à l’assureur concurrent.</a:t>
            </a:r>
            <a:br>
              <a:rPr lang="fr-FR" sz="1200" b="0" dirty="0">
                <a:solidFill>
                  <a:schemeClr val="tx1"/>
                </a:solidFill>
              </a:rPr>
            </a:br>
            <a:br>
              <a:rPr lang="fr-FR" sz="1200" b="0" dirty="0">
                <a:solidFill>
                  <a:schemeClr val="tx1"/>
                </a:solidFill>
              </a:rPr>
            </a:br>
            <a:r>
              <a:rPr lang="fr-FR" sz="1200" b="0" dirty="0">
                <a:solidFill>
                  <a:schemeClr val="tx1"/>
                </a:solidFill>
              </a:rPr>
              <a:t>A l’activation du contrat, celui-ci  bénéficie d’une annulation de son délai de carence et de 3 mois de cotisation offerts.</a:t>
            </a:r>
            <a:br>
              <a:rPr lang="fr-FR" sz="1200" b="0" dirty="0">
                <a:solidFill>
                  <a:schemeClr val="tx1"/>
                </a:solidFill>
              </a:rPr>
            </a:br>
            <a:endParaRPr lang="fr-FR" dirty="0"/>
          </a:p>
          <a:p>
            <a:endParaRPr lang="fr-FR" dirty="0"/>
          </a:p>
          <a:p>
            <a:r>
              <a:rPr lang="fr-FR" dirty="0"/>
              <a:t>NB : pas d’effet différé. Effet double cotisation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ECCC2-9926-4B95-A141-5AC8E3D59A5C}" type="slidenum">
              <a:rPr lang="fr-FR" smtClean="0"/>
              <a:t>48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772192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Il faut avoir le réflexe MY EAV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64E8CF-0F83-418D-B283-6E9390BDA4CA}" type="slidenum">
              <a:rPr lang="fr-FR" smtClean="0"/>
              <a:t>50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157694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Aller dans « Simple comme la Prévoyance des Pro… » : On y  trouve les fiches mémos, les modes opératoires.</a:t>
            </a:r>
          </a:p>
          <a:p>
            <a:r>
              <a:rPr lang="fr-FR" dirty="0"/>
              <a:t>A noter que les fiches y sont mises à  jour régulièrement.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ECCC2-9926-4B95-A141-5AC8E3D59A5C}" type="slidenum">
              <a:rPr lang="fr-FR" smtClean="0"/>
              <a:t>51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905566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64E8CF-0F83-418D-B283-6E9390BDA4CA}" type="slidenum">
              <a:rPr lang="fr-FR" smtClean="0"/>
              <a:t>52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676591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EECCC2-9926-4B95-A141-5AC8E3D59A5C}" type="slidenum"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0364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47" b="6327"/>
          <a:stretch/>
        </p:blipFill>
        <p:spPr>
          <a:xfrm>
            <a:off x="0" y="-27384"/>
            <a:ext cx="12192000" cy="504056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2224617" y="1"/>
            <a:ext cx="7719483" cy="6856413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1200" dirty="0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77431" y="2987494"/>
            <a:ext cx="7037139" cy="950898"/>
          </a:xfrm>
        </p:spPr>
        <p:txBody>
          <a:bodyPr>
            <a:noAutofit/>
          </a:bodyPr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</a:p>
        </p:txBody>
      </p:sp>
      <p:pic>
        <p:nvPicPr>
          <p:cNvPr id="5122" name="Picture 2" descr="C:\Users\User\Desktop\LOGO_EXE\logo_fonce\logo_fonce_PNG\deepmark_fonce_RVB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735" y="5013176"/>
            <a:ext cx="2942531" cy="2206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8625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sommair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484" y="412751"/>
            <a:ext cx="5391149" cy="81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18" y="481014"/>
            <a:ext cx="93556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39349" y="847076"/>
            <a:ext cx="10830259" cy="4758163"/>
          </a:xfrm>
        </p:spPr>
        <p:txBody>
          <a:bodyPr rtlCol="0">
            <a:normAutofit/>
          </a:bodyPr>
          <a:lstStyle>
            <a:lvl1pPr>
              <a:defRPr lang="fr-FR" sz="2400" dirty="0" smtClean="0"/>
            </a:lvl1pPr>
            <a:lvl2pPr>
              <a:defRPr lang="fr-FR" sz="1800" dirty="0" smtClean="0"/>
            </a:lvl2pPr>
            <a:lvl3pPr>
              <a:defRPr lang="fr-FR" dirty="0" smtClean="0"/>
            </a:lvl3pPr>
            <a:lvl4pPr>
              <a:defRPr lang="fr-FR" dirty="0" smtClean="0"/>
            </a:lvl4pPr>
            <a:lvl5pPr>
              <a:defRPr lang="fr-FR" dirty="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387201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_tran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>
            <a:lvl1pPr>
              <a:defRPr lang="fr-FR" dirty="0" smtClean="0"/>
            </a:lvl1pPr>
            <a:lvl2pPr>
              <a:defRPr lang="fr-FR" dirty="0" smtClean="0"/>
            </a:lvl2pPr>
            <a:lvl3pPr>
              <a:defRPr lang="fr-FR" dirty="0" smtClean="0"/>
            </a:lvl3pPr>
            <a:lvl4pPr>
              <a:defRPr lang="fr-FR" dirty="0" smtClean="0"/>
            </a:lvl4pPr>
            <a:lvl5pPr>
              <a:defRPr lang="fr-FR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F504CBB9-D7B2-4E1E-994B-07070BB24C2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99019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6"/>
          <p:cNvCxnSpPr/>
          <p:nvPr/>
        </p:nvCxnSpPr>
        <p:spPr>
          <a:xfrm>
            <a:off x="609600" y="781050"/>
            <a:ext cx="10972800" cy="0"/>
          </a:xfrm>
          <a:prstGeom prst="line">
            <a:avLst/>
          </a:prstGeom>
          <a:ln>
            <a:solidFill>
              <a:srgbClr val="8017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 userDrawn="1"/>
        </p:nvCxnSpPr>
        <p:spPr>
          <a:xfrm>
            <a:off x="609600" y="781050"/>
            <a:ext cx="10972800" cy="0"/>
          </a:xfrm>
          <a:prstGeom prst="line">
            <a:avLst/>
          </a:prstGeom>
          <a:ln>
            <a:solidFill>
              <a:srgbClr val="8017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2C92CC1A-C032-4EA8-82DA-6F524962AAA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27506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9EAF8918-D080-4E2F-8D7C-419B737F2FD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77011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/>
          <p:cNvSpPr>
            <a:spLocks noGrp="1"/>
          </p:cNvSpPr>
          <p:nvPr>
            <p:ph type="body" sz="quarter" idx="57" hasCustomPrompt="1"/>
          </p:nvPr>
        </p:nvSpPr>
        <p:spPr>
          <a:xfrm>
            <a:off x="972669" y="4881876"/>
            <a:ext cx="2157411" cy="39688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lnSpc>
                <a:spcPct val="90000"/>
              </a:lnSpc>
              <a:spcBef>
                <a:spcPts val="450"/>
              </a:spcBef>
              <a:buNone/>
              <a:defRPr sz="2100" b="0">
                <a:solidFill>
                  <a:schemeClr val="bg1"/>
                </a:solidFill>
                <a:latin typeface="Bebas Neue" panose="020B0606020202050201" pitchFamily="34" charset="0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58" hasCustomPrompt="1"/>
          </p:nvPr>
        </p:nvSpPr>
        <p:spPr>
          <a:xfrm>
            <a:off x="972669" y="4364689"/>
            <a:ext cx="2157411" cy="50762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450"/>
              </a:spcBef>
              <a:buNone/>
              <a:defRPr sz="4500" b="1">
                <a:solidFill>
                  <a:schemeClr val="bg1"/>
                </a:solidFill>
                <a:latin typeface="Bebas Neue" panose="020B0606020202050201" pitchFamily="34" charset="0"/>
              </a:defRPr>
            </a:lvl1pPr>
          </a:lstStyle>
          <a:p>
            <a:pPr lvl="0"/>
            <a:r>
              <a:rPr lang="en-US" dirty="0"/>
              <a:t>No.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972667" y="5208961"/>
            <a:ext cx="2157412" cy="7842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id-ID" dirty="0"/>
              <a:t>Edit Text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61" hasCustomPrompt="1"/>
          </p:nvPr>
        </p:nvSpPr>
        <p:spPr>
          <a:xfrm>
            <a:off x="3720349" y="4886360"/>
            <a:ext cx="2157411" cy="39688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lnSpc>
                <a:spcPct val="90000"/>
              </a:lnSpc>
              <a:spcBef>
                <a:spcPts val="450"/>
              </a:spcBef>
              <a:buNone/>
              <a:defRPr sz="2100" b="0">
                <a:solidFill>
                  <a:schemeClr val="bg1"/>
                </a:solidFill>
                <a:latin typeface="Bebas Neue" panose="020B0606020202050201" pitchFamily="34" charset="0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62" hasCustomPrompt="1"/>
          </p:nvPr>
        </p:nvSpPr>
        <p:spPr>
          <a:xfrm>
            <a:off x="3720353" y="4369171"/>
            <a:ext cx="2157411" cy="50762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450"/>
              </a:spcBef>
              <a:buNone/>
              <a:defRPr sz="4500" b="1">
                <a:solidFill>
                  <a:schemeClr val="bg1"/>
                </a:solidFill>
                <a:latin typeface="Bebas Neue" panose="020B0606020202050201" pitchFamily="34" charset="0"/>
              </a:defRPr>
            </a:lvl1pPr>
          </a:lstStyle>
          <a:p>
            <a:pPr lvl="0"/>
            <a:r>
              <a:rPr lang="en-US" dirty="0"/>
              <a:t>No.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63" hasCustomPrompt="1"/>
          </p:nvPr>
        </p:nvSpPr>
        <p:spPr>
          <a:xfrm>
            <a:off x="3720351" y="5213444"/>
            <a:ext cx="2157412" cy="7842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id-ID" dirty="0"/>
              <a:t>Edit Text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66" hasCustomPrompt="1"/>
          </p:nvPr>
        </p:nvSpPr>
        <p:spPr>
          <a:xfrm>
            <a:off x="6481477" y="4890842"/>
            <a:ext cx="2157411" cy="39688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lnSpc>
                <a:spcPct val="90000"/>
              </a:lnSpc>
              <a:spcBef>
                <a:spcPts val="450"/>
              </a:spcBef>
              <a:buNone/>
              <a:defRPr sz="2100" b="0">
                <a:solidFill>
                  <a:schemeClr val="bg1"/>
                </a:solidFill>
                <a:latin typeface="Bebas Neue" panose="020B0606020202050201" pitchFamily="34" charset="0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67" hasCustomPrompt="1"/>
          </p:nvPr>
        </p:nvSpPr>
        <p:spPr>
          <a:xfrm>
            <a:off x="6481478" y="4373653"/>
            <a:ext cx="2157411" cy="50762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450"/>
              </a:spcBef>
              <a:buNone/>
              <a:defRPr sz="4500" b="1">
                <a:solidFill>
                  <a:schemeClr val="bg1"/>
                </a:solidFill>
                <a:latin typeface="Bebas Neue" panose="020B0606020202050201" pitchFamily="34" charset="0"/>
              </a:defRPr>
            </a:lvl1pPr>
          </a:lstStyle>
          <a:p>
            <a:pPr lvl="0"/>
            <a:r>
              <a:rPr lang="en-US" dirty="0"/>
              <a:t>No.</a:t>
            </a:r>
          </a:p>
        </p:txBody>
      </p:sp>
      <p:sp>
        <p:nvSpPr>
          <p:cNvPr id="18" name="Text Placeholder 9"/>
          <p:cNvSpPr>
            <a:spLocks noGrp="1"/>
          </p:cNvSpPr>
          <p:nvPr>
            <p:ph type="body" sz="quarter" idx="68" hasCustomPrompt="1"/>
          </p:nvPr>
        </p:nvSpPr>
        <p:spPr>
          <a:xfrm>
            <a:off x="6481479" y="5217927"/>
            <a:ext cx="2157412" cy="7842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id-ID" dirty="0"/>
              <a:t>Edit Text</a:t>
            </a:r>
          </a:p>
        </p:txBody>
      </p:sp>
      <p:sp>
        <p:nvSpPr>
          <p:cNvPr id="21" name="Text Placeholder 8"/>
          <p:cNvSpPr>
            <a:spLocks noGrp="1"/>
          </p:cNvSpPr>
          <p:nvPr>
            <p:ph type="body" sz="quarter" idx="71" hasCustomPrompt="1"/>
          </p:nvPr>
        </p:nvSpPr>
        <p:spPr>
          <a:xfrm>
            <a:off x="9242605" y="4895325"/>
            <a:ext cx="2157411" cy="39688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lnSpc>
                <a:spcPct val="90000"/>
              </a:lnSpc>
              <a:spcBef>
                <a:spcPts val="450"/>
              </a:spcBef>
              <a:buNone/>
              <a:defRPr sz="2100" b="0">
                <a:solidFill>
                  <a:schemeClr val="bg1"/>
                </a:solidFill>
                <a:latin typeface="Bebas Neue" panose="020B0606020202050201" pitchFamily="34" charset="0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22" name="Text Placeholder 8"/>
          <p:cNvSpPr>
            <a:spLocks noGrp="1"/>
          </p:cNvSpPr>
          <p:nvPr>
            <p:ph type="body" sz="quarter" idx="72" hasCustomPrompt="1"/>
          </p:nvPr>
        </p:nvSpPr>
        <p:spPr>
          <a:xfrm>
            <a:off x="9242605" y="4378137"/>
            <a:ext cx="2157411" cy="50762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450"/>
              </a:spcBef>
              <a:buNone/>
              <a:defRPr sz="4500" b="1">
                <a:solidFill>
                  <a:schemeClr val="bg1"/>
                </a:solidFill>
                <a:latin typeface="Bebas Neue" panose="020B0606020202050201" pitchFamily="34" charset="0"/>
              </a:defRPr>
            </a:lvl1pPr>
          </a:lstStyle>
          <a:p>
            <a:pPr lvl="0"/>
            <a:r>
              <a:rPr lang="en-US" dirty="0"/>
              <a:t>No.</a:t>
            </a:r>
          </a:p>
        </p:txBody>
      </p:sp>
      <p:sp>
        <p:nvSpPr>
          <p:cNvPr id="24" name="Text Placeholder 9"/>
          <p:cNvSpPr>
            <a:spLocks noGrp="1"/>
          </p:cNvSpPr>
          <p:nvPr>
            <p:ph type="body" sz="quarter" idx="73" hasCustomPrompt="1"/>
          </p:nvPr>
        </p:nvSpPr>
        <p:spPr>
          <a:xfrm>
            <a:off x="9242603" y="5222411"/>
            <a:ext cx="2157412" cy="7842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id-ID" dirty="0"/>
              <a:t>Edit Text</a:t>
            </a:r>
          </a:p>
        </p:txBody>
      </p:sp>
      <p:sp>
        <p:nvSpPr>
          <p:cNvPr id="23" name="TextBox 22"/>
          <p:cNvSpPr txBox="1"/>
          <p:nvPr userDrawn="1"/>
        </p:nvSpPr>
        <p:spPr>
          <a:xfrm>
            <a:off x="5907121" y="6453573"/>
            <a:ext cx="4219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100" b="1" smtClean="0">
                <a:solidFill>
                  <a:schemeClr val="tx2"/>
                </a:solidFill>
              </a:rPr>
              <a:pPr algn="ctr"/>
              <a:t>‹N°›</a:t>
            </a:fld>
            <a:endParaRPr lang="id-ID" sz="11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698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083301" y="0"/>
            <a:ext cx="6108700" cy="6858000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536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5928520" y="6341386"/>
            <a:ext cx="334963" cy="3349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5824538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6263482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5889855" y="6354975"/>
            <a:ext cx="412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050" b="1" smtClean="0">
                <a:solidFill>
                  <a:prstClr val="white"/>
                </a:solidFill>
              </a:rPr>
              <a:pPr algn="ctr"/>
              <a:t>‹N°›</a:t>
            </a:fld>
            <a:endParaRPr lang="id-ID" sz="1050" dirty="0">
              <a:solidFill>
                <a:prstClr val="white"/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401344" y="2609850"/>
            <a:ext cx="1682749" cy="2235200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450261" y="3314701"/>
            <a:ext cx="1260227" cy="1663700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08539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5928520" y="6341386"/>
            <a:ext cx="334963" cy="3349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5824538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6263482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5889855" y="6354975"/>
            <a:ext cx="412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050" b="1" smtClean="0">
                <a:solidFill>
                  <a:prstClr val="white"/>
                </a:solidFill>
              </a:rPr>
              <a:pPr algn="ctr"/>
              <a:t>‹N°›</a:t>
            </a:fld>
            <a:endParaRPr lang="id-ID" sz="1050" dirty="0">
              <a:solidFill>
                <a:prstClr val="white"/>
              </a:solidFill>
            </a:endParaRPr>
          </a:p>
        </p:txBody>
      </p:sp>
      <p:sp>
        <p:nvSpPr>
          <p:cNvPr id="8" name="Freeform 7"/>
          <p:cNvSpPr/>
          <p:nvPr userDrawn="1"/>
        </p:nvSpPr>
        <p:spPr>
          <a:xfrm flipV="1">
            <a:off x="0" y="-1"/>
            <a:ext cx="12192000" cy="4194629"/>
          </a:xfrm>
          <a:custGeom>
            <a:avLst/>
            <a:gdLst>
              <a:gd name="connsiteX0" fmla="*/ 0 w 12192000"/>
              <a:gd name="connsiteY0" fmla="*/ 4087443 h 4087443"/>
              <a:gd name="connsiteX1" fmla="*/ 12192000 w 12192000"/>
              <a:gd name="connsiteY1" fmla="*/ 4087443 h 4087443"/>
              <a:gd name="connsiteX2" fmla="*/ 12192000 w 12192000"/>
              <a:gd name="connsiteY2" fmla="*/ 226643 h 4087443"/>
              <a:gd name="connsiteX3" fmla="*/ 6330239 w 12192000"/>
              <a:gd name="connsiteY3" fmla="*/ 226643 h 4087443"/>
              <a:gd name="connsiteX4" fmla="*/ 6096000 w 12192000"/>
              <a:gd name="connsiteY4" fmla="*/ 0 h 4087443"/>
              <a:gd name="connsiteX5" fmla="*/ 5861761 w 12192000"/>
              <a:gd name="connsiteY5" fmla="*/ 226643 h 4087443"/>
              <a:gd name="connsiteX6" fmla="*/ 0 w 12192000"/>
              <a:gd name="connsiteY6" fmla="*/ 226643 h 4087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4087443">
                <a:moveTo>
                  <a:pt x="0" y="4087443"/>
                </a:moveTo>
                <a:lnTo>
                  <a:pt x="12192000" y="4087443"/>
                </a:lnTo>
                <a:lnTo>
                  <a:pt x="12192000" y="226643"/>
                </a:lnTo>
                <a:lnTo>
                  <a:pt x="6330239" y="226643"/>
                </a:lnTo>
                <a:lnTo>
                  <a:pt x="6096000" y="0"/>
                </a:lnTo>
                <a:lnTo>
                  <a:pt x="5861761" y="226643"/>
                </a:lnTo>
                <a:lnTo>
                  <a:pt x="0" y="226643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010173" y="1493157"/>
            <a:ext cx="2158276" cy="1620000"/>
          </a:xfrm>
          <a:prstGeom prst="ellipse">
            <a:avLst/>
          </a:prstGeom>
          <a:ln w="76200">
            <a:solidFill>
              <a:schemeClr val="bg1"/>
            </a:solidFill>
          </a:ln>
        </p:spPr>
        <p:txBody>
          <a:bodyPr/>
          <a:lstStyle>
            <a:lvl1pPr>
              <a:defRPr sz="135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76463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414793" y="2361844"/>
            <a:ext cx="3401745" cy="2556000"/>
          </a:xfrm>
          <a:prstGeom prst="flowChartConnector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txBody>
          <a:bodyPr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5928520" y="6341386"/>
            <a:ext cx="334963" cy="3349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5824538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6263482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5889855" y="6354975"/>
            <a:ext cx="412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050" b="1" smtClean="0">
                <a:solidFill>
                  <a:prstClr val="white"/>
                </a:solidFill>
              </a:rPr>
              <a:pPr algn="ctr"/>
              <a:t>‹N°›</a:t>
            </a:fld>
            <a:endParaRPr lang="id-ID" sz="10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107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4493420" y="2343156"/>
            <a:ext cx="3200400" cy="241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88900"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txBody>
          <a:bodyPr>
            <a:normAutofit/>
          </a:bodyPr>
          <a:lstStyle>
            <a:lvl1pPr>
              <a:defRPr sz="12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4" name="Rectangle 3"/>
          <p:cNvSpPr/>
          <p:nvPr userDrawn="1"/>
        </p:nvSpPr>
        <p:spPr>
          <a:xfrm>
            <a:off x="5928520" y="6341386"/>
            <a:ext cx="334963" cy="3349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5824538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6263482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5889855" y="6354975"/>
            <a:ext cx="412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050" b="1" smtClean="0">
                <a:solidFill>
                  <a:prstClr val="white"/>
                </a:solidFill>
              </a:rPr>
              <a:pPr algn="ctr"/>
              <a:t>‹N°›</a:t>
            </a:fld>
            <a:endParaRPr lang="id-ID" sz="10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5837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624799" y="2315021"/>
            <a:ext cx="3200400" cy="241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88900"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txBody>
          <a:bodyPr>
            <a:normAutofit/>
          </a:bodyPr>
          <a:lstStyle>
            <a:lvl1pPr>
              <a:defRPr sz="12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3" name="Rectangle 2"/>
          <p:cNvSpPr/>
          <p:nvPr userDrawn="1"/>
        </p:nvSpPr>
        <p:spPr>
          <a:xfrm>
            <a:off x="5928520" y="6341386"/>
            <a:ext cx="334963" cy="3349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5824538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6263482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5889855" y="6354975"/>
            <a:ext cx="412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050" b="1" smtClean="0">
                <a:solidFill>
                  <a:prstClr val="white"/>
                </a:solidFill>
              </a:rPr>
              <a:pPr algn="ctr"/>
              <a:t>‹N°›</a:t>
            </a:fld>
            <a:endParaRPr lang="id-ID" sz="10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4525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5928520" y="6341386"/>
            <a:ext cx="334963" cy="3349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5824538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6263482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5889855" y="6354975"/>
            <a:ext cx="412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050" b="1" smtClean="0">
                <a:solidFill>
                  <a:prstClr val="white"/>
                </a:solidFill>
              </a:rPr>
              <a:pPr algn="ctr"/>
              <a:t>‹N°›</a:t>
            </a:fld>
            <a:endParaRPr lang="id-ID" sz="1050" dirty="0">
              <a:solidFill>
                <a:prstClr val="white"/>
              </a:solidFill>
            </a:endParaRP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86081" y="2289114"/>
            <a:ext cx="2520000" cy="1872000"/>
          </a:xfrm>
          <a:prstGeom prst="ellipse">
            <a:avLst/>
          </a:prstGeom>
        </p:spPr>
        <p:txBody>
          <a:bodyPr/>
          <a:lstStyle>
            <a:lvl1pPr>
              <a:defRPr sz="135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3390908" y="2289114"/>
            <a:ext cx="2520000" cy="1872000"/>
          </a:xfrm>
          <a:prstGeom prst="ellipse">
            <a:avLst/>
          </a:prstGeom>
        </p:spPr>
        <p:txBody>
          <a:bodyPr/>
          <a:lstStyle>
            <a:lvl1pPr>
              <a:defRPr sz="135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6295735" y="2289114"/>
            <a:ext cx="2520000" cy="1872000"/>
          </a:xfrm>
          <a:prstGeom prst="ellipse">
            <a:avLst/>
          </a:prstGeom>
        </p:spPr>
        <p:txBody>
          <a:bodyPr/>
          <a:lstStyle>
            <a:lvl1pPr>
              <a:defRPr sz="135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00563" y="2289114"/>
            <a:ext cx="2520000" cy="1872000"/>
          </a:xfrm>
          <a:prstGeom prst="ellipse">
            <a:avLst/>
          </a:prstGeom>
        </p:spPr>
        <p:txBody>
          <a:bodyPr/>
          <a:lstStyle>
            <a:lvl1pPr>
              <a:defRPr sz="135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484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546103" y="1877426"/>
            <a:ext cx="11036300" cy="2438400"/>
          </a:xfrm>
          <a:prstGeom prst="rect">
            <a:avLst/>
          </a:prstGeom>
          <a:ln w="38100">
            <a:noFill/>
          </a:ln>
        </p:spPr>
        <p:txBody>
          <a:bodyPr/>
          <a:lstStyle>
            <a:lvl1pPr marL="0" indent="0" algn="ctr">
              <a:buNone/>
              <a:defRPr sz="8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444503" y="4963527"/>
            <a:ext cx="2603500" cy="4064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444503" y="5268327"/>
            <a:ext cx="2603500" cy="8973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0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444499" y="4402190"/>
            <a:ext cx="11239500" cy="4971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0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3" hasCustomPrompt="1"/>
          </p:nvPr>
        </p:nvSpPr>
        <p:spPr>
          <a:xfrm>
            <a:off x="3323167" y="4976227"/>
            <a:ext cx="2603500" cy="4064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4" hasCustomPrompt="1"/>
          </p:nvPr>
        </p:nvSpPr>
        <p:spPr>
          <a:xfrm>
            <a:off x="3323167" y="5281027"/>
            <a:ext cx="2603500" cy="8973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0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35" hasCustomPrompt="1"/>
          </p:nvPr>
        </p:nvSpPr>
        <p:spPr>
          <a:xfrm>
            <a:off x="6201835" y="4976226"/>
            <a:ext cx="2603500" cy="4064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36" hasCustomPrompt="1"/>
          </p:nvPr>
        </p:nvSpPr>
        <p:spPr>
          <a:xfrm>
            <a:off x="6201835" y="5281025"/>
            <a:ext cx="2603500" cy="8973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0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37" hasCustomPrompt="1"/>
          </p:nvPr>
        </p:nvSpPr>
        <p:spPr>
          <a:xfrm>
            <a:off x="9080499" y="4988926"/>
            <a:ext cx="2603500" cy="4064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38" hasCustomPrompt="1"/>
          </p:nvPr>
        </p:nvSpPr>
        <p:spPr>
          <a:xfrm>
            <a:off x="9080499" y="5293725"/>
            <a:ext cx="2603500" cy="8973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0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5928520" y="6341386"/>
            <a:ext cx="334963" cy="3349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5824538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6263482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5889855" y="6354975"/>
            <a:ext cx="412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050" b="1" smtClean="0">
                <a:solidFill>
                  <a:prstClr val="white"/>
                </a:solidFill>
              </a:rPr>
              <a:pPr algn="ctr"/>
              <a:t>‹N°›</a:t>
            </a:fld>
            <a:endParaRPr lang="id-ID" sz="10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5632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-9337" y="2506123"/>
            <a:ext cx="1188720" cy="900000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49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207651" y="2506123"/>
            <a:ext cx="1188720" cy="900000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50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431753" y="2506123"/>
            <a:ext cx="1188720" cy="900000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51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3655856" y="2506123"/>
            <a:ext cx="1188720" cy="900000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52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4879959" y="2506123"/>
            <a:ext cx="1188720" cy="900000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53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6104061" y="2506123"/>
            <a:ext cx="1188720" cy="900000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54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7328165" y="2506123"/>
            <a:ext cx="1188720" cy="900000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55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8552268" y="2506123"/>
            <a:ext cx="1188720" cy="900000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56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9776371" y="2506123"/>
            <a:ext cx="1188720" cy="900000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57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11003280" y="2506123"/>
            <a:ext cx="1188720" cy="900000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58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-9337" y="3412918"/>
            <a:ext cx="1188720" cy="900000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59" name="Picture Placeholder 3"/>
          <p:cNvSpPr>
            <a:spLocks noGrp="1"/>
          </p:cNvSpPr>
          <p:nvPr>
            <p:ph type="pic" sz="quarter" idx="44"/>
          </p:nvPr>
        </p:nvSpPr>
        <p:spPr>
          <a:xfrm>
            <a:off x="1207651" y="3412918"/>
            <a:ext cx="1188720" cy="900000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60" name="Picture Placeholder 3"/>
          <p:cNvSpPr>
            <a:spLocks noGrp="1"/>
          </p:cNvSpPr>
          <p:nvPr>
            <p:ph type="pic" sz="quarter" idx="45"/>
          </p:nvPr>
        </p:nvSpPr>
        <p:spPr>
          <a:xfrm>
            <a:off x="2431753" y="3412918"/>
            <a:ext cx="1188720" cy="900000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61" name="Picture Placeholder 3"/>
          <p:cNvSpPr>
            <a:spLocks noGrp="1"/>
          </p:cNvSpPr>
          <p:nvPr>
            <p:ph type="pic" sz="quarter" idx="46"/>
          </p:nvPr>
        </p:nvSpPr>
        <p:spPr>
          <a:xfrm>
            <a:off x="3655856" y="3412918"/>
            <a:ext cx="1188720" cy="900000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62" name="Picture Placeholder 3"/>
          <p:cNvSpPr>
            <a:spLocks noGrp="1"/>
          </p:cNvSpPr>
          <p:nvPr>
            <p:ph type="pic" sz="quarter" idx="47"/>
          </p:nvPr>
        </p:nvSpPr>
        <p:spPr>
          <a:xfrm>
            <a:off x="4879959" y="3412918"/>
            <a:ext cx="1188720" cy="900000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63" name="Picture Placeholder 3"/>
          <p:cNvSpPr>
            <a:spLocks noGrp="1"/>
          </p:cNvSpPr>
          <p:nvPr>
            <p:ph type="pic" sz="quarter" idx="48"/>
          </p:nvPr>
        </p:nvSpPr>
        <p:spPr>
          <a:xfrm>
            <a:off x="6104061" y="3412918"/>
            <a:ext cx="1188720" cy="900000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64" name="Picture Placeholder 3"/>
          <p:cNvSpPr>
            <a:spLocks noGrp="1"/>
          </p:cNvSpPr>
          <p:nvPr>
            <p:ph type="pic" sz="quarter" idx="49"/>
          </p:nvPr>
        </p:nvSpPr>
        <p:spPr>
          <a:xfrm>
            <a:off x="7328165" y="3412918"/>
            <a:ext cx="1188720" cy="900000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65" name="Picture Placeholder 3"/>
          <p:cNvSpPr>
            <a:spLocks noGrp="1"/>
          </p:cNvSpPr>
          <p:nvPr>
            <p:ph type="pic" sz="quarter" idx="50"/>
          </p:nvPr>
        </p:nvSpPr>
        <p:spPr>
          <a:xfrm>
            <a:off x="8552268" y="3412918"/>
            <a:ext cx="1188720" cy="900000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66" name="Picture Placeholder 3"/>
          <p:cNvSpPr>
            <a:spLocks noGrp="1"/>
          </p:cNvSpPr>
          <p:nvPr>
            <p:ph type="pic" sz="quarter" idx="51"/>
          </p:nvPr>
        </p:nvSpPr>
        <p:spPr>
          <a:xfrm>
            <a:off x="9776371" y="3412918"/>
            <a:ext cx="1188720" cy="900000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67" name="Picture Placeholder 3"/>
          <p:cNvSpPr>
            <a:spLocks noGrp="1"/>
          </p:cNvSpPr>
          <p:nvPr>
            <p:ph type="pic" sz="quarter" idx="52"/>
          </p:nvPr>
        </p:nvSpPr>
        <p:spPr>
          <a:xfrm>
            <a:off x="11003280" y="3412918"/>
            <a:ext cx="1188720" cy="900000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5928520" y="6341386"/>
            <a:ext cx="334963" cy="3349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 userDrawn="1"/>
        </p:nvSpPr>
        <p:spPr>
          <a:xfrm>
            <a:off x="5824538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 userDrawn="1"/>
        </p:nvSpPr>
        <p:spPr>
          <a:xfrm>
            <a:off x="6263482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25" name="TextBox 24"/>
          <p:cNvSpPr txBox="1"/>
          <p:nvPr userDrawn="1"/>
        </p:nvSpPr>
        <p:spPr>
          <a:xfrm>
            <a:off x="5889855" y="6354975"/>
            <a:ext cx="412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050" b="1" smtClean="0">
                <a:solidFill>
                  <a:prstClr val="white"/>
                </a:solidFill>
              </a:rPr>
              <a:pPr algn="ctr"/>
              <a:t>‹N°›</a:t>
            </a:fld>
            <a:endParaRPr lang="id-ID" sz="10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7347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849975" y="3995512"/>
            <a:ext cx="3417228" cy="16366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373499" y="3995512"/>
            <a:ext cx="3417228" cy="16366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897023" y="3995512"/>
            <a:ext cx="3417228" cy="16366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7897023" y="1986493"/>
            <a:ext cx="3417228" cy="16366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4373499" y="1986493"/>
            <a:ext cx="3417228" cy="16366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7" name="Rectangle 6"/>
          <p:cNvSpPr/>
          <p:nvPr userDrawn="1"/>
        </p:nvSpPr>
        <p:spPr>
          <a:xfrm>
            <a:off x="5928520" y="6341386"/>
            <a:ext cx="334963" cy="3349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5824538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6263482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5889855" y="6354975"/>
            <a:ext cx="412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050" b="1" smtClean="0">
                <a:solidFill>
                  <a:prstClr val="white"/>
                </a:solidFill>
              </a:rPr>
              <a:pPr algn="ctr"/>
              <a:t>‹N°›</a:t>
            </a:fld>
            <a:endParaRPr lang="id-ID" sz="10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216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166" indent="0">
              <a:buNone/>
              <a:defRPr sz="2800"/>
            </a:lvl2pPr>
            <a:lvl3pPr marL="914333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29" indent="0">
              <a:buNone/>
              <a:defRPr sz="2000"/>
            </a:lvl6pPr>
            <a:lvl7pPr marL="2742995" indent="0">
              <a:buNone/>
              <a:defRPr sz="2000"/>
            </a:lvl7pPr>
            <a:lvl8pPr marL="3200160" indent="0">
              <a:buNone/>
              <a:defRPr sz="2000"/>
            </a:lvl8pPr>
            <a:lvl9pPr marL="3657326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149600" y="4140200"/>
            <a:ext cx="9042400" cy="2336800"/>
          </a:xfrm>
          <a:prstGeom prst="rect">
            <a:avLst/>
          </a:prstGeom>
          <a:solidFill>
            <a:schemeClr val="bg1">
              <a:lumMod val="95000"/>
              <a:alpha val="88000"/>
            </a:schemeClr>
          </a:solidFill>
        </p:spPr>
        <p:txBody>
          <a:bodyPr anchor="ctr"/>
          <a:lstStyle>
            <a:lvl1pPr marL="137153" indent="0" algn="l"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140200"/>
            <a:ext cx="3149600" cy="2336800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txBody>
          <a:bodyPr anchor="ctr"/>
          <a:lstStyle>
            <a:lvl1pPr marL="0" indent="0" algn="ctr">
              <a:buNone/>
              <a:defRPr sz="100">
                <a:solidFill>
                  <a:schemeClr val="bg1">
                    <a:lumMod val="95000"/>
                  </a:schemeClr>
                </a:solidFill>
                <a:latin typeface="Exo" pitchFamily="50" charset="0"/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41136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 animBg="1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-1" y="-1"/>
            <a:ext cx="4023360" cy="6858001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085773" y="3"/>
            <a:ext cx="4023360" cy="6858001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8171545" y="3"/>
            <a:ext cx="4023360" cy="6858001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798104"/>
            <a:ext cx="4023361" cy="1685333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.</a:t>
            </a:r>
            <a:endParaRPr lang="id-ID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23" hasCustomPrompt="1"/>
          </p:nvPr>
        </p:nvSpPr>
        <p:spPr>
          <a:xfrm>
            <a:off x="4085777" y="1798104"/>
            <a:ext cx="4023361" cy="168533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/>
          <a:lstStyle>
            <a:lvl1pPr marL="0" indent="0">
              <a:buNone/>
              <a:defRPr sz="10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.</a:t>
            </a:r>
            <a:endParaRPr lang="id-ID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24" hasCustomPrompt="1"/>
          </p:nvPr>
        </p:nvSpPr>
        <p:spPr>
          <a:xfrm>
            <a:off x="8171550" y="1798104"/>
            <a:ext cx="4023361" cy="168533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/>
          <a:lstStyle>
            <a:lvl1pPr marL="0" indent="0">
              <a:buNone/>
              <a:defRPr sz="10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.</a:t>
            </a:r>
            <a:endParaRPr lang="id-ID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57" hasCustomPrompt="1"/>
          </p:nvPr>
        </p:nvSpPr>
        <p:spPr>
          <a:xfrm>
            <a:off x="101818" y="1964512"/>
            <a:ext cx="1615791" cy="130120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lnSpc>
                <a:spcPct val="90000"/>
              </a:lnSpc>
              <a:spcBef>
                <a:spcPts val="450"/>
              </a:spcBef>
              <a:buNone/>
              <a:defRPr sz="2000" b="0">
                <a:solidFill>
                  <a:schemeClr val="bg1">
                    <a:lumMod val="95000"/>
                  </a:schemeClr>
                </a:solidFill>
                <a:latin typeface="Bebas Neue" panose="020B0606020202050201" pitchFamily="34" charset="0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58" hasCustomPrompt="1"/>
          </p:nvPr>
        </p:nvSpPr>
        <p:spPr>
          <a:xfrm>
            <a:off x="1717607" y="1964512"/>
            <a:ext cx="2157412" cy="130120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 baseline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id-ID" dirty="0"/>
              <a:t>Edit Text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59" hasCustomPrompt="1"/>
          </p:nvPr>
        </p:nvSpPr>
        <p:spPr>
          <a:xfrm>
            <a:off x="4202106" y="1971771"/>
            <a:ext cx="1615791" cy="130120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lnSpc>
                <a:spcPct val="90000"/>
              </a:lnSpc>
              <a:spcBef>
                <a:spcPts val="450"/>
              </a:spcBef>
              <a:buNone/>
              <a:defRPr sz="2000" b="0">
                <a:solidFill>
                  <a:schemeClr val="bg1">
                    <a:lumMod val="95000"/>
                  </a:schemeClr>
                </a:solidFill>
                <a:latin typeface="Bebas Neue" panose="020B0606020202050201" pitchFamily="34" charset="0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60" hasCustomPrompt="1"/>
          </p:nvPr>
        </p:nvSpPr>
        <p:spPr>
          <a:xfrm>
            <a:off x="5817895" y="1971771"/>
            <a:ext cx="2157412" cy="130120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 baseline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id-ID" dirty="0"/>
              <a:t>Edit Text</a:t>
            </a:r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61" hasCustomPrompt="1"/>
          </p:nvPr>
        </p:nvSpPr>
        <p:spPr>
          <a:xfrm>
            <a:off x="8287882" y="1979031"/>
            <a:ext cx="1615791" cy="130120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lnSpc>
                <a:spcPct val="90000"/>
              </a:lnSpc>
              <a:spcBef>
                <a:spcPts val="450"/>
              </a:spcBef>
              <a:buNone/>
              <a:defRPr sz="2000" b="0">
                <a:solidFill>
                  <a:schemeClr val="bg1">
                    <a:lumMod val="95000"/>
                  </a:schemeClr>
                </a:solidFill>
                <a:latin typeface="Bebas Neue" panose="020B0606020202050201" pitchFamily="34" charset="0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62" hasCustomPrompt="1"/>
          </p:nvPr>
        </p:nvSpPr>
        <p:spPr>
          <a:xfrm>
            <a:off x="9903671" y="1979031"/>
            <a:ext cx="2157412" cy="130120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 baseline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id-ID" dirty="0"/>
              <a:t>Edit Text</a:t>
            </a:r>
          </a:p>
        </p:txBody>
      </p:sp>
    </p:spTree>
    <p:extLst>
      <p:ext uri="{BB962C8B-B14F-4D97-AF65-F5344CB8AC3E}">
        <p14:creationId xmlns:p14="http://schemas.microsoft.com/office/powerpoint/2010/main" val="26227307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6125032" y="3077147"/>
            <a:ext cx="2728685" cy="1770623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25028" y="4847777"/>
            <a:ext cx="6066971" cy="2010231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4" y="0"/>
            <a:ext cx="3352801" cy="1625600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" y="1625608"/>
            <a:ext cx="3352801" cy="3222171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-3" y="4847779"/>
            <a:ext cx="6125032" cy="2010229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352805" y="3077029"/>
            <a:ext cx="2772231" cy="1770742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3352801" y="-1"/>
            <a:ext cx="5500915" cy="3077029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8853716" y="-1"/>
            <a:ext cx="3338285" cy="3077029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8853715" y="3077029"/>
            <a:ext cx="3338284" cy="1770742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-7262" y="2184407"/>
            <a:ext cx="12199260" cy="2133601"/>
          </a:xfrm>
          <a:prstGeom prst="rect">
            <a:avLst/>
          </a:prstGeom>
          <a:solidFill>
            <a:schemeClr val="accent1">
              <a:alpha val="79000"/>
            </a:schemeClr>
          </a:solidFill>
        </p:spPr>
        <p:txBody>
          <a:bodyPr/>
          <a:lstStyle>
            <a:lvl1pPr marL="0" indent="0">
              <a:buNone/>
              <a:defRPr sz="100" baseline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8912005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711200" y="1948543"/>
            <a:ext cx="2438400" cy="2438400"/>
          </a:xfrm>
          <a:prstGeom prst="round2DiagRect">
            <a:avLst/>
          </a:prstGeom>
        </p:spPr>
        <p:txBody>
          <a:bodyPr/>
          <a:lstStyle>
            <a:lvl1pPr marL="0" indent="0" algn="ctr">
              <a:buNone/>
              <a:defRPr sz="8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11200" y="4487860"/>
            <a:ext cx="2438400" cy="406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>
                <a:solidFill>
                  <a:schemeClr val="bg1"/>
                </a:solidFill>
                <a:latin typeface="Bebas Neue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496440" y="4487860"/>
            <a:ext cx="2396360" cy="406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>
                <a:solidFill>
                  <a:schemeClr val="bg1"/>
                </a:solidFill>
                <a:latin typeface="Bebas Neue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6293827" y="4487860"/>
            <a:ext cx="2396360" cy="406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>
                <a:solidFill>
                  <a:schemeClr val="bg1"/>
                </a:solidFill>
                <a:latin typeface="Bebas Neue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9091213" y="4487860"/>
            <a:ext cx="2396360" cy="406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>
                <a:solidFill>
                  <a:schemeClr val="bg1"/>
                </a:solidFill>
                <a:latin typeface="Bebas Neue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11200" y="4856167"/>
            <a:ext cx="2438400" cy="97790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9091213" y="4894267"/>
            <a:ext cx="2396360" cy="93980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3496440" y="4894267"/>
            <a:ext cx="2396360" cy="93980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6293827" y="4894267"/>
            <a:ext cx="2396360" cy="93980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24"/>
          </p:nvPr>
        </p:nvSpPr>
        <p:spPr>
          <a:xfrm>
            <a:off x="3493765" y="1948543"/>
            <a:ext cx="2438400" cy="2438400"/>
          </a:xfrm>
          <a:prstGeom prst="round2DiagRect">
            <a:avLst/>
          </a:prstGeom>
        </p:spPr>
        <p:txBody>
          <a:bodyPr/>
          <a:lstStyle>
            <a:lvl1pPr marL="0" indent="0" algn="ctr">
              <a:buNone/>
              <a:defRPr sz="8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25"/>
          </p:nvPr>
        </p:nvSpPr>
        <p:spPr>
          <a:xfrm>
            <a:off x="6276331" y="1948543"/>
            <a:ext cx="2438400" cy="2438400"/>
          </a:xfrm>
          <a:prstGeom prst="round2DiagRect">
            <a:avLst/>
          </a:prstGeom>
        </p:spPr>
        <p:txBody>
          <a:bodyPr/>
          <a:lstStyle>
            <a:lvl1pPr marL="0" indent="0" algn="ctr">
              <a:buNone/>
              <a:defRPr sz="8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26"/>
          </p:nvPr>
        </p:nvSpPr>
        <p:spPr>
          <a:xfrm>
            <a:off x="9058897" y="1948543"/>
            <a:ext cx="2438400" cy="2438400"/>
          </a:xfrm>
          <a:prstGeom prst="round2DiagRect">
            <a:avLst/>
          </a:prstGeom>
        </p:spPr>
        <p:txBody>
          <a:bodyPr/>
          <a:lstStyle>
            <a:lvl1pPr marL="0" indent="0" algn="ctr">
              <a:buNone/>
              <a:defRPr sz="8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5928520" y="6341386"/>
            <a:ext cx="334963" cy="3349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5824538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6263482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5889855" y="6354975"/>
            <a:ext cx="412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050" b="1" smtClean="0">
                <a:solidFill>
                  <a:prstClr val="white"/>
                </a:solidFill>
              </a:rPr>
              <a:pPr algn="ctr"/>
              <a:t>‹N°›</a:t>
            </a:fld>
            <a:endParaRPr lang="id-ID" sz="10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1942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0" y="8"/>
            <a:ext cx="12192000" cy="4562203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" y="3030591"/>
            <a:ext cx="12191268" cy="4571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7565" y="1498971"/>
            <a:ext cx="12184435" cy="4571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24" hasCustomPrompt="1"/>
          </p:nvPr>
        </p:nvSpPr>
        <p:spPr>
          <a:xfrm rot="16200000">
            <a:off x="3783279" y="2241924"/>
            <a:ext cx="4594853" cy="4571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 hasCustomPrompt="1"/>
          </p:nvPr>
        </p:nvSpPr>
        <p:spPr>
          <a:xfrm rot="16200000">
            <a:off x="5355071" y="2241923"/>
            <a:ext cx="4594853" cy="4571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  <p:sp>
        <p:nvSpPr>
          <p:cNvPr id="32" name="Text Placeholder 7"/>
          <p:cNvSpPr>
            <a:spLocks noGrp="1"/>
          </p:cNvSpPr>
          <p:nvPr>
            <p:ph type="body" sz="quarter" idx="26" hasCustomPrompt="1"/>
          </p:nvPr>
        </p:nvSpPr>
        <p:spPr>
          <a:xfrm rot="16200000">
            <a:off x="6827499" y="2274575"/>
            <a:ext cx="4594853" cy="4571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 hasCustomPrompt="1"/>
          </p:nvPr>
        </p:nvSpPr>
        <p:spPr>
          <a:xfrm rot="16200000">
            <a:off x="8374611" y="2274575"/>
            <a:ext cx="4594853" cy="4571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28" hasCustomPrompt="1"/>
          </p:nvPr>
        </p:nvSpPr>
        <p:spPr>
          <a:xfrm rot="16200000">
            <a:off x="2286170" y="2254802"/>
            <a:ext cx="4594853" cy="4571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 hasCustomPrompt="1"/>
          </p:nvPr>
        </p:nvSpPr>
        <p:spPr>
          <a:xfrm rot="16200000">
            <a:off x="724782" y="2237385"/>
            <a:ext cx="4594853" cy="4571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  <p:sp>
        <p:nvSpPr>
          <p:cNvPr id="36" name="Text Placeholder 7"/>
          <p:cNvSpPr>
            <a:spLocks noGrp="1"/>
          </p:cNvSpPr>
          <p:nvPr>
            <p:ph type="body" sz="quarter" idx="30" hasCustomPrompt="1"/>
          </p:nvPr>
        </p:nvSpPr>
        <p:spPr>
          <a:xfrm rot="16200000">
            <a:off x="-749396" y="2232847"/>
            <a:ext cx="4594853" cy="4571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7570" y="3076302"/>
            <a:ext cx="6095993" cy="1518551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10694895" y="3067957"/>
            <a:ext cx="1503943" cy="1499683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5928520" y="6341386"/>
            <a:ext cx="334963" cy="3349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5824538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6263482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5889855" y="6354975"/>
            <a:ext cx="412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050" b="1" smtClean="0">
                <a:solidFill>
                  <a:prstClr val="white"/>
                </a:solidFill>
              </a:rPr>
              <a:pPr algn="ctr"/>
              <a:t>‹N°›</a:t>
            </a:fld>
            <a:endParaRPr lang="id-ID" sz="10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8556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798285" y="2496458"/>
            <a:ext cx="5036459" cy="2728686"/>
          </a:xfrm>
          <a:prstGeom prst="rect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txBody>
          <a:bodyPr>
            <a:normAutofit/>
          </a:bodyPr>
          <a:lstStyle>
            <a:lvl1pPr>
              <a:defRPr sz="12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20973" y="2496458"/>
            <a:ext cx="5036459" cy="2728686"/>
          </a:xfrm>
          <a:prstGeom prst="rect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txBody>
          <a:bodyPr>
            <a:normAutofit/>
          </a:bodyPr>
          <a:lstStyle>
            <a:lvl1pPr>
              <a:defRPr sz="12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5" name="Rectangle 4"/>
          <p:cNvSpPr/>
          <p:nvPr userDrawn="1"/>
        </p:nvSpPr>
        <p:spPr>
          <a:xfrm>
            <a:off x="5928520" y="6341386"/>
            <a:ext cx="334963" cy="3349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5824538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6263482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5889855" y="6354975"/>
            <a:ext cx="412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050" b="1" smtClean="0">
                <a:solidFill>
                  <a:prstClr val="white"/>
                </a:solidFill>
              </a:rPr>
              <a:pPr algn="ctr"/>
              <a:t>‹N°›</a:t>
            </a:fld>
            <a:endParaRPr lang="id-ID" sz="10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2167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5" y="1984641"/>
            <a:ext cx="8476343" cy="3893645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476348" y="1984640"/>
            <a:ext cx="3715657" cy="38936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8650516" y="2307403"/>
            <a:ext cx="1698173" cy="878493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8650516" y="3493938"/>
            <a:ext cx="1698173" cy="878493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661400" y="4680488"/>
            <a:ext cx="1698173" cy="878493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5" y="5094514"/>
            <a:ext cx="8476343" cy="783772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5928520" y="6341386"/>
            <a:ext cx="334963" cy="3349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5824538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6263482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5889855" y="6354975"/>
            <a:ext cx="412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050" b="1" smtClean="0">
                <a:solidFill>
                  <a:prstClr val="white"/>
                </a:solidFill>
              </a:rPr>
              <a:pPr algn="ctr"/>
              <a:t>‹N°›</a:t>
            </a:fld>
            <a:endParaRPr lang="id-ID" sz="10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0791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2896169" y="1"/>
            <a:ext cx="6438523" cy="41401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200" baseline="0"/>
            </a:lvl1pPr>
          </a:lstStyle>
          <a:p>
            <a:r>
              <a:rPr lang="en-US" dirty="0"/>
              <a:t>Insert Image In Here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-1" y="2209445"/>
            <a:ext cx="2807101" cy="19307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200" baseline="0"/>
            </a:lvl1pPr>
          </a:lstStyle>
          <a:p>
            <a:r>
              <a:rPr lang="en-US" dirty="0"/>
              <a:t>Insert Image In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6096000" y="4228745"/>
            <a:ext cx="1456605" cy="262926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-1" y="8"/>
            <a:ext cx="2807101" cy="2108199"/>
          </a:xfrm>
          <a:prstGeom prst="rect">
            <a:avLst/>
          </a:prstGeom>
          <a:solidFill>
            <a:schemeClr val="accent3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9423756" y="1"/>
            <a:ext cx="2768245" cy="4140198"/>
          </a:xfrm>
          <a:prstGeom prst="rect">
            <a:avLst/>
          </a:prstGeo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6091581" y="4254146"/>
            <a:ext cx="1461024" cy="24260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None/>
              <a:defRPr sz="1200" baseline="0">
                <a:solidFill>
                  <a:schemeClr val="bg1">
                    <a:lumMod val="9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21" hasCustomPrompt="1"/>
          </p:nvPr>
        </p:nvSpPr>
        <p:spPr>
          <a:xfrm>
            <a:off x="9423755" y="4228745"/>
            <a:ext cx="2768244" cy="1336071"/>
          </a:xfrm>
          <a:prstGeom prst="rect">
            <a:avLst/>
          </a:prstGeom>
          <a:solidFill>
            <a:schemeClr val="accent4"/>
          </a:solidFill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26" hasCustomPrompt="1"/>
          </p:nvPr>
        </p:nvSpPr>
        <p:spPr>
          <a:xfrm>
            <a:off x="-4509" y="4228736"/>
            <a:ext cx="1355005" cy="13360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200" baseline="0"/>
            </a:lvl1pPr>
          </a:lstStyle>
          <a:p>
            <a:r>
              <a:rPr lang="en-US" dirty="0"/>
              <a:t>Insert Image In Here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7" hasCustomPrompt="1"/>
          </p:nvPr>
        </p:nvSpPr>
        <p:spPr>
          <a:xfrm>
            <a:off x="1452096" y="4228736"/>
            <a:ext cx="1355005" cy="13360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200" baseline="0"/>
            </a:lvl1pPr>
          </a:lstStyle>
          <a:p>
            <a:r>
              <a:rPr lang="en-US" dirty="0"/>
              <a:t>Insert Image In Here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8" hasCustomPrompt="1"/>
          </p:nvPr>
        </p:nvSpPr>
        <p:spPr>
          <a:xfrm>
            <a:off x="2908701" y="4228736"/>
            <a:ext cx="3085699" cy="26292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200" baseline="0"/>
            </a:lvl1pPr>
          </a:lstStyle>
          <a:p>
            <a:r>
              <a:rPr lang="en-US" dirty="0"/>
              <a:t>Insert Image In Here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9" hasCustomPrompt="1"/>
          </p:nvPr>
        </p:nvSpPr>
        <p:spPr>
          <a:xfrm>
            <a:off x="7649787" y="4228736"/>
            <a:ext cx="1684904" cy="13360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200" baseline="0"/>
            </a:lvl1pPr>
          </a:lstStyle>
          <a:p>
            <a:r>
              <a:rPr lang="en-US" dirty="0"/>
              <a:t>Insert Image In Here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30" hasCustomPrompt="1"/>
          </p:nvPr>
        </p:nvSpPr>
        <p:spPr>
          <a:xfrm>
            <a:off x="-4508" y="5653354"/>
            <a:ext cx="2811611" cy="1204653"/>
          </a:xfrm>
          <a:prstGeom prst="rect">
            <a:avLst/>
          </a:prstGeom>
          <a:solidFill>
            <a:schemeClr val="accent3"/>
          </a:solidFill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15" name="Freeform 445"/>
          <p:cNvSpPr>
            <a:spLocks/>
          </p:cNvSpPr>
          <p:nvPr userDrawn="1"/>
        </p:nvSpPr>
        <p:spPr bwMode="auto">
          <a:xfrm>
            <a:off x="6230177" y="4493608"/>
            <a:ext cx="493835" cy="403171"/>
          </a:xfrm>
          <a:custGeom>
            <a:avLst/>
            <a:gdLst>
              <a:gd name="T0" fmla="*/ 15282 w 16126"/>
              <a:gd name="T1" fmla="*/ 195 h 13163"/>
              <a:gd name="T2" fmla="*/ 12797 w 16126"/>
              <a:gd name="T3" fmla="*/ 1052 h 13163"/>
              <a:gd name="T4" fmla="*/ 9349 w 16126"/>
              <a:gd name="T5" fmla="*/ 2340 h 13163"/>
              <a:gd name="T6" fmla="*/ 5653 w 16126"/>
              <a:gd name="T7" fmla="*/ 3784 h 13163"/>
              <a:gd name="T8" fmla="*/ 2421 w 16126"/>
              <a:gd name="T9" fmla="*/ 5114 h 13163"/>
              <a:gd name="T10" fmla="*/ 369 w 16126"/>
              <a:gd name="T11" fmla="*/ 6058 h 13163"/>
              <a:gd name="T12" fmla="*/ 25 w 16126"/>
              <a:gd name="T13" fmla="*/ 6365 h 13163"/>
              <a:gd name="T14" fmla="*/ 240 w 16126"/>
              <a:gd name="T15" fmla="*/ 6528 h 13163"/>
              <a:gd name="T16" fmla="*/ 653 w 16126"/>
              <a:gd name="T17" fmla="*/ 6773 h 13163"/>
              <a:gd name="T18" fmla="*/ 1239 w 16126"/>
              <a:gd name="T19" fmla="*/ 7087 h 13163"/>
              <a:gd name="T20" fmla="*/ 2293 w 16126"/>
              <a:gd name="T21" fmla="*/ 7620 h 13163"/>
              <a:gd name="T22" fmla="*/ 3868 w 16126"/>
              <a:gd name="T23" fmla="*/ 8244 h 13163"/>
              <a:gd name="T24" fmla="*/ 7143 w 16126"/>
              <a:gd name="T25" fmla="*/ 6096 h 13163"/>
              <a:gd name="T26" fmla="*/ 9630 w 16126"/>
              <a:gd name="T27" fmla="*/ 4485 h 13163"/>
              <a:gd name="T28" fmla="*/ 12044 w 16126"/>
              <a:gd name="T29" fmla="*/ 2951 h 13163"/>
              <a:gd name="T30" fmla="*/ 13900 w 16126"/>
              <a:gd name="T31" fmla="*/ 1822 h 13163"/>
              <a:gd name="T32" fmla="*/ 14718 w 16126"/>
              <a:gd name="T33" fmla="*/ 1424 h 13163"/>
              <a:gd name="T34" fmla="*/ 14283 w 16126"/>
              <a:gd name="T35" fmla="*/ 2000 h 13163"/>
              <a:gd name="T36" fmla="*/ 12966 w 16126"/>
              <a:gd name="T37" fmla="*/ 3344 h 13163"/>
              <a:gd name="T38" fmla="*/ 11154 w 16126"/>
              <a:gd name="T39" fmla="*/ 5108 h 13163"/>
              <a:gd name="T40" fmla="*/ 7883 w 16126"/>
              <a:gd name="T41" fmla="*/ 8242 h 13163"/>
              <a:gd name="T42" fmla="*/ 6749 w 16126"/>
              <a:gd name="T43" fmla="*/ 9347 h 13163"/>
              <a:gd name="T44" fmla="*/ 6454 w 16126"/>
              <a:gd name="T45" fmla="*/ 9766 h 13163"/>
              <a:gd name="T46" fmla="*/ 6186 w 16126"/>
              <a:gd name="T47" fmla="*/ 10525 h 13163"/>
              <a:gd name="T48" fmla="*/ 5994 w 16126"/>
              <a:gd name="T49" fmla="*/ 11036 h 13163"/>
              <a:gd name="T50" fmla="*/ 5843 w 16126"/>
              <a:gd name="T51" fmla="*/ 11384 h 13163"/>
              <a:gd name="T52" fmla="*/ 5722 w 16126"/>
              <a:gd name="T53" fmla="*/ 11579 h 13163"/>
              <a:gd name="T54" fmla="*/ 5612 w 16126"/>
              <a:gd name="T55" fmla="*/ 11545 h 13163"/>
              <a:gd name="T56" fmla="*/ 5383 w 16126"/>
              <a:gd name="T57" fmla="*/ 11261 h 13163"/>
              <a:gd name="T58" fmla="*/ 5005 w 16126"/>
              <a:gd name="T59" fmla="*/ 10720 h 13163"/>
              <a:gd name="T60" fmla="*/ 4472 w 16126"/>
              <a:gd name="T61" fmla="*/ 9948 h 13163"/>
              <a:gd name="T62" fmla="*/ 4211 w 16126"/>
              <a:gd name="T63" fmla="*/ 9601 h 13163"/>
              <a:gd name="T64" fmla="*/ 4069 w 16126"/>
              <a:gd name="T65" fmla="*/ 9479 h 13163"/>
              <a:gd name="T66" fmla="*/ 4103 w 16126"/>
              <a:gd name="T67" fmla="*/ 9732 h 13163"/>
              <a:gd name="T68" fmla="*/ 4294 w 16126"/>
              <a:gd name="T69" fmla="*/ 10343 h 13163"/>
              <a:gd name="T70" fmla="*/ 4583 w 16126"/>
              <a:gd name="T71" fmla="*/ 11148 h 13163"/>
              <a:gd name="T72" fmla="*/ 4914 w 16126"/>
              <a:gd name="T73" fmla="*/ 11987 h 13163"/>
              <a:gd name="T74" fmla="*/ 5225 w 16126"/>
              <a:gd name="T75" fmla="*/ 12696 h 13163"/>
              <a:gd name="T76" fmla="*/ 5460 w 16126"/>
              <a:gd name="T77" fmla="*/ 13114 h 13163"/>
              <a:gd name="T78" fmla="*/ 5767 w 16126"/>
              <a:gd name="T79" fmla="*/ 12916 h 13163"/>
              <a:gd name="T80" fmla="*/ 6878 w 16126"/>
              <a:gd name="T81" fmla="*/ 11818 h 13163"/>
              <a:gd name="T82" fmla="*/ 7946 w 16126"/>
              <a:gd name="T83" fmla="*/ 10787 h 13163"/>
              <a:gd name="T84" fmla="*/ 8303 w 16126"/>
              <a:gd name="T85" fmla="*/ 10468 h 13163"/>
              <a:gd name="T86" fmla="*/ 8494 w 16126"/>
              <a:gd name="T87" fmla="*/ 10451 h 13163"/>
              <a:gd name="T88" fmla="*/ 9028 w 16126"/>
              <a:gd name="T89" fmla="*/ 10642 h 13163"/>
              <a:gd name="T90" fmla="*/ 9979 w 16126"/>
              <a:gd name="T91" fmla="*/ 11030 h 13163"/>
              <a:gd name="T92" fmla="*/ 11596 w 16126"/>
              <a:gd name="T93" fmla="*/ 11726 h 13163"/>
              <a:gd name="T94" fmla="*/ 12216 w 16126"/>
              <a:gd name="T95" fmla="*/ 11936 h 13163"/>
              <a:gd name="T96" fmla="*/ 12721 w 16126"/>
              <a:gd name="T97" fmla="*/ 10858 h 13163"/>
              <a:gd name="T98" fmla="*/ 13523 w 16126"/>
              <a:gd name="T99" fmla="*/ 8716 h 13163"/>
              <a:gd name="T100" fmla="*/ 14446 w 16126"/>
              <a:gd name="T101" fmla="*/ 6037 h 13163"/>
              <a:gd name="T102" fmla="*/ 15305 w 16126"/>
              <a:gd name="T103" fmla="*/ 3348 h 13163"/>
              <a:gd name="T104" fmla="*/ 15925 w 16126"/>
              <a:gd name="T105" fmla="*/ 1178 h 13163"/>
              <a:gd name="T106" fmla="*/ 16124 w 16126"/>
              <a:gd name="T107" fmla="*/ 55 h 13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6126" h="13163">
                <a:moveTo>
                  <a:pt x="16097" y="1"/>
                </a:moveTo>
                <a:lnTo>
                  <a:pt x="16014" y="0"/>
                </a:lnTo>
                <a:lnTo>
                  <a:pt x="15847" y="33"/>
                </a:lnTo>
                <a:lnTo>
                  <a:pt x="15601" y="99"/>
                </a:lnTo>
                <a:lnTo>
                  <a:pt x="15282" y="195"/>
                </a:lnTo>
                <a:lnTo>
                  <a:pt x="14896" y="319"/>
                </a:lnTo>
                <a:lnTo>
                  <a:pt x="14449" y="468"/>
                </a:lnTo>
                <a:lnTo>
                  <a:pt x="13947" y="642"/>
                </a:lnTo>
                <a:lnTo>
                  <a:pt x="13394" y="838"/>
                </a:lnTo>
                <a:lnTo>
                  <a:pt x="12797" y="1052"/>
                </a:lnTo>
                <a:lnTo>
                  <a:pt x="12162" y="1284"/>
                </a:lnTo>
                <a:lnTo>
                  <a:pt x="11493" y="1530"/>
                </a:lnTo>
                <a:lnTo>
                  <a:pt x="10799" y="1790"/>
                </a:lnTo>
                <a:lnTo>
                  <a:pt x="10082" y="2060"/>
                </a:lnTo>
                <a:lnTo>
                  <a:pt x="9349" y="2340"/>
                </a:lnTo>
                <a:lnTo>
                  <a:pt x="8607" y="2624"/>
                </a:lnTo>
                <a:lnTo>
                  <a:pt x="7860" y="2913"/>
                </a:lnTo>
                <a:lnTo>
                  <a:pt x="7115" y="3204"/>
                </a:lnTo>
                <a:lnTo>
                  <a:pt x="6378" y="3495"/>
                </a:lnTo>
                <a:lnTo>
                  <a:pt x="5653" y="3784"/>
                </a:lnTo>
                <a:lnTo>
                  <a:pt x="4946" y="4067"/>
                </a:lnTo>
                <a:lnTo>
                  <a:pt x="4265" y="4345"/>
                </a:lnTo>
                <a:lnTo>
                  <a:pt x="3613" y="4613"/>
                </a:lnTo>
                <a:lnTo>
                  <a:pt x="2997" y="4870"/>
                </a:lnTo>
                <a:lnTo>
                  <a:pt x="2421" y="5114"/>
                </a:lnTo>
                <a:lnTo>
                  <a:pt x="1894" y="5342"/>
                </a:lnTo>
                <a:lnTo>
                  <a:pt x="1419" y="5553"/>
                </a:lnTo>
                <a:lnTo>
                  <a:pt x="1003" y="5744"/>
                </a:lnTo>
                <a:lnTo>
                  <a:pt x="651" y="5912"/>
                </a:lnTo>
                <a:lnTo>
                  <a:pt x="369" y="6058"/>
                </a:lnTo>
                <a:lnTo>
                  <a:pt x="163" y="6176"/>
                </a:lnTo>
                <a:lnTo>
                  <a:pt x="38" y="6266"/>
                </a:lnTo>
                <a:lnTo>
                  <a:pt x="0" y="6325"/>
                </a:lnTo>
                <a:lnTo>
                  <a:pt x="8" y="6342"/>
                </a:lnTo>
                <a:lnTo>
                  <a:pt x="25" y="6365"/>
                </a:lnTo>
                <a:lnTo>
                  <a:pt x="50" y="6391"/>
                </a:lnTo>
                <a:lnTo>
                  <a:pt x="86" y="6419"/>
                </a:lnTo>
                <a:lnTo>
                  <a:pt x="129" y="6452"/>
                </a:lnTo>
                <a:lnTo>
                  <a:pt x="180" y="6489"/>
                </a:lnTo>
                <a:lnTo>
                  <a:pt x="240" y="6528"/>
                </a:lnTo>
                <a:lnTo>
                  <a:pt x="307" y="6571"/>
                </a:lnTo>
                <a:lnTo>
                  <a:pt x="383" y="6617"/>
                </a:lnTo>
                <a:lnTo>
                  <a:pt x="466" y="6666"/>
                </a:lnTo>
                <a:lnTo>
                  <a:pt x="556" y="6718"/>
                </a:lnTo>
                <a:lnTo>
                  <a:pt x="653" y="6773"/>
                </a:lnTo>
                <a:lnTo>
                  <a:pt x="758" y="6831"/>
                </a:lnTo>
                <a:lnTo>
                  <a:pt x="869" y="6891"/>
                </a:lnTo>
                <a:lnTo>
                  <a:pt x="986" y="6954"/>
                </a:lnTo>
                <a:lnTo>
                  <a:pt x="1109" y="7020"/>
                </a:lnTo>
                <a:lnTo>
                  <a:pt x="1239" y="7087"/>
                </a:lnTo>
                <a:lnTo>
                  <a:pt x="1374" y="7157"/>
                </a:lnTo>
                <a:lnTo>
                  <a:pt x="1514" y="7229"/>
                </a:lnTo>
                <a:lnTo>
                  <a:pt x="1660" y="7304"/>
                </a:lnTo>
                <a:lnTo>
                  <a:pt x="1968" y="7459"/>
                </a:lnTo>
                <a:lnTo>
                  <a:pt x="2293" y="7620"/>
                </a:lnTo>
                <a:lnTo>
                  <a:pt x="2636" y="7788"/>
                </a:lnTo>
                <a:lnTo>
                  <a:pt x="2994" y="7962"/>
                </a:lnTo>
                <a:lnTo>
                  <a:pt x="3365" y="8141"/>
                </a:lnTo>
                <a:lnTo>
                  <a:pt x="3748" y="8324"/>
                </a:lnTo>
                <a:lnTo>
                  <a:pt x="3868" y="8244"/>
                </a:lnTo>
                <a:lnTo>
                  <a:pt x="4207" y="8020"/>
                </a:lnTo>
                <a:lnTo>
                  <a:pt x="4736" y="7673"/>
                </a:lnTo>
                <a:lnTo>
                  <a:pt x="5421" y="7221"/>
                </a:lnTo>
                <a:lnTo>
                  <a:pt x="6233" y="6690"/>
                </a:lnTo>
                <a:lnTo>
                  <a:pt x="7143" y="6096"/>
                </a:lnTo>
                <a:lnTo>
                  <a:pt x="7622" y="5783"/>
                </a:lnTo>
                <a:lnTo>
                  <a:pt x="8115" y="5463"/>
                </a:lnTo>
                <a:lnTo>
                  <a:pt x="8617" y="5138"/>
                </a:lnTo>
                <a:lnTo>
                  <a:pt x="9123" y="4811"/>
                </a:lnTo>
                <a:lnTo>
                  <a:pt x="9630" y="4485"/>
                </a:lnTo>
                <a:lnTo>
                  <a:pt x="10134" y="4161"/>
                </a:lnTo>
                <a:lnTo>
                  <a:pt x="10632" y="3843"/>
                </a:lnTo>
                <a:lnTo>
                  <a:pt x="11118" y="3535"/>
                </a:lnTo>
                <a:lnTo>
                  <a:pt x="11590" y="3236"/>
                </a:lnTo>
                <a:lnTo>
                  <a:pt x="12044" y="2951"/>
                </a:lnTo>
                <a:lnTo>
                  <a:pt x="12475" y="2682"/>
                </a:lnTo>
                <a:lnTo>
                  <a:pt x="12880" y="2432"/>
                </a:lnTo>
                <a:lnTo>
                  <a:pt x="13255" y="2203"/>
                </a:lnTo>
                <a:lnTo>
                  <a:pt x="13596" y="1999"/>
                </a:lnTo>
                <a:lnTo>
                  <a:pt x="13900" y="1822"/>
                </a:lnTo>
                <a:lnTo>
                  <a:pt x="14162" y="1673"/>
                </a:lnTo>
                <a:lnTo>
                  <a:pt x="14378" y="1556"/>
                </a:lnTo>
                <a:lnTo>
                  <a:pt x="14545" y="1475"/>
                </a:lnTo>
                <a:lnTo>
                  <a:pt x="14660" y="1429"/>
                </a:lnTo>
                <a:lnTo>
                  <a:pt x="14718" y="1424"/>
                </a:lnTo>
                <a:lnTo>
                  <a:pt x="14720" y="1461"/>
                </a:lnTo>
                <a:lnTo>
                  <a:pt x="14674" y="1541"/>
                </a:lnTo>
                <a:lnTo>
                  <a:pt x="14585" y="1659"/>
                </a:lnTo>
                <a:lnTo>
                  <a:pt x="14454" y="1814"/>
                </a:lnTo>
                <a:lnTo>
                  <a:pt x="14283" y="2000"/>
                </a:lnTo>
                <a:lnTo>
                  <a:pt x="14079" y="2219"/>
                </a:lnTo>
                <a:lnTo>
                  <a:pt x="13841" y="2466"/>
                </a:lnTo>
                <a:lnTo>
                  <a:pt x="13575" y="2737"/>
                </a:lnTo>
                <a:lnTo>
                  <a:pt x="13281" y="3031"/>
                </a:lnTo>
                <a:lnTo>
                  <a:pt x="12966" y="3344"/>
                </a:lnTo>
                <a:lnTo>
                  <a:pt x="12631" y="3674"/>
                </a:lnTo>
                <a:lnTo>
                  <a:pt x="12279" y="4018"/>
                </a:lnTo>
                <a:lnTo>
                  <a:pt x="11914" y="4373"/>
                </a:lnTo>
                <a:lnTo>
                  <a:pt x="11538" y="4738"/>
                </a:lnTo>
                <a:lnTo>
                  <a:pt x="11154" y="5108"/>
                </a:lnTo>
                <a:lnTo>
                  <a:pt x="10766" y="5480"/>
                </a:lnTo>
                <a:lnTo>
                  <a:pt x="9990" y="6224"/>
                </a:lnTo>
                <a:lnTo>
                  <a:pt x="9234" y="6948"/>
                </a:lnTo>
                <a:lnTo>
                  <a:pt x="8524" y="7627"/>
                </a:lnTo>
                <a:lnTo>
                  <a:pt x="7883" y="8242"/>
                </a:lnTo>
                <a:lnTo>
                  <a:pt x="7596" y="8517"/>
                </a:lnTo>
                <a:lnTo>
                  <a:pt x="7336" y="8769"/>
                </a:lnTo>
                <a:lnTo>
                  <a:pt x="7106" y="8993"/>
                </a:lnTo>
                <a:lnTo>
                  <a:pt x="6910" y="9186"/>
                </a:lnTo>
                <a:lnTo>
                  <a:pt x="6749" y="9347"/>
                </a:lnTo>
                <a:lnTo>
                  <a:pt x="6627" y="9472"/>
                </a:lnTo>
                <a:lnTo>
                  <a:pt x="6548" y="9559"/>
                </a:lnTo>
                <a:lnTo>
                  <a:pt x="6514" y="9605"/>
                </a:lnTo>
                <a:lnTo>
                  <a:pt x="6488" y="9671"/>
                </a:lnTo>
                <a:lnTo>
                  <a:pt x="6454" y="9766"/>
                </a:lnTo>
                <a:lnTo>
                  <a:pt x="6412" y="9886"/>
                </a:lnTo>
                <a:lnTo>
                  <a:pt x="6362" y="10027"/>
                </a:lnTo>
                <a:lnTo>
                  <a:pt x="6308" y="10184"/>
                </a:lnTo>
                <a:lnTo>
                  <a:pt x="6249" y="10351"/>
                </a:lnTo>
                <a:lnTo>
                  <a:pt x="6186" y="10525"/>
                </a:lnTo>
                <a:lnTo>
                  <a:pt x="6123" y="10700"/>
                </a:lnTo>
                <a:lnTo>
                  <a:pt x="6090" y="10787"/>
                </a:lnTo>
                <a:lnTo>
                  <a:pt x="6057" y="10872"/>
                </a:lnTo>
                <a:lnTo>
                  <a:pt x="6025" y="10956"/>
                </a:lnTo>
                <a:lnTo>
                  <a:pt x="5994" y="11036"/>
                </a:lnTo>
                <a:lnTo>
                  <a:pt x="5961" y="11115"/>
                </a:lnTo>
                <a:lnTo>
                  <a:pt x="5931" y="11189"/>
                </a:lnTo>
                <a:lnTo>
                  <a:pt x="5901" y="11258"/>
                </a:lnTo>
                <a:lnTo>
                  <a:pt x="5872" y="11324"/>
                </a:lnTo>
                <a:lnTo>
                  <a:pt x="5843" y="11384"/>
                </a:lnTo>
                <a:lnTo>
                  <a:pt x="5816" y="11437"/>
                </a:lnTo>
                <a:lnTo>
                  <a:pt x="5790" y="11484"/>
                </a:lnTo>
                <a:lnTo>
                  <a:pt x="5766" y="11524"/>
                </a:lnTo>
                <a:lnTo>
                  <a:pt x="5744" y="11555"/>
                </a:lnTo>
                <a:lnTo>
                  <a:pt x="5722" y="11579"/>
                </a:lnTo>
                <a:lnTo>
                  <a:pt x="5703" y="11594"/>
                </a:lnTo>
                <a:lnTo>
                  <a:pt x="5687" y="11599"/>
                </a:lnTo>
                <a:lnTo>
                  <a:pt x="5668" y="11593"/>
                </a:lnTo>
                <a:lnTo>
                  <a:pt x="5643" y="11574"/>
                </a:lnTo>
                <a:lnTo>
                  <a:pt x="5612" y="11545"/>
                </a:lnTo>
                <a:lnTo>
                  <a:pt x="5575" y="11506"/>
                </a:lnTo>
                <a:lnTo>
                  <a:pt x="5533" y="11456"/>
                </a:lnTo>
                <a:lnTo>
                  <a:pt x="5488" y="11399"/>
                </a:lnTo>
                <a:lnTo>
                  <a:pt x="5437" y="11333"/>
                </a:lnTo>
                <a:lnTo>
                  <a:pt x="5383" y="11261"/>
                </a:lnTo>
                <a:lnTo>
                  <a:pt x="5325" y="11181"/>
                </a:lnTo>
                <a:lnTo>
                  <a:pt x="5266" y="11097"/>
                </a:lnTo>
                <a:lnTo>
                  <a:pt x="5203" y="11007"/>
                </a:lnTo>
                <a:lnTo>
                  <a:pt x="5138" y="10914"/>
                </a:lnTo>
                <a:lnTo>
                  <a:pt x="5005" y="10720"/>
                </a:lnTo>
                <a:lnTo>
                  <a:pt x="4868" y="10520"/>
                </a:lnTo>
                <a:lnTo>
                  <a:pt x="4732" y="10320"/>
                </a:lnTo>
                <a:lnTo>
                  <a:pt x="4598" y="10127"/>
                </a:lnTo>
                <a:lnTo>
                  <a:pt x="4534" y="10035"/>
                </a:lnTo>
                <a:lnTo>
                  <a:pt x="4472" y="9948"/>
                </a:lnTo>
                <a:lnTo>
                  <a:pt x="4414" y="9866"/>
                </a:lnTo>
                <a:lnTo>
                  <a:pt x="4358" y="9789"/>
                </a:lnTo>
                <a:lnTo>
                  <a:pt x="4305" y="9718"/>
                </a:lnTo>
                <a:lnTo>
                  <a:pt x="4257" y="9656"/>
                </a:lnTo>
                <a:lnTo>
                  <a:pt x="4211" y="9601"/>
                </a:lnTo>
                <a:lnTo>
                  <a:pt x="4172" y="9556"/>
                </a:lnTo>
                <a:lnTo>
                  <a:pt x="4138" y="9520"/>
                </a:lnTo>
                <a:lnTo>
                  <a:pt x="4109" y="9494"/>
                </a:lnTo>
                <a:lnTo>
                  <a:pt x="4086" y="9480"/>
                </a:lnTo>
                <a:lnTo>
                  <a:pt x="4069" y="9479"/>
                </a:lnTo>
                <a:lnTo>
                  <a:pt x="4061" y="9493"/>
                </a:lnTo>
                <a:lnTo>
                  <a:pt x="4060" y="9528"/>
                </a:lnTo>
                <a:lnTo>
                  <a:pt x="4067" y="9579"/>
                </a:lnTo>
                <a:lnTo>
                  <a:pt x="4081" y="9648"/>
                </a:lnTo>
                <a:lnTo>
                  <a:pt x="4103" y="9732"/>
                </a:lnTo>
                <a:lnTo>
                  <a:pt x="4131" y="9831"/>
                </a:lnTo>
                <a:lnTo>
                  <a:pt x="4164" y="9943"/>
                </a:lnTo>
                <a:lnTo>
                  <a:pt x="4202" y="10067"/>
                </a:lnTo>
                <a:lnTo>
                  <a:pt x="4246" y="10201"/>
                </a:lnTo>
                <a:lnTo>
                  <a:pt x="4294" y="10343"/>
                </a:lnTo>
                <a:lnTo>
                  <a:pt x="4345" y="10494"/>
                </a:lnTo>
                <a:lnTo>
                  <a:pt x="4401" y="10651"/>
                </a:lnTo>
                <a:lnTo>
                  <a:pt x="4459" y="10813"/>
                </a:lnTo>
                <a:lnTo>
                  <a:pt x="4521" y="10980"/>
                </a:lnTo>
                <a:lnTo>
                  <a:pt x="4583" y="11148"/>
                </a:lnTo>
                <a:lnTo>
                  <a:pt x="4649" y="11319"/>
                </a:lnTo>
                <a:lnTo>
                  <a:pt x="4714" y="11490"/>
                </a:lnTo>
                <a:lnTo>
                  <a:pt x="4781" y="11658"/>
                </a:lnTo>
                <a:lnTo>
                  <a:pt x="4847" y="11825"/>
                </a:lnTo>
                <a:lnTo>
                  <a:pt x="4914" y="11987"/>
                </a:lnTo>
                <a:lnTo>
                  <a:pt x="4980" y="12145"/>
                </a:lnTo>
                <a:lnTo>
                  <a:pt x="5044" y="12295"/>
                </a:lnTo>
                <a:lnTo>
                  <a:pt x="5107" y="12438"/>
                </a:lnTo>
                <a:lnTo>
                  <a:pt x="5167" y="12573"/>
                </a:lnTo>
                <a:lnTo>
                  <a:pt x="5225" y="12696"/>
                </a:lnTo>
                <a:lnTo>
                  <a:pt x="5281" y="12808"/>
                </a:lnTo>
                <a:lnTo>
                  <a:pt x="5332" y="12908"/>
                </a:lnTo>
                <a:lnTo>
                  <a:pt x="5380" y="12992"/>
                </a:lnTo>
                <a:lnTo>
                  <a:pt x="5422" y="13061"/>
                </a:lnTo>
                <a:lnTo>
                  <a:pt x="5460" y="13114"/>
                </a:lnTo>
                <a:lnTo>
                  <a:pt x="5493" y="13148"/>
                </a:lnTo>
                <a:lnTo>
                  <a:pt x="5519" y="13163"/>
                </a:lnTo>
                <a:lnTo>
                  <a:pt x="5549" y="13133"/>
                </a:lnTo>
                <a:lnTo>
                  <a:pt x="5635" y="13048"/>
                </a:lnTo>
                <a:lnTo>
                  <a:pt x="5767" y="12916"/>
                </a:lnTo>
                <a:lnTo>
                  <a:pt x="5940" y="12744"/>
                </a:lnTo>
                <a:lnTo>
                  <a:pt x="6145" y="12540"/>
                </a:lnTo>
                <a:lnTo>
                  <a:pt x="6375" y="12313"/>
                </a:lnTo>
                <a:lnTo>
                  <a:pt x="6622" y="12070"/>
                </a:lnTo>
                <a:lnTo>
                  <a:pt x="6878" y="11818"/>
                </a:lnTo>
                <a:lnTo>
                  <a:pt x="7137" y="11565"/>
                </a:lnTo>
                <a:lnTo>
                  <a:pt x="7389" y="11320"/>
                </a:lnTo>
                <a:lnTo>
                  <a:pt x="7629" y="11089"/>
                </a:lnTo>
                <a:lnTo>
                  <a:pt x="7847" y="10881"/>
                </a:lnTo>
                <a:lnTo>
                  <a:pt x="7946" y="10787"/>
                </a:lnTo>
                <a:lnTo>
                  <a:pt x="8038" y="10702"/>
                </a:lnTo>
                <a:lnTo>
                  <a:pt x="8119" y="10628"/>
                </a:lnTo>
                <a:lnTo>
                  <a:pt x="8192" y="10562"/>
                </a:lnTo>
                <a:lnTo>
                  <a:pt x="8254" y="10510"/>
                </a:lnTo>
                <a:lnTo>
                  <a:pt x="8303" y="10468"/>
                </a:lnTo>
                <a:lnTo>
                  <a:pt x="8339" y="10441"/>
                </a:lnTo>
                <a:lnTo>
                  <a:pt x="8362" y="10428"/>
                </a:lnTo>
                <a:lnTo>
                  <a:pt x="8388" y="10427"/>
                </a:lnTo>
                <a:lnTo>
                  <a:pt x="8432" y="10434"/>
                </a:lnTo>
                <a:lnTo>
                  <a:pt x="8494" y="10451"/>
                </a:lnTo>
                <a:lnTo>
                  <a:pt x="8574" y="10475"/>
                </a:lnTo>
                <a:lnTo>
                  <a:pt x="8668" y="10508"/>
                </a:lnTo>
                <a:lnTo>
                  <a:pt x="8776" y="10546"/>
                </a:lnTo>
                <a:lnTo>
                  <a:pt x="8896" y="10591"/>
                </a:lnTo>
                <a:lnTo>
                  <a:pt x="9028" y="10642"/>
                </a:lnTo>
                <a:lnTo>
                  <a:pt x="9169" y="10697"/>
                </a:lnTo>
                <a:lnTo>
                  <a:pt x="9319" y="10758"/>
                </a:lnTo>
                <a:lnTo>
                  <a:pt x="9476" y="10821"/>
                </a:lnTo>
                <a:lnTo>
                  <a:pt x="9640" y="10889"/>
                </a:lnTo>
                <a:lnTo>
                  <a:pt x="9979" y="11030"/>
                </a:lnTo>
                <a:lnTo>
                  <a:pt x="10327" y="11178"/>
                </a:lnTo>
                <a:lnTo>
                  <a:pt x="10674" y="11326"/>
                </a:lnTo>
                <a:lnTo>
                  <a:pt x="11007" y="11469"/>
                </a:lnTo>
                <a:lnTo>
                  <a:pt x="11318" y="11605"/>
                </a:lnTo>
                <a:lnTo>
                  <a:pt x="11596" y="11726"/>
                </a:lnTo>
                <a:lnTo>
                  <a:pt x="11830" y="11829"/>
                </a:lnTo>
                <a:lnTo>
                  <a:pt x="12010" y="11907"/>
                </a:lnTo>
                <a:lnTo>
                  <a:pt x="12125" y="11959"/>
                </a:lnTo>
                <a:lnTo>
                  <a:pt x="12167" y="11977"/>
                </a:lnTo>
                <a:lnTo>
                  <a:pt x="12216" y="11936"/>
                </a:lnTo>
                <a:lnTo>
                  <a:pt x="12284" y="11831"/>
                </a:lnTo>
                <a:lnTo>
                  <a:pt x="12370" y="11666"/>
                </a:lnTo>
                <a:lnTo>
                  <a:pt x="12473" y="11446"/>
                </a:lnTo>
                <a:lnTo>
                  <a:pt x="12590" y="11176"/>
                </a:lnTo>
                <a:lnTo>
                  <a:pt x="12721" y="10858"/>
                </a:lnTo>
                <a:lnTo>
                  <a:pt x="12863" y="10498"/>
                </a:lnTo>
                <a:lnTo>
                  <a:pt x="13016" y="10100"/>
                </a:lnTo>
                <a:lnTo>
                  <a:pt x="13178" y="9667"/>
                </a:lnTo>
                <a:lnTo>
                  <a:pt x="13348" y="9204"/>
                </a:lnTo>
                <a:lnTo>
                  <a:pt x="13523" y="8716"/>
                </a:lnTo>
                <a:lnTo>
                  <a:pt x="13704" y="8205"/>
                </a:lnTo>
                <a:lnTo>
                  <a:pt x="13888" y="7679"/>
                </a:lnTo>
                <a:lnTo>
                  <a:pt x="14074" y="7139"/>
                </a:lnTo>
                <a:lnTo>
                  <a:pt x="14260" y="6590"/>
                </a:lnTo>
                <a:lnTo>
                  <a:pt x="14446" y="6037"/>
                </a:lnTo>
                <a:lnTo>
                  <a:pt x="14628" y="5482"/>
                </a:lnTo>
                <a:lnTo>
                  <a:pt x="14807" y="4932"/>
                </a:lnTo>
                <a:lnTo>
                  <a:pt x="14981" y="4390"/>
                </a:lnTo>
                <a:lnTo>
                  <a:pt x="15147" y="3861"/>
                </a:lnTo>
                <a:lnTo>
                  <a:pt x="15305" y="3348"/>
                </a:lnTo>
                <a:lnTo>
                  <a:pt x="15455" y="2855"/>
                </a:lnTo>
                <a:lnTo>
                  <a:pt x="15593" y="2388"/>
                </a:lnTo>
                <a:lnTo>
                  <a:pt x="15718" y="1950"/>
                </a:lnTo>
                <a:lnTo>
                  <a:pt x="15829" y="1545"/>
                </a:lnTo>
                <a:lnTo>
                  <a:pt x="15925" y="1178"/>
                </a:lnTo>
                <a:lnTo>
                  <a:pt x="16004" y="853"/>
                </a:lnTo>
                <a:lnTo>
                  <a:pt x="16066" y="573"/>
                </a:lnTo>
                <a:lnTo>
                  <a:pt x="16106" y="344"/>
                </a:lnTo>
                <a:lnTo>
                  <a:pt x="16126" y="170"/>
                </a:lnTo>
                <a:lnTo>
                  <a:pt x="16124" y="55"/>
                </a:lnTo>
                <a:lnTo>
                  <a:pt x="16097" y="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400">
              <a:solidFill>
                <a:prstClr val="black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31" hasCustomPrompt="1"/>
          </p:nvPr>
        </p:nvSpPr>
        <p:spPr>
          <a:xfrm>
            <a:off x="7649788" y="5653347"/>
            <a:ext cx="4542213" cy="12046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200" baseline="0"/>
            </a:lvl1pPr>
          </a:lstStyle>
          <a:p>
            <a:r>
              <a:rPr lang="en-US" dirty="0"/>
              <a:t>Insert Image In Here</a:t>
            </a:r>
          </a:p>
        </p:txBody>
      </p:sp>
    </p:spTree>
    <p:extLst>
      <p:ext uri="{BB962C8B-B14F-4D97-AF65-F5344CB8AC3E}">
        <p14:creationId xmlns:p14="http://schemas.microsoft.com/office/powerpoint/2010/main" val="2860203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9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9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4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build="p" animBg="1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 animBg="1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 animBg="1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/>
      <p:bldP spid="11" grpId="0" animBg="1"/>
      <p:bldP spid="12" grpId="0" animBg="1"/>
      <p:bldP spid="13" grpId="0" animBg="1"/>
      <p:bldP spid="14" grpId="0" build="p" animBg="1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6" grpId="0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782920" y="2232562"/>
            <a:ext cx="2133600" cy="19907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812800" y="4306966"/>
            <a:ext cx="2072640" cy="406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10187" y="4306966"/>
            <a:ext cx="2072640" cy="406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6407573" y="4306966"/>
            <a:ext cx="2072640" cy="406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9204960" y="4306966"/>
            <a:ext cx="2072640" cy="406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12800" y="4592140"/>
            <a:ext cx="2072640" cy="9688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9204960" y="4630240"/>
            <a:ext cx="2072640" cy="9688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3610187" y="4630240"/>
            <a:ext cx="2072640" cy="9688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6407573" y="4630240"/>
            <a:ext cx="2072640" cy="9688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24"/>
          </p:nvPr>
        </p:nvSpPr>
        <p:spPr>
          <a:xfrm>
            <a:off x="3579509" y="2232562"/>
            <a:ext cx="2133600" cy="19907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25"/>
          </p:nvPr>
        </p:nvSpPr>
        <p:spPr>
          <a:xfrm>
            <a:off x="6376099" y="2232562"/>
            <a:ext cx="2133600" cy="19907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26"/>
          </p:nvPr>
        </p:nvSpPr>
        <p:spPr>
          <a:xfrm>
            <a:off x="9172688" y="2232562"/>
            <a:ext cx="2133600" cy="19907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Text Placeholder 53"/>
          <p:cNvSpPr>
            <a:spLocks noGrp="1"/>
          </p:cNvSpPr>
          <p:nvPr>
            <p:ph type="body" sz="quarter" idx="46" hasCustomPrompt="1"/>
          </p:nvPr>
        </p:nvSpPr>
        <p:spPr>
          <a:xfrm>
            <a:off x="5542003" y="558323"/>
            <a:ext cx="1107996" cy="715581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buNone/>
              <a:defRPr sz="4050">
                <a:solidFill>
                  <a:schemeClr val="bg1"/>
                </a:solidFill>
                <a:latin typeface="Bebas Neue" panose="020B0606020202050201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47" hasCustomPrompt="1"/>
          </p:nvPr>
        </p:nvSpPr>
        <p:spPr>
          <a:xfrm>
            <a:off x="5749717" y="1258917"/>
            <a:ext cx="664862" cy="276999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marL="0" indent="0" algn="ctr">
              <a:lnSpc>
                <a:spcPct val="100000"/>
              </a:lnSpc>
              <a:spcBef>
                <a:spcPts val="1200"/>
              </a:spcBef>
              <a:buNone/>
              <a:defRPr sz="1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5928520" y="6341386"/>
            <a:ext cx="334963" cy="3349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5824538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6263482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5889855" y="6354975"/>
            <a:ext cx="412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050" b="1" smtClean="0">
                <a:solidFill>
                  <a:prstClr val="white"/>
                </a:solidFill>
              </a:rPr>
              <a:pPr algn="ctr"/>
              <a:t>‹N°›</a:t>
            </a:fld>
            <a:endParaRPr lang="id-ID" sz="10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505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/>
      <p:bldP spid="13" grpId="0"/>
      <p:bldP spid="14" grpId="0"/>
      <p:bldP spid="15" grpId="0" build="p">
        <p:tmplLst>
          <p:tmpl lvl="1">
            <p:tnLst>
              <p:par>
                <p:cTn presetID="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656047" y="1805580"/>
            <a:ext cx="4033520" cy="2047966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id-ID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792619" y="1805587"/>
            <a:ext cx="3097348" cy="968603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id-ID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993016" y="1805579"/>
            <a:ext cx="3567613" cy="2047966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id-ID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56051" y="3943531"/>
            <a:ext cx="2309223" cy="876662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id-ID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201477" y="3942080"/>
            <a:ext cx="2359152" cy="1923142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id-ID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3052649" y="3943531"/>
            <a:ext cx="2987041" cy="1923142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id-ID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6127065" y="3942080"/>
            <a:ext cx="2987041" cy="1923142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id-ID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56050" y="4910182"/>
            <a:ext cx="2309223" cy="95504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id-ID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2619" y="2862717"/>
            <a:ext cx="3097348" cy="99082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id-ID"/>
          </a:p>
        </p:txBody>
      </p:sp>
      <p:sp>
        <p:nvSpPr>
          <p:cNvPr id="13" name="Rectangle 12"/>
          <p:cNvSpPr/>
          <p:nvPr userDrawn="1"/>
        </p:nvSpPr>
        <p:spPr>
          <a:xfrm>
            <a:off x="5928520" y="6341386"/>
            <a:ext cx="334963" cy="3349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5824538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6263482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>
            <a:off x="5889855" y="6354975"/>
            <a:ext cx="412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050" b="1" smtClean="0">
                <a:solidFill>
                  <a:prstClr val="white"/>
                </a:solidFill>
              </a:rPr>
              <a:pPr algn="ctr"/>
              <a:t>‹N°›</a:t>
            </a:fld>
            <a:endParaRPr lang="id-ID" sz="10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5345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2419351" cy="1872000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9" name="Rectangle 8"/>
          <p:cNvSpPr/>
          <p:nvPr userDrawn="1"/>
        </p:nvSpPr>
        <p:spPr>
          <a:xfrm>
            <a:off x="5928520" y="6341386"/>
            <a:ext cx="334963" cy="3349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5824538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6263482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5889855" y="6354975"/>
            <a:ext cx="412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050" b="1" smtClean="0">
                <a:solidFill>
                  <a:prstClr val="white"/>
                </a:solidFill>
              </a:rPr>
              <a:pPr algn="ctr"/>
              <a:t>‹N°›</a:t>
            </a:fld>
            <a:endParaRPr lang="id-ID" sz="1050" dirty="0">
              <a:solidFill>
                <a:prstClr val="white"/>
              </a:solidFill>
            </a:endParaRPr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838701" y="0"/>
            <a:ext cx="2419351" cy="1872000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9677400" y="0"/>
            <a:ext cx="2514600" cy="1872000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2419350" y="1901668"/>
            <a:ext cx="2419351" cy="1800000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28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7258050" y="1901668"/>
            <a:ext cx="2419351" cy="1800000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56818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2" grpId="0"/>
      <p:bldP spid="24" grpId="0"/>
      <p:bldP spid="26" grpId="0"/>
      <p:bldP spid="28" grpId="0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5928520" y="6341386"/>
            <a:ext cx="334963" cy="3349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5824538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6263482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5889855" y="6354975"/>
            <a:ext cx="412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050" b="1" smtClean="0">
                <a:solidFill>
                  <a:prstClr val="white"/>
                </a:solidFill>
              </a:rPr>
              <a:pPr algn="ctr"/>
              <a:t>‹N°›</a:t>
            </a:fld>
            <a:endParaRPr lang="id-ID" sz="1050" dirty="0">
              <a:solidFill>
                <a:prstClr val="white"/>
              </a:solidFill>
            </a:endParaRP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219701" y="2633663"/>
            <a:ext cx="1797844" cy="2343151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508000" y="2265736"/>
            <a:ext cx="2032000" cy="1007195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2667000" y="2265736"/>
            <a:ext cx="2032000" cy="1007195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08000" y="3359750"/>
            <a:ext cx="2032000" cy="1007195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667000" y="3359750"/>
            <a:ext cx="2032000" cy="1007195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08000" y="4453764"/>
            <a:ext cx="2032000" cy="1007195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2667000" y="4453764"/>
            <a:ext cx="2032000" cy="1007195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84099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icture Placeholder 10"/>
          <p:cNvSpPr>
            <a:spLocks noGrp="1"/>
          </p:cNvSpPr>
          <p:nvPr>
            <p:ph type="pic" sz="quarter" idx="18" hasCustomPrompt="1"/>
          </p:nvPr>
        </p:nvSpPr>
        <p:spPr>
          <a:xfrm>
            <a:off x="304800" y="2324598"/>
            <a:ext cx="3251200" cy="2412000"/>
          </a:xfrm>
          <a:prstGeom prst="ellipse">
            <a:avLst/>
          </a:prstGeom>
          <a:ln w="762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44" name="Text Placeholder 8"/>
          <p:cNvSpPr>
            <a:spLocks noGrp="1"/>
          </p:cNvSpPr>
          <p:nvPr>
            <p:ph type="body" sz="quarter" idx="55"/>
          </p:nvPr>
        </p:nvSpPr>
        <p:spPr>
          <a:xfrm>
            <a:off x="5588001" y="2616198"/>
            <a:ext cx="2307771" cy="914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5" name="Text Placeholder 8"/>
          <p:cNvSpPr>
            <a:spLocks noGrp="1"/>
          </p:cNvSpPr>
          <p:nvPr>
            <p:ph type="body" sz="quarter" idx="57"/>
          </p:nvPr>
        </p:nvSpPr>
        <p:spPr>
          <a:xfrm>
            <a:off x="3860800" y="2514598"/>
            <a:ext cx="1727200" cy="8128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lnSpc>
                <a:spcPct val="90000"/>
              </a:lnSpc>
              <a:spcBef>
                <a:spcPts val="600"/>
              </a:spcBef>
              <a:buNone/>
              <a:defRPr sz="11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6" name="Text Placeholder 8"/>
          <p:cNvSpPr>
            <a:spLocks noGrp="1"/>
          </p:cNvSpPr>
          <p:nvPr>
            <p:ph type="body" sz="quarter" idx="58"/>
          </p:nvPr>
        </p:nvSpPr>
        <p:spPr>
          <a:xfrm>
            <a:off x="3860800" y="3225798"/>
            <a:ext cx="1727200" cy="406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lnSpc>
                <a:spcPct val="90000"/>
              </a:lnSpc>
              <a:spcBef>
                <a:spcPts val="600"/>
              </a:spcBef>
              <a:buNone/>
              <a:defRPr sz="11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cxnSp>
        <p:nvCxnSpPr>
          <p:cNvPr id="47" name="Straight Connector 46"/>
          <p:cNvCxnSpPr/>
          <p:nvPr userDrawn="1"/>
        </p:nvCxnSpPr>
        <p:spPr>
          <a:xfrm flipV="1">
            <a:off x="5588000" y="2616206"/>
            <a:ext cx="0" cy="96411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Placeholder 8"/>
          <p:cNvSpPr>
            <a:spLocks noGrp="1"/>
          </p:cNvSpPr>
          <p:nvPr>
            <p:ph type="body" sz="quarter" idx="64"/>
          </p:nvPr>
        </p:nvSpPr>
        <p:spPr>
          <a:xfrm>
            <a:off x="5588001" y="4648198"/>
            <a:ext cx="2307771" cy="914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9" name="Text Placeholder 8"/>
          <p:cNvSpPr>
            <a:spLocks noGrp="1"/>
          </p:cNvSpPr>
          <p:nvPr>
            <p:ph type="body" sz="quarter" idx="66"/>
          </p:nvPr>
        </p:nvSpPr>
        <p:spPr>
          <a:xfrm>
            <a:off x="3860800" y="4546598"/>
            <a:ext cx="1727200" cy="8128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lnSpc>
                <a:spcPct val="90000"/>
              </a:lnSpc>
              <a:spcBef>
                <a:spcPts val="600"/>
              </a:spcBef>
              <a:buNone/>
              <a:defRPr sz="11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0" name="Text Placeholder 8"/>
          <p:cNvSpPr>
            <a:spLocks noGrp="1"/>
          </p:cNvSpPr>
          <p:nvPr>
            <p:ph type="body" sz="quarter" idx="67"/>
          </p:nvPr>
        </p:nvSpPr>
        <p:spPr>
          <a:xfrm>
            <a:off x="3860800" y="5257798"/>
            <a:ext cx="1727200" cy="406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lnSpc>
                <a:spcPct val="90000"/>
              </a:lnSpc>
              <a:spcBef>
                <a:spcPts val="600"/>
              </a:spcBef>
              <a:buNone/>
              <a:defRPr sz="11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cxnSp>
        <p:nvCxnSpPr>
          <p:cNvPr id="51" name="Straight Connector 50"/>
          <p:cNvCxnSpPr/>
          <p:nvPr userDrawn="1"/>
        </p:nvCxnSpPr>
        <p:spPr>
          <a:xfrm flipV="1">
            <a:off x="5588000" y="4648206"/>
            <a:ext cx="0" cy="96411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 Placeholder 8"/>
          <p:cNvSpPr>
            <a:spLocks noGrp="1"/>
          </p:cNvSpPr>
          <p:nvPr>
            <p:ph type="body" sz="quarter" idx="68"/>
          </p:nvPr>
        </p:nvSpPr>
        <p:spPr>
          <a:xfrm>
            <a:off x="9956800" y="2616198"/>
            <a:ext cx="2235200" cy="914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3" name="Text Placeholder 8"/>
          <p:cNvSpPr>
            <a:spLocks noGrp="1"/>
          </p:cNvSpPr>
          <p:nvPr>
            <p:ph type="body" sz="quarter" idx="69"/>
          </p:nvPr>
        </p:nvSpPr>
        <p:spPr>
          <a:xfrm>
            <a:off x="8181907" y="2514598"/>
            <a:ext cx="1727200" cy="8128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lnSpc>
                <a:spcPct val="90000"/>
              </a:lnSpc>
              <a:spcBef>
                <a:spcPts val="600"/>
              </a:spcBef>
              <a:buNone/>
              <a:defRPr sz="11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4" name="Text Placeholder 8"/>
          <p:cNvSpPr>
            <a:spLocks noGrp="1"/>
          </p:cNvSpPr>
          <p:nvPr>
            <p:ph type="body" sz="quarter" idx="70"/>
          </p:nvPr>
        </p:nvSpPr>
        <p:spPr>
          <a:xfrm>
            <a:off x="8181907" y="3225798"/>
            <a:ext cx="1727200" cy="406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lnSpc>
                <a:spcPct val="90000"/>
              </a:lnSpc>
              <a:spcBef>
                <a:spcPts val="600"/>
              </a:spcBef>
              <a:buNone/>
              <a:defRPr sz="11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cxnSp>
        <p:nvCxnSpPr>
          <p:cNvPr id="55" name="Straight Connector 54"/>
          <p:cNvCxnSpPr/>
          <p:nvPr userDrawn="1"/>
        </p:nvCxnSpPr>
        <p:spPr>
          <a:xfrm flipV="1">
            <a:off x="9956800" y="2616206"/>
            <a:ext cx="0" cy="96411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 Placeholder 8"/>
          <p:cNvSpPr>
            <a:spLocks noGrp="1"/>
          </p:cNvSpPr>
          <p:nvPr>
            <p:ph type="body" sz="quarter" idx="71"/>
          </p:nvPr>
        </p:nvSpPr>
        <p:spPr>
          <a:xfrm>
            <a:off x="9956800" y="4648198"/>
            <a:ext cx="2235200" cy="914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7" name="Text Placeholder 8"/>
          <p:cNvSpPr>
            <a:spLocks noGrp="1"/>
          </p:cNvSpPr>
          <p:nvPr>
            <p:ph type="body" sz="quarter" idx="72"/>
          </p:nvPr>
        </p:nvSpPr>
        <p:spPr>
          <a:xfrm>
            <a:off x="8181907" y="4546598"/>
            <a:ext cx="1727200" cy="8128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lnSpc>
                <a:spcPct val="90000"/>
              </a:lnSpc>
              <a:spcBef>
                <a:spcPts val="600"/>
              </a:spcBef>
              <a:buNone/>
              <a:defRPr sz="11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8" name="Text Placeholder 8"/>
          <p:cNvSpPr>
            <a:spLocks noGrp="1"/>
          </p:cNvSpPr>
          <p:nvPr>
            <p:ph type="body" sz="quarter" idx="73"/>
          </p:nvPr>
        </p:nvSpPr>
        <p:spPr>
          <a:xfrm>
            <a:off x="8181907" y="5257798"/>
            <a:ext cx="1727200" cy="406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lnSpc>
                <a:spcPct val="90000"/>
              </a:lnSpc>
              <a:spcBef>
                <a:spcPts val="600"/>
              </a:spcBef>
              <a:buNone/>
              <a:defRPr sz="11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cxnSp>
        <p:nvCxnSpPr>
          <p:cNvPr id="59" name="Straight Connector 58"/>
          <p:cNvCxnSpPr/>
          <p:nvPr userDrawn="1"/>
        </p:nvCxnSpPr>
        <p:spPr>
          <a:xfrm flipV="1">
            <a:off x="9956800" y="4648206"/>
            <a:ext cx="0" cy="96411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53"/>
          <p:cNvSpPr>
            <a:spLocks noGrp="1"/>
          </p:cNvSpPr>
          <p:nvPr>
            <p:ph type="body" sz="quarter" idx="46" hasCustomPrompt="1"/>
          </p:nvPr>
        </p:nvSpPr>
        <p:spPr>
          <a:xfrm>
            <a:off x="5542003" y="558323"/>
            <a:ext cx="1107996" cy="715581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buNone/>
              <a:defRPr sz="4050">
                <a:solidFill>
                  <a:schemeClr val="bg1"/>
                </a:solidFill>
                <a:latin typeface="Bebas Neue" panose="020B0606020202050201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47" hasCustomPrompt="1"/>
          </p:nvPr>
        </p:nvSpPr>
        <p:spPr>
          <a:xfrm>
            <a:off x="5749717" y="1258917"/>
            <a:ext cx="664862" cy="276999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marL="0" indent="0" algn="ctr">
              <a:lnSpc>
                <a:spcPct val="100000"/>
              </a:lnSpc>
              <a:spcBef>
                <a:spcPts val="1200"/>
              </a:spcBef>
              <a:buNone/>
              <a:defRPr sz="1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4666343" y="4278085"/>
            <a:ext cx="75184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>
            <a:off x="4673600" y="2209799"/>
            <a:ext cx="75184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/>
          <p:cNvGrpSpPr/>
          <p:nvPr userDrawn="1"/>
        </p:nvGrpSpPr>
        <p:grpSpPr>
          <a:xfrm>
            <a:off x="8198223" y="1936184"/>
            <a:ext cx="711200" cy="540000"/>
            <a:chOff x="8292357" y="1853059"/>
            <a:chExt cx="711200" cy="711200"/>
          </a:xfrm>
        </p:grpSpPr>
        <p:sp>
          <p:nvSpPr>
            <p:cNvPr id="24" name="Oval 23"/>
            <p:cNvSpPr/>
            <p:nvPr userDrawn="1"/>
          </p:nvSpPr>
          <p:spPr>
            <a:xfrm>
              <a:off x="8292357" y="1853059"/>
              <a:ext cx="711200" cy="711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25" name="Freeform 425"/>
            <p:cNvSpPr>
              <a:spLocks noEditPoints="1"/>
            </p:cNvSpPr>
            <p:nvPr/>
          </p:nvSpPr>
          <p:spPr bwMode="auto">
            <a:xfrm>
              <a:off x="8473396" y="1983171"/>
              <a:ext cx="349251" cy="406400"/>
            </a:xfrm>
            <a:custGeom>
              <a:avLst/>
              <a:gdLst>
                <a:gd name="T0" fmla="*/ 2317 w 13859"/>
                <a:gd name="T1" fmla="*/ 8004 h 16128"/>
                <a:gd name="T2" fmla="*/ 1967 w 13859"/>
                <a:gd name="T3" fmla="*/ 8285 h 16128"/>
                <a:gd name="T4" fmla="*/ 1694 w 13859"/>
                <a:gd name="T5" fmla="*/ 8189 h 16128"/>
                <a:gd name="T6" fmla="*/ 1481 w 13859"/>
                <a:gd name="T7" fmla="*/ 8207 h 16128"/>
                <a:gd name="T8" fmla="*/ 1015 w 13859"/>
                <a:gd name="T9" fmla="*/ 8838 h 16128"/>
                <a:gd name="T10" fmla="*/ 404 w 13859"/>
                <a:gd name="T11" fmla="*/ 10161 h 16128"/>
                <a:gd name="T12" fmla="*/ 18 w 13859"/>
                <a:gd name="T13" fmla="*/ 11295 h 16128"/>
                <a:gd name="T14" fmla="*/ 40 w 13859"/>
                <a:gd name="T15" fmla="*/ 11571 h 16128"/>
                <a:gd name="T16" fmla="*/ 184 w 13859"/>
                <a:gd name="T17" fmla="*/ 11696 h 16128"/>
                <a:gd name="T18" fmla="*/ 504 w 13859"/>
                <a:gd name="T19" fmla="*/ 11935 h 16128"/>
                <a:gd name="T20" fmla="*/ 429 w 13859"/>
                <a:gd name="T21" fmla="*/ 12718 h 16128"/>
                <a:gd name="T22" fmla="*/ 538 w 13859"/>
                <a:gd name="T23" fmla="*/ 13327 h 16128"/>
                <a:gd name="T24" fmla="*/ 1117 w 13859"/>
                <a:gd name="T25" fmla="*/ 14247 h 16128"/>
                <a:gd name="T26" fmla="*/ 2368 w 13859"/>
                <a:gd name="T27" fmla="*/ 14903 h 16128"/>
                <a:gd name="T28" fmla="*/ 4069 w 13859"/>
                <a:gd name="T29" fmla="*/ 14654 h 16128"/>
                <a:gd name="T30" fmla="*/ 4877 w 13859"/>
                <a:gd name="T31" fmla="*/ 12294 h 16128"/>
                <a:gd name="T32" fmla="*/ 5243 w 13859"/>
                <a:gd name="T33" fmla="*/ 9182 h 16128"/>
                <a:gd name="T34" fmla="*/ 5131 w 13859"/>
                <a:gd name="T35" fmla="*/ 7572 h 16128"/>
                <a:gd name="T36" fmla="*/ 4463 w 13859"/>
                <a:gd name="T37" fmla="*/ 7305 h 16128"/>
                <a:gd name="T38" fmla="*/ 3526 w 13859"/>
                <a:gd name="T39" fmla="*/ 7315 h 16128"/>
                <a:gd name="T40" fmla="*/ 2765 w 13859"/>
                <a:gd name="T41" fmla="*/ 7576 h 16128"/>
                <a:gd name="T42" fmla="*/ 12945 w 13859"/>
                <a:gd name="T43" fmla="*/ 8879 h 16128"/>
                <a:gd name="T44" fmla="*/ 13234 w 13859"/>
                <a:gd name="T45" fmla="*/ 8953 h 16128"/>
                <a:gd name="T46" fmla="*/ 13512 w 13859"/>
                <a:gd name="T47" fmla="*/ 8943 h 16128"/>
                <a:gd name="T48" fmla="*/ 13774 w 13859"/>
                <a:gd name="T49" fmla="*/ 8047 h 16128"/>
                <a:gd name="T50" fmla="*/ 13576 w 13859"/>
                <a:gd name="T51" fmla="*/ 4414 h 16128"/>
                <a:gd name="T52" fmla="*/ 10849 w 13859"/>
                <a:gd name="T53" fmla="*/ 812 h 16128"/>
                <a:gd name="T54" fmla="*/ 4579 w 13859"/>
                <a:gd name="T55" fmla="*/ 323 h 16128"/>
                <a:gd name="T56" fmla="*/ 1107 w 13859"/>
                <a:gd name="T57" fmla="*/ 3063 h 16128"/>
                <a:gd name="T58" fmla="*/ 298 w 13859"/>
                <a:gd name="T59" fmla="*/ 6381 h 16128"/>
                <a:gd name="T60" fmla="*/ 468 w 13859"/>
                <a:gd name="T61" fmla="*/ 7635 h 16128"/>
                <a:gd name="T62" fmla="*/ 669 w 13859"/>
                <a:gd name="T63" fmla="*/ 7694 h 16128"/>
                <a:gd name="T64" fmla="*/ 867 w 13859"/>
                <a:gd name="T65" fmla="*/ 7689 h 16128"/>
                <a:gd name="T66" fmla="*/ 1040 w 13859"/>
                <a:gd name="T67" fmla="*/ 7615 h 16128"/>
                <a:gd name="T68" fmla="*/ 1153 w 13859"/>
                <a:gd name="T69" fmla="*/ 6002 h 16128"/>
                <a:gd name="T70" fmla="*/ 2207 w 13859"/>
                <a:gd name="T71" fmla="*/ 2984 h 16128"/>
                <a:gd name="T72" fmla="*/ 5730 w 13859"/>
                <a:gd name="T73" fmla="*/ 968 h 16128"/>
                <a:gd name="T74" fmla="*/ 11096 w 13859"/>
                <a:gd name="T75" fmla="*/ 2116 h 16128"/>
                <a:gd name="T76" fmla="*/ 12882 w 13859"/>
                <a:gd name="T77" fmla="*/ 5512 h 16128"/>
                <a:gd name="T78" fmla="*/ 12837 w 13859"/>
                <a:gd name="T79" fmla="*/ 8391 h 16128"/>
                <a:gd name="T80" fmla="*/ 12363 w 13859"/>
                <a:gd name="T81" fmla="*/ 9207 h 16128"/>
                <a:gd name="T82" fmla="*/ 12196 w 13859"/>
                <a:gd name="T83" fmla="*/ 9200 h 16128"/>
                <a:gd name="T84" fmla="*/ 11803 w 13859"/>
                <a:gd name="T85" fmla="*/ 8483 h 16128"/>
                <a:gd name="T86" fmla="*/ 11506 w 13859"/>
                <a:gd name="T87" fmla="*/ 8049 h 16128"/>
                <a:gd name="T88" fmla="*/ 11126 w 13859"/>
                <a:gd name="T89" fmla="*/ 7668 h 16128"/>
                <a:gd name="T90" fmla="*/ 10363 w 13859"/>
                <a:gd name="T91" fmla="*/ 7693 h 16128"/>
                <a:gd name="T92" fmla="*/ 9499 w 13859"/>
                <a:gd name="T93" fmla="*/ 8070 h 16128"/>
                <a:gd name="T94" fmla="*/ 8926 w 13859"/>
                <a:gd name="T95" fmla="*/ 8534 h 16128"/>
                <a:gd name="T96" fmla="*/ 8632 w 13859"/>
                <a:gd name="T97" fmla="*/ 10488 h 16128"/>
                <a:gd name="T98" fmla="*/ 8646 w 13859"/>
                <a:gd name="T99" fmla="*/ 13526 h 16128"/>
                <a:gd name="T100" fmla="*/ 9240 w 13859"/>
                <a:gd name="T101" fmla="*/ 15599 h 16128"/>
                <a:gd name="T102" fmla="*/ 11060 w 13859"/>
                <a:gd name="T103" fmla="*/ 16119 h 16128"/>
                <a:gd name="T104" fmla="*/ 12333 w 13859"/>
                <a:gd name="T105" fmla="*/ 15535 h 16128"/>
                <a:gd name="T106" fmla="*/ 12971 w 13859"/>
                <a:gd name="T107" fmla="*/ 14631 h 16128"/>
                <a:gd name="T108" fmla="*/ 13083 w 13859"/>
                <a:gd name="T109" fmla="*/ 14119 h 16128"/>
                <a:gd name="T110" fmla="*/ 13150 w 13859"/>
                <a:gd name="T111" fmla="*/ 13442 h 16128"/>
                <a:gd name="T112" fmla="*/ 13522 w 13859"/>
                <a:gd name="T113" fmla="*/ 13307 h 16128"/>
                <a:gd name="T114" fmla="*/ 13720 w 13859"/>
                <a:gd name="T115" fmla="*/ 13151 h 16128"/>
                <a:gd name="T116" fmla="*/ 13766 w 13859"/>
                <a:gd name="T117" fmla="*/ 12817 h 16128"/>
                <a:gd name="T118" fmla="*/ 13425 w 13859"/>
                <a:gd name="T119" fmla="*/ 11505 h 16128"/>
                <a:gd name="T120" fmla="*/ 12866 w 13859"/>
                <a:gd name="T121" fmla="*/ 9968 h 16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859" h="16128">
                  <a:moveTo>
                    <a:pt x="2717" y="7615"/>
                  </a:moveTo>
                  <a:lnTo>
                    <a:pt x="2670" y="7657"/>
                  </a:lnTo>
                  <a:lnTo>
                    <a:pt x="2624" y="7699"/>
                  </a:lnTo>
                  <a:lnTo>
                    <a:pt x="2578" y="7741"/>
                  </a:lnTo>
                  <a:lnTo>
                    <a:pt x="2533" y="7785"/>
                  </a:lnTo>
                  <a:lnTo>
                    <a:pt x="2489" y="7827"/>
                  </a:lnTo>
                  <a:lnTo>
                    <a:pt x="2445" y="7871"/>
                  </a:lnTo>
                  <a:lnTo>
                    <a:pt x="2402" y="7915"/>
                  </a:lnTo>
                  <a:lnTo>
                    <a:pt x="2359" y="7959"/>
                  </a:lnTo>
                  <a:lnTo>
                    <a:pt x="2317" y="8004"/>
                  </a:lnTo>
                  <a:lnTo>
                    <a:pt x="2276" y="8049"/>
                  </a:lnTo>
                  <a:lnTo>
                    <a:pt x="2235" y="8094"/>
                  </a:lnTo>
                  <a:lnTo>
                    <a:pt x="2195" y="8140"/>
                  </a:lnTo>
                  <a:lnTo>
                    <a:pt x="2154" y="8186"/>
                  </a:lnTo>
                  <a:lnTo>
                    <a:pt x="2115" y="8232"/>
                  </a:lnTo>
                  <a:lnTo>
                    <a:pt x="2077" y="8279"/>
                  </a:lnTo>
                  <a:lnTo>
                    <a:pt x="2038" y="8326"/>
                  </a:lnTo>
                  <a:lnTo>
                    <a:pt x="2018" y="8314"/>
                  </a:lnTo>
                  <a:lnTo>
                    <a:pt x="1994" y="8300"/>
                  </a:lnTo>
                  <a:lnTo>
                    <a:pt x="1967" y="8285"/>
                  </a:lnTo>
                  <a:lnTo>
                    <a:pt x="1937" y="8270"/>
                  </a:lnTo>
                  <a:lnTo>
                    <a:pt x="1905" y="8255"/>
                  </a:lnTo>
                  <a:lnTo>
                    <a:pt x="1870" y="8239"/>
                  </a:lnTo>
                  <a:lnTo>
                    <a:pt x="1834" y="8224"/>
                  </a:lnTo>
                  <a:lnTo>
                    <a:pt x="1795" y="8212"/>
                  </a:lnTo>
                  <a:lnTo>
                    <a:pt x="1776" y="8206"/>
                  </a:lnTo>
                  <a:lnTo>
                    <a:pt x="1755" y="8201"/>
                  </a:lnTo>
                  <a:lnTo>
                    <a:pt x="1735" y="8196"/>
                  </a:lnTo>
                  <a:lnTo>
                    <a:pt x="1714" y="8192"/>
                  </a:lnTo>
                  <a:lnTo>
                    <a:pt x="1694" y="8189"/>
                  </a:lnTo>
                  <a:lnTo>
                    <a:pt x="1673" y="8186"/>
                  </a:lnTo>
                  <a:lnTo>
                    <a:pt x="1651" y="8184"/>
                  </a:lnTo>
                  <a:lnTo>
                    <a:pt x="1630" y="8183"/>
                  </a:lnTo>
                  <a:lnTo>
                    <a:pt x="1608" y="8183"/>
                  </a:lnTo>
                  <a:lnTo>
                    <a:pt x="1587" y="8184"/>
                  </a:lnTo>
                  <a:lnTo>
                    <a:pt x="1565" y="8187"/>
                  </a:lnTo>
                  <a:lnTo>
                    <a:pt x="1544" y="8190"/>
                  </a:lnTo>
                  <a:lnTo>
                    <a:pt x="1523" y="8194"/>
                  </a:lnTo>
                  <a:lnTo>
                    <a:pt x="1502" y="8200"/>
                  </a:lnTo>
                  <a:lnTo>
                    <a:pt x="1481" y="8207"/>
                  </a:lnTo>
                  <a:lnTo>
                    <a:pt x="1459" y="8215"/>
                  </a:lnTo>
                  <a:lnTo>
                    <a:pt x="1424" y="8236"/>
                  </a:lnTo>
                  <a:lnTo>
                    <a:pt x="1384" y="8272"/>
                  </a:lnTo>
                  <a:lnTo>
                    <a:pt x="1339" y="8320"/>
                  </a:lnTo>
                  <a:lnTo>
                    <a:pt x="1292" y="8382"/>
                  </a:lnTo>
                  <a:lnTo>
                    <a:pt x="1241" y="8453"/>
                  </a:lnTo>
                  <a:lnTo>
                    <a:pt x="1188" y="8536"/>
                  </a:lnTo>
                  <a:lnTo>
                    <a:pt x="1132" y="8628"/>
                  </a:lnTo>
                  <a:lnTo>
                    <a:pt x="1075" y="8729"/>
                  </a:lnTo>
                  <a:lnTo>
                    <a:pt x="1015" y="8838"/>
                  </a:lnTo>
                  <a:lnTo>
                    <a:pt x="953" y="8954"/>
                  </a:lnTo>
                  <a:lnTo>
                    <a:pt x="892" y="9075"/>
                  </a:lnTo>
                  <a:lnTo>
                    <a:pt x="829" y="9202"/>
                  </a:lnTo>
                  <a:lnTo>
                    <a:pt x="767" y="9333"/>
                  </a:lnTo>
                  <a:lnTo>
                    <a:pt x="704" y="9468"/>
                  </a:lnTo>
                  <a:lnTo>
                    <a:pt x="641" y="9605"/>
                  </a:lnTo>
                  <a:lnTo>
                    <a:pt x="580" y="9744"/>
                  </a:lnTo>
                  <a:lnTo>
                    <a:pt x="520" y="9883"/>
                  </a:lnTo>
                  <a:lnTo>
                    <a:pt x="462" y="10023"/>
                  </a:lnTo>
                  <a:lnTo>
                    <a:pt x="404" y="10161"/>
                  </a:lnTo>
                  <a:lnTo>
                    <a:pt x="349" y="10298"/>
                  </a:lnTo>
                  <a:lnTo>
                    <a:pt x="298" y="10431"/>
                  </a:lnTo>
                  <a:lnTo>
                    <a:pt x="248" y="10561"/>
                  </a:lnTo>
                  <a:lnTo>
                    <a:pt x="203" y="10687"/>
                  </a:lnTo>
                  <a:lnTo>
                    <a:pt x="161" y="10807"/>
                  </a:lnTo>
                  <a:lnTo>
                    <a:pt x="123" y="10921"/>
                  </a:lnTo>
                  <a:lnTo>
                    <a:pt x="89" y="11027"/>
                  </a:lnTo>
                  <a:lnTo>
                    <a:pt x="61" y="11125"/>
                  </a:lnTo>
                  <a:lnTo>
                    <a:pt x="36" y="11215"/>
                  </a:lnTo>
                  <a:lnTo>
                    <a:pt x="18" y="11295"/>
                  </a:lnTo>
                  <a:lnTo>
                    <a:pt x="6" y="11363"/>
                  </a:lnTo>
                  <a:lnTo>
                    <a:pt x="0" y="11421"/>
                  </a:lnTo>
                  <a:lnTo>
                    <a:pt x="0" y="11466"/>
                  </a:lnTo>
                  <a:lnTo>
                    <a:pt x="2" y="11481"/>
                  </a:lnTo>
                  <a:lnTo>
                    <a:pt x="6" y="11497"/>
                  </a:lnTo>
                  <a:lnTo>
                    <a:pt x="10" y="11512"/>
                  </a:lnTo>
                  <a:lnTo>
                    <a:pt x="16" y="11527"/>
                  </a:lnTo>
                  <a:lnTo>
                    <a:pt x="23" y="11542"/>
                  </a:lnTo>
                  <a:lnTo>
                    <a:pt x="31" y="11557"/>
                  </a:lnTo>
                  <a:lnTo>
                    <a:pt x="40" y="11571"/>
                  </a:lnTo>
                  <a:lnTo>
                    <a:pt x="51" y="11584"/>
                  </a:lnTo>
                  <a:lnTo>
                    <a:pt x="62" y="11598"/>
                  </a:lnTo>
                  <a:lnTo>
                    <a:pt x="74" y="11611"/>
                  </a:lnTo>
                  <a:lnTo>
                    <a:pt x="87" y="11623"/>
                  </a:lnTo>
                  <a:lnTo>
                    <a:pt x="101" y="11636"/>
                  </a:lnTo>
                  <a:lnTo>
                    <a:pt x="116" y="11648"/>
                  </a:lnTo>
                  <a:lnTo>
                    <a:pt x="132" y="11661"/>
                  </a:lnTo>
                  <a:lnTo>
                    <a:pt x="148" y="11673"/>
                  </a:lnTo>
                  <a:lnTo>
                    <a:pt x="166" y="11685"/>
                  </a:lnTo>
                  <a:lnTo>
                    <a:pt x="184" y="11696"/>
                  </a:lnTo>
                  <a:lnTo>
                    <a:pt x="203" y="11707"/>
                  </a:lnTo>
                  <a:lnTo>
                    <a:pt x="222" y="11718"/>
                  </a:lnTo>
                  <a:lnTo>
                    <a:pt x="242" y="11728"/>
                  </a:lnTo>
                  <a:lnTo>
                    <a:pt x="284" y="11748"/>
                  </a:lnTo>
                  <a:lnTo>
                    <a:pt x="328" y="11768"/>
                  </a:lnTo>
                  <a:lnTo>
                    <a:pt x="374" y="11787"/>
                  </a:lnTo>
                  <a:lnTo>
                    <a:pt x="421" y="11805"/>
                  </a:lnTo>
                  <a:lnTo>
                    <a:pt x="470" y="11822"/>
                  </a:lnTo>
                  <a:lnTo>
                    <a:pt x="519" y="11839"/>
                  </a:lnTo>
                  <a:lnTo>
                    <a:pt x="504" y="11935"/>
                  </a:lnTo>
                  <a:lnTo>
                    <a:pt x="489" y="12027"/>
                  </a:lnTo>
                  <a:lnTo>
                    <a:pt x="477" y="12118"/>
                  </a:lnTo>
                  <a:lnTo>
                    <a:pt x="466" y="12206"/>
                  </a:lnTo>
                  <a:lnTo>
                    <a:pt x="457" y="12290"/>
                  </a:lnTo>
                  <a:lnTo>
                    <a:pt x="448" y="12370"/>
                  </a:lnTo>
                  <a:lnTo>
                    <a:pt x="441" y="12448"/>
                  </a:lnTo>
                  <a:lnTo>
                    <a:pt x="436" y="12521"/>
                  </a:lnTo>
                  <a:lnTo>
                    <a:pt x="433" y="12591"/>
                  </a:lnTo>
                  <a:lnTo>
                    <a:pt x="430" y="12656"/>
                  </a:lnTo>
                  <a:lnTo>
                    <a:pt x="429" y="12718"/>
                  </a:lnTo>
                  <a:lnTo>
                    <a:pt x="429" y="12774"/>
                  </a:lnTo>
                  <a:lnTo>
                    <a:pt x="431" y="12828"/>
                  </a:lnTo>
                  <a:lnTo>
                    <a:pt x="433" y="12875"/>
                  </a:lnTo>
                  <a:lnTo>
                    <a:pt x="437" y="12920"/>
                  </a:lnTo>
                  <a:lnTo>
                    <a:pt x="442" y="12958"/>
                  </a:lnTo>
                  <a:lnTo>
                    <a:pt x="452" y="13020"/>
                  </a:lnTo>
                  <a:lnTo>
                    <a:pt x="468" y="13090"/>
                  </a:lnTo>
                  <a:lnTo>
                    <a:pt x="486" y="13164"/>
                  </a:lnTo>
                  <a:lnTo>
                    <a:pt x="510" y="13243"/>
                  </a:lnTo>
                  <a:lnTo>
                    <a:pt x="538" y="13327"/>
                  </a:lnTo>
                  <a:lnTo>
                    <a:pt x="571" y="13412"/>
                  </a:lnTo>
                  <a:lnTo>
                    <a:pt x="609" y="13502"/>
                  </a:lnTo>
                  <a:lnTo>
                    <a:pt x="652" y="13594"/>
                  </a:lnTo>
                  <a:lnTo>
                    <a:pt x="701" y="13688"/>
                  </a:lnTo>
                  <a:lnTo>
                    <a:pt x="755" y="13781"/>
                  </a:lnTo>
                  <a:lnTo>
                    <a:pt x="815" y="13876"/>
                  </a:lnTo>
                  <a:lnTo>
                    <a:pt x="881" y="13971"/>
                  </a:lnTo>
                  <a:lnTo>
                    <a:pt x="953" y="14065"/>
                  </a:lnTo>
                  <a:lnTo>
                    <a:pt x="1032" y="14157"/>
                  </a:lnTo>
                  <a:lnTo>
                    <a:pt x="1117" y="14247"/>
                  </a:lnTo>
                  <a:lnTo>
                    <a:pt x="1209" y="14335"/>
                  </a:lnTo>
                  <a:lnTo>
                    <a:pt x="1307" y="14419"/>
                  </a:lnTo>
                  <a:lnTo>
                    <a:pt x="1413" y="14500"/>
                  </a:lnTo>
                  <a:lnTo>
                    <a:pt x="1526" y="14576"/>
                  </a:lnTo>
                  <a:lnTo>
                    <a:pt x="1647" y="14647"/>
                  </a:lnTo>
                  <a:lnTo>
                    <a:pt x="1776" y="14712"/>
                  </a:lnTo>
                  <a:lnTo>
                    <a:pt x="1911" y="14771"/>
                  </a:lnTo>
                  <a:lnTo>
                    <a:pt x="2055" y="14823"/>
                  </a:lnTo>
                  <a:lnTo>
                    <a:pt x="2208" y="14868"/>
                  </a:lnTo>
                  <a:lnTo>
                    <a:pt x="2368" y="14903"/>
                  </a:lnTo>
                  <a:lnTo>
                    <a:pt x="2538" y="14932"/>
                  </a:lnTo>
                  <a:lnTo>
                    <a:pt x="2717" y="14950"/>
                  </a:lnTo>
                  <a:lnTo>
                    <a:pt x="2904" y="14958"/>
                  </a:lnTo>
                  <a:lnTo>
                    <a:pt x="3100" y="14955"/>
                  </a:lnTo>
                  <a:lnTo>
                    <a:pt x="3306" y="14942"/>
                  </a:lnTo>
                  <a:lnTo>
                    <a:pt x="3522" y="14915"/>
                  </a:lnTo>
                  <a:lnTo>
                    <a:pt x="3746" y="14878"/>
                  </a:lnTo>
                  <a:lnTo>
                    <a:pt x="3858" y="14838"/>
                  </a:lnTo>
                  <a:lnTo>
                    <a:pt x="3966" y="14762"/>
                  </a:lnTo>
                  <a:lnTo>
                    <a:pt x="4069" y="14654"/>
                  </a:lnTo>
                  <a:lnTo>
                    <a:pt x="4169" y="14517"/>
                  </a:lnTo>
                  <a:lnTo>
                    <a:pt x="4265" y="14351"/>
                  </a:lnTo>
                  <a:lnTo>
                    <a:pt x="4356" y="14160"/>
                  </a:lnTo>
                  <a:lnTo>
                    <a:pt x="4444" y="13946"/>
                  </a:lnTo>
                  <a:lnTo>
                    <a:pt x="4527" y="13710"/>
                  </a:lnTo>
                  <a:lnTo>
                    <a:pt x="4606" y="13455"/>
                  </a:lnTo>
                  <a:lnTo>
                    <a:pt x="4679" y="13184"/>
                  </a:lnTo>
                  <a:lnTo>
                    <a:pt x="4750" y="12898"/>
                  </a:lnTo>
                  <a:lnTo>
                    <a:pt x="4816" y="12600"/>
                  </a:lnTo>
                  <a:lnTo>
                    <a:pt x="4877" y="12294"/>
                  </a:lnTo>
                  <a:lnTo>
                    <a:pt x="4934" y="11978"/>
                  </a:lnTo>
                  <a:lnTo>
                    <a:pt x="4986" y="11659"/>
                  </a:lnTo>
                  <a:lnTo>
                    <a:pt x="5035" y="11335"/>
                  </a:lnTo>
                  <a:lnTo>
                    <a:pt x="5078" y="11011"/>
                  </a:lnTo>
                  <a:lnTo>
                    <a:pt x="5118" y="10689"/>
                  </a:lnTo>
                  <a:lnTo>
                    <a:pt x="5152" y="10371"/>
                  </a:lnTo>
                  <a:lnTo>
                    <a:pt x="5181" y="10059"/>
                  </a:lnTo>
                  <a:lnTo>
                    <a:pt x="5206" y="9755"/>
                  </a:lnTo>
                  <a:lnTo>
                    <a:pt x="5227" y="9462"/>
                  </a:lnTo>
                  <a:lnTo>
                    <a:pt x="5243" y="9182"/>
                  </a:lnTo>
                  <a:lnTo>
                    <a:pt x="5253" y="8917"/>
                  </a:lnTo>
                  <a:lnTo>
                    <a:pt x="5260" y="8669"/>
                  </a:lnTo>
                  <a:lnTo>
                    <a:pt x="5261" y="8441"/>
                  </a:lnTo>
                  <a:lnTo>
                    <a:pt x="5257" y="8235"/>
                  </a:lnTo>
                  <a:lnTo>
                    <a:pt x="5249" y="8054"/>
                  </a:lnTo>
                  <a:lnTo>
                    <a:pt x="5236" y="7899"/>
                  </a:lnTo>
                  <a:lnTo>
                    <a:pt x="5218" y="7773"/>
                  </a:lnTo>
                  <a:lnTo>
                    <a:pt x="5193" y="7677"/>
                  </a:lnTo>
                  <a:lnTo>
                    <a:pt x="5165" y="7615"/>
                  </a:lnTo>
                  <a:lnTo>
                    <a:pt x="5131" y="7572"/>
                  </a:lnTo>
                  <a:lnTo>
                    <a:pt x="5089" y="7533"/>
                  </a:lnTo>
                  <a:lnTo>
                    <a:pt x="5041" y="7495"/>
                  </a:lnTo>
                  <a:lnTo>
                    <a:pt x="4985" y="7461"/>
                  </a:lnTo>
                  <a:lnTo>
                    <a:pt x="4925" y="7431"/>
                  </a:lnTo>
                  <a:lnTo>
                    <a:pt x="4859" y="7403"/>
                  </a:lnTo>
                  <a:lnTo>
                    <a:pt x="4787" y="7378"/>
                  </a:lnTo>
                  <a:lnTo>
                    <a:pt x="4713" y="7355"/>
                  </a:lnTo>
                  <a:lnTo>
                    <a:pt x="4633" y="7335"/>
                  </a:lnTo>
                  <a:lnTo>
                    <a:pt x="4550" y="7319"/>
                  </a:lnTo>
                  <a:lnTo>
                    <a:pt x="4463" y="7305"/>
                  </a:lnTo>
                  <a:lnTo>
                    <a:pt x="4374" y="7294"/>
                  </a:lnTo>
                  <a:lnTo>
                    <a:pt x="4283" y="7286"/>
                  </a:lnTo>
                  <a:lnTo>
                    <a:pt x="4190" y="7280"/>
                  </a:lnTo>
                  <a:lnTo>
                    <a:pt x="4095" y="7277"/>
                  </a:lnTo>
                  <a:lnTo>
                    <a:pt x="4001" y="7277"/>
                  </a:lnTo>
                  <a:lnTo>
                    <a:pt x="3905" y="7280"/>
                  </a:lnTo>
                  <a:lnTo>
                    <a:pt x="3809" y="7285"/>
                  </a:lnTo>
                  <a:lnTo>
                    <a:pt x="3714" y="7292"/>
                  </a:lnTo>
                  <a:lnTo>
                    <a:pt x="3619" y="7302"/>
                  </a:lnTo>
                  <a:lnTo>
                    <a:pt x="3526" y="7315"/>
                  </a:lnTo>
                  <a:lnTo>
                    <a:pt x="3435" y="7330"/>
                  </a:lnTo>
                  <a:lnTo>
                    <a:pt x="3345" y="7347"/>
                  </a:lnTo>
                  <a:lnTo>
                    <a:pt x="3259" y="7367"/>
                  </a:lnTo>
                  <a:lnTo>
                    <a:pt x="3175" y="7391"/>
                  </a:lnTo>
                  <a:lnTo>
                    <a:pt x="3096" y="7416"/>
                  </a:lnTo>
                  <a:lnTo>
                    <a:pt x="3020" y="7443"/>
                  </a:lnTo>
                  <a:lnTo>
                    <a:pt x="2948" y="7472"/>
                  </a:lnTo>
                  <a:lnTo>
                    <a:pt x="2883" y="7505"/>
                  </a:lnTo>
                  <a:lnTo>
                    <a:pt x="2821" y="7540"/>
                  </a:lnTo>
                  <a:lnTo>
                    <a:pt x="2765" y="7576"/>
                  </a:lnTo>
                  <a:lnTo>
                    <a:pt x="2717" y="7615"/>
                  </a:lnTo>
                  <a:close/>
                  <a:moveTo>
                    <a:pt x="12800" y="8775"/>
                  </a:moveTo>
                  <a:lnTo>
                    <a:pt x="12812" y="8789"/>
                  </a:lnTo>
                  <a:lnTo>
                    <a:pt x="12825" y="8804"/>
                  </a:lnTo>
                  <a:lnTo>
                    <a:pt x="12840" y="8818"/>
                  </a:lnTo>
                  <a:lnTo>
                    <a:pt x="12858" y="8831"/>
                  </a:lnTo>
                  <a:lnTo>
                    <a:pt x="12877" y="8844"/>
                  </a:lnTo>
                  <a:lnTo>
                    <a:pt x="12899" y="8856"/>
                  </a:lnTo>
                  <a:lnTo>
                    <a:pt x="12922" y="8868"/>
                  </a:lnTo>
                  <a:lnTo>
                    <a:pt x="12945" y="8879"/>
                  </a:lnTo>
                  <a:lnTo>
                    <a:pt x="12971" y="8890"/>
                  </a:lnTo>
                  <a:lnTo>
                    <a:pt x="12997" y="8900"/>
                  </a:lnTo>
                  <a:lnTo>
                    <a:pt x="13025" y="8909"/>
                  </a:lnTo>
                  <a:lnTo>
                    <a:pt x="13053" y="8918"/>
                  </a:lnTo>
                  <a:lnTo>
                    <a:pt x="13082" y="8926"/>
                  </a:lnTo>
                  <a:lnTo>
                    <a:pt x="13113" y="8933"/>
                  </a:lnTo>
                  <a:lnTo>
                    <a:pt x="13142" y="8939"/>
                  </a:lnTo>
                  <a:lnTo>
                    <a:pt x="13173" y="8945"/>
                  </a:lnTo>
                  <a:lnTo>
                    <a:pt x="13204" y="8949"/>
                  </a:lnTo>
                  <a:lnTo>
                    <a:pt x="13234" y="8953"/>
                  </a:lnTo>
                  <a:lnTo>
                    <a:pt x="13265" y="8956"/>
                  </a:lnTo>
                  <a:lnTo>
                    <a:pt x="13295" y="8959"/>
                  </a:lnTo>
                  <a:lnTo>
                    <a:pt x="13325" y="8960"/>
                  </a:lnTo>
                  <a:lnTo>
                    <a:pt x="13354" y="8960"/>
                  </a:lnTo>
                  <a:lnTo>
                    <a:pt x="13383" y="8960"/>
                  </a:lnTo>
                  <a:lnTo>
                    <a:pt x="13411" y="8959"/>
                  </a:lnTo>
                  <a:lnTo>
                    <a:pt x="13438" y="8956"/>
                  </a:lnTo>
                  <a:lnTo>
                    <a:pt x="13464" y="8953"/>
                  </a:lnTo>
                  <a:lnTo>
                    <a:pt x="13488" y="8949"/>
                  </a:lnTo>
                  <a:lnTo>
                    <a:pt x="13512" y="8943"/>
                  </a:lnTo>
                  <a:lnTo>
                    <a:pt x="13534" y="8937"/>
                  </a:lnTo>
                  <a:lnTo>
                    <a:pt x="13553" y="8929"/>
                  </a:lnTo>
                  <a:lnTo>
                    <a:pt x="13572" y="8921"/>
                  </a:lnTo>
                  <a:lnTo>
                    <a:pt x="13588" y="8911"/>
                  </a:lnTo>
                  <a:lnTo>
                    <a:pt x="13608" y="8875"/>
                  </a:lnTo>
                  <a:lnTo>
                    <a:pt x="13635" y="8792"/>
                  </a:lnTo>
                  <a:lnTo>
                    <a:pt x="13667" y="8665"/>
                  </a:lnTo>
                  <a:lnTo>
                    <a:pt x="13703" y="8495"/>
                  </a:lnTo>
                  <a:lnTo>
                    <a:pt x="13740" y="8289"/>
                  </a:lnTo>
                  <a:lnTo>
                    <a:pt x="13774" y="8047"/>
                  </a:lnTo>
                  <a:lnTo>
                    <a:pt x="13806" y="7774"/>
                  </a:lnTo>
                  <a:lnTo>
                    <a:pt x="13832" y="7471"/>
                  </a:lnTo>
                  <a:lnTo>
                    <a:pt x="13851" y="7144"/>
                  </a:lnTo>
                  <a:lnTo>
                    <a:pt x="13859" y="6795"/>
                  </a:lnTo>
                  <a:lnTo>
                    <a:pt x="13855" y="6426"/>
                  </a:lnTo>
                  <a:lnTo>
                    <a:pt x="13837" y="6042"/>
                  </a:lnTo>
                  <a:lnTo>
                    <a:pt x="13801" y="5646"/>
                  </a:lnTo>
                  <a:lnTo>
                    <a:pt x="13748" y="5241"/>
                  </a:lnTo>
                  <a:lnTo>
                    <a:pt x="13673" y="4828"/>
                  </a:lnTo>
                  <a:lnTo>
                    <a:pt x="13576" y="4414"/>
                  </a:lnTo>
                  <a:lnTo>
                    <a:pt x="13453" y="4000"/>
                  </a:lnTo>
                  <a:lnTo>
                    <a:pt x="13302" y="3588"/>
                  </a:lnTo>
                  <a:lnTo>
                    <a:pt x="13123" y="3184"/>
                  </a:lnTo>
                  <a:lnTo>
                    <a:pt x="12911" y="2790"/>
                  </a:lnTo>
                  <a:lnTo>
                    <a:pt x="12665" y="2409"/>
                  </a:lnTo>
                  <a:lnTo>
                    <a:pt x="12382" y="2044"/>
                  </a:lnTo>
                  <a:lnTo>
                    <a:pt x="12062" y="1699"/>
                  </a:lnTo>
                  <a:lnTo>
                    <a:pt x="11702" y="1377"/>
                  </a:lnTo>
                  <a:lnTo>
                    <a:pt x="11298" y="1081"/>
                  </a:lnTo>
                  <a:lnTo>
                    <a:pt x="10849" y="812"/>
                  </a:lnTo>
                  <a:lnTo>
                    <a:pt x="10353" y="578"/>
                  </a:lnTo>
                  <a:lnTo>
                    <a:pt x="9809" y="378"/>
                  </a:lnTo>
                  <a:lnTo>
                    <a:pt x="9212" y="218"/>
                  </a:lnTo>
                  <a:lnTo>
                    <a:pt x="8563" y="99"/>
                  </a:lnTo>
                  <a:lnTo>
                    <a:pt x="7857" y="25"/>
                  </a:lnTo>
                  <a:lnTo>
                    <a:pt x="7093" y="0"/>
                  </a:lnTo>
                  <a:lnTo>
                    <a:pt x="6393" y="22"/>
                  </a:lnTo>
                  <a:lnTo>
                    <a:pt x="5742" y="85"/>
                  </a:lnTo>
                  <a:lnTo>
                    <a:pt x="5138" y="185"/>
                  </a:lnTo>
                  <a:lnTo>
                    <a:pt x="4579" y="323"/>
                  </a:lnTo>
                  <a:lnTo>
                    <a:pt x="4063" y="493"/>
                  </a:lnTo>
                  <a:lnTo>
                    <a:pt x="3591" y="694"/>
                  </a:lnTo>
                  <a:lnTo>
                    <a:pt x="3157" y="922"/>
                  </a:lnTo>
                  <a:lnTo>
                    <a:pt x="2762" y="1175"/>
                  </a:lnTo>
                  <a:lnTo>
                    <a:pt x="2404" y="1451"/>
                  </a:lnTo>
                  <a:lnTo>
                    <a:pt x="2082" y="1745"/>
                  </a:lnTo>
                  <a:lnTo>
                    <a:pt x="1792" y="2056"/>
                  </a:lnTo>
                  <a:lnTo>
                    <a:pt x="1534" y="2382"/>
                  </a:lnTo>
                  <a:lnTo>
                    <a:pt x="1306" y="2719"/>
                  </a:lnTo>
                  <a:lnTo>
                    <a:pt x="1107" y="3063"/>
                  </a:lnTo>
                  <a:lnTo>
                    <a:pt x="934" y="3414"/>
                  </a:lnTo>
                  <a:lnTo>
                    <a:pt x="786" y="3768"/>
                  </a:lnTo>
                  <a:lnTo>
                    <a:pt x="662" y="4122"/>
                  </a:lnTo>
                  <a:lnTo>
                    <a:pt x="559" y="4474"/>
                  </a:lnTo>
                  <a:lnTo>
                    <a:pt x="476" y="4820"/>
                  </a:lnTo>
                  <a:lnTo>
                    <a:pt x="410" y="5159"/>
                  </a:lnTo>
                  <a:lnTo>
                    <a:pt x="362" y="5488"/>
                  </a:lnTo>
                  <a:lnTo>
                    <a:pt x="328" y="5802"/>
                  </a:lnTo>
                  <a:lnTo>
                    <a:pt x="307" y="6100"/>
                  </a:lnTo>
                  <a:lnTo>
                    <a:pt x="298" y="6381"/>
                  </a:lnTo>
                  <a:lnTo>
                    <a:pt x="298" y="6639"/>
                  </a:lnTo>
                  <a:lnTo>
                    <a:pt x="306" y="6874"/>
                  </a:lnTo>
                  <a:lnTo>
                    <a:pt x="321" y="7080"/>
                  </a:lnTo>
                  <a:lnTo>
                    <a:pt x="340" y="7258"/>
                  </a:lnTo>
                  <a:lnTo>
                    <a:pt x="363" y="7403"/>
                  </a:lnTo>
                  <a:lnTo>
                    <a:pt x="386" y="7513"/>
                  </a:lnTo>
                  <a:lnTo>
                    <a:pt x="408" y="7584"/>
                  </a:lnTo>
                  <a:lnTo>
                    <a:pt x="429" y="7615"/>
                  </a:lnTo>
                  <a:lnTo>
                    <a:pt x="448" y="7626"/>
                  </a:lnTo>
                  <a:lnTo>
                    <a:pt x="468" y="7635"/>
                  </a:lnTo>
                  <a:lnTo>
                    <a:pt x="488" y="7644"/>
                  </a:lnTo>
                  <a:lnTo>
                    <a:pt x="507" y="7652"/>
                  </a:lnTo>
                  <a:lnTo>
                    <a:pt x="527" y="7660"/>
                  </a:lnTo>
                  <a:lnTo>
                    <a:pt x="547" y="7666"/>
                  </a:lnTo>
                  <a:lnTo>
                    <a:pt x="568" y="7673"/>
                  </a:lnTo>
                  <a:lnTo>
                    <a:pt x="588" y="7678"/>
                  </a:lnTo>
                  <a:lnTo>
                    <a:pt x="608" y="7683"/>
                  </a:lnTo>
                  <a:lnTo>
                    <a:pt x="628" y="7688"/>
                  </a:lnTo>
                  <a:lnTo>
                    <a:pt x="648" y="7691"/>
                  </a:lnTo>
                  <a:lnTo>
                    <a:pt x="669" y="7694"/>
                  </a:lnTo>
                  <a:lnTo>
                    <a:pt x="689" y="7697"/>
                  </a:lnTo>
                  <a:lnTo>
                    <a:pt x="709" y="7699"/>
                  </a:lnTo>
                  <a:lnTo>
                    <a:pt x="729" y="7700"/>
                  </a:lnTo>
                  <a:lnTo>
                    <a:pt x="749" y="7700"/>
                  </a:lnTo>
                  <a:lnTo>
                    <a:pt x="770" y="7700"/>
                  </a:lnTo>
                  <a:lnTo>
                    <a:pt x="789" y="7699"/>
                  </a:lnTo>
                  <a:lnTo>
                    <a:pt x="809" y="7698"/>
                  </a:lnTo>
                  <a:lnTo>
                    <a:pt x="828" y="7695"/>
                  </a:lnTo>
                  <a:lnTo>
                    <a:pt x="847" y="7692"/>
                  </a:lnTo>
                  <a:lnTo>
                    <a:pt x="867" y="7689"/>
                  </a:lnTo>
                  <a:lnTo>
                    <a:pt x="886" y="7685"/>
                  </a:lnTo>
                  <a:lnTo>
                    <a:pt x="904" y="7680"/>
                  </a:lnTo>
                  <a:lnTo>
                    <a:pt x="922" y="7674"/>
                  </a:lnTo>
                  <a:lnTo>
                    <a:pt x="940" y="7668"/>
                  </a:lnTo>
                  <a:lnTo>
                    <a:pt x="957" y="7661"/>
                  </a:lnTo>
                  <a:lnTo>
                    <a:pt x="976" y="7653"/>
                  </a:lnTo>
                  <a:lnTo>
                    <a:pt x="992" y="7645"/>
                  </a:lnTo>
                  <a:lnTo>
                    <a:pt x="1009" y="7636"/>
                  </a:lnTo>
                  <a:lnTo>
                    <a:pt x="1024" y="7626"/>
                  </a:lnTo>
                  <a:lnTo>
                    <a:pt x="1040" y="7615"/>
                  </a:lnTo>
                  <a:lnTo>
                    <a:pt x="1052" y="7585"/>
                  </a:lnTo>
                  <a:lnTo>
                    <a:pt x="1062" y="7521"/>
                  </a:lnTo>
                  <a:lnTo>
                    <a:pt x="1067" y="7422"/>
                  </a:lnTo>
                  <a:lnTo>
                    <a:pt x="1071" y="7292"/>
                  </a:lnTo>
                  <a:lnTo>
                    <a:pt x="1075" y="7135"/>
                  </a:lnTo>
                  <a:lnTo>
                    <a:pt x="1081" y="6950"/>
                  </a:lnTo>
                  <a:lnTo>
                    <a:pt x="1091" y="6743"/>
                  </a:lnTo>
                  <a:lnTo>
                    <a:pt x="1105" y="6514"/>
                  </a:lnTo>
                  <a:lnTo>
                    <a:pt x="1125" y="6266"/>
                  </a:lnTo>
                  <a:lnTo>
                    <a:pt x="1153" y="6002"/>
                  </a:lnTo>
                  <a:lnTo>
                    <a:pt x="1191" y="5723"/>
                  </a:lnTo>
                  <a:lnTo>
                    <a:pt x="1240" y="5433"/>
                  </a:lnTo>
                  <a:lnTo>
                    <a:pt x="1301" y="5134"/>
                  </a:lnTo>
                  <a:lnTo>
                    <a:pt x="1377" y="4828"/>
                  </a:lnTo>
                  <a:lnTo>
                    <a:pt x="1467" y="4518"/>
                  </a:lnTo>
                  <a:lnTo>
                    <a:pt x="1575" y="4205"/>
                  </a:lnTo>
                  <a:lnTo>
                    <a:pt x="1701" y="3893"/>
                  </a:lnTo>
                  <a:lnTo>
                    <a:pt x="1847" y="3583"/>
                  </a:lnTo>
                  <a:lnTo>
                    <a:pt x="2015" y="3280"/>
                  </a:lnTo>
                  <a:lnTo>
                    <a:pt x="2207" y="2984"/>
                  </a:lnTo>
                  <a:lnTo>
                    <a:pt x="2422" y="2697"/>
                  </a:lnTo>
                  <a:lnTo>
                    <a:pt x="2664" y="2423"/>
                  </a:lnTo>
                  <a:lnTo>
                    <a:pt x="2934" y="2164"/>
                  </a:lnTo>
                  <a:lnTo>
                    <a:pt x="3234" y="1922"/>
                  </a:lnTo>
                  <a:lnTo>
                    <a:pt x="3563" y="1699"/>
                  </a:lnTo>
                  <a:lnTo>
                    <a:pt x="3926" y="1500"/>
                  </a:lnTo>
                  <a:lnTo>
                    <a:pt x="4322" y="1325"/>
                  </a:lnTo>
                  <a:lnTo>
                    <a:pt x="4754" y="1175"/>
                  </a:lnTo>
                  <a:lnTo>
                    <a:pt x="5223" y="1055"/>
                  </a:lnTo>
                  <a:lnTo>
                    <a:pt x="5730" y="968"/>
                  </a:lnTo>
                  <a:lnTo>
                    <a:pt x="6276" y="914"/>
                  </a:lnTo>
                  <a:lnTo>
                    <a:pt x="6865" y="897"/>
                  </a:lnTo>
                  <a:lnTo>
                    <a:pt x="7574" y="921"/>
                  </a:lnTo>
                  <a:lnTo>
                    <a:pt x="8226" y="988"/>
                  </a:lnTo>
                  <a:lnTo>
                    <a:pt x="8826" y="1094"/>
                  </a:lnTo>
                  <a:lnTo>
                    <a:pt x="9374" y="1236"/>
                  </a:lnTo>
                  <a:lnTo>
                    <a:pt x="9873" y="1412"/>
                  </a:lnTo>
                  <a:lnTo>
                    <a:pt x="10324" y="1620"/>
                  </a:lnTo>
                  <a:lnTo>
                    <a:pt x="10731" y="1855"/>
                  </a:lnTo>
                  <a:lnTo>
                    <a:pt x="11096" y="2116"/>
                  </a:lnTo>
                  <a:lnTo>
                    <a:pt x="11420" y="2399"/>
                  </a:lnTo>
                  <a:lnTo>
                    <a:pt x="11706" y="2702"/>
                  </a:lnTo>
                  <a:lnTo>
                    <a:pt x="11955" y="3023"/>
                  </a:lnTo>
                  <a:lnTo>
                    <a:pt x="12171" y="3358"/>
                  </a:lnTo>
                  <a:lnTo>
                    <a:pt x="12356" y="3704"/>
                  </a:lnTo>
                  <a:lnTo>
                    <a:pt x="12511" y="4059"/>
                  </a:lnTo>
                  <a:lnTo>
                    <a:pt x="12639" y="4420"/>
                  </a:lnTo>
                  <a:lnTo>
                    <a:pt x="12742" y="4785"/>
                  </a:lnTo>
                  <a:lnTo>
                    <a:pt x="12822" y="5149"/>
                  </a:lnTo>
                  <a:lnTo>
                    <a:pt x="12882" y="5512"/>
                  </a:lnTo>
                  <a:lnTo>
                    <a:pt x="12924" y="5869"/>
                  </a:lnTo>
                  <a:lnTo>
                    <a:pt x="12949" y="6217"/>
                  </a:lnTo>
                  <a:lnTo>
                    <a:pt x="12960" y="6556"/>
                  </a:lnTo>
                  <a:lnTo>
                    <a:pt x="12960" y="6881"/>
                  </a:lnTo>
                  <a:lnTo>
                    <a:pt x="12950" y="7190"/>
                  </a:lnTo>
                  <a:lnTo>
                    <a:pt x="12933" y="7479"/>
                  </a:lnTo>
                  <a:lnTo>
                    <a:pt x="12912" y="7746"/>
                  </a:lnTo>
                  <a:lnTo>
                    <a:pt x="12886" y="7989"/>
                  </a:lnTo>
                  <a:lnTo>
                    <a:pt x="12861" y="8205"/>
                  </a:lnTo>
                  <a:lnTo>
                    <a:pt x="12837" y="8391"/>
                  </a:lnTo>
                  <a:lnTo>
                    <a:pt x="12817" y="8543"/>
                  </a:lnTo>
                  <a:lnTo>
                    <a:pt x="12802" y="8660"/>
                  </a:lnTo>
                  <a:lnTo>
                    <a:pt x="12795" y="8737"/>
                  </a:lnTo>
                  <a:lnTo>
                    <a:pt x="12800" y="8775"/>
                  </a:lnTo>
                  <a:close/>
                  <a:moveTo>
                    <a:pt x="12445" y="9238"/>
                  </a:moveTo>
                  <a:lnTo>
                    <a:pt x="12429" y="9230"/>
                  </a:lnTo>
                  <a:lnTo>
                    <a:pt x="12413" y="9223"/>
                  </a:lnTo>
                  <a:lnTo>
                    <a:pt x="12397" y="9217"/>
                  </a:lnTo>
                  <a:lnTo>
                    <a:pt x="12379" y="9211"/>
                  </a:lnTo>
                  <a:lnTo>
                    <a:pt x="12363" y="9207"/>
                  </a:lnTo>
                  <a:lnTo>
                    <a:pt x="12346" y="9203"/>
                  </a:lnTo>
                  <a:lnTo>
                    <a:pt x="12330" y="9200"/>
                  </a:lnTo>
                  <a:lnTo>
                    <a:pt x="12313" y="9198"/>
                  </a:lnTo>
                  <a:lnTo>
                    <a:pt x="12297" y="9196"/>
                  </a:lnTo>
                  <a:lnTo>
                    <a:pt x="12279" y="9195"/>
                  </a:lnTo>
                  <a:lnTo>
                    <a:pt x="12262" y="9195"/>
                  </a:lnTo>
                  <a:lnTo>
                    <a:pt x="12246" y="9196"/>
                  </a:lnTo>
                  <a:lnTo>
                    <a:pt x="12229" y="9197"/>
                  </a:lnTo>
                  <a:lnTo>
                    <a:pt x="12213" y="9198"/>
                  </a:lnTo>
                  <a:lnTo>
                    <a:pt x="12196" y="9200"/>
                  </a:lnTo>
                  <a:lnTo>
                    <a:pt x="12179" y="9203"/>
                  </a:lnTo>
                  <a:lnTo>
                    <a:pt x="12134" y="9103"/>
                  </a:lnTo>
                  <a:lnTo>
                    <a:pt x="12086" y="9004"/>
                  </a:lnTo>
                  <a:lnTo>
                    <a:pt x="12038" y="8907"/>
                  </a:lnTo>
                  <a:lnTo>
                    <a:pt x="11989" y="8811"/>
                  </a:lnTo>
                  <a:lnTo>
                    <a:pt x="11937" y="8715"/>
                  </a:lnTo>
                  <a:lnTo>
                    <a:pt x="11884" y="8621"/>
                  </a:lnTo>
                  <a:lnTo>
                    <a:pt x="11857" y="8575"/>
                  </a:lnTo>
                  <a:lnTo>
                    <a:pt x="11830" y="8529"/>
                  </a:lnTo>
                  <a:lnTo>
                    <a:pt x="11803" y="8483"/>
                  </a:lnTo>
                  <a:lnTo>
                    <a:pt x="11774" y="8438"/>
                  </a:lnTo>
                  <a:lnTo>
                    <a:pt x="11746" y="8393"/>
                  </a:lnTo>
                  <a:lnTo>
                    <a:pt x="11718" y="8348"/>
                  </a:lnTo>
                  <a:lnTo>
                    <a:pt x="11689" y="8304"/>
                  </a:lnTo>
                  <a:lnTo>
                    <a:pt x="11659" y="8261"/>
                  </a:lnTo>
                  <a:lnTo>
                    <a:pt x="11629" y="8217"/>
                  </a:lnTo>
                  <a:lnTo>
                    <a:pt x="11599" y="8175"/>
                  </a:lnTo>
                  <a:lnTo>
                    <a:pt x="11568" y="8133"/>
                  </a:lnTo>
                  <a:lnTo>
                    <a:pt x="11537" y="8090"/>
                  </a:lnTo>
                  <a:lnTo>
                    <a:pt x="11506" y="8049"/>
                  </a:lnTo>
                  <a:lnTo>
                    <a:pt x="11474" y="8008"/>
                  </a:lnTo>
                  <a:lnTo>
                    <a:pt x="11442" y="7967"/>
                  </a:lnTo>
                  <a:lnTo>
                    <a:pt x="11409" y="7927"/>
                  </a:lnTo>
                  <a:lnTo>
                    <a:pt x="11376" y="7888"/>
                  </a:lnTo>
                  <a:lnTo>
                    <a:pt x="11343" y="7848"/>
                  </a:lnTo>
                  <a:lnTo>
                    <a:pt x="11309" y="7810"/>
                  </a:lnTo>
                  <a:lnTo>
                    <a:pt x="11274" y="7772"/>
                  </a:lnTo>
                  <a:lnTo>
                    <a:pt x="11231" y="7730"/>
                  </a:lnTo>
                  <a:lnTo>
                    <a:pt x="11182" y="7696"/>
                  </a:lnTo>
                  <a:lnTo>
                    <a:pt x="11126" y="7668"/>
                  </a:lnTo>
                  <a:lnTo>
                    <a:pt x="11065" y="7647"/>
                  </a:lnTo>
                  <a:lnTo>
                    <a:pt x="11001" y="7632"/>
                  </a:lnTo>
                  <a:lnTo>
                    <a:pt x="10932" y="7621"/>
                  </a:lnTo>
                  <a:lnTo>
                    <a:pt x="10858" y="7617"/>
                  </a:lnTo>
                  <a:lnTo>
                    <a:pt x="10783" y="7618"/>
                  </a:lnTo>
                  <a:lnTo>
                    <a:pt x="10703" y="7625"/>
                  </a:lnTo>
                  <a:lnTo>
                    <a:pt x="10621" y="7636"/>
                  </a:lnTo>
                  <a:lnTo>
                    <a:pt x="10537" y="7651"/>
                  </a:lnTo>
                  <a:lnTo>
                    <a:pt x="10451" y="7670"/>
                  </a:lnTo>
                  <a:lnTo>
                    <a:pt x="10363" y="7693"/>
                  </a:lnTo>
                  <a:lnTo>
                    <a:pt x="10276" y="7719"/>
                  </a:lnTo>
                  <a:lnTo>
                    <a:pt x="10187" y="7750"/>
                  </a:lnTo>
                  <a:lnTo>
                    <a:pt x="10097" y="7782"/>
                  </a:lnTo>
                  <a:lnTo>
                    <a:pt x="10008" y="7817"/>
                  </a:lnTo>
                  <a:lnTo>
                    <a:pt x="9919" y="7855"/>
                  </a:lnTo>
                  <a:lnTo>
                    <a:pt x="9832" y="7896"/>
                  </a:lnTo>
                  <a:lnTo>
                    <a:pt x="9745" y="7937"/>
                  </a:lnTo>
                  <a:lnTo>
                    <a:pt x="9660" y="7980"/>
                  </a:lnTo>
                  <a:lnTo>
                    <a:pt x="9579" y="8025"/>
                  </a:lnTo>
                  <a:lnTo>
                    <a:pt x="9499" y="8070"/>
                  </a:lnTo>
                  <a:lnTo>
                    <a:pt x="9422" y="8116"/>
                  </a:lnTo>
                  <a:lnTo>
                    <a:pt x="9348" y="8163"/>
                  </a:lnTo>
                  <a:lnTo>
                    <a:pt x="9279" y="8210"/>
                  </a:lnTo>
                  <a:lnTo>
                    <a:pt x="9213" y="8257"/>
                  </a:lnTo>
                  <a:lnTo>
                    <a:pt x="9152" y="8303"/>
                  </a:lnTo>
                  <a:lnTo>
                    <a:pt x="9096" y="8348"/>
                  </a:lnTo>
                  <a:lnTo>
                    <a:pt x="9045" y="8393"/>
                  </a:lnTo>
                  <a:lnTo>
                    <a:pt x="9000" y="8436"/>
                  </a:lnTo>
                  <a:lnTo>
                    <a:pt x="8962" y="8477"/>
                  </a:lnTo>
                  <a:lnTo>
                    <a:pt x="8926" y="8534"/>
                  </a:lnTo>
                  <a:lnTo>
                    <a:pt x="8891" y="8622"/>
                  </a:lnTo>
                  <a:lnTo>
                    <a:pt x="8856" y="8740"/>
                  </a:lnTo>
                  <a:lnTo>
                    <a:pt x="8822" y="8885"/>
                  </a:lnTo>
                  <a:lnTo>
                    <a:pt x="8789" y="9055"/>
                  </a:lnTo>
                  <a:lnTo>
                    <a:pt x="8758" y="9247"/>
                  </a:lnTo>
                  <a:lnTo>
                    <a:pt x="8728" y="9462"/>
                  </a:lnTo>
                  <a:lnTo>
                    <a:pt x="8701" y="9695"/>
                  </a:lnTo>
                  <a:lnTo>
                    <a:pt x="8676" y="9945"/>
                  </a:lnTo>
                  <a:lnTo>
                    <a:pt x="8653" y="10210"/>
                  </a:lnTo>
                  <a:lnTo>
                    <a:pt x="8632" y="10488"/>
                  </a:lnTo>
                  <a:lnTo>
                    <a:pt x="8616" y="10778"/>
                  </a:lnTo>
                  <a:lnTo>
                    <a:pt x="8602" y="11075"/>
                  </a:lnTo>
                  <a:lnTo>
                    <a:pt x="8592" y="11379"/>
                  </a:lnTo>
                  <a:lnTo>
                    <a:pt x="8586" y="11688"/>
                  </a:lnTo>
                  <a:lnTo>
                    <a:pt x="8584" y="12000"/>
                  </a:lnTo>
                  <a:lnTo>
                    <a:pt x="8587" y="12312"/>
                  </a:lnTo>
                  <a:lnTo>
                    <a:pt x="8594" y="12623"/>
                  </a:lnTo>
                  <a:lnTo>
                    <a:pt x="8606" y="12931"/>
                  </a:lnTo>
                  <a:lnTo>
                    <a:pt x="8624" y="13232"/>
                  </a:lnTo>
                  <a:lnTo>
                    <a:pt x="8646" y="13526"/>
                  </a:lnTo>
                  <a:lnTo>
                    <a:pt x="8676" y="13811"/>
                  </a:lnTo>
                  <a:lnTo>
                    <a:pt x="8710" y="14084"/>
                  </a:lnTo>
                  <a:lnTo>
                    <a:pt x="8752" y="14343"/>
                  </a:lnTo>
                  <a:lnTo>
                    <a:pt x="8799" y="14586"/>
                  </a:lnTo>
                  <a:lnTo>
                    <a:pt x="8854" y="14812"/>
                  </a:lnTo>
                  <a:lnTo>
                    <a:pt x="8916" y="15017"/>
                  </a:lnTo>
                  <a:lnTo>
                    <a:pt x="8985" y="15201"/>
                  </a:lnTo>
                  <a:lnTo>
                    <a:pt x="9063" y="15360"/>
                  </a:lnTo>
                  <a:lnTo>
                    <a:pt x="9147" y="15493"/>
                  </a:lnTo>
                  <a:lnTo>
                    <a:pt x="9240" y="15599"/>
                  </a:lnTo>
                  <a:lnTo>
                    <a:pt x="9342" y="15674"/>
                  </a:lnTo>
                  <a:lnTo>
                    <a:pt x="9561" y="15789"/>
                  </a:lnTo>
                  <a:lnTo>
                    <a:pt x="9773" y="15886"/>
                  </a:lnTo>
                  <a:lnTo>
                    <a:pt x="9977" y="15966"/>
                  </a:lnTo>
                  <a:lnTo>
                    <a:pt x="10175" y="16028"/>
                  </a:lnTo>
                  <a:lnTo>
                    <a:pt x="10365" y="16075"/>
                  </a:lnTo>
                  <a:lnTo>
                    <a:pt x="10549" y="16106"/>
                  </a:lnTo>
                  <a:lnTo>
                    <a:pt x="10726" y="16124"/>
                  </a:lnTo>
                  <a:lnTo>
                    <a:pt x="10897" y="16128"/>
                  </a:lnTo>
                  <a:lnTo>
                    <a:pt x="11060" y="16119"/>
                  </a:lnTo>
                  <a:lnTo>
                    <a:pt x="11217" y="16100"/>
                  </a:lnTo>
                  <a:lnTo>
                    <a:pt x="11367" y="16069"/>
                  </a:lnTo>
                  <a:lnTo>
                    <a:pt x="11511" y="16028"/>
                  </a:lnTo>
                  <a:lnTo>
                    <a:pt x="11648" y="15978"/>
                  </a:lnTo>
                  <a:lnTo>
                    <a:pt x="11778" y="15920"/>
                  </a:lnTo>
                  <a:lnTo>
                    <a:pt x="11903" y="15855"/>
                  </a:lnTo>
                  <a:lnTo>
                    <a:pt x="12020" y="15782"/>
                  </a:lnTo>
                  <a:lnTo>
                    <a:pt x="12131" y="15705"/>
                  </a:lnTo>
                  <a:lnTo>
                    <a:pt x="12235" y="15622"/>
                  </a:lnTo>
                  <a:lnTo>
                    <a:pt x="12333" y="15535"/>
                  </a:lnTo>
                  <a:lnTo>
                    <a:pt x="12425" y="15445"/>
                  </a:lnTo>
                  <a:lnTo>
                    <a:pt x="12511" y="15353"/>
                  </a:lnTo>
                  <a:lnTo>
                    <a:pt x="12589" y="15259"/>
                  </a:lnTo>
                  <a:lnTo>
                    <a:pt x="12663" y="15164"/>
                  </a:lnTo>
                  <a:lnTo>
                    <a:pt x="12730" y="15071"/>
                  </a:lnTo>
                  <a:lnTo>
                    <a:pt x="12790" y="14977"/>
                  </a:lnTo>
                  <a:lnTo>
                    <a:pt x="12844" y="14885"/>
                  </a:lnTo>
                  <a:lnTo>
                    <a:pt x="12892" y="14796"/>
                  </a:lnTo>
                  <a:lnTo>
                    <a:pt x="12935" y="14712"/>
                  </a:lnTo>
                  <a:lnTo>
                    <a:pt x="12971" y="14631"/>
                  </a:lnTo>
                  <a:lnTo>
                    <a:pt x="13002" y="14556"/>
                  </a:lnTo>
                  <a:lnTo>
                    <a:pt x="13026" y="14486"/>
                  </a:lnTo>
                  <a:lnTo>
                    <a:pt x="13044" y="14424"/>
                  </a:lnTo>
                  <a:lnTo>
                    <a:pt x="13051" y="14393"/>
                  </a:lnTo>
                  <a:lnTo>
                    <a:pt x="13057" y="14358"/>
                  </a:lnTo>
                  <a:lnTo>
                    <a:pt x="13063" y="14319"/>
                  </a:lnTo>
                  <a:lnTo>
                    <a:pt x="13069" y="14275"/>
                  </a:lnTo>
                  <a:lnTo>
                    <a:pt x="13074" y="14227"/>
                  </a:lnTo>
                  <a:lnTo>
                    <a:pt x="13079" y="14176"/>
                  </a:lnTo>
                  <a:lnTo>
                    <a:pt x="13083" y="14119"/>
                  </a:lnTo>
                  <a:lnTo>
                    <a:pt x="13086" y="14060"/>
                  </a:lnTo>
                  <a:lnTo>
                    <a:pt x="13089" y="13996"/>
                  </a:lnTo>
                  <a:lnTo>
                    <a:pt x="13091" y="13929"/>
                  </a:lnTo>
                  <a:lnTo>
                    <a:pt x="13092" y="13858"/>
                  </a:lnTo>
                  <a:lnTo>
                    <a:pt x="13093" y="13784"/>
                  </a:lnTo>
                  <a:lnTo>
                    <a:pt x="13093" y="13707"/>
                  </a:lnTo>
                  <a:lnTo>
                    <a:pt x="13092" y="13626"/>
                  </a:lnTo>
                  <a:lnTo>
                    <a:pt x="13090" y="13542"/>
                  </a:lnTo>
                  <a:lnTo>
                    <a:pt x="13088" y="13457"/>
                  </a:lnTo>
                  <a:lnTo>
                    <a:pt x="13150" y="13442"/>
                  </a:lnTo>
                  <a:lnTo>
                    <a:pt x="13212" y="13426"/>
                  </a:lnTo>
                  <a:lnTo>
                    <a:pt x="13271" y="13407"/>
                  </a:lnTo>
                  <a:lnTo>
                    <a:pt x="13331" y="13388"/>
                  </a:lnTo>
                  <a:lnTo>
                    <a:pt x="13360" y="13377"/>
                  </a:lnTo>
                  <a:lnTo>
                    <a:pt x="13388" y="13367"/>
                  </a:lnTo>
                  <a:lnTo>
                    <a:pt x="13416" y="13356"/>
                  </a:lnTo>
                  <a:lnTo>
                    <a:pt x="13444" y="13344"/>
                  </a:lnTo>
                  <a:lnTo>
                    <a:pt x="13470" y="13332"/>
                  </a:lnTo>
                  <a:lnTo>
                    <a:pt x="13496" y="13320"/>
                  </a:lnTo>
                  <a:lnTo>
                    <a:pt x="13522" y="13307"/>
                  </a:lnTo>
                  <a:lnTo>
                    <a:pt x="13546" y="13294"/>
                  </a:lnTo>
                  <a:lnTo>
                    <a:pt x="13570" y="13279"/>
                  </a:lnTo>
                  <a:lnTo>
                    <a:pt x="13592" y="13265"/>
                  </a:lnTo>
                  <a:lnTo>
                    <a:pt x="13614" y="13250"/>
                  </a:lnTo>
                  <a:lnTo>
                    <a:pt x="13635" y="13235"/>
                  </a:lnTo>
                  <a:lnTo>
                    <a:pt x="13654" y="13220"/>
                  </a:lnTo>
                  <a:lnTo>
                    <a:pt x="13672" y="13204"/>
                  </a:lnTo>
                  <a:lnTo>
                    <a:pt x="13689" y="13187"/>
                  </a:lnTo>
                  <a:lnTo>
                    <a:pt x="13705" y="13170"/>
                  </a:lnTo>
                  <a:lnTo>
                    <a:pt x="13720" y="13151"/>
                  </a:lnTo>
                  <a:lnTo>
                    <a:pt x="13733" y="13133"/>
                  </a:lnTo>
                  <a:lnTo>
                    <a:pt x="13744" y="13115"/>
                  </a:lnTo>
                  <a:lnTo>
                    <a:pt x="13754" y="13096"/>
                  </a:lnTo>
                  <a:lnTo>
                    <a:pt x="13763" y="13076"/>
                  </a:lnTo>
                  <a:lnTo>
                    <a:pt x="13770" y="13056"/>
                  </a:lnTo>
                  <a:lnTo>
                    <a:pt x="13775" y="13034"/>
                  </a:lnTo>
                  <a:lnTo>
                    <a:pt x="13778" y="13013"/>
                  </a:lnTo>
                  <a:lnTo>
                    <a:pt x="13780" y="12962"/>
                  </a:lnTo>
                  <a:lnTo>
                    <a:pt x="13776" y="12896"/>
                  </a:lnTo>
                  <a:lnTo>
                    <a:pt x="13766" y="12817"/>
                  </a:lnTo>
                  <a:lnTo>
                    <a:pt x="13751" y="12725"/>
                  </a:lnTo>
                  <a:lnTo>
                    <a:pt x="13731" y="12622"/>
                  </a:lnTo>
                  <a:lnTo>
                    <a:pt x="13706" y="12508"/>
                  </a:lnTo>
                  <a:lnTo>
                    <a:pt x="13676" y="12385"/>
                  </a:lnTo>
                  <a:lnTo>
                    <a:pt x="13643" y="12253"/>
                  </a:lnTo>
                  <a:lnTo>
                    <a:pt x="13605" y="12115"/>
                  </a:lnTo>
                  <a:lnTo>
                    <a:pt x="13565" y="11969"/>
                  </a:lnTo>
                  <a:lnTo>
                    <a:pt x="13521" y="11819"/>
                  </a:lnTo>
                  <a:lnTo>
                    <a:pt x="13474" y="11664"/>
                  </a:lnTo>
                  <a:lnTo>
                    <a:pt x="13425" y="11505"/>
                  </a:lnTo>
                  <a:lnTo>
                    <a:pt x="13373" y="11345"/>
                  </a:lnTo>
                  <a:lnTo>
                    <a:pt x="13320" y="11184"/>
                  </a:lnTo>
                  <a:lnTo>
                    <a:pt x="13265" y="11021"/>
                  </a:lnTo>
                  <a:lnTo>
                    <a:pt x="13210" y="10860"/>
                  </a:lnTo>
                  <a:lnTo>
                    <a:pt x="13152" y="10701"/>
                  </a:lnTo>
                  <a:lnTo>
                    <a:pt x="13094" y="10545"/>
                  </a:lnTo>
                  <a:lnTo>
                    <a:pt x="13037" y="10392"/>
                  </a:lnTo>
                  <a:lnTo>
                    <a:pt x="12979" y="10244"/>
                  </a:lnTo>
                  <a:lnTo>
                    <a:pt x="12923" y="10103"/>
                  </a:lnTo>
                  <a:lnTo>
                    <a:pt x="12866" y="9968"/>
                  </a:lnTo>
                  <a:lnTo>
                    <a:pt x="12811" y="9841"/>
                  </a:lnTo>
                  <a:lnTo>
                    <a:pt x="12757" y="9724"/>
                  </a:lnTo>
                  <a:lnTo>
                    <a:pt x="12705" y="9616"/>
                  </a:lnTo>
                  <a:lnTo>
                    <a:pt x="12654" y="9520"/>
                  </a:lnTo>
                  <a:lnTo>
                    <a:pt x="12607" y="9435"/>
                  </a:lnTo>
                  <a:lnTo>
                    <a:pt x="12561" y="9363"/>
                  </a:lnTo>
                  <a:lnTo>
                    <a:pt x="12519" y="9306"/>
                  </a:lnTo>
                  <a:lnTo>
                    <a:pt x="12480" y="9264"/>
                  </a:lnTo>
                  <a:lnTo>
                    <a:pt x="12445" y="92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Group 25"/>
          <p:cNvGrpSpPr/>
          <p:nvPr userDrawn="1"/>
        </p:nvGrpSpPr>
        <p:grpSpPr>
          <a:xfrm>
            <a:off x="3868265" y="1936184"/>
            <a:ext cx="711200" cy="540000"/>
            <a:chOff x="3962400" y="1853059"/>
            <a:chExt cx="711200" cy="711200"/>
          </a:xfrm>
        </p:grpSpPr>
        <p:sp>
          <p:nvSpPr>
            <p:cNvPr id="27" name="Oval 26"/>
            <p:cNvSpPr/>
            <p:nvPr userDrawn="1"/>
          </p:nvSpPr>
          <p:spPr>
            <a:xfrm>
              <a:off x="3962400" y="1853059"/>
              <a:ext cx="711200" cy="711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28" name="Freeform 445"/>
            <p:cNvSpPr>
              <a:spLocks/>
            </p:cNvSpPr>
            <p:nvPr/>
          </p:nvSpPr>
          <p:spPr bwMode="auto">
            <a:xfrm>
              <a:off x="4114800" y="2037419"/>
              <a:ext cx="406400" cy="331788"/>
            </a:xfrm>
            <a:custGeom>
              <a:avLst/>
              <a:gdLst>
                <a:gd name="T0" fmla="*/ 15282 w 16126"/>
                <a:gd name="T1" fmla="*/ 195 h 13163"/>
                <a:gd name="T2" fmla="*/ 12797 w 16126"/>
                <a:gd name="T3" fmla="*/ 1052 h 13163"/>
                <a:gd name="T4" fmla="*/ 9349 w 16126"/>
                <a:gd name="T5" fmla="*/ 2340 h 13163"/>
                <a:gd name="T6" fmla="*/ 5653 w 16126"/>
                <a:gd name="T7" fmla="*/ 3784 h 13163"/>
                <a:gd name="T8" fmla="*/ 2421 w 16126"/>
                <a:gd name="T9" fmla="*/ 5114 h 13163"/>
                <a:gd name="T10" fmla="*/ 369 w 16126"/>
                <a:gd name="T11" fmla="*/ 6058 h 13163"/>
                <a:gd name="T12" fmla="*/ 25 w 16126"/>
                <a:gd name="T13" fmla="*/ 6365 h 13163"/>
                <a:gd name="T14" fmla="*/ 240 w 16126"/>
                <a:gd name="T15" fmla="*/ 6528 h 13163"/>
                <a:gd name="T16" fmla="*/ 653 w 16126"/>
                <a:gd name="T17" fmla="*/ 6773 h 13163"/>
                <a:gd name="T18" fmla="*/ 1239 w 16126"/>
                <a:gd name="T19" fmla="*/ 7087 h 13163"/>
                <a:gd name="T20" fmla="*/ 2293 w 16126"/>
                <a:gd name="T21" fmla="*/ 7620 h 13163"/>
                <a:gd name="T22" fmla="*/ 3868 w 16126"/>
                <a:gd name="T23" fmla="*/ 8244 h 13163"/>
                <a:gd name="T24" fmla="*/ 7143 w 16126"/>
                <a:gd name="T25" fmla="*/ 6096 h 13163"/>
                <a:gd name="T26" fmla="*/ 9630 w 16126"/>
                <a:gd name="T27" fmla="*/ 4485 h 13163"/>
                <a:gd name="T28" fmla="*/ 12044 w 16126"/>
                <a:gd name="T29" fmla="*/ 2951 h 13163"/>
                <a:gd name="T30" fmla="*/ 13900 w 16126"/>
                <a:gd name="T31" fmla="*/ 1822 h 13163"/>
                <a:gd name="T32" fmla="*/ 14718 w 16126"/>
                <a:gd name="T33" fmla="*/ 1424 h 13163"/>
                <a:gd name="T34" fmla="*/ 14283 w 16126"/>
                <a:gd name="T35" fmla="*/ 2000 h 13163"/>
                <a:gd name="T36" fmla="*/ 12966 w 16126"/>
                <a:gd name="T37" fmla="*/ 3344 h 13163"/>
                <a:gd name="T38" fmla="*/ 11154 w 16126"/>
                <a:gd name="T39" fmla="*/ 5108 h 13163"/>
                <a:gd name="T40" fmla="*/ 7883 w 16126"/>
                <a:gd name="T41" fmla="*/ 8242 h 13163"/>
                <a:gd name="T42" fmla="*/ 6749 w 16126"/>
                <a:gd name="T43" fmla="*/ 9347 h 13163"/>
                <a:gd name="T44" fmla="*/ 6454 w 16126"/>
                <a:gd name="T45" fmla="*/ 9766 h 13163"/>
                <a:gd name="T46" fmla="*/ 6186 w 16126"/>
                <a:gd name="T47" fmla="*/ 10525 h 13163"/>
                <a:gd name="T48" fmla="*/ 5994 w 16126"/>
                <a:gd name="T49" fmla="*/ 11036 h 13163"/>
                <a:gd name="T50" fmla="*/ 5843 w 16126"/>
                <a:gd name="T51" fmla="*/ 11384 h 13163"/>
                <a:gd name="T52" fmla="*/ 5722 w 16126"/>
                <a:gd name="T53" fmla="*/ 11579 h 13163"/>
                <a:gd name="T54" fmla="*/ 5612 w 16126"/>
                <a:gd name="T55" fmla="*/ 11545 h 13163"/>
                <a:gd name="T56" fmla="*/ 5383 w 16126"/>
                <a:gd name="T57" fmla="*/ 11261 h 13163"/>
                <a:gd name="T58" fmla="*/ 5005 w 16126"/>
                <a:gd name="T59" fmla="*/ 10720 h 13163"/>
                <a:gd name="T60" fmla="*/ 4472 w 16126"/>
                <a:gd name="T61" fmla="*/ 9948 h 13163"/>
                <a:gd name="T62" fmla="*/ 4211 w 16126"/>
                <a:gd name="T63" fmla="*/ 9601 h 13163"/>
                <a:gd name="T64" fmla="*/ 4069 w 16126"/>
                <a:gd name="T65" fmla="*/ 9479 h 13163"/>
                <a:gd name="T66" fmla="*/ 4103 w 16126"/>
                <a:gd name="T67" fmla="*/ 9732 h 13163"/>
                <a:gd name="T68" fmla="*/ 4294 w 16126"/>
                <a:gd name="T69" fmla="*/ 10343 h 13163"/>
                <a:gd name="T70" fmla="*/ 4583 w 16126"/>
                <a:gd name="T71" fmla="*/ 11148 h 13163"/>
                <a:gd name="T72" fmla="*/ 4914 w 16126"/>
                <a:gd name="T73" fmla="*/ 11987 h 13163"/>
                <a:gd name="T74" fmla="*/ 5225 w 16126"/>
                <a:gd name="T75" fmla="*/ 12696 h 13163"/>
                <a:gd name="T76" fmla="*/ 5460 w 16126"/>
                <a:gd name="T77" fmla="*/ 13114 h 13163"/>
                <a:gd name="T78" fmla="*/ 5767 w 16126"/>
                <a:gd name="T79" fmla="*/ 12916 h 13163"/>
                <a:gd name="T80" fmla="*/ 6878 w 16126"/>
                <a:gd name="T81" fmla="*/ 11818 h 13163"/>
                <a:gd name="T82" fmla="*/ 7946 w 16126"/>
                <a:gd name="T83" fmla="*/ 10787 h 13163"/>
                <a:gd name="T84" fmla="*/ 8303 w 16126"/>
                <a:gd name="T85" fmla="*/ 10468 h 13163"/>
                <a:gd name="T86" fmla="*/ 8494 w 16126"/>
                <a:gd name="T87" fmla="*/ 10451 h 13163"/>
                <a:gd name="T88" fmla="*/ 9028 w 16126"/>
                <a:gd name="T89" fmla="*/ 10642 h 13163"/>
                <a:gd name="T90" fmla="*/ 9979 w 16126"/>
                <a:gd name="T91" fmla="*/ 11030 h 13163"/>
                <a:gd name="T92" fmla="*/ 11596 w 16126"/>
                <a:gd name="T93" fmla="*/ 11726 h 13163"/>
                <a:gd name="T94" fmla="*/ 12216 w 16126"/>
                <a:gd name="T95" fmla="*/ 11936 h 13163"/>
                <a:gd name="T96" fmla="*/ 12721 w 16126"/>
                <a:gd name="T97" fmla="*/ 10858 h 13163"/>
                <a:gd name="T98" fmla="*/ 13523 w 16126"/>
                <a:gd name="T99" fmla="*/ 8716 h 13163"/>
                <a:gd name="T100" fmla="*/ 14446 w 16126"/>
                <a:gd name="T101" fmla="*/ 6037 h 13163"/>
                <a:gd name="T102" fmla="*/ 15305 w 16126"/>
                <a:gd name="T103" fmla="*/ 3348 h 13163"/>
                <a:gd name="T104" fmla="*/ 15925 w 16126"/>
                <a:gd name="T105" fmla="*/ 1178 h 13163"/>
                <a:gd name="T106" fmla="*/ 16124 w 16126"/>
                <a:gd name="T107" fmla="*/ 55 h 13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126" h="13163">
                  <a:moveTo>
                    <a:pt x="16097" y="1"/>
                  </a:moveTo>
                  <a:lnTo>
                    <a:pt x="16014" y="0"/>
                  </a:lnTo>
                  <a:lnTo>
                    <a:pt x="15847" y="33"/>
                  </a:lnTo>
                  <a:lnTo>
                    <a:pt x="15601" y="99"/>
                  </a:lnTo>
                  <a:lnTo>
                    <a:pt x="15282" y="195"/>
                  </a:lnTo>
                  <a:lnTo>
                    <a:pt x="14896" y="319"/>
                  </a:lnTo>
                  <a:lnTo>
                    <a:pt x="14449" y="468"/>
                  </a:lnTo>
                  <a:lnTo>
                    <a:pt x="13947" y="642"/>
                  </a:lnTo>
                  <a:lnTo>
                    <a:pt x="13394" y="838"/>
                  </a:lnTo>
                  <a:lnTo>
                    <a:pt x="12797" y="1052"/>
                  </a:lnTo>
                  <a:lnTo>
                    <a:pt x="12162" y="1284"/>
                  </a:lnTo>
                  <a:lnTo>
                    <a:pt x="11493" y="1530"/>
                  </a:lnTo>
                  <a:lnTo>
                    <a:pt x="10799" y="1790"/>
                  </a:lnTo>
                  <a:lnTo>
                    <a:pt x="10082" y="2060"/>
                  </a:lnTo>
                  <a:lnTo>
                    <a:pt x="9349" y="2340"/>
                  </a:lnTo>
                  <a:lnTo>
                    <a:pt x="8607" y="2624"/>
                  </a:lnTo>
                  <a:lnTo>
                    <a:pt x="7860" y="2913"/>
                  </a:lnTo>
                  <a:lnTo>
                    <a:pt x="7115" y="3204"/>
                  </a:lnTo>
                  <a:lnTo>
                    <a:pt x="6378" y="3495"/>
                  </a:lnTo>
                  <a:lnTo>
                    <a:pt x="5653" y="3784"/>
                  </a:lnTo>
                  <a:lnTo>
                    <a:pt x="4946" y="4067"/>
                  </a:lnTo>
                  <a:lnTo>
                    <a:pt x="4265" y="4345"/>
                  </a:lnTo>
                  <a:lnTo>
                    <a:pt x="3613" y="4613"/>
                  </a:lnTo>
                  <a:lnTo>
                    <a:pt x="2997" y="4870"/>
                  </a:lnTo>
                  <a:lnTo>
                    <a:pt x="2421" y="5114"/>
                  </a:lnTo>
                  <a:lnTo>
                    <a:pt x="1894" y="5342"/>
                  </a:lnTo>
                  <a:lnTo>
                    <a:pt x="1419" y="5553"/>
                  </a:lnTo>
                  <a:lnTo>
                    <a:pt x="1003" y="5744"/>
                  </a:lnTo>
                  <a:lnTo>
                    <a:pt x="651" y="5912"/>
                  </a:lnTo>
                  <a:lnTo>
                    <a:pt x="369" y="6058"/>
                  </a:lnTo>
                  <a:lnTo>
                    <a:pt x="163" y="6176"/>
                  </a:lnTo>
                  <a:lnTo>
                    <a:pt x="38" y="6266"/>
                  </a:lnTo>
                  <a:lnTo>
                    <a:pt x="0" y="6325"/>
                  </a:lnTo>
                  <a:lnTo>
                    <a:pt x="8" y="6342"/>
                  </a:lnTo>
                  <a:lnTo>
                    <a:pt x="25" y="6365"/>
                  </a:lnTo>
                  <a:lnTo>
                    <a:pt x="50" y="6391"/>
                  </a:lnTo>
                  <a:lnTo>
                    <a:pt x="86" y="6419"/>
                  </a:lnTo>
                  <a:lnTo>
                    <a:pt x="129" y="6452"/>
                  </a:lnTo>
                  <a:lnTo>
                    <a:pt x="180" y="6489"/>
                  </a:lnTo>
                  <a:lnTo>
                    <a:pt x="240" y="6528"/>
                  </a:lnTo>
                  <a:lnTo>
                    <a:pt x="307" y="6571"/>
                  </a:lnTo>
                  <a:lnTo>
                    <a:pt x="383" y="6617"/>
                  </a:lnTo>
                  <a:lnTo>
                    <a:pt x="466" y="6666"/>
                  </a:lnTo>
                  <a:lnTo>
                    <a:pt x="556" y="6718"/>
                  </a:lnTo>
                  <a:lnTo>
                    <a:pt x="653" y="6773"/>
                  </a:lnTo>
                  <a:lnTo>
                    <a:pt x="758" y="6831"/>
                  </a:lnTo>
                  <a:lnTo>
                    <a:pt x="869" y="6891"/>
                  </a:lnTo>
                  <a:lnTo>
                    <a:pt x="986" y="6954"/>
                  </a:lnTo>
                  <a:lnTo>
                    <a:pt x="1109" y="7020"/>
                  </a:lnTo>
                  <a:lnTo>
                    <a:pt x="1239" y="7087"/>
                  </a:lnTo>
                  <a:lnTo>
                    <a:pt x="1374" y="7157"/>
                  </a:lnTo>
                  <a:lnTo>
                    <a:pt x="1514" y="7229"/>
                  </a:lnTo>
                  <a:lnTo>
                    <a:pt x="1660" y="7304"/>
                  </a:lnTo>
                  <a:lnTo>
                    <a:pt x="1968" y="7459"/>
                  </a:lnTo>
                  <a:lnTo>
                    <a:pt x="2293" y="7620"/>
                  </a:lnTo>
                  <a:lnTo>
                    <a:pt x="2636" y="7788"/>
                  </a:lnTo>
                  <a:lnTo>
                    <a:pt x="2994" y="7962"/>
                  </a:lnTo>
                  <a:lnTo>
                    <a:pt x="3365" y="8141"/>
                  </a:lnTo>
                  <a:lnTo>
                    <a:pt x="3748" y="8324"/>
                  </a:lnTo>
                  <a:lnTo>
                    <a:pt x="3868" y="8244"/>
                  </a:lnTo>
                  <a:lnTo>
                    <a:pt x="4207" y="8020"/>
                  </a:lnTo>
                  <a:lnTo>
                    <a:pt x="4736" y="7673"/>
                  </a:lnTo>
                  <a:lnTo>
                    <a:pt x="5421" y="7221"/>
                  </a:lnTo>
                  <a:lnTo>
                    <a:pt x="6233" y="6690"/>
                  </a:lnTo>
                  <a:lnTo>
                    <a:pt x="7143" y="6096"/>
                  </a:lnTo>
                  <a:lnTo>
                    <a:pt x="7622" y="5783"/>
                  </a:lnTo>
                  <a:lnTo>
                    <a:pt x="8115" y="5463"/>
                  </a:lnTo>
                  <a:lnTo>
                    <a:pt x="8617" y="5138"/>
                  </a:lnTo>
                  <a:lnTo>
                    <a:pt x="9123" y="4811"/>
                  </a:lnTo>
                  <a:lnTo>
                    <a:pt x="9630" y="4485"/>
                  </a:lnTo>
                  <a:lnTo>
                    <a:pt x="10134" y="4161"/>
                  </a:lnTo>
                  <a:lnTo>
                    <a:pt x="10632" y="3843"/>
                  </a:lnTo>
                  <a:lnTo>
                    <a:pt x="11118" y="3535"/>
                  </a:lnTo>
                  <a:lnTo>
                    <a:pt x="11590" y="3236"/>
                  </a:lnTo>
                  <a:lnTo>
                    <a:pt x="12044" y="2951"/>
                  </a:lnTo>
                  <a:lnTo>
                    <a:pt x="12475" y="2682"/>
                  </a:lnTo>
                  <a:lnTo>
                    <a:pt x="12880" y="2432"/>
                  </a:lnTo>
                  <a:lnTo>
                    <a:pt x="13255" y="2203"/>
                  </a:lnTo>
                  <a:lnTo>
                    <a:pt x="13596" y="1999"/>
                  </a:lnTo>
                  <a:lnTo>
                    <a:pt x="13900" y="1822"/>
                  </a:lnTo>
                  <a:lnTo>
                    <a:pt x="14162" y="1673"/>
                  </a:lnTo>
                  <a:lnTo>
                    <a:pt x="14378" y="1556"/>
                  </a:lnTo>
                  <a:lnTo>
                    <a:pt x="14545" y="1475"/>
                  </a:lnTo>
                  <a:lnTo>
                    <a:pt x="14660" y="1429"/>
                  </a:lnTo>
                  <a:lnTo>
                    <a:pt x="14718" y="1424"/>
                  </a:lnTo>
                  <a:lnTo>
                    <a:pt x="14720" y="1461"/>
                  </a:lnTo>
                  <a:lnTo>
                    <a:pt x="14674" y="1541"/>
                  </a:lnTo>
                  <a:lnTo>
                    <a:pt x="14585" y="1659"/>
                  </a:lnTo>
                  <a:lnTo>
                    <a:pt x="14454" y="1814"/>
                  </a:lnTo>
                  <a:lnTo>
                    <a:pt x="14283" y="2000"/>
                  </a:lnTo>
                  <a:lnTo>
                    <a:pt x="14079" y="2219"/>
                  </a:lnTo>
                  <a:lnTo>
                    <a:pt x="13841" y="2466"/>
                  </a:lnTo>
                  <a:lnTo>
                    <a:pt x="13575" y="2737"/>
                  </a:lnTo>
                  <a:lnTo>
                    <a:pt x="13281" y="3031"/>
                  </a:lnTo>
                  <a:lnTo>
                    <a:pt x="12966" y="3344"/>
                  </a:lnTo>
                  <a:lnTo>
                    <a:pt x="12631" y="3674"/>
                  </a:lnTo>
                  <a:lnTo>
                    <a:pt x="12279" y="4018"/>
                  </a:lnTo>
                  <a:lnTo>
                    <a:pt x="11914" y="4373"/>
                  </a:lnTo>
                  <a:lnTo>
                    <a:pt x="11538" y="4738"/>
                  </a:lnTo>
                  <a:lnTo>
                    <a:pt x="11154" y="5108"/>
                  </a:lnTo>
                  <a:lnTo>
                    <a:pt x="10766" y="5480"/>
                  </a:lnTo>
                  <a:lnTo>
                    <a:pt x="9990" y="6224"/>
                  </a:lnTo>
                  <a:lnTo>
                    <a:pt x="9234" y="6948"/>
                  </a:lnTo>
                  <a:lnTo>
                    <a:pt x="8524" y="7627"/>
                  </a:lnTo>
                  <a:lnTo>
                    <a:pt x="7883" y="8242"/>
                  </a:lnTo>
                  <a:lnTo>
                    <a:pt x="7596" y="8517"/>
                  </a:lnTo>
                  <a:lnTo>
                    <a:pt x="7336" y="8769"/>
                  </a:lnTo>
                  <a:lnTo>
                    <a:pt x="7106" y="8993"/>
                  </a:lnTo>
                  <a:lnTo>
                    <a:pt x="6910" y="9186"/>
                  </a:lnTo>
                  <a:lnTo>
                    <a:pt x="6749" y="9347"/>
                  </a:lnTo>
                  <a:lnTo>
                    <a:pt x="6627" y="9472"/>
                  </a:lnTo>
                  <a:lnTo>
                    <a:pt x="6548" y="9559"/>
                  </a:lnTo>
                  <a:lnTo>
                    <a:pt x="6514" y="9605"/>
                  </a:lnTo>
                  <a:lnTo>
                    <a:pt x="6488" y="9671"/>
                  </a:lnTo>
                  <a:lnTo>
                    <a:pt x="6454" y="9766"/>
                  </a:lnTo>
                  <a:lnTo>
                    <a:pt x="6412" y="9886"/>
                  </a:lnTo>
                  <a:lnTo>
                    <a:pt x="6362" y="10027"/>
                  </a:lnTo>
                  <a:lnTo>
                    <a:pt x="6308" y="10184"/>
                  </a:lnTo>
                  <a:lnTo>
                    <a:pt x="6249" y="10351"/>
                  </a:lnTo>
                  <a:lnTo>
                    <a:pt x="6186" y="10525"/>
                  </a:lnTo>
                  <a:lnTo>
                    <a:pt x="6123" y="10700"/>
                  </a:lnTo>
                  <a:lnTo>
                    <a:pt x="6090" y="10787"/>
                  </a:lnTo>
                  <a:lnTo>
                    <a:pt x="6057" y="10872"/>
                  </a:lnTo>
                  <a:lnTo>
                    <a:pt x="6025" y="10956"/>
                  </a:lnTo>
                  <a:lnTo>
                    <a:pt x="5994" y="11036"/>
                  </a:lnTo>
                  <a:lnTo>
                    <a:pt x="5961" y="11115"/>
                  </a:lnTo>
                  <a:lnTo>
                    <a:pt x="5931" y="11189"/>
                  </a:lnTo>
                  <a:lnTo>
                    <a:pt x="5901" y="11258"/>
                  </a:lnTo>
                  <a:lnTo>
                    <a:pt x="5872" y="11324"/>
                  </a:lnTo>
                  <a:lnTo>
                    <a:pt x="5843" y="11384"/>
                  </a:lnTo>
                  <a:lnTo>
                    <a:pt x="5816" y="11437"/>
                  </a:lnTo>
                  <a:lnTo>
                    <a:pt x="5790" y="11484"/>
                  </a:lnTo>
                  <a:lnTo>
                    <a:pt x="5766" y="11524"/>
                  </a:lnTo>
                  <a:lnTo>
                    <a:pt x="5744" y="11555"/>
                  </a:lnTo>
                  <a:lnTo>
                    <a:pt x="5722" y="11579"/>
                  </a:lnTo>
                  <a:lnTo>
                    <a:pt x="5703" y="11594"/>
                  </a:lnTo>
                  <a:lnTo>
                    <a:pt x="5687" y="11599"/>
                  </a:lnTo>
                  <a:lnTo>
                    <a:pt x="5668" y="11593"/>
                  </a:lnTo>
                  <a:lnTo>
                    <a:pt x="5643" y="11574"/>
                  </a:lnTo>
                  <a:lnTo>
                    <a:pt x="5612" y="11545"/>
                  </a:lnTo>
                  <a:lnTo>
                    <a:pt x="5575" y="11506"/>
                  </a:lnTo>
                  <a:lnTo>
                    <a:pt x="5533" y="11456"/>
                  </a:lnTo>
                  <a:lnTo>
                    <a:pt x="5488" y="11399"/>
                  </a:lnTo>
                  <a:lnTo>
                    <a:pt x="5437" y="11333"/>
                  </a:lnTo>
                  <a:lnTo>
                    <a:pt x="5383" y="11261"/>
                  </a:lnTo>
                  <a:lnTo>
                    <a:pt x="5325" y="11181"/>
                  </a:lnTo>
                  <a:lnTo>
                    <a:pt x="5266" y="11097"/>
                  </a:lnTo>
                  <a:lnTo>
                    <a:pt x="5203" y="11007"/>
                  </a:lnTo>
                  <a:lnTo>
                    <a:pt x="5138" y="10914"/>
                  </a:lnTo>
                  <a:lnTo>
                    <a:pt x="5005" y="10720"/>
                  </a:lnTo>
                  <a:lnTo>
                    <a:pt x="4868" y="10520"/>
                  </a:lnTo>
                  <a:lnTo>
                    <a:pt x="4732" y="10320"/>
                  </a:lnTo>
                  <a:lnTo>
                    <a:pt x="4598" y="10127"/>
                  </a:lnTo>
                  <a:lnTo>
                    <a:pt x="4534" y="10035"/>
                  </a:lnTo>
                  <a:lnTo>
                    <a:pt x="4472" y="9948"/>
                  </a:lnTo>
                  <a:lnTo>
                    <a:pt x="4414" y="9866"/>
                  </a:lnTo>
                  <a:lnTo>
                    <a:pt x="4358" y="9789"/>
                  </a:lnTo>
                  <a:lnTo>
                    <a:pt x="4305" y="9718"/>
                  </a:lnTo>
                  <a:lnTo>
                    <a:pt x="4257" y="9656"/>
                  </a:lnTo>
                  <a:lnTo>
                    <a:pt x="4211" y="9601"/>
                  </a:lnTo>
                  <a:lnTo>
                    <a:pt x="4172" y="9556"/>
                  </a:lnTo>
                  <a:lnTo>
                    <a:pt x="4138" y="9520"/>
                  </a:lnTo>
                  <a:lnTo>
                    <a:pt x="4109" y="9494"/>
                  </a:lnTo>
                  <a:lnTo>
                    <a:pt x="4086" y="9480"/>
                  </a:lnTo>
                  <a:lnTo>
                    <a:pt x="4069" y="9479"/>
                  </a:lnTo>
                  <a:lnTo>
                    <a:pt x="4061" y="9493"/>
                  </a:lnTo>
                  <a:lnTo>
                    <a:pt x="4060" y="9528"/>
                  </a:lnTo>
                  <a:lnTo>
                    <a:pt x="4067" y="9579"/>
                  </a:lnTo>
                  <a:lnTo>
                    <a:pt x="4081" y="9648"/>
                  </a:lnTo>
                  <a:lnTo>
                    <a:pt x="4103" y="9732"/>
                  </a:lnTo>
                  <a:lnTo>
                    <a:pt x="4131" y="9831"/>
                  </a:lnTo>
                  <a:lnTo>
                    <a:pt x="4164" y="9943"/>
                  </a:lnTo>
                  <a:lnTo>
                    <a:pt x="4202" y="10067"/>
                  </a:lnTo>
                  <a:lnTo>
                    <a:pt x="4246" y="10201"/>
                  </a:lnTo>
                  <a:lnTo>
                    <a:pt x="4294" y="10343"/>
                  </a:lnTo>
                  <a:lnTo>
                    <a:pt x="4345" y="10494"/>
                  </a:lnTo>
                  <a:lnTo>
                    <a:pt x="4401" y="10651"/>
                  </a:lnTo>
                  <a:lnTo>
                    <a:pt x="4459" y="10813"/>
                  </a:lnTo>
                  <a:lnTo>
                    <a:pt x="4521" y="10980"/>
                  </a:lnTo>
                  <a:lnTo>
                    <a:pt x="4583" y="11148"/>
                  </a:lnTo>
                  <a:lnTo>
                    <a:pt x="4649" y="11319"/>
                  </a:lnTo>
                  <a:lnTo>
                    <a:pt x="4714" y="11490"/>
                  </a:lnTo>
                  <a:lnTo>
                    <a:pt x="4781" y="11658"/>
                  </a:lnTo>
                  <a:lnTo>
                    <a:pt x="4847" y="11825"/>
                  </a:lnTo>
                  <a:lnTo>
                    <a:pt x="4914" y="11987"/>
                  </a:lnTo>
                  <a:lnTo>
                    <a:pt x="4980" y="12145"/>
                  </a:lnTo>
                  <a:lnTo>
                    <a:pt x="5044" y="12295"/>
                  </a:lnTo>
                  <a:lnTo>
                    <a:pt x="5107" y="12438"/>
                  </a:lnTo>
                  <a:lnTo>
                    <a:pt x="5167" y="12573"/>
                  </a:lnTo>
                  <a:lnTo>
                    <a:pt x="5225" y="12696"/>
                  </a:lnTo>
                  <a:lnTo>
                    <a:pt x="5281" y="12808"/>
                  </a:lnTo>
                  <a:lnTo>
                    <a:pt x="5332" y="12908"/>
                  </a:lnTo>
                  <a:lnTo>
                    <a:pt x="5380" y="12992"/>
                  </a:lnTo>
                  <a:lnTo>
                    <a:pt x="5422" y="13061"/>
                  </a:lnTo>
                  <a:lnTo>
                    <a:pt x="5460" y="13114"/>
                  </a:lnTo>
                  <a:lnTo>
                    <a:pt x="5493" y="13148"/>
                  </a:lnTo>
                  <a:lnTo>
                    <a:pt x="5519" y="13163"/>
                  </a:lnTo>
                  <a:lnTo>
                    <a:pt x="5549" y="13133"/>
                  </a:lnTo>
                  <a:lnTo>
                    <a:pt x="5635" y="13048"/>
                  </a:lnTo>
                  <a:lnTo>
                    <a:pt x="5767" y="12916"/>
                  </a:lnTo>
                  <a:lnTo>
                    <a:pt x="5940" y="12744"/>
                  </a:lnTo>
                  <a:lnTo>
                    <a:pt x="6145" y="12540"/>
                  </a:lnTo>
                  <a:lnTo>
                    <a:pt x="6375" y="12313"/>
                  </a:lnTo>
                  <a:lnTo>
                    <a:pt x="6622" y="12070"/>
                  </a:lnTo>
                  <a:lnTo>
                    <a:pt x="6878" y="11818"/>
                  </a:lnTo>
                  <a:lnTo>
                    <a:pt x="7137" y="11565"/>
                  </a:lnTo>
                  <a:lnTo>
                    <a:pt x="7389" y="11320"/>
                  </a:lnTo>
                  <a:lnTo>
                    <a:pt x="7629" y="11089"/>
                  </a:lnTo>
                  <a:lnTo>
                    <a:pt x="7847" y="10881"/>
                  </a:lnTo>
                  <a:lnTo>
                    <a:pt x="7946" y="10787"/>
                  </a:lnTo>
                  <a:lnTo>
                    <a:pt x="8038" y="10702"/>
                  </a:lnTo>
                  <a:lnTo>
                    <a:pt x="8119" y="10628"/>
                  </a:lnTo>
                  <a:lnTo>
                    <a:pt x="8192" y="10562"/>
                  </a:lnTo>
                  <a:lnTo>
                    <a:pt x="8254" y="10510"/>
                  </a:lnTo>
                  <a:lnTo>
                    <a:pt x="8303" y="10468"/>
                  </a:lnTo>
                  <a:lnTo>
                    <a:pt x="8339" y="10441"/>
                  </a:lnTo>
                  <a:lnTo>
                    <a:pt x="8362" y="10428"/>
                  </a:lnTo>
                  <a:lnTo>
                    <a:pt x="8388" y="10427"/>
                  </a:lnTo>
                  <a:lnTo>
                    <a:pt x="8432" y="10434"/>
                  </a:lnTo>
                  <a:lnTo>
                    <a:pt x="8494" y="10451"/>
                  </a:lnTo>
                  <a:lnTo>
                    <a:pt x="8574" y="10475"/>
                  </a:lnTo>
                  <a:lnTo>
                    <a:pt x="8668" y="10508"/>
                  </a:lnTo>
                  <a:lnTo>
                    <a:pt x="8776" y="10546"/>
                  </a:lnTo>
                  <a:lnTo>
                    <a:pt x="8896" y="10591"/>
                  </a:lnTo>
                  <a:lnTo>
                    <a:pt x="9028" y="10642"/>
                  </a:lnTo>
                  <a:lnTo>
                    <a:pt x="9169" y="10697"/>
                  </a:lnTo>
                  <a:lnTo>
                    <a:pt x="9319" y="10758"/>
                  </a:lnTo>
                  <a:lnTo>
                    <a:pt x="9476" y="10821"/>
                  </a:lnTo>
                  <a:lnTo>
                    <a:pt x="9640" y="10889"/>
                  </a:lnTo>
                  <a:lnTo>
                    <a:pt x="9979" y="11030"/>
                  </a:lnTo>
                  <a:lnTo>
                    <a:pt x="10327" y="11178"/>
                  </a:lnTo>
                  <a:lnTo>
                    <a:pt x="10674" y="11326"/>
                  </a:lnTo>
                  <a:lnTo>
                    <a:pt x="11007" y="11469"/>
                  </a:lnTo>
                  <a:lnTo>
                    <a:pt x="11318" y="11605"/>
                  </a:lnTo>
                  <a:lnTo>
                    <a:pt x="11596" y="11726"/>
                  </a:lnTo>
                  <a:lnTo>
                    <a:pt x="11830" y="11829"/>
                  </a:lnTo>
                  <a:lnTo>
                    <a:pt x="12010" y="11907"/>
                  </a:lnTo>
                  <a:lnTo>
                    <a:pt x="12125" y="11959"/>
                  </a:lnTo>
                  <a:lnTo>
                    <a:pt x="12167" y="11977"/>
                  </a:lnTo>
                  <a:lnTo>
                    <a:pt x="12216" y="11936"/>
                  </a:lnTo>
                  <a:lnTo>
                    <a:pt x="12284" y="11831"/>
                  </a:lnTo>
                  <a:lnTo>
                    <a:pt x="12370" y="11666"/>
                  </a:lnTo>
                  <a:lnTo>
                    <a:pt x="12473" y="11446"/>
                  </a:lnTo>
                  <a:lnTo>
                    <a:pt x="12590" y="11176"/>
                  </a:lnTo>
                  <a:lnTo>
                    <a:pt x="12721" y="10858"/>
                  </a:lnTo>
                  <a:lnTo>
                    <a:pt x="12863" y="10498"/>
                  </a:lnTo>
                  <a:lnTo>
                    <a:pt x="13016" y="10100"/>
                  </a:lnTo>
                  <a:lnTo>
                    <a:pt x="13178" y="9667"/>
                  </a:lnTo>
                  <a:lnTo>
                    <a:pt x="13348" y="9204"/>
                  </a:lnTo>
                  <a:lnTo>
                    <a:pt x="13523" y="8716"/>
                  </a:lnTo>
                  <a:lnTo>
                    <a:pt x="13704" y="8205"/>
                  </a:lnTo>
                  <a:lnTo>
                    <a:pt x="13888" y="7679"/>
                  </a:lnTo>
                  <a:lnTo>
                    <a:pt x="14074" y="7139"/>
                  </a:lnTo>
                  <a:lnTo>
                    <a:pt x="14260" y="6590"/>
                  </a:lnTo>
                  <a:lnTo>
                    <a:pt x="14446" y="6037"/>
                  </a:lnTo>
                  <a:lnTo>
                    <a:pt x="14628" y="5482"/>
                  </a:lnTo>
                  <a:lnTo>
                    <a:pt x="14807" y="4932"/>
                  </a:lnTo>
                  <a:lnTo>
                    <a:pt x="14981" y="4390"/>
                  </a:lnTo>
                  <a:lnTo>
                    <a:pt x="15147" y="3861"/>
                  </a:lnTo>
                  <a:lnTo>
                    <a:pt x="15305" y="3348"/>
                  </a:lnTo>
                  <a:lnTo>
                    <a:pt x="15455" y="2855"/>
                  </a:lnTo>
                  <a:lnTo>
                    <a:pt x="15593" y="2388"/>
                  </a:lnTo>
                  <a:lnTo>
                    <a:pt x="15718" y="1950"/>
                  </a:lnTo>
                  <a:lnTo>
                    <a:pt x="15829" y="1545"/>
                  </a:lnTo>
                  <a:lnTo>
                    <a:pt x="15925" y="1178"/>
                  </a:lnTo>
                  <a:lnTo>
                    <a:pt x="16004" y="853"/>
                  </a:lnTo>
                  <a:lnTo>
                    <a:pt x="16066" y="573"/>
                  </a:lnTo>
                  <a:lnTo>
                    <a:pt x="16106" y="344"/>
                  </a:lnTo>
                  <a:lnTo>
                    <a:pt x="16126" y="170"/>
                  </a:lnTo>
                  <a:lnTo>
                    <a:pt x="16124" y="55"/>
                  </a:lnTo>
                  <a:lnTo>
                    <a:pt x="16097" y="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29" name="Group 28"/>
          <p:cNvGrpSpPr/>
          <p:nvPr userDrawn="1"/>
        </p:nvGrpSpPr>
        <p:grpSpPr>
          <a:xfrm>
            <a:off x="3868265" y="3987148"/>
            <a:ext cx="711200" cy="540000"/>
            <a:chOff x="3962400" y="3904023"/>
            <a:chExt cx="711200" cy="711200"/>
          </a:xfrm>
        </p:grpSpPr>
        <p:sp>
          <p:nvSpPr>
            <p:cNvPr id="30" name="Oval 29"/>
            <p:cNvSpPr/>
            <p:nvPr userDrawn="1"/>
          </p:nvSpPr>
          <p:spPr>
            <a:xfrm>
              <a:off x="3962400" y="3904023"/>
              <a:ext cx="711200" cy="711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31" name="Freeform 521"/>
            <p:cNvSpPr>
              <a:spLocks/>
            </p:cNvSpPr>
            <p:nvPr/>
          </p:nvSpPr>
          <p:spPr bwMode="auto">
            <a:xfrm>
              <a:off x="4189418" y="4022111"/>
              <a:ext cx="257175" cy="406400"/>
            </a:xfrm>
            <a:custGeom>
              <a:avLst/>
              <a:gdLst>
                <a:gd name="T0" fmla="*/ 8669 w 10205"/>
                <a:gd name="T1" fmla="*/ 4422 h 16127"/>
                <a:gd name="T2" fmla="*/ 7894 w 10205"/>
                <a:gd name="T3" fmla="*/ 2974 h 16127"/>
                <a:gd name="T4" fmla="*/ 7099 w 10205"/>
                <a:gd name="T5" fmla="*/ 1666 h 16127"/>
                <a:gd name="T6" fmla="*/ 6410 w 10205"/>
                <a:gd name="T7" fmla="*/ 649 h 16127"/>
                <a:gd name="T8" fmla="*/ 5954 w 10205"/>
                <a:gd name="T9" fmla="*/ 75 h 16127"/>
                <a:gd name="T10" fmla="*/ 5738 w 10205"/>
                <a:gd name="T11" fmla="*/ 128 h 16127"/>
                <a:gd name="T12" fmla="*/ 5396 w 10205"/>
                <a:gd name="T13" fmla="*/ 1175 h 16127"/>
                <a:gd name="T14" fmla="*/ 4823 w 10205"/>
                <a:gd name="T15" fmla="*/ 2913 h 16127"/>
                <a:gd name="T16" fmla="*/ 4036 w 10205"/>
                <a:gd name="T17" fmla="*/ 4619 h 16127"/>
                <a:gd name="T18" fmla="*/ 2878 w 10205"/>
                <a:gd name="T19" fmla="*/ 6232 h 16127"/>
                <a:gd name="T20" fmla="*/ 2053 w 10205"/>
                <a:gd name="T21" fmla="*/ 6971 h 16127"/>
                <a:gd name="T22" fmla="*/ 1924 w 10205"/>
                <a:gd name="T23" fmla="*/ 7069 h 16127"/>
                <a:gd name="T24" fmla="*/ 1353 w 10205"/>
                <a:gd name="T25" fmla="*/ 7595 h 16127"/>
                <a:gd name="T26" fmla="*/ 863 w 10205"/>
                <a:gd name="T27" fmla="*/ 8203 h 16127"/>
                <a:gd name="T28" fmla="*/ 469 w 10205"/>
                <a:gd name="T29" fmla="*/ 8884 h 16127"/>
                <a:gd name="T30" fmla="*/ 187 w 10205"/>
                <a:gd name="T31" fmla="*/ 9628 h 16127"/>
                <a:gd name="T32" fmla="*/ 30 w 10205"/>
                <a:gd name="T33" fmla="*/ 10426 h 16127"/>
                <a:gd name="T34" fmla="*/ 65 w 10205"/>
                <a:gd name="T35" fmla="*/ 12011 h 16127"/>
                <a:gd name="T36" fmla="*/ 525 w 10205"/>
                <a:gd name="T37" fmla="*/ 13577 h 16127"/>
                <a:gd name="T38" fmla="*/ 1257 w 10205"/>
                <a:gd name="T39" fmla="*/ 14694 h 16127"/>
                <a:gd name="T40" fmla="*/ 2062 w 10205"/>
                <a:gd name="T41" fmla="*/ 15391 h 16127"/>
                <a:gd name="T42" fmla="*/ 2738 w 10205"/>
                <a:gd name="T43" fmla="*/ 15703 h 16127"/>
                <a:gd name="T44" fmla="*/ 3120 w 10205"/>
                <a:gd name="T45" fmla="*/ 15649 h 16127"/>
                <a:gd name="T46" fmla="*/ 3458 w 10205"/>
                <a:gd name="T47" fmla="*/ 15161 h 16127"/>
                <a:gd name="T48" fmla="*/ 3836 w 10205"/>
                <a:gd name="T49" fmla="*/ 14332 h 16127"/>
                <a:gd name="T50" fmla="*/ 4219 w 10205"/>
                <a:gd name="T51" fmla="*/ 13300 h 16127"/>
                <a:gd name="T52" fmla="*/ 4574 w 10205"/>
                <a:gd name="T53" fmla="*/ 12208 h 16127"/>
                <a:gd name="T54" fmla="*/ 4868 w 10205"/>
                <a:gd name="T55" fmla="*/ 11196 h 16127"/>
                <a:gd name="T56" fmla="*/ 5319 w 10205"/>
                <a:gd name="T57" fmla="*/ 9382 h 16127"/>
                <a:gd name="T58" fmla="*/ 5689 w 10205"/>
                <a:gd name="T59" fmla="*/ 7662 h 16127"/>
                <a:gd name="T60" fmla="*/ 6135 w 10205"/>
                <a:gd name="T61" fmla="*/ 5404 h 16127"/>
                <a:gd name="T62" fmla="*/ 6308 w 10205"/>
                <a:gd name="T63" fmla="*/ 4655 h 16127"/>
                <a:gd name="T64" fmla="*/ 6422 w 10205"/>
                <a:gd name="T65" fmla="*/ 4539 h 16127"/>
                <a:gd name="T66" fmla="*/ 6543 w 10205"/>
                <a:gd name="T67" fmla="*/ 5090 h 16127"/>
                <a:gd name="T68" fmla="*/ 6667 w 10205"/>
                <a:gd name="T69" fmla="*/ 6169 h 16127"/>
                <a:gd name="T70" fmla="*/ 6767 w 10205"/>
                <a:gd name="T71" fmla="*/ 7625 h 16127"/>
                <a:gd name="T72" fmla="*/ 6812 w 10205"/>
                <a:gd name="T73" fmla="*/ 9302 h 16127"/>
                <a:gd name="T74" fmla="*/ 6776 w 10205"/>
                <a:gd name="T75" fmla="*/ 11050 h 16127"/>
                <a:gd name="T76" fmla="*/ 6619 w 10205"/>
                <a:gd name="T77" fmla="*/ 12505 h 16127"/>
                <a:gd name="T78" fmla="*/ 6355 w 10205"/>
                <a:gd name="T79" fmla="*/ 13804 h 16127"/>
                <a:gd name="T80" fmla="*/ 6064 w 10205"/>
                <a:gd name="T81" fmla="*/ 14876 h 16127"/>
                <a:gd name="T82" fmla="*/ 5772 w 10205"/>
                <a:gd name="T83" fmla="*/ 15832 h 16127"/>
                <a:gd name="T84" fmla="*/ 5728 w 10205"/>
                <a:gd name="T85" fmla="*/ 16104 h 16127"/>
                <a:gd name="T86" fmla="*/ 6136 w 10205"/>
                <a:gd name="T87" fmla="*/ 16082 h 16127"/>
                <a:gd name="T88" fmla="*/ 6946 w 10205"/>
                <a:gd name="T89" fmla="*/ 15786 h 16127"/>
                <a:gd name="T90" fmla="*/ 7942 w 10205"/>
                <a:gd name="T91" fmla="*/ 15227 h 16127"/>
                <a:gd name="T92" fmla="*/ 8912 w 10205"/>
                <a:gd name="T93" fmla="*/ 14408 h 16127"/>
                <a:gd name="T94" fmla="*/ 9641 w 10205"/>
                <a:gd name="T95" fmla="*/ 13340 h 16127"/>
                <a:gd name="T96" fmla="*/ 9896 w 10205"/>
                <a:gd name="T97" fmla="*/ 12651 h 16127"/>
                <a:gd name="T98" fmla="*/ 10090 w 10205"/>
                <a:gd name="T99" fmla="*/ 11836 h 16127"/>
                <a:gd name="T100" fmla="*/ 10205 w 10205"/>
                <a:gd name="T101" fmla="*/ 10514 h 16127"/>
                <a:gd name="T102" fmla="*/ 10070 w 10205"/>
                <a:gd name="T103" fmla="*/ 8716 h 16127"/>
                <a:gd name="T104" fmla="*/ 9516 w 10205"/>
                <a:gd name="T105" fmla="*/ 6470 h 16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205" h="16127">
                  <a:moveTo>
                    <a:pt x="9209" y="5629"/>
                  </a:moveTo>
                  <a:lnTo>
                    <a:pt x="9112" y="5392"/>
                  </a:lnTo>
                  <a:lnTo>
                    <a:pt x="9010" y="5152"/>
                  </a:lnTo>
                  <a:lnTo>
                    <a:pt x="8901" y="4910"/>
                  </a:lnTo>
                  <a:lnTo>
                    <a:pt x="8787" y="4667"/>
                  </a:lnTo>
                  <a:lnTo>
                    <a:pt x="8669" y="4422"/>
                  </a:lnTo>
                  <a:lnTo>
                    <a:pt x="8547" y="4177"/>
                  </a:lnTo>
                  <a:lnTo>
                    <a:pt x="8421" y="3933"/>
                  </a:lnTo>
                  <a:lnTo>
                    <a:pt x="8292" y="3689"/>
                  </a:lnTo>
                  <a:lnTo>
                    <a:pt x="8161" y="3448"/>
                  </a:lnTo>
                  <a:lnTo>
                    <a:pt x="8028" y="3209"/>
                  </a:lnTo>
                  <a:lnTo>
                    <a:pt x="7894" y="2974"/>
                  </a:lnTo>
                  <a:lnTo>
                    <a:pt x="7760" y="2742"/>
                  </a:lnTo>
                  <a:lnTo>
                    <a:pt x="7625" y="2515"/>
                  </a:lnTo>
                  <a:lnTo>
                    <a:pt x="7491" y="2292"/>
                  </a:lnTo>
                  <a:lnTo>
                    <a:pt x="7358" y="2076"/>
                  </a:lnTo>
                  <a:lnTo>
                    <a:pt x="7227" y="1868"/>
                  </a:lnTo>
                  <a:lnTo>
                    <a:pt x="7099" y="1666"/>
                  </a:lnTo>
                  <a:lnTo>
                    <a:pt x="6973" y="1472"/>
                  </a:lnTo>
                  <a:lnTo>
                    <a:pt x="6851" y="1287"/>
                  </a:lnTo>
                  <a:lnTo>
                    <a:pt x="6733" y="1112"/>
                  </a:lnTo>
                  <a:lnTo>
                    <a:pt x="6620" y="947"/>
                  </a:lnTo>
                  <a:lnTo>
                    <a:pt x="6511" y="792"/>
                  </a:lnTo>
                  <a:lnTo>
                    <a:pt x="6410" y="649"/>
                  </a:lnTo>
                  <a:lnTo>
                    <a:pt x="6314" y="519"/>
                  </a:lnTo>
                  <a:lnTo>
                    <a:pt x="6226" y="401"/>
                  </a:lnTo>
                  <a:lnTo>
                    <a:pt x="6145" y="297"/>
                  </a:lnTo>
                  <a:lnTo>
                    <a:pt x="6072" y="208"/>
                  </a:lnTo>
                  <a:lnTo>
                    <a:pt x="6008" y="133"/>
                  </a:lnTo>
                  <a:lnTo>
                    <a:pt x="5954" y="75"/>
                  </a:lnTo>
                  <a:lnTo>
                    <a:pt x="5909" y="32"/>
                  </a:lnTo>
                  <a:lnTo>
                    <a:pt x="5875" y="7"/>
                  </a:lnTo>
                  <a:lnTo>
                    <a:pt x="5853" y="0"/>
                  </a:lnTo>
                  <a:lnTo>
                    <a:pt x="5816" y="17"/>
                  </a:lnTo>
                  <a:lnTo>
                    <a:pt x="5778" y="60"/>
                  </a:lnTo>
                  <a:lnTo>
                    <a:pt x="5738" y="128"/>
                  </a:lnTo>
                  <a:lnTo>
                    <a:pt x="5698" y="219"/>
                  </a:lnTo>
                  <a:lnTo>
                    <a:pt x="5655" y="332"/>
                  </a:lnTo>
                  <a:lnTo>
                    <a:pt x="5610" y="464"/>
                  </a:lnTo>
                  <a:lnTo>
                    <a:pt x="5561" y="616"/>
                  </a:lnTo>
                  <a:lnTo>
                    <a:pt x="5510" y="786"/>
                  </a:lnTo>
                  <a:lnTo>
                    <a:pt x="5396" y="1175"/>
                  </a:lnTo>
                  <a:lnTo>
                    <a:pt x="5261" y="1621"/>
                  </a:lnTo>
                  <a:lnTo>
                    <a:pt x="5186" y="1861"/>
                  </a:lnTo>
                  <a:lnTo>
                    <a:pt x="5105" y="2112"/>
                  </a:lnTo>
                  <a:lnTo>
                    <a:pt x="5019" y="2372"/>
                  </a:lnTo>
                  <a:lnTo>
                    <a:pt x="4924" y="2639"/>
                  </a:lnTo>
                  <a:lnTo>
                    <a:pt x="4823" y="2913"/>
                  </a:lnTo>
                  <a:lnTo>
                    <a:pt x="4713" y="3192"/>
                  </a:lnTo>
                  <a:lnTo>
                    <a:pt x="4595" y="3475"/>
                  </a:lnTo>
                  <a:lnTo>
                    <a:pt x="4470" y="3760"/>
                  </a:lnTo>
                  <a:lnTo>
                    <a:pt x="4335" y="4047"/>
                  </a:lnTo>
                  <a:lnTo>
                    <a:pt x="4190" y="4333"/>
                  </a:lnTo>
                  <a:lnTo>
                    <a:pt x="4036" y="4619"/>
                  </a:lnTo>
                  <a:lnTo>
                    <a:pt x="3871" y="4902"/>
                  </a:lnTo>
                  <a:lnTo>
                    <a:pt x="3696" y="5181"/>
                  </a:lnTo>
                  <a:lnTo>
                    <a:pt x="3510" y="5454"/>
                  </a:lnTo>
                  <a:lnTo>
                    <a:pt x="3311" y="5722"/>
                  </a:lnTo>
                  <a:lnTo>
                    <a:pt x="3100" y="5981"/>
                  </a:lnTo>
                  <a:lnTo>
                    <a:pt x="2878" y="6232"/>
                  </a:lnTo>
                  <a:lnTo>
                    <a:pt x="2642" y="6473"/>
                  </a:lnTo>
                  <a:lnTo>
                    <a:pt x="2393" y="6702"/>
                  </a:lnTo>
                  <a:lnTo>
                    <a:pt x="2129" y="6918"/>
                  </a:lnTo>
                  <a:lnTo>
                    <a:pt x="2104" y="6935"/>
                  </a:lnTo>
                  <a:lnTo>
                    <a:pt x="2079" y="6953"/>
                  </a:lnTo>
                  <a:lnTo>
                    <a:pt x="2053" y="6971"/>
                  </a:lnTo>
                  <a:lnTo>
                    <a:pt x="2028" y="6990"/>
                  </a:lnTo>
                  <a:lnTo>
                    <a:pt x="2003" y="7010"/>
                  </a:lnTo>
                  <a:lnTo>
                    <a:pt x="1977" y="7029"/>
                  </a:lnTo>
                  <a:lnTo>
                    <a:pt x="1952" y="7049"/>
                  </a:lnTo>
                  <a:lnTo>
                    <a:pt x="1927" y="7069"/>
                  </a:lnTo>
                  <a:lnTo>
                    <a:pt x="1924" y="7069"/>
                  </a:lnTo>
                  <a:lnTo>
                    <a:pt x="1825" y="7151"/>
                  </a:lnTo>
                  <a:lnTo>
                    <a:pt x="1726" y="7235"/>
                  </a:lnTo>
                  <a:lnTo>
                    <a:pt x="1630" y="7321"/>
                  </a:lnTo>
                  <a:lnTo>
                    <a:pt x="1535" y="7411"/>
                  </a:lnTo>
                  <a:lnTo>
                    <a:pt x="1444" y="7502"/>
                  </a:lnTo>
                  <a:lnTo>
                    <a:pt x="1353" y="7595"/>
                  </a:lnTo>
                  <a:lnTo>
                    <a:pt x="1266" y="7691"/>
                  </a:lnTo>
                  <a:lnTo>
                    <a:pt x="1180" y="7789"/>
                  </a:lnTo>
                  <a:lnTo>
                    <a:pt x="1097" y="7890"/>
                  </a:lnTo>
                  <a:lnTo>
                    <a:pt x="1016" y="7992"/>
                  </a:lnTo>
                  <a:lnTo>
                    <a:pt x="938" y="8096"/>
                  </a:lnTo>
                  <a:lnTo>
                    <a:pt x="863" y="8203"/>
                  </a:lnTo>
                  <a:lnTo>
                    <a:pt x="790" y="8312"/>
                  </a:lnTo>
                  <a:lnTo>
                    <a:pt x="720" y="8423"/>
                  </a:lnTo>
                  <a:lnTo>
                    <a:pt x="653" y="8535"/>
                  </a:lnTo>
                  <a:lnTo>
                    <a:pt x="589" y="8650"/>
                  </a:lnTo>
                  <a:lnTo>
                    <a:pt x="528" y="8766"/>
                  </a:lnTo>
                  <a:lnTo>
                    <a:pt x="469" y="8884"/>
                  </a:lnTo>
                  <a:lnTo>
                    <a:pt x="414" y="9003"/>
                  </a:lnTo>
                  <a:lnTo>
                    <a:pt x="362" y="9125"/>
                  </a:lnTo>
                  <a:lnTo>
                    <a:pt x="313" y="9248"/>
                  </a:lnTo>
                  <a:lnTo>
                    <a:pt x="267" y="9373"/>
                  </a:lnTo>
                  <a:lnTo>
                    <a:pt x="225" y="9500"/>
                  </a:lnTo>
                  <a:lnTo>
                    <a:pt x="187" y="9628"/>
                  </a:lnTo>
                  <a:lnTo>
                    <a:pt x="151" y="9757"/>
                  </a:lnTo>
                  <a:lnTo>
                    <a:pt x="120" y="9888"/>
                  </a:lnTo>
                  <a:lnTo>
                    <a:pt x="91" y="10021"/>
                  </a:lnTo>
                  <a:lnTo>
                    <a:pt x="67" y="10155"/>
                  </a:lnTo>
                  <a:lnTo>
                    <a:pt x="47" y="10290"/>
                  </a:lnTo>
                  <a:lnTo>
                    <a:pt x="30" y="10426"/>
                  </a:lnTo>
                  <a:lnTo>
                    <a:pt x="18" y="10564"/>
                  </a:lnTo>
                  <a:lnTo>
                    <a:pt x="9" y="10702"/>
                  </a:lnTo>
                  <a:lnTo>
                    <a:pt x="0" y="11050"/>
                  </a:lnTo>
                  <a:lnTo>
                    <a:pt x="7" y="11384"/>
                  </a:lnTo>
                  <a:lnTo>
                    <a:pt x="29" y="11705"/>
                  </a:lnTo>
                  <a:lnTo>
                    <a:pt x="65" y="12011"/>
                  </a:lnTo>
                  <a:lnTo>
                    <a:pt x="115" y="12305"/>
                  </a:lnTo>
                  <a:lnTo>
                    <a:pt x="176" y="12585"/>
                  </a:lnTo>
                  <a:lnTo>
                    <a:pt x="248" y="12852"/>
                  </a:lnTo>
                  <a:lnTo>
                    <a:pt x="332" y="13107"/>
                  </a:lnTo>
                  <a:lnTo>
                    <a:pt x="424" y="13348"/>
                  </a:lnTo>
                  <a:lnTo>
                    <a:pt x="525" y="13577"/>
                  </a:lnTo>
                  <a:lnTo>
                    <a:pt x="633" y="13793"/>
                  </a:lnTo>
                  <a:lnTo>
                    <a:pt x="749" y="13998"/>
                  </a:lnTo>
                  <a:lnTo>
                    <a:pt x="870" y="14190"/>
                  </a:lnTo>
                  <a:lnTo>
                    <a:pt x="995" y="14369"/>
                  </a:lnTo>
                  <a:lnTo>
                    <a:pt x="1125" y="14537"/>
                  </a:lnTo>
                  <a:lnTo>
                    <a:pt x="1257" y="14694"/>
                  </a:lnTo>
                  <a:lnTo>
                    <a:pt x="1391" y="14838"/>
                  </a:lnTo>
                  <a:lnTo>
                    <a:pt x="1527" y="14971"/>
                  </a:lnTo>
                  <a:lnTo>
                    <a:pt x="1663" y="15093"/>
                  </a:lnTo>
                  <a:lnTo>
                    <a:pt x="1798" y="15204"/>
                  </a:lnTo>
                  <a:lnTo>
                    <a:pt x="1931" y="15302"/>
                  </a:lnTo>
                  <a:lnTo>
                    <a:pt x="2062" y="15391"/>
                  </a:lnTo>
                  <a:lnTo>
                    <a:pt x="2189" y="15470"/>
                  </a:lnTo>
                  <a:lnTo>
                    <a:pt x="2311" y="15536"/>
                  </a:lnTo>
                  <a:lnTo>
                    <a:pt x="2429" y="15594"/>
                  </a:lnTo>
                  <a:lnTo>
                    <a:pt x="2539" y="15640"/>
                  </a:lnTo>
                  <a:lnTo>
                    <a:pt x="2643" y="15676"/>
                  </a:lnTo>
                  <a:lnTo>
                    <a:pt x="2738" y="15703"/>
                  </a:lnTo>
                  <a:lnTo>
                    <a:pt x="2825" y="15719"/>
                  </a:lnTo>
                  <a:lnTo>
                    <a:pt x="2901" y="15726"/>
                  </a:lnTo>
                  <a:lnTo>
                    <a:pt x="2967" y="15723"/>
                  </a:lnTo>
                  <a:lnTo>
                    <a:pt x="3020" y="15711"/>
                  </a:lnTo>
                  <a:lnTo>
                    <a:pt x="3068" y="15686"/>
                  </a:lnTo>
                  <a:lnTo>
                    <a:pt x="3120" y="15649"/>
                  </a:lnTo>
                  <a:lnTo>
                    <a:pt x="3172" y="15598"/>
                  </a:lnTo>
                  <a:lnTo>
                    <a:pt x="3226" y="15533"/>
                  </a:lnTo>
                  <a:lnTo>
                    <a:pt x="3282" y="15457"/>
                  </a:lnTo>
                  <a:lnTo>
                    <a:pt x="3340" y="15369"/>
                  </a:lnTo>
                  <a:lnTo>
                    <a:pt x="3399" y="15270"/>
                  </a:lnTo>
                  <a:lnTo>
                    <a:pt x="3458" y="15161"/>
                  </a:lnTo>
                  <a:lnTo>
                    <a:pt x="3520" y="15043"/>
                  </a:lnTo>
                  <a:lnTo>
                    <a:pt x="3582" y="14916"/>
                  </a:lnTo>
                  <a:lnTo>
                    <a:pt x="3645" y="14781"/>
                  </a:lnTo>
                  <a:lnTo>
                    <a:pt x="3709" y="14638"/>
                  </a:lnTo>
                  <a:lnTo>
                    <a:pt x="3772" y="14488"/>
                  </a:lnTo>
                  <a:lnTo>
                    <a:pt x="3836" y="14332"/>
                  </a:lnTo>
                  <a:lnTo>
                    <a:pt x="3901" y="14170"/>
                  </a:lnTo>
                  <a:lnTo>
                    <a:pt x="3965" y="14003"/>
                  </a:lnTo>
                  <a:lnTo>
                    <a:pt x="4029" y="13832"/>
                  </a:lnTo>
                  <a:lnTo>
                    <a:pt x="4093" y="13657"/>
                  </a:lnTo>
                  <a:lnTo>
                    <a:pt x="4156" y="13480"/>
                  </a:lnTo>
                  <a:lnTo>
                    <a:pt x="4219" y="13300"/>
                  </a:lnTo>
                  <a:lnTo>
                    <a:pt x="4281" y="13118"/>
                  </a:lnTo>
                  <a:lnTo>
                    <a:pt x="4342" y="12936"/>
                  </a:lnTo>
                  <a:lnTo>
                    <a:pt x="4402" y="12752"/>
                  </a:lnTo>
                  <a:lnTo>
                    <a:pt x="4461" y="12570"/>
                  </a:lnTo>
                  <a:lnTo>
                    <a:pt x="4518" y="12387"/>
                  </a:lnTo>
                  <a:lnTo>
                    <a:pt x="4574" y="12208"/>
                  </a:lnTo>
                  <a:lnTo>
                    <a:pt x="4627" y="12029"/>
                  </a:lnTo>
                  <a:lnTo>
                    <a:pt x="4680" y="11854"/>
                  </a:lnTo>
                  <a:lnTo>
                    <a:pt x="4730" y="11683"/>
                  </a:lnTo>
                  <a:lnTo>
                    <a:pt x="4778" y="11515"/>
                  </a:lnTo>
                  <a:lnTo>
                    <a:pt x="4824" y="11353"/>
                  </a:lnTo>
                  <a:lnTo>
                    <a:pt x="4868" y="11196"/>
                  </a:lnTo>
                  <a:lnTo>
                    <a:pt x="4948" y="10893"/>
                  </a:lnTo>
                  <a:lnTo>
                    <a:pt x="5028" y="10590"/>
                  </a:lnTo>
                  <a:lnTo>
                    <a:pt x="5104" y="10287"/>
                  </a:lnTo>
                  <a:lnTo>
                    <a:pt x="5177" y="9984"/>
                  </a:lnTo>
                  <a:lnTo>
                    <a:pt x="5250" y="9682"/>
                  </a:lnTo>
                  <a:lnTo>
                    <a:pt x="5319" y="9382"/>
                  </a:lnTo>
                  <a:lnTo>
                    <a:pt x="5387" y="9085"/>
                  </a:lnTo>
                  <a:lnTo>
                    <a:pt x="5452" y="8792"/>
                  </a:lnTo>
                  <a:lnTo>
                    <a:pt x="5514" y="8501"/>
                  </a:lnTo>
                  <a:lnTo>
                    <a:pt x="5574" y="8216"/>
                  </a:lnTo>
                  <a:lnTo>
                    <a:pt x="5633" y="7936"/>
                  </a:lnTo>
                  <a:lnTo>
                    <a:pt x="5689" y="7662"/>
                  </a:lnTo>
                  <a:lnTo>
                    <a:pt x="5795" y="7136"/>
                  </a:lnTo>
                  <a:lnTo>
                    <a:pt x="5892" y="6641"/>
                  </a:lnTo>
                  <a:lnTo>
                    <a:pt x="5982" y="6183"/>
                  </a:lnTo>
                  <a:lnTo>
                    <a:pt x="6063" y="5770"/>
                  </a:lnTo>
                  <a:lnTo>
                    <a:pt x="6100" y="5580"/>
                  </a:lnTo>
                  <a:lnTo>
                    <a:pt x="6135" y="5404"/>
                  </a:lnTo>
                  <a:lnTo>
                    <a:pt x="6170" y="5242"/>
                  </a:lnTo>
                  <a:lnTo>
                    <a:pt x="6201" y="5093"/>
                  </a:lnTo>
                  <a:lnTo>
                    <a:pt x="6231" y="4959"/>
                  </a:lnTo>
                  <a:lnTo>
                    <a:pt x="6258" y="4841"/>
                  </a:lnTo>
                  <a:lnTo>
                    <a:pt x="6284" y="4740"/>
                  </a:lnTo>
                  <a:lnTo>
                    <a:pt x="6308" y="4655"/>
                  </a:lnTo>
                  <a:lnTo>
                    <a:pt x="6332" y="4588"/>
                  </a:lnTo>
                  <a:lnTo>
                    <a:pt x="6352" y="4539"/>
                  </a:lnTo>
                  <a:lnTo>
                    <a:pt x="6371" y="4510"/>
                  </a:lnTo>
                  <a:lnTo>
                    <a:pt x="6388" y="4500"/>
                  </a:lnTo>
                  <a:lnTo>
                    <a:pt x="6404" y="4510"/>
                  </a:lnTo>
                  <a:lnTo>
                    <a:pt x="6422" y="4539"/>
                  </a:lnTo>
                  <a:lnTo>
                    <a:pt x="6440" y="4588"/>
                  </a:lnTo>
                  <a:lnTo>
                    <a:pt x="6460" y="4655"/>
                  </a:lnTo>
                  <a:lnTo>
                    <a:pt x="6480" y="4740"/>
                  </a:lnTo>
                  <a:lnTo>
                    <a:pt x="6500" y="4840"/>
                  </a:lnTo>
                  <a:lnTo>
                    <a:pt x="6522" y="4957"/>
                  </a:lnTo>
                  <a:lnTo>
                    <a:pt x="6543" y="5090"/>
                  </a:lnTo>
                  <a:lnTo>
                    <a:pt x="6564" y="5238"/>
                  </a:lnTo>
                  <a:lnTo>
                    <a:pt x="6585" y="5399"/>
                  </a:lnTo>
                  <a:lnTo>
                    <a:pt x="6606" y="5573"/>
                  </a:lnTo>
                  <a:lnTo>
                    <a:pt x="6627" y="5761"/>
                  </a:lnTo>
                  <a:lnTo>
                    <a:pt x="6647" y="5959"/>
                  </a:lnTo>
                  <a:lnTo>
                    <a:pt x="6667" y="6169"/>
                  </a:lnTo>
                  <a:lnTo>
                    <a:pt x="6686" y="6390"/>
                  </a:lnTo>
                  <a:lnTo>
                    <a:pt x="6704" y="6621"/>
                  </a:lnTo>
                  <a:lnTo>
                    <a:pt x="6722" y="6859"/>
                  </a:lnTo>
                  <a:lnTo>
                    <a:pt x="6738" y="7107"/>
                  </a:lnTo>
                  <a:lnTo>
                    <a:pt x="6753" y="7362"/>
                  </a:lnTo>
                  <a:lnTo>
                    <a:pt x="6767" y="7625"/>
                  </a:lnTo>
                  <a:lnTo>
                    <a:pt x="6779" y="7893"/>
                  </a:lnTo>
                  <a:lnTo>
                    <a:pt x="6789" y="8167"/>
                  </a:lnTo>
                  <a:lnTo>
                    <a:pt x="6798" y="8445"/>
                  </a:lnTo>
                  <a:lnTo>
                    <a:pt x="6805" y="8727"/>
                  </a:lnTo>
                  <a:lnTo>
                    <a:pt x="6810" y="9014"/>
                  </a:lnTo>
                  <a:lnTo>
                    <a:pt x="6812" y="9302"/>
                  </a:lnTo>
                  <a:lnTo>
                    <a:pt x="6813" y="9593"/>
                  </a:lnTo>
                  <a:lnTo>
                    <a:pt x="6811" y="9884"/>
                  </a:lnTo>
                  <a:lnTo>
                    <a:pt x="6806" y="10177"/>
                  </a:lnTo>
                  <a:lnTo>
                    <a:pt x="6799" y="10469"/>
                  </a:lnTo>
                  <a:lnTo>
                    <a:pt x="6789" y="10760"/>
                  </a:lnTo>
                  <a:lnTo>
                    <a:pt x="6776" y="11050"/>
                  </a:lnTo>
                  <a:lnTo>
                    <a:pt x="6760" y="11301"/>
                  </a:lnTo>
                  <a:lnTo>
                    <a:pt x="6740" y="11549"/>
                  </a:lnTo>
                  <a:lnTo>
                    <a:pt x="6716" y="11793"/>
                  </a:lnTo>
                  <a:lnTo>
                    <a:pt x="6687" y="12035"/>
                  </a:lnTo>
                  <a:lnTo>
                    <a:pt x="6654" y="12271"/>
                  </a:lnTo>
                  <a:lnTo>
                    <a:pt x="6619" y="12505"/>
                  </a:lnTo>
                  <a:lnTo>
                    <a:pt x="6580" y="12734"/>
                  </a:lnTo>
                  <a:lnTo>
                    <a:pt x="6539" y="12959"/>
                  </a:lnTo>
                  <a:lnTo>
                    <a:pt x="6495" y="13179"/>
                  </a:lnTo>
                  <a:lnTo>
                    <a:pt x="6450" y="13393"/>
                  </a:lnTo>
                  <a:lnTo>
                    <a:pt x="6403" y="13601"/>
                  </a:lnTo>
                  <a:lnTo>
                    <a:pt x="6355" y="13804"/>
                  </a:lnTo>
                  <a:lnTo>
                    <a:pt x="6306" y="14000"/>
                  </a:lnTo>
                  <a:lnTo>
                    <a:pt x="6257" y="14190"/>
                  </a:lnTo>
                  <a:lnTo>
                    <a:pt x="6208" y="14372"/>
                  </a:lnTo>
                  <a:lnTo>
                    <a:pt x="6159" y="14548"/>
                  </a:lnTo>
                  <a:lnTo>
                    <a:pt x="6111" y="14716"/>
                  </a:lnTo>
                  <a:lnTo>
                    <a:pt x="6064" y="14876"/>
                  </a:lnTo>
                  <a:lnTo>
                    <a:pt x="6019" y="15027"/>
                  </a:lnTo>
                  <a:lnTo>
                    <a:pt x="5975" y="15170"/>
                  </a:lnTo>
                  <a:lnTo>
                    <a:pt x="5894" y="15430"/>
                  </a:lnTo>
                  <a:lnTo>
                    <a:pt x="5826" y="15651"/>
                  </a:lnTo>
                  <a:lnTo>
                    <a:pt x="5797" y="15747"/>
                  </a:lnTo>
                  <a:lnTo>
                    <a:pt x="5772" y="15832"/>
                  </a:lnTo>
                  <a:lnTo>
                    <a:pt x="5751" y="15906"/>
                  </a:lnTo>
                  <a:lnTo>
                    <a:pt x="5735" y="15969"/>
                  </a:lnTo>
                  <a:lnTo>
                    <a:pt x="5725" y="16021"/>
                  </a:lnTo>
                  <a:lnTo>
                    <a:pt x="5720" y="16060"/>
                  </a:lnTo>
                  <a:lnTo>
                    <a:pt x="5721" y="16089"/>
                  </a:lnTo>
                  <a:lnTo>
                    <a:pt x="5728" y="16104"/>
                  </a:lnTo>
                  <a:lnTo>
                    <a:pt x="5759" y="16119"/>
                  </a:lnTo>
                  <a:lnTo>
                    <a:pt x="5807" y="16127"/>
                  </a:lnTo>
                  <a:lnTo>
                    <a:pt x="5869" y="16127"/>
                  </a:lnTo>
                  <a:lnTo>
                    <a:pt x="5945" y="16119"/>
                  </a:lnTo>
                  <a:lnTo>
                    <a:pt x="6035" y="16104"/>
                  </a:lnTo>
                  <a:lnTo>
                    <a:pt x="6136" y="16082"/>
                  </a:lnTo>
                  <a:lnTo>
                    <a:pt x="6249" y="16050"/>
                  </a:lnTo>
                  <a:lnTo>
                    <a:pt x="6373" y="16013"/>
                  </a:lnTo>
                  <a:lnTo>
                    <a:pt x="6504" y="15968"/>
                  </a:lnTo>
                  <a:lnTo>
                    <a:pt x="6644" y="15914"/>
                  </a:lnTo>
                  <a:lnTo>
                    <a:pt x="6792" y="15854"/>
                  </a:lnTo>
                  <a:lnTo>
                    <a:pt x="6946" y="15786"/>
                  </a:lnTo>
                  <a:lnTo>
                    <a:pt x="7105" y="15712"/>
                  </a:lnTo>
                  <a:lnTo>
                    <a:pt x="7267" y="15629"/>
                  </a:lnTo>
                  <a:lnTo>
                    <a:pt x="7433" y="15539"/>
                  </a:lnTo>
                  <a:lnTo>
                    <a:pt x="7602" y="15443"/>
                  </a:lnTo>
                  <a:lnTo>
                    <a:pt x="7772" y="15338"/>
                  </a:lnTo>
                  <a:lnTo>
                    <a:pt x="7942" y="15227"/>
                  </a:lnTo>
                  <a:lnTo>
                    <a:pt x="8111" y="15108"/>
                  </a:lnTo>
                  <a:lnTo>
                    <a:pt x="8279" y="14982"/>
                  </a:lnTo>
                  <a:lnTo>
                    <a:pt x="8444" y="14850"/>
                  </a:lnTo>
                  <a:lnTo>
                    <a:pt x="8605" y="14710"/>
                  </a:lnTo>
                  <a:lnTo>
                    <a:pt x="8761" y="14563"/>
                  </a:lnTo>
                  <a:lnTo>
                    <a:pt x="8912" y="14408"/>
                  </a:lnTo>
                  <a:lnTo>
                    <a:pt x="9056" y="14248"/>
                  </a:lnTo>
                  <a:lnTo>
                    <a:pt x="9193" y="14080"/>
                  </a:lnTo>
                  <a:lnTo>
                    <a:pt x="9320" y="13905"/>
                  </a:lnTo>
                  <a:lnTo>
                    <a:pt x="9438" y="13724"/>
                  </a:lnTo>
                  <a:lnTo>
                    <a:pt x="9546" y="13535"/>
                  </a:lnTo>
                  <a:lnTo>
                    <a:pt x="9641" y="13340"/>
                  </a:lnTo>
                  <a:lnTo>
                    <a:pt x="9724" y="13138"/>
                  </a:lnTo>
                  <a:lnTo>
                    <a:pt x="9794" y="12930"/>
                  </a:lnTo>
                  <a:lnTo>
                    <a:pt x="9808" y="12898"/>
                  </a:lnTo>
                  <a:lnTo>
                    <a:pt x="9844" y="12805"/>
                  </a:lnTo>
                  <a:lnTo>
                    <a:pt x="9868" y="12735"/>
                  </a:lnTo>
                  <a:lnTo>
                    <a:pt x="9896" y="12651"/>
                  </a:lnTo>
                  <a:lnTo>
                    <a:pt x="9928" y="12552"/>
                  </a:lnTo>
                  <a:lnTo>
                    <a:pt x="9960" y="12438"/>
                  </a:lnTo>
                  <a:lnTo>
                    <a:pt x="9993" y="12309"/>
                  </a:lnTo>
                  <a:lnTo>
                    <a:pt x="10026" y="12166"/>
                  </a:lnTo>
                  <a:lnTo>
                    <a:pt x="10059" y="12008"/>
                  </a:lnTo>
                  <a:lnTo>
                    <a:pt x="10090" y="11836"/>
                  </a:lnTo>
                  <a:lnTo>
                    <a:pt x="10120" y="11650"/>
                  </a:lnTo>
                  <a:lnTo>
                    <a:pt x="10146" y="11451"/>
                  </a:lnTo>
                  <a:lnTo>
                    <a:pt x="10169" y="11237"/>
                  </a:lnTo>
                  <a:lnTo>
                    <a:pt x="10186" y="11009"/>
                  </a:lnTo>
                  <a:lnTo>
                    <a:pt x="10199" y="10768"/>
                  </a:lnTo>
                  <a:lnTo>
                    <a:pt x="10205" y="10514"/>
                  </a:lnTo>
                  <a:lnTo>
                    <a:pt x="10205" y="10247"/>
                  </a:lnTo>
                  <a:lnTo>
                    <a:pt x="10197" y="9967"/>
                  </a:lnTo>
                  <a:lnTo>
                    <a:pt x="10180" y="9673"/>
                  </a:lnTo>
                  <a:lnTo>
                    <a:pt x="10154" y="9366"/>
                  </a:lnTo>
                  <a:lnTo>
                    <a:pt x="10118" y="9048"/>
                  </a:lnTo>
                  <a:lnTo>
                    <a:pt x="10070" y="8716"/>
                  </a:lnTo>
                  <a:lnTo>
                    <a:pt x="10012" y="8372"/>
                  </a:lnTo>
                  <a:lnTo>
                    <a:pt x="9941" y="8016"/>
                  </a:lnTo>
                  <a:lnTo>
                    <a:pt x="9856" y="7648"/>
                  </a:lnTo>
                  <a:lnTo>
                    <a:pt x="9758" y="7267"/>
                  </a:lnTo>
                  <a:lnTo>
                    <a:pt x="9645" y="6875"/>
                  </a:lnTo>
                  <a:lnTo>
                    <a:pt x="9516" y="6470"/>
                  </a:lnTo>
                  <a:lnTo>
                    <a:pt x="9371" y="6055"/>
                  </a:lnTo>
                  <a:lnTo>
                    <a:pt x="9209" y="562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32" name="Group 31"/>
          <p:cNvGrpSpPr/>
          <p:nvPr userDrawn="1"/>
        </p:nvGrpSpPr>
        <p:grpSpPr>
          <a:xfrm>
            <a:off x="8198223" y="3987148"/>
            <a:ext cx="711200" cy="540000"/>
            <a:chOff x="8292357" y="3904023"/>
            <a:chExt cx="711200" cy="711200"/>
          </a:xfrm>
        </p:grpSpPr>
        <p:sp>
          <p:nvSpPr>
            <p:cNvPr id="33" name="Oval 32"/>
            <p:cNvSpPr/>
            <p:nvPr userDrawn="1"/>
          </p:nvSpPr>
          <p:spPr>
            <a:xfrm>
              <a:off x="8292357" y="3904023"/>
              <a:ext cx="711200" cy="7112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34" name="Freeform 581"/>
            <p:cNvSpPr>
              <a:spLocks/>
            </p:cNvSpPr>
            <p:nvPr/>
          </p:nvSpPr>
          <p:spPr bwMode="auto">
            <a:xfrm>
              <a:off x="8443963" y="4128019"/>
              <a:ext cx="407988" cy="255588"/>
            </a:xfrm>
            <a:custGeom>
              <a:avLst/>
              <a:gdLst>
                <a:gd name="T0" fmla="*/ 4009 w 16189"/>
                <a:gd name="T1" fmla="*/ 6758 h 10140"/>
                <a:gd name="T2" fmla="*/ 4161 w 16189"/>
                <a:gd name="T3" fmla="*/ 6050 h 10140"/>
                <a:gd name="T4" fmla="*/ 4470 w 16189"/>
                <a:gd name="T5" fmla="*/ 4965 h 10140"/>
                <a:gd name="T6" fmla="*/ 4968 w 16189"/>
                <a:gd name="T7" fmla="*/ 3679 h 10140"/>
                <a:gd name="T8" fmla="*/ 5687 w 16189"/>
                <a:gd name="T9" fmla="*/ 2365 h 10140"/>
                <a:gd name="T10" fmla="*/ 6663 w 16189"/>
                <a:gd name="T11" fmla="*/ 1198 h 10140"/>
                <a:gd name="T12" fmla="*/ 7924 w 16189"/>
                <a:gd name="T13" fmla="*/ 350 h 10140"/>
                <a:gd name="T14" fmla="*/ 9506 w 16189"/>
                <a:gd name="T15" fmla="*/ 0 h 10140"/>
                <a:gd name="T16" fmla="*/ 11178 w 16189"/>
                <a:gd name="T17" fmla="*/ 237 h 10140"/>
                <a:gd name="T18" fmla="*/ 12254 w 16189"/>
                <a:gd name="T19" fmla="*/ 873 h 10140"/>
                <a:gd name="T20" fmla="*/ 12810 w 16189"/>
                <a:gd name="T21" fmla="*/ 1776 h 10140"/>
                <a:gd name="T22" fmla="*/ 12973 w 16189"/>
                <a:gd name="T23" fmla="*/ 2819 h 10140"/>
                <a:gd name="T24" fmla="*/ 12868 w 16189"/>
                <a:gd name="T25" fmla="*/ 3877 h 10140"/>
                <a:gd name="T26" fmla="*/ 12619 w 16189"/>
                <a:gd name="T27" fmla="*/ 4825 h 10140"/>
                <a:gd name="T28" fmla="*/ 12354 w 16189"/>
                <a:gd name="T29" fmla="*/ 5536 h 10140"/>
                <a:gd name="T30" fmla="*/ 12196 w 16189"/>
                <a:gd name="T31" fmla="*/ 5886 h 10140"/>
                <a:gd name="T32" fmla="*/ 12237 w 16189"/>
                <a:gd name="T33" fmla="*/ 5809 h 10140"/>
                <a:gd name="T34" fmla="*/ 12360 w 16189"/>
                <a:gd name="T35" fmla="*/ 5634 h 10140"/>
                <a:gd name="T36" fmla="*/ 12568 w 16189"/>
                <a:gd name="T37" fmla="*/ 5418 h 10140"/>
                <a:gd name="T38" fmla="*/ 12874 w 16189"/>
                <a:gd name="T39" fmla="*/ 5203 h 10140"/>
                <a:gd name="T40" fmla="*/ 13290 w 16189"/>
                <a:gd name="T41" fmla="*/ 5031 h 10140"/>
                <a:gd name="T42" fmla="*/ 13827 w 16189"/>
                <a:gd name="T43" fmla="*/ 4945 h 10140"/>
                <a:gd name="T44" fmla="*/ 14499 w 16189"/>
                <a:gd name="T45" fmla="*/ 4988 h 10140"/>
                <a:gd name="T46" fmla="*/ 15208 w 16189"/>
                <a:gd name="T47" fmla="*/ 5170 h 10140"/>
                <a:gd name="T48" fmla="*/ 15611 w 16189"/>
                <a:gd name="T49" fmla="*/ 5442 h 10140"/>
                <a:gd name="T50" fmla="*/ 15930 w 16189"/>
                <a:gd name="T51" fmla="*/ 5865 h 10140"/>
                <a:gd name="T52" fmla="*/ 16132 w 16189"/>
                <a:gd name="T53" fmla="*/ 6400 h 10140"/>
                <a:gd name="T54" fmla="*/ 16188 w 16189"/>
                <a:gd name="T55" fmla="*/ 7006 h 10140"/>
                <a:gd name="T56" fmla="*/ 16067 w 16189"/>
                <a:gd name="T57" fmla="*/ 7645 h 10140"/>
                <a:gd name="T58" fmla="*/ 15738 w 16189"/>
                <a:gd name="T59" fmla="*/ 8278 h 10140"/>
                <a:gd name="T60" fmla="*/ 15170 w 16189"/>
                <a:gd name="T61" fmla="*/ 8863 h 10140"/>
                <a:gd name="T62" fmla="*/ 14325 w 16189"/>
                <a:gd name="T63" fmla="*/ 9363 h 10140"/>
                <a:gd name="T64" fmla="*/ 13031 w 16189"/>
                <a:gd name="T65" fmla="*/ 9738 h 10140"/>
                <a:gd name="T66" fmla="*/ 11342 w 16189"/>
                <a:gd name="T67" fmla="*/ 9989 h 10140"/>
                <a:gd name="T68" fmla="*/ 9410 w 16189"/>
                <a:gd name="T69" fmla="*/ 10119 h 10140"/>
                <a:gd name="T70" fmla="*/ 7387 w 16189"/>
                <a:gd name="T71" fmla="*/ 10133 h 10140"/>
                <a:gd name="T72" fmla="*/ 5426 w 16189"/>
                <a:gd name="T73" fmla="*/ 10038 h 10140"/>
                <a:gd name="T74" fmla="*/ 3676 w 16189"/>
                <a:gd name="T75" fmla="*/ 9837 h 10140"/>
                <a:gd name="T76" fmla="*/ 2291 w 16189"/>
                <a:gd name="T77" fmla="*/ 9537 h 10140"/>
                <a:gd name="T78" fmla="*/ 1443 w 16189"/>
                <a:gd name="T79" fmla="*/ 9164 h 10140"/>
                <a:gd name="T80" fmla="*/ 952 w 16189"/>
                <a:gd name="T81" fmla="*/ 8782 h 10140"/>
                <a:gd name="T82" fmla="*/ 564 w 16189"/>
                <a:gd name="T83" fmla="*/ 8344 h 10140"/>
                <a:gd name="T84" fmla="*/ 276 w 16189"/>
                <a:gd name="T85" fmla="*/ 7871 h 10140"/>
                <a:gd name="T86" fmla="*/ 90 w 16189"/>
                <a:gd name="T87" fmla="*/ 7380 h 10140"/>
                <a:gd name="T88" fmla="*/ 5 w 16189"/>
                <a:gd name="T89" fmla="*/ 6893 h 10140"/>
                <a:gd name="T90" fmla="*/ 20 w 16189"/>
                <a:gd name="T91" fmla="*/ 6428 h 10140"/>
                <a:gd name="T92" fmla="*/ 135 w 16189"/>
                <a:gd name="T93" fmla="*/ 6004 h 10140"/>
                <a:gd name="T94" fmla="*/ 347 w 16189"/>
                <a:gd name="T95" fmla="*/ 5638 h 10140"/>
                <a:gd name="T96" fmla="*/ 615 w 16189"/>
                <a:gd name="T97" fmla="*/ 5314 h 10140"/>
                <a:gd name="T98" fmla="*/ 923 w 16189"/>
                <a:gd name="T99" fmla="*/ 5029 h 10140"/>
                <a:gd name="T100" fmla="*/ 1270 w 16189"/>
                <a:gd name="T101" fmla="*/ 4795 h 10140"/>
                <a:gd name="T102" fmla="*/ 1657 w 16189"/>
                <a:gd name="T103" fmla="*/ 4619 h 10140"/>
                <a:gd name="T104" fmla="*/ 2083 w 16189"/>
                <a:gd name="T105" fmla="*/ 4511 h 10140"/>
                <a:gd name="T106" fmla="*/ 2546 w 16189"/>
                <a:gd name="T107" fmla="*/ 4481 h 10140"/>
                <a:gd name="T108" fmla="*/ 3049 w 16189"/>
                <a:gd name="T109" fmla="*/ 4538 h 10140"/>
                <a:gd name="T110" fmla="*/ 3506 w 16189"/>
                <a:gd name="T111" fmla="*/ 4666 h 10140"/>
                <a:gd name="T112" fmla="*/ 3691 w 16189"/>
                <a:gd name="T113" fmla="*/ 4859 h 10140"/>
                <a:gd name="T114" fmla="*/ 3821 w 16189"/>
                <a:gd name="T115" fmla="*/ 5171 h 10140"/>
                <a:gd name="T116" fmla="*/ 3906 w 16189"/>
                <a:gd name="T117" fmla="*/ 5556 h 10140"/>
                <a:gd name="T118" fmla="*/ 3955 w 16189"/>
                <a:gd name="T119" fmla="*/ 5967 h 10140"/>
                <a:gd name="T120" fmla="*/ 3978 w 16189"/>
                <a:gd name="T121" fmla="*/ 6356 h 10140"/>
                <a:gd name="T122" fmla="*/ 3983 w 16189"/>
                <a:gd name="T123" fmla="*/ 6743 h 10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189" h="10140">
                  <a:moveTo>
                    <a:pt x="3979" y="6938"/>
                  </a:moveTo>
                  <a:lnTo>
                    <a:pt x="3982" y="6917"/>
                  </a:lnTo>
                  <a:lnTo>
                    <a:pt x="3992" y="6856"/>
                  </a:lnTo>
                  <a:lnTo>
                    <a:pt x="4009" y="6758"/>
                  </a:lnTo>
                  <a:lnTo>
                    <a:pt x="4035" y="6626"/>
                  </a:lnTo>
                  <a:lnTo>
                    <a:pt x="4068" y="6462"/>
                  </a:lnTo>
                  <a:lnTo>
                    <a:pt x="4109" y="6269"/>
                  </a:lnTo>
                  <a:lnTo>
                    <a:pt x="4161" y="6050"/>
                  </a:lnTo>
                  <a:lnTo>
                    <a:pt x="4222" y="5807"/>
                  </a:lnTo>
                  <a:lnTo>
                    <a:pt x="4294" y="5543"/>
                  </a:lnTo>
                  <a:lnTo>
                    <a:pt x="4376" y="5262"/>
                  </a:lnTo>
                  <a:lnTo>
                    <a:pt x="4470" y="4965"/>
                  </a:lnTo>
                  <a:lnTo>
                    <a:pt x="4575" y="4656"/>
                  </a:lnTo>
                  <a:lnTo>
                    <a:pt x="4692" y="4337"/>
                  </a:lnTo>
                  <a:lnTo>
                    <a:pt x="4824" y="4009"/>
                  </a:lnTo>
                  <a:lnTo>
                    <a:pt x="4968" y="3679"/>
                  </a:lnTo>
                  <a:lnTo>
                    <a:pt x="5125" y="3346"/>
                  </a:lnTo>
                  <a:lnTo>
                    <a:pt x="5298" y="3014"/>
                  </a:lnTo>
                  <a:lnTo>
                    <a:pt x="5485" y="2686"/>
                  </a:lnTo>
                  <a:lnTo>
                    <a:pt x="5687" y="2365"/>
                  </a:lnTo>
                  <a:lnTo>
                    <a:pt x="5906" y="2052"/>
                  </a:lnTo>
                  <a:lnTo>
                    <a:pt x="6141" y="1751"/>
                  </a:lnTo>
                  <a:lnTo>
                    <a:pt x="6393" y="1466"/>
                  </a:lnTo>
                  <a:lnTo>
                    <a:pt x="6663" y="1198"/>
                  </a:lnTo>
                  <a:lnTo>
                    <a:pt x="6950" y="949"/>
                  </a:lnTo>
                  <a:lnTo>
                    <a:pt x="7256" y="723"/>
                  </a:lnTo>
                  <a:lnTo>
                    <a:pt x="7580" y="522"/>
                  </a:lnTo>
                  <a:lnTo>
                    <a:pt x="7924" y="350"/>
                  </a:lnTo>
                  <a:lnTo>
                    <a:pt x="8289" y="209"/>
                  </a:lnTo>
                  <a:lnTo>
                    <a:pt x="8673" y="103"/>
                  </a:lnTo>
                  <a:lnTo>
                    <a:pt x="9079" y="32"/>
                  </a:lnTo>
                  <a:lnTo>
                    <a:pt x="9506" y="0"/>
                  </a:lnTo>
                  <a:lnTo>
                    <a:pt x="9955" y="9"/>
                  </a:lnTo>
                  <a:lnTo>
                    <a:pt x="10407" y="58"/>
                  </a:lnTo>
                  <a:lnTo>
                    <a:pt x="10814" y="134"/>
                  </a:lnTo>
                  <a:lnTo>
                    <a:pt x="11178" y="237"/>
                  </a:lnTo>
                  <a:lnTo>
                    <a:pt x="11503" y="364"/>
                  </a:lnTo>
                  <a:lnTo>
                    <a:pt x="11788" y="513"/>
                  </a:lnTo>
                  <a:lnTo>
                    <a:pt x="12038" y="684"/>
                  </a:lnTo>
                  <a:lnTo>
                    <a:pt x="12254" y="873"/>
                  </a:lnTo>
                  <a:lnTo>
                    <a:pt x="12437" y="1078"/>
                  </a:lnTo>
                  <a:lnTo>
                    <a:pt x="12589" y="1298"/>
                  </a:lnTo>
                  <a:lnTo>
                    <a:pt x="12713" y="1532"/>
                  </a:lnTo>
                  <a:lnTo>
                    <a:pt x="12810" y="1776"/>
                  </a:lnTo>
                  <a:lnTo>
                    <a:pt x="12883" y="2028"/>
                  </a:lnTo>
                  <a:lnTo>
                    <a:pt x="12933" y="2288"/>
                  </a:lnTo>
                  <a:lnTo>
                    <a:pt x="12962" y="2552"/>
                  </a:lnTo>
                  <a:lnTo>
                    <a:pt x="12973" y="2819"/>
                  </a:lnTo>
                  <a:lnTo>
                    <a:pt x="12967" y="3087"/>
                  </a:lnTo>
                  <a:lnTo>
                    <a:pt x="12946" y="3354"/>
                  </a:lnTo>
                  <a:lnTo>
                    <a:pt x="12912" y="3618"/>
                  </a:lnTo>
                  <a:lnTo>
                    <a:pt x="12868" y="3877"/>
                  </a:lnTo>
                  <a:lnTo>
                    <a:pt x="12814" y="4129"/>
                  </a:lnTo>
                  <a:lnTo>
                    <a:pt x="12753" y="4373"/>
                  </a:lnTo>
                  <a:lnTo>
                    <a:pt x="12688" y="4606"/>
                  </a:lnTo>
                  <a:lnTo>
                    <a:pt x="12619" y="4825"/>
                  </a:lnTo>
                  <a:lnTo>
                    <a:pt x="12550" y="5030"/>
                  </a:lnTo>
                  <a:lnTo>
                    <a:pt x="12481" y="5218"/>
                  </a:lnTo>
                  <a:lnTo>
                    <a:pt x="12414" y="5388"/>
                  </a:lnTo>
                  <a:lnTo>
                    <a:pt x="12354" y="5536"/>
                  </a:lnTo>
                  <a:lnTo>
                    <a:pt x="12299" y="5663"/>
                  </a:lnTo>
                  <a:lnTo>
                    <a:pt x="12254" y="5765"/>
                  </a:lnTo>
                  <a:lnTo>
                    <a:pt x="12218" y="5839"/>
                  </a:lnTo>
                  <a:lnTo>
                    <a:pt x="12196" y="5886"/>
                  </a:lnTo>
                  <a:lnTo>
                    <a:pt x="12188" y="5902"/>
                  </a:lnTo>
                  <a:lnTo>
                    <a:pt x="12195" y="5886"/>
                  </a:lnTo>
                  <a:lnTo>
                    <a:pt x="12219" y="5840"/>
                  </a:lnTo>
                  <a:lnTo>
                    <a:pt x="12237" y="5809"/>
                  </a:lnTo>
                  <a:lnTo>
                    <a:pt x="12261" y="5771"/>
                  </a:lnTo>
                  <a:lnTo>
                    <a:pt x="12289" y="5729"/>
                  </a:lnTo>
                  <a:lnTo>
                    <a:pt x="12321" y="5684"/>
                  </a:lnTo>
                  <a:lnTo>
                    <a:pt x="12360" y="5634"/>
                  </a:lnTo>
                  <a:lnTo>
                    <a:pt x="12403" y="5582"/>
                  </a:lnTo>
                  <a:lnTo>
                    <a:pt x="12452" y="5529"/>
                  </a:lnTo>
                  <a:lnTo>
                    <a:pt x="12508" y="5474"/>
                  </a:lnTo>
                  <a:lnTo>
                    <a:pt x="12568" y="5418"/>
                  </a:lnTo>
                  <a:lnTo>
                    <a:pt x="12635" y="5363"/>
                  </a:lnTo>
                  <a:lnTo>
                    <a:pt x="12708" y="5308"/>
                  </a:lnTo>
                  <a:lnTo>
                    <a:pt x="12788" y="5255"/>
                  </a:lnTo>
                  <a:lnTo>
                    <a:pt x="12874" y="5203"/>
                  </a:lnTo>
                  <a:lnTo>
                    <a:pt x="12967" y="5154"/>
                  </a:lnTo>
                  <a:lnTo>
                    <a:pt x="13067" y="5110"/>
                  </a:lnTo>
                  <a:lnTo>
                    <a:pt x="13174" y="5068"/>
                  </a:lnTo>
                  <a:lnTo>
                    <a:pt x="13290" y="5031"/>
                  </a:lnTo>
                  <a:lnTo>
                    <a:pt x="13412" y="5000"/>
                  </a:lnTo>
                  <a:lnTo>
                    <a:pt x="13543" y="4976"/>
                  </a:lnTo>
                  <a:lnTo>
                    <a:pt x="13680" y="4956"/>
                  </a:lnTo>
                  <a:lnTo>
                    <a:pt x="13827" y="4945"/>
                  </a:lnTo>
                  <a:lnTo>
                    <a:pt x="13982" y="4942"/>
                  </a:lnTo>
                  <a:lnTo>
                    <a:pt x="14146" y="4948"/>
                  </a:lnTo>
                  <a:lnTo>
                    <a:pt x="14318" y="4963"/>
                  </a:lnTo>
                  <a:lnTo>
                    <a:pt x="14499" y="4988"/>
                  </a:lnTo>
                  <a:lnTo>
                    <a:pt x="14689" y="5023"/>
                  </a:lnTo>
                  <a:lnTo>
                    <a:pt x="14889" y="5070"/>
                  </a:lnTo>
                  <a:lnTo>
                    <a:pt x="15097" y="5130"/>
                  </a:lnTo>
                  <a:lnTo>
                    <a:pt x="15208" y="5170"/>
                  </a:lnTo>
                  <a:lnTo>
                    <a:pt x="15316" y="5221"/>
                  </a:lnTo>
                  <a:lnTo>
                    <a:pt x="15419" y="5284"/>
                  </a:lnTo>
                  <a:lnTo>
                    <a:pt x="15517" y="5359"/>
                  </a:lnTo>
                  <a:lnTo>
                    <a:pt x="15611" y="5442"/>
                  </a:lnTo>
                  <a:lnTo>
                    <a:pt x="15700" y="5535"/>
                  </a:lnTo>
                  <a:lnTo>
                    <a:pt x="15783" y="5637"/>
                  </a:lnTo>
                  <a:lnTo>
                    <a:pt x="15860" y="5748"/>
                  </a:lnTo>
                  <a:lnTo>
                    <a:pt x="15930" y="5865"/>
                  </a:lnTo>
                  <a:lnTo>
                    <a:pt x="15993" y="5990"/>
                  </a:lnTo>
                  <a:lnTo>
                    <a:pt x="16047" y="6121"/>
                  </a:lnTo>
                  <a:lnTo>
                    <a:pt x="16094" y="6258"/>
                  </a:lnTo>
                  <a:lnTo>
                    <a:pt x="16132" y="6400"/>
                  </a:lnTo>
                  <a:lnTo>
                    <a:pt x="16161" y="6546"/>
                  </a:lnTo>
                  <a:lnTo>
                    <a:pt x="16180" y="6696"/>
                  </a:lnTo>
                  <a:lnTo>
                    <a:pt x="16189" y="6850"/>
                  </a:lnTo>
                  <a:lnTo>
                    <a:pt x="16188" y="7006"/>
                  </a:lnTo>
                  <a:lnTo>
                    <a:pt x="16175" y="7165"/>
                  </a:lnTo>
                  <a:lnTo>
                    <a:pt x="16152" y="7324"/>
                  </a:lnTo>
                  <a:lnTo>
                    <a:pt x="16115" y="7485"/>
                  </a:lnTo>
                  <a:lnTo>
                    <a:pt x="16067" y="7645"/>
                  </a:lnTo>
                  <a:lnTo>
                    <a:pt x="16005" y="7806"/>
                  </a:lnTo>
                  <a:lnTo>
                    <a:pt x="15930" y="7965"/>
                  </a:lnTo>
                  <a:lnTo>
                    <a:pt x="15841" y="8123"/>
                  </a:lnTo>
                  <a:lnTo>
                    <a:pt x="15738" y="8278"/>
                  </a:lnTo>
                  <a:lnTo>
                    <a:pt x="15619" y="8429"/>
                  </a:lnTo>
                  <a:lnTo>
                    <a:pt x="15486" y="8579"/>
                  </a:lnTo>
                  <a:lnTo>
                    <a:pt x="15336" y="8723"/>
                  </a:lnTo>
                  <a:lnTo>
                    <a:pt x="15170" y="8863"/>
                  </a:lnTo>
                  <a:lnTo>
                    <a:pt x="14988" y="8998"/>
                  </a:lnTo>
                  <a:lnTo>
                    <a:pt x="14787" y="9126"/>
                  </a:lnTo>
                  <a:lnTo>
                    <a:pt x="14570" y="9249"/>
                  </a:lnTo>
                  <a:lnTo>
                    <a:pt x="14325" y="9363"/>
                  </a:lnTo>
                  <a:lnTo>
                    <a:pt x="14047" y="9469"/>
                  </a:lnTo>
                  <a:lnTo>
                    <a:pt x="13737" y="9566"/>
                  </a:lnTo>
                  <a:lnTo>
                    <a:pt x="13397" y="9656"/>
                  </a:lnTo>
                  <a:lnTo>
                    <a:pt x="13031" y="9738"/>
                  </a:lnTo>
                  <a:lnTo>
                    <a:pt x="12639" y="9812"/>
                  </a:lnTo>
                  <a:lnTo>
                    <a:pt x="12225" y="9879"/>
                  </a:lnTo>
                  <a:lnTo>
                    <a:pt x="11792" y="9937"/>
                  </a:lnTo>
                  <a:lnTo>
                    <a:pt x="11342" y="9989"/>
                  </a:lnTo>
                  <a:lnTo>
                    <a:pt x="10875" y="10032"/>
                  </a:lnTo>
                  <a:lnTo>
                    <a:pt x="10397" y="10068"/>
                  </a:lnTo>
                  <a:lnTo>
                    <a:pt x="9907" y="10097"/>
                  </a:lnTo>
                  <a:lnTo>
                    <a:pt x="9410" y="10119"/>
                  </a:lnTo>
                  <a:lnTo>
                    <a:pt x="8907" y="10133"/>
                  </a:lnTo>
                  <a:lnTo>
                    <a:pt x="8400" y="10140"/>
                  </a:lnTo>
                  <a:lnTo>
                    <a:pt x="7893" y="10140"/>
                  </a:lnTo>
                  <a:lnTo>
                    <a:pt x="7387" y="10133"/>
                  </a:lnTo>
                  <a:lnTo>
                    <a:pt x="6885" y="10120"/>
                  </a:lnTo>
                  <a:lnTo>
                    <a:pt x="6389" y="10099"/>
                  </a:lnTo>
                  <a:lnTo>
                    <a:pt x="5903" y="10072"/>
                  </a:lnTo>
                  <a:lnTo>
                    <a:pt x="5426" y="10038"/>
                  </a:lnTo>
                  <a:lnTo>
                    <a:pt x="4963" y="9998"/>
                  </a:lnTo>
                  <a:lnTo>
                    <a:pt x="4515" y="9951"/>
                  </a:lnTo>
                  <a:lnTo>
                    <a:pt x="4086" y="9897"/>
                  </a:lnTo>
                  <a:lnTo>
                    <a:pt x="3676" y="9837"/>
                  </a:lnTo>
                  <a:lnTo>
                    <a:pt x="3290" y="9771"/>
                  </a:lnTo>
                  <a:lnTo>
                    <a:pt x="2929" y="9699"/>
                  </a:lnTo>
                  <a:lnTo>
                    <a:pt x="2595" y="9621"/>
                  </a:lnTo>
                  <a:lnTo>
                    <a:pt x="2291" y="9537"/>
                  </a:lnTo>
                  <a:lnTo>
                    <a:pt x="2020" y="9447"/>
                  </a:lnTo>
                  <a:lnTo>
                    <a:pt x="1782" y="9351"/>
                  </a:lnTo>
                  <a:lnTo>
                    <a:pt x="1582" y="9249"/>
                  </a:lnTo>
                  <a:lnTo>
                    <a:pt x="1443" y="9164"/>
                  </a:lnTo>
                  <a:lnTo>
                    <a:pt x="1310" y="9074"/>
                  </a:lnTo>
                  <a:lnTo>
                    <a:pt x="1185" y="8981"/>
                  </a:lnTo>
                  <a:lnTo>
                    <a:pt x="1066" y="8883"/>
                  </a:lnTo>
                  <a:lnTo>
                    <a:pt x="952" y="8782"/>
                  </a:lnTo>
                  <a:lnTo>
                    <a:pt x="845" y="8676"/>
                  </a:lnTo>
                  <a:lnTo>
                    <a:pt x="745" y="8569"/>
                  </a:lnTo>
                  <a:lnTo>
                    <a:pt x="651" y="8458"/>
                  </a:lnTo>
                  <a:lnTo>
                    <a:pt x="564" y="8344"/>
                  </a:lnTo>
                  <a:lnTo>
                    <a:pt x="482" y="8228"/>
                  </a:lnTo>
                  <a:lnTo>
                    <a:pt x="407" y="8110"/>
                  </a:lnTo>
                  <a:lnTo>
                    <a:pt x="338" y="7991"/>
                  </a:lnTo>
                  <a:lnTo>
                    <a:pt x="276" y="7871"/>
                  </a:lnTo>
                  <a:lnTo>
                    <a:pt x="221" y="7749"/>
                  </a:lnTo>
                  <a:lnTo>
                    <a:pt x="171" y="7626"/>
                  </a:lnTo>
                  <a:lnTo>
                    <a:pt x="128" y="7503"/>
                  </a:lnTo>
                  <a:lnTo>
                    <a:pt x="90" y="7380"/>
                  </a:lnTo>
                  <a:lnTo>
                    <a:pt x="60" y="7257"/>
                  </a:lnTo>
                  <a:lnTo>
                    <a:pt x="35" y="7135"/>
                  </a:lnTo>
                  <a:lnTo>
                    <a:pt x="17" y="7013"/>
                  </a:lnTo>
                  <a:lnTo>
                    <a:pt x="5" y="6893"/>
                  </a:lnTo>
                  <a:lnTo>
                    <a:pt x="0" y="6774"/>
                  </a:lnTo>
                  <a:lnTo>
                    <a:pt x="0" y="6657"/>
                  </a:lnTo>
                  <a:lnTo>
                    <a:pt x="7" y="6541"/>
                  </a:lnTo>
                  <a:lnTo>
                    <a:pt x="20" y="6428"/>
                  </a:lnTo>
                  <a:lnTo>
                    <a:pt x="39" y="6317"/>
                  </a:lnTo>
                  <a:lnTo>
                    <a:pt x="65" y="6210"/>
                  </a:lnTo>
                  <a:lnTo>
                    <a:pt x="97" y="6104"/>
                  </a:lnTo>
                  <a:lnTo>
                    <a:pt x="135" y="6004"/>
                  </a:lnTo>
                  <a:lnTo>
                    <a:pt x="179" y="5906"/>
                  </a:lnTo>
                  <a:lnTo>
                    <a:pt x="230" y="5813"/>
                  </a:lnTo>
                  <a:lnTo>
                    <a:pt x="285" y="5724"/>
                  </a:lnTo>
                  <a:lnTo>
                    <a:pt x="347" y="5638"/>
                  </a:lnTo>
                  <a:lnTo>
                    <a:pt x="410" y="5554"/>
                  </a:lnTo>
                  <a:lnTo>
                    <a:pt x="476" y="5471"/>
                  </a:lnTo>
                  <a:lnTo>
                    <a:pt x="544" y="5391"/>
                  </a:lnTo>
                  <a:lnTo>
                    <a:pt x="615" y="5314"/>
                  </a:lnTo>
                  <a:lnTo>
                    <a:pt x="688" y="5239"/>
                  </a:lnTo>
                  <a:lnTo>
                    <a:pt x="764" y="5165"/>
                  </a:lnTo>
                  <a:lnTo>
                    <a:pt x="842" y="5096"/>
                  </a:lnTo>
                  <a:lnTo>
                    <a:pt x="923" y="5029"/>
                  </a:lnTo>
                  <a:lnTo>
                    <a:pt x="1006" y="4966"/>
                  </a:lnTo>
                  <a:lnTo>
                    <a:pt x="1092" y="4905"/>
                  </a:lnTo>
                  <a:lnTo>
                    <a:pt x="1180" y="4849"/>
                  </a:lnTo>
                  <a:lnTo>
                    <a:pt x="1270" y="4795"/>
                  </a:lnTo>
                  <a:lnTo>
                    <a:pt x="1363" y="4745"/>
                  </a:lnTo>
                  <a:lnTo>
                    <a:pt x="1458" y="4699"/>
                  </a:lnTo>
                  <a:lnTo>
                    <a:pt x="1556" y="4658"/>
                  </a:lnTo>
                  <a:lnTo>
                    <a:pt x="1657" y="4619"/>
                  </a:lnTo>
                  <a:lnTo>
                    <a:pt x="1760" y="4585"/>
                  </a:lnTo>
                  <a:lnTo>
                    <a:pt x="1865" y="4556"/>
                  </a:lnTo>
                  <a:lnTo>
                    <a:pt x="1972" y="4532"/>
                  </a:lnTo>
                  <a:lnTo>
                    <a:pt x="2083" y="4511"/>
                  </a:lnTo>
                  <a:lnTo>
                    <a:pt x="2195" y="4496"/>
                  </a:lnTo>
                  <a:lnTo>
                    <a:pt x="2309" y="4486"/>
                  </a:lnTo>
                  <a:lnTo>
                    <a:pt x="2427" y="4481"/>
                  </a:lnTo>
                  <a:lnTo>
                    <a:pt x="2546" y="4481"/>
                  </a:lnTo>
                  <a:lnTo>
                    <a:pt x="2668" y="4487"/>
                  </a:lnTo>
                  <a:lnTo>
                    <a:pt x="2793" y="4498"/>
                  </a:lnTo>
                  <a:lnTo>
                    <a:pt x="2919" y="4514"/>
                  </a:lnTo>
                  <a:lnTo>
                    <a:pt x="3049" y="4538"/>
                  </a:lnTo>
                  <a:lnTo>
                    <a:pt x="3181" y="4566"/>
                  </a:lnTo>
                  <a:lnTo>
                    <a:pt x="3315" y="4601"/>
                  </a:lnTo>
                  <a:lnTo>
                    <a:pt x="3451" y="4642"/>
                  </a:lnTo>
                  <a:lnTo>
                    <a:pt x="3506" y="4666"/>
                  </a:lnTo>
                  <a:lnTo>
                    <a:pt x="3559" y="4700"/>
                  </a:lnTo>
                  <a:lnTo>
                    <a:pt x="3607" y="4745"/>
                  </a:lnTo>
                  <a:lnTo>
                    <a:pt x="3650" y="4798"/>
                  </a:lnTo>
                  <a:lnTo>
                    <a:pt x="3691" y="4859"/>
                  </a:lnTo>
                  <a:lnTo>
                    <a:pt x="3728" y="4928"/>
                  </a:lnTo>
                  <a:lnTo>
                    <a:pt x="3762" y="5003"/>
                  </a:lnTo>
                  <a:lnTo>
                    <a:pt x="3793" y="5084"/>
                  </a:lnTo>
                  <a:lnTo>
                    <a:pt x="3821" y="5171"/>
                  </a:lnTo>
                  <a:lnTo>
                    <a:pt x="3846" y="5262"/>
                  </a:lnTo>
                  <a:lnTo>
                    <a:pt x="3869" y="5357"/>
                  </a:lnTo>
                  <a:lnTo>
                    <a:pt x="3888" y="5455"/>
                  </a:lnTo>
                  <a:lnTo>
                    <a:pt x="3906" y="5556"/>
                  </a:lnTo>
                  <a:lnTo>
                    <a:pt x="3921" y="5658"/>
                  </a:lnTo>
                  <a:lnTo>
                    <a:pt x="3934" y="5761"/>
                  </a:lnTo>
                  <a:lnTo>
                    <a:pt x="3946" y="5864"/>
                  </a:lnTo>
                  <a:lnTo>
                    <a:pt x="3955" y="5967"/>
                  </a:lnTo>
                  <a:lnTo>
                    <a:pt x="3963" y="6068"/>
                  </a:lnTo>
                  <a:lnTo>
                    <a:pt x="3969" y="6167"/>
                  </a:lnTo>
                  <a:lnTo>
                    <a:pt x="3974" y="6264"/>
                  </a:lnTo>
                  <a:lnTo>
                    <a:pt x="3978" y="6356"/>
                  </a:lnTo>
                  <a:lnTo>
                    <a:pt x="3980" y="6445"/>
                  </a:lnTo>
                  <a:lnTo>
                    <a:pt x="3982" y="6529"/>
                  </a:lnTo>
                  <a:lnTo>
                    <a:pt x="3983" y="6607"/>
                  </a:lnTo>
                  <a:lnTo>
                    <a:pt x="3983" y="6743"/>
                  </a:lnTo>
                  <a:lnTo>
                    <a:pt x="3981" y="6847"/>
                  </a:lnTo>
                  <a:lnTo>
                    <a:pt x="3980" y="6914"/>
                  </a:lnTo>
                  <a:lnTo>
                    <a:pt x="3979" y="69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solidFill>
                  <a:prstClr val="white"/>
                </a:solidFill>
              </a:endParaRPr>
            </a:p>
          </p:txBody>
        </p:sp>
      </p:grpSp>
      <p:sp>
        <p:nvSpPr>
          <p:cNvPr id="35" name="Rectangle 34"/>
          <p:cNvSpPr/>
          <p:nvPr userDrawn="1"/>
        </p:nvSpPr>
        <p:spPr>
          <a:xfrm>
            <a:off x="5928520" y="6341386"/>
            <a:ext cx="334963" cy="3349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36" name="Rectangle 35"/>
          <p:cNvSpPr/>
          <p:nvPr userDrawn="1"/>
        </p:nvSpPr>
        <p:spPr>
          <a:xfrm>
            <a:off x="5824538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37" name="Rectangle 36"/>
          <p:cNvSpPr/>
          <p:nvPr userDrawn="1"/>
        </p:nvSpPr>
        <p:spPr>
          <a:xfrm>
            <a:off x="6263482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38" name="TextBox 37"/>
          <p:cNvSpPr txBox="1"/>
          <p:nvPr userDrawn="1"/>
        </p:nvSpPr>
        <p:spPr>
          <a:xfrm>
            <a:off x="5889855" y="6354975"/>
            <a:ext cx="412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050" b="1" smtClean="0">
                <a:solidFill>
                  <a:prstClr val="white"/>
                </a:solidFill>
              </a:rPr>
              <a:pPr algn="ctr"/>
              <a:t>‹N°›</a:t>
            </a:fld>
            <a:endParaRPr lang="id-ID" sz="10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5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build="p">
        <p:tmplLst>
          <p:tmpl lvl="1">
            <p:tnLst>
              <p:par>
                <p:cTn presetID="22" presetClass="entr" presetSubtype="8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22" presetClass="entr" presetSubtype="8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2" presetClass="entr" presetSubtype="8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2" presetClass="entr" presetSubtype="8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22" presetClass="entr" presetSubtype="8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22" presetClass="entr" presetSubtype="8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22" presetClass="entr" presetSubtype="8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22" presetClass="entr" presetSubtype="8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22" presetClass="entr" presetSubtype="8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2" presetClass="entr" presetSubtype="8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501923" y="2784449"/>
            <a:ext cx="914400" cy="684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88900"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txBody>
          <a:bodyPr>
            <a:noAutofit/>
          </a:bodyPr>
          <a:lstStyle>
            <a:lvl1pPr marL="0" indent="0" algn="ctr">
              <a:buNone/>
              <a:defRPr sz="90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Picture </a:t>
            </a:r>
            <a:br>
              <a:rPr lang="en-US" dirty="0"/>
            </a:br>
            <a:r>
              <a:rPr lang="en-US" dirty="0"/>
              <a:t>Here</a:t>
            </a:r>
            <a:endParaRPr lang="id-ID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8501923" y="3717180"/>
            <a:ext cx="914400" cy="684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88900"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txBody>
          <a:bodyPr>
            <a:noAutofit/>
          </a:bodyPr>
          <a:lstStyle>
            <a:lvl1pPr marL="0" indent="0" algn="ctr">
              <a:buNone/>
              <a:defRPr sz="90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Picture </a:t>
            </a:r>
            <a:br>
              <a:rPr lang="en-US" dirty="0"/>
            </a:br>
            <a:r>
              <a:rPr lang="en-US" dirty="0"/>
              <a:t>Here</a:t>
            </a:r>
            <a:endParaRPr lang="id-ID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8501923" y="4649911"/>
            <a:ext cx="914400" cy="684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88900"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txBody>
          <a:bodyPr>
            <a:noAutofit/>
          </a:bodyPr>
          <a:lstStyle>
            <a:lvl1pPr marL="0" indent="0" algn="ctr">
              <a:buNone/>
              <a:defRPr sz="90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Picture </a:t>
            </a:r>
            <a:br>
              <a:rPr lang="en-US" dirty="0"/>
            </a:br>
            <a:r>
              <a:rPr lang="en-US" dirty="0"/>
              <a:t>Here</a:t>
            </a:r>
            <a:endParaRPr lang="id-ID" dirty="0"/>
          </a:p>
        </p:txBody>
      </p:sp>
      <p:sp>
        <p:nvSpPr>
          <p:cNvPr id="2" name="Rectangle 1"/>
          <p:cNvSpPr/>
          <p:nvPr userDrawn="1"/>
        </p:nvSpPr>
        <p:spPr>
          <a:xfrm>
            <a:off x="5928520" y="6341386"/>
            <a:ext cx="334963" cy="3349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5824538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6263482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5889855" y="6354975"/>
            <a:ext cx="412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050" b="1" smtClean="0">
                <a:solidFill>
                  <a:prstClr val="white"/>
                </a:solidFill>
              </a:rPr>
              <a:pPr algn="ctr"/>
              <a:t>‹N°›</a:t>
            </a:fld>
            <a:endParaRPr lang="id-ID" sz="10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6624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5928520" y="6341386"/>
            <a:ext cx="334963" cy="3349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5824538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6263482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5889855" y="6354975"/>
            <a:ext cx="412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050" b="1" smtClean="0">
                <a:solidFill>
                  <a:prstClr val="white"/>
                </a:solidFill>
              </a:rPr>
              <a:pPr algn="ctr"/>
              <a:t>‹N°›</a:t>
            </a:fld>
            <a:endParaRPr lang="id-ID" sz="1050" dirty="0">
              <a:solidFill>
                <a:prstClr val="white"/>
              </a:solidFill>
            </a:endParaRP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806574"/>
            <a:ext cx="12192000" cy="3070226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2582864" y="2493424"/>
            <a:ext cx="1939925" cy="2383376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2"/>
          </p:nvPr>
        </p:nvSpPr>
        <p:spPr>
          <a:xfrm rot="20828860">
            <a:off x="838392" y="2894880"/>
            <a:ext cx="1669691" cy="2786557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64273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9488556" y="2262178"/>
            <a:ext cx="2032000" cy="336126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7335077" y="2262178"/>
            <a:ext cx="2032000" cy="336126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5181600" y="2262178"/>
            <a:ext cx="2032000" cy="336126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6" name="Rounded Rectangle 5"/>
          <p:cNvSpPr/>
          <p:nvPr userDrawn="1"/>
        </p:nvSpPr>
        <p:spPr>
          <a:xfrm>
            <a:off x="5181600" y="1755280"/>
            <a:ext cx="2032000" cy="40529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7" name="Rounded Rectangle 6"/>
          <p:cNvSpPr/>
          <p:nvPr userDrawn="1"/>
        </p:nvSpPr>
        <p:spPr>
          <a:xfrm>
            <a:off x="7331767" y="1755280"/>
            <a:ext cx="2032000" cy="40529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9481932" y="1755280"/>
            <a:ext cx="2032000" cy="40529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20805" y="2695080"/>
            <a:ext cx="3860801" cy="406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711200" y="2262176"/>
            <a:ext cx="4470400" cy="406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None/>
              <a:defRPr sz="1800" b="0" baseline="0">
                <a:solidFill>
                  <a:schemeClr val="bg1"/>
                </a:solidFill>
                <a:latin typeface="Bebas Neue" panose="020B0606020202050201" pitchFamily="34" charset="0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1320806" y="3521132"/>
            <a:ext cx="3860801" cy="406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1320805" y="3940784"/>
            <a:ext cx="3860801" cy="406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1320806" y="4360436"/>
            <a:ext cx="3860801" cy="406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1320805" y="4780088"/>
            <a:ext cx="3860801" cy="406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1" hasCustomPrompt="1"/>
          </p:nvPr>
        </p:nvSpPr>
        <p:spPr>
          <a:xfrm>
            <a:off x="1320806" y="5199740"/>
            <a:ext cx="3860801" cy="406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711203" y="2262176"/>
            <a:ext cx="10802732" cy="3351696"/>
            <a:chOff x="533400" y="1581150"/>
            <a:chExt cx="8102049" cy="2513772"/>
          </a:xfrm>
        </p:grpSpPr>
        <p:cxnSp>
          <p:nvCxnSpPr>
            <p:cNvPr id="17" name="Straight Connector 16"/>
            <p:cNvCxnSpPr/>
            <p:nvPr userDrawn="1"/>
          </p:nvCxnSpPr>
          <p:spPr>
            <a:xfrm>
              <a:off x="533400" y="1581150"/>
              <a:ext cx="8102049" cy="0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533400" y="1895889"/>
              <a:ext cx="8102049" cy="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533400" y="2524539"/>
              <a:ext cx="8102049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533400" y="2835966"/>
              <a:ext cx="8102049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 userDrawn="1"/>
          </p:nvCxnSpPr>
          <p:spPr>
            <a:xfrm>
              <a:off x="533400" y="3154017"/>
              <a:ext cx="8102049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533400" y="3465444"/>
              <a:ext cx="8102049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>
              <a:off x="533400" y="3783495"/>
              <a:ext cx="8102049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533400" y="4094922"/>
              <a:ext cx="8102049" cy="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ounded Rectangle 24"/>
          <p:cNvSpPr/>
          <p:nvPr userDrawn="1"/>
        </p:nvSpPr>
        <p:spPr>
          <a:xfrm>
            <a:off x="5181600" y="5743080"/>
            <a:ext cx="2032000" cy="40529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prstClr val="white"/>
              </a:solidFill>
              <a:latin typeface="Bebas Neue" panose="020B0606020202050201" pitchFamily="34" charset="0"/>
            </a:endParaRPr>
          </a:p>
        </p:txBody>
      </p:sp>
      <p:sp>
        <p:nvSpPr>
          <p:cNvPr id="26" name="Rounded Rectangle 25"/>
          <p:cNvSpPr/>
          <p:nvPr userDrawn="1"/>
        </p:nvSpPr>
        <p:spPr>
          <a:xfrm>
            <a:off x="7331139" y="5743080"/>
            <a:ext cx="2032000" cy="40529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prstClr val="white"/>
              </a:solidFill>
              <a:latin typeface="Bebas Neue" panose="020B0606020202050201" pitchFamily="34" charset="0"/>
            </a:endParaRPr>
          </a:p>
        </p:txBody>
      </p:sp>
      <p:sp>
        <p:nvSpPr>
          <p:cNvPr id="27" name="Rounded Rectangle 26"/>
          <p:cNvSpPr/>
          <p:nvPr userDrawn="1"/>
        </p:nvSpPr>
        <p:spPr>
          <a:xfrm>
            <a:off x="9481932" y="5743080"/>
            <a:ext cx="2032000" cy="40529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prstClr val="white"/>
              </a:solidFill>
              <a:latin typeface="Bebas Neue" panose="020B0606020202050201" pitchFamily="34" charset="0"/>
            </a:endParaRPr>
          </a:p>
        </p:txBody>
      </p:sp>
      <p:sp>
        <p:nvSpPr>
          <p:cNvPr id="28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5181601" y="1755280"/>
            <a:ext cx="2032000" cy="4064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1200"/>
              </a:spcBef>
              <a:buNone/>
              <a:defRPr sz="2000" b="0" baseline="0">
                <a:solidFill>
                  <a:schemeClr val="bg1"/>
                </a:solidFill>
                <a:latin typeface="Bebas Neue" panose="020B0606020202050201" pitchFamily="34" charset="0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29" name="Text Placeholder 10"/>
          <p:cNvSpPr>
            <a:spLocks noGrp="1"/>
          </p:cNvSpPr>
          <p:nvPr>
            <p:ph type="body" sz="quarter" idx="23" hasCustomPrompt="1"/>
          </p:nvPr>
        </p:nvSpPr>
        <p:spPr>
          <a:xfrm>
            <a:off x="7311413" y="1757805"/>
            <a:ext cx="2032000" cy="4064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1200"/>
              </a:spcBef>
              <a:buNone/>
              <a:defRPr sz="2000" b="0" baseline="0">
                <a:solidFill>
                  <a:schemeClr val="bg1"/>
                </a:solidFill>
                <a:latin typeface="Bebas Neue" panose="020B0606020202050201" pitchFamily="34" charset="0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30" name="Text Placeholder 10"/>
          <p:cNvSpPr>
            <a:spLocks noGrp="1"/>
          </p:cNvSpPr>
          <p:nvPr>
            <p:ph type="body" sz="quarter" idx="24" hasCustomPrompt="1"/>
          </p:nvPr>
        </p:nvSpPr>
        <p:spPr>
          <a:xfrm>
            <a:off x="9481932" y="1754176"/>
            <a:ext cx="2032000" cy="4064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1200"/>
              </a:spcBef>
              <a:buNone/>
              <a:defRPr sz="2000" b="0" baseline="0">
                <a:solidFill>
                  <a:schemeClr val="bg1"/>
                </a:solidFill>
                <a:latin typeface="Bebas Neue" panose="020B0606020202050201" pitchFamily="34" charset="0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31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5181600" y="5732195"/>
            <a:ext cx="2032000" cy="406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1200"/>
              </a:spcBef>
              <a:buNone/>
              <a:defRPr sz="1400" b="0" baseline="0">
                <a:solidFill>
                  <a:schemeClr val="bg1"/>
                </a:solidFill>
                <a:latin typeface="Bebas Neue" panose="020B0606020202050201" pitchFamily="34" charset="0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32" name="Text Placeholder 10"/>
          <p:cNvSpPr>
            <a:spLocks noGrp="1"/>
          </p:cNvSpPr>
          <p:nvPr>
            <p:ph type="body" sz="quarter" idx="26" hasCustomPrompt="1"/>
          </p:nvPr>
        </p:nvSpPr>
        <p:spPr>
          <a:xfrm>
            <a:off x="7350540" y="5734720"/>
            <a:ext cx="2032000" cy="406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1200"/>
              </a:spcBef>
              <a:buNone/>
              <a:defRPr sz="1400" b="0" baseline="0">
                <a:solidFill>
                  <a:schemeClr val="bg1"/>
                </a:solidFill>
                <a:latin typeface="Bebas Neue" panose="020B0606020202050201" pitchFamily="34" charset="0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33" name="Text Placeholder 10"/>
          <p:cNvSpPr>
            <a:spLocks noGrp="1"/>
          </p:cNvSpPr>
          <p:nvPr>
            <p:ph type="body" sz="quarter" idx="27" hasCustomPrompt="1"/>
          </p:nvPr>
        </p:nvSpPr>
        <p:spPr>
          <a:xfrm>
            <a:off x="9481931" y="5731091"/>
            <a:ext cx="2032000" cy="406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1200"/>
              </a:spcBef>
              <a:buNone/>
              <a:defRPr sz="1400" b="0" baseline="0">
                <a:solidFill>
                  <a:schemeClr val="bg1"/>
                </a:solidFill>
                <a:latin typeface="Bebas Neue" panose="020B0606020202050201" pitchFamily="34" charset="0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34" name="Text Placeholder 10"/>
          <p:cNvSpPr>
            <a:spLocks noGrp="1"/>
          </p:cNvSpPr>
          <p:nvPr>
            <p:ph type="body" sz="quarter" idx="28" hasCustomPrompt="1"/>
          </p:nvPr>
        </p:nvSpPr>
        <p:spPr>
          <a:xfrm>
            <a:off x="5215468" y="2685509"/>
            <a:ext cx="1998133" cy="8128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1200"/>
              </a:spcBef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35" name="Text Placeholder 10"/>
          <p:cNvSpPr>
            <a:spLocks noGrp="1"/>
          </p:cNvSpPr>
          <p:nvPr>
            <p:ph type="body" sz="quarter" idx="29" hasCustomPrompt="1"/>
          </p:nvPr>
        </p:nvSpPr>
        <p:spPr>
          <a:xfrm>
            <a:off x="5215469" y="3511561"/>
            <a:ext cx="1998133" cy="406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1200"/>
              </a:spcBef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36" name="Text Placeholder 10"/>
          <p:cNvSpPr>
            <a:spLocks noGrp="1"/>
          </p:cNvSpPr>
          <p:nvPr>
            <p:ph type="body" sz="quarter" idx="30" hasCustomPrompt="1"/>
          </p:nvPr>
        </p:nvSpPr>
        <p:spPr>
          <a:xfrm>
            <a:off x="5215468" y="3931213"/>
            <a:ext cx="1998133" cy="406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1200"/>
              </a:spcBef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37" name="Text Placeholder 10"/>
          <p:cNvSpPr>
            <a:spLocks noGrp="1"/>
          </p:cNvSpPr>
          <p:nvPr>
            <p:ph type="body" sz="quarter" idx="31" hasCustomPrompt="1"/>
          </p:nvPr>
        </p:nvSpPr>
        <p:spPr>
          <a:xfrm>
            <a:off x="5215469" y="4350865"/>
            <a:ext cx="1998133" cy="406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1200"/>
              </a:spcBef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38" name="Text Placeholder 10"/>
          <p:cNvSpPr>
            <a:spLocks noGrp="1"/>
          </p:cNvSpPr>
          <p:nvPr>
            <p:ph type="body" sz="quarter" idx="32" hasCustomPrompt="1"/>
          </p:nvPr>
        </p:nvSpPr>
        <p:spPr>
          <a:xfrm>
            <a:off x="5215468" y="4770517"/>
            <a:ext cx="1998133" cy="406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1200"/>
              </a:spcBef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39" name="Text Placeholder 10"/>
          <p:cNvSpPr>
            <a:spLocks noGrp="1"/>
          </p:cNvSpPr>
          <p:nvPr>
            <p:ph type="body" sz="quarter" idx="33" hasCustomPrompt="1"/>
          </p:nvPr>
        </p:nvSpPr>
        <p:spPr>
          <a:xfrm>
            <a:off x="5215469" y="5190169"/>
            <a:ext cx="1998133" cy="406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1200"/>
              </a:spcBef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40" name="Text Placeholder 10"/>
          <p:cNvSpPr>
            <a:spLocks noGrp="1"/>
          </p:cNvSpPr>
          <p:nvPr>
            <p:ph type="body" sz="quarter" idx="34" hasCustomPrompt="1"/>
          </p:nvPr>
        </p:nvSpPr>
        <p:spPr>
          <a:xfrm>
            <a:off x="7372000" y="2694517"/>
            <a:ext cx="1998133" cy="8128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1200"/>
              </a:spcBef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41" name="Text Placeholder 10"/>
          <p:cNvSpPr>
            <a:spLocks noGrp="1"/>
          </p:cNvSpPr>
          <p:nvPr>
            <p:ph type="body" sz="quarter" idx="35" hasCustomPrompt="1"/>
          </p:nvPr>
        </p:nvSpPr>
        <p:spPr>
          <a:xfrm>
            <a:off x="7372000" y="3520569"/>
            <a:ext cx="1998133" cy="406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1200"/>
              </a:spcBef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42" name="Text Placeholder 10"/>
          <p:cNvSpPr>
            <a:spLocks noGrp="1"/>
          </p:cNvSpPr>
          <p:nvPr>
            <p:ph type="body" sz="quarter" idx="36" hasCustomPrompt="1"/>
          </p:nvPr>
        </p:nvSpPr>
        <p:spPr>
          <a:xfrm>
            <a:off x="7372000" y="3940221"/>
            <a:ext cx="1998133" cy="406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1200"/>
              </a:spcBef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43" name="Text Placeholder 10"/>
          <p:cNvSpPr>
            <a:spLocks noGrp="1"/>
          </p:cNvSpPr>
          <p:nvPr>
            <p:ph type="body" sz="quarter" idx="37" hasCustomPrompt="1"/>
          </p:nvPr>
        </p:nvSpPr>
        <p:spPr>
          <a:xfrm>
            <a:off x="7372000" y="4359873"/>
            <a:ext cx="1998133" cy="406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1200"/>
              </a:spcBef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44" name="Text Placeholder 10"/>
          <p:cNvSpPr>
            <a:spLocks noGrp="1"/>
          </p:cNvSpPr>
          <p:nvPr>
            <p:ph type="body" sz="quarter" idx="38" hasCustomPrompt="1"/>
          </p:nvPr>
        </p:nvSpPr>
        <p:spPr>
          <a:xfrm>
            <a:off x="7372000" y="4779525"/>
            <a:ext cx="1998133" cy="406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1200"/>
              </a:spcBef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39" hasCustomPrompt="1"/>
          </p:nvPr>
        </p:nvSpPr>
        <p:spPr>
          <a:xfrm>
            <a:off x="7372000" y="5199177"/>
            <a:ext cx="1998133" cy="406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1200"/>
              </a:spcBef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46" name="Text Placeholder 10"/>
          <p:cNvSpPr>
            <a:spLocks noGrp="1"/>
          </p:cNvSpPr>
          <p:nvPr>
            <p:ph type="body" sz="quarter" idx="40" hasCustomPrompt="1"/>
          </p:nvPr>
        </p:nvSpPr>
        <p:spPr>
          <a:xfrm>
            <a:off x="9508608" y="2694517"/>
            <a:ext cx="1998133" cy="8128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1200"/>
              </a:spcBef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47" name="Text Placeholder 10"/>
          <p:cNvSpPr>
            <a:spLocks noGrp="1"/>
          </p:cNvSpPr>
          <p:nvPr>
            <p:ph type="body" sz="quarter" idx="41" hasCustomPrompt="1"/>
          </p:nvPr>
        </p:nvSpPr>
        <p:spPr>
          <a:xfrm>
            <a:off x="9508608" y="3520569"/>
            <a:ext cx="1998133" cy="406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1200"/>
              </a:spcBef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48" name="Text Placeholder 10"/>
          <p:cNvSpPr>
            <a:spLocks noGrp="1"/>
          </p:cNvSpPr>
          <p:nvPr>
            <p:ph type="body" sz="quarter" idx="42" hasCustomPrompt="1"/>
          </p:nvPr>
        </p:nvSpPr>
        <p:spPr>
          <a:xfrm>
            <a:off x="9508608" y="3940221"/>
            <a:ext cx="1998133" cy="406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1200"/>
              </a:spcBef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49" name="Text Placeholder 10"/>
          <p:cNvSpPr>
            <a:spLocks noGrp="1"/>
          </p:cNvSpPr>
          <p:nvPr>
            <p:ph type="body" sz="quarter" idx="43" hasCustomPrompt="1"/>
          </p:nvPr>
        </p:nvSpPr>
        <p:spPr>
          <a:xfrm>
            <a:off x="9508608" y="4359873"/>
            <a:ext cx="1998133" cy="406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1200"/>
              </a:spcBef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50" name="Text Placeholder 10"/>
          <p:cNvSpPr>
            <a:spLocks noGrp="1"/>
          </p:cNvSpPr>
          <p:nvPr>
            <p:ph type="body" sz="quarter" idx="44" hasCustomPrompt="1"/>
          </p:nvPr>
        </p:nvSpPr>
        <p:spPr>
          <a:xfrm>
            <a:off x="9508608" y="4779525"/>
            <a:ext cx="1998133" cy="406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1200"/>
              </a:spcBef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51" name="Text Placeholder 10"/>
          <p:cNvSpPr>
            <a:spLocks noGrp="1"/>
          </p:cNvSpPr>
          <p:nvPr>
            <p:ph type="body" sz="quarter" idx="45" hasCustomPrompt="1"/>
          </p:nvPr>
        </p:nvSpPr>
        <p:spPr>
          <a:xfrm>
            <a:off x="9508608" y="5199177"/>
            <a:ext cx="1998133" cy="4064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1200"/>
              </a:spcBef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54" name="Text Placeholder 53"/>
          <p:cNvSpPr>
            <a:spLocks noGrp="1"/>
          </p:cNvSpPr>
          <p:nvPr>
            <p:ph type="body" sz="quarter" idx="46" hasCustomPrompt="1"/>
          </p:nvPr>
        </p:nvSpPr>
        <p:spPr>
          <a:xfrm>
            <a:off x="5542003" y="558323"/>
            <a:ext cx="1107996" cy="715581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buNone/>
              <a:defRPr sz="4050">
                <a:solidFill>
                  <a:schemeClr val="bg1"/>
                </a:solidFill>
                <a:latin typeface="Bebas Neue" panose="020B0606020202050201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6" name="Text Placeholder 10"/>
          <p:cNvSpPr>
            <a:spLocks noGrp="1"/>
          </p:cNvSpPr>
          <p:nvPr>
            <p:ph type="body" sz="quarter" idx="47" hasCustomPrompt="1"/>
          </p:nvPr>
        </p:nvSpPr>
        <p:spPr>
          <a:xfrm>
            <a:off x="5749717" y="1258917"/>
            <a:ext cx="664862" cy="276999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marL="0" indent="0" algn="ctr">
              <a:lnSpc>
                <a:spcPct val="100000"/>
              </a:lnSpc>
              <a:spcBef>
                <a:spcPts val="1200"/>
              </a:spcBef>
              <a:buNone/>
              <a:defRPr sz="1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57" name="Rectangle 56"/>
          <p:cNvSpPr/>
          <p:nvPr userDrawn="1"/>
        </p:nvSpPr>
        <p:spPr>
          <a:xfrm>
            <a:off x="5928520" y="6341386"/>
            <a:ext cx="334963" cy="3349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58" name="Rectangle 57"/>
          <p:cNvSpPr/>
          <p:nvPr userDrawn="1"/>
        </p:nvSpPr>
        <p:spPr>
          <a:xfrm>
            <a:off x="5824538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59" name="Rectangle 58"/>
          <p:cNvSpPr/>
          <p:nvPr userDrawn="1"/>
        </p:nvSpPr>
        <p:spPr>
          <a:xfrm>
            <a:off x="6263482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60" name="TextBox 59"/>
          <p:cNvSpPr txBox="1"/>
          <p:nvPr userDrawn="1"/>
        </p:nvSpPr>
        <p:spPr>
          <a:xfrm>
            <a:off x="5889855" y="6354975"/>
            <a:ext cx="412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050" b="1" smtClean="0">
                <a:solidFill>
                  <a:prstClr val="white"/>
                </a:solidFill>
              </a:rPr>
              <a:pPr algn="ctr"/>
              <a:t>‹N°›</a:t>
            </a:fld>
            <a:endParaRPr lang="id-ID" sz="10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344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0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presetID="59" presetClass="entr"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  <p:bldP spid="26" grpId="0" animBg="1"/>
      <p:bldP spid="27" grpId="0" animBg="1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presetID="59" presetClass="entr"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"/>
            <a:ext cx="12192000" cy="1985553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3" name="Rectangle 2"/>
          <p:cNvSpPr/>
          <p:nvPr userDrawn="1"/>
        </p:nvSpPr>
        <p:spPr>
          <a:xfrm>
            <a:off x="5928520" y="6341386"/>
            <a:ext cx="334963" cy="3349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5824538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6263482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5889855" y="6354975"/>
            <a:ext cx="412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050" b="1" smtClean="0">
                <a:solidFill>
                  <a:prstClr val="white"/>
                </a:solidFill>
              </a:rPr>
              <a:pPr algn="ctr"/>
              <a:t>‹N°›</a:t>
            </a:fld>
            <a:endParaRPr lang="id-ID" sz="10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4670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4078515" y="2731326"/>
            <a:ext cx="4064000" cy="1757548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3" name="Rectangle 2"/>
          <p:cNvSpPr/>
          <p:nvPr userDrawn="1"/>
        </p:nvSpPr>
        <p:spPr>
          <a:xfrm>
            <a:off x="5928520" y="6341386"/>
            <a:ext cx="334963" cy="3349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5824538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6263482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5889855" y="6354975"/>
            <a:ext cx="412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050" b="1" smtClean="0">
                <a:solidFill>
                  <a:prstClr val="white"/>
                </a:solidFill>
              </a:rPr>
              <a:pPr algn="ctr"/>
              <a:t>‹N°›</a:t>
            </a:fld>
            <a:endParaRPr lang="id-ID" sz="10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0268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156250" y="2654926"/>
            <a:ext cx="1772271" cy="2191843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30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316103" y="2654926"/>
            <a:ext cx="1774611" cy="2191843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47" name="Rectangle 46"/>
          <p:cNvSpPr/>
          <p:nvPr userDrawn="1"/>
        </p:nvSpPr>
        <p:spPr>
          <a:xfrm>
            <a:off x="5928520" y="6341386"/>
            <a:ext cx="334963" cy="3349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48" name="Rectangle 47"/>
          <p:cNvSpPr/>
          <p:nvPr userDrawn="1"/>
        </p:nvSpPr>
        <p:spPr>
          <a:xfrm>
            <a:off x="5824538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49" name="Rectangle 48"/>
          <p:cNvSpPr/>
          <p:nvPr userDrawn="1"/>
        </p:nvSpPr>
        <p:spPr>
          <a:xfrm>
            <a:off x="6263482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50" name="TextBox 49"/>
          <p:cNvSpPr txBox="1"/>
          <p:nvPr userDrawn="1"/>
        </p:nvSpPr>
        <p:spPr>
          <a:xfrm>
            <a:off x="5889855" y="6354975"/>
            <a:ext cx="412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050" b="1" smtClean="0">
                <a:solidFill>
                  <a:prstClr val="white"/>
                </a:solidFill>
              </a:rPr>
              <a:pPr algn="ctr"/>
              <a:t>‹N°›</a:t>
            </a:fld>
            <a:endParaRPr lang="id-ID" sz="10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85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3483429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3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8750300" y="3848143"/>
            <a:ext cx="1980000" cy="1476000"/>
          </a:xfrm>
          <a:prstGeom prst="ellipse">
            <a:avLst/>
          </a:prstGeom>
        </p:spPr>
        <p:txBody>
          <a:bodyPr/>
          <a:lstStyle>
            <a:lvl1pPr>
              <a:defRPr sz="135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6" name="Rectangle 5"/>
          <p:cNvSpPr/>
          <p:nvPr userDrawn="1"/>
        </p:nvSpPr>
        <p:spPr>
          <a:xfrm>
            <a:off x="5928520" y="6341386"/>
            <a:ext cx="334963" cy="3349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5824538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6263482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5889855" y="6354975"/>
            <a:ext cx="412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050" b="1" smtClean="0">
                <a:solidFill>
                  <a:prstClr val="white"/>
                </a:solidFill>
              </a:rPr>
              <a:pPr algn="ctr"/>
              <a:t>‹N°›</a:t>
            </a:fld>
            <a:endParaRPr lang="id-ID" sz="10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498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5928520" y="6341386"/>
            <a:ext cx="334963" cy="3349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5824538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6263482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5889855" y="6354975"/>
            <a:ext cx="412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050" b="1" smtClean="0">
                <a:solidFill>
                  <a:prstClr val="white"/>
                </a:solidFill>
              </a:rPr>
              <a:pPr algn="ctr"/>
              <a:t>‹N°›</a:t>
            </a:fld>
            <a:endParaRPr lang="id-ID" sz="1050" dirty="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 userDrawn="1"/>
        </p:nvSpPr>
        <p:spPr>
          <a:xfrm>
            <a:off x="1066137" y="1906332"/>
            <a:ext cx="3684827" cy="2772000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244058" y="2032332"/>
            <a:ext cx="3328988" cy="2520000"/>
          </a:xfrm>
          <a:prstGeom prst="ellipse">
            <a:avLst/>
          </a:prstGeom>
        </p:spPr>
        <p:txBody>
          <a:bodyPr/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4931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5928520" y="6341386"/>
            <a:ext cx="334963" cy="3349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5824538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6263482" y="6384644"/>
            <a:ext cx="103983" cy="2484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5889855" y="6354975"/>
            <a:ext cx="412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050" b="1" smtClean="0">
                <a:solidFill>
                  <a:prstClr val="white"/>
                </a:solidFill>
              </a:rPr>
              <a:pPr algn="ctr"/>
              <a:t>‹N°›</a:t>
            </a:fld>
            <a:endParaRPr lang="id-ID" sz="1050" dirty="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 userDrawn="1"/>
        </p:nvSpPr>
        <p:spPr>
          <a:xfrm>
            <a:off x="7292767" y="1790126"/>
            <a:ext cx="3684827" cy="2772000"/>
          </a:xfrm>
          <a:prstGeom prst="ellipse">
            <a:avLst/>
          </a:prstGeom>
          <a:noFill/>
          <a:ln w="381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7470687" y="1916126"/>
            <a:ext cx="3328988" cy="2520000"/>
          </a:xfrm>
          <a:prstGeom prst="ellipse">
            <a:avLst/>
          </a:prstGeom>
        </p:spPr>
        <p:txBody>
          <a:bodyPr/>
          <a:lstStyle>
            <a:lvl1pPr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3902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Custom Layout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 userDrawn="1"/>
        </p:nvSpPr>
        <p:spPr>
          <a:xfrm flipV="1">
            <a:off x="1474107" y="4097350"/>
            <a:ext cx="12191999" cy="1975760"/>
          </a:xfrm>
          <a:custGeom>
            <a:avLst/>
            <a:gdLst>
              <a:gd name="connsiteX0" fmla="*/ 737054 w 12191998"/>
              <a:gd name="connsiteY0" fmla="*/ 0 h 1975760"/>
              <a:gd name="connsiteX1" fmla="*/ 1416187 w 12191998"/>
              <a:gd name="connsiteY1" fmla="*/ 450159 h 1975760"/>
              <a:gd name="connsiteX2" fmla="*/ 1432355 w 12191998"/>
              <a:gd name="connsiteY2" fmla="*/ 502247 h 1975760"/>
              <a:gd name="connsiteX3" fmla="*/ 1433583 w 12191998"/>
              <a:gd name="connsiteY3" fmla="*/ 501234 h 1975760"/>
              <a:gd name="connsiteX4" fmla="*/ 1751465 w 12191998"/>
              <a:gd name="connsiteY4" fmla="*/ 404134 h 1975760"/>
              <a:gd name="connsiteX5" fmla="*/ 2153492 w 12191998"/>
              <a:gd name="connsiteY5" fmla="*/ 570659 h 1975760"/>
              <a:gd name="connsiteX6" fmla="*/ 2215026 w 12191998"/>
              <a:gd name="connsiteY6" fmla="*/ 645238 h 1975760"/>
              <a:gd name="connsiteX7" fmla="*/ 2243946 w 12191998"/>
              <a:gd name="connsiteY7" fmla="*/ 610184 h 1975760"/>
              <a:gd name="connsiteX8" fmla="*/ 2492829 w 12191998"/>
              <a:gd name="connsiteY8" fmla="*/ 507094 h 1975760"/>
              <a:gd name="connsiteX9" fmla="*/ 2563763 w 12191998"/>
              <a:gd name="connsiteY9" fmla="*/ 514245 h 1975760"/>
              <a:gd name="connsiteX10" fmla="*/ 2564000 w 12191998"/>
              <a:gd name="connsiteY10" fmla="*/ 514319 h 1975760"/>
              <a:gd name="connsiteX11" fmla="*/ 2584372 w 12191998"/>
              <a:gd name="connsiteY11" fmla="*/ 448691 h 1975760"/>
              <a:gd name="connsiteX12" fmla="*/ 3024867 w 12191998"/>
              <a:gd name="connsiteY12" fmla="*/ 156711 h 1975760"/>
              <a:gd name="connsiteX13" fmla="*/ 3421285 w 12191998"/>
              <a:gd name="connsiteY13" fmla="*/ 367485 h 1975760"/>
              <a:gd name="connsiteX14" fmla="*/ 3432585 w 12191998"/>
              <a:gd name="connsiteY14" fmla="*/ 388305 h 1975760"/>
              <a:gd name="connsiteX15" fmla="*/ 3464415 w 12191998"/>
              <a:gd name="connsiteY15" fmla="*/ 362043 h 1975760"/>
              <a:gd name="connsiteX16" fmla="*/ 3861927 w 12191998"/>
              <a:gd name="connsiteY16" fmla="*/ 240620 h 1975760"/>
              <a:gd name="connsiteX17" fmla="*/ 4451476 w 12191998"/>
              <a:gd name="connsiteY17" fmla="*/ 554081 h 1975760"/>
              <a:gd name="connsiteX18" fmla="*/ 4509382 w 12191998"/>
              <a:gd name="connsiteY18" fmla="*/ 660764 h 1975760"/>
              <a:gd name="connsiteX19" fmla="*/ 4514133 w 12191998"/>
              <a:gd name="connsiteY19" fmla="*/ 655005 h 1975760"/>
              <a:gd name="connsiteX20" fmla="*/ 5016868 w 12191998"/>
              <a:gd name="connsiteY20" fmla="*/ 446766 h 1975760"/>
              <a:gd name="connsiteX21" fmla="*/ 5147013 w 12191998"/>
              <a:gd name="connsiteY21" fmla="*/ 459886 h 1975760"/>
              <a:gd name="connsiteX22" fmla="*/ 5175513 w 12191998"/>
              <a:gd name="connsiteY22" fmla="*/ 407380 h 1975760"/>
              <a:gd name="connsiteX23" fmla="*/ 5646965 w 12191998"/>
              <a:gd name="connsiteY23" fmla="*/ 156711 h 1975760"/>
              <a:gd name="connsiteX24" fmla="*/ 6048990 w 12191998"/>
              <a:gd name="connsiteY24" fmla="*/ 323236 h 1975760"/>
              <a:gd name="connsiteX25" fmla="*/ 6110524 w 12191998"/>
              <a:gd name="connsiteY25" fmla="*/ 397815 h 1975760"/>
              <a:gd name="connsiteX26" fmla="*/ 6139445 w 12191998"/>
              <a:gd name="connsiteY26" fmla="*/ 362761 h 1975760"/>
              <a:gd name="connsiteX27" fmla="*/ 6388327 w 12191998"/>
              <a:gd name="connsiteY27" fmla="*/ 259671 h 1975760"/>
              <a:gd name="connsiteX28" fmla="*/ 6740299 w 12191998"/>
              <a:gd name="connsiteY28" fmla="*/ 611643 h 1975760"/>
              <a:gd name="connsiteX29" fmla="*/ 6738961 w 12191998"/>
              <a:gd name="connsiteY29" fmla="*/ 618272 h 1975760"/>
              <a:gd name="connsiteX30" fmla="*/ 6847104 w 12191998"/>
              <a:gd name="connsiteY30" fmla="*/ 559574 h 1975760"/>
              <a:gd name="connsiteX31" fmla="*/ 7133999 w 12191998"/>
              <a:gd name="connsiteY31" fmla="*/ 501652 h 1975760"/>
              <a:gd name="connsiteX32" fmla="*/ 7420894 w 12191998"/>
              <a:gd name="connsiteY32" fmla="*/ 559574 h 1975760"/>
              <a:gd name="connsiteX33" fmla="*/ 7471192 w 12191998"/>
              <a:gd name="connsiteY33" fmla="*/ 586875 h 1975760"/>
              <a:gd name="connsiteX34" fmla="*/ 7539958 w 12191998"/>
              <a:gd name="connsiteY34" fmla="*/ 503530 h 1975760"/>
              <a:gd name="connsiteX35" fmla="*/ 7941984 w 12191998"/>
              <a:gd name="connsiteY35" fmla="*/ 337005 h 1975760"/>
              <a:gd name="connsiteX36" fmla="*/ 8344010 w 12191998"/>
              <a:gd name="connsiteY36" fmla="*/ 503530 h 1975760"/>
              <a:gd name="connsiteX37" fmla="*/ 8346493 w 12191998"/>
              <a:gd name="connsiteY37" fmla="*/ 506539 h 1975760"/>
              <a:gd name="connsiteX38" fmla="*/ 8373060 w 12191998"/>
              <a:gd name="connsiteY38" fmla="*/ 474338 h 1975760"/>
              <a:gd name="connsiteX39" fmla="*/ 8621942 w 12191998"/>
              <a:gd name="connsiteY39" fmla="*/ 371248 h 1975760"/>
              <a:gd name="connsiteX40" fmla="*/ 8913803 w 12191998"/>
              <a:gd name="connsiteY40" fmla="*/ 526429 h 1975760"/>
              <a:gd name="connsiteX41" fmla="*/ 8931604 w 12191998"/>
              <a:gd name="connsiteY41" fmla="*/ 559225 h 1975760"/>
              <a:gd name="connsiteX42" fmla="*/ 8932336 w 12191998"/>
              <a:gd name="connsiteY42" fmla="*/ 556866 h 1975760"/>
              <a:gd name="connsiteX43" fmla="*/ 9372831 w 12191998"/>
              <a:gd name="connsiteY43" fmla="*/ 264886 h 1975760"/>
              <a:gd name="connsiteX44" fmla="*/ 9813326 w 12191998"/>
              <a:gd name="connsiteY44" fmla="*/ 556866 h 1975760"/>
              <a:gd name="connsiteX45" fmla="*/ 9822258 w 12191998"/>
              <a:gd name="connsiteY45" fmla="*/ 585639 h 1975760"/>
              <a:gd name="connsiteX46" fmla="*/ 9923341 w 12191998"/>
              <a:gd name="connsiteY46" fmla="*/ 530773 h 1975760"/>
              <a:gd name="connsiteX47" fmla="*/ 10210236 w 12191998"/>
              <a:gd name="connsiteY47" fmla="*/ 472851 h 1975760"/>
              <a:gd name="connsiteX48" fmla="*/ 10358778 w 12191998"/>
              <a:gd name="connsiteY48" fmla="*/ 487826 h 1975760"/>
              <a:gd name="connsiteX49" fmla="*/ 10454657 w 12191998"/>
              <a:gd name="connsiteY49" fmla="*/ 517588 h 1975760"/>
              <a:gd name="connsiteX50" fmla="*/ 10495458 w 12191998"/>
              <a:gd name="connsiteY50" fmla="*/ 442418 h 1975760"/>
              <a:gd name="connsiteX51" fmla="*/ 10966909 w 12191998"/>
              <a:gd name="connsiteY51" fmla="*/ 191749 h 1975760"/>
              <a:gd name="connsiteX52" fmla="*/ 11438360 w 12191998"/>
              <a:gd name="connsiteY52" fmla="*/ 442418 h 1975760"/>
              <a:gd name="connsiteX53" fmla="*/ 11462489 w 12191998"/>
              <a:gd name="connsiteY53" fmla="*/ 486871 h 1975760"/>
              <a:gd name="connsiteX54" fmla="*/ 11469450 w 12191998"/>
              <a:gd name="connsiteY54" fmla="*/ 481127 h 1975760"/>
              <a:gd name="connsiteX55" fmla="*/ 11728562 w 12191998"/>
              <a:gd name="connsiteY55" fmla="*/ 401979 h 1975760"/>
              <a:gd name="connsiteX56" fmla="*/ 12191998 w 12191998"/>
              <a:gd name="connsiteY56" fmla="*/ 865415 h 1975760"/>
              <a:gd name="connsiteX57" fmla="*/ 11728562 w 12191998"/>
              <a:gd name="connsiteY57" fmla="*/ 1328851 h 1975760"/>
              <a:gd name="connsiteX58" fmla="*/ 11400863 w 12191998"/>
              <a:gd name="connsiteY58" fmla="*/ 1193114 h 1975760"/>
              <a:gd name="connsiteX59" fmla="*/ 11372198 w 12191998"/>
              <a:gd name="connsiteY59" fmla="*/ 1158372 h 1975760"/>
              <a:gd name="connsiteX60" fmla="*/ 11368935 w 12191998"/>
              <a:gd name="connsiteY60" fmla="*/ 1162327 h 1975760"/>
              <a:gd name="connsiteX61" fmla="*/ 10966909 w 12191998"/>
              <a:gd name="connsiteY61" fmla="*/ 1328851 h 1975760"/>
              <a:gd name="connsiteX62" fmla="*/ 10935617 w 12191998"/>
              <a:gd name="connsiteY62" fmla="*/ 1325697 h 1975760"/>
              <a:gd name="connsiteX63" fmla="*/ 10932316 w 12191998"/>
              <a:gd name="connsiteY63" fmla="*/ 1358447 h 1975760"/>
              <a:gd name="connsiteX64" fmla="*/ 10210236 w 12191998"/>
              <a:gd name="connsiteY64" fmla="*/ 1946959 h 1975760"/>
              <a:gd name="connsiteX65" fmla="*/ 9488156 w 12191998"/>
              <a:gd name="connsiteY65" fmla="*/ 1358447 h 1975760"/>
              <a:gd name="connsiteX66" fmla="*/ 9473197 w 12191998"/>
              <a:gd name="connsiteY66" fmla="*/ 1210054 h 1975760"/>
              <a:gd name="connsiteX67" fmla="*/ 9469177 w 12191998"/>
              <a:gd name="connsiteY67" fmla="*/ 1211302 h 1975760"/>
              <a:gd name="connsiteX68" fmla="*/ 9372831 w 12191998"/>
              <a:gd name="connsiteY68" fmla="*/ 1221014 h 1975760"/>
              <a:gd name="connsiteX69" fmla="*/ 8932336 w 12191998"/>
              <a:gd name="connsiteY69" fmla="*/ 929034 h 1975760"/>
              <a:gd name="connsiteX70" fmla="*/ 8923811 w 12191998"/>
              <a:gd name="connsiteY70" fmla="*/ 901572 h 1975760"/>
              <a:gd name="connsiteX71" fmla="*/ 8913803 w 12191998"/>
              <a:gd name="connsiteY71" fmla="*/ 920011 h 1975760"/>
              <a:gd name="connsiteX72" fmla="*/ 8621942 w 12191998"/>
              <a:gd name="connsiteY72" fmla="*/ 1075192 h 1975760"/>
              <a:gd name="connsiteX73" fmla="*/ 8551007 w 12191998"/>
              <a:gd name="connsiteY73" fmla="*/ 1068041 h 1975760"/>
              <a:gd name="connsiteX74" fmla="*/ 8489994 w 12191998"/>
              <a:gd name="connsiteY74" fmla="*/ 1049102 h 1975760"/>
              <a:gd name="connsiteX75" fmla="*/ 8465855 w 12191998"/>
              <a:gd name="connsiteY75" fmla="*/ 1126862 h 1975760"/>
              <a:gd name="connsiteX76" fmla="*/ 7941984 w 12191998"/>
              <a:gd name="connsiteY76" fmla="*/ 1474107 h 1975760"/>
              <a:gd name="connsiteX77" fmla="*/ 7832541 w 12191998"/>
              <a:gd name="connsiteY77" fmla="*/ 1463074 h 1975760"/>
              <a:gd name="connsiteX78" fmla="*/ 7813132 w 12191998"/>
              <a:gd name="connsiteY78" fmla="*/ 1525601 h 1975760"/>
              <a:gd name="connsiteX79" fmla="*/ 7133999 w 12191998"/>
              <a:gd name="connsiteY79" fmla="*/ 1975760 h 1975760"/>
              <a:gd name="connsiteX80" fmla="*/ 6396945 w 12191998"/>
              <a:gd name="connsiteY80" fmla="*/ 1238706 h 1975760"/>
              <a:gd name="connsiteX81" fmla="*/ 6411920 w 12191998"/>
              <a:gd name="connsiteY81" fmla="*/ 1090164 h 1975760"/>
              <a:gd name="connsiteX82" fmla="*/ 6453234 w 12191998"/>
              <a:gd name="connsiteY82" fmla="*/ 957072 h 1975760"/>
              <a:gd name="connsiteX83" fmla="*/ 6388327 w 12191998"/>
              <a:gd name="connsiteY83" fmla="*/ 963615 h 1975760"/>
              <a:gd name="connsiteX84" fmla="*/ 6191536 w 12191998"/>
              <a:gd name="connsiteY84" fmla="*/ 903504 h 1975760"/>
              <a:gd name="connsiteX85" fmla="*/ 6185010 w 12191998"/>
              <a:gd name="connsiteY85" fmla="*/ 898119 h 1975760"/>
              <a:gd name="connsiteX86" fmla="*/ 6181016 w 12191998"/>
              <a:gd name="connsiteY86" fmla="*/ 920749 h 1975760"/>
              <a:gd name="connsiteX87" fmla="*/ 5761547 w 12191998"/>
              <a:gd name="connsiteY87" fmla="*/ 1282262 h 1975760"/>
              <a:gd name="connsiteX88" fmla="*/ 5714812 w 12191998"/>
              <a:gd name="connsiteY88" fmla="*/ 1286974 h 1975760"/>
              <a:gd name="connsiteX89" fmla="*/ 5713396 w 12191998"/>
              <a:gd name="connsiteY89" fmla="*/ 1301025 h 1975760"/>
              <a:gd name="connsiteX90" fmla="*/ 5016868 w 12191998"/>
              <a:gd name="connsiteY90" fmla="*/ 1868712 h 1975760"/>
              <a:gd name="connsiteX91" fmla="*/ 4427317 w 12191998"/>
              <a:gd name="connsiteY91" fmla="*/ 1555251 h 1975760"/>
              <a:gd name="connsiteX92" fmla="*/ 4369412 w 12191998"/>
              <a:gd name="connsiteY92" fmla="*/ 1448568 h 1975760"/>
              <a:gd name="connsiteX93" fmla="*/ 4364660 w 12191998"/>
              <a:gd name="connsiteY93" fmla="*/ 1454327 h 1975760"/>
              <a:gd name="connsiteX94" fmla="*/ 3861927 w 12191998"/>
              <a:gd name="connsiteY94" fmla="*/ 1662566 h 1975760"/>
              <a:gd name="connsiteX95" fmla="*/ 3165398 w 12191998"/>
              <a:gd name="connsiteY95" fmla="*/ 1094879 h 1975760"/>
              <a:gd name="connsiteX96" fmla="*/ 3164865 w 12191998"/>
              <a:gd name="connsiteY96" fmla="*/ 1089577 h 1975760"/>
              <a:gd name="connsiteX97" fmla="*/ 3121214 w 12191998"/>
              <a:gd name="connsiteY97" fmla="*/ 1103127 h 1975760"/>
              <a:gd name="connsiteX98" fmla="*/ 3024867 w 12191998"/>
              <a:gd name="connsiteY98" fmla="*/ 1112839 h 1975760"/>
              <a:gd name="connsiteX99" fmla="*/ 2838783 w 12191998"/>
              <a:gd name="connsiteY99" fmla="*/ 1075271 h 1975760"/>
              <a:gd name="connsiteX100" fmla="*/ 2788860 w 12191998"/>
              <a:gd name="connsiteY100" fmla="*/ 1048173 h 1975760"/>
              <a:gd name="connsiteX101" fmla="*/ 2784688 w 12191998"/>
              <a:gd name="connsiteY101" fmla="*/ 1055857 h 1975760"/>
              <a:gd name="connsiteX102" fmla="*/ 2492829 w 12191998"/>
              <a:gd name="connsiteY102" fmla="*/ 1211038 h 1975760"/>
              <a:gd name="connsiteX103" fmla="*/ 2296038 w 12191998"/>
              <a:gd name="connsiteY103" fmla="*/ 1150927 h 1975760"/>
              <a:gd name="connsiteX104" fmla="*/ 2290199 w 12191998"/>
              <a:gd name="connsiteY104" fmla="*/ 1146111 h 1975760"/>
              <a:gd name="connsiteX105" fmla="*/ 2275337 w 12191998"/>
              <a:gd name="connsiteY105" fmla="*/ 1193991 h 1975760"/>
              <a:gd name="connsiteX106" fmla="*/ 1751465 w 12191998"/>
              <a:gd name="connsiteY106" fmla="*/ 1541236 h 1975760"/>
              <a:gd name="connsiteX107" fmla="*/ 1280014 w 12191998"/>
              <a:gd name="connsiteY107" fmla="*/ 1290568 h 1975760"/>
              <a:gd name="connsiteX108" fmla="*/ 1260783 w 12191998"/>
              <a:gd name="connsiteY108" fmla="*/ 1255136 h 1975760"/>
              <a:gd name="connsiteX109" fmla="*/ 1258230 w 12191998"/>
              <a:gd name="connsiteY109" fmla="*/ 1258230 h 1975760"/>
              <a:gd name="connsiteX110" fmla="*/ 737054 w 12191998"/>
              <a:gd name="connsiteY110" fmla="*/ 1474108 h 1975760"/>
              <a:gd name="connsiteX111" fmla="*/ 0 w 12191998"/>
              <a:gd name="connsiteY111" fmla="*/ 737054 h 1975760"/>
              <a:gd name="connsiteX112" fmla="*/ 737054 w 12191998"/>
              <a:gd name="connsiteY112" fmla="*/ 0 h 197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12191998" h="1975760">
                <a:moveTo>
                  <a:pt x="737054" y="0"/>
                </a:moveTo>
                <a:cubicBezTo>
                  <a:pt x="1042351" y="0"/>
                  <a:pt x="1304296" y="185620"/>
                  <a:pt x="1416187" y="450159"/>
                </a:cubicBezTo>
                <a:lnTo>
                  <a:pt x="1432355" y="502247"/>
                </a:lnTo>
                <a:lnTo>
                  <a:pt x="1433583" y="501234"/>
                </a:lnTo>
                <a:cubicBezTo>
                  <a:pt x="1524325" y="439930"/>
                  <a:pt x="1633714" y="404134"/>
                  <a:pt x="1751465" y="404134"/>
                </a:cubicBezTo>
                <a:cubicBezTo>
                  <a:pt x="1908467" y="404134"/>
                  <a:pt x="2050604" y="467772"/>
                  <a:pt x="2153492" y="570659"/>
                </a:cubicBezTo>
                <a:lnTo>
                  <a:pt x="2215026" y="645238"/>
                </a:lnTo>
                <a:lnTo>
                  <a:pt x="2243946" y="610184"/>
                </a:lnTo>
                <a:cubicBezTo>
                  <a:pt x="2307641" y="546490"/>
                  <a:pt x="2395634" y="507094"/>
                  <a:pt x="2492829" y="507094"/>
                </a:cubicBezTo>
                <a:cubicBezTo>
                  <a:pt x="2517127" y="507094"/>
                  <a:pt x="2540851" y="509557"/>
                  <a:pt x="2563763" y="514245"/>
                </a:cubicBezTo>
                <a:lnTo>
                  <a:pt x="2564000" y="514319"/>
                </a:lnTo>
                <a:lnTo>
                  <a:pt x="2584372" y="448691"/>
                </a:lnTo>
                <a:cubicBezTo>
                  <a:pt x="2656946" y="277107"/>
                  <a:pt x="2826847" y="156711"/>
                  <a:pt x="3024867" y="156711"/>
                </a:cubicBezTo>
                <a:cubicBezTo>
                  <a:pt x="3189884" y="156711"/>
                  <a:pt x="3335374" y="240319"/>
                  <a:pt x="3421285" y="367485"/>
                </a:cubicBezTo>
                <a:lnTo>
                  <a:pt x="3432585" y="388305"/>
                </a:lnTo>
                <a:lnTo>
                  <a:pt x="3464415" y="362043"/>
                </a:lnTo>
                <a:cubicBezTo>
                  <a:pt x="3577887" y="285383"/>
                  <a:pt x="3714680" y="240620"/>
                  <a:pt x="3861927" y="240620"/>
                </a:cubicBezTo>
                <a:cubicBezTo>
                  <a:pt x="4107340" y="240620"/>
                  <a:pt x="4323710" y="364961"/>
                  <a:pt x="4451476" y="554081"/>
                </a:cubicBezTo>
                <a:lnTo>
                  <a:pt x="4509382" y="660764"/>
                </a:lnTo>
                <a:lnTo>
                  <a:pt x="4514133" y="655005"/>
                </a:lnTo>
                <a:cubicBezTo>
                  <a:pt x="4642794" y="526345"/>
                  <a:pt x="4820537" y="446766"/>
                  <a:pt x="5016868" y="446766"/>
                </a:cubicBezTo>
                <a:lnTo>
                  <a:pt x="5147013" y="459886"/>
                </a:lnTo>
                <a:lnTo>
                  <a:pt x="5175513" y="407380"/>
                </a:lnTo>
                <a:cubicBezTo>
                  <a:pt x="5277686" y="256144"/>
                  <a:pt x="5450713" y="156711"/>
                  <a:pt x="5646965" y="156711"/>
                </a:cubicBezTo>
                <a:cubicBezTo>
                  <a:pt x="5803965" y="156711"/>
                  <a:pt x="5946103" y="220349"/>
                  <a:pt x="6048990" y="323236"/>
                </a:cubicBezTo>
                <a:lnTo>
                  <a:pt x="6110524" y="397815"/>
                </a:lnTo>
                <a:lnTo>
                  <a:pt x="6139445" y="362761"/>
                </a:lnTo>
                <a:cubicBezTo>
                  <a:pt x="6203140" y="299067"/>
                  <a:pt x="6291133" y="259671"/>
                  <a:pt x="6388327" y="259671"/>
                </a:cubicBezTo>
                <a:cubicBezTo>
                  <a:pt x="6582716" y="259671"/>
                  <a:pt x="6740299" y="417254"/>
                  <a:pt x="6740299" y="611643"/>
                </a:cubicBezTo>
                <a:lnTo>
                  <a:pt x="6738961" y="618272"/>
                </a:lnTo>
                <a:lnTo>
                  <a:pt x="6847104" y="559574"/>
                </a:lnTo>
                <a:cubicBezTo>
                  <a:pt x="6935284" y="522277"/>
                  <a:pt x="7032233" y="501652"/>
                  <a:pt x="7133999" y="501652"/>
                </a:cubicBezTo>
                <a:cubicBezTo>
                  <a:pt x="7235765" y="501652"/>
                  <a:pt x="7332714" y="522277"/>
                  <a:pt x="7420894" y="559574"/>
                </a:cubicBezTo>
                <a:lnTo>
                  <a:pt x="7471192" y="586875"/>
                </a:lnTo>
                <a:lnTo>
                  <a:pt x="7539958" y="503530"/>
                </a:lnTo>
                <a:cubicBezTo>
                  <a:pt x="7642846" y="400643"/>
                  <a:pt x="7784983" y="337005"/>
                  <a:pt x="7941984" y="337005"/>
                </a:cubicBezTo>
                <a:cubicBezTo>
                  <a:pt x="8098985" y="337005"/>
                  <a:pt x="8241123" y="400643"/>
                  <a:pt x="8344010" y="503530"/>
                </a:cubicBezTo>
                <a:lnTo>
                  <a:pt x="8346493" y="506539"/>
                </a:lnTo>
                <a:lnTo>
                  <a:pt x="8373060" y="474338"/>
                </a:lnTo>
                <a:cubicBezTo>
                  <a:pt x="8436755" y="410644"/>
                  <a:pt x="8524748" y="371248"/>
                  <a:pt x="8621942" y="371248"/>
                </a:cubicBezTo>
                <a:cubicBezTo>
                  <a:pt x="8743435" y="371248"/>
                  <a:pt x="8850551" y="432804"/>
                  <a:pt x="8913803" y="526429"/>
                </a:cubicBezTo>
                <a:lnTo>
                  <a:pt x="8931604" y="559225"/>
                </a:lnTo>
                <a:lnTo>
                  <a:pt x="8932336" y="556866"/>
                </a:lnTo>
                <a:cubicBezTo>
                  <a:pt x="9004910" y="385282"/>
                  <a:pt x="9174811" y="264886"/>
                  <a:pt x="9372831" y="264886"/>
                </a:cubicBezTo>
                <a:cubicBezTo>
                  <a:pt x="9570851" y="264886"/>
                  <a:pt x="9740752" y="385282"/>
                  <a:pt x="9813326" y="556866"/>
                </a:cubicBezTo>
                <a:lnTo>
                  <a:pt x="9822258" y="585639"/>
                </a:lnTo>
                <a:lnTo>
                  <a:pt x="9923341" y="530773"/>
                </a:lnTo>
                <a:cubicBezTo>
                  <a:pt x="10011521" y="493476"/>
                  <a:pt x="10108470" y="472851"/>
                  <a:pt x="10210236" y="472851"/>
                </a:cubicBezTo>
                <a:cubicBezTo>
                  <a:pt x="10261119" y="472851"/>
                  <a:pt x="10310798" y="478007"/>
                  <a:pt x="10358778" y="487826"/>
                </a:cubicBezTo>
                <a:lnTo>
                  <a:pt x="10454657" y="517588"/>
                </a:lnTo>
                <a:lnTo>
                  <a:pt x="10495458" y="442418"/>
                </a:lnTo>
                <a:cubicBezTo>
                  <a:pt x="10597630" y="291182"/>
                  <a:pt x="10770658" y="191749"/>
                  <a:pt x="10966909" y="191749"/>
                </a:cubicBezTo>
                <a:cubicBezTo>
                  <a:pt x="11163160" y="191749"/>
                  <a:pt x="11336188" y="291182"/>
                  <a:pt x="11438360" y="442418"/>
                </a:cubicBezTo>
                <a:lnTo>
                  <a:pt x="11462489" y="486871"/>
                </a:lnTo>
                <a:lnTo>
                  <a:pt x="11469450" y="481127"/>
                </a:lnTo>
                <a:cubicBezTo>
                  <a:pt x="11543415" y="431157"/>
                  <a:pt x="11632581" y="401979"/>
                  <a:pt x="11728562" y="401979"/>
                </a:cubicBezTo>
                <a:cubicBezTo>
                  <a:pt x="11984511" y="401979"/>
                  <a:pt x="12191998" y="609466"/>
                  <a:pt x="12191998" y="865415"/>
                </a:cubicBezTo>
                <a:cubicBezTo>
                  <a:pt x="12191998" y="1121364"/>
                  <a:pt x="11984511" y="1328851"/>
                  <a:pt x="11728562" y="1328851"/>
                </a:cubicBezTo>
                <a:cubicBezTo>
                  <a:pt x="11600587" y="1328851"/>
                  <a:pt x="11484728" y="1276980"/>
                  <a:pt x="11400863" y="1193114"/>
                </a:cubicBezTo>
                <a:lnTo>
                  <a:pt x="11372198" y="1158372"/>
                </a:lnTo>
                <a:lnTo>
                  <a:pt x="11368935" y="1162327"/>
                </a:lnTo>
                <a:cubicBezTo>
                  <a:pt x="11266048" y="1265214"/>
                  <a:pt x="11123910" y="1328851"/>
                  <a:pt x="10966909" y="1328851"/>
                </a:cubicBezTo>
                <a:lnTo>
                  <a:pt x="10935617" y="1325697"/>
                </a:lnTo>
                <a:lnTo>
                  <a:pt x="10932316" y="1358447"/>
                </a:lnTo>
                <a:cubicBezTo>
                  <a:pt x="10863588" y="1694311"/>
                  <a:pt x="10566417" y="1946959"/>
                  <a:pt x="10210236" y="1946959"/>
                </a:cubicBezTo>
                <a:cubicBezTo>
                  <a:pt x="9854055" y="1946959"/>
                  <a:pt x="9556884" y="1694311"/>
                  <a:pt x="9488156" y="1358447"/>
                </a:cubicBezTo>
                <a:lnTo>
                  <a:pt x="9473197" y="1210054"/>
                </a:lnTo>
                <a:lnTo>
                  <a:pt x="9469177" y="1211302"/>
                </a:lnTo>
                <a:cubicBezTo>
                  <a:pt x="9438057" y="1217670"/>
                  <a:pt x="9405834" y="1221014"/>
                  <a:pt x="9372831" y="1221014"/>
                </a:cubicBezTo>
                <a:cubicBezTo>
                  <a:pt x="9174811" y="1221014"/>
                  <a:pt x="9004910" y="1100618"/>
                  <a:pt x="8932336" y="929034"/>
                </a:cubicBezTo>
                <a:lnTo>
                  <a:pt x="8923811" y="901572"/>
                </a:lnTo>
                <a:lnTo>
                  <a:pt x="8913803" y="920011"/>
                </a:lnTo>
                <a:cubicBezTo>
                  <a:pt x="8850551" y="1013636"/>
                  <a:pt x="8743435" y="1075192"/>
                  <a:pt x="8621942" y="1075192"/>
                </a:cubicBezTo>
                <a:cubicBezTo>
                  <a:pt x="8597643" y="1075192"/>
                  <a:pt x="8573920" y="1072730"/>
                  <a:pt x="8551007" y="1068041"/>
                </a:cubicBezTo>
                <a:lnTo>
                  <a:pt x="8489994" y="1049102"/>
                </a:lnTo>
                <a:lnTo>
                  <a:pt x="8465855" y="1126862"/>
                </a:lnTo>
                <a:cubicBezTo>
                  <a:pt x="8379545" y="1330923"/>
                  <a:pt x="8177486" y="1474107"/>
                  <a:pt x="7941984" y="1474107"/>
                </a:cubicBezTo>
                <a:lnTo>
                  <a:pt x="7832541" y="1463074"/>
                </a:lnTo>
                <a:lnTo>
                  <a:pt x="7813132" y="1525601"/>
                </a:lnTo>
                <a:cubicBezTo>
                  <a:pt x="7701241" y="1790141"/>
                  <a:pt x="7439297" y="1975760"/>
                  <a:pt x="7133999" y="1975760"/>
                </a:cubicBezTo>
                <a:cubicBezTo>
                  <a:pt x="6726935" y="1975760"/>
                  <a:pt x="6396945" y="1645770"/>
                  <a:pt x="6396945" y="1238706"/>
                </a:cubicBezTo>
                <a:cubicBezTo>
                  <a:pt x="6396945" y="1187823"/>
                  <a:pt x="6402101" y="1138145"/>
                  <a:pt x="6411920" y="1090164"/>
                </a:cubicBezTo>
                <a:lnTo>
                  <a:pt x="6453234" y="957072"/>
                </a:lnTo>
                <a:lnTo>
                  <a:pt x="6388327" y="963615"/>
                </a:lnTo>
                <a:cubicBezTo>
                  <a:pt x="6315431" y="963615"/>
                  <a:pt x="6247711" y="941455"/>
                  <a:pt x="6191536" y="903504"/>
                </a:cubicBezTo>
                <a:lnTo>
                  <a:pt x="6185010" y="898119"/>
                </a:lnTo>
                <a:lnTo>
                  <a:pt x="6181016" y="920749"/>
                </a:lnTo>
                <a:cubicBezTo>
                  <a:pt x="6114059" y="1103617"/>
                  <a:pt x="5955857" y="1242501"/>
                  <a:pt x="5761547" y="1282262"/>
                </a:cubicBezTo>
                <a:lnTo>
                  <a:pt x="5714812" y="1286974"/>
                </a:lnTo>
                <a:lnTo>
                  <a:pt x="5713396" y="1301025"/>
                </a:lnTo>
                <a:cubicBezTo>
                  <a:pt x="5647100" y="1625004"/>
                  <a:pt x="5360445" y="1868712"/>
                  <a:pt x="5016868" y="1868712"/>
                </a:cubicBezTo>
                <a:cubicBezTo>
                  <a:pt x="4771455" y="1868712"/>
                  <a:pt x="4555084" y="1744371"/>
                  <a:pt x="4427317" y="1555251"/>
                </a:cubicBezTo>
                <a:lnTo>
                  <a:pt x="4369412" y="1448568"/>
                </a:lnTo>
                <a:lnTo>
                  <a:pt x="4364660" y="1454327"/>
                </a:lnTo>
                <a:cubicBezTo>
                  <a:pt x="4236000" y="1582988"/>
                  <a:pt x="4058257" y="1662566"/>
                  <a:pt x="3861927" y="1662566"/>
                </a:cubicBezTo>
                <a:cubicBezTo>
                  <a:pt x="3518350" y="1662566"/>
                  <a:pt x="3231694" y="1418858"/>
                  <a:pt x="3165398" y="1094879"/>
                </a:cubicBezTo>
                <a:lnTo>
                  <a:pt x="3164865" y="1089577"/>
                </a:lnTo>
                <a:lnTo>
                  <a:pt x="3121214" y="1103127"/>
                </a:lnTo>
                <a:cubicBezTo>
                  <a:pt x="3090093" y="1109495"/>
                  <a:pt x="3057871" y="1112839"/>
                  <a:pt x="3024867" y="1112839"/>
                </a:cubicBezTo>
                <a:cubicBezTo>
                  <a:pt x="2958861" y="1112839"/>
                  <a:pt x="2895978" y="1099462"/>
                  <a:pt x="2838783" y="1075271"/>
                </a:cubicBezTo>
                <a:lnTo>
                  <a:pt x="2788860" y="1048173"/>
                </a:lnTo>
                <a:lnTo>
                  <a:pt x="2784688" y="1055857"/>
                </a:lnTo>
                <a:cubicBezTo>
                  <a:pt x="2721437" y="1149482"/>
                  <a:pt x="2614322" y="1211038"/>
                  <a:pt x="2492829" y="1211038"/>
                </a:cubicBezTo>
                <a:cubicBezTo>
                  <a:pt x="2419933" y="1211038"/>
                  <a:pt x="2352212" y="1188878"/>
                  <a:pt x="2296038" y="1150927"/>
                </a:cubicBezTo>
                <a:lnTo>
                  <a:pt x="2290199" y="1146111"/>
                </a:lnTo>
                <a:lnTo>
                  <a:pt x="2275337" y="1193991"/>
                </a:lnTo>
                <a:cubicBezTo>
                  <a:pt x="2189027" y="1398052"/>
                  <a:pt x="1986967" y="1541236"/>
                  <a:pt x="1751465" y="1541236"/>
                </a:cubicBezTo>
                <a:cubicBezTo>
                  <a:pt x="1555214" y="1541236"/>
                  <a:pt x="1382187" y="1441803"/>
                  <a:pt x="1280014" y="1290568"/>
                </a:cubicBezTo>
                <a:lnTo>
                  <a:pt x="1260783" y="1255136"/>
                </a:lnTo>
                <a:lnTo>
                  <a:pt x="1258230" y="1258230"/>
                </a:lnTo>
                <a:cubicBezTo>
                  <a:pt x="1124849" y="1391611"/>
                  <a:pt x="940586" y="1474108"/>
                  <a:pt x="737054" y="1474108"/>
                </a:cubicBezTo>
                <a:cubicBezTo>
                  <a:pt x="329990" y="1474108"/>
                  <a:pt x="0" y="1144118"/>
                  <a:pt x="0" y="737054"/>
                </a:cubicBezTo>
                <a:cubicBezTo>
                  <a:pt x="0" y="329990"/>
                  <a:pt x="329990" y="0"/>
                  <a:pt x="737054" y="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22" name="Freeform 21"/>
          <p:cNvSpPr/>
          <p:nvPr userDrawn="1"/>
        </p:nvSpPr>
        <p:spPr>
          <a:xfrm>
            <a:off x="540593" y="4537058"/>
            <a:ext cx="12191999" cy="1975760"/>
          </a:xfrm>
          <a:custGeom>
            <a:avLst/>
            <a:gdLst>
              <a:gd name="connsiteX0" fmla="*/ 737054 w 12191998"/>
              <a:gd name="connsiteY0" fmla="*/ 0 h 1975760"/>
              <a:gd name="connsiteX1" fmla="*/ 1416187 w 12191998"/>
              <a:gd name="connsiteY1" fmla="*/ 450159 h 1975760"/>
              <a:gd name="connsiteX2" fmla="*/ 1432355 w 12191998"/>
              <a:gd name="connsiteY2" fmla="*/ 502247 h 1975760"/>
              <a:gd name="connsiteX3" fmla="*/ 1433583 w 12191998"/>
              <a:gd name="connsiteY3" fmla="*/ 501234 h 1975760"/>
              <a:gd name="connsiteX4" fmla="*/ 1751465 w 12191998"/>
              <a:gd name="connsiteY4" fmla="*/ 404134 h 1975760"/>
              <a:gd name="connsiteX5" fmla="*/ 2153492 w 12191998"/>
              <a:gd name="connsiteY5" fmla="*/ 570659 h 1975760"/>
              <a:gd name="connsiteX6" fmla="*/ 2215026 w 12191998"/>
              <a:gd name="connsiteY6" fmla="*/ 645238 h 1975760"/>
              <a:gd name="connsiteX7" fmla="*/ 2243946 w 12191998"/>
              <a:gd name="connsiteY7" fmla="*/ 610184 h 1975760"/>
              <a:gd name="connsiteX8" fmla="*/ 2492829 w 12191998"/>
              <a:gd name="connsiteY8" fmla="*/ 507094 h 1975760"/>
              <a:gd name="connsiteX9" fmla="*/ 2563763 w 12191998"/>
              <a:gd name="connsiteY9" fmla="*/ 514245 h 1975760"/>
              <a:gd name="connsiteX10" fmla="*/ 2564000 w 12191998"/>
              <a:gd name="connsiteY10" fmla="*/ 514319 h 1975760"/>
              <a:gd name="connsiteX11" fmla="*/ 2584372 w 12191998"/>
              <a:gd name="connsiteY11" fmla="*/ 448691 h 1975760"/>
              <a:gd name="connsiteX12" fmla="*/ 3024867 w 12191998"/>
              <a:gd name="connsiteY12" fmla="*/ 156711 h 1975760"/>
              <a:gd name="connsiteX13" fmla="*/ 3421285 w 12191998"/>
              <a:gd name="connsiteY13" fmla="*/ 367485 h 1975760"/>
              <a:gd name="connsiteX14" fmla="*/ 3432585 w 12191998"/>
              <a:gd name="connsiteY14" fmla="*/ 388305 h 1975760"/>
              <a:gd name="connsiteX15" fmla="*/ 3464415 w 12191998"/>
              <a:gd name="connsiteY15" fmla="*/ 362043 h 1975760"/>
              <a:gd name="connsiteX16" fmla="*/ 3861927 w 12191998"/>
              <a:gd name="connsiteY16" fmla="*/ 240620 h 1975760"/>
              <a:gd name="connsiteX17" fmla="*/ 4451476 w 12191998"/>
              <a:gd name="connsiteY17" fmla="*/ 554081 h 1975760"/>
              <a:gd name="connsiteX18" fmla="*/ 4509382 w 12191998"/>
              <a:gd name="connsiteY18" fmla="*/ 660764 h 1975760"/>
              <a:gd name="connsiteX19" fmla="*/ 4514133 w 12191998"/>
              <a:gd name="connsiteY19" fmla="*/ 655005 h 1975760"/>
              <a:gd name="connsiteX20" fmla="*/ 5016868 w 12191998"/>
              <a:gd name="connsiteY20" fmla="*/ 446766 h 1975760"/>
              <a:gd name="connsiteX21" fmla="*/ 5147013 w 12191998"/>
              <a:gd name="connsiteY21" fmla="*/ 459886 h 1975760"/>
              <a:gd name="connsiteX22" fmla="*/ 5175513 w 12191998"/>
              <a:gd name="connsiteY22" fmla="*/ 407380 h 1975760"/>
              <a:gd name="connsiteX23" fmla="*/ 5646965 w 12191998"/>
              <a:gd name="connsiteY23" fmla="*/ 156711 h 1975760"/>
              <a:gd name="connsiteX24" fmla="*/ 6048990 w 12191998"/>
              <a:gd name="connsiteY24" fmla="*/ 323236 h 1975760"/>
              <a:gd name="connsiteX25" fmla="*/ 6110524 w 12191998"/>
              <a:gd name="connsiteY25" fmla="*/ 397815 h 1975760"/>
              <a:gd name="connsiteX26" fmla="*/ 6139445 w 12191998"/>
              <a:gd name="connsiteY26" fmla="*/ 362761 h 1975760"/>
              <a:gd name="connsiteX27" fmla="*/ 6388327 w 12191998"/>
              <a:gd name="connsiteY27" fmla="*/ 259671 h 1975760"/>
              <a:gd name="connsiteX28" fmla="*/ 6740299 w 12191998"/>
              <a:gd name="connsiteY28" fmla="*/ 611643 h 1975760"/>
              <a:gd name="connsiteX29" fmla="*/ 6738961 w 12191998"/>
              <a:gd name="connsiteY29" fmla="*/ 618272 h 1975760"/>
              <a:gd name="connsiteX30" fmla="*/ 6847104 w 12191998"/>
              <a:gd name="connsiteY30" fmla="*/ 559574 h 1975760"/>
              <a:gd name="connsiteX31" fmla="*/ 7133999 w 12191998"/>
              <a:gd name="connsiteY31" fmla="*/ 501652 h 1975760"/>
              <a:gd name="connsiteX32" fmla="*/ 7420894 w 12191998"/>
              <a:gd name="connsiteY32" fmla="*/ 559574 h 1975760"/>
              <a:gd name="connsiteX33" fmla="*/ 7471192 w 12191998"/>
              <a:gd name="connsiteY33" fmla="*/ 586875 h 1975760"/>
              <a:gd name="connsiteX34" fmla="*/ 7539958 w 12191998"/>
              <a:gd name="connsiteY34" fmla="*/ 503530 h 1975760"/>
              <a:gd name="connsiteX35" fmla="*/ 7941984 w 12191998"/>
              <a:gd name="connsiteY35" fmla="*/ 337005 h 1975760"/>
              <a:gd name="connsiteX36" fmla="*/ 8344010 w 12191998"/>
              <a:gd name="connsiteY36" fmla="*/ 503530 h 1975760"/>
              <a:gd name="connsiteX37" fmla="*/ 8346493 w 12191998"/>
              <a:gd name="connsiteY37" fmla="*/ 506539 h 1975760"/>
              <a:gd name="connsiteX38" fmla="*/ 8373060 w 12191998"/>
              <a:gd name="connsiteY38" fmla="*/ 474338 h 1975760"/>
              <a:gd name="connsiteX39" fmla="*/ 8621942 w 12191998"/>
              <a:gd name="connsiteY39" fmla="*/ 371248 h 1975760"/>
              <a:gd name="connsiteX40" fmla="*/ 8913803 w 12191998"/>
              <a:gd name="connsiteY40" fmla="*/ 526429 h 1975760"/>
              <a:gd name="connsiteX41" fmla="*/ 8931604 w 12191998"/>
              <a:gd name="connsiteY41" fmla="*/ 559225 h 1975760"/>
              <a:gd name="connsiteX42" fmla="*/ 8932336 w 12191998"/>
              <a:gd name="connsiteY42" fmla="*/ 556866 h 1975760"/>
              <a:gd name="connsiteX43" fmla="*/ 9372831 w 12191998"/>
              <a:gd name="connsiteY43" fmla="*/ 264886 h 1975760"/>
              <a:gd name="connsiteX44" fmla="*/ 9813326 w 12191998"/>
              <a:gd name="connsiteY44" fmla="*/ 556866 h 1975760"/>
              <a:gd name="connsiteX45" fmla="*/ 9822258 w 12191998"/>
              <a:gd name="connsiteY45" fmla="*/ 585639 h 1975760"/>
              <a:gd name="connsiteX46" fmla="*/ 9923341 w 12191998"/>
              <a:gd name="connsiteY46" fmla="*/ 530773 h 1975760"/>
              <a:gd name="connsiteX47" fmla="*/ 10210236 w 12191998"/>
              <a:gd name="connsiteY47" fmla="*/ 472851 h 1975760"/>
              <a:gd name="connsiteX48" fmla="*/ 10358778 w 12191998"/>
              <a:gd name="connsiteY48" fmla="*/ 487826 h 1975760"/>
              <a:gd name="connsiteX49" fmla="*/ 10454657 w 12191998"/>
              <a:gd name="connsiteY49" fmla="*/ 517588 h 1975760"/>
              <a:gd name="connsiteX50" fmla="*/ 10495458 w 12191998"/>
              <a:gd name="connsiteY50" fmla="*/ 442418 h 1975760"/>
              <a:gd name="connsiteX51" fmla="*/ 10966909 w 12191998"/>
              <a:gd name="connsiteY51" fmla="*/ 191749 h 1975760"/>
              <a:gd name="connsiteX52" fmla="*/ 11438360 w 12191998"/>
              <a:gd name="connsiteY52" fmla="*/ 442418 h 1975760"/>
              <a:gd name="connsiteX53" fmla="*/ 11462489 w 12191998"/>
              <a:gd name="connsiteY53" fmla="*/ 486871 h 1975760"/>
              <a:gd name="connsiteX54" fmla="*/ 11469450 w 12191998"/>
              <a:gd name="connsiteY54" fmla="*/ 481127 h 1975760"/>
              <a:gd name="connsiteX55" fmla="*/ 11728562 w 12191998"/>
              <a:gd name="connsiteY55" fmla="*/ 401979 h 1975760"/>
              <a:gd name="connsiteX56" fmla="*/ 12191998 w 12191998"/>
              <a:gd name="connsiteY56" fmla="*/ 865415 h 1975760"/>
              <a:gd name="connsiteX57" fmla="*/ 11728562 w 12191998"/>
              <a:gd name="connsiteY57" fmla="*/ 1328851 h 1975760"/>
              <a:gd name="connsiteX58" fmla="*/ 11400863 w 12191998"/>
              <a:gd name="connsiteY58" fmla="*/ 1193114 h 1975760"/>
              <a:gd name="connsiteX59" fmla="*/ 11372198 w 12191998"/>
              <a:gd name="connsiteY59" fmla="*/ 1158372 h 1975760"/>
              <a:gd name="connsiteX60" fmla="*/ 11368935 w 12191998"/>
              <a:gd name="connsiteY60" fmla="*/ 1162327 h 1975760"/>
              <a:gd name="connsiteX61" fmla="*/ 10966909 w 12191998"/>
              <a:gd name="connsiteY61" fmla="*/ 1328851 h 1975760"/>
              <a:gd name="connsiteX62" fmla="*/ 10935617 w 12191998"/>
              <a:gd name="connsiteY62" fmla="*/ 1325697 h 1975760"/>
              <a:gd name="connsiteX63" fmla="*/ 10932316 w 12191998"/>
              <a:gd name="connsiteY63" fmla="*/ 1358447 h 1975760"/>
              <a:gd name="connsiteX64" fmla="*/ 10210236 w 12191998"/>
              <a:gd name="connsiteY64" fmla="*/ 1946959 h 1975760"/>
              <a:gd name="connsiteX65" fmla="*/ 9488156 w 12191998"/>
              <a:gd name="connsiteY65" fmla="*/ 1358447 h 1975760"/>
              <a:gd name="connsiteX66" fmla="*/ 9473197 w 12191998"/>
              <a:gd name="connsiteY66" fmla="*/ 1210054 h 1975760"/>
              <a:gd name="connsiteX67" fmla="*/ 9469177 w 12191998"/>
              <a:gd name="connsiteY67" fmla="*/ 1211302 h 1975760"/>
              <a:gd name="connsiteX68" fmla="*/ 9372831 w 12191998"/>
              <a:gd name="connsiteY68" fmla="*/ 1221014 h 1975760"/>
              <a:gd name="connsiteX69" fmla="*/ 8932336 w 12191998"/>
              <a:gd name="connsiteY69" fmla="*/ 929034 h 1975760"/>
              <a:gd name="connsiteX70" fmla="*/ 8923811 w 12191998"/>
              <a:gd name="connsiteY70" fmla="*/ 901572 h 1975760"/>
              <a:gd name="connsiteX71" fmla="*/ 8913803 w 12191998"/>
              <a:gd name="connsiteY71" fmla="*/ 920011 h 1975760"/>
              <a:gd name="connsiteX72" fmla="*/ 8621942 w 12191998"/>
              <a:gd name="connsiteY72" fmla="*/ 1075192 h 1975760"/>
              <a:gd name="connsiteX73" fmla="*/ 8551007 w 12191998"/>
              <a:gd name="connsiteY73" fmla="*/ 1068041 h 1975760"/>
              <a:gd name="connsiteX74" fmla="*/ 8489994 w 12191998"/>
              <a:gd name="connsiteY74" fmla="*/ 1049102 h 1975760"/>
              <a:gd name="connsiteX75" fmla="*/ 8465855 w 12191998"/>
              <a:gd name="connsiteY75" fmla="*/ 1126862 h 1975760"/>
              <a:gd name="connsiteX76" fmla="*/ 7941984 w 12191998"/>
              <a:gd name="connsiteY76" fmla="*/ 1474107 h 1975760"/>
              <a:gd name="connsiteX77" fmla="*/ 7832541 w 12191998"/>
              <a:gd name="connsiteY77" fmla="*/ 1463074 h 1975760"/>
              <a:gd name="connsiteX78" fmla="*/ 7813132 w 12191998"/>
              <a:gd name="connsiteY78" fmla="*/ 1525601 h 1975760"/>
              <a:gd name="connsiteX79" fmla="*/ 7133999 w 12191998"/>
              <a:gd name="connsiteY79" fmla="*/ 1975760 h 1975760"/>
              <a:gd name="connsiteX80" fmla="*/ 6396945 w 12191998"/>
              <a:gd name="connsiteY80" fmla="*/ 1238706 h 1975760"/>
              <a:gd name="connsiteX81" fmla="*/ 6411920 w 12191998"/>
              <a:gd name="connsiteY81" fmla="*/ 1090164 h 1975760"/>
              <a:gd name="connsiteX82" fmla="*/ 6453234 w 12191998"/>
              <a:gd name="connsiteY82" fmla="*/ 957072 h 1975760"/>
              <a:gd name="connsiteX83" fmla="*/ 6388327 w 12191998"/>
              <a:gd name="connsiteY83" fmla="*/ 963615 h 1975760"/>
              <a:gd name="connsiteX84" fmla="*/ 6191536 w 12191998"/>
              <a:gd name="connsiteY84" fmla="*/ 903504 h 1975760"/>
              <a:gd name="connsiteX85" fmla="*/ 6185010 w 12191998"/>
              <a:gd name="connsiteY85" fmla="*/ 898119 h 1975760"/>
              <a:gd name="connsiteX86" fmla="*/ 6181016 w 12191998"/>
              <a:gd name="connsiteY86" fmla="*/ 920749 h 1975760"/>
              <a:gd name="connsiteX87" fmla="*/ 5761547 w 12191998"/>
              <a:gd name="connsiteY87" fmla="*/ 1282262 h 1975760"/>
              <a:gd name="connsiteX88" fmla="*/ 5714812 w 12191998"/>
              <a:gd name="connsiteY88" fmla="*/ 1286974 h 1975760"/>
              <a:gd name="connsiteX89" fmla="*/ 5713396 w 12191998"/>
              <a:gd name="connsiteY89" fmla="*/ 1301025 h 1975760"/>
              <a:gd name="connsiteX90" fmla="*/ 5016868 w 12191998"/>
              <a:gd name="connsiteY90" fmla="*/ 1868712 h 1975760"/>
              <a:gd name="connsiteX91" fmla="*/ 4427317 w 12191998"/>
              <a:gd name="connsiteY91" fmla="*/ 1555251 h 1975760"/>
              <a:gd name="connsiteX92" fmla="*/ 4369412 w 12191998"/>
              <a:gd name="connsiteY92" fmla="*/ 1448568 h 1975760"/>
              <a:gd name="connsiteX93" fmla="*/ 4364660 w 12191998"/>
              <a:gd name="connsiteY93" fmla="*/ 1454327 h 1975760"/>
              <a:gd name="connsiteX94" fmla="*/ 3861927 w 12191998"/>
              <a:gd name="connsiteY94" fmla="*/ 1662566 h 1975760"/>
              <a:gd name="connsiteX95" fmla="*/ 3165398 w 12191998"/>
              <a:gd name="connsiteY95" fmla="*/ 1094879 h 1975760"/>
              <a:gd name="connsiteX96" fmla="*/ 3164865 w 12191998"/>
              <a:gd name="connsiteY96" fmla="*/ 1089577 h 1975760"/>
              <a:gd name="connsiteX97" fmla="*/ 3121214 w 12191998"/>
              <a:gd name="connsiteY97" fmla="*/ 1103127 h 1975760"/>
              <a:gd name="connsiteX98" fmla="*/ 3024867 w 12191998"/>
              <a:gd name="connsiteY98" fmla="*/ 1112839 h 1975760"/>
              <a:gd name="connsiteX99" fmla="*/ 2838783 w 12191998"/>
              <a:gd name="connsiteY99" fmla="*/ 1075271 h 1975760"/>
              <a:gd name="connsiteX100" fmla="*/ 2788860 w 12191998"/>
              <a:gd name="connsiteY100" fmla="*/ 1048173 h 1975760"/>
              <a:gd name="connsiteX101" fmla="*/ 2784688 w 12191998"/>
              <a:gd name="connsiteY101" fmla="*/ 1055857 h 1975760"/>
              <a:gd name="connsiteX102" fmla="*/ 2492829 w 12191998"/>
              <a:gd name="connsiteY102" fmla="*/ 1211038 h 1975760"/>
              <a:gd name="connsiteX103" fmla="*/ 2296038 w 12191998"/>
              <a:gd name="connsiteY103" fmla="*/ 1150927 h 1975760"/>
              <a:gd name="connsiteX104" fmla="*/ 2290199 w 12191998"/>
              <a:gd name="connsiteY104" fmla="*/ 1146111 h 1975760"/>
              <a:gd name="connsiteX105" fmla="*/ 2275337 w 12191998"/>
              <a:gd name="connsiteY105" fmla="*/ 1193991 h 1975760"/>
              <a:gd name="connsiteX106" fmla="*/ 1751465 w 12191998"/>
              <a:gd name="connsiteY106" fmla="*/ 1541236 h 1975760"/>
              <a:gd name="connsiteX107" fmla="*/ 1280014 w 12191998"/>
              <a:gd name="connsiteY107" fmla="*/ 1290568 h 1975760"/>
              <a:gd name="connsiteX108" fmla="*/ 1260783 w 12191998"/>
              <a:gd name="connsiteY108" fmla="*/ 1255136 h 1975760"/>
              <a:gd name="connsiteX109" fmla="*/ 1258230 w 12191998"/>
              <a:gd name="connsiteY109" fmla="*/ 1258230 h 1975760"/>
              <a:gd name="connsiteX110" fmla="*/ 737054 w 12191998"/>
              <a:gd name="connsiteY110" fmla="*/ 1474108 h 1975760"/>
              <a:gd name="connsiteX111" fmla="*/ 0 w 12191998"/>
              <a:gd name="connsiteY111" fmla="*/ 737054 h 1975760"/>
              <a:gd name="connsiteX112" fmla="*/ 737054 w 12191998"/>
              <a:gd name="connsiteY112" fmla="*/ 0 h 197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12191998" h="1975760">
                <a:moveTo>
                  <a:pt x="737054" y="0"/>
                </a:moveTo>
                <a:cubicBezTo>
                  <a:pt x="1042351" y="0"/>
                  <a:pt x="1304296" y="185620"/>
                  <a:pt x="1416187" y="450159"/>
                </a:cubicBezTo>
                <a:lnTo>
                  <a:pt x="1432355" y="502247"/>
                </a:lnTo>
                <a:lnTo>
                  <a:pt x="1433583" y="501234"/>
                </a:lnTo>
                <a:cubicBezTo>
                  <a:pt x="1524325" y="439930"/>
                  <a:pt x="1633714" y="404134"/>
                  <a:pt x="1751465" y="404134"/>
                </a:cubicBezTo>
                <a:cubicBezTo>
                  <a:pt x="1908467" y="404134"/>
                  <a:pt x="2050604" y="467772"/>
                  <a:pt x="2153492" y="570659"/>
                </a:cubicBezTo>
                <a:lnTo>
                  <a:pt x="2215026" y="645238"/>
                </a:lnTo>
                <a:lnTo>
                  <a:pt x="2243946" y="610184"/>
                </a:lnTo>
                <a:cubicBezTo>
                  <a:pt x="2307641" y="546490"/>
                  <a:pt x="2395634" y="507094"/>
                  <a:pt x="2492829" y="507094"/>
                </a:cubicBezTo>
                <a:cubicBezTo>
                  <a:pt x="2517127" y="507094"/>
                  <a:pt x="2540851" y="509557"/>
                  <a:pt x="2563763" y="514245"/>
                </a:cubicBezTo>
                <a:lnTo>
                  <a:pt x="2564000" y="514319"/>
                </a:lnTo>
                <a:lnTo>
                  <a:pt x="2584372" y="448691"/>
                </a:lnTo>
                <a:cubicBezTo>
                  <a:pt x="2656946" y="277107"/>
                  <a:pt x="2826847" y="156711"/>
                  <a:pt x="3024867" y="156711"/>
                </a:cubicBezTo>
                <a:cubicBezTo>
                  <a:pt x="3189884" y="156711"/>
                  <a:pt x="3335374" y="240319"/>
                  <a:pt x="3421285" y="367485"/>
                </a:cubicBezTo>
                <a:lnTo>
                  <a:pt x="3432585" y="388305"/>
                </a:lnTo>
                <a:lnTo>
                  <a:pt x="3464415" y="362043"/>
                </a:lnTo>
                <a:cubicBezTo>
                  <a:pt x="3577887" y="285383"/>
                  <a:pt x="3714680" y="240620"/>
                  <a:pt x="3861927" y="240620"/>
                </a:cubicBezTo>
                <a:cubicBezTo>
                  <a:pt x="4107340" y="240620"/>
                  <a:pt x="4323710" y="364961"/>
                  <a:pt x="4451476" y="554081"/>
                </a:cubicBezTo>
                <a:lnTo>
                  <a:pt x="4509382" y="660764"/>
                </a:lnTo>
                <a:lnTo>
                  <a:pt x="4514133" y="655005"/>
                </a:lnTo>
                <a:cubicBezTo>
                  <a:pt x="4642794" y="526345"/>
                  <a:pt x="4820537" y="446766"/>
                  <a:pt x="5016868" y="446766"/>
                </a:cubicBezTo>
                <a:lnTo>
                  <a:pt x="5147013" y="459886"/>
                </a:lnTo>
                <a:lnTo>
                  <a:pt x="5175513" y="407380"/>
                </a:lnTo>
                <a:cubicBezTo>
                  <a:pt x="5277686" y="256144"/>
                  <a:pt x="5450713" y="156711"/>
                  <a:pt x="5646965" y="156711"/>
                </a:cubicBezTo>
                <a:cubicBezTo>
                  <a:pt x="5803965" y="156711"/>
                  <a:pt x="5946103" y="220349"/>
                  <a:pt x="6048990" y="323236"/>
                </a:cubicBezTo>
                <a:lnTo>
                  <a:pt x="6110524" y="397815"/>
                </a:lnTo>
                <a:lnTo>
                  <a:pt x="6139445" y="362761"/>
                </a:lnTo>
                <a:cubicBezTo>
                  <a:pt x="6203140" y="299067"/>
                  <a:pt x="6291133" y="259671"/>
                  <a:pt x="6388327" y="259671"/>
                </a:cubicBezTo>
                <a:cubicBezTo>
                  <a:pt x="6582716" y="259671"/>
                  <a:pt x="6740299" y="417254"/>
                  <a:pt x="6740299" y="611643"/>
                </a:cubicBezTo>
                <a:lnTo>
                  <a:pt x="6738961" y="618272"/>
                </a:lnTo>
                <a:lnTo>
                  <a:pt x="6847104" y="559574"/>
                </a:lnTo>
                <a:cubicBezTo>
                  <a:pt x="6935284" y="522277"/>
                  <a:pt x="7032233" y="501652"/>
                  <a:pt x="7133999" y="501652"/>
                </a:cubicBezTo>
                <a:cubicBezTo>
                  <a:pt x="7235765" y="501652"/>
                  <a:pt x="7332714" y="522277"/>
                  <a:pt x="7420894" y="559574"/>
                </a:cubicBezTo>
                <a:lnTo>
                  <a:pt x="7471192" y="586875"/>
                </a:lnTo>
                <a:lnTo>
                  <a:pt x="7539958" y="503530"/>
                </a:lnTo>
                <a:cubicBezTo>
                  <a:pt x="7642846" y="400643"/>
                  <a:pt x="7784983" y="337005"/>
                  <a:pt x="7941984" y="337005"/>
                </a:cubicBezTo>
                <a:cubicBezTo>
                  <a:pt x="8098985" y="337005"/>
                  <a:pt x="8241123" y="400643"/>
                  <a:pt x="8344010" y="503530"/>
                </a:cubicBezTo>
                <a:lnTo>
                  <a:pt x="8346493" y="506539"/>
                </a:lnTo>
                <a:lnTo>
                  <a:pt x="8373060" y="474338"/>
                </a:lnTo>
                <a:cubicBezTo>
                  <a:pt x="8436755" y="410644"/>
                  <a:pt x="8524748" y="371248"/>
                  <a:pt x="8621942" y="371248"/>
                </a:cubicBezTo>
                <a:cubicBezTo>
                  <a:pt x="8743435" y="371248"/>
                  <a:pt x="8850551" y="432804"/>
                  <a:pt x="8913803" y="526429"/>
                </a:cubicBezTo>
                <a:lnTo>
                  <a:pt x="8931604" y="559225"/>
                </a:lnTo>
                <a:lnTo>
                  <a:pt x="8932336" y="556866"/>
                </a:lnTo>
                <a:cubicBezTo>
                  <a:pt x="9004910" y="385282"/>
                  <a:pt x="9174811" y="264886"/>
                  <a:pt x="9372831" y="264886"/>
                </a:cubicBezTo>
                <a:cubicBezTo>
                  <a:pt x="9570851" y="264886"/>
                  <a:pt x="9740752" y="385282"/>
                  <a:pt x="9813326" y="556866"/>
                </a:cubicBezTo>
                <a:lnTo>
                  <a:pt x="9822258" y="585639"/>
                </a:lnTo>
                <a:lnTo>
                  <a:pt x="9923341" y="530773"/>
                </a:lnTo>
                <a:cubicBezTo>
                  <a:pt x="10011521" y="493476"/>
                  <a:pt x="10108470" y="472851"/>
                  <a:pt x="10210236" y="472851"/>
                </a:cubicBezTo>
                <a:cubicBezTo>
                  <a:pt x="10261119" y="472851"/>
                  <a:pt x="10310798" y="478007"/>
                  <a:pt x="10358778" y="487826"/>
                </a:cubicBezTo>
                <a:lnTo>
                  <a:pt x="10454657" y="517588"/>
                </a:lnTo>
                <a:lnTo>
                  <a:pt x="10495458" y="442418"/>
                </a:lnTo>
                <a:cubicBezTo>
                  <a:pt x="10597630" y="291182"/>
                  <a:pt x="10770658" y="191749"/>
                  <a:pt x="10966909" y="191749"/>
                </a:cubicBezTo>
                <a:cubicBezTo>
                  <a:pt x="11163160" y="191749"/>
                  <a:pt x="11336188" y="291182"/>
                  <a:pt x="11438360" y="442418"/>
                </a:cubicBezTo>
                <a:lnTo>
                  <a:pt x="11462489" y="486871"/>
                </a:lnTo>
                <a:lnTo>
                  <a:pt x="11469450" y="481127"/>
                </a:lnTo>
                <a:cubicBezTo>
                  <a:pt x="11543415" y="431157"/>
                  <a:pt x="11632581" y="401979"/>
                  <a:pt x="11728562" y="401979"/>
                </a:cubicBezTo>
                <a:cubicBezTo>
                  <a:pt x="11984511" y="401979"/>
                  <a:pt x="12191998" y="609466"/>
                  <a:pt x="12191998" y="865415"/>
                </a:cubicBezTo>
                <a:cubicBezTo>
                  <a:pt x="12191998" y="1121364"/>
                  <a:pt x="11984511" y="1328851"/>
                  <a:pt x="11728562" y="1328851"/>
                </a:cubicBezTo>
                <a:cubicBezTo>
                  <a:pt x="11600587" y="1328851"/>
                  <a:pt x="11484728" y="1276980"/>
                  <a:pt x="11400863" y="1193114"/>
                </a:cubicBezTo>
                <a:lnTo>
                  <a:pt x="11372198" y="1158372"/>
                </a:lnTo>
                <a:lnTo>
                  <a:pt x="11368935" y="1162327"/>
                </a:lnTo>
                <a:cubicBezTo>
                  <a:pt x="11266048" y="1265214"/>
                  <a:pt x="11123910" y="1328851"/>
                  <a:pt x="10966909" y="1328851"/>
                </a:cubicBezTo>
                <a:lnTo>
                  <a:pt x="10935617" y="1325697"/>
                </a:lnTo>
                <a:lnTo>
                  <a:pt x="10932316" y="1358447"/>
                </a:lnTo>
                <a:cubicBezTo>
                  <a:pt x="10863588" y="1694311"/>
                  <a:pt x="10566417" y="1946959"/>
                  <a:pt x="10210236" y="1946959"/>
                </a:cubicBezTo>
                <a:cubicBezTo>
                  <a:pt x="9854055" y="1946959"/>
                  <a:pt x="9556884" y="1694311"/>
                  <a:pt x="9488156" y="1358447"/>
                </a:cubicBezTo>
                <a:lnTo>
                  <a:pt x="9473197" y="1210054"/>
                </a:lnTo>
                <a:lnTo>
                  <a:pt x="9469177" y="1211302"/>
                </a:lnTo>
                <a:cubicBezTo>
                  <a:pt x="9438057" y="1217670"/>
                  <a:pt x="9405834" y="1221014"/>
                  <a:pt x="9372831" y="1221014"/>
                </a:cubicBezTo>
                <a:cubicBezTo>
                  <a:pt x="9174811" y="1221014"/>
                  <a:pt x="9004910" y="1100618"/>
                  <a:pt x="8932336" y="929034"/>
                </a:cubicBezTo>
                <a:lnTo>
                  <a:pt x="8923811" y="901572"/>
                </a:lnTo>
                <a:lnTo>
                  <a:pt x="8913803" y="920011"/>
                </a:lnTo>
                <a:cubicBezTo>
                  <a:pt x="8850551" y="1013636"/>
                  <a:pt x="8743435" y="1075192"/>
                  <a:pt x="8621942" y="1075192"/>
                </a:cubicBezTo>
                <a:cubicBezTo>
                  <a:pt x="8597643" y="1075192"/>
                  <a:pt x="8573920" y="1072730"/>
                  <a:pt x="8551007" y="1068041"/>
                </a:cubicBezTo>
                <a:lnTo>
                  <a:pt x="8489994" y="1049102"/>
                </a:lnTo>
                <a:lnTo>
                  <a:pt x="8465855" y="1126862"/>
                </a:lnTo>
                <a:cubicBezTo>
                  <a:pt x="8379545" y="1330923"/>
                  <a:pt x="8177486" y="1474107"/>
                  <a:pt x="7941984" y="1474107"/>
                </a:cubicBezTo>
                <a:lnTo>
                  <a:pt x="7832541" y="1463074"/>
                </a:lnTo>
                <a:lnTo>
                  <a:pt x="7813132" y="1525601"/>
                </a:lnTo>
                <a:cubicBezTo>
                  <a:pt x="7701241" y="1790141"/>
                  <a:pt x="7439297" y="1975760"/>
                  <a:pt x="7133999" y="1975760"/>
                </a:cubicBezTo>
                <a:cubicBezTo>
                  <a:pt x="6726935" y="1975760"/>
                  <a:pt x="6396945" y="1645770"/>
                  <a:pt x="6396945" y="1238706"/>
                </a:cubicBezTo>
                <a:cubicBezTo>
                  <a:pt x="6396945" y="1187823"/>
                  <a:pt x="6402101" y="1138145"/>
                  <a:pt x="6411920" y="1090164"/>
                </a:cubicBezTo>
                <a:lnTo>
                  <a:pt x="6453234" y="957072"/>
                </a:lnTo>
                <a:lnTo>
                  <a:pt x="6388327" y="963615"/>
                </a:lnTo>
                <a:cubicBezTo>
                  <a:pt x="6315431" y="963615"/>
                  <a:pt x="6247711" y="941455"/>
                  <a:pt x="6191536" y="903504"/>
                </a:cubicBezTo>
                <a:lnTo>
                  <a:pt x="6185010" y="898119"/>
                </a:lnTo>
                <a:lnTo>
                  <a:pt x="6181016" y="920749"/>
                </a:lnTo>
                <a:cubicBezTo>
                  <a:pt x="6114059" y="1103617"/>
                  <a:pt x="5955857" y="1242501"/>
                  <a:pt x="5761547" y="1282262"/>
                </a:cubicBezTo>
                <a:lnTo>
                  <a:pt x="5714812" y="1286974"/>
                </a:lnTo>
                <a:lnTo>
                  <a:pt x="5713396" y="1301025"/>
                </a:lnTo>
                <a:cubicBezTo>
                  <a:pt x="5647100" y="1625004"/>
                  <a:pt x="5360445" y="1868712"/>
                  <a:pt x="5016868" y="1868712"/>
                </a:cubicBezTo>
                <a:cubicBezTo>
                  <a:pt x="4771455" y="1868712"/>
                  <a:pt x="4555084" y="1744371"/>
                  <a:pt x="4427317" y="1555251"/>
                </a:cubicBezTo>
                <a:lnTo>
                  <a:pt x="4369412" y="1448568"/>
                </a:lnTo>
                <a:lnTo>
                  <a:pt x="4364660" y="1454327"/>
                </a:lnTo>
                <a:cubicBezTo>
                  <a:pt x="4236000" y="1582988"/>
                  <a:pt x="4058257" y="1662566"/>
                  <a:pt x="3861927" y="1662566"/>
                </a:cubicBezTo>
                <a:cubicBezTo>
                  <a:pt x="3518350" y="1662566"/>
                  <a:pt x="3231694" y="1418858"/>
                  <a:pt x="3165398" y="1094879"/>
                </a:cubicBezTo>
                <a:lnTo>
                  <a:pt x="3164865" y="1089577"/>
                </a:lnTo>
                <a:lnTo>
                  <a:pt x="3121214" y="1103127"/>
                </a:lnTo>
                <a:cubicBezTo>
                  <a:pt x="3090093" y="1109495"/>
                  <a:pt x="3057871" y="1112839"/>
                  <a:pt x="3024867" y="1112839"/>
                </a:cubicBezTo>
                <a:cubicBezTo>
                  <a:pt x="2958861" y="1112839"/>
                  <a:pt x="2895978" y="1099462"/>
                  <a:pt x="2838783" y="1075271"/>
                </a:cubicBezTo>
                <a:lnTo>
                  <a:pt x="2788860" y="1048173"/>
                </a:lnTo>
                <a:lnTo>
                  <a:pt x="2784688" y="1055857"/>
                </a:lnTo>
                <a:cubicBezTo>
                  <a:pt x="2721437" y="1149482"/>
                  <a:pt x="2614322" y="1211038"/>
                  <a:pt x="2492829" y="1211038"/>
                </a:cubicBezTo>
                <a:cubicBezTo>
                  <a:pt x="2419933" y="1211038"/>
                  <a:pt x="2352212" y="1188878"/>
                  <a:pt x="2296038" y="1150927"/>
                </a:cubicBezTo>
                <a:lnTo>
                  <a:pt x="2290199" y="1146111"/>
                </a:lnTo>
                <a:lnTo>
                  <a:pt x="2275337" y="1193991"/>
                </a:lnTo>
                <a:cubicBezTo>
                  <a:pt x="2189027" y="1398052"/>
                  <a:pt x="1986967" y="1541236"/>
                  <a:pt x="1751465" y="1541236"/>
                </a:cubicBezTo>
                <a:cubicBezTo>
                  <a:pt x="1555214" y="1541236"/>
                  <a:pt x="1382187" y="1441803"/>
                  <a:pt x="1280014" y="1290568"/>
                </a:cubicBezTo>
                <a:lnTo>
                  <a:pt x="1260783" y="1255136"/>
                </a:lnTo>
                <a:lnTo>
                  <a:pt x="1258230" y="1258230"/>
                </a:lnTo>
                <a:cubicBezTo>
                  <a:pt x="1124849" y="1391611"/>
                  <a:pt x="940586" y="1474108"/>
                  <a:pt x="737054" y="1474108"/>
                </a:cubicBezTo>
                <a:cubicBezTo>
                  <a:pt x="329990" y="1474108"/>
                  <a:pt x="0" y="1144118"/>
                  <a:pt x="0" y="737054"/>
                </a:cubicBezTo>
                <a:cubicBezTo>
                  <a:pt x="0" y="329990"/>
                  <a:pt x="329990" y="0"/>
                  <a:pt x="73705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3" name="Oval 2"/>
          <p:cNvSpPr/>
          <p:nvPr userDrawn="1"/>
        </p:nvSpPr>
        <p:spPr>
          <a:xfrm>
            <a:off x="1" y="4710113"/>
            <a:ext cx="1474107" cy="147410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5563052"/>
            <a:ext cx="12192000" cy="1309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5" name="Oval 4"/>
          <p:cNvSpPr/>
          <p:nvPr userDrawn="1"/>
        </p:nvSpPr>
        <p:spPr>
          <a:xfrm>
            <a:off x="1182915" y="5114245"/>
            <a:ext cx="1137103" cy="11371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6" name="Oval 5"/>
          <p:cNvSpPr/>
          <p:nvPr userDrawn="1"/>
        </p:nvSpPr>
        <p:spPr>
          <a:xfrm>
            <a:off x="2140858" y="5217207"/>
            <a:ext cx="703943" cy="7039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2546804" y="4866822"/>
            <a:ext cx="956128" cy="9561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 userDrawn="1"/>
        </p:nvSpPr>
        <p:spPr>
          <a:xfrm>
            <a:off x="3150957" y="4950733"/>
            <a:ext cx="1421945" cy="14219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5078415" y="4866822"/>
            <a:ext cx="1137103" cy="11371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6036358" y="4969784"/>
            <a:ext cx="703943" cy="7039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6294215" y="5447164"/>
            <a:ext cx="956128" cy="9561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12" name="Oval 11"/>
          <p:cNvSpPr/>
          <p:nvPr userDrawn="1"/>
        </p:nvSpPr>
        <p:spPr>
          <a:xfrm>
            <a:off x="6396948" y="4979534"/>
            <a:ext cx="1474107" cy="147410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 userDrawn="1"/>
        </p:nvSpPr>
        <p:spPr>
          <a:xfrm>
            <a:off x="7373435" y="5047116"/>
            <a:ext cx="1137103" cy="11371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 userDrawn="1"/>
        </p:nvSpPr>
        <p:spPr>
          <a:xfrm>
            <a:off x="8269974" y="5081361"/>
            <a:ext cx="703943" cy="7039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 userDrawn="1"/>
        </p:nvSpPr>
        <p:spPr>
          <a:xfrm>
            <a:off x="8894769" y="4974997"/>
            <a:ext cx="956128" cy="9561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16" name="Oval 15"/>
          <p:cNvSpPr/>
          <p:nvPr userDrawn="1"/>
        </p:nvSpPr>
        <p:spPr>
          <a:xfrm>
            <a:off x="9473185" y="5182964"/>
            <a:ext cx="1474107" cy="147410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 userDrawn="1"/>
        </p:nvSpPr>
        <p:spPr>
          <a:xfrm>
            <a:off x="10398361" y="4901860"/>
            <a:ext cx="1137103" cy="11371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18" name="Oval 17"/>
          <p:cNvSpPr/>
          <p:nvPr userDrawn="1"/>
        </p:nvSpPr>
        <p:spPr>
          <a:xfrm>
            <a:off x="11265128" y="5112090"/>
            <a:ext cx="926872" cy="9268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4305897" y="5156879"/>
            <a:ext cx="1421945" cy="14219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 userDrawn="1"/>
        </p:nvSpPr>
        <p:spPr>
          <a:xfrm>
            <a:off x="7292767" y="1877351"/>
            <a:ext cx="3684827" cy="2772000"/>
          </a:xfrm>
          <a:prstGeom prst="ellipse">
            <a:avLst/>
          </a:prstGeom>
          <a:no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7470687" y="2001330"/>
            <a:ext cx="3328988" cy="2520000"/>
          </a:xfrm>
          <a:prstGeom prst="ellipse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4608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19" grpId="0" animBg="1"/>
      <p:bldP spid="20" grpId="0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Custom Layout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 userDrawn="1"/>
        </p:nvSpPr>
        <p:spPr>
          <a:xfrm flipV="1">
            <a:off x="1461698" y="4279215"/>
            <a:ext cx="12191999" cy="1975760"/>
          </a:xfrm>
          <a:custGeom>
            <a:avLst/>
            <a:gdLst>
              <a:gd name="connsiteX0" fmla="*/ 737054 w 12191998"/>
              <a:gd name="connsiteY0" fmla="*/ 0 h 1975760"/>
              <a:gd name="connsiteX1" fmla="*/ 1416187 w 12191998"/>
              <a:gd name="connsiteY1" fmla="*/ 450159 h 1975760"/>
              <a:gd name="connsiteX2" fmla="*/ 1432355 w 12191998"/>
              <a:gd name="connsiteY2" fmla="*/ 502247 h 1975760"/>
              <a:gd name="connsiteX3" fmla="*/ 1433583 w 12191998"/>
              <a:gd name="connsiteY3" fmla="*/ 501234 h 1975760"/>
              <a:gd name="connsiteX4" fmla="*/ 1751465 w 12191998"/>
              <a:gd name="connsiteY4" fmla="*/ 404134 h 1975760"/>
              <a:gd name="connsiteX5" fmla="*/ 2153492 w 12191998"/>
              <a:gd name="connsiteY5" fmla="*/ 570659 h 1975760"/>
              <a:gd name="connsiteX6" fmla="*/ 2215026 w 12191998"/>
              <a:gd name="connsiteY6" fmla="*/ 645238 h 1975760"/>
              <a:gd name="connsiteX7" fmla="*/ 2243946 w 12191998"/>
              <a:gd name="connsiteY7" fmla="*/ 610184 h 1975760"/>
              <a:gd name="connsiteX8" fmla="*/ 2492829 w 12191998"/>
              <a:gd name="connsiteY8" fmla="*/ 507094 h 1975760"/>
              <a:gd name="connsiteX9" fmla="*/ 2563763 w 12191998"/>
              <a:gd name="connsiteY9" fmla="*/ 514245 h 1975760"/>
              <a:gd name="connsiteX10" fmla="*/ 2564000 w 12191998"/>
              <a:gd name="connsiteY10" fmla="*/ 514319 h 1975760"/>
              <a:gd name="connsiteX11" fmla="*/ 2584372 w 12191998"/>
              <a:gd name="connsiteY11" fmla="*/ 448691 h 1975760"/>
              <a:gd name="connsiteX12" fmla="*/ 3024867 w 12191998"/>
              <a:gd name="connsiteY12" fmla="*/ 156711 h 1975760"/>
              <a:gd name="connsiteX13" fmla="*/ 3421285 w 12191998"/>
              <a:gd name="connsiteY13" fmla="*/ 367485 h 1975760"/>
              <a:gd name="connsiteX14" fmla="*/ 3432585 w 12191998"/>
              <a:gd name="connsiteY14" fmla="*/ 388305 h 1975760"/>
              <a:gd name="connsiteX15" fmla="*/ 3464415 w 12191998"/>
              <a:gd name="connsiteY15" fmla="*/ 362043 h 1975760"/>
              <a:gd name="connsiteX16" fmla="*/ 3861927 w 12191998"/>
              <a:gd name="connsiteY16" fmla="*/ 240620 h 1975760"/>
              <a:gd name="connsiteX17" fmla="*/ 4451476 w 12191998"/>
              <a:gd name="connsiteY17" fmla="*/ 554081 h 1975760"/>
              <a:gd name="connsiteX18" fmla="*/ 4509382 w 12191998"/>
              <a:gd name="connsiteY18" fmla="*/ 660764 h 1975760"/>
              <a:gd name="connsiteX19" fmla="*/ 4514133 w 12191998"/>
              <a:gd name="connsiteY19" fmla="*/ 655005 h 1975760"/>
              <a:gd name="connsiteX20" fmla="*/ 5016868 w 12191998"/>
              <a:gd name="connsiteY20" fmla="*/ 446766 h 1975760"/>
              <a:gd name="connsiteX21" fmla="*/ 5147013 w 12191998"/>
              <a:gd name="connsiteY21" fmla="*/ 459886 h 1975760"/>
              <a:gd name="connsiteX22" fmla="*/ 5175513 w 12191998"/>
              <a:gd name="connsiteY22" fmla="*/ 407380 h 1975760"/>
              <a:gd name="connsiteX23" fmla="*/ 5646965 w 12191998"/>
              <a:gd name="connsiteY23" fmla="*/ 156711 h 1975760"/>
              <a:gd name="connsiteX24" fmla="*/ 6048990 w 12191998"/>
              <a:gd name="connsiteY24" fmla="*/ 323236 h 1975760"/>
              <a:gd name="connsiteX25" fmla="*/ 6110524 w 12191998"/>
              <a:gd name="connsiteY25" fmla="*/ 397815 h 1975760"/>
              <a:gd name="connsiteX26" fmla="*/ 6139445 w 12191998"/>
              <a:gd name="connsiteY26" fmla="*/ 362761 h 1975760"/>
              <a:gd name="connsiteX27" fmla="*/ 6388327 w 12191998"/>
              <a:gd name="connsiteY27" fmla="*/ 259671 h 1975760"/>
              <a:gd name="connsiteX28" fmla="*/ 6740299 w 12191998"/>
              <a:gd name="connsiteY28" fmla="*/ 611643 h 1975760"/>
              <a:gd name="connsiteX29" fmla="*/ 6738961 w 12191998"/>
              <a:gd name="connsiteY29" fmla="*/ 618272 h 1975760"/>
              <a:gd name="connsiteX30" fmla="*/ 6847104 w 12191998"/>
              <a:gd name="connsiteY30" fmla="*/ 559574 h 1975760"/>
              <a:gd name="connsiteX31" fmla="*/ 7133999 w 12191998"/>
              <a:gd name="connsiteY31" fmla="*/ 501652 h 1975760"/>
              <a:gd name="connsiteX32" fmla="*/ 7420894 w 12191998"/>
              <a:gd name="connsiteY32" fmla="*/ 559574 h 1975760"/>
              <a:gd name="connsiteX33" fmla="*/ 7471192 w 12191998"/>
              <a:gd name="connsiteY33" fmla="*/ 586875 h 1975760"/>
              <a:gd name="connsiteX34" fmla="*/ 7539958 w 12191998"/>
              <a:gd name="connsiteY34" fmla="*/ 503530 h 1975760"/>
              <a:gd name="connsiteX35" fmla="*/ 7941984 w 12191998"/>
              <a:gd name="connsiteY35" fmla="*/ 337005 h 1975760"/>
              <a:gd name="connsiteX36" fmla="*/ 8344010 w 12191998"/>
              <a:gd name="connsiteY36" fmla="*/ 503530 h 1975760"/>
              <a:gd name="connsiteX37" fmla="*/ 8346493 w 12191998"/>
              <a:gd name="connsiteY37" fmla="*/ 506539 h 1975760"/>
              <a:gd name="connsiteX38" fmla="*/ 8373060 w 12191998"/>
              <a:gd name="connsiteY38" fmla="*/ 474338 h 1975760"/>
              <a:gd name="connsiteX39" fmla="*/ 8621942 w 12191998"/>
              <a:gd name="connsiteY39" fmla="*/ 371248 h 1975760"/>
              <a:gd name="connsiteX40" fmla="*/ 8913803 w 12191998"/>
              <a:gd name="connsiteY40" fmla="*/ 526429 h 1975760"/>
              <a:gd name="connsiteX41" fmla="*/ 8931604 w 12191998"/>
              <a:gd name="connsiteY41" fmla="*/ 559225 h 1975760"/>
              <a:gd name="connsiteX42" fmla="*/ 8932336 w 12191998"/>
              <a:gd name="connsiteY42" fmla="*/ 556866 h 1975760"/>
              <a:gd name="connsiteX43" fmla="*/ 9372831 w 12191998"/>
              <a:gd name="connsiteY43" fmla="*/ 264886 h 1975760"/>
              <a:gd name="connsiteX44" fmla="*/ 9813326 w 12191998"/>
              <a:gd name="connsiteY44" fmla="*/ 556866 h 1975760"/>
              <a:gd name="connsiteX45" fmla="*/ 9822258 w 12191998"/>
              <a:gd name="connsiteY45" fmla="*/ 585639 h 1975760"/>
              <a:gd name="connsiteX46" fmla="*/ 9923341 w 12191998"/>
              <a:gd name="connsiteY46" fmla="*/ 530773 h 1975760"/>
              <a:gd name="connsiteX47" fmla="*/ 10210236 w 12191998"/>
              <a:gd name="connsiteY47" fmla="*/ 472851 h 1975760"/>
              <a:gd name="connsiteX48" fmla="*/ 10358778 w 12191998"/>
              <a:gd name="connsiteY48" fmla="*/ 487826 h 1975760"/>
              <a:gd name="connsiteX49" fmla="*/ 10454657 w 12191998"/>
              <a:gd name="connsiteY49" fmla="*/ 517588 h 1975760"/>
              <a:gd name="connsiteX50" fmla="*/ 10495458 w 12191998"/>
              <a:gd name="connsiteY50" fmla="*/ 442418 h 1975760"/>
              <a:gd name="connsiteX51" fmla="*/ 10966909 w 12191998"/>
              <a:gd name="connsiteY51" fmla="*/ 191749 h 1975760"/>
              <a:gd name="connsiteX52" fmla="*/ 11438360 w 12191998"/>
              <a:gd name="connsiteY52" fmla="*/ 442418 h 1975760"/>
              <a:gd name="connsiteX53" fmla="*/ 11462489 w 12191998"/>
              <a:gd name="connsiteY53" fmla="*/ 486871 h 1975760"/>
              <a:gd name="connsiteX54" fmla="*/ 11469450 w 12191998"/>
              <a:gd name="connsiteY54" fmla="*/ 481127 h 1975760"/>
              <a:gd name="connsiteX55" fmla="*/ 11728562 w 12191998"/>
              <a:gd name="connsiteY55" fmla="*/ 401979 h 1975760"/>
              <a:gd name="connsiteX56" fmla="*/ 12191998 w 12191998"/>
              <a:gd name="connsiteY56" fmla="*/ 865415 h 1975760"/>
              <a:gd name="connsiteX57" fmla="*/ 11728562 w 12191998"/>
              <a:gd name="connsiteY57" fmla="*/ 1328851 h 1975760"/>
              <a:gd name="connsiteX58" fmla="*/ 11400863 w 12191998"/>
              <a:gd name="connsiteY58" fmla="*/ 1193114 h 1975760"/>
              <a:gd name="connsiteX59" fmla="*/ 11372198 w 12191998"/>
              <a:gd name="connsiteY59" fmla="*/ 1158372 h 1975760"/>
              <a:gd name="connsiteX60" fmla="*/ 11368935 w 12191998"/>
              <a:gd name="connsiteY60" fmla="*/ 1162327 h 1975760"/>
              <a:gd name="connsiteX61" fmla="*/ 10966909 w 12191998"/>
              <a:gd name="connsiteY61" fmla="*/ 1328851 h 1975760"/>
              <a:gd name="connsiteX62" fmla="*/ 10935617 w 12191998"/>
              <a:gd name="connsiteY62" fmla="*/ 1325697 h 1975760"/>
              <a:gd name="connsiteX63" fmla="*/ 10932316 w 12191998"/>
              <a:gd name="connsiteY63" fmla="*/ 1358447 h 1975760"/>
              <a:gd name="connsiteX64" fmla="*/ 10210236 w 12191998"/>
              <a:gd name="connsiteY64" fmla="*/ 1946959 h 1975760"/>
              <a:gd name="connsiteX65" fmla="*/ 9488156 w 12191998"/>
              <a:gd name="connsiteY65" fmla="*/ 1358447 h 1975760"/>
              <a:gd name="connsiteX66" fmla="*/ 9473197 w 12191998"/>
              <a:gd name="connsiteY66" fmla="*/ 1210054 h 1975760"/>
              <a:gd name="connsiteX67" fmla="*/ 9469177 w 12191998"/>
              <a:gd name="connsiteY67" fmla="*/ 1211302 h 1975760"/>
              <a:gd name="connsiteX68" fmla="*/ 9372831 w 12191998"/>
              <a:gd name="connsiteY68" fmla="*/ 1221014 h 1975760"/>
              <a:gd name="connsiteX69" fmla="*/ 8932336 w 12191998"/>
              <a:gd name="connsiteY69" fmla="*/ 929034 h 1975760"/>
              <a:gd name="connsiteX70" fmla="*/ 8923811 w 12191998"/>
              <a:gd name="connsiteY70" fmla="*/ 901572 h 1975760"/>
              <a:gd name="connsiteX71" fmla="*/ 8913803 w 12191998"/>
              <a:gd name="connsiteY71" fmla="*/ 920011 h 1975760"/>
              <a:gd name="connsiteX72" fmla="*/ 8621942 w 12191998"/>
              <a:gd name="connsiteY72" fmla="*/ 1075192 h 1975760"/>
              <a:gd name="connsiteX73" fmla="*/ 8551007 w 12191998"/>
              <a:gd name="connsiteY73" fmla="*/ 1068041 h 1975760"/>
              <a:gd name="connsiteX74" fmla="*/ 8489994 w 12191998"/>
              <a:gd name="connsiteY74" fmla="*/ 1049102 h 1975760"/>
              <a:gd name="connsiteX75" fmla="*/ 8465855 w 12191998"/>
              <a:gd name="connsiteY75" fmla="*/ 1126862 h 1975760"/>
              <a:gd name="connsiteX76" fmla="*/ 7941984 w 12191998"/>
              <a:gd name="connsiteY76" fmla="*/ 1474107 h 1975760"/>
              <a:gd name="connsiteX77" fmla="*/ 7832541 w 12191998"/>
              <a:gd name="connsiteY77" fmla="*/ 1463074 h 1975760"/>
              <a:gd name="connsiteX78" fmla="*/ 7813132 w 12191998"/>
              <a:gd name="connsiteY78" fmla="*/ 1525601 h 1975760"/>
              <a:gd name="connsiteX79" fmla="*/ 7133999 w 12191998"/>
              <a:gd name="connsiteY79" fmla="*/ 1975760 h 1975760"/>
              <a:gd name="connsiteX80" fmla="*/ 6396945 w 12191998"/>
              <a:gd name="connsiteY80" fmla="*/ 1238706 h 1975760"/>
              <a:gd name="connsiteX81" fmla="*/ 6411920 w 12191998"/>
              <a:gd name="connsiteY81" fmla="*/ 1090164 h 1975760"/>
              <a:gd name="connsiteX82" fmla="*/ 6453234 w 12191998"/>
              <a:gd name="connsiteY82" fmla="*/ 957072 h 1975760"/>
              <a:gd name="connsiteX83" fmla="*/ 6388327 w 12191998"/>
              <a:gd name="connsiteY83" fmla="*/ 963615 h 1975760"/>
              <a:gd name="connsiteX84" fmla="*/ 6191536 w 12191998"/>
              <a:gd name="connsiteY84" fmla="*/ 903504 h 1975760"/>
              <a:gd name="connsiteX85" fmla="*/ 6185010 w 12191998"/>
              <a:gd name="connsiteY85" fmla="*/ 898119 h 1975760"/>
              <a:gd name="connsiteX86" fmla="*/ 6181016 w 12191998"/>
              <a:gd name="connsiteY86" fmla="*/ 920749 h 1975760"/>
              <a:gd name="connsiteX87" fmla="*/ 5761547 w 12191998"/>
              <a:gd name="connsiteY87" fmla="*/ 1282262 h 1975760"/>
              <a:gd name="connsiteX88" fmla="*/ 5714812 w 12191998"/>
              <a:gd name="connsiteY88" fmla="*/ 1286974 h 1975760"/>
              <a:gd name="connsiteX89" fmla="*/ 5713396 w 12191998"/>
              <a:gd name="connsiteY89" fmla="*/ 1301025 h 1975760"/>
              <a:gd name="connsiteX90" fmla="*/ 5016868 w 12191998"/>
              <a:gd name="connsiteY90" fmla="*/ 1868712 h 1975760"/>
              <a:gd name="connsiteX91" fmla="*/ 4427317 w 12191998"/>
              <a:gd name="connsiteY91" fmla="*/ 1555251 h 1975760"/>
              <a:gd name="connsiteX92" fmla="*/ 4369412 w 12191998"/>
              <a:gd name="connsiteY92" fmla="*/ 1448568 h 1975760"/>
              <a:gd name="connsiteX93" fmla="*/ 4364660 w 12191998"/>
              <a:gd name="connsiteY93" fmla="*/ 1454327 h 1975760"/>
              <a:gd name="connsiteX94" fmla="*/ 3861927 w 12191998"/>
              <a:gd name="connsiteY94" fmla="*/ 1662566 h 1975760"/>
              <a:gd name="connsiteX95" fmla="*/ 3165398 w 12191998"/>
              <a:gd name="connsiteY95" fmla="*/ 1094879 h 1975760"/>
              <a:gd name="connsiteX96" fmla="*/ 3164865 w 12191998"/>
              <a:gd name="connsiteY96" fmla="*/ 1089577 h 1975760"/>
              <a:gd name="connsiteX97" fmla="*/ 3121214 w 12191998"/>
              <a:gd name="connsiteY97" fmla="*/ 1103127 h 1975760"/>
              <a:gd name="connsiteX98" fmla="*/ 3024867 w 12191998"/>
              <a:gd name="connsiteY98" fmla="*/ 1112839 h 1975760"/>
              <a:gd name="connsiteX99" fmla="*/ 2838783 w 12191998"/>
              <a:gd name="connsiteY99" fmla="*/ 1075271 h 1975760"/>
              <a:gd name="connsiteX100" fmla="*/ 2788860 w 12191998"/>
              <a:gd name="connsiteY100" fmla="*/ 1048173 h 1975760"/>
              <a:gd name="connsiteX101" fmla="*/ 2784688 w 12191998"/>
              <a:gd name="connsiteY101" fmla="*/ 1055857 h 1975760"/>
              <a:gd name="connsiteX102" fmla="*/ 2492829 w 12191998"/>
              <a:gd name="connsiteY102" fmla="*/ 1211038 h 1975760"/>
              <a:gd name="connsiteX103" fmla="*/ 2296038 w 12191998"/>
              <a:gd name="connsiteY103" fmla="*/ 1150927 h 1975760"/>
              <a:gd name="connsiteX104" fmla="*/ 2290199 w 12191998"/>
              <a:gd name="connsiteY104" fmla="*/ 1146111 h 1975760"/>
              <a:gd name="connsiteX105" fmla="*/ 2275337 w 12191998"/>
              <a:gd name="connsiteY105" fmla="*/ 1193991 h 1975760"/>
              <a:gd name="connsiteX106" fmla="*/ 1751465 w 12191998"/>
              <a:gd name="connsiteY106" fmla="*/ 1541236 h 1975760"/>
              <a:gd name="connsiteX107" fmla="*/ 1280014 w 12191998"/>
              <a:gd name="connsiteY107" fmla="*/ 1290568 h 1975760"/>
              <a:gd name="connsiteX108" fmla="*/ 1260783 w 12191998"/>
              <a:gd name="connsiteY108" fmla="*/ 1255136 h 1975760"/>
              <a:gd name="connsiteX109" fmla="*/ 1258230 w 12191998"/>
              <a:gd name="connsiteY109" fmla="*/ 1258230 h 1975760"/>
              <a:gd name="connsiteX110" fmla="*/ 737054 w 12191998"/>
              <a:gd name="connsiteY110" fmla="*/ 1474108 h 1975760"/>
              <a:gd name="connsiteX111" fmla="*/ 0 w 12191998"/>
              <a:gd name="connsiteY111" fmla="*/ 737054 h 1975760"/>
              <a:gd name="connsiteX112" fmla="*/ 737054 w 12191998"/>
              <a:gd name="connsiteY112" fmla="*/ 0 h 197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12191998" h="1975760">
                <a:moveTo>
                  <a:pt x="737054" y="0"/>
                </a:moveTo>
                <a:cubicBezTo>
                  <a:pt x="1042351" y="0"/>
                  <a:pt x="1304296" y="185620"/>
                  <a:pt x="1416187" y="450159"/>
                </a:cubicBezTo>
                <a:lnTo>
                  <a:pt x="1432355" y="502247"/>
                </a:lnTo>
                <a:lnTo>
                  <a:pt x="1433583" y="501234"/>
                </a:lnTo>
                <a:cubicBezTo>
                  <a:pt x="1524325" y="439930"/>
                  <a:pt x="1633714" y="404134"/>
                  <a:pt x="1751465" y="404134"/>
                </a:cubicBezTo>
                <a:cubicBezTo>
                  <a:pt x="1908467" y="404134"/>
                  <a:pt x="2050604" y="467772"/>
                  <a:pt x="2153492" y="570659"/>
                </a:cubicBezTo>
                <a:lnTo>
                  <a:pt x="2215026" y="645238"/>
                </a:lnTo>
                <a:lnTo>
                  <a:pt x="2243946" y="610184"/>
                </a:lnTo>
                <a:cubicBezTo>
                  <a:pt x="2307641" y="546490"/>
                  <a:pt x="2395634" y="507094"/>
                  <a:pt x="2492829" y="507094"/>
                </a:cubicBezTo>
                <a:cubicBezTo>
                  <a:pt x="2517127" y="507094"/>
                  <a:pt x="2540851" y="509557"/>
                  <a:pt x="2563763" y="514245"/>
                </a:cubicBezTo>
                <a:lnTo>
                  <a:pt x="2564000" y="514319"/>
                </a:lnTo>
                <a:lnTo>
                  <a:pt x="2584372" y="448691"/>
                </a:lnTo>
                <a:cubicBezTo>
                  <a:pt x="2656946" y="277107"/>
                  <a:pt x="2826847" y="156711"/>
                  <a:pt x="3024867" y="156711"/>
                </a:cubicBezTo>
                <a:cubicBezTo>
                  <a:pt x="3189884" y="156711"/>
                  <a:pt x="3335374" y="240319"/>
                  <a:pt x="3421285" y="367485"/>
                </a:cubicBezTo>
                <a:lnTo>
                  <a:pt x="3432585" y="388305"/>
                </a:lnTo>
                <a:lnTo>
                  <a:pt x="3464415" y="362043"/>
                </a:lnTo>
                <a:cubicBezTo>
                  <a:pt x="3577887" y="285383"/>
                  <a:pt x="3714680" y="240620"/>
                  <a:pt x="3861927" y="240620"/>
                </a:cubicBezTo>
                <a:cubicBezTo>
                  <a:pt x="4107340" y="240620"/>
                  <a:pt x="4323710" y="364961"/>
                  <a:pt x="4451476" y="554081"/>
                </a:cubicBezTo>
                <a:lnTo>
                  <a:pt x="4509382" y="660764"/>
                </a:lnTo>
                <a:lnTo>
                  <a:pt x="4514133" y="655005"/>
                </a:lnTo>
                <a:cubicBezTo>
                  <a:pt x="4642794" y="526345"/>
                  <a:pt x="4820537" y="446766"/>
                  <a:pt x="5016868" y="446766"/>
                </a:cubicBezTo>
                <a:lnTo>
                  <a:pt x="5147013" y="459886"/>
                </a:lnTo>
                <a:lnTo>
                  <a:pt x="5175513" y="407380"/>
                </a:lnTo>
                <a:cubicBezTo>
                  <a:pt x="5277686" y="256144"/>
                  <a:pt x="5450713" y="156711"/>
                  <a:pt x="5646965" y="156711"/>
                </a:cubicBezTo>
                <a:cubicBezTo>
                  <a:pt x="5803965" y="156711"/>
                  <a:pt x="5946103" y="220349"/>
                  <a:pt x="6048990" y="323236"/>
                </a:cubicBezTo>
                <a:lnTo>
                  <a:pt x="6110524" y="397815"/>
                </a:lnTo>
                <a:lnTo>
                  <a:pt x="6139445" y="362761"/>
                </a:lnTo>
                <a:cubicBezTo>
                  <a:pt x="6203140" y="299067"/>
                  <a:pt x="6291133" y="259671"/>
                  <a:pt x="6388327" y="259671"/>
                </a:cubicBezTo>
                <a:cubicBezTo>
                  <a:pt x="6582716" y="259671"/>
                  <a:pt x="6740299" y="417254"/>
                  <a:pt x="6740299" y="611643"/>
                </a:cubicBezTo>
                <a:lnTo>
                  <a:pt x="6738961" y="618272"/>
                </a:lnTo>
                <a:lnTo>
                  <a:pt x="6847104" y="559574"/>
                </a:lnTo>
                <a:cubicBezTo>
                  <a:pt x="6935284" y="522277"/>
                  <a:pt x="7032233" y="501652"/>
                  <a:pt x="7133999" y="501652"/>
                </a:cubicBezTo>
                <a:cubicBezTo>
                  <a:pt x="7235765" y="501652"/>
                  <a:pt x="7332714" y="522277"/>
                  <a:pt x="7420894" y="559574"/>
                </a:cubicBezTo>
                <a:lnTo>
                  <a:pt x="7471192" y="586875"/>
                </a:lnTo>
                <a:lnTo>
                  <a:pt x="7539958" y="503530"/>
                </a:lnTo>
                <a:cubicBezTo>
                  <a:pt x="7642846" y="400643"/>
                  <a:pt x="7784983" y="337005"/>
                  <a:pt x="7941984" y="337005"/>
                </a:cubicBezTo>
                <a:cubicBezTo>
                  <a:pt x="8098985" y="337005"/>
                  <a:pt x="8241123" y="400643"/>
                  <a:pt x="8344010" y="503530"/>
                </a:cubicBezTo>
                <a:lnTo>
                  <a:pt x="8346493" y="506539"/>
                </a:lnTo>
                <a:lnTo>
                  <a:pt x="8373060" y="474338"/>
                </a:lnTo>
                <a:cubicBezTo>
                  <a:pt x="8436755" y="410644"/>
                  <a:pt x="8524748" y="371248"/>
                  <a:pt x="8621942" y="371248"/>
                </a:cubicBezTo>
                <a:cubicBezTo>
                  <a:pt x="8743435" y="371248"/>
                  <a:pt x="8850551" y="432804"/>
                  <a:pt x="8913803" y="526429"/>
                </a:cubicBezTo>
                <a:lnTo>
                  <a:pt x="8931604" y="559225"/>
                </a:lnTo>
                <a:lnTo>
                  <a:pt x="8932336" y="556866"/>
                </a:lnTo>
                <a:cubicBezTo>
                  <a:pt x="9004910" y="385282"/>
                  <a:pt x="9174811" y="264886"/>
                  <a:pt x="9372831" y="264886"/>
                </a:cubicBezTo>
                <a:cubicBezTo>
                  <a:pt x="9570851" y="264886"/>
                  <a:pt x="9740752" y="385282"/>
                  <a:pt x="9813326" y="556866"/>
                </a:cubicBezTo>
                <a:lnTo>
                  <a:pt x="9822258" y="585639"/>
                </a:lnTo>
                <a:lnTo>
                  <a:pt x="9923341" y="530773"/>
                </a:lnTo>
                <a:cubicBezTo>
                  <a:pt x="10011521" y="493476"/>
                  <a:pt x="10108470" y="472851"/>
                  <a:pt x="10210236" y="472851"/>
                </a:cubicBezTo>
                <a:cubicBezTo>
                  <a:pt x="10261119" y="472851"/>
                  <a:pt x="10310798" y="478007"/>
                  <a:pt x="10358778" y="487826"/>
                </a:cubicBezTo>
                <a:lnTo>
                  <a:pt x="10454657" y="517588"/>
                </a:lnTo>
                <a:lnTo>
                  <a:pt x="10495458" y="442418"/>
                </a:lnTo>
                <a:cubicBezTo>
                  <a:pt x="10597630" y="291182"/>
                  <a:pt x="10770658" y="191749"/>
                  <a:pt x="10966909" y="191749"/>
                </a:cubicBezTo>
                <a:cubicBezTo>
                  <a:pt x="11163160" y="191749"/>
                  <a:pt x="11336188" y="291182"/>
                  <a:pt x="11438360" y="442418"/>
                </a:cubicBezTo>
                <a:lnTo>
                  <a:pt x="11462489" y="486871"/>
                </a:lnTo>
                <a:lnTo>
                  <a:pt x="11469450" y="481127"/>
                </a:lnTo>
                <a:cubicBezTo>
                  <a:pt x="11543415" y="431157"/>
                  <a:pt x="11632581" y="401979"/>
                  <a:pt x="11728562" y="401979"/>
                </a:cubicBezTo>
                <a:cubicBezTo>
                  <a:pt x="11984511" y="401979"/>
                  <a:pt x="12191998" y="609466"/>
                  <a:pt x="12191998" y="865415"/>
                </a:cubicBezTo>
                <a:cubicBezTo>
                  <a:pt x="12191998" y="1121364"/>
                  <a:pt x="11984511" y="1328851"/>
                  <a:pt x="11728562" y="1328851"/>
                </a:cubicBezTo>
                <a:cubicBezTo>
                  <a:pt x="11600587" y="1328851"/>
                  <a:pt x="11484728" y="1276980"/>
                  <a:pt x="11400863" y="1193114"/>
                </a:cubicBezTo>
                <a:lnTo>
                  <a:pt x="11372198" y="1158372"/>
                </a:lnTo>
                <a:lnTo>
                  <a:pt x="11368935" y="1162327"/>
                </a:lnTo>
                <a:cubicBezTo>
                  <a:pt x="11266048" y="1265214"/>
                  <a:pt x="11123910" y="1328851"/>
                  <a:pt x="10966909" y="1328851"/>
                </a:cubicBezTo>
                <a:lnTo>
                  <a:pt x="10935617" y="1325697"/>
                </a:lnTo>
                <a:lnTo>
                  <a:pt x="10932316" y="1358447"/>
                </a:lnTo>
                <a:cubicBezTo>
                  <a:pt x="10863588" y="1694311"/>
                  <a:pt x="10566417" y="1946959"/>
                  <a:pt x="10210236" y="1946959"/>
                </a:cubicBezTo>
                <a:cubicBezTo>
                  <a:pt x="9854055" y="1946959"/>
                  <a:pt x="9556884" y="1694311"/>
                  <a:pt x="9488156" y="1358447"/>
                </a:cubicBezTo>
                <a:lnTo>
                  <a:pt x="9473197" y="1210054"/>
                </a:lnTo>
                <a:lnTo>
                  <a:pt x="9469177" y="1211302"/>
                </a:lnTo>
                <a:cubicBezTo>
                  <a:pt x="9438057" y="1217670"/>
                  <a:pt x="9405834" y="1221014"/>
                  <a:pt x="9372831" y="1221014"/>
                </a:cubicBezTo>
                <a:cubicBezTo>
                  <a:pt x="9174811" y="1221014"/>
                  <a:pt x="9004910" y="1100618"/>
                  <a:pt x="8932336" y="929034"/>
                </a:cubicBezTo>
                <a:lnTo>
                  <a:pt x="8923811" y="901572"/>
                </a:lnTo>
                <a:lnTo>
                  <a:pt x="8913803" y="920011"/>
                </a:lnTo>
                <a:cubicBezTo>
                  <a:pt x="8850551" y="1013636"/>
                  <a:pt x="8743435" y="1075192"/>
                  <a:pt x="8621942" y="1075192"/>
                </a:cubicBezTo>
                <a:cubicBezTo>
                  <a:pt x="8597643" y="1075192"/>
                  <a:pt x="8573920" y="1072730"/>
                  <a:pt x="8551007" y="1068041"/>
                </a:cubicBezTo>
                <a:lnTo>
                  <a:pt x="8489994" y="1049102"/>
                </a:lnTo>
                <a:lnTo>
                  <a:pt x="8465855" y="1126862"/>
                </a:lnTo>
                <a:cubicBezTo>
                  <a:pt x="8379545" y="1330923"/>
                  <a:pt x="8177486" y="1474107"/>
                  <a:pt x="7941984" y="1474107"/>
                </a:cubicBezTo>
                <a:lnTo>
                  <a:pt x="7832541" y="1463074"/>
                </a:lnTo>
                <a:lnTo>
                  <a:pt x="7813132" y="1525601"/>
                </a:lnTo>
                <a:cubicBezTo>
                  <a:pt x="7701241" y="1790141"/>
                  <a:pt x="7439297" y="1975760"/>
                  <a:pt x="7133999" y="1975760"/>
                </a:cubicBezTo>
                <a:cubicBezTo>
                  <a:pt x="6726935" y="1975760"/>
                  <a:pt x="6396945" y="1645770"/>
                  <a:pt x="6396945" y="1238706"/>
                </a:cubicBezTo>
                <a:cubicBezTo>
                  <a:pt x="6396945" y="1187823"/>
                  <a:pt x="6402101" y="1138145"/>
                  <a:pt x="6411920" y="1090164"/>
                </a:cubicBezTo>
                <a:lnTo>
                  <a:pt x="6453234" y="957072"/>
                </a:lnTo>
                <a:lnTo>
                  <a:pt x="6388327" y="963615"/>
                </a:lnTo>
                <a:cubicBezTo>
                  <a:pt x="6315431" y="963615"/>
                  <a:pt x="6247711" y="941455"/>
                  <a:pt x="6191536" y="903504"/>
                </a:cubicBezTo>
                <a:lnTo>
                  <a:pt x="6185010" y="898119"/>
                </a:lnTo>
                <a:lnTo>
                  <a:pt x="6181016" y="920749"/>
                </a:lnTo>
                <a:cubicBezTo>
                  <a:pt x="6114059" y="1103617"/>
                  <a:pt x="5955857" y="1242501"/>
                  <a:pt x="5761547" y="1282262"/>
                </a:cubicBezTo>
                <a:lnTo>
                  <a:pt x="5714812" y="1286974"/>
                </a:lnTo>
                <a:lnTo>
                  <a:pt x="5713396" y="1301025"/>
                </a:lnTo>
                <a:cubicBezTo>
                  <a:pt x="5647100" y="1625004"/>
                  <a:pt x="5360445" y="1868712"/>
                  <a:pt x="5016868" y="1868712"/>
                </a:cubicBezTo>
                <a:cubicBezTo>
                  <a:pt x="4771455" y="1868712"/>
                  <a:pt x="4555084" y="1744371"/>
                  <a:pt x="4427317" y="1555251"/>
                </a:cubicBezTo>
                <a:lnTo>
                  <a:pt x="4369412" y="1448568"/>
                </a:lnTo>
                <a:lnTo>
                  <a:pt x="4364660" y="1454327"/>
                </a:lnTo>
                <a:cubicBezTo>
                  <a:pt x="4236000" y="1582988"/>
                  <a:pt x="4058257" y="1662566"/>
                  <a:pt x="3861927" y="1662566"/>
                </a:cubicBezTo>
                <a:cubicBezTo>
                  <a:pt x="3518350" y="1662566"/>
                  <a:pt x="3231694" y="1418858"/>
                  <a:pt x="3165398" y="1094879"/>
                </a:cubicBezTo>
                <a:lnTo>
                  <a:pt x="3164865" y="1089577"/>
                </a:lnTo>
                <a:lnTo>
                  <a:pt x="3121214" y="1103127"/>
                </a:lnTo>
                <a:cubicBezTo>
                  <a:pt x="3090093" y="1109495"/>
                  <a:pt x="3057871" y="1112839"/>
                  <a:pt x="3024867" y="1112839"/>
                </a:cubicBezTo>
                <a:cubicBezTo>
                  <a:pt x="2958861" y="1112839"/>
                  <a:pt x="2895978" y="1099462"/>
                  <a:pt x="2838783" y="1075271"/>
                </a:cubicBezTo>
                <a:lnTo>
                  <a:pt x="2788860" y="1048173"/>
                </a:lnTo>
                <a:lnTo>
                  <a:pt x="2784688" y="1055857"/>
                </a:lnTo>
                <a:cubicBezTo>
                  <a:pt x="2721437" y="1149482"/>
                  <a:pt x="2614322" y="1211038"/>
                  <a:pt x="2492829" y="1211038"/>
                </a:cubicBezTo>
                <a:cubicBezTo>
                  <a:pt x="2419933" y="1211038"/>
                  <a:pt x="2352212" y="1188878"/>
                  <a:pt x="2296038" y="1150927"/>
                </a:cubicBezTo>
                <a:lnTo>
                  <a:pt x="2290199" y="1146111"/>
                </a:lnTo>
                <a:lnTo>
                  <a:pt x="2275337" y="1193991"/>
                </a:lnTo>
                <a:cubicBezTo>
                  <a:pt x="2189027" y="1398052"/>
                  <a:pt x="1986967" y="1541236"/>
                  <a:pt x="1751465" y="1541236"/>
                </a:cubicBezTo>
                <a:cubicBezTo>
                  <a:pt x="1555214" y="1541236"/>
                  <a:pt x="1382187" y="1441803"/>
                  <a:pt x="1280014" y="1290568"/>
                </a:cubicBezTo>
                <a:lnTo>
                  <a:pt x="1260783" y="1255136"/>
                </a:lnTo>
                <a:lnTo>
                  <a:pt x="1258230" y="1258230"/>
                </a:lnTo>
                <a:cubicBezTo>
                  <a:pt x="1124849" y="1391611"/>
                  <a:pt x="940586" y="1474108"/>
                  <a:pt x="737054" y="1474108"/>
                </a:cubicBezTo>
                <a:cubicBezTo>
                  <a:pt x="329990" y="1474108"/>
                  <a:pt x="0" y="1144118"/>
                  <a:pt x="0" y="737054"/>
                </a:cubicBezTo>
                <a:cubicBezTo>
                  <a:pt x="0" y="329990"/>
                  <a:pt x="329990" y="0"/>
                  <a:pt x="737054" y="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20" name="Freeform 19"/>
          <p:cNvSpPr/>
          <p:nvPr userDrawn="1"/>
        </p:nvSpPr>
        <p:spPr>
          <a:xfrm>
            <a:off x="528182" y="4718923"/>
            <a:ext cx="12191999" cy="1975760"/>
          </a:xfrm>
          <a:custGeom>
            <a:avLst/>
            <a:gdLst>
              <a:gd name="connsiteX0" fmla="*/ 737054 w 12191998"/>
              <a:gd name="connsiteY0" fmla="*/ 0 h 1975760"/>
              <a:gd name="connsiteX1" fmla="*/ 1416187 w 12191998"/>
              <a:gd name="connsiteY1" fmla="*/ 450159 h 1975760"/>
              <a:gd name="connsiteX2" fmla="*/ 1432355 w 12191998"/>
              <a:gd name="connsiteY2" fmla="*/ 502247 h 1975760"/>
              <a:gd name="connsiteX3" fmla="*/ 1433583 w 12191998"/>
              <a:gd name="connsiteY3" fmla="*/ 501234 h 1975760"/>
              <a:gd name="connsiteX4" fmla="*/ 1751465 w 12191998"/>
              <a:gd name="connsiteY4" fmla="*/ 404134 h 1975760"/>
              <a:gd name="connsiteX5" fmla="*/ 2153492 w 12191998"/>
              <a:gd name="connsiteY5" fmla="*/ 570659 h 1975760"/>
              <a:gd name="connsiteX6" fmla="*/ 2215026 w 12191998"/>
              <a:gd name="connsiteY6" fmla="*/ 645238 h 1975760"/>
              <a:gd name="connsiteX7" fmla="*/ 2243946 w 12191998"/>
              <a:gd name="connsiteY7" fmla="*/ 610184 h 1975760"/>
              <a:gd name="connsiteX8" fmla="*/ 2492829 w 12191998"/>
              <a:gd name="connsiteY8" fmla="*/ 507094 h 1975760"/>
              <a:gd name="connsiteX9" fmla="*/ 2563763 w 12191998"/>
              <a:gd name="connsiteY9" fmla="*/ 514245 h 1975760"/>
              <a:gd name="connsiteX10" fmla="*/ 2564000 w 12191998"/>
              <a:gd name="connsiteY10" fmla="*/ 514319 h 1975760"/>
              <a:gd name="connsiteX11" fmla="*/ 2584372 w 12191998"/>
              <a:gd name="connsiteY11" fmla="*/ 448691 h 1975760"/>
              <a:gd name="connsiteX12" fmla="*/ 3024867 w 12191998"/>
              <a:gd name="connsiteY12" fmla="*/ 156711 h 1975760"/>
              <a:gd name="connsiteX13" fmla="*/ 3421285 w 12191998"/>
              <a:gd name="connsiteY13" fmla="*/ 367485 h 1975760"/>
              <a:gd name="connsiteX14" fmla="*/ 3432585 w 12191998"/>
              <a:gd name="connsiteY14" fmla="*/ 388305 h 1975760"/>
              <a:gd name="connsiteX15" fmla="*/ 3464415 w 12191998"/>
              <a:gd name="connsiteY15" fmla="*/ 362043 h 1975760"/>
              <a:gd name="connsiteX16" fmla="*/ 3861927 w 12191998"/>
              <a:gd name="connsiteY16" fmla="*/ 240620 h 1975760"/>
              <a:gd name="connsiteX17" fmla="*/ 4451476 w 12191998"/>
              <a:gd name="connsiteY17" fmla="*/ 554081 h 1975760"/>
              <a:gd name="connsiteX18" fmla="*/ 4509382 w 12191998"/>
              <a:gd name="connsiteY18" fmla="*/ 660764 h 1975760"/>
              <a:gd name="connsiteX19" fmla="*/ 4514133 w 12191998"/>
              <a:gd name="connsiteY19" fmla="*/ 655005 h 1975760"/>
              <a:gd name="connsiteX20" fmla="*/ 5016868 w 12191998"/>
              <a:gd name="connsiteY20" fmla="*/ 446766 h 1975760"/>
              <a:gd name="connsiteX21" fmla="*/ 5147013 w 12191998"/>
              <a:gd name="connsiteY21" fmla="*/ 459886 h 1975760"/>
              <a:gd name="connsiteX22" fmla="*/ 5175513 w 12191998"/>
              <a:gd name="connsiteY22" fmla="*/ 407380 h 1975760"/>
              <a:gd name="connsiteX23" fmla="*/ 5646965 w 12191998"/>
              <a:gd name="connsiteY23" fmla="*/ 156711 h 1975760"/>
              <a:gd name="connsiteX24" fmla="*/ 6048990 w 12191998"/>
              <a:gd name="connsiteY24" fmla="*/ 323236 h 1975760"/>
              <a:gd name="connsiteX25" fmla="*/ 6110524 w 12191998"/>
              <a:gd name="connsiteY25" fmla="*/ 397815 h 1975760"/>
              <a:gd name="connsiteX26" fmla="*/ 6139445 w 12191998"/>
              <a:gd name="connsiteY26" fmla="*/ 362761 h 1975760"/>
              <a:gd name="connsiteX27" fmla="*/ 6388327 w 12191998"/>
              <a:gd name="connsiteY27" fmla="*/ 259671 h 1975760"/>
              <a:gd name="connsiteX28" fmla="*/ 6740299 w 12191998"/>
              <a:gd name="connsiteY28" fmla="*/ 611643 h 1975760"/>
              <a:gd name="connsiteX29" fmla="*/ 6738961 w 12191998"/>
              <a:gd name="connsiteY29" fmla="*/ 618272 h 1975760"/>
              <a:gd name="connsiteX30" fmla="*/ 6847104 w 12191998"/>
              <a:gd name="connsiteY30" fmla="*/ 559574 h 1975760"/>
              <a:gd name="connsiteX31" fmla="*/ 7133999 w 12191998"/>
              <a:gd name="connsiteY31" fmla="*/ 501652 h 1975760"/>
              <a:gd name="connsiteX32" fmla="*/ 7420894 w 12191998"/>
              <a:gd name="connsiteY32" fmla="*/ 559574 h 1975760"/>
              <a:gd name="connsiteX33" fmla="*/ 7471192 w 12191998"/>
              <a:gd name="connsiteY33" fmla="*/ 586875 h 1975760"/>
              <a:gd name="connsiteX34" fmla="*/ 7539958 w 12191998"/>
              <a:gd name="connsiteY34" fmla="*/ 503530 h 1975760"/>
              <a:gd name="connsiteX35" fmla="*/ 7941984 w 12191998"/>
              <a:gd name="connsiteY35" fmla="*/ 337005 h 1975760"/>
              <a:gd name="connsiteX36" fmla="*/ 8344010 w 12191998"/>
              <a:gd name="connsiteY36" fmla="*/ 503530 h 1975760"/>
              <a:gd name="connsiteX37" fmla="*/ 8346493 w 12191998"/>
              <a:gd name="connsiteY37" fmla="*/ 506539 h 1975760"/>
              <a:gd name="connsiteX38" fmla="*/ 8373060 w 12191998"/>
              <a:gd name="connsiteY38" fmla="*/ 474338 h 1975760"/>
              <a:gd name="connsiteX39" fmla="*/ 8621942 w 12191998"/>
              <a:gd name="connsiteY39" fmla="*/ 371248 h 1975760"/>
              <a:gd name="connsiteX40" fmla="*/ 8913803 w 12191998"/>
              <a:gd name="connsiteY40" fmla="*/ 526429 h 1975760"/>
              <a:gd name="connsiteX41" fmla="*/ 8931604 w 12191998"/>
              <a:gd name="connsiteY41" fmla="*/ 559225 h 1975760"/>
              <a:gd name="connsiteX42" fmla="*/ 8932336 w 12191998"/>
              <a:gd name="connsiteY42" fmla="*/ 556866 h 1975760"/>
              <a:gd name="connsiteX43" fmla="*/ 9372831 w 12191998"/>
              <a:gd name="connsiteY43" fmla="*/ 264886 h 1975760"/>
              <a:gd name="connsiteX44" fmla="*/ 9813326 w 12191998"/>
              <a:gd name="connsiteY44" fmla="*/ 556866 h 1975760"/>
              <a:gd name="connsiteX45" fmla="*/ 9822258 w 12191998"/>
              <a:gd name="connsiteY45" fmla="*/ 585639 h 1975760"/>
              <a:gd name="connsiteX46" fmla="*/ 9923341 w 12191998"/>
              <a:gd name="connsiteY46" fmla="*/ 530773 h 1975760"/>
              <a:gd name="connsiteX47" fmla="*/ 10210236 w 12191998"/>
              <a:gd name="connsiteY47" fmla="*/ 472851 h 1975760"/>
              <a:gd name="connsiteX48" fmla="*/ 10358778 w 12191998"/>
              <a:gd name="connsiteY48" fmla="*/ 487826 h 1975760"/>
              <a:gd name="connsiteX49" fmla="*/ 10454657 w 12191998"/>
              <a:gd name="connsiteY49" fmla="*/ 517588 h 1975760"/>
              <a:gd name="connsiteX50" fmla="*/ 10495458 w 12191998"/>
              <a:gd name="connsiteY50" fmla="*/ 442418 h 1975760"/>
              <a:gd name="connsiteX51" fmla="*/ 10966909 w 12191998"/>
              <a:gd name="connsiteY51" fmla="*/ 191749 h 1975760"/>
              <a:gd name="connsiteX52" fmla="*/ 11438360 w 12191998"/>
              <a:gd name="connsiteY52" fmla="*/ 442418 h 1975760"/>
              <a:gd name="connsiteX53" fmla="*/ 11462489 w 12191998"/>
              <a:gd name="connsiteY53" fmla="*/ 486871 h 1975760"/>
              <a:gd name="connsiteX54" fmla="*/ 11469450 w 12191998"/>
              <a:gd name="connsiteY54" fmla="*/ 481127 h 1975760"/>
              <a:gd name="connsiteX55" fmla="*/ 11728562 w 12191998"/>
              <a:gd name="connsiteY55" fmla="*/ 401979 h 1975760"/>
              <a:gd name="connsiteX56" fmla="*/ 12191998 w 12191998"/>
              <a:gd name="connsiteY56" fmla="*/ 865415 h 1975760"/>
              <a:gd name="connsiteX57" fmla="*/ 11728562 w 12191998"/>
              <a:gd name="connsiteY57" fmla="*/ 1328851 h 1975760"/>
              <a:gd name="connsiteX58" fmla="*/ 11400863 w 12191998"/>
              <a:gd name="connsiteY58" fmla="*/ 1193114 h 1975760"/>
              <a:gd name="connsiteX59" fmla="*/ 11372198 w 12191998"/>
              <a:gd name="connsiteY59" fmla="*/ 1158372 h 1975760"/>
              <a:gd name="connsiteX60" fmla="*/ 11368935 w 12191998"/>
              <a:gd name="connsiteY60" fmla="*/ 1162327 h 1975760"/>
              <a:gd name="connsiteX61" fmla="*/ 10966909 w 12191998"/>
              <a:gd name="connsiteY61" fmla="*/ 1328851 h 1975760"/>
              <a:gd name="connsiteX62" fmla="*/ 10935617 w 12191998"/>
              <a:gd name="connsiteY62" fmla="*/ 1325697 h 1975760"/>
              <a:gd name="connsiteX63" fmla="*/ 10932316 w 12191998"/>
              <a:gd name="connsiteY63" fmla="*/ 1358447 h 1975760"/>
              <a:gd name="connsiteX64" fmla="*/ 10210236 w 12191998"/>
              <a:gd name="connsiteY64" fmla="*/ 1946959 h 1975760"/>
              <a:gd name="connsiteX65" fmla="*/ 9488156 w 12191998"/>
              <a:gd name="connsiteY65" fmla="*/ 1358447 h 1975760"/>
              <a:gd name="connsiteX66" fmla="*/ 9473197 w 12191998"/>
              <a:gd name="connsiteY66" fmla="*/ 1210054 h 1975760"/>
              <a:gd name="connsiteX67" fmla="*/ 9469177 w 12191998"/>
              <a:gd name="connsiteY67" fmla="*/ 1211302 h 1975760"/>
              <a:gd name="connsiteX68" fmla="*/ 9372831 w 12191998"/>
              <a:gd name="connsiteY68" fmla="*/ 1221014 h 1975760"/>
              <a:gd name="connsiteX69" fmla="*/ 8932336 w 12191998"/>
              <a:gd name="connsiteY69" fmla="*/ 929034 h 1975760"/>
              <a:gd name="connsiteX70" fmla="*/ 8923811 w 12191998"/>
              <a:gd name="connsiteY70" fmla="*/ 901572 h 1975760"/>
              <a:gd name="connsiteX71" fmla="*/ 8913803 w 12191998"/>
              <a:gd name="connsiteY71" fmla="*/ 920011 h 1975760"/>
              <a:gd name="connsiteX72" fmla="*/ 8621942 w 12191998"/>
              <a:gd name="connsiteY72" fmla="*/ 1075192 h 1975760"/>
              <a:gd name="connsiteX73" fmla="*/ 8551007 w 12191998"/>
              <a:gd name="connsiteY73" fmla="*/ 1068041 h 1975760"/>
              <a:gd name="connsiteX74" fmla="*/ 8489994 w 12191998"/>
              <a:gd name="connsiteY74" fmla="*/ 1049102 h 1975760"/>
              <a:gd name="connsiteX75" fmla="*/ 8465855 w 12191998"/>
              <a:gd name="connsiteY75" fmla="*/ 1126862 h 1975760"/>
              <a:gd name="connsiteX76" fmla="*/ 7941984 w 12191998"/>
              <a:gd name="connsiteY76" fmla="*/ 1474107 h 1975760"/>
              <a:gd name="connsiteX77" fmla="*/ 7832541 w 12191998"/>
              <a:gd name="connsiteY77" fmla="*/ 1463074 h 1975760"/>
              <a:gd name="connsiteX78" fmla="*/ 7813132 w 12191998"/>
              <a:gd name="connsiteY78" fmla="*/ 1525601 h 1975760"/>
              <a:gd name="connsiteX79" fmla="*/ 7133999 w 12191998"/>
              <a:gd name="connsiteY79" fmla="*/ 1975760 h 1975760"/>
              <a:gd name="connsiteX80" fmla="*/ 6396945 w 12191998"/>
              <a:gd name="connsiteY80" fmla="*/ 1238706 h 1975760"/>
              <a:gd name="connsiteX81" fmla="*/ 6411920 w 12191998"/>
              <a:gd name="connsiteY81" fmla="*/ 1090164 h 1975760"/>
              <a:gd name="connsiteX82" fmla="*/ 6453234 w 12191998"/>
              <a:gd name="connsiteY82" fmla="*/ 957072 h 1975760"/>
              <a:gd name="connsiteX83" fmla="*/ 6388327 w 12191998"/>
              <a:gd name="connsiteY83" fmla="*/ 963615 h 1975760"/>
              <a:gd name="connsiteX84" fmla="*/ 6191536 w 12191998"/>
              <a:gd name="connsiteY84" fmla="*/ 903504 h 1975760"/>
              <a:gd name="connsiteX85" fmla="*/ 6185010 w 12191998"/>
              <a:gd name="connsiteY85" fmla="*/ 898119 h 1975760"/>
              <a:gd name="connsiteX86" fmla="*/ 6181016 w 12191998"/>
              <a:gd name="connsiteY86" fmla="*/ 920749 h 1975760"/>
              <a:gd name="connsiteX87" fmla="*/ 5761547 w 12191998"/>
              <a:gd name="connsiteY87" fmla="*/ 1282262 h 1975760"/>
              <a:gd name="connsiteX88" fmla="*/ 5714812 w 12191998"/>
              <a:gd name="connsiteY88" fmla="*/ 1286974 h 1975760"/>
              <a:gd name="connsiteX89" fmla="*/ 5713396 w 12191998"/>
              <a:gd name="connsiteY89" fmla="*/ 1301025 h 1975760"/>
              <a:gd name="connsiteX90" fmla="*/ 5016868 w 12191998"/>
              <a:gd name="connsiteY90" fmla="*/ 1868712 h 1975760"/>
              <a:gd name="connsiteX91" fmla="*/ 4427317 w 12191998"/>
              <a:gd name="connsiteY91" fmla="*/ 1555251 h 1975760"/>
              <a:gd name="connsiteX92" fmla="*/ 4369412 w 12191998"/>
              <a:gd name="connsiteY92" fmla="*/ 1448568 h 1975760"/>
              <a:gd name="connsiteX93" fmla="*/ 4364660 w 12191998"/>
              <a:gd name="connsiteY93" fmla="*/ 1454327 h 1975760"/>
              <a:gd name="connsiteX94" fmla="*/ 3861927 w 12191998"/>
              <a:gd name="connsiteY94" fmla="*/ 1662566 h 1975760"/>
              <a:gd name="connsiteX95" fmla="*/ 3165398 w 12191998"/>
              <a:gd name="connsiteY95" fmla="*/ 1094879 h 1975760"/>
              <a:gd name="connsiteX96" fmla="*/ 3164865 w 12191998"/>
              <a:gd name="connsiteY96" fmla="*/ 1089577 h 1975760"/>
              <a:gd name="connsiteX97" fmla="*/ 3121214 w 12191998"/>
              <a:gd name="connsiteY97" fmla="*/ 1103127 h 1975760"/>
              <a:gd name="connsiteX98" fmla="*/ 3024867 w 12191998"/>
              <a:gd name="connsiteY98" fmla="*/ 1112839 h 1975760"/>
              <a:gd name="connsiteX99" fmla="*/ 2838783 w 12191998"/>
              <a:gd name="connsiteY99" fmla="*/ 1075271 h 1975760"/>
              <a:gd name="connsiteX100" fmla="*/ 2788860 w 12191998"/>
              <a:gd name="connsiteY100" fmla="*/ 1048173 h 1975760"/>
              <a:gd name="connsiteX101" fmla="*/ 2784688 w 12191998"/>
              <a:gd name="connsiteY101" fmla="*/ 1055857 h 1975760"/>
              <a:gd name="connsiteX102" fmla="*/ 2492829 w 12191998"/>
              <a:gd name="connsiteY102" fmla="*/ 1211038 h 1975760"/>
              <a:gd name="connsiteX103" fmla="*/ 2296038 w 12191998"/>
              <a:gd name="connsiteY103" fmla="*/ 1150927 h 1975760"/>
              <a:gd name="connsiteX104" fmla="*/ 2290199 w 12191998"/>
              <a:gd name="connsiteY104" fmla="*/ 1146111 h 1975760"/>
              <a:gd name="connsiteX105" fmla="*/ 2275337 w 12191998"/>
              <a:gd name="connsiteY105" fmla="*/ 1193991 h 1975760"/>
              <a:gd name="connsiteX106" fmla="*/ 1751465 w 12191998"/>
              <a:gd name="connsiteY106" fmla="*/ 1541236 h 1975760"/>
              <a:gd name="connsiteX107" fmla="*/ 1280014 w 12191998"/>
              <a:gd name="connsiteY107" fmla="*/ 1290568 h 1975760"/>
              <a:gd name="connsiteX108" fmla="*/ 1260783 w 12191998"/>
              <a:gd name="connsiteY108" fmla="*/ 1255136 h 1975760"/>
              <a:gd name="connsiteX109" fmla="*/ 1258230 w 12191998"/>
              <a:gd name="connsiteY109" fmla="*/ 1258230 h 1975760"/>
              <a:gd name="connsiteX110" fmla="*/ 737054 w 12191998"/>
              <a:gd name="connsiteY110" fmla="*/ 1474108 h 1975760"/>
              <a:gd name="connsiteX111" fmla="*/ 0 w 12191998"/>
              <a:gd name="connsiteY111" fmla="*/ 737054 h 1975760"/>
              <a:gd name="connsiteX112" fmla="*/ 737054 w 12191998"/>
              <a:gd name="connsiteY112" fmla="*/ 0 h 197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12191998" h="1975760">
                <a:moveTo>
                  <a:pt x="737054" y="0"/>
                </a:moveTo>
                <a:cubicBezTo>
                  <a:pt x="1042351" y="0"/>
                  <a:pt x="1304296" y="185620"/>
                  <a:pt x="1416187" y="450159"/>
                </a:cubicBezTo>
                <a:lnTo>
                  <a:pt x="1432355" y="502247"/>
                </a:lnTo>
                <a:lnTo>
                  <a:pt x="1433583" y="501234"/>
                </a:lnTo>
                <a:cubicBezTo>
                  <a:pt x="1524325" y="439930"/>
                  <a:pt x="1633714" y="404134"/>
                  <a:pt x="1751465" y="404134"/>
                </a:cubicBezTo>
                <a:cubicBezTo>
                  <a:pt x="1908467" y="404134"/>
                  <a:pt x="2050604" y="467772"/>
                  <a:pt x="2153492" y="570659"/>
                </a:cubicBezTo>
                <a:lnTo>
                  <a:pt x="2215026" y="645238"/>
                </a:lnTo>
                <a:lnTo>
                  <a:pt x="2243946" y="610184"/>
                </a:lnTo>
                <a:cubicBezTo>
                  <a:pt x="2307641" y="546490"/>
                  <a:pt x="2395634" y="507094"/>
                  <a:pt x="2492829" y="507094"/>
                </a:cubicBezTo>
                <a:cubicBezTo>
                  <a:pt x="2517127" y="507094"/>
                  <a:pt x="2540851" y="509557"/>
                  <a:pt x="2563763" y="514245"/>
                </a:cubicBezTo>
                <a:lnTo>
                  <a:pt x="2564000" y="514319"/>
                </a:lnTo>
                <a:lnTo>
                  <a:pt x="2584372" y="448691"/>
                </a:lnTo>
                <a:cubicBezTo>
                  <a:pt x="2656946" y="277107"/>
                  <a:pt x="2826847" y="156711"/>
                  <a:pt x="3024867" y="156711"/>
                </a:cubicBezTo>
                <a:cubicBezTo>
                  <a:pt x="3189884" y="156711"/>
                  <a:pt x="3335374" y="240319"/>
                  <a:pt x="3421285" y="367485"/>
                </a:cubicBezTo>
                <a:lnTo>
                  <a:pt x="3432585" y="388305"/>
                </a:lnTo>
                <a:lnTo>
                  <a:pt x="3464415" y="362043"/>
                </a:lnTo>
                <a:cubicBezTo>
                  <a:pt x="3577887" y="285383"/>
                  <a:pt x="3714680" y="240620"/>
                  <a:pt x="3861927" y="240620"/>
                </a:cubicBezTo>
                <a:cubicBezTo>
                  <a:pt x="4107340" y="240620"/>
                  <a:pt x="4323710" y="364961"/>
                  <a:pt x="4451476" y="554081"/>
                </a:cubicBezTo>
                <a:lnTo>
                  <a:pt x="4509382" y="660764"/>
                </a:lnTo>
                <a:lnTo>
                  <a:pt x="4514133" y="655005"/>
                </a:lnTo>
                <a:cubicBezTo>
                  <a:pt x="4642794" y="526345"/>
                  <a:pt x="4820537" y="446766"/>
                  <a:pt x="5016868" y="446766"/>
                </a:cubicBezTo>
                <a:lnTo>
                  <a:pt x="5147013" y="459886"/>
                </a:lnTo>
                <a:lnTo>
                  <a:pt x="5175513" y="407380"/>
                </a:lnTo>
                <a:cubicBezTo>
                  <a:pt x="5277686" y="256144"/>
                  <a:pt x="5450713" y="156711"/>
                  <a:pt x="5646965" y="156711"/>
                </a:cubicBezTo>
                <a:cubicBezTo>
                  <a:pt x="5803965" y="156711"/>
                  <a:pt x="5946103" y="220349"/>
                  <a:pt x="6048990" y="323236"/>
                </a:cubicBezTo>
                <a:lnTo>
                  <a:pt x="6110524" y="397815"/>
                </a:lnTo>
                <a:lnTo>
                  <a:pt x="6139445" y="362761"/>
                </a:lnTo>
                <a:cubicBezTo>
                  <a:pt x="6203140" y="299067"/>
                  <a:pt x="6291133" y="259671"/>
                  <a:pt x="6388327" y="259671"/>
                </a:cubicBezTo>
                <a:cubicBezTo>
                  <a:pt x="6582716" y="259671"/>
                  <a:pt x="6740299" y="417254"/>
                  <a:pt x="6740299" y="611643"/>
                </a:cubicBezTo>
                <a:lnTo>
                  <a:pt x="6738961" y="618272"/>
                </a:lnTo>
                <a:lnTo>
                  <a:pt x="6847104" y="559574"/>
                </a:lnTo>
                <a:cubicBezTo>
                  <a:pt x="6935284" y="522277"/>
                  <a:pt x="7032233" y="501652"/>
                  <a:pt x="7133999" y="501652"/>
                </a:cubicBezTo>
                <a:cubicBezTo>
                  <a:pt x="7235765" y="501652"/>
                  <a:pt x="7332714" y="522277"/>
                  <a:pt x="7420894" y="559574"/>
                </a:cubicBezTo>
                <a:lnTo>
                  <a:pt x="7471192" y="586875"/>
                </a:lnTo>
                <a:lnTo>
                  <a:pt x="7539958" y="503530"/>
                </a:lnTo>
                <a:cubicBezTo>
                  <a:pt x="7642846" y="400643"/>
                  <a:pt x="7784983" y="337005"/>
                  <a:pt x="7941984" y="337005"/>
                </a:cubicBezTo>
                <a:cubicBezTo>
                  <a:pt x="8098985" y="337005"/>
                  <a:pt x="8241123" y="400643"/>
                  <a:pt x="8344010" y="503530"/>
                </a:cubicBezTo>
                <a:lnTo>
                  <a:pt x="8346493" y="506539"/>
                </a:lnTo>
                <a:lnTo>
                  <a:pt x="8373060" y="474338"/>
                </a:lnTo>
                <a:cubicBezTo>
                  <a:pt x="8436755" y="410644"/>
                  <a:pt x="8524748" y="371248"/>
                  <a:pt x="8621942" y="371248"/>
                </a:cubicBezTo>
                <a:cubicBezTo>
                  <a:pt x="8743435" y="371248"/>
                  <a:pt x="8850551" y="432804"/>
                  <a:pt x="8913803" y="526429"/>
                </a:cubicBezTo>
                <a:lnTo>
                  <a:pt x="8931604" y="559225"/>
                </a:lnTo>
                <a:lnTo>
                  <a:pt x="8932336" y="556866"/>
                </a:lnTo>
                <a:cubicBezTo>
                  <a:pt x="9004910" y="385282"/>
                  <a:pt x="9174811" y="264886"/>
                  <a:pt x="9372831" y="264886"/>
                </a:cubicBezTo>
                <a:cubicBezTo>
                  <a:pt x="9570851" y="264886"/>
                  <a:pt x="9740752" y="385282"/>
                  <a:pt x="9813326" y="556866"/>
                </a:cubicBezTo>
                <a:lnTo>
                  <a:pt x="9822258" y="585639"/>
                </a:lnTo>
                <a:lnTo>
                  <a:pt x="9923341" y="530773"/>
                </a:lnTo>
                <a:cubicBezTo>
                  <a:pt x="10011521" y="493476"/>
                  <a:pt x="10108470" y="472851"/>
                  <a:pt x="10210236" y="472851"/>
                </a:cubicBezTo>
                <a:cubicBezTo>
                  <a:pt x="10261119" y="472851"/>
                  <a:pt x="10310798" y="478007"/>
                  <a:pt x="10358778" y="487826"/>
                </a:cubicBezTo>
                <a:lnTo>
                  <a:pt x="10454657" y="517588"/>
                </a:lnTo>
                <a:lnTo>
                  <a:pt x="10495458" y="442418"/>
                </a:lnTo>
                <a:cubicBezTo>
                  <a:pt x="10597630" y="291182"/>
                  <a:pt x="10770658" y="191749"/>
                  <a:pt x="10966909" y="191749"/>
                </a:cubicBezTo>
                <a:cubicBezTo>
                  <a:pt x="11163160" y="191749"/>
                  <a:pt x="11336188" y="291182"/>
                  <a:pt x="11438360" y="442418"/>
                </a:cubicBezTo>
                <a:lnTo>
                  <a:pt x="11462489" y="486871"/>
                </a:lnTo>
                <a:lnTo>
                  <a:pt x="11469450" y="481127"/>
                </a:lnTo>
                <a:cubicBezTo>
                  <a:pt x="11543415" y="431157"/>
                  <a:pt x="11632581" y="401979"/>
                  <a:pt x="11728562" y="401979"/>
                </a:cubicBezTo>
                <a:cubicBezTo>
                  <a:pt x="11984511" y="401979"/>
                  <a:pt x="12191998" y="609466"/>
                  <a:pt x="12191998" y="865415"/>
                </a:cubicBezTo>
                <a:cubicBezTo>
                  <a:pt x="12191998" y="1121364"/>
                  <a:pt x="11984511" y="1328851"/>
                  <a:pt x="11728562" y="1328851"/>
                </a:cubicBezTo>
                <a:cubicBezTo>
                  <a:pt x="11600587" y="1328851"/>
                  <a:pt x="11484728" y="1276980"/>
                  <a:pt x="11400863" y="1193114"/>
                </a:cubicBezTo>
                <a:lnTo>
                  <a:pt x="11372198" y="1158372"/>
                </a:lnTo>
                <a:lnTo>
                  <a:pt x="11368935" y="1162327"/>
                </a:lnTo>
                <a:cubicBezTo>
                  <a:pt x="11266048" y="1265214"/>
                  <a:pt x="11123910" y="1328851"/>
                  <a:pt x="10966909" y="1328851"/>
                </a:cubicBezTo>
                <a:lnTo>
                  <a:pt x="10935617" y="1325697"/>
                </a:lnTo>
                <a:lnTo>
                  <a:pt x="10932316" y="1358447"/>
                </a:lnTo>
                <a:cubicBezTo>
                  <a:pt x="10863588" y="1694311"/>
                  <a:pt x="10566417" y="1946959"/>
                  <a:pt x="10210236" y="1946959"/>
                </a:cubicBezTo>
                <a:cubicBezTo>
                  <a:pt x="9854055" y="1946959"/>
                  <a:pt x="9556884" y="1694311"/>
                  <a:pt x="9488156" y="1358447"/>
                </a:cubicBezTo>
                <a:lnTo>
                  <a:pt x="9473197" y="1210054"/>
                </a:lnTo>
                <a:lnTo>
                  <a:pt x="9469177" y="1211302"/>
                </a:lnTo>
                <a:cubicBezTo>
                  <a:pt x="9438057" y="1217670"/>
                  <a:pt x="9405834" y="1221014"/>
                  <a:pt x="9372831" y="1221014"/>
                </a:cubicBezTo>
                <a:cubicBezTo>
                  <a:pt x="9174811" y="1221014"/>
                  <a:pt x="9004910" y="1100618"/>
                  <a:pt x="8932336" y="929034"/>
                </a:cubicBezTo>
                <a:lnTo>
                  <a:pt x="8923811" y="901572"/>
                </a:lnTo>
                <a:lnTo>
                  <a:pt x="8913803" y="920011"/>
                </a:lnTo>
                <a:cubicBezTo>
                  <a:pt x="8850551" y="1013636"/>
                  <a:pt x="8743435" y="1075192"/>
                  <a:pt x="8621942" y="1075192"/>
                </a:cubicBezTo>
                <a:cubicBezTo>
                  <a:pt x="8597643" y="1075192"/>
                  <a:pt x="8573920" y="1072730"/>
                  <a:pt x="8551007" y="1068041"/>
                </a:cubicBezTo>
                <a:lnTo>
                  <a:pt x="8489994" y="1049102"/>
                </a:lnTo>
                <a:lnTo>
                  <a:pt x="8465855" y="1126862"/>
                </a:lnTo>
                <a:cubicBezTo>
                  <a:pt x="8379545" y="1330923"/>
                  <a:pt x="8177486" y="1474107"/>
                  <a:pt x="7941984" y="1474107"/>
                </a:cubicBezTo>
                <a:lnTo>
                  <a:pt x="7832541" y="1463074"/>
                </a:lnTo>
                <a:lnTo>
                  <a:pt x="7813132" y="1525601"/>
                </a:lnTo>
                <a:cubicBezTo>
                  <a:pt x="7701241" y="1790141"/>
                  <a:pt x="7439297" y="1975760"/>
                  <a:pt x="7133999" y="1975760"/>
                </a:cubicBezTo>
                <a:cubicBezTo>
                  <a:pt x="6726935" y="1975760"/>
                  <a:pt x="6396945" y="1645770"/>
                  <a:pt x="6396945" y="1238706"/>
                </a:cubicBezTo>
                <a:cubicBezTo>
                  <a:pt x="6396945" y="1187823"/>
                  <a:pt x="6402101" y="1138145"/>
                  <a:pt x="6411920" y="1090164"/>
                </a:cubicBezTo>
                <a:lnTo>
                  <a:pt x="6453234" y="957072"/>
                </a:lnTo>
                <a:lnTo>
                  <a:pt x="6388327" y="963615"/>
                </a:lnTo>
                <a:cubicBezTo>
                  <a:pt x="6315431" y="963615"/>
                  <a:pt x="6247711" y="941455"/>
                  <a:pt x="6191536" y="903504"/>
                </a:cubicBezTo>
                <a:lnTo>
                  <a:pt x="6185010" y="898119"/>
                </a:lnTo>
                <a:lnTo>
                  <a:pt x="6181016" y="920749"/>
                </a:lnTo>
                <a:cubicBezTo>
                  <a:pt x="6114059" y="1103617"/>
                  <a:pt x="5955857" y="1242501"/>
                  <a:pt x="5761547" y="1282262"/>
                </a:cubicBezTo>
                <a:lnTo>
                  <a:pt x="5714812" y="1286974"/>
                </a:lnTo>
                <a:lnTo>
                  <a:pt x="5713396" y="1301025"/>
                </a:lnTo>
                <a:cubicBezTo>
                  <a:pt x="5647100" y="1625004"/>
                  <a:pt x="5360445" y="1868712"/>
                  <a:pt x="5016868" y="1868712"/>
                </a:cubicBezTo>
                <a:cubicBezTo>
                  <a:pt x="4771455" y="1868712"/>
                  <a:pt x="4555084" y="1744371"/>
                  <a:pt x="4427317" y="1555251"/>
                </a:cubicBezTo>
                <a:lnTo>
                  <a:pt x="4369412" y="1448568"/>
                </a:lnTo>
                <a:lnTo>
                  <a:pt x="4364660" y="1454327"/>
                </a:lnTo>
                <a:cubicBezTo>
                  <a:pt x="4236000" y="1582988"/>
                  <a:pt x="4058257" y="1662566"/>
                  <a:pt x="3861927" y="1662566"/>
                </a:cubicBezTo>
                <a:cubicBezTo>
                  <a:pt x="3518350" y="1662566"/>
                  <a:pt x="3231694" y="1418858"/>
                  <a:pt x="3165398" y="1094879"/>
                </a:cubicBezTo>
                <a:lnTo>
                  <a:pt x="3164865" y="1089577"/>
                </a:lnTo>
                <a:lnTo>
                  <a:pt x="3121214" y="1103127"/>
                </a:lnTo>
                <a:cubicBezTo>
                  <a:pt x="3090093" y="1109495"/>
                  <a:pt x="3057871" y="1112839"/>
                  <a:pt x="3024867" y="1112839"/>
                </a:cubicBezTo>
                <a:cubicBezTo>
                  <a:pt x="2958861" y="1112839"/>
                  <a:pt x="2895978" y="1099462"/>
                  <a:pt x="2838783" y="1075271"/>
                </a:cubicBezTo>
                <a:lnTo>
                  <a:pt x="2788860" y="1048173"/>
                </a:lnTo>
                <a:lnTo>
                  <a:pt x="2784688" y="1055857"/>
                </a:lnTo>
                <a:cubicBezTo>
                  <a:pt x="2721437" y="1149482"/>
                  <a:pt x="2614322" y="1211038"/>
                  <a:pt x="2492829" y="1211038"/>
                </a:cubicBezTo>
                <a:cubicBezTo>
                  <a:pt x="2419933" y="1211038"/>
                  <a:pt x="2352212" y="1188878"/>
                  <a:pt x="2296038" y="1150927"/>
                </a:cubicBezTo>
                <a:lnTo>
                  <a:pt x="2290199" y="1146111"/>
                </a:lnTo>
                <a:lnTo>
                  <a:pt x="2275337" y="1193991"/>
                </a:lnTo>
                <a:cubicBezTo>
                  <a:pt x="2189027" y="1398052"/>
                  <a:pt x="1986967" y="1541236"/>
                  <a:pt x="1751465" y="1541236"/>
                </a:cubicBezTo>
                <a:cubicBezTo>
                  <a:pt x="1555214" y="1541236"/>
                  <a:pt x="1382187" y="1441803"/>
                  <a:pt x="1280014" y="1290568"/>
                </a:cubicBezTo>
                <a:lnTo>
                  <a:pt x="1260783" y="1255136"/>
                </a:lnTo>
                <a:lnTo>
                  <a:pt x="1258230" y="1258230"/>
                </a:lnTo>
                <a:cubicBezTo>
                  <a:pt x="1124849" y="1391611"/>
                  <a:pt x="940586" y="1474108"/>
                  <a:pt x="737054" y="1474108"/>
                </a:cubicBezTo>
                <a:cubicBezTo>
                  <a:pt x="329990" y="1474108"/>
                  <a:pt x="0" y="1144118"/>
                  <a:pt x="0" y="737054"/>
                </a:cubicBezTo>
                <a:cubicBezTo>
                  <a:pt x="0" y="329990"/>
                  <a:pt x="329990" y="0"/>
                  <a:pt x="73705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grpSp>
        <p:nvGrpSpPr>
          <p:cNvPr id="3" name="Group 2"/>
          <p:cNvGrpSpPr/>
          <p:nvPr userDrawn="1"/>
        </p:nvGrpSpPr>
        <p:grpSpPr>
          <a:xfrm>
            <a:off x="0" y="4869540"/>
            <a:ext cx="12192000" cy="1988460"/>
            <a:chOff x="0" y="4869540"/>
            <a:chExt cx="12192000" cy="1988460"/>
          </a:xfrm>
        </p:grpSpPr>
        <p:grpSp>
          <p:nvGrpSpPr>
            <p:cNvPr id="2" name="Group 1"/>
            <p:cNvGrpSpPr/>
            <p:nvPr userDrawn="1"/>
          </p:nvGrpSpPr>
          <p:grpSpPr>
            <a:xfrm>
              <a:off x="0" y="4869540"/>
              <a:ext cx="12192000" cy="1988460"/>
              <a:chOff x="0" y="4869540"/>
              <a:chExt cx="12192000" cy="1988460"/>
            </a:xfrm>
          </p:grpSpPr>
          <p:sp>
            <p:nvSpPr>
              <p:cNvPr id="19" name="Freeform 18"/>
              <p:cNvSpPr/>
              <p:nvPr userDrawn="1"/>
            </p:nvSpPr>
            <p:spPr>
              <a:xfrm>
                <a:off x="1" y="4869540"/>
                <a:ext cx="12191998" cy="1975760"/>
              </a:xfrm>
              <a:custGeom>
                <a:avLst/>
                <a:gdLst>
                  <a:gd name="connsiteX0" fmla="*/ 737054 w 12191998"/>
                  <a:gd name="connsiteY0" fmla="*/ 0 h 1975760"/>
                  <a:gd name="connsiteX1" fmla="*/ 1416187 w 12191998"/>
                  <a:gd name="connsiteY1" fmla="*/ 450159 h 1975760"/>
                  <a:gd name="connsiteX2" fmla="*/ 1432355 w 12191998"/>
                  <a:gd name="connsiteY2" fmla="*/ 502247 h 1975760"/>
                  <a:gd name="connsiteX3" fmla="*/ 1433583 w 12191998"/>
                  <a:gd name="connsiteY3" fmla="*/ 501234 h 1975760"/>
                  <a:gd name="connsiteX4" fmla="*/ 1751465 w 12191998"/>
                  <a:gd name="connsiteY4" fmla="*/ 404134 h 1975760"/>
                  <a:gd name="connsiteX5" fmla="*/ 2153492 w 12191998"/>
                  <a:gd name="connsiteY5" fmla="*/ 570659 h 1975760"/>
                  <a:gd name="connsiteX6" fmla="*/ 2215026 w 12191998"/>
                  <a:gd name="connsiteY6" fmla="*/ 645238 h 1975760"/>
                  <a:gd name="connsiteX7" fmla="*/ 2243946 w 12191998"/>
                  <a:gd name="connsiteY7" fmla="*/ 610184 h 1975760"/>
                  <a:gd name="connsiteX8" fmla="*/ 2492829 w 12191998"/>
                  <a:gd name="connsiteY8" fmla="*/ 507094 h 1975760"/>
                  <a:gd name="connsiteX9" fmla="*/ 2563763 w 12191998"/>
                  <a:gd name="connsiteY9" fmla="*/ 514245 h 1975760"/>
                  <a:gd name="connsiteX10" fmla="*/ 2564000 w 12191998"/>
                  <a:gd name="connsiteY10" fmla="*/ 514319 h 1975760"/>
                  <a:gd name="connsiteX11" fmla="*/ 2584372 w 12191998"/>
                  <a:gd name="connsiteY11" fmla="*/ 448691 h 1975760"/>
                  <a:gd name="connsiteX12" fmla="*/ 3024867 w 12191998"/>
                  <a:gd name="connsiteY12" fmla="*/ 156711 h 1975760"/>
                  <a:gd name="connsiteX13" fmla="*/ 3421285 w 12191998"/>
                  <a:gd name="connsiteY13" fmla="*/ 367485 h 1975760"/>
                  <a:gd name="connsiteX14" fmla="*/ 3432585 w 12191998"/>
                  <a:gd name="connsiteY14" fmla="*/ 388305 h 1975760"/>
                  <a:gd name="connsiteX15" fmla="*/ 3464415 w 12191998"/>
                  <a:gd name="connsiteY15" fmla="*/ 362043 h 1975760"/>
                  <a:gd name="connsiteX16" fmla="*/ 3861927 w 12191998"/>
                  <a:gd name="connsiteY16" fmla="*/ 240620 h 1975760"/>
                  <a:gd name="connsiteX17" fmla="*/ 4451476 w 12191998"/>
                  <a:gd name="connsiteY17" fmla="*/ 554081 h 1975760"/>
                  <a:gd name="connsiteX18" fmla="*/ 4509382 w 12191998"/>
                  <a:gd name="connsiteY18" fmla="*/ 660764 h 1975760"/>
                  <a:gd name="connsiteX19" fmla="*/ 4514133 w 12191998"/>
                  <a:gd name="connsiteY19" fmla="*/ 655005 h 1975760"/>
                  <a:gd name="connsiteX20" fmla="*/ 5016868 w 12191998"/>
                  <a:gd name="connsiteY20" fmla="*/ 446766 h 1975760"/>
                  <a:gd name="connsiteX21" fmla="*/ 5147013 w 12191998"/>
                  <a:gd name="connsiteY21" fmla="*/ 459886 h 1975760"/>
                  <a:gd name="connsiteX22" fmla="*/ 5175513 w 12191998"/>
                  <a:gd name="connsiteY22" fmla="*/ 407380 h 1975760"/>
                  <a:gd name="connsiteX23" fmla="*/ 5646965 w 12191998"/>
                  <a:gd name="connsiteY23" fmla="*/ 156711 h 1975760"/>
                  <a:gd name="connsiteX24" fmla="*/ 6048990 w 12191998"/>
                  <a:gd name="connsiteY24" fmla="*/ 323236 h 1975760"/>
                  <a:gd name="connsiteX25" fmla="*/ 6110524 w 12191998"/>
                  <a:gd name="connsiteY25" fmla="*/ 397815 h 1975760"/>
                  <a:gd name="connsiteX26" fmla="*/ 6139445 w 12191998"/>
                  <a:gd name="connsiteY26" fmla="*/ 362761 h 1975760"/>
                  <a:gd name="connsiteX27" fmla="*/ 6388327 w 12191998"/>
                  <a:gd name="connsiteY27" fmla="*/ 259671 h 1975760"/>
                  <a:gd name="connsiteX28" fmla="*/ 6740299 w 12191998"/>
                  <a:gd name="connsiteY28" fmla="*/ 611643 h 1975760"/>
                  <a:gd name="connsiteX29" fmla="*/ 6738961 w 12191998"/>
                  <a:gd name="connsiteY29" fmla="*/ 618272 h 1975760"/>
                  <a:gd name="connsiteX30" fmla="*/ 6847104 w 12191998"/>
                  <a:gd name="connsiteY30" fmla="*/ 559574 h 1975760"/>
                  <a:gd name="connsiteX31" fmla="*/ 7133999 w 12191998"/>
                  <a:gd name="connsiteY31" fmla="*/ 501652 h 1975760"/>
                  <a:gd name="connsiteX32" fmla="*/ 7420894 w 12191998"/>
                  <a:gd name="connsiteY32" fmla="*/ 559574 h 1975760"/>
                  <a:gd name="connsiteX33" fmla="*/ 7471192 w 12191998"/>
                  <a:gd name="connsiteY33" fmla="*/ 586875 h 1975760"/>
                  <a:gd name="connsiteX34" fmla="*/ 7539958 w 12191998"/>
                  <a:gd name="connsiteY34" fmla="*/ 503530 h 1975760"/>
                  <a:gd name="connsiteX35" fmla="*/ 7941984 w 12191998"/>
                  <a:gd name="connsiteY35" fmla="*/ 337005 h 1975760"/>
                  <a:gd name="connsiteX36" fmla="*/ 8344010 w 12191998"/>
                  <a:gd name="connsiteY36" fmla="*/ 503530 h 1975760"/>
                  <a:gd name="connsiteX37" fmla="*/ 8346493 w 12191998"/>
                  <a:gd name="connsiteY37" fmla="*/ 506539 h 1975760"/>
                  <a:gd name="connsiteX38" fmla="*/ 8373060 w 12191998"/>
                  <a:gd name="connsiteY38" fmla="*/ 474338 h 1975760"/>
                  <a:gd name="connsiteX39" fmla="*/ 8621942 w 12191998"/>
                  <a:gd name="connsiteY39" fmla="*/ 371248 h 1975760"/>
                  <a:gd name="connsiteX40" fmla="*/ 8913803 w 12191998"/>
                  <a:gd name="connsiteY40" fmla="*/ 526429 h 1975760"/>
                  <a:gd name="connsiteX41" fmla="*/ 8931604 w 12191998"/>
                  <a:gd name="connsiteY41" fmla="*/ 559225 h 1975760"/>
                  <a:gd name="connsiteX42" fmla="*/ 8932336 w 12191998"/>
                  <a:gd name="connsiteY42" fmla="*/ 556866 h 1975760"/>
                  <a:gd name="connsiteX43" fmla="*/ 9372831 w 12191998"/>
                  <a:gd name="connsiteY43" fmla="*/ 264886 h 1975760"/>
                  <a:gd name="connsiteX44" fmla="*/ 9813326 w 12191998"/>
                  <a:gd name="connsiteY44" fmla="*/ 556866 h 1975760"/>
                  <a:gd name="connsiteX45" fmla="*/ 9822258 w 12191998"/>
                  <a:gd name="connsiteY45" fmla="*/ 585639 h 1975760"/>
                  <a:gd name="connsiteX46" fmla="*/ 9923341 w 12191998"/>
                  <a:gd name="connsiteY46" fmla="*/ 530773 h 1975760"/>
                  <a:gd name="connsiteX47" fmla="*/ 10210236 w 12191998"/>
                  <a:gd name="connsiteY47" fmla="*/ 472851 h 1975760"/>
                  <a:gd name="connsiteX48" fmla="*/ 10358778 w 12191998"/>
                  <a:gd name="connsiteY48" fmla="*/ 487826 h 1975760"/>
                  <a:gd name="connsiteX49" fmla="*/ 10454657 w 12191998"/>
                  <a:gd name="connsiteY49" fmla="*/ 517588 h 1975760"/>
                  <a:gd name="connsiteX50" fmla="*/ 10495458 w 12191998"/>
                  <a:gd name="connsiteY50" fmla="*/ 442418 h 1975760"/>
                  <a:gd name="connsiteX51" fmla="*/ 10966909 w 12191998"/>
                  <a:gd name="connsiteY51" fmla="*/ 191749 h 1975760"/>
                  <a:gd name="connsiteX52" fmla="*/ 11438360 w 12191998"/>
                  <a:gd name="connsiteY52" fmla="*/ 442418 h 1975760"/>
                  <a:gd name="connsiteX53" fmla="*/ 11462489 w 12191998"/>
                  <a:gd name="connsiteY53" fmla="*/ 486871 h 1975760"/>
                  <a:gd name="connsiteX54" fmla="*/ 11469450 w 12191998"/>
                  <a:gd name="connsiteY54" fmla="*/ 481127 h 1975760"/>
                  <a:gd name="connsiteX55" fmla="*/ 11728562 w 12191998"/>
                  <a:gd name="connsiteY55" fmla="*/ 401979 h 1975760"/>
                  <a:gd name="connsiteX56" fmla="*/ 12191998 w 12191998"/>
                  <a:gd name="connsiteY56" fmla="*/ 865415 h 1975760"/>
                  <a:gd name="connsiteX57" fmla="*/ 11728562 w 12191998"/>
                  <a:gd name="connsiteY57" fmla="*/ 1328851 h 1975760"/>
                  <a:gd name="connsiteX58" fmla="*/ 11400863 w 12191998"/>
                  <a:gd name="connsiteY58" fmla="*/ 1193114 h 1975760"/>
                  <a:gd name="connsiteX59" fmla="*/ 11372198 w 12191998"/>
                  <a:gd name="connsiteY59" fmla="*/ 1158372 h 1975760"/>
                  <a:gd name="connsiteX60" fmla="*/ 11368935 w 12191998"/>
                  <a:gd name="connsiteY60" fmla="*/ 1162327 h 1975760"/>
                  <a:gd name="connsiteX61" fmla="*/ 10966909 w 12191998"/>
                  <a:gd name="connsiteY61" fmla="*/ 1328851 h 1975760"/>
                  <a:gd name="connsiteX62" fmla="*/ 10935617 w 12191998"/>
                  <a:gd name="connsiteY62" fmla="*/ 1325697 h 1975760"/>
                  <a:gd name="connsiteX63" fmla="*/ 10932316 w 12191998"/>
                  <a:gd name="connsiteY63" fmla="*/ 1358447 h 1975760"/>
                  <a:gd name="connsiteX64" fmla="*/ 10210236 w 12191998"/>
                  <a:gd name="connsiteY64" fmla="*/ 1946959 h 1975760"/>
                  <a:gd name="connsiteX65" fmla="*/ 9488156 w 12191998"/>
                  <a:gd name="connsiteY65" fmla="*/ 1358447 h 1975760"/>
                  <a:gd name="connsiteX66" fmla="*/ 9473197 w 12191998"/>
                  <a:gd name="connsiteY66" fmla="*/ 1210054 h 1975760"/>
                  <a:gd name="connsiteX67" fmla="*/ 9469177 w 12191998"/>
                  <a:gd name="connsiteY67" fmla="*/ 1211302 h 1975760"/>
                  <a:gd name="connsiteX68" fmla="*/ 9372831 w 12191998"/>
                  <a:gd name="connsiteY68" fmla="*/ 1221014 h 1975760"/>
                  <a:gd name="connsiteX69" fmla="*/ 8932336 w 12191998"/>
                  <a:gd name="connsiteY69" fmla="*/ 929034 h 1975760"/>
                  <a:gd name="connsiteX70" fmla="*/ 8923811 w 12191998"/>
                  <a:gd name="connsiteY70" fmla="*/ 901572 h 1975760"/>
                  <a:gd name="connsiteX71" fmla="*/ 8913803 w 12191998"/>
                  <a:gd name="connsiteY71" fmla="*/ 920011 h 1975760"/>
                  <a:gd name="connsiteX72" fmla="*/ 8621942 w 12191998"/>
                  <a:gd name="connsiteY72" fmla="*/ 1075192 h 1975760"/>
                  <a:gd name="connsiteX73" fmla="*/ 8551007 w 12191998"/>
                  <a:gd name="connsiteY73" fmla="*/ 1068041 h 1975760"/>
                  <a:gd name="connsiteX74" fmla="*/ 8489994 w 12191998"/>
                  <a:gd name="connsiteY74" fmla="*/ 1049102 h 1975760"/>
                  <a:gd name="connsiteX75" fmla="*/ 8465855 w 12191998"/>
                  <a:gd name="connsiteY75" fmla="*/ 1126862 h 1975760"/>
                  <a:gd name="connsiteX76" fmla="*/ 7941984 w 12191998"/>
                  <a:gd name="connsiteY76" fmla="*/ 1474107 h 1975760"/>
                  <a:gd name="connsiteX77" fmla="*/ 7832541 w 12191998"/>
                  <a:gd name="connsiteY77" fmla="*/ 1463074 h 1975760"/>
                  <a:gd name="connsiteX78" fmla="*/ 7813132 w 12191998"/>
                  <a:gd name="connsiteY78" fmla="*/ 1525601 h 1975760"/>
                  <a:gd name="connsiteX79" fmla="*/ 7133999 w 12191998"/>
                  <a:gd name="connsiteY79" fmla="*/ 1975760 h 1975760"/>
                  <a:gd name="connsiteX80" fmla="*/ 6396945 w 12191998"/>
                  <a:gd name="connsiteY80" fmla="*/ 1238706 h 1975760"/>
                  <a:gd name="connsiteX81" fmla="*/ 6411920 w 12191998"/>
                  <a:gd name="connsiteY81" fmla="*/ 1090164 h 1975760"/>
                  <a:gd name="connsiteX82" fmla="*/ 6453234 w 12191998"/>
                  <a:gd name="connsiteY82" fmla="*/ 957072 h 1975760"/>
                  <a:gd name="connsiteX83" fmla="*/ 6388327 w 12191998"/>
                  <a:gd name="connsiteY83" fmla="*/ 963615 h 1975760"/>
                  <a:gd name="connsiteX84" fmla="*/ 6191536 w 12191998"/>
                  <a:gd name="connsiteY84" fmla="*/ 903504 h 1975760"/>
                  <a:gd name="connsiteX85" fmla="*/ 6185010 w 12191998"/>
                  <a:gd name="connsiteY85" fmla="*/ 898119 h 1975760"/>
                  <a:gd name="connsiteX86" fmla="*/ 6181016 w 12191998"/>
                  <a:gd name="connsiteY86" fmla="*/ 920749 h 1975760"/>
                  <a:gd name="connsiteX87" fmla="*/ 5761547 w 12191998"/>
                  <a:gd name="connsiteY87" fmla="*/ 1282262 h 1975760"/>
                  <a:gd name="connsiteX88" fmla="*/ 5714812 w 12191998"/>
                  <a:gd name="connsiteY88" fmla="*/ 1286974 h 1975760"/>
                  <a:gd name="connsiteX89" fmla="*/ 5713396 w 12191998"/>
                  <a:gd name="connsiteY89" fmla="*/ 1301025 h 1975760"/>
                  <a:gd name="connsiteX90" fmla="*/ 5016868 w 12191998"/>
                  <a:gd name="connsiteY90" fmla="*/ 1868712 h 1975760"/>
                  <a:gd name="connsiteX91" fmla="*/ 4427317 w 12191998"/>
                  <a:gd name="connsiteY91" fmla="*/ 1555251 h 1975760"/>
                  <a:gd name="connsiteX92" fmla="*/ 4369412 w 12191998"/>
                  <a:gd name="connsiteY92" fmla="*/ 1448568 h 1975760"/>
                  <a:gd name="connsiteX93" fmla="*/ 4364660 w 12191998"/>
                  <a:gd name="connsiteY93" fmla="*/ 1454327 h 1975760"/>
                  <a:gd name="connsiteX94" fmla="*/ 3861927 w 12191998"/>
                  <a:gd name="connsiteY94" fmla="*/ 1662566 h 1975760"/>
                  <a:gd name="connsiteX95" fmla="*/ 3165398 w 12191998"/>
                  <a:gd name="connsiteY95" fmla="*/ 1094879 h 1975760"/>
                  <a:gd name="connsiteX96" fmla="*/ 3164865 w 12191998"/>
                  <a:gd name="connsiteY96" fmla="*/ 1089577 h 1975760"/>
                  <a:gd name="connsiteX97" fmla="*/ 3121214 w 12191998"/>
                  <a:gd name="connsiteY97" fmla="*/ 1103127 h 1975760"/>
                  <a:gd name="connsiteX98" fmla="*/ 3024867 w 12191998"/>
                  <a:gd name="connsiteY98" fmla="*/ 1112839 h 1975760"/>
                  <a:gd name="connsiteX99" fmla="*/ 2838783 w 12191998"/>
                  <a:gd name="connsiteY99" fmla="*/ 1075271 h 1975760"/>
                  <a:gd name="connsiteX100" fmla="*/ 2788860 w 12191998"/>
                  <a:gd name="connsiteY100" fmla="*/ 1048173 h 1975760"/>
                  <a:gd name="connsiteX101" fmla="*/ 2784688 w 12191998"/>
                  <a:gd name="connsiteY101" fmla="*/ 1055857 h 1975760"/>
                  <a:gd name="connsiteX102" fmla="*/ 2492829 w 12191998"/>
                  <a:gd name="connsiteY102" fmla="*/ 1211038 h 1975760"/>
                  <a:gd name="connsiteX103" fmla="*/ 2296038 w 12191998"/>
                  <a:gd name="connsiteY103" fmla="*/ 1150927 h 1975760"/>
                  <a:gd name="connsiteX104" fmla="*/ 2290199 w 12191998"/>
                  <a:gd name="connsiteY104" fmla="*/ 1146111 h 1975760"/>
                  <a:gd name="connsiteX105" fmla="*/ 2275337 w 12191998"/>
                  <a:gd name="connsiteY105" fmla="*/ 1193991 h 1975760"/>
                  <a:gd name="connsiteX106" fmla="*/ 1751465 w 12191998"/>
                  <a:gd name="connsiteY106" fmla="*/ 1541236 h 1975760"/>
                  <a:gd name="connsiteX107" fmla="*/ 1280014 w 12191998"/>
                  <a:gd name="connsiteY107" fmla="*/ 1290568 h 1975760"/>
                  <a:gd name="connsiteX108" fmla="*/ 1260783 w 12191998"/>
                  <a:gd name="connsiteY108" fmla="*/ 1255136 h 1975760"/>
                  <a:gd name="connsiteX109" fmla="*/ 1258230 w 12191998"/>
                  <a:gd name="connsiteY109" fmla="*/ 1258230 h 1975760"/>
                  <a:gd name="connsiteX110" fmla="*/ 737054 w 12191998"/>
                  <a:gd name="connsiteY110" fmla="*/ 1474108 h 1975760"/>
                  <a:gd name="connsiteX111" fmla="*/ 0 w 12191998"/>
                  <a:gd name="connsiteY111" fmla="*/ 737054 h 1975760"/>
                  <a:gd name="connsiteX112" fmla="*/ 737054 w 12191998"/>
                  <a:gd name="connsiteY112" fmla="*/ 0 h 1975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</a:cxnLst>
                <a:rect l="l" t="t" r="r" b="b"/>
                <a:pathLst>
                  <a:path w="12191998" h="1975760">
                    <a:moveTo>
                      <a:pt x="737054" y="0"/>
                    </a:moveTo>
                    <a:cubicBezTo>
                      <a:pt x="1042351" y="0"/>
                      <a:pt x="1304296" y="185620"/>
                      <a:pt x="1416187" y="450159"/>
                    </a:cubicBezTo>
                    <a:lnTo>
                      <a:pt x="1432355" y="502247"/>
                    </a:lnTo>
                    <a:lnTo>
                      <a:pt x="1433583" y="501234"/>
                    </a:lnTo>
                    <a:cubicBezTo>
                      <a:pt x="1524325" y="439930"/>
                      <a:pt x="1633714" y="404134"/>
                      <a:pt x="1751465" y="404134"/>
                    </a:cubicBezTo>
                    <a:cubicBezTo>
                      <a:pt x="1908467" y="404134"/>
                      <a:pt x="2050604" y="467772"/>
                      <a:pt x="2153492" y="570659"/>
                    </a:cubicBezTo>
                    <a:lnTo>
                      <a:pt x="2215026" y="645238"/>
                    </a:lnTo>
                    <a:lnTo>
                      <a:pt x="2243946" y="610184"/>
                    </a:lnTo>
                    <a:cubicBezTo>
                      <a:pt x="2307641" y="546490"/>
                      <a:pt x="2395634" y="507094"/>
                      <a:pt x="2492829" y="507094"/>
                    </a:cubicBezTo>
                    <a:cubicBezTo>
                      <a:pt x="2517127" y="507094"/>
                      <a:pt x="2540851" y="509557"/>
                      <a:pt x="2563763" y="514245"/>
                    </a:cubicBezTo>
                    <a:lnTo>
                      <a:pt x="2564000" y="514319"/>
                    </a:lnTo>
                    <a:lnTo>
                      <a:pt x="2584372" y="448691"/>
                    </a:lnTo>
                    <a:cubicBezTo>
                      <a:pt x="2656946" y="277107"/>
                      <a:pt x="2826847" y="156711"/>
                      <a:pt x="3024867" y="156711"/>
                    </a:cubicBezTo>
                    <a:cubicBezTo>
                      <a:pt x="3189884" y="156711"/>
                      <a:pt x="3335374" y="240319"/>
                      <a:pt x="3421285" y="367485"/>
                    </a:cubicBezTo>
                    <a:lnTo>
                      <a:pt x="3432585" y="388305"/>
                    </a:lnTo>
                    <a:lnTo>
                      <a:pt x="3464415" y="362043"/>
                    </a:lnTo>
                    <a:cubicBezTo>
                      <a:pt x="3577887" y="285383"/>
                      <a:pt x="3714680" y="240620"/>
                      <a:pt x="3861927" y="240620"/>
                    </a:cubicBezTo>
                    <a:cubicBezTo>
                      <a:pt x="4107340" y="240620"/>
                      <a:pt x="4323710" y="364961"/>
                      <a:pt x="4451476" y="554081"/>
                    </a:cubicBezTo>
                    <a:lnTo>
                      <a:pt x="4509382" y="660764"/>
                    </a:lnTo>
                    <a:lnTo>
                      <a:pt x="4514133" y="655005"/>
                    </a:lnTo>
                    <a:cubicBezTo>
                      <a:pt x="4642794" y="526345"/>
                      <a:pt x="4820537" y="446766"/>
                      <a:pt x="5016868" y="446766"/>
                    </a:cubicBezTo>
                    <a:lnTo>
                      <a:pt x="5147013" y="459886"/>
                    </a:lnTo>
                    <a:lnTo>
                      <a:pt x="5175513" y="407380"/>
                    </a:lnTo>
                    <a:cubicBezTo>
                      <a:pt x="5277686" y="256144"/>
                      <a:pt x="5450713" y="156711"/>
                      <a:pt x="5646965" y="156711"/>
                    </a:cubicBezTo>
                    <a:cubicBezTo>
                      <a:pt x="5803965" y="156711"/>
                      <a:pt x="5946103" y="220349"/>
                      <a:pt x="6048990" y="323236"/>
                    </a:cubicBezTo>
                    <a:lnTo>
                      <a:pt x="6110524" y="397815"/>
                    </a:lnTo>
                    <a:lnTo>
                      <a:pt x="6139445" y="362761"/>
                    </a:lnTo>
                    <a:cubicBezTo>
                      <a:pt x="6203140" y="299067"/>
                      <a:pt x="6291133" y="259671"/>
                      <a:pt x="6388327" y="259671"/>
                    </a:cubicBezTo>
                    <a:cubicBezTo>
                      <a:pt x="6582716" y="259671"/>
                      <a:pt x="6740299" y="417254"/>
                      <a:pt x="6740299" y="611643"/>
                    </a:cubicBezTo>
                    <a:lnTo>
                      <a:pt x="6738961" y="618272"/>
                    </a:lnTo>
                    <a:lnTo>
                      <a:pt x="6847104" y="559574"/>
                    </a:lnTo>
                    <a:cubicBezTo>
                      <a:pt x="6935284" y="522277"/>
                      <a:pt x="7032233" y="501652"/>
                      <a:pt x="7133999" y="501652"/>
                    </a:cubicBezTo>
                    <a:cubicBezTo>
                      <a:pt x="7235765" y="501652"/>
                      <a:pt x="7332714" y="522277"/>
                      <a:pt x="7420894" y="559574"/>
                    </a:cubicBezTo>
                    <a:lnTo>
                      <a:pt x="7471192" y="586875"/>
                    </a:lnTo>
                    <a:lnTo>
                      <a:pt x="7539958" y="503530"/>
                    </a:lnTo>
                    <a:cubicBezTo>
                      <a:pt x="7642846" y="400643"/>
                      <a:pt x="7784983" y="337005"/>
                      <a:pt x="7941984" y="337005"/>
                    </a:cubicBezTo>
                    <a:cubicBezTo>
                      <a:pt x="8098985" y="337005"/>
                      <a:pt x="8241123" y="400643"/>
                      <a:pt x="8344010" y="503530"/>
                    </a:cubicBezTo>
                    <a:lnTo>
                      <a:pt x="8346493" y="506539"/>
                    </a:lnTo>
                    <a:lnTo>
                      <a:pt x="8373060" y="474338"/>
                    </a:lnTo>
                    <a:cubicBezTo>
                      <a:pt x="8436755" y="410644"/>
                      <a:pt x="8524748" y="371248"/>
                      <a:pt x="8621942" y="371248"/>
                    </a:cubicBezTo>
                    <a:cubicBezTo>
                      <a:pt x="8743435" y="371248"/>
                      <a:pt x="8850551" y="432804"/>
                      <a:pt x="8913803" y="526429"/>
                    </a:cubicBezTo>
                    <a:lnTo>
                      <a:pt x="8931604" y="559225"/>
                    </a:lnTo>
                    <a:lnTo>
                      <a:pt x="8932336" y="556866"/>
                    </a:lnTo>
                    <a:cubicBezTo>
                      <a:pt x="9004910" y="385282"/>
                      <a:pt x="9174811" y="264886"/>
                      <a:pt x="9372831" y="264886"/>
                    </a:cubicBezTo>
                    <a:cubicBezTo>
                      <a:pt x="9570851" y="264886"/>
                      <a:pt x="9740752" y="385282"/>
                      <a:pt x="9813326" y="556866"/>
                    </a:cubicBezTo>
                    <a:lnTo>
                      <a:pt x="9822258" y="585639"/>
                    </a:lnTo>
                    <a:lnTo>
                      <a:pt x="9923341" y="530773"/>
                    </a:lnTo>
                    <a:cubicBezTo>
                      <a:pt x="10011521" y="493476"/>
                      <a:pt x="10108470" y="472851"/>
                      <a:pt x="10210236" y="472851"/>
                    </a:cubicBezTo>
                    <a:cubicBezTo>
                      <a:pt x="10261119" y="472851"/>
                      <a:pt x="10310798" y="478007"/>
                      <a:pt x="10358778" y="487826"/>
                    </a:cubicBezTo>
                    <a:lnTo>
                      <a:pt x="10454657" y="517588"/>
                    </a:lnTo>
                    <a:lnTo>
                      <a:pt x="10495458" y="442418"/>
                    </a:lnTo>
                    <a:cubicBezTo>
                      <a:pt x="10597630" y="291182"/>
                      <a:pt x="10770658" y="191749"/>
                      <a:pt x="10966909" y="191749"/>
                    </a:cubicBezTo>
                    <a:cubicBezTo>
                      <a:pt x="11163160" y="191749"/>
                      <a:pt x="11336188" y="291182"/>
                      <a:pt x="11438360" y="442418"/>
                    </a:cubicBezTo>
                    <a:lnTo>
                      <a:pt x="11462489" y="486871"/>
                    </a:lnTo>
                    <a:lnTo>
                      <a:pt x="11469450" y="481127"/>
                    </a:lnTo>
                    <a:cubicBezTo>
                      <a:pt x="11543415" y="431157"/>
                      <a:pt x="11632581" y="401979"/>
                      <a:pt x="11728562" y="401979"/>
                    </a:cubicBezTo>
                    <a:cubicBezTo>
                      <a:pt x="11984511" y="401979"/>
                      <a:pt x="12191998" y="609466"/>
                      <a:pt x="12191998" y="865415"/>
                    </a:cubicBezTo>
                    <a:cubicBezTo>
                      <a:pt x="12191998" y="1121364"/>
                      <a:pt x="11984511" y="1328851"/>
                      <a:pt x="11728562" y="1328851"/>
                    </a:cubicBezTo>
                    <a:cubicBezTo>
                      <a:pt x="11600587" y="1328851"/>
                      <a:pt x="11484728" y="1276980"/>
                      <a:pt x="11400863" y="1193114"/>
                    </a:cubicBezTo>
                    <a:lnTo>
                      <a:pt x="11372198" y="1158372"/>
                    </a:lnTo>
                    <a:lnTo>
                      <a:pt x="11368935" y="1162327"/>
                    </a:lnTo>
                    <a:cubicBezTo>
                      <a:pt x="11266048" y="1265214"/>
                      <a:pt x="11123910" y="1328851"/>
                      <a:pt x="10966909" y="1328851"/>
                    </a:cubicBezTo>
                    <a:lnTo>
                      <a:pt x="10935617" y="1325697"/>
                    </a:lnTo>
                    <a:lnTo>
                      <a:pt x="10932316" y="1358447"/>
                    </a:lnTo>
                    <a:cubicBezTo>
                      <a:pt x="10863588" y="1694311"/>
                      <a:pt x="10566417" y="1946959"/>
                      <a:pt x="10210236" y="1946959"/>
                    </a:cubicBezTo>
                    <a:cubicBezTo>
                      <a:pt x="9854055" y="1946959"/>
                      <a:pt x="9556884" y="1694311"/>
                      <a:pt x="9488156" y="1358447"/>
                    </a:cubicBezTo>
                    <a:lnTo>
                      <a:pt x="9473197" y="1210054"/>
                    </a:lnTo>
                    <a:lnTo>
                      <a:pt x="9469177" y="1211302"/>
                    </a:lnTo>
                    <a:cubicBezTo>
                      <a:pt x="9438057" y="1217670"/>
                      <a:pt x="9405834" y="1221014"/>
                      <a:pt x="9372831" y="1221014"/>
                    </a:cubicBezTo>
                    <a:cubicBezTo>
                      <a:pt x="9174811" y="1221014"/>
                      <a:pt x="9004910" y="1100618"/>
                      <a:pt x="8932336" y="929034"/>
                    </a:cubicBezTo>
                    <a:lnTo>
                      <a:pt x="8923811" y="901572"/>
                    </a:lnTo>
                    <a:lnTo>
                      <a:pt x="8913803" y="920011"/>
                    </a:lnTo>
                    <a:cubicBezTo>
                      <a:pt x="8850551" y="1013636"/>
                      <a:pt x="8743435" y="1075192"/>
                      <a:pt x="8621942" y="1075192"/>
                    </a:cubicBezTo>
                    <a:cubicBezTo>
                      <a:pt x="8597643" y="1075192"/>
                      <a:pt x="8573920" y="1072730"/>
                      <a:pt x="8551007" y="1068041"/>
                    </a:cubicBezTo>
                    <a:lnTo>
                      <a:pt x="8489994" y="1049102"/>
                    </a:lnTo>
                    <a:lnTo>
                      <a:pt x="8465855" y="1126862"/>
                    </a:lnTo>
                    <a:cubicBezTo>
                      <a:pt x="8379545" y="1330923"/>
                      <a:pt x="8177486" y="1474107"/>
                      <a:pt x="7941984" y="1474107"/>
                    </a:cubicBezTo>
                    <a:lnTo>
                      <a:pt x="7832541" y="1463074"/>
                    </a:lnTo>
                    <a:lnTo>
                      <a:pt x="7813132" y="1525601"/>
                    </a:lnTo>
                    <a:cubicBezTo>
                      <a:pt x="7701241" y="1790141"/>
                      <a:pt x="7439297" y="1975760"/>
                      <a:pt x="7133999" y="1975760"/>
                    </a:cubicBezTo>
                    <a:cubicBezTo>
                      <a:pt x="6726935" y="1975760"/>
                      <a:pt x="6396945" y="1645770"/>
                      <a:pt x="6396945" y="1238706"/>
                    </a:cubicBezTo>
                    <a:cubicBezTo>
                      <a:pt x="6396945" y="1187823"/>
                      <a:pt x="6402101" y="1138145"/>
                      <a:pt x="6411920" y="1090164"/>
                    </a:cubicBezTo>
                    <a:lnTo>
                      <a:pt x="6453234" y="957072"/>
                    </a:lnTo>
                    <a:lnTo>
                      <a:pt x="6388327" y="963615"/>
                    </a:lnTo>
                    <a:cubicBezTo>
                      <a:pt x="6315431" y="963615"/>
                      <a:pt x="6247711" y="941455"/>
                      <a:pt x="6191536" y="903504"/>
                    </a:cubicBezTo>
                    <a:lnTo>
                      <a:pt x="6185010" y="898119"/>
                    </a:lnTo>
                    <a:lnTo>
                      <a:pt x="6181016" y="920749"/>
                    </a:lnTo>
                    <a:cubicBezTo>
                      <a:pt x="6114059" y="1103617"/>
                      <a:pt x="5955857" y="1242501"/>
                      <a:pt x="5761547" y="1282262"/>
                    </a:cubicBezTo>
                    <a:lnTo>
                      <a:pt x="5714812" y="1286974"/>
                    </a:lnTo>
                    <a:lnTo>
                      <a:pt x="5713396" y="1301025"/>
                    </a:lnTo>
                    <a:cubicBezTo>
                      <a:pt x="5647100" y="1625004"/>
                      <a:pt x="5360445" y="1868712"/>
                      <a:pt x="5016868" y="1868712"/>
                    </a:cubicBezTo>
                    <a:cubicBezTo>
                      <a:pt x="4771455" y="1868712"/>
                      <a:pt x="4555084" y="1744371"/>
                      <a:pt x="4427317" y="1555251"/>
                    </a:cubicBezTo>
                    <a:lnTo>
                      <a:pt x="4369412" y="1448568"/>
                    </a:lnTo>
                    <a:lnTo>
                      <a:pt x="4364660" y="1454327"/>
                    </a:lnTo>
                    <a:cubicBezTo>
                      <a:pt x="4236000" y="1582988"/>
                      <a:pt x="4058257" y="1662566"/>
                      <a:pt x="3861927" y="1662566"/>
                    </a:cubicBezTo>
                    <a:cubicBezTo>
                      <a:pt x="3518350" y="1662566"/>
                      <a:pt x="3231694" y="1418858"/>
                      <a:pt x="3165398" y="1094879"/>
                    </a:cubicBezTo>
                    <a:lnTo>
                      <a:pt x="3164865" y="1089577"/>
                    </a:lnTo>
                    <a:lnTo>
                      <a:pt x="3121214" y="1103127"/>
                    </a:lnTo>
                    <a:cubicBezTo>
                      <a:pt x="3090093" y="1109495"/>
                      <a:pt x="3057871" y="1112839"/>
                      <a:pt x="3024867" y="1112839"/>
                    </a:cubicBezTo>
                    <a:cubicBezTo>
                      <a:pt x="2958861" y="1112839"/>
                      <a:pt x="2895978" y="1099462"/>
                      <a:pt x="2838783" y="1075271"/>
                    </a:cubicBezTo>
                    <a:lnTo>
                      <a:pt x="2788860" y="1048173"/>
                    </a:lnTo>
                    <a:lnTo>
                      <a:pt x="2784688" y="1055857"/>
                    </a:lnTo>
                    <a:cubicBezTo>
                      <a:pt x="2721437" y="1149482"/>
                      <a:pt x="2614322" y="1211038"/>
                      <a:pt x="2492829" y="1211038"/>
                    </a:cubicBezTo>
                    <a:cubicBezTo>
                      <a:pt x="2419933" y="1211038"/>
                      <a:pt x="2352212" y="1188878"/>
                      <a:pt x="2296038" y="1150927"/>
                    </a:cubicBezTo>
                    <a:lnTo>
                      <a:pt x="2290199" y="1146111"/>
                    </a:lnTo>
                    <a:lnTo>
                      <a:pt x="2275337" y="1193991"/>
                    </a:lnTo>
                    <a:cubicBezTo>
                      <a:pt x="2189027" y="1398052"/>
                      <a:pt x="1986967" y="1541236"/>
                      <a:pt x="1751465" y="1541236"/>
                    </a:cubicBezTo>
                    <a:cubicBezTo>
                      <a:pt x="1555214" y="1541236"/>
                      <a:pt x="1382187" y="1441803"/>
                      <a:pt x="1280014" y="1290568"/>
                    </a:cubicBezTo>
                    <a:lnTo>
                      <a:pt x="1260783" y="1255136"/>
                    </a:lnTo>
                    <a:lnTo>
                      <a:pt x="1258230" y="1258230"/>
                    </a:lnTo>
                    <a:cubicBezTo>
                      <a:pt x="1124849" y="1391611"/>
                      <a:pt x="940586" y="1474108"/>
                      <a:pt x="737054" y="1474108"/>
                    </a:cubicBezTo>
                    <a:cubicBezTo>
                      <a:pt x="329990" y="1474108"/>
                      <a:pt x="0" y="1144118"/>
                      <a:pt x="0" y="737054"/>
                    </a:cubicBezTo>
                    <a:cubicBezTo>
                      <a:pt x="0" y="329990"/>
                      <a:pt x="329990" y="0"/>
                      <a:pt x="73705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4" name="Rectangle 3"/>
              <p:cNvSpPr/>
              <p:nvPr userDrawn="1"/>
            </p:nvSpPr>
            <p:spPr>
              <a:xfrm>
                <a:off x="0" y="5548538"/>
                <a:ext cx="12192000" cy="130946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1" name="Oval 10"/>
            <p:cNvSpPr/>
            <p:nvPr userDrawn="1"/>
          </p:nvSpPr>
          <p:spPr>
            <a:xfrm>
              <a:off x="6294214" y="5606594"/>
              <a:ext cx="956128" cy="9561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solidFill>
                  <a:prstClr val="white"/>
                </a:solidFill>
              </a:endParaRPr>
            </a:p>
          </p:txBody>
        </p:sp>
      </p:grpSp>
      <p:sp>
        <p:nvSpPr>
          <p:cNvPr id="27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1792069" y="2308860"/>
            <a:ext cx="2422744" cy="1036690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2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1365142" y="3213499"/>
            <a:ext cx="839897" cy="852884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29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3533776" y="3125392"/>
            <a:ext cx="1900237" cy="899156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0257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 userDrawn="1"/>
        </p:nvSpPr>
        <p:spPr>
          <a:xfrm flipV="1">
            <a:off x="1461698" y="4279215"/>
            <a:ext cx="12191999" cy="1975760"/>
          </a:xfrm>
          <a:custGeom>
            <a:avLst/>
            <a:gdLst>
              <a:gd name="connsiteX0" fmla="*/ 737054 w 12191998"/>
              <a:gd name="connsiteY0" fmla="*/ 0 h 1975760"/>
              <a:gd name="connsiteX1" fmla="*/ 1416187 w 12191998"/>
              <a:gd name="connsiteY1" fmla="*/ 450159 h 1975760"/>
              <a:gd name="connsiteX2" fmla="*/ 1432355 w 12191998"/>
              <a:gd name="connsiteY2" fmla="*/ 502247 h 1975760"/>
              <a:gd name="connsiteX3" fmla="*/ 1433583 w 12191998"/>
              <a:gd name="connsiteY3" fmla="*/ 501234 h 1975760"/>
              <a:gd name="connsiteX4" fmla="*/ 1751465 w 12191998"/>
              <a:gd name="connsiteY4" fmla="*/ 404134 h 1975760"/>
              <a:gd name="connsiteX5" fmla="*/ 2153492 w 12191998"/>
              <a:gd name="connsiteY5" fmla="*/ 570659 h 1975760"/>
              <a:gd name="connsiteX6" fmla="*/ 2215026 w 12191998"/>
              <a:gd name="connsiteY6" fmla="*/ 645238 h 1975760"/>
              <a:gd name="connsiteX7" fmla="*/ 2243946 w 12191998"/>
              <a:gd name="connsiteY7" fmla="*/ 610184 h 1975760"/>
              <a:gd name="connsiteX8" fmla="*/ 2492829 w 12191998"/>
              <a:gd name="connsiteY8" fmla="*/ 507094 h 1975760"/>
              <a:gd name="connsiteX9" fmla="*/ 2563763 w 12191998"/>
              <a:gd name="connsiteY9" fmla="*/ 514245 h 1975760"/>
              <a:gd name="connsiteX10" fmla="*/ 2564000 w 12191998"/>
              <a:gd name="connsiteY10" fmla="*/ 514319 h 1975760"/>
              <a:gd name="connsiteX11" fmla="*/ 2584372 w 12191998"/>
              <a:gd name="connsiteY11" fmla="*/ 448691 h 1975760"/>
              <a:gd name="connsiteX12" fmla="*/ 3024867 w 12191998"/>
              <a:gd name="connsiteY12" fmla="*/ 156711 h 1975760"/>
              <a:gd name="connsiteX13" fmla="*/ 3421285 w 12191998"/>
              <a:gd name="connsiteY13" fmla="*/ 367485 h 1975760"/>
              <a:gd name="connsiteX14" fmla="*/ 3432585 w 12191998"/>
              <a:gd name="connsiteY14" fmla="*/ 388305 h 1975760"/>
              <a:gd name="connsiteX15" fmla="*/ 3464415 w 12191998"/>
              <a:gd name="connsiteY15" fmla="*/ 362043 h 1975760"/>
              <a:gd name="connsiteX16" fmla="*/ 3861927 w 12191998"/>
              <a:gd name="connsiteY16" fmla="*/ 240620 h 1975760"/>
              <a:gd name="connsiteX17" fmla="*/ 4451476 w 12191998"/>
              <a:gd name="connsiteY17" fmla="*/ 554081 h 1975760"/>
              <a:gd name="connsiteX18" fmla="*/ 4509382 w 12191998"/>
              <a:gd name="connsiteY18" fmla="*/ 660764 h 1975760"/>
              <a:gd name="connsiteX19" fmla="*/ 4514133 w 12191998"/>
              <a:gd name="connsiteY19" fmla="*/ 655005 h 1975760"/>
              <a:gd name="connsiteX20" fmla="*/ 5016868 w 12191998"/>
              <a:gd name="connsiteY20" fmla="*/ 446766 h 1975760"/>
              <a:gd name="connsiteX21" fmla="*/ 5147013 w 12191998"/>
              <a:gd name="connsiteY21" fmla="*/ 459886 h 1975760"/>
              <a:gd name="connsiteX22" fmla="*/ 5175513 w 12191998"/>
              <a:gd name="connsiteY22" fmla="*/ 407380 h 1975760"/>
              <a:gd name="connsiteX23" fmla="*/ 5646965 w 12191998"/>
              <a:gd name="connsiteY23" fmla="*/ 156711 h 1975760"/>
              <a:gd name="connsiteX24" fmla="*/ 6048990 w 12191998"/>
              <a:gd name="connsiteY24" fmla="*/ 323236 h 1975760"/>
              <a:gd name="connsiteX25" fmla="*/ 6110524 w 12191998"/>
              <a:gd name="connsiteY25" fmla="*/ 397815 h 1975760"/>
              <a:gd name="connsiteX26" fmla="*/ 6139445 w 12191998"/>
              <a:gd name="connsiteY26" fmla="*/ 362761 h 1975760"/>
              <a:gd name="connsiteX27" fmla="*/ 6388327 w 12191998"/>
              <a:gd name="connsiteY27" fmla="*/ 259671 h 1975760"/>
              <a:gd name="connsiteX28" fmla="*/ 6740299 w 12191998"/>
              <a:gd name="connsiteY28" fmla="*/ 611643 h 1975760"/>
              <a:gd name="connsiteX29" fmla="*/ 6738961 w 12191998"/>
              <a:gd name="connsiteY29" fmla="*/ 618272 h 1975760"/>
              <a:gd name="connsiteX30" fmla="*/ 6847104 w 12191998"/>
              <a:gd name="connsiteY30" fmla="*/ 559574 h 1975760"/>
              <a:gd name="connsiteX31" fmla="*/ 7133999 w 12191998"/>
              <a:gd name="connsiteY31" fmla="*/ 501652 h 1975760"/>
              <a:gd name="connsiteX32" fmla="*/ 7420894 w 12191998"/>
              <a:gd name="connsiteY32" fmla="*/ 559574 h 1975760"/>
              <a:gd name="connsiteX33" fmla="*/ 7471192 w 12191998"/>
              <a:gd name="connsiteY33" fmla="*/ 586875 h 1975760"/>
              <a:gd name="connsiteX34" fmla="*/ 7539958 w 12191998"/>
              <a:gd name="connsiteY34" fmla="*/ 503530 h 1975760"/>
              <a:gd name="connsiteX35" fmla="*/ 7941984 w 12191998"/>
              <a:gd name="connsiteY35" fmla="*/ 337005 h 1975760"/>
              <a:gd name="connsiteX36" fmla="*/ 8344010 w 12191998"/>
              <a:gd name="connsiteY36" fmla="*/ 503530 h 1975760"/>
              <a:gd name="connsiteX37" fmla="*/ 8346493 w 12191998"/>
              <a:gd name="connsiteY37" fmla="*/ 506539 h 1975760"/>
              <a:gd name="connsiteX38" fmla="*/ 8373060 w 12191998"/>
              <a:gd name="connsiteY38" fmla="*/ 474338 h 1975760"/>
              <a:gd name="connsiteX39" fmla="*/ 8621942 w 12191998"/>
              <a:gd name="connsiteY39" fmla="*/ 371248 h 1975760"/>
              <a:gd name="connsiteX40" fmla="*/ 8913803 w 12191998"/>
              <a:gd name="connsiteY40" fmla="*/ 526429 h 1975760"/>
              <a:gd name="connsiteX41" fmla="*/ 8931604 w 12191998"/>
              <a:gd name="connsiteY41" fmla="*/ 559225 h 1975760"/>
              <a:gd name="connsiteX42" fmla="*/ 8932336 w 12191998"/>
              <a:gd name="connsiteY42" fmla="*/ 556866 h 1975760"/>
              <a:gd name="connsiteX43" fmla="*/ 9372831 w 12191998"/>
              <a:gd name="connsiteY43" fmla="*/ 264886 h 1975760"/>
              <a:gd name="connsiteX44" fmla="*/ 9813326 w 12191998"/>
              <a:gd name="connsiteY44" fmla="*/ 556866 h 1975760"/>
              <a:gd name="connsiteX45" fmla="*/ 9822258 w 12191998"/>
              <a:gd name="connsiteY45" fmla="*/ 585639 h 1975760"/>
              <a:gd name="connsiteX46" fmla="*/ 9923341 w 12191998"/>
              <a:gd name="connsiteY46" fmla="*/ 530773 h 1975760"/>
              <a:gd name="connsiteX47" fmla="*/ 10210236 w 12191998"/>
              <a:gd name="connsiteY47" fmla="*/ 472851 h 1975760"/>
              <a:gd name="connsiteX48" fmla="*/ 10358778 w 12191998"/>
              <a:gd name="connsiteY48" fmla="*/ 487826 h 1975760"/>
              <a:gd name="connsiteX49" fmla="*/ 10454657 w 12191998"/>
              <a:gd name="connsiteY49" fmla="*/ 517588 h 1975760"/>
              <a:gd name="connsiteX50" fmla="*/ 10495458 w 12191998"/>
              <a:gd name="connsiteY50" fmla="*/ 442418 h 1975760"/>
              <a:gd name="connsiteX51" fmla="*/ 10966909 w 12191998"/>
              <a:gd name="connsiteY51" fmla="*/ 191749 h 1975760"/>
              <a:gd name="connsiteX52" fmla="*/ 11438360 w 12191998"/>
              <a:gd name="connsiteY52" fmla="*/ 442418 h 1975760"/>
              <a:gd name="connsiteX53" fmla="*/ 11462489 w 12191998"/>
              <a:gd name="connsiteY53" fmla="*/ 486871 h 1975760"/>
              <a:gd name="connsiteX54" fmla="*/ 11469450 w 12191998"/>
              <a:gd name="connsiteY54" fmla="*/ 481127 h 1975760"/>
              <a:gd name="connsiteX55" fmla="*/ 11728562 w 12191998"/>
              <a:gd name="connsiteY55" fmla="*/ 401979 h 1975760"/>
              <a:gd name="connsiteX56" fmla="*/ 12191998 w 12191998"/>
              <a:gd name="connsiteY56" fmla="*/ 865415 h 1975760"/>
              <a:gd name="connsiteX57" fmla="*/ 11728562 w 12191998"/>
              <a:gd name="connsiteY57" fmla="*/ 1328851 h 1975760"/>
              <a:gd name="connsiteX58" fmla="*/ 11400863 w 12191998"/>
              <a:gd name="connsiteY58" fmla="*/ 1193114 h 1975760"/>
              <a:gd name="connsiteX59" fmla="*/ 11372198 w 12191998"/>
              <a:gd name="connsiteY59" fmla="*/ 1158372 h 1975760"/>
              <a:gd name="connsiteX60" fmla="*/ 11368935 w 12191998"/>
              <a:gd name="connsiteY60" fmla="*/ 1162327 h 1975760"/>
              <a:gd name="connsiteX61" fmla="*/ 10966909 w 12191998"/>
              <a:gd name="connsiteY61" fmla="*/ 1328851 h 1975760"/>
              <a:gd name="connsiteX62" fmla="*/ 10935617 w 12191998"/>
              <a:gd name="connsiteY62" fmla="*/ 1325697 h 1975760"/>
              <a:gd name="connsiteX63" fmla="*/ 10932316 w 12191998"/>
              <a:gd name="connsiteY63" fmla="*/ 1358447 h 1975760"/>
              <a:gd name="connsiteX64" fmla="*/ 10210236 w 12191998"/>
              <a:gd name="connsiteY64" fmla="*/ 1946959 h 1975760"/>
              <a:gd name="connsiteX65" fmla="*/ 9488156 w 12191998"/>
              <a:gd name="connsiteY65" fmla="*/ 1358447 h 1975760"/>
              <a:gd name="connsiteX66" fmla="*/ 9473197 w 12191998"/>
              <a:gd name="connsiteY66" fmla="*/ 1210054 h 1975760"/>
              <a:gd name="connsiteX67" fmla="*/ 9469177 w 12191998"/>
              <a:gd name="connsiteY67" fmla="*/ 1211302 h 1975760"/>
              <a:gd name="connsiteX68" fmla="*/ 9372831 w 12191998"/>
              <a:gd name="connsiteY68" fmla="*/ 1221014 h 1975760"/>
              <a:gd name="connsiteX69" fmla="*/ 8932336 w 12191998"/>
              <a:gd name="connsiteY69" fmla="*/ 929034 h 1975760"/>
              <a:gd name="connsiteX70" fmla="*/ 8923811 w 12191998"/>
              <a:gd name="connsiteY70" fmla="*/ 901572 h 1975760"/>
              <a:gd name="connsiteX71" fmla="*/ 8913803 w 12191998"/>
              <a:gd name="connsiteY71" fmla="*/ 920011 h 1975760"/>
              <a:gd name="connsiteX72" fmla="*/ 8621942 w 12191998"/>
              <a:gd name="connsiteY72" fmla="*/ 1075192 h 1975760"/>
              <a:gd name="connsiteX73" fmla="*/ 8551007 w 12191998"/>
              <a:gd name="connsiteY73" fmla="*/ 1068041 h 1975760"/>
              <a:gd name="connsiteX74" fmla="*/ 8489994 w 12191998"/>
              <a:gd name="connsiteY74" fmla="*/ 1049102 h 1975760"/>
              <a:gd name="connsiteX75" fmla="*/ 8465855 w 12191998"/>
              <a:gd name="connsiteY75" fmla="*/ 1126862 h 1975760"/>
              <a:gd name="connsiteX76" fmla="*/ 7941984 w 12191998"/>
              <a:gd name="connsiteY76" fmla="*/ 1474107 h 1975760"/>
              <a:gd name="connsiteX77" fmla="*/ 7832541 w 12191998"/>
              <a:gd name="connsiteY77" fmla="*/ 1463074 h 1975760"/>
              <a:gd name="connsiteX78" fmla="*/ 7813132 w 12191998"/>
              <a:gd name="connsiteY78" fmla="*/ 1525601 h 1975760"/>
              <a:gd name="connsiteX79" fmla="*/ 7133999 w 12191998"/>
              <a:gd name="connsiteY79" fmla="*/ 1975760 h 1975760"/>
              <a:gd name="connsiteX80" fmla="*/ 6396945 w 12191998"/>
              <a:gd name="connsiteY80" fmla="*/ 1238706 h 1975760"/>
              <a:gd name="connsiteX81" fmla="*/ 6411920 w 12191998"/>
              <a:gd name="connsiteY81" fmla="*/ 1090164 h 1975760"/>
              <a:gd name="connsiteX82" fmla="*/ 6453234 w 12191998"/>
              <a:gd name="connsiteY82" fmla="*/ 957072 h 1975760"/>
              <a:gd name="connsiteX83" fmla="*/ 6388327 w 12191998"/>
              <a:gd name="connsiteY83" fmla="*/ 963615 h 1975760"/>
              <a:gd name="connsiteX84" fmla="*/ 6191536 w 12191998"/>
              <a:gd name="connsiteY84" fmla="*/ 903504 h 1975760"/>
              <a:gd name="connsiteX85" fmla="*/ 6185010 w 12191998"/>
              <a:gd name="connsiteY85" fmla="*/ 898119 h 1975760"/>
              <a:gd name="connsiteX86" fmla="*/ 6181016 w 12191998"/>
              <a:gd name="connsiteY86" fmla="*/ 920749 h 1975760"/>
              <a:gd name="connsiteX87" fmla="*/ 5761547 w 12191998"/>
              <a:gd name="connsiteY87" fmla="*/ 1282262 h 1975760"/>
              <a:gd name="connsiteX88" fmla="*/ 5714812 w 12191998"/>
              <a:gd name="connsiteY88" fmla="*/ 1286974 h 1975760"/>
              <a:gd name="connsiteX89" fmla="*/ 5713396 w 12191998"/>
              <a:gd name="connsiteY89" fmla="*/ 1301025 h 1975760"/>
              <a:gd name="connsiteX90" fmla="*/ 5016868 w 12191998"/>
              <a:gd name="connsiteY90" fmla="*/ 1868712 h 1975760"/>
              <a:gd name="connsiteX91" fmla="*/ 4427317 w 12191998"/>
              <a:gd name="connsiteY91" fmla="*/ 1555251 h 1975760"/>
              <a:gd name="connsiteX92" fmla="*/ 4369412 w 12191998"/>
              <a:gd name="connsiteY92" fmla="*/ 1448568 h 1975760"/>
              <a:gd name="connsiteX93" fmla="*/ 4364660 w 12191998"/>
              <a:gd name="connsiteY93" fmla="*/ 1454327 h 1975760"/>
              <a:gd name="connsiteX94" fmla="*/ 3861927 w 12191998"/>
              <a:gd name="connsiteY94" fmla="*/ 1662566 h 1975760"/>
              <a:gd name="connsiteX95" fmla="*/ 3165398 w 12191998"/>
              <a:gd name="connsiteY95" fmla="*/ 1094879 h 1975760"/>
              <a:gd name="connsiteX96" fmla="*/ 3164865 w 12191998"/>
              <a:gd name="connsiteY96" fmla="*/ 1089577 h 1975760"/>
              <a:gd name="connsiteX97" fmla="*/ 3121214 w 12191998"/>
              <a:gd name="connsiteY97" fmla="*/ 1103127 h 1975760"/>
              <a:gd name="connsiteX98" fmla="*/ 3024867 w 12191998"/>
              <a:gd name="connsiteY98" fmla="*/ 1112839 h 1975760"/>
              <a:gd name="connsiteX99" fmla="*/ 2838783 w 12191998"/>
              <a:gd name="connsiteY99" fmla="*/ 1075271 h 1975760"/>
              <a:gd name="connsiteX100" fmla="*/ 2788860 w 12191998"/>
              <a:gd name="connsiteY100" fmla="*/ 1048173 h 1975760"/>
              <a:gd name="connsiteX101" fmla="*/ 2784688 w 12191998"/>
              <a:gd name="connsiteY101" fmla="*/ 1055857 h 1975760"/>
              <a:gd name="connsiteX102" fmla="*/ 2492829 w 12191998"/>
              <a:gd name="connsiteY102" fmla="*/ 1211038 h 1975760"/>
              <a:gd name="connsiteX103" fmla="*/ 2296038 w 12191998"/>
              <a:gd name="connsiteY103" fmla="*/ 1150927 h 1975760"/>
              <a:gd name="connsiteX104" fmla="*/ 2290199 w 12191998"/>
              <a:gd name="connsiteY104" fmla="*/ 1146111 h 1975760"/>
              <a:gd name="connsiteX105" fmla="*/ 2275337 w 12191998"/>
              <a:gd name="connsiteY105" fmla="*/ 1193991 h 1975760"/>
              <a:gd name="connsiteX106" fmla="*/ 1751465 w 12191998"/>
              <a:gd name="connsiteY106" fmla="*/ 1541236 h 1975760"/>
              <a:gd name="connsiteX107" fmla="*/ 1280014 w 12191998"/>
              <a:gd name="connsiteY107" fmla="*/ 1290568 h 1975760"/>
              <a:gd name="connsiteX108" fmla="*/ 1260783 w 12191998"/>
              <a:gd name="connsiteY108" fmla="*/ 1255136 h 1975760"/>
              <a:gd name="connsiteX109" fmla="*/ 1258230 w 12191998"/>
              <a:gd name="connsiteY109" fmla="*/ 1258230 h 1975760"/>
              <a:gd name="connsiteX110" fmla="*/ 737054 w 12191998"/>
              <a:gd name="connsiteY110" fmla="*/ 1474108 h 1975760"/>
              <a:gd name="connsiteX111" fmla="*/ 0 w 12191998"/>
              <a:gd name="connsiteY111" fmla="*/ 737054 h 1975760"/>
              <a:gd name="connsiteX112" fmla="*/ 737054 w 12191998"/>
              <a:gd name="connsiteY112" fmla="*/ 0 h 197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12191998" h="1975760">
                <a:moveTo>
                  <a:pt x="737054" y="0"/>
                </a:moveTo>
                <a:cubicBezTo>
                  <a:pt x="1042351" y="0"/>
                  <a:pt x="1304296" y="185620"/>
                  <a:pt x="1416187" y="450159"/>
                </a:cubicBezTo>
                <a:lnTo>
                  <a:pt x="1432355" y="502247"/>
                </a:lnTo>
                <a:lnTo>
                  <a:pt x="1433583" y="501234"/>
                </a:lnTo>
                <a:cubicBezTo>
                  <a:pt x="1524325" y="439930"/>
                  <a:pt x="1633714" y="404134"/>
                  <a:pt x="1751465" y="404134"/>
                </a:cubicBezTo>
                <a:cubicBezTo>
                  <a:pt x="1908467" y="404134"/>
                  <a:pt x="2050604" y="467772"/>
                  <a:pt x="2153492" y="570659"/>
                </a:cubicBezTo>
                <a:lnTo>
                  <a:pt x="2215026" y="645238"/>
                </a:lnTo>
                <a:lnTo>
                  <a:pt x="2243946" y="610184"/>
                </a:lnTo>
                <a:cubicBezTo>
                  <a:pt x="2307641" y="546490"/>
                  <a:pt x="2395634" y="507094"/>
                  <a:pt x="2492829" y="507094"/>
                </a:cubicBezTo>
                <a:cubicBezTo>
                  <a:pt x="2517127" y="507094"/>
                  <a:pt x="2540851" y="509557"/>
                  <a:pt x="2563763" y="514245"/>
                </a:cubicBezTo>
                <a:lnTo>
                  <a:pt x="2564000" y="514319"/>
                </a:lnTo>
                <a:lnTo>
                  <a:pt x="2584372" y="448691"/>
                </a:lnTo>
                <a:cubicBezTo>
                  <a:pt x="2656946" y="277107"/>
                  <a:pt x="2826847" y="156711"/>
                  <a:pt x="3024867" y="156711"/>
                </a:cubicBezTo>
                <a:cubicBezTo>
                  <a:pt x="3189884" y="156711"/>
                  <a:pt x="3335374" y="240319"/>
                  <a:pt x="3421285" y="367485"/>
                </a:cubicBezTo>
                <a:lnTo>
                  <a:pt x="3432585" y="388305"/>
                </a:lnTo>
                <a:lnTo>
                  <a:pt x="3464415" y="362043"/>
                </a:lnTo>
                <a:cubicBezTo>
                  <a:pt x="3577887" y="285383"/>
                  <a:pt x="3714680" y="240620"/>
                  <a:pt x="3861927" y="240620"/>
                </a:cubicBezTo>
                <a:cubicBezTo>
                  <a:pt x="4107340" y="240620"/>
                  <a:pt x="4323710" y="364961"/>
                  <a:pt x="4451476" y="554081"/>
                </a:cubicBezTo>
                <a:lnTo>
                  <a:pt x="4509382" y="660764"/>
                </a:lnTo>
                <a:lnTo>
                  <a:pt x="4514133" y="655005"/>
                </a:lnTo>
                <a:cubicBezTo>
                  <a:pt x="4642794" y="526345"/>
                  <a:pt x="4820537" y="446766"/>
                  <a:pt x="5016868" y="446766"/>
                </a:cubicBezTo>
                <a:lnTo>
                  <a:pt x="5147013" y="459886"/>
                </a:lnTo>
                <a:lnTo>
                  <a:pt x="5175513" y="407380"/>
                </a:lnTo>
                <a:cubicBezTo>
                  <a:pt x="5277686" y="256144"/>
                  <a:pt x="5450713" y="156711"/>
                  <a:pt x="5646965" y="156711"/>
                </a:cubicBezTo>
                <a:cubicBezTo>
                  <a:pt x="5803965" y="156711"/>
                  <a:pt x="5946103" y="220349"/>
                  <a:pt x="6048990" y="323236"/>
                </a:cubicBezTo>
                <a:lnTo>
                  <a:pt x="6110524" y="397815"/>
                </a:lnTo>
                <a:lnTo>
                  <a:pt x="6139445" y="362761"/>
                </a:lnTo>
                <a:cubicBezTo>
                  <a:pt x="6203140" y="299067"/>
                  <a:pt x="6291133" y="259671"/>
                  <a:pt x="6388327" y="259671"/>
                </a:cubicBezTo>
                <a:cubicBezTo>
                  <a:pt x="6582716" y="259671"/>
                  <a:pt x="6740299" y="417254"/>
                  <a:pt x="6740299" y="611643"/>
                </a:cubicBezTo>
                <a:lnTo>
                  <a:pt x="6738961" y="618272"/>
                </a:lnTo>
                <a:lnTo>
                  <a:pt x="6847104" y="559574"/>
                </a:lnTo>
                <a:cubicBezTo>
                  <a:pt x="6935284" y="522277"/>
                  <a:pt x="7032233" y="501652"/>
                  <a:pt x="7133999" y="501652"/>
                </a:cubicBezTo>
                <a:cubicBezTo>
                  <a:pt x="7235765" y="501652"/>
                  <a:pt x="7332714" y="522277"/>
                  <a:pt x="7420894" y="559574"/>
                </a:cubicBezTo>
                <a:lnTo>
                  <a:pt x="7471192" y="586875"/>
                </a:lnTo>
                <a:lnTo>
                  <a:pt x="7539958" y="503530"/>
                </a:lnTo>
                <a:cubicBezTo>
                  <a:pt x="7642846" y="400643"/>
                  <a:pt x="7784983" y="337005"/>
                  <a:pt x="7941984" y="337005"/>
                </a:cubicBezTo>
                <a:cubicBezTo>
                  <a:pt x="8098985" y="337005"/>
                  <a:pt x="8241123" y="400643"/>
                  <a:pt x="8344010" y="503530"/>
                </a:cubicBezTo>
                <a:lnTo>
                  <a:pt x="8346493" y="506539"/>
                </a:lnTo>
                <a:lnTo>
                  <a:pt x="8373060" y="474338"/>
                </a:lnTo>
                <a:cubicBezTo>
                  <a:pt x="8436755" y="410644"/>
                  <a:pt x="8524748" y="371248"/>
                  <a:pt x="8621942" y="371248"/>
                </a:cubicBezTo>
                <a:cubicBezTo>
                  <a:pt x="8743435" y="371248"/>
                  <a:pt x="8850551" y="432804"/>
                  <a:pt x="8913803" y="526429"/>
                </a:cubicBezTo>
                <a:lnTo>
                  <a:pt x="8931604" y="559225"/>
                </a:lnTo>
                <a:lnTo>
                  <a:pt x="8932336" y="556866"/>
                </a:lnTo>
                <a:cubicBezTo>
                  <a:pt x="9004910" y="385282"/>
                  <a:pt x="9174811" y="264886"/>
                  <a:pt x="9372831" y="264886"/>
                </a:cubicBezTo>
                <a:cubicBezTo>
                  <a:pt x="9570851" y="264886"/>
                  <a:pt x="9740752" y="385282"/>
                  <a:pt x="9813326" y="556866"/>
                </a:cubicBezTo>
                <a:lnTo>
                  <a:pt x="9822258" y="585639"/>
                </a:lnTo>
                <a:lnTo>
                  <a:pt x="9923341" y="530773"/>
                </a:lnTo>
                <a:cubicBezTo>
                  <a:pt x="10011521" y="493476"/>
                  <a:pt x="10108470" y="472851"/>
                  <a:pt x="10210236" y="472851"/>
                </a:cubicBezTo>
                <a:cubicBezTo>
                  <a:pt x="10261119" y="472851"/>
                  <a:pt x="10310798" y="478007"/>
                  <a:pt x="10358778" y="487826"/>
                </a:cubicBezTo>
                <a:lnTo>
                  <a:pt x="10454657" y="517588"/>
                </a:lnTo>
                <a:lnTo>
                  <a:pt x="10495458" y="442418"/>
                </a:lnTo>
                <a:cubicBezTo>
                  <a:pt x="10597630" y="291182"/>
                  <a:pt x="10770658" y="191749"/>
                  <a:pt x="10966909" y="191749"/>
                </a:cubicBezTo>
                <a:cubicBezTo>
                  <a:pt x="11163160" y="191749"/>
                  <a:pt x="11336188" y="291182"/>
                  <a:pt x="11438360" y="442418"/>
                </a:cubicBezTo>
                <a:lnTo>
                  <a:pt x="11462489" y="486871"/>
                </a:lnTo>
                <a:lnTo>
                  <a:pt x="11469450" y="481127"/>
                </a:lnTo>
                <a:cubicBezTo>
                  <a:pt x="11543415" y="431157"/>
                  <a:pt x="11632581" y="401979"/>
                  <a:pt x="11728562" y="401979"/>
                </a:cubicBezTo>
                <a:cubicBezTo>
                  <a:pt x="11984511" y="401979"/>
                  <a:pt x="12191998" y="609466"/>
                  <a:pt x="12191998" y="865415"/>
                </a:cubicBezTo>
                <a:cubicBezTo>
                  <a:pt x="12191998" y="1121364"/>
                  <a:pt x="11984511" y="1328851"/>
                  <a:pt x="11728562" y="1328851"/>
                </a:cubicBezTo>
                <a:cubicBezTo>
                  <a:pt x="11600587" y="1328851"/>
                  <a:pt x="11484728" y="1276980"/>
                  <a:pt x="11400863" y="1193114"/>
                </a:cubicBezTo>
                <a:lnTo>
                  <a:pt x="11372198" y="1158372"/>
                </a:lnTo>
                <a:lnTo>
                  <a:pt x="11368935" y="1162327"/>
                </a:lnTo>
                <a:cubicBezTo>
                  <a:pt x="11266048" y="1265214"/>
                  <a:pt x="11123910" y="1328851"/>
                  <a:pt x="10966909" y="1328851"/>
                </a:cubicBezTo>
                <a:lnTo>
                  <a:pt x="10935617" y="1325697"/>
                </a:lnTo>
                <a:lnTo>
                  <a:pt x="10932316" y="1358447"/>
                </a:lnTo>
                <a:cubicBezTo>
                  <a:pt x="10863588" y="1694311"/>
                  <a:pt x="10566417" y="1946959"/>
                  <a:pt x="10210236" y="1946959"/>
                </a:cubicBezTo>
                <a:cubicBezTo>
                  <a:pt x="9854055" y="1946959"/>
                  <a:pt x="9556884" y="1694311"/>
                  <a:pt x="9488156" y="1358447"/>
                </a:cubicBezTo>
                <a:lnTo>
                  <a:pt x="9473197" y="1210054"/>
                </a:lnTo>
                <a:lnTo>
                  <a:pt x="9469177" y="1211302"/>
                </a:lnTo>
                <a:cubicBezTo>
                  <a:pt x="9438057" y="1217670"/>
                  <a:pt x="9405834" y="1221014"/>
                  <a:pt x="9372831" y="1221014"/>
                </a:cubicBezTo>
                <a:cubicBezTo>
                  <a:pt x="9174811" y="1221014"/>
                  <a:pt x="9004910" y="1100618"/>
                  <a:pt x="8932336" y="929034"/>
                </a:cubicBezTo>
                <a:lnTo>
                  <a:pt x="8923811" y="901572"/>
                </a:lnTo>
                <a:lnTo>
                  <a:pt x="8913803" y="920011"/>
                </a:lnTo>
                <a:cubicBezTo>
                  <a:pt x="8850551" y="1013636"/>
                  <a:pt x="8743435" y="1075192"/>
                  <a:pt x="8621942" y="1075192"/>
                </a:cubicBezTo>
                <a:cubicBezTo>
                  <a:pt x="8597643" y="1075192"/>
                  <a:pt x="8573920" y="1072730"/>
                  <a:pt x="8551007" y="1068041"/>
                </a:cubicBezTo>
                <a:lnTo>
                  <a:pt x="8489994" y="1049102"/>
                </a:lnTo>
                <a:lnTo>
                  <a:pt x="8465855" y="1126862"/>
                </a:lnTo>
                <a:cubicBezTo>
                  <a:pt x="8379545" y="1330923"/>
                  <a:pt x="8177486" y="1474107"/>
                  <a:pt x="7941984" y="1474107"/>
                </a:cubicBezTo>
                <a:lnTo>
                  <a:pt x="7832541" y="1463074"/>
                </a:lnTo>
                <a:lnTo>
                  <a:pt x="7813132" y="1525601"/>
                </a:lnTo>
                <a:cubicBezTo>
                  <a:pt x="7701241" y="1790141"/>
                  <a:pt x="7439297" y="1975760"/>
                  <a:pt x="7133999" y="1975760"/>
                </a:cubicBezTo>
                <a:cubicBezTo>
                  <a:pt x="6726935" y="1975760"/>
                  <a:pt x="6396945" y="1645770"/>
                  <a:pt x="6396945" y="1238706"/>
                </a:cubicBezTo>
                <a:cubicBezTo>
                  <a:pt x="6396945" y="1187823"/>
                  <a:pt x="6402101" y="1138145"/>
                  <a:pt x="6411920" y="1090164"/>
                </a:cubicBezTo>
                <a:lnTo>
                  <a:pt x="6453234" y="957072"/>
                </a:lnTo>
                <a:lnTo>
                  <a:pt x="6388327" y="963615"/>
                </a:lnTo>
                <a:cubicBezTo>
                  <a:pt x="6315431" y="963615"/>
                  <a:pt x="6247711" y="941455"/>
                  <a:pt x="6191536" y="903504"/>
                </a:cubicBezTo>
                <a:lnTo>
                  <a:pt x="6185010" y="898119"/>
                </a:lnTo>
                <a:lnTo>
                  <a:pt x="6181016" y="920749"/>
                </a:lnTo>
                <a:cubicBezTo>
                  <a:pt x="6114059" y="1103617"/>
                  <a:pt x="5955857" y="1242501"/>
                  <a:pt x="5761547" y="1282262"/>
                </a:cubicBezTo>
                <a:lnTo>
                  <a:pt x="5714812" y="1286974"/>
                </a:lnTo>
                <a:lnTo>
                  <a:pt x="5713396" y="1301025"/>
                </a:lnTo>
                <a:cubicBezTo>
                  <a:pt x="5647100" y="1625004"/>
                  <a:pt x="5360445" y="1868712"/>
                  <a:pt x="5016868" y="1868712"/>
                </a:cubicBezTo>
                <a:cubicBezTo>
                  <a:pt x="4771455" y="1868712"/>
                  <a:pt x="4555084" y="1744371"/>
                  <a:pt x="4427317" y="1555251"/>
                </a:cubicBezTo>
                <a:lnTo>
                  <a:pt x="4369412" y="1448568"/>
                </a:lnTo>
                <a:lnTo>
                  <a:pt x="4364660" y="1454327"/>
                </a:lnTo>
                <a:cubicBezTo>
                  <a:pt x="4236000" y="1582988"/>
                  <a:pt x="4058257" y="1662566"/>
                  <a:pt x="3861927" y="1662566"/>
                </a:cubicBezTo>
                <a:cubicBezTo>
                  <a:pt x="3518350" y="1662566"/>
                  <a:pt x="3231694" y="1418858"/>
                  <a:pt x="3165398" y="1094879"/>
                </a:cubicBezTo>
                <a:lnTo>
                  <a:pt x="3164865" y="1089577"/>
                </a:lnTo>
                <a:lnTo>
                  <a:pt x="3121214" y="1103127"/>
                </a:lnTo>
                <a:cubicBezTo>
                  <a:pt x="3090093" y="1109495"/>
                  <a:pt x="3057871" y="1112839"/>
                  <a:pt x="3024867" y="1112839"/>
                </a:cubicBezTo>
                <a:cubicBezTo>
                  <a:pt x="2958861" y="1112839"/>
                  <a:pt x="2895978" y="1099462"/>
                  <a:pt x="2838783" y="1075271"/>
                </a:cubicBezTo>
                <a:lnTo>
                  <a:pt x="2788860" y="1048173"/>
                </a:lnTo>
                <a:lnTo>
                  <a:pt x="2784688" y="1055857"/>
                </a:lnTo>
                <a:cubicBezTo>
                  <a:pt x="2721437" y="1149482"/>
                  <a:pt x="2614322" y="1211038"/>
                  <a:pt x="2492829" y="1211038"/>
                </a:cubicBezTo>
                <a:cubicBezTo>
                  <a:pt x="2419933" y="1211038"/>
                  <a:pt x="2352212" y="1188878"/>
                  <a:pt x="2296038" y="1150927"/>
                </a:cubicBezTo>
                <a:lnTo>
                  <a:pt x="2290199" y="1146111"/>
                </a:lnTo>
                <a:lnTo>
                  <a:pt x="2275337" y="1193991"/>
                </a:lnTo>
                <a:cubicBezTo>
                  <a:pt x="2189027" y="1398052"/>
                  <a:pt x="1986967" y="1541236"/>
                  <a:pt x="1751465" y="1541236"/>
                </a:cubicBezTo>
                <a:cubicBezTo>
                  <a:pt x="1555214" y="1541236"/>
                  <a:pt x="1382187" y="1441803"/>
                  <a:pt x="1280014" y="1290568"/>
                </a:cubicBezTo>
                <a:lnTo>
                  <a:pt x="1260783" y="1255136"/>
                </a:lnTo>
                <a:lnTo>
                  <a:pt x="1258230" y="1258230"/>
                </a:lnTo>
                <a:cubicBezTo>
                  <a:pt x="1124849" y="1391611"/>
                  <a:pt x="940586" y="1474108"/>
                  <a:pt x="737054" y="1474108"/>
                </a:cubicBezTo>
                <a:cubicBezTo>
                  <a:pt x="329990" y="1474108"/>
                  <a:pt x="0" y="1144118"/>
                  <a:pt x="0" y="737054"/>
                </a:cubicBezTo>
                <a:cubicBezTo>
                  <a:pt x="0" y="329990"/>
                  <a:pt x="329990" y="0"/>
                  <a:pt x="737054" y="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20" name="Freeform 19"/>
          <p:cNvSpPr/>
          <p:nvPr userDrawn="1"/>
        </p:nvSpPr>
        <p:spPr>
          <a:xfrm>
            <a:off x="528182" y="4718923"/>
            <a:ext cx="12191999" cy="1975760"/>
          </a:xfrm>
          <a:custGeom>
            <a:avLst/>
            <a:gdLst>
              <a:gd name="connsiteX0" fmla="*/ 737054 w 12191998"/>
              <a:gd name="connsiteY0" fmla="*/ 0 h 1975760"/>
              <a:gd name="connsiteX1" fmla="*/ 1416187 w 12191998"/>
              <a:gd name="connsiteY1" fmla="*/ 450159 h 1975760"/>
              <a:gd name="connsiteX2" fmla="*/ 1432355 w 12191998"/>
              <a:gd name="connsiteY2" fmla="*/ 502247 h 1975760"/>
              <a:gd name="connsiteX3" fmla="*/ 1433583 w 12191998"/>
              <a:gd name="connsiteY3" fmla="*/ 501234 h 1975760"/>
              <a:gd name="connsiteX4" fmla="*/ 1751465 w 12191998"/>
              <a:gd name="connsiteY4" fmla="*/ 404134 h 1975760"/>
              <a:gd name="connsiteX5" fmla="*/ 2153492 w 12191998"/>
              <a:gd name="connsiteY5" fmla="*/ 570659 h 1975760"/>
              <a:gd name="connsiteX6" fmla="*/ 2215026 w 12191998"/>
              <a:gd name="connsiteY6" fmla="*/ 645238 h 1975760"/>
              <a:gd name="connsiteX7" fmla="*/ 2243946 w 12191998"/>
              <a:gd name="connsiteY7" fmla="*/ 610184 h 1975760"/>
              <a:gd name="connsiteX8" fmla="*/ 2492829 w 12191998"/>
              <a:gd name="connsiteY8" fmla="*/ 507094 h 1975760"/>
              <a:gd name="connsiteX9" fmla="*/ 2563763 w 12191998"/>
              <a:gd name="connsiteY9" fmla="*/ 514245 h 1975760"/>
              <a:gd name="connsiteX10" fmla="*/ 2564000 w 12191998"/>
              <a:gd name="connsiteY10" fmla="*/ 514319 h 1975760"/>
              <a:gd name="connsiteX11" fmla="*/ 2584372 w 12191998"/>
              <a:gd name="connsiteY11" fmla="*/ 448691 h 1975760"/>
              <a:gd name="connsiteX12" fmla="*/ 3024867 w 12191998"/>
              <a:gd name="connsiteY12" fmla="*/ 156711 h 1975760"/>
              <a:gd name="connsiteX13" fmla="*/ 3421285 w 12191998"/>
              <a:gd name="connsiteY13" fmla="*/ 367485 h 1975760"/>
              <a:gd name="connsiteX14" fmla="*/ 3432585 w 12191998"/>
              <a:gd name="connsiteY14" fmla="*/ 388305 h 1975760"/>
              <a:gd name="connsiteX15" fmla="*/ 3464415 w 12191998"/>
              <a:gd name="connsiteY15" fmla="*/ 362043 h 1975760"/>
              <a:gd name="connsiteX16" fmla="*/ 3861927 w 12191998"/>
              <a:gd name="connsiteY16" fmla="*/ 240620 h 1975760"/>
              <a:gd name="connsiteX17" fmla="*/ 4451476 w 12191998"/>
              <a:gd name="connsiteY17" fmla="*/ 554081 h 1975760"/>
              <a:gd name="connsiteX18" fmla="*/ 4509382 w 12191998"/>
              <a:gd name="connsiteY18" fmla="*/ 660764 h 1975760"/>
              <a:gd name="connsiteX19" fmla="*/ 4514133 w 12191998"/>
              <a:gd name="connsiteY19" fmla="*/ 655005 h 1975760"/>
              <a:gd name="connsiteX20" fmla="*/ 5016868 w 12191998"/>
              <a:gd name="connsiteY20" fmla="*/ 446766 h 1975760"/>
              <a:gd name="connsiteX21" fmla="*/ 5147013 w 12191998"/>
              <a:gd name="connsiteY21" fmla="*/ 459886 h 1975760"/>
              <a:gd name="connsiteX22" fmla="*/ 5175513 w 12191998"/>
              <a:gd name="connsiteY22" fmla="*/ 407380 h 1975760"/>
              <a:gd name="connsiteX23" fmla="*/ 5646965 w 12191998"/>
              <a:gd name="connsiteY23" fmla="*/ 156711 h 1975760"/>
              <a:gd name="connsiteX24" fmla="*/ 6048990 w 12191998"/>
              <a:gd name="connsiteY24" fmla="*/ 323236 h 1975760"/>
              <a:gd name="connsiteX25" fmla="*/ 6110524 w 12191998"/>
              <a:gd name="connsiteY25" fmla="*/ 397815 h 1975760"/>
              <a:gd name="connsiteX26" fmla="*/ 6139445 w 12191998"/>
              <a:gd name="connsiteY26" fmla="*/ 362761 h 1975760"/>
              <a:gd name="connsiteX27" fmla="*/ 6388327 w 12191998"/>
              <a:gd name="connsiteY27" fmla="*/ 259671 h 1975760"/>
              <a:gd name="connsiteX28" fmla="*/ 6740299 w 12191998"/>
              <a:gd name="connsiteY28" fmla="*/ 611643 h 1975760"/>
              <a:gd name="connsiteX29" fmla="*/ 6738961 w 12191998"/>
              <a:gd name="connsiteY29" fmla="*/ 618272 h 1975760"/>
              <a:gd name="connsiteX30" fmla="*/ 6847104 w 12191998"/>
              <a:gd name="connsiteY30" fmla="*/ 559574 h 1975760"/>
              <a:gd name="connsiteX31" fmla="*/ 7133999 w 12191998"/>
              <a:gd name="connsiteY31" fmla="*/ 501652 h 1975760"/>
              <a:gd name="connsiteX32" fmla="*/ 7420894 w 12191998"/>
              <a:gd name="connsiteY32" fmla="*/ 559574 h 1975760"/>
              <a:gd name="connsiteX33" fmla="*/ 7471192 w 12191998"/>
              <a:gd name="connsiteY33" fmla="*/ 586875 h 1975760"/>
              <a:gd name="connsiteX34" fmla="*/ 7539958 w 12191998"/>
              <a:gd name="connsiteY34" fmla="*/ 503530 h 1975760"/>
              <a:gd name="connsiteX35" fmla="*/ 7941984 w 12191998"/>
              <a:gd name="connsiteY35" fmla="*/ 337005 h 1975760"/>
              <a:gd name="connsiteX36" fmla="*/ 8344010 w 12191998"/>
              <a:gd name="connsiteY36" fmla="*/ 503530 h 1975760"/>
              <a:gd name="connsiteX37" fmla="*/ 8346493 w 12191998"/>
              <a:gd name="connsiteY37" fmla="*/ 506539 h 1975760"/>
              <a:gd name="connsiteX38" fmla="*/ 8373060 w 12191998"/>
              <a:gd name="connsiteY38" fmla="*/ 474338 h 1975760"/>
              <a:gd name="connsiteX39" fmla="*/ 8621942 w 12191998"/>
              <a:gd name="connsiteY39" fmla="*/ 371248 h 1975760"/>
              <a:gd name="connsiteX40" fmla="*/ 8913803 w 12191998"/>
              <a:gd name="connsiteY40" fmla="*/ 526429 h 1975760"/>
              <a:gd name="connsiteX41" fmla="*/ 8931604 w 12191998"/>
              <a:gd name="connsiteY41" fmla="*/ 559225 h 1975760"/>
              <a:gd name="connsiteX42" fmla="*/ 8932336 w 12191998"/>
              <a:gd name="connsiteY42" fmla="*/ 556866 h 1975760"/>
              <a:gd name="connsiteX43" fmla="*/ 9372831 w 12191998"/>
              <a:gd name="connsiteY43" fmla="*/ 264886 h 1975760"/>
              <a:gd name="connsiteX44" fmla="*/ 9813326 w 12191998"/>
              <a:gd name="connsiteY44" fmla="*/ 556866 h 1975760"/>
              <a:gd name="connsiteX45" fmla="*/ 9822258 w 12191998"/>
              <a:gd name="connsiteY45" fmla="*/ 585639 h 1975760"/>
              <a:gd name="connsiteX46" fmla="*/ 9923341 w 12191998"/>
              <a:gd name="connsiteY46" fmla="*/ 530773 h 1975760"/>
              <a:gd name="connsiteX47" fmla="*/ 10210236 w 12191998"/>
              <a:gd name="connsiteY47" fmla="*/ 472851 h 1975760"/>
              <a:gd name="connsiteX48" fmla="*/ 10358778 w 12191998"/>
              <a:gd name="connsiteY48" fmla="*/ 487826 h 1975760"/>
              <a:gd name="connsiteX49" fmla="*/ 10454657 w 12191998"/>
              <a:gd name="connsiteY49" fmla="*/ 517588 h 1975760"/>
              <a:gd name="connsiteX50" fmla="*/ 10495458 w 12191998"/>
              <a:gd name="connsiteY50" fmla="*/ 442418 h 1975760"/>
              <a:gd name="connsiteX51" fmla="*/ 10966909 w 12191998"/>
              <a:gd name="connsiteY51" fmla="*/ 191749 h 1975760"/>
              <a:gd name="connsiteX52" fmla="*/ 11438360 w 12191998"/>
              <a:gd name="connsiteY52" fmla="*/ 442418 h 1975760"/>
              <a:gd name="connsiteX53" fmla="*/ 11462489 w 12191998"/>
              <a:gd name="connsiteY53" fmla="*/ 486871 h 1975760"/>
              <a:gd name="connsiteX54" fmla="*/ 11469450 w 12191998"/>
              <a:gd name="connsiteY54" fmla="*/ 481127 h 1975760"/>
              <a:gd name="connsiteX55" fmla="*/ 11728562 w 12191998"/>
              <a:gd name="connsiteY55" fmla="*/ 401979 h 1975760"/>
              <a:gd name="connsiteX56" fmla="*/ 12191998 w 12191998"/>
              <a:gd name="connsiteY56" fmla="*/ 865415 h 1975760"/>
              <a:gd name="connsiteX57" fmla="*/ 11728562 w 12191998"/>
              <a:gd name="connsiteY57" fmla="*/ 1328851 h 1975760"/>
              <a:gd name="connsiteX58" fmla="*/ 11400863 w 12191998"/>
              <a:gd name="connsiteY58" fmla="*/ 1193114 h 1975760"/>
              <a:gd name="connsiteX59" fmla="*/ 11372198 w 12191998"/>
              <a:gd name="connsiteY59" fmla="*/ 1158372 h 1975760"/>
              <a:gd name="connsiteX60" fmla="*/ 11368935 w 12191998"/>
              <a:gd name="connsiteY60" fmla="*/ 1162327 h 1975760"/>
              <a:gd name="connsiteX61" fmla="*/ 10966909 w 12191998"/>
              <a:gd name="connsiteY61" fmla="*/ 1328851 h 1975760"/>
              <a:gd name="connsiteX62" fmla="*/ 10935617 w 12191998"/>
              <a:gd name="connsiteY62" fmla="*/ 1325697 h 1975760"/>
              <a:gd name="connsiteX63" fmla="*/ 10932316 w 12191998"/>
              <a:gd name="connsiteY63" fmla="*/ 1358447 h 1975760"/>
              <a:gd name="connsiteX64" fmla="*/ 10210236 w 12191998"/>
              <a:gd name="connsiteY64" fmla="*/ 1946959 h 1975760"/>
              <a:gd name="connsiteX65" fmla="*/ 9488156 w 12191998"/>
              <a:gd name="connsiteY65" fmla="*/ 1358447 h 1975760"/>
              <a:gd name="connsiteX66" fmla="*/ 9473197 w 12191998"/>
              <a:gd name="connsiteY66" fmla="*/ 1210054 h 1975760"/>
              <a:gd name="connsiteX67" fmla="*/ 9469177 w 12191998"/>
              <a:gd name="connsiteY67" fmla="*/ 1211302 h 1975760"/>
              <a:gd name="connsiteX68" fmla="*/ 9372831 w 12191998"/>
              <a:gd name="connsiteY68" fmla="*/ 1221014 h 1975760"/>
              <a:gd name="connsiteX69" fmla="*/ 8932336 w 12191998"/>
              <a:gd name="connsiteY69" fmla="*/ 929034 h 1975760"/>
              <a:gd name="connsiteX70" fmla="*/ 8923811 w 12191998"/>
              <a:gd name="connsiteY70" fmla="*/ 901572 h 1975760"/>
              <a:gd name="connsiteX71" fmla="*/ 8913803 w 12191998"/>
              <a:gd name="connsiteY71" fmla="*/ 920011 h 1975760"/>
              <a:gd name="connsiteX72" fmla="*/ 8621942 w 12191998"/>
              <a:gd name="connsiteY72" fmla="*/ 1075192 h 1975760"/>
              <a:gd name="connsiteX73" fmla="*/ 8551007 w 12191998"/>
              <a:gd name="connsiteY73" fmla="*/ 1068041 h 1975760"/>
              <a:gd name="connsiteX74" fmla="*/ 8489994 w 12191998"/>
              <a:gd name="connsiteY74" fmla="*/ 1049102 h 1975760"/>
              <a:gd name="connsiteX75" fmla="*/ 8465855 w 12191998"/>
              <a:gd name="connsiteY75" fmla="*/ 1126862 h 1975760"/>
              <a:gd name="connsiteX76" fmla="*/ 7941984 w 12191998"/>
              <a:gd name="connsiteY76" fmla="*/ 1474107 h 1975760"/>
              <a:gd name="connsiteX77" fmla="*/ 7832541 w 12191998"/>
              <a:gd name="connsiteY77" fmla="*/ 1463074 h 1975760"/>
              <a:gd name="connsiteX78" fmla="*/ 7813132 w 12191998"/>
              <a:gd name="connsiteY78" fmla="*/ 1525601 h 1975760"/>
              <a:gd name="connsiteX79" fmla="*/ 7133999 w 12191998"/>
              <a:gd name="connsiteY79" fmla="*/ 1975760 h 1975760"/>
              <a:gd name="connsiteX80" fmla="*/ 6396945 w 12191998"/>
              <a:gd name="connsiteY80" fmla="*/ 1238706 h 1975760"/>
              <a:gd name="connsiteX81" fmla="*/ 6411920 w 12191998"/>
              <a:gd name="connsiteY81" fmla="*/ 1090164 h 1975760"/>
              <a:gd name="connsiteX82" fmla="*/ 6453234 w 12191998"/>
              <a:gd name="connsiteY82" fmla="*/ 957072 h 1975760"/>
              <a:gd name="connsiteX83" fmla="*/ 6388327 w 12191998"/>
              <a:gd name="connsiteY83" fmla="*/ 963615 h 1975760"/>
              <a:gd name="connsiteX84" fmla="*/ 6191536 w 12191998"/>
              <a:gd name="connsiteY84" fmla="*/ 903504 h 1975760"/>
              <a:gd name="connsiteX85" fmla="*/ 6185010 w 12191998"/>
              <a:gd name="connsiteY85" fmla="*/ 898119 h 1975760"/>
              <a:gd name="connsiteX86" fmla="*/ 6181016 w 12191998"/>
              <a:gd name="connsiteY86" fmla="*/ 920749 h 1975760"/>
              <a:gd name="connsiteX87" fmla="*/ 5761547 w 12191998"/>
              <a:gd name="connsiteY87" fmla="*/ 1282262 h 1975760"/>
              <a:gd name="connsiteX88" fmla="*/ 5714812 w 12191998"/>
              <a:gd name="connsiteY88" fmla="*/ 1286974 h 1975760"/>
              <a:gd name="connsiteX89" fmla="*/ 5713396 w 12191998"/>
              <a:gd name="connsiteY89" fmla="*/ 1301025 h 1975760"/>
              <a:gd name="connsiteX90" fmla="*/ 5016868 w 12191998"/>
              <a:gd name="connsiteY90" fmla="*/ 1868712 h 1975760"/>
              <a:gd name="connsiteX91" fmla="*/ 4427317 w 12191998"/>
              <a:gd name="connsiteY91" fmla="*/ 1555251 h 1975760"/>
              <a:gd name="connsiteX92" fmla="*/ 4369412 w 12191998"/>
              <a:gd name="connsiteY92" fmla="*/ 1448568 h 1975760"/>
              <a:gd name="connsiteX93" fmla="*/ 4364660 w 12191998"/>
              <a:gd name="connsiteY93" fmla="*/ 1454327 h 1975760"/>
              <a:gd name="connsiteX94" fmla="*/ 3861927 w 12191998"/>
              <a:gd name="connsiteY94" fmla="*/ 1662566 h 1975760"/>
              <a:gd name="connsiteX95" fmla="*/ 3165398 w 12191998"/>
              <a:gd name="connsiteY95" fmla="*/ 1094879 h 1975760"/>
              <a:gd name="connsiteX96" fmla="*/ 3164865 w 12191998"/>
              <a:gd name="connsiteY96" fmla="*/ 1089577 h 1975760"/>
              <a:gd name="connsiteX97" fmla="*/ 3121214 w 12191998"/>
              <a:gd name="connsiteY97" fmla="*/ 1103127 h 1975760"/>
              <a:gd name="connsiteX98" fmla="*/ 3024867 w 12191998"/>
              <a:gd name="connsiteY98" fmla="*/ 1112839 h 1975760"/>
              <a:gd name="connsiteX99" fmla="*/ 2838783 w 12191998"/>
              <a:gd name="connsiteY99" fmla="*/ 1075271 h 1975760"/>
              <a:gd name="connsiteX100" fmla="*/ 2788860 w 12191998"/>
              <a:gd name="connsiteY100" fmla="*/ 1048173 h 1975760"/>
              <a:gd name="connsiteX101" fmla="*/ 2784688 w 12191998"/>
              <a:gd name="connsiteY101" fmla="*/ 1055857 h 1975760"/>
              <a:gd name="connsiteX102" fmla="*/ 2492829 w 12191998"/>
              <a:gd name="connsiteY102" fmla="*/ 1211038 h 1975760"/>
              <a:gd name="connsiteX103" fmla="*/ 2296038 w 12191998"/>
              <a:gd name="connsiteY103" fmla="*/ 1150927 h 1975760"/>
              <a:gd name="connsiteX104" fmla="*/ 2290199 w 12191998"/>
              <a:gd name="connsiteY104" fmla="*/ 1146111 h 1975760"/>
              <a:gd name="connsiteX105" fmla="*/ 2275337 w 12191998"/>
              <a:gd name="connsiteY105" fmla="*/ 1193991 h 1975760"/>
              <a:gd name="connsiteX106" fmla="*/ 1751465 w 12191998"/>
              <a:gd name="connsiteY106" fmla="*/ 1541236 h 1975760"/>
              <a:gd name="connsiteX107" fmla="*/ 1280014 w 12191998"/>
              <a:gd name="connsiteY107" fmla="*/ 1290568 h 1975760"/>
              <a:gd name="connsiteX108" fmla="*/ 1260783 w 12191998"/>
              <a:gd name="connsiteY108" fmla="*/ 1255136 h 1975760"/>
              <a:gd name="connsiteX109" fmla="*/ 1258230 w 12191998"/>
              <a:gd name="connsiteY109" fmla="*/ 1258230 h 1975760"/>
              <a:gd name="connsiteX110" fmla="*/ 737054 w 12191998"/>
              <a:gd name="connsiteY110" fmla="*/ 1474108 h 1975760"/>
              <a:gd name="connsiteX111" fmla="*/ 0 w 12191998"/>
              <a:gd name="connsiteY111" fmla="*/ 737054 h 1975760"/>
              <a:gd name="connsiteX112" fmla="*/ 737054 w 12191998"/>
              <a:gd name="connsiteY112" fmla="*/ 0 h 197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12191998" h="1975760">
                <a:moveTo>
                  <a:pt x="737054" y="0"/>
                </a:moveTo>
                <a:cubicBezTo>
                  <a:pt x="1042351" y="0"/>
                  <a:pt x="1304296" y="185620"/>
                  <a:pt x="1416187" y="450159"/>
                </a:cubicBezTo>
                <a:lnTo>
                  <a:pt x="1432355" y="502247"/>
                </a:lnTo>
                <a:lnTo>
                  <a:pt x="1433583" y="501234"/>
                </a:lnTo>
                <a:cubicBezTo>
                  <a:pt x="1524325" y="439930"/>
                  <a:pt x="1633714" y="404134"/>
                  <a:pt x="1751465" y="404134"/>
                </a:cubicBezTo>
                <a:cubicBezTo>
                  <a:pt x="1908467" y="404134"/>
                  <a:pt x="2050604" y="467772"/>
                  <a:pt x="2153492" y="570659"/>
                </a:cubicBezTo>
                <a:lnTo>
                  <a:pt x="2215026" y="645238"/>
                </a:lnTo>
                <a:lnTo>
                  <a:pt x="2243946" y="610184"/>
                </a:lnTo>
                <a:cubicBezTo>
                  <a:pt x="2307641" y="546490"/>
                  <a:pt x="2395634" y="507094"/>
                  <a:pt x="2492829" y="507094"/>
                </a:cubicBezTo>
                <a:cubicBezTo>
                  <a:pt x="2517127" y="507094"/>
                  <a:pt x="2540851" y="509557"/>
                  <a:pt x="2563763" y="514245"/>
                </a:cubicBezTo>
                <a:lnTo>
                  <a:pt x="2564000" y="514319"/>
                </a:lnTo>
                <a:lnTo>
                  <a:pt x="2584372" y="448691"/>
                </a:lnTo>
                <a:cubicBezTo>
                  <a:pt x="2656946" y="277107"/>
                  <a:pt x="2826847" y="156711"/>
                  <a:pt x="3024867" y="156711"/>
                </a:cubicBezTo>
                <a:cubicBezTo>
                  <a:pt x="3189884" y="156711"/>
                  <a:pt x="3335374" y="240319"/>
                  <a:pt x="3421285" y="367485"/>
                </a:cubicBezTo>
                <a:lnTo>
                  <a:pt x="3432585" y="388305"/>
                </a:lnTo>
                <a:lnTo>
                  <a:pt x="3464415" y="362043"/>
                </a:lnTo>
                <a:cubicBezTo>
                  <a:pt x="3577887" y="285383"/>
                  <a:pt x="3714680" y="240620"/>
                  <a:pt x="3861927" y="240620"/>
                </a:cubicBezTo>
                <a:cubicBezTo>
                  <a:pt x="4107340" y="240620"/>
                  <a:pt x="4323710" y="364961"/>
                  <a:pt x="4451476" y="554081"/>
                </a:cubicBezTo>
                <a:lnTo>
                  <a:pt x="4509382" y="660764"/>
                </a:lnTo>
                <a:lnTo>
                  <a:pt x="4514133" y="655005"/>
                </a:lnTo>
                <a:cubicBezTo>
                  <a:pt x="4642794" y="526345"/>
                  <a:pt x="4820537" y="446766"/>
                  <a:pt x="5016868" y="446766"/>
                </a:cubicBezTo>
                <a:lnTo>
                  <a:pt x="5147013" y="459886"/>
                </a:lnTo>
                <a:lnTo>
                  <a:pt x="5175513" y="407380"/>
                </a:lnTo>
                <a:cubicBezTo>
                  <a:pt x="5277686" y="256144"/>
                  <a:pt x="5450713" y="156711"/>
                  <a:pt x="5646965" y="156711"/>
                </a:cubicBezTo>
                <a:cubicBezTo>
                  <a:pt x="5803965" y="156711"/>
                  <a:pt x="5946103" y="220349"/>
                  <a:pt x="6048990" y="323236"/>
                </a:cubicBezTo>
                <a:lnTo>
                  <a:pt x="6110524" y="397815"/>
                </a:lnTo>
                <a:lnTo>
                  <a:pt x="6139445" y="362761"/>
                </a:lnTo>
                <a:cubicBezTo>
                  <a:pt x="6203140" y="299067"/>
                  <a:pt x="6291133" y="259671"/>
                  <a:pt x="6388327" y="259671"/>
                </a:cubicBezTo>
                <a:cubicBezTo>
                  <a:pt x="6582716" y="259671"/>
                  <a:pt x="6740299" y="417254"/>
                  <a:pt x="6740299" y="611643"/>
                </a:cubicBezTo>
                <a:lnTo>
                  <a:pt x="6738961" y="618272"/>
                </a:lnTo>
                <a:lnTo>
                  <a:pt x="6847104" y="559574"/>
                </a:lnTo>
                <a:cubicBezTo>
                  <a:pt x="6935284" y="522277"/>
                  <a:pt x="7032233" y="501652"/>
                  <a:pt x="7133999" y="501652"/>
                </a:cubicBezTo>
                <a:cubicBezTo>
                  <a:pt x="7235765" y="501652"/>
                  <a:pt x="7332714" y="522277"/>
                  <a:pt x="7420894" y="559574"/>
                </a:cubicBezTo>
                <a:lnTo>
                  <a:pt x="7471192" y="586875"/>
                </a:lnTo>
                <a:lnTo>
                  <a:pt x="7539958" y="503530"/>
                </a:lnTo>
                <a:cubicBezTo>
                  <a:pt x="7642846" y="400643"/>
                  <a:pt x="7784983" y="337005"/>
                  <a:pt x="7941984" y="337005"/>
                </a:cubicBezTo>
                <a:cubicBezTo>
                  <a:pt x="8098985" y="337005"/>
                  <a:pt x="8241123" y="400643"/>
                  <a:pt x="8344010" y="503530"/>
                </a:cubicBezTo>
                <a:lnTo>
                  <a:pt x="8346493" y="506539"/>
                </a:lnTo>
                <a:lnTo>
                  <a:pt x="8373060" y="474338"/>
                </a:lnTo>
                <a:cubicBezTo>
                  <a:pt x="8436755" y="410644"/>
                  <a:pt x="8524748" y="371248"/>
                  <a:pt x="8621942" y="371248"/>
                </a:cubicBezTo>
                <a:cubicBezTo>
                  <a:pt x="8743435" y="371248"/>
                  <a:pt x="8850551" y="432804"/>
                  <a:pt x="8913803" y="526429"/>
                </a:cubicBezTo>
                <a:lnTo>
                  <a:pt x="8931604" y="559225"/>
                </a:lnTo>
                <a:lnTo>
                  <a:pt x="8932336" y="556866"/>
                </a:lnTo>
                <a:cubicBezTo>
                  <a:pt x="9004910" y="385282"/>
                  <a:pt x="9174811" y="264886"/>
                  <a:pt x="9372831" y="264886"/>
                </a:cubicBezTo>
                <a:cubicBezTo>
                  <a:pt x="9570851" y="264886"/>
                  <a:pt x="9740752" y="385282"/>
                  <a:pt x="9813326" y="556866"/>
                </a:cubicBezTo>
                <a:lnTo>
                  <a:pt x="9822258" y="585639"/>
                </a:lnTo>
                <a:lnTo>
                  <a:pt x="9923341" y="530773"/>
                </a:lnTo>
                <a:cubicBezTo>
                  <a:pt x="10011521" y="493476"/>
                  <a:pt x="10108470" y="472851"/>
                  <a:pt x="10210236" y="472851"/>
                </a:cubicBezTo>
                <a:cubicBezTo>
                  <a:pt x="10261119" y="472851"/>
                  <a:pt x="10310798" y="478007"/>
                  <a:pt x="10358778" y="487826"/>
                </a:cubicBezTo>
                <a:lnTo>
                  <a:pt x="10454657" y="517588"/>
                </a:lnTo>
                <a:lnTo>
                  <a:pt x="10495458" y="442418"/>
                </a:lnTo>
                <a:cubicBezTo>
                  <a:pt x="10597630" y="291182"/>
                  <a:pt x="10770658" y="191749"/>
                  <a:pt x="10966909" y="191749"/>
                </a:cubicBezTo>
                <a:cubicBezTo>
                  <a:pt x="11163160" y="191749"/>
                  <a:pt x="11336188" y="291182"/>
                  <a:pt x="11438360" y="442418"/>
                </a:cubicBezTo>
                <a:lnTo>
                  <a:pt x="11462489" y="486871"/>
                </a:lnTo>
                <a:lnTo>
                  <a:pt x="11469450" y="481127"/>
                </a:lnTo>
                <a:cubicBezTo>
                  <a:pt x="11543415" y="431157"/>
                  <a:pt x="11632581" y="401979"/>
                  <a:pt x="11728562" y="401979"/>
                </a:cubicBezTo>
                <a:cubicBezTo>
                  <a:pt x="11984511" y="401979"/>
                  <a:pt x="12191998" y="609466"/>
                  <a:pt x="12191998" y="865415"/>
                </a:cubicBezTo>
                <a:cubicBezTo>
                  <a:pt x="12191998" y="1121364"/>
                  <a:pt x="11984511" y="1328851"/>
                  <a:pt x="11728562" y="1328851"/>
                </a:cubicBezTo>
                <a:cubicBezTo>
                  <a:pt x="11600587" y="1328851"/>
                  <a:pt x="11484728" y="1276980"/>
                  <a:pt x="11400863" y="1193114"/>
                </a:cubicBezTo>
                <a:lnTo>
                  <a:pt x="11372198" y="1158372"/>
                </a:lnTo>
                <a:lnTo>
                  <a:pt x="11368935" y="1162327"/>
                </a:lnTo>
                <a:cubicBezTo>
                  <a:pt x="11266048" y="1265214"/>
                  <a:pt x="11123910" y="1328851"/>
                  <a:pt x="10966909" y="1328851"/>
                </a:cubicBezTo>
                <a:lnTo>
                  <a:pt x="10935617" y="1325697"/>
                </a:lnTo>
                <a:lnTo>
                  <a:pt x="10932316" y="1358447"/>
                </a:lnTo>
                <a:cubicBezTo>
                  <a:pt x="10863588" y="1694311"/>
                  <a:pt x="10566417" y="1946959"/>
                  <a:pt x="10210236" y="1946959"/>
                </a:cubicBezTo>
                <a:cubicBezTo>
                  <a:pt x="9854055" y="1946959"/>
                  <a:pt x="9556884" y="1694311"/>
                  <a:pt x="9488156" y="1358447"/>
                </a:cubicBezTo>
                <a:lnTo>
                  <a:pt x="9473197" y="1210054"/>
                </a:lnTo>
                <a:lnTo>
                  <a:pt x="9469177" y="1211302"/>
                </a:lnTo>
                <a:cubicBezTo>
                  <a:pt x="9438057" y="1217670"/>
                  <a:pt x="9405834" y="1221014"/>
                  <a:pt x="9372831" y="1221014"/>
                </a:cubicBezTo>
                <a:cubicBezTo>
                  <a:pt x="9174811" y="1221014"/>
                  <a:pt x="9004910" y="1100618"/>
                  <a:pt x="8932336" y="929034"/>
                </a:cubicBezTo>
                <a:lnTo>
                  <a:pt x="8923811" y="901572"/>
                </a:lnTo>
                <a:lnTo>
                  <a:pt x="8913803" y="920011"/>
                </a:lnTo>
                <a:cubicBezTo>
                  <a:pt x="8850551" y="1013636"/>
                  <a:pt x="8743435" y="1075192"/>
                  <a:pt x="8621942" y="1075192"/>
                </a:cubicBezTo>
                <a:cubicBezTo>
                  <a:pt x="8597643" y="1075192"/>
                  <a:pt x="8573920" y="1072730"/>
                  <a:pt x="8551007" y="1068041"/>
                </a:cubicBezTo>
                <a:lnTo>
                  <a:pt x="8489994" y="1049102"/>
                </a:lnTo>
                <a:lnTo>
                  <a:pt x="8465855" y="1126862"/>
                </a:lnTo>
                <a:cubicBezTo>
                  <a:pt x="8379545" y="1330923"/>
                  <a:pt x="8177486" y="1474107"/>
                  <a:pt x="7941984" y="1474107"/>
                </a:cubicBezTo>
                <a:lnTo>
                  <a:pt x="7832541" y="1463074"/>
                </a:lnTo>
                <a:lnTo>
                  <a:pt x="7813132" y="1525601"/>
                </a:lnTo>
                <a:cubicBezTo>
                  <a:pt x="7701241" y="1790141"/>
                  <a:pt x="7439297" y="1975760"/>
                  <a:pt x="7133999" y="1975760"/>
                </a:cubicBezTo>
                <a:cubicBezTo>
                  <a:pt x="6726935" y="1975760"/>
                  <a:pt x="6396945" y="1645770"/>
                  <a:pt x="6396945" y="1238706"/>
                </a:cubicBezTo>
                <a:cubicBezTo>
                  <a:pt x="6396945" y="1187823"/>
                  <a:pt x="6402101" y="1138145"/>
                  <a:pt x="6411920" y="1090164"/>
                </a:cubicBezTo>
                <a:lnTo>
                  <a:pt x="6453234" y="957072"/>
                </a:lnTo>
                <a:lnTo>
                  <a:pt x="6388327" y="963615"/>
                </a:lnTo>
                <a:cubicBezTo>
                  <a:pt x="6315431" y="963615"/>
                  <a:pt x="6247711" y="941455"/>
                  <a:pt x="6191536" y="903504"/>
                </a:cubicBezTo>
                <a:lnTo>
                  <a:pt x="6185010" y="898119"/>
                </a:lnTo>
                <a:lnTo>
                  <a:pt x="6181016" y="920749"/>
                </a:lnTo>
                <a:cubicBezTo>
                  <a:pt x="6114059" y="1103617"/>
                  <a:pt x="5955857" y="1242501"/>
                  <a:pt x="5761547" y="1282262"/>
                </a:cubicBezTo>
                <a:lnTo>
                  <a:pt x="5714812" y="1286974"/>
                </a:lnTo>
                <a:lnTo>
                  <a:pt x="5713396" y="1301025"/>
                </a:lnTo>
                <a:cubicBezTo>
                  <a:pt x="5647100" y="1625004"/>
                  <a:pt x="5360445" y="1868712"/>
                  <a:pt x="5016868" y="1868712"/>
                </a:cubicBezTo>
                <a:cubicBezTo>
                  <a:pt x="4771455" y="1868712"/>
                  <a:pt x="4555084" y="1744371"/>
                  <a:pt x="4427317" y="1555251"/>
                </a:cubicBezTo>
                <a:lnTo>
                  <a:pt x="4369412" y="1448568"/>
                </a:lnTo>
                <a:lnTo>
                  <a:pt x="4364660" y="1454327"/>
                </a:lnTo>
                <a:cubicBezTo>
                  <a:pt x="4236000" y="1582988"/>
                  <a:pt x="4058257" y="1662566"/>
                  <a:pt x="3861927" y="1662566"/>
                </a:cubicBezTo>
                <a:cubicBezTo>
                  <a:pt x="3518350" y="1662566"/>
                  <a:pt x="3231694" y="1418858"/>
                  <a:pt x="3165398" y="1094879"/>
                </a:cubicBezTo>
                <a:lnTo>
                  <a:pt x="3164865" y="1089577"/>
                </a:lnTo>
                <a:lnTo>
                  <a:pt x="3121214" y="1103127"/>
                </a:lnTo>
                <a:cubicBezTo>
                  <a:pt x="3090093" y="1109495"/>
                  <a:pt x="3057871" y="1112839"/>
                  <a:pt x="3024867" y="1112839"/>
                </a:cubicBezTo>
                <a:cubicBezTo>
                  <a:pt x="2958861" y="1112839"/>
                  <a:pt x="2895978" y="1099462"/>
                  <a:pt x="2838783" y="1075271"/>
                </a:cubicBezTo>
                <a:lnTo>
                  <a:pt x="2788860" y="1048173"/>
                </a:lnTo>
                <a:lnTo>
                  <a:pt x="2784688" y="1055857"/>
                </a:lnTo>
                <a:cubicBezTo>
                  <a:pt x="2721437" y="1149482"/>
                  <a:pt x="2614322" y="1211038"/>
                  <a:pt x="2492829" y="1211038"/>
                </a:cubicBezTo>
                <a:cubicBezTo>
                  <a:pt x="2419933" y="1211038"/>
                  <a:pt x="2352212" y="1188878"/>
                  <a:pt x="2296038" y="1150927"/>
                </a:cubicBezTo>
                <a:lnTo>
                  <a:pt x="2290199" y="1146111"/>
                </a:lnTo>
                <a:lnTo>
                  <a:pt x="2275337" y="1193991"/>
                </a:lnTo>
                <a:cubicBezTo>
                  <a:pt x="2189027" y="1398052"/>
                  <a:pt x="1986967" y="1541236"/>
                  <a:pt x="1751465" y="1541236"/>
                </a:cubicBezTo>
                <a:cubicBezTo>
                  <a:pt x="1555214" y="1541236"/>
                  <a:pt x="1382187" y="1441803"/>
                  <a:pt x="1280014" y="1290568"/>
                </a:cubicBezTo>
                <a:lnTo>
                  <a:pt x="1260783" y="1255136"/>
                </a:lnTo>
                <a:lnTo>
                  <a:pt x="1258230" y="1258230"/>
                </a:lnTo>
                <a:cubicBezTo>
                  <a:pt x="1124849" y="1391611"/>
                  <a:pt x="940586" y="1474108"/>
                  <a:pt x="737054" y="1474108"/>
                </a:cubicBezTo>
                <a:cubicBezTo>
                  <a:pt x="329990" y="1474108"/>
                  <a:pt x="0" y="1144118"/>
                  <a:pt x="0" y="737054"/>
                </a:cubicBezTo>
                <a:cubicBezTo>
                  <a:pt x="0" y="329990"/>
                  <a:pt x="329990" y="0"/>
                  <a:pt x="73705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 sz="1350">
              <a:solidFill>
                <a:prstClr val="white"/>
              </a:solidFill>
            </a:endParaRPr>
          </a:p>
        </p:txBody>
      </p:sp>
      <p:grpSp>
        <p:nvGrpSpPr>
          <p:cNvPr id="3" name="Group 2"/>
          <p:cNvGrpSpPr/>
          <p:nvPr userDrawn="1"/>
        </p:nvGrpSpPr>
        <p:grpSpPr>
          <a:xfrm>
            <a:off x="0" y="4869540"/>
            <a:ext cx="12192000" cy="1988460"/>
            <a:chOff x="0" y="4869540"/>
            <a:chExt cx="12192000" cy="1988460"/>
          </a:xfrm>
        </p:grpSpPr>
        <p:grpSp>
          <p:nvGrpSpPr>
            <p:cNvPr id="2" name="Group 1"/>
            <p:cNvGrpSpPr/>
            <p:nvPr userDrawn="1"/>
          </p:nvGrpSpPr>
          <p:grpSpPr>
            <a:xfrm>
              <a:off x="0" y="4869540"/>
              <a:ext cx="12192000" cy="1988460"/>
              <a:chOff x="0" y="4869540"/>
              <a:chExt cx="12192000" cy="1988460"/>
            </a:xfrm>
          </p:grpSpPr>
          <p:sp>
            <p:nvSpPr>
              <p:cNvPr id="19" name="Freeform 18"/>
              <p:cNvSpPr/>
              <p:nvPr userDrawn="1"/>
            </p:nvSpPr>
            <p:spPr>
              <a:xfrm>
                <a:off x="1" y="4869540"/>
                <a:ext cx="12191998" cy="1975760"/>
              </a:xfrm>
              <a:custGeom>
                <a:avLst/>
                <a:gdLst>
                  <a:gd name="connsiteX0" fmla="*/ 737054 w 12191998"/>
                  <a:gd name="connsiteY0" fmla="*/ 0 h 1975760"/>
                  <a:gd name="connsiteX1" fmla="*/ 1416187 w 12191998"/>
                  <a:gd name="connsiteY1" fmla="*/ 450159 h 1975760"/>
                  <a:gd name="connsiteX2" fmla="*/ 1432355 w 12191998"/>
                  <a:gd name="connsiteY2" fmla="*/ 502247 h 1975760"/>
                  <a:gd name="connsiteX3" fmla="*/ 1433583 w 12191998"/>
                  <a:gd name="connsiteY3" fmla="*/ 501234 h 1975760"/>
                  <a:gd name="connsiteX4" fmla="*/ 1751465 w 12191998"/>
                  <a:gd name="connsiteY4" fmla="*/ 404134 h 1975760"/>
                  <a:gd name="connsiteX5" fmla="*/ 2153492 w 12191998"/>
                  <a:gd name="connsiteY5" fmla="*/ 570659 h 1975760"/>
                  <a:gd name="connsiteX6" fmla="*/ 2215026 w 12191998"/>
                  <a:gd name="connsiteY6" fmla="*/ 645238 h 1975760"/>
                  <a:gd name="connsiteX7" fmla="*/ 2243946 w 12191998"/>
                  <a:gd name="connsiteY7" fmla="*/ 610184 h 1975760"/>
                  <a:gd name="connsiteX8" fmla="*/ 2492829 w 12191998"/>
                  <a:gd name="connsiteY8" fmla="*/ 507094 h 1975760"/>
                  <a:gd name="connsiteX9" fmla="*/ 2563763 w 12191998"/>
                  <a:gd name="connsiteY9" fmla="*/ 514245 h 1975760"/>
                  <a:gd name="connsiteX10" fmla="*/ 2564000 w 12191998"/>
                  <a:gd name="connsiteY10" fmla="*/ 514319 h 1975760"/>
                  <a:gd name="connsiteX11" fmla="*/ 2584372 w 12191998"/>
                  <a:gd name="connsiteY11" fmla="*/ 448691 h 1975760"/>
                  <a:gd name="connsiteX12" fmla="*/ 3024867 w 12191998"/>
                  <a:gd name="connsiteY12" fmla="*/ 156711 h 1975760"/>
                  <a:gd name="connsiteX13" fmla="*/ 3421285 w 12191998"/>
                  <a:gd name="connsiteY13" fmla="*/ 367485 h 1975760"/>
                  <a:gd name="connsiteX14" fmla="*/ 3432585 w 12191998"/>
                  <a:gd name="connsiteY14" fmla="*/ 388305 h 1975760"/>
                  <a:gd name="connsiteX15" fmla="*/ 3464415 w 12191998"/>
                  <a:gd name="connsiteY15" fmla="*/ 362043 h 1975760"/>
                  <a:gd name="connsiteX16" fmla="*/ 3861927 w 12191998"/>
                  <a:gd name="connsiteY16" fmla="*/ 240620 h 1975760"/>
                  <a:gd name="connsiteX17" fmla="*/ 4451476 w 12191998"/>
                  <a:gd name="connsiteY17" fmla="*/ 554081 h 1975760"/>
                  <a:gd name="connsiteX18" fmla="*/ 4509382 w 12191998"/>
                  <a:gd name="connsiteY18" fmla="*/ 660764 h 1975760"/>
                  <a:gd name="connsiteX19" fmla="*/ 4514133 w 12191998"/>
                  <a:gd name="connsiteY19" fmla="*/ 655005 h 1975760"/>
                  <a:gd name="connsiteX20" fmla="*/ 5016868 w 12191998"/>
                  <a:gd name="connsiteY20" fmla="*/ 446766 h 1975760"/>
                  <a:gd name="connsiteX21" fmla="*/ 5147013 w 12191998"/>
                  <a:gd name="connsiteY21" fmla="*/ 459886 h 1975760"/>
                  <a:gd name="connsiteX22" fmla="*/ 5175513 w 12191998"/>
                  <a:gd name="connsiteY22" fmla="*/ 407380 h 1975760"/>
                  <a:gd name="connsiteX23" fmla="*/ 5646965 w 12191998"/>
                  <a:gd name="connsiteY23" fmla="*/ 156711 h 1975760"/>
                  <a:gd name="connsiteX24" fmla="*/ 6048990 w 12191998"/>
                  <a:gd name="connsiteY24" fmla="*/ 323236 h 1975760"/>
                  <a:gd name="connsiteX25" fmla="*/ 6110524 w 12191998"/>
                  <a:gd name="connsiteY25" fmla="*/ 397815 h 1975760"/>
                  <a:gd name="connsiteX26" fmla="*/ 6139445 w 12191998"/>
                  <a:gd name="connsiteY26" fmla="*/ 362761 h 1975760"/>
                  <a:gd name="connsiteX27" fmla="*/ 6388327 w 12191998"/>
                  <a:gd name="connsiteY27" fmla="*/ 259671 h 1975760"/>
                  <a:gd name="connsiteX28" fmla="*/ 6740299 w 12191998"/>
                  <a:gd name="connsiteY28" fmla="*/ 611643 h 1975760"/>
                  <a:gd name="connsiteX29" fmla="*/ 6738961 w 12191998"/>
                  <a:gd name="connsiteY29" fmla="*/ 618272 h 1975760"/>
                  <a:gd name="connsiteX30" fmla="*/ 6847104 w 12191998"/>
                  <a:gd name="connsiteY30" fmla="*/ 559574 h 1975760"/>
                  <a:gd name="connsiteX31" fmla="*/ 7133999 w 12191998"/>
                  <a:gd name="connsiteY31" fmla="*/ 501652 h 1975760"/>
                  <a:gd name="connsiteX32" fmla="*/ 7420894 w 12191998"/>
                  <a:gd name="connsiteY32" fmla="*/ 559574 h 1975760"/>
                  <a:gd name="connsiteX33" fmla="*/ 7471192 w 12191998"/>
                  <a:gd name="connsiteY33" fmla="*/ 586875 h 1975760"/>
                  <a:gd name="connsiteX34" fmla="*/ 7539958 w 12191998"/>
                  <a:gd name="connsiteY34" fmla="*/ 503530 h 1975760"/>
                  <a:gd name="connsiteX35" fmla="*/ 7941984 w 12191998"/>
                  <a:gd name="connsiteY35" fmla="*/ 337005 h 1975760"/>
                  <a:gd name="connsiteX36" fmla="*/ 8344010 w 12191998"/>
                  <a:gd name="connsiteY36" fmla="*/ 503530 h 1975760"/>
                  <a:gd name="connsiteX37" fmla="*/ 8346493 w 12191998"/>
                  <a:gd name="connsiteY37" fmla="*/ 506539 h 1975760"/>
                  <a:gd name="connsiteX38" fmla="*/ 8373060 w 12191998"/>
                  <a:gd name="connsiteY38" fmla="*/ 474338 h 1975760"/>
                  <a:gd name="connsiteX39" fmla="*/ 8621942 w 12191998"/>
                  <a:gd name="connsiteY39" fmla="*/ 371248 h 1975760"/>
                  <a:gd name="connsiteX40" fmla="*/ 8913803 w 12191998"/>
                  <a:gd name="connsiteY40" fmla="*/ 526429 h 1975760"/>
                  <a:gd name="connsiteX41" fmla="*/ 8931604 w 12191998"/>
                  <a:gd name="connsiteY41" fmla="*/ 559225 h 1975760"/>
                  <a:gd name="connsiteX42" fmla="*/ 8932336 w 12191998"/>
                  <a:gd name="connsiteY42" fmla="*/ 556866 h 1975760"/>
                  <a:gd name="connsiteX43" fmla="*/ 9372831 w 12191998"/>
                  <a:gd name="connsiteY43" fmla="*/ 264886 h 1975760"/>
                  <a:gd name="connsiteX44" fmla="*/ 9813326 w 12191998"/>
                  <a:gd name="connsiteY44" fmla="*/ 556866 h 1975760"/>
                  <a:gd name="connsiteX45" fmla="*/ 9822258 w 12191998"/>
                  <a:gd name="connsiteY45" fmla="*/ 585639 h 1975760"/>
                  <a:gd name="connsiteX46" fmla="*/ 9923341 w 12191998"/>
                  <a:gd name="connsiteY46" fmla="*/ 530773 h 1975760"/>
                  <a:gd name="connsiteX47" fmla="*/ 10210236 w 12191998"/>
                  <a:gd name="connsiteY47" fmla="*/ 472851 h 1975760"/>
                  <a:gd name="connsiteX48" fmla="*/ 10358778 w 12191998"/>
                  <a:gd name="connsiteY48" fmla="*/ 487826 h 1975760"/>
                  <a:gd name="connsiteX49" fmla="*/ 10454657 w 12191998"/>
                  <a:gd name="connsiteY49" fmla="*/ 517588 h 1975760"/>
                  <a:gd name="connsiteX50" fmla="*/ 10495458 w 12191998"/>
                  <a:gd name="connsiteY50" fmla="*/ 442418 h 1975760"/>
                  <a:gd name="connsiteX51" fmla="*/ 10966909 w 12191998"/>
                  <a:gd name="connsiteY51" fmla="*/ 191749 h 1975760"/>
                  <a:gd name="connsiteX52" fmla="*/ 11438360 w 12191998"/>
                  <a:gd name="connsiteY52" fmla="*/ 442418 h 1975760"/>
                  <a:gd name="connsiteX53" fmla="*/ 11462489 w 12191998"/>
                  <a:gd name="connsiteY53" fmla="*/ 486871 h 1975760"/>
                  <a:gd name="connsiteX54" fmla="*/ 11469450 w 12191998"/>
                  <a:gd name="connsiteY54" fmla="*/ 481127 h 1975760"/>
                  <a:gd name="connsiteX55" fmla="*/ 11728562 w 12191998"/>
                  <a:gd name="connsiteY55" fmla="*/ 401979 h 1975760"/>
                  <a:gd name="connsiteX56" fmla="*/ 12191998 w 12191998"/>
                  <a:gd name="connsiteY56" fmla="*/ 865415 h 1975760"/>
                  <a:gd name="connsiteX57" fmla="*/ 11728562 w 12191998"/>
                  <a:gd name="connsiteY57" fmla="*/ 1328851 h 1975760"/>
                  <a:gd name="connsiteX58" fmla="*/ 11400863 w 12191998"/>
                  <a:gd name="connsiteY58" fmla="*/ 1193114 h 1975760"/>
                  <a:gd name="connsiteX59" fmla="*/ 11372198 w 12191998"/>
                  <a:gd name="connsiteY59" fmla="*/ 1158372 h 1975760"/>
                  <a:gd name="connsiteX60" fmla="*/ 11368935 w 12191998"/>
                  <a:gd name="connsiteY60" fmla="*/ 1162327 h 1975760"/>
                  <a:gd name="connsiteX61" fmla="*/ 10966909 w 12191998"/>
                  <a:gd name="connsiteY61" fmla="*/ 1328851 h 1975760"/>
                  <a:gd name="connsiteX62" fmla="*/ 10935617 w 12191998"/>
                  <a:gd name="connsiteY62" fmla="*/ 1325697 h 1975760"/>
                  <a:gd name="connsiteX63" fmla="*/ 10932316 w 12191998"/>
                  <a:gd name="connsiteY63" fmla="*/ 1358447 h 1975760"/>
                  <a:gd name="connsiteX64" fmla="*/ 10210236 w 12191998"/>
                  <a:gd name="connsiteY64" fmla="*/ 1946959 h 1975760"/>
                  <a:gd name="connsiteX65" fmla="*/ 9488156 w 12191998"/>
                  <a:gd name="connsiteY65" fmla="*/ 1358447 h 1975760"/>
                  <a:gd name="connsiteX66" fmla="*/ 9473197 w 12191998"/>
                  <a:gd name="connsiteY66" fmla="*/ 1210054 h 1975760"/>
                  <a:gd name="connsiteX67" fmla="*/ 9469177 w 12191998"/>
                  <a:gd name="connsiteY67" fmla="*/ 1211302 h 1975760"/>
                  <a:gd name="connsiteX68" fmla="*/ 9372831 w 12191998"/>
                  <a:gd name="connsiteY68" fmla="*/ 1221014 h 1975760"/>
                  <a:gd name="connsiteX69" fmla="*/ 8932336 w 12191998"/>
                  <a:gd name="connsiteY69" fmla="*/ 929034 h 1975760"/>
                  <a:gd name="connsiteX70" fmla="*/ 8923811 w 12191998"/>
                  <a:gd name="connsiteY70" fmla="*/ 901572 h 1975760"/>
                  <a:gd name="connsiteX71" fmla="*/ 8913803 w 12191998"/>
                  <a:gd name="connsiteY71" fmla="*/ 920011 h 1975760"/>
                  <a:gd name="connsiteX72" fmla="*/ 8621942 w 12191998"/>
                  <a:gd name="connsiteY72" fmla="*/ 1075192 h 1975760"/>
                  <a:gd name="connsiteX73" fmla="*/ 8551007 w 12191998"/>
                  <a:gd name="connsiteY73" fmla="*/ 1068041 h 1975760"/>
                  <a:gd name="connsiteX74" fmla="*/ 8489994 w 12191998"/>
                  <a:gd name="connsiteY74" fmla="*/ 1049102 h 1975760"/>
                  <a:gd name="connsiteX75" fmla="*/ 8465855 w 12191998"/>
                  <a:gd name="connsiteY75" fmla="*/ 1126862 h 1975760"/>
                  <a:gd name="connsiteX76" fmla="*/ 7941984 w 12191998"/>
                  <a:gd name="connsiteY76" fmla="*/ 1474107 h 1975760"/>
                  <a:gd name="connsiteX77" fmla="*/ 7832541 w 12191998"/>
                  <a:gd name="connsiteY77" fmla="*/ 1463074 h 1975760"/>
                  <a:gd name="connsiteX78" fmla="*/ 7813132 w 12191998"/>
                  <a:gd name="connsiteY78" fmla="*/ 1525601 h 1975760"/>
                  <a:gd name="connsiteX79" fmla="*/ 7133999 w 12191998"/>
                  <a:gd name="connsiteY79" fmla="*/ 1975760 h 1975760"/>
                  <a:gd name="connsiteX80" fmla="*/ 6396945 w 12191998"/>
                  <a:gd name="connsiteY80" fmla="*/ 1238706 h 1975760"/>
                  <a:gd name="connsiteX81" fmla="*/ 6411920 w 12191998"/>
                  <a:gd name="connsiteY81" fmla="*/ 1090164 h 1975760"/>
                  <a:gd name="connsiteX82" fmla="*/ 6453234 w 12191998"/>
                  <a:gd name="connsiteY82" fmla="*/ 957072 h 1975760"/>
                  <a:gd name="connsiteX83" fmla="*/ 6388327 w 12191998"/>
                  <a:gd name="connsiteY83" fmla="*/ 963615 h 1975760"/>
                  <a:gd name="connsiteX84" fmla="*/ 6191536 w 12191998"/>
                  <a:gd name="connsiteY84" fmla="*/ 903504 h 1975760"/>
                  <a:gd name="connsiteX85" fmla="*/ 6185010 w 12191998"/>
                  <a:gd name="connsiteY85" fmla="*/ 898119 h 1975760"/>
                  <a:gd name="connsiteX86" fmla="*/ 6181016 w 12191998"/>
                  <a:gd name="connsiteY86" fmla="*/ 920749 h 1975760"/>
                  <a:gd name="connsiteX87" fmla="*/ 5761547 w 12191998"/>
                  <a:gd name="connsiteY87" fmla="*/ 1282262 h 1975760"/>
                  <a:gd name="connsiteX88" fmla="*/ 5714812 w 12191998"/>
                  <a:gd name="connsiteY88" fmla="*/ 1286974 h 1975760"/>
                  <a:gd name="connsiteX89" fmla="*/ 5713396 w 12191998"/>
                  <a:gd name="connsiteY89" fmla="*/ 1301025 h 1975760"/>
                  <a:gd name="connsiteX90" fmla="*/ 5016868 w 12191998"/>
                  <a:gd name="connsiteY90" fmla="*/ 1868712 h 1975760"/>
                  <a:gd name="connsiteX91" fmla="*/ 4427317 w 12191998"/>
                  <a:gd name="connsiteY91" fmla="*/ 1555251 h 1975760"/>
                  <a:gd name="connsiteX92" fmla="*/ 4369412 w 12191998"/>
                  <a:gd name="connsiteY92" fmla="*/ 1448568 h 1975760"/>
                  <a:gd name="connsiteX93" fmla="*/ 4364660 w 12191998"/>
                  <a:gd name="connsiteY93" fmla="*/ 1454327 h 1975760"/>
                  <a:gd name="connsiteX94" fmla="*/ 3861927 w 12191998"/>
                  <a:gd name="connsiteY94" fmla="*/ 1662566 h 1975760"/>
                  <a:gd name="connsiteX95" fmla="*/ 3165398 w 12191998"/>
                  <a:gd name="connsiteY95" fmla="*/ 1094879 h 1975760"/>
                  <a:gd name="connsiteX96" fmla="*/ 3164865 w 12191998"/>
                  <a:gd name="connsiteY96" fmla="*/ 1089577 h 1975760"/>
                  <a:gd name="connsiteX97" fmla="*/ 3121214 w 12191998"/>
                  <a:gd name="connsiteY97" fmla="*/ 1103127 h 1975760"/>
                  <a:gd name="connsiteX98" fmla="*/ 3024867 w 12191998"/>
                  <a:gd name="connsiteY98" fmla="*/ 1112839 h 1975760"/>
                  <a:gd name="connsiteX99" fmla="*/ 2838783 w 12191998"/>
                  <a:gd name="connsiteY99" fmla="*/ 1075271 h 1975760"/>
                  <a:gd name="connsiteX100" fmla="*/ 2788860 w 12191998"/>
                  <a:gd name="connsiteY100" fmla="*/ 1048173 h 1975760"/>
                  <a:gd name="connsiteX101" fmla="*/ 2784688 w 12191998"/>
                  <a:gd name="connsiteY101" fmla="*/ 1055857 h 1975760"/>
                  <a:gd name="connsiteX102" fmla="*/ 2492829 w 12191998"/>
                  <a:gd name="connsiteY102" fmla="*/ 1211038 h 1975760"/>
                  <a:gd name="connsiteX103" fmla="*/ 2296038 w 12191998"/>
                  <a:gd name="connsiteY103" fmla="*/ 1150927 h 1975760"/>
                  <a:gd name="connsiteX104" fmla="*/ 2290199 w 12191998"/>
                  <a:gd name="connsiteY104" fmla="*/ 1146111 h 1975760"/>
                  <a:gd name="connsiteX105" fmla="*/ 2275337 w 12191998"/>
                  <a:gd name="connsiteY105" fmla="*/ 1193991 h 1975760"/>
                  <a:gd name="connsiteX106" fmla="*/ 1751465 w 12191998"/>
                  <a:gd name="connsiteY106" fmla="*/ 1541236 h 1975760"/>
                  <a:gd name="connsiteX107" fmla="*/ 1280014 w 12191998"/>
                  <a:gd name="connsiteY107" fmla="*/ 1290568 h 1975760"/>
                  <a:gd name="connsiteX108" fmla="*/ 1260783 w 12191998"/>
                  <a:gd name="connsiteY108" fmla="*/ 1255136 h 1975760"/>
                  <a:gd name="connsiteX109" fmla="*/ 1258230 w 12191998"/>
                  <a:gd name="connsiteY109" fmla="*/ 1258230 h 1975760"/>
                  <a:gd name="connsiteX110" fmla="*/ 737054 w 12191998"/>
                  <a:gd name="connsiteY110" fmla="*/ 1474108 h 1975760"/>
                  <a:gd name="connsiteX111" fmla="*/ 0 w 12191998"/>
                  <a:gd name="connsiteY111" fmla="*/ 737054 h 1975760"/>
                  <a:gd name="connsiteX112" fmla="*/ 737054 w 12191998"/>
                  <a:gd name="connsiteY112" fmla="*/ 0 h 1975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</a:cxnLst>
                <a:rect l="l" t="t" r="r" b="b"/>
                <a:pathLst>
                  <a:path w="12191998" h="1975760">
                    <a:moveTo>
                      <a:pt x="737054" y="0"/>
                    </a:moveTo>
                    <a:cubicBezTo>
                      <a:pt x="1042351" y="0"/>
                      <a:pt x="1304296" y="185620"/>
                      <a:pt x="1416187" y="450159"/>
                    </a:cubicBezTo>
                    <a:lnTo>
                      <a:pt x="1432355" y="502247"/>
                    </a:lnTo>
                    <a:lnTo>
                      <a:pt x="1433583" y="501234"/>
                    </a:lnTo>
                    <a:cubicBezTo>
                      <a:pt x="1524325" y="439930"/>
                      <a:pt x="1633714" y="404134"/>
                      <a:pt x="1751465" y="404134"/>
                    </a:cubicBezTo>
                    <a:cubicBezTo>
                      <a:pt x="1908467" y="404134"/>
                      <a:pt x="2050604" y="467772"/>
                      <a:pt x="2153492" y="570659"/>
                    </a:cubicBezTo>
                    <a:lnTo>
                      <a:pt x="2215026" y="645238"/>
                    </a:lnTo>
                    <a:lnTo>
                      <a:pt x="2243946" y="610184"/>
                    </a:lnTo>
                    <a:cubicBezTo>
                      <a:pt x="2307641" y="546490"/>
                      <a:pt x="2395634" y="507094"/>
                      <a:pt x="2492829" y="507094"/>
                    </a:cubicBezTo>
                    <a:cubicBezTo>
                      <a:pt x="2517127" y="507094"/>
                      <a:pt x="2540851" y="509557"/>
                      <a:pt x="2563763" y="514245"/>
                    </a:cubicBezTo>
                    <a:lnTo>
                      <a:pt x="2564000" y="514319"/>
                    </a:lnTo>
                    <a:lnTo>
                      <a:pt x="2584372" y="448691"/>
                    </a:lnTo>
                    <a:cubicBezTo>
                      <a:pt x="2656946" y="277107"/>
                      <a:pt x="2826847" y="156711"/>
                      <a:pt x="3024867" y="156711"/>
                    </a:cubicBezTo>
                    <a:cubicBezTo>
                      <a:pt x="3189884" y="156711"/>
                      <a:pt x="3335374" y="240319"/>
                      <a:pt x="3421285" y="367485"/>
                    </a:cubicBezTo>
                    <a:lnTo>
                      <a:pt x="3432585" y="388305"/>
                    </a:lnTo>
                    <a:lnTo>
                      <a:pt x="3464415" y="362043"/>
                    </a:lnTo>
                    <a:cubicBezTo>
                      <a:pt x="3577887" y="285383"/>
                      <a:pt x="3714680" y="240620"/>
                      <a:pt x="3861927" y="240620"/>
                    </a:cubicBezTo>
                    <a:cubicBezTo>
                      <a:pt x="4107340" y="240620"/>
                      <a:pt x="4323710" y="364961"/>
                      <a:pt x="4451476" y="554081"/>
                    </a:cubicBezTo>
                    <a:lnTo>
                      <a:pt x="4509382" y="660764"/>
                    </a:lnTo>
                    <a:lnTo>
                      <a:pt x="4514133" y="655005"/>
                    </a:lnTo>
                    <a:cubicBezTo>
                      <a:pt x="4642794" y="526345"/>
                      <a:pt x="4820537" y="446766"/>
                      <a:pt x="5016868" y="446766"/>
                    </a:cubicBezTo>
                    <a:lnTo>
                      <a:pt x="5147013" y="459886"/>
                    </a:lnTo>
                    <a:lnTo>
                      <a:pt x="5175513" y="407380"/>
                    </a:lnTo>
                    <a:cubicBezTo>
                      <a:pt x="5277686" y="256144"/>
                      <a:pt x="5450713" y="156711"/>
                      <a:pt x="5646965" y="156711"/>
                    </a:cubicBezTo>
                    <a:cubicBezTo>
                      <a:pt x="5803965" y="156711"/>
                      <a:pt x="5946103" y="220349"/>
                      <a:pt x="6048990" y="323236"/>
                    </a:cubicBezTo>
                    <a:lnTo>
                      <a:pt x="6110524" y="397815"/>
                    </a:lnTo>
                    <a:lnTo>
                      <a:pt x="6139445" y="362761"/>
                    </a:lnTo>
                    <a:cubicBezTo>
                      <a:pt x="6203140" y="299067"/>
                      <a:pt x="6291133" y="259671"/>
                      <a:pt x="6388327" y="259671"/>
                    </a:cubicBezTo>
                    <a:cubicBezTo>
                      <a:pt x="6582716" y="259671"/>
                      <a:pt x="6740299" y="417254"/>
                      <a:pt x="6740299" y="611643"/>
                    </a:cubicBezTo>
                    <a:lnTo>
                      <a:pt x="6738961" y="618272"/>
                    </a:lnTo>
                    <a:lnTo>
                      <a:pt x="6847104" y="559574"/>
                    </a:lnTo>
                    <a:cubicBezTo>
                      <a:pt x="6935284" y="522277"/>
                      <a:pt x="7032233" y="501652"/>
                      <a:pt x="7133999" y="501652"/>
                    </a:cubicBezTo>
                    <a:cubicBezTo>
                      <a:pt x="7235765" y="501652"/>
                      <a:pt x="7332714" y="522277"/>
                      <a:pt x="7420894" y="559574"/>
                    </a:cubicBezTo>
                    <a:lnTo>
                      <a:pt x="7471192" y="586875"/>
                    </a:lnTo>
                    <a:lnTo>
                      <a:pt x="7539958" y="503530"/>
                    </a:lnTo>
                    <a:cubicBezTo>
                      <a:pt x="7642846" y="400643"/>
                      <a:pt x="7784983" y="337005"/>
                      <a:pt x="7941984" y="337005"/>
                    </a:cubicBezTo>
                    <a:cubicBezTo>
                      <a:pt x="8098985" y="337005"/>
                      <a:pt x="8241123" y="400643"/>
                      <a:pt x="8344010" y="503530"/>
                    </a:cubicBezTo>
                    <a:lnTo>
                      <a:pt x="8346493" y="506539"/>
                    </a:lnTo>
                    <a:lnTo>
                      <a:pt x="8373060" y="474338"/>
                    </a:lnTo>
                    <a:cubicBezTo>
                      <a:pt x="8436755" y="410644"/>
                      <a:pt x="8524748" y="371248"/>
                      <a:pt x="8621942" y="371248"/>
                    </a:cubicBezTo>
                    <a:cubicBezTo>
                      <a:pt x="8743435" y="371248"/>
                      <a:pt x="8850551" y="432804"/>
                      <a:pt x="8913803" y="526429"/>
                    </a:cubicBezTo>
                    <a:lnTo>
                      <a:pt x="8931604" y="559225"/>
                    </a:lnTo>
                    <a:lnTo>
                      <a:pt x="8932336" y="556866"/>
                    </a:lnTo>
                    <a:cubicBezTo>
                      <a:pt x="9004910" y="385282"/>
                      <a:pt x="9174811" y="264886"/>
                      <a:pt x="9372831" y="264886"/>
                    </a:cubicBezTo>
                    <a:cubicBezTo>
                      <a:pt x="9570851" y="264886"/>
                      <a:pt x="9740752" y="385282"/>
                      <a:pt x="9813326" y="556866"/>
                    </a:cubicBezTo>
                    <a:lnTo>
                      <a:pt x="9822258" y="585639"/>
                    </a:lnTo>
                    <a:lnTo>
                      <a:pt x="9923341" y="530773"/>
                    </a:lnTo>
                    <a:cubicBezTo>
                      <a:pt x="10011521" y="493476"/>
                      <a:pt x="10108470" y="472851"/>
                      <a:pt x="10210236" y="472851"/>
                    </a:cubicBezTo>
                    <a:cubicBezTo>
                      <a:pt x="10261119" y="472851"/>
                      <a:pt x="10310798" y="478007"/>
                      <a:pt x="10358778" y="487826"/>
                    </a:cubicBezTo>
                    <a:lnTo>
                      <a:pt x="10454657" y="517588"/>
                    </a:lnTo>
                    <a:lnTo>
                      <a:pt x="10495458" y="442418"/>
                    </a:lnTo>
                    <a:cubicBezTo>
                      <a:pt x="10597630" y="291182"/>
                      <a:pt x="10770658" y="191749"/>
                      <a:pt x="10966909" y="191749"/>
                    </a:cubicBezTo>
                    <a:cubicBezTo>
                      <a:pt x="11163160" y="191749"/>
                      <a:pt x="11336188" y="291182"/>
                      <a:pt x="11438360" y="442418"/>
                    </a:cubicBezTo>
                    <a:lnTo>
                      <a:pt x="11462489" y="486871"/>
                    </a:lnTo>
                    <a:lnTo>
                      <a:pt x="11469450" y="481127"/>
                    </a:lnTo>
                    <a:cubicBezTo>
                      <a:pt x="11543415" y="431157"/>
                      <a:pt x="11632581" y="401979"/>
                      <a:pt x="11728562" y="401979"/>
                    </a:cubicBezTo>
                    <a:cubicBezTo>
                      <a:pt x="11984511" y="401979"/>
                      <a:pt x="12191998" y="609466"/>
                      <a:pt x="12191998" y="865415"/>
                    </a:cubicBezTo>
                    <a:cubicBezTo>
                      <a:pt x="12191998" y="1121364"/>
                      <a:pt x="11984511" y="1328851"/>
                      <a:pt x="11728562" y="1328851"/>
                    </a:cubicBezTo>
                    <a:cubicBezTo>
                      <a:pt x="11600587" y="1328851"/>
                      <a:pt x="11484728" y="1276980"/>
                      <a:pt x="11400863" y="1193114"/>
                    </a:cubicBezTo>
                    <a:lnTo>
                      <a:pt x="11372198" y="1158372"/>
                    </a:lnTo>
                    <a:lnTo>
                      <a:pt x="11368935" y="1162327"/>
                    </a:lnTo>
                    <a:cubicBezTo>
                      <a:pt x="11266048" y="1265214"/>
                      <a:pt x="11123910" y="1328851"/>
                      <a:pt x="10966909" y="1328851"/>
                    </a:cubicBezTo>
                    <a:lnTo>
                      <a:pt x="10935617" y="1325697"/>
                    </a:lnTo>
                    <a:lnTo>
                      <a:pt x="10932316" y="1358447"/>
                    </a:lnTo>
                    <a:cubicBezTo>
                      <a:pt x="10863588" y="1694311"/>
                      <a:pt x="10566417" y="1946959"/>
                      <a:pt x="10210236" y="1946959"/>
                    </a:cubicBezTo>
                    <a:cubicBezTo>
                      <a:pt x="9854055" y="1946959"/>
                      <a:pt x="9556884" y="1694311"/>
                      <a:pt x="9488156" y="1358447"/>
                    </a:cubicBezTo>
                    <a:lnTo>
                      <a:pt x="9473197" y="1210054"/>
                    </a:lnTo>
                    <a:lnTo>
                      <a:pt x="9469177" y="1211302"/>
                    </a:lnTo>
                    <a:cubicBezTo>
                      <a:pt x="9438057" y="1217670"/>
                      <a:pt x="9405834" y="1221014"/>
                      <a:pt x="9372831" y="1221014"/>
                    </a:cubicBezTo>
                    <a:cubicBezTo>
                      <a:pt x="9174811" y="1221014"/>
                      <a:pt x="9004910" y="1100618"/>
                      <a:pt x="8932336" y="929034"/>
                    </a:cubicBezTo>
                    <a:lnTo>
                      <a:pt x="8923811" y="901572"/>
                    </a:lnTo>
                    <a:lnTo>
                      <a:pt x="8913803" y="920011"/>
                    </a:lnTo>
                    <a:cubicBezTo>
                      <a:pt x="8850551" y="1013636"/>
                      <a:pt x="8743435" y="1075192"/>
                      <a:pt x="8621942" y="1075192"/>
                    </a:cubicBezTo>
                    <a:cubicBezTo>
                      <a:pt x="8597643" y="1075192"/>
                      <a:pt x="8573920" y="1072730"/>
                      <a:pt x="8551007" y="1068041"/>
                    </a:cubicBezTo>
                    <a:lnTo>
                      <a:pt x="8489994" y="1049102"/>
                    </a:lnTo>
                    <a:lnTo>
                      <a:pt x="8465855" y="1126862"/>
                    </a:lnTo>
                    <a:cubicBezTo>
                      <a:pt x="8379545" y="1330923"/>
                      <a:pt x="8177486" y="1474107"/>
                      <a:pt x="7941984" y="1474107"/>
                    </a:cubicBezTo>
                    <a:lnTo>
                      <a:pt x="7832541" y="1463074"/>
                    </a:lnTo>
                    <a:lnTo>
                      <a:pt x="7813132" y="1525601"/>
                    </a:lnTo>
                    <a:cubicBezTo>
                      <a:pt x="7701241" y="1790141"/>
                      <a:pt x="7439297" y="1975760"/>
                      <a:pt x="7133999" y="1975760"/>
                    </a:cubicBezTo>
                    <a:cubicBezTo>
                      <a:pt x="6726935" y="1975760"/>
                      <a:pt x="6396945" y="1645770"/>
                      <a:pt x="6396945" y="1238706"/>
                    </a:cubicBezTo>
                    <a:cubicBezTo>
                      <a:pt x="6396945" y="1187823"/>
                      <a:pt x="6402101" y="1138145"/>
                      <a:pt x="6411920" y="1090164"/>
                    </a:cubicBezTo>
                    <a:lnTo>
                      <a:pt x="6453234" y="957072"/>
                    </a:lnTo>
                    <a:lnTo>
                      <a:pt x="6388327" y="963615"/>
                    </a:lnTo>
                    <a:cubicBezTo>
                      <a:pt x="6315431" y="963615"/>
                      <a:pt x="6247711" y="941455"/>
                      <a:pt x="6191536" y="903504"/>
                    </a:cubicBezTo>
                    <a:lnTo>
                      <a:pt x="6185010" y="898119"/>
                    </a:lnTo>
                    <a:lnTo>
                      <a:pt x="6181016" y="920749"/>
                    </a:lnTo>
                    <a:cubicBezTo>
                      <a:pt x="6114059" y="1103617"/>
                      <a:pt x="5955857" y="1242501"/>
                      <a:pt x="5761547" y="1282262"/>
                    </a:cubicBezTo>
                    <a:lnTo>
                      <a:pt x="5714812" y="1286974"/>
                    </a:lnTo>
                    <a:lnTo>
                      <a:pt x="5713396" y="1301025"/>
                    </a:lnTo>
                    <a:cubicBezTo>
                      <a:pt x="5647100" y="1625004"/>
                      <a:pt x="5360445" y="1868712"/>
                      <a:pt x="5016868" y="1868712"/>
                    </a:cubicBezTo>
                    <a:cubicBezTo>
                      <a:pt x="4771455" y="1868712"/>
                      <a:pt x="4555084" y="1744371"/>
                      <a:pt x="4427317" y="1555251"/>
                    </a:cubicBezTo>
                    <a:lnTo>
                      <a:pt x="4369412" y="1448568"/>
                    </a:lnTo>
                    <a:lnTo>
                      <a:pt x="4364660" y="1454327"/>
                    </a:lnTo>
                    <a:cubicBezTo>
                      <a:pt x="4236000" y="1582988"/>
                      <a:pt x="4058257" y="1662566"/>
                      <a:pt x="3861927" y="1662566"/>
                    </a:cubicBezTo>
                    <a:cubicBezTo>
                      <a:pt x="3518350" y="1662566"/>
                      <a:pt x="3231694" y="1418858"/>
                      <a:pt x="3165398" y="1094879"/>
                    </a:cubicBezTo>
                    <a:lnTo>
                      <a:pt x="3164865" y="1089577"/>
                    </a:lnTo>
                    <a:lnTo>
                      <a:pt x="3121214" y="1103127"/>
                    </a:lnTo>
                    <a:cubicBezTo>
                      <a:pt x="3090093" y="1109495"/>
                      <a:pt x="3057871" y="1112839"/>
                      <a:pt x="3024867" y="1112839"/>
                    </a:cubicBezTo>
                    <a:cubicBezTo>
                      <a:pt x="2958861" y="1112839"/>
                      <a:pt x="2895978" y="1099462"/>
                      <a:pt x="2838783" y="1075271"/>
                    </a:cubicBezTo>
                    <a:lnTo>
                      <a:pt x="2788860" y="1048173"/>
                    </a:lnTo>
                    <a:lnTo>
                      <a:pt x="2784688" y="1055857"/>
                    </a:lnTo>
                    <a:cubicBezTo>
                      <a:pt x="2721437" y="1149482"/>
                      <a:pt x="2614322" y="1211038"/>
                      <a:pt x="2492829" y="1211038"/>
                    </a:cubicBezTo>
                    <a:cubicBezTo>
                      <a:pt x="2419933" y="1211038"/>
                      <a:pt x="2352212" y="1188878"/>
                      <a:pt x="2296038" y="1150927"/>
                    </a:cubicBezTo>
                    <a:lnTo>
                      <a:pt x="2290199" y="1146111"/>
                    </a:lnTo>
                    <a:lnTo>
                      <a:pt x="2275337" y="1193991"/>
                    </a:lnTo>
                    <a:cubicBezTo>
                      <a:pt x="2189027" y="1398052"/>
                      <a:pt x="1986967" y="1541236"/>
                      <a:pt x="1751465" y="1541236"/>
                    </a:cubicBezTo>
                    <a:cubicBezTo>
                      <a:pt x="1555214" y="1541236"/>
                      <a:pt x="1382187" y="1441803"/>
                      <a:pt x="1280014" y="1290568"/>
                    </a:cubicBezTo>
                    <a:lnTo>
                      <a:pt x="1260783" y="1255136"/>
                    </a:lnTo>
                    <a:lnTo>
                      <a:pt x="1258230" y="1258230"/>
                    </a:lnTo>
                    <a:cubicBezTo>
                      <a:pt x="1124849" y="1391611"/>
                      <a:pt x="940586" y="1474108"/>
                      <a:pt x="737054" y="1474108"/>
                    </a:cubicBezTo>
                    <a:cubicBezTo>
                      <a:pt x="329990" y="1474108"/>
                      <a:pt x="0" y="1144118"/>
                      <a:pt x="0" y="737054"/>
                    </a:cubicBezTo>
                    <a:cubicBezTo>
                      <a:pt x="0" y="329990"/>
                      <a:pt x="329990" y="0"/>
                      <a:pt x="73705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4" name="Rectangle 3"/>
              <p:cNvSpPr/>
              <p:nvPr userDrawn="1"/>
            </p:nvSpPr>
            <p:spPr>
              <a:xfrm>
                <a:off x="0" y="5548538"/>
                <a:ext cx="12192000" cy="130946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1" name="Oval 10"/>
            <p:cNvSpPr/>
            <p:nvPr userDrawn="1"/>
          </p:nvSpPr>
          <p:spPr>
            <a:xfrm>
              <a:off x="6294214" y="5606594"/>
              <a:ext cx="956128" cy="9561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solidFill>
                  <a:prstClr val="white"/>
                </a:solidFill>
              </a:endParaRPr>
            </a:p>
          </p:txBody>
        </p:sp>
      </p:grpSp>
      <p:sp>
        <p:nvSpPr>
          <p:cNvPr id="27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1792069" y="1939822"/>
            <a:ext cx="2422744" cy="1405728"/>
          </a:xfrm>
          <a:prstGeom prst="rect">
            <a:avLst/>
          </a:prstGeom>
        </p:spPr>
        <p:txBody>
          <a:bodyPr/>
          <a:lstStyle>
            <a:lvl1pPr>
              <a:defRPr sz="1350"/>
            </a:lvl1pPr>
          </a:lstStyle>
          <a:p>
            <a:endParaRPr lang="id-ID"/>
          </a:p>
        </p:txBody>
      </p:sp>
      <p:sp>
        <p:nvSpPr>
          <p:cNvPr id="2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1365142" y="3141665"/>
            <a:ext cx="839897" cy="1123951"/>
          </a:xfrm>
          <a:prstGeom prst="rect">
            <a:avLst/>
          </a:prstGeom>
        </p:spPr>
        <p:txBody>
          <a:bodyPr/>
          <a:lstStyle>
            <a:lvl1pPr>
              <a:defRPr sz="1350"/>
            </a:lvl1pPr>
          </a:lstStyle>
          <a:p>
            <a:endParaRPr lang="id-ID"/>
          </a:p>
        </p:txBody>
      </p:sp>
      <p:sp>
        <p:nvSpPr>
          <p:cNvPr id="29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3533776" y="3007136"/>
            <a:ext cx="1900237" cy="1211754"/>
          </a:xfrm>
          <a:prstGeom prst="rect">
            <a:avLst/>
          </a:prstGeom>
        </p:spPr>
        <p:txBody>
          <a:bodyPr/>
          <a:lstStyle>
            <a:lvl1pPr>
              <a:defRPr sz="135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1840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2896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ide_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36" hasCustomPrompt="1"/>
          </p:nvPr>
        </p:nvSpPr>
        <p:spPr>
          <a:xfrm>
            <a:off x="680313" y="2180494"/>
            <a:ext cx="10898635" cy="333228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lang="en-US" sz="1050" b="0" i="0" spc="0" smtClean="0">
                <a:solidFill>
                  <a:schemeClr val="tx1"/>
                </a:solidFill>
                <a:effectLst/>
                <a:latin typeface="+mn-lt"/>
                <a:ea typeface="Helvetica Light" charset="0"/>
                <a:cs typeface="Helvetica Light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cxnSp>
        <p:nvCxnSpPr>
          <p:cNvPr id="23" name="Straight Connector 22"/>
          <p:cNvCxnSpPr/>
          <p:nvPr userDrawn="1"/>
        </p:nvCxnSpPr>
        <p:spPr>
          <a:xfrm flipH="1">
            <a:off x="11217898" y="628650"/>
            <a:ext cx="28167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 userDrawn="1"/>
        </p:nvSpPr>
        <p:spPr>
          <a:xfrm>
            <a:off x="10891665" y="366584"/>
            <a:ext cx="687283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C832CC3-2075-0348-99E8-992EACB35659}" type="slidenum">
              <a:rPr lang="en-US" sz="750" smtClean="0"/>
              <a:pPr algn="r"/>
              <a:t>‹N°›</a:t>
            </a:fld>
            <a:endParaRPr lang="en-US" sz="750" dirty="0"/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5F23C669-756C-CD42-8013-464A3571296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93158" y="1415491"/>
            <a:ext cx="10870979" cy="60673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20000"/>
              </a:lnSpc>
              <a:buNone/>
              <a:defRPr sz="2100" b="1" spc="0" baseline="0">
                <a:solidFill>
                  <a:schemeClr val="tx2"/>
                </a:solidFill>
                <a:latin typeface="+mj-lt"/>
                <a:ea typeface="Helvetica" charset="0"/>
                <a:cs typeface="Helvetica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6339341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GE_CO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idx="1"/>
          </p:nvPr>
        </p:nvSpPr>
        <p:spPr bwMode="auto">
          <a:xfrm>
            <a:off x="81664" y="700090"/>
            <a:ext cx="12014089" cy="59245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  <a:endParaRPr lang="fr-FR" altLang="fr-FR" dirty="0"/>
          </a:p>
        </p:txBody>
      </p:sp>
      <p:sp>
        <p:nvSpPr>
          <p:cNvPr id="4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1221238" y="6669089"/>
            <a:ext cx="853353" cy="1619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336379A-DB65-0C48-99BC-EFE2E8202797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Titre 2"/>
          <p:cNvSpPr>
            <a:spLocks noGrp="1"/>
          </p:cNvSpPr>
          <p:nvPr>
            <p:ph type="title"/>
          </p:nvPr>
        </p:nvSpPr>
        <p:spPr>
          <a:xfrm>
            <a:off x="129961" y="79171"/>
            <a:ext cx="10515600" cy="46674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numéro de diapositive 12">
            <a:extLst>
              <a:ext uri="{FF2B5EF4-FFF2-40B4-BE49-F238E27FC236}">
                <a16:creationId xmlns:a16="http://schemas.microsoft.com/office/drawing/2014/main" id="{56CD60FE-4A4F-4CCD-8D00-CC7584EE2129}"/>
              </a:ext>
            </a:extLst>
          </p:cNvPr>
          <p:cNvSpPr txBox="1">
            <a:spLocks/>
          </p:cNvSpPr>
          <p:nvPr userDrawn="1"/>
        </p:nvSpPr>
        <p:spPr>
          <a:xfrm>
            <a:off x="5519936" y="6407618"/>
            <a:ext cx="988752" cy="26174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marL="0" algn="ctr" defTabSz="914400" rtl="0" eaLnBrk="1" latinLnBrk="0" hangingPunct="1">
              <a:defRPr sz="900" b="1" kern="1200">
                <a:solidFill>
                  <a:srgbClr val="091F67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276219AF-F5ED-455B-A512-B03AB3602319}" type="slidenum">
              <a:rPr lang="fr-FR" sz="900" smtClean="0"/>
              <a:pPr>
                <a:defRPr/>
              </a:pPr>
              <a:t>‹N°›</a:t>
            </a:fld>
            <a:endParaRPr lang="fr-FR" sz="9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41A6F9-8C73-4295-96A0-8BF858AF8511}"/>
              </a:ext>
            </a:extLst>
          </p:cNvPr>
          <p:cNvSpPr/>
          <p:nvPr userDrawn="1"/>
        </p:nvSpPr>
        <p:spPr>
          <a:xfrm>
            <a:off x="11376587" y="6165304"/>
            <a:ext cx="815413" cy="69269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12" name="Picture 2" descr="Natixis">
            <a:extLst>
              <a:ext uri="{FF2B5EF4-FFF2-40B4-BE49-F238E27FC236}">
                <a16:creationId xmlns:a16="http://schemas.microsoft.com/office/drawing/2014/main" id="{DC3B927B-CC60-46B6-AB9D-24B7EB804B1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80" b="31101"/>
          <a:stretch/>
        </p:blipFill>
        <p:spPr bwMode="auto">
          <a:xfrm>
            <a:off x="9345808" y="6078213"/>
            <a:ext cx="2606843" cy="665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3920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page_tran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/>
        </p:nvCxnSpPr>
        <p:spPr>
          <a:xfrm>
            <a:off x="609600" y="781050"/>
            <a:ext cx="10972800" cy="0"/>
          </a:xfrm>
          <a:prstGeom prst="line">
            <a:avLst/>
          </a:prstGeom>
          <a:ln>
            <a:solidFill>
              <a:srgbClr val="8017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609600" y="781050"/>
            <a:ext cx="10972800" cy="0"/>
          </a:xfrm>
          <a:prstGeom prst="line">
            <a:avLst/>
          </a:prstGeom>
          <a:ln>
            <a:solidFill>
              <a:srgbClr val="8017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lstStyle/>
          <a:p>
            <a:r>
              <a:rPr lang="fr-FR"/>
              <a:t>Cliquez et modifiez le titre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>
            <a:lvl1pPr>
              <a:defRPr lang="fr-FR" dirty="0" smtClean="0"/>
            </a:lvl1pPr>
            <a:lvl2pPr>
              <a:defRPr lang="fr-FR" dirty="0" smtClean="0"/>
            </a:lvl2pPr>
            <a:lvl3pPr>
              <a:defRPr lang="fr-FR" dirty="0" smtClean="0"/>
            </a:lvl3pPr>
            <a:lvl4pPr>
              <a:defRPr lang="fr-FR" dirty="0" smtClean="0"/>
            </a:lvl4pPr>
            <a:lvl5pPr>
              <a:defRPr lang="fr-FR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F504CBB9-D7B2-4E1E-994B-07070BB24C2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0056725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+ exergue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PRÉSENTATION 27 FÉVRIER 2017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414338"/>
            <a:ext cx="789267" cy="430887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5265599" y="2854800"/>
            <a:ext cx="6547791" cy="2908180"/>
          </a:xfrm>
        </p:spPr>
        <p:txBody>
          <a:bodyPr>
            <a:noAutofit/>
          </a:bodyPr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439332" y="1308098"/>
            <a:ext cx="3456000" cy="4500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0" name="object 13"/>
          <p:cNvSpPr/>
          <p:nvPr userDrawn="1"/>
        </p:nvSpPr>
        <p:spPr>
          <a:xfrm>
            <a:off x="1441962" y="6329799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>
              <a:solidFill>
                <a:prstClr val="black"/>
              </a:solidFill>
            </a:endParaRP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4214400" y="1846800"/>
            <a:ext cx="4128000" cy="661720"/>
          </a:xfrm>
          <a:solidFill>
            <a:srgbClr val="EAEAEA"/>
          </a:solidFill>
        </p:spPr>
        <p:txBody>
          <a:bodyPr lIns="180000" tIns="108000" rIns="180000" bIns="108000">
            <a:noAutofit/>
          </a:bodyPr>
          <a:lstStyle>
            <a:lvl1pPr>
              <a:defRPr sz="1200" cap="all" baseline="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600" cap="all" baseline="0">
                <a:solidFill>
                  <a:schemeClr val="accent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6071889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35529" y="295837"/>
            <a:ext cx="2032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6" name="object 13"/>
          <p:cNvSpPr/>
          <p:nvPr userDrawn="1"/>
        </p:nvSpPr>
        <p:spPr>
          <a:xfrm>
            <a:off x="1" y="439738"/>
            <a:ext cx="3949699" cy="240633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1" name="bk object 16"/>
          <p:cNvSpPr/>
          <p:nvPr userDrawn="1"/>
        </p:nvSpPr>
        <p:spPr>
          <a:xfrm>
            <a:off x="3960001" y="439738"/>
            <a:ext cx="7861583" cy="5953855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Action phoning CEGEE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4320000" y="780271"/>
            <a:ext cx="6648000" cy="4762519"/>
          </a:xfrm>
        </p:spPr>
        <p:txBody>
          <a:bodyPr>
            <a:noAutofit/>
          </a:bodyPr>
          <a:lstStyle>
            <a:lvl1pPr marL="457189" indent="-457189">
              <a:lnSpc>
                <a:spcPct val="95000"/>
              </a:lnSpc>
              <a:spcBef>
                <a:spcPts val="2400"/>
              </a:spcBef>
              <a:buClr>
                <a:schemeClr val="tx1"/>
              </a:buClr>
              <a:buFont typeface="+mj-lt"/>
              <a:buAutoNum type="arabicPeriod"/>
              <a:defRPr sz="20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867" b="0"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609464" y="1305963"/>
            <a:ext cx="2736000" cy="584775"/>
          </a:xfrm>
        </p:spPr>
        <p:txBody>
          <a:bodyPr wrap="square">
            <a:spAutoFit/>
          </a:bodyPr>
          <a:lstStyle>
            <a:lvl1pPr>
              <a:defRPr sz="3200" b="1" cap="all" baseline="0">
                <a:solidFill>
                  <a:schemeClr val="bg1"/>
                </a:solidFill>
              </a:defRPr>
            </a:lvl1pPr>
            <a:lvl2pPr>
              <a:defRPr sz="3733"/>
            </a:lvl2pPr>
            <a:lvl3pPr>
              <a:defRPr sz="3733"/>
            </a:lvl3pPr>
            <a:lvl4pPr>
              <a:defRPr sz="3733"/>
            </a:lvl4pPr>
            <a:lvl5pPr>
              <a:defRPr sz="3733"/>
            </a:lvl5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5532B351-7D75-4ACA-A330-68CA32A6E12D}" type="datetime1">
              <a:rPr lang="fr-FR" smtClean="0"/>
              <a:t>13/01/2022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0287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35529" y="295837"/>
            <a:ext cx="2032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4" name="object 14"/>
          <p:cNvSpPr/>
          <p:nvPr userDrawn="1"/>
        </p:nvSpPr>
        <p:spPr>
          <a:xfrm>
            <a:off x="432007" y="608678"/>
            <a:ext cx="3450839" cy="2835149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Action phoning CEGEE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960000" y="4273205"/>
            <a:ext cx="6455016" cy="884538"/>
          </a:xfrm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2400" b="0" cap="none" baseline="0">
                <a:solidFill>
                  <a:schemeClr val="accent1"/>
                </a:solidFill>
              </a:defRPr>
            </a:lvl1pPr>
            <a:lvl2pPr>
              <a:lnSpc>
                <a:spcPct val="120000"/>
              </a:lnSpc>
              <a:defRPr sz="1867" b="0"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2209703" y="1014543"/>
            <a:ext cx="1140152" cy="1979901"/>
          </a:xfrm>
        </p:spPr>
        <p:txBody>
          <a:bodyPr wrap="square">
            <a:spAutoFit/>
          </a:bodyPr>
          <a:lstStyle>
            <a:lvl1pPr algn="r">
              <a:defRPr sz="12266" b="1" cap="all" baseline="0">
                <a:solidFill>
                  <a:schemeClr val="bg1"/>
                </a:solidFill>
              </a:defRPr>
            </a:lvl1pPr>
            <a:lvl2pPr>
              <a:defRPr sz="3733"/>
            </a:lvl2pPr>
            <a:lvl3pPr>
              <a:defRPr sz="3733"/>
            </a:lvl3pPr>
            <a:lvl4pPr>
              <a:defRPr sz="3733"/>
            </a:lvl4pPr>
            <a:lvl5pPr>
              <a:defRPr sz="3733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960001" y="1225556"/>
            <a:ext cx="5616591" cy="1261884"/>
          </a:xfrm>
        </p:spPr>
        <p:txBody>
          <a:bodyPr>
            <a:spAutoFit/>
          </a:bodyPr>
          <a:lstStyle>
            <a:lvl1pPr>
              <a:lnSpc>
                <a:spcPct val="95000"/>
              </a:lnSpc>
              <a:defRPr sz="4000" b="0" cap="all" baseline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553BB3E-D781-4D38-8BE2-47E9FF9C23FB}" type="datetime1">
              <a:rPr lang="fr-FR" smtClean="0"/>
              <a:t>13/01/2022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44201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Action phoning CEGEE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350234"/>
            <a:ext cx="789267" cy="502766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8" y="1300164"/>
            <a:ext cx="10374057" cy="43576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72D036F-6A35-448B-98D3-37EF68F87A7B}" type="datetime1">
              <a:rPr lang="fr-FR" smtClean="0"/>
              <a:t>13/01/2022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8709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3" b="17146"/>
          <a:stretch>
            <a:fillRect/>
          </a:stretch>
        </p:blipFill>
        <p:spPr>
          <a:xfrm rot="8169872">
            <a:off x="-46050" y="-3242537"/>
            <a:ext cx="9977428" cy="7781964"/>
          </a:xfrm>
          <a:custGeom>
            <a:avLst/>
            <a:gdLst>
              <a:gd name="connsiteX0" fmla="*/ 6078681 w 7483071"/>
              <a:gd name="connsiteY0" fmla="*/ 5836473 h 5836473"/>
              <a:gd name="connsiteX1" fmla="*/ 0 w 7483071"/>
              <a:gd name="connsiteY1" fmla="*/ 0 h 5836473"/>
              <a:gd name="connsiteX2" fmla="*/ 7483071 w 7483071"/>
              <a:gd name="connsiteY2" fmla="*/ 0 h 5836473"/>
              <a:gd name="connsiteX3" fmla="*/ 7483071 w 7483071"/>
              <a:gd name="connsiteY3" fmla="*/ 4373802 h 5836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83071" h="5836473">
                <a:moveTo>
                  <a:pt x="6078681" y="5836473"/>
                </a:moveTo>
                <a:lnTo>
                  <a:pt x="0" y="0"/>
                </a:lnTo>
                <a:lnTo>
                  <a:pt x="7483071" y="0"/>
                </a:lnTo>
                <a:lnTo>
                  <a:pt x="7483071" y="4373802"/>
                </a:lnTo>
                <a:close/>
              </a:path>
            </a:pathLst>
          </a:custGeom>
        </p:spPr>
      </p:pic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8" t="33131" r="9946"/>
          <a:stretch>
            <a:fillRect/>
          </a:stretch>
        </p:blipFill>
        <p:spPr>
          <a:xfrm rot="6768274">
            <a:off x="3433192" y="-587760"/>
            <a:ext cx="10134517" cy="9065144"/>
          </a:xfrm>
          <a:custGeom>
            <a:avLst/>
            <a:gdLst>
              <a:gd name="connsiteX0" fmla="*/ 2020263 w 7600888"/>
              <a:gd name="connsiteY0" fmla="*/ 6798858 h 6798858"/>
              <a:gd name="connsiteX1" fmla="*/ 0 w 7600888"/>
              <a:gd name="connsiteY1" fmla="*/ 1993913 h 6798858"/>
              <a:gd name="connsiteX2" fmla="*/ 4742273 w 7600888"/>
              <a:gd name="connsiteY2" fmla="*/ 0 h 6798858"/>
              <a:gd name="connsiteX3" fmla="*/ 7600888 w 7600888"/>
              <a:gd name="connsiteY3" fmla="*/ 6798858 h 679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00888" h="6798858">
                <a:moveTo>
                  <a:pt x="2020263" y="6798858"/>
                </a:moveTo>
                <a:lnTo>
                  <a:pt x="0" y="1993913"/>
                </a:lnTo>
                <a:lnTo>
                  <a:pt x="4742273" y="0"/>
                </a:lnTo>
                <a:lnTo>
                  <a:pt x="7600888" y="6798858"/>
                </a:lnTo>
                <a:close/>
              </a:path>
            </a:pathLst>
          </a:custGeom>
        </p:spPr>
      </p:pic>
      <p:sp>
        <p:nvSpPr>
          <p:cNvPr id="24" name="Rectangle 23"/>
          <p:cNvSpPr/>
          <p:nvPr userDrawn="1"/>
        </p:nvSpPr>
        <p:spPr bwMode="auto">
          <a:xfrm>
            <a:off x="768351" y="783775"/>
            <a:ext cx="10383059" cy="5227751"/>
          </a:xfrm>
          <a:prstGeom prst="rect">
            <a:avLst/>
          </a:prstGeom>
          <a:solidFill>
            <a:schemeClr val="bg1">
              <a:alpha val="88000"/>
            </a:schemeClr>
          </a:solidFill>
          <a:ln w="254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1440007" y="2169600"/>
            <a:ext cx="5030060" cy="1183786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3733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/>
          </p:nvPr>
        </p:nvSpPr>
        <p:spPr>
          <a:xfrm>
            <a:off x="1440000" y="4374281"/>
            <a:ext cx="4111811" cy="359009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733" b="0">
                <a:solidFill>
                  <a:schemeClr val="bg2"/>
                </a:solidFill>
              </a:defRPr>
            </a:lvl1pPr>
            <a:lvl2pPr marL="457177" indent="0" algn="ctr">
              <a:buNone/>
              <a:defRPr sz="2000"/>
            </a:lvl2pPr>
            <a:lvl3pPr marL="914354" indent="0" algn="ctr">
              <a:buNone/>
              <a:defRPr sz="1801"/>
            </a:lvl3pPr>
            <a:lvl4pPr marL="1371531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3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7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11" name="Espace réservé du texte 4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9515145" y="6316757"/>
            <a:ext cx="2302433" cy="276999"/>
          </a:xfrm>
        </p:spPr>
        <p:txBody>
          <a:bodyPr wrap="square">
            <a:spAutoFit/>
          </a:bodyPr>
          <a:lstStyle>
            <a:lvl1pPr algn="r">
              <a:defRPr sz="12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02971" y="6307578"/>
            <a:ext cx="1411200" cy="202597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169414" y="893506"/>
            <a:ext cx="2954729" cy="113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9436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3960002" y="2167200"/>
            <a:ext cx="5030060" cy="523220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040095" y="4302000"/>
            <a:ext cx="4111812" cy="292388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0906" y="6302948"/>
            <a:ext cx="1610599" cy="173418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94936">
            <a:off x="-604129" y="2112232"/>
            <a:ext cx="5113543" cy="2005922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9480553" y="6316755"/>
            <a:ext cx="2302433" cy="230832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5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140" y="302905"/>
            <a:ext cx="3566601" cy="102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8006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88901"/>
            <a:ext cx="1097280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55689"/>
            <a:ext cx="10972800" cy="524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5702300"/>
            <a:ext cx="12192000" cy="1155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457200">
              <a:defRPr/>
            </a:pPr>
            <a:endParaRPr lang="fr-FR" sz="1350" dirty="0">
              <a:solidFill>
                <a:srgbClr val="9A006A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61051" y="6484939"/>
            <a:ext cx="6223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900" b="1">
                <a:solidFill>
                  <a:srgbClr val="091F67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D02868F-9ECE-45A6-8D75-A362893BA6D2}" type="slidenum">
              <a:rPr lang="fr-FR" altLang="fr-F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altLang="fr-FR"/>
          </a:p>
        </p:txBody>
      </p:sp>
      <p:sp>
        <p:nvSpPr>
          <p:cNvPr id="3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BD8DB46E-E808-4FCC-9693-A17414CFF7AD}"/>
              </a:ext>
            </a:extLst>
          </p:cNvPr>
          <p:cNvSpPr txBox="1"/>
          <p:nvPr userDrawn="1"/>
        </p:nvSpPr>
        <p:spPr>
          <a:xfrm>
            <a:off x="0" y="6749469"/>
            <a:ext cx="212491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595194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4" r:id="rId43"/>
    <p:sldLayoutId id="2147483706" r:id="rId44"/>
    <p:sldLayoutId id="2147483710" r:id="rId45"/>
    <p:sldLayoutId id="2147483711" r:id="rId46"/>
    <p:sldLayoutId id="2147483712" r:id="rId47"/>
    <p:sldLayoutId id="2147483713" r:id="rId48"/>
    <p:sldLayoutId id="2147483714" r:id="rId49"/>
    <p:sldLayoutId id="2147483715" r:id="rId50"/>
    <p:sldLayoutId id="2147483716" r:id="rId51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800" kern="1200">
          <a:solidFill>
            <a:srgbClr val="9A006A"/>
          </a:solidFill>
          <a:latin typeface="Calibri"/>
          <a:ea typeface="MS PGothic" panose="020B0600070205080204" pitchFamily="34" charset="-128"/>
          <a:cs typeface="Calibri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rgbClr val="9A006A"/>
          </a:solidFill>
          <a:latin typeface="Calibri" panose="020F0502020204030204" pitchFamily="34" charset="0"/>
          <a:ea typeface="MS PGothic" panose="020B0600070205080204" pitchFamily="34" charset="-128"/>
          <a:cs typeface="Calibri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rgbClr val="9A006A"/>
          </a:solidFill>
          <a:latin typeface="Calibri" panose="020F0502020204030204" pitchFamily="34" charset="0"/>
          <a:ea typeface="MS PGothic" panose="020B0600070205080204" pitchFamily="34" charset="-128"/>
          <a:cs typeface="Calibri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rgbClr val="9A006A"/>
          </a:solidFill>
          <a:latin typeface="Calibri" panose="020F0502020204030204" pitchFamily="34" charset="0"/>
          <a:ea typeface="MS PGothic" panose="020B0600070205080204" pitchFamily="34" charset="-128"/>
          <a:cs typeface="Calibri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rgbClr val="9A006A"/>
          </a:solidFill>
          <a:latin typeface="Calibri" panose="020F0502020204030204" pitchFamily="34" charset="0"/>
          <a:ea typeface="MS PGothic" panose="020B0600070205080204" pitchFamily="34" charset="-128"/>
          <a:cs typeface="Calibri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800">
          <a:solidFill>
            <a:srgbClr val="9A006A"/>
          </a:solidFill>
          <a:latin typeface="Calibri" panose="020F0502020204030204" pitchFamily="34" charset="0"/>
          <a:ea typeface="MS PGothic" panose="020B0600070205080204" pitchFamily="34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800">
          <a:solidFill>
            <a:srgbClr val="9A006A"/>
          </a:solidFill>
          <a:latin typeface="Calibri" panose="020F0502020204030204" pitchFamily="34" charset="0"/>
          <a:ea typeface="MS PGothic" panose="020B0600070205080204" pitchFamily="34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800">
          <a:solidFill>
            <a:srgbClr val="9A006A"/>
          </a:solidFill>
          <a:latin typeface="Calibri" panose="020F0502020204030204" pitchFamily="34" charset="0"/>
          <a:ea typeface="MS PGothic" panose="020B0600070205080204" pitchFamily="34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800">
          <a:solidFill>
            <a:srgbClr val="9A006A"/>
          </a:solidFill>
          <a:latin typeface="Calibri" panose="020F0502020204030204" pitchFamily="34" charset="0"/>
          <a:ea typeface="MS PGothic" panose="020B0600070205080204" pitchFamily="34" charset="-128"/>
        </a:defRPr>
      </a:lvl9pPr>
    </p:titleStyle>
    <p:bodyStyle>
      <a:lvl1pPr marL="268288" indent="-268288" algn="l" defTabSz="457200" rtl="0" eaLnBrk="0" fontAlgn="base" hangingPunct="0">
        <a:spcBef>
          <a:spcPct val="20000"/>
        </a:spcBef>
        <a:spcAft>
          <a:spcPct val="0"/>
        </a:spcAft>
        <a:buClr>
          <a:srgbClr val="801756"/>
        </a:buClr>
        <a:buSzPct val="110000"/>
        <a:buFont typeface="Wingdings" panose="05000000000000000000" pitchFamily="2" charset="2"/>
        <a:buChar char="§"/>
        <a:defRPr kern="1200">
          <a:solidFill>
            <a:schemeClr val="accent1"/>
          </a:solidFill>
          <a:latin typeface="Calibri"/>
          <a:ea typeface="MS PGothic" panose="020B0600070205080204" pitchFamily="34" charset="-128"/>
          <a:cs typeface="Calibri"/>
        </a:defRPr>
      </a:lvl1pPr>
      <a:lvl2pPr marL="534988" indent="-206375" algn="l" defTabSz="457200" rtl="0" eaLnBrk="0" fontAlgn="base" hangingPunct="0">
        <a:spcBef>
          <a:spcPct val="20000"/>
        </a:spcBef>
        <a:spcAft>
          <a:spcPct val="0"/>
        </a:spcAft>
        <a:buSzPct val="75000"/>
        <a:buFont typeface="Lucida Grande"/>
        <a:buChar char="-"/>
        <a:defRPr sz="1600" kern="1200">
          <a:solidFill>
            <a:srgbClr val="36343B"/>
          </a:solidFill>
          <a:latin typeface="Calibri"/>
          <a:ea typeface="MS PGothic" panose="020B0600070205080204" pitchFamily="34" charset="-128"/>
          <a:cs typeface="Calibri"/>
        </a:defRPr>
      </a:lvl2pPr>
      <a:lvl3pPr marL="715963" indent="-158750" algn="l" defTabSz="457200" rtl="0" eaLnBrk="0" fontAlgn="base" hangingPunct="0">
        <a:spcBef>
          <a:spcPct val="20000"/>
        </a:spcBef>
        <a:spcAft>
          <a:spcPct val="0"/>
        </a:spcAft>
        <a:buSzPct val="75000"/>
        <a:buFont typeface="Lucida Grande"/>
        <a:buChar char="&gt;"/>
        <a:defRPr sz="1400" kern="1200">
          <a:solidFill>
            <a:srgbClr val="36343B"/>
          </a:solidFill>
          <a:latin typeface="Calibri"/>
          <a:ea typeface="MS PGothic" panose="020B0600070205080204" pitchFamily="34" charset="-128"/>
          <a:cs typeface="Calibri"/>
        </a:defRPr>
      </a:lvl3pPr>
      <a:lvl4pPr marL="892175" indent="-169863" algn="l" defTabSz="457200" rtl="0" eaLnBrk="0" fontAlgn="base" hangingPunct="0">
        <a:spcBef>
          <a:spcPct val="20000"/>
        </a:spcBef>
        <a:spcAft>
          <a:spcPct val="0"/>
        </a:spcAft>
        <a:buSzPct val="75000"/>
        <a:buFont typeface="Lucida Grande"/>
        <a:buChar char="-"/>
        <a:defRPr sz="1200" kern="1200">
          <a:solidFill>
            <a:srgbClr val="36343B"/>
          </a:solidFill>
          <a:latin typeface="Calibri"/>
          <a:ea typeface="MS PGothic" panose="020B0600070205080204" pitchFamily="34" charset="-128"/>
          <a:cs typeface="Calibri"/>
        </a:defRPr>
      </a:lvl4pPr>
      <a:lvl5pPr marL="10795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100" kern="1200">
          <a:solidFill>
            <a:srgbClr val="36343B"/>
          </a:solidFill>
          <a:latin typeface="Calibri"/>
          <a:ea typeface="MS PGothic" panose="020B0600070205080204" pitchFamily="34" charset="-128"/>
          <a:cs typeface="Calibri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notesSlide" Target="../notesSlides/notesSlide39.xml"/><Relationship Id="rId7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49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2.emf"/><Relationship Id="rId4" Type="http://schemas.openxmlformats.org/officeDocument/2006/relationships/image" Target="../media/image23.png"/><Relationship Id="rId9" Type="http://schemas.openxmlformats.org/officeDocument/2006/relationships/package" Target="../embeddings/Microsoft_Word_Document1.docx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51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2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28.png"/><Relationship Id="rId4" Type="http://schemas.openxmlformats.org/officeDocument/2006/relationships/hyperlink" Target="https://myeav.ecuvie.assurances.d.bbg/jcms/lch_24163/accueil" TargetMode="Externa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sv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svg"/><Relationship Id="rId9" Type="http://schemas.openxmlformats.org/officeDocument/2006/relationships/image" Target="../media/image35.sv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diagramLayout" Target="../diagrams/layout1.xml"/><Relationship Id="rId7" Type="http://schemas.openxmlformats.org/officeDocument/2006/relationships/hyperlink" Target="mailto:cegee-b-assurance-vie@cegee.caisse-epargne.fr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440008" y="2169600"/>
            <a:ext cx="7558417" cy="1183786"/>
          </a:xfrm>
        </p:spPr>
        <p:txBody>
          <a:bodyPr/>
          <a:lstStyle/>
          <a:p>
            <a:r>
              <a:rPr lang="fr-FR" dirty="0"/>
              <a:t>ATELIER PREVOYANCE PRO  </a:t>
            </a:r>
            <a:br>
              <a:rPr lang="fr-FR" dirty="0"/>
            </a:br>
            <a:r>
              <a:rPr lang="fr-FR" dirty="0"/>
              <a:t>CEGEE</a:t>
            </a:r>
          </a:p>
        </p:txBody>
      </p:sp>
      <p:sp>
        <p:nvSpPr>
          <p:cNvPr id="7" name="Espace réservé du pied de page 8">
            <a:extLst>
              <a:ext uri="{FF2B5EF4-FFF2-40B4-BE49-F238E27FC236}">
                <a16:creationId xmlns:a16="http://schemas.microsoft.com/office/drawing/2014/main" id="{4EBBD46A-C887-4561-B2CC-056E63F778A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9882823" y="6370003"/>
            <a:ext cx="4111625" cy="16421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800" b="0" kern="1200" cap="none" baseline="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67" dirty="0"/>
              <a:t>JANVIER  2022</a:t>
            </a:r>
            <a:endParaRPr lang="fr-FR" sz="1067" dirty="0"/>
          </a:p>
        </p:txBody>
      </p:sp>
    </p:spTree>
    <p:extLst>
      <p:ext uri="{BB962C8B-B14F-4D97-AF65-F5344CB8AC3E}">
        <p14:creationId xmlns:p14="http://schemas.microsoft.com/office/powerpoint/2010/main" val="46816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4336026" y="1287328"/>
            <a:ext cx="7408299" cy="4283343"/>
          </a:xfrm>
        </p:spPr>
        <p:txBody>
          <a:bodyPr/>
          <a:lstStyle/>
          <a:p>
            <a:pPr>
              <a:spcBef>
                <a:spcPts val="5600"/>
              </a:spcBef>
            </a:pPr>
            <a:r>
              <a:rPr lang="fr-FR" sz="1600" dirty="0"/>
              <a:t>ZOOM SUR L OFFRE prévoyance pro ET QUIZ</a:t>
            </a:r>
            <a:br>
              <a:rPr lang="fr-FR" sz="1600" dirty="0"/>
            </a:br>
            <a:endParaRPr lang="fr-FR" sz="1600" dirty="0"/>
          </a:p>
          <a:p>
            <a:pPr>
              <a:spcBef>
                <a:spcPts val="5600"/>
              </a:spcBef>
            </a:pPr>
            <a:r>
              <a:rPr lang="fr-FR" sz="1600" dirty="0"/>
              <a:t>ATELIER PRISE DE CONSCIENCE « LES RISQUES A NE PAS ETRE ASSURE »</a:t>
            </a:r>
          </a:p>
          <a:p>
            <a:pPr>
              <a:spcBef>
                <a:spcPts val="5600"/>
              </a:spcBef>
            </a:pPr>
            <a:r>
              <a:rPr lang="fr-FR" sz="1600" dirty="0"/>
              <a:t>Traitement de l’OBJECTION: « J AI DÉJÀ UN CONTRAT A LA CONCURRENCE !! »</a:t>
            </a:r>
            <a:br>
              <a:rPr lang="fr-FR" sz="1600" dirty="0"/>
            </a:br>
            <a:endParaRPr lang="fr-FR" sz="1600" dirty="0"/>
          </a:p>
          <a:p>
            <a:pPr>
              <a:spcBef>
                <a:spcPts val="5600"/>
              </a:spcBef>
            </a:pPr>
            <a:r>
              <a:rPr lang="fr-FR" sz="1600" dirty="0"/>
              <a:t>LES OUTILS D AIDE A LA GESTION DE VOS CONTRATS PREVOYANCE </a:t>
            </a:r>
            <a:br>
              <a:rPr lang="fr-FR" sz="1467" dirty="0"/>
            </a:br>
            <a:endParaRPr lang="fr-FR" sz="1467" b="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sz="1867" b="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sz="1867" b="0" dirty="0">
              <a:solidFill>
                <a:schemeClr val="tx1"/>
              </a:solidFill>
            </a:endParaRPr>
          </a:p>
          <a:p>
            <a:endParaRPr lang="fr-FR" sz="1867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Sommaire</a:t>
            </a:r>
          </a:p>
        </p:txBody>
      </p:sp>
      <p:sp>
        <p:nvSpPr>
          <p:cNvPr id="7" name="Espace réservé du pied de page 8">
            <a:extLst>
              <a:ext uri="{FF2B5EF4-FFF2-40B4-BE49-F238E27FC236}">
                <a16:creationId xmlns:a16="http://schemas.microsoft.com/office/drawing/2014/main" id="{2D618D2C-CCEE-4148-BBBA-06B3B57A23DC}"/>
              </a:ext>
            </a:extLst>
          </p:cNvPr>
          <p:cNvSpPr txBox="1">
            <a:spLocks/>
          </p:cNvSpPr>
          <p:nvPr/>
        </p:nvSpPr>
        <p:spPr>
          <a:xfrm>
            <a:off x="343184" y="6599240"/>
            <a:ext cx="6688221" cy="16421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800" b="0" kern="1200" cap="none" baseline="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67" dirty="0"/>
              <a:t>Atelier PREV OYANCE PRO CEGEE                 JANVIER  2022</a:t>
            </a:r>
            <a:endParaRPr lang="fr-FR" sz="1067" dirty="0"/>
          </a:p>
        </p:txBody>
      </p:sp>
    </p:spTree>
    <p:extLst>
      <p:ext uri="{BB962C8B-B14F-4D97-AF65-F5344CB8AC3E}">
        <p14:creationId xmlns:p14="http://schemas.microsoft.com/office/powerpoint/2010/main" val="2613628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891174" y="1225619"/>
            <a:ext cx="8117946" cy="1183786"/>
          </a:xfrm>
        </p:spPr>
        <p:txBody>
          <a:bodyPr wrap="square">
            <a:spAutoFit/>
          </a:bodyPr>
          <a:lstStyle/>
          <a:p>
            <a:r>
              <a:rPr lang="fr-FR" sz="3733" dirty="0"/>
              <a:t>1. ZOOM  SUR L’OFFRE « prévoyance pro » ET QUIZ </a:t>
            </a:r>
            <a:endParaRPr lang="fr-FR" sz="3733" dirty="0">
              <a:solidFill>
                <a:schemeClr val="tx1"/>
              </a:solidFill>
            </a:endParaRP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3</a:t>
            </a:fld>
            <a:endParaRPr lang="fr-FR"/>
          </a:p>
        </p:txBody>
      </p:sp>
      <p:sp>
        <p:nvSpPr>
          <p:cNvPr id="11" name="object 6"/>
          <p:cNvSpPr/>
          <p:nvPr/>
        </p:nvSpPr>
        <p:spPr>
          <a:xfrm>
            <a:off x="3960000" y="4048961"/>
            <a:ext cx="574040" cy="72391"/>
          </a:xfrm>
          <a:custGeom>
            <a:avLst/>
            <a:gdLst/>
            <a:ahLst/>
            <a:cxnLst/>
            <a:rect l="l" t="t" r="r" b="b"/>
            <a:pathLst>
              <a:path w="430529" h="72389">
                <a:moveTo>
                  <a:pt x="0" y="71996"/>
                </a:moveTo>
                <a:lnTo>
                  <a:pt x="430402" y="71996"/>
                </a:lnTo>
                <a:lnTo>
                  <a:pt x="430402" y="0"/>
                </a:lnTo>
                <a:lnTo>
                  <a:pt x="0" y="0"/>
                </a:lnTo>
                <a:lnTo>
                  <a:pt x="0" y="7199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7" name="Espace réservé du pied de page 8">
            <a:extLst>
              <a:ext uri="{FF2B5EF4-FFF2-40B4-BE49-F238E27FC236}">
                <a16:creationId xmlns:a16="http://schemas.microsoft.com/office/drawing/2014/main" id="{30F8AB57-89FE-471D-B4D1-537345FFDE7F}"/>
              </a:ext>
            </a:extLst>
          </p:cNvPr>
          <p:cNvSpPr txBox="1">
            <a:spLocks/>
          </p:cNvSpPr>
          <p:nvPr/>
        </p:nvSpPr>
        <p:spPr>
          <a:xfrm>
            <a:off x="343184" y="6599240"/>
            <a:ext cx="6688221" cy="16421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800" b="0" kern="1200" cap="none" baseline="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67" dirty="0"/>
              <a:t>Atelier PREV OYANCE PRO CEGEE                 JANVIER  2022</a:t>
            </a:r>
            <a:endParaRPr lang="fr-FR" sz="1067" dirty="0"/>
          </a:p>
        </p:txBody>
      </p:sp>
    </p:spTree>
    <p:extLst>
      <p:ext uri="{BB962C8B-B14F-4D97-AF65-F5344CB8AC3E}">
        <p14:creationId xmlns:p14="http://schemas.microsoft.com/office/powerpoint/2010/main" val="77691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2">
            <a:extLst>
              <a:ext uri="{FF2B5EF4-FFF2-40B4-BE49-F238E27FC236}">
                <a16:creationId xmlns:a16="http://schemas.microsoft.com/office/drawing/2014/main" id="{5DCC6A70-D515-4D9A-A497-D714F2F057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4424844"/>
              </p:ext>
            </p:extLst>
          </p:nvPr>
        </p:nvGraphicFramePr>
        <p:xfrm>
          <a:off x="1371601" y="53339"/>
          <a:ext cx="9180512" cy="6751321"/>
        </p:xfrm>
        <a:graphic>
          <a:graphicData uri="http://schemas.openxmlformats.org/drawingml/2006/table">
            <a:tbl>
              <a:tblPr firstRow="1" bandRow="1"/>
              <a:tblGrid>
                <a:gridCol w="447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1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5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79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079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8063">
                <a:tc gridSpan="2"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9pPr>
                    </a:lstStyle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58652" marR="58652" marT="29326" marB="29326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9pPr>
                    </a:lstStyle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</a:rPr>
                        <a:t>Initial</a:t>
                      </a:r>
                    </a:p>
                  </a:txBody>
                  <a:tcPr marL="58652" marR="58652" marT="69274" marB="69274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9pPr>
                    </a:lstStyle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</a:rPr>
                        <a:t>Confort</a:t>
                      </a:r>
                    </a:p>
                  </a:txBody>
                  <a:tcPr marL="58652" marR="58652" marT="69274" marB="69274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SimonKucher"/>
                        </a:defRPr>
                      </a:lvl9pPr>
                    </a:lstStyle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SimonKucher"/>
                          <a:ea typeface="+mn-ea"/>
                          <a:cs typeface="+mn-cs"/>
                        </a:rPr>
                        <a:t>Optimal</a:t>
                      </a:r>
                    </a:p>
                  </a:txBody>
                  <a:tcPr marL="58652" marR="58652" marT="69274" marB="69274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4324">
                <a:tc gridSpan="2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9pPr>
                    </a:lstStyle>
                    <a:p>
                      <a:pPr marL="0" indent="0" algn="l"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Socle</a:t>
                      </a:r>
                      <a:r>
                        <a:rPr lang="fr-FR" sz="1400" b="1" baseline="0" dirty="0">
                          <a:solidFill>
                            <a:schemeClr val="tx1"/>
                          </a:solidFill>
                        </a:rPr>
                        <a:t> de garanties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2366" marR="58652" marT="92366" marB="92366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9pPr>
                    </a:lstStyle>
                    <a:p>
                      <a:pPr marL="342900" lvl="1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fr-FR" sz="12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SimonKucher"/>
                          <a:ea typeface="+mn-ea"/>
                          <a:cs typeface="+mn-cs"/>
                        </a:rPr>
                        <a:t>Couverture Accidents &amp; Maladies</a:t>
                      </a:r>
                    </a:p>
                    <a:p>
                      <a:pPr marL="685800" lvl="2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SimonKucher"/>
                          <a:ea typeface="+mn-ea"/>
                          <a:cs typeface="+mn-cs"/>
                        </a:rPr>
                        <a:t>NB</a:t>
                      </a:r>
                      <a:r>
                        <a:rPr lang="fr-FR" sz="1200" kern="1200" baseline="0" dirty="0">
                          <a:solidFill>
                            <a:schemeClr val="tx1"/>
                          </a:solidFill>
                          <a:latin typeface="SimonKucher"/>
                          <a:ea typeface="+mn-ea"/>
                          <a:cs typeface="+mn-cs"/>
                        </a:rPr>
                        <a:t> : La couverture </a:t>
                      </a:r>
                      <a:r>
                        <a:rPr lang="fr-FR" sz="1200" b="1" kern="1200" dirty="0">
                          <a:solidFill>
                            <a:schemeClr val="tx1"/>
                          </a:solidFill>
                          <a:latin typeface="SimonKucher"/>
                          <a:ea typeface="+mn-ea"/>
                          <a:cs typeface="+mn-cs"/>
                        </a:rPr>
                        <a:t>Accident seul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latin typeface="SimonKucher"/>
                          <a:ea typeface="+mn-ea"/>
                          <a:cs typeface="+mn-cs"/>
                        </a:rPr>
                        <a:t>ne sera disponible qu’en </a:t>
                      </a:r>
                      <a:r>
                        <a:rPr lang="fr-FR" sz="1200" b="1" kern="1200" dirty="0">
                          <a:solidFill>
                            <a:schemeClr val="tx1"/>
                          </a:solidFill>
                          <a:latin typeface="SimonKucher"/>
                          <a:ea typeface="+mn-ea"/>
                          <a:cs typeface="+mn-cs"/>
                        </a:rPr>
                        <a:t>cas de refus sélection médicale</a:t>
                      </a:r>
                    </a:p>
                    <a:p>
                      <a:pPr marL="685800" lvl="2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endParaRPr lang="fr-FR" sz="1200" b="1" kern="1200" baseline="0" dirty="0">
                        <a:solidFill>
                          <a:schemeClr val="tx1"/>
                        </a:solidFill>
                        <a:latin typeface="SimonKucher"/>
                        <a:ea typeface="+mn-ea"/>
                        <a:cs typeface="+mn-cs"/>
                      </a:endParaRPr>
                    </a:p>
                    <a:p>
                      <a:pPr marL="342900" marR="0" lvl="1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SimonKucher"/>
                          <a:ea typeface="+mn-ea"/>
                          <a:cs typeface="+mn-cs"/>
                        </a:rPr>
                        <a:t>Indemnités journalières forfaitaires en cas d’arrêt de travail </a:t>
                      </a:r>
                    </a:p>
                    <a:p>
                      <a:pPr marL="685800" marR="0" lvl="2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="0" kern="1200" noProof="0" dirty="0">
                          <a:solidFill>
                            <a:schemeClr val="tx1"/>
                          </a:solidFill>
                          <a:latin typeface="SimonKucher"/>
                          <a:ea typeface="+mn-ea"/>
                          <a:cs typeface="+mn-cs"/>
                        </a:rPr>
                        <a:t>ITT: 500€ à 20 000€ par mois et par tranche de 100€/mois</a:t>
                      </a:r>
                    </a:p>
                    <a:p>
                      <a:pPr marL="685800" marR="0" lvl="2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200" b="0" kern="1200" noProof="0" dirty="0">
                        <a:solidFill>
                          <a:schemeClr val="tx1"/>
                        </a:solidFill>
                        <a:latin typeface="SimonKucher"/>
                        <a:ea typeface="+mn-ea"/>
                        <a:cs typeface="+mn-cs"/>
                      </a:endParaRPr>
                    </a:p>
                    <a:p>
                      <a:pPr marL="342900" marR="0" lvl="1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SimonKucher"/>
                          <a:ea typeface="+mn-ea"/>
                          <a:cs typeface="+mn-cs"/>
                        </a:rPr>
                        <a:t>Capital décès PTIA (versé obligatoirement en rente pour Madelin) </a:t>
                      </a:r>
                    </a:p>
                    <a:p>
                      <a:pPr marL="685800" marR="0" lvl="2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SimonKucher"/>
                          <a:ea typeface="+mn-ea"/>
                          <a:cs typeface="+mn-cs"/>
                        </a:rPr>
                        <a:t>montant déplafonné: à partir de 25K€ par tranche de 5000€</a:t>
                      </a:r>
                      <a:endParaRPr lang="fr-FR" sz="11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8652" marR="58652" marT="46183" marB="46183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2533">
                <a:tc rowSpan="5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9pPr>
                    </a:lstStyle>
                    <a:p>
                      <a:pPr algn="ctr"/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Contenu différencié / niveau</a:t>
                      </a:r>
                    </a:p>
                  </a:txBody>
                  <a:tcPr marL="92366" marR="58652" marT="92366" marB="92366" vert="vert27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9pPr>
                    </a:lstStyle>
                    <a:p>
                      <a:pPr algn="l"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r>
                        <a:rPr lang="fr-FR" sz="1100" b="1" dirty="0">
                          <a:solidFill>
                            <a:schemeClr val="tx1"/>
                          </a:solidFill>
                        </a:rPr>
                        <a:t>Type de prestation</a:t>
                      </a: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r>
                        <a:rPr lang="fr-FR" sz="1100" b="1" dirty="0">
                          <a:solidFill>
                            <a:schemeClr val="tx1"/>
                          </a:solidFill>
                        </a:rPr>
                        <a:t>Durée d’indemnisation max</a:t>
                      </a:r>
                    </a:p>
                  </a:txBody>
                  <a:tcPr marL="92366" marR="58652" marT="23091" marB="23091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9pPr>
                    </a:lstStyle>
                    <a:p>
                      <a:pPr algn="ctr"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Arrêt de travail (ITT)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Jusqu’à 12 mois</a:t>
                      </a:r>
                    </a:p>
                  </a:txBody>
                  <a:tcPr marL="92366" marR="58652" marT="23091" marB="2309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BBD1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9pPr>
                    </a:lstStyle>
                    <a:p>
                      <a:pPr algn="ctr"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Arrêt de travail (ITT)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jusqu’à</a:t>
                      </a:r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36 mois puis </a:t>
                      </a:r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Invalidité</a:t>
                      </a:r>
                      <a:r>
                        <a:rPr lang="fr-FR" sz="1200" b="1" baseline="0" dirty="0">
                          <a:solidFill>
                            <a:schemeClr val="tx1"/>
                          </a:solidFill>
                        </a:rPr>
                        <a:t> Permanente</a:t>
                      </a:r>
                      <a:endParaRPr lang="fr-FR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2366" marR="58652" marT="23091" marB="2309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BBD1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9pPr>
                    </a:lstStyle>
                    <a:p>
                      <a:pPr algn="ctr"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Arrêt de travail (ITT)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jusqu’à</a:t>
                      </a:r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36 mois puis </a:t>
                      </a:r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Invalidité</a:t>
                      </a:r>
                      <a:r>
                        <a:rPr lang="fr-FR" sz="1200" b="1" baseline="0" dirty="0">
                          <a:solidFill>
                            <a:schemeClr val="tx1"/>
                          </a:solidFill>
                        </a:rPr>
                        <a:t> Permanente</a:t>
                      </a:r>
                      <a:endParaRPr lang="fr-FR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2366" marR="58652" marT="23091" marB="2309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BBD1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765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144000" marT="144000" marB="144000" anchor="ctr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9pPr>
                    </a:lstStyle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chemeClr val="tx1"/>
                          </a:solidFill>
                        </a:rPr>
                        <a:t>Délais de franchise</a:t>
                      </a:r>
                    </a:p>
                    <a:p>
                      <a:pPr marL="260350" indent="-171450" algn="l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</a:rPr>
                        <a:t>Maladie</a:t>
                      </a:r>
                      <a:endParaRPr lang="fr-FR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92366" marR="58652" marT="23091" marB="23091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9pPr>
                    </a:lstStyle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Absolue</a:t>
                      </a:r>
                      <a:endParaRPr lang="fr-FR" sz="1200" b="1" dirty="0">
                        <a:solidFill>
                          <a:schemeClr val="tx1"/>
                        </a:solidFill>
                      </a:endParaRPr>
                    </a:p>
                    <a:p>
                      <a:pPr marL="266700" indent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15 jours</a:t>
                      </a:r>
                    </a:p>
                  </a:txBody>
                  <a:tcPr marL="92366" marR="58652" marT="23091" marB="23091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9pPr>
                    </a:lstStyle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Absolue</a:t>
                      </a:r>
                      <a:endParaRPr lang="fr-FR" sz="1200" b="1" dirty="0">
                        <a:solidFill>
                          <a:schemeClr val="tx1"/>
                        </a:solidFill>
                      </a:endParaRPr>
                    </a:p>
                    <a:p>
                      <a:pPr marL="266700" indent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7 jours </a:t>
                      </a:r>
                    </a:p>
                  </a:txBody>
                  <a:tcPr marL="92366" marR="58652" marT="23091" marB="23091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BBD1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9pPr>
                    </a:lstStyle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Absolue</a:t>
                      </a:r>
                    </a:p>
                    <a:p>
                      <a:pPr marL="266700" indent="0"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3 jours</a:t>
                      </a:r>
                    </a:p>
                  </a:txBody>
                  <a:tcPr marL="92366" marR="58652" marT="23091" marB="23091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BBD1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944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144000" marT="144000" marB="144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9pPr>
                    </a:lstStyle>
                    <a:p>
                      <a:pPr marL="260350" marR="0" lvl="0" indent="-17145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</a:rPr>
                        <a:t>Accident</a:t>
                      </a:r>
                      <a:endParaRPr lang="fr-FR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92366" marR="58652" marT="23091" marB="23091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9pPr>
                    </a:lstStyle>
                    <a:p>
                      <a:pPr marL="26670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3 jours</a:t>
                      </a:r>
                      <a:endParaRPr lang="fr-FR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2366" marR="58652" marT="23091" marB="2309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BBD1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9pPr>
                    </a:lstStyle>
                    <a:p>
                      <a:pPr marL="26670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3 jours </a:t>
                      </a:r>
                      <a:endParaRPr lang="fr-FR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2366" marR="58652" marT="23091" marB="2309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BBD1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9pPr>
                    </a:lstStyle>
                    <a:p>
                      <a:pPr marL="26670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0 jour </a:t>
                      </a:r>
                    </a:p>
                  </a:txBody>
                  <a:tcPr marL="92366" marR="58652" marT="23091" marB="2309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BBD1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392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9pPr>
                    </a:lstStyle>
                    <a:p>
                      <a:pPr marL="26035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Hospitalisation</a:t>
                      </a:r>
                    </a:p>
                  </a:txBody>
                  <a:tcPr marL="92366" marR="58652" marT="23091" marB="23091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9pPr>
                    </a:lstStyle>
                    <a:p>
                      <a:pPr marL="26670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15 jours si maladie</a:t>
                      </a:r>
                    </a:p>
                    <a:p>
                      <a:pPr marL="26670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3 jours si accident</a:t>
                      </a:r>
                    </a:p>
                  </a:txBody>
                  <a:tcPr marL="92366" marR="58652" marT="23091" marB="2309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BBD1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9pPr>
                    </a:lstStyle>
                    <a:p>
                      <a:pPr marL="26670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3 jours</a:t>
                      </a:r>
                    </a:p>
                  </a:txBody>
                  <a:tcPr marL="92366" marR="58652" marT="23091" marB="2309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BBD1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9pPr>
                    </a:lstStyle>
                    <a:p>
                      <a:pPr marL="26670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0 jour </a:t>
                      </a:r>
                    </a:p>
                  </a:txBody>
                  <a:tcPr marL="92366" marR="58652" marT="23091" marB="2309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BBD1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0704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144000" marT="144000" marB="144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9pPr>
                    </a:lstStyle>
                    <a:p>
                      <a:pPr marL="266700" marR="0" lvl="0" indent="-17780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MNO (carence 1 an)</a:t>
                      </a:r>
                    </a:p>
                  </a:txBody>
                  <a:tcPr marL="92366" marR="58652" marT="23091" marB="23091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9pPr>
                    </a:lstStyle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92366" marR="58652" marT="23091" marB="2309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9pPr>
                    </a:lstStyle>
                    <a:p>
                      <a:pPr marL="26670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180 jours</a:t>
                      </a:r>
                    </a:p>
                  </a:txBody>
                  <a:tcPr marL="92366" marR="58652" marT="23091" marB="2309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BBD1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9pPr>
                    </a:lstStyle>
                    <a:p>
                      <a:pPr marL="0" marR="0" lvl="0" indent="274638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baseline="0" dirty="0">
                          <a:solidFill>
                            <a:schemeClr val="tx1"/>
                          </a:solidFill>
                        </a:rPr>
                        <a:t>90 jours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92366" marR="58652" marT="23091" marB="2309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BBD1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77881">
                <a:tc rowSpan="2" gridSpan="2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9pPr>
                    </a:lstStyle>
                    <a:p>
                      <a:pPr marL="0" indent="0" algn="l"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Autres garanties</a:t>
                      </a:r>
                    </a:p>
                  </a:txBody>
                  <a:tcPr marL="92366" marR="58652" marT="92366" marB="9236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9pPr>
                    </a:lstStyle>
                    <a:p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 marL="58652" marR="58652" marT="92366" marB="92366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9pPr>
                    </a:lstStyle>
                    <a:p>
                      <a:pPr marL="171450" marR="0" lvl="0" indent="-17145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Couverture </a:t>
                      </a: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en cas de maladie « non objectivable »</a:t>
                      </a:r>
                      <a:endParaRPr lang="fr-FR" sz="1200" b="1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Invalidité</a:t>
                      </a:r>
                      <a:r>
                        <a:rPr lang="fr-FR" sz="1200" baseline="0" dirty="0">
                          <a:solidFill>
                            <a:schemeClr val="tx1"/>
                          </a:solidFill>
                        </a:rPr>
                        <a:t> : Partielle </a:t>
                      </a:r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(entre 33% et 66%) + IPT</a:t>
                      </a:r>
                    </a:p>
                    <a:p>
                      <a:pPr marL="171450" marR="0" lvl="0" indent="-17145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IPT accidentelle</a:t>
                      </a:r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:  versement d’un capital complémentaire d’un montant correspondant à 12 mensualités de la rente d’invalidité</a:t>
                      </a: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200" b="1" dirty="0">
                          <a:solidFill>
                            <a:schemeClr val="accent3"/>
                          </a:solidFill>
                        </a:rPr>
                        <a:t>Option</a:t>
                      </a:r>
                      <a:r>
                        <a:rPr lang="fr-FR" sz="1200" b="1" baseline="0" dirty="0">
                          <a:solidFill>
                            <a:schemeClr val="accent3"/>
                          </a:solidFill>
                        </a:rPr>
                        <a:t> g</a:t>
                      </a:r>
                      <a:r>
                        <a:rPr lang="fr-FR" sz="1200" b="1" dirty="0">
                          <a:solidFill>
                            <a:schemeClr val="accent3"/>
                          </a:solidFill>
                        </a:rPr>
                        <a:t>arantie frais d’exploitation permanents</a:t>
                      </a:r>
                    </a:p>
                  </a:txBody>
                  <a:tcPr marL="58652" marR="58652" marT="46183" marB="46183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marR="0" lvl="0" indent="-17145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fr-FR" sz="120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T="144000" marB="1440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48298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58652" marR="58652" marT="92366" marB="92366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9pPr>
                    </a:lstStyle>
                    <a:p>
                      <a:pPr marL="171450" marR="0" lvl="0" indent="-17145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fr-FR" sz="1050" b="1" dirty="0">
                        <a:solidFill>
                          <a:schemeClr val="tx1"/>
                        </a:solidFill>
                      </a:endParaRPr>
                    </a:p>
                  </a:txBody>
                  <a:tcPr marL="58652" marR="58652" marT="46183" marB="4618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SimonKucher"/>
                        </a:defRPr>
                      </a:lvl9pPr>
                    </a:lstStyle>
                    <a:p>
                      <a:pPr marL="171450" marR="0" lvl="0" indent="-17145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Reprise d’activité à temps partiel</a:t>
                      </a:r>
                      <a:r>
                        <a:rPr lang="fr-FR" sz="12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thérapeutique</a:t>
                      </a:r>
                    </a:p>
                    <a:p>
                      <a:pPr marL="171450" marR="0" lvl="0" indent="-17145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doublement du capital en décès/PTIA accidentel </a:t>
                      </a:r>
                    </a:p>
                  </a:txBody>
                  <a:tcPr marL="58652" marR="58652" marT="46183" marB="4618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5833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ChangeArrowheads="1"/>
          </p:cNvSpPr>
          <p:nvPr/>
        </p:nvSpPr>
        <p:spPr bwMode="gray">
          <a:xfrm>
            <a:off x="819968" y="3794758"/>
            <a:ext cx="10667999" cy="121922"/>
          </a:xfrm>
          <a:prstGeom prst="rect">
            <a:avLst/>
          </a:prstGeom>
          <a:solidFill>
            <a:srgbClr val="532677"/>
          </a:solidFill>
          <a:ln>
            <a:noFill/>
          </a:ln>
          <a:effectLst/>
        </p:spPr>
        <p:txBody>
          <a:bodyPr wrap="none" lIns="80145" tIns="40073" rIns="80145" bIns="40073" anchor="ctr"/>
          <a:lstStyle/>
          <a:p>
            <a:pPr eaLnBrk="0" hangingPunct="0"/>
            <a:endParaRPr lang="fr-FR" altLang="fr-FR" sz="2400">
              <a:solidFill>
                <a:srgbClr val="1D1B1B"/>
              </a:solidFill>
              <a:latin typeface="Century Gothic" panose="020B0502020202020204" pitchFamily="34" charset="0"/>
              <a:cs typeface="Arial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4F72DFDC-C242-43F5-96B8-CC86E01BAC67}"/>
              </a:ext>
            </a:extLst>
          </p:cNvPr>
          <p:cNvSpPr txBox="1">
            <a:spLocks/>
          </p:cNvSpPr>
          <p:nvPr/>
        </p:nvSpPr>
        <p:spPr>
          <a:xfrm>
            <a:off x="6444863" y="1281424"/>
            <a:ext cx="4187960" cy="1455923"/>
          </a:xfrm>
          <a:prstGeom prst="rect">
            <a:avLst/>
          </a:prstGeom>
        </p:spPr>
        <p:txBody>
          <a:bodyPr>
            <a:noAutofit/>
          </a:bodyPr>
          <a:lstStyle>
            <a:lvl1pPr algn="l" defTabSz="342900" rtl="0" eaLnBrk="0" fontAlgn="base" hangingPunct="0"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342900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pitchFamily="34" charset="0"/>
              </a:defRPr>
            </a:lvl2pPr>
            <a:lvl3pPr algn="l" defTabSz="342900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pitchFamily="34" charset="0"/>
              </a:defRPr>
            </a:lvl3pPr>
            <a:lvl4pPr algn="l" defTabSz="342900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pitchFamily="34" charset="0"/>
              </a:defRPr>
            </a:lvl4pPr>
            <a:lvl5pPr algn="l" defTabSz="342900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pitchFamily="34" charset="0"/>
              </a:defRPr>
            </a:lvl5pPr>
            <a:lvl6pPr marL="342900" algn="l" defTabSz="34290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pitchFamily="34" charset="0"/>
              </a:defRPr>
            </a:lvl6pPr>
            <a:lvl7pPr marL="685800" algn="l" defTabSz="34290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pitchFamily="34" charset="0"/>
              </a:defRPr>
            </a:lvl7pPr>
            <a:lvl8pPr marL="1028700" algn="l" defTabSz="34290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pitchFamily="34" charset="0"/>
              </a:defRPr>
            </a:lvl8pPr>
            <a:lvl9pPr marL="1371600" algn="l" defTabSz="34290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fr-FR" sz="3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12 QUESTIONS SUR L’OFFRE</a:t>
            </a:r>
          </a:p>
          <a:p>
            <a:pPr algn="ctr"/>
            <a:endParaRPr lang="fr-FR" sz="32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fr-FR" sz="3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En collectif</a:t>
            </a: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gray">
          <a:xfrm rot="16200000" flipV="1">
            <a:off x="2878979" y="3610396"/>
            <a:ext cx="6386036" cy="163941"/>
          </a:xfrm>
          <a:prstGeom prst="rect">
            <a:avLst/>
          </a:prstGeom>
          <a:solidFill>
            <a:srgbClr val="532677"/>
          </a:solidFill>
          <a:ln>
            <a:noFill/>
          </a:ln>
          <a:effectLst/>
        </p:spPr>
        <p:txBody>
          <a:bodyPr wrap="none" lIns="80145" tIns="40073" rIns="80145" bIns="40073" anchor="ctr"/>
          <a:lstStyle/>
          <a:p>
            <a:pPr eaLnBrk="0" hangingPunct="0"/>
            <a:endParaRPr lang="fr-FR" altLang="fr-FR" sz="2400">
              <a:solidFill>
                <a:srgbClr val="1D1B1B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8" name="TextBox 43">
            <a:extLst>
              <a:ext uri="{FF2B5EF4-FFF2-40B4-BE49-F238E27FC236}">
                <a16:creationId xmlns:a16="http://schemas.microsoft.com/office/drawing/2014/main" id="{27A26096-3BF1-4EAA-9754-646619C363ED}"/>
              </a:ext>
            </a:extLst>
          </p:cNvPr>
          <p:cNvSpPr txBox="1"/>
          <p:nvPr/>
        </p:nvSpPr>
        <p:spPr>
          <a:xfrm>
            <a:off x="1" y="-27383"/>
            <a:ext cx="12192000" cy="935434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400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QUIZ SUR L’OFFRE</a:t>
            </a:r>
            <a:endParaRPr lang="fr-FR" sz="1800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CD2B76E-1C9F-4498-B84F-9DA201B6D3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21"/>
          <a:stretch/>
        </p:blipFill>
        <p:spPr>
          <a:xfrm>
            <a:off x="837369" y="3909911"/>
            <a:ext cx="5152657" cy="294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374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FF5BD64-47E5-4208-83C6-6154F1A57D42}"/>
              </a:ext>
            </a:extLst>
          </p:cNvPr>
          <p:cNvSpPr txBox="1">
            <a:spLocks/>
          </p:cNvSpPr>
          <p:nvPr/>
        </p:nvSpPr>
        <p:spPr>
          <a:xfrm>
            <a:off x="1774825" y="0"/>
            <a:ext cx="3203847" cy="396000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400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sz="2000" b="1" dirty="0"/>
              <a:t>QUESTION 1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E2A26498-9BAC-4FE0-B152-113ED9D1F8AE}"/>
              </a:ext>
            </a:extLst>
          </p:cNvPr>
          <p:cNvSpPr txBox="1">
            <a:spLocks/>
          </p:cNvSpPr>
          <p:nvPr/>
        </p:nvSpPr>
        <p:spPr>
          <a:xfrm>
            <a:off x="4979370" y="0"/>
            <a:ext cx="5437806" cy="39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eaLnBrk="0" hangingPunct="0">
              <a:defRPr>
                <a:solidFill>
                  <a:srgbClr val="1D1B1B"/>
                </a:solidFill>
                <a:latin typeface="Verdana" pitchFamily="34" charset="0"/>
                <a:cs typeface="Arial" charset="0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fr-FR" sz="2000" spc="-40" dirty="0">
                <a:solidFill>
                  <a:prstClr val="white"/>
                </a:solidFill>
                <a:latin typeface="DejaVu Sans"/>
                <a:cs typeface="DejaVu Sans"/>
              </a:rPr>
              <a:t>Offre </a:t>
            </a:r>
            <a:r>
              <a:rPr lang="fr-FR" sz="2000" spc="-20" dirty="0">
                <a:solidFill>
                  <a:prstClr val="white"/>
                </a:solidFill>
                <a:latin typeface="DejaVu Sans"/>
                <a:cs typeface="DejaVu Sans"/>
              </a:rPr>
              <a:t>Prévoyance </a:t>
            </a:r>
            <a:r>
              <a:rPr lang="fr-FR" sz="2000" dirty="0">
                <a:solidFill>
                  <a:prstClr val="white"/>
                </a:solidFill>
                <a:latin typeface="DejaVu Sans"/>
                <a:cs typeface="DejaVu Sans"/>
              </a:rPr>
              <a:t>- </a:t>
            </a:r>
            <a:r>
              <a:rPr lang="fr-FR" sz="2000" spc="-5" dirty="0">
                <a:solidFill>
                  <a:prstClr val="white"/>
                </a:solidFill>
                <a:latin typeface="DejaVu Sans"/>
                <a:cs typeface="DejaVu Sans"/>
              </a:rPr>
              <a:t>Socle </a:t>
            </a:r>
            <a:r>
              <a:rPr lang="fr-FR" sz="2000" spc="-30" dirty="0">
                <a:solidFill>
                  <a:prstClr val="white"/>
                </a:solidFill>
                <a:latin typeface="DejaVu Sans"/>
                <a:cs typeface="DejaVu Sans"/>
              </a:rPr>
              <a:t>obligatoire</a:t>
            </a:r>
            <a:endParaRPr lang="fr-FR" sz="2000" dirty="0">
              <a:solidFill>
                <a:prstClr val="white"/>
              </a:solidFill>
              <a:latin typeface="DejaVu Sans"/>
              <a:cs typeface="DejaVu Sans"/>
            </a:endParaRPr>
          </a:p>
        </p:txBody>
      </p:sp>
      <p:sp>
        <p:nvSpPr>
          <p:cNvPr id="16" name="object 24">
            <a:extLst>
              <a:ext uri="{FF2B5EF4-FFF2-40B4-BE49-F238E27FC236}">
                <a16:creationId xmlns:a16="http://schemas.microsoft.com/office/drawing/2014/main" id="{65B72686-4F43-4624-B775-101BAA92CBA8}"/>
              </a:ext>
            </a:extLst>
          </p:cNvPr>
          <p:cNvSpPr/>
          <p:nvPr/>
        </p:nvSpPr>
        <p:spPr>
          <a:xfrm>
            <a:off x="1775522" y="2596660"/>
            <a:ext cx="8641654" cy="36406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98304C5C-7783-49D1-A5C7-64C714636E5E}"/>
              </a:ext>
            </a:extLst>
          </p:cNvPr>
          <p:cNvSpPr txBox="1"/>
          <p:nvPr/>
        </p:nvSpPr>
        <p:spPr>
          <a:xfrm>
            <a:off x="1775523" y="661161"/>
            <a:ext cx="8568949" cy="354747"/>
          </a:xfrm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pPr marL="22578" marR="9031" algn="ctr">
              <a:lnSpc>
                <a:spcPct val="121200"/>
              </a:lnSpc>
              <a:spcBef>
                <a:spcPts val="178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Le montant des indemnités journalières est : </a:t>
            </a:r>
          </a:p>
        </p:txBody>
      </p:sp>
      <p:sp>
        <p:nvSpPr>
          <p:cNvPr id="19" name="object 30">
            <a:extLst>
              <a:ext uri="{FF2B5EF4-FFF2-40B4-BE49-F238E27FC236}">
                <a16:creationId xmlns:a16="http://schemas.microsoft.com/office/drawing/2014/main" id="{800209FD-C730-41A8-AC92-A2855517E65A}"/>
              </a:ext>
            </a:extLst>
          </p:cNvPr>
          <p:cNvSpPr/>
          <p:nvPr/>
        </p:nvSpPr>
        <p:spPr>
          <a:xfrm>
            <a:off x="2351584" y="3226863"/>
            <a:ext cx="360000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31">
            <a:extLst>
              <a:ext uri="{FF2B5EF4-FFF2-40B4-BE49-F238E27FC236}">
                <a16:creationId xmlns:a16="http://schemas.microsoft.com/office/drawing/2014/main" id="{ECD95573-C6E6-43D8-9A04-785E8BCC9F6E}"/>
              </a:ext>
            </a:extLst>
          </p:cNvPr>
          <p:cNvSpPr/>
          <p:nvPr/>
        </p:nvSpPr>
        <p:spPr>
          <a:xfrm>
            <a:off x="2999656" y="3145027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 illimité</a:t>
            </a:r>
          </a:p>
        </p:txBody>
      </p:sp>
      <p:sp>
        <p:nvSpPr>
          <p:cNvPr id="21" name="object 32">
            <a:extLst>
              <a:ext uri="{FF2B5EF4-FFF2-40B4-BE49-F238E27FC236}">
                <a16:creationId xmlns:a16="http://schemas.microsoft.com/office/drawing/2014/main" id="{E37FC7BB-FF9A-4A2E-B0FB-D7D29BB7F972}"/>
              </a:ext>
            </a:extLst>
          </p:cNvPr>
          <p:cNvSpPr/>
          <p:nvPr/>
        </p:nvSpPr>
        <p:spPr>
          <a:xfrm>
            <a:off x="2351584" y="4478612"/>
            <a:ext cx="360000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33">
            <a:extLst>
              <a:ext uri="{FF2B5EF4-FFF2-40B4-BE49-F238E27FC236}">
                <a16:creationId xmlns:a16="http://schemas.microsoft.com/office/drawing/2014/main" id="{9A0F19EB-AC56-43BF-8710-AB103EB6CE53}"/>
              </a:ext>
            </a:extLst>
          </p:cNvPr>
          <p:cNvSpPr/>
          <p:nvPr/>
        </p:nvSpPr>
        <p:spPr>
          <a:xfrm>
            <a:off x="2999656" y="4385493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 forfaitaire limité à 20 000 EUR par mois </a:t>
            </a:r>
          </a:p>
        </p:txBody>
      </p:sp>
      <p:sp>
        <p:nvSpPr>
          <p:cNvPr id="23" name="object 34">
            <a:extLst>
              <a:ext uri="{FF2B5EF4-FFF2-40B4-BE49-F238E27FC236}">
                <a16:creationId xmlns:a16="http://schemas.microsoft.com/office/drawing/2014/main" id="{D74E8874-7A00-4480-80FB-E17092FF437E}"/>
              </a:ext>
            </a:extLst>
          </p:cNvPr>
          <p:cNvSpPr/>
          <p:nvPr/>
        </p:nvSpPr>
        <p:spPr>
          <a:xfrm>
            <a:off x="2351584" y="3836463"/>
            <a:ext cx="360000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35">
            <a:extLst>
              <a:ext uri="{FF2B5EF4-FFF2-40B4-BE49-F238E27FC236}">
                <a16:creationId xmlns:a16="http://schemas.microsoft.com/office/drawing/2014/main" id="{25150A66-B24E-42BC-AF32-129CF433293C}"/>
              </a:ext>
            </a:extLst>
          </p:cNvPr>
          <p:cNvSpPr/>
          <p:nvPr/>
        </p:nvSpPr>
        <p:spPr>
          <a:xfrm>
            <a:off x="2999656" y="3753581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r>
              <a:rPr lang="fr-FR" sz="2000" spc="144" dirty="0">
                <a:solidFill>
                  <a:prstClr val="black"/>
                </a:solidFill>
                <a:latin typeface="Tahoma"/>
                <a:cs typeface="Tahoma"/>
              </a:rPr>
              <a:t> indemnitaire limité à 20 000 EUR par mois</a:t>
            </a:r>
          </a:p>
        </p:txBody>
      </p:sp>
      <p:sp>
        <p:nvSpPr>
          <p:cNvPr id="25" name="object 36">
            <a:extLst>
              <a:ext uri="{FF2B5EF4-FFF2-40B4-BE49-F238E27FC236}">
                <a16:creationId xmlns:a16="http://schemas.microsoft.com/office/drawing/2014/main" id="{04330F0B-4364-4FD9-870A-152016136606}"/>
              </a:ext>
            </a:extLst>
          </p:cNvPr>
          <p:cNvSpPr/>
          <p:nvPr/>
        </p:nvSpPr>
        <p:spPr>
          <a:xfrm>
            <a:off x="2351584" y="5147773"/>
            <a:ext cx="360000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37">
            <a:extLst>
              <a:ext uri="{FF2B5EF4-FFF2-40B4-BE49-F238E27FC236}">
                <a16:creationId xmlns:a16="http://schemas.microsoft.com/office/drawing/2014/main" id="{43173FFF-FB05-4BBC-8459-7444D00F35C4}"/>
              </a:ext>
            </a:extLst>
          </p:cNvPr>
          <p:cNvSpPr/>
          <p:nvPr/>
        </p:nvSpPr>
        <p:spPr>
          <a:xfrm>
            <a:off x="2999656" y="5057467"/>
            <a:ext cx="6840760" cy="496698"/>
          </a:xfrm>
          <a:custGeom>
            <a:avLst/>
            <a:gdLst/>
            <a:ahLst/>
            <a:cxnLst/>
            <a:rect l="l" t="t" r="r" b="b"/>
            <a:pathLst>
              <a:path w="5524500" h="279400">
                <a:moveTo>
                  <a:pt x="5461000" y="279400"/>
                </a:moveTo>
                <a:lnTo>
                  <a:pt x="63500" y="279400"/>
                </a:lnTo>
                <a:lnTo>
                  <a:pt x="38783" y="274410"/>
                </a:lnTo>
                <a:lnTo>
                  <a:pt x="18598" y="260804"/>
                </a:lnTo>
                <a:lnTo>
                  <a:pt x="4990" y="240620"/>
                </a:lnTo>
                <a:lnTo>
                  <a:pt x="0" y="2159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15900"/>
                </a:lnTo>
                <a:lnTo>
                  <a:pt x="16692" y="235672"/>
                </a:lnTo>
                <a:lnTo>
                  <a:pt x="27579" y="251820"/>
                </a:lnTo>
                <a:lnTo>
                  <a:pt x="43726" y="262707"/>
                </a:lnTo>
                <a:lnTo>
                  <a:pt x="63500" y="266700"/>
                </a:lnTo>
                <a:lnTo>
                  <a:pt x="5497153" y="266700"/>
                </a:lnTo>
                <a:lnTo>
                  <a:pt x="5485714" y="274410"/>
                </a:lnTo>
                <a:lnTo>
                  <a:pt x="5461000" y="279400"/>
                </a:lnTo>
                <a:close/>
              </a:path>
              <a:path w="5524500" h="279400">
                <a:moveTo>
                  <a:pt x="5497153" y="266700"/>
                </a:moveTo>
                <a:lnTo>
                  <a:pt x="5461000" y="266700"/>
                </a:lnTo>
                <a:lnTo>
                  <a:pt x="5480772" y="262707"/>
                </a:lnTo>
                <a:lnTo>
                  <a:pt x="5496920" y="251820"/>
                </a:lnTo>
                <a:lnTo>
                  <a:pt x="5507807" y="235672"/>
                </a:lnTo>
                <a:lnTo>
                  <a:pt x="5511800" y="2159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15900"/>
                </a:lnTo>
                <a:lnTo>
                  <a:pt x="5519509" y="240620"/>
                </a:lnTo>
                <a:lnTo>
                  <a:pt x="5505899" y="260804"/>
                </a:lnTo>
                <a:lnTo>
                  <a:pt x="5497153" y="2667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 forfaitaire limité à 5 000 EUR par mois</a:t>
            </a:r>
          </a:p>
        </p:txBody>
      </p:sp>
      <p:sp>
        <p:nvSpPr>
          <p:cNvPr id="15" name="object 10">
            <a:extLst>
              <a:ext uri="{FF2B5EF4-FFF2-40B4-BE49-F238E27FC236}">
                <a16:creationId xmlns:a16="http://schemas.microsoft.com/office/drawing/2014/main" id="{28A9420C-5558-4428-B7B7-4B109321D88F}"/>
              </a:ext>
            </a:extLst>
          </p:cNvPr>
          <p:cNvSpPr txBox="1">
            <a:spLocks/>
          </p:cNvSpPr>
          <p:nvPr/>
        </p:nvSpPr>
        <p:spPr>
          <a:xfrm>
            <a:off x="2495601" y="1628800"/>
            <a:ext cx="1994425" cy="433104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sz="1600" dirty="0" err="1"/>
              <a:t>choix</a:t>
            </a:r>
            <a:r>
              <a:rPr sz="1600" dirty="0"/>
              <a:t> </a:t>
            </a:r>
            <a:r>
              <a:rPr lang="fr-FR" sz="1600" dirty="0"/>
              <a:t>unique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1927930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FF5BD64-47E5-4208-83C6-6154F1A57D42}"/>
              </a:ext>
            </a:extLst>
          </p:cNvPr>
          <p:cNvSpPr txBox="1">
            <a:spLocks/>
          </p:cNvSpPr>
          <p:nvPr/>
        </p:nvSpPr>
        <p:spPr>
          <a:xfrm>
            <a:off x="1774825" y="-1275"/>
            <a:ext cx="3203847" cy="396000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400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sz="2000" b="1" dirty="0"/>
              <a:t>QUESTION 1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E2A26498-9BAC-4FE0-B152-113ED9D1F8AE}"/>
              </a:ext>
            </a:extLst>
          </p:cNvPr>
          <p:cNvSpPr txBox="1">
            <a:spLocks/>
          </p:cNvSpPr>
          <p:nvPr/>
        </p:nvSpPr>
        <p:spPr>
          <a:xfrm>
            <a:off x="4979370" y="0"/>
            <a:ext cx="5437806" cy="39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eaLnBrk="0" hangingPunct="0">
              <a:defRPr>
                <a:solidFill>
                  <a:srgbClr val="1D1B1B"/>
                </a:solidFill>
                <a:latin typeface="Verdana" pitchFamily="34" charset="0"/>
                <a:cs typeface="Arial" charset="0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fr-FR" sz="2000" spc="-40" dirty="0">
                <a:solidFill>
                  <a:prstClr val="white"/>
                </a:solidFill>
                <a:latin typeface="DejaVu Sans"/>
                <a:cs typeface="DejaVu Sans"/>
              </a:rPr>
              <a:t>Offre </a:t>
            </a:r>
            <a:r>
              <a:rPr lang="fr-FR" sz="2000" spc="-20" dirty="0">
                <a:solidFill>
                  <a:prstClr val="white"/>
                </a:solidFill>
                <a:latin typeface="DejaVu Sans"/>
                <a:cs typeface="DejaVu Sans"/>
              </a:rPr>
              <a:t>Prévoyance </a:t>
            </a:r>
            <a:r>
              <a:rPr lang="fr-FR" sz="2000" dirty="0">
                <a:solidFill>
                  <a:prstClr val="white"/>
                </a:solidFill>
                <a:latin typeface="DejaVu Sans"/>
                <a:cs typeface="DejaVu Sans"/>
              </a:rPr>
              <a:t>- </a:t>
            </a:r>
            <a:r>
              <a:rPr lang="fr-FR" sz="2000" spc="-5" dirty="0">
                <a:solidFill>
                  <a:prstClr val="white"/>
                </a:solidFill>
                <a:latin typeface="DejaVu Sans"/>
                <a:cs typeface="DejaVu Sans"/>
              </a:rPr>
              <a:t>Socle </a:t>
            </a:r>
            <a:r>
              <a:rPr lang="fr-FR" sz="2000" spc="-30" dirty="0">
                <a:solidFill>
                  <a:prstClr val="white"/>
                </a:solidFill>
                <a:latin typeface="DejaVu Sans"/>
                <a:cs typeface="DejaVu Sans"/>
              </a:rPr>
              <a:t>obligatoire</a:t>
            </a:r>
            <a:endParaRPr lang="fr-FR" sz="2000" dirty="0">
              <a:solidFill>
                <a:prstClr val="white"/>
              </a:solidFill>
              <a:latin typeface="DejaVu Sans"/>
              <a:cs typeface="DejaVu Sans"/>
            </a:endParaRPr>
          </a:p>
        </p:txBody>
      </p:sp>
      <p:sp>
        <p:nvSpPr>
          <p:cNvPr id="16" name="object 24">
            <a:extLst>
              <a:ext uri="{FF2B5EF4-FFF2-40B4-BE49-F238E27FC236}">
                <a16:creationId xmlns:a16="http://schemas.microsoft.com/office/drawing/2014/main" id="{65B72686-4F43-4624-B775-101BAA92CBA8}"/>
              </a:ext>
            </a:extLst>
          </p:cNvPr>
          <p:cNvSpPr/>
          <p:nvPr/>
        </p:nvSpPr>
        <p:spPr>
          <a:xfrm>
            <a:off x="1775522" y="2596660"/>
            <a:ext cx="8641654" cy="36406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98304C5C-7783-49D1-A5C7-64C714636E5E}"/>
              </a:ext>
            </a:extLst>
          </p:cNvPr>
          <p:cNvSpPr txBox="1"/>
          <p:nvPr/>
        </p:nvSpPr>
        <p:spPr>
          <a:xfrm>
            <a:off x="1775523" y="661161"/>
            <a:ext cx="8568949" cy="354747"/>
          </a:xfrm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pPr marL="22578" marR="9031" algn="ctr">
              <a:lnSpc>
                <a:spcPct val="121200"/>
              </a:lnSpc>
              <a:spcBef>
                <a:spcPts val="178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Le montant des indemnités journalières est : </a:t>
            </a:r>
          </a:p>
        </p:txBody>
      </p:sp>
      <p:sp>
        <p:nvSpPr>
          <p:cNvPr id="19" name="object 30">
            <a:extLst>
              <a:ext uri="{FF2B5EF4-FFF2-40B4-BE49-F238E27FC236}">
                <a16:creationId xmlns:a16="http://schemas.microsoft.com/office/drawing/2014/main" id="{800209FD-C730-41A8-AC92-A2855517E65A}"/>
              </a:ext>
            </a:extLst>
          </p:cNvPr>
          <p:cNvSpPr/>
          <p:nvPr/>
        </p:nvSpPr>
        <p:spPr>
          <a:xfrm>
            <a:off x="2351584" y="3226863"/>
            <a:ext cx="360000" cy="36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31">
            <a:extLst>
              <a:ext uri="{FF2B5EF4-FFF2-40B4-BE49-F238E27FC236}">
                <a16:creationId xmlns:a16="http://schemas.microsoft.com/office/drawing/2014/main" id="{ECD95573-C6E6-43D8-9A04-785E8BCC9F6E}"/>
              </a:ext>
            </a:extLst>
          </p:cNvPr>
          <p:cNvSpPr/>
          <p:nvPr/>
        </p:nvSpPr>
        <p:spPr>
          <a:xfrm>
            <a:off x="2999656" y="3145027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 illimité</a:t>
            </a:r>
          </a:p>
        </p:txBody>
      </p:sp>
      <p:sp>
        <p:nvSpPr>
          <p:cNvPr id="21" name="object 32">
            <a:extLst>
              <a:ext uri="{FF2B5EF4-FFF2-40B4-BE49-F238E27FC236}">
                <a16:creationId xmlns:a16="http://schemas.microsoft.com/office/drawing/2014/main" id="{E37FC7BB-FF9A-4A2E-B0FB-D7D29BB7F972}"/>
              </a:ext>
            </a:extLst>
          </p:cNvPr>
          <p:cNvSpPr/>
          <p:nvPr/>
        </p:nvSpPr>
        <p:spPr>
          <a:xfrm>
            <a:off x="2351584" y="4478612"/>
            <a:ext cx="360000" cy="360000"/>
          </a:xfrm>
          <a:prstGeom prst="rect">
            <a:avLst/>
          </a:pr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33">
            <a:extLst>
              <a:ext uri="{FF2B5EF4-FFF2-40B4-BE49-F238E27FC236}">
                <a16:creationId xmlns:a16="http://schemas.microsoft.com/office/drawing/2014/main" id="{9A0F19EB-AC56-43BF-8710-AB103EB6CE53}"/>
              </a:ext>
            </a:extLst>
          </p:cNvPr>
          <p:cNvSpPr/>
          <p:nvPr/>
        </p:nvSpPr>
        <p:spPr>
          <a:xfrm>
            <a:off x="2999656" y="4385493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  <a:ln>
            <a:solidFill>
              <a:srgbClr val="92D050"/>
            </a:solidFill>
          </a:ln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 forfaitaire limité à 20 000 EUR par mois </a:t>
            </a:r>
          </a:p>
        </p:txBody>
      </p:sp>
      <p:sp>
        <p:nvSpPr>
          <p:cNvPr id="23" name="object 34">
            <a:extLst>
              <a:ext uri="{FF2B5EF4-FFF2-40B4-BE49-F238E27FC236}">
                <a16:creationId xmlns:a16="http://schemas.microsoft.com/office/drawing/2014/main" id="{D74E8874-7A00-4480-80FB-E17092FF437E}"/>
              </a:ext>
            </a:extLst>
          </p:cNvPr>
          <p:cNvSpPr/>
          <p:nvPr/>
        </p:nvSpPr>
        <p:spPr>
          <a:xfrm>
            <a:off x="2351584" y="3836463"/>
            <a:ext cx="360000" cy="36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35">
            <a:extLst>
              <a:ext uri="{FF2B5EF4-FFF2-40B4-BE49-F238E27FC236}">
                <a16:creationId xmlns:a16="http://schemas.microsoft.com/office/drawing/2014/main" id="{25150A66-B24E-42BC-AF32-129CF433293C}"/>
              </a:ext>
            </a:extLst>
          </p:cNvPr>
          <p:cNvSpPr/>
          <p:nvPr/>
        </p:nvSpPr>
        <p:spPr>
          <a:xfrm>
            <a:off x="2999656" y="3753581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r>
              <a:rPr lang="fr-FR" sz="2000" spc="144" dirty="0">
                <a:solidFill>
                  <a:prstClr val="black"/>
                </a:solidFill>
                <a:latin typeface="Tahoma"/>
                <a:cs typeface="Tahoma"/>
              </a:rPr>
              <a:t> indemnitaire limité à 20 000 EUR par mois</a:t>
            </a:r>
          </a:p>
        </p:txBody>
      </p:sp>
      <p:sp>
        <p:nvSpPr>
          <p:cNvPr id="25" name="object 36">
            <a:extLst>
              <a:ext uri="{FF2B5EF4-FFF2-40B4-BE49-F238E27FC236}">
                <a16:creationId xmlns:a16="http://schemas.microsoft.com/office/drawing/2014/main" id="{04330F0B-4364-4FD9-870A-152016136606}"/>
              </a:ext>
            </a:extLst>
          </p:cNvPr>
          <p:cNvSpPr/>
          <p:nvPr/>
        </p:nvSpPr>
        <p:spPr>
          <a:xfrm>
            <a:off x="2351584" y="5147773"/>
            <a:ext cx="360000" cy="36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37">
            <a:extLst>
              <a:ext uri="{FF2B5EF4-FFF2-40B4-BE49-F238E27FC236}">
                <a16:creationId xmlns:a16="http://schemas.microsoft.com/office/drawing/2014/main" id="{43173FFF-FB05-4BBC-8459-7444D00F35C4}"/>
              </a:ext>
            </a:extLst>
          </p:cNvPr>
          <p:cNvSpPr/>
          <p:nvPr/>
        </p:nvSpPr>
        <p:spPr>
          <a:xfrm>
            <a:off x="2999656" y="5057467"/>
            <a:ext cx="6840760" cy="496698"/>
          </a:xfrm>
          <a:custGeom>
            <a:avLst/>
            <a:gdLst/>
            <a:ahLst/>
            <a:cxnLst/>
            <a:rect l="l" t="t" r="r" b="b"/>
            <a:pathLst>
              <a:path w="5524500" h="279400">
                <a:moveTo>
                  <a:pt x="5461000" y="279400"/>
                </a:moveTo>
                <a:lnTo>
                  <a:pt x="63500" y="279400"/>
                </a:lnTo>
                <a:lnTo>
                  <a:pt x="38783" y="274410"/>
                </a:lnTo>
                <a:lnTo>
                  <a:pt x="18598" y="260804"/>
                </a:lnTo>
                <a:lnTo>
                  <a:pt x="4990" y="240620"/>
                </a:lnTo>
                <a:lnTo>
                  <a:pt x="0" y="2159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15900"/>
                </a:lnTo>
                <a:lnTo>
                  <a:pt x="16692" y="235672"/>
                </a:lnTo>
                <a:lnTo>
                  <a:pt x="27579" y="251820"/>
                </a:lnTo>
                <a:lnTo>
                  <a:pt x="43726" y="262707"/>
                </a:lnTo>
                <a:lnTo>
                  <a:pt x="63500" y="266700"/>
                </a:lnTo>
                <a:lnTo>
                  <a:pt x="5497153" y="266700"/>
                </a:lnTo>
                <a:lnTo>
                  <a:pt x="5485714" y="274410"/>
                </a:lnTo>
                <a:lnTo>
                  <a:pt x="5461000" y="279400"/>
                </a:lnTo>
                <a:close/>
              </a:path>
              <a:path w="5524500" h="279400">
                <a:moveTo>
                  <a:pt x="5497153" y="266700"/>
                </a:moveTo>
                <a:lnTo>
                  <a:pt x="5461000" y="266700"/>
                </a:lnTo>
                <a:lnTo>
                  <a:pt x="5480772" y="262707"/>
                </a:lnTo>
                <a:lnTo>
                  <a:pt x="5496920" y="251820"/>
                </a:lnTo>
                <a:lnTo>
                  <a:pt x="5507807" y="235672"/>
                </a:lnTo>
                <a:lnTo>
                  <a:pt x="5511800" y="2159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15900"/>
                </a:lnTo>
                <a:lnTo>
                  <a:pt x="5519509" y="240620"/>
                </a:lnTo>
                <a:lnTo>
                  <a:pt x="5505899" y="260804"/>
                </a:lnTo>
                <a:lnTo>
                  <a:pt x="5497153" y="2667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 forfaitaire limité à 5 000 EUR par mois</a:t>
            </a:r>
          </a:p>
        </p:txBody>
      </p:sp>
      <p:sp>
        <p:nvSpPr>
          <p:cNvPr id="15" name="object 10">
            <a:extLst>
              <a:ext uri="{FF2B5EF4-FFF2-40B4-BE49-F238E27FC236}">
                <a16:creationId xmlns:a16="http://schemas.microsoft.com/office/drawing/2014/main" id="{1B707B2F-679C-4209-97D7-7DB473A41176}"/>
              </a:ext>
            </a:extLst>
          </p:cNvPr>
          <p:cNvSpPr txBox="1">
            <a:spLocks/>
          </p:cNvSpPr>
          <p:nvPr/>
        </p:nvSpPr>
        <p:spPr>
          <a:xfrm>
            <a:off x="2495601" y="1628800"/>
            <a:ext cx="1994425" cy="433104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sz="1600" dirty="0" err="1"/>
              <a:t>choix</a:t>
            </a:r>
            <a:r>
              <a:rPr sz="1600" dirty="0"/>
              <a:t> </a:t>
            </a:r>
            <a:r>
              <a:rPr lang="fr-FR" sz="1600" dirty="0"/>
              <a:t>unique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1361950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FF5BD64-47E5-4208-83C6-6154F1A57D42}"/>
              </a:ext>
            </a:extLst>
          </p:cNvPr>
          <p:cNvSpPr txBox="1">
            <a:spLocks/>
          </p:cNvSpPr>
          <p:nvPr/>
        </p:nvSpPr>
        <p:spPr>
          <a:xfrm>
            <a:off x="1775523" y="-2"/>
            <a:ext cx="3203847" cy="39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marL="12700" algn="ctr" eaLnBrk="0" hangingPunct="0">
              <a:lnSpc>
                <a:spcPct val="100000"/>
              </a:lnSpc>
              <a:spcBef>
                <a:spcPts val="100"/>
              </a:spcBef>
              <a:defRPr sz="2000" spc="-40">
                <a:solidFill>
                  <a:schemeClr val="bg1"/>
                </a:solidFill>
                <a:latin typeface="DejaVu Sans"/>
                <a:cs typeface="DejaVu Sans"/>
              </a:defRPr>
            </a:lvl1pPr>
          </a:lstStyle>
          <a:p>
            <a:r>
              <a:rPr lang="fr-FR" dirty="0">
                <a:solidFill>
                  <a:prstClr val="white"/>
                </a:solidFill>
              </a:rPr>
              <a:t>QUESTION 2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E2A26498-9BAC-4FE0-B152-113ED9D1F8AE}"/>
              </a:ext>
            </a:extLst>
          </p:cNvPr>
          <p:cNvSpPr txBox="1">
            <a:spLocks/>
          </p:cNvSpPr>
          <p:nvPr/>
        </p:nvSpPr>
        <p:spPr>
          <a:xfrm>
            <a:off x="4979370" y="0"/>
            <a:ext cx="5437806" cy="396000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Définition</a:t>
            </a:r>
          </a:p>
        </p:txBody>
      </p:sp>
      <p:sp>
        <p:nvSpPr>
          <p:cNvPr id="16" name="object 24">
            <a:extLst>
              <a:ext uri="{FF2B5EF4-FFF2-40B4-BE49-F238E27FC236}">
                <a16:creationId xmlns:a16="http://schemas.microsoft.com/office/drawing/2014/main" id="{65B72686-4F43-4624-B775-101BAA92CBA8}"/>
              </a:ext>
            </a:extLst>
          </p:cNvPr>
          <p:cNvSpPr/>
          <p:nvPr/>
        </p:nvSpPr>
        <p:spPr>
          <a:xfrm>
            <a:off x="1775522" y="2812684"/>
            <a:ext cx="8641654" cy="32086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98304C5C-7783-49D1-A5C7-64C714636E5E}"/>
              </a:ext>
            </a:extLst>
          </p:cNvPr>
          <p:cNvSpPr txBox="1"/>
          <p:nvPr/>
        </p:nvSpPr>
        <p:spPr>
          <a:xfrm>
            <a:off x="1775523" y="661161"/>
            <a:ext cx="8568949" cy="354747"/>
          </a:xfrm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pPr marL="22578" marR="9031" algn="ctr">
              <a:lnSpc>
                <a:spcPct val="121200"/>
              </a:lnSpc>
              <a:spcBef>
                <a:spcPts val="178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Quelle est la définition du MNO ?</a:t>
            </a:r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C6E28E37-2E41-44B5-A393-6B499EA5373A}"/>
              </a:ext>
            </a:extLst>
          </p:cNvPr>
          <p:cNvSpPr txBox="1">
            <a:spLocks/>
          </p:cNvSpPr>
          <p:nvPr/>
        </p:nvSpPr>
        <p:spPr>
          <a:xfrm>
            <a:off x="2495601" y="1628800"/>
            <a:ext cx="1994425" cy="433104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sz="1600" dirty="0" err="1"/>
              <a:t>choix</a:t>
            </a:r>
            <a:r>
              <a:rPr sz="1600" dirty="0"/>
              <a:t> </a:t>
            </a:r>
            <a:r>
              <a:rPr lang="fr-FR" sz="1600" dirty="0"/>
              <a:t>unique</a:t>
            </a:r>
            <a:endParaRPr sz="1600" dirty="0"/>
          </a:p>
        </p:txBody>
      </p:sp>
      <p:sp>
        <p:nvSpPr>
          <p:cNvPr id="19" name="object 30">
            <a:extLst>
              <a:ext uri="{FF2B5EF4-FFF2-40B4-BE49-F238E27FC236}">
                <a16:creationId xmlns:a16="http://schemas.microsoft.com/office/drawing/2014/main" id="{800209FD-C730-41A8-AC92-A2855517E65A}"/>
              </a:ext>
            </a:extLst>
          </p:cNvPr>
          <p:cNvSpPr/>
          <p:nvPr/>
        </p:nvSpPr>
        <p:spPr>
          <a:xfrm>
            <a:off x="2351584" y="3352934"/>
            <a:ext cx="360000" cy="36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31">
            <a:extLst>
              <a:ext uri="{FF2B5EF4-FFF2-40B4-BE49-F238E27FC236}">
                <a16:creationId xmlns:a16="http://schemas.microsoft.com/office/drawing/2014/main" id="{ECD95573-C6E6-43D8-9A04-785E8BCC9F6E}"/>
              </a:ext>
            </a:extLst>
          </p:cNvPr>
          <p:cNvSpPr/>
          <p:nvPr/>
        </p:nvSpPr>
        <p:spPr>
          <a:xfrm>
            <a:off x="2999656" y="3212976"/>
            <a:ext cx="6840760" cy="644014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1400" spc="178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</a:p>
          <a:p>
            <a:pPr marL="22578">
              <a:spcBef>
                <a:spcPts val="10"/>
              </a:spcBef>
            </a:pPr>
            <a:r>
              <a:rPr lang="fr-FR" sz="1600" spc="178" dirty="0">
                <a:solidFill>
                  <a:prstClr val="black"/>
                </a:solidFill>
                <a:latin typeface="Tahoma"/>
                <a:cs typeface="Tahoma"/>
              </a:rPr>
              <a:t>Maladies non objectivables</a:t>
            </a:r>
          </a:p>
          <a:p>
            <a:pPr marL="22578">
              <a:spcBef>
                <a:spcPts val="10"/>
              </a:spcBef>
            </a:pPr>
            <a:endParaRPr lang="fr-FR" sz="1400" spc="178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30">
            <a:extLst>
              <a:ext uri="{FF2B5EF4-FFF2-40B4-BE49-F238E27FC236}">
                <a16:creationId xmlns:a16="http://schemas.microsoft.com/office/drawing/2014/main" id="{401F3E88-E4BB-4871-9DB2-98768D6D2E32}"/>
              </a:ext>
            </a:extLst>
          </p:cNvPr>
          <p:cNvSpPr/>
          <p:nvPr/>
        </p:nvSpPr>
        <p:spPr>
          <a:xfrm>
            <a:off x="2351584" y="4145062"/>
            <a:ext cx="360000" cy="36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31">
            <a:extLst>
              <a:ext uri="{FF2B5EF4-FFF2-40B4-BE49-F238E27FC236}">
                <a16:creationId xmlns:a16="http://schemas.microsoft.com/office/drawing/2014/main" id="{2F7BC7F4-55DF-4BAD-B5EA-930EB7996910}"/>
              </a:ext>
            </a:extLst>
          </p:cNvPr>
          <p:cNvSpPr/>
          <p:nvPr/>
        </p:nvSpPr>
        <p:spPr>
          <a:xfrm>
            <a:off x="2999656" y="4001006"/>
            <a:ext cx="6840760" cy="644014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1600" spc="178" dirty="0">
                <a:solidFill>
                  <a:prstClr val="black"/>
                </a:solidFill>
                <a:latin typeface="Tahoma"/>
                <a:cs typeface="Tahoma"/>
              </a:rPr>
              <a:t>Maladies non opposables </a:t>
            </a:r>
          </a:p>
        </p:txBody>
      </p:sp>
      <p:sp>
        <p:nvSpPr>
          <p:cNvPr id="11" name="object 30">
            <a:extLst>
              <a:ext uri="{FF2B5EF4-FFF2-40B4-BE49-F238E27FC236}">
                <a16:creationId xmlns:a16="http://schemas.microsoft.com/office/drawing/2014/main" id="{E952465E-B657-4914-8829-1DAEA6B9AD08}"/>
              </a:ext>
            </a:extLst>
          </p:cNvPr>
          <p:cNvSpPr/>
          <p:nvPr/>
        </p:nvSpPr>
        <p:spPr>
          <a:xfrm>
            <a:off x="2351584" y="4945266"/>
            <a:ext cx="360000" cy="36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bject 31">
            <a:extLst>
              <a:ext uri="{FF2B5EF4-FFF2-40B4-BE49-F238E27FC236}">
                <a16:creationId xmlns:a16="http://schemas.microsoft.com/office/drawing/2014/main" id="{4B8240AC-C443-46BF-B16C-2296EBC87AED}"/>
              </a:ext>
            </a:extLst>
          </p:cNvPr>
          <p:cNvSpPr/>
          <p:nvPr/>
        </p:nvSpPr>
        <p:spPr>
          <a:xfrm>
            <a:off x="2999656" y="4801210"/>
            <a:ext cx="6840760" cy="644014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1600" spc="178" dirty="0">
                <a:solidFill>
                  <a:prstClr val="black"/>
                </a:solidFill>
                <a:latin typeface="Tahoma"/>
                <a:cs typeface="Tahoma"/>
              </a:rPr>
              <a:t>Maladies non organiques</a:t>
            </a:r>
          </a:p>
        </p:txBody>
      </p:sp>
    </p:spTree>
    <p:extLst>
      <p:ext uri="{BB962C8B-B14F-4D97-AF65-F5344CB8AC3E}">
        <p14:creationId xmlns:p14="http://schemas.microsoft.com/office/powerpoint/2010/main" val="3531464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FF5BD64-47E5-4208-83C6-6154F1A57D42}"/>
              </a:ext>
            </a:extLst>
          </p:cNvPr>
          <p:cNvSpPr txBox="1">
            <a:spLocks/>
          </p:cNvSpPr>
          <p:nvPr/>
        </p:nvSpPr>
        <p:spPr>
          <a:xfrm>
            <a:off x="1775523" y="-2"/>
            <a:ext cx="3203847" cy="39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marL="12700" algn="ctr" eaLnBrk="0" hangingPunct="0">
              <a:lnSpc>
                <a:spcPct val="100000"/>
              </a:lnSpc>
              <a:spcBef>
                <a:spcPts val="100"/>
              </a:spcBef>
              <a:defRPr sz="2000" spc="-40">
                <a:solidFill>
                  <a:schemeClr val="bg1"/>
                </a:solidFill>
                <a:latin typeface="DejaVu Sans"/>
                <a:cs typeface="DejaVu Sans"/>
              </a:defRPr>
            </a:lvl1pPr>
          </a:lstStyle>
          <a:p>
            <a:r>
              <a:rPr lang="fr-FR" dirty="0">
                <a:solidFill>
                  <a:prstClr val="white"/>
                </a:solidFill>
              </a:rPr>
              <a:t>QUESTION 2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E2A26498-9BAC-4FE0-B152-113ED9D1F8AE}"/>
              </a:ext>
            </a:extLst>
          </p:cNvPr>
          <p:cNvSpPr txBox="1">
            <a:spLocks/>
          </p:cNvSpPr>
          <p:nvPr/>
        </p:nvSpPr>
        <p:spPr>
          <a:xfrm>
            <a:off x="4979370" y="0"/>
            <a:ext cx="5437806" cy="396000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Définition</a:t>
            </a:r>
          </a:p>
        </p:txBody>
      </p:sp>
      <p:sp>
        <p:nvSpPr>
          <p:cNvPr id="16" name="object 24">
            <a:extLst>
              <a:ext uri="{FF2B5EF4-FFF2-40B4-BE49-F238E27FC236}">
                <a16:creationId xmlns:a16="http://schemas.microsoft.com/office/drawing/2014/main" id="{65B72686-4F43-4624-B775-101BAA92CBA8}"/>
              </a:ext>
            </a:extLst>
          </p:cNvPr>
          <p:cNvSpPr/>
          <p:nvPr/>
        </p:nvSpPr>
        <p:spPr>
          <a:xfrm>
            <a:off x="1775522" y="2812684"/>
            <a:ext cx="8641654" cy="32086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98304C5C-7783-49D1-A5C7-64C714636E5E}"/>
              </a:ext>
            </a:extLst>
          </p:cNvPr>
          <p:cNvSpPr txBox="1"/>
          <p:nvPr/>
        </p:nvSpPr>
        <p:spPr>
          <a:xfrm>
            <a:off x="1775523" y="661161"/>
            <a:ext cx="8568949" cy="354747"/>
          </a:xfrm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pPr marL="22578" marR="9031" algn="ctr">
              <a:lnSpc>
                <a:spcPct val="121200"/>
              </a:lnSpc>
              <a:spcBef>
                <a:spcPts val="178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Quelle est la définition du MNO ?</a:t>
            </a:r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C6E28E37-2E41-44B5-A393-6B499EA5373A}"/>
              </a:ext>
            </a:extLst>
          </p:cNvPr>
          <p:cNvSpPr txBox="1">
            <a:spLocks/>
          </p:cNvSpPr>
          <p:nvPr/>
        </p:nvSpPr>
        <p:spPr>
          <a:xfrm>
            <a:off x="2495601" y="1628800"/>
            <a:ext cx="1994425" cy="433104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sz="1600" dirty="0" err="1"/>
              <a:t>choix</a:t>
            </a:r>
            <a:r>
              <a:rPr sz="1600" dirty="0"/>
              <a:t> </a:t>
            </a:r>
            <a:r>
              <a:rPr lang="fr-FR" sz="1600" dirty="0"/>
              <a:t>unique</a:t>
            </a:r>
            <a:endParaRPr sz="1600" dirty="0"/>
          </a:p>
        </p:txBody>
      </p:sp>
      <p:sp>
        <p:nvSpPr>
          <p:cNvPr id="19" name="object 30">
            <a:extLst>
              <a:ext uri="{FF2B5EF4-FFF2-40B4-BE49-F238E27FC236}">
                <a16:creationId xmlns:a16="http://schemas.microsoft.com/office/drawing/2014/main" id="{800209FD-C730-41A8-AC92-A2855517E65A}"/>
              </a:ext>
            </a:extLst>
          </p:cNvPr>
          <p:cNvSpPr/>
          <p:nvPr/>
        </p:nvSpPr>
        <p:spPr>
          <a:xfrm>
            <a:off x="2351584" y="3352934"/>
            <a:ext cx="360000" cy="360000"/>
          </a:xfrm>
          <a:prstGeom prst="rect">
            <a:avLst/>
          </a:pr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31">
            <a:extLst>
              <a:ext uri="{FF2B5EF4-FFF2-40B4-BE49-F238E27FC236}">
                <a16:creationId xmlns:a16="http://schemas.microsoft.com/office/drawing/2014/main" id="{ECD95573-C6E6-43D8-9A04-785E8BCC9F6E}"/>
              </a:ext>
            </a:extLst>
          </p:cNvPr>
          <p:cNvSpPr/>
          <p:nvPr/>
        </p:nvSpPr>
        <p:spPr>
          <a:xfrm>
            <a:off x="2999656" y="3212976"/>
            <a:ext cx="6840760" cy="644014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  <a:ln>
            <a:solidFill>
              <a:srgbClr val="92D050"/>
            </a:solidFill>
          </a:ln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1400" spc="178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</a:p>
          <a:p>
            <a:pPr marL="22578">
              <a:spcBef>
                <a:spcPts val="10"/>
              </a:spcBef>
            </a:pPr>
            <a:r>
              <a:rPr lang="fr-FR" sz="1600" spc="178" dirty="0">
                <a:solidFill>
                  <a:prstClr val="black"/>
                </a:solidFill>
                <a:latin typeface="Tahoma"/>
                <a:cs typeface="Tahoma"/>
              </a:rPr>
              <a:t> Maladies non objectivables</a:t>
            </a:r>
          </a:p>
          <a:p>
            <a:pPr marL="22578">
              <a:spcBef>
                <a:spcPts val="10"/>
              </a:spcBef>
            </a:pPr>
            <a:endParaRPr lang="fr-FR" sz="1400" spc="178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30">
            <a:extLst>
              <a:ext uri="{FF2B5EF4-FFF2-40B4-BE49-F238E27FC236}">
                <a16:creationId xmlns:a16="http://schemas.microsoft.com/office/drawing/2014/main" id="{401F3E88-E4BB-4871-9DB2-98768D6D2E32}"/>
              </a:ext>
            </a:extLst>
          </p:cNvPr>
          <p:cNvSpPr/>
          <p:nvPr/>
        </p:nvSpPr>
        <p:spPr>
          <a:xfrm>
            <a:off x="2351584" y="4145062"/>
            <a:ext cx="360000" cy="36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31">
            <a:extLst>
              <a:ext uri="{FF2B5EF4-FFF2-40B4-BE49-F238E27FC236}">
                <a16:creationId xmlns:a16="http://schemas.microsoft.com/office/drawing/2014/main" id="{2F7BC7F4-55DF-4BAD-B5EA-930EB7996910}"/>
              </a:ext>
            </a:extLst>
          </p:cNvPr>
          <p:cNvSpPr/>
          <p:nvPr/>
        </p:nvSpPr>
        <p:spPr>
          <a:xfrm>
            <a:off x="2999656" y="4001006"/>
            <a:ext cx="6840760" cy="644014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1600" spc="178" dirty="0">
                <a:solidFill>
                  <a:prstClr val="black"/>
                </a:solidFill>
                <a:latin typeface="Tahoma"/>
                <a:cs typeface="Tahoma"/>
              </a:rPr>
              <a:t> Maladies non opposables </a:t>
            </a:r>
          </a:p>
        </p:txBody>
      </p:sp>
      <p:sp>
        <p:nvSpPr>
          <p:cNvPr id="11" name="object 30">
            <a:extLst>
              <a:ext uri="{FF2B5EF4-FFF2-40B4-BE49-F238E27FC236}">
                <a16:creationId xmlns:a16="http://schemas.microsoft.com/office/drawing/2014/main" id="{E952465E-B657-4914-8829-1DAEA6B9AD08}"/>
              </a:ext>
            </a:extLst>
          </p:cNvPr>
          <p:cNvSpPr/>
          <p:nvPr/>
        </p:nvSpPr>
        <p:spPr>
          <a:xfrm>
            <a:off x="2351584" y="4945266"/>
            <a:ext cx="360000" cy="36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bject 31">
            <a:extLst>
              <a:ext uri="{FF2B5EF4-FFF2-40B4-BE49-F238E27FC236}">
                <a16:creationId xmlns:a16="http://schemas.microsoft.com/office/drawing/2014/main" id="{4B8240AC-C443-46BF-B16C-2296EBC87AED}"/>
              </a:ext>
            </a:extLst>
          </p:cNvPr>
          <p:cNvSpPr/>
          <p:nvPr/>
        </p:nvSpPr>
        <p:spPr>
          <a:xfrm>
            <a:off x="2999656" y="4801210"/>
            <a:ext cx="6840760" cy="644014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1600" spc="178" dirty="0">
                <a:solidFill>
                  <a:prstClr val="black"/>
                </a:solidFill>
                <a:latin typeface="Tahoma"/>
                <a:cs typeface="Tahoma"/>
              </a:rPr>
              <a:t> Maladies non organiques</a:t>
            </a:r>
          </a:p>
        </p:txBody>
      </p:sp>
    </p:spTree>
    <p:extLst>
      <p:ext uri="{BB962C8B-B14F-4D97-AF65-F5344CB8AC3E}">
        <p14:creationId xmlns:p14="http://schemas.microsoft.com/office/powerpoint/2010/main" val="2042819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FF5BD64-47E5-4208-83C6-6154F1A57D42}"/>
              </a:ext>
            </a:extLst>
          </p:cNvPr>
          <p:cNvSpPr txBox="1">
            <a:spLocks/>
          </p:cNvSpPr>
          <p:nvPr/>
        </p:nvSpPr>
        <p:spPr>
          <a:xfrm>
            <a:off x="1775523" y="-2"/>
            <a:ext cx="3203847" cy="396000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400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sz="2000" b="1" dirty="0"/>
              <a:t>QUESTION 3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E2A26498-9BAC-4FE0-B152-113ED9D1F8AE}"/>
              </a:ext>
            </a:extLst>
          </p:cNvPr>
          <p:cNvSpPr txBox="1">
            <a:spLocks/>
          </p:cNvSpPr>
          <p:nvPr/>
        </p:nvSpPr>
        <p:spPr>
          <a:xfrm>
            <a:off x="4979370" y="0"/>
            <a:ext cx="5437806" cy="39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eaLnBrk="0" hangingPunct="0">
              <a:defRPr>
                <a:solidFill>
                  <a:srgbClr val="1D1B1B"/>
                </a:solidFill>
                <a:latin typeface="Verdana" pitchFamily="34" charset="0"/>
                <a:cs typeface="Arial" charset="0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fr-FR" sz="2000" spc="-40" dirty="0">
                <a:solidFill>
                  <a:prstClr val="white"/>
                </a:solidFill>
                <a:latin typeface="DejaVu Sans"/>
                <a:cs typeface="DejaVu Sans"/>
              </a:rPr>
              <a:t>Offre Prévoyance - type de prestations</a:t>
            </a:r>
          </a:p>
        </p:txBody>
      </p:sp>
      <p:sp>
        <p:nvSpPr>
          <p:cNvPr id="16" name="object 24">
            <a:extLst>
              <a:ext uri="{FF2B5EF4-FFF2-40B4-BE49-F238E27FC236}">
                <a16:creationId xmlns:a16="http://schemas.microsoft.com/office/drawing/2014/main" id="{65B72686-4F43-4624-B775-101BAA92CBA8}"/>
              </a:ext>
            </a:extLst>
          </p:cNvPr>
          <p:cNvSpPr/>
          <p:nvPr/>
        </p:nvSpPr>
        <p:spPr>
          <a:xfrm>
            <a:off x="1775522" y="3028708"/>
            <a:ext cx="8641654" cy="28485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98304C5C-7783-49D1-A5C7-64C714636E5E}"/>
              </a:ext>
            </a:extLst>
          </p:cNvPr>
          <p:cNvSpPr txBox="1"/>
          <p:nvPr/>
        </p:nvSpPr>
        <p:spPr>
          <a:xfrm>
            <a:off x="1775523" y="661161"/>
            <a:ext cx="8568949" cy="354747"/>
          </a:xfrm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pPr marL="22578" marR="9031" algn="ctr">
              <a:lnSpc>
                <a:spcPct val="121200"/>
              </a:lnSpc>
              <a:spcBef>
                <a:spcPts val="178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La formule « Initial » couvre :</a:t>
            </a:r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C6E28E37-2E41-44B5-A393-6B499EA5373A}"/>
              </a:ext>
            </a:extLst>
          </p:cNvPr>
          <p:cNvSpPr txBox="1">
            <a:spLocks/>
          </p:cNvSpPr>
          <p:nvPr/>
        </p:nvSpPr>
        <p:spPr>
          <a:xfrm>
            <a:off x="2495601" y="1628800"/>
            <a:ext cx="1994425" cy="433104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sz="1600" dirty="0" err="1"/>
              <a:t>choix</a:t>
            </a:r>
            <a:r>
              <a:rPr sz="1600" dirty="0"/>
              <a:t> </a:t>
            </a:r>
            <a:r>
              <a:rPr lang="fr-FR" sz="1600" dirty="0"/>
              <a:t>unique</a:t>
            </a:r>
            <a:endParaRPr sz="1600" dirty="0"/>
          </a:p>
        </p:txBody>
      </p:sp>
      <p:sp>
        <p:nvSpPr>
          <p:cNvPr id="19" name="object 30">
            <a:extLst>
              <a:ext uri="{FF2B5EF4-FFF2-40B4-BE49-F238E27FC236}">
                <a16:creationId xmlns:a16="http://schemas.microsoft.com/office/drawing/2014/main" id="{800209FD-C730-41A8-AC92-A2855517E65A}"/>
              </a:ext>
            </a:extLst>
          </p:cNvPr>
          <p:cNvSpPr/>
          <p:nvPr/>
        </p:nvSpPr>
        <p:spPr>
          <a:xfrm>
            <a:off x="2351584" y="3658911"/>
            <a:ext cx="360000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31">
            <a:extLst>
              <a:ext uri="{FF2B5EF4-FFF2-40B4-BE49-F238E27FC236}">
                <a16:creationId xmlns:a16="http://schemas.microsoft.com/office/drawing/2014/main" id="{ECD95573-C6E6-43D8-9A04-785E8BCC9F6E}"/>
              </a:ext>
            </a:extLst>
          </p:cNvPr>
          <p:cNvSpPr/>
          <p:nvPr/>
        </p:nvSpPr>
        <p:spPr>
          <a:xfrm>
            <a:off x="2999656" y="3577075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 ITT pour 6 mois</a:t>
            </a:r>
          </a:p>
        </p:txBody>
      </p:sp>
      <p:sp>
        <p:nvSpPr>
          <p:cNvPr id="21" name="object 32">
            <a:extLst>
              <a:ext uri="{FF2B5EF4-FFF2-40B4-BE49-F238E27FC236}">
                <a16:creationId xmlns:a16="http://schemas.microsoft.com/office/drawing/2014/main" id="{E37FC7BB-FF9A-4A2E-B0FB-D7D29BB7F972}"/>
              </a:ext>
            </a:extLst>
          </p:cNvPr>
          <p:cNvSpPr/>
          <p:nvPr/>
        </p:nvSpPr>
        <p:spPr>
          <a:xfrm>
            <a:off x="2351584" y="4910660"/>
            <a:ext cx="360000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33">
            <a:extLst>
              <a:ext uri="{FF2B5EF4-FFF2-40B4-BE49-F238E27FC236}">
                <a16:creationId xmlns:a16="http://schemas.microsoft.com/office/drawing/2014/main" id="{9A0F19EB-AC56-43BF-8710-AB103EB6CE53}"/>
              </a:ext>
            </a:extLst>
          </p:cNvPr>
          <p:cNvSpPr/>
          <p:nvPr/>
        </p:nvSpPr>
        <p:spPr>
          <a:xfrm>
            <a:off x="2999656" y="4817541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  <a:ln>
            <a:solidFill>
              <a:schemeClr val="bg2"/>
            </a:solidFill>
          </a:ln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lang="fr-FR" sz="2000" spc="-40" dirty="0">
                <a:solidFill>
                  <a:prstClr val="black"/>
                </a:solidFill>
                <a:latin typeface="DejaVu Sans"/>
                <a:cs typeface="DejaVu Sans"/>
              </a:rPr>
              <a:t>ITT </a:t>
            </a:r>
            <a:r>
              <a:rPr lang="fr-FR" sz="2000" spc="-10" dirty="0">
                <a:solidFill>
                  <a:prstClr val="black"/>
                </a:solidFill>
                <a:latin typeface="DejaVu Sans"/>
                <a:cs typeface="DejaVu Sans"/>
              </a:rPr>
              <a:t>et </a:t>
            </a:r>
            <a:r>
              <a:rPr lang="fr-FR" sz="2000" spc="-40" dirty="0">
                <a:solidFill>
                  <a:prstClr val="black"/>
                </a:solidFill>
                <a:latin typeface="DejaVu Sans"/>
                <a:cs typeface="DejaVu Sans"/>
              </a:rPr>
              <a:t>l'invalidité </a:t>
            </a:r>
            <a:r>
              <a:rPr lang="fr-FR" sz="2000" spc="-25" dirty="0">
                <a:solidFill>
                  <a:prstClr val="black"/>
                </a:solidFill>
                <a:latin typeface="DejaVu Sans"/>
                <a:cs typeface="DejaVu Sans"/>
              </a:rPr>
              <a:t>pour </a:t>
            </a:r>
            <a:r>
              <a:rPr lang="fr-FR" sz="2000" spc="-20" dirty="0">
                <a:solidFill>
                  <a:prstClr val="black"/>
                </a:solidFill>
                <a:latin typeface="DejaVu Sans"/>
                <a:cs typeface="DejaVu Sans"/>
              </a:rPr>
              <a:t>12</a:t>
            </a:r>
            <a:r>
              <a:rPr lang="fr-FR" sz="2000" spc="-180" dirty="0">
                <a:solidFill>
                  <a:prstClr val="black"/>
                </a:solidFill>
                <a:latin typeface="DejaVu Sans"/>
                <a:cs typeface="DejaVu Sans"/>
              </a:rPr>
              <a:t> </a:t>
            </a:r>
            <a:r>
              <a:rPr lang="fr-FR" sz="2000" spc="-20" dirty="0">
                <a:solidFill>
                  <a:prstClr val="black"/>
                </a:solidFill>
                <a:latin typeface="DejaVu Sans"/>
                <a:cs typeface="DejaVu Sans"/>
              </a:rPr>
              <a:t>mois</a:t>
            </a:r>
            <a:endParaRPr lang="fr-FR" sz="2000" dirty="0">
              <a:solidFill>
                <a:prstClr val="black"/>
              </a:solidFill>
              <a:latin typeface="DejaVu Sans"/>
              <a:cs typeface="DejaVu Sans"/>
            </a:endParaRPr>
          </a:p>
        </p:txBody>
      </p:sp>
      <p:sp>
        <p:nvSpPr>
          <p:cNvPr id="23" name="object 34">
            <a:extLst>
              <a:ext uri="{FF2B5EF4-FFF2-40B4-BE49-F238E27FC236}">
                <a16:creationId xmlns:a16="http://schemas.microsoft.com/office/drawing/2014/main" id="{D74E8874-7A00-4480-80FB-E17092FF437E}"/>
              </a:ext>
            </a:extLst>
          </p:cNvPr>
          <p:cNvSpPr/>
          <p:nvPr/>
        </p:nvSpPr>
        <p:spPr>
          <a:xfrm>
            <a:off x="2351584" y="4268511"/>
            <a:ext cx="360000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35">
            <a:extLst>
              <a:ext uri="{FF2B5EF4-FFF2-40B4-BE49-F238E27FC236}">
                <a16:creationId xmlns:a16="http://schemas.microsoft.com/office/drawing/2014/main" id="{25150A66-B24E-42BC-AF32-129CF433293C}"/>
              </a:ext>
            </a:extLst>
          </p:cNvPr>
          <p:cNvSpPr/>
          <p:nvPr/>
        </p:nvSpPr>
        <p:spPr>
          <a:xfrm>
            <a:off x="2999656" y="4185629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r>
              <a:rPr lang="fr-FR" sz="2000" spc="144" dirty="0">
                <a:solidFill>
                  <a:prstClr val="black"/>
                </a:solidFill>
                <a:latin typeface="Tahoma"/>
                <a:cs typeface="Tahoma"/>
              </a:rPr>
              <a:t> ITT pour 12 mois</a:t>
            </a:r>
          </a:p>
        </p:txBody>
      </p:sp>
    </p:spTree>
    <p:extLst>
      <p:ext uri="{BB962C8B-B14F-4D97-AF65-F5344CB8AC3E}">
        <p14:creationId xmlns:p14="http://schemas.microsoft.com/office/powerpoint/2010/main" val="3963584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FF5BD64-47E5-4208-83C6-6154F1A57D42}"/>
              </a:ext>
            </a:extLst>
          </p:cNvPr>
          <p:cNvSpPr txBox="1">
            <a:spLocks/>
          </p:cNvSpPr>
          <p:nvPr/>
        </p:nvSpPr>
        <p:spPr>
          <a:xfrm>
            <a:off x="1774824" y="0"/>
            <a:ext cx="3203847" cy="396000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400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sz="2000" b="1" dirty="0"/>
              <a:t>QUESTION 3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E2A26498-9BAC-4FE0-B152-113ED9D1F8AE}"/>
              </a:ext>
            </a:extLst>
          </p:cNvPr>
          <p:cNvSpPr txBox="1">
            <a:spLocks/>
          </p:cNvSpPr>
          <p:nvPr/>
        </p:nvSpPr>
        <p:spPr>
          <a:xfrm>
            <a:off x="4979370" y="0"/>
            <a:ext cx="5437806" cy="39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eaLnBrk="0" hangingPunct="0">
              <a:defRPr>
                <a:solidFill>
                  <a:srgbClr val="1D1B1B"/>
                </a:solidFill>
                <a:latin typeface="Verdana" pitchFamily="34" charset="0"/>
                <a:cs typeface="Arial" charset="0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fr-FR" sz="2000" spc="-40" dirty="0">
                <a:solidFill>
                  <a:prstClr val="white"/>
                </a:solidFill>
                <a:latin typeface="DejaVu Sans"/>
                <a:cs typeface="DejaVu Sans"/>
              </a:rPr>
              <a:t>Offre Prévoyance - type de prestations</a:t>
            </a:r>
          </a:p>
        </p:txBody>
      </p:sp>
      <p:sp>
        <p:nvSpPr>
          <p:cNvPr id="16" name="object 24">
            <a:extLst>
              <a:ext uri="{FF2B5EF4-FFF2-40B4-BE49-F238E27FC236}">
                <a16:creationId xmlns:a16="http://schemas.microsoft.com/office/drawing/2014/main" id="{65B72686-4F43-4624-B775-101BAA92CBA8}"/>
              </a:ext>
            </a:extLst>
          </p:cNvPr>
          <p:cNvSpPr/>
          <p:nvPr/>
        </p:nvSpPr>
        <p:spPr>
          <a:xfrm>
            <a:off x="1775522" y="3028708"/>
            <a:ext cx="8641654" cy="28485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98304C5C-7783-49D1-A5C7-64C714636E5E}"/>
              </a:ext>
            </a:extLst>
          </p:cNvPr>
          <p:cNvSpPr txBox="1"/>
          <p:nvPr/>
        </p:nvSpPr>
        <p:spPr>
          <a:xfrm>
            <a:off x="1775523" y="661161"/>
            <a:ext cx="8568949" cy="354747"/>
          </a:xfrm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pPr marL="22578" marR="9031" algn="ctr">
              <a:lnSpc>
                <a:spcPct val="121200"/>
              </a:lnSpc>
              <a:spcBef>
                <a:spcPts val="178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La formule « Initial » couvre :</a:t>
            </a:r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C6E28E37-2E41-44B5-A393-6B499EA5373A}"/>
              </a:ext>
            </a:extLst>
          </p:cNvPr>
          <p:cNvSpPr txBox="1">
            <a:spLocks/>
          </p:cNvSpPr>
          <p:nvPr/>
        </p:nvSpPr>
        <p:spPr>
          <a:xfrm>
            <a:off x="2495601" y="1628800"/>
            <a:ext cx="1994425" cy="433104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sz="1600" dirty="0" err="1"/>
              <a:t>choix</a:t>
            </a:r>
            <a:r>
              <a:rPr sz="1600" dirty="0"/>
              <a:t> </a:t>
            </a:r>
            <a:r>
              <a:rPr lang="fr-FR" sz="1600" dirty="0"/>
              <a:t>unique</a:t>
            </a:r>
            <a:endParaRPr sz="1600" dirty="0"/>
          </a:p>
        </p:txBody>
      </p:sp>
      <p:sp>
        <p:nvSpPr>
          <p:cNvPr id="19" name="object 30">
            <a:extLst>
              <a:ext uri="{FF2B5EF4-FFF2-40B4-BE49-F238E27FC236}">
                <a16:creationId xmlns:a16="http://schemas.microsoft.com/office/drawing/2014/main" id="{800209FD-C730-41A8-AC92-A2855517E65A}"/>
              </a:ext>
            </a:extLst>
          </p:cNvPr>
          <p:cNvSpPr/>
          <p:nvPr/>
        </p:nvSpPr>
        <p:spPr>
          <a:xfrm>
            <a:off x="2351584" y="3658911"/>
            <a:ext cx="360000" cy="36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31">
            <a:extLst>
              <a:ext uri="{FF2B5EF4-FFF2-40B4-BE49-F238E27FC236}">
                <a16:creationId xmlns:a16="http://schemas.microsoft.com/office/drawing/2014/main" id="{ECD95573-C6E6-43D8-9A04-785E8BCC9F6E}"/>
              </a:ext>
            </a:extLst>
          </p:cNvPr>
          <p:cNvSpPr/>
          <p:nvPr/>
        </p:nvSpPr>
        <p:spPr>
          <a:xfrm>
            <a:off x="2999656" y="3577075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 ITT pour 6 mois</a:t>
            </a:r>
          </a:p>
        </p:txBody>
      </p:sp>
      <p:sp>
        <p:nvSpPr>
          <p:cNvPr id="21" name="object 32">
            <a:extLst>
              <a:ext uri="{FF2B5EF4-FFF2-40B4-BE49-F238E27FC236}">
                <a16:creationId xmlns:a16="http://schemas.microsoft.com/office/drawing/2014/main" id="{E37FC7BB-FF9A-4A2E-B0FB-D7D29BB7F972}"/>
              </a:ext>
            </a:extLst>
          </p:cNvPr>
          <p:cNvSpPr/>
          <p:nvPr/>
        </p:nvSpPr>
        <p:spPr>
          <a:xfrm>
            <a:off x="2351584" y="4910660"/>
            <a:ext cx="360000" cy="36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33">
            <a:extLst>
              <a:ext uri="{FF2B5EF4-FFF2-40B4-BE49-F238E27FC236}">
                <a16:creationId xmlns:a16="http://schemas.microsoft.com/office/drawing/2014/main" id="{9A0F19EB-AC56-43BF-8710-AB103EB6CE53}"/>
              </a:ext>
            </a:extLst>
          </p:cNvPr>
          <p:cNvSpPr/>
          <p:nvPr/>
        </p:nvSpPr>
        <p:spPr>
          <a:xfrm>
            <a:off x="2999656" y="4817541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  <a:ln>
            <a:solidFill>
              <a:schemeClr val="bg2"/>
            </a:solidFill>
          </a:ln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lang="fr-FR" sz="2000" spc="-40" dirty="0">
                <a:solidFill>
                  <a:prstClr val="black"/>
                </a:solidFill>
                <a:latin typeface="DejaVu Sans"/>
                <a:cs typeface="DejaVu Sans"/>
              </a:rPr>
              <a:t>ITT </a:t>
            </a:r>
            <a:r>
              <a:rPr lang="fr-FR" sz="2000" spc="-10" dirty="0">
                <a:solidFill>
                  <a:prstClr val="black"/>
                </a:solidFill>
                <a:latin typeface="DejaVu Sans"/>
                <a:cs typeface="DejaVu Sans"/>
              </a:rPr>
              <a:t>et </a:t>
            </a:r>
            <a:r>
              <a:rPr lang="fr-FR" sz="2000" spc="-40" dirty="0">
                <a:solidFill>
                  <a:prstClr val="black"/>
                </a:solidFill>
                <a:latin typeface="DejaVu Sans"/>
                <a:cs typeface="DejaVu Sans"/>
              </a:rPr>
              <a:t>l'invalidité </a:t>
            </a:r>
            <a:r>
              <a:rPr lang="fr-FR" sz="2000" spc="-25" dirty="0">
                <a:solidFill>
                  <a:prstClr val="black"/>
                </a:solidFill>
                <a:latin typeface="DejaVu Sans"/>
                <a:cs typeface="DejaVu Sans"/>
              </a:rPr>
              <a:t>pour </a:t>
            </a:r>
            <a:r>
              <a:rPr lang="fr-FR" sz="2000" spc="-20" dirty="0">
                <a:solidFill>
                  <a:prstClr val="black"/>
                </a:solidFill>
                <a:latin typeface="DejaVu Sans"/>
                <a:cs typeface="DejaVu Sans"/>
              </a:rPr>
              <a:t>12</a:t>
            </a:r>
            <a:r>
              <a:rPr lang="fr-FR" sz="2000" spc="-180" dirty="0">
                <a:solidFill>
                  <a:prstClr val="black"/>
                </a:solidFill>
                <a:latin typeface="DejaVu Sans"/>
                <a:cs typeface="DejaVu Sans"/>
              </a:rPr>
              <a:t> </a:t>
            </a:r>
            <a:r>
              <a:rPr lang="fr-FR" sz="2000" spc="-20" dirty="0">
                <a:solidFill>
                  <a:prstClr val="black"/>
                </a:solidFill>
                <a:latin typeface="DejaVu Sans"/>
                <a:cs typeface="DejaVu Sans"/>
              </a:rPr>
              <a:t>mois</a:t>
            </a:r>
            <a:endParaRPr lang="fr-FR" sz="2000" dirty="0">
              <a:solidFill>
                <a:prstClr val="black"/>
              </a:solidFill>
              <a:latin typeface="DejaVu Sans"/>
              <a:cs typeface="DejaVu Sans"/>
            </a:endParaRPr>
          </a:p>
        </p:txBody>
      </p:sp>
      <p:sp>
        <p:nvSpPr>
          <p:cNvPr id="23" name="object 34">
            <a:extLst>
              <a:ext uri="{FF2B5EF4-FFF2-40B4-BE49-F238E27FC236}">
                <a16:creationId xmlns:a16="http://schemas.microsoft.com/office/drawing/2014/main" id="{D74E8874-7A00-4480-80FB-E17092FF437E}"/>
              </a:ext>
            </a:extLst>
          </p:cNvPr>
          <p:cNvSpPr/>
          <p:nvPr/>
        </p:nvSpPr>
        <p:spPr>
          <a:xfrm>
            <a:off x="2351584" y="4268511"/>
            <a:ext cx="360000" cy="360000"/>
          </a:xfrm>
          <a:prstGeom prst="rect">
            <a:avLst/>
          </a:pr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35">
            <a:extLst>
              <a:ext uri="{FF2B5EF4-FFF2-40B4-BE49-F238E27FC236}">
                <a16:creationId xmlns:a16="http://schemas.microsoft.com/office/drawing/2014/main" id="{25150A66-B24E-42BC-AF32-129CF433293C}"/>
              </a:ext>
            </a:extLst>
          </p:cNvPr>
          <p:cNvSpPr/>
          <p:nvPr/>
        </p:nvSpPr>
        <p:spPr>
          <a:xfrm>
            <a:off x="2999656" y="4185629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 anchor="ctr"/>
          <a:lstStyle/>
          <a:p>
            <a:r>
              <a:rPr lang="fr-FR" sz="2000" spc="144" dirty="0">
                <a:solidFill>
                  <a:prstClr val="black"/>
                </a:solidFill>
                <a:latin typeface="Tahoma"/>
                <a:cs typeface="Tahoma"/>
              </a:rPr>
              <a:t> ITT pour 12 mois</a:t>
            </a:r>
          </a:p>
        </p:txBody>
      </p:sp>
    </p:spTree>
    <p:extLst>
      <p:ext uri="{BB962C8B-B14F-4D97-AF65-F5344CB8AC3E}">
        <p14:creationId xmlns:p14="http://schemas.microsoft.com/office/powerpoint/2010/main" val="1506912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FF5BD64-47E5-4208-83C6-6154F1A57D42}"/>
              </a:ext>
            </a:extLst>
          </p:cNvPr>
          <p:cNvSpPr txBox="1">
            <a:spLocks/>
          </p:cNvSpPr>
          <p:nvPr/>
        </p:nvSpPr>
        <p:spPr>
          <a:xfrm>
            <a:off x="1775523" y="-13659"/>
            <a:ext cx="3203847" cy="396000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400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sz="2000" b="1" dirty="0"/>
              <a:t>QUESTION 4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E2A26498-9BAC-4FE0-B152-113ED9D1F8AE}"/>
              </a:ext>
            </a:extLst>
          </p:cNvPr>
          <p:cNvSpPr txBox="1">
            <a:spLocks/>
          </p:cNvSpPr>
          <p:nvPr/>
        </p:nvSpPr>
        <p:spPr>
          <a:xfrm>
            <a:off x="4979370" y="0"/>
            <a:ext cx="5437806" cy="39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eaLnBrk="0" hangingPunct="0">
              <a:defRPr>
                <a:solidFill>
                  <a:srgbClr val="1D1B1B"/>
                </a:solidFill>
                <a:latin typeface="Verdana" pitchFamily="34" charset="0"/>
                <a:cs typeface="Arial" charset="0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fr-FR" sz="2000" spc="-40" dirty="0">
                <a:solidFill>
                  <a:prstClr val="white"/>
                </a:solidFill>
                <a:latin typeface="DejaVu Sans"/>
                <a:cs typeface="DejaVu Sans"/>
              </a:rPr>
              <a:t>Offre Prévoyance - type de prestations</a:t>
            </a:r>
          </a:p>
        </p:txBody>
      </p:sp>
      <p:sp>
        <p:nvSpPr>
          <p:cNvPr id="16" name="object 24">
            <a:extLst>
              <a:ext uri="{FF2B5EF4-FFF2-40B4-BE49-F238E27FC236}">
                <a16:creationId xmlns:a16="http://schemas.microsoft.com/office/drawing/2014/main" id="{65B72686-4F43-4624-B775-101BAA92CBA8}"/>
              </a:ext>
            </a:extLst>
          </p:cNvPr>
          <p:cNvSpPr/>
          <p:nvPr/>
        </p:nvSpPr>
        <p:spPr>
          <a:xfrm>
            <a:off x="1775522" y="3028708"/>
            <a:ext cx="8641654" cy="28485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98304C5C-7783-49D1-A5C7-64C714636E5E}"/>
              </a:ext>
            </a:extLst>
          </p:cNvPr>
          <p:cNvSpPr txBox="1"/>
          <p:nvPr/>
        </p:nvSpPr>
        <p:spPr>
          <a:xfrm>
            <a:off x="1775523" y="661161"/>
            <a:ext cx="8568949" cy="354747"/>
          </a:xfrm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pPr marL="22578" marR="9031" algn="ctr">
              <a:lnSpc>
                <a:spcPct val="121200"/>
              </a:lnSpc>
              <a:spcBef>
                <a:spcPts val="178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La formule « Confort » couvre :</a:t>
            </a:r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C6E28E37-2E41-44B5-A393-6B499EA5373A}"/>
              </a:ext>
            </a:extLst>
          </p:cNvPr>
          <p:cNvSpPr txBox="1">
            <a:spLocks/>
          </p:cNvSpPr>
          <p:nvPr/>
        </p:nvSpPr>
        <p:spPr>
          <a:xfrm>
            <a:off x="2495601" y="1628800"/>
            <a:ext cx="1994425" cy="433104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sz="1600" dirty="0" err="1"/>
              <a:t>choix</a:t>
            </a:r>
            <a:r>
              <a:rPr sz="1600" dirty="0"/>
              <a:t> </a:t>
            </a:r>
            <a:r>
              <a:rPr lang="fr-FR" sz="1600" dirty="0"/>
              <a:t>unique</a:t>
            </a:r>
            <a:endParaRPr sz="1600" dirty="0"/>
          </a:p>
        </p:txBody>
      </p:sp>
      <p:sp>
        <p:nvSpPr>
          <p:cNvPr id="19" name="object 30">
            <a:extLst>
              <a:ext uri="{FF2B5EF4-FFF2-40B4-BE49-F238E27FC236}">
                <a16:creationId xmlns:a16="http://schemas.microsoft.com/office/drawing/2014/main" id="{800209FD-C730-41A8-AC92-A2855517E65A}"/>
              </a:ext>
            </a:extLst>
          </p:cNvPr>
          <p:cNvSpPr/>
          <p:nvPr/>
        </p:nvSpPr>
        <p:spPr>
          <a:xfrm>
            <a:off x="2351584" y="3658911"/>
            <a:ext cx="360000" cy="36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31">
            <a:extLst>
              <a:ext uri="{FF2B5EF4-FFF2-40B4-BE49-F238E27FC236}">
                <a16:creationId xmlns:a16="http://schemas.microsoft.com/office/drawing/2014/main" id="{ECD95573-C6E6-43D8-9A04-785E8BCC9F6E}"/>
              </a:ext>
            </a:extLst>
          </p:cNvPr>
          <p:cNvSpPr/>
          <p:nvPr/>
        </p:nvSpPr>
        <p:spPr>
          <a:xfrm>
            <a:off x="2999656" y="3577075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 ITT pour 24 mois</a:t>
            </a:r>
          </a:p>
        </p:txBody>
      </p:sp>
      <p:sp>
        <p:nvSpPr>
          <p:cNvPr id="21" name="object 32">
            <a:extLst>
              <a:ext uri="{FF2B5EF4-FFF2-40B4-BE49-F238E27FC236}">
                <a16:creationId xmlns:a16="http://schemas.microsoft.com/office/drawing/2014/main" id="{E37FC7BB-FF9A-4A2E-B0FB-D7D29BB7F972}"/>
              </a:ext>
            </a:extLst>
          </p:cNvPr>
          <p:cNvSpPr/>
          <p:nvPr/>
        </p:nvSpPr>
        <p:spPr>
          <a:xfrm>
            <a:off x="2351584" y="4910660"/>
            <a:ext cx="360000" cy="36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33">
            <a:extLst>
              <a:ext uri="{FF2B5EF4-FFF2-40B4-BE49-F238E27FC236}">
                <a16:creationId xmlns:a16="http://schemas.microsoft.com/office/drawing/2014/main" id="{9A0F19EB-AC56-43BF-8710-AB103EB6CE53}"/>
              </a:ext>
            </a:extLst>
          </p:cNvPr>
          <p:cNvSpPr/>
          <p:nvPr/>
        </p:nvSpPr>
        <p:spPr>
          <a:xfrm>
            <a:off x="2999656" y="4817541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  <a:ln>
            <a:solidFill>
              <a:schemeClr val="bg2"/>
            </a:solidFill>
          </a:ln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lang="fr-FR" sz="2000" spc="-40" dirty="0">
                <a:solidFill>
                  <a:prstClr val="black"/>
                </a:solidFill>
                <a:latin typeface="DejaVu Sans"/>
                <a:cs typeface="DejaVu Sans"/>
              </a:rPr>
              <a:t>ITT pour 36 mois et invalidité jusqu'à la retraite</a:t>
            </a:r>
          </a:p>
        </p:txBody>
      </p:sp>
      <p:sp>
        <p:nvSpPr>
          <p:cNvPr id="23" name="object 34">
            <a:extLst>
              <a:ext uri="{FF2B5EF4-FFF2-40B4-BE49-F238E27FC236}">
                <a16:creationId xmlns:a16="http://schemas.microsoft.com/office/drawing/2014/main" id="{D74E8874-7A00-4480-80FB-E17092FF437E}"/>
              </a:ext>
            </a:extLst>
          </p:cNvPr>
          <p:cNvSpPr/>
          <p:nvPr/>
        </p:nvSpPr>
        <p:spPr>
          <a:xfrm>
            <a:off x="2351584" y="4268511"/>
            <a:ext cx="360000" cy="36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35">
            <a:extLst>
              <a:ext uri="{FF2B5EF4-FFF2-40B4-BE49-F238E27FC236}">
                <a16:creationId xmlns:a16="http://schemas.microsoft.com/office/drawing/2014/main" id="{25150A66-B24E-42BC-AF32-129CF433293C}"/>
              </a:ext>
            </a:extLst>
          </p:cNvPr>
          <p:cNvSpPr/>
          <p:nvPr/>
        </p:nvSpPr>
        <p:spPr>
          <a:xfrm>
            <a:off x="2999656" y="4185629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r>
              <a:rPr lang="fr-FR" sz="2000" spc="144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</a:p>
          <a:p>
            <a:r>
              <a:rPr lang="fr-FR" sz="2000" spc="144" dirty="0">
                <a:solidFill>
                  <a:prstClr val="black"/>
                </a:solidFill>
                <a:latin typeface="Tahoma"/>
                <a:cs typeface="Tahoma"/>
              </a:rPr>
              <a:t> ITT pour 24 mois et invalidité ensuite</a:t>
            </a:r>
          </a:p>
          <a:p>
            <a:endParaRPr lang="fr-FR" sz="2000" spc="144" dirty="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734655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FF5BD64-47E5-4208-83C6-6154F1A57D42}"/>
              </a:ext>
            </a:extLst>
          </p:cNvPr>
          <p:cNvSpPr txBox="1">
            <a:spLocks/>
          </p:cNvSpPr>
          <p:nvPr/>
        </p:nvSpPr>
        <p:spPr>
          <a:xfrm>
            <a:off x="1775523" y="-2"/>
            <a:ext cx="3203847" cy="396000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400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sz="2000" b="1" dirty="0"/>
              <a:t>QUESTION 4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E2A26498-9BAC-4FE0-B152-113ED9D1F8AE}"/>
              </a:ext>
            </a:extLst>
          </p:cNvPr>
          <p:cNvSpPr txBox="1">
            <a:spLocks/>
          </p:cNvSpPr>
          <p:nvPr/>
        </p:nvSpPr>
        <p:spPr>
          <a:xfrm>
            <a:off x="4979370" y="0"/>
            <a:ext cx="5437806" cy="39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eaLnBrk="0" hangingPunct="0">
              <a:defRPr>
                <a:solidFill>
                  <a:srgbClr val="1D1B1B"/>
                </a:solidFill>
                <a:latin typeface="Verdana" pitchFamily="34" charset="0"/>
                <a:cs typeface="Arial" charset="0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fr-FR" sz="2000" spc="-40" dirty="0">
                <a:solidFill>
                  <a:prstClr val="white"/>
                </a:solidFill>
                <a:latin typeface="DejaVu Sans"/>
                <a:cs typeface="DejaVu Sans"/>
              </a:rPr>
              <a:t>Offre Prévoyance - type de prestations</a:t>
            </a:r>
          </a:p>
        </p:txBody>
      </p:sp>
      <p:sp>
        <p:nvSpPr>
          <p:cNvPr id="16" name="object 24">
            <a:extLst>
              <a:ext uri="{FF2B5EF4-FFF2-40B4-BE49-F238E27FC236}">
                <a16:creationId xmlns:a16="http://schemas.microsoft.com/office/drawing/2014/main" id="{65B72686-4F43-4624-B775-101BAA92CBA8}"/>
              </a:ext>
            </a:extLst>
          </p:cNvPr>
          <p:cNvSpPr/>
          <p:nvPr/>
        </p:nvSpPr>
        <p:spPr>
          <a:xfrm>
            <a:off x="1775522" y="3028708"/>
            <a:ext cx="8641654" cy="28485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98304C5C-7783-49D1-A5C7-64C714636E5E}"/>
              </a:ext>
            </a:extLst>
          </p:cNvPr>
          <p:cNvSpPr txBox="1"/>
          <p:nvPr/>
        </p:nvSpPr>
        <p:spPr>
          <a:xfrm>
            <a:off x="1775523" y="661161"/>
            <a:ext cx="8568949" cy="354747"/>
          </a:xfrm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pPr marL="22578" marR="9031" algn="ctr">
              <a:lnSpc>
                <a:spcPct val="121200"/>
              </a:lnSpc>
              <a:spcBef>
                <a:spcPts val="178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La formule « Confort » couvre :</a:t>
            </a:r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C6E28E37-2E41-44B5-A393-6B499EA5373A}"/>
              </a:ext>
            </a:extLst>
          </p:cNvPr>
          <p:cNvSpPr txBox="1">
            <a:spLocks/>
          </p:cNvSpPr>
          <p:nvPr/>
        </p:nvSpPr>
        <p:spPr>
          <a:xfrm>
            <a:off x="2495601" y="1628800"/>
            <a:ext cx="1994425" cy="433104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sz="1600" dirty="0" err="1"/>
              <a:t>choix</a:t>
            </a:r>
            <a:r>
              <a:rPr sz="1600" dirty="0"/>
              <a:t> </a:t>
            </a:r>
            <a:r>
              <a:rPr lang="fr-FR" sz="1600" dirty="0"/>
              <a:t>unique</a:t>
            </a:r>
            <a:endParaRPr sz="1600" dirty="0"/>
          </a:p>
        </p:txBody>
      </p:sp>
      <p:sp>
        <p:nvSpPr>
          <p:cNvPr id="19" name="object 30">
            <a:extLst>
              <a:ext uri="{FF2B5EF4-FFF2-40B4-BE49-F238E27FC236}">
                <a16:creationId xmlns:a16="http://schemas.microsoft.com/office/drawing/2014/main" id="{800209FD-C730-41A8-AC92-A2855517E65A}"/>
              </a:ext>
            </a:extLst>
          </p:cNvPr>
          <p:cNvSpPr/>
          <p:nvPr/>
        </p:nvSpPr>
        <p:spPr>
          <a:xfrm>
            <a:off x="2351584" y="3658911"/>
            <a:ext cx="360000" cy="36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31">
            <a:extLst>
              <a:ext uri="{FF2B5EF4-FFF2-40B4-BE49-F238E27FC236}">
                <a16:creationId xmlns:a16="http://schemas.microsoft.com/office/drawing/2014/main" id="{ECD95573-C6E6-43D8-9A04-785E8BCC9F6E}"/>
              </a:ext>
            </a:extLst>
          </p:cNvPr>
          <p:cNvSpPr/>
          <p:nvPr/>
        </p:nvSpPr>
        <p:spPr>
          <a:xfrm>
            <a:off x="2999656" y="3577075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 ITT pour 24 mois</a:t>
            </a:r>
          </a:p>
        </p:txBody>
      </p:sp>
      <p:sp>
        <p:nvSpPr>
          <p:cNvPr id="21" name="object 32">
            <a:extLst>
              <a:ext uri="{FF2B5EF4-FFF2-40B4-BE49-F238E27FC236}">
                <a16:creationId xmlns:a16="http://schemas.microsoft.com/office/drawing/2014/main" id="{E37FC7BB-FF9A-4A2E-B0FB-D7D29BB7F972}"/>
              </a:ext>
            </a:extLst>
          </p:cNvPr>
          <p:cNvSpPr/>
          <p:nvPr/>
        </p:nvSpPr>
        <p:spPr>
          <a:xfrm>
            <a:off x="2351584" y="4910660"/>
            <a:ext cx="360000" cy="360000"/>
          </a:xfrm>
          <a:prstGeom prst="rect">
            <a:avLst/>
          </a:pr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33">
            <a:extLst>
              <a:ext uri="{FF2B5EF4-FFF2-40B4-BE49-F238E27FC236}">
                <a16:creationId xmlns:a16="http://schemas.microsoft.com/office/drawing/2014/main" id="{9A0F19EB-AC56-43BF-8710-AB103EB6CE53}"/>
              </a:ext>
            </a:extLst>
          </p:cNvPr>
          <p:cNvSpPr/>
          <p:nvPr/>
        </p:nvSpPr>
        <p:spPr>
          <a:xfrm>
            <a:off x="2999656" y="4817541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  <a:ln>
            <a:solidFill>
              <a:srgbClr val="92D050"/>
            </a:solidFill>
          </a:ln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lang="fr-FR" sz="2000" spc="-40" dirty="0">
                <a:solidFill>
                  <a:prstClr val="black"/>
                </a:solidFill>
                <a:latin typeface="DejaVu Sans"/>
                <a:cs typeface="DejaVu Sans"/>
              </a:rPr>
              <a:t>ITT pour 36 mois et invalidité jusqu'à la retraite</a:t>
            </a:r>
          </a:p>
        </p:txBody>
      </p:sp>
      <p:sp>
        <p:nvSpPr>
          <p:cNvPr id="23" name="object 34">
            <a:extLst>
              <a:ext uri="{FF2B5EF4-FFF2-40B4-BE49-F238E27FC236}">
                <a16:creationId xmlns:a16="http://schemas.microsoft.com/office/drawing/2014/main" id="{D74E8874-7A00-4480-80FB-E17092FF437E}"/>
              </a:ext>
            </a:extLst>
          </p:cNvPr>
          <p:cNvSpPr/>
          <p:nvPr/>
        </p:nvSpPr>
        <p:spPr>
          <a:xfrm>
            <a:off x="2351584" y="4268511"/>
            <a:ext cx="360000" cy="36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35">
            <a:extLst>
              <a:ext uri="{FF2B5EF4-FFF2-40B4-BE49-F238E27FC236}">
                <a16:creationId xmlns:a16="http://schemas.microsoft.com/office/drawing/2014/main" id="{25150A66-B24E-42BC-AF32-129CF433293C}"/>
              </a:ext>
            </a:extLst>
          </p:cNvPr>
          <p:cNvSpPr/>
          <p:nvPr/>
        </p:nvSpPr>
        <p:spPr>
          <a:xfrm>
            <a:off x="2999656" y="4185629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r>
              <a:rPr lang="fr-FR" sz="2000" spc="144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</a:p>
          <a:p>
            <a:r>
              <a:rPr lang="fr-FR" sz="2000" spc="144" dirty="0">
                <a:solidFill>
                  <a:prstClr val="black"/>
                </a:solidFill>
                <a:latin typeface="Tahoma"/>
                <a:cs typeface="Tahoma"/>
              </a:rPr>
              <a:t> ITT pour 24 mois et invalidité ensuite</a:t>
            </a:r>
          </a:p>
          <a:p>
            <a:endParaRPr lang="fr-FR" sz="2000" spc="144" dirty="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4318781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FF5BD64-47E5-4208-83C6-6154F1A57D42}"/>
              </a:ext>
            </a:extLst>
          </p:cNvPr>
          <p:cNvSpPr txBox="1">
            <a:spLocks/>
          </p:cNvSpPr>
          <p:nvPr/>
        </p:nvSpPr>
        <p:spPr>
          <a:xfrm>
            <a:off x="1775523" y="-2"/>
            <a:ext cx="3203847" cy="396000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400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sz="2000" b="1" dirty="0"/>
              <a:t>QUESTION 5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E2A26498-9BAC-4FE0-B152-113ED9D1F8AE}"/>
              </a:ext>
            </a:extLst>
          </p:cNvPr>
          <p:cNvSpPr txBox="1">
            <a:spLocks/>
          </p:cNvSpPr>
          <p:nvPr/>
        </p:nvSpPr>
        <p:spPr>
          <a:xfrm>
            <a:off x="4979370" y="0"/>
            <a:ext cx="5437806" cy="39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eaLnBrk="0" hangingPunct="0">
              <a:defRPr>
                <a:solidFill>
                  <a:srgbClr val="1D1B1B"/>
                </a:solidFill>
                <a:latin typeface="Verdana" pitchFamily="34" charset="0"/>
                <a:cs typeface="Arial" charset="0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fr-FR" sz="2000" spc="-40" dirty="0">
                <a:solidFill>
                  <a:prstClr val="white"/>
                </a:solidFill>
                <a:latin typeface="DejaVu Sans"/>
                <a:cs typeface="DejaVu Sans"/>
              </a:rPr>
              <a:t>Offre Prévoyance - type de prestations</a:t>
            </a:r>
          </a:p>
        </p:txBody>
      </p:sp>
      <p:sp>
        <p:nvSpPr>
          <p:cNvPr id="16" name="object 24">
            <a:extLst>
              <a:ext uri="{FF2B5EF4-FFF2-40B4-BE49-F238E27FC236}">
                <a16:creationId xmlns:a16="http://schemas.microsoft.com/office/drawing/2014/main" id="{65B72686-4F43-4624-B775-101BAA92CBA8}"/>
              </a:ext>
            </a:extLst>
          </p:cNvPr>
          <p:cNvSpPr/>
          <p:nvPr/>
        </p:nvSpPr>
        <p:spPr>
          <a:xfrm>
            <a:off x="1775522" y="3028708"/>
            <a:ext cx="8641654" cy="31681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98304C5C-7783-49D1-A5C7-64C714636E5E}"/>
              </a:ext>
            </a:extLst>
          </p:cNvPr>
          <p:cNvSpPr txBox="1"/>
          <p:nvPr/>
        </p:nvSpPr>
        <p:spPr>
          <a:xfrm>
            <a:off x="1775523" y="661161"/>
            <a:ext cx="8568949" cy="354747"/>
          </a:xfrm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pPr marL="22578" marR="9031" algn="ctr">
              <a:lnSpc>
                <a:spcPct val="121200"/>
              </a:lnSpc>
              <a:spcBef>
                <a:spcPts val="178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La formule « Optimal » couvre :</a:t>
            </a:r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C6E28E37-2E41-44B5-A393-6B499EA5373A}"/>
              </a:ext>
            </a:extLst>
          </p:cNvPr>
          <p:cNvSpPr txBox="1">
            <a:spLocks/>
          </p:cNvSpPr>
          <p:nvPr/>
        </p:nvSpPr>
        <p:spPr>
          <a:xfrm>
            <a:off x="2495601" y="1628800"/>
            <a:ext cx="1994425" cy="433104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sz="1600" dirty="0" err="1"/>
              <a:t>choix</a:t>
            </a:r>
            <a:r>
              <a:rPr sz="1600" dirty="0"/>
              <a:t> </a:t>
            </a:r>
            <a:r>
              <a:rPr lang="fr-FR" sz="1600" dirty="0"/>
              <a:t>unique</a:t>
            </a:r>
            <a:endParaRPr sz="1600" dirty="0"/>
          </a:p>
        </p:txBody>
      </p:sp>
      <p:sp>
        <p:nvSpPr>
          <p:cNvPr id="19" name="object 30">
            <a:extLst>
              <a:ext uri="{FF2B5EF4-FFF2-40B4-BE49-F238E27FC236}">
                <a16:creationId xmlns:a16="http://schemas.microsoft.com/office/drawing/2014/main" id="{800209FD-C730-41A8-AC92-A2855517E65A}"/>
              </a:ext>
            </a:extLst>
          </p:cNvPr>
          <p:cNvSpPr/>
          <p:nvPr/>
        </p:nvSpPr>
        <p:spPr>
          <a:xfrm>
            <a:off x="2351584" y="3658911"/>
            <a:ext cx="360000" cy="36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31">
            <a:extLst>
              <a:ext uri="{FF2B5EF4-FFF2-40B4-BE49-F238E27FC236}">
                <a16:creationId xmlns:a16="http://schemas.microsoft.com/office/drawing/2014/main" id="{ECD95573-C6E6-43D8-9A04-785E8BCC9F6E}"/>
              </a:ext>
            </a:extLst>
          </p:cNvPr>
          <p:cNvSpPr/>
          <p:nvPr/>
        </p:nvSpPr>
        <p:spPr>
          <a:xfrm>
            <a:off x="2999656" y="3577075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ITT et invalidité pour 36 mois</a:t>
            </a:r>
          </a:p>
        </p:txBody>
      </p:sp>
      <p:sp>
        <p:nvSpPr>
          <p:cNvPr id="21" name="object 32">
            <a:extLst>
              <a:ext uri="{FF2B5EF4-FFF2-40B4-BE49-F238E27FC236}">
                <a16:creationId xmlns:a16="http://schemas.microsoft.com/office/drawing/2014/main" id="{E37FC7BB-FF9A-4A2E-B0FB-D7D29BB7F972}"/>
              </a:ext>
            </a:extLst>
          </p:cNvPr>
          <p:cNvSpPr/>
          <p:nvPr/>
        </p:nvSpPr>
        <p:spPr>
          <a:xfrm>
            <a:off x="2351584" y="5085224"/>
            <a:ext cx="360000" cy="36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33">
            <a:extLst>
              <a:ext uri="{FF2B5EF4-FFF2-40B4-BE49-F238E27FC236}">
                <a16:creationId xmlns:a16="http://schemas.microsoft.com/office/drawing/2014/main" id="{9A0F19EB-AC56-43BF-8710-AB103EB6CE53}"/>
              </a:ext>
            </a:extLst>
          </p:cNvPr>
          <p:cNvSpPr/>
          <p:nvPr/>
        </p:nvSpPr>
        <p:spPr>
          <a:xfrm>
            <a:off x="2999656" y="4817541"/>
            <a:ext cx="6840760" cy="809013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  <a:ln>
            <a:solidFill>
              <a:schemeClr val="bg2"/>
            </a:solidFill>
          </a:ln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2000" spc="-40" dirty="0">
                <a:solidFill>
                  <a:prstClr val="black"/>
                </a:solidFill>
                <a:latin typeface="DejaVu Sans"/>
                <a:cs typeface="DejaVu Sans"/>
              </a:rPr>
              <a:t>ITT pour 36 mois et invalidité jusqu'à la retraite</a:t>
            </a:r>
          </a:p>
        </p:txBody>
      </p:sp>
      <p:sp>
        <p:nvSpPr>
          <p:cNvPr id="23" name="object 34">
            <a:extLst>
              <a:ext uri="{FF2B5EF4-FFF2-40B4-BE49-F238E27FC236}">
                <a16:creationId xmlns:a16="http://schemas.microsoft.com/office/drawing/2014/main" id="{D74E8874-7A00-4480-80FB-E17092FF437E}"/>
              </a:ext>
            </a:extLst>
          </p:cNvPr>
          <p:cNvSpPr/>
          <p:nvPr/>
        </p:nvSpPr>
        <p:spPr>
          <a:xfrm>
            <a:off x="2351584" y="4268511"/>
            <a:ext cx="360000" cy="36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35">
            <a:extLst>
              <a:ext uri="{FF2B5EF4-FFF2-40B4-BE49-F238E27FC236}">
                <a16:creationId xmlns:a16="http://schemas.microsoft.com/office/drawing/2014/main" id="{25150A66-B24E-42BC-AF32-129CF433293C}"/>
              </a:ext>
            </a:extLst>
          </p:cNvPr>
          <p:cNvSpPr/>
          <p:nvPr/>
        </p:nvSpPr>
        <p:spPr>
          <a:xfrm>
            <a:off x="2999656" y="4185629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r>
              <a:rPr lang="fr-FR" sz="2000" spc="144" dirty="0">
                <a:solidFill>
                  <a:prstClr val="black"/>
                </a:solidFill>
                <a:latin typeface="Tahoma"/>
                <a:cs typeface="Tahoma"/>
              </a:rPr>
              <a:t> ITT pour 72 mois et invalidité jusqu'à la retraite</a:t>
            </a:r>
          </a:p>
        </p:txBody>
      </p:sp>
    </p:spTree>
    <p:extLst>
      <p:ext uri="{BB962C8B-B14F-4D97-AF65-F5344CB8AC3E}">
        <p14:creationId xmlns:p14="http://schemas.microsoft.com/office/powerpoint/2010/main" val="36294377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FF5BD64-47E5-4208-83C6-6154F1A57D42}"/>
              </a:ext>
            </a:extLst>
          </p:cNvPr>
          <p:cNvSpPr txBox="1">
            <a:spLocks/>
          </p:cNvSpPr>
          <p:nvPr/>
        </p:nvSpPr>
        <p:spPr>
          <a:xfrm>
            <a:off x="1775523" y="-2"/>
            <a:ext cx="3203847" cy="396000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400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sz="2000" b="1" dirty="0"/>
              <a:t>QUESTION 5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E2A26498-9BAC-4FE0-B152-113ED9D1F8AE}"/>
              </a:ext>
            </a:extLst>
          </p:cNvPr>
          <p:cNvSpPr txBox="1">
            <a:spLocks/>
          </p:cNvSpPr>
          <p:nvPr/>
        </p:nvSpPr>
        <p:spPr>
          <a:xfrm>
            <a:off x="4979370" y="0"/>
            <a:ext cx="5437806" cy="39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eaLnBrk="0" hangingPunct="0">
              <a:defRPr>
                <a:solidFill>
                  <a:srgbClr val="1D1B1B"/>
                </a:solidFill>
                <a:latin typeface="Verdana" pitchFamily="34" charset="0"/>
                <a:cs typeface="Arial" charset="0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fr-FR" sz="2000" spc="-40" dirty="0">
                <a:solidFill>
                  <a:prstClr val="white"/>
                </a:solidFill>
                <a:latin typeface="DejaVu Sans"/>
                <a:cs typeface="DejaVu Sans"/>
              </a:rPr>
              <a:t>Offre Prévoyance - type de prestations</a:t>
            </a:r>
          </a:p>
        </p:txBody>
      </p:sp>
      <p:sp>
        <p:nvSpPr>
          <p:cNvPr id="16" name="object 24">
            <a:extLst>
              <a:ext uri="{FF2B5EF4-FFF2-40B4-BE49-F238E27FC236}">
                <a16:creationId xmlns:a16="http://schemas.microsoft.com/office/drawing/2014/main" id="{65B72686-4F43-4624-B775-101BAA92CBA8}"/>
              </a:ext>
            </a:extLst>
          </p:cNvPr>
          <p:cNvSpPr/>
          <p:nvPr/>
        </p:nvSpPr>
        <p:spPr>
          <a:xfrm>
            <a:off x="1775522" y="3028708"/>
            <a:ext cx="8641654" cy="31681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98304C5C-7783-49D1-A5C7-64C714636E5E}"/>
              </a:ext>
            </a:extLst>
          </p:cNvPr>
          <p:cNvSpPr txBox="1"/>
          <p:nvPr/>
        </p:nvSpPr>
        <p:spPr>
          <a:xfrm>
            <a:off x="1775523" y="661161"/>
            <a:ext cx="8568949" cy="354747"/>
          </a:xfrm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pPr marL="22578" marR="9031" algn="ctr">
              <a:lnSpc>
                <a:spcPct val="121200"/>
              </a:lnSpc>
              <a:spcBef>
                <a:spcPts val="178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La formule « Optimal » couvre :</a:t>
            </a:r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C6E28E37-2E41-44B5-A393-6B499EA5373A}"/>
              </a:ext>
            </a:extLst>
          </p:cNvPr>
          <p:cNvSpPr txBox="1">
            <a:spLocks/>
          </p:cNvSpPr>
          <p:nvPr/>
        </p:nvSpPr>
        <p:spPr>
          <a:xfrm>
            <a:off x="2495601" y="1628800"/>
            <a:ext cx="1994425" cy="433104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sz="1600" dirty="0" err="1"/>
              <a:t>choix</a:t>
            </a:r>
            <a:r>
              <a:rPr sz="1600" dirty="0"/>
              <a:t> </a:t>
            </a:r>
            <a:r>
              <a:rPr lang="fr-FR" sz="1600" dirty="0"/>
              <a:t>unique</a:t>
            </a:r>
            <a:endParaRPr sz="1600" dirty="0"/>
          </a:p>
        </p:txBody>
      </p:sp>
      <p:sp>
        <p:nvSpPr>
          <p:cNvPr id="19" name="object 30">
            <a:extLst>
              <a:ext uri="{FF2B5EF4-FFF2-40B4-BE49-F238E27FC236}">
                <a16:creationId xmlns:a16="http://schemas.microsoft.com/office/drawing/2014/main" id="{800209FD-C730-41A8-AC92-A2855517E65A}"/>
              </a:ext>
            </a:extLst>
          </p:cNvPr>
          <p:cNvSpPr/>
          <p:nvPr/>
        </p:nvSpPr>
        <p:spPr>
          <a:xfrm>
            <a:off x="2351584" y="3658911"/>
            <a:ext cx="360000" cy="36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31">
            <a:extLst>
              <a:ext uri="{FF2B5EF4-FFF2-40B4-BE49-F238E27FC236}">
                <a16:creationId xmlns:a16="http://schemas.microsoft.com/office/drawing/2014/main" id="{ECD95573-C6E6-43D8-9A04-785E8BCC9F6E}"/>
              </a:ext>
            </a:extLst>
          </p:cNvPr>
          <p:cNvSpPr/>
          <p:nvPr/>
        </p:nvSpPr>
        <p:spPr>
          <a:xfrm>
            <a:off x="2999656" y="3577075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 ITT et invalidité pour 36 mois</a:t>
            </a:r>
          </a:p>
        </p:txBody>
      </p:sp>
      <p:sp>
        <p:nvSpPr>
          <p:cNvPr id="21" name="object 32">
            <a:extLst>
              <a:ext uri="{FF2B5EF4-FFF2-40B4-BE49-F238E27FC236}">
                <a16:creationId xmlns:a16="http://schemas.microsoft.com/office/drawing/2014/main" id="{E37FC7BB-FF9A-4A2E-B0FB-D7D29BB7F972}"/>
              </a:ext>
            </a:extLst>
          </p:cNvPr>
          <p:cNvSpPr/>
          <p:nvPr/>
        </p:nvSpPr>
        <p:spPr>
          <a:xfrm>
            <a:off x="2351584" y="5085224"/>
            <a:ext cx="360000" cy="360000"/>
          </a:xfrm>
          <a:prstGeom prst="rect">
            <a:avLst/>
          </a:pr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33">
            <a:extLst>
              <a:ext uri="{FF2B5EF4-FFF2-40B4-BE49-F238E27FC236}">
                <a16:creationId xmlns:a16="http://schemas.microsoft.com/office/drawing/2014/main" id="{9A0F19EB-AC56-43BF-8710-AB103EB6CE53}"/>
              </a:ext>
            </a:extLst>
          </p:cNvPr>
          <p:cNvSpPr/>
          <p:nvPr/>
        </p:nvSpPr>
        <p:spPr>
          <a:xfrm>
            <a:off x="2999656" y="4817541"/>
            <a:ext cx="6840760" cy="809013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  <a:ln>
            <a:solidFill>
              <a:srgbClr val="92D050"/>
            </a:solidFill>
          </a:ln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2000" spc="-40" dirty="0">
                <a:solidFill>
                  <a:prstClr val="black"/>
                </a:solidFill>
                <a:latin typeface="DejaVu Sans"/>
                <a:cs typeface="DejaVu Sans"/>
              </a:rPr>
              <a:t>ITT pour 36 mois et invalidité jusqu'à la retraite</a:t>
            </a:r>
          </a:p>
        </p:txBody>
      </p:sp>
      <p:sp>
        <p:nvSpPr>
          <p:cNvPr id="23" name="object 34">
            <a:extLst>
              <a:ext uri="{FF2B5EF4-FFF2-40B4-BE49-F238E27FC236}">
                <a16:creationId xmlns:a16="http://schemas.microsoft.com/office/drawing/2014/main" id="{D74E8874-7A00-4480-80FB-E17092FF437E}"/>
              </a:ext>
            </a:extLst>
          </p:cNvPr>
          <p:cNvSpPr/>
          <p:nvPr/>
        </p:nvSpPr>
        <p:spPr>
          <a:xfrm>
            <a:off x="2351584" y="4268511"/>
            <a:ext cx="360000" cy="36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35">
            <a:extLst>
              <a:ext uri="{FF2B5EF4-FFF2-40B4-BE49-F238E27FC236}">
                <a16:creationId xmlns:a16="http://schemas.microsoft.com/office/drawing/2014/main" id="{25150A66-B24E-42BC-AF32-129CF433293C}"/>
              </a:ext>
            </a:extLst>
          </p:cNvPr>
          <p:cNvSpPr/>
          <p:nvPr/>
        </p:nvSpPr>
        <p:spPr>
          <a:xfrm>
            <a:off x="2999656" y="4185629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r>
              <a:rPr lang="fr-FR" sz="2000" spc="144" dirty="0">
                <a:solidFill>
                  <a:prstClr val="black"/>
                </a:solidFill>
                <a:latin typeface="Tahoma"/>
                <a:cs typeface="Tahoma"/>
              </a:rPr>
              <a:t> ITT pour 72 mois et invalidité jusqu'à la retraite</a:t>
            </a:r>
          </a:p>
        </p:txBody>
      </p:sp>
    </p:spTree>
    <p:extLst>
      <p:ext uri="{BB962C8B-B14F-4D97-AF65-F5344CB8AC3E}">
        <p14:creationId xmlns:p14="http://schemas.microsoft.com/office/powerpoint/2010/main" val="273302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FF5BD64-47E5-4208-83C6-6154F1A57D42}"/>
              </a:ext>
            </a:extLst>
          </p:cNvPr>
          <p:cNvSpPr txBox="1">
            <a:spLocks/>
          </p:cNvSpPr>
          <p:nvPr/>
        </p:nvSpPr>
        <p:spPr>
          <a:xfrm>
            <a:off x="1775523" y="-2"/>
            <a:ext cx="3203847" cy="396000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400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sz="2000" b="1" dirty="0"/>
              <a:t>QUESTION 6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E2A26498-9BAC-4FE0-B152-113ED9D1F8AE}"/>
              </a:ext>
            </a:extLst>
          </p:cNvPr>
          <p:cNvSpPr txBox="1">
            <a:spLocks/>
          </p:cNvSpPr>
          <p:nvPr/>
        </p:nvSpPr>
        <p:spPr>
          <a:xfrm>
            <a:off x="4979370" y="0"/>
            <a:ext cx="5437806" cy="39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eaLnBrk="0" hangingPunct="0">
              <a:defRPr>
                <a:solidFill>
                  <a:srgbClr val="1D1B1B"/>
                </a:solidFill>
                <a:latin typeface="Verdana" pitchFamily="34" charset="0"/>
                <a:cs typeface="Arial" charset="0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fr-FR" sz="2000" spc="-40" dirty="0">
                <a:solidFill>
                  <a:prstClr val="white"/>
                </a:solidFill>
                <a:latin typeface="DejaVu Sans"/>
                <a:cs typeface="DejaVu Sans"/>
              </a:rPr>
              <a:t>Offre Prévoyance</a:t>
            </a:r>
          </a:p>
        </p:txBody>
      </p:sp>
      <p:sp>
        <p:nvSpPr>
          <p:cNvPr id="16" name="object 24">
            <a:extLst>
              <a:ext uri="{FF2B5EF4-FFF2-40B4-BE49-F238E27FC236}">
                <a16:creationId xmlns:a16="http://schemas.microsoft.com/office/drawing/2014/main" id="{65B72686-4F43-4624-B775-101BAA92CBA8}"/>
              </a:ext>
            </a:extLst>
          </p:cNvPr>
          <p:cNvSpPr/>
          <p:nvPr/>
        </p:nvSpPr>
        <p:spPr>
          <a:xfrm>
            <a:off x="1703223" y="3028708"/>
            <a:ext cx="8641654" cy="27765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98304C5C-7783-49D1-A5C7-64C714636E5E}"/>
              </a:ext>
            </a:extLst>
          </p:cNvPr>
          <p:cNvSpPr txBox="1"/>
          <p:nvPr/>
        </p:nvSpPr>
        <p:spPr>
          <a:xfrm>
            <a:off x="1775523" y="661161"/>
            <a:ext cx="8568949" cy="752805"/>
          </a:xfrm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>
            <a:defPPr>
              <a:defRPr lang="fr-FR"/>
            </a:defPPr>
            <a:lvl1pPr marL="22578" marR="9031" algn="ctr">
              <a:lnSpc>
                <a:spcPct val="121200"/>
              </a:lnSpc>
              <a:spcBef>
                <a:spcPts val="178"/>
              </a:spcBef>
              <a:defRPr sz="2000" spc="178">
                <a:solidFill>
                  <a:prstClr val="black"/>
                </a:solidFill>
                <a:latin typeface="Tahoma"/>
                <a:cs typeface="Tahoma"/>
              </a:defRPr>
            </a:lvl1pPr>
          </a:lstStyle>
          <a:p>
            <a:r>
              <a:rPr lang="fr-FR" dirty="0"/>
              <a:t>Quelle est la durée de prise en charge </a:t>
            </a:r>
          </a:p>
          <a:p>
            <a:r>
              <a:rPr lang="fr-FR" dirty="0"/>
              <a:t>du temps partiel thérapeutique ?</a:t>
            </a:r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C6E28E37-2E41-44B5-A393-6B499EA5373A}"/>
              </a:ext>
            </a:extLst>
          </p:cNvPr>
          <p:cNvSpPr txBox="1">
            <a:spLocks/>
          </p:cNvSpPr>
          <p:nvPr/>
        </p:nvSpPr>
        <p:spPr>
          <a:xfrm>
            <a:off x="2495601" y="1843768"/>
            <a:ext cx="1994425" cy="433104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sz="1600" dirty="0" err="1"/>
              <a:t>choix</a:t>
            </a:r>
            <a:r>
              <a:rPr sz="1600" dirty="0"/>
              <a:t> </a:t>
            </a:r>
            <a:r>
              <a:rPr lang="fr-FR" sz="1600" dirty="0"/>
              <a:t>unique</a:t>
            </a:r>
            <a:endParaRPr sz="1600" dirty="0"/>
          </a:p>
        </p:txBody>
      </p:sp>
      <p:sp>
        <p:nvSpPr>
          <p:cNvPr id="19" name="object 30">
            <a:extLst>
              <a:ext uri="{FF2B5EF4-FFF2-40B4-BE49-F238E27FC236}">
                <a16:creationId xmlns:a16="http://schemas.microsoft.com/office/drawing/2014/main" id="{800209FD-C730-41A8-AC92-A2855517E65A}"/>
              </a:ext>
            </a:extLst>
          </p:cNvPr>
          <p:cNvSpPr/>
          <p:nvPr/>
        </p:nvSpPr>
        <p:spPr>
          <a:xfrm>
            <a:off x="2351584" y="3658911"/>
            <a:ext cx="360000" cy="36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31">
            <a:extLst>
              <a:ext uri="{FF2B5EF4-FFF2-40B4-BE49-F238E27FC236}">
                <a16:creationId xmlns:a16="http://schemas.microsoft.com/office/drawing/2014/main" id="{ECD95573-C6E6-43D8-9A04-785E8BCC9F6E}"/>
              </a:ext>
            </a:extLst>
          </p:cNvPr>
          <p:cNvSpPr/>
          <p:nvPr/>
        </p:nvSpPr>
        <p:spPr>
          <a:xfrm>
            <a:off x="2999656" y="3577075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6 mois</a:t>
            </a:r>
            <a:endParaRPr lang="fr-FR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object 33">
            <a:extLst>
              <a:ext uri="{FF2B5EF4-FFF2-40B4-BE49-F238E27FC236}">
                <a16:creationId xmlns:a16="http://schemas.microsoft.com/office/drawing/2014/main" id="{9A0F19EB-AC56-43BF-8710-AB103EB6CE53}"/>
              </a:ext>
            </a:extLst>
          </p:cNvPr>
          <p:cNvSpPr/>
          <p:nvPr/>
        </p:nvSpPr>
        <p:spPr>
          <a:xfrm>
            <a:off x="2999656" y="4179016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prstClr val="black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12 mois</a:t>
            </a:r>
          </a:p>
        </p:txBody>
      </p:sp>
      <p:sp>
        <p:nvSpPr>
          <p:cNvPr id="23" name="object 34">
            <a:extLst>
              <a:ext uri="{FF2B5EF4-FFF2-40B4-BE49-F238E27FC236}">
                <a16:creationId xmlns:a16="http://schemas.microsoft.com/office/drawing/2014/main" id="{D74E8874-7A00-4480-80FB-E17092FF437E}"/>
              </a:ext>
            </a:extLst>
          </p:cNvPr>
          <p:cNvSpPr/>
          <p:nvPr/>
        </p:nvSpPr>
        <p:spPr>
          <a:xfrm>
            <a:off x="2351584" y="4909970"/>
            <a:ext cx="360000" cy="36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35">
            <a:extLst>
              <a:ext uri="{FF2B5EF4-FFF2-40B4-BE49-F238E27FC236}">
                <a16:creationId xmlns:a16="http://schemas.microsoft.com/office/drawing/2014/main" id="{25150A66-B24E-42BC-AF32-129CF433293C}"/>
              </a:ext>
            </a:extLst>
          </p:cNvPr>
          <p:cNvSpPr/>
          <p:nvPr/>
        </p:nvSpPr>
        <p:spPr>
          <a:xfrm>
            <a:off x="2999656" y="4827088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r>
              <a:rPr lang="fr-FR" sz="2000" spc="144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lang="fr-FR" sz="2000" spc="144" dirty="0">
                <a:solidFill>
                  <a:prstClr val="black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24 mois</a:t>
            </a:r>
            <a:endParaRPr lang="fr-FR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object 34">
            <a:extLst>
              <a:ext uri="{FF2B5EF4-FFF2-40B4-BE49-F238E27FC236}">
                <a16:creationId xmlns:a16="http://schemas.microsoft.com/office/drawing/2014/main" id="{9FEBBF43-88EF-45C2-97EF-6475C764172A}"/>
              </a:ext>
            </a:extLst>
          </p:cNvPr>
          <p:cNvSpPr/>
          <p:nvPr/>
        </p:nvSpPr>
        <p:spPr>
          <a:xfrm>
            <a:off x="2351584" y="4268511"/>
            <a:ext cx="360000" cy="36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19840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FF5BD64-47E5-4208-83C6-6154F1A57D42}"/>
              </a:ext>
            </a:extLst>
          </p:cNvPr>
          <p:cNvSpPr txBox="1">
            <a:spLocks/>
          </p:cNvSpPr>
          <p:nvPr/>
        </p:nvSpPr>
        <p:spPr>
          <a:xfrm>
            <a:off x="1775523" y="-2"/>
            <a:ext cx="3203847" cy="396000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400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sz="2000" b="1" dirty="0"/>
              <a:t>QUESTION 6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E2A26498-9BAC-4FE0-B152-113ED9D1F8AE}"/>
              </a:ext>
            </a:extLst>
          </p:cNvPr>
          <p:cNvSpPr txBox="1">
            <a:spLocks/>
          </p:cNvSpPr>
          <p:nvPr/>
        </p:nvSpPr>
        <p:spPr>
          <a:xfrm>
            <a:off x="4979370" y="0"/>
            <a:ext cx="5437806" cy="39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eaLnBrk="0" hangingPunct="0">
              <a:defRPr>
                <a:solidFill>
                  <a:srgbClr val="1D1B1B"/>
                </a:solidFill>
                <a:latin typeface="Verdana" pitchFamily="34" charset="0"/>
                <a:cs typeface="Arial" charset="0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fr-FR" sz="2000" spc="-40" dirty="0">
                <a:solidFill>
                  <a:prstClr val="white"/>
                </a:solidFill>
                <a:latin typeface="DejaVu Sans"/>
                <a:cs typeface="DejaVu Sans"/>
              </a:rPr>
              <a:t>Offre Prévoyance</a:t>
            </a:r>
          </a:p>
        </p:txBody>
      </p:sp>
      <p:sp>
        <p:nvSpPr>
          <p:cNvPr id="16" name="object 24">
            <a:extLst>
              <a:ext uri="{FF2B5EF4-FFF2-40B4-BE49-F238E27FC236}">
                <a16:creationId xmlns:a16="http://schemas.microsoft.com/office/drawing/2014/main" id="{65B72686-4F43-4624-B775-101BAA92CBA8}"/>
              </a:ext>
            </a:extLst>
          </p:cNvPr>
          <p:cNvSpPr/>
          <p:nvPr/>
        </p:nvSpPr>
        <p:spPr>
          <a:xfrm>
            <a:off x="1703223" y="3028708"/>
            <a:ext cx="8641654" cy="27765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98304C5C-7783-49D1-A5C7-64C714636E5E}"/>
              </a:ext>
            </a:extLst>
          </p:cNvPr>
          <p:cNvSpPr txBox="1"/>
          <p:nvPr/>
        </p:nvSpPr>
        <p:spPr>
          <a:xfrm>
            <a:off x="1775523" y="661161"/>
            <a:ext cx="8568949" cy="752805"/>
          </a:xfrm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>
            <a:defPPr>
              <a:defRPr lang="fr-FR"/>
            </a:defPPr>
            <a:lvl1pPr marL="22578" marR="9031" algn="ctr">
              <a:lnSpc>
                <a:spcPct val="121200"/>
              </a:lnSpc>
              <a:spcBef>
                <a:spcPts val="178"/>
              </a:spcBef>
              <a:defRPr sz="2000" spc="178">
                <a:solidFill>
                  <a:prstClr val="black"/>
                </a:solidFill>
                <a:latin typeface="Tahoma"/>
                <a:cs typeface="Tahoma"/>
              </a:defRPr>
            </a:lvl1pPr>
          </a:lstStyle>
          <a:p>
            <a:r>
              <a:rPr lang="fr-FR" dirty="0"/>
              <a:t>Quelle est la durée de prise en charge </a:t>
            </a:r>
          </a:p>
          <a:p>
            <a:r>
              <a:rPr lang="fr-FR" dirty="0"/>
              <a:t>du temps partiel thérapeutique ?</a:t>
            </a:r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C6E28E37-2E41-44B5-A393-6B499EA5373A}"/>
              </a:ext>
            </a:extLst>
          </p:cNvPr>
          <p:cNvSpPr txBox="1">
            <a:spLocks/>
          </p:cNvSpPr>
          <p:nvPr/>
        </p:nvSpPr>
        <p:spPr>
          <a:xfrm>
            <a:off x="2495601" y="1843768"/>
            <a:ext cx="1994425" cy="433104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sz="1600" dirty="0" err="1"/>
              <a:t>choix</a:t>
            </a:r>
            <a:r>
              <a:rPr sz="1600" dirty="0"/>
              <a:t> </a:t>
            </a:r>
            <a:r>
              <a:rPr lang="fr-FR" sz="1600" dirty="0"/>
              <a:t>unique</a:t>
            </a:r>
            <a:endParaRPr sz="1600" dirty="0"/>
          </a:p>
        </p:txBody>
      </p:sp>
      <p:sp>
        <p:nvSpPr>
          <p:cNvPr id="19" name="object 30">
            <a:extLst>
              <a:ext uri="{FF2B5EF4-FFF2-40B4-BE49-F238E27FC236}">
                <a16:creationId xmlns:a16="http://schemas.microsoft.com/office/drawing/2014/main" id="{800209FD-C730-41A8-AC92-A2855517E65A}"/>
              </a:ext>
            </a:extLst>
          </p:cNvPr>
          <p:cNvSpPr/>
          <p:nvPr/>
        </p:nvSpPr>
        <p:spPr>
          <a:xfrm>
            <a:off x="2351584" y="4259961"/>
            <a:ext cx="360000" cy="36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bject 32">
            <a:extLst>
              <a:ext uri="{FF2B5EF4-FFF2-40B4-BE49-F238E27FC236}">
                <a16:creationId xmlns:a16="http://schemas.microsoft.com/office/drawing/2014/main" id="{E37FC7BB-FF9A-4A2E-B0FB-D7D29BB7F972}"/>
              </a:ext>
            </a:extLst>
          </p:cNvPr>
          <p:cNvSpPr/>
          <p:nvPr/>
        </p:nvSpPr>
        <p:spPr>
          <a:xfrm>
            <a:off x="2351584" y="3634134"/>
            <a:ext cx="360000" cy="360000"/>
          </a:xfrm>
          <a:prstGeom prst="rect">
            <a:avLst/>
          </a:pr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34">
            <a:extLst>
              <a:ext uri="{FF2B5EF4-FFF2-40B4-BE49-F238E27FC236}">
                <a16:creationId xmlns:a16="http://schemas.microsoft.com/office/drawing/2014/main" id="{D74E8874-7A00-4480-80FB-E17092FF437E}"/>
              </a:ext>
            </a:extLst>
          </p:cNvPr>
          <p:cNvSpPr/>
          <p:nvPr/>
        </p:nvSpPr>
        <p:spPr>
          <a:xfrm>
            <a:off x="2351584" y="4909970"/>
            <a:ext cx="360000" cy="36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35">
            <a:extLst>
              <a:ext uri="{FF2B5EF4-FFF2-40B4-BE49-F238E27FC236}">
                <a16:creationId xmlns:a16="http://schemas.microsoft.com/office/drawing/2014/main" id="{25150A66-B24E-42BC-AF32-129CF433293C}"/>
              </a:ext>
            </a:extLst>
          </p:cNvPr>
          <p:cNvSpPr/>
          <p:nvPr/>
        </p:nvSpPr>
        <p:spPr>
          <a:xfrm>
            <a:off x="2999656" y="4827088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r>
              <a:rPr lang="fr-FR" sz="2000" spc="144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lang="fr-FR" sz="2000" spc="144" dirty="0">
                <a:solidFill>
                  <a:prstClr val="black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24 mois</a:t>
            </a:r>
            <a:endParaRPr lang="fr-FR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object 33">
            <a:extLst>
              <a:ext uri="{FF2B5EF4-FFF2-40B4-BE49-F238E27FC236}">
                <a16:creationId xmlns:a16="http://schemas.microsoft.com/office/drawing/2014/main" id="{9A0F19EB-AC56-43BF-8710-AB103EB6CE53}"/>
              </a:ext>
            </a:extLst>
          </p:cNvPr>
          <p:cNvSpPr/>
          <p:nvPr/>
        </p:nvSpPr>
        <p:spPr>
          <a:xfrm>
            <a:off x="2999656" y="4179016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prstClr val="black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12 mois</a:t>
            </a:r>
          </a:p>
        </p:txBody>
      </p:sp>
      <p:sp>
        <p:nvSpPr>
          <p:cNvPr id="14" name="object 33">
            <a:extLst>
              <a:ext uri="{FF2B5EF4-FFF2-40B4-BE49-F238E27FC236}">
                <a16:creationId xmlns:a16="http://schemas.microsoft.com/office/drawing/2014/main" id="{9A0F19EB-AC56-43BF-8710-AB103EB6CE53}"/>
              </a:ext>
            </a:extLst>
          </p:cNvPr>
          <p:cNvSpPr/>
          <p:nvPr/>
        </p:nvSpPr>
        <p:spPr>
          <a:xfrm>
            <a:off x="2999656" y="3520014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  <a:ln>
            <a:solidFill>
              <a:srgbClr val="92D050"/>
            </a:solidFill>
          </a:ln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lang="fr-FR" sz="20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 mois</a:t>
            </a:r>
            <a:endParaRPr lang="fr-FR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0257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FF5BD64-47E5-4208-83C6-6154F1A57D42}"/>
              </a:ext>
            </a:extLst>
          </p:cNvPr>
          <p:cNvSpPr txBox="1">
            <a:spLocks/>
          </p:cNvSpPr>
          <p:nvPr/>
        </p:nvSpPr>
        <p:spPr>
          <a:xfrm>
            <a:off x="1775523" y="-2"/>
            <a:ext cx="3203847" cy="396000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400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sz="2000" b="1" dirty="0"/>
              <a:t>QUESTION 7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E2A26498-9BAC-4FE0-B152-113ED9D1F8AE}"/>
              </a:ext>
            </a:extLst>
          </p:cNvPr>
          <p:cNvSpPr txBox="1">
            <a:spLocks/>
          </p:cNvSpPr>
          <p:nvPr/>
        </p:nvSpPr>
        <p:spPr>
          <a:xfrm>
            <a:off x="4979370" y="0"/>
            <a:ext cx="5437806" cy="39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eaLnBrk="0" hangingPunct="0">
              <a:defRPr>
                <a:solidFill>
                  <a:srgbClr val="1D1B1B"/>
                </a:solidFill>
                <a:latin typeface="Verdana" pitchFamily="34" charset="0"/>
                <a:cs typeface="Arial" charset="0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fr-FR" sz="2000" spc="-40" dirty="0">
                <a:solidFill>
                  <a:prstClr val="white"/>
                </a:solidFill>
                <a:latin typeface="DejaVu Sans"/>
                <a:cs typeface="DejaVu Sans"/>
              </a:rPr>
              <a:t>Offre Prévoyance</a:t>
            </a:r>
          </a:p>
        </p:txBody>
      </p:sp>
      <p:sp>
        <p:nvSpPr>
          <p:cNvPr id="16" name="object 24">
            <a:extLst>
              <a:ext uri="{FF2B5EF4-FFF2-40B4-BE49-F238E27FC236}">
                <a16:creationId xmlns:a16="http://schemas.microsoft.com/office/drawing/2014/main" id="{65B72686-4F43-4624-B775-101BAA92CBA8}"/>
              </a:ext>
            </a:extLst>
          </p:cNvPr>
          <p:cNvSpPr/>
          <p:nvPr/>
        </p:nvSpPr>
        <p:spPr>
          <a:xfrm>
            <a:off x="1702817" y="2475285"/>
            <a:ext cx="8641654" cy="38334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98304C5C-7783-49D1-A5C7-64C714636E5E}"/>
              </a:ext>
            </a:extLst>
          </p:cNvPr>
          <p:cNvSpPr txBox="1"/>
          <p:nvPr/>
        </p:nvSpPr>
        <p:spPr>
          <a:xfrm>
            <a:off x="1775523" y="661161"/>
            <a:ext cx="8568949" cy="752805"/>
          </a:xfrm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>
            <a:defPPr>
              <a:defRPr lang="fr-FR"/>
            </a:defPPr>
            <a:lvl1pPr marL="22578" marR="9031" algn="ctr">
              <a:lnSpc>
                <a:spcPct val="121200"/>
              </a:lnSpc>
              <a:spcBef>
                <a:spcPts val="178"/>
              </a:spcBef>
              <a:defRPr sz="2000" spc="178">
                <a:solidFill>
                  <a:prstClr val="black"/>
                </a:solidFill>
                <a:latin typeface="Tahoma"/>
                <a:cs typeface="Tahoma"/>
              </a:defRPr>
            </a:lvl1pPr>
          </a:lstStyle>
          <a:p>
            <a:r>
              <a:rPr lang="fr-FR" dirty="0"/>
              <a:t>Que prend en charge l’option </a:t>
            </a:r>
          </a:p>
          <a:p>
            <a:r>
              <a:rPr lang="fr-FR" dirty="0"/>
              <a:t>Frais d’exploitation permanents (FEP) ?</a:t>
            </a:r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C6E28E37-2E41-44B5-A393-6B499EA5373A}"/>
              </a:ext>
            </a:extLst>
          </p:cNvPr>
          <p:cNvSpPr txBox="1">
            <a:spLocks/>
          </p:cNvSpPr>
          <p:nvPr/>
        </p:nvSpPr>
        <p:spPr>
          <a:xfrm>
            <a:off x="2495601" y="1628800"/>
            <a:ext cx="1994425" cy="433104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sz="1600" dirty="0" err="1"/>
              <a:t>choix</a:t>
            </a:r>
            <a:r>
              <a:rPr sz="1600" dirty="0"/>
              <a:t> </a:t>
            </a:r>
            <a:r>
              <a:rPr lang="fr-FR" sz="1600" dirty="0"/>
              <a:t>multiples</a:t>
            </a:r>
            <a:endParaRPr sz="1600" dirty="0"/>
          </a:p>
        </p:txBody>
      </p:sp>
      <p:sp>
        <p:nvSpPr>
          <p:cNvPr id="19" name="object 30">
            <a:extLst>
              <a:ext uri="{FF2B5EF4-FFF2-40B4-BE49-F238E27FC236}">
                <a16:creationId xmlns:a16="http://schemas.microsoft.com/office/drawing/2014/main" id="{800209FD-C730-41A8-AC92-A2855517E65A}"/>
              </a:ext>
            </a:extLst>
          </p:cNvPr>
          <p:cNvSpPr/>
          <p:nvPr/>
        </p:nvSpPr>
        <p:spPr>
          <a:xfrm>
            <a:off x="2351584" y="2892700"/>
            <a:ext cx="360000" cy="36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31">
            <a:extLst>
              <a:ext uri="{FF2B5EF4-FFF2-40B4-BE49-F238E27FC236}">
                <a16:creationId xmlns:a16="http://schemas.microsoft.com/office/drawing/2014/main" id="{ECD95573-C6E6-43D8-9A04-785E8BCC9F6E}"/>
              </a:ext>
            </a:extLst>
          </p:cNvPr>
          <p:cNvSpPr/>
          <p:nvPr/>
        </p:nvSpPr>
        <p:spPr>
          <a:xfrm>
            <a:off x="2999656" y="2810864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Taxe professionnelle</a:t>
            </a:r>
            <a:endParaRPr lang="fr-FR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object 33">
            <a:extLst>
              <a:ext uri="{FF2B5EF4-FFF2-40B4-BE49-F238E27FC236}">
                <a16:creationId xmlns:a16="http://schemas.microsoft.com/office/drawing/2014/main" id="{9A0F19EB-AC56-43BF-8710-AB103EB6CE53}"/>
              </a:ext>
            </a:extLst>
          </p:cNvPr>
          <p:cNvSpPr/>
          <p:nvPr/>
        </p:nvSpPr>
        <p:spPr>
          <a:xfrm>
            <a:off x="2999656" y="3454878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prstClr val="black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Les salaires des salariés de l’entreprise </a:t>
            </a:r>
          </a:p>
        </p:txBody>
      </p:sp>
      <p:sp>
        <p:nvSpPr>
          <p:cNvPr id="23" name="object 34">
            <a:extLst>
              <a:ext uri="{FF2B5EF4-FFF2-40B4-BE49-F238E27FC236}">
                <a16:creationId xmlns:a16="http://schemas.microsoft.com/office/drawing/2014/main" id="{D74E8874-7A00-4480-80FB-E17092FF437E}"/>
              </a:ext>
            </a:extLst>
          </p:cNvPr>
          <p:cNvSpPr/>
          <p:nvPr/>
        </p:nvSpPr>
        <p:spPr>
          <a:xfrm>
            <a:off x="2351584" y="5486034"/>
            <a:ext cx="360000" cy="36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35">
            <a:extLst>
              <a:ext uri="{FF2B5EF4-FFF2-40B4-BE49-F238E27FC236}">
                <a16:creationId xmlns:a16="http://schemas.microsoft.com/office/drawing/2014/main" id="{25150A66-B24E-42BC-AF32-129CF433293C}"/>
              </a:ext>
            </a:extLst>
          </p:cNvPr>
          <p:cNvSpPr/>
          <p:nvPr/>
        </p:nvSpPr>
        <p:spPr>
          <a:xfrm>
            <a:off x="2999656" y="5403152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>
              <a:lnSpc>
                <a:spcPct val="107000"/>
              </a:lnSpc>
            </a:pPr>
            <a:r>
              <a:rPr lang="fr-FR" sz="2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Le salaire de l’assuré </a:t>
            </a:r>
            <a:endParaRPr lang="fr-FR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object 33">
            <a:extLst>
              <a:ext uri="{FF2B5EF4-FFF2-40B4-BE49-F238E27FC236}">
                <a16:creationId xmlns:a16="http://schemas.microsoft.com/office/drawing/2014/main" id="{DDACEED3-D8E2-4D50-868F-062F733D4951}"/>
              </a:ext>
            </a:extLst>
          </p:cNvPr>
          <p:cNvSpPr/>
          <p:nvPr/>
        </p:nvSpPr>
        <p:spPr>
          <a:xfrm>
            <a:off x="2999656" y="4102950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prstClr val="black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Les loyers ou charges relatifs aux locaux professionnels</a:t>
            </a:r>
          </a:p>
        </p:txBody>
      </p:sp>
      <p:sp>
        <p:nvSpPr>
          <p:cNvPr id="28" name="object 33">
            <a:extLst>
              <a:ext uri="{FF2B5EF4-FFF2-40B4-BE49-F238E27FC236}">
                <a16:creationId xmlns:a16="http://schemas.microsoft.com/office/drawing/2014/main" id="{BBE51B50-1F74-42DA-AF3A-A25A2D18BAB3}"/>
              </a:ext>
            </a:extLst>
          </p:cNvPr>
          <p:cNvSpPr/>
          <p:nvPr/>
        </p:nvSpPr>
        <p:spPr>
          <a:xfrm>
            <a:off x="2999656" y="4751022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prstClr val="black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 Le coût des locations de matériel, mobilier et crédit-bail</a:t>
            </a:r>
          </a:p>
        </p:txBody>
      </p:sp>
      <p:sp>
        <p:nvSpPr>
          <p:cNvPr id="29" name="object 34">
            <a:extLst>
              <a:ext uri="{FF2B5EF4-FFF2-40B4-BE49-F238E27FC236}">
                <a16:creationId xmlns:a16="http://schemas.microsoft.com/office/drawing/2014/main" id="{81DA7CB1-EAEB-479D-93A7-641ECDBADD59}"/>
              </a:ext>
            </a:extLst>
          </p:cNvPr>
          <p:cNvSpPr/>
          <p:nvPr/>
        </p:nvSpPr>
        <p:spPr>
          <a:xfrm>
            <a:off x="2351584" y="4221088"/>
            <a:ext cx="360000" cy="36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4">
            <a:extLst>
              <a:ext uri="{FF2B5EF4-FFF2-40B4-BE49-F238E27FC236}">
                <a16:creationId xmlns:a16="http://schemas.microsoft.com/office/drawing/2014/main" id="{8E26EA41-60F7-41DC-9118-812989733915}"/>
              </a:ext>
            </a:extLst>
          </p:cNvPr>
          <p:cNvSpPr/>
          <p:nvPr/>
        </p:nvSpPr>
        <p:spPr>
          <a:xfrm>
            <a:off x="2351584" y="4869200"/>
            <a:ext cx="360000" cy="36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4">
            <a:extLst>
              <a:ext uri="{FF2B5EF4-FFF2-40B4-BE49-F238E27FC236}">
                <a16:creationId xmlns:a16="http://schemas.microsoft.com/office/drawing/2014/main" id="{3F793A3D-4ED9-4DC7-9A49-346894613E52}"/>
              </a:ext>
            </a:extLst>
          </p:cNvPr>
          <p:cNvSpPr/>
          <p:nvPr/>
        </p:nvSpPr>
        <p:spPr>
          <a:xfrm>
            <a:off x="2351584" y="3573056"/>
            <a:ext cx="360000" cy="36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14712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FF5BD64-47E5-4208-83C6-6154F1A57D42}"/>
              </a:ext>
            </a:extLst>
          </p:cNvPr>
          <p:cNvSpPr txBox="1">
            <a:spLocks/>
          </p:cNvSpPr>
          <p:nvPr/>
        </p:nvSpPr>
        <p:spPr>
          <a:xfrm>
            <a:off x="1775523" y="-2"/>
            <a:ext cx="3203847" cy="396000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400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sz="2000" b="1" dirty="0"/>
              <a:t>QUESTION 7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E2A26498-9BAC-4FE0-B152-113ED9D1F8AE}"/>
              </a:ext>
            </a:extLst>
          </p:cNvPr>
          <p:cNvSpPr txBox="1">
            <a:spLocks/>
          </p:cNvSpPr>
          <p:nvPr/>
        </p:nvSpPr>
        <p:spPr>
          <a:xfrm>
            <a:off x="4979370" y="0"/>
            <a:ext cx="5437806" cy="39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eaLnBrk="0" hangingPunct="0">
              <a:defRPr>
                <a:solidFill>
                  <a:srgbClr val="1D1B1B"/>
                </a:solidFill>
                <a:latin typeface="Verdana" pitchFamily="34" charset="0"/>
                <a:cs typeface="Arial" charset="0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fr-FR" sz="2000" spc="-40" dirty="0">
                <a:solidFill>
                  <a:prstClr val="white"/>
                </a:solidFill>
                <a:latin typeface="DejaVu Sans"/>
                <a:cs typeface="DejaVu Sans"/>
              </a:rPr>
              <a:t>Offre Prévoyance</a:t>
            </a:r>
          </a:p>
        </p:txBody>
      </p:sp>
      <p:sp>
        <p:nvSpPr>
          <p:cNvPr id="16" name="object 24">
            <a:extLst>
              <a:ext uri="{FF2B5EF4-FFF2-40B4-BE49-F238E27FC236}">
                <a16:creationId xmlns:a16="http://schemas.microsoft.com/office/drawing/2014/main" id="{65B72686-4F43-4624-B775-101BAA92CBA8}"/>
              </a:ext>
            </a:extLst>
          </p:cNvPr>
          <p:cNvSpPr/>
          <p:nvPr/>
        </p:nvSpPr>
        <p:spPr>
          <a:xfrm>
            <a:off x="1702817" y="2492896"/>
            <a:ext cx="8641654" cy="38334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98304C5C-7783-49D1-A5C7-64C714636E5E}"/>
              </a:ext>
            </a:extLst>
          </p:cNvPr>
          <p:cNvSpPr txBox="1"/>
          <p:nvPr/>
        </p:nvSpPr>
        <p:spPr>
          <a:xfrm>
            <a:off x="1775523" y="661161"/>
            <a:ext cx="8568949" cy="752805"/>
          </a:xfrm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>
            <a:defPPr>
              <a:defRPr lang="fr-FR"/>
            </a:defPPr>
            <a:lvl1pPr marL="22578" marR="9031" algn="ctr">
              <a:lnSpc>
                <a:spcPct val="121200"/>
              </a:lnSpc>
              <a:spcBef>
                <a:spcPts val="178"/>
              </a:spcBef>
              <a:defRPr sz="2000" spc="178">
                <a:solidFill>
                  <a:prstClr val="black"/>
                </a:solidFill>
                <a:latin typeface="Tahoma"/>
                <a:cs typeface="Tahoma"/>
              </a:defRPr>
            </a:lvl1pPr>
          </a:lstStyle>
          <a:p>
            <a:r>
              <a:rPr lang="fr-FR" dirty="0"/>
              <a:t>Que prend en charge l’option </a:t>
            </a:r>
          </a:p>
          <a:p>
            <a:r>
              <a:rPr lang="fr-FR" dirty="0"/>
              <a:t>Frais d’exploitation permanents (FEP) ?</a:t>
            </a:r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C6E28E37-2E41-44B5-A393-6B499EA5373A}"/>
              </a:ext>
            </a:extLst>
          </p:cNvPr>
          <p:cNvSpPr txBox="1">
            <a:spLocks/>
          </p:cNvSpPr>
          <p:nvPr/>
        </p:nvSpPr>
        <p:spPr>
          <a:xfrm>
            <a:off x="2495601" y="1628800"/>
            <a:ext cx="1994425" cy="433104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sz="1600" dirty="0" err="1"/>
              <a:t>choix</a:t>
            </a:r>
            <a:r>
              <a:rPr sz="1600" dirty="0"/>
              <a:t> </a:t>
            </a:r>
            <a:r>
              <a:rPr lang="fr-FR" sz="1600" dirty="0"/>
              <a:t>multiples</a:t>
            </a:r>
            <a:endParaRPr sz="1600" dirty="0"/>
          </a:p>
        </p:txBody>
      </p:sp>
      <p:sp>
        <p:nvSpPr>
          <p:cNvPr id="21" name="object 32">
            <a:extLst>
              <a:ext uri="{FF2B5EF4-FFF2-40B4-BE49-F238E27FC236}">
                <a16:creationId xmlns:a16="http://schemas.microsoft.com/office/drawing/2014/main" id="{E37FC7BB-FF9A-4A2E-B0FB-D7D29BB7F972}"/>
              </a:ext>
            </a:extLst>
          </p:cNvPr>
          <p:cNvSpPr/>
          <p:nvPr/>
        </p:nvSpPr>
        <p:spPr>
          <a:xfrm>
            <a:off x="2351584" y="3547997"/>
            <a:ext cx="360000" cy="360000"/>
          </a:xfrm>
          <a:prstGeom prst="rect">
            <a:avLst/>
          </a:pr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33">
            <a:extLst>
              <a:ext uri="{FF2B5EF4-FFF2-40B4-BE49-F238E27FC236}">
                <a16:creationId xmlns:a16="http://schemas.microsoft.com/office/drawing/2014/main" id="{9A0F19EB-AC56-43BF-8710-AB103EB6CE53}"/>
              </a:ext>
            </a:extLst>
          </p:cNvPr>
          <p:cNvSpPr/>
          <p:nvPr/>
        </p:nvSpPr>
        <p:spPr>
          <a:xfrm>
            <a:off x="2999656" y="3454878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  <a:ln>
            <a:solidFill>
              <a:srgbClr val="92D050"/>
            </a:solidFill>
          </a:ln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2000" dirty="0">
                <a:solidFill>
                  <a:srgbClr val="00B05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Les salaires des salariés de l’entreprise </a:t>
            </a:r>
          </a:p>
        </p:txBody>
      </p:sp>
      <p:sp>
        <p:nvSpPr>
          <p:cNvPr id="23" name="object 34">
            <a:extLst>
              <a:ext uri="{FF2B5EF4-FFF2-40B4-BE49-F238E27FC236}">
                <a16:creationId xmlns:a16="http://schemas.microsoft.com/office/drawing/2014/main" id="{D74E8874-7A00-4480-80FB-E17092FF437E}"/>
              </a:ext>
            </a:extLst>
          </p:cNvPr>
          <p:cNvSpPr/>
          <p:nvPr/>
        </p:nvSpPr>
        <p:spPr>
          <a:xfrm>
            <a:off x="2351584" y="5486034"/>
            <a:ext cx="360000" cy="36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35">
            <a:extLst>
              <a:ext uri="{FF2B5EF4-FFF2-40B4-BE49-F238E27FC236}">
                <a16:creationId xmlns:a16="http://schemas.microsoft.com/office/drawing/2014/main" id="{25150A66-B24E-42BC-AF32-129CF433293C}"/>
              </a:ext>
            </a:extLst>
          </p:cNvPr>
          <p:cNvSpPr/>
          <p:nvPr/>
        </p:nvSpPr>
        <p:spPr>
          <a:xfrm>
            <a:off x="2999656" y="5403152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>
              <a:lnSpc>
                <a:spcPct val="107000"/>
              </a:lnSpc>
            </a:pPr>
            <a:r>
              <a:rPr lang="fr-FR" sz="2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Le salaire de l’assuré </a:t>
            </a:r>
            <a:endParaRPr lang="fr-FR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object 32">
            <a:extLst>
              <a:ext uri="{FF2B5EF4-FFF2-40B4-BE49-F238E27FC236}">
                <a16:creationId xmlns:a16="http://schemas.microsoft.com/office/drawing/2014/main" id="{764F53B1-9CC4-4F74-A1AD-B5D07CBBFCED}"/>
              </a:ext>
            </a:extLst>
          </p:cNvPr>
          <p:cNvSpPr/>
          <p:nvPr/>
        </p:nvSpPr>
        <p:spPr>
          <a:xfrm>
            <a:off x="2351584" y="4196069"/>
            <a:ext cx="360000" cy="360000"/>
          </a:xfrm>
          <a:prstGeom prst="rect">
            <a:avLst/>
          </a:pr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33">
            <a:extLst>
              <a:ext uri="{FF2B5EF4-FFF2-40B4-BE49-F238E27FC236}">
                <a16:creationId xmlns:a16="http://schemas.microsoft.com/office/drawing/2014/main" id="{DDACEED3-D8E2-4D50-868F-062F733D4951}"/>
              </a:ext>
            </a:extLst>
          </p:cNvPr>
          <p:cNvSpPr/>
          <p:nvPr/>
        </p:nvSpPr>
        <p:spPr>
          <a:xfrm>
            <a:off x="2999656" y="4102950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  <a:ln>
            <a:solidFill>
              <a:srgbClr val="92D050"/>
            </a:solidFill>
          </a:ln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2000" dirty="0">
                <a:solidFill>
                  <a:srgbClr val="00B05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Les loyers ou charges relatifs aux locaux professionnels</a:t>
            </a:r>
          </a:p>
        </p:txBody>
      </p:sp>
      <p:sp>
        <p:nvSpPr>
          <p:cNvPr id="27" name="object 32">
            <a:extLst>
              <a:ext uri="{FF2B5EF4-FFF2-40B4-BE49-F238E27FC236}">
                <a16:creationId xmlns:a16="http://schemas.microsoft.com/office/drawing/2014/main" id="{8317DADC-3CFD-4131-BF75-85B75903BE30}"/>
              </a:ext>
            </a:extLst>
          </p:cNvPr>
          <p:cNvSpPr/>
          <p:nvPr/>
        </p:nvSpPr>
        <p:spPr>
          <a:xfrm>
            <a:off x="2351584" y="4844141"/>
            <a:ext cx="360000" cy="360000"/>
          </a:xfrm>
          <a:prstGeom prst="rect">
            <a:avLst/>
          </a:pr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33">
            <a:extLst>
              <a:ext uri="{FF2B5EF4-FFF2-40B4-BE49-F238E27FC236}">
                <a16:creationId xmlns:a16="http://schemas.microsoft.com/office/drawing/2014/main" id="{BBE51B50-1F74-42DA-AF3A-A25A2D18BAB3}"/>
              </a:ext>
            </a:extLst>
          </p:cNvPr>
          <p:cNvSpPr/>
          <p:nvPr/>
        </p:nvSpPr>
        <p:spPr>
          <a:xfrm>
            <a:off x="2999656" y="4751022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  <a:ln>
            <a:solidFill>
              <a:srgbClr val="92D050"/>
            </a:solidFill>
          </a:ln>
        </p:spPr>
        <p:txBody>
          <a:bodyPr wrap="square" lIns="0" tIns="0" rIns="0" bIns="0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Le coût des locations de matériel, mobilier et crédit-bail</a:t>
            </a:r>
            <a:endParaRPr lang="fr-FR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object 33">
            <a:extLst>
              <a:ext uri="{FF2B5EF4-FFF2-40B4-BE49-F238E27FC236}">
                <a16:creationId xmlns:a16="http://schemas.microsoft.com/office/drawing/2014/main" id="{D7959991-E365-44FD-88D4-1544948EB7C9}"/>
              </a:ext>
            </a:extLst>
          </p:cNvPr>
          <p:cNvSpPr/>
          <p:nvPr/>
        </p:nvSpPr>
        <p:spPr>
          <a:xfrm>
            <a:off x="2999656" y="2789398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  <a:ln>
            <a:solidFill>
              <a:srgbClr val="92D050"/>
            </a:solidFill>
          </a:ln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2000" dirty="0">
                <a:solidFill>
                  <a:srgbClr val="00B05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Taxe professionnelle</a:t>
            </a:r>
          </a:p>
        </p:txBody>
      </p:sp>
      <p:sp>
        <p:nvSpPr>
          <p:cNvPr id="30" name="object 32">
            <a:extLst>
              <a:ext uri="{FF2B5EF4-FFF2-40B4-BE49-F238E27FC236}">
                <a16:creationId xmlns:a16="http://schemas.microsoft.com/office/drawing/2014/main" id="{7C16DA92-CBB6-486A-AB74-1C856B13A098}"/>
              </a:ext>
            </a:extLst>
          </p:cNvPr>
          <p:cNvSpPr/>
          <p:nvPr/>
        </p:nvSpPr>
        <p:spPr>
          <a:xfrm>
            <a:off x="2404663" y="2846458"/>
            <a:ext cx="360000" cy="360000"/>
          </a:xfrm>
          <a:prstGeom prst="rect">
            <a:avLst/>
          </a:pr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09568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FF5BD64-47E5-4208-83C6-6154F1A57D42}"/>
              </a:ext>
            </a:extLst>
          </p:cNvPr>
          <p:cNvSpPr txBox="1">
            <a:spLocks/>
          </p:cNvSpPr>
          <p:nvPr/>
        </p:nvSpPr>
        <p:spPr>
          <a:xfrm>
            <a:off x="1775523" y="-2"/>
            <a:ext cx="3203847" cy="396000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400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sz="2000" b="1" dirty="0"/>
              <a:t>QUESTION 8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E2A26498-9BAC-4FE0-B152-113ED9D1F8AE}"/>
              </a:ext>
            </a:extLst>
          </p:cNvPr>
          <p:cNvSpPr txBox="1">
            <a:spLocks/>
          </p:cNvSpPr>
          <p:nvPr/>
        </p:nvSpPr>
        <p:spPr>
          <a:xfrm>
            <a:off x="4979370" y="0"/>
            <a:ext cx="5437806" cy="39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eaLnBrk="0" hangingPunct="0">
              <a:defRPr>
                <a:solidFill>
                  <a:srgbClr val="1D1B1B"/>
                </a:solidFill>
                <a:latin typeface="Verdana" pitchFamily="34" charset="0"/>
                <a:cs typeface="Arial" charset="0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fr-FR" sz="2000" spc="-40" dirty="0">
                <a:solidFill>
                  <a:prstClr val="white"/>
                </a:solidFill>
                <a:latin typeface="DejaVu Sans"/>
                <a:cs typeface="DejaVu Sans"/>
              </a:rPr>
              <a:t>Offre Prévoyance</a:t>
            </a:r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C6E28E37-2E41-44B5-A393-6B499EA5373A}"/>
              </a:ext>
            </a:extLst>
          </p:cNvPr>
          <p:cNvSpPr txBox="1">
            <a:spLocks/>
          </p:cNvSpPr>
          <p:nvPr/>
        </p:nvSpPr>
        <p:spPr>
          <a:xfrm>
            <a:off x="2495601" y="1915776"/>
            <a:ext cx="1994425" cy="433104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sz="1600" dirty="0" err="1"/>
              <a:t>choix</a:t>
            </a:r>
            <a:r>
              <a:rPr sz="1600" dirty="0"/>
              <a:t> </a:t>
            </a:r>
            <a:r>
              <a:rPr lang="fr-FR" sz="1600" dirty="0"/>
              <a:t>unique</a:t>
            </a:r>
            <a:endParaRPr sz="1600" dirty="0"/>
          </a:p>
        </p:txBody>
      </p:sp>
      <p:sp>
        <p:nvSpPr>
          <p:cNvPr id="19" name="object 30">
            <a:extLst>
              <a:ext uri="{FF2B5EF4-FFF2-40B4-BE49-F238E27FC236}">
                <a16:creationId xmlns:a16="http://schemas.microsoft.com/office/drawing/2014/main" id="{800209FD-C730-41A8-AC92-A2855517E65A}"/>
              </a:ext>
            </a:extLst>
          </p:cNvPr>
          <p:cNvSpPr/>
          <p:nvPr/>
        </p:nvSpPr>
        <p:spPr>
          <a:xfrm>
            <a:off x="2351584" y="3602723"/>
            <a:ext cx="360000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31">
            <a:extLst>
              <a:ext uri="{FF2B5EF4-FFF2-40B4-BE49-F238E27FC236}">
                <a16:creationId xmlns:a16="http://schemas.microsoft.com/office/drawing/2014/main" id="{ECD95573-C6E6-43D8-9A04-785E8BCC9F6E}"/>
              </a:ext>
            </a:extLst>
          </p:cNvPr>
          <p:cNvSpPr/>
          <p:nvPr/>
        </p:nvSpPr>
        <p:spPr>
          <a:xfrm>
            <a:off x="2999656" y="3520887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r>
              <a:rPr lang="fr-FR" sz="2000" spc="144" dirty="0">
                <a:solidFill>
                  <a:prstClr val="black"/>
                </a:solidFill>
                <a:latin typeface="Tahoma"/>
                <a:cs typeface="Tahoma"/>
              </a:rPr>
              <a:t> En 12 mensualités</a:t>
            </a:r>
          </a:p>
        </p:txBody>
      </p:sp>
      <p:sp>
        <p:nvSpPr>
          <p:cNvPr id="22" name="object 33">
            <a:extLst>
              <a:ext uri="{FF2B5EF4-FFF2-40B4-BE49-F238E27FC236}">
                <a16:creationId xmlns:a16="http://schemas.microsoft.com/office/drawing/2014/main" id="{9A0F19EB-AC56-43BF-8710-AB103EB6CE53}"/>
              </a:ext>
            </a:extLst>
          </p:cNvPr>
          <p:cNvSpPr/>
          <p:nvPr/>
        </p:nvSpPr>
        <p:spPr>
          <a:xfrm>
            <a:off x="2999656" y="4740352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r>
              <a:rPr lang="fr-FR" sz="2000" spc="144" dirty="0">
                <a:solidFill>
                  <a:prstClr val="black"/>
                </a:solidFill>
                <a:latin typeface="Tahoma"/>
                <a:cs typeface="Tahoma"/>
              </a:rPr>
              <a:t> En 50 mensualités</a:t>
            </a:r>
          </a:p>
        </p:txBody>
      </p:sp>
      <p:sp>
        <p:nvSpPr>
          <p:cNvPr id="23" name="object 34">
            <a:extLst>
              <a:ext uri="{FF2B5EF4-FFF2-40B4-BE49-F238E27FC236}">
                <a16:creationId xmlns:a16="http://schemas.microsoft.com/office/drawing/2014/main" id="{D74E8874-7A00-4480-80FB-E17092FF437E}"/>
              </a:ext>
            </a:extLst>
          </p:cNvPr>
          <p:cNvSpPr/>
          <p:nvPr/>
        </p:nvSpPr>
        <p:spPr>
          <a:xfrm>
            <a:off x="2351584" y="4212323"/>
            <a:ext cx="360000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35">
            <a:extLst>
              <a:ext uri="{FF2B5EF4-FFF2-40B4-BE49-F238E27FC236}">
                <a16:creationId xmlns:a16="http://schemas.microsoft.com/office/drawing/2014/main" id="{25150A66-B24E-42BC-AF32-129CF433293C}"/>
              </a:ext>
            </a:extLst>
          </p:cNvPr>
          <p:cNvSpPr/>
          <p:nvPr/>
        </p:nvSpPr>
        <p:spPr>
          <a:xfrm>
            <a:off x="2999656" y="4129441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r>
              <a:rPr lang="fr-FR" sz="2000" spc="144" dirty="0">
                <a:solidFill>
                  <a:prstClr val="black"/>
                </a:solidFill>
                <a:latin typeface="Tahoma"/>
                <a:cs typeface="Tahoma"/>
              </a:rPr>
              <a:t> En 48 mensualités</a:t>
            </a:r>
          </a:p>
        </p:txBody>
      </p:sp>
      <p:sp>
        <p:nvSpPr>
          <p:cNvPr id="25" name="object 34">
            <a:extLst>
              <a:ext uri="{FF2B5EF4-FFF2-40B4-BE49-F238E27FC236}">
                <a16:creationId xmlns:a16="http://schemas.microsoft.com/office/drawing/2014/main" id="{0C910173-9734-4352-BC76-528B14662479}"/>
              </a:ext>
            </a:extLst>
          </p:cNvPr>
          <p:cNvSpPr/>
          <p:nvPr/>
        </p:nvSpPr>
        <p:spPr>
          <a:xfrm>
            <a:off x="2351584" y="4813012"/>
            <a:ext cx="360000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bject 30">
            <a:extLst>
              <a:ext uri="{FF2B5EF4-FFF2-40B4-BE49-F238E27FC236}">
                <a16:creationId xmlns:a16="http://schemas.microsoft.com/office/drawing/2014/main" id="{6C629374-7BE2-4825-9985-B421B043B942}"/>
              </a:ext>
            </a:extLst>
          </p:cNvPr>
          <p:cNvSpPr/>
          <p:nvPr/>
        </p:nvSpPr>
        <p:spPr>
          <a:xfrm>
            <a:off x="2351584" y="3006781"/>
            <a:ext cx="360000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31">
            <a:extLst>
              <a:ext uri="{FF2B5EF4-FFF2-40B4-BE49-F238E27FC236}">
                <a16:creationId xmlns:a16="http://schemas.microsoft.com/office/drawing/2014/main" id="{5D4DE03C-9E94-4BB0-9E94-38219F4F3EAB}"/>
              </a:ext>
            </a:extLst>
          </p:cNvPr>
          <p:cNvSpPr/>
          <p:nvPr/>
        </p:nvSpPr>
        <p:spPr>
          <a:xfrm>
            <a:off x="2999656" y="2924945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1 fois </a:t>
            </a:r>
            <a:endParaRPr lang="fr-FR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object 9">
            <a:extLst>
              <a:ext uri="{FF2B5EF4-FFF2-40B4-BE49-F238E27FC236}">
                <a16:creationId xmlns:a16="http://schemas.microsoft.com/office/drawing/2014/main" id="{536C8320-D3EF-4746-A219-349359CE16F0}"/>
              </a:ext>
            </a:extLst>
          </p:cNvPr>
          <p:cNvSpPr txBox="1"/>
          <p:nvPr/>
        </p:nvSpPr>
        <p:spPr>
          <a:xfrm>
            <a:off x="1775523" y="661160"/>
            <a:ext cx="8568949" cy="727156"/>
          </a:xfrm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pPr marL="22578" marR="9031" algn="ctr">
              <a:lnSpc>
                <a:spcPct val="121200"/>
              </a:lnSpc>
              <a:spcBef>
                <a:spcPts val="178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Dans le cadre du contrat Madelin, en cas de Décès/PTIA, comment sera versé le montant garanti ?</a:t>
            </a:r>
          </a:p>
        </p:txBody>
      </p:sp>
    </p:spTree>
    <p:extLst>
      <p:ext uri="{BB962C8B-B14F-4D97-AF65-F5344CB8AC3E}">
        <p14:creationId xmlns:p14="http://schemas.microsoft.com/office/powerpoint/2010/main" val="20462882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FF5BD64-47E5-4208-83C6-6154F1A57D42}"/>
              </a:ext>
            </a:extLst>
          </p:cNvPr>
          <p:cNvSpPr txBox="1">
            <a:spLocks/>
          </p:cNvSpPr>
          <p:nvPr/>
        </p:nvSpPr>
        <p:spPr>
          <a:xfrm>
            <a:off x="1775523" y="-2"/>
            <a:ext cx="3203847" cy="396000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400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sz="2000" b="1" dirty="0"/>
              <a:t>QUESTION 8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E2A26498-9BAC-4FE0-B152-113ED9D1F8AE}"/>
              </a:ext>
            </a:extLst>
          </p:cNvPr>
          <p:cNvSpPr txBox="1">
            <a:spLocks/>
          </p:cNvSpPr>
          <p:nvPr/>
        </p:nvSpPr>
        <p:spPr>
          <a:xfrm>
            <a:off x="4979370" y="0"/>
            <a:ext cx="5437806" cy="39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eaLnBrk="0" hangingPunct="0">
              <a:defRPr>
                <a:solidFill>
                  <a:srgbClr val="1D1B1B"/>
                </a:solidFill>
                <a:latin typeface="Verdana" pitchFamily="34" charset="0"/>
                <a:cs typeface="Arial" charset="0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fr-FR" sz="2000" spc="-40" dirty="0">
                <a:solidFill>
                  <a:prstClr val="white"/>
                </a:solidFill>
                <a:latin typeface="DejaVu Sans"/>
                <a:cs typeface="DejaVu Sans"/>
              </a:rPr>
              <a:t>Offre Prévoyance</a:t>
            </a: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98304C5C-7783-49D1-A5C7-64C714636E5E}"/>
              </a:ext>
            </a:extLst>
          </p:cNvPr>
          <p:cNvSpPr txBox="1"/>
          <p:nvPr/>
        </p:nvSpPr>
        <p:spPr>
          <a:xfrm>
            <a:off x="1775523" y="661160"/>
            <a:ext cx="8568949" cy="727156"/>
          </a:xfrm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pPr marL="22578" marR="9031" algn="ctr">
              <a:lnSpc>
                <a:spcPct val="121200"/>
              </a:lnSpc>
              <a:spcBef>
                <a:spcPts val="178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Dans le cadre du contrat Madelin, en cas de Décès/PTIA, comment sera versé le montant garanti ?</a:t>
            </a:r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C6E28E37-2E41-44B5-A393-6B499EA5373A}"/>
              </a:ext>
            </a:extLst>
          </p:cNvPr>
          <p:cNvSpPr txBox="1">
            <a:spLocks/>
          </p:cNvSpPr>
          <p:nvPr/>
        </p:nvSpPr>
        <p:spPr>
          <a:xfrm>
            <a:off x="2495601" y="1915776"/>
            <a:ext cx="1994425" cy="433104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sz="1600" dirty="0" err="1"/>
              <a:t>choix</a:t>
            </a:r>
            <a:r>
              <a:rPr sz="1600" dirty="0"/>
              <a:t> </a:t>
            </a:r>
            <a:r>
              <a:rPr lang="fr-FR" sz="1600" dirty="0"/>
              <a:t>unique</a:t>
            </a:r>
            <a:endParaRPr sz="1600" dirty="0"/>
          </a:p>
        </p:txBody>
      </p:sp>
      <p:sp>
        <p:nvSpPr>
          <p:cNvPr id="19" name="object 30">
            <a:extLst>
              <a:ext uri="{FF2B5EF4-FFF2-40B4-BE49-F238E27FC236}">
                <a16:creationId xmlns:a16="http://schemas.microsoft.com/office/drawing/2014/main" id="{800209FD-C730-41A8-AC92-A2855517E65A}"/>
              </a:ext>
            </a:extLst>
          </p:cNvPr>
          <p:cNvSpPr/>
          <p:nvPr/>
        </p:nvSpPr>
        <p:spPr>
          <a:xfrm>
            <a:off x="2351584" y="3006781"/>
            <a:ext cx="360000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31">
            <a:extLst>
              <a:ext uri="{FF2B5EF4-FFF2-40B4-BE49-F238E27FC236}">
                <a16:creationId xmlns:a16="http://schemas.microsoft.com/office/drawing/2014/main" id="{ECD95573-C6E6-43D8-9A04-785E8BCC9F6E}"/>
              </a:ext>
            </a:extLst>
          </p:cNvPr>
          <p:cNvSpPr/>
          <p:nvPr/>
        </p:nvSpPr>
        <p:spPr>
          <a:xfrm>
            <a:off x="2999656" y="2924945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1 fois </a:t>
            </a:r>
            <a:endParaRPr lang="fr-FR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object 32">
            <a:extLst>
              <a:ext uri="{FF2B5EF4-FFF2-40B4-BE49-F238E27FC236}">
                <a16:creationId xmlns:a16="http://schemas.microsoft.com/office/drawing/2014/main" id="{E37FC7BB-FF9A-4A2E-B0FB-D7D29BB7F972}"/>
              </a:ext>
            </a:extLst>
          </p:cNvPr>
          <p:cNvSpPr/>
          <p:nvPr/>
        </p:nvSpPr>
        <p:spPr>
          <a:xfrm>
            <a:off x="2351584" y="4910660"/>
            <a:ext cx="360000" cy="360000"/>
          </a:xfrm>
          <a:prstGeom prst="rect">
            <a:avLst/>
          </a:pr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33">
            <a:extLst>
              <a:ext uri="{FF2B5EF4-FFF2-40B4-BE49-F238E27FC236}">
                <a16:creationId xmlns:a16="http://schemas.microsoft.com/office/drawing/2014/main" id="{9A0F19EB-AC56-43BF-8710-AB103EB6CE53}"/>
              </a:ext>
            </a:extLst>
          </p:cNvPr>
          <p:cNvSpPr/>
          <p:nvPr/>
        </p:nvSpPr>
        <p:spPr>
          <a:xfrm>
            <a:off x="2999656" y="4796540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  <a:ln>
            <a:solidFill>
              <a:srgbClr val="92D050"/>
            </a:solidFill>
          </a:ln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lang="fr-FR" sz="20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50 mensualités</a:t>
            </a:r>
            <a:endParaRPr lang="fr-FR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object 34">
            <a:extLst>
              <a:ext uri="{FF2B5EF4-FFF2-40B4-BE49-F238E27FC236}">
                <a16:creationId xmlns:a16="http://schemas.microsoft.com/office/drawing/2014/main" id="{D74E8874-7A00-4480-80FB-E17092FF437E}"/>
              </a:ext>
            </a:extLst>
          </p:cNvPr>
          <p:cNvSpPr/>
          <p:nvPr/>
        </p:nvSpPr>
        <p:spPr>
          <a:xfrm>
            <a:off x="2351584" y="4268511"/>
            <a:ext cx="360000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35">
            <a:extLst>
              <a:ext uri="{FF2B5EF4-FFF2-40B4-BE49-F238E27FC236}">
                <a16:creationId xmlns:a16="http://schemas.microsoft.com/office/drawing/2014/main" id="{25150A66-B24E-42BC-AF32-129CF433293C}"/>
              </a:ext>
            </a:extLst>
          </p:cNvPr>
          <p:cNvSpPr/>
          <p:nvPr/>
        </p:nvSpPr>
        <p:spPr>
          <a:xfrm>
            <a:off x="2999656" y="4185629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r>
              <a:rPr lang="fr-FR" sz="2000" spc="144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lang="fr-FR" sz="2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48 mensualités</a:t>
            </a:r>
            <a:endParaRPr lang="fr-FR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object 30">
            <a:extLst>
              <a:ext uri="{FF2B5EF4-FFF2-40B4-BE49-F238E27FC236}">
                <a16:creationId xmlns:a16="http://schemas.microsoft.com/office/drawing/2014/main" id="{FBD3A76B-5F57-4A96-863F-81A1EAC2BF82}"/>
              </a:ext>
            </a:extLst>
          </p:cNvPr>
          <p:cNvSpPr/>
          <p:nvPr/>
        </p:nvSpPr>
        <p:spPr>
          <a:xfrm>
            <a:off x="2351584" y="3654853"/>
            <a:ext cx="360000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31">
            <a:extLst>
              <a:ext uri="{FF2B5EF4-FFF2-40B4-BE49-F238E27FC236}">
                <a16:creationId xmlns:a16="http://schemas.microsoft.com/office/drawing/2014/main" id="{05A46B48-032A-4F31-AA62-F7EF449616A2}"/>
              </a:ext>
            </a:extLst>
          </p:cNvPr>
          <p:cNvSpPr/>
          <p:nvPr/>
        </p:nvSpPr>
        <p:spPr>
          <a:xfrm>
            <a:off x="2999656" y="3573017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12 mensualités</a:t>
            </a:r>
            <a:endParaRPr lang="fr-FR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8153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0">
            <a:extLst>
              <a:ext uri="{FF2B5EF4-FFF2-40B4-BE49-F238E27FC236}">
                <a16:creationId xmlns:a16="http://schemas.microsoft.com/office/drawing/2014/main" id="{C6E28E37-2E41-44B5-A393-6B499EA5373A}"/>
              </a:ext>
            </a:extLst>
          </p:cNvPr>
          <p:cNvSpPr txBox="1">
            <a:spLocks/>
          </p:cNvSpPr>
          <p:nvPr/>
        </p:nvSpPr>
        <p:spPr>
          <a:xfrm>
            <a:off x="2173164" y="1007977"/>
            <a:ext cx="3204000" cy="433104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sz="1600" dirty="0"/>
              <a:t>Cochez les bonnes réponses</a:t>
            </a:r>
            <a:endParaRPr sz="1600" dirty="0"/>
          </a:p>
        </p:txBody>
      </p:sp>
      <p:sp>
        <p:nvSpPr>
          <p:cNvPr id="20" name="object 31">
            <a:extLst>
              <a:ext uri="{FF2B5EF4-FFF2-40B4-BE49-F238E27FC236}">
                <a16:creationId xmlns:a16="http://schemas.microsoft.com/office/drawing/2014/main" id="{ECD95573-C6E6-43D8-9A04-785E8BCC9F6E}"/>
              </a:ext>
            </a:extLst>
          </p:cNvPr>
          <p:cNvSpPr/>
          <p:nvPr/>
        </p:nvSpPr>
        <p:spPr>
          <a:xfrm>
            <a:off x="1766623" y="1756213"/>
            <a:ext cx="4311531" cy="420856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1000" spc="178" dirty="0">
                <a:solidFill>
                  <a:prstClr val="black"/>
                </a:solidFill>
                <a:latin typeface="Tahoma"/>
                <a:cs typeface="Tahoma"/>
              </a:rPr>
              <a:t> Capital décès sans plafond</a:t>
            </a:r>
          </a:p>
        </p:txBody>
      </p:sp>
      <p:sp>
        <p:nvSpPr>
          <p:cNvPr id="14" name="object 31">
            <a:extLst>
              <a:ext uri="{FF2B5EF4-FFF2-40B4-BE49-F238E27FC236}">
                <a16:creationId xmlns:a16="http://schemas.microsoft.com/office/drawing/2014/main" id="{2F7BC7F4-55DF-4BAD-B5EA-930EB7996910}"/>
              </a:ext>
            </a:extLst>
          </p:cNvPr>
          <p:cNvSpPr/>
          <p:nvPr/>
        </p:nvSpPr>
        <p:spPr>
          <a:xfrm>
            <a:off x="1750371" y="3210888"/>
            <a:ext cx="4293744" cy="436224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1000" spc="178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</a:p>
          <a:p>
            <a:pPr marL="22578">
              <a:spcBef>
                <a:spcPts val="10"/>
              </a:spcBef>
            </a:pPr>
            <a:r>
              <a:rPr lang="fr-FR" sz="1000" spc="178" dirty="0">
                <a:solidFill>
                  <a:prstClr val="black"/>
                </a:solidFill>
                <a:latin typeface="Tahoma"/>
                <a:cs typeface="Tahoma"/>
              </a:rPr>
              <a:t>Invalidité : Partielle (entre 33% et  66%) + IPT</a:t>
            </a:r>
          </a:p>
          <a:p>
            <a:pPr marL="22578">
              <a:spcBef>
                <a:spcPts val="10"/>
              </a:spcBef>
            </a:pPr>
            <a:endParaRPr lang="fr-FR" sz="1000" spc="178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31">
            <a:extLst>
              <a:ext uri="{FF2B5EF4-FFF2-40B4-BE49-F238E27FC236}">
                <a16:creationId xmlns:a16="http://schemas.microsoft.com/office/drawing/2014/main" id="{F8884FAA-8A6D-454A-8CA0-E3BF61FF8DD9}"/>
              </a:ext>
            </a:extLst>
          </p:cNvPr>
          <p:cNvSpPr/>
          <p:nvPr/>
        </p:nvSpPr>
        <p:spPr>
          <a:xfrm>
            <a:off x="1732584" y="3963608"/>
            <a:ext cx="4311531" cy="612313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1000" spc="178" dirty="0">
                <a:solidFill>
                  <a:prstClr val="black"/>
                </a:solidFill>
                <a:latin typeface="Tahoma"/>
                <a:cs typeface="Tahoma"/>
              </a:rPr>
              <a:t> IPT accidentelle: versement d’un  capital complémentaire d’un montant  correspondant à 12 mensualités de la  rente d’invalidité</a:t>
            </a:r>
          </a:p>
        </p:txBody>
      </p:sp>
      <p:sp>
        <p:nvSpPr>
          <p:cNvPr id="12" name="object 31">
            <a:extLst>
              <a:ext uri="{FF2B5EF4-FFF2-40B4-BE49-F238E27FC236}">
                <a16:creationId xmlns:a16="http://schemas.microsoft.com/office/drawing/2014/main" id="{8974AB1D-7A15-42A8-8B04-D901036DB0F5}"/>
              </a:ext>
            </a:extLst>
          </p:cNvPr>
          <p:cNvSpPr/>
          <p:nvPr/>
        </p:nvSpPr>
        <p:spPr>
          <a:xfrm>
            <a:off x="1766622" y="4820470"/>
            <a:ext cx="4311531" cy="40106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1000" spc="178" dirty="0">
                <a:solidFill>
                  <a:prstClr val="black"/>
                </a:solidFill>
                <a:latin typeface="Tahoma"/>
                <a:cs typeface="Tahoma"/>
              </a:rPr>
              <a:t> Option garantie frais d’exploitation  permanents</a:t>
            </a:r>
          </a:p>
        </p:txBody>
      </p:sp>
      <p:sp>
        <p:nvSpPr>
          <p:cNvPr id="15" name="object 31">
            <a:extLst>
              <a:ext uri="{FF2B5EF4-FFF2-40B4-BE49-F238E27FC236}">
                <a16:creationId xmlns:a16="http://schemas.microsoft.com/office/drawing/2014/main" id="{91683C42-BB00-4830-948E-09D12F6F42DF}"/>
              </a:ext>
            </a:extLst>
          </p:cNvPr>
          <p:cNvSpPr/>
          <p:nvPr/>
        </p:nvSpPr>
        <p:spPr>
          <a:xfrm>
            <a:off x="1775518" y="5509034"/>
            <a:ext cx="4311531" cy="40106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1000" spc="178" dirty="0">
                <a:solidFill>
                  <a:prstClr val="black"/>
                </a:solidFill>
                <a:latin typeface="Tahoma"/>
                <a:cs typeface="Tahoma"/>
              </a:rPr>
              <a:t> Reprise d’activité à mi-temps  thérapeutique</a:t>
            </a:r>
          </a:p>
        </p:txBody>
      </p:sp>
      <p:sp>
        <p:nvSpPr>
          <p:cNvPr id="22" name="object 31">
            <a:extLst>
              <a:ext uri="{FF2B5EF4-FFF2-40B4-BE49-F238E27FC236}">
                <a16:creationId xmlns:a16="http://schemas.microsoft.com/office/drawing/2014/main" id="{71B2B95A-627A-4B09-9EF8-BC7C7DFE381C}"/>
              </a:ext>
            </a:extLst>
          </p:cNvPr>
          <p:cNvSpPr/>
          <p:nvPr/>
        </p:nvSpPr>
        <p:spPr>
          <a:xfrm>
            <a:off x="1775518" y="6135467"/>
            <a:ext cx="4311531" cy="40106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1000" spc="178" dirty="0">
                <a:solidFill>
                  <a:prstClr val="black"/>
                </a:solidFill>
                <a:latin typeface="Tahoma"/>
                <a:cs typeface="Tahoma"/>
              </a:rPr>
              <a:t> Doublement du capital en décès/PTIA  accidentel</a:t>
            </a:r>
          </a:p>
        </p:txBody>
      </p:sp>
      <p:sp>
        <p:nvSpPr>
          <p:cNvPr id="23" name="object 31">
            <a:extLst>
              <a:ext uri="{FF2B5EF4-FFF2-40B4-BE49-F238E27FC236}">
                <a16:creationId xmlns:a16="http://schemas.microsoft.com/office/drawing/2014/main" id="{A7FBD7CC-B065-4BBC-885F-B65248C8C0C8}"/>
              </a:ext>
            </a:extLst>
          </p:cNvPr>
          <p:cNvSpPr/>
          <p:nvPr/>
        </p:nvSpPr>
        <p:spPr>
          <a:xfrm>
            <a:off x="6454934" y="1118592"/>
            <a:ext cx="937524" cy="305642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 algn="ctr">
              <a:spcBef>
                <a:spcPts val="10"/>
              </a:spcBef>
            </a:pPr>
            <a:r>
              <a:rPr lang="fr-FR" sz="1000" spc="178" dirty="0">
                <a:solidFill>
                  <a:prstClr val="black"/>
                </a:solidFill>
                <a:latin typeface="Tahoma"/>
                <a:cs typeface="Tahoma"/>
              </a:rPr>
              <a:t>INITIAL</a:t>
            </a:r>
          </a:p>
        </p:txBody>
      </p:sp>
      <p:sp>
        <p:nvSpPr>
          <p:cNvPr id="25" name="object 31">
            <a:extLst>
              <a:ext uri="{FF2B5EF4-FFF2-40B4-BE49-F238E27FC236}">
                <a16:creationId xmlns:a16="http://schemas.microsoft.com/office/drawing/2014/main" id="{1B1C8350-E7DC-43C2-81E0-CFC88FDBD455}"/>
              </a:ext>
            </a:extLst>
          </p:cNvPr>
          <p:cNvSpPr/>
          <p:nvPr/>
        </p:nvSpPr>
        <p:spPr>
          <a:xfrm>
            <a:off x="7846097" y="1126074"/>
            <a:ext cx="937524" cy="305642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 algn="ctr">
              <a:spcBef>
                <a:spcPts val="10"/>
              </a:spcBef>
            </a:pPr>
            <a:r>
              <a:rPr lang="fr-FR" sz="1000" spc="178" dirty="0">
                <a:solidFill>
                  <a:prstClr val="black"/>
                </a:solidFill>
                <a:latin typeface="Tahoma"/>
                <a:cs typeface="Tahoma"/>
              </a:rPr>
              <a:t> CONFORT</a:t>
            </a:r>
          </a:p>
        </p:txBody>
      </p:sp>
      <p:sp>
        <p:nvSpPr>
          <p:cNvPr id="27" name="object 31">
            <a:extLst>
              <a:ext uri="{FF2B5EF4-FFF2-40B4-BE49-F238E27FC236}">
                <a16:creationId xmlns:a16="http://schemas.microsoft.com/office/drawing/2014/main" id="{176ED52E-E82E-4F9F-AAC2-607647556CCA}"/>
              </a:ext>
            </a:extLst>
          </p:cNvPr>
          <p:cNvSpPr/>
          <p:nvPr/>
        </p:nvSpPr>
        <p:spPr>
          <a:xfrm>
            <a:off x="9425046" y="1131625"/>
            <a:ext cx="937524" cy="305642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 algn="ctr">
              <a:spcBef>
                <a:spcPts val="10"/>
              </a:spcBef>
            </a:pPr>
            <a:r>
              <a:rPr lang="fr-FR" sz="1000" spc="178" dirty="0">
                <a:solidFill>
                  <a:prstClr val="black"/>
                </a:solidFill>
                <a:latin typeface="Tahoma"/>
                <a:cs typeface="Tahoma"/>
              </a:rPr>
              <a:t>OPTIMAL</a:t>
            </a:r>
          </a:p>
        </p:txBody>
      </p:sp>
      <p:sp>
        <p:nvSpPr>
          <p:cNvPr id="28" name="object 30">
            <a:extLst>
              <a:ext uri="{FF2B5EF4-FFF2-40B4-BE49-F238E27FC236}">
                <a16:creationId xmlns:a16="http://schemas.microsoft.com/office/drawing/2014/main" id="{FA515CD0-E114-49AE-A8CB-A5F72254549C}"/>
              </a:ext>
            </a:extLst>
          </p:cNvPr>
          <p:cNvSpPr/>
          <p:nvPr/>
        </p:nvSpPr>
        <p:spPr>
          <a:xfrm>
            <a:off x="8256565" y="3408810"/>
            <a:ext cx="180000" cy="180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30">
            <a:extLst>
              <a:ext uri="{FF2B5EF4-FFF2-40B4-BE49-F238E27FC236}">
                <a16:creationId xmlns:a16="http://schemas.microsoft.com/office/drawing/2014/main" id="{0BC78D2E-C62F-47EF-9D83-2F35B630779F}"/>
              </a:ext>
            </a:extLst>
          </p:cNvPr>
          <p:cNvSpPr/>
          <p:nvPr/>
        </p:nvSpPr>
        <p:spPr>
          <a:xfrm>
            <a:off x="6796830" y="3375465"/>
            <a:ext cx="180000" cy="180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87605584-3A3B-4208-943B-4A0F0E201251}"/>
              </a:ext>
            </a:extLst>
          </p:cNvPr>
          <p:cNvSpPr/>
          <p:nvPr/>
        </p:nvSpPr>
        <p:spPr>
          <a:xfrm>
            <a:off x="9868040" y="3402146"/>
            <a:ext cx="180000" cy="180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0">
            <a:extLst>
              <a:ext uri="{FF2B5EF4-FFF2-40B4-BE49-F238E27FC236}">
                <a16:creationId xmlns:a16="http://schemas.microsoft.com/office/drawing/2014/main" id="{2F350042-2C43-4C2F-B0CE-60A8B64BC4FF}"/>
              </a:ext>
            </a:extLst>
          </p:cNvPr>
          <p:cNvSpPr/>
          <p:nvPr/>
        </p:nvSpPr>
        <p:spPr>
          <a:xfrm>
            <a:off x="8256565" y="4182098"/>
            <a:ext cx="180000" cy="180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0">
            <a:extLst>
              <a:ext uri="{FF2B5EF4-FFF2-40B4-BE49-F238E27FC236}">
                <a16:creationId xmlns:a16="http://schemas.microsoft.com/office/drawing/2014/main" id="{E57CBEEA-3953-42F8-BDEC-41819F8E4DB9}"/>
              </a:ext>
            </a:extLst>
          </p:cNvPr>
          <p:cNvSpPr/>
          <p:nvPr/>
        </p:nvSpPr>
        <p:spPr>
          <a:xfrm>
            <a:off x="6796830" y="4179764"/>
            <a:ext cx="180000" cy="180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0">
            <a:extLst>
              <a:ext uri="{FF2B5EF4-FFF2-40B4-BE49-F238E27FC236}">
                <a16:creationId xmlns:a16="http://schemas.microsoft.com/office/drawing/2014/main" id="{056A5F29-741A-4C0C-8ACC-92C75EDD9263}"/>
              </a:ext>
            </a:extLst>
          </p:cNvPr>
          <p:cNvSpPr/>
          <p:nvPr/>
        </p:nvSpPr>
        <p:spPr>
          <a:xfrm>
            <a:off x="9868040" y="4174512"/>
            <a:ext cx="180000" cy="180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0">
            <a:extLst>
              <a:ext uri="{FF2B5EF4-FFF2-40B4-BE49-F238E27FC236}">
                <a16:creationId xmlns:a16="http://schemas.microsoft.com/office/drawing/2014/main" id="{47397D51-3D20-49DC-BECC-E5F266F3F3E8}"/>
              </a:ext>
            </a:extLst>
          </p:cNvPr>
          <p:cNvSpPr/>
          <p:nvPr/>
        </p:nvSpPr>
        <p:spPr>
          <a:xfrm>
            <a:off x="8273063" y="4965666"/>
            <a:ext cx="180000" cy="180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object 30">
            <a:extLst>
              <a:ext uri="{FF2B5EF4-FFF2-40B4-BE49-F238E27FC236}">
                <a16:creationId xmlns:a16="http://schemas.microsoft.com/office/drawing/2014/main" id="{857C3C45-109F-44F9-B5AC-AB27B40B3A3B}"/>
              </a:ext>
            </a:extLst>
          </p:cNvPr>
          <p:cNvSpPr/>
          <p:nvPr/>
        </p:nvSpPr>
        <p:spPr>
          <a:xfrm>
            <a:off x="6796830" y="4958678"/>
            <a:ext cx="180000" cy="180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object 30">
            <a:extLst>
              <a:ext uri="{FF2B5EF4-FFF2-40B4-BE49-F238E27FC236}">
                <a16:creationId xmlns:a16="http://schemas.microsoft.com/office/drawing/2014/main" id="{68528E97-E80B-4252-9BC0-C2F8E456F2F4}"/>
              </a:ext>
            </a:extLst>
          </p:cNvPr>
          <p:cNvSpPr/>
          <p:nvPr/>
        </p:nvSpPr>
        <p:spPr>
          <a:xfrm>
            <a:off x="9866617" y="4965666"/>
            <a:ext cx="180000" cy="180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0">
            <a:extLst>
              <a:ext uri="{FF2B5EF4-FFF2-40B4-BE49-F238E27FC236}">
                <a16:creationId xmlns:a16="http://schemas.microsoft.com/office/drawing/2014/main" id="{29A4FC11-072B-446D-AF76-D69739530EB0}"/>
              </a:ext>
            </a:extLst>
          </p:cNvPr>
          <p:cNvSpPr/>
          <p:nvPr/>
        </p:nvSpPr>
        <p:spPr>
          <a:xfrm>
            <a:off x="8256565" y="5686902"/>
            <a:ext cx="180000" cy="180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30">
            <a:extLst>
              <a:ext uri="{FF2B5EF4-FFF2-40B4-BE49-F238E27FC236}">
                <a16:creationId xmlns:a16="http://schemas.microsoft.com/office/drawing/2014/main" id="{8534A153-530D-4DC1-B4A6-51640C38156C}"/>
              </a:ext>
            </a:extLst>
          </p:cNvPr>
          <p:cNvSpPr/>
          <p:nvPr/>
        </p:nvSpPr>
        <p:spPr>
          <a:xfrm>
            <a:off x="6841014" y="5686762"/>
            <a:ext cx="180000" cy="180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0">
            <a:extLst>
              <a:ext uri="{FF2B5EF4-FFF2-40B4-BE49-F238E27FC236}">
                <a16:creationId xmlns:a16="http://schemas.microsoft.com/office/drawing/2014/main" id="{9420B05C-C6CF-439B-995F-3F0BF59863A6}"/>
              </a:ext>
            </a:extLst>
          </p:cNvPr>
          <p:cNvSpPr/>
          <p:nvPr/>
        </p:nvSpPr>
        <p:spPr>
          <a:xfrm>
            <a:off x="9866277" y="5648032"/>
            <a:ext cx="180000" cy="180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30">
            <a:extLst>
              <a:ext uri="{FF2B5EF4-FFF2-40B4-BE49-F238E27FC236}">
                <a16:creationId xmlns:a16="http://schemas.microsoft.com/office/drawing/2014/main" id="{00EBD408-157B-41D8-846A-E025849855D8}"/>
              </a:ext>
            </a:extLst>
          </p:cNvPr>
          <p:cNvSpPr/>
          <p:nvPr/>
        </p:nvSpPr>
        <p:spPr>
          <a:xfrm>
            <a:off x="8268764" y="6250921"/>
            <a:ext cx="180000" cy="180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object 30">
            <a:extLst>
              <a:ext uri="{FF2B5EF4-FFF2-40B4-BE49-F238E27FC236}">
                <a16:creationId xmlns:a16="http://schemas.microsoft.com/office/drawing/2014/main" id="{4624F9B8-FFB7-44DA-83B9-4D5E50611B34}"/>
              </a:ext>
            </a:extLst>
          </p:cNvPr>
          <p:cNvSpPr/>
          <p:nvPr/>
        </p:nvSpPr>
        <p:spPr>
          <a:xfrm>
            <a:off x="6841014" y="6250921"/>
            <a:ext cx="180000" cy="180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object 30">
            <a:extLst>
              <a:ext uri="{FF2B5EF4-FFF2-40B4-BE49-F238E27FC236}">
                <a16:creationId xmlns:a16="http://schemas.microsoft.com/office/drawing/2014/main" id="{6E9186F7-7E32-4DE9-8E9B-F2BB41FD723A}"/>
              </a:ext>
            </a:extLst>
          </p:cNvPr>
          <p:cNvSpPr/>
          <p:nvPr/>
        </p:nvSpPr>
        <p:spPr>
          <a:xfrm>
            <a:off x="9876515" y="6264908"/>
            <a:ext cx="180000" cy="180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31">
            <a:extLst>
              <a:ext uri="{FF2B5EF4-FFF2-40B4-BE49-F238E27FC236}">
                <a16:creationId xmlns:a16="http://schemas.microsoft.com/office/drawing/2014/main" id="{ECD95573-C6E6-43D8-9A04-785E8BCC9F6E}"/>
              </a:ext>
            </a:extLst>
          </p:cNvPr>
          <p:cNvSpPr/>
          <p:nvPr/>
        </p:nvSpPr>
        <p:spPr>
          <a:xfrm>
            <a:off x="1766622" y="2505247"/>
            <a:ext cx="4311531" cy="420856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1000" spc="178" dirty="0">
                <a:solidFill>
                  <a:prstClr val="black"/>
                </a:solidFill>
                <a:latin typeface="Tahoma"/>
                <a:cs typeface="Tahoma"/>
              </a:rPr>
              <a:t> Couverture en cas de maladie « non  objectivable »</a:t>
            </a:r>
          </a:p>
        </p:txBody>
      </p:sp>
      <p:sp>
        <p:nvSpPr>
          <p:cNvPr id="47" name="object 30">
            <a:extLst>
              <a:ext uri="{FF2B5EF4-FFF2-40B4-BE49-F238E27FC236}">
                <a16:creationId xmlns:a16="http://schemas.microsoft.com/office/drawing/2014/main" id="{800209FD-C730-41A8-AC92-A2855517E65A}"/>
              </a:ext>
            </a:extLst>
          </p:cNvPr>
          <p:cNvSpPr/>
          <p:nvPr/>
        </p:nvSpPr>
        <p:spPr>
          <a:xfrm>
            <a:off x="8256565" y="2643109"/>
            <a:ext cx="180000" cy="180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object 30">
            <a:extLst>
              <a:ext uri="{FF2B5EF4-FFF2-40B4-BE49-F238E27FC236}">
                <a16:creationId xmlns:a16="http://schemas.microsoft.com/office/drawing/2014/main" id="{F41E7DD3-58DE-4F6C-B034-85A608F6B2F8}"/>
              </a:ext>
            </a:extLst>
          </p:cNvPr>
          <p:cNvSpPr/>
          <p:nvPr/>
        </p:nvSpPr>
        <p:spPr>
          <a:xfrm>
            <a:off x="6796830" y="2637180"/>
            <a:ext cx="180000" cy="180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" name="object 30">
            <a:extLst>
              <a:ext uri="{FF2B5EF4-FFF2-40B4-BE49-F238E27FC236}">
                <a16:creationId xmlns:a16="http://schemas.microsoft.com/office/drawing/2014/main" id="{EC9D0920-988B-4B7B-86B9-C48D22FCE0A0}"/>
              </a:ext>
            </a:extLst>
          </p:cNvPr>
          <p:cNvSpPr/>
          <p:nvPr/>
        </p:nvSpPr>
        <p:spPr>
          <a:xfrm>
            <a:off x="9876515" y="2646509"/>
            <a:ext cx="180000" cy="180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" name="object 30">
            <a:extLst>
              <a:ext uri="{FF2B5EF4-FFF2-40B4-BE49-F238E27FC236}">
                <a16:creationId xmlns:a16="http://schemas.microsoft.com/office/drawing/2014/main" id="{800209FD-C730-41A8-AC92-A2855517E65A}"/>
              </a:ext>
            </a:extLst>
          </p:cNvPr>
          <p:cNvSpPr/>
          <p:nvPr/>
        </p:nvSpPr>
        <p:spPr>
          <a:xfrm>
            <a:off x="8256565" y="1853587"/>
            <a:ext cx="180000" cy="180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object 30">
            <a:extLst>
              <a:ext uri="{FF2B5EF4-FFF2-40B4-BE49-F238E27FC236}">
                <a16:creationId xmlns:a16="http://schemas.microsoft.com/office/drawing/2014/main" id="{F41E7DD3-58DE-4F6C-B034-85A608F6B2F8}"/>
              </a:ext>
            </a:extLst>
          </p:cNvPr>
          <p:cNvSpPr/>
          <p:nvPr/>
        </p:nvSpPr>
        <p:spPr>
          <a:xfrm>
            <a:off x="6796830" y="1854435"/>
            <a:ext cx="180000" cy="180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" name="object 30">
            <a:extLst>
              <a:ext uri="{FF2B5EF4-FFF2-40B4-BE49-F238E27FC236}">
                <a16:creationId xmlns:a16="http://schemas.microsoft.com/office/drawing/2014/main" id="{EC9D0920-988B-4B7B-86B9-C48D22FCE0A0}"/>
              </a:ext>
            </a:extLst>
          </p:cNvPr>
          <p:cNvSpPr/>
          <p:nvPr/>
        </p:nvSpPr>
        <p:spPr>
          <a:xfrm>
            <a:off x="9876515" y="1853496"/>
            <a:ext cx="180000" cy="180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Espace réservé du texte 4">
            <a:extLst>
              <a:ext uri="{FF2B5EF4-FFF2-40B4-BE49-F238E27FC236}">
                <a16:creationId xmlns:a16="http://schemas.microsoft.com/office/drawing/2014/main" id="{DFF5BD64-47E5-4208-83C6-6154F1A57D42}"/>
              </a:ext>
            </a:extLst>
          </p:cNvPr>
          <p:cNvSpPr txBox="1">
            <a:spLocks/>
          </p:cNvSpPr>
          <p:nvPr/>
        </p:nvSpPr>
        <p:spPr>
          <a:xfrm>
            <a:off x="1775523" y="-2"/>
            <a:ext cx="3203847" cy="396000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400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sz="2000" b="1" dirty="0"/>
              <a:t>QUESTION 9</a:t>
            </a:r>
          </a:p>
        </p:txBody>
      </p:sp>
      <p:sp>
        <p:nvSpPr>
          <p:cNvPr id="54" name="Espace réservé du texte 4">
            <a:extLst>
              <a:ext uri="{FF2B5EF4-FFF2-40B4-BE49-F238E27FC236}">
                <a16:creationId xmlns:a16="http://schemas.microsoft.com/office/drawing/2014/main" id="{E2A26498-9BAC-4FE0-B152-113ED9D1F8AE}"/>
              </a:ext>
            </a:extLst>
          </p:cNvPr>
          <p:cNvSpPr txBox="1">
            <a:spLocks/>
          </p:cNvSpPr>
          <p:nvPr/>
        </p:nvSpPr>
        <p:spPr>
          <a:xfrm>
            <a:off x="4979370" y="0"/>
            <a:ext cx="5437806" cy="39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eaLnBrk="0" hangingPunct="0">
              <a:defRPr>
                <a:solidFill>
                  <a:srgbClr val="1D1B1B"/>
                </a:solidFill>
                <a:latin typeface="Verdana" pitchFamily="34" charset="0"/>
                <a:cs typeface="Arial" charset="0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fr-FR" sz="2000" spc="-40" dirty="0">
                <a:solidFill>
                  <a:prstClr val="white"/>
                </a:solidFill>
                <a:latin typeface="DejaVu Sans"/>
                <a:cs typeface="DejaVu Sans"/>
              </a:rPr>
              <a:t>Offre Prévoyance</a:t>
            </a:r>
          </a:p>
        </p:txBody>
      </p:sp>
    </p:spTree>
    <p:extLst>
      <p:ext uri="{BB962C8B-B14F-4D97-AF65-F5344CB8AC3E}">
        <p14:creationId xmlns:p14="http://schemas.microsoft.com/office/powerpoint/2010/main" val="38368412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0">
            <a:extLst>
              <a:ext uri="{FF2B5EF4-FFF2-40B4-BE49-F238E27FC236}">
                <a16:creationId xmlns:a16="http://schemas.microsoft.com/office/drawing/2014/main" id="{C6E28E37-2E41-44B5-A393-6B499EA5373A}"/>
              </a:ext>
            </a:extLst>
          </p:cNvPr>
          <p:cNvSpPr txBox="1">
            <a:spLocks/>
          </p:cNvSpPr>
          <p:nvPr/>
        </p:nvSpPr>
        <p:spPr>
          <a:xfrm>
            <a:off x="2173164" y="1007977"/>
            <a:ext cx="3204000" cy="433104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sz="1600" dirty="0"/>
              <a:t>Cochez les bonnes réponses</a:t>
            </a:r>
            <a:endParaRPr sz="1600" dirty="0"/>
          </a:p>
        </p:txBody>
      </p:sp>
      <p:sp>
        <p:nvSpPr>
          <p:cNvPr id="20" name="object 31">
            <a:extLst>
              <a:ext uri="{FF2B5EF4-FFF2-40B4-BE49-F238E27FC236}">
                <a16:creationId xmlns:a16="http://schemas.microsoft.com/office/drawing/2014/main" id="{ECD95573-C6E6-43D8-9A04-785E8BCC9F6E}"/>
              </a:ext>
            </a:extLst>
          </p:cNvPr>
          <p:cNvSpPr/>
          <p:nvPr/>
        </p:nvSpPr>
        <p:spPr>
          <a:xfrm>
            <a:off x="1766623" y="1756213"/>
            <a:ext cx="4311531" cy="420856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1000" spc="178" dirty="0">
                <a:solidFill>
                  <a:prstClr val="black"/>
                </a:solidFill>
                <a:latin typeface="Tahoma"/>
                <a:cs typeface="Tahoma"/>
              </a:rPr>
              <a:t> Capital décès sans plafond</a:t>
            </a:r>
          </a:p>
        </p:txBody>
      </p:sp>
      <p:sp>
        <p:nvSpPr>
          <p:cNvPr id="14" name="object 31">
            <a:extLst>
              <a:ext uri="{FF2B5EF4-FFF2-40B4-BE49-F238E27FC236}">
                <a16:creationId xmlns:a16="http://schemas.microsoft.com/office/drawing/2014/main" id="{2F7BC7F4-55DF-4BAD-B5EA-930EB7996910}"/>
              </a:ext>
            </a:extLst>
          </p:cNvPr>
          <p:cNvSpPr/>
          <p:nvPr/>
        </p:nvSpPr>
        <p:spPr>
          <a:xfrm>
            <a:off x="1750371" y="3210888"/>
            <a:ext cx="4293744" cy="436224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1000" spc="178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</a:p>
          <a:p>
            <a:pPr marL="22578">
              <a:spcBef>
                <a:spcPts val="10"/>
              </a:spcBef>
            </a:pPr>
            <a:r>
              <a:rPr lang="fr-FR" sz="1000" spc="178" dirty="0">
                <a:solidFill>
                  <a:prstClr val="black"/>
                </a:solidFill>
                <a:latin typeface="Tahoma"/>
                <a:cs typeface="Tahoma"/>
              </a:rPr>
              <a:t>Invalidité : Partielle (entre 33% et  66%) + IPT</a:t>
            </a:r>
          </a:p>
          <a:p>
            <a:pPr marL="22578">
              <a:spcBef>
                <a:spcPts val="10"/>
              </a:spcBef>
            </a:pPr>
            <a:endParaRPr lang="fr-FR" sz="1000" spc="178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31">
            <a:extLst>
              <a:ext uri="{FF2B5EF4-FFF2-40B4-BE49-F238E27FC236}">
                <a16:creationId xmlns:a16="http://schemas.microsoft.com/office/drawing/2014/main" id="{F8884FAA-8A6D-454A-8CA0-E3BF61FF8DD9}"/>
              </a:ext>
            </a:extLst>
          </p:cNvPr>
          <p:cNvSpPr/>
          <p:nvPr/>
        </p:nvSpPr>
        <p:spPr>
          <a:xfrm>
            <a:off x="1732584" y="3963608"/>
            <a:ext cx="4311531" cy="612313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1000" spc="178" dirty="0">
                <a:solidFill>
                  <a:prstClr val="black"/>
                </a:solidFill>
                <a:latin typeface="Tahoma"/>
                <a:cs typeface="Tahoma"/>
              </a:rPr>
              <a:t> IPT accidentelle: versement d’un  capital complémentaire d’un montant  correspondant à 12 mensualités de la  rente d’invalidité</a:t>
            </a:r>
          </a:p>
        </p:txBody>
      </p:sp>
      <p:sp>
        <p:nvSpPr>
          <p:cNvPr id="12" name="object 31">
            <a:extLst>
              <a:ext uri="{FF2B5EF4-FFF2-40B4-BE49-F238E27FC236}">
                <a16:creationId xmlns:a16="http://schemas.microsoft.com/office/drawing/2014/main" id="{8974AB1D-7A15-42A8-8B04-D901036DB0F5}"/>
              </a:ext>
            </a:extLst>
          </p:cNvPr>
          <p:cNvSpPr/>
          <p:nvPr/>
        </p:nvSpPr>
        <p:spPr>
          <a:xfrm>
            <a:off x="1766622" y="4820470"/>
            <a:ext cx="4311531" cy="40106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1000" spc="178" dirty="0">
                <a:solidFill>
                  <a:prstClr val="black"/>
                </a:solidFill>
                <a:latin typeface="Tahoma"/>
                <a:cs typeface="Tahoma"/>
              </a:rPr>
              <a:t> Option garantie frais d’exploitation  permanents</a:t>
            </a:r>
          </a:p>
        </p:txBody>
      </p:sp>
      <p:sp>
        <p:nvSpPr>
          <p:cNvPr id="15" name="object 31">
            <a:extLst>
              <a:ext uri="{FF2B5EF4-FFF2-40B4-BE49-F238E27FC236}">
                <a16:creationId xmlns:a16="http://schemas.microsoft.com/office/drawing/2014/main" id="{91683C42-BB00-4830-948E-09D12F6F42DF}"/>
              </a:ext>
            </a:extLst>
          </p:cNvPr>
          <p:cNvSpPr/>
          <p:nvPr/>
        </p:nvSpPr>
        <p:spPr>
          <a:xfrm>
            <a:off x="1775518" y="5509034"/>
            <a:ext cx="4311531" cy="40106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1000" spc="178" dirty="0">
                <a:solidFill>
                  <a:prstClr val="black"/>
                </a:solidFill>
                <a:latin typeface="Tahoma"/>
                <a:cs typeface="Tahoma"/>
              </a:rPr>
              <a:t> Reprise d’activité à mi-temps  thérapeutique</a:t>
            </a:r>
          </a:p>
        </p:txBody>
      </p:sp>
      <p:sp>
        <p:nvSpPr>
          <p:cNvPr id="22" name="object 31">
            <a:extLst>
              <a:ext uri="{FF2B5EF4-FFF2-40B4-BE49-F238E27FC236}">
                <a16:creationId xmlns:a16="http://schemas.microsoft.com/office/drawing/2014/main" id="{71B2B95A-627A-4B09-9EF8-BC7C7DFE381C}"/>
              </a:ext>
            </a:extLst>
          </p:cNvPr>
          <p:cNvSpPr/>
          <p:nvPr/>
        </p:nvSpPr>
        <p:spPr>
          <a:xfrm>
            <a:off x="1775518" y="6135467"/>
            <a:ext cx="4311531" cy="40106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1000" spc="178" dirty="0">
                <a:solidFill>
                  <a:prstClr val="black"/>
                </a:solidFill>
                <a:latin typeface="Tahoma"/>
                <a:cs typeface="Tahoma"/>
              </a:rPr>
              <a:t> Doublement du capital en décès/PTIA  accidentel</a:t>
            </a:r>
          </a:p>
        </p:txBody>
      </p:sp>
      <p:sp>
        <p:nvSpPr>
          <p:cNvPr id="23" name="object 31">
            <a:extLst>
              <a:ext uri="{FF2B5EF4-FFF2-40B4-BE49-F238E27FC236}">
                <a16:creationId xmlns:a16="http://schemas.microsoft.com/office/drawing/2014/main" id="{A7FBD7CC-B065-4BBC-885F-B65248C8C0C8}"/>
              </a:ext>
            </a:extLst>
          </p:cNvPr>
          <p:cNvSpPr/>
          <p:nvPr/>
        </p:nvSpPr>
        <p:spPr>
          <a:xfrm>
            <a:off x="6454934" y="1118592"/>
            <a:ext cx="937524" cy="305642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 algn="ctr">
              <a:spcBef>
                <a:spcPts val="10"/>
              </a:spcBef>
            </a:pPr>
            <a:r>
              <a:rPr lang="fr-FR" sz="1000" spc="178" dirty="0">
                <a:solidFill>
                  <a:prstClr val="black"/>
                </a:solidFill>
                <a:latin typeface="Tahoma"/>
                <a:cs typeface="Tahoma"/>
              </a:rPr>
              <a:t>INITIAL</a:t>
            </a:r>
          </a:p>
        </p:txBody>
      </p:sp>
      <p:sp>
        <p:nvSpPr>
          <p:cNvPr id="25" name="object 31">
            <a:extLst>
              <a:ext uri="{FF2B5EF4-FFF2-40B4-BE49-F238E27FC236}">
                <a16:creationId xmlns:a16="http://schemas.microsoft.com/office/drawing/2014/main" id="{1B1C8350-E7DC-43C2-81E0-CFC88FDBD455}"/>
              </a:ext>
            </a:extLst>
          </p:cNvPr>
          <p:cNvSpPr/>
          <p:nvPr/>
        </p:nvSpPr>
        <p:spPr>
          <a:xfrm>
            <a:off x="7846097" y="1126074"/>
            <a:ext cx="937524" cy="305642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 algn="ctr">
              <a:spcBef>
                <a:spcPts val="10"/>
              </a:spcBef>
            </a:pPr>
            <a:r>
              <a:rPr lang="fr-FR" sz="1000" spc="178" dirty="0">
                <a:solidFill>
                  <a:prstClr val="black"/>
                </a:solidFill>
                <a:latin typeface="Tahoma"/>
                <a:cs typeface="Tahoma"/>
              </a:rPr>
              <a:t> CONFORT</a:t>
            </a:r>
          </a:p>
        </p:txBody>
      </p:sp>
      <p:sp>
        <p:nvSpPr>
          <p:cNvPr id="27" name="object 31">
            <a:extLst>
              <a:ext uri="{FF2B5EF4-FFF2-40B4-BE49-F238E27FC236}">
                <a16:creationId xmlns:a16="http://schemas.microsoft.com/office/drawing/2014/main" id="{176ED52E-E82E-4F9F-AAC2-607647556CCA}"/>
              </a:ext>
            </a:extLst>
          </p:cNvPr>
          <p:cNvSpPr/>
          <p:nvPr/>
        </p:nvSpPr>
        <p:spPr>
          <a:xfrm>
            <a:off x="9425046" y="1131625"/>
            <a:ext cx="937524" cy="305642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 algn="ctr">
              <a:spcBef>
                <a:spcPts val="10"/>
              </a:spcBef>
            </a:pPr>
            <a:r>
              <a:rPr lang="fr-FR" sz="1000" spc="178" dirty="0">
                <a:solidFill>
                  <a:prstClr val="black"/>
                </a:solidFill>
                <a:latin typeface="Tahoma"/>
                <a:cs typeface="Tahoma"/>
              </a:rPr>
              <a:t>OPTIMAL</a:t>
            </a:r>
          </a:p>
        </p:txBody>
      </p:sp>
      <p:sp>
        <p:nvSpPr>
          <p:cNvPr id="28" name="object 30">
            <a:extLst>
              <a:ext uri="{FF2B5EF4-FFF2-40B4-BE49-F238E27FC236}">
                <a16:creationId xmlns:a16="http://schemas.microsoft.com/office/drawing/2014/main" id="{FA515CD0-E114-49AE-A8CB-A5F72254549C}"/>
              </a:ext>
            </a:extLst>
          </p:cNvPr>
          <p:cNvSpPr/>
          <p:nvPr/>
        </p:nvSpPr>
        <p:spPr>
          <a:xfrm>
            <a:off x="8256565" y="3408810"/>
            <a:ext cx="180000" cy="180000"/>
          </a:xfrm>
          <a:prstGeom prst="rect">
            <a:avLst/>
          </a:prstGeom>
          <a:solidFill>
            <a:srgbClr val="00B05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30">
            <a:extLst>
              <a:ext uri="{FF2B5EF4-FFF2-40B4-BE49-F238E27FC236}">
                <a16:creationId xmlns:a16="http://schemas.microsoft.com/office/drawing/2014/main" id="{0BC78D2E-C62F-47EF-9D83-2F35B630779F}"/>
              </a:ext>
            </a:extLst>
          </p:cNvPr>
          <p:cNvSpPr/>
          <p:nvPr/>
        </p:nvSpPr>
        <p:spPr>
          <a:xfrm>
            <a:off x="6796830" y="3375465"/>
            <a:ext cx="180000" cy="180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87605584-3A3B-4208-943B-4A0F0E201251}"/>
              </a:ext>
            </a:extLst>
          </p:cNvPr>
          <p:cNvSpPr/>
          <p:nvPr/>
        </p:nvSpPr>
        <p:spPr>
          <a:xfrm>
            <a:off x="9868040" y="3402146"/>
            <a:ext cx="180000" cy="180000"/>
          </a:xfrm>
          <a:prstGeom prst="rect">
            <a:avLst/>
          </a:prstGeom>
          <a:solidFill>
            <a:srgbClr val="00B05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0">
            <a:extLst>
              <a:ext uri="{FF2B5EF4-FFF2-40B4-BE49-F238E27FC236}">
                <a16:creationId xmlns:a16="http://schemas.microsoft.com/office/drawing/2014/main" id="{2F350042-2C43-4C2F-B0CE-60A8B64BC4FF}"/>
              </a:ext>
            </a:extLst>
          </p:cNvPr>
          <p:cNvSpPr/>
          <p:nvPr/>
        </p:nvSpPr>
        <p:spPr>
          <a:xfrm>
            <a:off x="8256565" y="4182098"/>
            <a:ext cx="180000" cy="180000"/>
          </a:xfrm>
          <a:prstGeom prst="rect">
            <a:avLst/>
          </a:prstGeom>
          <a:solidFill>
            <a:srgbClr val="00B05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0">
            <a:extLst>
              <a:ext uri="{FF2B5EF4-FFF2-40B4-BE49-F238E27FC236}">
                <a16:creationId xmlns:a16="http://schemas.microsoft.com/office/drawing/2014/main" id="{E57CBEEA-3953-42F8-BDEC-41819F8E4DB9}"/>
              </a:ext>
            </a:extLst>
          </p:cNvPr>
          <p:cNvSpPr/>
          <p:nvPr/>
        </p:nvSpPr>
        <p:spPr>
          <a:xfrm>
            <a:off x="6796830" y="4179764"/>
            <a:ext cx="180000" cy="180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0">
            <a:extLst>
              <a:ext uri="{FF2B5EF4-FFF2-40B4-BE49-F238E27FC236}">
                <a16:creationId xmlns:a16="http://schemas.microsoft.com/office/drawing/2014/main" id="{056A5F29-741A-4C0C-8ACC-92C75EDD9263}"/>
              </a:ext>
            </a:extLst>
          </p:cNvPr>
          <p:cNvSpPr/>
          <p:nvPr/>
        </p:nvSpPr>
        <p:spPr>
          <a:xfrm>
            <a:off x="9868040" y="4174512"/>
            <a:ext cx="180000" cy="180000"/>
          </a:xfrm>
          <a:prstGeom prst="rect">
            <a:avLst/>
          </a:prstGeom>
          <a:solidFill>
            <a:srgbClr val="00B05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0">
            <a:extLst>
              <a:ext uri="{FF2B5EF4-FFF2-40B4-BE49-F238E27FC236}">
                <a16:creationId xmlns:a16="http://schemas.microsoft.com/office/drawing/2014/main" id="{47397D51-3D20-49DC-BECC-E5F266F3F3E8}"/>
              </a:ext>
            </a:extLst>
          </p:cNvPr>
          <p:cNvSpPr/>
          <p:nvPr/>
        </p:nvSpPr>
        <p:spPr>
          <a:xfrm>
            <a:off x="8273063" y="4965666"/>
            <a:ext cx="180000" cy="180000"/>
          </a:xfrm>
          <a:prstGeom prst="rect">
            <a:avLst/>
          </a:prstGeom>
          <a:solidFill>
            <a:srgbClr val="00B05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object 30">
            <a:extLst>
              <a:ext uri="{FF2B5EF4-FFF2-40B4-BE49-F238E27FC236}">
                <a16:creationId xmlns:a16="http://schemas.microsoft.com/office/drawing/2014/main" id="{857C3C45-109F-44F9-B5AC-AB27B40B3A3B}"/>
              </a:ext>
            </a:extLst>
          </p:cNvPr>
          <p:cNvSpPr/>
          <p:nvPr/>
        </p:nvSpPr>
        <p:spPr>
          <a:xfrm>
            <a:off x="6796830" y="4958678"/>
            <a:ext cx="180000" cy="180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object 30">
            <a:extLst>
              <a:ext uri="{FF2B5EF4-FFF2-40B4-BE49-F238E27FC236}">
                <a16:creationId xmlns:a16="http://schemas.microsoft.com/office/drawing/2014/main" id="{68528E97-E80B-4252-9BC0-C2F8E456F2F4}"/>
              </a:ext>
            </a:extLst>
          </p:cNvPr>
          <p:cNvSpPr/>
          <p:nvPr/>
        </p:nvSpPr>
        <p:spPr>
          <a:xfrm>
            <a:off x="9866617" y="4965666"/>
            <a:ext cx="180000" cy="180000"/>
          </a:xfrm>
          <a:prstGeom prst="rect">
            <a:avLst/>
          </a:prstGeom>
          <a:solidFill>
            <a:srgbClr val="00B05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0">
            <a:extLst>
              <a:ext uri="{FF2B5EF4-FFF2-40B4-BE49-F238E27FC236}">
                <a16:creationId xmlns:a16="http://schemas.microsoft.com/office/drawing/2014/main" id="{29A4FC11-072B-446D-AF76-D69739530EB0}"/>
              </a:ext>
            </a:extLst>
          </p:cNvPr>
          <p:cNvSpPr/>
          <p:nvPr/>
        </p:nvSpPr>
        <p:spPr>
          <a:xfrm>
            <a:off x="8256565" y="5686902"/>
            <a:ext cx="180000" cy="180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30">
            <a:extLst>
              <a:ext uri="{FF2B5EF4-FFF2-40B4-BE49-F238E27FC236}">
                <a16:creationId xmlns:a16="http://schemas.microsoft.com/office/drawing/2014/main" id="{8534A153-530D-4DC1-B4A6-51640C38156C}"/>
              </a:ext>
            </a:extLst>
          </p:cNvPr>
          <p:cNvSpPr/>
          <p:nvPr/>
        </p:nvSpPr>
        <p:spPr>
          <a:xfrm>
            <a:off x="6841014" y="5686762"/>
            <a:ext cx="180000" cy="180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0">
            <a:extLst>
              <a:ext uri="{FF2B5EF4-FFF2-40B4-BE49-F238E27FC236}">
                <a16:creationId xmlns:a16="http://schemas.microsoft.com/office/drawing/2014/main" id="{9420B05C-C6CF-439B-995F-3F0BF59863A6}"/>
              </a:ext>
            </a:extLst>
          </p:cNvPr>
          <p:cNvSpPr/>
          <p:nvPr/>
        </p:nvSpPr>
        <p:spPr>
          <a:xfrm>
            <a:off x="9866277" y="5648032"/>
            <a:ext cx="180000" cy="180000"/>
          </a:xfrm>
          <a:prstGeom prst="rect">
            <a:avLst/>
          </a:prstGeom>
          <a:solidFill>
            <a:srgbClr val="00B05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30">
            <a:extLst>
              <a:ext uri="{FF2B5EF4-FFF2-40B4-BE49-F238E27FC236}">
                <a16:creationId xmlns:a16="http://schemas.microsoft.com/office/drawing/2014/main" id="{00EBD408-157B-41D8-846A-E025849855D8}"/>
              </a:ext>
            </a:extLst>
          </p:cNvPr>
          <p:cNvSpPr/>
          <p:nvPr/>
        </p:nvSpPr>
        <p:spPr>
          <a:xfrm>
            <a:off x="8268764" y="6250921"/>
            <a:ext cx="180000" cy="180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object 30">
            <a:extLst>
              <a:ext uri="{FF2B5EF4-FFF2-40B4-BE49-F238E27FC236}">
                <a16:creationId xmlns:a16="http://schemas.microsoft.com/office/drawing/2014/main" id="{4624F9B8-FFB7-44DA-83B9-4D5E50611B34}"/>
              </a:ext>
            </a:extLst>
          </p:cNvPr>
          <p:cNvSpPr/>
          <p:nvPr/>
        </p:nvSpPr>
        <p:spPr>
          <a:xfrm>
            <a:off x="6841014" y="6250921"/>
            <a:ext cx="180000" cy="180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object 30">
            <a:extLst>
              <a:ext uri="{FF2B5EF4-FFF2-40B4-BE49-F238E27FC236}">
                <a16:creationId xmlns:a16="http://schemas.microsoft.com/office/drawing/2014/main" id="{6E9186F7-7E32-4DE9-8E9B-F2BB41FD723A}"/>
              </a:ext>
            </a:extLst>
          </p:cNvPr>
          <p:cNvSpPr/>
          <p:nvPr/>
        </p:nvSpPr>
        <p:spPr>
          <a:xfrm>
            <a:off x="9876515" y="6264908"/>
            <a:ext cx="180000" cy="180000"/>
          </a:xfrm>
          <a:prstGeom prst="rect">
            <a:avLst/>
          </a:prstGeom>
          <a:solidFill>
            <a:srgbClr val="00B05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31">
            <a:extLst>
              <a:ext uri="{FF2B5EF4-FFF2-40B4-BE49-F238E27FC236}">
                <a16:creationId xmlns:a16="http://schemas.microsoft.com/office/drawing/2014/main" id="{ECD95573-C6E6-43D8-9A04-785E8BCC9F6E}"/>
              </a:ext>
            </a:extLst>
          </p:cNvPr>
          <p:cNvSpPr/>
          <p:nvPr/>
        </p:nvSpPr>
        <p:spPr>
          <a:xfrm>
            <a:off x="1766622" y="2505247"/>
            <a:ext cx="4311531" cy="420856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1000" spc="178" dirty="0">
                <a:solidFill>
                  <a:prstClr val="black"/>
                </a:solidFill>
                <a:latin typeface="Tahoma"/>
                <a:cs typeface="Tahoma"/>
              </a:rPr>
              <a:t> Couverture en cas de maladie « non  objectivable »</a:t>
            </a:r>
          </a:p>
        </p:txBody>
      </p:sp>
      <p:sp>
        <p:nvSpPr>
          <p:cNvPr id="47" name="object 30">
            <a:extLst>
              <a:ext uri="{FF2B5EF4-FFF2-40B4-BE49-F238E27FC236}">
                <a16:creationId xmlns:a16="http://schemas.microsoft.com/office/drawing/2014/main" id="{800209FD-C730-41A8-AC92-A2855517E65A}"/>
              </a:ext>
            </a:extLst>
          </p:cNvPr>
          <p:cNvSpPr/>
          <p:nvPr/>
        </p:nvSpPr>
        <p:spPr>
          <a:xfrm>
            <a:off x="8256565" y="2643109"/>
            <a:ext cx="180000" cy="180000"/>
          </a:xfrm>
          <a:prstGeom prst="rect">
            <a:avLst/>
          </a:prstGeom>
          <a:solidFill>
            <a:srgbClr val="00B05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object 30">
            <a:extLst>
              <a:ext uri="{FF2B5EF4-FFF2-40B4-BE49-F238E27FC236}">
                <a16:creationId xmlns:a16="http://schemas.microsoft.com/office/drawing/2014/main" id="{F41E7DD3-58DE-4F6C-B034-85A608F6B2F8}"/>
              </a:ext>
            </a:extLst>
          </p:cNvPr>
          <p:cNvSpPr/>
          <p:nvPr/>
        </p:nvSpPr>
        <p:spPr>
          <a:xfrm>
            <a:off x="6796830" y="2637180"/>
            <a:ext cx="180000" cy="180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" name="object 30">
            <a:extLst>
              <a:ext uri="{FF2B5EF4-FFF2-40B4-BE49-F238E27FC236}">
                <a16:creationId xmlns:a16="http://schemas.microsoft.com/office/drawing/2014/main" id="{EC9D0920-988B-4B7B-86B9-C48D22FCE0A0}"/>
              </a:ext>
            </a:extLst>
          </p:cNvPr>
          <p:cNvSpPr/>
          <p:nvPr/>
        </p:nvSpPr>
        <p:spPr>
          <a:xfrm>
            <a:off x="9876515" y="2646509"/>
            <a:ext cx="180000" cy="180000"/>
          </a:xfrm>
          <a:prstGeom prst="rect">
            <a:avLst/>
          </a:prstGeom>
          <a:solidFill>
            <a:srgbClr val="00B05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" name="object 30">
            <a:extLst>
              <a:ext uri="{FF2B5EF4-FFF2-40B4-BE49-F238E27FC236}">
                <a16:creationId xmlns:a16="http://schemas.microsoft.com/office/drawing/2014/main" id="{800209FD-C730-41A8-AC92-A2855517E65A}"/>
              </a:ext>
            </a:extLst>
          </p:cNvPr>
          <p:cNvSpPr/>
          <p:nvPr/>
        </p:nvSpPr>
        <p:spPr>
          <a:xfrm>
            <a:off x="8256565" y="1853587"/>
            <a:ext cx="180000" cy="180000"/>
          </a:xfrm>
          <a:prstGeom prst="rect">
            <a:avLst/>
          </a:prstGeom>
          <a:solidFill>
            <a:srgbClr val="00B05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object 30">
            <a:extLst>
              <a:ext uri="{FF2B5EF4-FFF2-40B4-BE49-F238E27FC236}">
                <a16:creationId xmlns:a16="http://schemas.microsoft.com/office/drawing/2014/main" id="{F41E7DD3-58DE-4F6C-B034-85A608F6B2F8}"/>
              </a:ext>
            </a:extLst>
          </p:cNvPr>
          <p:cNvSpPr/>
          <p:nvPr/>
        </p:nvSpPr>
        <p:spPr>
          <a:xfrm>
            <a:off x="6796830" y="1854435"/>
            <a:ext cx="180000" cy="180000"/>
          </a:xfrm>
          <a:prstGeom prst="rect">
            <a:avLst/>
          </a:prstGeom>
          <a:solidFill>
            <a:srgbClr val="00B05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" name="object 30">
            <a:extLst>
              <a:ext uri="{FF2B5EF4-FFF2-40B4-BE49-F238E27FC236}">
                <a16:creationId xmlns:a16="http://schemas.microsoft.com/office/drawing/2014/main" id="{EC9D0920-988B-4B7B-86B9-C48D22FCE0A0}"/>
              </a:ext>
            </a:extLst>
          </p:cNvPr>
          <p:cNvSpPr/>
          <p:nvPr/>
        </p:nvSpPr>
        <p:spPr>
          <a:xfrm>
            <a:off x="9876515" y="1853496"/>
            <a:ext cx="180000" cy="180000"/>
          </a:xfrm>
          <a:prstGeom prst="rect">
            <a:avLst/>
          </a:prstGeom>
          <a:solidFill>
            <a:srgbClr val="00B05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Espace réservé du texte 4">
            <a:extLst>
              <a:ext uri="{FF2B5EF4-FFF2-40B4-BE49-F238E27FC236}">
                <a16:creationId xmlns:a16="http://schemas.microsoft.com/office/drawing/2014/main" id="{DFF5BD64-47E5-4208-83C6-6154F1A57D42}"/>
              </a:ext>
            </a:extLst>
          </p:cNvPr>
          <p:cNvSpPr txBox="1">
            <a:spLocks/>
          </p:cNvSpPr>
          <p:nvPr/>
        </p:nvSpPr>
        <p:spPr>
          <a:xfrm>
            <a:off x="1775523" y="-2"/>
            <a:ext cx="3203847" cy="396000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400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sz="2000" b="1" dirty="0"/>
              <a:t>QUESTION 9</a:t>
            </a:r>
          </a:p>
        </p:txBody>
      </p:sp>
      <p:sp>
        <p:nvSpPr>
          <p:cNvPr id="54" name="Espace réservé du texte 4">
            <a:extLst>
              <a:ext uri="{FF2B5EF4-FFF2-40B4-BE49-F238E27FC236}">
                <a16:creationId xmlns:a16="http://schemas.microsoft.com/office/drawing/2014/main" id="{E2A26498-9BAC-4FE0-B152-113ED9D1F8AE}"/>
              </a:ext>
            </a:extLst>
          </p:cNvPr>
          <p:cNvSpPr txBox="1">
            <a:spLocks/>
          </p:cNvSpPr>
          <p:nvPr/>
        </p:nvSpPr>
        <p:spPr>
          <a:xfrm>
            <a:off x="4979370" y="0"/>
            <a:ext cx="5437806" cy="39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eaLnBrk="0" hangingPunct="0">
              <a:defRPr>
                <a:solidFill>
                  <a:srgbClr val="1D1B1B"/>
                </a:solidFill>
                <a:latin typeface="Verdana" pitchFamily="34" charset="0"/>
                <a:cs typeface="Arial" charset="0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fr-FR" sz="2000" spc="-40" dirty="0">
                <a:solidFill>
                  <a:prstClr val="white"/>
                </a:solidFill>
                <a:latin typeface="DejaVu Sans"/>
                <a:cs typeface="DejaVu Sans"/>
              </a:rPr>
              <a:t>Offre Prévoyance</a:t>
            </a:r>
          </a:p>
        </p:txBody>
      </p:sp>
    </p:spTree>
    <p:extLst>
      <p:ext uri="{BB962C8B-B14F-4D97-AF65-F5344CB8AC3E}">
        <p14:creationId xmlns:p14="http://schemas.microsoft.com/office/powerpoint/2010/main" val="17339698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FF5BD64-47E5-4208-83C6-6154F1A57D42}"/>
              </a:ext>
            </a:extLst>
          </p:cNvPr>
          <p:cNvSpPr txBox="1">
            <a:spLocks/>
          </p:cNvSpPr>
          <p:nvPr/>
        </p:nvSpPr>
        <p:spPr>
          <a:xfrm>
            <a:off x="1775523" y="-2"/>
            <a:ext cx="3203847" cy="396000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400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sz="2000" b="1" dirty="0"/>
              <a:t>QUESTION 10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E2A26498-9BAC-4FE0-B152-113ED9D1F8AE}"/>
              </a:ext>
            </a:extLst>
          </p:cNvPr>
          <p:cNvSpPr txBox="1">
            <a:spLocks/>
          </p:cNvSpPr>
          <p:nvPr/>
        </p:nvSpPr>
        <p:spPr>
          <a:xfrm>
            <a:off x="4979370" y="0"/>
            <a:ext cx="5437806" cy="39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eaLnBrk="0" hangingPunct="0">
              <a:defRPr>
                <a:solidFill>
                  <a:srgbClr val="1D1B1B"/>
                </a:solidFill>
                <a:latin typeface="Verdana" pitchFamily="34" charset="0"/>
                <a:cs typeface="Arial" charset="0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fr-FR" sz="2000" spc="-40" dirty="0">
                <a:solidFill>
                  <a:prstClr val="white"/>
                </a:solidFill>
                <a:latin typeface="DejaVu Sans"/>
                <a:cs typeface="DejaVu Sans"/>
              </a:rPr>
              <a:t> Prévoyance</a:t>
            </a: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98304C5C-7783-49D1-A5C7-64C714636E5E}"/>
              </a:ext>
            </a:extLst>
          </p:cNvPr>
          <p:cNvSpPr txBox="1"/>
          <p:nvPr/>
        </p:nvSpPr>
        <p:spPr>
          <a:xfrm>
            <a:off x="1775523" y="661160"/>
            <a:ext cx="8568949" cy="354747"/>
          </a:xfrm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pPr marL="22578" marR="9031" algn="ctr">
              <a:lnSpc>
                <a:spcPct val="121200"/>
              </a:lnSpc>
              <a:spcBef>
                <a:spcPts val="178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Que couvre la loi  Madelin pour les TNS NA ?</a:t>
            </a:r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C6E28E37-2E41-44B5-A393-6B499EA5373A}"/>
              </a:ext>
            </a:extLst>
          </p:cNvPr>
          <p:cNvSpPr txBox="1">
            <a:spLocks/>
          </p:cNvSpPr>
          <p:nvPr/>
        </p:nvSpPr>
        <p:spPr>
          <a:xfrm>
            <a:off x="2495601" y="1915776"/>
            <a:ext cx="1994425" cy="433104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sz="1600" dirty="0" err="1"/>
              <a:t>choix</a:t>
            </a:r>
            <a:r>
              <a:rPr sz="1600" dirty="0"/>
              <a:t> </a:t>
            </a:r>
            <a:r>
              <a:rPr lang="fr-FR" sz="1600" dirty="0"/>
              <a:t>multiples</a:t>
            </a:r>
            <a:endParaRPr sz="1600" dirty="0"/>
          </a:p>
        </p:txBody>
      </p:sp>
      <p:sp>
        <p:nvSpPr>
          <p:cNvPr id="19" name="object 30">
            <a:extLst>
              <a:ext uri="{FF2B5EF4-FFF2-40B4-BE49-F238E27FC236}">
                <a16:creationId xmlns:a16="http://schemas.microsoft.com/office/drawing/2014/main" id="{800209FD-C730-41A8-AC92-A2855517E65A}"/>
              </a:ext>
            </a:extLst>
          </p:cNvPr>
          <p:cNvSpPr/>
          <p:nvPr/>
        </p:nvSpPr>
        <p:spPr>
          <a:xfrm>
            <a:off x="2351584" y="3006781"/>
            <a:ext cx="360000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31">
            <a:extLst>
              <a:ext uri="{FF2B5EF4-FFF2-40B4-BE49-F238E27FC236}">
                <a16:creationId xmlns:a16="http://schemas.microsoft.com/office/drawing/2014/main" id="{ECD95573-C6E6-43D8-9A04-785E8BCC9F6E}"/>
              </a:ext>
            </a:extLst>
          </p:cNvPr>
          <p:cNvSpPr/>
          <p:nvPr/>
        </p:nvSpPr>
        <p:spPr>
          <a:xfrm>
            <a:off x="2999656" y="2924945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Dépendance  </a:t>
            </a:r>
            <a:endParaRPr lang="fr-FR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object 33">
            <a:extLst>
              <a:ext uri="{FF2B5EF4-FFF2-40B4-BE49-F238E27FC236}">
                <a16:creationId xmlns:a16="http://schemas.microsoft.com/office/drawing/2014/main" id="{9A0F19EB-AC56-43BF-8710-AB103EB6CE53}"/>
              </a:ext>
            </a:extLst>
          </p:cNvPr>
          <p:cNvSpPr/>
          <p:nvPr/>
        </p:nvSpPr>
        <p:spPr>
          <a:xfrm>
            <a:off x="2999656" y="4796540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lang="fr-FR" sz="2000" spc="178" dirty="0">
                <a:latin typeface="Arial" panose="020B0604020202020204" pitchFamily="34" charset="0"/>
                <a:cs typeface="Times New Roman" panose="02020603050405020304" pitchFamily="18" charset="0"/>
              </a:rPr>
              <a:t>Prévoyance</a:t>
            </a:r>
            <a:r>
              <a:rPr lang="fr-FR" sz="2000" spc="178" dirty="0">
                <a:solidFill>
                  <a:srgbClr val="00B05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fr-FR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object 34">
            <a:extLst>
              <a:ext uri="{FF2B5EF4-FFF2-40B4-BE49-F238E27FC236}">
                <a16:creationId xmlns:a16="http://schemas.microsoft.com/office/drawing/2014/main" id="{D74E8874-7A00-4480-80FB-E17092FF437E}"/>
              </a:ext>
            </a:extLst>
          </p:cNvPr>
          <p:cNvSpPr/>
          <p:nvPr/>
        </p:nvSpPr>
        <p:spPr>
          <a:xfrm>
            <a:off x="2351584" y="4268511"/>
            <a:ext cx="360000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35">
            <a:extLst>
              <a:ext uri="{FF2B5EF4-FFF2-40B4-BE49-F238E27FC236}">
                <a16:creationId xmlns:a16="http://schemas.microsoft.com/office/drawing/2014/main" id="{25150A66-B24E-42BC-AF32-129CF433293C}"/>
              </a:ext>
            </a:extLst>
          </p:cNvPr>
          <p:cNvSpPr/>
          <p:nvPr/>
        </p:nvSpPr>
        <p:spPr>
          <a:xfrm>
            <a:off x="2999656" y="4185629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r>
              <a:rPr lang="fr-FR" sz="2000" spc="144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lang="fr-FR" sz="2000" spc="144" dirty="0">
                <a:solidFill>
                  <a:prstClr val="black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Chômage </a:t>
            </a:r>
            <a:endParaRPr lang="fr-FR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object 30">
            <a:extLst>
              <a:ext uri="{FF2B5EF4-FFF2-40B4-BE49-F238E27FC236}">
                <a16:creationId xmlns:a16="http://schemas.microsoft.com/office/drawing/2014/main" id="{FBD3A76B-5F57-4A96-863F-81A1EAC2BF82}"/>
              </a:ext>
            </a:extLst>
          </p:cNvPr>
          <p:cNvSpPr/>
          <p:nvPr/>
        </p:nvSpPr>
        <p:spPr>
          <a:xfrm>
            <a:off x="2351584" y="3654853"/>
            <a:ext cx="360000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31">
            <a:extLst>
              <a:ext uri="{FF2B5EF4-FFF2-40B4-BE49-F238E27FC236}">
                <a16:creationId xmlns:a16="http://schemas.microsoft.com/office/drawing/2014/main" id="{05A46B48-032A-4F31-AA62-F7EF449616A2}"/>
              </a:ext>
            </a:extLst>
          </p:cNvPr>
          <p:cNvSpPr/>
          <p:nvPr/>
        </p:nvSpPr>
        <p:spPr>
          <a:xfrm>
            <a:off x="2999656" y="3573017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Retraite </a:t>
            </a:r>
            <a:endParaRPr lang="fr-FR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object 30">
            <a:extLst>
              <a:ext uri="{FF2B5EF4-FFF2-40B4-BE49-F238E27FC236}">
                <a16:creationId xmlns:a16="http://schemas.microsoft.com/office/drawing/2014/main" id="{0F978C40-0675-464A-AB92-440B3CE1ADAE}"/>
              </a:ext>
            </a:extLst>
          </p:cNvPr>
          <p:cNvSpPr/>
          <p:nvPr/>
        </p:nvSpPr>
        <p:spPr>
          <a:xfrm>
            <a:off x="2351584" y="4910661"/>
            <a:ext cx="360000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44586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FF5BD64-47E5-4208-83C6-6154F1A57D42}"/>
              </a:ext>
            </a:extLst>
          </p:cNvPr>
          <p:cNvSpPr txBox="1">
            <a:spLocks/>
          </p:cNvSpPr>
          <p:nvPr/>
        </p:nvSpPr>
        <p:spPr>
          <a:xfrm>
            <a:off x="1775523" y="-2"/>
            <a:ext cx="3203847" cy="396000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400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sz="2000" b="1" dirty="0"/>
              <a:t>QUESTION 10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E2A26498-9BAC-4FE0-B152-113ED9D1F8AE}"/>
              </a:ext>
            </a:extLst>
          </p:cNvPr>
          <p:cNvSpPr txBox="1">
            <a:spLocks/>
          </p:cNvSpPr>
          <p:nvPr/>
        </p:nvSpPr>
        <p:spPr>
          <a:xfrm>
            <a:off x="4979370" y="0"/>
            <a:ext cx="5437806" cy="39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eaLnBrk="0" hangingPunct="0">
              <a:defRPr>
                <a:solidFill>
                  <a:srgbClr val="1D1B1B"/>
                </a:solidFill>
                <a:latin typeface="Verdana" pitchFamily="34" charset="0"/>
                <a:cs typeface="Arial" charset="0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fr-FR" sz="2000" spc="-40" dirty="0">
                <a:solidFill>
                  <a:prstClr val="white"/>
                </a:solidFill>
                <a:latin typeface="DejaVu Sans"/>
                <a:cs typeface="DejaVu Sans"/>
              </a:rPr>
              <a:t> Prévoyance</a:t>
            </a: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98304C5C-7783-49D1-A5C7-64C714636E5E}"/>
              </a:ext>
            </a:extLst>
          </p:cNvPr>
          <p:cNvSpPr txBox="1"/>
          <p:nvPr/>
        </p:nvSpPr>
        <p:spPr>
          <a:xfrm>
            <a:off x="1775523" y="661160"/>
            <a:ext cx="8568949" cy="354747"/>
          </a:xfrm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pPr marL="22578" marR="9031" algn="ctr">
              <a:lnSpc>
                <a:spcPct val="121200"/>
              </a:lnSpc>
              <a:spcBef>
                <a:spcPts val="178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Que couvre la Loi Madelin pour les TNS NA ?</a:t>
            </a:r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C6E28E37-2E41-44B5-A393-6B499EA5373A}"/>
              </a:ext>
            </a:extLst>
          </p:cNvPr>
          <p:cNvSpPr txBox="1">
            <a:spLocks/>
          </p:cNvSpPr>
          <p:nvPr/>
        </p:nvSpPr>
        <p:spPr>
          <a:xfrm>
            <a:off x="2495601" y="1915776"/>
            <a:ext cx="1994425" cy="433104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sz="1600" dirty="0" err="1"/>
              <a:t>choix</a:t>
            </a:r>
            <a:r>
              <a:rPr sz="1600" dirty="0"/>
              <a:t> </a:t>
            </a:r>
            <a:r>
              <a:rPr lang="fr-FR" sz="1600" dirty="0"/>
              <a:t>multiples</a:t>
            </a:r>
            <a:endParaRPr sz="1600" dirty="0"/>
          </a:p>
        </p:txBody>
      </p:sp>
      <p:sp>
        <p:nvSpPr>
          <p:cNvPr id="19" name="object 30">
            <a:extLst>
              <a:ext uri="{FF2B5EF4-FFF2-40B4-BE49-F238E27FC236}">
                <a16:creationId xmlns:a16="http://schemas.microsoft.com/office/drawing/2014/main" id="{800209FD-C730-41A8-AC92-A2855517E65A}"/>
              </a:ext>
            </a:extLst>
          </p:cNvPr>
          <p:cNvSpPr/>
          <p:nvPr/>
        </p:nvSpPr>
        <p:spPr>
          <a:xfrm>
            <a:off x="2351584" y="3006781"/>
            <a:ext cx="360000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31">
            <a:extLst>
              <a:ext uri="{FF2B5EF4-FFF2-40B4-BE49-F238E27FC236}">
                <a16:creationId xmlns:a16="http://schemas.microsoft.com/office/drawing/2014/main" id="{ECD95573-C6E6-43D8-9A04-785E8BCC9F6E}"/>
              </a:ext>
            </a:extLst>
          </p:cNvPr>
          <p:cNvSpPr/>
          <p:nvPr/>
        </p:nvSpPr>
        <p:spPr>
          <a:xfrm>
            <a:off x="2999656" y="2924945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Dépendance  </a:t>
            </a:r>
            <a:endParaRPr lang="fr-FR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object 32">
            <a:extLst>
              <a:ext uri="{FF2B5EF4-FFF2-40B4-BE49-F238E27FC236}">
                <a16:creationId xmlns:a16="http://schemas.microsoft.com/office/drawing/2014/main" id="{E37FC7BB-FF9A-4A2E-B0FB-D7D29BB7F972}"/>
              </a:ext>
            </a:extLst>
          </p:cNvPr>
          <p:cNvSpPr/>
          <p:nvPr/>
        </p:nvSpPr>
        <p:spPr>
          <a:xfrm>
            <a:off x="2351584" y="4910660"/>
            <a:ext cx="360000" cy="360000"/>
          </a:xfrm>
          <a:prstGeom prst="rect">
            <a:avLst/>
          </a:pr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33">
            <a:extLst>
              <a:ext uri="{FF2B5EF4-FFF2-40B4-BE49-F238E27FC236}">
                <a16:creationId xmlns:a16="http://schemas.microsoft.com/office/drawing/2014/main" id="{9A0F19EB-AC56-43BF-8710-AB103EB6CE53}"/>
              </a:ext>
            </a:extLst>
          </p:cNvPr>
          <p:cNvSpPr/>
          <p:nvPr/>
        </p:nvSpPr>
        <p:spPr>
          <a:xfrm>
            <a:off x="2999656" y="4796540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  <a:ln>
            <a:solidFill>
              <a:srgbClr val="92D050"/>
            </a:solidFill>
          </a:ln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lang="fr-FR" sz="2000" spc="178" dirty="0">
                <a:solidFill>
                  <a:srgbClr val="00B05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Prévoyance </a:t>
            </a:r>
            <a:endParaRPr lang="fr-FR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object 34">
            <a:extLst>
              <a:ext uri="{FF2B5EF4-FFF2-40B4-BE49-F238E27FC236}">
                <a16:creationId xmlns:a16="http://schemas.microsoft.com/office/drawing/2014/main" id="{D74E8874-7A00-4480-80FB-E17092FF437E}"/>
              </a:ext>
            </a:extLst>
          </p:cNvPr>
          <p:cNvSpPr/>
          <p:nvPr/>
        </p:nvSpPr>
        <p:spPr>
          <a:xfrm>
            <a:off x="2351584" y="4268511"/>
            <a:ext cx="360000" cy="360000"/>
          </a:xfrm>
          <a:prstGeom prst="rect">
            <a:avLst/>
          </a:pr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35">
            <a:extLst>
              <a:ext uri="{FF2B5EF4-FFF2-40B4-BE49-F238E27FC236}">
                <a16:creationId xmlns:a16="http://schemas.microsoft.com/office/drawing/2014/main" id="{25150A66-B24E-42BC-AF32-129CF433293C}"/>
              </a:ext>
            </a:extLst>
          </p:cNvPr>
          <p:cNvSpPr/>
          <p:nvPr/>
        </p:nvSpPr>
        <p:spPr>
          <a:xfrm>
            <a:off x="2999656" y="4185629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  <a:ln>
            <a:solidFill>
              <a:srgbClr val="92D050"/>
            </a:solidFill>
          </a:ln>
        </p:spPr>
        <p:txBody>
          <a:bodyPr wrap="square" lIns="0" tIns="0" rIns="0" bIns="0" rtlCol="0" anchor="ctr"/>
          <a:lstStyle/>
          <a:p>
            <a:r>
              <a:rPr lang="fr-FR" sz="2000" spc="144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lang="fr-FR" sz="2000" spc="144" dirty="0">
                <a:solidFill>
                  <a:srgbClr val="00B05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Chômage</a:t>
            </a:r>
            <a:r>
              <a:rPr lang="fr-FR" sz="2000" spc="144" dirty="0">
                <a:solidFill>
                  <a:prstClr val="black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fr-FR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object 30">
            <a:extLst>
              <a:ext uri="{FF2B5EF4-FFF2-40B4-BE49-F238E27FC236}">
                <a16:creationId xmlns:a16="http://schemas.microsoft.com/office/drawing/2014/main" id="{FBD3A76B-5F57-4A96-863F-81A1EAC2BF82}"/>
              </a:ext>
            </a:extLst>
          </p:cNvPr>
          <p:cNvSpPr/>
          <p:nvPr/>
        </p:nvSpPr>
        <p:spPr>
          <a:xfrm>
            <a:off x="2351584" y="3654853"/>
            <a:ext cx="360000" cy="360000"/>
          </a:xfrm>
          <a:prstGeom prst="rect">
            <a:avLst/>
          </a:pr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31">
            <a:extLst>
              <a:ext uri="{FF2B5EF4-FFF2-40B4-BE49-F238E27FC236}">
                <a16:creationId xmlns:a16="http://schemas.microsoft.com/office/drawing/2014/main" id="{05A46B48-032A-4F31-AA62-F7EF449616A2}"/>
              </a:ext>
            </a:extLst>
          </p:cNvPr>
          <p:cNvSpPr/>
          <p:nvPr/>
        </p:nvSpPr>
        <p:spPr>
          <a:xfrm>
            <a:off x="2999656" y="3573017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  <a:ln>
            <a:solidFill>
              <a:srgbClr val="92D050"/>
            </a:solidFill>
          </a:ln>
        </p:spPr>
        <p:txBody>
          <a:bodyPr wrap="square" lIns="0" tIns="0" rIns="0" bIns="0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Retraite</a:t>
            </a:r>
            <a:r>
              <a:rPr lang="fr-FR" sz="2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1580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FF5BD64-47E5-4208-83C6-6154F1A57D42}"/>
              </a:ext>
            </a:extLst>
          </p:cNvPr>
          <p:cNvSpPr txBox="1">
            <a:spLocks/>
          </p:cNvSpPr>
          <p:nvPr/>
        </p:nvSpPr>
        <p:spPr>
          <a:xfrm>
            <a:off x="1775523" y="-2"/>
            <a:ext cx="3203847" cy="396000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400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sz="2000" b="1" dirty="0"/>
              <a:t>QUESTION 11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E2A26498-9BAC-4FE0-B152-113ED9D1F8AE}"/>
              </a:ext>
            </a:extLst>
          </p:cNvPr>
          <p:cNvSpPr txBox="1">
            <a:spLocks/>
          </p:cNvSpPr>
          <p:nvPr/>
        </p:nvSpPr>
        <p:spPr>
          <a:xfrm>
            <a:off x="4979370" y="0"/>
            <a:ext cx="5437806" cy="39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eaLnBrk="0" hangingPunct="0">
              <a:defRPr>
                <a:solidFill>
                  <a:srgbClr val="1D1B1B"/>
                </a:solidFill>
                <a:latin typeface="Verdana" pitchFamily="34" charset="0"/>
                <a:cs typeface="Arial" charset="0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fr-FR" sz="2000" spc="-40" dirty="0">
                <a:solidFill>
                  <a:prstClr val="white"/>
                </a:solidFill>
                <a:latin typeface="DejaVu Sans"/>
                <a:cs typeface="DejaVu Sans"/>
              </a:rPr>
              <a:t> Prévoyance</a:t>
            </a: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98304C5C-7783-49D1-A5C7-64C714636E5E}"/>
              </a:ext>
            </a:extLst>
          </p:cNvPr>
          <p:cNvSpPr txBox="1"/>
          <p:nvPr/>
        </p:nvSpPr>
        <p:spPr>
          <a:xfrm>
            <a:off x="1775523" y="661160"/>
            <a:ext cx="8568949" cy="727156"/>
          </a:xfrm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pPr marL="22578" marR="9031" algn="ctr">
              <a:lnSpc>
                <a:spcPct val="121200"/>
              </a:lnSpc>
              <a:spcBef>
                <a:spcPts val="178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Parmi ces propositions, quelles populations ne sont pas éligibles à la Loi Madelin Prévoyance ?</a:t>
            </a:r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C6E28E37-2E41-44B5-A393-6B499EA5373A}"/>
              </a:ext>
            </a:extLst>
          </p:cNvPr>
          <p:cNvSpPr txBox="1">
            <a:spLocks/>
          </p:cNvSpPr>
          <p:nvPr/>
        </p:nvSpPr>
        <p:spPr>
          <a:xfrm>
            <a:off x="2495601" y="1915776"/>
            <a:ext cx="1994425" cy="433104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sz="1600" dirty="0" err="1"/>
              <a:t>choix</a:t>
            </a:r>
            <a:r>
              <a:rPr sz="1600" dirty="0"/>
              <a:t> </a:t>
            </a:r>
            <a:r>
              <a:rPr lang="fr-FR" sz="1600" dirty="0"/>
              <a:t>multiples</a:t>
            </a:r>
            <a:endParaRPr sz="1600" dirty="0"/>
          </a:p>
        </p:txBody>
      </p:sp>
      <p:sp>
        <p:nvSpPr>
          <p:cNvPr id="19" name="object 30">
            <a:extLst>
              <a:ext uri="{FF2B5EF4-FFF2-40B4-BE49-F238E27FC236}">
                <a16:creationId xmlns:a16="http://schemas.microsoft.com/office/drawing/2014/main" id="{800209FD-C730-41A8-AC92-A2855517E65A}"/>
              </a:ext>
            </a:extLst>
          </p:cNvPr>
          <p:cNvSpPr/>
          <p:nvPr/>
        </p:nvSpPr>
        <p:spPr>
          <a:xfrm>
            <a:off x="2351584" y="3006781"/>
            <a:ext cx="360000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31">
            <a:extLst>
              <a:ext uri="{FF2B5EF4-FFF2-40B4-BE49-F238E27FC236}">
                <a16:creationId xmlns:a16="http://schemas.microsoft.com/office/drawing/2014/main" id="{ECD95573-C6E6-43D8-9A04-785E8BCC9F6E}"/>
              </a:ext>
            </a:extLst>
          </p:cNvPr>
          <p:cNvSpPr/>
          <p:nvPr/>
        </p:nvSpPr>
        <p:spPr>
          <a:xfrm>
            <a:off x="2999656" y="2924945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Les professions libérales   </a:t>
            </a:r>
            <a:endParaRPr lang="fr-FR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object 33">
            <a:extLst>
              <a:ext uri="{FF2B5EF4-FFF2-40B4-BE49-F238E27FC236}">
                <a16:creationId xmlns:a16="http://schemas.microsoft.com/office/drawing/2014/main" id="{9A0F19EB-AC56-43BF-8710-AB103EB6CE53}"/>
              </a:ext>
            </a:extLst>
          </p:cNvPr>
          <p:cNvSpPr/>
          <p:nvPr/>
        </p:nvSpPr>
        <p:spPr>
          <a:xfrm>
            <a:off x="2999656" y="4796540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lang="fr-FR" sz="2000" spc="178" dirty="0">
                <a:solidFill>
                  <a:prstClr val="black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Les Salariés</a:t>
            </a:r>
            <a:r>
              <a:rPr lang="fr-FR" sz="2000" spc="178" dirty="0">
                <a:solidFill>
                  <a:srgbClr val="00B05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fr-FR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object 34">
            <a:extLst>
              <a:ext uri="{FF2B5EF4-FFF2-40B4-BE49-F238E27FC236}">
                <a16:creationId xmlns:a16="http://schemas.microsoft.com/office/drawing/2014/main" id="{D74E8874-7A00-4480-80FB-E17092FF437E}"/>
              </a:ext>
            </a:extLst>
          </p:cNvPr>
          <p:cNvSpPr/>
          <p:nvPr/>
        </p:nvSpPr>
        <p:spPr>
          <a:xfrm>
            <a:off x="2351584" y="4268511"/>
            <a:ext cx="360000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35">
            <a:extLst>
              <a:ext uri="{FF2B5EF4-FFF2-40B4-BE49-F238E27FC236}">
                <a16:creationId xmlns:a16="http://schemas.microsoft.com/office/drawing/2014/main" id="{25150A66-B24E-42BC-AF32-129CF433293C}"/>
              </a:ext>
            </a:extLst>
          </p:cNvPr>
          <p:cNvSpPr/>
          <p:nvPr/>
        </p:nvSpPr>
        <p:spPr>
          <a:xfrm>
            <a:off x="2999656" y="4185629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r>
              <a:rPr lang="fr-FR" sz="2000" spc="144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lang="fr-FR" sz="2000" spc="144" dirty="0">
                <a:solidFill>
                  <a:prstClr val="black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Les Artisans  </a:t>
            </a:r>
            <a:endParaRPr lang="fr-FR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object 30">
            <a:extLst>
              <a:ext uri="{FF2B5EF4-FFF2-40B4-BE49-F238E27FC236}">
                <a16:creationId xmlns:a16="http://schemas.microsoft.com/office/drawing/2014/main" id="{FBD3A76B-5F57-4A96-863F-81A1EAC2BF82}"/>
              </a:ext>
            </a:extLst>
          </p:cNvPr>
          <p:cNvSpPr/>
          <p:nvPr/>
        </p:nvSpPr>
        <p:spPr>
          <a:xfrm>
            <a:off x="2351584" y="3654853"/>
            <a:ext cx="360000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31">
            <a:extLst>
              <a:ext uri="{FF2B5EF4-FFF2-40B4-BE49-F238E27FC236}">
                <a16:creationId xmlns:a16="http://schemas.microsoft.com/office/drawing/2014/main" id="{05A46B48-032A-4F31-AA62-F7EF449616A2}"/>
              </a:ext>
            </a:extLst>
          </p:cNvPr>
          <p:cNvSpPr/>
          <p:nvPr/>
        </p:nvSpPr>
        <p:spPr>
          <a:xfrm>
            <a:off x="2999656" y="3573017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Les Agriculteurs</a:t>
            </a:r>
            <a:endParaRPr lang="fr-FR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object 30">
            <a:extLst>
              <a:ext uri="{FF2B5EF4-FFF2-40B4-BE49-F238E27FC236}">
                <a16:creationId xmlns:a16="http://schemas.microsoft.com/office/drawing/2014/main" id="{0F978C40-0675-464A-AB92-440B3CE1ADAE}"/>
              </a:ext>
            </a:extLst>
          </p:cNvPr>
          <p:cNvSpPr/>
          <p:nvPr/>
        </p:nvSpPr>
        <p:spPr>
          <a:xfrm>
            <a:off x="2351584" y="4910661"/>
            <a:ext cx="360000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33615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FF5BD64-47E5-4208-83C6-6154F1A57D42}"/>
              </a:ext>
            </a:extLst>
          </p:cNvPr>
          <p:cNvSpPr txBox="1">
            <a:spLocks/>
          </p:cNvSpPr>
          <p:nvPr/>
        </p:nvSpPr>
        <p:spPr>
          <a:xfrm>
            <a:off x="1775523" y="-2"/>
            <a:ext cx="3203847" cy="396000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400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sz="2000" b="1" dirty="0"/>
              <a:t>QUESTION 11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E2A26498-9BAC-4FE0-B152-113ED9D1F8AE}"/>
              </a:ext>
            </a:extLst>
          </p:cNvPr>
          <p:cNvSpPr txBox="1">
            <a:spLocks/>
          </p:cNvSpPr>
          <p:nvPr/>
        </p:nvSpPr>
        <p:spPr>
          <a:xfrm>
            <a:off x="4979370" y="0"/>
            <a:ext cx="5437806" cy="39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eaLnBrk="0" hangingPunct="0">
              <a:defRPr>
                <a:solidFill>
                  <a:srgbClr val="1D1B1B"/>
                </a:solidFill>
                <a:latin typeface="Verdana" pitchFamily="34" charset="0"/>
                <a:cs typeface="Arial" charset="0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fr-FR" sz="2000" spc="-40" dirty="0">
                <a:solidFill>
                  <a:prstClr val="white"/>
                </a:solidFill>
                <a:latin typeface="DejaVu Sans"/>
                <a:cs typeface="DejaVu Sans"/>
              </a:rPr>
              <a:t> Prévoyance</a:t>
            </a: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98304C5C-7783-49D1-A5C7-64C714636E5E}"/>
              </a:ext>
            </a:extLst>
          </p:cNvPr>
          <p:cNvSpPr txBox="1"/>
          <p:nvPr/>
        </p:nvSpPr>
        <p:spPr>
          <a:xfrm>
            <a:off x="1775523" y="661160"/>
            <a:ext cx="8568949" cy="727156"/>
          </a:xfrm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pPr marL="22578" marR="9031" algn="ctr">
              <a:lnSpc>
                <a:spcPct val="121200"/>
              </a:lnSpc>
              <a:spcBef>
                <a:spcPts val="178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Parmi ces propositions, quelles populations ne sont pas éligibles à la Loi Madelin Prévoyance ?</a:t>
            </a:r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C6E28E37-2E41-44B5-A393-6B499EA5373A}"/>
              </a:ext>
            </a:extLst>
          </p:cNvPr>
          <p:cNvSpPr txBox="1">
            <a:spLocks/>
          </p:cNvSpPr>
          <p:nvPr/>
        </p:nvSpPr>
        <p:spPr>
          <a:xfrm>
            <a:off x="2495601" y="1915776"/>
            <a:ext cx="1994425" cy="433104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sz="1600" dirty="0" err="1"/>
              <a:t>choix</a:t>
            </a:r>
            <a:r>
              <a:rPr sz="1600" dirty="0"/>
              <a:t> </a:t>
            </a:r>
            <a:r>
              <a:rPr lang="fr-FR" sz="1600" dirty="0"/>
              <a:t>multiples</a:t>
            </a:r>
            <a:endParaRPr sz="1600" dirty="0"/>
          </a:p>
        </p:txBody>
      </p:sp>
      <p:sp>
        <p:nvSpPr>
          <p:cNvPr id="19" name="object 30">
            <a:extLst>
              <a:ext uri="{FF2B5EF4-FFF2-40B4-BE49-F238E27FC236}">
                <a16:creationId xmlns:a16="http://schemas.microsoft.com/office/drawing/2014/main" id="{800209FD-C730-41A8-AC92-A2855517E65A}"/>
              </a:ext>
            </a:extLst>
          </p:cNvPr>
          <p:cNvSpPr/>
          <p:nvPr/>
        </p:nvSpPr>
        <p:spPr>
          <a:xfrm>
            <a:off x="2351584" y="3006781"/>
            <a:ext cx="360000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31">
            <a:extLst>
              <a:ext uri="{FF2B5EF4-FFF2-40B4-BE49-F238E27FC236}">
                <a16:creationId xmlns:a16="http://schemas.microsoft.com/office/drawing/2014/main" id="{ECD95573-C6E6-43D8-9A04-785E8BCC9F6E}"/>
              </a:ext>
            </a:extLst>
          </p:cNvPr>
          <p:cNvSpPr/>
          <p:nvPr/>
        </p:nvSpPr>
        <p:spPr>
          <a:xfrm>
            <a:off x="2999656" y="2924945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Les professions libérales   </a:t>
            </a:r>
            <a:endParaRPr lang="fr-FR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object 33">
            <a:extLst>
              <a:ext uri="{FF2B5EF4-FFF2-40B4-BE49-F238E27FC236}">
                <a16:creationId xmlns:a16="http://schemas.microsoft.com/office/drawing/2014/main" id="{9A0F19EB-AC56-43BF-8710-AB103EB6CE53}"/>
              </a:ext>
            </a:extLst>
          </p:cNvPr>
          <p:cNvSpPr/>
          <p:nvPr/>
        </p:nvSpPr>
        <p:spPr>
          <a:xfrm>
            <a:off x="2999656" y="4796540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  <a:ln>
            <a:solidFill>
              <a:srgbClr val="92D050"/>
            </a:solidFill>
          </a:ln>
        </p:spPr>
        <p:txBody>
          <a:bodyPr wrap="square" lIns="0" tIns="0" rIns="0" bIns="0" rtlCol="0" anchor="ctr"/>
          <a:lstStyle/>
          <a:p>
            <a:pPr marL="22578">
              <a:spcBef>
                <a:spcPts val="10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lang="fr-FR" sz="2000" spc="178" dirty="0">
                <a:solidFill>
                  <a:srgbClr val="00B05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Les Salariés </a:t>
            </a:r>
            <a:endParaRPr lang="fr-FR" sz="32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object 34">
            <a:extLst>
              <a:ext uri="{FF2B5EF4-FFF2-40B4-BE49-F238E27FC236}">
                <a16:creationId xmlns:a16="http://schemas.microsoft.com/office/drawing/2014/main" id="{D74E8874-7A00-4480-80FB-E17092FF437E}"/>
              </a:ext>
            </a:extLst>
          </p:cNvPr>
          <p:cNvSpPr/>
          <p:nvPr/>
        </p:nvSpPr>
        <p:spPr>
          <a:xfrm>
            <a:off x="2351584" y="4268511"/>
            <a:ext cx="360000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35">
            <a:extLst>
              <a:ext uri="{FF2B5EF4-FFF2-40B4-BE49-F238E27FC236}">
                <a16:creationId xmlns:a16="http://schemas.microsoft.com/office/drawing/2014/main" id="{25150A66-B24E-42BC-AF32-129CF433293C}"/>
              </a:ext>
            </a:extLst>
          </p:cNvPr>
          <p:cNvSpPr/>
          <p:nvPr/>
        </p:nvSpPr>
        <p:spPr>
          <a:xfrm>
            <a:off x="2999656" y="4185629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79"/>
                </a:lnTo>
                <a:lnTo>
                  <a:pt x="18598" y="18595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3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3" y="12700"/>
                </a:lnTo>
                <a:lnTo>
                  <a:pt x="5505899" y="18595"/>
                </a:lnTo>
                <a:lnTo>
                  <a:pt x="5519509" y="38779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r>
              <a:rPr lang="fr-FR" sz="2000" spc="144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lang="fr-FR" sz="2000" spc="144" dirty="0">
                <a:solidFill>
                  <a:prstClr val="black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Les Artisans  </a:t>
            </a:r>
            <a:endParaRPr lang="fr-FR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object 30">
            <a:extLst>
              <a:ext uri="{FF2B5EF4-FFF2-40B4-BE49-F238E27FC236}">
                <a16:creationId xmlns:a16="http://schemas.microsoft.com/office/drawing/2014/main" id="{FBD3A76B-5F57-4A96-863F-81A1EAC2BF82}"/>
              </a:ext>
            </a:extLst>
          </p:cNvPr>
          <p:cNvSpPr/>
          <p:nvPr/>
        </p:nvSpPr>
        <p:spPr>
          <a:xfrm>
            <a:off x="2351584" y="3654853"/>
            <a:ext cx="360000" cy="360000"/>
          </a:xfrm>
          <a:prstGeom prst="rect">
            <a:avLst/>
          </a:pr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31">
            <a:extLst>
              <a:ext uri="{FF2B5EF4-FFF2-40B4-BE49-F238E27FC236}">
                <a16:creationId xmlns:a16="http://schemas.microsoft.com/office/drawing/2014/main" id="{05A46B48-032A-4F31-AA62-F7EF449616A2}"/>
              </a:ext>
            </a:extLst>
          </p:cNvPr>
          <p:cNvSpPr/>
          <p:nvPr/>
        </p:nvSpPr>
        <p:spPr>
          <a:xfrm>
            <a:off x="2999656" y="3573017"/>
            <a:ext cx="6840760" cy="474121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  <a:ln>
            <a:solidFill>
              <a:srgbClr val="92D050"/>
            </a:solidFill>
          </a:ln>
        </p:spPr>
        <p:txBody>
          <a:bodyPr wrap="square" lIns="0" tIns="0" rIns="0" bIns="0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Les Agriculteurs</a:t>
            </a:r>
            <a:endParaRPr lang="fr-FR" sz="32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object 30">
            <a:extLst>
              <a:ext uri="{FF2B5EF4-FFF2-40B4-BE49-F238E27FC236}">
                <a16:creationId xmlns:a16="http://schemas.microsoft.com/office/drawing/2014/main" id="{0F978C40-0675-464A-AB92-440B3CE1ADAE}"/>
              </a:ext>
            </a:extLst>
          </p:cNvPr>
          <p:cNvSpPr/>
          <p:nvPr/>
        </p:nvSpPr>
        <p:spPr>
          <a:xfrm>
            <a:off x="2351584" y="4910661"/>
            <a:ext cx="360000" cy="360000"/>
          </a:xfrm>
          <a:prstGeom prst="rect">
            <a:avLst/>
          </a:pr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13637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FF5BD64-47E5-4208-83C6-6154F1A57D42}"/>
              </a:ext>
            </a:extLst>
          </p:cNvPr>
          <p:cNvSpPr txBox="1">
            <a:spLocks/>
          </p:cNvSpPr>
          <p:nvPr/>
        </p:nvSpPr>
        <p:spPr>
          <a:xfrm>
            <a:off x="1775523" y="-2"/>
            <a:ext cx="3203847" cy="396000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400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sz="2000" b="1" dirty="0"/>
              <a:t>QUESTION 12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E2A26498-9BAC-4FE0-B152-113ED9D1F8AE}"/>
              </a:ext>
            </a:extLst>
          </p:cNvPr>
          <p:cNvSpPr txBox="1">
            <a:spLocks/>
          </p:cNvSpPr>
          <p:nvPr/>
        </p:nvSpPr>
        <p:spPr>
          <a:xfrm>
            <a:off x="4979370" y="0"/>
            <a:ext cx="5437806" cy="39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eaLnBrk="0" hangingPunct="0">
              <a:defRPr>
                <a:solidFill>
                  <a:srgbClr val="1D1B1B"/>
                </a:solidFill>
                <a:latin typeface="Verdana" pitchFamily="34" charset="0"/>
                <a:cs typeface="Arial" charset="0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fr-FR" sz="2000" spc="-40" dirty="0">
                <a:solidFill>
                  <a:prstClr val="white"/>
                </a:solidFill>
                <a:latin typeface="DejaVu Sans"/>
                <a:cs typeface="DejaVu Sans"/>
              </a:rPr>
              <a:t> Prévoyance</a:t>
            </a: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98304C5C-7783-49D1-A5C7-64C714636E5E}"/>
              </a:ext>
            </a:extLst>
          </p:cNvPr>
          <p:cNvSpPr txBox="1"/>
          <p:nvPr/>
        </p:nvSpPr>
        <p:spPr>
          <a:xfrm>
            <a:off x="1775523" y="661160"/>
            <a:ext cx="8568949" cy="727156"/>
          </a:xfrm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pPr marL="22578" marR="9031" algn="ctr">
              <a:lnSpc>
                <a:spcPct val="121200"/>
              </a:lnSpc>
              <a:spcBef>
                <a:spcPts val="178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Quel est le plafond de déduction fiscale des cotisations de Prévoyance et Santé Madelin ?</a:t>
            </a:r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C6E28E37-2E41-44B5-A393-6B499EA5373A}"/>
              </a:ext>
            </a:extLst>
          </p:cNvPr>
          <p:cNvSpPr txBox="1">
            <a:spLocks/>
          </p:cNvSpPr>
          <p:nvPr/>
        </p:nvSpPr>
        <p:spPr>
          <a:xfrm>
            <a:off x="2495601" y="1915776"/>
            <a:ext cx="1994425" cy="433104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sz="1600" dirty="0"/>
              <a:t>C</a:t>
            </a:r>
            <a:r>
              <a:rPr sz="1600" dirty="0" err="1"/>
              <a:t>hoix</a:t>
            </a:r>
            <a:r>
              <a:rPr lang="fr-FR" sz="1600" dirty="0"/>
              <a:t> unique</a:t>
            </a:r>
            <a:endParaRPr sz="1600" dirty="0"/>
          </a:p>
        </p:txBody>
      </p:sp>
      <p:sp>
        <p:nvSpPr>
          <p:cNvPr id="19" name="object 30">
            <a:extLst>
              <a:ext uri="{FF2B5EF4-FFF2-40B4-BE49-F238E27FC236}">
                <a16:creationId xmlns:a16="http://schemas.microsoft.com/office/drawing/2014/main" id="{800209FD-C730-41A8-AC92-A2855517E65A}"/>
              </a:ext>
            </a:extLst>
          </p:cNvPr>
          <p:cNvSpPr/>
          <p:nvPr/>
        </p:nvSpPr>
        <p:spPr>
          <a:xfrm>
            <a:off x="2351584" y="2689824"/>
            <a:ext cx="360000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34">
            <a:extLst>
              <a:ext uri="{FF2B5EF4-FFF2-40B4-BE49-F238E27FC236}">
                <a16:creationId xmlns:a16="http://schemas.microsoft.com/office/drawing/2014/main" id="{D74E8874-7A00-4480-80FB-E17092FF437E}"/>
              </a:ext>
            </a:extLst>
          </p:cNvPr>
          <p:cNvSpPr/>
          <p:nvPr/>
        </p:nvSpPr>
        <p:spPr>
          <a:xfrm>
            <a:off x="2351584" y="4635412"/>
            <a:ext cx="360000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bject 30">
            <a:extLst>
              <a:ext uri="{FF2B5EF4-FFF2-40B4-BE49-F238E27FC236}">
                <a16:creationId xmlns:a16="http://schemas.microsoft.com/office/drawing/2014/main" id="{FBD3A76B-5F57-4A96-863F-81A1EAC2BF82}"/>
              </a:ext>
            </a:extLst>
          </p:cNvPr>
          <p:cNvSpPr/>
          <p:nvPr/>
        </p:nvSpPr>
        <p:spPr>
          <a:xfrm>
            <a:off x="2351584" y="3654853"/>
            <a:ext cx="360000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31">
            <a:extLst>
              <a:ext uri="{FF2B5EF4-FFF2-40B4-BE49-F238E27FC236}">
                <a16:creationId xmlns:a16="http://schemas.microsoft.com/office/drawing/2014/main" id="{05A46B48-032A-4F31-AA62-F7EF449616A2}"/>
              </a:ext>
            </a:extLst>
          </p:cNvPr>
          <p:cNvSpPr/>
          <p:nvPr/>
        </p:nvSpPr>
        <p:spPr>
          <a:xfrm>
            <a:off x="2999656" y="3471275"/>
            <a:ext cx="6840760" cy="727155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3,75% du Revenu Professionnel augmenté de 7% du PASS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tout limité à  3% de 8 PASS  </a:t>
            </a:r>
            <a:endParaRPr lang="fr-FR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object 30">
            <a:extLst>
              <a:ext uri="{FF2B5EF4-FFF2-40B4-BE49-F238E27FC236}">
                <a16:creationId xmlns:a16="http://schemas.microsoft.com/office/drawing/2014/main" id="{0F978C40-0675-464A-AB92-440B3CE1ADAE}"/>
              </a:ext>
            </a:extLst>
          </p:cNvPr>
          <p:cNvSpPr/>
          <p:nvPr/>
        </p:nvSpPr>
        <p:spPr>
          <a:xfrm>
            <a:off x="2315601" y="5609536"/>
            <a:ext cx="360000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31">
            <a:extLst>
              <a:ext uri="{FF2B5EF4-FFF2-40B4-BE49-F238E27FC236}">
                <a16:creationId xmlns:a16="http://schemas.microsoft.com/office/drawing/2014/main" id="{CE013911-6BE6-4244-90CB-C106E89B6657}"/>
              </a:ext>
            </a:extLst>
          </p:cNvPr>
          <p:cNvSpPr/>
          <p:nvPr/>
        </p:nvSpPr>
        <p:spPr>
          <a:xfrm>
            <a:off x="2999656" y="2659998"/>
            <a:ext cx="6840760" cy="419652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7% du Revenu Professionnel + 3,75% du PASS</a:t>
            </a:r>
          </a:p>
        </p:txBody>
      </p:sp>
      <p:sp>
        <p:nvSpPr>
          <p:cNvPr id="25" name="object 31">
            <a:extLst>
              <a:ext uri="{FF2B5EF4-FFF2-40B4-BE49-F238E27FC236}">
                <a16:creationId xmlns:a16="http://schemas.microsoft.com/office/drawing/2014/main" id="{555AFC2E-03EA-459C-B5B3-BC289E8B8A7A}"/>
              </a:ext>
            </a:extLst>
          </p:cNvPr>
          <p:cNvSpPr/>
          <p:nvPr/>
        </p:nvSpPr>
        <p:spPr>
          <a:xfrm>
            <a:off x="3035639" y="4664331"/>
            <a:ext cx="6840760" cy="419652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5% du Revenu Professionnel + 7,5% du PASS</a:t>
            </a:r>
          </a:p>
        </p:txBody>
      </p:sp>
      <p:sp>
        <p:nvSpPr>
          <p:cNvPr id="26" name="object 31">
            <a:extLst>
              <a:ext uri="{FF2B5EF4-FFF2-40B4-BE49-F238E27FC236}">
                <a16:creationId xmlns:a16="http://schemas.microsoft.com/office/drawing/2014/main" id="{B9B4EF08-A91F-40CD-8328-7154F6BD0737}"/>
              </a:ext>
            </a:extLst>
          </p:cNvPr>
          <p:cNvSpPr/>
          <p:nvPr/>
        </p:nvSpPr>
        <p:spPr>
          <a:xfrm>
            <a:off x="2999656" y="5579710"/>
            <a:ext cx="6840760" cy="419652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7,5% du Revenu Professionnel + 5% du PASS</a:t>
            </a:r>
          </a:p>
        </p:txBody>
      </p:sp>
    </p:spTree>
    <p:extLst>
      <p:ext uri="{BB962C8B-B14F-4D97-AF65-F5344CB8AC3E}">
        <p14:creationId xmlns:p14="http://schemas.microsoft.com/office/powerpoint/2010/main" val="20910848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FF5BD64-47E5-4208-83C6-6154F1A57D42}"/>
              </a:ext>
            </a:extLst>
          </p:cNvPr>
          <p:cNvSpPr txBox="1">
            <a:spLocks/>
          </p:cNvSpPr>
          <p:nvPr/>
        </p:nvSpPr>
        <p:spPr>
          <a:xfrm>
            <a:off x="1775523" y="-2"/>
            <a:ext cx="3203847" cy="396000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400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sz="2000" b="1" dirty="0"/>
              <a:t>QUESTION 12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E2A26498-9BAC-4FE0-B152-113ED9D1F8AE}"/>
              </a:ext>
            </a:extLst>
          </p:cNvPr>
          <p:cNvSpPr txBox="1">
            <a:spLocks/>
          </p:cNvSpPr>
          <p:nvPr/>
        </p:nvSpPr>
        <p:spPr>
          <a:xfrm>
            <a:off x="4979370" y="0"/>
            <a:ext cx="5437806" cy="39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eaLnBrk="0" hangingPunct="0">
              <a:defRPr>
                <a:solidFill>
                  <a:srgbClr val="1D1B1B"/>
                </a:solidFill>
                <a:latin typeface="Verdana" pitchFamily="34" charset="0"/>
                <a:cs typeface="Arial" charset="0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fr-FR" sz="2000" spc="-40" dirty="0">
                <a:solidFill>
                  <a:prstClr val="white"/>
                </a:solidFill>
                <a:latin typeface="DejaVu Sans"/>
                <a:cs typeface="DejaVu Sans"/>
              </a:rPr>
              <a:t> Prévoyance</a:t>
            </a: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98304C5C-7783-49D1-A5C7-64C714636E5E}"/>
              </a:ext>
            </a:extLst>
          </p:cNvPr>
          <p:cNvSpPr txBox="1"/>
          <p:nvPr/>
        </p:nvSpPr>
        <p:spPr>
          <a:xfrm>
            <a:off x="1775523" y="661160"/>
            <a:ext cx="8568949" cy="727156"/>
          </a:xfrm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pPr marL="22578" marR="9031" algn="ctr">
              <a:lnSpc>
                <a:spcPct val="121200"/>
              </a:lnSpc>
              <a:spcBef>
                <a:spcPts val="178"/>
              </a:spcBef>
            </a:pPr>
            <a:r>
              <a:rPr lang="fr-FR" sz="2000" spc="178" dirty="0">
                <a:solidFill>
                  <a:prstClr val="black"/>
                </a:solidFill>
                <a:latin typeface="Tahoma"/>
                <a:cs typeface="Tahoma"/>
              </a:rPr>
              <a:t>Quel est le plafond de déduction fiscale des cotisations de Prévoyance et Santé Madelin ?</a:t>
            </a:r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C6E28E37-2E41-44B5-A393-6B499EA5373A}"/>
              </a:ext>
            </a:extLst>
          </p:cNvPr>
          <p:cNvSpPr txBox="1">
            <a:spLocks/>
          </p:cNvSpPr>
          <p:nvPr/>
        </p:nvSpPr>
        <p:spPr>
          <a:xfrm>
            <a:off x="2495601" y="1915776"/>
            <a:ext cx="1994425" cy="433104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sz="1600" dirty="0"/>
              <a:t>C</a:t>
            </a:r>
            <a:r>
              <a:rPr sz="1600" dirty="0" err="1"/>
              <a:t>hoix</a:t>
            </a:r>
            <a:r>
              <a:rPr lang="fr-FR" sz="1600" dirty="0"/>
              <a:t> unique</a:t>
            </a:r>
            <a:endParaRPr sz="1600" dirty="0"/>
          </a:p>
        </p:txBody>
      </p:sp>
      <p:sp>
        <p:nvSpPr>
          <p:cNvPr id="19" name="object 30">
            <a:extLst>
              <a:ext uri="{FF2B5EF4-FFF2-40B4-BE49-F238E27FC236}">
                <a16:creationId xmlns:a16="http://schemas.microsoft.com/office/drawing/2014/main" id="{800209FD-C730-41A8-AC92-A2855517E65A}"/>
              </a:ext>
            </a:extLst>
          </p:cNvPr>
          <p:cNvSpPr/>
          <p:nvPr/>
        </p:nvSpPr>
        <p:spPr>
          <a:xfrm>
            <a:off x="2351584" y="2689824"/>
            <a:ext cx="360000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34">
            <a:extLst>
              <a:ext uri="{FF2B5EF4-FFF2-40B4-BE49-F238E27FC236}">
                <a16:creationId xmlns:a16="http://schemas.microsoft.com/office/drawing/2014/main" id="{D74E8874-7A00-4480-80FB-E17092FF437E}"/>
              </a:ext>
            </a:extLst>
          </p:cNvPr>
          <p:cNvSpPr/>
          <p:nvPr/>
        </p:nvSpPr>
        <p:spPr>
          <a:xfrm>
            <a:off x="2351584" y="4635412"/>
            <a:ext cx="360000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bject 30">
            <a:extLst>
              <a:ext uri="{FF2B5EF4-FFF2-40B4-BE49-F238E27FC236}">
                <a16:creationId xmlns:a16="http://schemas.microsoft.com/office/drawing/2014/main" id="{FBD3A76B-5F57-4A96-863F-81A1EAC2BF82}"/>
              </a:ext>
            </a:extLst>
          </p:cNvPr>
          <p:cNvSpPr/>
          <p:nvPr/>
        </p:nvSpPr>
        <p:spPr>
          <a:xfrm>
            <a:off x="2351584" y="3654853"/>
            <a:ext cx="360000" cy="360000"/>
          </a:xfrm>
          <a:prstGeom prst="rect">
            <a:avLst/>
          </a:pr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31">
            <a:extLst>
              <a:ext uri="{FF2B5EF4-FFF2-40B4-BE49-F238E27FC236}">
                <a16:creationId xmlns:a16="http://schemas.microsoft.com/office/drawing/2014/main" id="{05A46B48-032A-4F31-AA62-F7EF449616A2}"/>
              </a:ext>
            </a:extLst>
          </p:cNvPr>
          <p:cNvSpPr/>
          <p:nvPr/>
        </p:nvSpPr>
        <p:spPr>
          <a:xfrm>
            <a:off x="2999656" y="3471275"/>
            <a:ext cx="6840760" cy="727155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  <a:ln>
            <a:solidFill>
              <a:srgbClr val="92D050"/>
            </a:solidFill>
          </a:ln>
        </p:spPr>
        <p:txBody>
          <a:bodyPr wrap="square" lIns="0" tIns="0" rIns="0" bIns="0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3,75% du Revenu Professionnel augmenté de 7% du PASS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tout limité à  3% de 8 PASS  </a:t>
            </a:r>
            <a:endParaRPr lang="fr-FR" sz="32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object 30">
            <a:extLst>
              <a:ext uri="{FF2B5EF4-FFF2-40B4-BE49-F238E27FC236}">
                <a16:creationId xmlns:a16="http://schemas.microsoft.com/office/drawing/2014/main" id="{0F978C40-0675-464A-AB92-440B3CE1ADAE}"/>
              </a:ext>
            </a:extLst>
          </p:cNvPr>
          <p:cNvSpPr/>
          <p:nvPr/>
        </p:nvSpPr>
        <p:spPr>
          <a:xfrm>
            <a:off x="2315601" y="5609536"/>
            <a:ext cx="360000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31">
            <a:extLst>
              <a:ext uri="{FF2B5EF4-FFF2-40B4-BE49-F238E27FC236}">
                <a16:creationId xmlns:a16="http://schemas.microsoft.com/office/drawing/2014/main" id="{CE013911-6BE6-4244-90CB-C106E89B6657}"/>
              </a:ext>
            </a:extLst>
          </p:cNvPr>
          <p:cNvSpPr/>
          <p:nvPr/>
        </p:nvSpPr>
        <p:spPr>
          <a:xfrm>
            <a:off x="2999656" y="2659998"/>
            <a:ext cx="6840760" cy="419652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7% du Revenu Professionnel + 3,75% du PASS</a:t>
            </a:r>
          </a:p>
        </p:txBody>
      </p:sp>
      <p:sp>
        <p:nvSpPr>
          <p:cNvPr id="25" name="object 31">
            <a:extLst>
              <a:ext uri="{FF2B5EF4-FFF2-40B4-BE49-F238E27FC236}">
                <a16:creationId xmlns:a16="http://schemas.microsoft.com/office/drawing/2014/main" id="{555AFC2E-03EA-459C-B5B3-BC289E8B8A7A}"/>
              </a:ext>
            </a:extLst>
          </p:cNvPr>
          <p:cNvSpPr/>
          <p:nvPr/>
        </p:nvSpPr>
        <p:spPr>
          <a:xfrm>
            <a:off x="3035639" y="4664331"/>
            <a:ext cx="6840760" cy="419652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5% du Revenu Professionnel + 7,5% du PASS</a:t>
            </a:r>
          </a:p>
        </p:txBody>
      </p:sp>
      <p:sp>
        <p:nvSpPr>
          <p:cNvPr id="26" name="object 31">
            <a:extLst>
              <a:ext uri="{FF2B5EF4-FFF2-40B4-BE49-F238E27FC236}">
                <a16:creationId xmlns:a16="http://schemas.microsoft.com/office/drawing/2014/main" id="{B9B4EF08-A91F-40CD-8328-7154F6BD0737}"/>
              </a:ext>
            </a:extLst>
          </p:cNvPr>
          <p:cNvSpPr/>
          <p:nvPr/>
        </p:nvSpPr>
        <p:spPr>
          <a:xfrm>
            <a:off x="2999656" y="5579710"/>
            <a:ext cx="6840760" cy="419652"/>
          </a:xfrm>
          <a:custGeom>
            <a:avLst/>
            <a:gdLst/>
            <a:ahLst/>
            <a:cxnLst/>
            <a:rect l="l" t="t" r="r" b="b"/>
            <a:pathLst>
              <a:path w="5524500" h="266700">
                <a:moveTo>
                  <a:pt x="5461000" y="266700"/>
                </a:moveTo>
                <a:lnTo>
                  <a:pt x="63500" y="266700"/>
                </a:lnTo>
                <a:lnTo>
                  <a:pt x="38783" y="261710"/>
                </a:lnTo>
                <a:lnTo>
                  <a:pt x="18598" y="248104"/>
                </a:lnTo>
                <a:lnTo>
                  <a:pt x="4990" y="227920"/>
                </a:lnTo>
                <a:lnTo>
                  <a:pt x="0" y="203200"/>
                </a:lnTo>
                <a:lnTo>
                  <a:pt x="0" y="63500"/>
                </a:lnTo>
                <a:lnTo>
                  <a:pt x="4990" y="38781"/>
                </a:lnTo>
                <a:lnTo>
                  <a:pt x="18598" y="18597"/>
                </a:lnTo>
                <a:lnTo>
                  <a:pt x="38783" y="4989"/>
                </a:lnTo>
                <a:lnTo>
                  <a:pt x="63500" y="0"/>
                </a:lnTo>
                <a:lnTo>
                  <a:pt x="5461000" y="0"/>
                </a:lnTo>
                <a:lnTo>
                  <a:pt x="5485714" y="4989"/>
                </a:lnTo>
                <a:lnTo>
                  <a:pt x="5497151" y="12700"/>
                </a:lnTo>
                <a:lnTo>
                  <a:pt x="63500" y="12700"/>
                </a:lnTo>
                <a:lnTo>
                  <a:pt x="43726" y="16692"/>
                </a:lnTo>
                <a:lnTo>
                  <a:pt x="27579" y="27579"/>
                </a:lnTo>
                <a:lnTo>
                  <a:pt x="16692" y="43727"/>
                </a:lnTo>
                <a:lnTo>
                  <a:pt x="12700" y="63500"/>
                </a:lnTo>
                <a:lnTo>
                  <a:pt x="12700" y="203200"/>
                </a:lnTo>
                <a:lnTo>
                  <a:pt x="16692" y="222972"/>
                </a:lnTo>
                <a:lnTo>
                  <a:pt x="27579" y="239120"/>
                </a:lnTo>
                <a:lnTo>
                  <a:pt x="43726" y="250007"/>
                </a:lnTo>
                <a:lnTo>
                  <a:pt x="63500" y="254000"/>
                </a:lnTo>
                <a:lnTo>
                  <a:pt x="5497153" y="254000"/>
                </a:lnTo>
                <a:lnTo>
                  <a:pt x="5485714" y="261710"/>
                </a:lnTo>
                <a:lnTo>
                  <a:pt x="5461000" y="266700"/>
                </a:lnTo>
                <a:close/>
              </a:path>
              <a:path w="5524500" h="266700">
                <a:moveTo>
                  <a:pt x="5497153" y="254000"/>
                </a:moveTo>
                <a:lnTo>
                  <a:pt x="5461000" y="254000"/>
                </a:lnTo>
                <a:lnTo>
                  <a:pt x="5480772" y="250007"/>
                </a:lnTo>
                <a:lnTo>
                  <a:pt x="5496920" y="239120"/>
                </a:lnTo>
                <a:lnTo>
                  <a:pt x="5507807" y="222972"/>
                </a:lnTo>
                <a:lnTo>
                  <a:pt x="5511800" y="203200"/>
                </a:lnTo>
                <a:lnTo>
                  <a:pt x="5511800" y="63500"/>
                </a:lnTo>
                <a:lnTo>
                  <a:pt x="5507807" y="43727"/>
                </a:lnTo>
                <a:lnTo>
                  <a:pt x="5496920" y="27579"/>
                </a:lnTo>
                <a:lnTo>
                  <a:pt x="5480772" y="16692"/>
                </a:lnTo>
                <a:lnTo>
                  <a:pt x="5461000" y="12700"/>
                </a:lnTo>
                <a:lnTo>
                  <a:pt x="5497151" y="12700"/>
                </a:lnTo>
                <a:lnTo>
                  <a:pt x="5505899" y="18597"/>
                </a:lnTo>
                <a:lnTo>
                  <a:pt x="5519509" y="38781"/>
                </a:lnTo>
                <a:lnTo>
                  <a:pt x="5524500" y="63500"/>
                </a:lnTo>
                <a:lnTo>
                  <a:pt x="5524500" y="203200"/>
                </a:lnTo>
                <a:lnTo>
                  <a:pt x="5519509" y="227920"/>
                </a:lnTo>
                <a:lnTo>
                  <a:pt x="5505899" y="248104"/>
                </a:lnTo>
                <a:lnTo>
                  <a:pt x="5497153" y="254000"/>
                </a:lnTo>
                <a:close/>
              </a:path>
            </a:pathLst>
          </a:custGeom>
          <a:solidFill>
            <a:srgbClr val="BABABA"/>
          </a:solidFill>
        </p:spPr>
        <p:txBody>
          <a:bodyPr wrap="square" lIns="0" tIns="0" rIns="0" bIns="0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7,5% du Revenu Professionnel + 5% du PASS</a:t>
            </a:r>
          </a:p>
        </p:txBody>
      </p:sp>
    </p:spTree>
    <p:extLst>
      <p:ext uri="{BB962C8B-B14F-4D97-AF65-F5344CB8AC3E}">
        <p14:creationId xmlns:p14="http://schemas.microsoft.com/office/powerpoint/2010/main" val="29178632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891174" y="1225619"/>
            <a:ext cx="8117946" cy="1183786"/>
          </a:xfrm>
        </p:spPr>
        <p:txBody>
          <a:bodyPr wrap="square">
            <a:spAutoFit/>
          </a:bodyPr>
          <a:lstStyle/>
          <a:p>
            <a:r>
              <a:rPr lang="fr-FR" sz="3733" dirty="0"/>
              <a:t>2. ATELIER PRISE DE CONSCIENCE</a:t>
            </a:r>
            <a:br>
              <a:rPr lang="fr-FR" sz="3733" dirty="0"/>
            </a:br>
            <a:r>
              <a:rPr lang="fr-FR" sz="3733" dirty="0"/>
              <a:t> « LES </a:t>
            </a:r>
            <a:r>
              <a:rPr lang="fr-FR" sz="3733" dirty="0" err="1"/>
              <a:t>RIsQUES</a:t>
            </a:r>
            <a:r>
              <a:rPr lang="fr-FR" sz="3733" dirty="0"/>
              <a:t> A NE PAS </a:t>
            </a:r>
            <a:r>
              <a:rPr lang="fr-FR" sz="3733" dirty="0" err="1"/>
              <a:t>ETRe</a:t>
            </a:r>
            <a:r>
              <a:rPr lang="fr-FR" sz="3733" dirty="0"/>
              <a:t> ASSURE » </a:t>
            </a:r>
            <a:endParaRPr lang="fr-FR" sz="3733" dirty="0">
              <a:solidFill>
                <a:schemeClr val="tx1"/>
              </a:solidFill>
            </a:endParaRP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30</a:t>
            </a:fld>
            <a:endParaRPr lang="fr-FR"/>
          </a:p>
        </p:txBody>
      </p:sp>
      <p:sp>
        <p:nvSpPr>
          <p:cNvPr id="11" name="object 6"/>
          <p:cNvSpPr/>
          <p:nvPr/>
        </p:nvSpPr>
        <p:spPr>
          <a:xfrm>
            <a:off x="3960000" y="4048961"/>
            <a:ext cx="574040" cy="72391"/>
          </a:xfrm>
          <a:custGeom>
            <a:avLst/>
            <a:gdLst/>
            <a:ahLst/>
            <a:cxnLst/>
            <a:rect l="l" t="t" r="r" b="b"/>
            <a:pathLst>
              <a:path w="430529" h="72389">
                <a:moveTo>
                  <a:pt x="0" y="71996"/>
                </a:moveTo>
                <a:lnTo>
                  <a:pt x="430402" y="71996"/>
                </a:lnTo>
                <a:lnTo>
                  <a:pt x="430402" y="0"/>
                </a:lnTo>
                <a:lnTo>
                  <a:pt x="0" y="0"/>
                </a:lnTo>
                <a:lnTo>
                  <a:pt x="0" y="7199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7" name="Espace réservé du pied de page 8">
            <a:extLst>
              <a:ext uri="{FF2B5EF4-FFF2-40B4-BE49-F238E27FC236}">
                <a16:creationId xmlns:a16="http://schemas.microsoft.com/office/drawing/2014/main" id="{EB089464-8262-4A29-AB35-0531E6887736}"/>
              </a:ext>
            </a:extLst>
          </p:cNvPr>
          <p:cNvSpPr txBox="1">
            <a:spLocks/>
          </p:cNvSpPr>
          <p:nvPr/>
        </p:nvSpPr>
        <p:spPr>
          <a:xfrm>
            <a:off x="343184" y="6599240"/>
            <a:ext cx="6688221" cy="16421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800" b="0" kern="1200" cap="none" baseline="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67" dirty="0"/>
              <a:t>Atelier PREV OYANCE PRO CEGEE                 JANVIER  2022</a:t>
            </a:r>
            <a:endParaRPr lang="fr-FR" sz="1067" dirty="0"/>
          </a:p>
        </p:txBody>
      </p:sp>
    </p:spTree>
    <p:extLst>
      <p:ext uri="{BB962C8B-B14F-4D97-AF65-F5344CB8AC3E}">
        <p14:creationId xmlns:p14="http://schemas.microsoft.com/office/powerpoint/2010/main" val="140568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891174" y="1225619"/>
            <a:ext cx="8300826" cy="1183786"/>
          </a:xfrm>
        </p:spPr>
        <p:txBody>
          <a:bodyPr wrap="square">
            <a:spAutoFit/>
          </a:bodyPr>
          <a:lstStyle/>
          <a:p>
            <a:r>
              <a:rPr lang="fr-FR" sz="3733" dirty="0">
                <a:solidFill>
                  <a:schemeClr val="tx1"/>
                </a:solidFill>
              </a:rPr>
              <a:t>En rdv avec un artisan </a:t>
            </a:r>
            <a:r>
              <a:rPr lang="fr-FR" sz="3733" dirty="0" err="1">
                <a:solidFill>
                  <a:schemeClr val="tx1"/>
                </a:solidFill>
              </a:rPr>
              <a:t>commercant</a:t>
            </a:r>
            <a:r>
              <a:rPr lang="fr-FR" sz="3733" dirty="0">
                <a:solidFill>
                  <a:schemeClr val="tx1"/>
                </a:solidFill>
              </a:rPr>
              <a:t> </a:t>
            </a:r>
            <a:br>
              <a:rPr lang="fr-FR" sz="3733" dirty="0">
                <a:solidFill>
                  <a:schemeClr val="tx1"/>
                </a:solidFill>
              </a:rPr>
            </a:br>
            <a:endParaRPr lang="fr-FR" sz="3733" dirty="0">
              <a:solidFill>
                <a:schemeClr val="tx1"/>
              </a:solidFill>
            </a:endParaRP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31</a:t>
            </a:fld>
            <a:endParaRPr lang="fr-FR"/>
          </a:p>
        </p:txBody>
      </p:sp>
      <p:sp>
        <p:nvSpPr>
          <p:cNvPr id="11" name="object 6"/>
          <p:cNvSpPr/>
          <p:nvPr/>
        </p:nvSpPr>
        <p:spPr>
          <a:xfrm>
            <a:off x="3960000" y="4048961"/>
            <a:ext cx="574040" cy="72391"/>
          </a:xfrm>
          <a:custGeom>
            <a:avLst/>
            <a:gdLst/>
            <a:ahLst/>
            <a:cxnLst/>
            <a:rect l="l" t="t" r="r" b="b"/>
            <a:pathLst>
              <a:path w="430529" h="72389">
                <a:moveTo>
                  <a:pt x="0" y="71996"/>
                </a:moveTo>
                <a:lnTo>
                  <a:pt x="430402" y="71996"/>
                </a:lnTo>
                <a:lnTo>
                  <a:pt x="430402" y="0"/>
                </a:lnTo>
                <a:lnTo>
                  <a:pt x="0" y="0"/>
                </a:lnTo>
                <a:lnTo>
                  <a:pt x="0" y="7199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D872454-A5D3-4BE3-AF1B-0DEFC96596BF}"/>
              </a:ext>
            </a:extLst>
          </p:cNvPr>
          <p:cNvSpPr txBox="1"/>
          <p:nvPr/>
        </p:nvSpPr>
        <p:spPr>
          <a:xfrm>
            <a:off x="3960000" y="4480560"/>
            <a:ext cx="739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Cas LEMERCIER – Coiffeuse </a:t>
            </a:r>
          </a:p>
          <a:p>
            <a:r>
              <a:rPr lang="fr-FR" sz="2800" b="1" dirty="0"/>
              <a:t>Cas RENARD-Boulanger</a:t>
            </a:r>
          </a:p>
        </p:txBody>
      </p:sp>
      <p:sp>
        <p:nvSpPr>
          <p:cNvPr id="8" name="Espace réservé du pied de page 8">
            <a:extLst>
              <a:ext uri="{FF2B5EF4-FFF2-40B4-BE49-F238E27FC236}">
                <a16:creationId xmlns:a16="http://schemas.microsoft.com/office/drawing/2014/main" id="{439F1755-6186-47D7-B8C1-690DF913BF3D}"/>
              </a:ext>
            </a:extLst>
          </p:cNvPr>
          <p:cNvSpPr txBox="1">
            <a:spLocks/>
          </p:cNvSpPr>
          <p:nvPr/>
        </p:nvSpPr>
        <p:spPr>
          <a:xfrm>
            <a:off x="343184" y="6599240"/>
            <a:ext cx="6688221" cy="16421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800" b="0" kern="1200" cap="none" baseline="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67" dirty="0"/>
              <a:t>Atelier PREV OYANCE PRO CEGEE                 JANVIER  2022</a:t>
            </a:r>
            <a:endParaRPr lang="fr-FR" sz="1067" dirty="0"/>
          </a:p>
        </p:txBody>
      </p:sp>
    </p:spTree>
    <p:extLst>
      <p:ext uri="{BB962C8B-B14F-4D97-AF65-F5344CB8AC3E}">
        <p14:creationId xmlns:p14="http://schemas.microsoft.com/office/powerpoint/2010/main" val="781908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2EB1D0E3-8E0A-4C10-96D3-A8DA3FC95AAA}"/>
              </a:ext>
            </a:extLst>
          </p:cNvPr>
          <p:cNvSpPr txBox="1">
            <a:spLocks/>
          </p:cNvSpPr>
          <p:nvPr/>
        </p:nvSpPr>
        <p:spPr>
          <a:xfrm>
            <a:off x="1524000" y="-2"/>
            <a:ext cx="3455370" cy="83671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algn="ctr" eaLnBrk="0" hangingPunct="0">
              <a:defRPr sz="2000" b="1">
                <a:solidFill>
                  <a:schemeClr val="bg1"/>
                </a:solidFill>
                <a:latin typeface="Century Gothic" panose="020B0502020202020204" pitchFamily="34" charset="0"/>
                <a:cs typeface="Arial" charset="0"/>
              </a:defRPr>
            </a:lvl1pPr>
          </a:lstStyle>
          <a:p>
            <a:r>
              <a:rPr lang="fr-FR" dirty="0">
                <a:solidFill>
                  <a:prstClr val="white"/>
                </a:solidFill>
              </a:rPr>
              <a:t>CAS CLIENT N°1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5B43F0-0919-436E-B7C5-4AFE33DAE757}"/>
              </a:ext>
            </a:extLst>
          </p:cNvPr>
          <p:cNvSpPr txBox="1">
            <a:spLocks/>
          </p:cNvSpPr>
          <p:nvPr/>
        </p:nvSpPr>
        <p:spPr>
          <a:xfrm>
            <a:off x="4979370" y="-2"/>
            <a:ext cx="5688630" cy="836714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CAS LEMERCIER  - COIFFEUSE</a:t>
            </a:r>
          </a:p>
        </p:txBody>
      </p:sp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A37D5110-95B2-4203-BBE8-6DC4E6C25D3E}"/>
              </a:ext>
            </a:extLst>
          </p:cNvPr>
          <p:cNvSpPr txBox="1">
            <a:spLocks/>
          </p:cNvSpPr>
          <p:nvPr/>
        </p:nvSpPr>
        <p:spPr>
          <a:xfrm>
            <a:off x="1524000" y="1185212"/>
            <a:ext cx="9144000" cy="504057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fr-FR" dirty="0"/>
              <a:t>   INFORMATIONS CLIENTE</a:t>
            </a:r>
          </a:p>
        </p:txBody>
      </p:sp>
      <p:graphicFrame>
        <p:nvGraphicFramePr>
          <p:cNvPr id="3" name="Tableau 6">
            <a:extLst>
              <a:ext uri="{FF2B5EF4-FFF2-40B4-BE49-F238E27FC236}">
                <a16:creationId xmlns:a16="http://schemas.microsoft.com/office/drawing/2014/main" id="{4E974DA2-D4FD-40B4-9EA3-E14FFDFE9F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135939"/>
              </p:ext>
            </p:extLst>
          </p:nvPr>
        </p:nvGraphicFramePr>
        <p:xfrm>
          <a:off x="1524000" y="1887071"/>
          <a:ext cx="8658062" cy="252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440">
                  <a:extLst>
                    <a:ext uri="{9D8B030D-6E8A-4147-A177-3AD203B41FA5}">
                      <a16:colId xmlns:a16="http://schemas.microsoft.com/office/drawing/2014/main" val="3480896275"/>
                    </a:ext>
                  </a:extLst>
                </a:gridCol>
                <a:gridCol w="4697622">
                  <a:extLst>
                    <a:ext uri="{9D8B030D-6E8A-4147-A177-3AD203B41FA5}">
                      <a16:colId xmlns:a16="http://schemas.microsoft.com/office/drawing/2014/main" val="1853309091"/>
                    </a:ext>
                  </a:extLst>
                </a:gridCol>
              </a:tblGrid>
              <a:tr h="2474609">
                <a:tc>
                  <a:txBody>
                    <a:bodyPr/>
                    <a:lstStyle/>
                    <a:p>
                      <a:pPr marL="200025" indent="-200025" algn="l" defTabSz="457200" rtl="0" eaLnBrk="1" latinLnBrk="0" hangingPunct="1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Date naissance:  1</a:t>
                      </a:r>
                      <a:r>
                        <a:rPr lang="fr-FR" altLang="fr-FR" sz="1600" b="1" kern="1200" baseline="300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février 1986   PACSEE / 3 enfants à charge</a:t>
                      </a:r>
                    </a:p>
                    <a:p>
                      <a:pPr marL="200025" indent="-200025" algn="l" defTabSz="457200" rtl="0" eaLnBrk="1" latinLnBrk="0" hangingPunct="1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endParaRPr lang="fr-FR" altLang="fr-FR" sz="1600" b="1" kern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00025" indent="-200025" algn="l" defTabSz="457200" rtl="0" eaLnBrk="1" latinLnBrk="0" hangingPunct="1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Statut :  Commerçante</a:t>
                      </a:r>
                    </a:p>
                    <a:p>
                      <a:pPr marL="0" indent="0" algn="l" defTabSz="457200" rtl="0" eaLnBrk="1" latinLnBrk="0" hangingPunct="1">
                        <a:buClr>
                          <a:schemeClr val="accent1"/>
                        </a:buClr>
                        <a:buFontTx/>
                        <a:buNone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   RO : CNAM SSI</a:t>
                      </a:r>
                    </a:p>
                    <a:p>
                      <a:pPr marL="0" indent="0" algn="l" defTabSz="457200" rtl="0" eaLnBrk="1" latinLnBrk="0" hangingPunct="1">
                        <a:buClr>
                          <a:schemeClr val="accent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   Eligible Madelin </a:t>
                      </a:r>
                    </a:p>
                    <a:p>
                      <a:pPr marL="0" indent="0" algn="l" defTabSz="457200" rtl="0" eaLnBrk="1" latinLnBrk="0" hangingPunct="1">
                        <a:buClr>
                          <a:schemeClr val="accent1"/>
                        </a:buClr>
                        <a:buFontTx/>
                        <a:buNone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   Pas de Conjoint collaborateur </a:t>
                      </a:r>
                    </a:p>
                    <a:p>
                      <a:pPr marL="0" indent="0" algn="l" defTabSz="457200" rtl="0" eaLnBrk="1" latinLnBrk="0" hangingPunct="1">
                        <a:buClr>
                          <a:schemeClr val="accent1"/>
                        </a:buClr>
                        <a:buFontTx/>
                        <a:buNone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   Date de création: 01/05/2012</a:t>
                      </a:r>
                    </a:p>
                    <a:p>
                      <a:pPr marL="0" indent="0" algn="l" defTabSz="457200" rtl="0" eaLnBrk="1" latinLnBrk="0" hangingPunct="1">
                        <a:buClr>
                          <a:schemeClr val="accent1"/>
                        </a:buClr>
                        <a:buFontTx/>
                        <a:buNone/>
                        <a:defRPr/>
                      </a:pPr>
                      <a:endParaRPr lang="fr-FR" altLang="fr-FR" sz="1400" b="1" kern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00025" indent="-200025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sz="16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Revenus : 35 K€ net annuel</a:t>
                      </a:r>
                    </a:p>
                    <a:p>
                      <a:pPr marL="0" indent="0">
                        <a:buClr>
                          <a:schemeClr val="accent1"/>
                        </a:buClr>
                        <a:buFontTx/>
                        <a:buNone/>
                        <a:defRPr/>
                      </a:pPr>
                      <a:r>
                        <a:rPr lang="fr-FR" altLang="fr-FR" sz="16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    </a:t>
                      </a:r>
                      <a:r>
                        <a:rPr lang="fr-FR" altLang="fr-FR" sz="16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Dividendes : NON</a:t>
                      </a:r>
                    </a:p>
                    <a:p>
                      <a:pPr marL="0" indent="0">
                        <a:buClr>
                          <a:schemeClr val="accent1"/>
                        </a:buClr>
                        <a:buFontTx/>
                        <a:buNone/>
                        <a:defRPr/>
                      </a:pPr>
                      <a:r>
                        <a:rPr lang="fr-FR" altLang="fr-FR" sz="16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    Charges fixes : 50K€ par an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687513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76D8663E-827D-4CD9-B04A-33AB4C1D4B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141" r="48517" b="59885"/>
          <a:stretch/>
        </p:blipFill>
        <p:spPr>
          <a:xfrm>
            <a:off x="9644190" y="-77090"/>
            <a:ext cx="1148643" cy="928923"/>
          </a:xfrm>
          <a:prstGeom prst="rect">
            <a:avLst/>
          </a:prstGeom>
        </p:spPr>
      </p:pic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5F0B7C67-A344-4D97-BD57-EFFB458E09B7}"/>
              </a:ext>
            </a:extLst>
          </p:cNvPr>
          <p:cNvSpPr txBox="1">
            <a:spLocks/>
          </p:cNvSpPr>
          <p:nvPr/>
        </p:nvSpPr>
        <p:spPr>
          <a:xfrm>
            <a:off x="1524000" y="5165229"/>
            <a:ext cx="9144000" cy="4565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algn="ctr" eaLnBrk="0" hangingPunct="0">
              <a:defRPr sz="2000" b="1">
                <a:solidFill>
                  <a:schemeClr val="bg1"/>
                </a:solidFill>
                <a:latin typeface="Century Gothic" panose="020B0502020202020204" pitchFamily="34" charset="0"/>
                <a:cs typeface="Arial" charset="0"/>
              </a:defRPr>
            </a:lvl1pPr>
          </a:lstStyle>
          <a:p>
            <a:pPr algn="l"/>
            <a:r>
              <a:rPr lang="fr-FR" dirty="0">
                <a:solidFill>
                  <a:prstClr val="white"/>
                </a:solidFill>
              </a:rPr>
              <a:t>SINISTRE 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92133327-A73A-4E98-ACDD-8CD4A99CE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672788"/>
            <a:ext cx="8924067" cy="67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68288" indent="-268288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1756"/>
              </a:buClr>
              <a:buSzPct val="110000"/>
              <a:buFont typeface="Wingdings" panose="05000000000000000000" pitchFamily="2" charset="2"/>
              <a:buChar char="§"/>
              <a:defRPr lang="fr-FR" kern="1200" dirty="0" smtClean="0">
                <a:solidFill>
                  <a:schemeClr val="accent1"/>
                </a:solidFill>
                <a:latin typeface="Calibri"/>
                <a:ea typeface="MS PGothic" panose="020B0600070205080204" pitchFamily="34" charset="-128"/>
                <a:cs typeface="Calibri"/>
              </a:defRPr>
            </a:lvl1pPr>
            <a:lvl2pPr marL="534988" indent="-20637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Lucida Grande"/>
              <a:buChar char="-"/>
              <a:defRPr lang="fr-FR" sz="1600" kern="1200" dirty="0" smtClean="0">
                <a:solidFill>
                  <a:srgbClr val="36343B"/>
                </a:solidFill>
                <a:latin typeface="Calibri"/>
                <a:ea typeface="MS PGothic" panose="020B0600070205080204" pitchFamily="34" charset="-128"/>
                <a:cs typeface="Calibri"/>
              </a:defRPr>
            </a:lvl2pPr>
            <a:lvl3pPr marL="715963" indent="-158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Lucida Grande"/>
              <a:buChar char="&gt;"/>
              <a:defRPr lang="fr-FR" sz="1400" kern="1200" dirty="0" smtClean="0">
                <a:solidFill>
                  <a:srgbClr val="36343B"/>
                </a:solidFill>
                <a:latin typeface="Calibri"/>
                <a:ea typeface="MS PGothic" panose="020B0600070205080204" pitchFamily="34" charset="-128"/>
                <a:cs typeface="Calibri"/>
              </a:defRPr>
            </a:lvl3pPr>
            <a:lvl4pPr marL="892175" indent="-16986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Lucida Grande"/>
              <a:buChar char="-"/>
              <a:defRPr lang="fr-FR" sz="1200" kern="1200" dirty="0" smtClean="0">
                <a:solidFill>
                  <a:srgbClr val="36343B"/>
                </a:solidFill>
                <a:latin typeface="Calibri"/>
                <a:ea typeface="MS PGothic" panose="020B0600070205080204" pitchFamily="34" charset="-128"/>
                <a:cs typeface="Calibri"/>
              </a:defRPr>
            </a:lvl4pPr>
            <a:lvl5pPr marL="10795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fr-FR" sz="1100" kern="1200" dirty="0">
                <a:solidFill>
                  <a:srgbClr val="36343B"/>
                </a:solidFill>
                <a:latin typeface="Calibri"/>
                <a:ea typeface="MS PGothic" panose="020B0600070205080204" pitchFamily="34" charset="-128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0025" indent="-200025" eaLnBrk="1" hangingPunct="1">
              <a:buClr>
                <a:srgbClr val="92278F"/>
              </a:buClr>
              <a:buFontTx/>
              <a:buChar char="•"/>
              <a:defRPr/>
            </a:pPr>
            <a:r>
              <a:rPr lang="fr-FR" altLang="fr-FR" sz="1600" b="1" dirty="0">
                <a:solidFill>
                  <a:prstClr val="black"/>
                </a:solidFill>
                <a:latin typeface="Century Gothic" panose="020B0502020202020204" pitchFamily="34" charset="0"/>
              </a:rPr>
              <a:t>Suite à un accident, Mme LEMERCIER  est invalide à 66%.</a:t>
            </a:r>
          </a:p>
          <a:p>
            <a:pPr marL="0" indent="0" eaLnBrk="1" hangingPunct="1">
              <a:buClr>
                <a:srgbClr val="92278F"/>
              </a:buClr>
              <a:buNone/>
              <a:defRPr/>
            </a:pPr>
            <a:endParaRPr lang="fr-FR" altLang="fr-FR" sz="14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00025" indent="-200025" eaLnBrk="1" hangingPunct="1">
              <a:buClr>
                <a:srgbClr val="92278F"/>
              </a:buClr>
              <a:buFontTx/>
              <a:buChar char="•"/>
              <a:defRPr/>
            </a:pPr>
            <a:endParaRPr lang="fr-FR" altLang="fr-FR" sz="14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2166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1CF732F7-7CED-4749-8142-B11811AC6F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5729623"/>
              </p:ext>
            </p:extLst>
          </p:nvPr>
        </p:nvGraphicFramePr>
        <p:xfrm>
          <a:off x="0" y="2193408"/>
          <a:ext cx="12192000" cy="5057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2670">
                  <a:extLst>
                    <a:ext uri="{9D8B030D-6E8A-4147-A177-3AD203B41FA5}">
                      <a16:colId xmlns:a16="http://schemas.microsoft.com/office/drawing/2014/main" val="172037180"/>
                    </a:ext>
                  </a:extLst>
                </a:gridCol>
                <a:gridCol w="6529330">
                  <a:extLst>
                    <a:ext uri="{9D8B030D-6E8A-4147-A177-3AD203B41FA5}">
                      <a16:colId xmlns:a16="http://schemas.microsoft.com/office/drawing/2014/main" val="42238624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r-FR" dirty="0"/>
                        <a:t>Calcul sans </a:t>
                      </a:r>
                      <a:r>
                        <a:rPr lang="fr-FR" dirty="0" err="1"/>
                        <a:t>prevoyance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Calcul avec </a:t>
                      </a:r>
                      <a:r>
                        <a:rPr lang="fr-FR" dirty="0" err="1"/>
                        <a:t>Prevoyance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973490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lang="fr-FR" dirty="0"/>
                        <a:t>Invalidité: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invalidité: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179109"/>
                  </a:ext>
                </a:extLst>
              </a:tr>
              <a:tr h="1156494">
                <a:tc>
                  <a:txBody>
                    <a:bodyPr/>
                    <a:lstStyle/>
                    <a:p>
                      <a:r>
                        <a:rPr lang="fr-FR" sz="1600" dirty="0"/>
                        <a:t>Dans le cas de notre cliente, son invalidité de 66% est prise en charge par son RO , la cliente touchera  de son RO </a:t>
                      </a:r>
                      <a:r>
                        <a:rPr lang="fr-FR" sz="1600" b="1" dirty="0"/>
                        <a:t>une rente </a:t>
                      </a:r>
                      <a:r>
                        <a:rPr lang="fr-FR" sz="1600" dirty="0"/>
                        <a:t>de 998€/mois jusqu’à la retraite ou ses 67 ans.</a:t>
                      </a:r>
                    </a:p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Notre contrat interviendrait  en invalidité partielle ou totale.  Dans notre cas, il indemnise une invalidité permanente totale à partir de 66% </a:t>
                      </a:r>
                    </a:p>
                    <a:p>
                      <a:r>
                        <a:rPr lang="fr-FR" sz="1600" dirty="0"/>
                        <a:t>Notre client disposera donc d’une rente de 2698€/mois jusqu’à la retraite (998 euros du RO + 1700 euros contrat </a:t>
                      </a:r>
                      <a:r>
                        <a:rPr lang="fr-FR" sz="1600" dirty="0" err="1"/>
                        <a:t>Prév</a:t>
                      </a:r>
                      <a:r>
                        <a:rPr lang="fr-FR" sz="1600" dirty="0"/>
                        <a:t> Pro) donc le revenu  de notre cliente est maintenu à 93%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997198"/>
                  </a:ext>
                </a:extLst>
              </a:tr>
              <a:tr h="115649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N’oublions pas que notre contrat dispose de la garantie IPT accidentelle.</a:t>
                      </a:r>
                    </a:p>
                    <a:p>
                      <a:r>
                        <a:rPr lang="fr-FR" sz="1600" dirty="0"/>
                        <a:t>Notre cliente bénéficiera donc d’un capital immédiatement de  20400 € pour faire face aux frais de mise aux normes de sa résidence et de son véhicule (12 x RENTE INVAL)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933127"/>
                  </a:ext>
                </a:extLst>
              </a:tr>
              <a:tr h="794514">
                <a:tc>
                  <a:txBody>
                    <a:bodyPr/>
                    <a:lstStyle/>
                    <a:p>
                      <a:r>
                        <a:rPr lang="fr-FR" sz="1600" dirty="0"/>
                        <a:t>Total: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La cliente dispose d’une rente de 998€/mois jusqu’à la retraite Notons que la cliente subira donc une perte de revenus conséquente de 1918 € par mois jusqu’à sa retraite soit une perte de 66% de son revenu actuel</a:t>
                      </a:r>
                    </a:p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Total:</a:t>
                      </a:r>
                    </a:p>
                    <a:p>
                      <a:r>
                        <a:rPr lang="fr-FR" sz="1600" dirty="0"/>
                        <a:t>Rente de 2698/mois jusqu’à la retraite + capital de 20400€ pour palier aux urgences.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La cliente aura une perte de 218 euros par mois jusqu’à sa retraite (elle maintient 93 % de ses revenus  (sans même tenir compte du capital complémentaire versé) .</a:t>
                      </a:r>
                    </a:p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763408"/>
                  </a:ext>
                </a:extLst>
              </a:tr>
            </a:tbl>
          </a:graphicData>
        </a:graphic>
      </p:graphicFrame>
      <p:graphicFrame>
        <p:nvGraphicFramePr>
          <p:cNvPr id="8" name="Tableau 10">
            <a:extLst>
              <a:ext uri="{FF2B5EF4-FFF2-40B4-BE49-F238E27FC236}">
                <a16:creationId xmlns:a16="http://schemas.microsoft.com/office/drawing/2014/main" id="{86D12911-9527-4819-960E-3A58B64A17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0388999"/>
              </p:ext>
            </p:extLst>
          </p:nvPr>
        </p:nvGraphicFramePr>
        <p:xfrm>
          <a:off x="0" y="730368"/>
          <a:ext cx="1219200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8968">
                  <a:extLst>
                    <a:ext uri="{9D8B030D-6E8A-4147-A177-3AD203B41FA5}">
                      <a16:colId xmlns:a16="http://schemas.microsoft.com/office/drawing/2014/main" val="3193689025"/>
                    </a:ext>
                  </a:extLst>
                </a:gridCol>
                <a:gridCol w="6533032">
                  <a:extLst>
                    <a:ext uri="{9D8B030D-6E8A-4147-A177-3AD203B41FA5}">
                      <a16:colId xmlns:a16="http://schemas.microsoft.com/office/drawing/2014/main" val="4253067196"/>
                    </a:ext>
                  </a:extLst>
                </a:gridCol>
              </a:tblGrid>
              <a:tr h="1235016">
                <a:tc>
                  <a:txBody>
                    <a:bodyPr/>
                    <a:lstStyle/>
                    <a:p>
                      <a:pPr marL="200025" indent="-200025" defTabSz="457200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Revenus en activité : 2916 €/mois</a:t>
                      </a:r>
                    </a:p>
                    <a:p>
                      <a:pPr marL="200025" indent="-200025" defTabSz="457200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La cliente est en invalidité permanente totale (IPT)</a:t>
                      </a:r>
                    </a:p>
                    <a:p>
                      <a:pPr marL="0" indent="0" defTabSz="457200">
                        <a:buClr>
                          <a:schemeClr val="accent1"/>
                        </a:buClr>
                        <a:buFontTx/>
                        <a:buNone/>
                        <a:defRPr/>
                      </a:pPr>
                      <a:endParaRPr lang="fr-FR" altLang="fr-FR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00025" indent="-200025" defTabSz="457200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Connaissance du RO</a:t>
                      </a:r>
                    </a:p>
                    <a:p>
                      <a:pPr marL="285750" indent="-285750" defTabSz="457200"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ü"/>
                        <a:defRPr/>
                      </a:pPr>
                      <a:r>
                        <a:rPr lang="fr-FR" altLang="fr-FR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Invalidité totale &gt; ou = 66%</a:t>
                      </a: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297981"/>
                  </a:ext>
                </a:extLst>
              </a:tr>
            </a:tbl>
          </a:graphicData>
        </a:graphic>
      </p:graphicFrame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20C261FD-4F53-4BFE-922C-E8196DDED647}"/>
              </a:ext>
            </a:extLst>
          </p:cNvPr>
          <p:cNvSpPr txBox="1">
            <a:spLocks/>
          </p:cNvSpPr>
          <p:nvPr/>
        </p:nvSpPr>
        <p:spPr>
          <a:xfrm>
            <a:off x="679200" y="0"/>
            <a:ext cx="5005504" cy="73094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algn="ctr" eaLnBrk="0" hangingPunct="0">
              <a:defRPr sz="2000" b="1">
                <a:solidFill>
                  <a:schemeClr val="bg1"/>
                </a:solidFill>
                <a:latin typeface="Century Gothic" panose="020B0502020202020204" pitchFamily="34" charset="0"/>
                <a:cs typeface="Arial" charset="0"/>
              </a:defRPr>
            </a:lvl1pPr>
          </a:lstStyle>
          <a:p>
            <a:r>
              <a:rPr lang="fr-FR" dirty="0">
                <a:solidFill>
                  <a:prstClr val="white"/>
                </a:solidFill>
              </a:rPr>
              <a:t>CAS CLIENT N°1 </a:t>
            </a:r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36ED373-E163-46B6-A07F-39E310C24FEF}"/>
              </a:ext>
            </a:extLst>
          </p:cNvPr>
          <p:cNvSpPr txBox="1">
            <a:spLocks/>
          </p:cNvSpPr>
          <p:nvPr/>
        </p:nvSpPr>
        <p:spPr>
          <a:xfrm>
            <a:off x="5684704" y="0"/>
            <a:ext cx="5317418" cy="730944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CAS LEMERCIER - COIFFEUSE</a:t>
            </a:r>
          </a:p>
        </p:txBody>
      </p:sp>
    </p:spTree>
    <p:extLst>
      <p:ext uri="{BB962C8B-B14F-4D97-AF65-F5344CB8AC3E}">
        <p14:creationId xmlns:p14="http://schemas.microsoft.com/office/powerpoint/2010/main" val="33706517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2EB1D0E3-8E0A-4C10-96D3-A8DA3FC95AAA}"/>
              </a:ext>
            </a:extLst>
          </p:cNvPr>
          <p:cNvSpPr txBox="1">
            <a:spLocks/>
          </p:cNvSpPr>
          <p:nvPr/>
        </p:nvSpPr>
        <p:spPr>
          <a:xfrm>
            <a:off x="1524000" y="-2"/>
            <a:ext cx="3455370" cy="83671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algn="ctr" eaLnBrk="0" hangingPunct="0">
              <a:defRPr sz="2000" b="1">
                <a:solidFill>
                  <a:schemeClr val="bg1"/>
                </a:solidFill>
                <a:latin typeface="Century Gothic" panose="020B0502020202020204" pitchFamily="34" charset="0"/>
                <a:cs typeface="Arial" charset="0"/>
              </a:defRPr>
            </a:lvl1pPr>
          </a:lstStyle>
          <a:p>
            <a:r>
              <a:rPr lang="fr-FR" dirty="0">
                <a:solidFill>
                  <a:prstClr val="white"/>
                </a:solidFill>
              </a:rPr>
              <a:t>CAS CLIENT N°2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5B43F0-0919-436E-B7C5-4AFE33DAE757}"/>
              </a:ext>
            </a:extLst>
          </p:cNvPr>
          <p:cNvSpPr txBox="1">
            <a:spLocks/>
          </p:cNvSpPr>
          <p:nvPr/>
        </p:nvSpPr>
        <p:spPr>
          <a:xfrm>
            <a:off x="4979370" y="-2"/>
            <a:ext cx="5688630" cy="836714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CAS MR RENARD – BOULANGER</a:t>
            </a:r>
          </a:p>
        </p:txBody>
      </p:sp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A37D5110-95B2-4203-BBE8-6DC4E6C25D3E}"/>
              </a:ext>
            </a:extLst>
          </p:cNvPr>
          <p:cNvSpPr txBox="1">
            <a:spLocks/>
          </p:cNvSpPr>
          <p:nvPr/>
        </p:nvSpPr>
        <p:spPr>
          <a:xfrm>
            <a:off x="1524000" y="1073945"/>
            <a:ext cx="9144000" cy="504057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fr-FR" dirty="0"/>
              <a:t>   INFORMATIONS CLIENT </a:t>
            </a:r>
          </a:p>
        </p:txBody>
      </p:sp>
      <p:graphicFrame>
        <p:nvGraphicFramePr>
          <p:cNvPr id="3" name="Tableau 6">
            <a:extLst>
              <a:ext uri="{FF2B5EF4-FFF2-40B4-BE49-F238E27FC236}">
                <a16:creationId xmlns:a16="http://schemas.microsoft.com/office/drawing/2014/main" id="{4E974DA2-D4FD-40B4-9EA3-E14FFDFE9F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2401753"/>
              </p:ext>
            </p:extLst>
          </p:nvPr>
        </p:nvGraphicFramePr>
        <p:xfrm>
          <a:off x="2374609" y="1874255"/>
          <a:ext cx="8668948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440">
                  <a:extLst>
                    <a:ext uri="{9D8B030D-6E8A-4147-A177-3AD203B41FA5}">
                      <a16:colId xmlns:a16="http://schemas.microsoft.com/office/drawing/2014/main" val="3480896275"/>
                    </a:ext>
                  </a:extLst>
                </a:gridCol>
                <a:gridCol w="4708508">
                  <a:extLst>
                    <a:ext uri="{9D8B030D-6E8A-4147-A177-3AD203B41FA5}">
                      <a16:colId xmlns:a16="http://schemas.microsoft.com/office/drawing/2014/main" val="1853309091"/>
                    </a:ext>
                  </a:extLst>
                </a:gridCol>
              </a:tblGrid>
              <a:tr h="2508040">
                <a:tc>
                  <a:txBody>
                    <a:bodyPr/>
                    <a:lstStyle/>
                    <a:p>
                      <a:pPr marL="200025" indent="-200025" algn="l" defTabSz="457200" rtl="0" eaLnBrk="1" latinLnBrk="0" hangingPunct="1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Date naissance:  4 janvier 1971 </a:t>
                      </a:r>
                    </a:p>
                    <a:p>
                      <a:pPr marL="200025" indent="-200025" algn="l" defTabSz="457200" rtl="0" eaLnBrk="1" latinLnBrk="0" hangingPunct="1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MARIE / 1 enfant à charge en situation de handicap</a:t>
                      </a:r>
                    </a:p>
                    <a:p>
                      <a:pPr marL="200025" indent="-200025" algn="l" defTabSz="457200" rtl="0" eaLnBrk="1" latinLnBrk="0" hangingPunct="1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endParaRPr lang="fr-FR" altLang="fr-FR" sz="1600" b="1" kern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00025" indent="-200025" algn="l" defTabSz="457200" rtl="0" eaLnBrk="1" latinLnBrk="0" hangingPunct="1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Statut: Artisan</a:t>
                      </a:r>
                    </a:p>
                    <a:p>
                      <a:pPr marL="0" indent="0" algn="l" defTabSz="457200" rtl="0" eaLnBrk="1" latinLnBrk="0" hangingPunct="1">
                        <a:buClr>
                          <a:schemeClr val="accent1"/>
                        </a:buClr>
                        <a:buFontTx/>
                        <a:buNone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   RO : CNAM-SSI</a:t>
                      </a:r>
                    </a:p>
                    <a:p>
                      <a:pPr marL="0" indent="0" algn="l" defTabSz="457200" rtl="0" eaLnBrk="1" latinLnBrk="0" hangingPunct="1">
                        <a:buClr>
                          <a:schemeClr val="accent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   Eligible Madelin </a:t>
                      </a:r>
                    </a:p>
                    <a:p>
                      <a:pPr marL="0" indent="0" algn="l" defTabSz="457200" rtl="0" eaLnBrk="1" latinLnBrk="0" hangingPunct="1">
                        <a:buClr>
                          <a:schemeClr val="accent1"/>
                        </a:buClr>
                        <a:buFontTx/>
                        <a:buNone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   Pas de conjoint collaborateur </a:t>
                      </a:r>
                    </a:p>
                    <a:p>
                      <a:pPr marL="0" indent="0" algn="l" defTabSz="457200" rtl="0" eaLnBrk="1" latinLnBrk="0" hangingPunct="1">
                        <a:buClr>
                          <a:schemeClr val="accent1"/>
                        </a:buClr>
                        <a:buFontTx/>
                        <a:buNone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   Date de création: 01/07/2000</a:t>
                      </a:r>
                    </a:p>
                    <a:p>
                      <a:pPr marL="0" indent="0" algn="l" defTabSz="457200" rtl="0" eaLnBrk="1" latinLnBrk="0" hangingPunct="1">
                        <a:buClr>
                          <a:schemeClr val="accent1"/>
                        </a:buClr>
                        <a:buFontTx/>
                        <a:buNone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Boulangerie Artisanale </a:t>
                      </a:r>
                    </a:p>
                    <a:p>
                      <a:pPr marL="0" indent="0" algn="l" defTabSz="457200" rtl="0" eaLnBrk="1" latinLnBrk="0" hangingPunct="1">
                        <a:buClr>
                          <a:schemeClr val="accent1"/>
                        </a:buClr>
                        <a:buFontTx/>
                        <a:buNone/>
                        <a:defRPr/>
                      </a:pPr>
                      <a:endParaRPr lang="fr-FR" altLang="fr-FR" sz="1400" b="1" kern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00025" indent="-200025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sz="16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Revenus : 45K€ net annuel</a:t>
                      </a:r>
                    </a:p>
                    <a:p>
                      <a:pPr marL="0" indent="0">
                        <a:buClr>
                          <a:schemeClr val="accent1"/>
                        </a:buClr>
                        <a:buFontTx/>
                        <a:buNone/>
                        <a:defRPr/>
                      </a:pPr>
                      <a:r>
                        <a:rPr lang="fr-FR" altLang="fr-FR" sz="16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    </a:t>
                      </a:r>
                      <a:r>
                        <a:rPr lang="fr-FR" altLang="fr-FR" sz="16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Dividendes : NON</a:t>
                      </a:r>
                    </a:p>
                    <a:p>
                      <a:pPr marL="0" indent="0">
                        <a:buClr>
                          <a:schemeClr val="accent1"/>
                        </a:buClr>
                        <a:buFontTx/>
                        <a:buNone/>
                        <a:defRPr/>
                      </a:pPr>
                      <a:r>
                        <a:rPr lang="fr-FR" altLang="fr-FR" sz="16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    Charges fixes : 20K€ par an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687513"/>
                  </a:ext>
                </a:extLst>
              </a:tr>
              <a:tr h="30400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accent1"/>
                        </a:buClr>
                        <a:buFontTx/>
                        <a:buNone/>
                        <a:defRPr/>
                      </a:pP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225662"/>
                  </a:ext>
                </a:extLst>
              </a:tr>
            </a:tbl>
          </a:graphicData>
        </a:graphic>
      </p:graphicFrame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5F0B7C67-A344-4D97-BD57-EFFB458E09B7}"/>
              </a:ext>
            </a:extLst>
          </p:cNvPr>
          <p:cNvSpPr txBox="1">
            <a:spLocks/>
          </p:cNvSpPr>
          <p:nvPr/>
        </p:nvSpPr>
        <p:spPr>
          <a:xfrm>
            <a:off x="1524000" y="4820231"/>
            <a:ext cx="9144000" cy="4565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algn="ctr" eaLnBrk="0" hangingPunct="0">
              <a:defRPr sz="2000" b="1">
                <a:solidFill>
                  <a:schemeClr val="bg1"/>
                </a:solidFill>
                <a:latin typeface="Century Gothic" panose="020B0502020202020204" pitchFamily="34" charset="0"/>
                <a:cs typeface="Arial" charset="0"/>
              </a:defRPr>
            </a:lvl1pPr>
          </a:lstStyle>
          <a:p>
            <a:pPr algn="l"/>
            <a:r>
              <a:rPr lang="fr-FR" dirty="0">
                <a:solidFill>
                  <a:prstClr val="white"/>
                </a:solidFill>
              </a:rPr>
              <a:t>SINISTRE 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92133327-A73A-4E98-ACDD-8CD4A99CE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123" y="5784055"/>
            <a:ext cx="8924067" cy="67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68288" indent="-268288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1756"/>
              </a:buClr>
              <a:buSzPct val="110000"/>
              <a:buFont typeface="Wingdings" panose="05000000000000000000" pitchFamily="2" charset="2"/>
              <a:buChar char="§"/>
              <a:defRPr lang="fr-FR" kern="1200" dirty="0" smtClean="0">
                <a:solidFill>
                  <a:schemeClr val="accent1"/>
                </a:solidFill>
                <a:latin typeface="Calibri"/>
                <a:ea typeface="MS PGothic" panose="020B0600070205080204" pitchFamily="34" charset="-128"/>
                <a:cs typeface="Calibri"/>
              </a:defRPr>
            </a:lvl1pPr>
            <a:lvl2pPr marL="534988" indent="-20637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Lucida Grande"/>
              <a:buChar char="-"/>
              <a:defRPr lang="fr-FR" sz="1600" kern="1200" dirty="0" smtClean="0">
                <a:solidFill>
                  <a:srgbClr val="36343B"/>
                </a:solidFill>
                <a:latin typeface="Calibri"/>
                <a:ea typeface="MS PGothic" panose="020B0600070205080204" pitchFamily="34" charset="-128"/>
                <a:cs typeface="Calibri"/>
              </a:defRPr>
            </a:lvl2pPr>
            <a:lvl3pPr marL="715963" indent="-158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Lucida Grande"/>
              <a:buChar char="&gt;"/>
              <a:defRPr lang="fr-FR" sz="1400" kern="1200" dirty="0" smtClean="0">
                <a:solidFill>
                  <a:srgbClr val="36343B"/>
                </a:solidFill>
                <a:latin typeface="Calibri"/>
                <a:ea typeface="MS PGothic" panose="020B0600070205080204" pitchFamily="34" charset="-128"/>
                <a:cs typeface="Calibri"/>
              </a:defRPr>
            </a:lvl3pPr>
            <a:lvl4pPr marL="892175" indent="-16986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Lucida Grande"/>
              <a:buChar char="-"/>
              <a:defRPr lang="fr-FR" sz="1200" kern="1200" dirty="0" smtClean="0">
                <a:solidFill>
                  <a:srgbClr val="36343B"/>
                </a:solidFill>
                <a:latin typeface="Calibri"/>
                <a:ea typeface="MS PGothic" panose="020B0600070205080204" pitchFamily="34" charset="-128"/>
                <a:cs typeface="Calibri"/>
              </a:defRPr>
            </a:lvl4pPr>
            <a:lvl5pPr marL="10795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fr-FR" sz="1100" kern="1200" dirty="0">
                <a:solidFill>
                  <a:srgbClr val="36343B"/>
                </a:solidFill>
                <a:latin typeface="Calibri"/>
                <a:ea typeface="MS PGothic" panose="020B0600070205080204" pitchFamily="34" charset="-128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0025" indent="-200025" eaLnBrk="1" hangingPunct="1">
              <a:buClr>
                <a:srgbClr val="92278F"/>
              </a:buClr>
              <a:buFontTx/>
              <a:buChar char="•"/>
              <a:defRPr/>
            </a:pPr>
            <a:r>
              <a:rPr lang="fr-FR" altLang="fr-FR" sz="1600" b="1" dirty="0">
                <a:solidFill>
                  <a:prstClr val="black"/>
                </a:solidFill>
                <a:latin typeface="Century Gothic" panose="020B0502020202020204" pitchFamily="34" charset="0"/>
              </a:rPr>
              <a:t>Suite à un accident, M Gaston est décédé</a:t>
            </a:r>
          </a:p>
          <a:p>
            <a:pPr marL="0" indent="0" eaLnBrk="1" hangingPunct="1">
              <a:buClr>
                <a:srgbClr val="92278F"/>
              </a:buClr>
              <a:buNone/>
              <a:defRPr/>
            </a:pPr>
            <a:endParaRPr lang="fr-FR" altLang="fr-FR" sz="14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00025" indent="-200025" eaLnBrk="1" hangingPunct="1">
              <a:buClr>
                <a:srgbClr val="92278F"/>
              </a:buClr>
              <a:buFontTx/>
              <a:buChar char="•"/>
              <a:defRPr/>
            </a:pPr>
            <a:endParaRPr lang="fr-FR" altLang="fr-FR" sz="14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3226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1CF732F7-7CED-4749-8142-B11811AC6F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269193"/>
              </p:ext>
            </p:extLst>
          </p:nvPr>
        </p:nvGraphicFramePr>
        <p:xfrm>
          <a:off x="66872" y="1919664"/>
          <a:ext cx="12073496" cy="5217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59470">
                  <a:extLst>
                    <a:ext uri="{9D8B030D-6E8A-4147-A177-3AD203B41FA5}">
                      <a16:colId xmlns:a16="http://schemas.microsoft.com/office/drawing/2014/main" val="172037180"/>
                    </a:ext>
                  </a:extLst>
                </a:gridCol>
                <a:gridCol w="5814026">
                  <a:extLst>
                    <a:ext uri="{9D8B030D-6E8A-4147-A177-3AD203B41FA5}">
                      <a16:colId xmlns:a16="http://schemas.microsoft.com/office/drawing/2014/main" val="4223862425"/>
                    </a:ext>
                  </a:extLst>
                </a:gridCol>
              </a:tblGrid>
              <a:tr h="439634">
                <a:tc>
                  <a:txBody>
                    <a:bodyPr/>
                    <a:lstStyle/>
                    <a:p>
                      <a:r>
                        <a:rPr lang="fr-FR" dirty="0"/>
                        <a:t>Calcul sans prévoyance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Calcul avec Prévoyance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973490"/>
                  </a:ext>
                </a:extLst>
              </a:tr>
              <a:tr h="439634">
                <a:tc>
                  <a:txBody>
                    <a:bodyPr/>
                    <a:lstStyle/>
                    <a:p>
                      <a:r>
                        <a:rPr lang="fr-FR" dirty="0"/>
                        <a:t>décès: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décès: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179109"/>
                  </a:ext>
                </a:extLst>
              </a:tr>
              <a:tr h="1596462">
                <a:tc>
                  <a:txBody>
                    <a:bodyPr/>
                    <a:lstStyle/>
                    <a:p>
                      <a:r>
                        <a:rPr lang="fr-FR" dirty="0"/>
                        <a:t>Versement d’un capital de la part du RO:</a:t>
                      </a:r>
                    </a:p>
                    <a:p>
                      <a:r>
                        <a:rPr lang="fr-FR" dirty="0"/>
                        <a:t>8227€ au conjoint </a:t>
                      </a:r>
                    </a:p>
                    <a:p>
                      <a:r>
                        <a:rPr lang="fr-FR" dirty="0"/>
                        <a:t>2057 € à l’enfant à charge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Notre contrat couvre le décès :</a:t>
                      </a:r>
                    </a:p>
                    <a:p>
                      <a:r>
                        <a:rPr lang="fr-FR" dirty="0"/>
                        <a:t>Par défaut, nous proposons 3 ans de revenus soit 135000€, notre client avait souscrit à ce montant.</a:t>
                      </a:r>
                    </a:p>
                    <a:p>
                      <a:r>
                        <a:rPr lang="fr-FR" dirty="0"/>
                        <a:t>Les bénéficiaires de notre client disposeront d’un capital de  135000 € (en complément du montant versé par le RO)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997198"/>
                  </a:ext>
                </a:extLst>
              </a:tr>
              <a:tr h="111144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</a:rPr>
                        <a:t>La garantie « doublement du capital en décès/PTIA accidentel » va s’appliquer et permettre aux bénéficiaires de disposer d’un capital supplémentaire de 135 000€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933127"/>
                  </a:ext>
                </a:extLst>
              </a:tr>
              <a:tr h="1099086">
                <a:tc>
                  <a:txBody>
                    <a:bodyPr/>
                    <a:lstStyle/>
                    <a:p>
                      <a:r>
                        <a:rPr lang="fr-FR" dirty="0"/>
                        <a:t>Total:</a:t>
                      </a:r>
                    </a:p>
                    <a:p>
                      <a:r>
                        <a:rPr lang="fr-FR" dirty="0"/>
                        <a:t>La famille dispose d’un capital de 10284 € suite au Décès de MR RENARD soit un capital infime pour faire face aux dépenses familiales.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Total:</a:t>
                      </a:r>
                    </a:p>
                    <a:p>
                      <a:r>
                        <a:rPr lang="fr-FR" dirty="0"/>
                        <a:t>Les bénéficiaires choisis disposeront donc au total d’un capital de 270000€ en plus du capital versé par le RO.</a:t>
                      </a:r>
                    </a:p>
                    <a:p>
                      <a:r>
                        <a:rPr lang="fr-FR" dirty="0"/>
                        <a:t>A noter le capital sera versé en 50 mensualités (si Madelin)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763408"/>
                  </a:ext>
                </a:extLst>
              </a:tr>
              <a:tr h="44123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095167"/>
                  </a:ext>
                </a:extLst>
              </a:tr>
            </a:tbl>
          </a:graphicData>
        </a:graphic>
      </p:graphicFrame>
      <p:graphicFrame>
        <p:nvGraphicFramePr>
          <p:cNvPr id="8" name="Tableau 10">
            <a:extLst>
              <a:ext uri="{FF2B5EF4-FFF2-40B4-BE49-F238E27FC236}">
                <a16:creationId xmlns:a16="http://schemas.microsoft.com/office/drawing/2014/main" id="{86D12911-9527-4819-960E-3A58B64A17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23206"/>
              </p:ext>
            </p:extLst>
          </p:nvPr>
        </p:nvGraphicFramePr>
        <p:xfrm>
          <a:off x="51632" y="730944"/>
          <a:ext cx="12088736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44368">
                  <a:extLst>
                    <a:ext uri="{9D8B030D-6E8A-4147-A177-3AD203B41FA5}">
                      <a16:colId xmlns:a16="http://schemas.microsoft.com/office/drawing/2014/main" val="3193689025"/>
                    </a:ext>
                  </a:extLst>
                </a:gridCol>
                <a:gridCol w="6044368">
                  <a:extLst>
                    <a:ext uri="{9D8B030D-6E8A-4147-A177-3AD203B41FA5}">
                      <a16:colId xmlns:a16="http://schemas.microsoft.com/office/drawing/2014/main" val="4253067196"/>
                    </a:ext>
                  </a:extLst>
                </a:gridCol>
              </a:tblGrid>
              <a:tr h="974789">
                <a:tc>
                  <a:txBody>
                    <a:bodyPr/>
                    <a:lstStyle/>
                    <a:p>
                      <a:pPr marL="200025" indent="-200025" defTabSz="457200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Revenus en activité : 3750 €/mois</a:t>
                      </a:r>
                    </a:p>
                    <a:p>
                      <a:pPr marL="200025" indent="-200025" defTabSz="457200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Le client est décédé suite à  un accident </a:t>
                      </a:r>
                    </a:p>
                    <a:p>
                      <a:pPr marL="0" indent="0" defTabSz="457200">
                        <a:buClr>
                          <a:schemeClr val="accent1"/>
                        </a:buClr>
                        <a:buFontTx/>
                        <a:buNone/>
                        <a:defRPr/>
                      </a:pPr>
                      <a:endParaRPr lang="fr-FR" altLang="fr-FR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00025" indent="-200025" defTabSz="457200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Connaissance du RO</a:t>
                      </a:r>
                    </a:p>
                    <a:p>
                      <a:pPr marL="285750" indent="-285750" defTabSz="457200"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ü"/>
                        <a:defRPr/>
                      </a:pPr>
                      <a:r>
                        <a:rPr lang="fr-FR" sz="1800" b="0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20 % du plafond annuel de la Sécurité sociale</a:t>
                      </a:r>
                    </a:p>
                    <a:p>
                      <a:pPr marL="285750" indent="-285750" defTabSz="457200"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ü"/>
                        <a:defRPr/>
                      </a:pPr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5 % du plafond annuel de la Sécurité Sociale par enfant à charge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297981"/>
                  </a:ext>
                </a:extLst>
              </a:tr>
            </a:tbl>
          </a:graphicData>
        </a:graphic>
      </p:graphicFrame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47098C4D-FA2F-42B1-B221-E34194E14EF4}"/>
              </a:ext>
            </a:extLst>
          </p:cNvPr>
          <p:cNvSpPr txBox="1">
            <a:spLocks/>
          </p:cNvSpPr>
          <p:nvPr/>
        </p:nvSpPr>
        <p:spPr>
          <a:xfrm>
            <a:off x="806825" y="-2"/>
            <a:ext cx="4281452" cy="73094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algn="ctr" eaLnBrk="0" hangingPunct="0">
              <a:defRPr sz="2000" b="1">
                <a:solidFill>
                  <a:schemeClr val="bg1"/>
                </a:solidFill>
                <a:latin typeface="Century Gothic" panose="020B0502020202020204" pitchFamily="34" charset="0"/>
                <a:cs typeface="Arial" charset="0"/>
              </a:defRPr>
            </a:lvl1pPr>
          </a:lstStyle>
          <a:p>
            <a:r>
              <a:rPr lang="fr-FR" dirty="0">
                <a:solidFill>
                  <a:prstClr val="white"/>
                </a:solidFill>
              </a:rPr>
              <a:t>CAS CLIENT N°2</a:t>
            </a:r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88E9C5A6-C0B9-45B6-B059-60E8EA107AC1}"/>
              </a:ext>
            </a:extLst>
          </p:cNvPr>
          <p:cNvSpPr txBox="1">
            <a:spLocks/>
          </p:cNvSpPr>
          <p:nvPr/>
        </p:nvSpPr>
        <p:spPr>
          <a:xfrm>
            <a:off x="4123363" y="-2"/>
            <a:ext cx="6741861" cy="730946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CAS RENARD – BOULANGER</a:t>
            </a:r>
          </a:p>
        </p:txBody>
      </p:sp>
    </p:spTree>
    <p:extLst>
      <p:ext uri="{BB962C8B-B14F-4D97-AF65-F5344CB8AC3E}">
        <p14:creationId xmlns:p14="http://schemas.microsoft.com/office/powerpoint/2010/main" val="1264835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891174" y="1225619"/>
            <a:ext cx="8300826" cy="1183786"/>
          </a:xfrm>
        </p:spPr>
        <p:txBody>
          <a:bodyPr wrap="square">
            <a:spAutoFit/>
          </a:bodyPr>
          <a:lstStyle/>
          <a:p>
            <a:r>
              <a:rPr lang="fr-FR" sz="3733" dirty="0">
                <a:solidFill>
                  <a:schemeClr val="tx1"/>
                </a:solidFill>
              </a:rPr>
              <a:t>En rdv avec </a:t>
            </a:r>
            <a:r>
              <a:rPr lang="fr-FR" sz="3733" dirty="0" err="1">
                <a:solidFill>
                  <a:schemeClr val="tx1"/>
                </a:solidFill>
              </a:rPr>
              <a:t>unE</a:t>
            </a:r>
            <a:r>
              <a:rPr lang="fr-FR" sz="3733" dirty="0">
                <a:solidFill>
                  <a:schemeClr val="tx1"/>
                </a:solidFill>
              </a:rPr>
              <a:t> PROFESSION LIBERALE  </a:t>
            </a:r>
            <a:br>
              <a:rPr lang="fr-FR" sz="3733" dirty="0">
                <a:solidFill>
                  <a:schemeClr val="tx1"/>
                </a:solidFill>
              </a:rPr>
            </a:br>
            <a:endParaRPr lang="fr-FR" sz="3733" dirty="0">
              <a:solidFill>
                <a:schemeClr val="tx1"/>
              </a:solidFill>
            </a:endParaRP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36</a:t>
            </a:fld>
            <a:endParaRPr lang="fr-FR"/>
          </a:p>
        </p:txBody>
      </p:sp>
      <p:sp>
        <p:nvSpPr>
          <p:cNvPr id="11" name="object 6"/>
          <p:cNvSpPr/>
          <p:nvPr/>
        </p:nvSpPr>
        <p:spPr>
          <a:xfrm>
            <a:off x="3960000" y="4048961"/>
            <a:ext cx="574040" cy="72391"/>
          </a:xfrm>
          <a:custGeom>
            <a:avLst/>
            <a:gdLst/>
            <a:ahLst/>
            <a:cxnLst/>
            <a:rect l="l" t="t" r="r" b="b"/>
            <a:pathLst>
              <a:path w="430529" h="72389">
                <a:moveTo>
                  <a:pt x="0" y="71996"/>
                </a:moveTo>
                <a:lnTo>
                  <a:pt x="430402" y="71996"/>
                </a:lnTo>
                <a:lnTo>
                  <a:pt x="430402" y="0"/>
                </a:lnTo>
                <a:lnTo>
                  <a:pt x="0" y="0"/>
                </a:lnTo>
                <a:lnTo>
                  <a:pt x="0" y="7199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D872454-A5D3-4BE3-AF1B-0DEFC96596BF}"/>
              </a:ext>
            </a:extLst>
          </p:cNvPr>
          <p:cNvSpPr txBox="1"/>
          <p:nvPr/>
        </p:nvSpPr>
        <p:spPr>
          <a:xfrm>
            <a:off x="3960000" y="4480560"/>
            <a:ext cx="739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Cas LOMONNIER – Infirmière </a:t>
            </a:r>
          </a:p>
          <a:p>
            <a:r>
              <a:rPr lang="fr-FR" sz="2800" b="1" dirty="0"/>
              <a:t>Cas Maitre PINTO-Notaire</a:t>
            </a:r>
          </a:p>
        </p:txBody>
      </p:sp>
      <p:sp>
        <p:nvSpPr>
          <p:cNvPr id="8" name="Espace réservé du pied de page 8">
            <a:extLst>
              <a:ext uri="{FF2B5EF4-FFF2-40B4-BE49-F238E27FC236}">
                <a16:creationId xmlns:a16="http://schemas.microsoft.com/office/drawing/2014/main" id="{92047ECC-BDE2-436D-B363-DDE044C0F316}"/>
              </a:ext>
            </a:extLst>
          </p:cNvPr>
          <p:cNvSpPr txBox="1">
            <a:spLocks/>
          </p:cNvSpPr>
          <p:nvPr/>
        </p:nvSpPr>
        <p:spPr>
          <a:xfrm>
            <a:off x="343184" y="6599240"/>
            <a:ext cx="6688221" cy="16421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800" b="0" kern="1200" cap="none" baseline="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67" dirty="0"/>
              <a:t>Atelier PREV OYANCE PRO CEGEE                 JANVIER  2022</a:t>
            </a:r>
            <a:endParaRPr lang="fr-FR" sz="1067" dirty="0"/>
          </a:p>
        </p:txBody>
      </p:sp>
    </p:spTree>
    <p:extLst>
      <p:ext uri="{BB962C8B-B14F-4D97-AF65-F5344CB8AC3E}">
        <p14:creationId xmlns:p14="http://schemas.microsoft.com/office/powerpoint/2010/main" val="312763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2EB1D0E3-8E0A-4C10-96D3-A8DA3FC95AAA}"/>
              </a:ext>
            </a:extLst>
          </p:cNvPr>
          <p:cNvSpPr txBox="1">
            <a:spLocks/>
          </p:cNvSpPr>
          <p:nvPr/>
        </p:nvSpPr>
        <p:spPr>
          <a:xfrm>
            <a:off x="1524000" y="-2"/>
            <a:ext cx="3455370" cy="83671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algn="ctr" eaLnBrk="0" hangingPunct="0">
              <a:defRPr sz="2000" b="1">
                <a:solidFill>
                  <a:schemeClr val="bg1"/>
                </a:solidFill>
                <a:latin typeface="Century Gothic" panose="020B0502020202020204" pitchFamily="34" charset="0"/>
                <a:cs typeface="Arial" charset="0"/>
              </a:defRPr>
            </a:lvl1pPr>
          </a:lstStyle>
          <a:p>
            <a:r>
              <a:rPr lang="fr-FR" dirty="0">
                <a:solidFill>
                  <a:prstClr val="white"/>
                </a:solidFill>
              </a:rPr>
              <a:t>CAS CLIENT N°3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5B43F0-0919-436E-B7C5-4AFE33DAE757}"/>
              </a:ext>
            </a:extLst>
          </p:cNvPr>
          <p:cNvSpPr txBox="1">
            <a:spLocks/>
          </p:cNvSpPr>
          <p:nvPr/>
        </p:nvSpPr>
        <p:spPr>
          <a:xfrm>
            <a:off x="4979370" y="-2"/>
            <a:ext cx="5688630" cy="836714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CAS MME LOMONNIER - INFIRMIERE</a:t>
            </a:r>
          </a:p>
        </p:txBody>
      </p:sp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A37D5110-95B2-4203-BBE8-6DC4E6C25D3E}"/>
              </a:ext>
            </a:extLst>
          </p:cNvPr>
          <p:cNvSpPr txBox="1">
            <a:spLocks/>
          </p:cNvSpPr>
          <p:nvPr/>
        </p:nvSpPr>
        <p:spPr>
          <a:xfrm>
            <a:off x="1523999" y="1219952"/>
            <a:ext cx="9144000" cy="456513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fr-FR" sz="1600" dirty="0"/>
              <a:t>   </a:t>
            </a:r>
            <a:r>
              <a:rPr lang="fr-FR" dirty="0"/>
              <a:t>INFORMATIONS CLIENTE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A8458E2-CDCB-4961-8A4E-CC658FB99C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216" b="63908"/>
          <a:stretch/>
        </p:blipFill>
        <p:spPr>
          <a:xfrm>
            <a:off x="10047791" y="39444"/>
            <a:ext cx="1240415" cy="836714"/>
          </a:xfrm>
          <a:prstGeom prst="rect">
            <a:avLst/>
          </a:prstGeom>
        </p:spPr>
      </p:pic>
      <p:graphicFrame>
        <p:nvGraphicFramePr>
          <p:cNvPr id="3" name="Tableau 6">
            <a:extLst>
              <a:ext uri="{FF2B5EF4-FFF2-40B4-BE49-F238E27FC236}">
                <a16:creationId xmlns:a16="http://schemas.microsoft.com/office/drawing/2014/main" id="{4E974DA2-D4FD-40B4-9EA3-E14FFDFE9F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0284391"/>
              </p:ext>
            </p:extLst>
          </p:nvPr>
        </p:nvGraphicFramePr>
        <p:xfrm>
          <a:off x="1766968" y="1816355"/>
          <a:ext cx="8658062" cy="3137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440">
                  <a:extLst>
                    <a:ext uri="{9D8B030D-6E8A-4147-A177-3AD203B41FA5}">
                      <a16:colId xmlns:a16="http://schemas.microsoft.com/office/drawing/2014/main" val="3480896275"/>
                    </a:ext>
                  </a:extLst>
                </a:gridCol>
                <a:gridCol w="4697622">
                  <a:extLst>
                    <a:ext uri="{9D8B030D-6E8A-4147-A177-3AD203B41FA5}">
                      <a16:colId xmlns:a16="http://schemas.microsoft.com/office/drawing/2014/main" val="1853309091"/>
                    </a:ext>
                  </a:extLst>
                </a:gridCol>
              </a:tblGrid>
              <a:tr h="1629715">
                <a:tc>
                  <a:txBody>
                    <a:bodyPr/>
                    <a:lstStyle/>
                    <a:p>
                      <a:pPr marL="200025" indent="-200025" algn="l" defTabSz="457200" rtl="0" eaLnBrk="1" latinLnBrk="0" hangingPunct="1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Date naissance:  04 mai 1975 </a:t>
                      </a:r>
                    </a:p>
                    <a:p>
                      <a:pPr marL="200025" indent="-200025" algn="l" defTabSz="457200" rtl="0" eaLnBrk="1" latinLnBrk="0" hangingPunct="1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MARIEE/ sans enfant.</a:t>
                      </a:r>
                    </a:p>
                    <a:p>
                      <a:pPr marL="0" indent="0" algn="l" defTabSz="457200" rtl="0" eaLnBrk="1" latinLnBrk="0" hangingPunct="1">
                        <a:buClr>
                          <a:schemeClr val="accent1"/>
                        </a:buClr>
                        <a:buFontTx/>
                        <a:buNone/>
                        <a:defRPr/>
                      </a:pPr>
                      <a:endParaRPr lang="fr-FR" altLang="fr-FR" sz="1600" b="1" kern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00025" indent="-200025" algn="l" defTabSz="457200" rtl="0" eaLnBrk="1" latinLnBrk="0" hangingPunct="1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endParaRPr lang="fr-FR" altLang="fr-FR" sz="1600" b="1" kern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00025" indent="-200025" algn="l" defTabSz="457200" rtl="0" eaLnBrk="1" latinLnBrk="0" hangingPunct="1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STATUT: profession libérale de Santé </a:t>
                      </a:r>
                    </a:p>
                    <a:p>
                      <a:pPr marL="0" indent="0" algn="l" defTabSz="457200" rtl="0" eaLnBrk="1" latinLnBrk="0" hangingPunct="1">
                        <a:buClr>
                          <a:schemeClr val="accent1"/>
                        </a:buClr>
                        <a:buNone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   RO : CARPIMKO.</a:t>
                      </a:r>
                    </a:p>
                    <a:p>
                      <a:pPr marL="0" indent="0" algn="l" defTabSz="457200" rtl="0" eaLnBrk="1" latinLnBrk="0" hangingPunct="1">
                        <a:buClr>
                          <a:schemeClr val="accent1"/>
                        </a:buClr>
                        <a:buNone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   </a:t>
                      </a:r>
                      <a:r>
                        <a:rPr lang="fr-FR" altLang="fr-FR" sz="1600" b="1" kern="120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Eigible</a:t>
                      </a: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Madelin </a:t>
                      </a:r>
                    </a:p>
                    <a:p>
                      <a:pPr marL="0" indent="0" algn="l" defTabSz="457200" rtl="0" eaLnBrk="1" latinLnBrk="0" hangingPunct="1">
                        <a:buClr>
                          <a:schemeClr val="accent1"/>
                        </a:buClr>
                        <a:buNone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   Pas de Conjoint collaborateur </a:t>
                      </a:r>
                    </a:p>
                    <a:p>
                      <a:pPr marL="0" indent="0" algn="l" defTabSz="457200" rtl="0" eaLnBrk="1" latinLnBrk="0" hangingPunct="1">
                        <a:buClr>
                          <a:schemeClr val="accent1"/>
                        </a:buClr>
                        <a:buNone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   Date de création: 07/01/2010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00025" indent="-200025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sz="16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Revenus : 50 K€ net par an</a:t>
                      </a:r>
                    </a:p>
                    <a:p>
                      <a:pPr marL="0" indent="0">
                        <a:buClr>
                          <a:schemeClr val="accent1"/>
                        </a:buClr>
                        <a:buNone/>
                        <a:defRPr/>
                      </a:pPr>
                      <a:r>
                        <a:rPr lang="fr-FR" altLang="fr-FR" sz="16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   Dividendes :  non</a:t>
                      </a:r>
                    </a:p>
                    <a:p>
                      <a:pPr marL="0" indent="0">
                        <a:buClr>
                          <a:schemeClr val="accent1"/>
                        </a:buClr>
                        <a:buNone/>
                        <a:defRPr/>
                      </a:pPr>
                      <a:r>
                        <a:rPr lang="fr-FR" altLang="fr-FR" sz="16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   Charges fixes : 10000 € par an</a:t>
                      </a:r>
                    </a:p>
                    <a:p>
                      <a:pPr marL="0" indent="0">
                        <a:buClr>
                          <a:schemeClr val="accent1"/>
                        </a:buClr>
                        <a:buNone/>
                        <a:defRPr/>
                      </a:pPr>
                      <a:r>
                        <a:rPr lang="fr-FR" altLang="fr-FR" sz="16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   </a:t>
                      </a:r>
                    </a:p>
                    <a:p>
                      <a:pPr marL="0" indent="0">
                        <a:buClr>
                          <a:schemeClr val="accent1"/>
                        </a:buClr>
                        <a:buNone/>
                        <a:defRPr/>
                      </a:pPr>
                      <a:endParaRPr lang="fr-FR" altLang="fr-FR" sz="3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687513"/>
                  </a:ext>
                </a:extLst>
              </a:tr>
              <a:tr h="851358"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buClr>
                          <a:schemeClr val="accent1"/>
                        </a:buClr>
                        <a:buNone/>
                        <a:defRPr/>
                      </a:pPr>
                      <a:endParaRPr lang="fr-FR" altLang="fr-FR" sz="1400" b="1" kern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accent1"/>
                        </a:buClr>
                        <a:buNone/>
                        <a:defRPr/>
                      </a:pPr>
                      <a:endParaRPr lang="fr-FR" altLang="fr-FR" sz="9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776709"/>
                  </a:ext>
                </a:extLst>
              </a:tr>
            </a:tbl>
          </a:graphicData>
        </a:graphic>
      </p:graphicFrame>
      <p:sp>
        <p:nvSpPr>
          <p:cNvPr id="15" name="Rectangle 3">
            <a:extLst>
              <a:ext uri="{FF2B5EF4-FFF2-40B4-BE49-F238E27FC236}">
                <a16:creationId xmlns:a16="http://schemas.microsoft.com/office/drawing/2014/main" id="{7972C499-EAFD-4C23-BDF9-8E6DDE9832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3999" y="5257792"/>
            <a:ext cx="9144000" cy="643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68288" indent="-268288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1756"/>
              </a:buClr>
              <a:buSzPct val="110000"/>
              <a:buFont typeface="Wingdings" panose="05000000000000000000" pitchFamily="2" charset="2"/>
              <a:buChar char="§"/>
              <a:defRPr lang="fr-FR" kern="1200" dirty="0" smtClean="0">
                <a:solidFill>
                  <a:schemeClr val="accent1"/>
                </a:solidFill>
                <a:latin typeface="Calibri"/>
                <a:ea typeface="MS PGothic" panose="020B0600070205080204" pitchFamily="34" charset="-128"/>
                <a:cs typeface="Calibri"/>
              </a:defRPr>
            </a:lvl1pPr>
            <a:lvl2pPr marL="534988" indent="-20637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Lucida Grande"/>
              <a:buChar char="-"/>
              <a:defRPr lang="fr-FR" sz="1600" kern="1200" dirty="0" smtClean="0">
                <a:solidFill>
                  <a:srgbClr val="36343B"/>
                </a:solidFill>
                <a:latin typeface="Calibri"/>
                <a:ea typeface="MS PGothic" panose="020B0600070205080204" pitchFamily="34" charset="-128"/>
                <a:cs typeface="Calibri"/>
              </a:defRPr>
            </a:lvl2pPr>
            <a:lvl3pPr marL="715963" indent="-158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Lucida Grande"/>
              <a:buChar char="&gt;"/>
              <a:defRPr lang="fr-FR" sz="1400" kern="1200" dirty="0" smtClean="0">
                <a:solidFill>
                  <a:srgbClr val="36343B"/>
                </a:solidFill>
                <a:latin typeface="Calibri"/>
                <a:ea typeface="MS PGothic" panose="020B0600070205080204" pitchFamily="34" charset="-128"/>
                <a:cs typeface="Calibri"/>
              </a:defRPr>
            </a:lvl3pPr>
            <a:lvl4pPr marL="892175" indent="-16986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Lucida Grande"/>
              <a:buChar char="-"/>
              <a:defRPr lang="fr-FR" sz="1200" kern="1200" dirty="0" smtClean="0">
                <a:solidFill>
                  <a:srgbClr val="36343B"/>
                </a:solidFill>
                <a:latin typeface="Calibri"/>
                <a:ea typeface="MS PGothic" panose="020B0600070205080204" pitchFamily="34" charset="-128"/>
                <a:cs typeface="Calibri"/>
              </a:defRPr>
            </a:lvl4pPr>
            <a:lvl5pPr marL="10795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fr-FR" sz="1100" kern="1200" dirty="0">
                <a:solidFill>
                  <a:srgbClr val="36343B"/>
                </a:solidFill>
                <a:latin typeface="Calibri"/>
                <a:ea typeface="MS PGothic" panose="020B0600070205080204" pitchFamily="34" charset="-128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0025" indent="-200025" eaLnBrk="1" hangingPunct="1">
              <a:buClr>
                <a:srgbClr val="92278F"/>
              </a:buClr>
              <a:buFontTx/>
              <a:buChar char="•"/>
              <a:defRPr/>
            </a:pPr>
            <a:r>
              <a:rPr lang="fr-FR" altLang="fr-FR" b="1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Suite à un accident, Mme LOMONNIER doit s’arrêter 2 mois</a:t>
            </a:r>
            <a:r>
              <a:rPr lang="fr-FR" altLang="fr-FR" sz="1400" b="1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indent="0" eaLnBrk="1" hangingPunct="1">
              <a:buClr>
                <a:srgbClr val="92278F"/>
              </a:buClr>
              <a:buNone/>
              <a:defRPr/>
            </a:pPr>
            <a:endParaRPr lang="fr-FR" altLang="fr-FR" sz="14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00025" indent="-200025" eaLnBrk="1" hangingPunct="1">
              <a:buClr>
                <a:srgbClr val="92278F"/>
              </a:buClr>
              <a:buFontTx/>
              <a:buChar char="•"/>
              <a:defRPr/>
            </a:pPr>
            <a:endParaRPr lang="fr-FR" altLang="fr-FR" sz="14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7838CB0A-9A7B-4322-80DC-8639B0026CB0}"/>
              </a:ext>
            </a:extLst>
          </p:cNvPr>
          <p:cNvSpPr txBox="1">
            <a:spLocks/>
          </p:cNvSpPr>
          <p:nvPr/>
        </p:nvSpPr>
        <p:spPr>
          <a:xfrm>
            <a:off x="1523999" y="4680536"/>
            <a:ext cx="9144000" cy="4565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algn="ctr" eaLnBrk="0" hangingPunct="0">
              <a:defRPr sz="2000" b="1">
                <a:solidFill>
                  <a:schemeClr val="bg1"/>
                </a:solidFill>
                <a:latin typeface="Century Gothic" panose="020B0502020202020204" pitchFamily="34" charset="0"/>
                <a:cs typeface="Arial" charset="0"/>
              </a:defRPr>
            </a:lvl1pPr>
          </a:lstStyle>
          <a:p>
            <a:pPr algn="l"/>
            <a:r>
              <a:rPr lang="fr-FR" dirty="0">
                <a:solidFill>
                  <a:prstClr val="white"/>
                </a:solidFill>
              </a:rPr>
              <a:t>SINISTRE</a:t>
            </a:r>
          </a:p>
        </p:txBody>
      </p:sp>
    </p:spTree>
    <p:extLst>
      <p:ext uri="{BB962C8B-B14F-4D97-AF65-F5344CB8AC3E}">
        <p14:creationId xmlns:p14="http://schemas.microsoft.com/office/powerpoint/2010/main" val="23975899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1CF732F7-7CED-4749-8142-B11811AC6F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6778517"/>
              </p:ext>
            </p:extLst>
          </p:nvPr>
        </p:nvGraphicFramePr>
        <p:xfrm>
          <a:off x="0" y="3069828"/>
          <a:ext cx="12192000" cy="56984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3840">
                  <a:extLst>
                    <a:ext uri="{9D8B030D-6E8A-4147-A177-3AD203B41FA5}">
                      <a16:colId xmlns:a16="http://schemas.microsoft.com/office/drawing/2014/main" val="172037180"/>
                    </a:ext>
                  </a:extLst>
                </a:gridCol>
                <a:gridCol w="8138160">
                  <a:extLst>
                    <a:ext uri="{9D8B030D-6E8A-4147-A177-3AD203B41FA5}">
                      <a16:colId xmlns:a16="http://schemas.microsoft.com/office/drawing/2014/main" val="4223862425"/>
                    </a:ext>
                  </a:extLst>
                </a:gridCol>
              </a:tblGrid>
              <a:tr h="396622">
                <a:tc>
                  <a:txBody>
                    <a:bodyPr/>
                    <a:lstStyle/>
                    <a:p>
                      <a:r>
                        <a:rPr lang="fr-FR" dirty="0"/>
                        <a:t>Calcul sans prévoyance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Calcul avec Prévoyance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973490"/>
                  </a:ext>
                </a:extLst>
              </a:tr>
              <a:tr h="396622">
                <a:tc>
                  <a:txBody>
                    <a:bodyPr/>
                    <a:lstStyle/>
                    <a:p>
                      <a:r>
                        <a:rPr lang="fr-FR" dirty="0"/>
                        <a:t>Arrêt de travail: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Arrêt de travail: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179109"/>
                  </a:ext>
                </a:extLst>
              </a:tr>
              <a:tr h="1950054">
                <a:tc>
                  <a:txBody>
                    <a:bodyPr/>
                    <a:lstStyle/>
                    <a:p>
                      <a:r>
                        <a:rPr lang="fr-FR" sz="1600" dirty="0"/>
                        <a:t>Après une franchise  de 3 jours  (Réforme du RO des PL ) la cliente va percevoir à compter du 4</a:t>
                      </a:r>
                      <a:r>
                        <a:rPr lang="fr-FR" sz="1600" baseline="30000" dirty="0"/>
                        <a:t>ème</a:t>
                      </a:r>
                      <a:r>
                        <a:rPr lang="fr-FR" sz="1600" dirty="0"/>
                        <a:t> jour une indemnité journalière de 63,90 euros (et ceci pendant une durée max de 90 jours)</a:t>
                      </a:r>
                    </a:p>
                    <a:p>
                      <a:r>
                        <a:rPr lang="fr-FR" sz="1600" dirty="0"/>
                        <a:t>soit : 2 x (30 x 63,90) – 191,70 euros = 3642,30 euros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Franchise:</a:t>
                      </a:r>
                    </a:p>
                    <a:p>
                      <a:r>
                        <a:rPr lang="fr-FR" sz="1600" dirty="0"/>
                        <a:t>En formule Optimal, notre contrat prend en charge immédiatement l’assuré en cas d’accident et </a:t>
                      </a:r>
                      <a:r>
                        <a:rPr lang="fr-FR" sz="1600" dirty="0" err="1"/>
                        <a:t>hospi</a:t>
                      </a:r>
                      <a:r>
                        <a:rPr lang="fr-FR" sz="1600" dirty="0"/>
                        <a:t> donc notre cliente bénéficiera de notre indemnisation sans attendre soit pendant les 3 1ers jours notre cliente percevra (86,67 euros X 3) soit 260 euros et à  compter du 4</a:t>
                      </a:r>
                      <a:r>
                        <a:rPr lang="fr-FR" sz="1600" baseline="30000" dirty="0"/>
                        <a:t>ème</a:t>
                      </a:r>
                      <a:r>
                        <a:rPr lang="fr-FR" sz="1600" dirty="0"/>
                        <a:t> jour et ceci pendant 57 jours : elle bénéficiera de 57 X 150,57 euros soit 8582,49 euros. </a:t>
                      </a:r>
                    </a:p>
                    <a:p>
                      <a:r>
                        <a:rPr lang="fr-FR" sz="1600" dirty="0"/>
                        <a:t>Donc sur 2 mois , un total de 8842,5  euros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997198"/>
                  </a:ext>
                </a:extLst>
              </a:tr>
              <a:tr h="1156812">
                <a:tc>
                  <a:txBody>
                    <a:bodyPr/>
                    <a:lstStyle/>
                    <a:p>
                      <a:r>
                        <a:rPr lang="fr-F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</a:t>
                      </a:r>
                      <a:r>
                        <a:rPr lang="fr-FR" dirty="0"/>
                        <a:t> </a:t>
                      </a:r>
                      <a:r>
                        <a:rPr lang="fr-F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RO ne prévoit pas de prise en charge des charges fixes, la cliente doit donc les régler et a une perte de 1668€  (834 € X2) pendant ces 2 mois d’arrêt.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457200" rtl="0" eaLnBrk="1" latinLnBrk="0" hangingPunct="1"/>
                      <a:r>
                        <a:rPr lang="fr-F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Notre contrat prend en charge les Frais d’exploitation pendant ses 2 mois d’arrêt donc aucune perte pour la cliente .</a:t>
                      </a:r>
                    </a:p>
                    <a:p>
                      <a:pPr marL="0" algn="l" defTabSz="457200" rtl="0" eaLnBrk="1" latinLnBrk="0" hangingPunct="1"/>
                      <a:endParaRPr lang="fr-F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933127"/>
                  </a:ext>
                </a:extLst>
              </a:tr>
              <a:tr h="1685640">
                <a:tc>
                  <a:txBody>
                    <a:bodyPr/>
                    <a:lstStyle/>
                    <a:p>
                      <a:r>
                        <a:rPr lang="fr-F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Total: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 cliente a une perte de revenus pendant ces 2 mois d’arrêt de travail de : 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8332 – 3642,30€ soit 4689,70 euros (conserve à peine 44% de son Revenu) et elle devra faire face à  ses charges fixes d’entreprise à  hauteur de 1668 euros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fr-F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Total:</a:t>
                      </a:r>
                    </a:p>
                    <a:p>
                      <a:pPr marL="0" algn="l" defTabSz="457200" rtl="0" eaLnBrk="1" latinLnBrk="0" hangingPunct="1"/>
                      <a:r>
                        <a:rPr lang="fr-F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 cliente bénéficiera </a:t>
                      </a:r>
                      <a:r>
                        <a:rPr lang="fr-FR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Iimmédiatement</a:t>
                      </a:r>
                      <a:r>
                        <a:rPr lang="fr-F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 l’indemnisation de notre contrat pendant les 3 ers jours car sinistre accident puis percevra  110 % de son revenu pendant  57 jours donc aucune perte à  déplorer. Ses charges fixes d’entreprise seront prises en charge intégralement par notre contrat.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095167"/>
                  </a:ext>
                </a:extLst>
              </a:tr>
            </a:tbl>
          </a:graphicData>
        </a:graphic>
      </p:graphicFrame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15819D97-712F-492F-8A04-378576B309D9}"/>
              </a:ext>
            </a:extLst>
          </p:cNvPr>
          <p:cNvSpPr txBox="1">
            <a:spLocks/>
          </p:cNvSpPr>
          <p:nvPr/>
        </p:nvSpPr>
        <p:spPr>
          <a:xfrm>
            <a:off x="1843488" y="-52886"/>
            <a:ext cx="3455370" cy="83671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algn="ctr" eaLnBrk="0" hangingPunct="0">
              <a:defRPr sz="2000" b="1">
                <a:solidFill>
                  <a:schemeClr val="bg1"/>
                </a:solidFill>
                <a:latin typeface="Century Gothic" panose="020B0502020202020204" pitchFamily="34" charset="0"/>
                <a:cs typeface="Arial" charset="0"/>
              </a:defRPr>
            </a:lvl1pPr>
          </a:lstStyle>
          <a:p>
            <a:r>
              <a:rPr lang="fr-FR" dirty="0">
                <a:solidFill>
                  <a:prstClr val="white"/>
                </a:solidFill>
              </a:rPr>
              <a:t>CAS CLIENT N°3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95432B4-9E85-4D49-8C60-2C16EBD94AC0}"/>
              </a:ext>
            </a:extLst>
          </p:cNvPr>
          <p:cNvSpPr txBox="1">
            <a:spLocks/>
          </p:cNvSpPr>
          <p:nvPr/>
        </p:nvSpPr>
        <p:spPr>
          <a:xfrm>
            <a:off x="5298859" y="-52886"/>
            <a:ext cx="5688630" cy="836714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CAS LOMONNIER - INFIRMIERE</a:t>
            </a:r>
          </a:p>
        </p:txBody>
      </p:sp>
      <p:graphicFrame>
        <p:nvGraphicFramePr>
          <p:cNvPr id="8" name="Tableau 10">
            <a:extLst>
              <a:ext uri="{FF2B5EF4-FFF2-40B4-BE49-F238E27FC236}">
                <a16:creationId xmlns:a16="http://schemas.microsoft.com/office/drawing/2014/main" id="{86D12911-9527-4819-960E-3A58B64A17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136108"/>
              </p:ext>
            </p:extLst>
          </p:nvPr>
        </p:nvGraphicFramePr>
        <p:xfrm>
          <a:off x="0" y="783828"/>
          <a:ext cx="1219200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16829">
                  <a:extLst>
                    <a:ext uri="{9D8B030D-6E8A-4147-A177-3AD203B41FA5}">
                      <a16:colId xmlns:a16="http://schemas.microsoft.com/office/drawing/2014/main" val="3193689025"/>
                    </a:ext>
                  </a:extLst>
                </a:gridCol>
                <a:gridCol w="8175171">
                  <a:extLst>
                    <a:ext uri="{9D8B030D-6E8A-4147-A177-3AD203B41FA5}">
                      <a16:colId xmlns:a16="http://schemas.microsoft.com/office/drawing/2014/main" val="4253067196"/>
                    </a:ext>
                  </a:extLst>
                </a:gridCol>
              </a:tblGrid>
              <a:tr h="1828800">
                <a:tc>
                  <a:txBody>
                    <a:bodyPr/>
                    <a:lstStyle/>
                    <a:p>
                      <a:pPr marL="200025" indent="-200025" defTabSz="457200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Revenus : 4166€/mois (50Ke An)</a:t>
                      </a:r>
                    </a:p>
                    <a:p>
                      <a:pPr marL="200025" indent="-200025" defTabSz="457200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Frais d’exploitation: : 834€/mois (10ke An)</a:t>
                      </a:r>
                    </a:p>
                    <a:p>
                      <a:pPr marL="200025" indent="-200025" defTabSz="457200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La cliente est en arrêt de travail pour 2 mois</a:t>
                      </a:r>
                    </a:p>
                    <a:p>
                      <a:pPr marL="0" indent="0" defTabSz="457200">
                        <a:buClr>
                          <a:schemeClr val="accent1"/>
                        </a:buClr>
                        <a:buFontTx/>
                        <a:buNone/>
                        <a:defRPr/>
                      </a:pPr>
                      <a:endParaRPr lang="fr-FR" altLang="fr-FR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00025" indent="-200025" defTabSz="457200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Connaissance du RO</a:t>
                      </a:r>
                    </a:p>
                    <a:p>
                      <a:pPr marL="0" indent="0" defTabSz="457200">
                        <a:buClr>
                          <a:schemeClr val="accent1"/>
                        </a:buClr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fr-FR" altLang="fr-FR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Attention Réforme du RO des PL dont les infirmières .</a:t>
                      </a:r>
                    </a:p>
                    <a:p>
                      <a:pPr marL="0" indent="0" defTabSz="457200">
                        <a:buClr>
                          <a:schemeClr val="accent1"/>
                        </a:buClr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fr-FR" altLang="fr-FR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Des IJ sont versées en cas d’arrêt de travail après une franchise de 3 jours (plus 90 jours)</a:t>
                      </a: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2979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95766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070F3A-9926-4B82-B75F-3CA53EE40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Donner rendez-vous aux profs lib.</a:t>
            </a:r>
            <a:br>
              <a:rPr lang="fr-FR" dirty="0"/>
            </a:b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1CE006-55D1-4887-92E4-443F2FE44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39</a:t>
            </a:fld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F4588A3-6AAA-4A10-B6CF-2131628236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8451" y="350234"/>
            <a:ext cx="789267" cy="502766"/>
          </a:xfrm>
        </p:spPr>
        <p:txBody>
          <a:bodyPr/>
          <a:lstStyle/>
          <a:p>
            <a:r>
              <a:rPr lang="fr-FR" dirty="0"/>
              <a:t>2</a:t>
            </a:r>
          </a:p>
        </p:txBody>
      </p:sp>
      <p:sp>
        <p:nvSpPr>
          <p:cNvPr id="7" name="Espace réservé du pied de page 8">
            <a:extLst>
              <a:ext uri="{FF2B5EF4-FFF2-40B4-BE49-F238E27FC236}">
                <a16:creationId xmlns:a16="http://schemas.microsoft.com/office/drawing/2014/main" id="{D68607C4-D57B-49FF-A925-183374A7679A}"/>
              </a:ext>
            </a:extLst>
          </p:cNvPr>
          <p:cNvSpPr txBox="1">
            <a:spLocks/>
          </p:cNvSpPr>
          <p:nvPr/>
        </p:nvSpPr>
        <p:spPr>
          <a:xfrm>
            <a:off x="343184" y="6599240"/>
            <a:ext cx="6688221" cy="16421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800" b="0" kern="1200" cap="none" baseline="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67" dirty="0"/>
              <a:t>Atelier PREV OYANCE PRO CEGEE                 JANVIER  2022</a:t>
            </a:r>
            <a:endParaRPr lang="fr-FR" sz="1067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61F9E833-9961-4851-8A0B-B37CF97AE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1" y="601617"/>
            <a:ext cx="9753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10214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070F3A-9926-4B82-B75F-3CA53EE40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Donner rendez-vous aux profs lib.</a:t>
            </a:r>
            <a:br>
              <a:rPr lang="fr-FR" dirty="0"/>
            </a:b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1CE006-55D1-4887-92E4-443F2FE44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40</a:t>
            </a:fld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F4588A3-6AAA-4A10-B6CF-2131628236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8451" y="350234"/>
            <a:ext cx="789267" cy="502766"/>
          </a:xfrm>
        </p:spPr>
        <p:txBody>
          <a:bodyPr/>
          <a:lstStyle/>
          <a:p>
            <a:r>
              <a:rPr lang="fr-FR" dirty="0"/>
              <a:t>2</a:t>
            </a:r>
          </a:p>
        </p:txBody>
      </p:sp>
      <p:sp>
        <p:nvSpPr>
          <p:cNvPr id="7" name="Espace réservé du pied de page 8">
            <a:extLst>
              <a:ext uri="{FF2B5EF4-FFF2-40B4-BE49-F238E27FC236}">
                <a16:creationId xmlns:a16="http://schemas.microsoft.com/office/drawing/2014/main" id="{D68607C4-D57B-49FF-A925-183374A7679A}"/>
              </a:ext>
            </a:extLst>
          </p:cNvPr>
          <p:cNvSpPr txBox="1">
            <a:spLocks/>
          </p:cNvSpPr>
          <p:nvPr/>
        </p:nvSpPr>
        <p:spPr>
          <a:xfrm>
            <a:off x="343184" y="6599240"/>
            <a:ext cx="6688221" cy="16421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800" b="0" kern="1200" cap="none" baseline="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67" dirty="0"/>
              <a:t>Atelier PREV OYANCE PRO CEGEE                 JANVIER  2022</a:t>
            </a:r>
            <a:endParaRPr lang="fr-FR" sz="1067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5A0A3BD-F41C-43D9-9F1D-7BBE1AFCC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620486"/>
            <a:ext cx="9753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45217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2EB1D0E3-8E0A-4C10-96D3-A8DA3FC95AAA}"/>
              </a:ext>
            </a:extLst>
          </p:cNvPr>
          <p:cNvSpPr txBox="1">
            <a:spLocks/>
          </p:cNvSpPr>
          <p:nvPr/>
        </p:nvSpPr>
        <p:spPr>
          <a:xfrm>
            <a:off x="1524000" y="-2"/>
            <a:ext cx="3455370" cy="83671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algn="ctr" eaLnBrk="0" hangingPunct="0">
              <a:defRPr sz="2000" b="1">
                <a:solidFill>
                  <a:schemeClr val="bg1"/>
                </a:solidFill>
                <a:latin typeface="Century Gothic" panose="020B0502020202020204" pitchFamily="34" charset="0"/>
                <a:cs typeface="Arial" charset="0"/>
              </a:defRPr>
            </a:lvl1pPr>
          </a:lstStyle>
          <a:p>
            <a:r>
              <a:rPr lang="fr-FR" dirty="0">
                <a:solidFill>
                  <a:prstClr val="white"/>
                </a:solidFill>
              </a:rPr>
              <a:t>CAS CLIENT N°4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5B43F0-0919-436E-B7C5-4AFE33DAE757}"/>
              </a:ext>
            </a:extLst>
          </p:cNvPr>
          <p:cNvSpPr txBox="1">
            <a:spLocks/>
          </p:cNvSpPr>
          <p:nvPr/>
        </p:nvSpPr>
        <p:spPr>
          <a:xfrm>
            <a:off x="4979370" y="-2"/>
            <a:ext cx="5688630" cy="836714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CAS MAITRE PINTO – NOTAIRE</a:t>
            </a:r>
          </a:p>
        </p:txBody>
      </p:sp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A37D5110-95B2-4203-BBE8-6DC4E6C25D3E}"/>
              </a:ext>
            </a:extLst>
          </p:cNvPr>
          <p:cNvSpPr txBox="1">
            <a:spLocks/>
          </p:cNvSpPr>
          <p:nvPr/>
        </p:nvSpPr>
        <p:spPr>
          <a:xfrm>
            <a:off x="1524000" y="1185212"/>
            <a:ext cx="9144000" cy="504057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fr-FR" dirty="0"/>
              <a:t>   INFORMATIONS CLIENT</a:t>
            </a:r>
          </a:p>
        </p:txBody>
      </p:sp>
      <p:graphicFrame>
        <p:nvGraphicFramePr>
          <p:cNvPr id="3" name="Tableau 6">
            <a:extLst>
              <a:ext uri="{FF2B5EF4-FFF2-40B4-BE49-F238E27FC236}">
                <a16:creationId xmlns:a16="http://schemas.microsoft.com/office/drawing/2014/main" id="{4E974DA2-D4FD-40B4-9EA3-E14FFDFE9F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991326"/>
              </p:ext>
            </p:extLst>
          </p:nvPr>
        </p:nvGraphicFramePr>
        <p:xfrm>
          <a:off x="1524000" y="1887071"/>
          <a:ext cx="8658062" cy="252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440">
                  <a:extLst>
                    <a:ext uri="{9D8B030D-6E8A-4147-A177-3AD203B41FA5}">
                      <a16:colId xmlns:a16="http://schemas.microsoft.com/office/drawing/2014/main" val="3480896275"/>
                    </a:ext>
                  </a:extLst>
                </a:gridCol>
                <a:gridCol w="4697622">
                  <a:extLst>
                    <a:ext uri="{9D8B030D-6E8A-4147-A177-3AD203B41FA5}">
                      <a16:colId xmlns:a16="http://schemas.microsoft.com/office/drawing/2014/main" val="1853309091"/>
                    </a:ext>
                  </a:extLst>
                </a:gridCol>
              </a:tblGrid>
              <a:tr h="2474609">
                <a:tc>
                  <a:txBody>
                    <a:bodyPr/>
                    <a:lstStyle/>
                    <a:p>
                      <a:pPr marL="200025" indent="-200025" algn="l" defTabSz="457200" rtl="0" eaLnBrk="1" latinLnBrk="0" hangingPunct="1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Date naissance: 7 juillet 1965  MARIE / 2 enfants à charge </a:t>
                      </a:r>
                    </a:p>
                    <a:p>
                      <a:pPr marL="200025" indent="-200025" algn="l" defTabSz="457200" rtl="0" eaLnBrk="1" latinLnBrk="0" hangingPunct="1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endParaRPr lang="fr-FR" altLang="fr-FR" sz="1600" b="1" kern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00025" indent="-200025" algn="l" defTabSz="457200" rtl="0" eaLnBrk="1" latinLnBrk="0" hangingPunct="1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STATUT: prof lib de conseil</a:t>
                      </a:r>
                    </a:p>
                    <a:p>
                      <a:pPr marL="0" indent="0" algn="l" defTabSz="457200" rtl="0" eaLnBrk="1" latinLnBrk="0" hangingPunct="1">
                        <a:buClr>
                          <a:schemeClr val="accent1"/>
                        </a:buClr>
                        <a:buFontTx/>
                        <a:buNone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   RO: CPRN</a:t>
                      </a:r>
                    </a:p>
                    <a:p>
                      <a:pPr marL="0" indent="0" algn="l" defTabSz="457200" rtl="0" eaLnBrk="1" latinLnBrk="0" hangingPunct="1">
                        <a:buClr>
                          <a:schemeClr val="accent1"/>
                        </a:buClr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   Eligible Madelin </a:t>
                      </a:r>
                    </a:p>
                    <a:p>
                      <a:pPr marL="0" indent="0" algn="l" defTabSz="457200" rtl="0" eaLnBrk="1" latinLnBrk="0" hangingPunct="1">
                        <a:buClr>
                          <a:schemeClr val="accent1"/>
                        </a:buClr>
                        <a:buFontTx/>
                        <a:buNone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   Pas de Conjoint collaborateur </a:t>
                      </a:r>
                    </a:p>
                    <a:p>
                      <a:pPr marL="0" indent="0" algn="l" defTabSz="457200" rtl="0" eaLnBrk="1" latinLnBrk="0" hangingPunct="1">
                        <a:buClr>
                          <a:schemeClr val="accent1"/>
                        </a:buClr>
                        <a:buFontTx/>
                        <a:buNone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   Date de création: 01/05/1991</a:t>
                      </a:r>
                    </a:p>
                    <a:p>
                      <a:pPr marL="0" indent="0" algn="l" defTabSz="457200" rtl="0" eaLnBrk="1" latinLnBrk="0" hangingPunct="1">
                        <a:buClr>
                          <a:schemeClr val="accent1"/>
                        </a:buClr>
                        <a:buFontTx/>
                        <a:buNone/>
                        <a:defRPr/>
                      </a:pPr>
                      <a:endParaRPr lang="fr-FR" altLang="fr-FR" sz="1400" b="1" kern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00025" indent="-200025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sz="16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Revenus : 200K€ net annuel</a:t>
                      </a:r>
                    </a:p>
                    <a:p>
                      <a:pPr marL="0" indent="0">
                        <a:buClr>
                          <a:schemeClr val="accent1"/>
                        </a:buClr>
                        <a:buFontTx/>
                        <a:buNone/>
                        <a:defRPr/>
                      </a:pPr>
                      <a:r>
                        <a:rPr lang="fr-FR" altLang="fr-FR" sz="16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    </a:t>
                      </a:r>
                      <a:r>
                        <a:rPr lang="fr-FR" altLang="fr-FR" sz="16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Dividendes : NON</a:t>
                      </a:r>
                    </a:p>
                    <a:p>
                      <a:pPr marL="0" indent="0">
                        <a:buClr>
                          <a:schemeClr val="accent1"/>
                        </a:buClr>
                        <a:buFontTx/>
                        <a:buNone/>
                        <a:defRPr/>
                      </a:pPr>
                      <a:r>
                        <a:rPr lang="fr-FR" altLang="fr-FR" sz="16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    Charges fixes : 200K€ par an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687513"/>
                  </a:ext>
                </a:extLst>
              </a:tr>
            </a:tbl>
          </a:graphicData>
        </a:graphic>
      </p:graphicFrame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5F0B7C67-A344-4D97-BD57-EFFB458E09B7}"/>
              </a:ext>
            </a:extLst>
          </p:cNvPr>
          <p:cNvSpPr txBox="1">
            <a:spLocks/>
          </p:cNvSpPr>
          <p:nvPr/>
        </p:nvSpPr>
        <p:spPr>
          <a:xfrm>
            <a:off x="1524000" y="5165229"/>
            <a:ext cx="9144000" cy="4565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algn="ctr" eaLnBrk="0" hangingPunct="0">
              <a:defRPr sz="2000" b="1">
                <a:solidFill>
                  <a:schemeClr val="bg1"/>
                </a:solidFill>
                <a:latin typeface="Century Gothic" panose="020B0502020202020204" pitchFamily="34" charset="0"/>
                <a:cs typeface="Arial" charset="0"/>
              </a:defRPr>
            </a:lvl1pPr>
          </a:lstStyle>
          <a:p>
            <a:pPr algn="l"/>
            <a:r>
              <a:rPr lang="fr-FR" dirty="0">
                <a:solidFill>
                  <a:prstClr val="white"/>
                </a:solidFill>
              </a:rPr>
              <a:t>SINISTRE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92133327-A73A-4E98-ACDD-8CD4A99CE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672788"/>
            <a:ext cx="8924067" cy="67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68288" indent="-268288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1756"/>
              </a:buClr>
              <a:buSzPct val="110000"/>
              <a:buFont typeface="Wingdings" panose="05000000000000000000" pitchFamily="2" charset="2"/>
              <a:buChar char="§"/>
              <a:defRPr lang="fr-FR" kern="1200" dirty="0" smtClean="0">
                <a:solidFill>
                  <a:schemeClr val="accent1"/>
                </a:solidFill>
                <a:latin typeface="Calibri"/>
                <a:ea typeface="MS PGothic" panose="020B0600070205080204" pitchFamily="34" charset="-128"/>
                <a:cs typeface="Calibri"/>
              </a:defRPr>
            </a:lvl1pPr>
            <a:lvl2pPr marL="534988" indent="-20637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Lucida Grande"/>
              <a:buChar char="-"/>
              <a:defRPr lang="fr-FR" sz="1600" kern="1200" dirty="0" smtClean="0">
                <a:solidFill>
                  <a:srgbClr val="36343B"/>
                </a:solidFill>
                <a:latin typeface="Calibri"/>
                <a:ea typeface="MS PGothic" panose="020B0600070205080204" pitchFamily="34" charset="-128"/>
                <a:cs typeface="Calibri"/>
              </a:defRPr>
            </a:lvl2pPr>
            <a:lvl3pPr marL="715963" indent="-158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Lucida Grande"/>
              <a:buChar char="&gt;"/>
              <a:defRPr lang="fr-FR" sz="1400" kern="1200" dirty="0" smtClean="0">
                <a:solidFill>
                  <a:srgbClr val="36343B"/>
                </a:solidFill>
                <a:latin typeface="Calibri"/>
                <a:ea typeface="MS PGothic" panose="020B0600070205080204" pitchFamily="34" charset="-128"/>
                <a:cs typeface="Calibri"/>
              </a:defRPr>
            </a:lvl3pPr>
            <a:lvl4pPr marL="892175" indent="-16986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Lucida Grande"/>
              <a:buChar char="-"/>
              <a:defRPr lang="fr-FR" sz="1200" kern="1200" dirty="0" smtClean="0">
                <a:solidFill>
                  <a:srgbClr val="36343B"/>
                </a:solidFill>
                <a:latin typeface="Calibri"/>
                <a:ea typeface="MS PGothic" panose="020B0600070205080204" pitchFamily="34" charset="-128"/>
                <a:cs typeface="Calibri"/>
              </a:defRPr>
            </a:lvl4pPr>
            <a:lvl5pPr marL="10795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fr-FR" sz="1100" kern="1200" dirty="0">
                <a:solidFill>
                  <a:srgbClr val="36343B"/>
                </a:solidFill>
                <a:latin typeface="Calibri"/>
                <a:ea typeface="MS PGothic" panose="020B0600070205080204" pitchFamily="34" charset="-128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0025" indent="-200025" eaLnBrk="1" hangingPunct="1">
              <a:buClr>
                <a:srgbClr val="92278F"/>
              </a:buClr>
              <a:buFontTx/>
              <a:buChar char="•"/>
              <a:defRPr/>
            </a:pPr>
            <a:r>
              <a:rPr lang="fr-FR" altLang="fr-FR" sz="1600" b="1" dirty="0">
                <a:solidFill>
                  <a:prstClr val="black"/>
                </a:solidFill>
                <a:latin typeface="Century Gothic" panose="020B0502020202020204" pitchFamily="34" charset="0"/>
              </a:rPr>
              <a:t>Suite à une maladie, Maitre PINTO est  invalide à 40%</a:t>
            </a:r>
          </a:p>
          <a:p>
            <a:pPr marL="0" indent="0" eaLnBrk="1" hangingPunct="1">
              <a:buClr>
                <a:srgbClr val="92278F"/>
              </a:buClr>
              <a:buNone/>
              <a:defRPr/>
            </a:pPr>
            <a:endParaRPr lang="fr-FR" altLang="fr-FR" sz="14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00025" indent="-200025" eaLnBrk="1" hangingPunct="1">
              <a:buClr>
                <a:srgbClr val="92278F"/>
              </a:buClr>
              <a:buFontTx/>
              <a:buChar char="•"/>
              <a:defRPr/>
            </a:pPr>
            <a:endParaRPr lang="fr-FR" altLang="fr-FR" sz="14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700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1CF732F7-7CED-4749-8142-B11811AC6F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717120"/>
              </p:ext>
            </p:extLst>
          </p:nvPr>
        </p:nvGraphicFramePr>
        <p:xfrm>
          <a:off x="0" y="2193984"/>
          <a:ext cx="12140368" cy="4697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70184">
                  <a:extLst>
                    <a:ext uri="{9D8B030D-6E8A-4147-A177-3AD203B41FA5}">
                      <a16:colId xmlns:a16="http://schemas.microsoft.com/office/drawing/2014/main" val="172037180"/>
                    </a:ext>
                  </a:extLst>
                </a:gridCol>
                <a:gridCol w="6070184">
                  <a:extLst>
                    <a:ext uri="{9D8B030D-6E8A-4147-A177-3AD203B41FA5}">
                      <a16:colId xmlns:a16="http://schemas.microsoft.com/office/drawing/2014/main" val="4223862425"/>
                    </a:ext>
                  </a:extLst>
                </a:gridCol>
              </a:tblGrid>
              <a:tr h="913254">
                <a:tc>
                  <a:txBody>
                    <a:bodyPr/>
                    <a:lstStyle/>
                    <a:p>
                      <a:r>
                        <a:rPr lang="fr-FR" dirty="0"/>
                        <a:t>Calcul sans </a:t>
                      </a:r>
                      <a:r>
                        <a:rPr lang="fr-FR" dirty="0" err="1"/>
                        <a:t>prevoyance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Calcul avec Prévoyance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973490"/>
                  </a:ext>
                </a:extLst>
              </a:tr>
              <a:tr h="461327">
                <a:tc>
                  <a:txBody>
                    <a:bodyPr/>
                    <a:lstStyle/>
                    <a:p>
                      <a:r>
                        <a:rPr lang="fr-FR" dirty="0"/>
                        <a:t>Invalidité: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invalidité: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179109"/>
                  </a:ext>
                </a:extLst>
              </a:tr>
              <a:tr h="1097397">
                <a:tc>
                  <a:txBody>
                    <a:bodyPr/>
                    <a:lstStyle/>
                    <a:p>
                      <a:r>
                        <a:rPr lang="fr-FR" dirty="0"/>
                        <a:t>Pas d’indemnisation du RO car l’invalidité est partielle 40%.</a:t>
                      </a:r>
                    </a:p>
                    <a:p>
                      <a:r>
                        <a:rPr lang="fr-FR" dirty="0"/>
                        <a:t>Le RO CPRN des notaires n’intervient que pour une IPT: invalidité Permanente Totale.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Notre contrat couvre l’invalidité permanente partielle à partir de 33%</a:t>
                      </a:r>
                    </a:p>
                    <a:p>
                      <a:r>
                        <a:rPr lang="fr-FR" dirty="0"/>
                        <a:t>Donc notre client disposera donc d’une rente de  8200€/mois (50% de rente invalidité 16400 euros )</a:t>
                      </a:r>
                      <a:endParaRPr lang="fr-FR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997198"/>
                  </a:ext>
                </a:extLst>
              </a:tr>
              <a:tr h="853646">
                <a:tc>
                  <a:txBody>
                    <a:bodyPr/>
                    <a:lstStyle/>
                    <a:p>
                      <a:endParaRPr lang="fr-FR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933127"/>
                  </a:ext>
                </a:extLst>
              </a:tr>
              <a:tr h="844151">
                <a:tc>
                  <a:txBody>
                    <a:bodyPr/>
                    <a:lstStyle/>
                    <a:p>
                      <a:r>
                        <a:rPr lang="fr-FR" dirty="0"/>
                        <a:t>Total:</a:t>
                      </a:r>
                    </a:p>
                    <a:p>
                      <a:r>
                        <a:rPr lang="fr-FR" dirty="0"/>
                        <a:t>Pas d’indemnisation, perte de Revenus en totalité suite au sinistre.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Total:</a:t>
                      </a:r>
                    </a:p>
                    <a:p>
                      <a:r>
                        <a:rPr lang="fr-FR" dirty="0"/>
                        <a:t>Notre contrat verse au client une Rente de 8200€/mois jusqu’à sa retraite.</a:t>
                      </a:r>
                      <a:endParaRPr lang="fr-FR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763408"/>
                  </a:ext>
                </a:extLst>
              </a:tr>
              <a:tr h="338891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095167"/>
                  </a:ext>
                </a:extLst>
              </a:tr>
            </a:tbl>
          </a:graphicData>
        </a:graphic>
      </p:graphicFrame>
      <p:graphicFrame>
        <p:nvGraphicFramePr>
          <p:cNvPr id="8" name="Tableau 10">
            <a:extLst>
              <a:ext uri="{FF2B5EF4-FFF2-40B4-BE49-F238E27FC236}">
                <a16:creationId xmlns:a16="http://schemas.microsoft.com/office/drawing/2014/main" id="{86D12911-9527-4819-960E-3A58B64A17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76469"/>
              </p:ext>
            </p:extLst>
          </p:nvPr>
        </p:nvGraphicFramePr>
        <p:xfrm>
          <a:off x="-25816" y="730944"/>
          <a:ext cx="1219200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3193689025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4253067196"/>
                    </a:ext>
                  </a:extLst>
                </a:gridCol>
              </a:tblGrid>
              <a:tr h="840579">
                <a:tc>
                  <a:txBody>
                    <a:bodyPr/>
                    <a:lstStyle/>
                    <a:p>
                      <a:pPr marL="200025" indent="-200025" defTabSz="457200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Revenus en activité : 16666 €/mois</a:t>
                      </a:r>
                    </a:p>
                    <a:p>
                      <a:pPr marL="200025" indent="-200025" defTabSz="457200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Le client est en invalidité permanente partielle (IPP 40%) suite maladie.</a:t>
                      </a:r>
                    </a:p>
                    <a:p>
                      <a:pPr marL="0" indent="0" defTabSz="457200">
                        <a:buClr>
                          <a:schemeClr val="accent1"/>
                        </a:buClr>
                        <a:buFontTx/>
                        <a:buNone/>
                        <a:defRPr/>
                      </a:pPr>
                      <a:endParaRPr lang="fr-FR" altLang="fr-FR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00025" indent="-200025" defTabSz="457200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Connaissance du RO</a:t>
                      </a:r>
                    </a:p>
                    <a:p>
                      <a:pPr marL="285750" indent="-285750" defTabSz="457200"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ü"/>
                        <a:defRPr/>
                      </a:pPr>
                      <a:r>
                        <a:rPr lang="fr-FR" altLang="fr-FR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Invalidité Permanente totale: versement de 1818€/mois jusqu’à la retraite ou 67ans</a:t>
                      </a: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297981"/>
                  </a:ext>
                </a:extLst>
              </a:tr>
            </a:tbl>
          </a:graphicData>
        </a:graphic>
      </p:graphicFrame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CE1664C2-41A4-40B9-B107-FE1DCB4664AB}"/>
              </a:ext>
            </a:extLst>
          </p:cNvPr>
          <p:cNvSpPr txBox="1">
            <a:spLocks/>
          </p:cNvSpPr>
          <p:nvPr/>
        </p:nvSpPr>
        <p:spPr>
          <a:xfrm>
            <a:off x="948266" y="0"/>
            <a:ext cx="3421503" cy="73094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algn="ctr" eaLnBrk="0" hangingPunct="0">
              <a:defRPr sz="2000" b="1">
                <a:solidFill>
                  <a:schemeClr val="bg1"/>
                </a:solidFill>
                <a:latin typeface="Century Gothic" panose="020B0502020202020204" pitchFamily="34" charset="0"/>
                <a:cs typeface="Arial" charset="0"/>
              </a:defRPr>
            </a:lvl1pPr>
          </a:lstStyle>
          <a:p>
            <a:r>
              <a:rPr lang="fr-FR" dirty="0">
                <a:solidFill>
                  <a:prstClr val="white"/>
                </a:solidFill>
              </a:rPr>
              <a:t>CAS CLIENT N°4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4643D36E-9B1F-465A-A9F1-4165D607E574}"/>
              </a:ext>
            </a:extLst>
          </p:cNvPr>
          <p:cNvSpPr txBox="1">
            <a:spLocks/>
          </p:cNvSpPr>
          <p:nvPr/>
        </p:nvSpPr>
        <p:spPr>
          <a:xfrm>
            <a:off x="4369771" y="-2"/>
            <a:ext cx="7060229" cy="730946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CAS MAITRE PINTO – NOTAIRE</a:t>
            </a:r>
          </a:p>
        </p:txBody>
      </p:sp>
    </p:spTree>
    <p:extLst>
      <p:ext uri="{BB962C8B-B14F-4D97-AF65-F5344CB8AC3E}">
        <p14:creationId xmlns:p14="http://schemas.microsoft.com/office/powerpoint/2010/main" val="24196612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891174" y="1225619"/>
            <a:ext cx="8300826" cy="1183786"/>
          </a:xfrm>
        </p:spPr>
        <p:txBody>
          <a:bodyPr wrap="square">
            <a:spAutoFit/>
          </a:bodyPr>
          <a:lstStyle/>
          <a:p>
            <a:r>
              <a:rPr lang="fr-FR" sz="3733" dirty="0">
                <a:solidFill>
                  <a:schemeClr val="tx1"/>
                </a:solidFill>
              </a:rPr>
              <a:t>En rdv avec un </a:t>
            </a:r>
            <a:r>
              <a:rPr lang="fr-FR" sz="3733" dirty="0" err="1">
                <a:solidFill>
                  <a:schemeClr val="tx1"/>
                </a:solidFill>
              </a:rPr>
              <a:t>createur</a:t>
            </a:r>
            <a:r>
              <a:rPr lang="fr-FR" sz="3733" dirty="0">
                <a:solidFill>
                  <a:schemeClr val="tx1"/>
                </a:solidFill>
              </a:rPr>
              <a:t>/ REPRENEUR  </a:t>
            </a:r>
            <a:br>
              <a:rPr lang="fr-FR" sz="3733" dirty="0">
                <a:solidFill>
                  <a:schemeClr val="tx1"/>
                </a:solidFill>
              </a:rPr>
            </a:br>
            <a:endParaRPr lang="fr-FR" sz="3733" dirty="0">
              <a:solidFill>
                <a:schemeClr val="tx1"/>
              </a:solidFill>
            </a:endParaRP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43</a:t>
            </a:fld>
            <a:endParaRPr lang="fr-FR"/>
          </a:p>
        </p:txBody>
      </p:sp>
      <p:sp>
        <p:nvSpPr>
          <p:cNvPr id="11" name="object 6"/>
          <p:cNvSpPr/>
          <p:nvPr/>
        </p:nvSpPr>
        <p:spPr>
          <a:xfrm>
            <a:off x="3960000" y="4048961"/>
            <a:ext cx="574040" cy="72391"/>
          </a:xfrm>
          <a:custGeom>
            <a:avLst/>
            <a:gdLst/>
            <a:ahLst/>
            <a:cxnLst/>
            <a:rect l="l" t="t" r="r" b="b"/>
            <a:pathLst>
              <a:path w="430529" h="72389">
                <a:moveTo>
                  <a:pt x="0" y="71996"/>
                </a:moveTo>
                <a:lnTo>
                  <a:pt x="430402" y="71996"/>
                </a:lnTo>
                <a:lnTo>
                  <a:pt x="430402" y="0"/>
                </a:lnTo>
                <a:lnTo>
                  <a:pt x="0" y="0"/>
                </a:lnTo>
                <a:lnTo>
                  <a:pt x="0" y="7199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D872454-A5D3-4BE3-AF1B-0DEFC96596BF}"/>
              </a:ext>
            </a:extLst>
          </p:cNvPr>
          <p:cNvSpPr txBox="1"/>
          <p:nvPr/>
        </p:nvSpPr>
        <p:spPr>
          <a:xfrm>
            <a:off x="3960000" y="4480560"/>
            <a:ext cx="739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Cas MR LEJEUNE -Créateur  </a:t>
            </a:r>
          </a:p>
        </p:txBody>
      </p:sp>
      <p:sp>
        <p:nvSpPr>
          <p:cNvPr id="8" name="Espace réservé du pied de page 8">
            <a:extLst>
              <a:ext uri="{FF2B5EF4-FFF2-40B4-BE49-F238E27FC236}">
                <a16:creationId xmlns:a16="http://schemas.microsoft.com/office/drawing/2014/main" id="{439F1755-6186-47D7-B8C1-690DF913BF3D}"/>
              </a:ext>
            </a:extLst>
          </p:cNvPr>
          <p:cNvSpPr txBox="1">
            <a:spLocks/>
          </p:cNvSpPr>
          <p:nvPr/>
        </p:nvSpPr>
        <p:spPr>
          <a:xfrm>
            <a:off x="343184" y="6599240"/>
            <a:ext cx="6688221" cy="16421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800" b="0" kern="1200" cap="none" baseline="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67" dirty="0"/>
              <a:t>Atelier PREV OYANCE PRO CEGEE                 JANVIER  2022</a:t>
            </a:r>
            <a:endParaRPr lang="fr-FR" sz="1067" dirty="0"/>
          </a:p>
        </p:txBody>
      </p:sp>
    </p:spTree>
    <p:extLst>
      <p:ext uri="{BB962C8B-B14F-4D97-AF65-F5344CB8AC3E}">
        <p14:creationId xmlns:p14="http://schemas.microsoft.com/office/powerpoint/2010/main" val="1073648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2EB1D0E3-8E0A-4C10-96D3-A8DA3FC95AAA}"/>
              </a:ext>
            </a:extLst>
          </p:cNvPr>
          <p:cNvSpPr txBox="1">
            <a:spLocks/>
          </p:cNvSpPr>
          <p:nvPr/>
        </p:nvSpPr>
        <p:spPr>
          <a:xfrm>
            <a:off x="1524000" y="-2"/>
            <a:ext cx="3455370" cy="83671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algn="ctr" eaLnBrk="0" hangingPunct="0">
              <a:defRPr sz="2000" b="1">
                <a:solidFill>
                  <a:schemeClr val="bg1"/>
                </a:solidFill>
                <a:latin typeface="Century Gothic" panose="020B0502020202020204" pitchFamily="34" charset="0"/>
                <a:cs typeface="Arial" charset="0"/>
              </a:defRPr>
            </a:lvl1pPr>
          </a:lstStyle>
          <a:p>
            <a:r>
              <a:rPr lang="fr-FR" dirty="0">
                <a:solidFill>
                  <a:prstClr val="white"/>
                </a:solidFill>
              </a:rPr>
              <a:t>CAS CLIENT N°5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5B43F0-0919-436E-B7C5-4AFE33DAE757}"/>
              </a:ext>
            </a:extLst>
          </p:cNvPr>
          <p:cNvSpPr txBox="1">
            <a:spLocks/>
          </p:cNvSpPr>
          <p:nvPr/>
        </p:nvSpPr>
        <p:spPr>
          <a:xfrm>
            <a:off x="4979370" y="-2"/>
            <a:ext cx="5688630" cy="836714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CAS MR LEJEUNE  - CREATEUR</a:t>
            </a:r>
          </a:p>
        </p:txBody>
      </p:sp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A37D5110-95B2-4203-BBE8-6DC4E6C25D3E}"/>
              </a:ext>
            </a:extLst>
          </p:cNvPr>
          <p:cNvSpPr txBox="1">
            <a:spLocks/>
          </p:cNvSpPr>
          <p:nvPr/>
        </p:nvSpPr>
        <p:spPr>
          <a:xfrm>
            <a:off x="1523999" y="898431"/>
            <a:ext cx="9144000" cy="456513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fr-FR" sz="1600" dirty="0"/>
              <a:t>   </a:t>
            </a:r>
            <a:r>
              <a:rPr lang="fr-FR" dirty="0"/>
              <a:t>INFORMATIONS CLIENT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A8458E2-CDCB-4961-8A4E-CC658FB99C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216" b="63908"/>
          <a:stretch/>
        </p:blipFill>
        <p:spPr>
          <a:xfrm>
            <a:off x="10047791" y="39444"/>
            <a:ext cx="1240415" cy="836714"/>
          </a:xfrm>
          <a:prstGeom prst="rect">
            <a:avLst/>
          </a:prstGeom>
        </p:spPr>
      </p:pic>
      <p:graphicFrame>
        <p:nvGraphicFramePr>
          <p:cNvPr id="3" name="Tableau 6">
            <a:extLst>
              <a:ext uri="{FF2B5EF4-FFF2-40B4-BE49-F238E27FC236}">
                <a16:creationId xmlns:a16="http://schemas.microsoft.com/office/drawing/2014/main" id="{4E974DA2-D4FD-40B4-9EA3-E14FFDFE9F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31907"/>
              </p:ext>
            </p:extLst>
          </p:nvPr>
        </p:nvGraphicFramePr>
        <p:xfrm>
          <a:off x="1420208" y="1766720"/>
          <a:ext cx="8658062" cy="3625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440">
                  <a:extLst>
                    <a:ext uri="{9D8B030D-6E8A-4147-A177-3AD203B41FA5}">
                      <a16:colId xmlns:a16="http://schemas.microsoft.com/office/drawing/2014/main" val="3480896275"/>
                    </a:ext>
                  </a:extLst>
                </a:gridCol>
                <a:gridCol w="4697622">
                  <a:extLst>
                    <a:ext uri="{9D8B030D-6E8A-4147-A177-3AD203B41FA5}">
                      <a16:colId xmlns:a16="http://schemas.microsoft.com/office/drawing/2014/main" val="1853309091"/>
                    </a:ext>
                  </a:extLst>
                </a:gridCol>
              </a:tblGrid>
              <a:tr h="1629715">
                <a:tc>
                  <a:txBody>
                    <a:bodyPr/>
                    <a:lstStyle/>
                    <a:p>
                      <a:pPr marL="200025" indent="-200025" algn="l" defTabSz="457200" rtl="0" eaLnBrk="1" latinLnBrk="0" hangingPunct="1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Entreprise d’assistance informatique création MICROENTREPRISE </a:t>
                      </a:r>
                    </a:p>
                    <a:p>
                      <a:pPr marL="200025" indent="-200025" algn="l" defTabSz="457200" rtl="0" eaLnBrk="1" latinLnBrk="0" hangingPunct="1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Date naissance: 23/12/1991 </a:t>
                      </a:r>
                    </a:p>
                    <a:p>
                      <a:pPr marL="200025" indent="-200025" algn="l" defTabSz="457200" rtl="0" eaLnBrk="1" latinLnBrk="0" hangingPunct="1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CONCUBNAGE / PAS D’ENFANT </a:t>
                      </a:r>
                    </a:p>
                    <a:p>
                      <a:pPr marL="0" indent="0" algn="l" defTabSz="457200" rtl="0" eaLnBrk="1" latinLnBrk="0" hangingPunct="1">
                        <a:buClr>
                          <a:schemeClr val="accent1"/>
                        </a:buClr>
                        <a:buFontTx/>
                        <a:buNone/>
                        <a:defRPr/>
                      </a:pPr>
                      <a:endParaRPr lang="fr-FR" altLang="fr-FR" sz="1600" b="1" kern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00025" indent="-200025" algn="l" defTabSz="457200" rtl="0" eaLnBrk="1" latinLnBrk="0" hangingPunct="1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endParaRPr lang="fr-FR" altLang="fr-FR" sz="1600" b="1" kern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00025" indent="-200025" algn="l" defTabSz="457200" rtl="0" eaLnBrk="1" latinLnBrk="0" hangingPunct="1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STATUT: autre prof lib</a:t>
                      </a:r>
                    </a:p>
                    <a:p>
                      <a:pPr marL="0" indent="0" algn="l" defTabSz="457200" rtl="0" eaLnBrk="1" latinLnBrk="0" hangingPunct="1">
                        <a:buClr>
                          <a:schemeClr val="accent1"/>
                        </a:buClr>
                        <a:buNone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   RO : CNAM SSI</a:t>
                      </a:r>
                    </a:p>
                    <a:p>
                      <a:pPr marL="0" indent="0" algn="l" defTabSz="457200" rtl="0" eaLnBrk="1" latinLnBrk="0" hangingPunct="1">
                        <a:buClr>
                          <a:schemeClr val="accent1"/>
                        </a:buClr>
                        <a:buNone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   </a:t>
                      </a:r>
                      <a:r>
                        <a:rPr lang="fr-FR" altLang="fr-FR" sz="1600" b="1" u="sng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Non Eligible Madelin </a:t>
                      </a:r>
                    </a:p>
                    <a:p>
                      <a:pPr marL="0" indent="0" algn="l" defTabSz="457200" rtl="0" eaLnBrk="1" latinLnBrk="0" hangingPunct="1">
                        <a:buClr>
                          <a:schemeClr val="accent1"/>
                        </a:buClr>
                        <a:buNone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   Pas de Conjoint collaborateur </a:t>
                      </a:r>
                    </a:p>
                    <a:p>
                      <a:pPr marL="0" indent="0" algn="l" defTabSz="457200" rtl="0" eaLnBrk="1" latinLnBrk="0" hangingPunct="1">
                        <a:buClr>
                          <a:schemeClr val="accent1"/>
                        </a:buClr>
                        <a:buNone/>
                        <a:defRPr/>
                      </a:pPr>
                      <a:r>
                        <a:rPr lang="fr-FR" altLang="fr-FR" sz="16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   Date de création: 07/02/2021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00025" indent="-200025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sz="16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CA : 30KE </a:t>
                      </a:r>
                    </a:p>
                    <a:p>
                      <a:pPr marL="200025" indent="-200025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sz="16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Revenus nets annuels: 14400 EUROS</a:t>
                      </a:r>
                    </a:p>
                    <a:p>
                      <a:pPr marL="0" indent="0">
                        <a:buClr>
                          <a:schemeClr val="accent1"/>
                        </a:buClr>
                        <a:buNone/>
                        <a:defRPr/>
                      </a:pPr>
                      <a:r>
                        <a:rPr lang="fr-FR" altLang="fr-FR" sz="16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   Dividendes :  non</a:t>
                      </a:r>
                    </a:p>
                    <a:p>
                      <a:pPr marL="0" indent="0">
                        <a:buClr>
                          <a:schemeClr val="accent1"/>
                        </a:buClr>
                        <a:buNone/>
                        <a:defRPr/>
                      </a:pPr>
                      <a:r>
                        <a:rPr lang="fr-FR" altLang="fr-FR" sz="16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   Pas de charge fixe</a:t>
                      </a:r>
                    </a:p>
                    <a:p>
                      <a:pPr marL="0" indent="0">
                        <a:buClr>
                          <a:schemeClr val="accent1"/>
                        </a:buClr>
                        <a:buNone/>
                        <a:defRPr/>
                      </a:pPr>
                      <a:r>
                        <a:rPr lang="fr-FR" altLang="fr-FR" sz="16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   </a:t>
                      </a:r>
                    </a:p>
                    <a:p>
                      <a:pPr marL="0" indent="0">
                        <a:buClr>
                          <a:schemeClr val="accent1"/>
                        </a:buClr>
                        <a:buNone/>
                        <a:defRPr/>
                      </a:pPr>
                      <a:endParaRPr lang="fr-FR" altLang="fr-FR" sz="3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687513"/>
                  </a:ext>
                </a:extLst>
              </a:tr>
              <a:tr h="851358"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buClr>
                          <a:schemeClr val="accent1"/>
                        </a:buClr>
                        <a:buNone/>
                        <a:defRPr/>
                      </a:pPr>
                      <a:endParaRPr lang="fr-FR" altLang="fr-FR" sz="1400" b="1" kern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chemeClr val="accent1"/>
                        </a:buClr>
                        <a:buNone/>
                        <a:defRPr/>
                      </a:pPr>
                      <a:endParaRPr lang="fr-FR" altLang="fr-FR" sz="9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776709"/>
                  </a:ext>
                </a:extLst>
              </a:tr>
            </a:tbl>
          </a:graphicData>
        </a:graphic>
      </p:graphicFrame>
      <p:sp>
        <p:nvSpPr>
          <p:cNvPr id="15" name="Rectangle 3">
            <a:extLst>
              <a:ext uri="{FF2B5EF4-FFF2-40B4-BE49-F238E27FC236}">
                <a16:creationId xmlns:a16="http://schemas.microsoft.com/office/drawing/2014/main" id="{7972C499-EAFD-4C23-BDF9-8E6DDE9832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3999" y="5257792"/>
            <a:ext cx="9144000" cy="643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68288" indent="-268288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1756"/>
              </a:buClr>
              <a:buSzPct val="110000"/>
              <a:buFont typeface="Wingdings" panose="05000000000000000000" pitchFamily="2" charset="2"/>
              <a:buChar char="§"/>
              <a:defRPr lang="fr-FR" kern="1200" dirty="0" smtClean="0">
                <a:solidFill>
                  <a:schemeClr val="accent1"/>
                </a:solidFill>
                <a:latin typeface="Calibri"/>
                <a:ea typeface="MS PGothic" panose="020B0600070205080204" pitchFamily="34" charset="-128"/>
                <a:cs typeface="Calibri"/>
              </a:defRPr>
            </a:lvl1pPr>
            <a:lvl2pPr marL="534988" indent="-20637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Lucida Grande"/>
              <a:buChar char="-"/>
              <a:defRPr lang="fr-FR" sz="1600" kern="1200" dirty="0" smtClean="0">
                <a:solidFill>
                  <a:srgbClr val="36343B"/>
                </a:solidFill>
                <a:latin typeface="Calibri"/>
                <a:ea typeface="MS PGothic" panose="020B0600070205080204" pitchFamily="34" charset="-128"/>
                <a:cs typeface="Calibri"/>
              </a:defRPr>
            </a:lvl2pPr>
            <a:lvl3pPr marL="715963" indent="-158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Lucida Grande"/>
              <a:buChar char="&gt;"/>
              <a:defRPr lang="fr-FR" sz="1400" kern="1200" dirty="0" smtClean="0">
                <a:solidFill>
                  <a:srgbClr val="36343B"/>
                </a:solidFill>
                <a:latin typeface="Calibri"/>
                <a:ea typeface="MS PGothic" panose="020B0600070205080204" pitchFamily="34" charset="-128"/>
                <a:cs typeface="Calibri"/>
              </a:defRPr>
            </a:lvl3pPr>
            <a:lvl4pPr marL="892175" indent="-16986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Lucida Grande"/>
              <a:buChar char="-"/>
              <a:defRPr lang="fr-FR" sz="1200" kern="1200" dirty="0" smtClean="0">
                <a:solidFill>
                  <a:srgbClr val="36343B"/>
                </a:solidFill>
                <a:latin typeface="Calibri"/>
                <a:ea typeface="MS PGothic" panose="020B0600070205080204" pitchFamily="34" charset="-128"/>
                <a:cs typeface="Calibri"/>
              </a:defRPr>
            </a:lvl4pPr>
            <a:lvl5pPr marL="10795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fr-FR" sz="1100" kern="1200" dirty="0">
                <a:solidFill>
                  <a:srgbClr val="36343B"/>
                </a:solidFill>
                <a:latin typeface="Calibri"/>
                <a:ea typeface="MS PGothic" panose="020B0600070205080204" pitchFamily="34" charset="-128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0025" indent="-200025" eaLnBrk="1" hangingPunct="1">
              <a:buClr>
                <a:srgbClr val="92278F"/>
              </a:buClr>
              <a:buFontTx/>
              <a:buChar char="•"/>
              <a:defRPr/>
            </a:pPr>
            <a:r>
              <a:rPr lang="fr-FR" altLang="fr-FR" b="1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Suite à maladie, MR LEJEUNE est en arrêt de travail pendant 1 mois  </a:t>
            </a:r>
            <a:r>
              <a:rPr lang="fr-FR" altLang="fr-FR" sz="1400" b="1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indent="0" eaLnBrk="1" hangingPunct="1">
              <a:buClr>
                <a:srgbClr val="92278F"/>
              </a:buClr>
              <a:buNone/>
              <a:defRPr/>
            </a:pPr>
            <a:endParaRPr lang="fr-FR" altLang="fr-FR" sz="14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00025" indent="-200025" eaLnBrk="1" hangingPunct="1">
              <a:buClr>
                <a:srgbClr val="92278F"/>
              </a:buClr>
              <a:buFontTx/>
              <a:buChar char="•"/>
              <a:defRPr/>
            </a:pPr>
            <a:endParaRPr lang="fr-FR" altLang="fr-FR" sz="14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7838CB0A-9A7B-4322-80DC-8639B0026CB0}"/>
              </a:ext>
            </a:extLst>
          </p:cNvPr>
          <p:cNvSpPr txBox="1">
            <a:spLocks/>
          </p:cNvSpPr>
          <p:nvPr/>
        </p:nvSpPr>
        <p:spPr>
          <a:xfrm>
            <a:off x="1523999" y="4680536"/>
            <a:ext cx="9144000" cy="4565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algn="ctr" eaLnBrk="0" hangingPunct="0">
              <a:defRPr sz="2000" b="1">
                <a:solidFill>
                  <a:schemeClr val="bg1"/>
                </a:solidFill>
                <a:latin typeface="Century Gothic" panose="020B0502020202020204" pitchFamily="34" charset="0"/>
                <a:cs typeface="Arial" charset="0"/>
              </a:defRPr>
            </a:lvl1pPr>
          </a:lstStyle>
          <a:p>
            <a:pPr algn="l"/>
            <a:r>
              <a:rPr lang="fr-FR" dirty="0">
                <a:solidFill>
                  <a:prstClr val="white"/>
                </a:solidFill>
              </a:rPr>
              <a:t>SINISTRE</a:t>
            </a:r>
          </a:p>
        </p:txBody>
      </p:sp>
    </p:spTree>
    <p:extLst>
      <p:ext uri="{BB962C8B-B14F-4D97-AF65-F5344CB8AC3E}">
        <p14:creationId xmlns:p14="http://schemas.microsoft.com/office/powerpoint/2010/main" val="8320834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1CF732F7-7CED-4749-8142-B11811AC6F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686731"/>
              </p:ext>
            </p:extLst>
          </p:nvPr>
        </p:nvGraphicFramePr>
        <p:xfrm>
          <a:off x="0" y="2193984"/>
          <a:ext cx="12073496" cy="44545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1957">
                  <a:extLst>
                    <a:ext uri="{9D8B030D-6E8A-4147-A177-3AD203B41FA5}">
                      <a16:colId xmlns:a16="http://schemas.microsoft.com/office/drawing/2014/main" val="172037180"/>
                    </a:ext>
                  </a:extLst>
                </a:gridCol>
                <a:gridCol w="6211539">
                  <a:extLst>
                    <a:ext uri="{9D8B030D-6E8A-4147-A177-3AD203B41FA5}">
                      <a16:colId xmlns:a16="http://schemas.microsoft.com/office/drawing/2014/main" val="4223862425"/>
                    </a:ext>
                  </a:extLst>
                </a:gridCol>
              </a:tblGrid>
              <a:tr h="537605">
                <a:tc>
                  <a:txBody>
                    <a:bodyPr/>
                    <a:lstStyle/>
                    <a:p>
                      <a:r>
                        <a:rPr lang="fr-FR" dirty="0"/>
                        <a:t>Calcul sans prévoyance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Calcul avec Prévoyance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973490"/>
                  </a:ext>
                </a:extLst>
              </a:tr>
              <a:tr h="439634">
                <a:tc>
                  <a:txBody>
                    <a:bodyPr/>
                    <a:lstStyle/>
                    <a:p>
                      <a:r>
                        <a:rPr lang="fr-FR" dirty="0"/>
                        <a:t>Arrêt de travail: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Arrêt de travail: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179109"/>
                  </a:ext>
                </a:extLst>
              </a:tr>
              <a:tr h="1596462">
                <a:tc>
                  <a:txBody>
                    <a:bodyPr/>
                    <a:lstStyle/>
                    <a:p>
                      <a:r>
                        <a:rPr lang="fr-FR" dirty="0"/>
                        <a:t>Notre assuré bénéficiera de 19,62 euros / jour de son RO dès le 4</a:t>
                      </a:r>
                      <a:r>
                        <a:rPr lang="fr-FR" baseline="30000" dirty="0"/>
                        <a:t>ème</a:t>
                      </a:r>
                      <a:r>
                        <a:rPr lang="fr-FR" dirty="0"/>
                        <a:t> jour de son arrêt  . </a:t>
                      </a:r>
                    </a:p>
                    <a:p>
                      <a:r>
                        <a:rPr lang="fr-FR" dirty="0"/>
                        <a:t>Donc, bénéficiera de 27x 19,62 euros soit 529,74 euros pendant son mois d’arrêt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Grâce à  notre contrat </a:t>
                      </a:r>
                      <a:r>
                        <a:rPr lang="fr-FR" dirty="0" err="1"/>
                        <a:t>Prév</a:t>
                      </a:r>
                      <a:r>
                        <a:rPr lang="fr-FR" dirty="0"/>
                        <a:t> Pro, notre client va retoucher à compter du 4</a:t>
                      </a:r>
                      <a:r>
                        <a:rPr lang="fr-FR" baseline="30000" dirty="0"/>
                        <a:t>ème</a:t>
                      </a:r>
                      <a:r>
                        <a:rPr lang="fr-FR" dirty="0"/>
                        <a:t> jour jusqu’au 363</a:t>
                      </a:r>
                      <a:r>
                        <a:rPr lang="fr-FR" baseline="30000" dirty="0"/>
                        <a:t>ème</a:t>
                      </a:r>
                      <a:r>
                        <a:rPr lang="fr-FR" dirty="0"/>
                        <a:t> jour (si F optimal) 39,62 euros/jour soit 100% de son Revenu  notamment pendant son mois d’arrêt.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997198"/>
                  </a:ext>
                </a:extLst>
              </a:tr>
              <a:tr h="1481787">
                <a:tc>
                  <a:txBody>
                    <a:bodyPr/>
                    <a:lstStyle/>
                    <a:p>
                      <a:r>
                        <a:rPr lang="fr-FR" dirty="0"/>
                        <a:t>Total: Notre client ne retouche que 44% de son revenu avec son RO 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Notons que l’option FEP ne s’est pas proposée puisque le client n’est pas éligible.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763408"/>
                  </a:ext>
                </a:extLst>
              </a:tr>
              <a:tr h="39902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095167"/>
                  </a:ext>
                </a:extLst>
              </a:tr>
            </a:tbl>
          </a:graphicData>
        </a:graphic>
      </p:graphicFrame>
      <p:graphicFrame>
        <p:nvGraphicFramePr>
          <p:cNvPr id="8" name="Tableau 10">
            <a:extLst>
              <a:ext uri="{FF2B5EF4-FFF2-40B4-BE49-F238E27FC236}">
                <a16:creationId xmlns:a16="http://schemas.microsoft.com/office/drawing/2014/main" id="{86D12911-9527-4819-960E-3A58B64A17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754338"/>
              </p:ext>
            </p:extLst>
          </p:nvPr>
        </p:nvGraphicFramePr>
        <p:xfrm>
          <a:off x="806825" y="730944"/>
          <a:ext cx="10058402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1">
                  <a:extLst>
                    <a:ext uri="{9D8B030D-6E8A-4147-A177-3AD203B41FA5}">
                      <a16:colId xmlns:a16="http://schemas.microsoft.com/office/drawing/2014/main" val="3193689025"/>
                    </a:ext>
                  </a:extLst>
                </a:gridCol>
                <a:gridCol w="5029201">
                  <a:extLst>
                    <a:ext uri="{9D8B030D-6E8A-4147-A177-3AD203B41FA5}">
                      <a16:colId xmlns:a16="http://schemas.microsoft.com/office/drawing/2014/main" val="4253067196"/>
                    </a:ext>
                  </a:extLst>
                </a:gridCol>
              </a:tblGrid>
              <a:tr h="983556">
                <a:tc>
                  <a:txBody>
                    <a:bodyPr/>
                    <a:lstStyle/>
                    <a:p>
                      <a:pPr marL="200025" indent="-200025" defTabSz="457200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Revenus en activité : 1200 €/mois</a:t>
                      </a:r>
                    </a:p>
                    <a:p>
                      <a:pPr marL="200025" indent="-200025" defTabSz="457200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Le client  est en arrêt de travail pendant 1 mois suite à  maladie.</a:t>
                      </a:r>
                    </a:p>
                    <a:p>
                      <a:pPr marL="0" indent="0" defTabSz="457200">
                        <a:buClr>
                          <a:schemeClr val="accent1"/>
                        </a:buClr>
                        <a:buFontTx/>
                        <a:buNone/>
                        <a:defRPr/>
                      </a:pPr>
                      <a:endParaRPr lang="fr-FR" altLang="fr-FR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00025" indent="-200025" defTabSz="457200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Connaissance du RO</a:t>
                      </a:r>
                    </a:p>
                    <a:p>
                      <a:pPr marL="200025" indent="-200025" defTabSz="457200">
                        <a:buClr>
                          <a:schemeClr val="accent1"/>
                        </a:buClr>
                        <a:buFontTx/>
                        <a:buChar char="•"/>
                        <a:defRPr/>
                      </a:pPr>
                      <a:r>
                        <a:rPr lang="fr-FR" altLang="fr-FR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Cf simulateur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297981"/>
                  </a:ext>
                </a:extLst>
              </a:tr>
            </a:tbl>
          </a:graphicData>
        </a:graphic>
      </p:graphicFrame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47098C4D-FA2F-42B1-B221-E34194E14EF4}"/>
              </a:ext>
            </a:extLst>
          </p:cNvPr>
          <p:cNvSpPr txBox="1">
            <a:spLocks/>
          </p:cNvSpPr>
          <p:nvPr/>
        </p:nvSpPr>
        <p:spPr>
          <a:xfrm>
            <a:off x="806825" y="-2"/>
            <a:ext cx="4281452" cy="73094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lIns="80145" tIns="40073" rIns="80145" bIns="40073" anchor="ctr"/>
          <a:lstStyle>
            <a:defPPr>
              <a:defRPr lang="fr-FR"/>
            </a:defPPr>
            <a:lvl1pPr algn="ctr" eaLnBrk="0" hangingPunct="0">
              <a:defRPr sz="2000" b="1">
                <a:solidFill>
                  <a:schemeClr val="bg1"/>
                </a:solidFill>
                <a:latin typeface="Century Gothic" panose="020B0502020202020204" pitchFamily="34" charset="0"/>
                <a:cs typeface="Arial" charset="0"/>
              </a:defRPr>
            </a:lvl1pPr>
          </a:lstStyle>
          <a:p>
            <a:r>
              <a:rPr lang="fr-FR" dirty="0">
                <a:solidFill>
                  <a:prstClr val="white"/>
                </a:solidFill>
              </a:rPr>
              <a:t>CAS CLIENT N°5</a:t>
            </a:r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88E9C5A6-C0B9-45B6-B059-60E8EA107AC1}"/>
              </a:ext>
            </a:extLst>
          </p:cNvPr>
          <p:cNvSpPr txBox="1">
            <a:spLocks/>
          </p:cNvSpPr>
          <p:nvPr/>
        </p:nvSpPr>
        <p:spPr>
          <a:xfrm>
            <a:off x="4123363" y="-2"/>
            <a:ext cx="6741861" cy="730946"/>
          </a:xfrm>
          <a:prstGeom prst="rect">
            <a:avLst/>
          </a:prstGeom>
          <a:solidFill>
            <a:srgbClr val="53267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algn="ctr" defTabSz="457200">
              <a:defRPr sz="2000" b="1" kern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CAS LEJEUNE – CREATEUR</a:t>
            </a:r>
          </a:p>
        </p:txBody>
      </p:sp>
    </p:spTree>
    <p:extLst>
      <p:ext uri="{BB962C8B-B14F-4D97-AF65-F5344CB8AC3E}">
        <p14:creationId xmlns:p14="http://schemas.microsoft.com/office/powerpoint/2010/main" val="10718005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070F3A-9926-4B82-B75F-3CA53EE40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159" y="607832"/>
            <a:ext cx="10373391" cy="608400"/>
          </a:xfrm>
        </p:spPr>
        <p:txBody>
          <a:bodyPr/>
          <a:lstStyle/>
          <a:p>
            <a:r>
              <a:rPr lang="fr-FR" dirty="0"/>
              <a:t> En RDV AVEC UN CREATEUR/REPRENEUR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D77179B-B033-49F7-9FB4-13CC513CB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1CE006-55D1-4887-92E4-443F2FE44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46</a:t>
            </a:fld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2DCA4F2-1B66-4506-B552-33EE20B6889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9073C37A-6B52-4411-BB5E-8701037F4086}"/>
              </a:ext>
            </a:extLst>
          </p:cNvPr>
          <p:cNvSpPr txBox="1">
            <a:spLocks/>
          </p:cNvSpPr>
          <p:nvPr/>
        </p:nvSpPr>
        <p:spPr>
          <a:xfrm>
            <a:off x="1087718" y="1135430"/>
            <a:ext cx="10373391" cy="811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400" dirty="0"/>
              <a:t>Mon client bénéficie de l’ACRE/l’ARE/ARCE : </a:t>
            </a:r>
          </a:p>
          <a:p>
            <a:pPr algn="ctr"/>
            <a:r>
              <a:rPr lang="fr-FR" sz="2400" dirty="0">
                <a:solidFill>
                  <a:schemeClr val="accent1"/>
                </a:solidFill>
              </a:rPr>
              <a:t>puis-je lui proposer l’offre Prévoyance Pro 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60253CC-D05B-42CC-8E2E-7D2702CC8577}"/>
              </a:ext>
            </a:extLst>
          </p:cNvPr>
          <p:cNvSpPr txBox="1"/>
          <p:nvPr/>
        </p:nvSpPr>
        <p:spPr>
          <a:xfrm>
            <a:off x="1440000" y="3581825"/>
            <a:ext cx="2876075" cy="748795"/>
          </a:xfrm>
          <a:prstGeom prst="rect">
            <a:avLst/>
          </a:prstGeom>
          <a:noFill/>
          <a:ln>
            <a:solidFill>
              <a:srgbClr val="8064A2">
                <a:lumMod val="50000"/>
              </a:srgbClr>
            </a:solidFill>
          </a:ln>
        </p:spPr>
        <p:txBody>
          <a:bodyPr wrap="square" rtlCol="0">
            <a:spAutoFit/>
          </a:bodyPr>
          <a:lstStyle/>
          <a:p>
            <a:pPr defTabSz="1219170">
              <a:defRPr/>
            </a:pPr>
            <a:r>
              <a:rPr lang="fr-FR" sz="2133" b="1" kern="0" dirty="0">
                <a:solidFill>
                  <a:srgbClr val="8064A2">
                    <a:lumMod val="75000"/>
                  </a:srgbClr>
                </a:solidFill>
                <a:latin typeface="Bradley Hand ITC" panose="03070402050302030203" pitchFamily="66" charset="0"/>
              </a:rPr>
              <a:t>Votre client à prévu de se verser  un revenu ?</a:t>
            </a:r>
            <a:endParaRPr lang="fr-FR" sz="2133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6E53193-BB2D-4848-8AF8-CE5CAFB71386}"/>
              </a:ext>
            </a:extLst>
          </p:cNvPr>
          <p:cNvSpPr txBox="1"/>
          <p:nvPr/>
        </p:nvSpPr>
        <p:spPr>
          <a:xfrm>
            <a:off x="1440000" y="5041944"/>
            <a:ext cx="2876075" cy="1077026"/>
          </a:xfrm>
          <a:prstGeom prst="rect">
            <a:avLst/>
          </a:prstGeom>
          <a:noFill/>
          <a:ln>
            <a:solidFill>
              <a:srgbClr val="8064A2">
                <a:lumMod val="50000"/>
              </a:srgbClr>
            </a:solidFill>
          </a:ln>
        </p:spPr>
        <p:txBody>
          <a:bodyPr wrap="square" rtlCol="0">
            <a:spAutoFit/>
          </a:bodyPr>
          <a:lstStyle/>
          <a:p>
            <a:pPr defTabSz="1219170">
              <a:defRPr/>
            </a:pPr>
            <a:r>
              <a:rPr lang="fr-FR" sz="2133" b="1" kern="0" dirty="0">
                <a:solidFill>
                  <a:srgbClr val="8064A2">
                    <a:lumMod val="75000"/>
                  </a:srgbClr>
                </a:solidFill>
                <a:latin typeface="Bradley Hand ITC" panose="03070402050302030203" pitchFamily="66" charset="0"/>
              </a:rPr>
              <a:t>Votre client ne prévoit pas de se verser un revenu ?</a:t>
            </a:r>
            <a:endParaRPr lang="fr-FR" sz="2133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A82F09BC-B3B3-40B6-8B8E-4F657508B50A}"/>
              </a:ext>
            </a:extLst>
          </p:cNvPr>
          <p:cNvSpPr/>
          <p:nvPr/>
        </p:nvSpPr>
        <p:spPr>
          <a:xfrm>
            <a:off x="4935558" y="5041944"/>
            <a:ext cx="5916001" cy="1022184"/>
          </a:xfrm>
          <a:prstGeom prst="wedgeRectCallout">
            <a:avLst>
              <a:gd name="adj1" fmla="val -61914"/>
              <a:gd name="adj2" fmla="val 6275"/>
            </a:avLst>
          </a:prstGeom>
          <a:solidFill>
            <a:srgbClr val="8064A2">
              <a:lumMod val="20000"/>
              <a:lumOff val="80000"/>
            </a:srgbClr>
          </a:solidFill>
          <a:ln w="25400" cap="flat" cmpd="sng" algn="ctr">
            <a:solidFill>
              <a:srgbClr val="8064A2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just" defTabSz="1219170">
              <a:defRPr/>
            </a:pPr>
            <a:r>
              <a:rPr lang="fr-FR" sz="1467" kern="0" dirty="0">
                <a:solidFill>
                  <a:prstClr val="black"/>
                </a:solidFill>
                <a:latin typeface="Calibri"/>
              </a:rPr>
              <a:t>Il convient d’indiquer un revenu de 0€ dans l’outil de simulation qui limitera les garanties au minimum du contrat, à savoir 500 € par mois.</a:t>
            </a:r>
          </a:p>
          <a:p>
            <a:pPr algn="just" defTabSz="1219170">
              <a:defRPr/>
            </a:pPr>
            <a:r>
              <a:rPr lang="fr-FR" sz="1467" kern="0" dirty="0">
                <a:solidFill>
                  <a:prstClr val="black"/>
                </a:solidFill>
                <a:latin typeface="Calibri"/>
              </a:rPr>
              <a:t> </a:t>
            </a:r>
          </a:p>
        </p:txBody>
      </p:sp>
      <p:sp>
        <p:nvSpPr>
          <p:cNvPr id="12" name="Bulle narrative : rectangle 11">
            <a:extLst>
              <a:ext uri="{FF2B5EF4-FFF2-40B4-BE49-F238E27FC236}">
                <a16:creationId xmlns:a16="http://schemas.microsoft.com/office/drawing/2014/main" id="{29B6054D-D9F2-4C9E-AFB8-E719377C8DE6}"/>
              </a:ext>
            </a:extLst>
          </p:cNvPr>
          <p:cNvSpPr/>
          <p:nvPr/>
        </p:nvSpPr>
        <p:spPr>
          <a:xfrm>
            <a:off x="4935558" y="3328231"/>
            <a:ext cx="5916001" cy="980952"/>
          </a:xfrm>
          <a:prstGeom prst="wedgeRectCallout">
            <a:avLst>
              <a:gd name="adj1" fmla="val -62331"/>
              <a:gd name="adj2" fmla="val 14750"/>
            </a:avLst>
          </a:prstGeom>
          <a:solidFill>
            <a:srgbClr val="8064A2">
              <a:lumMod val="20000"/>
              <a:lumOff val="80000"/>
            </a:srgbClr>
          </a:solidFill>
          <a:ln w="25400" cap="flat" cmpd="sng" algn="ctr">
            <a:solidFill>
              <a:srgbClr val="8064A2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defTabSz="1219170">
              <a:defRPr/>
            </a:pPr>
            <a:r>
              <a:rPr lang="fr-FR" sz="1467" kern="0" dirty="0">
                <a:solidFill>
                  <a:prstClr val="black"/>
                </a:solidFill>
                <a:latin typeface="Calibri"/>
              </a:rPr>
              <a:t>Il convient de se baser sur son prévisionnel.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1FE4DDB-07C5-4E8B-9A1D-C69E23FB9215}"/>
              </a:ext>
            </a:extLst>
          </p:cNvPr>
          <p:cNvGrpSpPr/>
          <p:nvPr/>
        </p:nvGrpSpPr>
        <p:grpSpPr>
          <a:xfrm>
            <a:off x="4009761" y="1961841"/>
            <a:ext cx="4529297" cy="1351436"/>
            <a:chOff x="4951959" y="1137843"/>
            <a:chExt cx="3257362" cy="1314453"/>
          </a:xfrm>
        </p:grpSpPr>
        <p:sp>
          <p:nvSpPr>
            <p:cNvPr id="14" name="Explosion : 8 points 13">
              <a:extLst>
                <a:ext uri="{FF2B5EF4-FFF2-40B4-BE49-F238E27FC236}">
                  <a16:creationId xmlns:a16="http://schemas.microsoft.com/office/drawing/2014/main" id="{244B895E-168A-4471-A293-529EE4B298C2}"/>
                </a:ext>
              </a:extLst>
            </p:cNvPr>
            <p:cNvSpPr/>
            <p:nvPr/>
          </p:nvSpPr>
          <p:spPr>
            <a:xfrm>
              <a:off x="4951959" y="1137843"/>
              <a:ext cx="3257362" cy="1314453"/>
            </a:xfrm>
            <a:prstGeom prst="irregularSeal1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133" dirty="0"/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C76E8C5-58E7-4CDA-9002-39884E4FD411}"/>
                </a:ext>
              </a:extLst>
            </p:cNvPr>
            <p:cNvSpPr txBox="1"/>
            <p:nvPr/>
          </p:nvSpPr>
          <p:spPr>
            <a:xfrm>
              <a:off x="6002873" y="1503736"/>
              <a:ext cx="1097280" cy="648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733" dirty="0">
                  <a:solidFill>
                    <a:schemeClr val="bg1"/>
                  </a:solidFill>
                </a:rPr>
                <a:t>OUI</a:t>
              </a:r>
            </a:p>
          </p:txBody>
        </p:sp>
      </p:grp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096B9CC1-217F-4F91-B123-96A1FA1D31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47427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814974" y="1703159"/>
            <a:ext cx="8377026" cy="1105880"/>
          </a:xfrm>
        </p:spPr>
        <p:txBody>
          <a:bodyPr wrap="square">
            <a:spAutoFit/>
          </a:bodyPr>
          <a:lstStyle/>
          <a:p>
            <a:r>
              <a:rPr lang="fr-FR" sz="3733" dirty="0"/>
              <a:t>3. </a:t>
            </a:r>
            <a:r>
              <a:rPr lang="fr-FR" sz="3200" dirty="0"/>
              <a:t>TRAITEMENT DE L’OBJECTION:</a:t>
            </a:r>
            <a:br>
              <a:rPr lang="fr-FR" sz="3200" dirty="0"/>
            </a:br>
            <a:r>
              <a:rPr lang="fr-FR" sz="3200" dirty="0"/>
              <a:t> « J’AI DÉJÀ UN CONTRAT A LA CONCURRENCE!! » </a:t>
            </a:r>
            <a:endParaRPr lang="fr-FR" sz="3200" dirty="0">
              <a:solidFill>
                <a:schemeClr val="tx1"/>
              </a:solidFill>
            </a:endParaRP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1" name="object 6"/>
          <p:cNvSpPr/>
          <p:nvPr/>
        </p:nvSpPr>
        <p:spPr>
          <a:xfrm>
            <a:off x="3960000" y="4048961"/>
            <a:ext cx="574040" cy="72391"/>
          </a:xfrm>
          <a:custGeom>
            <a:avLst/>
            <a:gdLst/>
            <a:ahLst/>
            <a:cxnLst/>
            <a:rect l="l" t="t" r="r" b="b"/>
            <a:pathLst>
              <a:path w="430529" h="72389">
                <a:moveTo>
                  <a:pt x="0" y="71996"/>
                </a:moveTo>
                <a:lnTo>
                  <a:pt x="430402" y="71996"/>
                </a:lnTo>
                <a:lnTo>
                  <a:pt x="430402" y="0"/>
                </a:lnTo>
                <a:lnTo>
                  <a:pt x="0" y="0"/>
                </a:lnTo>
                <a:lnTo>
                  <a:pt x="0" y="7199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7" name="Espace réservé du pied de page 8">
            <a:extLst>
              <a:ext uri="{FF2B5EF4-FFF2-40B4-BE49-F238E27FC236}">
                <a16:creationId xmlns:a16="http://schemas.microsoft.com/office/drawing/2014/main" id="{3B922F80-F9D3-4A0D-B922-68D5E9CB3862}"/>
              </a:ext>
            </a:extLst>
          </p:cNvPr>
          <p:cNvSpPr txBox="1">
            <a:spLocks/>
          </p:cNvSpPr>
          <p:nvPr/>
        </p:nvSpPr>
        <p:spPr>
          <a:xfrm>
            <a:off x="343184" y="6599240"/>
            <a:ext cx="6688221" cy="16421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800" b="0" kern="1200" cap="none" baseline="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67" dirty="0"/>
              <a:t>Atelier PREV OYANCE PRO CEGEE                 JANVIER  2022</a:t>
            </a:r>
            <a:endParaRPr lang="fr-FR" sz="1067" dirty="0"/>
          </a:p>
        </p:txBody>
      </p:sp>
    </p:spTree>
    <p:extLst>
      <p:ext uri="{BB962C8B-B14F-4D97-AF65-F5344CB8AC3E}">
        <p14:creationId xmlns:p14="http://schemas.microsoft.com/office/powerpoint/2010/main" val="119218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AFB5AF45-CF0F-411F-9EB0-7990EE9BE283}"/>
              </a:ext>
            </a:extLst>
          </p:cNvPr>
          <p:cNvSpPr txBox="1">
            <a:spLocks/>
          </p:cNvSpPr>
          <p:nvPr/>
        </p:nvSpPr>
        <p:spPr>
          <a:xfrm>
            <a:off x="3394258" y="443303"/>
            <a:ext cx="10373391" cy="47892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sz="2133" dirty="0"/>
              <a:t>Le nouveau process de reprise concurrence</a:t>
            </a:r>
            <a:br>
              <a:rPr lang="fr-FR" sz="2133" dirty="0"/>
            </a:br>
            <a:endParaRPr lang="fr-FR" sz="2133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54E1BC9-3A28-4BAF-8B9C-20EB48202217}"/>
              </a:ext>
            </a:extLst>
          </p:cNvPr>
          <p:cNvGrpSpPr/>
          <p:nvPr/>
        </p:nvGrpSpPr>
        <p:grpSpPr>
          <a:xfrm>
            <a:off x="814046" y="1476695"/>
            <a:ext cx="10874341" cy="4887277"/>
            <a:chOff x="610534" y="1107521"/>
            <a:chExt cx="8155756" cy="3665458"/>
          </a:xfrm>
        </p:grpSpPr>
        <p:sp>
          <p:nvSpPr>
            <p:cNvPr id="18" name="Espace réservé du texte 4">
              <a:extLst>
                <a:ext uri="{FF2B5EF4-FFF2-40B4-BE49-F238E27FC236}">
                  <a16:creationId xmlns:a16="http://schemas.microsoft.com/office/drawing/2014/main" id="{2162E114-868F-4380-8215-D94E546C3CFE}"/>
                </a:ext>
              </a:extLst>
            </p:cNvPr>
            <p:cNvSpPr txBox="1">
              <a:spLocks/>
            </p:cNvSpPr>
            <p:nvPr/>
          </p:nvSpPr>
          <p:spPr>
            <a:xfrm>
              <a:off x="610534" y="1128979"/>
              <a:ext cx="591950" cy="246173"/>
            </a:xfrm>
            <a:prstGeom prst="rect">
              <a:avLst/>
            </a:prstGeom>
          </p:spPr>
          <p:txBody>
            <a:bodyPr vert="horz" lIns="0" tIns="0" rIns="0" bIns="0" rtlCol="0">
              <a:spAutoFit/>
            </a:bodyPr>
            <a:lstStyle>
              <a:lvl1pPr marL="0" indent="0" algn="ctr" defTabSz="685783" rtl="0" eaLnBrk="1" latinLnBrk="0" hangingPunct="1">
                <a:lnSpc>
                  <a:spcPct val="10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sz="20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16000" indent="-216000" algn="l" defTabSz="685783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"/>
                <a:defRPr sz="14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34000" indent="-234000" algn="l" defTabSz="685783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chemeClr val="accent1"/>
                </a:buClr>
                <a:buFont typeface="Wingdings" panose="05000000000000000000" pitchFamily="2" charset="2"/>
                <a:buChar char=""/>
                <a:defRPr sz="1300" b="0" kern="1200" cap="none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50000" indent="-180000" algn="l" defTabSz="685783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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94000" indent="-129600" algn="l" defTabSz="685783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1"/>
                </a:buClr>
                <a:buSzPct val="80000"/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83185" indent="-129597" algn="l" defTabSz="685783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95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86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78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2133" dirty="0"/>
                <a:t>1</a:t>
              </a:r>
            </a:p>
          </p:txBody>
        </p:sp>
        <p:sp>
          <p:nvSpPr>
            <p:cNvPr id="19" name="Titre 1">
              <a:extLst>
                <a:ext uri="{FF2B5EF4-FFF2-40B4-BE49-F238E27FC236}">
                  <a16:creationId xmlns:a16="http://schemas.microsoft.com/office/drawing/2014/main" id="{F12F68BB-C662-4508-8A23-73E26520F74B}"/>
                </a:ext>
              </a:extLst>
            </p:cNvPr>
            <p:cNvSpPr txBox="1">
              <a:spLocks/>
            </p:cNvSpPr>
            <p:nvPr/>
          </p:nvSpPr>
          <p:spPr>
            <a:xfrm>
              <a:off x="1082195" y="1182431"/>
              <a:ext cx="4238314" cy="82224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algn="l" defTabSz="68578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000" b="1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fr-FR" sz="1467" b="0" dirty="0"/>
                <a:t>Prise en compte de la date d’échéance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fr-FR" sz="1200" b="0" dirty="0">
                  <a:solidFill>
                    <a:schemeClr val="tx1"/>
                  </a:solidFill>
                </a:rPr>
                <a:t>Le CC pro pourra entamer la démarche de reprise 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fr-FR" sz="1200" b="0" dirty="0">
                  <a:solidFill>
                    <a:schemeClr val="tx1"/>
                  </a:solidFill>
                </a:rPr>
                <a:t>avec son client : </a:t>
              </a:r>
            </a:p>
          </p:txBody>
        </p:sp>
        <p:sp>
          <p:nvSpPr>
            <p:cNvPr id="25" name="Espace réservé du texte 4">
              <a:extLst>
                <a:ext uri="{FF2B5EF4-FFF2-40B4-BE49-F238E27FC236}">
                  <a16:creationId xmlns:a16="http://schemas.microsoft.com/office/drawing/2014/main" id="{BED22301-8E02-424F-8F98-C62CCF1F8CBE}"/>
                </a:ext>
              </a:extLst>
            </p:cNvPr>
            <p:cNvSpPr txBox="1">
              <a:spLocks/>
            </p:cNvSpPr>
            <p:nvPr/>
          </p:nvSpPr>
          <p:spPr>
            <a:xfrm>
              <a:off x="4533480" y="1107521"/>
              <a:ext cx="591950" cy="246173"/>
            </a:xfrm>
            <a:prstGeom prst="rect">
              <a:avLst/>
            </a:prstGeom>
          </p:spPr>
          <p:txBody>
            <a:bodyPr vert="horz" lIns="0" tIns="0" rIns="0" bIns="0" rtlCol="0">
              <a:spAutoFit/>
            </a:bodyPr>
            <a:lstStyle>
              <a:lvl1pPr marL="0" indent="0" algn="ctr" defTabSz="685783" rtl="0" eaLnBrk="1" latinLnBrk="0" hangingPunct="1">
                <a:lnSpc>
                  <a:spcPct val="10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sz="20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16000" indent="-216000" algn="l" defTabSz="685783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"/>
                <a:defRPr sz="14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34000" indent="-234000" algn="l" defTabSz="685783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chemeClr val="accent1"/>
                </a:buClr>
                <a:buFont typeface="Wingdings" panose="05000000000000000000" pitchFamily="2" charset="2"/>
                <a:buChar char=""/>
                <a:defRPr sz="1300" b="0" kern="1200" cap="none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50000" indent="-180000" algn="l" defTabSz="685783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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94000" indent="-129600" algn="l" defTabSz="685783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1"/>
                </a:buClr>
                <a:buSzPct val="80000"/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83185" indent="-129597" algn="l" defTabSz="685783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95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86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78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2133" dirty="0"/>
                <a:t>2</a:t>
              </a:r>
            </a:p>
          </p:txBody>
        </p:sp>
        <p:sp>
          <p:nvSpPr>
            <p:cNvPr id="26" name="Titre 1">
              <a:extLst>
                <a:ext uri="{FF2B5EF4-FFF2-40B4-BE49-F238E27FC236}">
                  <a16:creationId xmlns:a16="http://schemas.microsoft.com/office/drawing/2014/main" id="{3BD95568-4798-4289-95B0-4376C1DB8288}"/>
                </a:ext>
              </a:extLst>
            </p:cNvPr>
            <p:cNvSpPr txBox="1">
              <a:spLocks/>
            </p:cNvSpPr>
            <p:nvPr/>
          </p:nvSpPr>
          <p:spPr>
            <a:xfrm>
              <a:off x="5031366" y="1120114"/>
              <a:ext cx="3630499" cy="93363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algn="l" defTabSz="68578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000" b="1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fr-FR" sz="1467" b="0" dirty="0"/>
                <a:t>Après réalisation d’une simulation </a:t>
              </a:r>
            </a:p>
            <a:p>
              <a:pPr defTabSz="1219170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fr-FR" sz="1200" b="0" dirty="0">
                  <a:solidFill>
                    <a:schemeClr val="tx1"/>
                  </a:solidFill>
                </a:rPr>
                <a:t>Le CC enverra au CEP (Centre d’Expertise Pro) une demande d’étude d’équivalence en complétant la fiche ci-dessous : </a:t>
              </a:r>
            </a:p>
            <a:p>
              <a:pPr defTabSz="1219170">
                <a:lnSpc>
                  <a:spcPct val="100000"/>
                </a:lnSpc>
                <a:spcBef>
                  <a:spcPts val="0"/>
                </a:spcBef>
                <a:defRPr/>
              </a:pPr>
              <a:endParaRPr lang="fr-FR" sz="1400" b="0" dirty="0">
                <a:solidFill>
                  <a:schemeClr val="tx1"/>
                </a:solidFill>
              </a:endParaRPr>
            </a:p>
            <a:p>
              <a:pPr defTabSz="1219170">
                <a:lnSpc>
                  <a:spcPct val="100000"/>
                </a:lnSpc>
                <a:spcBef>
                  <a:spcPts val="0"/>
                </a:spcBef>
                <a:defRPr/>
              </a:pPr>
              <a:endParaRPr lang="fr-FR" sz="1400" b="0" dirty="0">
                <a:solidFill>
                  <a:schemeClr val="tx1"/>
                </a:solidFill>
              </a:endParaRPr>
            </a:p>
            <a:p>
              <a:pPr defTabSz="1219170">
                <a:lnSpc>
                  <a:spcPct val="100000"/>
                </a:lnSpc>
                <a:spcBef>
                  <a:spcPts val="0"/>
                </a:spcBef>
                <a:defRPr/>
              </a:pPr>
              <a:endParaRPr lang="fr-FR" sz="1400" b="0" dirty="0">
                <a:solidFill>
                  <a:schemeClr val="tx1"/>
                </a:solidFill>
              </a:endParaRPr>
            </a:p>
            <a:p>
              <a:pPr defTabSz="1219170">
                <a:lnSpc>
                  <a:spcPct val="100000"/>
                </a:lnSpc>
                <a:spcBef>
                  <a:spcPts val="0"/>
                </a:spcBef>
                <a:defRPr/>
              </a:pPr>
              <a:endParaRPr lang="fr-FR" sz="1400" b="0" dirty="0">
                <a:solidFill>
                  <a:schemeClr val="tx1"/>
                </a:solidFill>
              </a:endParaRPr>
            </a:p>
            <a:p>
              <a:pPr defTabSz="1219170">
                <a:lnSpc>
                  <a:spcPct val="100000"/>
                </a:lnSpc>
                <a:spcBef>
                  <a:spcPts val="0"/>
                </a:spcBef>
                <a:defRPr/>
              </a:pPr>
              <a:endParaRPr lang="fr-FR" sz="1400" b="0" dirty="0">
                <a:solidFill>
                  <a:schemeClr val="tx1"/>
                </a:solidFill>
              </a:endParaRPr>
            </a:p>
            <a:p>
              <a:pPr defTabSz="1219170">
                <a:lnSpc>
                  <a:spcPct val="100000"/>
                </a:lnSpc>
                <a:spcBef>
                  <a:spcPts val="0"/>
                </a:spcBef>
                <a:defRPr/>
              </a:pPr>
              <a:endParaRPr lang="fr-FR" sz="1400" b="0" dirty="0">
                <a:solidFill>
                  <a:schemeClr val="tx1"/>
                </a:solidFill>
              </a:endParaRPr>
            </a:p>
            <a:p>
              <a:pPr defTabSz="1219170">
                <a:lnSpc>
                  <a:spcPct val="100000"/>
                </a:lnSpc>
                <a:spcBef>
                  <a:spcPts val="0"/>
                </a:spcBef>
                <a:defRPr/>
              </a:pPr>
              <a:endParaRPr lang="fr-FR" sz="1400" b="0" dirty="0">
                <a:solidFill>
                  <a:schemeClr val="tx1"/>
                </a:solidFill>
              </a:endParaRPr>
            </a:p>
            <a:p>
              <a:pPr defTabSz="1219170">
                <a:lnSpc>
                  <a:spcPct val="100000"/>
                </a:lnSpc>
                <a:spcBef>
                  <a:spcPts val="0"/>
                </a:spcBef>
                <a:defRPr/>
              </a:pPr>
              <a:endParaRPr lang="fr-FR" sz="1400" b="0" dirty="0">
                <a:solidFill>
                  <a:schemeClr val="tx1"/>
                </a:solidFill>
              </a:endParaRPr>
            </a:p>
            <a:p>
              <a:pPr defTabSz="1219170">
                <a:lnSpc>
                  <a:spcPct val="100000"/>
                </a:lnSpc>
                <a:spcBef>
                  <a:spcPts val="0"/>
                </a:spcBef>
                <a:defRPr/>
              </a:pPr>
              <a:endParaRPr lang="fr-FR" sz="1400" b="0" dirty="0">
                <a:solidFill>
                  <a:schemeClr val="tx1"/>
                </a:solidFill>
              </a:endParaRPr>
            </a:p>
            <a:p>
              <a:pPr defTabSz="1219170">
                <a:lnSpc>
                  <a:spcPct val="100000"/>
                </a:lnSpc>
                <a:spcBef>
                  <a:spcPts val="0"/>
                </a:spcBef>
                <a:defRPr/>
              </a:pPr>
              <a:endParaRPr lang="fr-FR" sz="1400" b="0" dirty="0">
                <a:solidFill>
                  <a:schemeClr val="tx1"/>
                </a:solidFill>
              </a:endParaRPr>
            </a:p>
            <a:p>
              <a:pPr defTabSz="1219170">
                <a:lnSpc>
                  <a:spcPct val="100000"/>
                </a:lnSpc>
                <a:spcBef>
                  <a:spcPts val="0"/>
                </a:spcBef>
                <a:defRPr/>
              </a:pPr>
              <a:endParaRPr lang="fr-FR" sz="1400" b="0" dirty="0">
                <a:solidFill>
                  <a:schemeClr val="tx1"/>
                </a:solidFill>
              </a:endParaRPr>
            </a:p>
            <a:p>
              <a:pPr defTabSz="1219170">
                <a:lnSpc>
                  <a:spcPct val="100000"/>
                </a:lnSpc>
                <a:spcBef>
                  <a:spcPts val="0"/>
                </a:spcBef>
                <a:defRPr/>
              </a:pPr>
              <a:endParaRPr lang="fr-FR" sz="1400" b="0" dirty="0">
                <a:solidFill>
                  <a:schemeClr val="tx1"/>
                </a:solidFill>
              </a:endParaRPr>
            </a:p>
            <a:p>
              <a:pPr defTabSz="1219170">
                <a:lnSpc>
                  <a:spcPct val="100000"/>
                </a:lnSpc>
                <a:spcBef>
                  <a:spcPts val="0"/>
                </a:spcBef>
                <a:defRPr/>
              </a:pPr>
              <a:endParaRPr lang="fr-FR" sz="1400" b="0" dirty="0">
                <a:solidFill>
                  <a:schemeClr val="tx1"/>
                </a:solidFill>
              </a:endParaRPr>
            </a:p>
            <a:p>
              <a:pPr defTabSz="1219170">
                <a:lnSpc>
                  <a:spcPct val="100000"/>
                </a:lnSpc>
                <a:spcBef>
                  <a:spcPts val="0"/>
                </a:spcBef>
                <a:defRPr/>
              </a:pPr>
              <a:endParaRPr lang="fr-FR" sz="1400" b="0" dirty="0">
                <a:solidFill>
                  <a:schemeClr val="tx1"/>
                </a:solidFill>
              </a:endParaRPr>
            </a:p>
            <a:p>
              <a:pPr defTabSz="1219170">
                <a:lnSpc>
                  <a:spcPct val="100000"/>
                </a:lnSpc>
                <a:spcBef>
                  <a:spcPts val="0"/>
                </a:spcBef>
                <a:defRPr/>
              </a:pPr>
              <a:endParaRPr lang="fr-FR" sz="1400" b="0" dirty="0">
                <a:solidFill>
                  <a:schemeClr val="tx1"/>
                </a:solidFill>
              </a:endParaRPr>
            </a:p>
            <a:p>
              <a:pPr defTabSz="1219170">
                <a:lnSpc>
                  <a:spcPct val="100000"/>
                </a:lnSpc>
                <a:spcBef>
                  <a:spcPts val="0"/>
                </a:spcBef>
                <a:defRPr/>
              </a:pPr>
              <a:endParaRPr lang="fr-FR" sz="1400" b="0" dirty="0">
                <a:solidFill>
                  <a:schemeClr val="tx1"/>
                </a:solidFill>
              </a:endParaRPr>
            </a:p>
            <a:p>
              <a:pPr defTabSz="1219170">
                <a:lnSpc>
                  <a:spcPct val="100000"/>
                </a:lnSpc>
                <a:spcBef>
                  <a:spcPts val="0"/>
                </a:spcBef>
                <a:defRPr/>
              </a:pPr>
              <a:endParaRPr lang="fr-FR" sz="1400" b="0" dirty="0">
                <a:solidFill>
                  <a:schemeClr val="tx1"/>
                </a:solidFill>
              </a:endParaRPr>
            </a:p>
            <a:p>
              <a:pPr defTabSz="1219170">
                <a:lnSpc>
                  <a:spcPct val="100000"/>
                </a:lnSpc>
                <a:spcBef>
                  <a:spcPts val="0"/>
                </a:spcBef>
                <a:defRPr/>
              </a:pPr>
              <a:endParaRPr lang="fr-FR" sz="1400" b="0" dirty="0">
                <a:solidFill>
                  <a:schemeClr val="tx1"/>
                </a:solidFill>
              </a:endParaRPr>
            </a:p>
            <a:p>
              <a:pPr defTabSz="1219170">
                <a:lnSpc>
                  <a:spcPct val="100000"/>
                </a:lnSpc>
                <a:spcBef>
                  <a:spcPts val="0"/>
                </a:spcBef>
                <a:defRPr/>
              </a:pPr>
              <a:endParaRPr lang="fr-FR" sz="1400" b="0" dirty="0">
                <a:solidFill>
                  <a:schemeClr val="tx1"/>
                </a:solidFill>
              </a:endParaRPr>
            </a:p>
            <a:p>
              <a:pPr defTabSz="1219170">
                <a:lnSpc>
                  <a:spcPct val="100000"/>
                </a:lnSpc>
                <a:spcBef>
                  <a:spcPts val="0"/>
                </a:spcBef>
                <a:defRPr/>
              </a:pPr>
              <a:endParaRPr lang="fr-FR" sz="1400" b="0" dirty="0">
                <a:solidFill>
                  <a:schemeClr val="tx1"/>
                </a:solidFill>
              </a:endParaRPr>
            </a:p>
          </p:txBody>
        </p:sp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E40A35E2-B00C-4543-A2A7-560A553EB3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 t="10751" b="6925"/>
            <a:stretch/>
          </p:blipFill>
          <p:spPr>
            <a:xfrm>
              <a:off x="5457619" y="1602440"/>
              <a:ext cx="1868883" cy="1017141"/>
            </a:xfrm>
            <a:prstGeom prst="rect">
              <a:avLst/>
            </a:prstGeom>
          </p:spPr>
        </p:pic>
        <p:sp>
          <p:nvSpPr>
            <p:cNvPr id="28" name="Espace réservé du texte 4">
              <a:extLst>
                <a:ext uri="{FF2B5EF4-FFF2-40B4-BE49-F238E27FC236}">
                  <a16:creationId xmlns:a16="http://schemas.microsoft.com/office/drawing/2014/main" id="{75E7EBA8-6AA6-4CDB-A64F-0EEDB31A5696}"/>
                </a:ext>
              </a:extLst>
            </p:cNvPr>
            <p:cNvSpPr txBox="1">
              <a:spLocks/>
            </p:cNvSpPr>
            <p:nvPr/>
          </p:nvSpPr>
          <p:spPr>
            <a:xfrm>
              <a:off x="644171" y="3027590"/>
              <a:ext cx="591950" cy="246173"/>
            </a:xfrm>
            <a:prstGeom prst="rect">
              <a:avLst/>
            </a:prstGeom>
          </p:spPr>
          <p:txBody>
            <a:bodyPr vert="horz" lIns="0" tIns="0" rIns="0" bIns="0" rtlCol="0">
              <a:spAutoFit/>
            </a:bodyPr>
            <a:lstStyle>
              <a:lvl1pPr marL="0" indent="0" algn="ctr" defTabSz="685783" rtl="0" eaLnBrk="1" latinLnBrk="0" hangingPunct="1">
                <a:lnSpc>
                  <a:spcPct val="10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sz="20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16000" indent="-216000" algn="l" defTabSz="685783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"/>
                <a:defRPr sz="14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34000" indent="-234000" algn="l" defTabSz="685783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chemeClr val="accent1"/>
                </a:buClr>
                <a:buFont typeface="Wingdings" panose="05000000000000000000" pitchFamily="2" charset="2"/>
                <a:buChar char=""/>
                <a:defRPr sz="1300" b="0" kern="1200" cap="none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50000" indent="-180000" algn="l" defTabSz="685783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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94000" indent="-129600" algn="l" defTabSz="685783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1"/>
                </a:buClr>
                <a:buSzPct val="80000"/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83185" indent="-129597" algn="l" defTabSz="685783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95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86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78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2133" dirty="0"/>
                <a:t>3</a:t>
              </a:r>
            </a:p>
          </p:txBody>
        </p:sp>
        <p:sp>
          <p:nvSpPr>
            <p:cNvPr id="29" name="Titre 1">
              <a:extLst>
                <a:ext uri="{FF2B5EF4-FFF2-40B4-BE49-F238E27FC236}">
                  <a16:creationId xmlns:a16="http://schemas.microsoft.com/office/drawing/2014/main" id="{32DD0A2B-7796-42D7-B4AF-68C44C13E772}"/>
                </a:ext>
              </a:extLst>
            </p:cNvPr>
            <p:cNvSpPr txBox="1">
              <a:spLocks/>
            </p:cNvSpPr>
            <p:nvPr/>
          </p:nvSpPr>
          <p:spPr>
            <a:xfrm>
              <a:off x="1122228" y="3043348"/>
              <a:ext cx="3196180" cy="135085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algn="l" defTabSz="68578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000" b="1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fr-FR" sz="1467" b="0" dirty="0"/>
                <a:t>Etude du dossier par le CEP</a:t>
              </a:r>
            </a:p>
            <a:p>
              <a:pPr algn="just" defTabSz="1219170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fr-FR" sz="1200" b="0" dirty="0">
                  <a:solidFill>
                    <a:schemeClr val="tx1"/>
                  </a:solidFill>
                  <a:latin typeface="Arial"/>
                </a:rPr>
                <a:t>Le CEP complètera une fiche </a:t>
              </a:r>
              <a:r>
                <a:rPr lang="fr-FR" sz="1200" b="0" dirty="0">
                  <a:solidFill>
                    <a:schemeClr val="tx1"/>
                  </a:solidFill>
                  <a:latin typeface="Arial"/>
                  <a:ea typeface="+mn-ea"/>
                  <a:cs typeface="+mn-cs"/>
                </a:rPr>
                <a:t>d’étude d’équivalence qui permettra de formaliser l’accord ou le refus de suppression du délai de carence. </a:t>
              </a:r>
            </a:p>
            <a:p>
              <a:pPr algn="just" defTabSz="1219170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fr-FR" sz="1200" b="0" dirty="0">
                  <a:solidFill>
                    <a:schemeClr val="tx1"/>
                  </a:solidFill>
                  <a:latin typeface="Arial"/>
                  <a:ea typeface="+mn-ea"/>
                  <a:cs typeface="+mn-cs"/>
                </a:rPr>
                <a:t>Cette fiche sera renvoyée au CCPRO.</a:t>
              </a:r>
            </a:p>
          </p:txBody>
        </p:sp>
        <p:sp>
          <p:nvSpPr>
            <p:cNvPr id="30" name="Titre 1">
              <a:extLst>
                <a:ext uri="{FF2B5EF4-FFF2-40B4-BE49-F238E27FC236}">
                  <a16:creationId xmlns:a16="http://schemas.microsoft.com/office/drawing/2014/main" id="{4A539550-485D-4BBD-8CD6-C79C4F55128B}"/>
                </a:ext>
              </a:extLst>
            </p:cNvPr>
            <p:cNvSpPr txBox="1">
              <a:spLocks/>
            </p:cNvSpPr>
            <p:nvPr/>
          </p:nvSpPr>
          <p:spPr>
            <a:xfrm>
              <a:off x="5135790" y="2885448"/>
              <a:ext cx="3630500" cy="470755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algn="l" defTabSz="68578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000" b="1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 defTabSz="1219170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fr-FR" sz="1200" b="0" dirty="0">
                  <a:solidFill>
                    <a:schemeClr val="tx1"/>
                  </a:solidFill>
                  <a:latin typeface="Arial"/>
                  <a:ea typeface="+mn-ea"/>
                  <a:cs typeface="+mn-cs"/>
                </a:rPr>
                <a:t>En cas d’accord du CEP, le conseiller pourra alors saisir le contrat via </a:t>
              </a:r>
              <a:r>
                <a:rPr lang="fr-FR" sz="1200" b="0" dirty="0" err="1">
                  <a:solidFill>
                    <a:schemeClr val="tx1"/>
                  </a:solidFill>
                  <a:latin typeface="Arial"/>
                  <a:ea typeface="+mn-ea"/>
                  <a:cs typeface="+mn-cs"/>
                </a:rPr>
                <a:t>Webassur</a:t>
              </a:r>
              <a:r>
                <a:rPr lang="fr-FR" sz="1200" b="0" dirty="0">
                  <a:solidFill>
                    <a:schemeClr val="tx1"/>
                  </a:solidFill>
                  <a:latin typeface="Arial"/>
                  <a:ea typeface="+mn-ea"/>
                  <a:cs typeface="+mn-cs"/>
                </a:rPr>
                <a:t> pour envoi au CERC (Centre d’Expertise Relation Client) et : </a:t>
              </a:r>
            </a:p>
            <a:p>
              <a:pPr marL="228594" indent="-228594" algn="just" defTabSz="1219170">
                <a:lnSpc>
                  <a:spcPct val="100000"/>
                </a:lnSpc>
                <a:spcBef>
                  <a:spcPts val="0"/>
                </a:spcBef>
                <a:buFont typeface="Courier New" panose="02070309020205020404" pitchFamily="49" charset="0"/>
                <a:buChar char="o"/>
                <a:defRPr/>
              </a:pPr>
              <a:r>
                <a:rPr lang="fr-FR" sz="1200" dirty="0">
                  <a:solidFill>
                    <a:schemeClr val="tx1"/>
                  </a:solidFill>
                  <a:latin typeface="Arial"/>
                </a:rPr>
                <a:t>s’il n’y a pas de sélection médicale </a:t>
              </a:r>
              <a:r>
                <a:rPr lang="fr-FR" sz="1200" b="0" dirty="0">
                  <a:solidFill>
                    <a:schemeClr val="tx1"/>
                  </a:solidFill>
                  <a:latin typeface="Arial"/>
                </a:rPr>
                <a:t>et dès lors que le CEP informe le CCPRO de l’activation du contrat, ce dernier pourra  </a:t>
              </a:r>
              <a:r>
                <a:rPr lang="fr-FR" sz="1200" b="0" dirty="0">
                  <a:solidFill>
                    <a:schemeClr val="tx1"/>
                  </a:solidFill>
                  <a:latin typeface="Arial"/>
                  <a:ea typeface="+mn-ea"/>
                  <a:cs typeface="+mn-cs"/>
                </a:rPr>
                <a:t>adresser le courrier de résiliation concurrence signé par le client (modèle à compléter fourni par le CEP).</a:t>
              </a:r>
            </a:p>
            <a:p>
              <a:pPr marL="228594" indent="-228594" algn="just" defTabSz="1219170">
                <a:lnSpc>
                  <a:spcPct val="100000"/>
                </a:lnSpc>
                <a:spcBef>
                  <a:spcPts val="0"/>
                </a:spcBef>
                <a:buFont typeface="Courier New" panose="02070309020205020404" pitchFamily="49" charset="0"/>
                <a:buChar char="o"/>
                <a:defRPr/>
              </a:pPr>
              <a:r>
                <a:rPr lang="fr-FR" sz="1200" dirty="0">
                  <a:solidFill>
                    <a:schemeClr val="tx1"/>
                  </a:solidFill>
                  <a:latin typeface="Arial"/>
                </a:rPr>
                <a:t>S’il y a sélection médicale, </a:t>
              </a:r>
              <a:r>
                <a:rPr lang="fr-FR" sz="1200" b="0" dirty="0">
                  <a:solidFill>
                    <a:schemeClr val="tx1"/>
                  </a:solidFill>
                  <a:latin typeface="Arial"/>
                </a:rPr>
                <a:t>un process de suivi au jour le jour est mis en place. Dès accord de la sélection médicale, le modèle de courrier de résiliation est transmis au </a:t>
              </a:r>
              <a:r>
                <a:rPr lang="fr-FR" sz="1200" b="0" dirty="0" err="1">
                  <a:solidFill>
                    <a:schemeClr val="tx1"/>
                  </a:solidFill>
                  <a:latin typeface="Arial"/>
                </a:rPr>
                <a:t>CCPro</a:t>
              </a:r>
              <a:r>
                <a:rPr lang="fr-FR" sz="1200" b="0" dirty="0">
                  <a:solidFill>
                    <a:schemeClr val="tx1"/>
                  </a:solidFill>
                  <a:latin typeface="Arial"/>
                </a:rPr>
                <a:t> pour qu’il le complète, le fasse signer à son client et l’adresse à l’assureur concurrent.</a:t>
              </a:r>
            </a:p>
          </p:txBody>
        </p:sp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25F8CFF4-05DC-481C-9549-A50CFB446A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72000" y="2825273"/>
              <a:ext cx="553430" cy="553430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AFCD84D-6771-4B88-B293-DFB8CFCA25B2}"/>
                </a:ext>
              </a:extLst>
            </p:cNvPr>
            <p:cNvSpPr/>
            <p:nvPr/>
          </p:nvSpPr>
          <p:spPr>
            <a:xfrm>
              <a:off x="1824268" y="4408424"/>
              <a:ext cx="5842628" cy="36455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fr-FR" sz="1200" b="1" dirty="0">
                <a:solidFill>
                  <a:schemeClr val="bg1"/>
                </a:solidFill>
                <a:latin typeface="Arial"/>
              </a:endParaRPr>
            </a:p>
            <a:p>
              <a:pPr algn="ctr">
                <a:defRPr/>
              </a:pPr>
              <a:r>
                <a:rPr lang="fr-FR" sz="1200" b="1" dirty="0">
                  <a:solidFill>
                    <a:schemeClr val="bg1"/>
                  </a:solidFill>
                  <a:latin typeface="Arial"/>
                </a:rPr>
                <a:t>A l’activation du contrat</a:t>
              </a:r>
              <a:r>
                <a:rPr lang="fr-FR" sz="1200" dirty="0">
                  <a:solidFill>
                    <a:schemeClr val="bg1"/>
                  </a:solidFill>
                  <a:latin typeface="Arial"/>
                </a:rPr>
                <a:t>, le client </a:t>
              </a:r>
              <a:r>
                <a:rPr lang="fr-FR" sz="1200" dirty="0">
                  <a:solidFill>
                    <a:schemeClr val="bg1"/>
                  </a:solidFill>
                </a:rPr>
                <a:t>bénéficie d’une </a:t>
              </a:r>
              <a:r>
                <a:rPr lang="fr-FR" sz="1200" b="1" dirty="0">
                  <a:solidFill>
                    <a:schemeClr val="bg1"/>
                  </a:solidFill>
                </a:rPr>
                <a:t>annulation de son délai de carence et de </a:t>
              </a:r>
            </a:p>
            <a:p>
              <a:pPr algn="ctr">
                <a:defRPr/>
              </a:pPr>
              <a:r>
                <a:rPr lang="fr-FR" sz="1200" b="1" dirty="0">
                  <a:solidFill>
                    <a:schemeClr val="bg1"/>
                  </a:solidFill>
                </a:rPr>
                <a:t>3 mois de cotisations offerts </a:t>
              </a:r>
              <a:r>
                <a:rPr lang="fr-FR" sz="1200" dirty="0">
                  <a:solidFill>
                    <a:schemeClr val="bg1"/>
                  </a:solidFill>
                </a:rPr>
                <a:t>pour pallier à l’effet double cotisation.</a:t>
              </a:r>
              <a:endParaRPr lang="fr-FR" sz="1067" dirty="0">
                <a:solidFill>
                  <a:schemeClr val="bg1"/>
                </a:solidFill>
                <a:latin typeface="Arial"/>
              </a:endParaRPr>
            </a:p>
            <a:p>
              <a:pPr>
                <a:defRPr/>
              </a:pPr>
              <a:endParaRPr lang="fr-FR" sz="1200" b="1" dirty="0">
                <a:solidFill>
                  <a:schemeClr val="bg1"/>
                </a:solidFill>
                <a:latin typeface="Arial"/>
              </a:endParaRPr>
            </a:p>
          </p:txBody>
        </p:sp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6AE09FD4-1F46-42B6-96CB-7FEDEFED46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lum bright="70000" contrast="-70000"/>
            </a:blip>
            <a:srcRect l="8276" t="14952" r="-1" b="16828"/>
            <a:stretch/>
          </p:blipFill>
          <p:spPr>
            <a:xfrm>
              <a:off x="1885494" y="4436613"/>
              <a:ext cx="410604" cy="308175"/>
            </a:xfrm>
            <a:prstGeom prst="rect">
              <a:avLst/>
            </a:prstGeom>
          </p:spPr>
        </p:pic>
        <p:graphicFrame>
          <p:nvGraphicFramePr>
            <p:cNvPr id="35" name="Objet 34">
              <a:extLst>
                <a:ext uri="{FF2B5EF4-FFF2-40B4-BE49-F238E27FC236}">
                  <a16:creationId xmlns:a16="http://schemas.microsoft.com/office/drawing/2014/main" id="{6F0210EF-E9D5-409C-B172-D9918DE4632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003692" y="1882964"/>
            <a:ext cx="835219" cy="7366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94" name="Document" showAsIcon="1" r:id="rId7" imgW="914400" imgH="806335" progId="Word.Document.12">
                    <p:embed/>
                  </p:oleObj>
                </mc:Choice>
                <mc:Fallback>
                  <p:oleObj name="Document" showAsIcon="1" r:id="rId7" imgW="914400" imgH="806335" progId="Word.Document.12">
                    <p:embed/>
                    <p:pic>
                      <p:nvPicPr>
                        <p:cNvPr id="35" name="Objet 34">
                          <a:extLst>
                            <a:ext uri="{FF2B5EF4-FFF2-40B4-BE49-F238E27FC236}">
                              <a16:creationId xmlns:a16="http://schemas.microsoft.com/office/drawing/2014/main" id="{6F0210EF-E9D5-409C-B172-D9918DE4632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6003692" y="1882964"/>
                          <a:ext cx="835219" cy="73661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" name="Objet 35">
              <a:extLst>
                <a:ext uri="{FF2B5EF4-FFF2-40B4-BE49-F238E27FC236}">
                  <a16:creationId xmlns:a16="http://schemas.microsoft.com/office/drawing/2014/main" id="{E5EE3823-FC72-4778-BBA7-BB7D12D11ED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42776" y="3829313"/>
            <a:ext cx="758904" cy="6693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95" name="Document" showAsIcon="1" r:id="rId9" imgW="914400" imgH="806335" progId="Word.Document.12">
                    <p:embed/>
                  </p:oleObj>
                </mc:Choice>
                <mc:Fallback>
                  <p:oleObj name="Document" showAsIcon="1" r:id="rId9" imgW="914400" imgH="806335" progId="Word.Document.12">
                    <p:embed/>
                    <p:pic>
                      <p:nvPicPr>
                        <p:cNvPr id="36" name="Objet 35">
                          <a:extLst>
                            <a:ext uri="{FF2B5EF4-FFF2-40B4-BE49-F238E27FC236}">
                              <a16:creationId xmlns:a16="http://schemas.microsoft.com/office/drawing/2014/main" id="{E5EE3823-FC72-4778-BBA7-BB7D12D11ED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742776" y="3829313"/>
                          <a:ext cx="758904" cy="66931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38" name="Straight Connector 3">
              <a:extLst>
                <a:ext uri="{FF2B5EF4-FFF2-40B4-BE49-F238E27FC236}">
                  <a16:creationId xmlns:a16="http://schemas.microsoft.com/office/drawing/2014/main" id="{230EA8BA-E74E-4E36-BDB2-AABCDAC9E3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1848" y="1990964"/>
              <a:ext cx="3007691" cy="10806"/>
            </a:xfrm>
            <a:prstGeom prst="line">
              <a:avLst/>
            </a:prstGeom>
            <a:ln w="15875">
              <a:solidFill>
                <a:schemeClr val="tx1">
                  <a:lumMod val="50000"/>
                  <a:lumOff val="5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15">
              <a:extLst>
                <a:ext uri="{FF2B5EF4-FFF2-40B4-BE49-F238E27FC236}">
                  <a16:creationId xmlns:a16="http://schemas.microsoft.com/office/drawing/2014/main" id="{6A825A1C-8FD3-4191-A331-118360754F5E}"/>
                </a:ext>
              </a:extLst>
            </p:cNvPr>
            <p:cNvSpPr/>
            <p:nvPr/>
          </p:nvSpPr>
          <p:spPr>
            <a:xfrm>
              <a:off x="1608268" y="1887111"/>
              <a:ext cx="216000" cy="216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40" name="Oval 27">
              <a:extLst>
                <a:ext uri="{FF2B5EF4-FFF2-40B4-BE49-F238E27FC236}">
                  <a16:creationId xmlns:a16="http://schemas.microsoft.com/office/drawing/2014/main" id="{E071DD19-EA12-4432-AFC2-4E20688F5933}"/>
                </a:ext>
              </a:extLst>
            </p:cNvPr>
            <p:cNvSpPr/>
            <p:nvPr/>
          </p:nvSpPr>
          <p:spPr>
            <a:xfrm>
              <a:off x="3281670" y="1882964"/>
              <a:ext cx="216000" cy="2160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D1C2848-66E1-430C-84F9-E50E1223C995}"/>
                </a:ext>
              </a:extLst>
            </p:cNvPr>
            <p:cNvSpPr txBox="1"/>
            <p:nvPr/>
          </p:nvSpPr>
          <p:spPr>
            <a:xfrm>
              <a:off x="658819" y="2045636"/>
              <a:ext cx="20614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accent2"/>
                  </a:solidFill>
                  <a:latin typeface="+mj-lt"/>
                </a:rPr>
                <a:t>M - 5</a:t>
              </a:r>
              <a:endParaRPr lang="fr-FR" sz="933" b="1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5FF58D15-0E51-462B-BD37-A747852A8103}"/>
                </a:ext>
              </a:extLst>
            </p:cNvPr>
            <p:cNvSpPr txBox="1"/>
            <p:nvPr/>
          </p:nvSpPr>
          <p:spPr>
            <a:xfrm>
              <a:off x="2659936" y="2055915"/>
              <a:ext cx="1459468" cy="4694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867" b="1" dirty="0">
                  <a:solidFill>
                    <a:schemeClr val="accent1"/>
                  </a:solidFill>
                  <a:latin typeface="+mj-lt"/>
                </a:rPr>
                <a:t>M</a:t>
              </a:r>
              <a:r>
                <a:rPr lang="fr-FR" sz="2400" b="1" dirty="0">
                  <a:solidFill>
                    <a:schemeClr val="accent1"/>
                  </a:solidFill>
                  <a:latin typeface="+mj-lt"/>
                </a:rPr>
                <a:t> </a:t>
              </a:r>
            </a:p>
            <a:p>
              <a:pPr algn="ctr"/>
              <a:r>
                <a:rPr lang="fr-FR" sz="1067" b="1" dirty="0">
                  <a:latin typeface="+mj-lt"/>
                </a:rPr>
                <a:t>Echéance</a:t>
              </a:r>
              <a:endParaRPr lang="fr-FR" sz="1067" dirty="0">
                <a:latin typeface="+mj-lt"/>
              </a:endParaRPr>
            </a:p>
          </p:txBody>
        </p:sp>
      </p:grpSp>
      <p:sp>
        <p:nvSpPr>
          <p:cNvPr id="34" name="Espace réservé du pied de page 8">
            <a:extLst>
              <a:ext uri="{FF2B5EF4-FFF2-40B4-BE49-F238E27FC236}">
                <a16:creationId xmlns:a16="http://schemas.microsoft.com/office/drawing/2014/main" id="{EA8CE30D-51DA-4B82-B3E7-6727564BB901}"/>
              </a:ext>
            </a:extLst>
          </p:cNvPr>
          <p:cNvSpPr txBox="1">
            <a:spLocks/>
          </p:cNvSpPr>
          <p:nvPr/>
        </p:nvSpPr>
        <p:spPr>
          <a:xfrm>
            <a:off x="343184" y="6599240"/>
            <a:ext cx="6688221" cy="16421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800" b="0" kern="1200" cap="none" baseline="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67" dirty="0"/>
              <a:t>Atelier PREV OYANCE PRO CEGEE                 JANVIER  2022</a:t>
            </a:r>
            <a:endParaRPr lang="fr-FR" sz="1067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8CD650C-192B-4B91-A463-E339FDEA5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88188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891174" y="1225619"/>
            <a:ext cx="8117946" cy="1183786"/>
          </a:xfrm>
        </p:spPr>
        <p:txBody>
          <a:bodyPr wrap="square">
            <a:spAutoFit/>
          </a:bodyPr>
          <a:lstStyle/>
          <a:p>
            <a:r>
              <a:rPr lang="fr-FR" sz="3733" dirty="0"/>
              <a:t>4. LES OUTILS D’AIDE A LA GESTION DE VOS CONTRATS prévoyance.</a:t>
            </a:r>
            <a:endParaRPr lang="fr-FR" sz="3733" dirty="0">
              <a:solidFill>
                <a:schemeClr val="tx1"/>
              </a:solidFill>
            </a:endParaRP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Action phoning CEGEE                 27 01 2022</a:t>
            </a:r>
            <a:endParaRPr lang="fr-FR" dirty="0"/>
          </a:p>
        </p:txBody>
      </p:sp>
      <p:sp>
        <p:nvSpPr>
          <p:cNvPr id="11" name="object 6"/>
          <p:cNvSpPr/>
          <p:nvPr/>
        </p:nvSpPr>
        <p:spPr>
          <a:xfrm>
            <a:off x="3960000" y="4048961"/>
            <a:ext cx="574040" cy="72391"/>
          </a:xfrm>
          <a:custGeom>
            <a:avLst/>
            <a:gdLst/>
            <a:ahLst/>
            <a:cxnLst/>
            <a:rect l="l" t="t" r="r" b="b"/>
            <a:pathLst>
              <a:path w="430529" h="72389">
                <a:moveTo>
                  <a:pt x="0" y="71996"/>
                </a:moveTo>
                <a:lnTo>
                  <a:pt x="430402" y="71996"/>
                </a:lnTo>
                <a:lnTo>
                  <a:pt x="430402" y="0"/>
                </a:lnTo>
                <a:lnTo>
                  <a:pt x="0" y="0"/>
                </a:lnTo>
                <a:lnTo>
                  <a:pt x="0" y="7199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7" name="Espace réservé du pied de page 8">
            <a:extLst>
              <a:ext uri="{FF2B5EF4-FFF2-40B4-BE49-F238E27FC236}">
                <a16:creationId xmlns:a16="http://schemas.microsoft.com/office/drawing/2014/main" id="{8E0520EC-736D-47E9-8B56-358AEF3C3F69}"/>
              </a:ext>
            </a:extLst>
          </p:cNvPr>
          <p:cNvSpPr txBox="1">
            <a:spLocks/>
          </p:cNvSpPr>
          <p:nvPr/>
        </p:nvSpPr>
        <p:spPr>
          <a:xfrm>
            <a:off x="343184" y="6599240"/>
            <a:ext cx="6688221" cy="16421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800" b="0" kern="1200" cap="none" baseline="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67" dirty="0"/>
              <a:t>Atelier PREV OYANCE PRO CEGEE                 JANVIER  2022</a:t>
            </a:r>
            <a:endParaRPr lang="fr-FR" sz="1067" dirty="0"/>
          </a:p>
        </p:txBody>
      </p:sp>
    </p:spTree>
    <p:extLst>
      <p:ext uri="{BB962C8B-B14F-4D97-AF65-F5344CB8AC3E}">
        <p14:creationId xmlns:p14="http://schemas.microsoft.com/office/powerpoint/2010/main" val="344738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070F3A-9926-4B82-B75F-3CA53EE40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228" y="504134"/>
            <a:ext cx="10373391" cy="608400"/>
          </a:xfrm>
        </p:spPr>
        <p:txBody>
          <a:bodyPr/>
          <a:lstStyle/>
          <a:p>
            <a:br>
              <a:rPr lang="fr-FR" dirty="0"/>
            </a:br>
            <a:r>
              <a:rPr lang="fr-FR" dirty="0"/>
              <a:t>Simple comme ….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1CE006-55D1-4887-92E4-443F2FE44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50</a:t>
            </a:fld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F4588A3-6AAA-4A10-B6CF-2131628236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381" y="333644"/>
            <a:ext cx="789267" cy="502766"/>
          </a:xfrm>
        </p:spPr>
        <p:txBody>
          <a:bodyPr/>
          <a:lstStyle/>
          <a:p>
            <a:r>
              <a:rPr lang="fr-FR" dirty="0"/>
              <a:t>4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23C96872-752C-44A4-A17E-BE12C9C4E6D8}"/>
              </a:ext>
            </a:extLst>
          </p:cNvPr>
          <p:cNvSpPr txBox="1"/>
          <p:nvPr/>
        </p:nvSpPr>
        <p:spPr>
          <a:xfrm>
            <a:off x="1440001" y="881437"/>
            <a:ext cx="10054225" cy="707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33" b="1" dirty="0">
                <a:solidFill>
                  <a:schemeClr val="accent1">
                    <a:lumMod val="75000"/>
                  </a:schemeClr>
                </a:solidFill>
              </a:rPr>
              <a:t>Accès via la rubrique guides et modes opératoires =&gt; contrats disponibles à l’adhésion =&gt; contrats BPCE Vie / BPCE Prévoyance (nouveauté) =&gt; Simple comme … La Prévoyance Professionnels</a:t>
            </a:r>
          </a:p>
          <a:p>
            <a:endParaRPr lang="fr-FR" sz="1333" b="1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6E88F4E-7C66-43A4-97A1-61AE6A5C1F15}"/>
              </a:ext>
            </a:extLst>
          </p:cNvPr>
          <p:cNvGrpSpPr/>
          <p:nvPr/>
        </p:nvGrpSpPr>
        <p:grpSpPr>
          <a:xfrm>
            <a:off x="1498673" y="1620102"/>
            <a:ext cx="9690873" cy="4509453"/>
            <a:chOff x="1080000" y="1343659"/>
            <a:chExt cx="7268155" cy="3382090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A3638420-56BD-4709-B5F8-1FFDB114D67A}"/>
                </a:ext>
              </a:extLst>
            </p:cNvPr>
            <p:cNvGrpSpPr/>
            <p:nvPr/>
          </p:nvGrpSpPr>
          <p:grpSpPr>
            <a:xfrm>
              <a:off x="1080000" y="1343659"/>
              <a:ext cx="7268155" cy="3382090"/>
              <a:chOff x="894840" y="1596325"/>
              <a:chExt cx="7468949" cy="3163986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5E10E42F-6872-4CF3-8E55-2193BD138DBB}"/>
                  </a:ext>
                </a:extLst>
              </p:cNvPr>
              <p:cNvGrpSpPr/>
              <p:nvPr/>
            </p:nvGrpSpPr>
            <p:grpSpPr>
              <a:xfrm>
                <a:off x="894840" y="1596325"/>
                <a:ext cx="7468949" cy="3163986"/>
                <a:chOff x="1080000" y="662952"/>
                <a:chExt cx="7226931" cy="3855915"/>
              </a:xfrm>
            </p:grpSpPr>
            <p:pic>
              <p:nvPicPr>
                <p:cNvPr id="23" name="Image 1">
                  <a:hlinkClick r:id="rId3" action="ppaction://hlinksldjump"/>
                  <a:extLst>
                    <a:ext uri="{FF2B5EF4-FFF2-40B4-BE49-F238E27FC236}">
                      <a16:creationId xmlns:a16="http://schemas.microsoft.com/office/drawing/2014/main" id="{C9140B90-225F-4BD8-BE91-1B6BBE12F9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0000" y="662952"/>
                  <a:ext cx="7226931" cy="38559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" name="Rectangle : coins arrondis 23">
                  <a:extLst>
                    <a:ext uri="{FF2B5EF4-FFF2-40B4-BE49-F238E27FC236}">
                      <a16:creationId xmlns:a16="http://schemas.microsoft.com/office/drawing/2014/main" id="{FA8928C9-A49D-44D3-80A1-62F65C6E876C}"/>
                    </a:ext>
                  </a:extLst>
                </p:cNvPr>
                <p:cNvSpPr/>
                <p:nvPr/>
              </p:nvSpPr>
              <p:spPr>
                <a:xfrm>
                  <a:off x="5088223" y="2297292"/>
                  <a:ext cx="1690595" cy="705257"/>
                </a:xfrm>
                <a:custGeom>
                  <a:avLst/>
                  <a:gdLst>
                    <a:gd name="connsiteX0" fmla="*/ 0 w 1690595"/>
                    <a:gd name="connsiteY0" fmla="*/ 117545 h 705257"/>
                    <a:gd name="connsiteX1" fmla="*/ 117545 w 1690595"/>
                    <a:gd name="connsiteY1" fmla="*/ 0 h 705257"/>
                    <a:gd name="connsiteX2" fmla="*/ 631823 w 1690595"/>
                    <a:gd name="connsiteY2" fmla="*/ 0 h 705257"/>
                    <a:gd name="connsiteX3" fmla="*/ 1116992 w 1690595"/>
                    <a:gd name="connsiteY3" fmla="*/ 0 h 705257"/>
                    <a:gd name="connsiteX4" fmla="*/ 1573050 w 1690595"/>
                    <a:gd name="connsiteY4" fmla="*/ 0 h 705257"/>
                    <a:gd name="connsiteX5" fmla="*/ 1690595 w 1690595"/>
                    <a:gd name="connsiteY5" fmla="*/ 117545 h 705257"/>
                    <a:gd name="connsiteX6" fmla="*/ 1690595 w 1690595"/>
                    <a:gd name="connsiteY6" fmla="*/ 587712 h 705257"/>
                    <a:gd name="connsiteX7" fmla="*/ 1573050 w 1690595"/>
                    <a:gd name="connsiteY7" fmla="*/ 705257 h 705257"/>
                    <a:gd name="connsiteX8" fmla="*/ 1102437 w 1690595"/>
                    <a:gd name="connsiteY8" fmla="*/ 705257 h 705257"/>
                    <a:gd name="connsiteX9" fmla="*/ 617268 w 1690595"/>
                    <a:gd name="connsiteY9" fmla="*/ 705257 h 705257"/>
                    <a:gd name="connsiteX10" fmla="*/ 117545 w 1690595"/>
                    <a:gd name="connsiteY10" fmla="*/ 705257 h 705257"/>
                    <a:gd name="connsiteX11" fmla="*/ 0 w 1690595"/>
                    <a:gd name="connsiteY11" fmla="*/ 587712 h 705257"/>
                    <a:gd name="connsiteX12" fmla="*/ 0 w 1690595"/>
                    <a:gd name="connsiteY12" fmla="*/ 117545 h 705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690595" h="705257" fill="none" extrusionOk="0">
                      <a:moveTo>
                        <a:pt x="0" y="117545"/>
                      </a:moveTo>
                      <a:cubicBezTo>
                        <a:pt x="3939" y="52839"/>
                        <a:pt x="47004" y="-399"/>
                        <a:pt x="117545" y="0"/>
                      </a:cubicBezTo>
                      <a:cubicBezTo>
                        <a:pt x="242098" y="-50576"/>
                        <a:pt x="512094" y="27904"/>
                        <a:pt x="631823" y="0"/>
                      </a:cubicBezTo>
                      <a:cubicBezTo>
                        <a:pt x="751552" y="-27904"/>
                        <a:pt x="957505" y="39271"/>
                        <a:pt x="1116992" y="0"/>
                      </a:cubicBezTo>
                      <a:cubicBezTo>
                        <a:pt x="1276479" y="-39271"/>
                        <a:pt x="1444776" y="14950"/>
                        <a:pt x="1573050" y="0"/>
                      </a:cubicBezTo>
                      <a:cubicBezTo>
                        <a:pt x="1643408" y="-2212"/>
                        <a:pt x="1694300" y="39057"/>
                        <a:pt x="1690595" y="117545"/>
                      </a:cubicBezTo>
                      <a:cubicBezTo>
                        <a:pt x="1710738" y="235778"/>
                        <a:pt x="1662432" y="381959"/>
                        <a:pt x="1690595" y="587712"/>
                      </a:cubicBezTo>
                      <a:cubicBezTo>
                        <a:pt x="1687385" y="643585"/>
                        <a:pt x="1642937" y="705549"/>
                        <a:pt x="1573050" y="705257"/>
                      </a:cubicBezTo>
                      <a:cubicBezTo>
                        <a:pt x="1447041" y="761087"/>
                        <a:pt x="1325103" y="650223"/>
                        <a:pt x="1102437" y="705257"/>
                      </a:cubicBezTo>
                      <a:cubicBezTo>
                        <a:pt x="879771" y="760291"/>
                        <a:pt x="798775" y="677470"/>
                        <a:pt x="617268" y="705257"/>
                      </a:cubicBezTo>
                      <a:cubicBezTo>
                        <a:pt x="435761" y="733044"/>
                        <a:pt x="317556" y="669151"/>
                        <a:pt x="117545" y="705257"/>
                      </a:cubicBezTo>
                      <a:cubicBezTo>
                        <a:pt x="68593" y="709725"/>
                        <a:pt x="1132" y="653604"/>
                        <a:pt x="0" y="587712"/>
                      </a:cubicBezTo>
                      <a:cubicBezTo>
                        <a:pt x="-19617" y="443693"/>
                        <a:pt x="5326" y="297257"/>
                        <a:pt x="0" y="117545"/>
                      </a:cubicBezTo>
                      <a:close/>
                    </a:path>
                    <a:path w="1690595" h="705257" stroke="0" extrusionOk="0">
                      <a:moveTo>
                        <a:pt x="0" y="117545"/>
                      </a:moveTo>
                      <a:cubicBezTo>
                        <a:pt x="8020" y="46152"/>
                        <a:pt x="52572" y="2790"/>
                        <a:pt x="117545" y="0"/>
                      </a:cubicBezTo>
                      <a:cubicBezTo>
                        <a:pt x="239463" y="-28365"/>
                        <a:pt x="494217" y="35319"/>
                        <a:pt x="602713" y="0"/>
                      </a:cubicBezTo>
                      <a:cubicBezTo>
                        <a:pt x="711209" y="-35319"/>
                        <a:pt x="896560" y="16101"/>
                        <a:pt x="1073327" y="0"/>
                      </a:cubicBezTo>
                      <a:cubicBezTo>
                        <a:pt x="1250094" y="-16101"/>
                        <a:pt x="1337164" y="53122"/>
                        <a:pt x="1573050" y="0"/>
                      </a:cubicBezTo>
                      <a:cubicBezTo>
                        <a:pt x="1630218" y="6148"/>
                        <a:pt x="1680024" y="50165"/>
                        <a:pt x="1690595" y="117545"/>
                      </a:cubicBezTo>
                      <a:cubicBezTo>
                        <a:pt x="1704486" y="318895"/>
                        <a:pt x="1656842" y="479750"/>
                        <a:pt x="1690595" y="587712"/>
                      </a:cubicBezTo>
                      <a:cubicBezTo>
                        <a:pt x="1686334" y="653750"/>
                        <a:pt x="1634493" y="704995"/>
                        <a:pt x="1573050" y="705257"/>
                      </a:cubicBezTo>
                      <a:cubicBezTo>
                        <a:pt x="1436430" y="719553"/>
                        <a:pt x="1285614" y="676491"/>
                        <a:pt x="1102437" y="705257"/>
                      </a:cubicBezTo>
                      <a:cubicBezTo>
                        <a:pt x="919260" y="734023"/>
                        <a:pt x="856510" y="701756"/>
                        <a:pt x="660934" y="705257"/>
                      </a:cubicBezTo>
                      <a:cubicBezTo>
                        <a:pt x="465358" y="708758"/>
                        <a:pt x="251159" y="697894"/>
                        <a:pt x="117545" y="705257"/>
                      </a:cubicBezTo>
                      <a:cubicBezTo>
                        <a:pt x="50877" y="712314"/>
                        <a:pt x="495" y="651129"/>
                        <a:pt x="0" y="587712"/>
                      </a:cubicBezTo>
                      <a:cubicBezTo>
                        <a:pt x="-17785" y="405507"/>
                        <a:pt x="50576" y="268941"/>
                        <a:pt x="0" y="11754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rgbClr val="C00000"/>
                  </a:solidFill>
                  <a:extLst>
                    <a:ext uri="{C807C97D-BFC1-408E-A445-0C87EB9F89A2}">
                      <ask:lineSketchStyleProps xmlns:ask="http://schemas.microsoft.com/office/drawing/2018/sketchyshapes" sd="4278332075">
                        <a:prstGeom prst="roundRect">
                          <a:avLst/>
                        </a:pr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600" dirty="0">
                      <a:solidFill>
                        <a:schemeClr val="tx1"/>
                      </a:solidFill>
                    </a:rPr>
                    <a:t>1. Sélectionner :</a:t>
                  </a:r>
                </a:p>
                <a:p>
                  <a:pPr algn="ctr"/>
                  <a:r>
                    <a:rPr lang="fr-FR" sz="1600" dirty="0">
                      <a:solidFill>
                        <a:schemeClr val="tx1"/>
                      </a:solidFill>
                    </a:rPr>
                    <a:t>Contrats disponibles à l’adhésion </a:t>
                  </a:r>
                </a:p>
              </p:txBody>
            </p:sp>
            <p:cxnSp>
              <p:nvCxnSpPr>
                <p:cNvPr id="25" name="Connecteur droit avec flèche 24">
                  <a:extLst>
                    <a:ext uri="{FF2B5EF4-FFF2-40B4-BE49-F238E27FC236}">
                      <a16:creationId xmlns:a16="http://schemas.microsoft.com/office/drawing/2014/main" id="{FDF441B2-4636-4B16-AF09-C4CB55A0BED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251508" y="1812022"/>
                  <a:ext cx="243281" cy="423720"/>
                </a:xfrm>
                <a:prstGeom prst="straightConnector1">
                  <a:avLst/>
                </a:prstGeom>
                <a:ln w="19050">
                  <a:solidFill>
                    <a:srgbClr val="C00000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3C2474B0-2D3A-4AF6-9490-BF55EDBBCD81}"/>
                  </a:ext>
                </a:extLst>
              </p:cNvPr>
              <p:cNvSpPr/>
              <p:nvPr/>
            </p:nvSpPr>
            <p:spPr>
              <a:xfrm>
                <a:off x="2767569" y="3793823"/>
                <a:ext cx="1529971" cy="494956"/>
              </a:xfrm>
              <a:custGeom>
                <a:avLst/>
                <a:gdLst>
                  <a:gd name="connsiteX0" fmla="*/ 0 w 1529971"/>
                  <a:gd name="connsiteY0" fmla="*/ 82494 h 494956"/>
                  <a:gd name="connsiteX1" fmla="*/ 82494 w 1529971"/>
                  <a:gd name="connsiteY1" fmla="*/ 0 h 494956"/>
                  <a:gd name="connsiteX2" fmla="*/ 564788 w 1529971"/>
                  <a:gd name="connsiteY2" fmla="*/ 0 h 494956"/>
                  <a:gd name="connsiteX3" fmla="*/ 1019782 w 1529971"/>
                  <a:gd name="connsiteY3" fmla="*/ 0 h 494956"/>
                  <a:gd name="connsiteX4" fmla="*/ 1447477 w 1529971"/>
                  <a:gd name="connsiteY4" fmla="*/ 0 h 494956"/>
                  <a:gd name="connsiteX5" fmla="*/ 1529971 w 1529971"/>
                  <a:gd name="connsiteY5" fmla="*/ 82494 h 494956"/>
                  <a:gd name="connsiteX6" fmla="*/ 1529971 w 1529971"/>
                  <a:gd name="connsiteY6" fmla="*/ 412462 h 494956"/>
                  <a:gd name="connsiteX7" fmla="*/ 1447477 w 1529971"/>
                  <a:gd name="connsiteY7" fmla="*/ 494956 h 494956"/>
                  <a:gd name="connsiteX8" fmla="*/ 965183 w 1529971"/>
                  <a:gd name="connsiteY8" fmla="*/ 494956 h 494956"/>
                  <a:gd name="connsiteX9" fmla="*/ 482889 w 1529971"/>
                  <a:gd name="connsiteY9" fmla="*/ 494956 h 494956"/>
                  <a:gd name="connsiteX10" fmla="*/ 82494 w 1529971"/>
                  <a:gd name="connsiteY10" fmla="*/ 494956 h 494956"/>
                  <a:gd name="connsiteX11" fmla="*/ 0 w 1529971"/>
                  <a:gd name="connsiteY11" fmla="*/ 412462 h 494956"/>
                  <a:gd name="connsiteX12" fmla="*/ 0 w 1529971"/>
                  <a:gd name="connsiteY12" fmla="*/ 82494 h 494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29971" h="494956" fill="none" extrusionOk="0">
                    <a:moveTo>
                      <a:pt x="0" y="82494"/>
                    </a:moveTo>
                    <a:cubicBezTo>
                      <a:pt x="2082" y="26370"/>
                      <a:pt x="31270" y="-6350"/>
                      <a:pt x="82494" y="0"/>
                    </a:cubicBezTo>
                    <a:cubicBezTo>
                      <a:pt x="283425" y="-20710"/>
                      <a:pt x="439365" y="47448"/>
                      <a:pt x="564788" y="0"/>
                    </a:cubicBezTo>
                    <a:cubicBezTo>
                      <a:pt x="690211" y="-47448"/>
                      <a:pt x="841739" y="20715"/>
                      <a:pt x="1019782" y="0"/>
                    </a:cubicBezTo>
                    <a:cubicBezTo>
                      <a:pt x="1197825" y="-20715"/>
                      <a:pt x="1242016" y="17057"/>
                      <a:pt x="1447477" y="0"/>
                    </a:cubicBezTo>
                    <a:cubicBezTo>
                      <a:pt x="1486408" y="467"/>
                      <a:pt x="1533851" y="39370"/>
                      <a:pt x="1529971" y="82494"/>
                    </a:cubicBezTo>
                    <a:cubicBezTo>
                      <a:pt x="1567488" y="161026"/>
                      <a:pt x="1496023" y="340717"/>
                      <a:pt x="1529971" y="412462"/>
                    </a:cubicBezTo>
                    <a:cubicBezTo>
                      <a:pt x="1528326" y="458188"/>
                      <a:pt x="1503969" y="497316"/>
                      <a:pt x="1447477" y="494956"/>
                    </a:cubicBezTo>
                    <a:cubicBezTo>
                      <a:pt x="1250892" y="527245"/>
                      <a:pt x="1133423" y="491928"/>
                      <a:pt x="965183" y="494956"/>
                    </a:cubicBezTo>
                    <a:cubicBezTo>
                      <a:pt x="796943" y="497984"/>
                      <a:pt x="602275" y="441632"/>
                      <a:pt x="482889" y="494956"/>
                    </a:cubicBezTo>
                    <a:cubicBezTo>
                      <a:pt x="363503" y="548280"/>
                      <a:pt x="255539" y="471377"/>
                      <a:pt x="82494" y="494956"/>
                    </a:cubicBezTo>
                    <a:cubicBezTo>
                      <a:pt x="41009" y="493025"/>
                      <a:pt x="1606" y="454877"/>
                      <a:pt x="0" y="412462"/>
                    </a:cubicBezTo>
                    <a:cubicBezTo>
                      <a:pt x="-35488" y="308651"/>
                      <a:pt x="12226" y="207305"/>
                      <a:pt x="0" y="82494"/>
                    </a:cubicBezTo>
                    <a:close/>
                  </a:path>
                  <a:path w="1529971" h="494956" stroke="0" extrusionOk="0">
                    <a:moveTo>
                      <a:pt x="0" y="82494"/>
                    </a:moveTo>
                    <a:cubicBezTo>
                      <a:pt x="7652" y="39020"/>
                      <a:pt x="39007" y="4318"/>
                      <a:pt x="82494" y="0"/>
                    </a:cubicBezTo>
                    <a:cubicBezTo>
                      <a:pt x="252092" y="-8838"/>
                      <a:pt x="384449" y="55415"/>
                      <a:pt x="564788" y="0"/>
                    </a:cubicBezTo>
                    <a:cubicBezTo>
                      <a:pt x="745127" y="-55415"/>
                      <a:pt x="811416" y="16578"/>
                      <a:pt x="978833" y="0"/>
                    </a:cubicBezTo>
                    <a:cubicBezTo>
                      <a:pt x="1146250" y="-16578"/>
                      <a:pt x="1240517" y="24188"/>
                      <a:pt x="1447477" y="0"/>
                    </a:cubicBezTo>
                    <a:cubicBezTo>
                      <a:pt x="1491713" y="487"/>
                      <a:pt x="1524058" y="41656"/>
                      <a:pt x="1529971" y="82494"/>
                    </a:cubicBezTo>
                    <a:cubicBezTo>
                      <a:pt x="1561672" y="219051"/>
                      <a:pt x="1493004" y="270017"/>
                      <a:pt x="1529971" y="412462"/>
                    </a:cubicBezTo>
                    <a:cubicBezTo>
                      <a:pt x="1521509" y="456313"/>
                      <a:pt x="1489672" y="493432"/>
                      <a:pt x="1447477" y="494956"/>
                    </a:cubicBezTo>
                    <a:cubicBezTo>
                      <a:pt x="1295117" y="541697"/>
                      <a:pt x="1159620" y="479632"/>
                      <a:pt x="1006132" y="494956"/>
                    </a:cubicBezTo>
                    <a:cubicBezTo>
                      <a:pt x="852645" y="510280"/>
                      <a:pt x="668419" y="485136"/>
                      <a:pt x="578438" y="494956"/>
                    </a:cubicBezTo>
                    <a:cubicBezTo>
                      <a:pt x="488457" y="504776"/>
                      <a:pt x="287125" y="489777"/>
                      <a:pt x="82494" y="494956"/>
                    </a:cubicBezTo>
                    <a:cubicBezTo>
                      <a:pt x="33010" y="502966"/>
                      <a:pt x="-4565" y="450968"/>
                      <a:pt x="0" y="412462"/>
                    </a:cubicBezTo>
                    <a:cubicBezTo>
                      <a:pt x="-37611" y="309561"/>
                      <a:pt x="28514" y="162918"/>
                      <a:pt x="0" y="82494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rgbClr val="C00000"/>
                </a:solidFill>
                <a:extLst>
                  <a:ext uri="{C807C97D-BFC1-408E-A445-0C87EB9F89A2}">
                    <ask:lineSketchStyleProps xmlns:ask="http://schemas.microsoft.com/office/drawing/2018/sketchyshapes" sd="852854689">
                      <a:prstGeom prst="round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dirty="0">
                    <a:solidFill>
                      <a:schemeClr val="tx1"/>
                    </a:solidFill>
                  </a:rPr>
                  <a:t>2. Cliquer sur cet onglet</a:t>
                </a: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FD5C9E43-82D1-4CDE-9EA4-22DC25811390}"/>
                  </a:ext>
                </a:extLst>
              </p:cNvPr>
              <p:cNvSpPr/>
              <p:nvPr/>
            </p:nvSpPr>
            <p:spPr>
              <a:xfrm>
                <a:off x="930585" y="3973190"/>
                <a:ext cx="1217634" cy="410656"/>
              </a:xfrm>
              <a:prstGeom prst="ellipse">
                <a:avLst/>
              </a:prstGeom>
              <a:noFill/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</p:grpSp>
        <p:cxnSp>
          <p:nvCxnSpPr>
            <p:cNvPr id="8" name="Connecteur droit avec flèche 7">
              <a:extLst>
                <a:ext uri="{FF2B5EF4-FFF2-40B4-BE49-F238E27FC236}">
                  <a16:creationId xmlns:a16="http://schemas.microsoft.com/office/drawing/2014/main" id="{56BB344F-08DD-43BB-B175-A695600C5D7D}"/>
                </a:ext>
              </a:extLst>
            </p:cNvPr>
            <p:cNvCxnSpPr/>
            <p:nvPr/>
          </p:nvCxnSpPr>
          <p:spPr>
            <a:xfrm flipV="1">
              <a:off x="2389494" y="3884369"/>
              <a:ext cx="436833" cy="155616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Espace réservé du pied de page 8">
            <a:extLst>
              <a:ext uri="{FF2B5EF4-FFF2-40B4-BE49-F238E27FC236}">
                <a16:creationId xmlns:a16="http://schemas.microsoft.com/office/drawing/2014/main" id="{4445D24D-9F04-435E-ABAE-56E798C6F96F}"/>
              </a:ext>
            </a:extLst>
          </p:cNvPr>
          <p:cNvSpPr txBox="1">
            <a:spLocks/>
          </p:cNvSpPr>
          <p:nvPr/>
        </p:nvSpPr>
        <p:spPr>
          <a:xfrm>
            <a:off x="343184" y="6599240"/>
            <a:ext cx="6688221" cy="16421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800" b="0" kern="1200" cap="none" baseline="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67" dirty="0"/>
              <a:t>Atelier PREV OYANCE PRO CEGEE                 JANVIER  2022</a:t>
            </a:r>
            <a:endParaRPr lang="fr-FR" sz="1067" dirty="0"/>
          </a:p>
        </p:txBody>
      </p:sp>
    </p:spTree>
    <p:extLst>
      <p:ext uri="{BB962C8B-B14F-4D97-AF65-F5344CB8AC3E}">
        <p14:creationId xmlns:p14="http://schemas.microsoft.com/office/powerpoint/2010/main" val="3417282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070F3A-9926-4B82-B75F-3CA53EE40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007" y="281011"/>
            <a:ext cx="10373391" cy="608400"/>
          </a:xfrm>
        </p:spPr>
        <p:txBody>
          <a:bodyPr/>
          <a:lstStyle/>
          <a:p>
            <a:r>
              <a:rPr lang="fr-FR" dirty="0"/>
              <a:t>Simple comme …</a:t>
            </a:r>
            <a:br>
              <a:rPr lang="fr-FR" dirty="0"/>
            </a:b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1CE006-55D1-4887-92E4-443F2FE44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51</a:t>
            </a:fld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F4588A3-6AAA-4A10-B6CF-2131628236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8451" y="174842"/>
            <a:ext cx="789267" cy="913199"/>
          </a:xfrm>
        </p:spPr>
        <p:txBody>
          <a:bodyPr/>
          <a:lstStyle/>
          <a:p>
            <a:r>
              <a:rPr lang="fr-FR" dirty="0"/>
              <a:t>3.2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67BA21F-9FD3-40F6-B0F2-B361566F2326}"/>
              </a:ext>
            </a:extLst>
          </p:cNvPr>
          <p:cNvGrpSpPr/>
          <p:nvPr/>
        </p:nvGrpSpPr>
        <p:grpSpPr>
          <a:xfrm>
            <a:off x="80367" y="808569"/>
            <a:ext cx="7414907" cy="3830825"/>
            <a:chOff x="1080001" y="2249334"/>
            <a:chExt cx="7185225" cy="3965972"/>
          </a:xfrm>
        </p:grpSpPr>
        <p:pic>
          <p:nvPicPr>
            <p:cNvPr id="11" name="Image 1">
              <a:extLst>
                <a:ext uri="{FF2B5EF4-FFF2-40B4-BE49-F238E27FC236}">
                  <a16:creationId xmlns:a16="http://schemas.microsoft.com/office/drawing/2014/main" id="{E78BCB50-3B91-4414-9503-4B13285C63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0001" y="2249334"/>
              <a:ext cx="7185225" cy="3965972"/>
            </a:xfrm>
            <a:prstGeom prst="rect">
              <a:avLst/>
            </a:prstGeom>
            <a:noFill/>
            <a:ln w="9525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1CBCE2D-FC4D-4396-9E3B-5F09FCD2B2F1}"/>
                </a:ext>
              </a:extLst>
            </p:cNvPr>
            <p:cNvSpPr/>
            <p:nvPr/>
          </p:nvSpPr>
          <p:spPr>
            <a:xfrm>
              <a:off x="5795158" y="3131846"/>
              <a:ext cx="1844940" cy="397896"/>
            </a:xfrm>
            <a:custGeom>
              <a:avLst/>
              <a:gdLst>
                <a:gd name="connsiteX0" fmla="*/ 0 w 1844940"/>
                <a:gd name="connsiteY0" fmla="*/ 66317 h 397896"/>
                <a:gd name="connsiteX1" fmla="*/ 66317 w 1844940"/>
                <a:gd name="connsiteY1" fmla="*/ 0 h 397896"/>
                <a:gd name="connsiteX2" fmla="*/ 654209 w 1844940"/>
                <a:gd name="connsiteY2" fmla="*/ 0 h 397896"/>
                <a:gd name="connsiteX3" fmla="*/ 1173608 w 1844940"/>
                <a:gd name="connsiteY3" fmla="*/ 0 h 397896"/>
                <a:gd name="connsiteX4" fmla="*/ 1778623 w 1844940"/>
                <a:gd name="connsiteY4" fmla="*/ 0 h 397896"/>
                <a:gd name="connsiteX5" fmla="*/ 1844940 w 1844940"/>
                <a:gd name="connsiteY5" fmla="*/ 66317 h 397896"/>
                <a:gd name="connsiteX6" fmla="*/ 1844940 w 1844940"/>
                <a:gd name="connsiteY6" fmla="*/ 331579 h 397896"/>
                <a:gd name="connsiteX7" fmla="*/ 1778623 w 1844940"/>
                <a:gd name="connsiteY7" fmla="*/ 397896 h 397896"/>
                <a:gd name="connsiteX8" fmla="*/ 1242100 w 1844940"/>
                <a:gd name="connsiteY8" fmla="*/ 397896 h 397896"/>
                <a:gd name="connsiteX9" fmla="*/ 654209 w 1844940"/>
                <a:gd name="connsiteY9" fmla="*/ 397896 h 397896"/>
                <a:gd name="connsiteX10" fmla="*/ 66317 w 1844940"/>
                <a:gd name="connsiteY10" fmla="*/ 397896 h 397896"/>
                <a:gd name="connsiteX11" fmla="*/ 0 w 1844940"/>
                <a:gd name="connsiteY11" fmla="*/ 331579 h 397896"/>
                <a:gd name="connsiteX12" fmla="*/ 0 w 1844940"/>
                <a:gd name="connsiteY12" fmla="*/ 66317 h 39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44940" h="397896" fill="none" extrusionOk="0">
                  <a:moveTo>
                    <a:pt x="0" y="66317"/>
                  </a:moveTo>
                  <a:cubicBezTo>
                    <a:pt x="1671" y="29780"/>
                    <a:pt x="29177" y="-2116"/>
                    <a:pt x="66317" y="0"/>
                  </a:cubicBezTo>
                  <a:cubicBezTo>
                    <a:pt x="259451" y="-4549"/>
                    <a:pt x="407579" y="32937"/>
                    <a:pt x="654209" y="0"/>
                  </a:cubicBezTo>
                  <a:cubicBezTo>
                    <a:pt x="900839" y="-32937"/>
                    <a:pt x="999343" y="15479"/>
                    <a:pt x="1173608" y="0"/>
                  </a:cubicBezTo>
                  <a:cubicBezTo>
                    <a:pt x="1347873" y="-15479"/>
                    <a:pt x="1577263" y="58435"/>
                    <a:pt x="1778623" y="0"/>
                  </a:cubicBezTo>
                  <a:cubicBezTo>
                    <a:pt x="1811341" y="-3745"/>
                    <a:pt x="1844608" y="24319"/>
                    <a:pt x="1844940" y="66317"/>
                  </a:cubicBezTo>
                  <a:cubicBezTo>
                    <a:pt x="1856546" y="149504"/>
                    <a:pt x="1837865" y="268971"/>
                    <a:pt x="1844940" y="331579"/>
                  </a:cubicBezTo>
                  <a:cubicBezTo>
                    <a:pt x="1842999" y="366283"/>
                    <a:pt x="1816075" y="399847"/>
                    <a:pt x="1778623" y="397896"/>
                  </a:cubicBezTo>
                  <a:cubicBezTo>
                    <a:pt x="1609007" y="407711"/>
                    <a:pt x="1473766" y="338253"/>
                    <a:pt x="1242100" y="397896"/>
                  </a:cubicBezTo>
                  <a:cubicBezTo>
                    <a:pt x="1010434" y="457539"/>
                    <a:pt x="794433" y="377450"/>
                    <a:pt x="654209" y="397896"/>
                  </a:cubicBezTo>
                  <a:cubicBezTo>
                    <a:pt x="513985" y="418342"/>
                    <a:pt x="273275" y="350157"/>
                    <a:pt x="66317" y="397896"/>
                  </a:cubicBezTo>
                  <a:cubicBezTo>
                    <a:pt x="27565" y="393882"/>
                    <a:pt x="6445" y="361436"/>
                    <a:pt x="0" y="331579"/>
                  </a:cubicBezTo>
                  <a:cubicBezTo>
                    <a:pt x="-439" y="215750"/>
                    <a:pt x="28641" y="187877"/>
                    <a:pt x="0" y="66317"/>
                  </a:cubicBezTo>
                  <a:close/>
                </a:path>
                <a:path w="1844940" h="397896" stroke="0" extrusionOk="0">
                  <a:moveTo>
                    <a:pt x="0" y="66317"/>
                  </a:moveTo>
                  <a:cubicBezTo>
                    <a:pt x="-1642" y="28487"/>
                    <a:pt x="34502" y="-591"/>
                    <a:pt x="66317" y="0"/>
                  </a:cubicBezTo>
                  <a:cubicBezTo>
                    <a:pt x="313607" y="-36777"/>
                    <a:pt x="456474" y="54398"/>
                    <a:pt x="654209" y="0"/>
                  </a:cubicBezTo>
                  <a:cubicBezTo>
                    <a:pt x="851944" y="-54398"/>
                    <a:pt x="962765" y="61160"/>
                    <a:pt x="1224977" y="0"/>
                  </a:cubicBezTo>
                  <a:cubicBezTo>
                    <a:pt x="1487189" y="-61160"/>
                    <a:pt x="1595405" y="65626"/>
                    <a:pt x="1778623" y="0"/>
                  </a:cubicBezTo>
                  <a:cubicBezTo>
                    <a:pt x="1817531" y="1071"/>
                    <a:pt x="1840768" y="29359"/>
                    <a:pt x="1844940" y="66317"/>
                  </a:cubicBezTo>
                  <a:cubicBezTo>
                    <a:pt x="1867660" y="169046"/>
                    <a:pt x="1817888" y="222056"/>
                    <a:pt x="1844940" y="331579"/>
                  </a:cubicBezTo>
                  <a:cubicBezTo>
                    <a:pt x="1845856" y="367044"/>
                    <a:pt x="1809023" y="395049"/>
                    <a:pt x="1778623" y="397896"/>
                  </a:cubicBezTo>
                  <a:cubicBezTo>
                    <a:pt x="1529862" y="420097"/>
                    <a:pt x="1494826" y="372764"/>
                    <a:pt x="1224977" y="397896"/>
                  </a:cubicBezTo>
                  <a:cubicBezTo>
                    <a:pt x="955128" y="423028"/>
                    <a:pt x="860734" y="371520"/>
                    <a:pt x="654209" y="397896"/>
                  </a:cubicBezTo>
                  <a:cubicBezTo>
                    <a:pt x="447684" y="424272"/>
                    <a:pt x="209068" y="360859"/>
                    <a:pt x="66317" y="397896"/>
                  </a:cubicBezTo>
                  <a:cubicBezTo>
                    <a:pt x="27890" y="401375"/>
                    <a:pt x="6217" y="374492"/>
                    <a:pt x="0" y="331579"/>
                  </a:cubicBezTo>
                  <a:cubicBezTo>
                    <a:pt x="-10358" y="276139"/>
                    <a:pt x="20298" y="124614"/>
                    <a:pt x="0" y="66317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C00000"/>
              </a:solidFill>
              <a:extLst>
                <a:ext uri="{C807C97D-BFC1-408E-A445-0C87EB9F89A2}">
                  <ask:lineSketchStyleProps xmlns:ask="http://schemas.microsoft.com/office/drawing/2018/sketchyshapes" sd="8901903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>
                  <a:solidFill>
                    <a:schemeClr val="tx1"/>
                  </a:solidFill>
                </a:rPr>
                <a:t>Choisir cet onglet </a:t>
              </a: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C6A5D947-632C-455C-8C69-EC64142FBDB0}"/>
                </a:ext>
              </a:extLst>
            </p:cNvPr>
            <p:cNvSpPr/>
            <p:nvPr/>
          </p:nvSpPr>
          <p:spPr>
            <a:xfrm>
              <a:off x="3424093" y="5164232"/>
              <a:ext cx="2253089" cy="960621"/>
            </a:xfrm>
            <a:prstGeom prst="ellipse">
              <a:avLst/>
            </a:prstGeom>
            <a:noFill/>
            <a:ln w="12700">
              <a:solidFill>
                <a:srgbClr val="C00000"/>
              </a:solidFill>
              <a:extLst>
                <a:ext uri="{C807C97D-BFC1-408E-A445-0C87EB9F89A2}">
                  <ask:lineSketchStyleProps xmlns:ask="http://schemas.microsoft.com/office/drawing/2018/sketchyshapes" sd="2205836319">
                    <a:custGeom>
                      <a:avLst/>
                      <a:gdLst>
                        <a:gd name="connsiteX0" fmla="*/ 0 w 1853080"/>
                        <a:gd name="connsiteY0" fmla="*/ 412435 h 824869"/>
                        <a:gd name="connsiteX1" fmla="*/ 926540 w 1853080"/>
                        <a:gd name="connsiteY1" fmla="*/ 0 h 824869"/>
                        <a:gd name="connsiteX2" fmla="*/ 1853080 w 1853080"/>
                        <a:gd name="connsiteY2" fmla="*/ 412435 h 824869"/>
                        <a:gd name="connsiteX3" fmla="*/ 926540 w 1853080"/>
                        <a:gd name="connsiteY3" fmla="*/ 824870 h 824869"/>
                        <a:gd name="connsiteX4" fmla="*/ 0 w 1853080"/>
                        <a:gd name="connsiteY4" fmla="*/ 412435 h 8248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853080" h="824869" extrusionOk="0">
                          <a:moveTo>
                            <a:pt x="0" y="412435"/>
                          </a:moveTo>
                          <a:cubicBezTo>
                            <a:pt x="6271" y="126849"/>
                            <a:pt x="452221" y="-8970"/>
                            <a:pt x="926540" y="0"/>
                          </a:cubicBezTo>
                          <a:cubicBezTo>
                            <a:pt x="1444369" y="-53518"/>
                            <a:pt x="1901242" y="203734"/>
                            <a:pt x="1853080" y="412435"/>
                          </a:cubicBezTo>
                          <a:cubicBezTo>
                            <a:pt x="1872626" y="634462"/>
                            <a:pt x="1442829" y="805708"/>
                            <a:pt x="926540" y="824870"/>
                          </a:cubicBezTo>
                          <a:cubicBezTo>
                            <a:pt x="405395" y="803014"/>
                            <a:pt x="-1845" y="625318"/>
                            <a:pt x="0" y="412435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cxnSp>
          <p:nvCxnSpPr>
            <p:cNvPr id="15" name="Connecteur droit avec flèche 14">
              <a:extLst>
                <a:ext uri="{FF2B5EF4-FFF2-40B4-BE49-F238E27FC236}">
                  <a16:creationId xmlns:a16="http://schemas.microsoft.com/office/drawing/2014/main" id="{B8393938-ADEE-472B-8872-7922045E83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00615" y="3617658"/>
              <a:ext cx="594543" cy="1546574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Image 1">
            <a:hlinkClick r:id="rId4"/>
            <a:extLst>
              <a:ext uri="{FF2B5EF4-FFF2-40B4-BE49-F238E27FC236}">
                <a16:creationId xmlns:a16="http://schemas.microsoft.com/office/drawing/2014/main" id="{FB574C4A-F5B0-4827-B3FC-E412920A2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033" y="2488447"/>
            <a:ext cx="7078600" cy="3868208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Espace réservé du pied de page 8">
            <a:extLst>
              <a:ext uri="{FF2B5EF4-FFF2-40B4-BE49-F238E27FC236}">
                <a16:creationId xmlns:a16="http://schemas.microsoft.com/office/drawing/2014/main" id="{BE21709A-C54F-485D-BD7C-B80501D5A052}"/>
              </a:ext>
            </a:extLst>
          </p:cNvPr>
          <p:cNvSpPr txBox="1">
            <a:spLocks/>
          </p:cNvSpPr>
          <p:nvPr/>
        </p:nvSpPr>
        <p:spPr>
          <a:xfrm>
            <a:off x="343184" y="6599240"/>
            <a:ext cx="6688221" cy="16421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800" b="0" kern="1200" cap="none" baseline="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67" dirty="0"/>
              <a:t>Atelier PREV OYANCE PRO CEGEE                 JANVIER  2022</a:t>
            </a:r>
            <a:endParaRPr lang="fr-FR" sz="1067" dirty="0"/>
          </a:p>
        </p:txBody>
      </p:sp>
    </p:spTree>
    <p:extLst>
      <p:ext uri="{BB962C8B-B14F-4D97-AF65-F5344CB8AC3E}">
        <p14:creationId xmlns:p14="http://schemas.microsoft.com/office/powerpoint/2010/main" val="3609453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070F3A-9926-4B82-B75F-3CA53EE40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97" y="71228"/>
            <a:ext cx="10972800" cy="638175"/>
          </a:xfrm>
        </p:spPr>
        <p:txBody>
          <a:bodyPr/>
          <a:lstStyle/>
          <a:p>
            <a:br>
              <a:rPr lang="fr-FR" dirty="0"/>
            </a:br>
            <a:br>
              <a:rPr lang="fr-FR" dirty="0"/>
            </a:br>
            <a:r>
              <a:rPr lang="fr-FR" dirty="0"/>
              <a:t>OVAD VMC</a:t>
            </a:r>
            <a:br>
              <a:rPr lang="fr-FR" dirty="0"/>
            </a:b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1CE006-55D1-4887-92E4-443F2FE44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52</a:t>
            </a:fld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F4588A3-6AAA-4A10-B6CF-2131628236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8451" y="350234"/>
            <a:ext cx="789267" cy="502766"/>
          </a:xfrm>
        </p:spPr>
        <p:txBody>
          <a:bodyPr/>
          <a:lstStyle/>
          <a:p>
            <a:r>
              <a:rPr lang="fr-FR" dirty="0"/>
              <a:t>4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395646E3-9630-4EB8-8EF1-92E2544560FE}"/>
              </a:ext>
            </a:extLst>
          </p:cNvPr>
          <p:cNvSpPr txBox="1">
            <a:spLocks/>
          </p:cNvSpPr>
          <p:nvPr/>
        </p:nvSpPr>
        <p:spPr>
          <a:xfrm>
            <a:off x="1112181" y="976809"/>
            <a:ext cx="10373391" cy="811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400" dirty="0"/>
              <a:t>Mon client a souscrit en Vente à distance (VAD), </a:t>
            </a:r>
          </a:p>
          <a:p>
            <a:pPr algn="ctr"/>
            <a:r>
              <a:rPr lang="fr-FR" sz="2400" dirty="0">
                <a:solidFill>
                  <a:schemeClr val="accent1">
                    <a:lumMod val="75000"/>
                  </a:schemeClr>
                </a:solidFill>
              </a:rPr>
              <a:t>dois je effectuer un suivi de dossier ?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376EDA4-6073-4B0F-A9F4-7B6BABE7DF88}"/>
              </a:ext>
            </a:extLst>
          </p:cNvPr>
          <p:cNvGrpSpPr/>
          <p:nvPr/>
        </p:nvGrpSpPr>
        <p:grpSpPr>
          <a:xfrm>
            <a:off x="7029797" y="1804859"/>
            <a:ext cx="4827676" cy="1273540"/>
            <a:chOff x="5133584" y="1312314"/>
            <a:chExt cx="3620757" cy="9551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73C0542-89D4-477B-825D-CC10A00DA001}"/>
                </a:ext>
              </a:extLst>
            </p:cNvPr>
            <p:cNvSpPr/>
            <p:nvPr/>
          </p:nvSpPr>
          <p:spPr>
            <a:xfrm>
              <a:off x="5133584" y="1610315"/>
              <a:ext cx="3033908" cy="427324"/>
            </a:xfrm>
            <a:prstGeom prst="roundRect">
              <a:avLst/>
            </a:prstGeom>
            <a:no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chemeClr val="accent3">
                      <a:lumMod val="50000"/>
                    </a:schemeClr>
                  </a:solidFill>
                </a:rPr>
                <a:t>En signature papier</a:t>
              </a:r>
            </a:p>
          </p:txBody>
        </p: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51C53D45-F0CC-4420-AA6D-CEF942D3C897}"/>
                </a:ext>
              </a:extLst>
            </p:cNvPr>
            <p:cNvGrpSpPr/>
            <p:nvPr/>
          </p:nvGrpSpPr>
          <p:grpSpPr>
            <a:xfrm>
              <a:off x="7783985" y="1312314"/>
              <a:ext cx="970356" cy="955155"/>
              <a:chOff x="7517704" y="767097"/>
              <a:chExt cx="1305357" cy="1305357"/>
            </a:xfrm>
          </p:grpSpPr>
          <p:pic>
            <p:nvPicPr>
              <p:cNvPr id="15" name="Graphique 14" descr="Bloc-notes avec crayon et papier graphique">
                <a:extLst>
                  <a:ext uri="{FF2B5EF4-FFF2-40B4-BE49-F238E27FC236}">
                    <a16:creationId xmlns:a16="http://schemas.microsoft.com/office/drawing/2014/main" id="{9FD32CF8-5DC2-4551-BCF6-8362255591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517704" y="767097"/>
                <a:ext cx="1305357" cy="1305357"/>
              </a:xfrm>
              <a:prstGeom prst="rect">
                <a:avLst/>
              </a:prstGeom>
            </p:spPr>
          </p:pic>
          <p:pic>
            <p:nvPicPr>
              <p:cNvPr id="1026" name="Picture 2" descr="▷ Prêt Immobilier Caisse d'Épargne : Simulation, contact et avis">
                <a:extLst>
                  <a:ext uri="{FF2B5EF4-FFF2-40B4-BE49-F238E27FC236}">
                    <a16:creationId xmlns:a16="http://schemas.microsoft.com/office/drawing/2014/main" id="{DF4A0CFF-4A56-4639-9892-A1CEA1ABD2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8385" y="1066453"/>
                <a:ext cx="344743" cy="33714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DB6C8F9-2627-403E-9337-6A5709580061}"/>
              </a:ext>
            </a:extLst>
          </p:cNvPr>
          <p:cNvGrpSpPr/>
          <p:nvPr/>
        </p:nvGrpSpPr>
        <p:grpSpPr>
          <a:xfrm>
            <a:off x="364313" y="1781493"/>
            <a:ext cx="5311545" cy="1403903"/>
            <a:chOff x="329637" y="1282890"/>
            <a:chExt cx="3983659" cy="105292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24AE09B-B4D4-4B4C-AB62-867AFA3B6D42}"/>
                </a:ext>
              </a:extLst>
            </p:cNvPr>
            <p:cNvSpPr/>
            <p:nvPr/>
          </p:nvSpPr>
          <p:spPr>
            <a:xfrm>
              <a:off x="329637" y="1628053"/>
              <a:ext cx="3182306" cy="427324"/>
            </a:xfrm>
            <a:prstGeom prst="roundRect">
              <a:avLst/>
            </a:prstGeom>
            <a:no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chemeClr val="accent3">
                      <a:lumMod val="50000"/>
                    </a:schemeClr>
                  </a:solidFill>
                </a:rPr>
                <a:t>En signature électronique</a:t>
              </a:r>
            </a:p>
          </p:txBody>
        </p:sp>
        <p:pic>
          <p:nvPicPr>
            <p:cNvPr id="18" name="Graphique 17" descr="Ordinateur portable avec téléphone et calculatrice">
              <a:extLst>
                <a:ext uri="{FF2B5EF4-FFF2-40B4-BE49-F238E27FC236}">
                  <a16:creationId xmlns:a16="http://schemas.microsoft.com/office/drawing/2014/main" id="{8C3E9AA0-27D2-4F3C-9934-95FFB7B669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260369" y="1282890"/>
              <a:ext cx="1052927" cy="1052927"/>
            </a:xfrm>
            <a:prstGeom prst="rect">
              <a:avLst/>
            </a:prstGeom>
          </p:spPr>
        </p:pic>
      </p:grpSp>
      <p:sp>
        <p:nvSpPr>
          <p:cNvPr id="22" name="Flèche : bas 21">
            <a:extLst>
              <a:ext uri="{FF2B5EF4-FFF2-40B4-BE49-F238E27FC236}">
                <a16:creationId xmlns:a16="http://schemas.microsoft.com/office/drawing/2014/main" id="{9ECA05E3-0F19-482E-93C0-866AF2BC4C79}"/>
              </a:ext>
            </a:extLst>
          </p:cNvPr>
          <p:cNvSpPr/>
          <p:nvPr/>
        </p:nvSpPr>
        <p:spPr>
          <a:xfrm>
            <a:off x="2485850" y="2870803"/>
            <a:ext cx="237367" cy="569765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4" name="Flèche : bas 23">
            <a:extLst>
              <a:ext uri="{FF2B5EF4-FFF2-40B4-BE49-F238E27FC236}">
                <a16:creationId xmlns:a16="http://schemas.microsoft.com/office/drawing/2014/main" id="{F62FAD50-B429-41A1-AC11-3D07B55C4A54}"/>
              </a:ext>
            </a:extLst>
          </p:cNvPr>
          <p:cNvSpPr/>
          <p:nvPr/>
        </p:nvSpPr>
        <p:spPr>
          <a:xfrm>
            <a:off x="9318377" y="2812487"/>
            <a:ext cx="237367" cy="569765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5AD03CA-EAC4-4638-94F9-DD138B1832F2}"/>
              </a:ext>
            </a:extLst>
          </p:cNvPr>
          <p:cNvSpPr txBox="1"/>
          <p:nvPr/>
        </p:nvSpPr>
        <p:spPr>
          <a:xfrm>
            <a:off x="482995" y="3602485"/>
            <a:ext cx="4243075" cy="1179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fr-FR" sz="2133" b="1" dirty="0">
                <a:solidFill>
                  <a:schemeClr val="accent3">
                    <a:lumMod val="50000"/>
                  </a:schemeClr>
                </a:solidFill>
              </a:rPr>
              <a:t>NON</a:t>
            </a:r>
          </a:p>
          <a:p>
            <a:pPr algn="ctr">
              <a:spcAft>
                <a:spcPts val="800"/>
              </a:spcAft>
            </a:pPr>
            <a:r>
              <a:rPr lang="fr-FR" sz="2133" dirty="0"/>
              <a:t>Le dossier est validé automatiquement dans OVAD-VMC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A31BCAE-96B3-455E-A0C5-84F3929F6EA2}"/>
              </a:ext>
            </a:extLst>
          </p:cNvPr>
          <p:cNvSpPr txBox="1"/>
          <p:nvPr/>
        </p:nvSpPr>
        <p:spPr>
          <a:xfrm>
            <a:off x="7150197" y="3547591"/>
            <a:ext cx="4573723" cy="1507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fr-FR" sz="2133" b="1" dirty="0">
                <a:solidFill>
                  <a:schemeClr val="accent3">
                    <a:lumMod val="50000"/>
                  </a:schemeClr>
                </a:solidFill>
              </a:rPr>
              <a:t>OUI</a:t>
            </a:r>
          </a:p>
          <a:p>
            <a:pPr algn="ctr">
              <a:spcAft>
                <a:spcPts val="800"/>
              </a:spcAft>
            </a:pPr>
            <a:r>
              <a:rPr lang="fr-FR" sz="2133" dirty="0"/>
              <a:t>A réception du contrat signé, il convient de notifier dans le dossier de vente « contrat signé »*</a:t>
            </a:r>
          </a:p>
        </p:txBody>
      </p:sp>
      <p:grpSp>
        <p:nvGrpSpPr>
          <p:cNvPr id="1025" name="Groupe 1024">
            <a:extLst>
              <a:ext uri="{FF2B5EF4-FFF2-40B4-BE49-F238E27FC236}">
                <a16:creationId xmlns:a16="http://schemas.microsoft.com/office/drawing/2014/main" id="{73BBE656-CC1B-42C1-8F68-4C15F45DB184}"/>
              </a:ext>
            </a:extLst>
          </p:cNvPr>
          <p:cNvGrpSpPr/>
          <p:nvPr/>
        </p:nvGrpSpPr>
        <p:grpSpPr>
          <a:xfrm>
            <a:off x="6856655" y="5540825"/>
            <a:ext cx="5160807" cy="831684"/>
            <a:chOff x="5216992" y="4075897"/>
            <a:chExt cx="3870605" cy="623763"/>
          </a:xfrm>
        </p:grpSpPr>
        <p:pic>
          <p:nvPicPr>
            <p:cNvPr id="30" name="Graphique 29" descr="Avertissement contour">
              <a:extLst>
                <a:ext uri="{FF2B5EF4-FFF2-40B4-BE49-F238E27FC236}">
                  <a16:creationId xmlns:a16="http://schemas.microsoft.com/office/drawing/2014/main" id="{DB0F2BCA-DB30-4EAB-A2D1-A24B3BCB54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216992" y="4075897"/>
              <a:ext cx="323680" cy="323680"/>
            </a:xfrm>
            <a:prstGeom prst="rect">
              <a:avLst/>
            </a:prstGeom>
          </p:spPr>
        </p:pic>
        <p:sp>
          <p:nvSpPr>
            <p:cNvPr id="1024" name="ZoneTexte 1023">
              <a:extLst>
                <a:ext uri="{FF2B5EF4-FFF2-40B4-BE49-F238E27FC236}">
                  <a16:creationId xmlns:a16="http://schemas.microsoft.com/office/drawing/2014/main" id="{1708B768-49AC-4FC8-9874-3D057732815D}"/>
                </a:ext>
              </a:extLst>
            </p:cNvPr>
            <p:cNvSpPr txBox="1"/>
            <p:nvPr/>
          </p:nvSpPr>
          <p:spPr>
            <a:xfrm>
              <a:off x="5487372" y="4076412"/>
              <a:ext cx="3600225" cy="623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fr-FR" sz="1600" i="1" dirty="0"/>
                <a:t>* À défaut de notification de réception du contrat signé dans OVAD-VMC, le contrat sera passé sans suite dans un délai de 30 jours</a:t>
              </a:r>
            </a:p>
          </p:txBody>
        </p:sp>
      </p:grp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7D1957B2-3A4C-4582-BD13-CDD4F9C5BB19}"/>
              </a:ext>
            </a:extLst>
          </p:cNvPr>
          <p:cNvCxnSpPr>
            <a:cxnSpLocks/>
          </p:cNvCxnSpPr>
          <p:nvPr/>
        </p:nvCxnSpPr>
        <p:spPr>
          <a:xfrm>
            <a:off x="6316531" y="2362360"/>
            <a:ext cx="0" cy="3548417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space réservé du pied de page 8">
            <a:extLst>
              <a:ext uri="{FF2B5EF4-FFF2-40B4-BE49-F238E27FC236}">
                <a16:creationId xmlns:a16="http://schemas.microsoft.com/office/drawing/2014/main" id="{E18CA230-4BA5-4D83-9477-8049999C7346}"/>
              </a:ext>
            </a:extLst>
          </p:cNvPr>
          <p:cNvSpPr txBox="1">
            <a:spLocks/>
          </p:cNvSpPr>
          <p:nvPr/>
        </p:nvSpPr>
        <p:spPr>
          <a:xfrm>
            <a:off x="343184" y="6599240"/>
            <a:ext cx="6688221" cy="16421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800" b="0" kern="1200" cap="none" baseline="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67" dirty="0"/>
              <a:t>Atelier PREV OYANCE PRO CEGEE                 JANVIER  2022</a:t>
            </a:r>
            <a:endParaRPr lang="fr-FR" sz="1067" dirty="0"/>
          </a:p>
        </p:txBody>
      </p:sp>
    </p:spTree>
    <p:extLst>
      <p:ext uri="{BB962C8B-B14F-4D97-AF65-F5344CB8AC3E}">
        <p14:creationId xmlns:p14="http://schemas.microsoft.com/office/powerpoint/2010/main" val="2953519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070F3A-9926-4B82-B75F-3CA53EE40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3945" y="82617"/>
            <a:ext cx="10373391" cy="608400"/>
          </a:xfrm>
        </p:spPr>
        <p:txBody>
          <a:bodyPr/>
          <a:lstStyle/>
          <a:p>
            <a:br>
              <a:rPr lang="fr-FR" dirty="0"/>
            </a:br>
            <a:br>
              <a:rPr lang="fr-FR" dirty="0"/>
            </a:br>
            <a:r>
              <a:rPr lang="fr-FR" dirty="0"/>
              <a:t>Le bon interlocuteur</a:t>
            </a:r>
            <a:br>
              <a:rPr lang="fr-FR" dirty="0"/>
            </a:b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1CE006-55D1-4887-92E4-443F2FE44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53</a:t>
            </a:fld>
            <a:endParaRPr lang="fr-FR"/>
          </a:p>
        </p:txBody>
      </p:sp>
      <p:graphicFrame>
        <p:nvGraphicFramePr>
          <p:cNvPr id="9" name="Diagramme 8">
            <a:extLst>
              <a:ext uri="{FF2B5EF4-FFF2-40B4-BE49-F238E27FC236}">
                <a16:creationId xmlns:a16="http://schemas.microsoft.com/office/drawing/2014/main" id="{AA050133-0A4A-417A-BC24-96598F2ADC22}"/>
              </a:ext>
            </a:extLst>
          </p:cNvPr>
          <p:cNvGraphicFramePr/>
          <p:nvPr/>
        </p:nvGraphicFramePr>
        <p:xfrm>
          <a:off x="1" y="859617"/>
          <a:ext cx="12418167" cy="17096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0ED22F6-EDDF-42BF-A5F4-F1090AC3ADAF}"/>
              </a:ext>
            </a:extLst>
          </p:cNvPr>
          <p:cNvCxnSpPr>
            <a:cxnSpLocks/>
          </p:cNvCxnSpPr>
          <p:nvPr/>
        </p:nvCxnSpPr>
        <p:spPr>
          <a:xfrm>
            <a:off x="6432645" y="2405480"/>
            <a:ext cx="0" cy="3548417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2A62737A-F74D-4D16-AA5B-F7567ECC8E90}"/>
              </a:ext>
            </a:extLst>
          </p:cNvPr>
          <p:cNvSpPr txBox="1"/>
          <p:nvPr/>
        </p:nvSpPr>
        <p:spPr>
          <a:xfrm>
            <a:off x="6740641" y="2668268"/>
            <a:ext cx="5075148" cy="3498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fr-FR" sz="1200" b="1" dirty="0">
                <a:solidFill>
                  <a:schemeClr val="accent3">
                    <a:lumMod val="50000"/>
                  </a:schemeClr>
                </a:solidFill>
              </a:rPr>
              <a:t>EST EN CONTACT DIRECT AVEC LE SERVICE GESTION DE BPCE VIE / BPCE PREVOYANCE :</a:t>
            </a:r>
          </a:p>
          <a:p>
            <a:pPr lvl="1" algn="ctr"/>
            <a:endParaRPr lang="fr-FR" sz="1067" b="1" dirty="0">
              <a:solidFill>
                <a:schemeClr val="accent3">
                  <a:lumMod val="50000"/>
                </a:schemeClr>
              </a:solidFill>
              <a:highlight>
                <a:srgbClr val="FFFF00"/>
              </a:highlight>
            </a:endParaRPr>
          </a:p>
          <a:p>
            <a:r>
              <a:rPr lang="fr-FR" sz="1200" dirty="0"/>
              <a:t>Pour le suivi des contrats Prévoyance Pro :</a:t>
            </a:r>
          </a:p>
          <a:p>
            <a:pPr marL="124881" indent="-124881">
              <a:buFont typeface="Arial" panose="020B0604020202020204" pitchFamily="34" charset="0"/>
              <a:buChar char="•"/>
            </a:pPr>
            <a:r>
              <a:rPr lang="fr-FR" sz="1200" dirty="0"/>
              <a:t>Renseignements sur les garanties d’un contrat</a:t>
            </a:r>
          </a:p>
          <a:p>
            <a:pPr marL="124881" indent="-124881">
              <a:buFont typeface="Arial" panose="020B0604020202020204" pitchFamily="34" charset="0"/>
              <a:buChar char="•"/>
            </a:pPr>
            <a:r>
              <a:rPr lang="fr-FR" sz="1200" dirty="0"/>
              <a:t>CG</a:t>
            </a:r>
          </a:p>
          <a:p>
            <a:pPr marL="124881" indent="-124881">
              <a:buFont typeface="Arial" panose="020B0604020202020204" pitchFamily="34" charset="0"/>
              <a:buChar char="•"/>
            </a:pPr>
            <a:r>
              <a:rPr lang="fr-FR" sz="1200" dirty="0"/>
              <a:t>Infos sur l’état d’avancement d’un dossier</a:t>
            </a:r>
          </a:p>
          <a:p>
            <a:pPr marL="124881" indent="-124881">
              <a:buFont typeface="Arial" panose="020B0604020202020204" pitchFamily="34" charset="0"/>
              <a:buChar char="•"/>
            </a:pPr>
            <a:r>
              <a:rPr lang="fr-FR" sz="1200" dirty="0"/>
              <a:t>Explication sur les courriers (CAN/CTRIM/relance pièces….)</a:t>
            </a:r>
          </a:p>
          <a:p>
            <a:pPr marL="124881" indent="-124881">
              <a:buFont typeface="Arial" panose="020B0604020202020204" pitchFamily="34" charset="0"/>
              <a:buChar char="•"/>
            </a:pPr>
            <a:r>
              <a:rPr lang="fr-FR" sz="1200" dirty="0"/>
              <a:t>Actes de gestion sur un contrat en cours</a:t>
            </a:r>
            <a:endParaRPr lang="fr-FR" sz="1400" dirty="0"/>
          </a:p>
          <a:p>
            <a:pPr marL="124881" indent="-124881">
              <a:buFont typeface="Arial" panose="020B0604020202020204" pitchFamily="34" charset="0"/>
              <a:buChar char="•"/>
            </a:pPr>
            <a:endParaRPr lang="fr-FR" sz="1067" dirty="0">
              <a:highlight>
                <a:srgbClr val="FFFF00"/>
              </a:highlight>
            </a:endParaRPr>
          </a:p>
          <a:p>
            <a:pPr algn="just"/>
            <a:endParaRPr lang="fr-FR" sz="1067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594" indent="-228594" algn="just">
              <a:buFont typeface="Wingdings" panose="05000000000000000000" pitchFamily="2" charset="2"/>
              <a:buChar char="q"/>
              <a:tabLst>
                <a:tab pos="1790655" algn="l"/>
              </a:tabLst>
            </a:pPr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CEGEE-B-ASSURANCE-VIE </a:t>
            </a:r>
          </a:p>
          <a:p>
            <a:pPr indent="237061" algn="just">
              <a:tabLst>
                <a:tab pos="1790655" algn="l"/>
              </a:tabLst>
            </a:pPr>
            <a:r>
              <a:rPr lang="fr-FR" sz="1200" b="1" u="sng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cegee-b-assurance-vie@cegee.caisse-epargne.fr</a:t>
            </a:r>
            <a:endParaRPr lang="fr-FR" sz="1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237061" algn="just"/>
            <a:r>
              <a:rPr lang="fr-FR" sz="1200" dirty="0"/>
              <a:t>Interlocutrices dédiées : </a:t>
            </a:r>
            <a:r>
              <a:rPr lang="fr-FR" sz="1200" b="1" dirty="0">
                <a:solidFill>
                  <a:schemeClr val="accent3">
                    <a:lumMod val="50000"/>
                  </a:schemeClr>
                </a:solidFill>
              </a:rPr>
              <a:t>Valérie GODOT, Nadège VIAUD</a:t>
            </a:r>
          </a:p>
          <a:p>
            <a:pPr lvl="0"/>
            <a:endParaRPr lang="fr-FR" sz="1067" dirty="0">
              <a:highlight>
                <a:srgbClr val="FFFF00"/>
              </a:highlight>
            </a:endParaRPr>
          </a:p>
          <a:p>
            <a:pPr lvl="0"/>
            <a:endParaRPr lang="fr-FR" sz="1067" dirty="0">
              <a:highlight>
                <a:srgbClr val="FFFF00"/>
              </a:highlight>
            </a:endParaRPr>
          </a:p>
          <a:p>
            <a:pPr marL="228594" indent="-228594">
              <a:buFont typeface="Wingdings" panose="05000000000000000000" pitchFamily="2" charset="2"/>
              <a:buChar char="q"/>
            </a:pPr>
            <a:r>
              <a:rPr lang="fr-FR" sz="1200" dirty="0"/>
              <a:t>Les clients peuvent aussi contacter directement  le CERC pour obtention d’infos sur leurs contrats</a:t>
            </a:r>
            <a:r>
              <a:rPr lang="fr-FR" sz="933" b="1" dirty="0"/>
              <a:t> : </a:t>
            </a:r>
            <a:r>
              <a:rPr lang="fr-FR" sz="1467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09.69.36.07.45</a:t>
            </a:r>
            <a:endParaRPr lang="fr-FR" sz="267" b="1" dirty="0">
              <a:solidFill>
                <a:schemeClr val="accent3">
                  <a:lumMod val="50000"/>
                </a:schemeClr>
              </a:solidFill>
            </a:endParaRPr>
          </a:p>
          <a:p>
            <a:pPr lvl="1" algn="ctr"/>
            <a:endParaRPr lang="fr-FR" sz="933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E852EB24-64A3-4F6E-AA93-CFA1A38C5A1B}"/>
              </a:ext>
            </a:extLst>
          </p:cNvPr>
          <p:cNvGrpSpPr/>
          <p:nvPr/>
        </p:nvGrpSpPr>
        <p:grpSpPr>
          <a:xfrm>
            <a:off x="138037" y="2569253"/>
            <a:ext cx="6251927" cy="3333313"/>
            <a:chOff x="74361" y="1822470"/>
            <a:chExt cx="4688945" cy="2499985"/>
          </a:xfrm>
        </p:grpSpPr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171C1552-43D8-4A71-9E46-8174057E891C}"/>
                </a:ext>
              </a:extLst>
            </p:cNvPr>
            <p:cNvGrpSpPr/>
            <p:nvPr/>
          </p:nvGrpSpPr>
          <p:grpSpPr>
            <a:xfrm>
              <a:off x="336172" y="1822470"/>
              <a:ext cx="4008842" cy="1075166"/>
              <a:chOff x="336172" y="1822470"/>
              <a:chExt cx="4008842" cy="1075166"/>
            </a:xfrm>
          </p:grpSpPr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DDDA2871-D626-475D-8656-64BEEA37A37B}"/>
                  </a:ext>
                </a:extLst>
              </p:cNvPr>
              <p:cNvSpPr txBox="1"/>
              <p:nvPr/>
            </p:nvSpPr>
            <p:spPr>
              <a:xfrm>
                <a:off x="1904207" y="1822470"/>
                <a:ext cx="1554072" cy="2385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67" u="sng" dirty="0">
                    <a:solidFill>
                      <a:schemeClr val="tx2">
                        <a:lumMod val="50000"/>
                      </a:schemeClr>
                    </a:solidFill>
                    <a:latin typeface="Arial Nova Cond" panose="020B0506020202020204" pitchFamily="34" charset="0"/>
                  </a:rPr>
                  <a:t>Les missions :</a:t>
                </a:r>
              </a:p>
            </p:txBody>
          </p:sp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223A88C0-1D73-46C1-98AB-BE474D8DF0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36172" y="2047146"/>
                <a:ext cx="4008842" cy="850490"/>
              </a:xfrm>
              <a:prstGeom prst="rect">
                <a:avLst/>
              </a:prstGeom>
            </p:spPr>
          </p:pic>
        </p:grpSp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1BFFE0E-23D3-4E95-B241-5DA02C83E8F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4361" y="3471965"/>
              <a:ext cx="4688945" cy="85049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84C10B5-B6C7-4F2E-9E81-1B1C7B871DC6}"/>
                </a:ext>
              </a:extLst>
            </p:cNvPr>
            <p:cNvSpPr txBox="1"/>
            <p:nvPr/>
          </p:nvSpPr>
          <p:spPr>
            <a:xfrm>
              <a:off x="2097492" y="3162587"/>
              <a:ext cx="1554072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u="sng" dirty="0">
                  <a:solidFill>
                    <a:schemeClr val="tx2">
                      <a:lumMod val="50000"/>
                    </a:schemeClr>
                  </a:solidFill>
                  <a:latin typeface="Arial Nova Cond" panose="020B0506020202020204" pitchFamily="34" charset="0"/>
                </a:rPr>
                <a:t>Contact :</a:t>
              </a:r>
            </a:p>
          </p:txBody>
        </p:sp>
      </p:grp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4DB43E-72A7-4438-80A7-351B6051C0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sp>
        <p:nvSpPr>
          <p:cNvPr id="17" name="Espace réservé du pied de page 8">
            <a:extLst>
              <a:ext uri="{FF2B5EF4-FFF2-40B4-BE49-F238E27FC236}">
                <a16:creationId xmlns:a16="http://schemas.microsoft.com/office/drawing/2014/main" id="{7C8C513B-92A2-4A70-A1F6-6A670E00CAEB}"/>
              </a:ext>
            </a:extLst>
          </p:cNvPr>
          <p:cNvSpPr txBox="1">
            <a:spLocks/>
          </p:cNvSpPr>
          <p:nvPr/>
        </p:nvSpPr>
        <p:spPr>
          <a:xfrm>
            <a:off x="343184" y="6599240"/>
            <a:ext cx="6688221" cy="16421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800" b="0" kern="1200" cap="none" baseline="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67" dirty="0"/>
              <a:t>Atelier PREV OYANCE PRO CEGEE                 JANVIER  2022</a:t>
            </a:r>
            <a:endParaRPr lang="fr-FR" sz="1067" dirty="0"/>
          </a:p>
        </p:txBody>
      </p:sp>
    </p:spTree>
    <p:extLst>
      <p:ext uri="{BB962C8B-B14F-4D97-AF65-F5344CB8AC3E}">
        <p14:creationId xmlns:p14="http://schemas.microsoft.com/office/powerpoint/2010/main" val="36893692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389239" y="2006440"/>
            <a:ext cx="5251649" cy="3416320"/>
          </a:xfrm>
        </p:spPr>
        <p:txBody>
          <a:bodyPr/>
          <a:lstStyle/>
          <a:p>
            <a:pPr algn="ctr"/>
            <a:br>
              <a:rPr lang="fr-FR" sz="2400" dirty="0">
                <a:sym typeface="Wingdings" panose="05000000000000000000" pitchFamily="2" charset="2"/>
              </a:rPr>
            </a:br>
            <a:r>
              <a:rPr lang="fr-FR" sz="2400" dirty="0">
                <a:sym typeface="Wingdings" panose="05000000000000000000" pitchFamily="2" charset="2"/>
              </a:rPr>
              <a:t>A votre disposition pour échanger </a:t>
            </a:r>
            <a:br>
              <a:rPr lang="fr-FR" sz="2400" dirty="0">
                <a:sym typeface="Wingdings" panose="05000000000000000000" pitchFamily="2" charset="2"/>
              </a:rPr>
            </a:br>
            <a:r>
              <a:rPr lang="fr-FR" sz="2400" dirty="0">
                <a:sym typeface="Wingdings" panose="05000000000000000000" pitchFamily="2" charset="2"/>
              </a:rPr>
              <a:t> </a:t>
            </a:r>
            <a:br>
              <a:rPr lang="fr-FR" sz="2400" dirty="0">
                <a:sym typeface="Wingdings" panose="05000000000000000000" pitchFamily="2" charset="2"/>
              </a:rPr>
            </a:br>
            <a:br>
              <a:rPr lang="fr-FR" sz="2400" dirty="0">
                <a:sym typeface="Wingdings" panose="05000000000000000000" pitchFamily="2" charset="2"/>
              </a:rPr>
            </a:br>
            <a:br>
              <a:rPr lang="fr-FR" sz="2400" dirty="0">
                <a:sym typeface="Wingdings" panose="05000000000000000000" pitchFamily="2" charset="2"/>
              </a:rPr>
            </a:br>
            <a:br>
              <a:rPr lang="fr-FR" sz="2400" dirty="0">
                <a:sym typeface="Wingdings" panose="05000000000000000000" pitchFamily="2" charset="2"/>
              </a:rPr>
            </a:br>
            <a:br>
              <a:rPr lang="fr-FR" sz="2400" dirty="0">
                <a:sym typeface="Wingdings" panose="05000000000000000000" pitchFamily="2" charset="2"/>
              </a:rPr>
            </a:br>
            <a:br>
              <a:rPr lang="fr-FR" sz="2400" dirty="0">
                <a:sym typeface="Wingdings" panose="05000000000000000000" pitchFamily="2" charset="2"/>
              </a:rPr>
            </a:br>
            <a:endParaRPr lang="fr-FR" sz="2400" dirty="0"/>
          </a:p>
        </p:txBody>
      </p:sp>
      <p:pic>
        <p:nvPicPr>
          <p:cNvPr id="1032" name="Picture 8" descr="5 conseils pour renforcer l'esprit d'équipe au bureau | Secrétaire ...">
            <a:extLst>
              <a:ext uri="{FF2B5EF4-FFF2-40B4-BE49-F238E27FC236}">
                <a16:creationId xmlns:a16="http://schemas.microsoft.com/office/drawing/2014/main" id="{1FF775AA-D47E-48AE-9591-65794988F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961" y="3618135"/>
            <a:ext cx="3454399" cy="180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4973ABB-1595-4C02-BD7D-8E7004D923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7748" y="410968"/>
            <a:ext cx="3352500" cy="128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623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15">
  <a:themeElements>
    <a:clrScheme name="Violet 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tlCol="0" anchor="ctr"/>
      <a:lstStyle>
        <a:defPPr algn="ctr">
          <a:defRPr dirty="0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3283</TotalTime>
  <Words>7257</Words>
  <Application>Microsoft Office PowerPoint</Application>
  <PresentationFormat>Grand écran</PresentationFormat>
  <Paragraphs>866</Paragraphs>
  <Slides>54</Slides>
  <Notes>43</Notes>
  <HiddenSlides>0</HiddenSlides>
  <MMClips>0</MMClips>
  <ScaleCrop>false</ScaleCrop>
  <HeadingPairs>
    <vt:vector size="8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54</vt:i4>
      </vt:variant>
    </vt:vector>
  </HeadingPairs>
  <TitlesOfParts>
    <vt:vector size="70" baseType="lpstr">
      <vt:lpstr>Arial</vt:lpstr>
      <vt:lpstr>Arial Nova Cond</vt:lpstr>
      <vt:lpstr>Bebas Neue</vt:lpstr>
      <vt:lpstr>Bradley Hand ITC</vt:lpstr>
      <vt:lpstr>Calibri</vt:lpstr>
      <vt:lpstr>Century Gothic</vt:lpstr>
      <vt:lpstr>Courier New</vt:lpstr>
      <vt:lpstr>DejaVu Sans</vt:lpstr>
      <vt:lpstr>Exo</vt:lpstr>
      <vt:lpstr>Lucida Grande</vt:lpstr>
      <vt:lpstr>SimonKucher</vt:lpstr>
      <vt:lpstr>Tahoma</vt:lpstr>
      <vt:lpstr>Verdana</vt:lpstr>
      <vt:lpstr>Wingdings</vt:lpstr>
      <vt:lpstr>1_15</vt:lpstr>
      <vt:lpstr>Document</vt:lpstr>
      <vt:lpstr>ATELIER PREVOYANCE PRO   CEGEE</vt:lpstr>
      <vt:lpstr>Présentation PowerPoint</vt:lpstr>
      <vt:lpstr>1. ZOOM  SUR L’OFFRE « prévoyance pro » ET QUIZ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2. ATELIER PRISE DE CONSCIENCE  « LES RIsQUES A NE PAS ETRe ASSURE » </vt:lpstr>
      <vt:lpstr>En rdv avec un artisan commercant  </vt:lpstr>
      <vt:lpstr>Présentation PowerPoint</vt:lpstr>
      <vt:lpstr>Présentation PowerPoint</vt:lpstr>
      <vt:lpstr>Présentation PowerPoint</vt:lpstr>
      <vt:lpstr>Présentation PowerPoint</vt:lpstr>
      <vt:lpstr>En rdv avec unE PROFESSION LIBERALE   </vt:lpstr>
      <vt:lpstr>Présentation PowerPoint</vt:lpstr>
      <vt:lpstr>Présentation PowerPoint</vt:lpstr>
      <vt:lpstr>Donner rendez-vous aux profs lib.   </vt:lpstr>
      <vt:lpstr>Donner rendez-vous aux profs lib.   </vt:lpstr>
      <vt:lpstr>Présentation PowerPoint</vt:lpstr>
      <vt:lpstr>Présentation PowerPoint</vt:lpstr>
      <vt:lpstr>En rdv avec un createur/ REPRENEUR   </vt:lpstr>
      <vt:lpstr>Présentation PowerPoint</vt:lpstr>
      <vt:lpstr>Présentation PowerPoint</vt:lpstr>
      <vt:lpstr> En RDV AVEC UN CREATEUR/REPRENEUR </vt:lpstr>
      <vt:lpstr>3. TRAITEMENT DE L’OBJECTION:  « J’AI DÉJÀ UN CONTRAT A LA CONCURRENCE!! » </vt:lpstr>
      <vt:lpstr>Présentation PowerPoint</vt:lpstr>
      <vt:lpstr>4. LES OUTILS D’AIDE A LA GESTION DE VOS CONTRATS prévoyance.</vt:lpstr>
      <vt:lpstr> Simple comme ….  </vt:lpstr>
      <vt:lpstr>Simple comme …   </vt:lpstr>
      <vt:lpstr>  OVAD VMC </vt:lpstr>
      <vt:lpstr>  Le bon interlocuteur </vt:lpstr>
      <vt:lpstr> A votre disposition pour échanger   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ATELIERS  « PREVOYANCE PRO »</dc:title>
  <dc:creator>Damay Guillaume</dc:creator>
  <cp:lastModifiedBy>Chimot Annick</cp:lastModifiedBy>
  <cp:revision>501</cp:revision>
  <dcterms:created xsi:type="dcterms:W3CDTF">2021-01-11T12:52:02Z</dcterms:created>
  <dcterms:modified xsi:type="dcterms:W3CDTF">2022-01-13T15:27:17Z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7e4f81-4b1c-4a3a-b237-8636707719dc_Enabled">
    <vt:lpwstr>True</vt:lpwstr>
  </property>
  <property fmtid="{D5CDD505-2E9C-101B-9397-08002B2CF9AE}" pid="3" name="MSIP_Label_797e4f81-4b1c-4a3a-b237-8636707719dc_SiteId">
    <vt:lpwstr>d5bb6d35-8a82-4329-b49a-5030bd6497ab</vt:lpwstr>
  </property>
  <property fmtid="{D5CDD505-2E9C-101B-9397-08002B2CF9AE}" pid="4" name="MSIP_Label_797e4f81-4b1c-4a3a-b237-8636707719dc_Owner">
    <vt:lpwstr>gdamay@cib.net</vt:lpwstr>
  </property>
  <property fmtid="{D5CDD505-2E9C-101B-9397-08002B2CF9AE}" pid="5" name="MSIP_Label_797e4f81-4b1c-4a3a-b237-8636707719dc_SetDate">
    <vt:lpwstr>2021-01-11T13:19:31.1488890Z</vt:lpwstr>
  </property>
  <property fmtid="{D5CDD505-2E9C-101B-9397-08002B2CF9AE}" pid="6" name="MSIP_Label_797e4f81-4b1c-4a3a-b237-8636707719dc_Name">
    <vt:lpwstr>C2 - Internal Natixis</vt:lpwstr>
  </property>
  <property fmtid="{D5CDD505-2E9C-101B-9397-08002B2CF9AE}" pid="7" name="MSIP_Label_797e4f81-4b1c-4a3a-b237-8636707719dc_Application">
    <vt:lpwstr>Microsoft Azure Information Protection</vt:lpwstr>
  </property>
  <property fmtid="{D5CDD505-2E9C-101B-9397-08002B2CF9AE}" pid="8" name="MSIP_Label_797e4f81-4b1c-4a3a-b237-8636707719dc_ActionId">
    <vt:lpwstr>41b431d7-57f8-4bdb-89c6-5d969972d8b1</vt:lpwstr>
  </property>
  <property fmtid="{D5CDD505-2E9C-101B-9397-08002B2CF9AE}" pid="9" name="MSIP_Label_797e4f81-4b1c-4a3a-b237-8636707719dc_Extended_MSFT_Method">
    <vt:lpwstr>Manual</vt:lpwstr>
  </property>
  <property fmtid="{D5CDD505-2E9C-101B-9397-08002B2CF9AE}" pid="10" name="Sensitivity">
    <vt:lpwstr>C2 - Internal Natixis</vt:lpwstr>
  </property>
</Properties>
</file>