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1" r:id="rId5"/>
    <p:sldMasterId id="2147483753" r:id="rId6"/>
  </p:sldMasterIdLst>
  <p:notesMasterIdLst>
    <p:notesMasterId r:id="rId17"/>
  </p:notesMasterIdLst>
  <p:handoutMasterIdLst>
    <p:handoutMasterId r:id="rId18"/>
  </p:handoutMasterIdLst>
  <p:sldIdLst>
    <p:sldId id="257" r:id="rId7"/>
    <p:sldId id="283" r:id="rId8"/>
    <p:sldId id="304" r:id="rId9"/>
    <p:sldId id="301" r:id="rId10"/>
    <p:sldId id="2134805953" r:id="rId11"/>
    <p:sldId id="2134805954" r:id="rId12"/>
    <p:sldId id="286" r:id="rId13"/>
    <p:sldId id="289" r:id="rId14"/>
    <p:sldId id="303" r:id="rId15"/>
    <p:sldId id="256" r:id="rId16"/>
  </p:sldIdLst>
  <p:sldSz cx="9144000" cy="5143500" type="screen16x9"/>
  <p:notesSz cx="6797675" cy="987266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5599"/>
    <a:srgbClr val="EAB818"/>
    <a:srgbClr val="D16B76"/>
    <a:srgbClr val="E50051"/>
    <a:srgbClr val="EAEAEA"/>
    <a:srgbClr val="6694CE"/>
    <a:srgbClr val="BABADA"/>
    <a:srgbClr val="DCE288"/>
    <a:srgbClr val="705889"/>
    <a:srgbClr val="BF76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89" autoAdjust="0"/>
  </p:normalViewPr>
  <p:slideViewPr>
    <p:cSldViewPr showGuides="1">
      <p:cViewPr varScale="1">
        <p:scale>
          <a:sx n="140" d="100"/>
          <a:sy n="140" d="100"/>
        </p:scale>
        <p:origin x="732" y="120"/>
      </p:cViewPr>
      <p:guideLst>
        <p:guide orient="horz" pos="1439"/>
        <p:guide orient="horz" pos="169"/>
        <p:guide pos="1383"/>
        <p:guide pos="44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2" d="100"/>
          <a:sy n="62" d="100"/>
        </p:scale>
        <p:origin x="3354" y="96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06/04/2022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7362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7362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80" y="4689516"/>
            <a:ext cx="5438139" cy="44426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371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09B1D8-120E-6F44-8E11-034AB2CA5E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0744" y="378301"/>
            <a:ext cx="3755892" cy="768611"/>
          </a:xfrm>
          <a:prstGeom prst="rect">
            <a:avLst/>
          </a:prstGeom>
        </p:spPr>
      </p:pic>
      <p:sp>
        <p:nvSpPr>
          <p:cNvPr id="15" name="Espace réservé du texte 52">
            <a:extLst>
              <a:ext uri="{FF2B5EF4-FFF2-40B4-BE49-F238E27FC236}">
                <a16:creationId xmlns:a16="http://schemas.microsoft.com/office/drawing/2014/main" id="{8507534A-82E1-0B48-AB41-9BA279A72F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00192" y="413662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400" b="1" baseline="0">
                <a:solidFill>
                  <a:schemeClr val="accent3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l’entreprise</a:t>
            </a:r>
          </a:p>
        </p:txBody>
      </p:sp>
      <p:sp>
        <p:nvSpPr>
          <p:cNvPr id="18" name="Espace réservé du texte 52">
            <a:extLst>
              <a:ext uri="{FF2B5EF4-FFF2-40B4-BE49-F238E27FC236}">
                <a16:creationId xmlns:a16="http://schemas.microsoft.com/office/drawing/2014/main" id="{0CD6D353-4435-3D4F-B485-238658BFCA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0192" y="640423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200" b="0" baseline="0">
                <a:solidFill>
                  <a:schemeClr val="accent3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3607433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2CEB550-AD9F-C049-85E5-BAA19092C75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64269" y="4325034"/>
            <a:ext cx="3303462" cy="676025"/>
          </a:xfrm>
          <a:prstGeom prst="rect">
            <a:avLst/>
          </a:prstGeom>
        </p:spPr>
      </p:pic>
      <p:sp>
        <p:nvSpPr>
          <p:cNvPr id="9" name="Espace réservé du texte 52">
            <a:extLst>
              <a:ext uri="{FF2B5EF4-FFF2-40B4-BE49-F238E27FC236}">
                <a16:creationId xmlns:a16="http://schemas.microsoft.com/office/drawing/2014/main" id="{3DBF1A79-4A69-C840-BF3D-7F465C37EE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00192" y="413662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400" b="1" baseline="0">
                <a:solidFill>
                  <a:schemeClr val="accent3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l’entreprise</a:t>
            </a:r>
          </a:p>
        </p:txBody>
      </p:sp>
      <p:sp>
        <p:nvSpPr>
          <p:cNvPr id="11" name="Espace réservé du texte 52">
            <a:extLst>
              <a:ext uri="{FF2B5EF4-FFF2-40B4-BE49-F238E27FC236}">
                <a16:creationId xmlns:a16="http://schemas.microsoft.com/office/drawing/2014/main" id="{3DBEDB02-42AE-D14B-BD5B-B64E9C4621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0192" y="640423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200" b="0" baseline="0">
                <a:solidFill>
                  <a:schemeClr val="accent3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3001950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670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499742"/>
            <a:ext cx="6470818" cy="10820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910385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707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77972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669743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6084888" y="0"/>
            <a:ext cx="3059112" cy="51435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20154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8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26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67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3" y="975123"/>
            <a:ext cx="7780543" cy="32682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 dirty="0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42641745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grpSp>
        <p:nvGrpSpPr>
          <p:cNvPr id="11" name="Groupe 10"/>
          <p:cNvGrpSpPr/>
          <p:nvPr userDrawn="1"/>
        </p:nvGrpSpPr>
        <p:grpSpPr>
          <a:xfrm>
            <a:off x="288927" y="438151"/>
            <a:ext cx="3420000" cy="369633"/>
            <a:chOff x="288926" y="438151"/>
            <a:chExt cx="4284661" cy="444500"/>
          </a:xfrm>
        </p:grpSpPr>
        <p:sp>
          <p:nvSpPr>
            <p:cNvPr id="13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194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5702795" y="4587974"/>
            <a:ext cx="3240360" cy="332149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38525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3443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571750"/>
            <a:ext cx="6470818" cy="10820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527728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3097300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59543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30374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6084888" y="0"/>
            <a:ext cx="3059112" cy="51435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7669131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116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4311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6664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5" name="Espace réservé de la date 3">
            <a:extLst>
              <a:ext uri="{FF2B5EF4-FFF2-40B4-BE49-F238E27FC236}">
                <a16:creationId xmlns:a16="http://schemas.microsoft.com/office/drawing/2014/main" id="{BF46054F-64D0-CD49-B081-F2E70556A883}"/>
              </a:ext>
            </a:extLst>
          </p:cNvPr>
          <p:cNvSpPr txBox="1">
            <a:spLocks noGrp="1"/>
          </p:cNvSpPr>
          <p:nvPr userDrawn="1"/>
        </p:nvSpPr>
        <p:spPr bwMode="auto">
          <a:xfrm>
            <a:off x="649220" y="4876006"/>
            <a:ext cx="1380186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b="1" cap="none" baseline="0" dirty="0">
                <a:solidFill>
                  <a:schemeClr val="tx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Assurances du Groupe BPCE</a:t>
            </a:r>
            <a:endParaRPr lang="fr-FR" sz="900" cap="none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25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38" r:id="rId9"/>
    <p:sldLayoutId id="2147483749" r:id="rId10"/>
    <p:sldLayoutId id="2147483750" r:id="rId11"/>
    <p:sldLayoutId id="2147483766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Char char="ʘ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683568" y="4876006"/>
            <a:ext cx="3433632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évolutions de l’offre Prévoyance Pro &amp; Prévoyance Pro Plus</a:t>
            </a:r>
            <a:endParaRPr lang="fr-FR" sz="900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03345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Montserrat ExtraBold" panose="00000900000000000000" pitchFamily="50" charset="0"/>
          <a:ea typeface="+mj-ea"/>
          <a:cs typeface="Arial" panose="020B0604020202020204" pitchFamily="34" charset="0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Char char="ʘ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cid:image003.jpg@01D82965.6746D280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hyperlink" Target="https://www.caisse-epargne.fr/professionnels/proteger-moi-mon-activite/prevoyance-pro/" TargetMode="External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sv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autes.intranet-groupebpce.fr/sites/ProCE/OFFRES/Forms/AllItems.aspx?RootFolder=%2Fsites%2FProCE%2FOFFRES%2FASSURANCES%20ET%20PREVOYANCE%2FPr%C3%A9voyance%2FPr%C3%A9voyance%20Pro%2FDocs%20DM%20Pro%2FDocuments%20de%20marketing%20operationnel&amp;FolderCTID=0x012000981EC2A48F217947B4D7EC87244722F0&amp;View=%7B7B06ED9B%2DFEDC%2D42CB%2DA571%2D36A0383F4F45%7D" TargetMode="External"/><Relationship Id="rId2" Type="http://schemas.openxmlformats.org/officeDocument/2006/relationships/hyperlink" Target="https://sharing.oodrive.com/share-access/sharings/eqpwqRqm.Mqq9qXYw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21112" y="1779662"/>
            <a:ext cx="7527352" cy="1159799"/>
          </a:xfrm>
        </p:spPr>
        <p:txBody>
          <a:bodyPr/>
          <a:lstStyle/>
          <a:p>
            <a:r>
              <a:rPr lang="fr-FR"/>
              <a:t>Prévoyance Pro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21112" y="2979616"/>
            <a:ext cx="7527352" cy="276999"/>
          </a:xfrm>
        </p:spPr>
        <p:txBody>
          <a:bodyPr/>
          <a:lstStyle/>
          <a:p>
            <a:r>
              <a:rPr lang="fr-FR" sz="2000" dirty="0"/>
              <a:t>Evolutions de l’offre &amp; cas des adhésions </a:t>
            </a:r>
            <a:r>
              <a:rPr lang="fr-FR" sz="2000" dirty="0" err="1"/>
              <a:t>WebAssur</a:t>
            </a:r>
            <a:endParaRPr lang="fr-FR" sz="2000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85BEC9C-B56C-F141-AFB6-FC3D0843FB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03/03/2022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F23D6BB-C917-5B40-9B85-55E05174FE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BPCE VIE</a:t>
            </a:r>
          </a:p>
        </p:txBody>
      </p:sp>
    </p:spTree>
    <p:extLst>
      <p:ext uri="{BB962C8B-B14F-4D97-AF65-F5344CB8AC3E}">
        <p14:creationId xmlns:p14="http://schemas.microsoft.com/office/powerpoint/2010/main" val="4205949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866264" y="195486"/>
            <a:ext cx="8243615" cy="432000"/>
          </a:xfrm>
        </p:spPr>
        <p:txBody>
          <a:bodyPr/>
          <a:lstStyle/>
          <a:p>
            <a:r>
              <a:rPr lang="fr-FR" sz="2200" dirty="0"/>
              <a:t>Prévoyance Pro – Nouvelle version régime Prof Lib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Une évolution réglementaire impactante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C80A07-FFCD-4B66-992A-CD01A774B75C}"/>
              </a:ext>
            </a:extLst>
          </p:cNvPr>
          <p:cNvSpPr/>
          <p:nvPr/>
        </p:nvSpPr>
        <p:spPr>
          <a:xfrm>
            <a:off x="610771" y="925838"/>
            <a:ext cx="861731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lvl="1" indent="-171450" defTabSz="685800">
              <a:spcBef>
                <a:spcPts val="1200"/>
              </a:spcBef>
              <a:buFont typeface="Wingdings" panose="05000000000000000000" pitchFamily="2" charset="2"/>
              <a:buChar char="Ø"/>
              <a:defRPr/>
            </a:pPr>
            <a:r>
              <a:rPr lang="fr-FR" sz="1100" kern="1200" dirty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La réforme des régimes obligatoires des professions libérales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693123-8355-4FDA-8394-A4BFC04F761C}"/>
              </a:ext>
            </a:extLst>
          </p:cNvPr>
          <p:cNvSpPr/>
          <p:nvPr/>
        </p:nvSpPr>
        <p:spPr>
          <a:xfrm>
            <a:off x="839633" y="1132981"/>
            <a:ext cx="816765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fr-FR" sz="1000" kern="1200" dirty="0">
                <a:solidFill>
                  <a:prstClr val="black"/>
                </a:solidFill>
              </a:rPr>
              <a:t>La crise sanitaire a fait apparaître les limites du système d’indemnisation des professions libérales et conduit le législateur à renforcer la couverture des arrêts de </a:t>
            </a:r>
            <a:r>
              <a:rPr lang="fr-FR" sz="1000" kern="1200" dirty="0">
                <a:solidFill>
                  <a:schemeClr val="tx1"/>
                </a:solidFill>
              </a:rPr>
              <a:t>travail. En effet, jusque là, les professions libérales ne bénéficiaient d’aucune couverture les 90 premiers jours d’un arrêt de travail.</a:t>
            </a:r>
          </a:p>
          <a:p>
            <a:pPr marL="171450" indent="-171450"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fr-FR" sz="1000" kern="1200" dirty="0">
                <a:solidFill>
                  <a:schemeClr val="tx1"/>
                </a:solidFill>
              </a:rPr>
              <a:t>Cette réforme améliore la protection des professions libérales, néanmoins la couverture reste partielle : </a:t>
            </a:r>
          </a:p>
        </p:txBody>
      </p:sp>
      <p:sp>
        <p:nvSpPr>
          <p:cNvPr id="8" name="Shape 190">
            <a:extLst>
              <a:ext uri="{FF2B5EF4-FFF2-40B4-BE49-F238E27FC236}">
                <a16:creationId xmlns:a16="http://schemas.microsoft.com/office/drawing/2014/main" id="{10517462-0523-4E7D-83C5-D6D2D1FC1156}"/>
              </a:ext>
            </a:extLst>
          </p:cNvPr>
          <p:cNvSpPr txBox="1">
            <a:spLocks/>
          </p:cNvSpPr>
          <p:nvPr/>
        </p:nvSpPr>
        <p:spPr>
          <a:xfrm>
            <a:off x="2820953" y="1749322"/>
            <a:ext cx="365485" cy="492443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algn="l"/>
            <a:r>
              <a:rPr lang="en" sz="3200" spc="-350" dirty="0">
                <a:latin typeface="+mj-lt"/>
                <a:ea typeface="Cabin"/>
                <a:cs typeface="Cabin"/>
                <a:sym typeface="Cabin"/>
              </a:rPr>
              <a:t>90</a:t>
            </a:r>
          </a:p>
        </p:txBody>
      </p:sp>
      <p:sp>
        <p:nvSpPr>
          <p:cNvPr id="9" name="Shape 190">
            <a:extLst>
              <a:ext uri="{FF2B5EF4-FFF2-40B4-BE49-F238E27FC236}">
                <a16:creationId xmlns:a16="http://schemas.microsoft.com/office/drawing/2014/main" id="{CE1546F5-466C-45F7-AD55-7C3616E0FAC3}"/>
              </a:ext>
            </a:extLst>
          </p:cNvPr>
          <p:cNvSpPr txBox="1">
            <a:spLocks/>
          </p:cNvSpPr>
          <p:nvPr/>
        </p:nvSpPr>
        <p:spPr>
          <a:xfrm>
            <a:off x="3273740" y="1991649"/>
            <a:ext cx="256480" cy="153375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algn="l">
              <a:lnSpc>
                <a:spcPts val="1300"/>
              </a:lnSpc>
            </a:pPr>
            <a:r>
              <a:rPr lang="fr-FR" sz="1000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jours</a:t>
            </a:r>
            <a:endParaRPr lang="en" sz="1000" cap="none" dirty="0">
              <a:solidFill>
                <a:srgbClr val="000000"/>
              </a:solidFill>
              <a:ea typeface="Cabin"/>
              <a:cs typeface="Cabin"/>
              <a:sym typeface="Cabin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6D99635-0858-469A-A7BE-257368B62805}"/>
              </a:ext>
            </a:extLst>
          </p:cNvPr>
          <p:cNvGrpSpPr/>
          <p:nvPr/>
        </p:nvGrpSpPr>
        <p:grpSpPr>
          <a:xfrm>
            <a:off x="3491880" y="2251752"/>
            <a:ext cx="1300916" cy="492443"/>
            <a:chOff x="4771565" y="4068917"/>
            <a:chExt cx="1300916" cy="492443"/>
          </a:xfrm>
        </p:grpSpPr>
        <p:sp>
          <p:nvSpPr>
            <p:cNvPr id="17" name="Shape 190">
              <a:extLst>
                <a:ext uri="{FF2B5EF4-FFF2-40B4-BE49-F238E27FC236}">
                  <a16:creationId xmlns:a16="http://schemas.microsoft.com/office/drawing/2014/main" id="{ED2B0BB0-B758-4E42-91A7-885EE34727EF}"/>
                </a:ext>
              </a:extLst>
            </p:cNvPr>
            <p:cNvSpPr txBox="1">
              <a:spLocks/>
            </p:cNvSpPr>
            <p:nvPr/>
          </p:nvSpPr>
          <p:spPr>
            <a:xfrm>
              <a:off x="4771565" y="4290583"/>
              <a:ext cx="615553" cy="153375"/>
            </a:xfrm>
            <a:prstGeom prst="rect">
              <a:avLst/>
            </a:prstGeom>
          </p:spPr>
          <p:txBody>
            <a:bodyPr vert="horz" wrap="none" lIns="0" tIns="0" rIns="0" bIns="0" rtlCol="0" anchor="b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>
                <a:lnSpc>
                  <a:spcPts val="1300"/>
                </a:lnSpc>
              </a:pPr>
              <a:r>
                <a:rPr lang="fr-FR" sz="1000" cap="none" dirty="0">
                  <a:solidFill>
                    <a:srgbClr val="000000"/>
                  </a:solidFill>
                  <a:ea typeface="Cabin"/>
                  <a:cs typeface="Cabin"/>
                  <a:sym typeface="Cabin"/>
                </a:rPr>
                <a:t>Plafonnée à </a:t>
              </a:r>
              <a:endParaRPr lang="en" sz="1000" cap="none" dirty="0">
                <a:solidFill>
                  <a:srgbClr val="000000"/>
                </a:solidFill>
                <a:ea typeface="Cabin"/>
                <a:cs typeface="Cabin"/>
                <a:sym typeface="Cabin"/>
              </a:endParaRPr>
            </a:p>
          </p:txBody>
        </p:sp>
        <p:sp>
          <p:nvSpPr>
            <p:cNvPr id="18" name="Shape 190">
              <a:extLst>
                <a:ext uri="{FF2B5EF4-FFF2-40B4-BE49-F238E27FC236}">
                  <a16:creationId xmlns:a16="http://schemas.microsoft.com/office/drawing/2014/main" id="{471E8B4F-0AC4-4C9E-BFE2-0FA94B4CA065}"/>
                </a:ext>
              </a:extLst>
            </p:cNvPr>
            <p:cNvSpPr txBox="1">
              <a:spLocks/>
            </p:cNvSpPr>
            <p:nvPr/>
          </p:nvSpPr>
          <p:spPr>
            <a:xfrm>
              <a:off x="5785543" y="4307378"/>
              <a:ext cx="286938" cy="153375"/>
            </a:xfrm>
            <a:prstGeom prst="rect">
              <a:avLst/>
            </a:prstGeom>
          </p:spPr>
          <p:txBody>
            <a:bodyPr vert="horz" wrap="none" lIns="0" tIns="0" rIns="0" bIns="0" rtlCol="0" anchor="b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l">
                <a:lnSpc>
                  <a:spcPts val="1300"/>
                </a:lnSpc>
              </a:pPr>
              <a:r>
                <a:rPr lang="fr-FR" sz="1000" cap="none" dirty="0">
                  <a:solidFill>
                    <a:srgbClr val="000000"/>
                  </a:solidFill>
                  <a:ea typeface="Cabin"/>
                  <a:cs typeface="Cabin"/>
                  <a:sym typeface="Cabin"/>
                </a:rPr>
                <a:t>PASS</a:t>
              </a:r>
            </a:p>
          </p:txBody>
        </p:sp>
        <p:sp>
          <p:nvSpPr>
            <p:cNvPr id="19" name="Shape 190">
              <a:extLst>
                <a:ext uri="{FF2B5EF4-FFF2-40B4-BE49-F238E27FC236}">
                  <a16:creationId xmlns:a16="http://schemas.microsoft.com/office/drawing/2014/main" id="{41BCE84D-F53F-4219-9368-A236E9B4728D}"/>
                </a:ext>
              </a:extLst>
            </p:cNvPr>
            <p:cNvSpPr txBox="1">
              <a:spLocks/>
            </p:cNvSpPr>
            <p:nvPr/>
          </p:nvSpPr>
          <p:spPr>
            <a:xfrm>
              <a:off x="5442439" y="4068917"/>
              <a:ext cx="195566" cy="492443"/>
            </a:xfrm>
            <a:prstGeom prst="rect">
              <a:avLst/>
            </a:prstGeom>
          </p:spPr>
          <p:txBody>
            <a:bodyPr vert="horz" wrap="none" lIns="0" tIns="0" rIns="0" bIns="0" rtlCol="0" anchor="b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l"/>
              <a:r>
                <a:rPr lang="en" sz="3200" spc="-250" dirty="0">
                  <a:solidFill>
                    <a:srgbClr val="6694CE"/>
                  </a:solidFill>
                  <a:latin typeface="+mj-lt"/>
                  <a:ea typeface="Cabin"/>
                  <a:cs typeface="Cabin"/>
                  <a:sym typeface="Cabin"/>
                </a:rPr>
                <a:t>3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1F30C40-FD74-4474-86AD-124C19CD6A55}"/>
              </a:ext>
            </a:extLst>
          </p:cNvPr>
          <p:cNvGrpSpPr/>
          <p:nvPr/>
        </p:nvGrpSpPr>
        <p:grpSpPr>
          <a:xfrm>
            <a:off x="5727957" y="1800448"/>
            <a:ext cx="996523" cy="666747"/>
            <a:chOff x="5364088" y="2981372"/>
            <a:chExt cx="996523" cy="666747"/>
          </a:xfrm>
        </p:grpSpPr>
        <p:sp>
          <p:nvSpPr>
            <p:cNvPr id="21" name="Shape 190">
              <a:extLst>
                <a:ext uri="{FF2B5EF4-FFF2-40B4-BE49-F238E27FC236}">
                  <a16:creationId xmlns:a16="http://schemas.microsoft.com/office/drawing/2014/main" id="{36AAE394-101C-4C09-B071-53A4D288F5FA}"/>
                </a:ext>
              </a:extLst>
            </p:cNvPr>
            <p:cNvSpPr txBox="1">
              <a:spLocks/>
            </p:cNvSpPr>
            <p:nvPr/>
          </p:nvSpPr>
          <p:spPr>
            <a:xfrm>
              <a:off x="5364088" y="2981372"/>
              <a:ext cx="823944" cy="492443"/>
            </a:xfrm>
            <a:prstGeom prst="rect">
              <a:avLst/>
            </a:prstGeom>
          </p:spPr>
          <p:txBody>
            <a:bodyPr vert="horz" wrap="none" lIns="0" tIns="0" rIns="0" bIns="0" rtlCol="0" anchor="b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l"/>
              <a:r>
                <a:rPr lang="en" sz="3200" spc="-350" dirty="0">
                  <a:solidFill>
                    <a:srgbClr val="00ACA9"/>
                  </a:solidFill>
                  <a:latin typeface="+mj-lt"/>
                  <a:ea typeface="Cabin"/>
                  <a:cs typeface="Cabin"/>
                  <a:sym typeface="Cabin"/>
                </a:rPr>
                <a:t>50 % </a:t>
              </a:r>
              <a:endParaRPr lang="en" sz="4800" spc="-350" dirty="0">
                <a:solidFill>
                  <a:srgbClr val="00ACA9"/>
                </a:solidFill>
                <a:latin typeface="+mj-lt"/>
                <a:ea typeface="Cabin"/>
                <a:cs typeface="Cabin"/>
                <a:sym typeface="Cabin"/>
              </a:endParaRPr>
            </a:p>
          </p:txBody>
        </p:sp>
        <p:sp>
          <p:nvSpPr>
            <p:cNvPr id="22" name="Shape 190">
              <a:extLst>
                <a:ext uri="{FF2B5EF4-FFF2-40B4-BE49-F238E27FC236}">
                  <a16:creationId xmlns:a16="http://schemas.microsoft.com/office/drawing/2014/main" id="{4F5DCCA7-1045-42B0-9592-3ACD93F86D61}"/>
                </a:ext>
              </a:extLst>
            </p:cNvPr>
            <p:cNvSpPr txBox="1">
              <a:spLocks/>
            </p:cNvSpPr>
            <p:nvPr/>
          </p:nvSpPr>
          <p:spPr>
            <a:xfrm>
              <a:off x="5379573" y="3494744"/>
              <a:ext cx="981038" cy="153375"/>
            </a:xfrm>
            <a:prstGeom prst="rect">
              <a:avLst/>
            </a:prstGeom>
          </p:spPr>
          <p:txBody>
            <a:bodyPr vert="horz" wrap="none" lIns="0" tIns="0" rIns="0" bIns="0" rtlCol="0" anchor="b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l">
                <a:lnSpc>
                  <a:spcPts val="1300"/>
                </a:lnSpc>
              </a:pPr>
              <a:r>
                <a:rPr lang="fr-FR" sz="1000" cap="none" dirty="0">
                  <a:solidFill>
                    <a:srgbClr val="000000"/>
                  </a:solidFill>
                </a:rPr>
                <a:t>du revenu d’activité</a:t>
              </a:r>
              <a:endParaRPr lang="en" sz="1000" cap="none" dirty="0">
                <a:solidFill>
                  <a:srgbClr val="000000"/>
                </a:solidFill>
                <a:sym typeface="Cabin"/>
              </a:endParaRPr>
            </a:p>
          </p:txBody>
        </p:sp>
      </p:grpSp>
      <p:sp>
        <p:nvSpPr>
          <p:cNvPr id="106" name="Shape 190">
            <a:extLst>
              <a:ext uri="{FF2B5EF4-FFF2-40B4-BE49-F238E27FC236}">
                <a16:creationId xmlns:a16="http://schemas.microsoft.com/office/drawing/2014/main" id="{C89F1BDA-0ECB-48E0-AF44-36C5052A1555}"/>
              </a:ext>
            </a:extLst>
          </p:cNvPr>
          <p:cNvSpPr txBox="1">
            <a:spLocks/>
          </p:cNvSpPr>
          <p:nvPr/>
        </p:nvSpPr>
        <p:spPr>
          <a:xfrm>
            <a:off x="2001571" y="1996708"/>
            <a:ext cx="452047" cy="153375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>
              <a:lnSpc>
                <a:spcPts val="1300"/>
              </a:lnSpc>
            </a:pPr>
            <a:r>
              <a:rPr lang="fr-FR" sz="1000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Limitée à</a:t>
            </a:r>
            <a:endParaRPr lang="en" sz="1000" cap="none" dirty="0">
              <a:solidFill>
                <a:srgbClr val="000000"/>
              </a:solidFill>
              <a:ea typeface="Cabin"/>
              <a:cs typeface="Cabin"/>
              <a:sym typeface="Cabin"/>
            </a:endParaRPr>
          </a:p>
        </p:txBody>
      </p:sp>
      <p:sp>
        <p:nvSpPr>
          <p:cNvPr id="107" name="Shape 190">
            <a:extLst>
              <a:ext uri="{FF2B5EF4-FFF2-40B4-BE49-F238E27FC236}">
                <a16:creationId xmlns:a16="http://schemas.microsoft.com/office/drawing/2014/main" id="{602F7B99-0121-4270-AF56-FC2DDEE8D3A6}"/>
              </a:ext>
            </a:extLst>
          </p:cNvPr>
          <p:cNvSpPr txBox="1">
            <a:spLocks/>
          </p:cNvSpPr>
          <p:nvPr/>
        </p:nvSpPr>
        <p:spPr>
          <a:xfrm>
            <a:off x="4210434" y="2004297"/>
            <a:ext cx="130452" cy="18171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>
              <a:lnSpc>
                <a:spcPts val="1300"/>
              </a:lnSpc>
            </a:pPr>
            <a:r>
              <a:rPr lang="fr-FR" sz="1800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&amp;</a:t>
            </a:r>
            <a:endParaRPr lang="en" sz="1800" cap="none" dirty="0">
              <a:solidFill>
                <a:srgbClr val="000000"/>
              </a:solidFill>
              <a:ea typeface="Cabin"/>
              <a:cs typeface="Cabin"/>
              <a:sym typeface="Cabin"/>
            </a:endParaRPr>
          </a:p>
        </p:txBody>
      </p:sp>
      <p:grpSp>
        <p:nvGrpSpPr>
          <p:cNvPr id="108" name="Groupe 107">
            <a:extLst>
              <a:ext uri="{FF2B5EF4-FFF2-40B4-BE49-F238E27FC236}">
                <a16:creationId xmlns:a16="http://schemas.microsoft.com/office/drawing/2014/main" id="{A462641E-6297-40CA-904E-2D145D300FE5}"/>
              </a:ext>
            </a:extLst>
          </p:cNvPr>
          <p:cNvGrpSpPr/>
          <p:nvPr/>
        </p:nvGrpSpPr>
        <p:grpSpPr>
          <a:xfrm>
            <a:off x="2548009" y="1944707"/>
            <a:ext cx="194811" cy="206149"/>
            <a:chOff x="4799633" y="2662808"/>
            <a:chExt cx="303213" cy="352425"/>
          </a:xfrm>
        </p:grpSpPr>
        <p:sp>
          <p:nvSpPr>
            <p:cNvPr id="109" name="Freeform 128">
              <a:extLst>
                <a:ext uri="{FF2B5EF4-FFF2-40B4-BE49-F238E27FC236}">
                  <a16:creationId xmlns:a16="http://schemas.microsoft.com/office/drawing/2014/main" id="{30901F33-35BD-4511-990B-2DB1A38B10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9633" y="2662808"/>
              <a:ext cx="303213" cy="352425"/>
            </a:xfrm>
            <a:custGeom>
              <a:avLst/>
              <a:gdLst>
                <a:gd name="T0" fmla="*/ 40 w 173"/>
                <a:gd name="T1" fmla="*/ 0 h 192"/>
                <a:gd name="T2" fmla="*/ 40 w 173"/>
                <a:gd name="T3" fmla="*/ 29 h 192"/>
                <a:gd name="T4" fmla="*/ 131 w 173"/>
                <a:gd name="T5" fmla="*/ 0 h 192"/>
                <a:gd name="T6" fmla="*/ 131 w 173"/>
                <a:gd name="T7" fmla="*/ 29 h 192"/>
                <a:gd name="T8" fmla="*/ 43 w 173"/>
                <a:gd name="T9" fmla="*/ 192 h 192"/>
                <a:gd name="T10" fmla="*/ 161 w 173"/>
                <a:gd name="T11" fmla="*/ 192 h 192"/>
                <a:gd name="T12" fmla="*/ 173 w 173"/>
                <a:gd name="T13" fmla="*/ 180 h 192"/>
                <a:gd name="T14" fmla="*/ 173 w 173"/>
                <a:gd name="T15" fmla="*/ 31 h 192"/>
                <a:gd name="T16" fmla="*/ 161 w 173"/>
                <a:gd name="T17" fmla="*/ 19 h 192"/>
                <a:gd name="T18" fmla="*/ 12 w 173"/>
                <a:gd name="T19" fmla="*/ 19 h 192"/>
                <a:gd name="T20" fmla="*/ 0 w 173"/>
                <a:gd name="T21" fmla="*/ 31 h 192"/>
                <a:gd name="T22" fmla="*/ 0 w 173"/>
                <a:gd name="T23" fmla="*/ 180 h 192"/>
                <a:gd name="T24" fmla="*/ 12 w 173"/>
                <a:gd name="T25" fmla="*/ 192 h 192"/>
                <a:gd name="T26" fmla="*/ 22 w 173"/>
                <a:gd name="T2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" h="192">
                  <a:moveTo>
                    <a:pt x="40" y="0"/>
                  </a:moveTo>
                  <a:cubicBezTo>
                    <a:pt x="40" y="29"/>
                    <a:pt x="40" y="29"/>
                    <a:pt x="40" y="29"/>
                  </a:cubicBezTo>
                  <a:moveTo>
                    <a:pt x="131" y="0"/>
                  </a:moveTo>
                  <a:cubicBezTo>
                    <a:pt x="131" y="29"/>
                    <a:pt x="131" y="29"/>
                    <a:pt x="131" y="29"/>
                  </a:cubicBezTo>
                  <a:moveTo>
                    <a:pt x="43" y="192"/>
                  </a:moveTo>
                  <a:cubicBezTo>
                    <a:pt x="161" y="192"/>
                    <a:pt x="161" y="192"/>
                    <a:pt x="161" y="192"/>
                  </a:cubicBezTo>
                  <a:cubicBezTo>
                    <a:pt x="168" y="192"/>
                    <a:pt x="173" y="186"/>
                    <a:pt x="173" y="180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24"/>
                    <a:pt x="168" y="19"/>
                    <a:pt x="16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5" y="19"/>
                    <a:pt x="0" y="24"/>
                    <a:pt x="0" y="31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6"/>
                    <a:pt x="5" y="192"/>
                    <a:pt x="12" y="192"/>
                  </a:cubicBezTo>
                  <a:cubicBezTo>
                    <a:pt x="22" y="192"/>
                    <a:pt x="22" y="192"/>
                    <a:pt x="22" y="192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0" name="Freeform 129">
              <a:extLst>
                <a:ext uri="{FF2B5EF4-FFF2-40B4-BE49-F238E27FC236}">
                  <a16:creationId xmlns:a16="http://schemas.microsoft.com/office/drawing/2014/main" id="{A0CD6959-0AF0-4E57-85E9-63E9343384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8208" y="2777108"/>
              <a:ext cx="247650" cy="161925"/>
            </a:xfrm>
            <a:custGeom>
              <a:avLst/>
              <a:gdLst>
                <a:gd name="T0" fmla="*/ 0 w 156"/>
                <a:gd name="T1" fmla="*/ 0 h 102"/>
                <a:gd name="T2" fmla="*/ 156 w 156"/>
                <a:gd name="T3" fmla="*/ 0 h 102"/>
                <a:gd name="T4" fmla="*/ 136 w 156"/>
                <a:gd name="T5" fmla="*/ 35 h 102"/>
                <a:gd name="T6" fmla="*/ 118 w 156"/>
                <a:gd name="T7" fmla="*/ 35 h 102"/>
                <a:gd name="T8" fmla="*/ 136 w 156"/>
                <a:gd name="T9" fmla="*/ 69 h 102"/>
                <a:gd name="T10" fmla="*/ 118 w 156"/>
                <a:gd name="T11" fmla="*/ 69 h 102"/>
                <a:gd name="T12" fmla="*/ 136 w 156"/>
                <a:gd name="T13" fmla="*/ 102 h 102"/>
                <a:gd name="T14" fmla="*/ 118 w 156"/>
                <a:gd name="T15" fmla="*/ 102 h 102"/>
                <a:gd name="T16" fmla="*/ 86 w 156"/>
                <a:gd name="T17" fmla="*/ 35 h 102"/>
                <a:gd name="T18" fmla="*/ 67 w 156"/>
                <a:gd name="T19" fmla="*/ 35 h 102"/>
                <a:gd name="T20" fmla="*/ 86 w 156"/>
                <a:gd name="T21" fmla="*/ 69 h 102"/>
                <a:gd name="T22" fmla="*/ 67 w 156"/>
                <a:gd name="T23" fmla="*/ 69 h 102"/>
                <a:gd name="T24" fmla="*/ 86 w 156"/>
                <a:gd name="T25" fmla="*/ 102 h 102"/>
                <a:gd name="T26" fmla="*/ 67 w 156"/>
                <a:gd name="T27" fmla="*/ 102 h 102"/>
                <a:gd name="T28" fmla="*/ 37 w 156"/>
                <a:gd name="T29" fmla="*/ 35 h 102"/>
                <a:gd name="T30" fmla="*/ 18 w 156"/>
                <a:gd name="T31" fmla="*/ 35 h 102"/>
                <a:gd name="T32" fmla="*/ 37 w 156"/>
                <a:gd name="T33" fmla="*/ 73 h 102"/>
                <a:gd name="T34" fmla="*/ 18 w 156"/>
                <a:gd name="T35" fmla="*/ 73 h 102"/>
                <a:gd name="T36" fmla="*/ 37 w 156"/>
                <a:gd name="T37" fmla="*/ 102 h 102"/>
                <a:gd name="T38" fmla="*/ 18 w 156"/>
                <a:gd name="T3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6" h="102">
                  <a:moveTo>
                    <a:pt x="0" y="0"/>
                  </a:moveTo>
                  <a:lnTo>
                    <a:pt x="156" y="0"/>
                  </a:lnTo>
                  <a:moveTo>
                    <a:pt x="136" y="35"/>
                  </a:moveTo>
                  <a:lnTo>
                    <a:pt x="118" y="35"/>
                  </a:lnTo>
                  <a:moveTo>
                    <a:pt x="136" y="69"/>
                  </a:moveTo>
                  <a:lnTo>
                    <a:pt x="118" y="69"/>
                  </a:lnTo>
                  <a:moveTo>
                    <a:pt x="136" y="102"/>
                  </a:moveTo>
                  <a:lnTo>
                    <a:pt x="118" y="102"/>
                  </a:lnTo>
                  <a:moveTo>
                    <a:pt x="86" y="35"/>
                  </a:moveTo>
                  <a:lnTo>
                    <a:pt x="67" y="35"/>
                  </a:lnTo>
                  <a:moveTo>
                    <a:pt x="86" y="69"/>
                  </a:moveTo>
                  <a:lnTo>
                    <a:pt x="67" y="69"/>
                  </a:lnTo>
                  <a:moveTo>
                    <a:pt x="86" y="102"/>
                  </a:moveTo>
                  <a:lnTo>
                    <a:pt x="67" y="102"/>
                  </a:lnTo>
                  <a:moveTo>
                    <a:pt x="37" y="35"/>
                  </a:moveTo>
                  <a:lnTo>
                    <a:pt x="18" y="35"/>
                  </a:lnTo>
                  <a:moveTo>
                    <a:pt x="37" y="73"/>
                  </a:moveTo>
                  <a:lnTo>
                    <a:pt x="18" y="73"/>
                  </a:lnTo>
                  <a:moveTo>
                    <a:pt x="37" y="102"/>
                  </a:moveTo>
                  <a:lnTo>
                    <a:pt x="18" y="102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1" name="Line 355">
              <a:extLst>
                <a:ext uri="{FF2B5EF4-FFF2-40B4-BE49-F238E27FC236}">
                  <a16:creationId xmlns:a16="http://schemas.microsoft.com/office/drawing/2014/main" id="{E92DE571-ED53-4735-8194-D89210C043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4895" y="2991421"/>
              <a:ext cx="44450" cy="0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2" name="Line 356">
              <a:extLst>
                <a:ext uri="{FF2B5EF4-FFF2-40B4-BE49-F238E27FC236}">
                  <a16:creationId xmlns:a16="http://schemas.microsoft.com/office/drawing/2014/main" id="{F1583313-122D-4171-95A7-C7288B8E87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56807" y="2991421"/>
              <a:ext cx="12700" cy="0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13" name="Groupe 112">
            <a:extLst>
              <a:ext uri="{FF2B5EF4-FFF2-40B4-BE49-F238E27FC236}">
                <a16:creationId xmlns:a16="http://schemas.microsoft.com/office/drawing/2014/main" id="{BCE9F8BA-AE95-4D89-8C02-2FB48DF5712D}"/>
              </a:ext>
            </a:extLst>
          </p:cNvPr>
          <p:cNvGrpSpPr/>
          <p:nvPr/>
        </p:nvGrpSpPr>
        <p:grpSpPr>
          <a:xfrm>
            <a:off x="5297970" y="1955385"/>
            <a:ext cx="303848" cy="254051"/>
            <a:chOff x="6527801" y="2552701"/>
            <a:chExt cx="438150" cy="304800"/>
          </a:xfrm>
        </p:grpSpPr>
        <p:sp>
          <p:nvSpPr>
            <p:cNvPr id="114" name="Freeform 281">
              <a:extLst>
                <a:ext uri="{FF2B5EF4-FFF2-40B4-BE49-F238E27FC236}">
                  <a16:creationId xmlns:a16="http://schemas.microsoft.com/office/drawing/2014/main" id="{39D5DF9A-0931-483D-B187-30A7C27A3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7801" y="2552701"/>
              <a:ext cx="336550" cy="195263"/>
            </a:xfrm>
            <a:custGeom>
              <a:avLst/>
              <a:gdLst>
                <a:gd name="T0" fmla="*/ 37 w 192"/>
                <a:gd name="T1" fmla="*/ 0 h 106"/>
                <a:gd name="T2" fmla="*/ 184 w 192"/>
                <a:gd name="T3" fmla="*/ 0 h 106"/>
                <a:gd name="T4" fmla="*/ 192 w 192"/>
                <a:gd name="T5" fmla="*/ 8 h 106"/>
                <a:gd name="T6" fmla="*/ 192 w 192"/>
                <a:gd name="T7" fmla="*/ 98 h 106"/>
                <a:gd name="T8" fmla="*/ 184 w 192"/>
                <a:gd name="T9" fmla="*/ 106 h 106"/>
                <a:gd name="T10" fmla="*/ 9 w 192"/>
                <a:gd name="T11" fmla="*/ 106 h 106"/>
                <a:gd name="T12" fmla="*/ 0 w 192"/>
                <a:gd name="T13" fmla="*/ 98 h 106"/>
                <a:gd name="T14" fmla="*/ 0 w 192"/>
                <a:gd name="T15" fmla="*/ 8 h 106"/>
                <a:gd name="T16" fmla="*/ 9 w 192"/>
                <a:gd name="T17" fmla="*/ 0 h 106"/>
                <a:gd name="T18" fmla="*/ 20 w 192"/>
                <a:gd name="T1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" h="106">
                  <a:moveTo>
                    <a:pt x="37" y="0"/>
                  </a:moveTo>
                  <a:cubicBezTo>
                    <a:pt x="184" y="0"/>
                    <a:pt x="184" y="0"/>
                    <a:pt x="184" y="0"/>
                  </a:cubicBezTo>
                  <a:cubicBezTo>
                    <a:pt x="188" y="0"/>
                    <a:pt x="192" y="4"/>
                    <a:pt x="192" y="8"/>
                  </a:cubicBezTo>
                  <a:cubicBezTo>
                    <a:pt x="192" y="98"/>
                    <a:pt x="192" y="98"/>
                    <a:pt x="192" y="98"/>
                  </a:cubicBezTo>
                  <a:cubicBezTo>
                    <a:pt x="192" y="103"/>
                    <a:pt x="188" y="106"/>
                    <a:pt x="184" y="106"/>
                  </a:cubicBezTo>
                  <a:cubicBezTo>
                    <a:pt x="9" y="106"/>
                    <a:pt x="9" y="106"/>
                    <a:pt x="9" y="106"/>
                  </a:cubicBezTo>
                  <a:cubicBezTo>
                    <a:pt x="4" y="106"/>
                    <a:pt x="0" y="103"/>
                    <a:pt x="0" y="9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FFFFFF"/>
            </a:solidFill>
            <a:ln w="19050" cap="rnd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5" name="Freeform 284">
              <a:extLst>
                <a:ext uri="{FF2B5EF4-FFF2-40B4-BE49-F238E27FC236}">
                  <a16:creationId xmlns:a16="http://schemas.microsoft.com/office/drawing/2014/main" id="{DAA67879-6C8B-4E0F-AE31-6C9518600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8601" y="2751138"/>
              <a:ext cx="122238" cy="50800"/>
            </a:xfrm>
            <a:custGeom>
              <a:avLst/>
              <a:gdLst>
                <a:gd name="T0" fmla="*/ 70 w 70"/>
                <a:gd name="T1" fmla="*/ 28 h 28"/>
                <a:gd name="T2" fmla="*/ 8 w 70"/>
                <a:gd name="T3" fmla="*/ 28 h 28"/>
                <a:gd name="T4" fmla="*/ 0 w 70"/>
                <a:gd name="T5" fmla="*/ 20 h 28"/>
                <a:gd name="T6" fmla="*/ 0 w 70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28">
                  <a:moveTo>
                    <a:pt x="70" y="28"/>
                  </a:moveTo>
                  <a:cubicBezTo>
                    <a:pt x="8" y="28"/>
                    <a:pt x="8" y="28"/>
                    <a:pt x="8" y="28"/>
                  </a:cubicBezTo>
                  <a:cubicBezTo>
                    <a:pt x="4" y="28"/>
                    <a:pt x="0" y="24"/>
                    <a:pt x="0" y="2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6" name="Freeform 285">
              <a:extLst>
                <a:ext uri="{FF2B5EF4-FFF2-40B4-BE49-F238E27FC236}">
                  <a16:creationId xmlns:a16="http://schemas.microsoft.com/office/drawing/2014/main" id="{8707A535-6978-41FB-86C3-F6CAFC9F7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8938" y="2608263"/>
              <a:ext cx="176213" cy="193675"/>
            </a:xfrm>
            <a:custGeom>
              <a:avLst/>
              <a:gdLst>
                <a:gd name="T0" fmla="*/ 81 w 100"/>
                <a:gd name="T1" fmla="*/ 0 h 106"/>
                <a:gd name="T2" fmla="*/ 92 w 100"/>
                <a:gd name="T3" fmla="*/ 0 h 106"/>
                <a:gd name="T4" fmla="*/ 100 w 100"/>
                <a:gd name="T5" fmla="*/ 8 h 106"/>
                <a:gd name="T6" fmla="*/ 100 w 100"/>
                <a:gd name="T7" fmla="*/ 98 h 106"/>
                <a:gd name="T8" fmla="*/ 92 w 100"/>
                <a:gd name="T9" fmla="*/ 106 h 106"/>
                <a:gd name="T10" fmla="*/ 0 w 100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6">
                  <a:moveTo>
                    <a:pt x="81" y="0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96" y="0"/>
                    <a:pt x="100" y="3"/>
                    <a:pt x="100" y="8"/>
                  </a:cubicBezTo>
                  <a:cubicBezTo>
                    <a:pt x="100" y="98"/>
                    <a:pt x="100" y="98"/>
                    <a:pt x="100" y="98"/>
                  </a:cubicBezTo>
                  <a:cubicBezTo>
                    <a:pt x="100" y="102"/>
                    <a:pt x="96" y="106"/>
                    <a:pt x="92" y="106"/>
                  </a:cubicBezTo>
                  <a:cubicBezTo>
                    <a:pt x="0" y="106"/>
                    <a:pt x="0" y="106"/>
                    <a:pt x="0" y="106"/>
                  </a:cubicBezTo>
                </a:path>
              </a:pathLst>
            </a:custGeom>
            <a:noFill/>
            <a:ln w="190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117" name="Groupe 116">
              <a:extLst>
                <a:ext uri="{FF2B5EF4-FFF2-40B4-BE49-F238E27FC236}">
                  <a16:creationId xmlns:a16="http://schemas.microsoft.com/office/drawing/2014/main" id="{35F2AE52-225E-4D23-9680-D4738F05591A}"/>
                </a:ext>
              </a:extLst>
            </p:cNvPr>
            <p:cNvGrpSpPr/>
            <p:nvPr/>
          </p:nvGrpSpPr>
          <p:grpSpPr>
            <a:xfrm>
              <a:off x="6648451" y="2593976"/>
              <a:ext cx="190500" cy="225425"/>
              <a:chOff x="6648451" y="2593976"/>
              <a:chExt cx="190500" cy="225425"/>
            </a:xfrm>
          </p:grpSpPr>
          <p:grpSp>
            <p:nvGrpSpPr>
              <p:cNvPr id="120" name="Groupe 119">
                <a:extLst>
                  <a:ext uri="{FF2B5EF4-FFF2-40B4-BE49-F238E27FC236}">
                    <a16:creationId xmlns:a16="http://schemas.microsoft.com/office/drawing/2014/main" id="{FF0DCA7F-5062-4FD3-BD28-AF8FD01878F1}"/>
                  </a:ext>
                </a:extLst>
              </p:cNvPr>
              <p:cNvGrpSpPr/>
              <p:nvPr/>
            </p:nvGrpSpPr>
            <p:grpSpPr>
              <a:xfrm>
                <a:off x="6648451" y="2593976"/>
                <a:ext cx="88900" cy="114300"/>
                <a:chOff x="6648451" y="2593976"/>
                <a:chExt cx="88900" cy="114300"/>
              </a:xfrm>
            </p:grpSpPr>
            <p:sp>
              <p:nvSpPr>
                <p:cNvPr id="123" name="Freeform 277">
                  <a:extLst>
                    <a:ext uri="{FF2B5EF4-FFF2-40B4-BE49-F238E27FC236}">
                      <a16:creationId xmlns:a16="http://schemas.microsoft.com/office/drawing/2014/main" id="{C1960AE2-416B-4357-8EBE-861325A0F7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67501" y="2593976"/>
                  <a:ext cx="69850" cy="114300"/>
                </a:xfrm>
                <a:custGeom>
                  <a:avLst/>
                  <a:gdLst>
                    <a:gd name="T0" fmla="*/ 40 w 40"/>
                    <a:gd name="T1" fmla="*/ 61 h 62"/>
                    <a:gd name="T2" fmla="*/ 31 w 40"/>
                    <a:gd name="T3" fmla="*/ 62 h 62"/>
                    <a:gd name="T4" fmla="*/ 0 w 40"/>
                    <a:gd name="T5" fmla="*/ 31 h 62"/>
                    <a:gd name="T6" fmla="*/ 31 w 40"/>
                    <a:gd name="T7" fmla="*/ 0 h 62"/>
                    <a:gd name="T8" fmla="*/ 39 w 40"/>
                    <a:gd name="T9" fmla="*/ 1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62">
                      <a:moveTo>
                        <a:pt x="40" y="61"/>
                      </a:moveTo>
                      <a:cubicBezTo>
                        <a:pt x="37" y="62"/>
                        <a:pt x="34" y="62"/>
                        <a:pt x="31" y="62"/>
                      </a:cubicBezTo>
                      <a:cubicBezTo>
                        <a:pt x="14" y="62"/>
                        <a:pt x="0" y="48"/>
                        <a:pt x="0" y="31"/>
                      </a:cubicBezTo>
                      <a:cubicBezTo>
                        <a:pt x="0" y="14"/>
                        <a:pt x="14" y="0"/>
                        <a:pt x="31" y="0"/>
                      </a:cubicBezTo>
                      <a:cubicBezTo>
                        <a:pt x="34" y="0"/>
                        <a:pt x="36" y="0"/>
                        <a:pt x="39" y="1"/>
                      </a:cubicBezTo>
                    </a:path>
                  </a:pathLst>
                </a:custGeom>
                <a:noFill/>
                <a:ln w="19050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24" name="Line 278">
                  <a:extLst>
                    <a:ext uri="{FF2B5EF4-FFF2-40B4-BE49-F238E27FC236}">
                      <a16:creationId xmlns:a16="http://schemas.microsoft.com/office/drawing/2014/main" id="{3D11EB53-2EFD-40EF-AB6C-B5BC72D45A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50038" y="2640013"/>
                  <a:ext cx="76200" cy="0"/>
                </a:xfrm>
                <a:prstGeom prst="line">
                  <a:avLst/>
                </a:prstGeom>
                <a:noFill/>
                <a:ln w="19050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25" name="Line 279">
                  <a:extLst>
                    <a:ext uri="{FF2B5EF4-FFF2-40B4-BE49-F238E27FC236}">
                      <a16:creationId xmlns:a16="http://schemas.microsoft.com/office/drawing/2014/main" id="{D432B094-AB81-4F3D-8BD7-132171F334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48451" y="2659063"/>
                  <a:ext cx="74613" cy="0"/>
                </a:xfrm>
                <a:prstGeom prst="line">
                  <a:avLst/>
                </a:prstGeom>
                <a:noFill/>
                <a:ln w="19050" cap="rnd">
                  <a:solidFill>
                    <a:srgbClr val="57575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121" name="Freeform 282">
                <a:extLst>
                  <a:ext uri="{FF2B5EF4-FFF2-40B4-BE49-F238E27FC236}">
                    <a16:creationId xmlns:a16="http://schemas.microsoft.com/office/drawing/2014/main" id="{5A7881F0-5FBB-4CC2-8AE6-DB1EDCE314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5763" y="2749551"/>
                <a:ext cx="52388" cy="14288"/>
              </a:xfrm>
              <a:custGeom>
                <a:avLst/>
                <a:gdLst>
                  <a:gd name="T0" fmla="*/ 30 w 30"/>
                  <a:gd name="T1" fmla="*/ 7 h 8"/>
                  <a:gd name="T2" fmla="*/ 21 w 30"/>
                  <a:gd name="T3" fmla="*/ 8 h 8"/>
                  <a:gd name="T4" fmla="*/ 0 w 30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8">
                    <a:moveTo>
                      <a:pt x="30" y="7"/>
                    </a:moveTo>
                    <a:cubicBezTo>
                      <a:pt x="27" y="7"/>
                      <a:pt x="24" y="8"/>
                      <a:pt x="21" y="8"/>
                    </a:cubicBezTo>
                    <a:cubicBezTo>
                      <a:pt x="13" y="8"/>
                      <a:pt x="5" y="5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" name="Freeform 287">
                <a:extLst>
                  <a:ext uri="{FF2B5EF4-FFF2-40B4-BE49-F238E27FC236}">
                    <a16:creationId xmlns:a16="http://schemas.microsoft.com/office/drawing/2014/main" id="{43C988CD-EB30-4444-9682-CB5D0ECC97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6563" y="2803526"/>
                <a:ext cx="52388" cy="15875"/>
              </a:xfrm>
              <a:custGeom>
                <a:avLst/>
                <a:gdLst>
                  <a:gd name="T0" fmla="*/ 30 w 30"/>
                  <a:gd name="T1" fmla="*/ 7 h 8"/>
                  <a:gd name="T2" fmla="*/ 21 w 30"/>
                  <a:gd name="T3" fmla="*/ 8 h 8"/>
                  <a:gd name="T4" fmla="*/ 0 w 30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8">
                    <a:moveTo>
                      <a:pt x="30" y="7"/>
                    </a:moveTo>
                    <a:cubicBezTo>
                      <a:pt x="27" y="8"/>
                      <a:pt x="24" y="8"/>
                      <a:pt x="21" y="8"/>
                    </a:cubicBezTo>
                    <a:cubicBezTo>
                      <a:pt x="13" y="8"/>
                      <a:pt x="5" y="5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18" name="Freeform 289">
              <a:extLst>
                <a:ext uri="{FF2B5EF4-FFF2-40B4-BE49-F238E27FC236}">
                  <a16:creationId xmlns:a16="http://schemas.microsoft.com/office/drawing/2014/main" id="{E079801B-86DD-4FF7-86E6-79292F22E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9401" y="2824163"/>
              <a:ext cx="255588" cy="33338"/>
            </a:xfrm>
            <a:custGeom>
              <a:avLst/>
              <a:gdLst>
                <a:gd name="T0" fmla="*/ 146 w 146"/>
                <a:gd name="T1" fmla="*/ 18 h 18"/>
                <a:gd name="T2" fmla="*/ 8 w 146"/>
                <a:gd name="T3" fmla="*/ 18 h 18"/>
                <a:gd name="T4" fmla="*/ 0 w 146"/>
                <a:gd name="T5" fmla="*/ 10 h 18"/>
                <a:gd name="T6" fmla="*/ 0 w 146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18">
                  <a:moveTo>
                    <a:pt x="146" y="18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4" y="18"/>
                    <a:pt x="0" y="14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" name="Freeform 290">
              <a:extLst>
                <a:ext uri="{FF2B5EF4-FFF2-40B4-BE49-F238E27FC236}">
                  <a16:creationId xmlns:a16="http://schemas.microsoft.com/office/drawing/2014/main" id="{DB89938D-566B-4596-8707-755B1BC901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5151" y="2662238"/>
              <a:ext cx="50800" cy="195263"/>
            </a:xfrm>
            <a:custGeom>
              <a:avLst/>
              <a:gdLst>
                <a:gd name="T0" fmla="*/ 0 w 29"/>
                <a:gd name="T1" fmla="*/ 0 h 106"/>
                <a:gd name="T2" fmla="*/ 21 w 29"/>
                <a:gd name="T3" fmla="*/ 0 h 106"/>
                <a:gd name="T4" fmla="*/ 29 w 29"/>
                <a:gd name="T5" fmla="*/ 8 h 106"/>
                <a:gd name="T6" fmla="*/ 29 w 29"/>
                <a:gd name="T7" fmla="*/ 98 h 106"/>
                <a:gd name="T8" fmla="*/ 21 w 29"/>
                <a:gd name="T9" fmla="*/ 106 h 106"/>
                <a:gd name="T10" fmla="*/ 2 w 29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06">
                  <a:moveTo>
                    <a:pt x="0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5" y="0"/>
                    <a:pt x="29" y="3"/>
                    <a:pt x="29" y="8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29" y="102"/>
                    <a:pt x="25" y="106"/>
                    <a:pt x="21" y="106"/>
                  </a:cubicBezTo>
                  <a:cubicBezTo>
                    <a:pt x="2" y="106"/>
                    <a:pt x="2" y="106"/>
                    <a:pt x="2" y="106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28" name="Groupe 127">
            <a:extLst>
              <a:ext uri="{FF2B5EF4-FFF2-40B4-BE49-F238E27FC236}">
                <a16:creationId xmlns:a16="http://schemas.microsoft.com/office/drawing/2014/main" id="{DA238735-6CFE-4A6C-BBC6-6E5740EB26F4}"/>
              </a:ext>
            </a:extLst>
          </p:cNvPr>
          <p:cNvGrpSpPr/>
          <p:nvPr/>
        </p:nvGrpSpPr>
        <p:grpSpPr>
          <a:xfrm>
            <a:off x="4911480" y="2375929"/>
            <a:ext cx="324583" cy="269890"/>
            <a:chOff x="4610339" y="2601833"/>
            <a:chExt cx="414338" cy="374650"/>
          </a:xfrm>
        </p:grpSpPr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D676BD37-DE03-40F3-AE65-6BA59B2DF0D3}"/>
                </a:ext>
              </a:extLst>
            </p:cNvPr>
            <p:cNvGrpSpPr/>
            <p:nvPr/>
          </p:nvGrpSpPr>
          <p:grpSpPr>
            <a:xfrm>
              <a:off x="4610339" y="2601833"/>
              <a:ext cx="414338" cy="374650"/>
              <a:chOff x="4610339" y="2601833"/>
              <a:chExt cx="414338" cy="374650"/>
            </a:xfrm>
          </p:grpSpPr>
          <p:sp>
            <p:nvSpPr>
              <p:cNvPr id="144" name="Freeform 366">
                <a:extLst>
                  <a:ext uri="{FF2B5EF4-FFF2-40B4-BE49-F238E27FC236}">
                    <a16:creationId xmlns:a16="http://schemas.microsoft.com/office/drawing/2014/main" id="{DBC92C25-1F2C-4EB6-A3AA-E5CA2F7850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9889" y="2601833"/>
                <a:ext cx="204788" cy="315913"/>
              </a:xfrm>
              <a:custGeom>
                <a:avLst/>
                <a:gdLst>
                  <a:gd name="T0" fmla="*/ 91 w 117"/>
                  <a:gd name="T1" fmla="*/ 0 h 172"/>
                  <a:gd name="T2" fmla="*/ 103 w 117"/>
                  <a:gd name="T3" fmla="*/ 0 h 172"/>
                  <a:gd name="T4" fmla="*/ 117 w 117"/>
                  <a:gd name="T5" fmla="*/ 14 h 172"/>
                  <a:gd name="T6" fmla="*/ 117 w 117"/>
                  <a:gd name="T7" fmla="*/ 158 h 172"/>
                  <a:gd name="T8" fmla="*/ 103 w 117"/>
                  <a:gd name="T9" fmla="*/ 172 h 172"/>
                  <a:gd name="T10" fmla="*/ 0 w 117"/>
                  <a:gd name="T11" fmla="*/ 17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7" h="172">
                    <a:moveTo>
                      <a:pt x="91" y="0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110" y="0"/>
                      <a:pt x="117" y="6"/>
                      <a:pt x="117" y="14"/>
                    </a:cubicBezTo>
                    <a:cubicBezTo>
                      <a:pt x="117" y="158"/>
                      <a:pt x="117" y="158"/>
                      <a:pt x="117" y="158"/>
                    </a:cubicBezTo>
                    <a:cubicBezTo>
                      <a:pt x="117" y="166"/>
                      <a:pt x="110" y="172"/>
                      <a:pt x="103" y="172"/>
                    </a:cubicBezTo>
                    <a:cubicBezTo>
                      <a:pt x="0" y="172"/>
                      <a:pt x="0" y="172"/>
                      <a:pt x="0" y="172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5" name="Freeform 367">
                <a:extLst>
                  <a:ext uri="{FF2B5EF4-FFF2-40B4-BE49-F238E27FC236}">
                    <a16:creationId xmlns:a16="http://schemas.microsoft.com/office/drawing/2014/main" id="{E570CB79-7D08-4912-9777-3FF7EDE585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0339" y="2601833"/>
                <a:ext cx="344488" cy="315913"/>
              </a:xfrm>
              <a:custGeom>
                <a:avLst/>
                <a:gdLst>
                  <a:gd name="T0" fmla="*/ 106 w 197"/>
                  <a:gd name="T1" fmla="*/ 172 h 172"/>
                  <a:gd name="T2" fmla="*/ 14 w 197"/>
                  <a:gd name="T3" fmla="*/ 172 h 172"/>
                  <a:gd name="T4" fmla="*/ 0 w 197"/>
                  <a:gd name="T5" fmla="*/ 158 h 172"/>
                  <a:gd name="T6" fmla="*/ 0 w 197"/>
                  <a:gd name="T7" fmla="*/ 14 h 172"/>
                  <a:gd name="T8" fmla="*/ 14 w 197"/>
                  <a:gd name="T9" fmla="*/ 0 h 172"/>
                  <a:gd name="T10" fmla="*/ 197 w 197"/>
                  <a:gd name="T11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172">
                    <a:moveTo>
                      <a:pt x="106" y="172"/>
                    </a:moveTo>
                    <a:cubicBezTo>
                      <a:pt x="14" y="172"/>
                      <a:pt x="14" y="172"/>
                      <a:pt x="14" y="172"/>
                    </a:cubicBezTo>
                    <a:cubicBezTo>
                      <a:pt x="7" y="172"/>
                      <a:pt x="0" y="166"/>
                      <a:pt x="0" y="15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197" y="0"/>
                      <a:pt x="197" y="0"/>
                      <a:pt x="197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6" name="Line 368">
                <a:extLst>
                  <a:ext uri="{FF2B5EF4-FFF2-40B4-BE49-F238E27FC236}">
                    <a16:creationId xmlns:a16="http://schemas.microsoft.com/office/drawing/2014/main" id="{9E339D00-37A9-4659-8453-C16BC99E65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11926" y="2874883"/>
                <a:ext cx="387350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7" name="Line 369">
                <a:extLst>
                  <a:ext uri="{FF2B5EF4-FFF2-40B4-BE49-F238E27FC236}">
                    <a16:creationId xmlns:a16="http://schemas.microsoft.com/office/drawing/2014/main" id="{352C91CD-6853-475E-B559-1DD32D9D18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00826" y="2976483"/>
                <a:ext cx="222250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8" name="Line 370">
                <a:extLst>
                  <a:ext uri="{FF2B5EF4-FFF2-40B4-BE49-F238E27FC236}">
                    <a16:creationId xmlns:a16="http://schemas.microsoft.com/office/drawing/2014/main" id="{DD611C8C-DF8E-40F8-BA2E-8476BE9CFB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51651" y="2976483"/>
                <a:ext cx="12700" cy="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9" name="Freeform 371">
                <a:extLst>
                  <a:ext uri="{FF2B5EF4-FFF2-40B4-BE49-F238E27FC236}">
                    <a16:creationId xmlns:a16="http://schemas.microsoft.com/office/drawing/2014/main" id="{E995A27B-BAC7-4472-B48D-123CC2607A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8451" y="2917745"/>
                <a:ext cx="28575" cy="58738"/>
              </a:xfrm>
              <a:custGeom>
                <a:avLst/>
                <a:gdLst>
                  <a:gd name="T0" fmla="*/ 13 w 16"/>
                  <a:gd name="T1" fmla="*/ 0 h 32"/>
                  <a:gd name="T2" fmla="*/ 0 w 16"/>
                  <a:gd name="T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6" h="32">
                    <a:moveTo>
                      <a:pt x="13" y="0"/>
                    </a:moveTo>
                    <a:cubicBezTo>
                      <a:pt x="13" y="0"/>
                      <a:pt x="16" y="32"/>
                      <a:pt x="0" y="32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0" name="Freeform 372">
                <a:extLst>
                  <a:ext uri="{FF2B5EF4-FFF2-40B4-BE49-F238E27FC236}">
                    <a16:creationId xmlns:a16="http://schemas.microsoft.com/office/drawing/2014/main" id="{5E52F365-8828-49EB-9072-AA3A8AD9D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9576" y="2917745"/>
                <a:ext cx="26988" cy="58738"/>
              </a:xfrm>
              <a:custGeom>
                <a:avLst/>
                <a:gdLst>
                  <a:gd name="T0" fmla="*/ 3 w 15"/>
                  <a:gd name="T1" fmla="*/ 0 h 32"/>
                  <a:gd name="T2" fmla="*/ 15 w 15"/>
                  <a:gd name="T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32">
                    <a:moveTo>
                      <a:pt x="3" y="0"/>
                    </a:moveTo>
                    <a:cubicBezTo>
                      <a:pt x="3" y="0"/>
                      <a:pt x="0" y="32"/>
                      <a:pt x="15" y="32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1" name="Oval 373">
                <a:extLst>
                  <a:ext uri="{FF2B5EF4-FFF2-40B4-BE49-F238E27FC236}">
                    <a16:creationId xmlns:a16="http://schemas.microsoft.com/office/drawing/2014/main" id="{B91D3949-A2ED-44D1-AB17-1DFFE8F706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7189" y="2884408"/>
                <a:ext cx="20638" cy="20638"/>
              </a:xfrm>
              <a:prstGeom prst="ellips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2" name="Line 374">
                <a:extLst>
                  <a:ext uri="{FF2B5EF4-FFF2-40B4-BE49-F238E27FC236}">
                    <a16:creationId xmlns:a16="http://schemas.microsoft.com/office/drawing/2014/main" id="{647B49A6-24DA-42A1-AD4C-FEF86BB73A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64314" y="2660570"/>
                <a:ext cx="39688" cy="39688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3" name="Line 375">
                <a:extLst>
                  <a:ext uri="{FF2B5EF4-FFF2-40B4-BE49-F238E27FC236}">
                    <a16:creationId xmlns:a16="http://schemas.microsoft.com/office/drawing/2014/main" id="{C0DF6972-21F6-44ED-81FB-C2A396BD32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37326" y="2631995"/>
                <a:ext cx="7938" cy="7938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30" name="Groupe 129">
              <a:extLst>
                <a:ext uri="{FF2B5EF4-FFF2-40B4-BE49-F238E27FC236}">
                  <a16:creationId xmlns:a16="http://schemas.microsoft.com/office/drawing/2014/main" id="{96E0C84E-4C48-4EF8-B2DA-CFFA79389BBC}"/>
                </a:ext>
              </a:extLst>
            </p:cNvPr>
            <p:cNvGrpSpPr/>
            <p:nvPr/>
          </p:nvGrpSpPr>
          <p:grpSpPr>
            <a:xfrm>
              <a:off x="4700826" y="2625645"/>
              <a:ext cx="239713" cy="223838"/>
              <a:chOff x="4700826" y="2625645"/>
              <a:chExt cx="239713" cy="223838"/>
            </a:xfrm>
          </p:grpSpPr>
          <p:sp>
            <p:nvSpPr>
              <p:cNvPr id="131" name="Freeform 376">
                <a:extLst>
                  <a:ext uri="{FF2B5EF4-FFF2-40B4-BE49-F238E27FC236}">
                    <a16:creationId xmlns:a16="http://schemas.microsoft.com/office/drawing/2014/main" id="{BDC431E6-A849-492E-A250-3B83D9F90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2264" y="2827258"/>
                <a:ext cx="166688" cy="22225"/>
              </a:xfrm>
              <a:custGeom>
                <a:avLst/>
                <a:gdLst>
                  <a:gd name="T0" fmla="*/ 13 w 95"/>
                  <a:gd name="T1" fmla="*/ 1 h 12"/>
                  <a:gd name="T2" fmla="*/ 6 w 95"/>
                  <a:gd name="T3" fmla="*/ 4 h 12"/>
                  <a:gd name="T4" fmla="*/ 0 w 95"/>
                  <a:gd name="T5" fmla="*/ 12 h 12"/>
                  <a:gd name="T6" fmla="*/ 82 w 95"/>
                  <a:gd name="T7" fmla="*/ 11 h 12"/>
                  <a:gd name="T8" fmla="*/ 95 w 95"/>
                  <a:gd name="T9" fmla="*/ 1 h 12"/>
                  <a:gd name="T10" fmla="*/ 13 w 95"/>
                  <a:gd name="T11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5" h="12">
                    <a:moveTo>
                      <a:pt x="13" y="1"/>
                    </a:moveTo>
                    <a:cubicBezTo>
                      <a:pt x="13" y="1"/>
                      <a:pt x="7" y="0"/>
                      <a:pt x="6" y="4"/>
                    </a:cubicBezTo>
                    <a:cubicBezTo>
                      <a:pt x="5" y="8"/>
                      <a:pt x="0" y="12"/>
                      <a:pt x="0" y="12"/>
                    </a:cubicBezTo>
                    <a:cubicBezTo>
                      <a:pt x="82" y="11"/>
                      <a:pt x="82" y="11"/>
                      <a:pt x="82" y="11"/>
                    </a:cubicBezTo>
                    <a:cubicBezTo>
                      <a:pt x="82" y="11"/>
                      <a:pt x="95" y="12"/>
                      <a:pt x="95" y="1"/>
                    </a:cubicBezTo>
                    <a:lnTo>
                      <a:pt x="13" y="1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2" name="Freeform 377">
                <a:extLst>
                  <a:ext uri="{FF2B5EF4-FFF2-40B4-BE49-F238E27FC236}">
                    <a16:creationId xmlns:a16="http://schemas.microsoft.com/office/drawing/2014/main" id="{ECA0B18D-2AFD-4A23-9948-7B7D7C062D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0826" y="2628820"/>
                <a:ext cx="42863" cy="25400"/>
              </a:xfrm>
              <a:custGeom>
                <a:avLst/>
                <a:gdLst>
                  <a:gd name="T0" fmla="*/ 7 w 24"/>
                  <a:gd name="T1" fmla="*/ 12 h 14"/>
                  <a:gd name="T2" fmla="*/ 4 w 24"/>
                  <a:gd name="T3" fmla="*/ 7 h 14"/>
                  <a:gd name="T4" fmla="*/ 15 w 24"/>
                  <a:gd name="T5" fmla="*/ 1 h 14"/>
                  <a:gd name="T6" fmla="*/ 22 w 24"/>
                  <a:gd name="T7" fmla="*/ 6 h 14"/>
                  <a:gd name="T8" fmla="*/ 24 w 24"/>
                  <a:gd name="T9" fmla="*/ 12 h 14"/>
                  <a:gd name="T10" fmla="*/ 7 w 24"/>
                  <a:gd name="T11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4">
                    <a:moveTo>
                      <a:pt x="7" y="12"/>
                    </a:moveTo>
                    <a:cubicBezTo>
                      <a:pt x="7" y="12"/>
                      <a:pt x="0" y="14"/>
                      <a:pt x="4" y="7"/>
                    </a:cubicBezTo>
                    <a:cubicBezTo>
                      <a:pt x="8" y="1"/>
                      <a:pt x="12" y="0"/>
                      <a:pt x="15" y="1"/>
                    </a:cubicBezTo>
                    <a:cubicBezTo>
                      <a:pt x="19" y="2"/>
                      <a:pt x="22" y="5"/>
                      <a:pt x="22" y="6"/>
                    </a:cubicBezTo>
                    <a:cubicBezTo>
                      <a:pt x="23" y="7"/>
                      <a:pt x="24" y="12"/>
                      <a:pt x="24" y="12"/>
                    </a:cubicBezTo>
                    <a:lnTo>
                      <a:pt x="7" y="12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3" name="Freeform 379">
                <a:extLst>
                  <a:ext uri="{FF2B5EF4-FFF2-40B4-BE49-F238E27FC236}">
                    <a16:creationId xmlns:a16="http://schemas.microsoft.com/office/drawing/2014/main" id="{B1F0A846-8F15-485A-BAC4-7D046941BD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7814" y="2625645"/>
                <a:ext cx="174625" cy="85725"/>
              </a:xfrm>
              <a:custGeom>
                <a:avLst/>
                <a:gdLst>
                  <a:gd name="T0" fmla="*/ 0 w 100"/>
                  <a:gd name="T1" fmla="*/ 3 h 47"/>
                  <a:gd name="T2" fmla="*/ 78 w 100"/>
                  <a:gd name="T3" fmla="*/ 3 h 47"/>
                  <a:gd name="T4" fmla="*/ 100 w 100"/>
                  <a:gd name="T5" fmla="*/ 21 h 47"/>
                  <a:gd name="T6" fmla="*/ 100 w 100"/>
                  <a:gd name="T7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47">
                    <a:moveTo>
                      <a:pt x="0" y="3"/>
                    </a:moveTo>
                    <a:cubicBezTo>
                      <a:pt x="78" y="3"/>
                      <a:pt x="78" y="3"/>
                      <a:pt x="78" y="3"/>
                    </a:cubicBezTo>
                    <a:cubicBezTo>
                      <a:pt x="78" y="3"/>
                      <a:pt x="100" y="0"/>
                      <a:pt x="100" y="21"/>
                    </a:cubicBezTo>
                    <a:cubicBezTo>
                      <a:pt x="100" y="41"/>
                      <a:pt x="100" y="47"/>
                      <a:pt x="100" y="47"/>
                    </a:cubicBezTo>
                  </a:path>
                </a:pathLst>
              </a:custGeom>
              <a:noFill/>
              <a:ln w="19050" cap="rnd">
                <a:solidFill>
                  <a:srgbClr val="6694C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4" name="Freeform 380">
                <a:extLst>
                  <a:ext uri="{FF2B5EF4-FFF2-40B4-BE49-F238E27FC236}">
                    <a16:creationId xmlns:a16="http://schemas.microsoft.com/office/drawing/2014/main" id="{84E8C4F5-8ABA-4C87-A61C-E529B6776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2439" y="2733595"/>
                <a:ext cx="0" cy="95250"/>
              </a:xfrm>
              <a:custGeom>
                <a:avLst/>
                <a:gdLst>
                  <a:gd name="T0" fmla="*/ 60 h 60"/>
                  <a:gd name="T1" fmla="*/ 57 h 60"/>
                  <a:gd name="T2" fmla="*/ 0 h 6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0">
                    <a:moveTo>
                      <a:pt x="0" y="60"/>
                    </a:move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rgbClr val="6694C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5" name="Freeform 381">
                <a:extLst>
                  <a:ext uri="{FF2B5EF4-FFF2-40B4-BE49-F238E27FC236}">
                    <a16:creationId xmlns:a16="http://schemas.microsoft.com/office/drawing/2014/main" id="{CFF56501-C280-4999-A7EC-ED15901DF6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4001" y="2630408"/>
                <a:ext cx="236538" cy="219075"/>
              </a:xfrm>
              <a:custGeom>
                <a:avLst/>
                <a:gdLst>
                  <a:gd name="T0" fmla="*/ 21 w 135"/>
                  <a:gd name="T1" fmla="*/ 11 h 119"/>
                  <a:gd name="T2" fmla="*/ 0 w 135"/>
                  <a:gd name="T3" fmla="*/ 11 h 119"/>
                  <a:gd name="T4" fmla="*/ 11 w 135"/>
                  <a:gd name="T5" fmla="*/ 0 h 119"/>
                  <a:gd name="T6" fmla="*/ 22 w 135"/>
                  <a:gd name="T7" fmla="*/ 11 h 119"/>
                  <a:gd name="T8" fmla="*/ 22 w 135"/>
                  <a:gd name="T9" fmla="*/ 105 h 119"/>
                  <a:gd name="T10" fmla="*/ 22 w 135"/>
                  <a:gd name="T11" fmla="*/ 108 h 119"/>
                  <a:gd name="T12" fmla="*/ 34 w 135"/>
                  <a:gd name="T13" fmla="*/ 119 h 119"/>
                  <a:gd name="T14" fmla="*/ 45 w 135"/>
                  <a:gd name="T15" fmla="*/ 108 h 119"/>
                  <a:gd name="T16" fmla="*/ 135 w 135"/>
                  <a:gd name="T17" fmla="*/ 108 h 119"/>
                  <a:gd name="T18" fmla="*/ 124 w 135"/>
                  <a:gd name="T19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19">
                    <a:moveTo>
                      <a:pt x="21" y="11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2" y="5"/>
                      <a:pt x="22" y="11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22" y="114"/>
                      <a:pt x="27" y="119"/>
                      <a:pt x="34" y="119"/>
                    </a:cubicBezTo>
                    <a:cubicBezTo>
                      <a:pt x="40" y="119"/>
                      <a:pt x="45" y="114"/>
                      <a:pt x="45" y="108"/>
                    </a:cubicBezTo>
                    <a:cubicBezTo>
                      <a:pt x="135" y="108"/>
                      <a:pt x="135" y="108"/>
                      <a:pt x="135" y="108"/>
                    </a:cubicBezTo>
                    <a:cubicBezTo>
                      <a:pt x="135" y="114"/>
                      <a:pt x="130" y="119"/>
                      <a:pt x="124" y="119"/>
                    </a:cubicBezTo>
                  </a:path>
                </a:pathLst>
              </a:custGeom>
              <a:noFill/>
              <a:ln w="19050" cap="rnd">
                <a:solidFill>
                  <a:srgbClr val="6694C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6" name="Line 382">
                <a:extLst>
                  <a:ext uri="{FF2B5EF4-FFF2-40B4-BE49-F238E27FC236}">
                    <a16:creationId xmlns:a16="http://schemas.microsoft.com/office/drawing/2014/main" id="{501B5100-F5CC-4E8B-AF0B-53B1F39057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4326" y="2849483"/>
                <a:ext cx="157163" cy="0"/>
              </a:xfrm>
              <a:prstGeom prst="line">
                <a:avLst/>
              </a:prstGeom>
              <a:noFill/>
              <a:ln w="19050" cap="rnd">
                <a:solidFill>
                  <a:srgbClr val="6694C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7" name="Line 383">
                <a:extLst>
                  <a:ext uri="{FF2B5EF4-FFF2-40B4-BE49-F238E27FC236}">
                    <a16:creationId xmlns:a16="http://schemas.microsoft.com/office/drawing/2014/main" id="{AAD1B797-6172-4939-A11E-5A3126EC85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8139" y="2670095"/>
                <a:ext cx="66675" cy="0"/>
              </a:xfrm>
              <a:prstGeom prst="line">
                <a:avLst/>
              </a:prstGeom>
              <a:noFill/>
              <a:ln w="9525" cap="rnd">
                <a:solidFill>
                  <a:srgbClr val="6694C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8" name="Line 384">
                <a:extLst>
                  <a:ext uri="{FF2B5EF4-FFF2-40B4-BE49-F238E27FC236}">
                    <a16:creationId xmlns:a16="http://schemas.microsoft.com/office/drawing/2014/main" id="{9FC35026-BE5A-4373-ACA3-B84CEE255A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2739" y="2695495"/>
                <a:ext cx="101600" cy="0"/>
              </a:xfrm>
              <a:prstGeom prst="line">
                <a:avLst/>
              </a:prstGeom>
              <a:noFill/>
              <a:ln w="6350" cap="rnd">
                <a:solidFill>
                  <a:srgbClr val="6694C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39" name="Line 385">
                <a:extLst>
                  <a:ext uri="{FF2B5EF4-FFF2-40B4-BE49-F238E27FC236}">
                    <a16:creationId xmlns:a16="http://schemas.microsoft.com/office/drawing/2014/main" id="{DE48F56D-46F0-498D-AF7D-90295EE8C7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2739" y="2712958"/>
                <a:ext cx="96838" cy="0"/>
              </a:xfrm>
              <a:prstGeom prst="line">
                <a:avLst/>
              </a:prstGeom>
              <a:noFill/>
              <a:ln w="6350" cap="rnd">
                <a:solidFill>
                  <a:srgbClr val="6694C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0" name="Line 386">
                <a:extLst>
                  <a:ext uri="{FF2B5EF4-FFF2-40B4-BE49-F238E27FC236}">
                    <a16:creationId xmlns:a16="http://schemas.microsoft.com/office/drawing/2014/main" id="{68A74DAA-110F-47A7-ABDA-E744C927A0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2739" y="2771695"/>
                <a:ext cx="100013" cy="0"/>
              </a:xfrm>
              <a:prstGeom prst="line">
                <a:avLst/>
              </a:prstGeom>
              <a:noFill/>
              <a:ln w="6350" cap="rnd">
                <a:solidFill>
                  <a:srgbClr val="6694C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1" name="Line 387">
                <a:extLst>
                  <a:ext uri="{FF2B5EF4-FFF2-40B4-BE49-F238E27FC236}">
                    <a16:creationId xmlns:a16="http://schemas.microsoft.com/office/drawing/2014/main" id="{19038F2A-CA71-4948-BE5B-B8162C365C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2739" y="2792333"/>
                <a:ext cx="57150" cy="0"/>
              </a:xfrm>
              <a:prstGeom prst="line">
                <a:avLst/>
              </a:prstGeom>
              <a:noFill/>
              <a:ln w="6350" cap="rnd">
                <a:solidFill>
                  <a:srgbClr val="6694C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2" name="Line 388">
                <a:extLst>
                  <a:ext uri="{FF2B5EF4-FFF2-40B4-BE49-F238E27FC236}">
                    <a16:creationId xmlns:a16="http://schemas.microsoft.com/office/drawing/2014/main" id="{4EC69DD6-1B3E-467D-B0B4-C032F57088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2739" y="2733595"/>
                <a:ext cx="101600" cy="0"/>
              </a:xfrm>
              <a:prstGeom prst="line">
                <a:avLst/>
              </a:prstGeom>
              <a:noFill/>
              <a:ln w="6350" cap="rnd">
                <a:solidFill>
                  <a:srgbClr val="6694C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3" name="Line 389">
                <a:extLst>
                  <a:ext uri="{FF2B5EF4-FFF2-40B4-BE49-F238E27FC236}">
                    <a16:creationId xmlns:a16="http://schemas.microsoft.com/office/drawing/2014/main" id="{C1DB82B2-3BC1-4433-B7A4-A561F0274D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2739" y="2752645"/>
                <a:ext cx="119063" cy="0"/>
              </a:xfrm>
              <a:prstGeom prst="line">
                <a:avLst/>
              </a:prstGeom>
              <a:noFill/>
              <a:ln w="6350" cap="rnd">
                <a:solidFill>
                  <a:srgbClr val="6694C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E1B3E485-AD42-4867-8226-8F4BD2842C28}"/>
              </a:ext>
            </a:extLst>
          </p:cNvPr>
          <p:cNvSpPr/>
          <p:nvPr/>
        </p:nvSpPr>
        <p:spPr>
          <a:xfrm>
            <a:off x="618833" y="3123367"/>
            <a:ext cx="861731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lvl="1" indent="-171450" defTabSz="685800">
              <a:spcBef>
                <a:spcPts val="1200"/>
              </a:spcBef>
              <a:buFont typeface="Wingdings" panose="05000000000000000000" pitchFamily="2" charset="2"/>
              <a:buChar char="Ø"/>
              <a:defRPr/>
            </a:pPr>
            <a:r>
              <a:rPr lang="fr-FR" sz="1100" kern="1200" dirty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rPr>
              <a:t>Revue de notre contrat pour répondre, au mieux, aux besoins de nos clients. 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D3FD7C38-626C-4AFE-86BD-70D7BC37B6D2}"/>
              </a:ext>
            </a:extLst>
          </p:cNvPr>
          <p:cNvSpPr txBox="1"/>
          <p:nvPr/>
        </p:nvSpPr>
        <p:spPr>
          <a:xfrm>
            <a:off x="827050" y="3372160"/>
            <a:ext cx="8075946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lvl="3" indent="-171450" defTabSz="685800">
              <a:buFont typeface="Courier New" panose="02070309020205020404" pitchFamily="49" charset="0"/>
              <a:buChar char="o"/>
              <a:defRPr/>
            </a:pPr>
            <a:r>
              <a:rPr lang="fr-FR" sz="1000" b="1" kern="1200" dirty="0">
                <a:solidFill>
                  <a:prstClr val="black"/>
                </a:solidFill>
              </a:rPr>
              <a:t>Adaptation du simulateur et de notre produit avec la création de 2 paliers </a:t>
            </a:r>
            <a:r>
              <a:rPr lang="fr-FR" sz="1000" kern="1200" dirty="0">
                <a:solidFill>
                  <a:prstClr val="black"/>
                </a:solidFill>
              </a:rPr>
              <a:t>:</a:t>
            </a:r>
          </a:p>
          <a:p>
            <a:pPr marL="266700" lvl="3" defTabSz="685800">
              <a:tabLst>
                <a:tab pos="266700" algn="l"/>
              </a:tabLst>
              <a:defRPr/>
            </a:pPr>
            <a:r>
              <a:rPr lang="fr-FR" sz="1000" kern="1200" dirty="0">
                <a:solidFill>
                  <a:prstClr val="black"/>
                </a:solidFill>
              </a:rPr>
              <a:t>&gt; 1er palier </a:t>
            </a:r>
            <a:r>
              <a:rPr lang="fr-FR" sz="1000" kern="1200" dirty="0">
                <a:solidFill>
                  <a:schemeClr val="tx1"/>
                </a:solidFill>
              </a:rPr>
              <a:t>jusqu’à 90 jours pour s’adapter au niveau de couverture de la sécurité sociale</a:t>
            </a:r>
          </a:p>
          <a:p>
            <a:pPr marL="266700" lvl="3" defTabSz="685800">
              <a:tabLst>
                <a:tab pos="266700" algn="l"/>
              </a:tabLst>
              <a:defRPr/>
            </a:pPr>
            <a:r>
              <a:rPr lang="fr-FR" sz="1000" kern="1200" dirty="0">
                <a:solidFill>
                  <a:prstClr val="black"/>
                </a:solidFill>
              </a:rPr>
              <a:t>&gt; 2nd </a:t>
            </a:r>
            <a:r>
              <a:rPr lang="fr-FR" sz="1000" kern="1200" dirty="0">
                <a:solidFill>
                  <a:schemeClr val="tx1"/>
                </a:solidFill>
              </a:rPr>
              <a:t>palier à partir </a:t>
            </a:r>
            <a:r>
              <a:rPr lang="fr-FR" sz="1000" kern="1200" dirty="0">
                <a:solidFill>
                  <a:prstClr val="black"/>
                </a:solidFill>
              </a:rPr>
              <a:t>du 91eme jour pour s’adapter au niveau de couverture de la Caisse professionnelle à laquelle est affilié le client.</a:t>
            </a:r>
          </a:p>
          <a:p>
            <a:pPr marL="266700" lvl="3" defTabSz="685800">
              <a:spcBef>
                <a:spcPts val="600"/>
              </a:spcBef>
              <a:defRPr/>
            </a:pPr>
            <a:r>
              <a:rPr lang="fr-FR" sz="1000" kern="1200" dirty="0">
                <a:solidFill>
                  <a:prstClr val="black"/>
                </a:solidFill>
              </a:rPr>
              <a:t>L’indemnisation avec 2 paliers d’indemnités permet </a:t>
            </a:r>
            <a:r>
              <a:rPr lang="fr-FR" sz="1000" kern="1200" dirty="0">
                <a:solidFill>
                  <a:schemeClr val="tx1"/>
                </a:solidFill>
              </a:rPr>
              <a:t>d’adapter aux différents niveaux </a:t>
            </a:r>
            <a:r>
              <a:rPr lang="fr-FR" sz="1000" kern="1200" dirty="0">
                <a:solidFill>
                  <a:prstClr val="black"/>
                </a:solidFill>
              </a:rPr>
              <a:t>de prise en charge du Régime Obligatoire (RO) </a:t>
            </a:r>
            <a:r>
              <a:rPr lang="fr-FR" sz="1000" kern="1200" dirty="0">
                <a:solidFill>
                  <a:schemeClr val="tx1"/>
                </a:solidFill>
              </a:rPr>
              <a:t>dans un premier temps puis de la Caisse dont dépend le client dans un second temps. Cela permet de répondre au mieux aux besoins des clients.</a:t>
            </a:r>
          </a:p>
          <a:p>
            <a:pPr marL="85725" lvl="3" defTabSz="685800">
              <a:defRPr/>
            </a:pPr>
            <a:r>
              <a:rPr lang="fr-FR" sz="1000" kern="1200" dirty="0">
                <a:solidFill>
                  <a:schemeClr val="tx1"/>
                </a:solidFill>
              </a:rPr>
              <a:t> </a:t>
            </a:r>
          </a:p>
          <a:p>
            <a:pPr marL="257175" lvl="3" indent="-171450" defTabSz="685800">
              <a:buFont typeface="Courier New" panose="02070309020205020404" pitchFamily="49" charset="0"/>
              <a:buChar char="o"/>
              <a:defRPr/>
            </a:pPr>
            <a:r>
              <a:rPr lang="fr-FR" sz="1000" b="1" kern="1200" dirty="0">
                <a:solidFill>
                  <a:schemeClr val="tx1"/>
                </a:solidFill>
              </a:rPr>
              <a:t>Revue de l’ensemble du dispositif marketing suite à ces changements et à l’évolution de la charte Caisse d’Epargne. </a:t>
            </a:r>
          </a:p>
          <a:p>
            <a:pPr marL="85725" lvl="3" defTabSz="685800">
              <a:defRPr/>
            </a:pPr>
            <a:endParaRPr lang="fr-FR" sz="1000" kern="1200" dirty="0">
              <a:solidFill>
                <a:prstClr val="black"/>
              </a:solidFill>
            </a:endParaRPr>
          </a:p>
        </p:txBody>
      </p:sp>
      <p:sp>
        <p:nvSpPr>
          <p:cNvPr id="66" name="Shape 190">
            <a:extLst>
              <a:ext uri="{FF2B5EF4-FFF2-40B4-BE49-F238E27FC236}">
                <a16:creationId xmlns:a16="http://schemas.microsoft.com/office/drawing/2014/main" id="{25CE877C-79E3-44E4-ACF3-56A28FDA58C6}"/>
              </a:ext>
            </a:extLst>
          </p:cNvPr>
          <p:cNvSpPr txBox="1">
            <a:spLocks/>
          </p:cNvSpPr>
          <p:nvPr/>
        </p:nvSpPr>
        <p:spPr>
          <a:xfrm>
            <a:off x="2541690" y="2144272"/>
            <a:ext cx="1786914" cy="144911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algn="l">
              <a:lnSpc>
                <a:spcPts val="1300"/>
              </a:lnSpc>
            </a:pPr>
            <a:r>
              <a:rPr lang="fr-FR" sz="700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avant prise en charge par la Caisse du client. </a:t>
            </a:r>
            <a:endParaRPr lang="en" sz="700" cap="none" dirty="0">
              <a:solidFill>
                <a:srgbClr val="000000"/>
              </a:solidFill>
              <a:ea typeface="Cabin"/>
              <a:cs typeface="Cabin"/>
              <a:sym typeface="Cabin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2DAB0731-6C34-421A-A7AC-E5EE110DAA7F}"/>
              </a:ext>
            </a:extLst>
          </p:cNvPr>
          <p:cNvSpPr txBox="1"/>
          <p:nvPr/>
        </p:nvSpPr>
        <p:spPr>
          <a:xfrm>
            <a:off x="215485" y="2696617"/>
            <a:ext cx="86173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0" kern="1200" dirty="0">
                <a:solidFill>
                  <a:prstClr val="black"/>
                </a:solidFill>
              </a:rPr>
              <a:t>La couverture des arrêts longs va rester faible voire inexistante. </a:t>
            </a:r>
          </a:p>
          <a:p>
            <a:pPr algn="ctr"/>
            <a:r>
              <a:rPr lang="fr-FR" sz="1000" kern="1200" dirty="0">
                <a:solidFill>
                  <a:prstClr val="black"/>
                </a:solidFill>
              </a:rPr>
              <a:t>Au-delà, c'est le régime habituel du client qui entre en jeu. les couvertures sont également souvent partielles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53771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étapes</a:t>
            </a: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7AD18558-713E-477A-8C0C-1D6EF55EE733}"/>
              </a:ext>
            </a:extLst>
          </p:cNvPr>
          <p:cNvSpPr/>
          <p:nvPr/>
        </p:nvSpPr>
        <p:spPr>
          <a:xfrm>
            <a:off x="1773610" y="2779380"/>
            <a:ext cx="2285974" cy="1474079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Rectangle : coins arrondis 67">
            <a:extLst>
              <a:ext uri="{FF2B5EF4-FFF2-40B4-BE49-F238E27FC236}">
                <a16:creationId xmlns:a16="http://schemas.microsoft.com/office/drawing/2014/main" id="{5982BB78-C946-46A2-B213-6D1EB16F1841}"/>
              </a:ext>
            </a:extLst>
          </p:cNvPr>
          <p:cNvSpPr/>
          <p:nvPr/>
        </p:nvSpPr>
        <p:spPr>
          <a:xfrm>
            <a:off x="1961152" y="1164840"/>
            <a:ext cx="2103900" cy="1103935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184B06F-C021-40BB-99C9-B1040F95E4EE}"/>
              </a:ext>
            </a:extLst>
          </p:cNvPr>
          <p:cNvSpPr/>
          <p:nvPr/>
        </p:nvSpPr>
        <p:spPr>
          <a:xfrm>
            <a:off x="2028669" y="1231750"/>
            <a:ext cx="204248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900" b="1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Depuis le 1</a:t>
            </a:r>
            <a:r>
              <a:rPr lang="fr-FR" sz="900" b="1" baseline="3000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er</a:t>
            </a:r>
            <a:r>
              <a:rPr lang="fr-FR" sz="900" b="1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fr-FR" sz="900" b="1" dirty="0">
                <a:latin typeface="+mn-lt"/>
                <a:ea typeface="+mn-lt"/>
                <a:cs typeface="+mn-lt"/>
              </a:rPr>
              <a:t>juillet 2021</a:t>
            </a:r>
          </a:p>
          <a:p>
            <a:pPr algn="ctr">
              <a:spcAft>
                <a:spcPts val="0"/>
              </a:spcAft>
            </a:pPr>
            <a:endParaRPr lang="fr-FR" sz="900" b="1" dirty="0">
              <a:latin typeface="+mn-lt"/>
              <a:ea typeface="+mn-lt"/>
              <a:cs typeface="+mn-lt"/>
            </a:endParaRPr>
          </a:p>
          <a:p>
            <a:pPr algn="ctr"/>
            <a:r>
              <a:rPr lang="fr-FR" sz="900" dirty="0">
                <a:latin typeface="+mn-lt"/>
                <a:ea typeface="+mn-lt"/>
                <a:cs typeface="+mn-lt"/>
              </a:rPr>
              <a:t> Demande de ne plus proposer l’option </a:t>
            </a:r>
            <a:r>
              <a:rPr lang="fr-FR" sz="900" dirty="0" err="1">
                <a:latin typeface="+mn-lt"/>
                <a:ea typeface="+mn-lt"/>
                <a:cs typeface="+mn-lt"/>
              </a:rPr>
              <a:t>Incap</a:t>
            </a:r>
            <a:r>
              <a:rPr lang="fr-FR" sz="900" dirty="0">
                <a:latin typeface="+mn-lt"/>
                <a:ea typeface="+mn-lt"/>
                <a:cs typeface="+mn-lt"/>
              </a:rPr>
              <a:t>’+ même si elle apparaissait encore dans le simulateur et les documents contractuels</a:t>
            </a:r>
          </a:p>
        </p:txBody>
      </p:sp>
      <p:sp>
        <p:nvSpPr>
          <p:cNvPr id="71" name="Rectangle : coins arrondis 70">
            <a:extLst>
              <a:ext uri="{FF2B5EF4-FFF2-40B4-BE49-F238E27FC236}">
                <a16:creationId xmlns:a16="http://schemas.microsoft.com/office/drawing/2014/main" id="{A71BF1B3-2BBA-4260-A644-91F893B5BCAC}"/>
              </a:ext>
            </a:extLst>
          </p:cNvPr>
          <p:cNvSpPr/>
          <p:nvPr/>
        </p:nvSpPr>
        <p:spPr>
          <a:xfrm>
            <a:off x="4679854" y="1158542"/>
            <a:ext cx="2032829" cy="1121427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Espace réservé du texte 6">
            <a:extLst>
              <a:ext uri="{FF2B5EF4-FFF2-40B4-BE49-F238E27FC236}">
                <a16:creationId xmlns:a16="http://schemas.microsoft.com/office/drawing/2014/main" id="{22E427C2-3008-46D9-B564-8FAA8DF0E885}"/>
              </a:ext>
            </a:extLst>
          </p:cNvPr>
          <p:cNvSpPr txBox="1">
            <a:spLocks/>
          </p:cNvSpPr>
          <p:nvPr/>
        </p:nvSpPr>
        <p:spPr>
          <a:xfrm>
            <a:off x="4682265" y="1262428"/>
            <a:ext cx="2103898" cy="94875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bg1"/>
              </a:buClr>
            </a:pPr>
            <a:r>
              <a:rPr lang="fr-FR" sz="900" b="1" dirty="0">
                <a:latin typeface="+mn-lt"/>
                <a:ea typeface="+mn-lt"/>
                <a:cs typeface="+mn-lt"/>
              </a:rPr>
              <a:t>Début septembre 2021</a:t>
            </a:r>
          </a:p>
          <a:p>
            <a:pPr algn="ctr">
              <a:buClr>
                <a:schemeClr val="bg1"/>
              </a:buClr>
            </a:pPr>
            <a:r>
              <a:rPr lang="fr-FR" sz="900" b="1" dirty="0">
                <a:latin typeface="+mn-lt"/>
                <a:ea typeface="+mn-lt"/>
                <a:cs typeface="+mn-lt"/>
              </a:rPr>
              <a:t>Suppression de l’option </a:t>
            </a:r>
            <a:r>
              <a:rPr lang="fr-FR" sz="900" b="1" dirty="0" err="1">
                <a:latin typeface="+mn-lt"/>
                <a:ea typeface="+mn-lt"/>
                <a:cs typeface="+mn-lt"/>
              </a:rPr>
              <a:t>incap</a:t>
            </a:r>
            <a:r>
              <a:rPr lang="fr-FR" sz="900" b="1" dirty="0">
                <a:latin typeface="+mn-lt"/>
                <a:ea typeface="+mn-lt"/>
                <a:cs typeface="+mn-lt"/>
              </a:rPr>
              <a:t>’+</a:t>
            </a:r>
          </a:p>
        </p:txBody>
      </p:sp>
      <p:pic>
        <p:nvPicPr>
          <p:cNvPr id="73" name="Image 72">
            <a:extLst>
              <a:ext uri="{FF2B5EF4-FFF2-40B4-BE49-F238E27FC236}">
                <a16:creationId xmlns:a16="http://schemas.microsoft.com/office/drawing/2014/main" id="{E41F9B82-3BF1-4D1D-B946-8711F6289E2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02519" y="1060710"/>
            <a:ext cx="401308" cy="313412"/>
          </a:xfrm>
          <a:prstGeom prst="rect">
            <a:avLst/>
          </a:prstGeom>
        </p:spPr>
      </p:pic>
      <p:pic>
        <p:nvPicPr>
          <p:cNvPr id="74" name="Image 73">
            <a:extLst>
              <a:ext uri="{FF2B5EF4-FFF2-40B4-BE49-F238E27FC236}">
                <a16:creationId xmlns:a16="http://schemas.microsoft.com/office/drawing/2014/main" id="{3D5B7224-BE60-4375-A9F8-A73E06DAEF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5651" r="9597"/>
          <a:stretch/>
        </p:blipFill>
        <p:spPr>
          <a:xfrm>
            <a:off x="2836724" y="953497"/>
            <a:ext cx="397576" cy="345660"/>
          </a:xfrm>
          <a:prstGeom prst="rect">
            <a:avLst/>
          </a:prstGeom>
        </p:spPr>
      </p:pic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12463680-1E19-4E1C-B85A-FF94D044388B}"/>
              </a:ext>
            </a:extLst>
          </p:cNvPr>
          <p:cNvSpPr/>
          <p:nvPr/>
        </p:nvSpPr>
        <p:spPr>
          <a:xfrm>
            <a:off x="4666794" y="3117030"/>
            <a:ext cx="2103898" cy="1125714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Espace réservé du texte 6">
            <a:extLst>
              <a:ext uri="{FF2B5EF4-FFF2-40B4-BE49-F238E27FC236}">
                <a16:creationId xmlns:a16="http://schemas.microsoft.com/office/drawing/2014/main" id="{6E9B9F06-6E29-4314-AF65-8AD8353249EB}"/>
              </a:ext>
            </a:extLst>
          </p:cNvPr>
          <p:cNvSpPr txBox="1">
            <a:spLocks/>
          </p:cNvSpPr>
          <p:nvPr/>
        </p:nvSpPr>
        <p:spPr>
          <a:xfrm>
            <a:off x="1835696" y="2957783"/>
            <a:ext cx="2160240" cy="1295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tx1"/>
              </a:buClr>
              <a:buNone/>
            </a:pPr>
            <a:r>
              <a:rPr lang="fr-FR" sz="900" b="1" dirty="0">
                <a:solidFill>
                  <a:schemeClr val="accent2"/>
                </a:solidFill>
                <a:latin typeface="+mn-lt"/>
                <a:ea typeface="+mn-lt"/>
                <a:cs typeface="+mn-lt"/>
              </a:rPr>
              <a:t>10 avril 2022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None/>
            </a:pPr>
            <a:r>
              <a:rPr lang="fr-FR" sz="900" dirty="0">
                <a:latin typeface="+mn-lt"/>
                <a:ea typeface="+mn-lt"/>
                <a:cs typeface="+mn-lt"/>
              </a:rPr>
              <a:t>Adaptation du simulateur et de notre produit avec la création de 2 paliers: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fr-FR" sz="900" dirty="0">
                <a:latin typeface="+mn-lt"/>
                <a:ea typeface="+mn-lt"/>
                <a:cs typeface="+mn-lt"/>
              </a:rPr>
              <a:t>1</a:t>
            </a:r>
            <a:r>
              <a:rPr lang="fr-FR" sz="900" baseline="30000" dirty="0">
                <a:latin typeface="+mn-lt"/>
                <a:ea typeface="+mn-lt"/>
                <a:cs typeface="+mn-lt"/>
              </a:rPr>
              <a:t>er</a:t>
            </a:r>
            <a:r>
              <a:rPr lang="fr-FR" sz="900" dirty="0">
                <a:latin typeface="+mn-lt"/>
                <a:ea typeface="+mn-lt"/>
                <a:cs typeface="+mn-lt"/>
              </a:rPr>
              <a:t> palier jusqu’à 90 jours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fr-FR" sz="900" dirty="0">
                <a:latin typeface="+mn-lt"/>
                <a:ea typeface="+mn-lt"/>
                <a:cs typeface="+mn-lt"/>
              </a:rPr>
              <a:t>2</a:t>
            </a:r>
            <a:r>
              <a:rPr lang="fr-FR" sz="900" baseline="30000" dirty="0">
                <a:latin typeface="+mn-lt"/>
                <a:ea typeface="+mn-lt"/>
                <a:cs typeface="+mn-lt"/>
              </a:rPr>
              <a:t>nd</a:t>
            </a:r>
            <a:r>
              <a:rPr lang="fr-FR" sz="900" dirty="0">
                <a:latin typeface="+mn-lt"/>
                <a:ea typeface="+mn-lt"/>
                <a:cs typeface="+mn-lt"/>
              </a:rPr>
              <a:t> palier du 91eme jour.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None/>
            </a:pPr>
            <a:r>
              <a:rPr lang="fr-FR" sz="900" dirty="0">
                <a:latin typeface="+mn-lt"/>
                <a:ea typeface="+mn-lt"/>
                <a:cs typeface="+mn-lt"/>
              </a:rPr>
              <a:t>Ces paliers permettent d’adapter notre prise en charge en fonction des prestations de son RO.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1EE426F-5362-4017-9FFE-2FEC2D41E0CF}"/>
              </a:ext>
            </a:extLst>
          </p:cNvPr>
          <p:cNvSpPr txBox="1"/>
          <p:nvPr/>
        </p:nvSpPr>
        <p:spPr>
          <a:xfrm>
            <a:off x="5542678" y="2882299"/>
            <a:ext cx="383071" cy="3056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983891-44DE-4A68-A3D7-7992C2FC5F5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83645" y="2843573"/>
            <a:ext cx="383071" cy="383071"/>
          </a:xfrm>
          <a:prstGeom prst="rect">
            <a:avLst/>
          </a:prstGeom>
        </p:spPr>
      </p:pic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D9CE9A21-2AE3-446A-88DF-9C0DF966B831}"/>
              </a:ext>
            </a:extLst>
          </p:cNvPr>
          <p:cNvSpPr/>
          <p:nvPr/>
        </p:nvSpPr>
        <p:spPr>
          <a:xfrm>
            <a:off x="4211960" y="1707654"/>
            <a:ext cx="249777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7E305FCE-E762-4BAA-A9C0-FD950849F2E4}"/>
              </a:ext>
            </a:extLst>
          </p:cNvPr>
          <p:cNvSpPr/>
          <p:nvPr/>
        </p:nvSpPr>
        <p:spPr>
          <a:xfrm rot="5400000">
            <a:off x="5574520" y="2578719"/>
            <a:ext cx="257305" cy="1440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AB5CE218-7922-487D-BE3C-1F8D6013D036}"/>
              </a:ext>
            </a:extLst>
          </p:cNvPr>
          <p:cNvSpPr/>
          <p:nvPr/>
        </p:nvSpPr>
        <p:spPr>
          <a:xfrm rot="10800000">
            <a:off x="4185450" y="3579861"/>
            <a:ext cx="249777" cy="181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8" name="Image 77">
            <a:extLst>
              <a:ext uri="{FF2B5EF4-FFF2-40B4-BE49-F238E27FC236}">
                <a16:creationId xmlns:a16="http://schemas.microsoft.com/office/drawing/2014/main" id="{CF9AC6CD-F475-4B3A-9D4B-5969851CE7C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28678" y="2614117"/>
            <a:ext cx="284029" cy="313412"/>
          </a:xfrm>
          <a:prstGeom prst="rect">
            <a:avLst/>
          </a:prstGeom>
        </p:spPr>
      </p:pic>
      <p:sp>
        <p:nvSpPr>
          <p:cNvPr id="70" name="Espace réservé du texte 6">
            <a:extLst>
              <a:ext uri="{FF2B5EF4-FFF2-40B4-BE49-F238E27FC236}">
                <a16:creationId xmlns:a16="http://schemas.microsoft.com/office/drawing/2014/main" id="{6F8E7F59-C1B4-4FB3-A5E6-900BA254A97A}"/>
              </a:ext>
            </a:extLst>
          </p:cNvPr>
          <p:cNvSpPr txBox="1">
            <a:spLocks/>
          </p:cNvSpPr>
          <p:nvPr/>
        </p:nvSpPr>
        <p:spPr>
          <a:xfrm>
            <a:off x="4697942" y="3353268"/>
            <a:ext cx="2032829" cy="808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tx1"/>
              </a:buClr>
              <a:buNone/>
            </a:pPr>
            <a:r>
              <a:rPr lang="fr-FR" sz="900" b="1" dirty="0">
                <a:latin typeface="+mn-lt"/>
                <a:ea typeface="+mn-lt"/>
                <a:cs typeface="+mn-lt"/>
              </a:rPr>
              <a:t>21 décembre 2021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None/>
            </a:pPr>
            <a:r>
              <a:rPr lang="fr-FR" sz="900" dirty="0">
                <a:latin typeface="+mn-lt"/>
                <a:ea typeface="+mn-lt"/>
                <a:cs typeface="+mn-lt"/>
              </a:rPr>
              <a:t>Envoi d’un courrier d’information de suppression de l’option aux clients en portefeuille. </a:t>
            </a:r>
          </a:p>
        </p:txBody>
      </p:sp>
      <p:sp>
        <p:nvSpPr>
          <p:cNvPr id="20" name="Titre 3">
            <a:extLst>
              <a:ext uri="{FF2B5EF4-FFF2-40B4-BE49-F238E27FC236}">
                <a16:creationId xmlns:a16="http://schemas.microsoft.com/office/drawing/2014/main" id="{8DF35D45-177B-42C0-93B0-8B02A7C28AC6}"/>
              </a:ext>
            </a:extLst>
          </p:cNvPr>
          <p:cNvSpPr txBox="1">
            <a:spLocks/>
          </p:cNvSpPr>
          <p:nvPr/>
        </p:nvSpPr>
        <p:spPr>
          <a:xfrm>
            <a:off x="866264" y="195486"/>
            <a:ext cx="8243615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2200" dirty="0"/>
              <a:t>Prévoyance Pro – Nouvelle version régime Prof Lib</a:t>
            </a:r>
          </a:p>
        </p:txBody>
      </p:sp>
    </p:spTree>
    <p:extLst>
      <p:ext uri="{BB962C8B-B14F-4D97-AF65-F5344CB8AC3E}">
        <p14:creationId xmlns:p14="http://schemas.microsoft.com/office/powerpoint/2010/main" val="1184635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900385" y="577880"/>
            <a:ext cx="7704098" cy="288032"/>
          </a:xfrm>
        </p:spPr>
        <p:txBody>
          <a:bodyPr/>
          <a:lstStyle/>
          <a:p>
            <a:r>
              <a:rPr lang="fr-FR" dirty="0"/>
              <a:t>Evolution du simulateur au 10/04/2022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7C9D520-DD85-4685-9892-E910FAFC8E34}"/>
              </a:ext>
            </a:extLst>
          </p:cNvPr>
          <p:cNvSpPr/>
          <p:nvPr/>
        </p:nvSpPr>
        <p:spPr>
          <a:xfrm>
            <a:off x="322295" y="2100915"/>
            <a:ext cx="1203528" cy="8790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b="1" dirty="0">
                <a:solidFill>
                  <a:schemeClr val="tx1"/>
                </a:solidFill>
              </a:rPr>
              <a:t>Cet affichage est dédié aux professions libérales  impactées par la réforme.</a:t>
            </a:r>
          </a:p>
          <a:p>
            <a:pPr algn="ctr"/>
            <a:r>
              <a:rPr lang="fr-FR" sz="700" dirty="0">
                <a:solidFill>
                  <a:schemeClr val="tx1"/>
                </a:solidFill>
              </a:rPr>
              <a:t>Vous trouverez la liste des professions impactées dans l’outil d’aide à la vente.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CE7C17-B537-4D9B-82B5-7B985E21CC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829"/>
          <a:stretch/>
        </p:blipFill>
        <p:spPr>
          <a:xfrm>
            <a:off x="2000022" y="839180"/>
            <a:ext cx="3696803" cy="2336740"/>
          </a:xfrm>
          <a:prstGeom prst="rect">
            <a:avLst/>
          </a:prstGeom>
        </p:spPr>
      </p:pic>
      <p:sp>
        <p:nvSpPr>
          <p:cNvPr id="11" name="Flèche : pentagone 10">
            <a:extLst>
              <a:ext uri="{FF2B5EF4-FFF2-40B4-BE49-F238E27FC236}">
                <a16:creationId xmlns:a16="http://schemas.microsoft.com/office/drawing/2014/main" id="{8C7A341C-A7B7-417E-BC3A-DA168898DBC1}"/>
              </a:ext>
            </a:extLst>
          </p:cNvPr>
          <p:cNvSpPr/>
          <p:nvPr/>
        </p:nvSpPr>
        <p:spPr>
          <a:xfrm>
            <a:off x="322295" y="1049839"/>
            <a:ext cx="1722432" cy="1051076"/>
          </a:xfrm>
          <a:prstGeom prst="homePlate">
            <a:avLst/>
          </a:prstGeom>
          <a:solidFill>
            <a:srgbClr val="BF76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800" dirty="0"/>
              <a:t>Ex </a:t>
            </a:r>
            <a:r>
              <a:rPr lang="fr-FR" sz="800" dirty="0"/>
              <a:t>donné à titre indicatif : </a:t>
            </a:r>
          </a:p>
          <a:p>
            <a:pPr algn="l"/>
            <a:endParaRPr lang="fr-FR" sz="800" dirty="0"/>
          </a:p>
          <a:p>
            <a:pPr algn="l"/>
            <a:r>
              <a:rPr lang="fr-FR" sz="800" dirty="0"/>
              <a:t>Profession : </a:t>
            </a:r>
            <a:r>
              <a:rPr lang="fr-FR" sz="800" b="1" dirty="0"/>
              <a:t>Infirmière</a:t>
            </a:r>
            <a:r>
              <a:rPr lang="fr-FR" sz="800" dirty="0"/>
              <a:t> </a:t>
            </a:r>
          </a:p>
          <a:p>
            <a:pPr algn="l"/>
            <a:r>
              <a:rPr lang="fr-FR" sz="800" dirty="0"/>
              <a:t>Age : </a:t>
            </a:r>
            <a:r>
              <a:rPr lang="fr-FR" sz="800" b="1" dirty="0"/>
              <a:t>36 ans </a:t>
            </a:r>
          </a:p>
          <a:p>
            <a:pPr algn="l"/>
            <a:r>
              <a:rPr lang="fr-FR" sz="800" dirty="0"/>
              <a:t>Pas d’enfant  </a:t>
            </a:r>
          </a:p>
          <a:p>
            <a:pPr algn="l"/>
            <a:r>
              <a:rPr lang="fr-FR" sz="800" dirty="0"/>
              <a:t>Revenus annuels : </a:t>
            </a:r>
            <a:r>
              <a:rPr lang="fr-FR" sz="800" b="1" dirty="0"/>
              <a:t>50K€ </a:t>
            </a:r>
          </a:p>
          <a:p>
            <a:pPr algn="l"/>
            <a:r>
              <a:rPr lang="fr-FR" sz="800" b="1" dirty="0"/>
              <a:t>Formule choisie : </a:t>
            </a:r>
            <a:r>
              <a:rPr lang="fr-FR" sz="800" b="1" dirty="0">
                <a:solidFill>
                  <a:schemeClr val="bg1"/>
                </a:solidFill>
              </a:rPr>
              <a:t>Optima</a:t>
            </a:r>
            <a:r>
              <a:rPr lang="en-US" sz="800" b="1" dirty="0">
                <a:solidFill>
                  <a:schemeClr val="bg1"/>
                </a:solidFill>
              </a:rPr>
              <a:t>l </a:t>
            </a:r>
          </a:p>
          <a:p>
            <a:pPr algn="ctr"/>
            <a:endParaRPr lang="en-US" sz="8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F6E51E4-A767-4F8D-BE41-F16C8DD53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68" y="3849277"/>
            <a:ext cx="3866631" cy="677499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649E1BC-BE6E-4A3A-8309-BC311F1E95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6928" y="3527455"/>
            <a:ext cx="246112" cy="2461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DA4470-903C-4ADB-8D42-20E213567D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026"/>
          <a:stretch/>
        </p:blipFill>
        <p:spPr>
          <a:xfrm>
            <a:off x="4929463" y="1998126"/>
            <a:ext cx="4013064" cy="27949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7F141E-7CC7-420E-87E0-7C6F74D817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3403" y="3725382"/>
            <a:ext cx="2819995" cy="15209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4376E0-6550-4257-A26D-6D4C99EB87B7}"/>
              </a:ext>
            </a:extLst>
          </p:cNvPr>
          <p:cNvSpPr/>
          <p:nvPr/>
        </p:nvSpPr>
        <p:spPr>
          <a:xfrm>
            <a:off x="310176" y="3786641"/>
            <a:ext cx="1067175" cy="62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10900E-7776-4B64-B2CC-18B3DBFCFBD9}"/>
              </a:ext>
            </a:extLst>
          </p:cNvPr>
          <p:cNvSpPr/>
          <p:nvPr/>
        </p:nvSpPr>
        <p:spPr>
          <a:xfrm>
            <a:off x="341083" y="4518678"/>
            <a:ext cx="3888908" cy="74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re 3">
            <a:extLst>
              <a:ext uri="{FF2B5EF4-FFF2-40B4-BE49-F238E27FC236}">
                <a16:creationId xmlns:a16="http://schemas.microsoft.com/office/drawing/2014/main" id="{C7D56612-4C0F-4DDD-99E8-3751D4ED68E4}"/>
              </a:ext>
            </a:extLst>
          </p:cNvPr>
          <p:cNvSpPr txBox="1">
            <a:spLocks/>
          </p:cNvSpPr>
          <p:nvPr/>
        </p:nvSpPr>
        <p:spPr>
          <a:xfrm>
            <a:off x="866264" y="195486"/>
            <a:ext cx="8243615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2200" dirty="0"/>
              <a:t>Prévoyance Pro – Nouvelle version régime Prof Lib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F7B7AD-D247-4996-A7E6-1953D507C8A3}"/>
              </a:ext>
            </a:extLst>
          </p:cNvPr>
          <p:cNvSpPr/>
          <p:nvPr/>
        </p:nvSpPr>
        <p:spPr>
          <a:xfrm>
            <a:off x="1955317" y="1676873"/>
            <a:ext cx="3176241" cy="169189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CC2CFA-C7FC-4DFB-A1B2-8F7A1B689FB7}"/>
              </a:ext>
            </a:extLst>
          </p:cNvPr>
          <p:cNvSpPr/>
          <p:nvPr/>
        </p:nvSpPr>
        <p:spPr>
          <a:xfrm>
            <a:off x="5250033" y="2284793"/>
            <a:ext cx="1737621" cy="169189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7544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1EFC9207-210B-4406-AB5B-04A98A82DBE9}"/>
              </a:ext>
            </a:extLst>
          </p:cNvPr>
          <p:cNvSpPr/>
          <p:nvPr/>
        </p:nvSpPr>
        <p:spPr>
          <a:xfrm>
            <a:off x="900384" y="1039822"/>
            <a:ext cx="7704097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1280"/>
              </a:buClr>
              <a:buSzTx/>
              <a:buFontTx/>
              <a:buNone/>
              <a:tabLst/>
              <a:defRPr/>
            </a:pPr>
            <a:endParaRPr lang="fr-FR" sz="1200" b="1" dirty="0">
              <a:solidFill>
                <a:srgbClr val="DB4B4B"/>
              </a:solidFill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F128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fr-FR" sz="1200" b="1" dirty="0">
                <a:solidFill>
                  <a:schemeClr val="accent1"/>
                </a:solidFill>
              </a:rPr>
              <a:t>Cas des adhésions en </a:t>
            </a:r>
            <a:r>
              <a:rPr lang="fr-FR" sz="1200" b="1" dirty="0" err="1">
                <a:solidFill>
                  <a:schemeClr val="accent1"/>
                </a:solidFill>
              </a:rPr>
              <a:t>MyAssur</a:t>
            </a:r>
            <a:r>
              <a:rPr lang="fr-FR" sz="1200" b="1" dirty="0">
                <a:solidFill>
                  <a:schemeClr val="accent1"/>
                </a:solidFill>
              </a:rPr>
              <a:t> (parcours digital) </a:t>
            </a:r>
            <a:r>
              <a:rPr lang="fr-FR" sz="1200" dirty="0"/>
              <a:t>: les montants d’indemnités journalières de la garantie ITT sont alimentés automatiquement dans l’outil de souscription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128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fr-FR" sz="1200" b="1" dirty="0">
                <a:solidFill>
                  <a:schemeClr val="accent1"/>
                </a:solidFill>
              </a:rPr>
              <a:t>Cas des adhésions </a:t>
            </a:r>
            <a:r>
              <a:rPr lang="fr-FR" sz="1200" b="1" dirty="0" err="1">
                <a:solidFill>
                  <a:schemeClr val="accent1"/>
                </a:solidFill>
              </a:rPr>
              <a:t>WebAssur</a:t>
            </a:r>
            <a:r>
              <a:rPr lang="fr-FR" sz="1200" b="1" dirty="0">
                <a:solidFill>
                  <a:schemeClr val="accent1"/>
                </a:solidFill>
              </a:rPr>
              <a:t> </a:t>
            </a:r>
            <a:r>
              <a:rPr lang="fr-FR" sz="1200" dirty="0"/>
              <a:t>: les montants des indemnités journalières sont à renseigner manuellement sur </a:t>
            </a:r>
            <a:r>
              <a:rPr lang="fr-FR" sz="1200" dirty="0" err="1"/>
              <a:t>WebAssur</a:t>
            </a:r>
            <a:r>
              <a:rPr lang="fr-FR" sz="1200" dirty="0"/>
              <a:t> (comme c’est déjà le cas aujourd’hui). </a:t>
            </a:r>
          </a:p>
          <a:p>
            <a:pPr marL="179388"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F1280"/>
              </a:buClr>
              <a:buSzTx/>
              <a:tabLst/>
              <a:defRPr/>
            </a:pPr>
            <a:r>
              <a:rPr lang="fr-FR" sz="1200" dirty="0"/>
              <a:t>Il faut reporter dans </a:t>
            </a:r>
            <a:r>
              <a:rPr lang="fr-FR" sz="1200" dirty="0" err="1"/>
              <a:t>WebAssur</a:t>
            </a:r>
            <a:r>
              <a:rPr lang="fr-FR" sz="1200" dirty="0"/>
              <a:t> le </a:t>
            </a:r>
            <a:r>
              <a:rPr lang="fr-FR" sz="1200" b="1" u="sng" dirty="0"/>
              <a:t>montant mensuel de la garantie ITT</a:t>
            </a:r>
            <a:r>
              <a:rPr lang="fr-FR" sz="1200" dirty="0"/>
              <a:t>. Jusqu’à présent, ce montant apparaissait bien en mensuel dans l’éditique du résultat de la simulation.</a:t>
            </a:r>
          </a:p>
          <a:p>
            <a:pPr marL="179388"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F1280"/>
              </a:buClr>
              <a:buSzTx/>
              <a:tabLst/>
              <a:defRPr/>
            </a:pPr>
            <a:r>
              <a:rPr lang="fr-FR" sz="1200" b="1" u="sng" dirty="0"/>
              <a:t>Lors du démarrage de l’évolution de l’offre</a:t>
            </a:r>
            <a:r>
              <a:rPr lang="fr-FR" sz="1200" b="1" dirty="0"/>
              <a:t>, les montant mensuels de la garantie ITT ne figurent plus sur le résultat éditique, </a:t>
            </a:r>
            <a:r>
              <a:rPr lang="fr-FR" sz="1200" b="1" u="sng" dirty="0"/>
              <a:t>seul le montant journalier y figurera</a:t>
            </a:r>
            <a:r>
              <a:rPr lang="fr-FR" sz="1200" b="1" dirty="0"/>
              <a:t>. Or c’est le montant mensuel qui doit être renseigné sur </a:t>
            </a:r>
            <a:r>
              <a:rPr lang="fr-FR" sz="1200" b="1" dirty="0" err="1"/>
              <a:t>WebAssur</a:t>
            </a:r>
            <a:r>
              <a:rPr lang="fr-FR" sz="1200" b="1" dirty="0"/>
              <a:t>. </a:t>
            </a:r>
          </a:p>
          <a:p>
            <a:pPr marL="350838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F1280"/>
              </a:buClr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lang="fr-FR" sz="1200" b="1" dirty="0">
                <a:solidFill>
                  <a:schemeClr val="tx2"/>
                </a:solidFill>
              </a:rPr>
              <a:t>Un correctif sera apporté en juin 2022.</a:t>
            </a:r>
          </a:p>
          <a:p>
            <a:pPr marL="179388"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1280"/>
              </a:buClr>
              <a:buSzTx/>
              <a:tabLst/>
              <a:defRPr/>
            </a:pPr>
            <a:endParaRPr lang="fr-FR" sz="1200" dirty="0">
              <a:solidFill>
                <a:schemeClr val="tx2"/>
              </a:solidFill>
            </a:endParaRPr>
          </a:p>
          <a:p>
            <a:pPr marL="179388"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F1280"/>
              </a:buClr>
              <a:buSzTx/>
              <a:tabLst/>
              <a:defRPr/>
            </a:pPr>
            <a:r>
              <a:rPr lang="fr-FR" sz="1200" dirty="0">
                <a:solidFill>
                  <a:schemeClr val="tx2"/>
                </a:solidFill>
              </a:rPr>
              <a:t>Dans l’intervalle deux solutions de contournement sont possibles :</a:t>
            </a:r>
          </a:p>
          <a:p>
            <a:pPr marL="5969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1280"/>
              </a:buClr>
              <a:buSzTx/>
              <a:buFont typeface="+mj-lt"/>
              <a:buAutoNum type="arabicPeriod"/>
              <a:tabLst/>
              <a:defRPr/>
            </a:pPr>
            <a:r>
              <a:rPr lang="fr-FR" sz="1200" dirty="0"/>
              <a:t>Multiplier le montant de l’ITT journalier par 30 pour retrouver le montant mensuel</a:t>
            </a:r>
          </a:p>
          <a:p>
            <a:pPr marL="5969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1280"/>
              </a:buClr>
              <a:buSzTx/>
              <a:buFont typeface="+mj-lt"/>
              <a:buAutoNum type="arabicPeriod"/>
              <a:tabLst/>
              <a:defRPr/>
            </a:pPr>
            <a:r>
              <a:rPr lang="fr-FR" sz="1200" dirty="0"/>
              <a:t>Garder une copie écran de la simulation où figure le montant mensuel</a:t>
            </a:r>
          </a:p>
          <a:p>
            <a:pPr marL="179388"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1280"/>
              </a:buClr>
              <a:buSzTx/>
              <a:tabLst/>
              <a:defRPr/>
            </a:pPr>
            <a:r>
              <a:rPr lang="fr-FR" sz="1000" i="1" dirty="0"/>
              <a:t>Illustrations slide suivant</a:t>
            </a:r>
          </a:p>
        </p:txBody>
      </p:sp>
      <p:sp>
        <p:nvSpPr>
          <p:cNvPr id="5" name="Titre 3">
            <a:extLst>
              <a:ext uri="{FF2B5EF4-FFF2-40B4-BE49-F238E27FC236}">
                <a16:creationId xmlns:a16="http://schemas.microsoft.com/office/drawing/2014/main" id="{8D9EA1AD-D147-40A1-9B01-48A8A0C4566D}"/>
              </a:ext>
            </a:extLst>
          </p:cNvPr>
          <p:cNvSpPr txBox="1">
            <a:spLocks/>
          </p:cNvSpPr>
          <p:nvPr/>
        </p:nvSpPr>
        <p:spPr>
          <a:xfrm>
            <a:off x="866264" y="195486"/>
            <a:ext cx="8243615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sz="2200" dirty="0"/>
              <a:t>Prévoyance Pro – Nouvelle version régime Prof Lib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FBEDB3B8-092E-4ED1-893D-4B74A1AF788C}"/>
              </a:ext>
            </a:extLst>
          </p:cNvPr>
          <p:cNvSpPr txBox="1">
            <a:spLocks/>
          </p:cNvSpPr>
          <p:nvPr/>
        </p:nvSpPr>
        <p:spPr>
          <a:xfrm>
            <a:off x="900385" y="612000"/>
            <a:ext cx="7704098" cy="288032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1600" dirty="0">
                <a:solidFill>
                  <a:srgbClr val="B24388"/>
                </a:solidFill>
                <a:latin typeface="Montserrat SemiBold" panose="00000700000000000000" pitchFamily="50" charset="0"/>
              </a:rPr>
              <a:t>Impacts sur le parcours de souscription </a:t>
            </a:r>
            <a:r>
              <a:rPr lang="fr-FR" sz="1600" dirty="0" err="1">
                <a:solidFill>
                  <a:srgbClr val="B24388"/>
                </a:solidFill>
                <a:latin typeface="Montserrat SemiBold" panose="00000700000000000000" pitchFamily="50" charset="0"/>
              </a:rPr>
              <a:t>WebAssur</a:t>
            </a:r>
            <a:r>
              <a:rPr lang="fr-FR" sz="1600" dirty="0">
                <a:solidFill>
                  <a:srgbClr val="B24388"/>
                </a:solidFill>
                <a:latin typeface="Montserrat SemiBold" panose="00000700000000000000" pitchFamily="50" charset="0"/>
              </a:rPr>
              <a:t> au démarrage</a:t>
            </a:r>
          </a:p>
        </p:txBody>
      </p:sp>
    </p:spTree>
    <p:extLst>
      <p:ext uri="{BB962C8B-B14F-4D97-AF65-F5344CB8AC3E}">
        <p14:creationId xmlns:p14="http://schemas.microsoft.com/office/powerpoint/2010/main" val="1920193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1F70DD5-30C1-47F8-B149-4C5EEC160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064" y="978570"/>
            <a:ext cx="8424936" cy="1874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Illustration des deux solutions de contour</a:t>
            </a:r>
            <a:r>
              <a:rPr lang="fr-FR" altLang="fr-FR" sz="1000" u="sng" dirty="0">
                <a:latin typeface="Arial" panose="020B0604020202020204" pitchFamily="34" charset="0"/>
                <a:ea typeface="Calibri" panose="020F0502020204030204" pitchFamily="34" charset="0"/>
              </a:rPr>
              <a:t>nement </a:t>
            </a:r>
            <a:r>
              <a:rPr kumimoji="0" lang="fr-FR" altLang="fr-FR" sz="10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: </a:t>
            </a:r>
          </a:p>
          <a:p>
            <a:pPr marL="85725" marR="0" lvl="0" indent="-8572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1-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altLang="fr-FR" sz="1000" dirty="0">
                <a:latin typeface="Arial" panose="020B0604020202020204" pitchFamily="34" charset="0"/>
              </a:rPr>
              <a:t>Pr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endre en référence le graphique dans l’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éditique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du résultat de la simulation et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multiplier par 30 le montant figurant dans la rubrique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en vert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altLang="fr-FR" sz="1000" dirty="0">
                <a:solidFill>
                  <a:srgbClr val="92D050"/>
                </a:solidFill>
                <a:latin typeface="Arial" panose="020B0604020202020204" pitchFamily="34" charset="0"/>
              </a:rPr>
              <a:t> </a:t>
            </a:r>
            <a:r>
              <a:rPr lang="fr-FR" altLang="fr-FR" sz="1000" dirty="0">
                <a:latin typeface="Arial" panose="020B0604020202020204" pitchFamily="34" charset="0"/>
              </a:rPr>
              <a:t>en arrondissant à l’entier supérieur. (et ce qu’il y ait 1 ou 2 paliers). </a:t>
            </a:r>
          </a:p>
          <a:p>
            <a:pPr marL="898525"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Exemple :</a:t>
            </a:r>
            <a:b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180 x 30 = </a:t>
            </a:r>
            <a:r>
              <a:rPr kumimoji="0" lang="fr-FR" altLang="fr-FR" sz="9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5400</a:t>
            </a:r>
            <a:b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283.33 x 30 = 8499.9 qu’on doit arrondir à </a:t>
            </a:r>
            <a:r>
              <a:rPr kumimoji="0" lang="fr-FR" altLang="fr-FR" sz="9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8500</a:t>
            </a:r>
          </a:p>
          <a:p>
            <a:pPr marL="449263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Montants à reporter sur </a:t>
            </a:r>
            <a:r>
              <a:rPr kumimoji="0" lang="fr-FR" altLang="fr-FR" sz="1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WebAssur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:</a:t>
            </a:r>
            <a:endParaRPr kumimoji="0" lang="fr-FR" altLang="fr-F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4FB425-4DF2-4030-A9D4-1DD13331F1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35"/>
          <a:stretch/>
        </p:blipFill>
        <p:spPr>
          <a:xfrm>
            <a:off x="5581188" y="1316546"/>
            <a:ext cx="3400673" cy="2013424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FAC5505D-7187-4E12-AEFE-F0F440FB3A69}"/>
              </a:ext>
            </a:extLst>
          </p:cNvPr>
          <p:cNvSpPr txBox="1">
            <a:spLocks/>
          </p:cNvSpPr>
          <p:nvPr/>
        </p:nvSpPr>
        <p:spPr>
          <a:xfrm>
            <a:off x="866264" y="195486"/>
            <a:ext cx="8243615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dirty="0"/>
              <a:t>Prévoyance Pro – Nouvelle version régime Prof Lib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1296F1-41D8-43FF-9890-AC2995E80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986" y="3292634"/>
            <a:ext cx="806489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marR="0" lvl="0" indent="-857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2-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Se référer directement à la </a:t>
            </a:r>
            <a:r>
              <a:rPr kumimoji="0" lang="fr-FR" altLang="fr-FR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dernière valeur renseignée lors de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 saisie de la simulation 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dans les </a:t>
            </a:r>
            <a:r>
              <a:rPr kumimoji="0" lang="fr-FR" altLang="fr-FR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sliders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puisque la saisie est en  mensuelle (avec conversion journalière). </a:t>
            </a:r>
          </a:p>
          <a:p>
            <a:pPr marL="85725" marR="0" lvl="0" indent="-857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000" dirty="0">
                <a:latin typeface="Arial" panose="020B0604020202020204" pitchFamily="34" charset="0"/>
                <a:ea typeface="Calibri" panose="020F0502020204030204" pitchFamily="34" charset="0"/>
              </a:rPr>
              <a:t>  Ce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tte dernière solution suppose de noter au préalable le montant mensuel</a:t>
            </a:r>
          </a:p>
          <a:p>
            <a:pPr marL="85725" marR="0" lvl="0" indent="-857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ou de faire une copie écran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A2B20CA-CF1A-4055-B88D-64453A6D5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845" y="3521591"/>
            <a:ext cx="2924871" cy="128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A0EB644-C111-4CD3-A9F1-A7E6BB9D1959}"/>
              </a:ext>
            </a:extLst>
          </p:cNvPr>
          <p:cNvSpPr>
            <a:spLocks noChangeArrowheads="1"/>
          </p:cNvSpPr>
          <p:nvPr/>
        </p:nvSpPr>
        <p:spPr bwMode="auto">
          <a:xfrm rot="21300783">
            <a:off x="4939481" y="3876670"/>
            <a:ext cx="1213757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50" b="1" i="0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Saisie de la simulation</a:t>
            </a:r>
            <a:endParaRPr kumimoji="0" lang="fr-FR" altLang="fr-FR" sz="1050" b="1" i="0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97C7000D-4F04-4252-998B-E9C5734E3A98}"/>
              </a:ext>
            </a:extLst>
          </p:cNvPr>
          <p:cNvSpPr txBox="1">
            <a:spLocks/>
          </p:cNvSpPr>
          <p:nvPr/>
        </p:nvSpPr>
        <p:spPr>
          <a:xfrm>
            <a:off x="900385" y="612000"/>
            <a:ext cx="7704098" cy="288032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1600" dirty="0">
                <a:solidFill>
                  <a:srgbClr val="B24388"/>
                </a:solidFill>
                <a:latin typeface="Montserrat SemiBold" panose="00000700000000000000" pitchFamily="50" charset="0"/>
              </a:rPr>
              <a:t>Impacts sur le parcours de souscription </a:t>
            </a:r>
            <a:r>
              <a:rPr lang="fr-FR" sz="1600" dirty="0" err="1">
                <a:solidFill>
                  <a:srgbClr val="B24388"/>
                </a:solidFill>
                <a:latin typeface="Montserrat SemiBold" panose="00000700000000000000" pitchFamily="50" charset="0"/>
              </a:rPr>
              <a:t>WebAssur</a:t>
            </a:r>
            <a:r>
              <a:rPr lang="fr-FR" sz="1600" dirty="0">
                <a:solidFill>
                  <a:srgbClr val="B24388"/>
                </a:solidFill>
                <a:latin typeface="Montserrat SemiBold" panose="00000700000000000000" pitchFamily="50" charset="0"/>
              </a:rPr>
              <a:t> au démarrage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314DFEA-6F78-48F5-9398-1F07D731D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385" y="2052777"/>
            <a:ext cx="3590499" cy="126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3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>
            <a:extLst>
              <a:ext uri="{FF2B5EF4-FFF2-40B4-BE49-F238E27FC236}">
                <a16:creationId xmlns:a16="http://schemas.microsoft.com/office/drawing/2014/main" id="{5BC79313-63E5-422C-BF1E-FE756090A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8776" y="3948520"/>
            <a:ext cx="1025283" cy="59669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6D52E17-1C24-42FB-B60F-238463F57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4529" y="985108"/>
            <a:ext cx="1341145" cy="358665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A7B396-CA93-49A4-8C64-8FF179AFB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5198" y="857850"/>
            <a:ext cx="1301691" cy="173661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900385" y="634466"/>
            <a:ext cx="7704098" cy="288032"/>
          </a:xfrm>
        </p:spPr>
        <p:txBody>
          <a:bodyPr/>
          <a:lstStyle/>
          <a:p>
            <a:r>
              <a:rPr lang="fr-FR" dirty="0"/>
              <a:t>Dispositif Client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0D99A077-55CF-4FDB-B068-2BF13A1DE496}"/>
              </a:ext>
            </a:extLst>
          </p:cNvPr>
          <p:cNvSpPr/>
          <p:nvPr/>
        </p:nvSpPr>
        <p:spPr>
          <a:xfrm>
            <a:off x="1342799" y="1031768"/>
            <a:ext cx="1573017" cy="600393"/>
          </a:xfrm>
          <a:prstGeom prst="rect">
            <a:avLst/>
          </a:prstGeom>
          <a:noFill/>
          <a:ln>
            <a:solidFill>
              <a:schemeClr val="accent4"/>
            </a:solidFill>
            <a:prstDash val="solid"/>
          </a:ln>
        </p:spPr>
        <p:txBody>
          <a:bodyPr vert="horz" wrap="square" lIns="68580" tIns="34290" rIns="68580" bIns="34290" anchor="ctr" anchorCtr="1" compatLnSpc="1"/>
          <a:lstStyle/>
          <a:p>
            <a:pPr marL="0" lvl="1" algn="ctr" defTabSz="615299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900" b="1" dirty="0"/>
              <a:t>Un dispositif de </a:t>
            </a:r>
            <a:r>
              <a:rPr lang="fr-FR" sz="900" b="1" dirty="0">
                <a:solidFill>
                  <a:schemeClr val="accent4"/>
                </a:solidFill>
              </a:rPr>
              <a:t>marketing</a:t>
            </a:r>
            <a:r>
              <a:rPr lang="fr-FR" sz="900" b="1" dirty="0"/>
              <a:t> complet pour les </a:t>
            </a:r>
            <a:r>
              <a:rPr lang="fr-FR" sz="900" b="1" kern="0" dirty="0">
                <a:solidFill>
                  <a:schemeClr val="accent4"/>
                </a:solidFill>
              </a:rPr>
              <a:t>Clients</a:t>
            </a:r>
          </a:p>
        </p:txBody>
      </p:sp>
      <p:sp>
        <p:nvSpPr>
          <p:cNvPr id="12" name="Freeform 553">
            <a:extLst>
              <a:ext uri="{FF2B5EF4-FFF2-40B4-BE49-F238E27FC236}">
                <a16:creationId xmlns:a16="http://schemas.microsoft.com/office/drawing/2014/main" id="{37966332-1B0F-4D51-94FD-97D4822A770E}"/>
              </a:ext>
            </a:extLst>
          </p:cNvPr>
          <p:cNvSpPr>
            <a:spLocks noEditPoints="1"/>
          </p:cNvSpPr>
          <p:nvPr/>
        </p:nvSpPr>
        <p:spPr bwMode="auto">
          <a:xfrm>
            <a:off x="846694" y="1224668"/>
            <a:ext cx="399302" cy="288032"/>
          </a:xfrm>
          <a:custGeom>
            <a:avLst/>
            <a:gdLst>
              <a:gd name="T0" fmla="*/ 239 w 239"/>
              <a:gd name="T1" fmla="*/ 33 h 219"/>
              <a:gd name="T2" fmla="*/ 236 w 239"/>
              <a:gd name="T3" fmla="*/ 30 h 219"/>
              <a:gd name="T4" fmla="*/ 168 w 239"/>
              <a:gd name="T5" fmla="*/ 1 h 219"/>
              <a:gd name="T6" fmla="*/ 161 w 239"/>
              <a:gd name="T7" fmla="*/ 2 h 219"/>
              <a:gd name="T8" fmla="*/ 138 w 239"/>
              <a:gd name="T9" fmla="*/ 41 h 219"/>
              <a:gd name="T10" fmla="*/ 72 w 239"/>
              <a:gd name="T11" fmla="*/ 48 h 219"/>
              <a:gd name="T12" fmla="*/ 68 w 239"/>
              <a:gd name="T13" fmla="*/ 40 h 219"/>
              <a:gd name="T14" fmla="*/ 66 w 239"/>
              <a:gd name="T15" fmla="*/ 37 h 219"/>
              <a:gd name="T16" fmla="*/ 7 w 239"/>
              <a:gd name="T17" fmla="*/ 9 h 219"/>
              <a:gd name="T18" fmla="*/ 2 w 239"/>
              <a:gd name="T19" fmla="*/ 10 h 219"/>
              <a:gd name="T20" fmla="*/ 1 w 239"/>
              <a:gd name="T21" fmla="*/ 15 h 219"/>
              <a:gd name="T22" fmla="*/ 20 w 239"/>
              <a:gd name="T23" fmla="*/ 60 h 219"/>
              <a:gd name="T24" fmla="*/ 20 w 239"/>
              <a:gd name="T25" fmla="*/ 174 h 219"/>
              <a:gd name="T26" fmla="*/ 22 w 239"/>
              <a:gd name="T27" fmla="*/ 178 h 219"/>
              <a:gd name="T28" fmla="*/ 84 w 239"/>
              <a:gd name="T29" fmla="*/ 218 h 219"/>
              <a:gd name="T30" fmla="*/ 85 w 239"/>
              <a:gd name="T31" fmla="*/ 218 h 219"/>
              <a:gd name="T32" fmla="*/ 85 w 239"/>
              <a:gd name="T33" fmla="*/ 219 h 219"/>
              <a:gd name="T34" fmla="*/ 87 w 239"/>
              <a:gd name="T35" fmla="*/ 219 h 219"/>
              <a:gd name="T36" fmla="*/ 87 w 239"/>
              <a:gd name="T37" fmla="*/ 219 h 219"/>
              <a:gd name="T38" fmla="*/ 203 w 239"/>
              <a:gd name="T39" fmla="*/ 205 h 219"/>
              <a:gd name="T40" fmla="*/ 208 w 239"/>
              <a:gd name="T41" fmla="*/ 201 h 219"/>
              <a:gd name="T42" fmla="*/ 208 w 239"/>
              <a:gd name="T43" fmla="*/ 87 h 219"/>
              <a:gd name="T44" fmla="*/ 238 w 239"/>
              <a:gd name="T45" fmla="*/ 37 h 219"/>
              <a:gd name="T46" fmla="*/ 239 w 239"/>
              <a:gd name="T47" fmla="*/ 33 h 219"/>
              <a:gd name="T48" fmla="*/ 136 w 239"/>
              <a:gd name="T49" fmla="*/ 51 h 219"/>
              <a:gd name="T50" fmla="*/ 136 w 239"/>
              <a:gd name="T51" fmla="*/ 89 h 219"/>
              <a:gd name="T52" fmla="*/ 91 w 239"/>
              <a:gd name="T53" fmla="*/ 94 h 219"/>
              <a:gd name="T54" fmla="*/ 76 w 239"/>
              <a:gd name="T55" fmla="*/ 58 h 219"/>
              <a:gd name="T56" fmla="*/ 136 w 239"/>
              <a:gd name="T57" fmla="*/ 51 h 219"/>
              <a:gd name="T58" fmla="*/ 145 w 239"/>
              <a:gd name="T59" fmla="*/ 54 h 219"/>
              <a:gd name="T60" fmla="*/ 189 w 239"/>
              <a:gd name="T61" fmla="*/ 83 h 219"/>
              <a:gd name="T62" fmla="*/ 145 w 239"/>
              <a:gd name="T63" fmla="*/ 88 h 219"/>
              <a:gd name="T64" fmla="*/ 145 w 239"/>
              <a:gd name="T65" fmla="*/ 54 h 219"/>
              <a:gd name="T66" fmla="*/ 60 w 239"/>
              <a:gd name="T67" fmla="*/ 45 h 219"/>
              <a:gd name="T68" fmla="*/ 78 w 239"/>
              <a:gd name="T69" fmla="*/ 88 h 219"/>
              <a:gd name="T70" fmla="*/ 28 w 239"/>
              <a:gd name="T71" fmla="*/ 56 h 219"/>
              <a:gd name="T72" fmla="*/ 15 w 239"/>
              <a:gd name="T73" fmla="*/ 23 h 219"/>
              <a:gd name="T74" fmla="*/ 60 w 239"/>
              <a:gd name="T75" fmla="*/ 45 h 219"/>
              <a:gd name="T76" fmla="*/ 29 w 239"/>
              <a:gd name="T77" fmla="*/ 68 h 219"/>
              <a:gd name="T78" fmla="*/ 82 w 239"/>
              <a:gd name="T79" fmla="*/ 102 h 219"/>
              <a:gd name="T80" fmla="*/ 82 w 239"/>
              <a:gd name="T81" fmla="*/ 205 h 219"/>
              <a:gd name="T82" fmla="*/ 29 w 239"/>
              <a:gd name="T83" fmla="*/ 171 h 219"/>
              <a:gd name="T84" fmla="*/ 29 w 239"/>
              <a:gd name="T85" fmla="*/ 68 h 219"/>
              <a:gd name="T86" fmla="*/ 92 w 239"/>
              <a:gd name="T87" fmla="*/ 209 h 219"/>
              <a:gd name="T88" fmla="*/ 92 w 239"/>
              <a:gd name="T89" fmla="*/ 104 h 219"/>
              <a:gd name="T90" fmla="*/ 198 w 239"/>
              <a:gd name="T91" fmla="*/ 91 h 219"/>
              <a:gd name="T92" fmla="*/ 198 w 239"/>
              <a:gd name="T93" fmla="*/ 196 h 219"/>
              <a:gd name="T94" fmla="*/ 92 w 239"/>
              <a:gd name="T95" fmla="*/ 209 h 219"/>
              <a:gd name="T96" fmla="*/ 201 w 239"/>
              <a:gd name="T97" fmla="*/ 79 h 219"/>
              <a:gd name="T98" fmla="*/ 147 w 239"/>
              <a:gd name="T99" fmla="*/ 44 h 219"/>
              <a:gd name="T100" fmla="*/ 167 w 239"/>
              <a:gd name="T101" fmla="*/ 11 h 219"/>
              <a:gd name="T102" fmla="*/ 227 w 239"/>
              <a:gd name="T103" fmla="*/ 37 h 219"/>
              <a:gd name="T104" fmla="*/ 201 w 239"/>
              <a:gd name="T105" fmla="*/ 79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39" h="219">
                <a:moveTo>
                  <a:pt x="239" y="33"/>
                </a:moveTo>
                <a:cubicBezTo>
                  <a:pt x="238" y="32"/>
                  <a:pt x="237" y="31"/>
                  <a:pt x="236" y="30"/>
                </a:cubicBezTo>
                <a:cubicBezTo>
                  <a:pt x="168" y="1"/>
                  <a:pt x="168" y="1"/>
                  <a:pt x="168" y="1"/>
                </a:cubicBezTo>
                <a:cubicBezTo>
                  <a:pt x="165" y="0"/>
                  <a:pt x="163" y="0"/>
                  <a:pt x="161" y="2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72" y="48"/>
                  <a:pt x="72" y="48"/>
                  <a:pt x="72" y="48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39"/>
                  <a:pt x="67" y="38"/>
                  <a:pt x="66" y="37"/>
                </a:cubicBezTo>
                <a:cubicBezTo>
                  <a:pt x="7" y="9"/>
                  <a:pt x="7" y="9"/>
                  <a:pt x="7" y="9"/>
                </a:cubicBezTo>
                <a:cubicBezTo>
                  <a:pt x="5" y="8"/>
                  <a:pt x="3" y="9"/>
                  <a:pt x="2" y="10"/>
                </a:cubicBezTo>
                <a:cubicBezTo>
                  <a:pt x="0" y="11"/>
                  <a:pt x="0" y="13"/>
                  <a:pt x="1" y="15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174"/>
                  <a:pt x="20" y="174"/>
                  <a:pt x="20" y="174"/>
                </a:cubicBezTo>
                <a:cubicBezTo>
                  <a:pt x="20" y="175"/>
                  <a:pt x="20" y="177"/>
                  <a:pt x="22" y="178"/>
                </a:cubicBezTo>
                <a:cubicBezTo>
                  <a:pt x="84" y="218"/>
                  <a:pt x="84" y="218"/>
                  <a:pt x="84" y="218"/>
                </a:cubicBezTo>
                <a:cubicBezTo>
                  <a:pt x="84" y="218"/>
                  <a:pt x="84" y="218"/>
                  <a:pt x="85" y="218"/>
                </a:cubicBezTo>
                <a:cubicBezTo>
                  <a:pt x="85" y="218"/>
                  <a:pt x="85" y="218"/>
                  <a:pt x="85" y="219"/>
                </a:cubicBezTo>
                <a:cubicBezTo>
                  <a:pt x="86" y="219"/>
                  <a:pt x="86" y="219"/>
                  <a:pt x="87" y="219"/>
                </a:cubicBezTo>
                <a:cubicBezTo>
                  <a:pt x="87" y="219"/>
                  <a:pt x="87" y="219"/>
                  <a:pt x="87" y="219"/>
                </a:cubicBezTo>
                <a:cubicBezTo>
                  <a:pt x="203" y="205"/>
                  <a:pt x="203" y="205"/>
                  <a:pt x="203" y="205"/>
                </a:cubicBezTo>
                <a:cubicBezTo>
                  <a:pt x="206" y="205"/>
                  <a:pt x="208" y="203"/>
                  <a:pt x="208" y="201"/>
                </a:cubicBezTo>
                <a:cubicBezTo>
                  <a:pt x="208" y="87"/>
                  <a:pt x="208" y="87"/>
                  <a:pt x="208" y="87"/>
                </a:cubicBezTo>
                <a:cubicBezTo>
                  <a:pt x="238" y="37"/>
                  <a:pt x="238" y="37"/>
                  <a:pt x="238" y="37"/>
                </a:cubicBezTo>
                <a:cubicBezTo>
                  <a:pt x="239" y="36"/>
                  <a:pt x="239" y="35"/>
                  <a:pt x="239" y="33"/>
                </a:cubicBezTo>
                <a:close/>
                <a:moveTo>
                  <a:pt x="136" y="51"/>
                </a:moveTo>
                <a:cubicBezTo>
                  <a:pt x="136" y="89"/>
                  <a:pt x="136" y="89"/>
                  <a:pt x="136" y="89"/>
                </a:cubicBezTo>
                <a:cubicBezTo>
                  <a:pt x="91" y="94"/>
                  <a:pt x="91" y="94"/>
                  <a:pt x="91" y="94"/>
                </a:cubicBezTo>
                <a:cubicBezTo>
                  <a:pt x="76" y="58"/>
                  <a:pt x="76" y="58"/>
                  <a:pt x="76" y="58"/>
                </a:cubicBezTo>
                <a:lnTo>
                  <a:pt x="136" y="51"/>
                </a:lnTo>
                <a:close/>
                <a:moveTo>
                  <a:pt x="145" y="54"/>
                </a:moveTo>
                <a:cubicBezTo>
                  <a:pt x="189" y="83"/>
                  <a:pt x="189" y="83"/>
                  <a:pt x="189" y="83"/>
                </a:cubicBezTo>
                <a:cubicBezTo>
                  <a:pt x="145" y="88"/>
                  <a:pt x="145" y="88"/>
                  <a:pt x="145" y="88"/>
                </a:cubicBezTo>
                <a:lnTo>
                  <a:pt x="145" y="54"/>
                </a:lnTo>
                <a:close/>
                <a:moveTo>
                  <a:pt x="60" y="45"/>
                </a:moveTo>
                <a:cubicBezTo>
                  <a:pt x="78" y="88"/>
                  <a:pt x="78" y="88"/>
                  <a:pt x="78" y="88"/>
                </a:cubicBezTo>
                <a:cubicBezTo>
                  <a:pt x="28" y="56"/>
                  <a:pt x="28" y="56"/>
                  <a:pt x="28" y="56"/>
                </a:cubicBezTo>
                <a:cubicBezTo>
                  <a:pt x="15" y="23"/>
                  <a:pt x="15" y="23"/>
                  <a:pt x="15" y="23"/>
                </a:cubicBezTo>
                <a:lnTo>
                  <a:pt x="60" y="45"/>
                </a:lnTo>
                <a:close/>
                <a:moveTo>
                  <a:pt x="29" y="68"/>
                </a:moveTo>
                <a:cubicBezTo>
                  <a:pt x="82" y="102"/>
                  <a:pt x="82" y="102"/>
                  <a:pt x="82" y="102"/>
                </a:cubicBezTo>
                <a:cubicBezTo>
                  <a:pt x="82" y="205"/>
                  <a:pt x="82" y="205"/>
                  <a:pt x="82" y="205"/>
                </a:cubicBezTo>
                <a:cubicBezTo>
                  <a:pt x="29" y="171"/>
                  <a:pt x="29" y="171"/>
                  <a:pt x="29" y="171"/>
                </a:cubicBezTo>
                <a:lnTo>
                  <a:pt x="29" y="68"/>
                </a:lnTo>
                <a:close/>
                <a:moveTo>
                  <a:pt x="92" y="209"/>
                </a:moveTo>
                <a:cubicBezTo>
                  <a:pt x="92" y="104"/>
                  <a:pt x="92" y="104"/>
                  <a:pt x="92" y="104"/>
                </a:cubicBezTo>
                <a:cubicBezTo>
                  <a:pt x="198" y="91"/>
                  <a:pt x="198" y="91"/>
                  <a:pt x="198" y="91"/>
                </a:cubicBezTo>
                <a:cubicBezTo>
                  <a:pt x="198" y="196"/>
                  <a:pt x="198" y="196"/>
                  <a:pt x="198" y="196"/>
                </a:cubicBezTo>
                <a:lnTo>
                  <a:pt x="92" y="209"/>
                </a:lnTo>
                <a:close/>
                <a:moveTo>
                  <a:pt x="201" y="79"/>
                </a:moveTo>
                <a:cubicBezTo>
                  <a:pt x="147" y="44"/>
                  <a:pt x="147" y="44"/>
                  <a:pt x="147" y="44"/>
                </a:cubicBezTo>
                <a:cubicBezTo>
                  <a:pt x="167" y="11"/>
                  <a:pt x="167" y="11"/>
                  <a:pt x="167" y="11"/>
                </a:cubicBezTo>
                <a:cubicBezTo>
                  <a:pt x="227" y="37"/>
                  <a:pt x="227" y="37"/>
                  <a:pt x="227" y="37"/>
                </a:cubicBezTo>
                <a:lnTo>
                  <a:pt x="201" y="79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F722FC-14F4-4E84-9AE4-C9D33DC99B3A}"/>
              </a:ext>
            </a:extLst>
          </p:cNvPr>
          <p:cNvSpPr/>
          <p:nvPr/>
        </p:nvSpPr>
        <p:spPr>
          <a:xfrm>
            <a:off x="841495" y="1701645"/>
            <a:ext cx="2074321" cy="289753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lvl="1" indent="-147638">
              <a:spcBef>
                <a:spcPts val="450"/>
              </a:spcBef>
              <a:buFont typeface="Wingdings" panose="05000000000000000000" pitchFamily="2" charset="2"/>
              <a:buChar char="ü"/>
            </a:pPr>
            <a:endParaRPr lang="fr-FR" sz="900" dirty="0">
              <a:solidFill>
                <a:schemeClr val="tx1"/>
              </a:solidFill>
            </a:endParaRPr>
          </a:p>
          <a:p>
            <a:pPr marL="214313" lvl="1" indent="-147638">
              <a:buFont typeface="Wingdings" panose="05000000000000000000" pitchFamily="2" charset="2"/>
              <a:buChar char="ü"/>
            </a:pPr>
            <a:r>
              <a:rPr lang="fr-FR" sz="900" b="1" dirty="0">
                <a:solidFill>
                  <a:schemeClr val="tx1"/>
                </a:solidFill>
              </a:rPr>
              <a:t>En agence </a:t>
            </a:r>
            <a:r>
              <a:rPr lang="fr-FR" sz="900" b="0" dirty="0">
                <a:solidFill>
                  <a:schemeClr val="tx1"/>
                </a:solidFill>
              </a:rPr>
              <a:t>: des affiches ciblées dont une dédiée aux professions libérales et un dépliant mis à jour avec la suppressio</a:t>
            </a:r>
            <a:r>
              <a:rPr lang="fr-FR" sz="900" dirty="0">
                <a:solidFill>
                  <a:schemeClr val="tx1"/>
                </a:solidFill>
              </a:rPr>
              <a:t>n de l’option </a:t>
            </a:r>
            <a:r>
              <a:rPr lang="fr-FR" sz="900" dirty="0" err="1">
                <a:solidFill>
                  <a:schemeClr val="tx1"/>
                </a:solidFill>
              </a:rPr>
              <a:t>Incap</a:t>
            </a:r>
            <a:r>
              <a:rPr lang="fr-FR" sz="900" dirty="0">
                <a:solidFill>
                  <a:schemeClr val="tx1"/>
                </a:solidFill>
              </a:rPr>
              <a:t>+ et mentionnant la revue du contrat avec les 2 paliers d’indemnisation</a:t>
            </a:r>
            <a:r>
              <a:rPr lang="fr-FR" sz="900" b="0" dirty="0">
                <a:solidFill>
                  <a:schemeClr val="tx1"/>
                </a:solidFill>
              </a:rPr>
              <a:t>.</a:t>
            </a:r>
          </a:p>
          <a:p>
            <a:pPr marL="214313" lvl="1" indent="-147638">
              <a:buFont typeface="Wingdings" panose="05000000000000000000" pitchFamily="2" charset="2"/>
              <a:buChar char="ü"/>
            </a:pPr>
            <a:endParaRPr lang="fr-FR" sz="900" b="0" dirty="0">
              <a:solidFill>
                <a:schemeClr val="tx1"/>
              </a:solidFill>
            </a:endParaRPr>
          </a:p>
          <a:p>
            <a:pPr marL="214313" lvl="1" indent="-147638">
              <a:buFont typeface="Wingdings" panose="05000000000000000000" pitchFamily="2" charset="2"/>
              <a:buChar char="ü"/>
            </a:pPr>
            <a:r>
              <a:rPr lang="fr-FR" sz="900" b="1" dirty="0">
                <a:solidFill>
                  <a:schemeClr val="tx1"/>
                </a:solidFill>
              </a:rPr>
              <a:t>Sur le site internet </a:t>
            </a:r>
            <a:r>
              <a:rPr lang="fr-FR" sz="900" dirty="0">
                <a:solidFill>
                  <a:schemeClr val="tx1"/>
                </a:solidFill>
              </a:rPr>
              <a:t>national </a:t>
            </a:r>
            <a:r>
              <a:rPr lang="fr-FR" sz="900" b="0" dirty="0">
                <a:solidFill>
                  <a:schemeClr val="tx1"/>
                </a:solidFill>
              </a:rPr>
              <a:t>: la </a:t>
            </a:r>
            <a:r>
              <a:rPr lang="fr-FR" sz="900" b="0" dirty="0">
                <a:solidFill>
                  <a:schemeClr val="tx1"/>
                </a:solidFill>
                <a:hlinkClick r:id="rId5"/>
              </a:rPr>
              <a:t>page produit </a:t>
            </a:r>
            <a:r>
              <a:rPr lang="fr-FR" sz="900" b="0" dirty="0">
                <a:solidFill>
                  <a:schemeClr val="tx1"/>
                </a:solidFill>
              </a:rPr>
              <a:t>a été mise à jour. </a:t>
            </a:r>
          </a:p>
          <a:p>
            <a:pPr marL="66675" lvl="1"/>
            <a:endParaRPr lang="fr-FR" sz="900" b="0" dirty="0">
              <a:solidFill>
                <a:schemeClr val="tx1"/>
              </a:solidFill>
            </a:endParaRPr>
          </a:p>
          <a:p>
            <a:pPr marL="214313" lvl="1" indent="-147638">
              <a:buFont typeface="Wingdings" panose="05000000000000000000" pitchFamily="2" charset="2"/>
              <a:buChar char="ü"/>
            </a:pPr>
            <a:r>
              <a:rPr lang="fr-FR" sz="900" b="1" dirty="0">
                <a:solidFill>
                  <a:schemeClr val="tx1"/>
                </a:solidFill>
              </a:rPr>
              <a:t>Des emailing </a:t>
            </a:r>
            <a:r>
              <a:rPr lang="fr-FR" sz="900" dirty="0">
                <a:solidFill>
                  <a:schemeClr val="tx1"/>
                </a:solidFill>
              </a:rPr>
              <a:t>: </a:t>
            </a:r>
            <a:r>
              <a:rPr lang="fr-FR" sz="900" b="0" dirty="0">
                <a:solidFill>
                  <a:schemeClr val="tx1"/>
                </a:solidFill>
              </a:rPr>
              <a:t>prise de RDV présentant l’essentiel de l’offre et un email dédié aux professions libérales. </a:t>
            </a:r>
          </a:p>
          <a:p>
            <a:pPr marL="66675" lvl="1"/>
            <a:endParaRPr lang="fr-FR" sz="900" b="0" dirty="0">
              <a:solidFill>
                <a:schemeClr val="tx1"/>
              </a:solidFill>
            </a:endParaRPr>
          </a:p>
          <a:p>
            <a:pPr marL="214313" lvl="1" indent="-147638">
              <a:buFont typeface="Wingdings" panose="05000000000000000000" pitchFamily="2" charset="2"/>
              <a:buChar char="ü"/>
            </a:pPr>
            <a:r>
              <a:rPr lang="fr-FR" sz="900" b="1" dirty="0">
                <a:solidFill>
                  <a:schemeClr val="tx1"/>
                </a:solidFill>
              </a:rPr>
              <a:t>Une vidéo </a:t>
            </a:r>
            <a:r>
              <a:rPr lang="fr-FR" sz="900" b="0" dirty="0">
                <a:solidFill>
                  <a:schemeClr val="tx1"/>
                </a:solidFill>
              </a:rPr>
              <a:t>de présentation de l’offre en motion design.</a:t>
            </a:r>
          </a:p>
          <a:p>
            <a:pPr algn="ctr"/>
            <a:endParaRPr lang="fr-FR" sz="900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48FFDDA-BBFC-4E56-8A9B-AA221FF9C7D2}"/>
              </a:ext>
            </a:extLst>
          </p:cNvPr>
          <p:cNvSpPr txBox="1"/>
          <p:nvPr/>
        </p:nvSpPr>
        <p:spPr>
          <a:xfrm>
            <a:off x="2795196" y="2620057"/>
            <a:ext cx="12778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err="1">
                <a:solidFill>
                  <a:schemeClr val="tx1"/>
                </a:solidFill>
              </a:rPr>
              <a:t>Dépliant</a:t>
            </a:r>
            <a:endParaRPr lang="en-US" sz="900" i="1" dirty="0">
              <a:solidFill>
                <a:schemeClr val="tx1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D9F80B-D17E-47D5-A479-4313D15B31E0}"/>
              </a:ext>
            </a:extLst>
          </p:cNvPr>
          <p:cNvSpPr txBox="1"/>
          <p:nvPr/>
        </p:nvSpPr>
        <p:spPr>
          <a:xfrm>
            <a:off x="6941671" y="504415"/>
            <a:ext cx="12778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solidFill>
                  <a:schemeClr val="tx1"/>
                </a:solidFill>
              </a:rPr>
              <a:t>Emails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2B4CD4E-C534-4BB8-A41E-98B29926C2FF}"/>
              </a:ext>
            </a:extLst>
          </p:cNvPr>
          <p:cNvSpPr txBox="1"/>
          <p:nvPr/>
        </p:nvSpPr>
        <p:spPr>
          <a:xfrm>
            <a:off x="3408432" y="498643"/>
            <a:ext cx="12778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solidFill>
                  <a:schemeClr val="tx1"/>
                </a:solidFill>
              </a:rPr>
              <a:t>Affiches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7EFA6CB-9005-4D3B-BDCB-B30457229EBB}"/>
              </a:ext>
            </a:extLst>
          </p:cNvPr>
          <p:cNvSpPr txBox="1"/>
          <p:nvPr/>
        </p:nvSpPr>
        <p:spPr>
          <a:xfrm>
            <a:off x="4273867" y="2574912"/>
            <a:ext cx="12778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err="1">
                <a:solidFill>
                  <a:schemeClr val="tx1"/>
                </a:solidFill>
              </a:rPr>
              <a:t>Bannière</a:t>
            </a:r>
            <a:endParaRPr lang="en-US" sz="900" i="1" dirty="0">
              <a:solidFill>
                <a:schemeClr val="tx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FB8541-D6BE-4120-A43C-DA91AC4F3C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2457" y="777063"/>
            <a:ext cx="1303640" cy="17428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D225566-3B23-4710-9356-031279DD83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2684" y="735033"/>
            <a:ext cx="1301691" cy="174281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4F824D3-1EAE-45AD-B2B5-490A13A53E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2684" y="2881777"/>
            <a:ext cx="772550" cy="15478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6F98BE-A721-4961-9521-723C45F3F0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9153" y="2799589"/>
            <a:ext cx="1915237" cy="71670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B211F49-C72B-4A9F-A219-B76633A6F7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5139" y="729475"/>
            <a:ext cx="1372016" cy="370502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D291BEA-3A74-4EA0-9118-599DC1599F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06286" y="3948520"/>
            <a:ext cx="1132717" cy="841844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FACB232F-F7D8-4D18-90DE-74370CD6417B}"/>
              </a:ext>
            </a:extLst>
          </p:cNvPr>
          <p:cNvSpPr txBox="1"/>
          <p:nvPr/>
        </p:nvSpPr>
        <p:spPr>
          <a:xfrm>
            <a:off x="4621143" y="3779123"/>
            <a:ext cx="12778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err="1">
                <a:solidFill>
                  <a:schemeClr val="tx1"/>
                </a:solidFill>
              </a:rPr>
              <a:t>Vidéo</a:t>
            </a:r>
            <a:r>
              <a:rPr lang="en-US" sz="900" i="1" dirty="0">
                <a:solidFill>
                  <a:schemeClr val="tx1"/>
                </a:solidFill>
              </a:rPr>
              <a:t> client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3AC7444-358B-4B0D-BEEB-5A788B600E11}"/>
              </a:ext>
            </a:extLst>
          </p:cNvPr>
          <p:cNvSpPr txBox="1"/>
          <p:nvPr/>
        </p:nvSpPr>
        <p:spPr>
          <a:xfrm rot="20538526">
            <a:off x="2895709" y="610605"/>
            <a:ext cx="967613" cy="20005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>
                <a:solidFill>
                  <a:schemeClr val="bg1"/>
                </a:solidFill>
              </a:rPr>
              <a:t>Nouvelle charte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32CFD9A-4D1E-4B2F-B7B3-95C13A509118}"/>
              </a:ext>
            </a:extLst>
          </p:cNvPr>
          <p:cNvSpPr txBox="1"/>
          <p:nvPr/>
        </p:nvSpPr>
        <p:spPr>
          <a:xfrm rot="20538526">
            <a:off x="8272811" y="947819"/>
            <a:ext cx="734293" cy="21544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Nouveau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FFB8F6-A6A8-4DB9-9818-FBE4A9A4868F}"/>
              </a:ext>
            </a:extLst>
          </p:cNvPr>
          <p:cNvSpPr txBox="1"/>
          <p:nvPr/>
        </p:nvSpPr>
        <p:spPr>
          <a:xfrm rot="20538526">
            <a:off x="2988678" y="2963584"/>
            <a:ext cx="967613" cy="20005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Nouvelle </a:t>
            </a:r>
            <a:r>
              <a:rPr lang="en-US" sz="700" b="1" dirty="0" err="1">
                <a:solidFill>
                  <a:schemeClr val="bg1"/>
                </a:solidFill>
              </a:rPr>
              <a:t>charte</a:t>
            </a:r>
            <a:endParaRPr lang="en-US" sz="700" b="1" dirty="0">
              <a:solidFill>
                <a:schemeClr val="bg1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2746E76-C834-41FA-983F-9583B4BEBA04}"/>
              </a:ext>
            </a:extLst>
          </p:cNvPr>
          <p:cNvSpPr txBox="1"/>
          <p:nvPr/>
        </p:nvSpPr>
        <p:spPr>
          <a:xfrm rot="20538526">
            <a:off x="5292210" y="2885247"/>
            <a:ext cx="967613" cy="20005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Nouvelle </a:t>
            </a:r>
            <a:r>
              <a:rPr lang="en-US" sz="700" b="1" dirty="0" err="1">
                <a:solidFill>
                  <a:schemeClr val="bg1"/>
                </a:solidFill>
              </a:rPr>
              <a:t>charte</a:t>
            </a:r>
            <a:endParaRPr lang="en-US" sz="700" b="1" dirty="0">
              <a:solidFill>
                <a:schemeClr val="bg1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4662463-C926-4EB1-9E3A-D5AD6F081275}"/>
              </a:ext>
            </a:extLst>
          </p:cNvPr>
          <p:cNvSpPr txBox="1"/>
          <p:nvPr/>
        </p:nvSpPr>
        <p:spPr>
          <a:xfrm rot="20538526">
            <a:off x="7458276" y="703016"/>
            <a:ext cx="967613" cy="20005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>
                <a:solidFill>
                  <a:schemeClr val="bg1"/>
                </a:solidFill>
              </a:rPr>
              <a:t>Nouvelle charte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80B38D9-DA90-4789-850B-EF3BF986E4F9}"/>
              </a:ext>
            </a:extLst>
          </p:cNvPr>
          <p:cNvSpPr txBox="1"/>
          <p:nvPr/>
        </p:nvSpPr>
        <p:spPr>
          <a:xfrm>
            <a:off x="2440376" y="4660562"/>
            <a:ext cx="6092064" cy="215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 complément des modifications liées à l’évolution de l’offre, l’ensemble des supports a été mis à la nouvelle charte CE</a:t>
            </a:r>
            <a:endParaRPr lang="fr-FR" sz="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3" name="Titre 3">
            <a:extLst>
              <a:ext uri="{FF2B5EF4-FFF2-40B4-BE49-F238E27FC236}">
                <a16:creationId xmlns:a16="http://schemas.microsoft.com/office/drawing/2014/main" id="{1FC2EF01-5256-49B7-84C9-3225F9996EEF}"/>
              </a:ext>
            </a:extLst>
          </p:cNvPr>
          <p:cNvSpPr txBox="1">
            <a:spLocks/>
          </p:cNvSpPr>
          <p:nvPr/>
        </p:nvSpPr>
        <p:spPr>
          <a:xfrm>
            <a:off x="866264" y="195486"/>
            <a:ext cx="8243615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dirty="0"/>
              <a:t>Prévoyance Pro – Nouvelle version régime Prof Lib</a:t>
            </a:r>
          </a:p>
        </p:txBody>
      </p:sp>
    </p:spTree>
    <p:extLst>
      <p:ext uri="{BB962C8B-B14F-4D97-AF65-F5344CB8AC3E}">
        <p14:creationId xmlns:p14="http://schemas.microsoft.com/office/powerpoint/2010/main" val="4145073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00FF82C-138A-45C7-94ED-D2FE43AD1DFB}"/>
              </a:ext>
            </a:extLst>
          </p:cNvPr>
          <p:cNvSpPr/>
          <p:nvPr/>
        </p:nvSpPr>
        <p:spPr>
          <a:xfrm>
            <a:off x="1288627" y="986053"/>
            <a:ext cx="1988782" cy="483978"/>
          </a:xfrm>
          <a:prstGeom prst="rect">
            <a:avLst/>
          </a:prstGeom>
          <a:noFill/>
          <a:ln>
            <a:solidFill>
              <a:schemeClr val="accent4"/>
            </a:solidFill>
            <a:prstDash val="solid"/>
          </a:ln>
        </p:spPr>
        <p:txBody>
          <a:bodyPr vert="horz" wrap="square" lIns="68580" tIns="34290" rIns="68580" bIns="34290" anchor="ctr" anchorCtr="1" compatLnSpc="1"/>
          <a:lstStyle/>
          <a:p>
            <a:pPr marL="0" lvl="1" algn="ctr" defTabSz="615299" hangingPunct="0"/>
            <a:r>
              <a:rPr lang="fr-FR" sz="1000" b="1" kern="0" dirty="0"/>
              <a:t>Un dispositif d’</a:t>
            </a:r>
            <a:r>
              <a:rPr lang="fr-FR" sz="1000" b="1" kern="0" dirty="0">
                <a:solidFill>
                  <a:schemeClr val="accent4"/>
                </a:solidFill>
              </a:rPr>
              <a:t>accompagnement</a:t>
            </a:r>
            <a:r>
              <a:rPr lang="fr-FR" sz="1000" b="1" kern="0" dirty="0"/>
              <a:t> </a:t>
            </a:r>
          </a:p>
          <a:p>
            <a:pPr marL="0" lvl="1" algn="ctr" defTabSz="615299" hangingPunct="0"/>
            <a:r>
              <a:rPr lang="fr-FR" sz="1000" b="1" kern="0" dirty="0"/>
              <a:t>renforcé pour les </a:t>
            </a:r>
            <a:r>
              <a:rPr lang="fr-FR" sz="1000" b="1" kern="0" dirty="0">
                <a:solidFill>
                  <a:schemeClr val="accent4"/>
                </a:solidFill>
              </a:rPr>
              <a:t>Conseillers</a:t>
            </a:r>
          </a:p>
        </p:txBody>
      </p:sp>
      <p:pic>
        <p:nvPicPr>
          <p:cNvPr id="8" name="Graphique 7" descr="Poignée de main">
            <a:extLst>
              <a:ext uri="{FF2B5EF4-FFF2-40B4-BE49-F238E27FC236}">
                <a16:creationId xmlns:a16="http://schemas.microsoft.com/office/drawing/2014/main" id="{AA357682-C7D1-4749-993E-C3A50D3738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0535" y="986053"/>
            <a:ext cx="458092" cy="45809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AB73DBD-34CA-41B8-ABF3-77B2F01CFE7D}"/>
              </a:ext>
            </a:extLst>
          </p:cNvPr>
          <p:cNvSpPr/>
          <p:nvPr/>
        </p:nvSpPr>
        <p:spPr>
          <a:xfrm>
            <a:off x="830535" y="1561038"/>
            <a:ext cx="2446874" cy="324295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lvl="1" indent="-147638">
              <a:spcBef>
                <a:spcPts val="600"/>
              </a:spcBef>
              <a:buClrTx/>
              <a:buFont typeface="Wingdings" panose="05000000000000000000" pitchFamily="2" charset="2"/>
              <a:buChar char="ü"/>
            </a:pPr>
            <a:r>
              <a:rPr lang="fr-FR" sz="900" b="1" dirty="0">
                <a:solidFill>
                  <a:schemeClr val="tx1"/>
                </a:solidFill>
              </a:rPr>
              <a:t>Supports : </a:t>
            </a:r>
          </a:p>
          <a:p>
            <a:pPr marL="66675" lvl="1" indent="0">
              <a:spcBef>
                <a:spcPts val="600"/>
              </a:spcBef>
              <a:buClrTx/>
              <a:buNone/>
            </a:pPr>
            <a:r>
              <a:rPr lang="fr-FR" sz="900" b="0" dirty="0">
                <a:solidFill>
                  <a:schemeClr val="tx1"/>
                </a:solidFill>
              </a:rPr>
              <a:t>Des outils d’aide à la vente : </a:t>
            </a:r>
            <a:r>
              <a:rPr lang="fr-FR" sz="900" dirty="0">
                <a:solidFill>
                  <a:schemeClr val="tx1"/>
                </a:solidFill>
              </a:rPr>
              <a:t>mémento </a:t>
            </a:r>
            <a:r>
              <a:rPr lang="fr-FR" sz="900" b="0" dirty="0">
                <a:solidFill>
                  <a:schemeClr val="tx1"/>
                </a:solidFill>
              </a:rPr>
              <a:t>conseiller</a:t>
            </a:r>
            <a:r>
              <a:rPr lang="fr-FR" sz="900" dirty="0">
                <a:solidFill>
                  <a:schemeClr val="tx1"/>
                </a:solidFill>
              </a:rPr>
              <a:t>, vidéo </a:t>
            </a:r>
            <a:r>
              <a:rPr lang="fr-FR" sz="900" b="0" dirty="0">
                <a:solidFill>
                  <a:schemeClr val="tx1"/>
                </a:solidFill>
              </a:rPr>
              <a:t>conseiller, document mémo (présent dans le simulateur)</a:t>
            </a:r>
            <a:r>
              <a:rPr lang="fr-FR" sz="900" dirty="0">
                <a:solidFill>
                  <a:schemeClr val="tx1"/>
                </a:solidFill>
              </a:rPr>
              <a:t> et </a:t>
            </a:r>
            <a:r>
              <a:rPr lang="fr-FR" sz="900" b="0" dirty="0">
                <a:solidFill>
                  <a:schemeClr val="tx1"/>
                </a:solidFill>
              </a:rPr>
              <a:t>la fiche Book de l’Assureur. </a:t>
            </a:r>
          </a:p>
          <a:p>
            <a:pPr marL="66675" lvl="1" indent="0">
              <a:buClrTx/>
              <a:buNone/>
            </a:pPr>
            <a:endParaRPr lang="fr-FR" sz="900" dirty="0">
              <a:solidFill>
                <a:schemeClr val="tx1"/>
              </a:solidFill>
            </a:endParaRPr>
          </a:p>
          <a:p>
            <a:pPr marL="214313" lvl="1" indent="-147638">
              <a:spcBef>
                <a:spcPts val="600"/>
              </a:spcBef>
              <a:buClrTx/>
              <a:buFont typeface="Wingdings" panose="05000000000000000000" pitchFamily="2" charset="2"/>
              <a:buChar char="ü"/>
            </a:pPr>
            <a:r>
              <a:rPr lang="fr-FR" sz="900" b="1" dirty="0">
                <a:solidFill>
                  <a:schemeClr val="tx1"/>
                </a:solidFill>
              </a:rPr>
              <a:t>Accompagnement : </a:t>
            </a:r>
          </a:p>
          <a:p>
            <a:pPr marL="66675" lvl="1" indent="0">
              <a:spcBef>
                <a:spcPts val="600"/>
              </a:spcBef>
              <a:buClrTx/>
              <a:buNone/>
            </a:pPr>
            <a:r>
              <a:rPr lang="fr-FR" sz="900" b="1" dirty="0">
                <a:solidFill>
                  <a:schemeClr val="tx1"/>
                </a:solidFill>
              </a:rPr>
              <a:t>Des experts en assistance au réseau </a:t>
            </a:r>
            <a:r>
              <a:rPr lang="fr-FR" sz="900" b="0" dirty="0">
                <a:solidFill>
                  <a:schemeClr val="tx1"/>
                </a:solidFill>
              </a:rPr>
              <a:t>en avant-vente et vente : </a:t>
            </a:r>
            <a:r>
              <a:rPr lang="fr-FR" sz="900" dirty="0">
                <a:solidFill>
                  <a:schemeClr val="tx1"/>
                </a:solidFill>
              </a:rPr>
              <a:t>Bouton « Appel Expert » </a:t>
            </a:r>
            <a:r>
              <a:rPr lang="fr-FR" sz="900" b="0" dirty="0">
                <a:solidFill>
                  <a:schemeClr val="tx1"/>
                </a:solidFill>
              </a:rPr>
              <a:t>du simulateur ou 01 58 55 55 56.</a:t>
            </a:r>
          </a:p>
          <a:p>
            <a:pPr marL="66675" lvl="1" indent="0">
              <a:spcBef>
                <a:spcPts val="600"/>
              </a:spcBef>
              <a:buClrTx/>
              <a:buNone/>
            </a:pPr>
            <a:r>
              <a:rPr lang="fr-FR" sz="900" b="1" dirty="0">
                <a:solidFill>
                  <a:schemeClr val="tx1"/>
                </a:solidFill>
              </a:rPr>
              <a:t>Une équipe d’animation commerciale </a:t>
            </a:r>
            <a:r>
              <a:rPr lang="fr-FR" sz="900" b="0" dirty="0">
                <a:solidFill>
                  <a:schemeClr val="tx1"/>
                </a:solidFill>
              </a:rPr>
              <a:t>dédiée aux côtés des réseaux</a:t>
            </a:r>
          </a:p>
          <a:p>
            <a:pPr marL="66675" lvl="1" indent="0">
              <a:spcBef>
                <a:spcPts val="600"/>
              </a:spcBef>
              <a:buClrTx/>
              <a:buNone/>
            </a:pPr>
            <a:r>
              <a:rPr lang="fr-FR" sz="900" b="1" dirty="0">
                <a:solidFill>
                  <a:schemeClr val="tx1"/>
                </a:solidFill>
              </a:rPr>
              <a:t>Un parcours de formation modulaire </a:t>
            </a:r>
            <a:r>
              <a:rPr lang="fr-FR" sz="900" b="0" dirty="0">
                <a:solidFill>
                  <a:schemeClr val="tx1"/>
                </a:solidFill>
              </a:rPr>
              <a:t>sur 1 ou 2 jours composé de séquences « distanciel » et « présentiel »</a:t>
            </a:r>
          </a:p>
          <a:p>
            <a:pPr marL="66675" lvl="1" indent="0">
              <a:lnSpc>
                <a:spcPts val="1200"/>
              </a:lnSpc>
              <a:spcBef>
                <a:spcPts val="600"/>
              </a:spcBef>
              <a:buClrTx/>
              <a:buNone/>
            </a:pPr>
            <a:r>
              <a:rPr lang="fr-FR" sz="900" b="0" dirty="0">
                <a:solidFill>
                  <a:schemeClr val="tx1"/>
                </a:solidFill>
              </a:rPr>
              <a:t>… enfin, </a:t>
            </a:r>
            <a:r>
              <a:rPr lang="fr-FR" sz="900" b="1" dirty="0">
                <a:solidFill>
                  <a:schemeClr val="tx1"/>
                </a:solidFill>
              </a:rPr>
              <a:t>des </a:t>
            </a:r>
            <a:r>
              <a:rPr lang="fr-FR" sz="900" b="1" dirty="0" err="1">
                <a:solidFill>
                  <a:schemeClr val="tx1"/>
                </a:solidFill>
              </a:rPr>
              <a:t>reportings</a:t>
            </a:r>
            <a:r>
              <a:rPr lang="fr-FR" sz="900" b="1" dirty="0">
                <a:solidFill>
                  <a:schemeClr val="tx1"/>
                </a:solidFill>
              </a:rPr>
              <a:t> commerciaux </a:t>
            </a:r>
            <a:r>
              <a:rPr lang="fr-FR" sz="900" dirty="0">
                <a:solidFill>
                  <a:schemeClr val="tx1"/>
                </a:solidFill>
              </a:rPr>
              <a:t>pour piloter l’activité. </a:t>
            </a:r>
          </a:p>
          <a:p>
            <a:pPr algn="ctr"/>
            <a:endParaRPr lang="fr-FR" sz="1000" dirty="0">
              <a:solidFill>
                <a:schemeClr val="tx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E37FCFE-B937-4BE6-85EC-4B78BD22E590}"/>
              </a:ext>
            </a:extLst>
          </p:cNvPr>
          <p:cNvSpPr txBox="1"/>
          <p:nvPr/>
        </p:nvSpPr>
        <p:spPr>
          <a:xfrm>
            <a:off x="4333711" y="804687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/>
              <a:t>OAV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80032D8-F49E-4AE9-AC60-89D948F32E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451" y="3609834"/>
            <a:ext cx="1802179" cy="1479564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1B03FA9-3EB4-4AF3-91F4-E14E78C6342F}"/>
              </a:ext>
            </a:extLst>
          </p:cNvPr>
          <p:cNvSpPr txBox="1"/>
          <p:nvPr/>
        </p:nvSpPr>
        <p:spPr>
          <a:xfrm>
            <a:off x="4290781" y="3280262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err="1"/>
              <a:t>Vidéo</a:t>
            </a:r>
            <a:r>
              <a:rPr lang="en-US" sz="900" i="1" dirty="0"/>
              <a:t> </a:t>
            </a:r>
            <a:r>
              <a:rPr lang="en-US" sz="900" i="1" dirty="0" err="1"/>
              <a:t>conseiller</a:t>
            </a:r>
            <a:endParaRPr lang="en-US" sz="900" i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3AA24C6-AE56-42F3-A430-5D044F587A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4892" y="1047587"/>
            <a:ext cx="1822634" cy="1831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440450-872A-4B9C-B4F2-2439B4FE61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5567" y="1035519"/>
            <a:ext cx="1414415" cy="2011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979E158-57E2-409F-8A59-DD32067D3E77}"/>
              </a:ext>
            </a:extLst>
          </p:cNvPr>
          <p:cNvSpPr txBox="1"/>
          <p:nvPr/>
        </p:nvSpPr>
        <p:spPr>
          <a:xfrm>
            <a:off x="6823912" y="824973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/>
              <a:t>Fiche Book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356E5E-33CA-46BF-BDA4-F27A86B934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5022" y="3729923"/>
            <a:ext cx="1494013" cy="80022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D51F903-C1DE-411E-BA75-50D708C95591}"/>
              </a:ext>
            </a:extLst>
          </p:cNvPr>
          <p:cNvSpPr/>
          <p:nvPr/>
        </p:nvSpPr>
        <p:spPr>
          <a:xfrm>
            <a:off x="6454883" y="3456946"/>
            <a:ext cx="2077557" cy="127269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>
                <a:solidFill>
                  <a:schemeClr val="tx1">
                    <a:lumMod val="50000"/>
                  </a:schemeClr>
                </a:solidFill>
              </a:rPr>
              <a:t>Besoin d’assistance ou d’information en préparation de vos rendez-vous prévoyance? </a:t>
            </a:r>
          </a:p>
          <a:p>
            <a:pPr algn="ctr"/>
            <a:endParaRPr lang="fr-FR" sz="700" dirty="0">
              <a:solidFill>
                <a:schemeClr val="tx1">
                  <a:lumMod val="50000"/>
                </a:schemeClr>
              </a:solidFill>
            </a:endParaRPr>
          </a:p>
          <a:p>
            <a:pPr algn="ctr"/>
            <a:r>
              <a:rPr lang="fr-FR" sz="700" b="1" dirty="0">
                <a:solidFill>
                  <a:schemeClr val="tx1">
                    <a:lumMod val="50000"/>
                  </a:schemeClr>
                </a:solidFill>
              </a:rPr>
              <a:t>Contactez l’assistance </a:t>
            </a:r>
            <a:r>
              <a:rPr lang="fr-FR" sz="700" b="1" dirty="0" err="1">
                <a:solidFill>
                  <a:schemeClr val="tx1">
                    <a:lumMod val="50000"/>
                  </a:schemeClr>
                </a:solidFill>
              </a:rPr>
              <a:t>reseau</a:t>
            </a:r>
            <a:r>
              <a:rPr lang="fr-FR" sz="700" b="1" dirty="0">
                <a:solidFill>
                  <a:schemeClr val="tx1">
                    <a:lumMod val="50000"/>
                  </a:schemeClr>
                </a:solidFill>
              </a:rPr>
              <a:t> du Centre d’Expertise Pro </a:t>
            </a:r>
          </a:p>
          <a:p>
            <a:pPr algn="ctr"/>
            <a:r>
              <a:rPr lang="fr-FR" sz="700" b="1" dirty="0">
                <a:solidFill>
                  <a:schemeClr val="tx1">
                    <a:lumMod val="50000"/>
                  </a:schemeClr>
                </a:solidFill>
              </a:rPr>
              <a:t>au</a:t>
            </a:r>
          </a:p>
          <a:p>
            <a:pPr algn="ctr"/>
            <a:r>
              <a:rPr lang="fr-FR" sz="700" dirty="0">
                <a:solidFill>
                  <a:schemeClr val="tx1">
                    <a:lumMod val="50000"/>
                  </a:schemeClr>
                </a:solidFill>
              </a:rPr>
              <a:t> </a:t>
            </a:r>
            <a:endParaRPr lang="fr-FR" sz="700" b="1" dirty="0">
              <a:solidFill>
                <a:srgbClr val="C00000"/>
              </a:solidFill>
            </a:endParaRPr>
          </a:p>
          <a:p>
            <a:pPr algn="ctr"/>
            <a:r>
              <a:rPr lang="en-US" sz="700" b="1" dirty="0">
                <a:solidFill>
                  <a:srgbClr val="C00000"/>
                </a:solidFill>
              </a:rPr>
              <a:t>01 58 55 55 56</a:t>
            </a:r>
          </a:p>
          <a:p>
            <a:pPr algn="ctr"/>
            <a:endParaRPr lang="en-US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E6F5B19-D426-42AE-B90B-4BAD9ABC3B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8304" y="3311207"/>
            <a:ext cx="256346" cy="24731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92BA0AC-A693-470D-9DC1-9EC3521A111F}"/>
              </a:ext>
            </a:extLst>
          </p:cNvPr>
          <p:cNvSpPr txBox="1"/>
          <p:nvPr/>
        </p:nvSpPr>
        <p:spPr>
          <a:xfrm rot="20538526">
            <a:off x="3609320" y="811501"/>
            <a:ext cx="1555364" cy="41549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>
                <a:solidFill>
                  <a:schemeClr val="bg1"/>
                </a:solidFill>
              </a:rPr>
              <a:t>Support revu – nouveaux éléments liés à l’évolution de l’offre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BC63559-7EB4-428C-9423-7BA229E427C5}"/>
              </a:ext>
            </a:extLst>
          </p:cNvPr>
          <p:cNvSpPr txBox="1"/>
          <p:nvPr/>
        </p:nvSpPr>
        <p:spPr>
          <a:xfrm rot="20538526">
            <a:off x="6715979" y="1825072"/>
            <a:ext cx="1555364" cy="41549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>
                <a:solidFill>
                  <a:schemeClr val="bg1"/>
                </a:solidFill>
              </a:rPr>
              <a:t>Support revu – nouveaux éléments liés à l’évolution de l’offre</a:t>
            </a:r>
          </a:p>
        </p:txBody>
      </p:sp>
      <p:sp>
        <p:nvSpPr>
          <p:cNvPr id="23" name="Titre 3">
            <a:extLst>
              <a:ext uri="{FF2B5EF4-FFF2-40B4-BE49-F238E27FC236}">
                <a16:creationId xmlns:a16="http://schemas.microsoft.com/office/drawing/2014/main" id="{0564E2CA-F6A1-4ED5-8109-90E06AD91541}"/>
              </a:ext>
            </a:extLst>
          </p:cNvPr>
          <p:cNvSpPr txBox="1">
            <a:spLocks/>
          </p:cNvSpPr>
          <p:nvPr/>
        </p:nvSpPr>
        <p:spPr>
          <a:xfrm>
            <a:off x="866264" y="195486"/>
            <a:ext cx="8243615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dirty="0"/>
              <a:t>Prévoyance Pro – Nouvelle version régime Prof Lib</a:t>
            </a:r>
          </a:p>
        </p:txBody>
      </p:sp>
      <p:sp>
        <p:nvSpPr>
          <p:cNvPr id="24" name="Espace réservé du texte 4">
            <a:extLst>
              <a:ext uri="{FF2B5EF4-FFF2-40B4-BE49-F238E27FC236}">
                <a16:creationId xmlns:a16="http://schemas.microsoft.com/office/drawing/2014/main" id="{6B04EC47-BF0A-4240-A507-0631A30252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85" y="634466"/>
            <a:ext cx="7704098" cy="288032"/>
          </a:xfrm>
        </p:spPr>
        <p:txBody>
          <a:bodyPr/>
          <a:lstStyle/>
          <a:p>
            <a:r>
              <a:rPr lang="fr-FR" dirty="0"/>
              <a:t>Dispositif Réseau</a:t>
            </a:r>
          </a:p>
        </p:txBody>
      </p:sp>
    </p:spTree>
    <p:extLst>
      <p:ext uri="{BB962C8B-B14F-4D97-AF65-F5344CB8AC3E}">
        <p14:creationId xmlns:p14="http://schemas.microsoft.com/office/powerpoint/2010/main" val="512676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900385" y="612000"/>
            <a:ext cx="7704098" cy="288032"/>
          </a:xfrm>
        </p:spPr>
        <p:txBody>
          <a:bodyPr>
            <a:normAutofit/>
          </a:bodyPr>
          <a:lstStyle/>
          <a:p>
            <a:r>
              <a:rPr lang="fr-FR" sz="1400" dirty="0"/>
              <a:t>Supports</a:t>
            </a:r>
            <a:endParaRPr lang="fr-FR" sz="1400" strike="sngStrike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DD35E4-832E-412B-9FFE-24BADDBD2C26}"/>
              </a:ext>
            </a:extLst>
          </p:cNvPr>
          <p:cNvSpPr/>
          <p:nvPr/>
        </p:nvSpPr>
        <p:spPr>
          <a:xfrm>
            <a:off x="1027684" y="3266853"/>
            <a:ext cx="6928691" cy="8302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           Les emails </a:t>
            </a:r>
            <a:r>
              <a:rPr lang="fr-FR" sz="1000" dirty="0">
                <a:solidFill>
                  <a:schemeClr val="tx1"/>
                </a:solidFill>
              </a:rPr>
              <a:t>sont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fr-FR" sz="1000" dirty="0">
                <a:solidFill>
                  <a:schemeClr val="tx1"/>
                </a:solidFill>
              </a:rPr>
              <a:t>livrés sur </a:t>
            </a:r>
            <a:r>
              <a:rPr lang="fr-FR" sz="1000" dirty="0" err="1">
                <a:solidFill>
                  <a:schemeClr val="tx1"/>
                </a:solidFill>
              </a:rPr>
              <a:t>Dartagnan</a:t>
            </a:r>
            <a:r>
              <a:rPr lang="fr-FR" sz="1000" dirty="0">
                <a:solidFill>
                  <a:schemeClr val="tx1"/>
                </a:solidFill>
              </a:rPr>
              <a:t>, vous les trouverez :</a:t>
            </a:r>
          </a:p>
          <a:p>
            <a:pPr algn="ctr"/>
            <a:r>
              <a:rPr lang="fr-FR" sz="10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fr-FR" sz="1000" b="1" dirty="0">
                <a:solidFill>
                  <a:schemeClr val="tx1"/>
                </a:solidFill>
              </a:rPr>
              <a:t>                           BPCE – Caisse d’Epargne </a:t>
            </a:r>
            <a:r>
              <a:rPr lang="fr-FR" sz="800" b="1" dirty="0">
                <a:solidFill>
                  <a:schemeClr val="tx1"/>
                </a:solidFill>
              </a:rPr>
              <a:t>&gt;</a:t>
            </a:r>
            <a:r>
              <a:rPr lang="fr-FR" sz="1000" b="1" dirty="0">
                <a:solidFill>
                  <a:schemeClr val="tx1"/>
                </a:solidFill>
              </a:rPr>
              <a:t>  Espace commun </a:t>
            </a:r>
            <a:r>
              <a:rPr lang="fr-FR" sz="800" b="1" dirty="0">
                <a:solidFill>
                  <a:schemeClr val="tx1"/>
                </a:solidFill>
              </a:rPr>
              <a:t>&gt;</a:t>
            </a:r>
            <a:r>
              <a:rPr lang="fr-FR" sz="1000" b="1" dirty="0">
                <a:solidFill>
                  <a:schemeClr val="tx1"/>
                </a:solidFill>
              </a:rPr>
              <a:t> fichier échange </a:t>
            </a:r>
            <a:r>
              <a:rPr lang="fr-FR" sz="800" b="1" dirty="0">
                <a:solidFill>
                  <a:schemeClr val="tx1"/>
                </a:solidFill>
              </a:rPr>
              <a:t>&gt; </a:t>
            </a:r>
          </a:p>
          <a:p>
            <a:pPr algn="ctr"/>
            <a:r>
              <a:rPr lang="fr-FR" sz="1000" b="1" dirty="0">
                <a:solidFill>
                  <a:schemeClr val="tx1"/>
                </a:solidFill>
              </a:rPr>
              <a:t>Prévoyance Pro - BPCE VIE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24D076-A5EB-4F1D-B96A-FF137C3C80F2}"/>
              </a:ext>
            </a:extLst>
          </p:cNvPr>
          <p:cNvSpPr/>
          <p:nvPr/>
        </p:nvSpPr>
        <p:spPr>
          <a:xfrm>
            <a:off x="1043608" y="1484326"/>
            <a:ext cx="6912768" cy="1684176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Les </a:t>
            </a:r>
            <a:r>
              <a:rPr lang="fr-FR" sz="1200" dirty="0">
                <a:solidFill>
                  <a:schemeClr val="tx1"/>
                </a:solidFill>
              </a:rPr>
              <a:t>supports sont disponibles sur le </a:t>
            </a:r>
            <a:r>
              <a:rPr lang="fr-FR" sz="1200" dirty="0" err="1">
                <a:solidFill>
                  <a:schemeClr val="tx1"/>
                </a:solidFill>
              </a:rPr>
              <a:t>Brandcenter</a:t>
            </a:r>
            <a:r>
              <a:rPr lang="fr-FR" sz="12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Vous pouvez également télécharger </a:t>
            </a:r>
            <a:r>
              <a:rPr lang="fr-FR" sz="1200" b="1" dirty="0">
                <a:solidFill>
                  <a:schemeClr val="tx1"/>
                </a:solidFill>
              </a:rPr>
              <a:t>l’ensemble du dispositif </a:t>
            </a:r>
            <a:r>
              <a:rPr lang="fr-FR" sz="1200" dirty="0">
                <a:solidFill>
                  <a:schemeClr val="tx1"/>
                </a:solidFill>
              </a:rPr>
              <a:t>(PDF HD, PDF BD, jpeg et vidéos) via ce lien : </a:t>
            </a:r>
          </a:p>
          <a:p>
            <a:pPr algn="ctr"/>
            <a:r>
              <a:rPr lang="fr-FR" sz="12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2"/>
              </a:rPr>
              <a:t>https://sharing.oodrive.com/share-access/sharings/eqpwqRqm.Mqq9qXYw</a:t>
            </a:r>
            <a:endParaRPr lang="fr-FR" sz="1200" u="sng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Mot de passe : PREVPRO@2022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r>
              <a:rPr lang="fr-FR" sz="1200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(Supports à télécharger avant le 30/06/2022)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" name="Organigramme : Connecteur page suivante 1">
            <a:extLst>
              <a:ext uri="{FF2B5EF4-FFF2-40B4-BE49-F238E27FC236}">
                <a16:creationId xmlns:a16="http://schemas.microsoft.com/office/drawing/2014/main" id="{C16B3FFE-AD71-408E-8B45-B43C8EC05933}"/>
              </a:ext>
            </a:extLst>
          </p:cNvPr>
          <p:cNvSpPr/>
          <p:nvPr/>
        </p:nvSpPr>
        <p:spPr>
          <a:xfrm>
            <a:off x="1043608" y="980270"/>
            <a:ext cx="6912768" cy="648072"/>
          </a:xfrm>
          <a:prstGeom prst="flowChartOffpage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Mise à disposition du </a:t>
            </a:r>
            <a:r>
              <a:rPr lang="en-US" dirty="0" err="1"/>
              <a:t>dispositif</a:t>
            </a:r>
            <a:r>
              <a:rPr lang="en-US" dirty="0"/>
              <a:t> Print</a:t>
            </a:r>
            <a:endParaRPr lang="en-US" sz="1800" dirty="0"/>
          </a:p>
        </p:txBody>
      </p:sp>
      <p:sp>
        <p:nvSpPr>
          <p:cNvPr id="21" name="Organigramme : Délai 20">
            <a:extLst>
              <a:ext uri="{FF2B5EF4-FFF2-40B4-BE49-F238E27FC236}">
                <a16:creationId xmlns:a16="http://schemas.microsoft.com/office/drawing/2014/main" id="{40ADA916-B36D-455B-8E6F-8B09FE7D6EA9}"/>
              </a:ext>
            </a:extLst>
          </p:cNvPr>
          <p:cNvSpPr/>
          <p:nvPr/>
        </p:nvSpPr>
        <p:spPr>
          <a:xfrm>
            <a:off x="1027684" y="3266853"/>
            <a:ext cx="880019" cy="830230"/>
          </a:xfrm>
          <a:prstGeom prst="flowChartDelay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Emails</a:t>
            </a: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7D5A3637-21A7-4FD9-8F26-6F12AAA6A9B3}"/>
              </a:ext>
            </a:extLst>
          </p:cNvPr>
          <p:cNvSpPr txBox="1">
            <a:spLocks/>
          </p:cNvSpPr>
          <p:nvPr/>
        </p:nvSpPr>
        <p:spPr>
          <a:xfrm>
            <a:off x="866264" y="195486"/>
            <a:ext cx="8243615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 dirty="0"/>
              <a:t>Prévoyance Pro – Nouvelle version régime Prof Lib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25E5E60-B89D-4F64-9CFF-6F8928958B58}"/>
              </a:ext>
            </a:extLst>
          </p:cNvPr>
          <p:cNvSpPr txBox="1"/>
          <p:nvPr/>
        </p:nvSpPr>
        <p:spPr>
          <a:xfrm>
            <a:off x="1176670" y="4302641"/>
            <a:ext cx="7797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Les documents sont également déposés sur le </a:t>
            </a:r>
            <a:r>
              <a:rPr lang="fr-FR" b="1" dirty="0" err="1">
                <a:hlinkClick r:id="rId3"/>
              </a:rPr>
              <a:t>sharepoint</a:t>
            </a:r>
            <a:r>
              <a:rPr lang="fr-FR" b="1" dirty="0">
                <a:hlinkClick r:id="rId3"/>
              </a:rPr>
              <a:t> Marché Pro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597135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1474699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Personnalisé 2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FF5C3E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rn and lunch HC communaute" id="{00B8AD80-5414-4A49-979B-BF26DD43E48B}" vid="{CF5B7690-F9CA-4ADE-920E-A29132CE59A9}"/>
    </a:ext>
  </a:extLst>
</a:theme>
</file>

<file path=ppt/theme/theme2.xml><?xml version="1.0" encoding="utf-8"?>
<a:theme xmlns:a="http://schemas.openxmlformats.org/drawingml/2006/main" name="1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rn and lunch HC communaute" id="{00B8AD80-5414-4A49-979B-BF26DD43E48B}" vid="{02F3F50B-3E6B-4BB6-B3C0-CF786FB51099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FC999BBA2BFE45A076766461E268CD" ma:contentTypeVersion="11" ma:contentTypeDescription="Crée un document." ma:contentTypeScope="" ma:versionID="c789cfeb65e7470211b98ad970140d9c">
  <xsd:schema xmlns:xsd="http://www.w3.org/2001/XMLSchema" xmlns:xs="http://www.w3.org/2001/XMLSchema" xmlns:p="http://schemas.microsoft.com/office/2006/metadata/properties" xmlns:ns2="d0f9385b-59ff-4786-ab47-52c7ae3d5604" xmlns:ns3="f4d01fed-1772-42ca-bc23-e13f1f30c360" targetNamespace="http://schemas.microsoft.com/office/2006/metadata/properties" ma:root="true" ma:fieldsID="8e4414dc49362da048f4428820fa9d19" ns2:_="" ns3:_="">
    <xsd:import namespace="d0f9385b-59ff-4786-ab47-52c7ae3d5604"/>
    <xsd:import namespace="f4d01fed-1772-42ca-bc23-e13f1f30c3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f9385b-59ff-4786-ab47-52c7ae3d56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d01fed-1772-42ca-bc23-e13f1f30c3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04AC50-A577-46D0-8B9F-6D3C9D53AFF5}">
  <ds:schemaRefs>
    <ds:schemaRef ds:uri="http://schemas.microsoft.com/office/2006/documentManagement/types"/>
    <ds:schemaRef ds:uri="d0f9385b-59ff-4786-ab47-52c7ae3d5604"/>
    <ds:schemaRef ds:uri="http://schemas.microsoft.com/office/infopath/2007/PartnerControls"/>
    <ds:schemaRef ds:uri="http://purl.org/dc/elements/1.1/"/>
    <ds:schemaRef ds:uri="http://purl.org/dc/terms/"/>
    <ds:schemaRef ds:uri="http://schemas.microsoft.com/office/2006/metadata/properties"/>
    <ds:schemaRef ds:uri="http://schemas.openxmlformats.org/package/2006/metadata/core-properties"/>
    <ds:schemaRef ds:uri="f4d01fed-1772-42ca-bc23-e13f1f30c360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53017184-29D2-4F85-B52B-6FB98E56D1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f9385b-59ff-4786-ab47-52c7ae3d5604"/>
    <ds:schemaRef ds:uri="f4d01fed-1772-42ca-bc23-e13f1f30c3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learn and lunch HC communaute</Template>
  <TotalTime>194</TotalTime>
  <Words>1201</Words>
  <Application>Microsoft Office PowerPoint</Application>
  <PresentationFormat>Affichage à l'écran (16:9)</PresentationFormat>
  <Paragraphs>139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23" baseType="lpstr">
      <vt:lpstr>Arial</vt:lpstr>
      <vt:lpstr>Arial Black</vt:lpstr>
      <vt:lpstr>Arial Narrow</vt:lpstr>
      <vt:lpstr>Cabin Condensed</vt:lpstr>
      <vt:lpstr>Calibri</vt:lpstr>
      <vt:lpstr>Cambria Math</vt:lpstr>
      <vt:lpstr>Courier New</vt:lpstr>
      <vt:lpstr>Montserrat ExtraBold</vt:lpstr>
      <vt:lpstr>Montserrat SemiBold</vt:lpstr>
      <vt:lpstr>Symbol</vt:lpstr>
      <vt:lpstr>Wingdings</vt:lpstr>
      <vt:lpstr>Conception personnalisée</vt:lpstr>
      <vt:lpstr>1_Conception personnalisée</vt:lpstr>
      <vt:lpstr>Prévoyance Pro</vt:lpstr>
      <vt:lpstr>Prévoyance Pro – Nouvelle version régime Prof Lib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Homme clé</dc:title>
  <dc:creator>DUMAY Agnes</dc:creator>
  <cp:lastModifiedBy>LE RESTE STEPHANIE</cp:lastModifiedBy>
  <cp:revision>31</cp:revision>
  <cp:lastPrinted>2020-09-02T14:43:00Z</cp:lastPrinted>
  <dcterms:created xsi:type="dcterms:W3CDTF">2022-03-02T15:10:01Z</dcterms:created>
  <dcterms:modified xsi:type="dcterms:W3CDTF">2022-04-06T07:37:09Z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0x0101006EFC999BBA2BFE45A076766461E268CD</vt:lpwstr>
  </property>
</Properties>
</file>