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3"/>
  </p:notesMasterIdLst>
  <p:handoutMasterIdLst>
    <p:handoutMasterId r:id="rId24"/>
  </p:handoutMasterIdLst>
  <p:sldIdLst>
    <p:sldId id="286" r:id="rId13"/>
    <p:sldId id="289" r:id="rId14"/>
    <p:sldId id="436" r:id="rId15"/>
    <p:sldId id="4300" r:id="rId16"/>
    <p:sldId id="4299" r:id="rId17"/>
    <p:sldId id="4301" r:id="rId18"/>
    <p:sldId id="4302" r:id="rId19"/>
    <p:sldId id="4303" r:id="rId20"/>
    <p:sldId id="4304" r:id="rId21"/>
    <p:sldId id="4305" r:id="rId22"/>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8D8D"/>
    <a:srgbClr val="BFBFBF"/>
    <a:srgbClr val="DE6225"/>
    <a:srgbClr val="581D41"/>
    <a:srgbClr val="F7DAAF"/>
    <a:srgbClr val="A79C86"/>
    <a:srgbClr val="EB0F2D"/>
    <a:srgbClr val="EA9922"/>
    <a:srgbClr val="FFDDED"/>
    <a:srgbClr val="FF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1" autoAdjust="0"/>
    <p:restoredTop sz="94629" autoAdjust="0"/>
  </p:normalViewPr>
  <p:slideViewPr>
    <p:cSldViewPr snapToGrid="0">
      <p:cViewPr varScale="1">
        <p:scale>
          <a:sx n="81" d="100"/>
          <a:sy n="81" d="100"/>
        </p:scale>
        <p:origin x="566" y="72"/>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20/12/2022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20/12/2022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1622792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3222029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823376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4183235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1350271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2721383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16227929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3" name="Image 12"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27640" y="6268551"/>
            <a:ext cx="280381" cy="306554"/>
          </a:xfrm>
          <a:prstGeom prst="rect">
            <a:avLst/>
          </a:prstGeom>
        </p:spPr>
      </p:pic>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3725" y="6201437"/>
            <a:ext cx="1357807" cy="446240"/>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9.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pic>
        <p:nvPicPr>
          <p:cNvPr id="17" name="Image 1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838610" y="6360547"/>
            <a:ext cx="1153004" cy="378932"/>
          </a:xfrm>
          <a:prstGeom prst="rect">
            <a:avLst/>
          </a:prstGeom>
        </p:spPr>
      </p:pic>
      <p:pic>
        <p:nvPicPr>
          <p:cNvPr id="11" name="Picture 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7.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 Id="rId9" Type="http://schemas.openxmlformats.org/officeDocument/2006/relationships/image" Target="../media/image21.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5.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7.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7.sv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notesSlide" Target="../notesSlides/notesSlide9.xml"/><Relationship Id="rId7"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3" y="260890"/>
            <a:ext cx="9002429" cy="5849456"/>
          </a:xfrm>
        </p:spPr>
      </p:pic>
      <p:sp>
        <p:nvSpPr>
          <p:cNvPr id="12" name="Espace réservé du texte 11"/>
          <p:cNvSpPr>
            <a:spLocks noGrp="1"/>
          </p:cNvSpPr>
          <p:nvPr>
            <p:ph type="body" sz="quarter" idx="10"/>
          </p:nvPr>
        </p:nvSpPr>
        <p:spPr>
          <a:xfrm>
            <a:off x="3569559" y="6325516"/>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a:t>
            </a:r>
            <a:r>
              <a:rPr lang="fr-FR" sz="2000" dirty="0">
                <a:solidFill>
                  <a:schemeClr val="bg2">
                    <a:lumMod val="25000"/>
                  </a:schemeClr>
                </a:solidFill>
                <a:latin typeface="Aharoni" panose="02010803020104030203" pitchFamily="2" charset="-79"/>
                <a:cs typeface="Aharoni" panose="02010803020104030203" pitchFamily="2" charset="-79"/>
              </a:rPr>
              <a:t>14/01/2022</a:t>
            </a:r>
            <a:r>
              <a:rPr lang="fr-FR" dirty="0">
                <a:solidFill>
                  <a:schemeClr val="bg2">
                    <a:lumMod val="25000"/>
                  </a:schemeClr>
                </a:solidFill>
                <a:latin typeface="Aharoni" panose="02010803020104030203" pitchFamily="2" charset="-79"/>
                <a:cs typeface="Aharoni" panose="02010803020104030203" pitchFamily="2" charset="-79"/>
              </a:rPr>
              <a:t> – Semaine 2</a:t>
            </a:r>
          </a:p>
          <a:p>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796" y="69536"/>
            <a:ext cx="2333625" cy="2447925"/>
          </a:xfrm>
          <a:prstGeom prst="rect">
            <a:avLst/>
          </a:prstGeom>
        </p:spPr>
      </p:pic>
      <p:sp>
        <p:nvSpPr>
          <p:cNvPr id="11" name="Ellipse 10"/>
          <p:cNvSpPr/>
          <p:nvPr/>
        </p:nvSpPr>
        <p:spPr>
          <a:xfrm>
            <a:off x="2554094" y="2741660"/>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523220"/>
          </a:xfrm>
          <a:prstGeom prst="rect">
            <a:avLst/>
          </a:prstGeom>
        </p:spPr>
        <p:txBody>
          <a:bodyPr wrap="square">
            <a:spAutoFit/>
          </a:bodyPr>
          <a:lstStyle/>
          <a:p>
            <a:pPr algn="ctr"/>
            <a:r>
              <a:rPr lang="fr-FR" sz="2800"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L’ESSENTIEL DE VOS INFOS </a:t>
            </a:r>
            <a:r>
              <a:rPr lang="fr-FR" sz="2800" b="1"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1956" y="432928"/>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2" y="1319843"/>
            <a:ext cx="11378241" cy="4675516"/>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3427" y="6289705"/>
            <a:ext cx="4185377"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 1</a:t>
            </a:r>
            <a:r>
              <a:rPr lang="fr-FR" baseline="30000"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er</a:t>
            </a: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 sujet </a:t>
            </a:r>
          </a:p>
        </p:txBody>
      </p:sp>
      <p:sp>
        <p:nvSpPr>
          <p:cNvPr id="7" name="Rectangle 6"/>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S2 2022</a:t>
            </a:r>
          </a:p>
        </p:txBody>
      </p:sp>
      <p:sp>
        <p:nvSpPr>
          <p:cNvPr id="8" name="Rectangle 7"/>
          <p:cNvSpPr/>
          <p:nvPr/>
        </p:nvSpPr>
        <p:spPr>
          <a:xfrm>
            <a:off x="572435" y="1445954"/>
            <a:ext cx="10961859" cy="3816429"/>
          </a:xfrm>
          <a:prstGeom prst="rect">
            <a:avLst/>
          </a:prstGeom>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 n°1…</a:t>
            </a:r>
          </a:p>
          <a:p>
            <a:endParaRPr lang="fr-FR" sz="12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La reprise à la concurrence d’un contrat de « Prévoyance Pro »</a:t>
            </a:r>
          </a:p>
          <a:p>
            <a:pPr lvl="3">
              <a:defRPr/>
            </a:pPr>
            <a:endParaRPr lang="fr-FR" sz="1000" b="1" dirty="0">
              <a:solidFill>
                <a:schemeClr val="tx1">
                  <a:lumMod val="75000"/>
                  <a:lumOff val="25000"/>
                </a:schemeClr>
              </a:solidFill>
              <a:latin typeface="Arial Black" panose="020B0A04020102020204" pitchFamily="34" charset="0"/>
              <a:cs typeface="Aharoni" panose="02010803020104030203" pitchFamily="2" charset="-79"/>
            </a:endParaRP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Contexte</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Process : modalités et étapes à respecter</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Schématisation des parcours :</a:t>
            </a:r>
          </a:p>
          <a:p>
            <a:pPr marL="2743200" lvl="5" indent="-457200">
              <a:buFont typeface="Wingdings" panose="05000000000000000000" pitchFamily="2" charset="2"/>
              <a:buChar char="ü"/>
              <a:defRPr/>
            </a:pPr>
            <a:r>
              <a:rPr lang="fr-FR" sz="2400" b="1" dirty="0">
                <a:solidFill>
                  <a:schemeClr val="bg1"/>
                </a:solidFill>
                <a:latin typeface="Arial Black" panose="020B0A04020102020204" pitchFamily="34" charset="0"/>
                <a:cs typeface="Aharoni" panose="02010803020104030203" pitchFamily="2" charset="-79"/>
              </a:rPr>
              <a:t>Sans et avec sélection médicale</a:t>
            </a:r>
          </a:p>
        </p:txBody>
      </p:sp>
      <p:sp>
        <p:nvSpPr>
          <p:cNvPr id="10" name="ZoneTexte 9"/>
          <p:cNvSpPr txBox="1"/>
          <p:nvPr/>
        </p:nvSpPr>
        <p:spPr>
          <a:xfrm>
            <a:off x="1028198" y="418975"/>
            <a:ext cx="1295547" cy="338554"/>
          </a:xfrm>
          <a:prstGeom prst="rect">
            <a:avLst/>
          </a:prstGeom>
          <a:noFill/>
        </p:spPr>
        <p:txBody>
          <a:bodyPr wrap="none" rtlCol="0">
            <a:spAutoFit/>
          </a:bodyPr>
          <a:lstStyle/>
          <a:p>
            <a:r>
              <a:rPr lang="fr-FR" sz="1600" b="1" dirty="0">
                <a:solidFill>
                  <a:schemeClr val="tx1">
                    <a:lumMod val="65000"/>
                    <a:lumOff val="35000"/>
                  </a:schemeClr>
                </a:solidFill>
                <a:effectLst>
                  <a:outerShdw blurRad="38100" dist="38100" dir="2700000" algn="tl">
                    <a:srgbClr val="000000">
                      <a:alpha val="43137"/>
                    </a:srgbClr>
                  </a:outerShdw>
                </a:effectLst>
                <a:latin typeface="Montserrat ExtraLight" panose="00000300000000000000" pitchFamily="2" charset="0"/>
                <a:cs typeface="Calibri" panose="020F0502020204030204" pitchFamily="34" charset="0"/>
              </a:rPr>
              <a:t>SEMAINE 2</a:t>
            </a:r>
          </a:p>
        </p:txBody>
      </p:sp>
    </p:spTree>
    <p:extLst>
      <p:ext uri="{BB962C8B-B14F-4D97-AF65-F5344CB8AC3E}">
        <p14:creationId xmlns:p14="http://schemas.microsoft.com/office/powerpoint/2010/main" val="330048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CONTEXTE</a:t>
            </a: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S2 2022</a:t>
            </a:r>
          </a:p>
        </p:txBody>
      </p:sp>
      <p:sp>
        <p:nvSpPr>
          <p:cNvPr id="11" name="ZoneTexte 10"/>
          <p:cNvSpPr txBox="1"/>
          <p:nvPr/>
        </p:nvSpPr>
        <p:spPr>
          <a:xfrm>
            <a:off x="736736" y="1312295"/>
            <a:ext cx="10697882" cy="4996300"/>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Constat</a:t>
            </a:r>
            <a:r>
              <a:rPr lang="fr-FR" sz="1600" dirty="0">
                <a:latin typeface="Arial Narrow" panose="020B0606020202030204" pitchFamily="34" charset="0"/>
                <a:cs typeface="Calibri" panose="020F0502020204030204" pitchFamily="34" charset="0"/>
              </a:rPr>
              <a:t> : </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Une réponse à votre attente forte, que nous avons relayée… et ça a payé ! </a:t>
            </a:r>
            <a:r>
              <a:rPr lang="fr-FR" sz="1600" dirty="0">
                <a:latin typeface="Arial Narrow" panose="020B0606020202030204" pitchFamily="34" charset="0"/>
                <a:cs typeface="Calibri" panose="020F0502020204030204" pitchFamily="34" charset="0"/>
                <a:sym typeface="Wingdings" panose="05000000000000000000" pitchFamily="2" charset="2"/>
              </a:rPr>
              <a:t> </a:t>
            </a: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En l’attente de la mise en place d’un process digitalisé des souscriptions de contrats « Prévoyance Pro » </a:t>
            </a:r>
            <a:r>
              <a:rPr lang="fr-FR" sz="1600" b="1" dirty="0">
                <a:latin typeface="Arial Narrow" panose="020B0606020202030204" pitchFamily="34" charset="0"/>
                <a:cs typeface="Calibri" panose="020F0502020204030204" pitchFamily="34" charset="0"/>
              </a:rPr>
              <a:t>avec reprise concurrence</a:t>
            </a:r>
            <a:r>
              <a:rPr lang="fr-FR" sz="1600" dirty="0">
                <a:latin typeface="Arial Narrow" panose="020B0606020202030204" pitchFamily="34" charset="0"/>
                <a:cs typeface="Calibri" panose="020F0502020204030204" pitchFamily="34" charset="0"/>
              </a:rPr>
              <a:t>, et afin de faciliter ce type de souscriptions, une solution de contournement est mise en place</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Solutions proposées</a:t>
            </a:r>
            <a:r>
              <a:rPr lang="fr-FR" sz="1600" dirty="0">
                <a:latin typeface="Arial Narrow" panose="020B0606020202030204" pitchFamily="34" charset="0"/>
                <a:cs typeface="Calibri" panose="020F0502020204030204" pitchFamily="34" charset="0"/>
              </a:rPr>
              <a:t> :</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2 process transitoires de souscription, en </a:t>
            </a:r>
            <a:r>
              <a:rPr lang="fr-FR" sz="1600" dirty="0" err="1">
                <a:latin typeface="Arial Narrow" panose="020B0606020202030204" pitchFamily="34" charset="0"/>
                <a:cs typeface="Calibri" panose="020F0502020204030204" pitchFamily="34" charset="0"/>
              </a:rPr>
              <a:t>Webassur</a:t>
            </a: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Pour les contrats, soit sans, soit avec sélection médicale</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Modalités</a:t>
            </a:r>
            <a:r>
              <a:rPr lang="fr-FR" sz="1600" dirty="0">
                <a:latin typeface="Arial Narrow" panose="020B0606020202030204" pitchFamily="34" charset="0"/>
                <a:cs typeface="Calibri" panose="020F0502020204030204" pitchFamily="34" charset="0"/>
              </a:rPr>
              <a:t> :</a:t>
            </a:r>
          </a:p>
          <a:p>
            <a:pPr marL="800100" lvl="1" indent="-342900" algn="just">
              <a:buClr>
                <a:schemeClr val="tx2"/>
              </a:buClr>
              <a:buFont typeface="Wingdings" panose="05000000000000000000" pitchFamily="2" charset="2"/>
              <a:buChar char="§"/>
            </a:pPr>
            <a:r>
              <a:rPr lang="fr-FR" sz="1600" b="1" dirty="0">
                <a:latin typeface="Arial Narrow" panose="020B0606020202030204" pitchFamily="34" charset="0"/>
                <a:cs typeface="Calibri" panose="020F0502020204030204" pitchFamily="34" charset="0"/>
              </a:rPr>
              <a:t>Après analyse du dossier et </a:t>
            </a:r>
            <a:r>
              <a:rPr lang="fr-FR" sz="1600" b="1" dirty="0">
                <a:solidFill>
                  <a:srgbClr val="C00000"/>
                </a:solidFill>
                <a:latin typeface="Arial Narrow" panose="020B0606020202030204" pitchFamily="34" charset="0"/>
                <a:cs typeface="Calibri" panose="020F0502020204030204" pitchFamily="34" charset="0"/>
              </a:rPr>
              <a:t>accord du CEP</a:t>
            </a:r>
            <a:r>
              <a:rPr lang="fr-FR" sz="1600" b="1" dirty="0">
                <a:latin typeface="Arial Narrow" panose="020B0606020202030204" pitchFamily="34" charset="0"/>
                <a:cs typeface="Calibri" panose="020F0502020204030204" pitchFamily="34" charset="0"/>
              </a:rPr>
              <a:t>, et pour les contrats dont le </a:t>
            </a:r>
            <a:r>
              <a:rPr lang="fr-FR" sz="1600" b="1" dirty="0">
                <a:solidFill>
                  <a:srgbClr val="C00000"/>
                </a:solidFill>
                <a:latin typeface="Arial Narrow" panose="020B0606020202030204" pitchFamily="34" charset="0"/>
                <a:cs typeface="Calibri" panose="020F0502020204030204" pitchFamily="34" charset="0"/>
              </a:rPr>
              <a:t>montant des IJ</a:t>
            </a:r>
            <a:r>
              <a:rPr lang="fr-FR" sz="1600" b="1" dirty="0">
                <a:latin typeface="Arial Narrow" panose="020B0606020202030204" pitchFamily="34" charset="0"/>
                <a:cs typeface="Calibri" panose="020F0502020204030204" pitchFamily="34" charset="0"/>
              </a:rPr>
              <a:t> sera </a:t>
            </a:r>
            <a:r>
              <a:rPr lang="fr-FR" sz="1600" b="1" dirty="0">
                <a:solidFill>
                  <a:srgbClr val="C00000"/>
                </a:solidFill>
                <a:latin typeface="Arial Narrow" panose="020B0606020202030204" pitchFamily="34" charset="0"/>
                <a:cs typeface="Calibri" panose="020F0502020204030204" pitchFamily="34" charset="0"/>
              </a:rPr>
              <a:t>au maximum égal à celui du contrat concurrence</a:t>
            </a:r>
            <a:r>
              <a:rPr lang="fr-FR" sz="1600" b="1" dirty="0">
                <a:latin typeface="Arial Narrow" panose="020B0606020202030204" pitchFamily="34" charset="0"/>
                <a:cs typeface="Calibri" panose="020F0502020204030204" pitchFamily="34" charset="0"/>
              </a:rPr>
              <a:t>, possibilité de :</a:t>
            </a:r>
            <a:endParaRPr lang="fr-FR" sz="1600" dirty="0">
              <a:latin typeface="Arial Narrow" panose="020B0606020202030204" pitchFamily="34" charset="0"/>
              <a:cs typeface="Calibri" panose="020F0502020204030204" pitchFamily="34" charset="0"/>
              <a:sym typeface="Wingdings" panose="05000000000000000000" pitchFamily="2" charset="2"/>
            </a:endParaRPr>
          </a:p>
          <a:p>
            <a:pPr marL="1257300" lvl="2" indent="-342900" algn="just">
              <a:buClr>
                <a:schemeClr val="tx2"/>
              </a:buClr>
              <a:buFont typeface="Wingdings" panose="05000000000000000000" pitchFamily="2" charset="2"/>
              <a:buChar char="ü"/>
            </a:pPr>
            <a:r>
              <a:rPr lang="fr-FR" sz="1600" b="1" dirty="0">
                <a:latin typeface="Arial Narrow" panose="020B0606020202030204" pitchFamily="34" charset="0"/>
                <a:cs typeface="Calibri" panose="020F0502020204030204" pitchFamily="34" charset="0"/>
              </a:rPr>
              <a:t>Supprimer le délai de carence,</a:t>
            </a:r>
          </a:p>
          <a:p>
            <a:pPr marL="1257300" lvl="2" indent="-342900" algn="just">
              <a:buClr>
                <a:schemeClr val="tx2"/>
              </a:buClr>
              <a:buFont typeface="Wingdings" panose="05000000000000000000" pitchFamily="2" charset="2"/>
              <a:buChar char="ü"/>
            </a:pPr>
            <a:r>
              <a:rPr lang="fr-FR" sz="1600" b="1" dirty="0">
                <a:latin typeface="Arial Narrow" panose="020B0606020202030204" pitchFamily="34" charset="0"/>
                <a:cs typeface="Calibri" panose="020F0502020204030204" pitchFamily="34" charset="0"/>
              </a:rPr>
              <a:t>Faire 3 mois de cotisation gratuite </a:t>
            </a:r>
            <a:r>
              <a:rPr lang="fr-FR" sz="1600" i="1" dirty="0">
                <a:latin typeface="Arial Narrow" panose="020B0606020202030204" pitchFamily="34" charset="0"/>
                <a:cs typeface="Calibri" panose="020F0502020204030204" pitchFamily="34" charset="0"/>
              </a:rPr>
              <a:t>(pour éviter la double cotisation, le temps de la résiliation du contrat concurrent)</a:t>
            </a: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sym typeface="Wingdings" panose="05000000000000000000" pitchFamily="2" charset="2"/>
            </a:endParaRPr>
          </a:p>
          <a:p>
            <a:pPr algn="just">
              <a:defRPr/>
            </a:pPr>
            <a:endParaRPr lang="fr-FR" sz="1467" dirty="0">
              <a:latin typeface="Arial"/>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p:txBody>
      </p:sp>
      <p:pic>
        <p:nvPicPr>
          <p:cNvPr id="7" name="Graphique 19">
            <a:extLst>
              <a:ext uri="{FF2B5EF4-FFF2-40B4-BE49-F238E27FC236}">
                <a16:creationId xmlns:a16="http://schemas.microsoft.com/office/drawing/2014/main" id="{D07732A1-FB1D-466A-98ED-84A88BB629B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655" y="1939729"/>
            <a:ext cx="452791" cy="452791"/>
          </a:xfrm>
          <a:prstGeom prst="rect">
            <a:avLst/>
          </a:prstGeom>
        </p:spPr>
      </p:pic>
      <p:pic>
        <p:nvPicPr>
          <p:cNvPr id="10" name="Image 9">
            <a:extLst>
              <a:ext uri="{FF2B5EF4-FFF2-40B4-BE49-F238E27FC236}">
                <a16:creationId xmlns:a16="http://schemas.microsoft.com/office/drawing/2014/main" id="{58BBFB52-DF7B-49A5-BA89-162F8312C7B4}"/>
              </a:ext>
            </a:extLst>
          </p:cNvPr>
          <p:cNvPicPr>
            <a:picLocks noChangeAspect="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60216" y="3338856"/>
            <a:ext cx="676230" cy="523747"/>
          </a:xfrm>
          <a:prstGeom prst="rect">
            <a:avLst/>
          </a:prstGeom>
        </p:spPr>
      </p:pic>
      <p:pic>
        <p:nvPicPr>
          <p:cNvPr id="12" name="Image 11">
            <a:extLst>
              <a:ext uri="{FF2B5EF4-FFF2-40B4-BE49-F238E27FC236}">
                <a16:creationId xmlns:a16="http://schemas.microsoft.com/office/drawing/2014/main" id="{AF39E1F8-511C-4B85-B617-05BA69E29CEF}"/>
              </a:ext>
            </a:extLst>
          </p:cNvPr>
          <p:cNvPicPr>
            <a:picLocks noChangeAspect="1"/>
          </p:cNvPicPr>
          <p:nvPr/>
        </p:nvPicPr>
        <p:blipFill>
          <a:blip r:embed="rId7">
            <a:duotone>
              <a:schemeClr val="accent3">
                <a:shade val="45000"/>
                <a:satMod val="135000"/>
              </a:schemeClr>
              <a:prstClr val="white"/>
            </a:duotone>
          </a:blip>
          <a:stretch>
            <a:fillRect/>
          </a:stretch>
        </p:blipFill>
        <p:spPr>
          <a:xfrm>
            <a:off x="616488" y="4536559"/>
            <a:ext cx="699831" cy="706692"/>
          </a:xfrm>
          <a:prstGeom prst="rect">
            <a:avLst/>
          </a:prstGeom>
        </p:spPr>
      </p:pic>
      <p:pic>
        <p:nvPicPr>
          <p:cNvPr id="15" name="Graphique 14">
            <a:extLst>
              <a:ext uri="{FF2B5EF4-FFF2-40B4-BE49-F238E27FC236}">
                <a16:creationId xmlns:a16="http://schemas.microsoft.com/office/drawing/2014/main" id="{E92BE1BA-76DF-4472-87F5-8EAA437AEC3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819418" y="4957238"/>
            <a:ext cx="588467" cy="588467"/>
          </a:xfrm>
          <a:prstGeom prst="rect">
            <a:avLst/>
          </a:prstGeom>
        </p:spPr>
      </p:pic>
    </p:spTree>
    <p:extLst>
      <p:ext uri="{BB962C8B-B14F-4D97-AF65-F5344CB8AC3E}">
        <p14:creationId xmlns:p14="http://schemas.microsoft.com/office/powerpoint/2010/main" val="3673353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PROCESS : modalités et étapes à respecter </a:t>
            </a:r>
            <a:r>
              <a:rPr lang="fr-FR" sz="1600" i="1" spc="30" dirty="0">
                <a:latin typeface="Montserrat Black" panose="00000A00000000000000" pitchFamily="2" charset="0"/>
              </a:rPr>
              <a:t>(1/2)</a:t>
            </a:r>
            <a:endParaRPr lang="fr-FR" sz="2000" i="1"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S2 2022</a:t>
            </a:r>
          </a:p>
        </p:txBody>
      </p:sp>
      <p:sp>
        <p:nvSpPr>
          <p:cNvPr id="11" name="ZoneTexte 10"/>
          <p:cNvSpPr txBox="1"/>
          <p:nvPr/>
        </p:nvSpPr>
        <p:spPr>
          <a:xfrm>
            <a:off x="736736" y="1256021"/>
            <a:ext cx="10376916" cy="4201146"/>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err="1">
                <a:latin typeface="Arial Narrow" panose="020B0606020202030204" pitchFamily="34" charset="0"/>
                <a:cs typeface="Calibri" panose="020F0502020204030204" pitchFamily="34" charset="0"/>
              </a:rPr>
              <a:t>Pré-requis</a:t>
            </a:r>
            <a:r>
              <a:rPr lang="fr-FR" sz="1600" dirty="0">
                <a:latin typeface="Arial Narrow" panose="020B0606020202030204" pitchFamily="34" charset="0"/>
                <a:cs typeface="Calibri" panose="020F0502020204030204" pitchFamily="34" charset="0"/>
              </a:rPr>
              <a:t> : </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Pour faire une reprise de contrat à la concurrence, il s’agit de tenir compte de la date d’échéance dudit contrat</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Il est nécessaire d’initier la démarche de reprise </a:t>
            </a:r>
            <a:r>
              <a:rPr lang="fr-FR" b="1" dirty="0">
                <a:solidFill>
                  <a:srgbClr val="C00000"/>
                </a:solidFill>
                <a:effectLst>
                  <a:outerShdw blurRad="38100" dist="38100" dir="2700000" algn="tl">
                    <a:srgbClr val="000000">
                      <a:alpha val="43137"/>
                    </a:srgbClr>
                  </a:outerShdw>
                </a:effectLst>
                <a:latin typeface="Arial Narrow" panose="020B0606020202030204" pitchFamily="34" charset="0"/>
                <a:cs typeface="Calibri" panose="020F0502020204030204" pitchFamily="34" charset="0"/>
              </a:rPr>
              <a:t>5 mois avant</a:t>
            </a:r>
            <a:r>
              <a:rPr lang="fr-FR" sz="1600" b="1" dirty="0">
                <a:latin typeface="Arial Narrow" panose="020B0606020202030204" pitchFamily="34" charset="0"/>
                <a:cs typeface="Calibri" panose="020F0502020204030204" pitchFamily="34" charset="0"/>
              </a:rPr>
              <a:t> </a:t>
            </a:r>
            <a:r>
              <a:rPr lang="fr-FR" sz="1600" dirty="0">
                <a:latin typeface="Arial Narrow" panose="020B0606020202030204" pitchFamily="34" charset="0"/>
                <a:cs typeface="Calibri" panose="020F0502020204030204" pitchFamily="34" charset="0"/>
              </a:rPr>
              <a:t>l’échéance </a:t>
            </a:r>
            <a:r>
              <a:rPr lang="fr-FR" sz="1600" i="1" dirty="0">
                <a:latin typeface="Arial Narrow" panose="020B0606020202030204" pitchFamily="34" charset="0"/>
                <a:cs typeface="Calibri" panose="020F0502020204030204" pitchFamily="34" charset="0"/>
              </a:rPr>
              <a:t>(afin d’en permettre la finalisation, avant l’envoi de la résiliation 2 mois avant l’échéance)</a:t>
            </a:r>
            <a:endParaRPr lang="fr-FR" sz="1600" dirty="0">
              <a:latin typeface="Arial Narrow" panose="020B0606020202030204" pitchFamily="34" charset="0"/>
              <a:cs typeface="Calibri" panose="020F0502020204030204" pitchFamily="34" charset="0"/>
            </a:endParaRPr>
          </a:p>
          <a:p>
            <a:pPr algn="just">
              <a:buClr>
                <a:schemeClr val="tx2"/>
              </a:buClr>
            </a:pPr>
            <a:endParaRPr lang="fr-FR" sz="25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Etape 1</a:t>
            </a:r>
            <a:r>
              <a:rPr lang="fr-FR" sz="1600" dirty="0">
                <a:latin typeface="Arial Narrow" panose="020B0606020202030204" pitchFamily="34" charset="0"/>
                <a:cs typeface="Calibri" panose="020F0502020204030204" pitchFamily="34" charset="0"/>
              </a:rPr>
              <a:t> :</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Réalisation d’une simulation</a:t>
            </a:r>
          </a:p>
          <a:p>
            <a:pPr algn="just">
              <a:buClr>
                <a:schemeClr val="tx2"/>
              </a:buClr>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Etape 2</a:t>
            </a:r>
            <a:r>
              <a:rPr lang="fr-FR" sz="1600" dirty="0">
                <a:latin typeface="Arial Narrow" panose="020B0606020202030204" pitchFamily="34" charset="0"/>
                <a:cs typeface="Calibri" panose="020F0502020204030204" pitchFamily="34" charset="0"/>
              </a:rPr>
              <a:t> :</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Envoi dossier complet au Centre d’Expertise Pro (CEP) :</a:t>
            </a:r>
          </a:p>
          <a:p>
            <a:pPr marL="1257300" lvl="2"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Ladite simulation</a:t>
            </a:r>
          </a:p>
          <a:p>
            <a:pPr marL="1257300" lvl="2"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Une copie du contrat concurrent </a:t>
            </a:r>
            <a:r>
              <a:rPr lang="fr-FR" sz="1600" i="1" dirty="0">
                <a:latin typeface="Arial Narrow" panose="020B0606020202030204" pitchFamily="34" charset="0"/>
                <a:cs typeface="Calibri" panose="020F0502020204030204" pitchFamily="34" charset="0"/>
              </a:rPr>
              <a:t>(bulletin d’adhésion et conditions particulières)</a:t>
            </a:r>
          </a:p>
          <a:p>
            <a:pPr marL="1257300" lvl="2"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Le numéro d’identifiant du client</a:t>
            </a:r>
          </a:p>
          <a:p>
            <a:pPr algn="just">
              <a:buClr>
                <a:schemeClr val="tx2"/>
              </a:buClr>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endParaRPr lang="fr-FR" sz="1600" dirty="0">
              <a:latin typeface="Arial Narrow" panose="020B0606020202030204" pitchFamily="34" charset="0"/>
              <a:cs typeface="Calibri" panose="020F0502020204030204" pitchFamily="34" charset="0"/>
            </a:endParaRPr>
          </a:p>
        </p:txBody>
      </p:sp>
      <p:pic>
        <p:nvPicPr>
          <p:cNvPr id="10" name="Image 9">
            <a:extLst>
              <a:ext uri="{FF2B5EF4-FFF2-40B4-BE49-F238E27FC236}">
                <a16:creationId xmlns:a16="http://schemas.microsoft.com/office/drawing/2014/main" id="{58BBFB52-DF7B-49A5-BA89-162F8312C7B4}"/>
              </a:ext>
            </a:extLst>
          </p:cNvPr>
          <p:cNvPicPr>
            <a:picLocks noChangeAspect="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811037" y="2931178"/>
            <a:ext cx="676230" cy="523747"/>
          </a:xfrm>
          <a:prstGeom prst="rect">
            <a:avLst/>
          </a:prstGeom>
        </p:spPr>
      </p:pic>
      <p:pic>
        <p:nvPicPr>
          <p:cNvPr id="14" name="Graphique 58">
            <a:extLst>
              <a:ext uri="{FF2B5EF4-FFF2-40B4-BE49-F238E27FC236}">
                <a16:creationId xmlns:a16="http://schemas.microsoft.com/office/drawing/2014/main" id="{FB4A1FE0-68FE-4C52-B5AE-EC260FA4E7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7695" y="2272397"/>
            <a:ext cx="452791" cy="452791"/>
          </a:xfrm>
          <a:prstGeom prst="rect">
            <a:avLst/>
          </a:prstGeom>
        </p:spPr>
      </p:pic>
    </p:spTree>
    <p:extLst>
      <p:ext uri="{BB962C8B-B14F-4D97-AF65-F5344CB8AC3E}">
        <p14:creationId xmlns:p14="http://schemas.microsoft.com/office/powerpoint/2010/main" val="2333947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PROCESS : modalités et étapes à respecter </a:t>
            </a:r>
            <a:r>
              <a:rPr lang="fr-FR" sz="1600" i="1" spc="30" dirty="0">
                <a:latin typeface="Montserrat Black" panose="00000A00000000000000" pitchFamily="2" charset="0"/>
              </a:rPr>
              <a:t>(2/2)</a:t>
            </a:r>
            <a:endParaRPr lang="fr-FR" sz="2000" i="1"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S2 2022</a:t>
            </a:r>
          </a:p>
        </p:txBody>
      </p:sp>
      <p:sp>
        <p:nvSpPr>
          <p:cNvPr id="11" name="ZoneTexte 10"/>
          <p:cNvSpPr txBox="1"/>
          <p:nvPr/>
        </p:nvSpPr>
        <p:spPr>
          <a:xfrm>
            <a:off x="736736" y="1143479"/>
            <a:ext cx="10697882" cy="4093424"/>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Etape 3</a:t>
            </a:r>
            <a:r>
              <a:rPr lang="fr-FR" sz="1600" dirty="0">
                <a:latin typeface="Arial Narrow" panose="020B0606020202030204" pitchFamily="34" charset="0"/>
                <a:cs typeface="Calibri" panose="020F0502020204030204" pitchFamily="34" charset="0"/>
              </a:rPr>
              <a:t> :</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Le CEP complète une fiche d’étude de garanties, qui permettra de formaliser l’accord ou le refus de suppression du délai de carence, et l’envoie au CAPRO</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Pourquoi ? Afin de nous assurer l’absence de déperdition de garanties pour le client, et ainsi de préserver la qualité de notre devoir de conseil</a:t>
            </a:r>
          </a:p>
          <a:p>
            <a:pPr algn="just">
              <a:buClr>
                <a:schemeClr val="tx2"/>
              </a:buClr>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Etape 4</a:t>
            </a:r>
            <a:r>
              <a:rPr lang="fr-FR" sz="1600" dirty="0">
                <a:latin typeface="Arial Narrow" panose="020B0606020202030204" pitchFamily="34" charset="0"/>
                <a:cs typeface="Calibri" panose="020F0502020204030204" pitchFamily="34" charset="0"/>
              </a:rPr>
              <a:t> :</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En cas d’accord du CEP, le CAPRO pourra alors </a:t>
            </a:r>
            <a:r>
              <a:rPr lang="fr-FR" sz="1600" b="1" dirty="0">
                <a:latin typeface="Arial Narrow" panose="020B0606020202030204" pitchFamily="34" charset="0"/>
                <a:cs typeface="Calibri" panose="020F0502020204030204" pitchFamily="34" charset="0"/>
              </a:rPr>
              <a:t>saisir le contrat via </a:t>
            </a:r>
            <a:r>
              <a:rPr lang="fr-FR" sz="1600" b="1" dirty="0" err="1">
                <a:latin typeface="Arial Narrow" panose="020B0606020202030204" pitchFamily="34" charset="0"/>
                <a:cs typeface="Calibri" panose="020F0502020204030204" pitchFamily="34" charset="0"/>
              </a:rPr>
              <a:t>WebAssur</a:t>
            </a:r>
            <a:r>
              <a:rPr lang="fr-FR" sz="1600" dirty="0">
                <a:latin typeface="Arial Narrow" panose="020B0606020202030204" pitchFamily="34" charset="0"/>
                <a:cs typeface="Calibri" panose="020F0502020204030204" pitchFamily="34" charset="0"/>
              </a:rPr>
              <a:t> :</a:t>
            </a:r>
          </a:p>
          <a:p>
            <a:pPr marL="1257300" lvl="2" indent="-342900" algn="just">
              <a:buClr>
                <a:schemeClr val="tx2"/>
              </a:buClr>
              <a:buFont typeface="Wingdings" panose="05000000000000000000" pitchFamily="2" charset="2"/>
              <a:buChar char="ü"/>
            </a:pPr>
            <a:r>
              <a:rPr lang="fr-FR" sz="1600" b="1" dirty="0">
                <a:latin typeface="Arial Narrow" panose="020B0606020202030204" pitchFamily="34" charset="0"/>
                <a:cs typeface="Calibri" panose="020F0502020204030204" pitchFamily="34" charset="0"/>
              </a:rPr>
              <a:t>S’il n’y a pas de sélection médicale </a:t>
            </a:r>
            <a:r>
              <a:rPr lang="fr-FR" sz="1600" dirty="0">
                <a:latin typeface="Arial Narrow" panose="020B0606020202030204" pitchFamily="34" charset="0"/>
                <a:cs typeface="Calibri" panose="020F0502020204030204" pitchFamily="34" charset="0"/>
              </a:rPr>
              <a:t>: adresser le courrier de résiliation concurrence signé par le client </a:t>
            </a:r>
            <a:r>
              <a:rPr lang="fr-FR" sz="1600" i="1" dirty="0">
                <a:latin typeface="Arial Narrow" panose="020B0606020202030204" pitchFamily="34" charset="0"/>
                <a:cs typeface="Calibri" panose="020F0502020204030204" pitchFamily="34" charset="0"/>
              </a:rPr>
              <a:t>(dont le modèle à compléter est fourni par le CEP, conjointement à l’accord délivré)</a:t>
            </a:r>
          </a:p>
          <a:p>
            <a:pPr marL="1257300" lvl="2" indent="-342900" algn="just">
              <a:buClr>
                <a:schemeClr val="tx2"/>
              </a:buClr>
              <a:buFont typeface="Wingdings" panose="05000000000000000000" pitchFamily="2" charset="2"/>
              <a:buChar char="ü"/>
            </a:pPr>
            <a:r>
              <a:rPr lang="fr-FR" sz="1600" b="1" dirty="0">
                <a:latin typeface="Arial Narrow" panose="020B0606020202030204" pitchFamily="34" charset="0"/>
                <a:cs typeface="Calibri" panose="020F0502020204030204" pitchFamily="34" charset="0"/>
              </a:rPr>
              <a:t>S’il y a sélection médicale </a:t>
            </a:r>
            <a:r>
              <a:rPr lang="fr-FR" sz="1600" dirty="0">
                <a:latin typeface="Arial Narrow" panose="020B0606020202030204" pitchFamily="34" charset="0"/>
                <a:cs typeface="Calibri" panose="020F0502020204030204" pitchFamily="34" charset="0"/>
              </a:rPr>
              <a:t>: un </a:t>
            </a:r>
            <a:r>
              <a:rPr lang="fr-FR" sz="1600" b="1" dirty="0">
                <a:solidFill>
                  <a:srgbClr val="C00000"/>
                </a:solidFill>
                <a:latin typeface="Arial Narrow" panose="020B0606020202030204" pitchFamily="34" charset="0"/>
                <a:cs typeface="Calibri" panose="020F0502020204030204" pitchFamily="34" charset="0"/>
              </a:rPr>
              <a:t>process de suivi au jour le jour </a:t>
            </a:r>
            <a:r>
              <a:rPr lang="fr-FR" sz="1600" dirty="0">
                <a:latin typeface="Arial Narrow" panose="020B0606020202030204" pitchFamily="34" charset="0"/>
                <a:cs typeface="Calibri" panose="020F0502020204030204" pitchFamily="34" charset="0"/>
              </a:rPr>
              <a:t>est mis en place. Dès accord de la sélection médicale, le modèle de courrier de résiliation est transmis au CAPRO, afin de le compléter, le faire signer par le client et l’adresser à l’assureur concurrent</a:t>
            </a:r>
          </a:p>
          <a:p>
            <a:pPr marL="1257300" lvl="2" indent="-342900" algn="just">
              <a:buClr>
                <a:schemeClr val="tx2"/>
              </a:buClr>
              <a:buFont typeface="Wingdings" panose="05000000000000000000" pitchFamily="2" charset="2"/>
              <a:buChar char="ü"/>
            </a:pPr>
            <a:endParaRPr lang="fr-FR" sz="1600" dirty="0">
              <a:latin typeface="Arial Narrow" panose="020B0606020202030204" pitchFamily="34" charset="0"/>
              <a:cs typeface="Calibri" panose="020F0502020204030204" pitchFamily="34" charset="0"/>
            </a:endParaRPr>
          </a:p>
          <a:p>
            <a:pPr lvl="1">
              <a:buClr>
                <a:schemeClr val="tx2"/>
              </a:buClr>
            </a:pPr>
            <a:r>
              <a:rPr lang="fr-FR" sz="2000" b="1" dirty="0">
                <a:solidFill>
                  <a:srgbClr val="C00000"/>
                </a:solidFill>
                <a:effectLst>
                  <a:outerShdw blurRad="38100" dist="38100" dir="2700000" algn="tl">
                    <a:srgbClr val="000000">
                      <a:alpha val="43137"/>
                    </a:srgbClr>
                  </a:outerShdw>
                </a:effectLst>
                <a:latin typeface="Arial Narrow" panose="020B0606020202030204" pitchFamily="34" charset="0"/>
                <a:cs typeface="Calibri" panose="020F0502020204030204" pitchFamily="34" charset="0"/>
              </a:rPr>
              <a:t>IMPORTANT !</a:t>
            </a:r>
          </a:p>
          <a:p>
            <a:pPr lvl="1">
              <a:buClr>
                <a:schemeClr val="tx2"/>
              </a:buClr>
            </a:pPr>
            <a:r>
              <a:rPr lang="fr-FR" sz="1600" dirty="0">
                <a:latin typeface="Arial Narrow" panose="020B0606020202030204" pitchFamily="34" charset="0"/>
                <a:cs typeface="Calibri" panose="020F0502020204030204" pitchFamily="34" charset="0"/>
              </a:rPr>
              <a:t>La fiche d’étude de garantie devra être jointe au contrat, pour envoi au CERC, et renvoyée par mail au CEP pour suivi du dossier</a:t>
            </a:r>
          </a:p>
        </p:txBody>
      </p:sp>
      <p:pic>
        <p:nvPicPr>
          <p:cNvPr id="15" name="Image 14">
            <a:extLst>
              <a:ext uri="{FF2B5EF4-FFF2-40B4-BE49-F238E27FC236}">
                <a16:creationId xmlns:a16="http://schemas.microsoft.com/office/drawing/2014/main" id="{E5D0908E-337B-4534-B806-85DA3358A669}"/>
              </a:ext>
            </a:extLst>
          </p:cNvPr>
          <p:cNvPicPr>
            <a:picLocks noChangeAspect="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73697" y="3052867"/>
            <a:ext cx="676230" cy="523747"/>
          </a:xfrm>
          <a:prstGeom prst="rect">
            <a:avLst/>
          </a:prstGeom>
        </p:spPr>
      </p:pic>
      <p:pic>
        <p:nvPicPr>
          <p:cNvPr id="16" name="Image 15">
            <a:extLst>
              <a:ext uri="{FF2B5EF4-FFF2-40B4-BE49-F238E27FC236}">
                <a16:creationId xmlns:a16="http://schemas.microsoft.com/office/drawing/2014/main" id="{B293FACA-EF1F-4782-B155-956DB335FEA6}"/>
              </a:ext>
            </a:extLst>
          </p:cNvPr>
          <p:cNvPicPr>
            <a:picLocks noChangeAspect="1"/>
          </p:cNvPicPr>
          <p:nvPr/>
        </p:nvPicPr>
        <p:blipFill>
          <a:blip r:embed="rId5">
            <a:duotone>
              <a:schemeClr val="accent3">
                <a:shade val="45000"/>
                <a:satMod val="135000"/>
              </a:schemeClr>
              <a:prstClr val="white"/>
            </a:duotone>
          </a:blip>
          <a:stretch>
            <a:fillRect/>
          </a:stretch>
        </p:blipFill>
        <p:spPr>
          <a:xfrm>
            <a:off x="554185" y="1420078"/>
            <a:ext cx="699831" cy="706692"/>
          </a:xfrm>
          <a:prstGeom prst="rect">
            <a:avLst/>
          </a:prstGeom>
        </p:spPr>
      </p:pic>
      <p:pic>
        <p:nvPicPr>
          <p:cNvPr id="17" name="Graphique 19">
            <a:extLst>
              <a:ext uri="{FF2B5EF4-FFF2-40B4-BE49-F238E27FC236}">
                <a16:creationId xmlns:a16="http://schemas.microsoft.com/office/drawing/2014/main" id="{973CFCDA-3A64-4923-A814-7D49D13BB2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6736" y="4677935"/>
            <a:ext cx="452791" cy="452791"/>
          </a:xfrm>
          <a:prstGeom prst="rect">
            <a:avLst/>
          </a:prstGeom>
        </p:spPr>
      </p:pic>
      <p:sp>
        <p:nvSpPr>
          <p:cNvPr id="19" name="Rectangle : avec coins arrondis en diagonale 18">
            <a:extLst>
              <a:ext uri="{FF2B5EF4-FFF2-40B4-BE49-F238E27FC236}">
                <a16:creationId xmlns:a16="http://schemas.microsoft.com/office/drawing/2014/main" id="{7AAC5E11-6F39-42A4-BDE7-B76443BB76B0}"/>
              </a:ext>
            </a:extLst>
          </p:cNvPr>
          <p:cNvSpPr/>
          <p:nvPr/>
        </p:nvSpPr>
        <p:spPr>
          <a:xfrm>
            <a:off x="1915691" y="5312180"/>
            <a:ext cx="8181846" cy="76465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01AC442B-5A21-42BB-A987-C2105961E6A1}"/>
              </a:ext>
            </a:extLst>
          </p:cNvPr>
          <p:cNvSpPr txBox="1"/>
          <p:nvPr/>
        </p:nvSpPr>
        <p:spPr>
          <a:xfrm>
            <a:off x="1800666" y="5374235"/>
            <a:ext cx="8397461" cy="646331"/>
          </a:xfrm>
          <a:prstGeom prst="rect">
            <a:avLst/>
          </a:prstGeom>
          <a:noFill/>
        </p:spPr>
        <p:txBody>
          <a:bodyPr wrap="square" rtlCol="0">
            <a:spAutoFit/>
          </a:bodyPr>
          <a:lstStyle/>
          <a:p>
            <a:pPr algn="ctr"/>
            <a:r>
              <a:rPr lang="fr-FR" b="1" dirty="0">
                <a:solidFill>
                  <a:schemeClr val="bg1">
                    <a:lumMod val="95000"/>
                  </a:schemeClr>
                </a:solidFill>
                <a:effectLst>
                  <a:outerShdw blurRad="38100" dist="38100" dir="2700000" algn="tl">
                    <a:srgbClr val="000000">
                      <a:alpha val="43137"/>
                    </a:srgbClr>
                  </a:outerShdw>
                </a:effectLst>
              </a:rPr>
              <a:t>A l’activation du contrat, le client bénéficie d’une annulation de son délai de carence,</a:t>
            </a:r>
          </a:p>
          <a:p>
            <a:pPr algn="ctr"/>
            <a:r>
              <a:rPr lang="fr-FR" b="1" dirty="0">
                <a:solidFill>
                  <a:schemeClr val="bg1">
                    <a:lumMod val="95000"/>
                  </a:schemeClr>
                </a:solidFill>
                <a:effectLst>
                  <a:outerShdw blurRad="38100" dist="38100" dir="2700000" algn="tl">
                    <a:srgbClr val="000000">
                      <a:alpha val="43137"/>
                    </a:srgbClr>
                  </a:outerShdw>
                </a:effectLst>
              </a:rPr>
              <a:t>et de 3 mois de cotisations offerts</a:t>
            </a:r>
          </a:p>
        </p:txBody>
      </p:sp>
    </p:spTree>
    <p:extLst>
      <p:ext uri="{BB962C8B-B14F-4D97-AF65-F5344CB8AC3E}">
        <p14:creationId xmlns:p14="http://schemas.microsoft.com/office/powerpoint/2010/main" val="750759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PARCOURS </a:t>
            </a:r>
            <a:r>
              <a:rPr lang="fr-FR" sz="2000" spc="30" dirty="0">
                <a:solidFill>
                  <a:srgbClr val="C00000"/>
                </a:solidFill>
                <a:latin typeface="Montserrat Black" panose="00000A00000000000000" pitchFamily="2" charset="0"/>
              </a:rPr>
              <a:t>SANS</a:t>
            </a:r>
            <a:r>
              <a:rPr lang="fr-FR" sz="2000" spc="30" dirty="0">
                <a:latin typeface="Montserrat Black" panose="00000A00000000000000" pitchFamily="2" charset="0"/>
              </a:rPr>
              <a:t> </a:t>
            </a:r>
            <a:r>
              <a:rPr lang="fr-FR" sz="2000" spc="30" dirty="0" err="1">
                <a:latin typeface="Montserrat Black" panose="00000A00000000000000" pitchFamily="2" charset="0"/>
              </a:rPr>
              <a:t>SéLéCTION</a:t>
            </a:r>
            <a:r>
              <a:rPr lang="fr-FR" sz="2000" spc="30" dirty="0">
                <a:latin typeface="Montserrat Black" panose="00000A00000000000000" pitchFamily="2" charset="0"/>
              </a:rPr>
              <a:t> </a:t>
            </a:r>
            <a:r>
              <a:rPr lang="fr-FR" sz="2000" spc="30" dirty="0" err="1">
                <a:latin typeface="Montserrat Black" panose="00000A00000000000000" pitchFamily="2" charset="0"/>
              </a:rPr>
              <a:t>MéDICALE</a:t>
            </a:r>
            <a:endParaRPr lang="fr-FR" sz="2000"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S2 2022</a:t>
            </a:r>
          </a:p>
        </p:txBody>
      </p:sp>
      <p:pic>
        <p:nvPicPr>
          <p:cNvPr id="13" name="Image 12">
            <a:extLst>
              <a:ext uri="{FF2B5EF4-FFF2-40B4-BE49-F238E27FC236}">
                <a16:creationId xmlns:a16="http://schemas.microsoft.com/office/drawing/2014/main" id="{E9830AF9-9E40-4E93-8A25-684B5792E307}"/>
              </a:ext>
            </a:extLst>
          </p:cNvPr>
          <p:cNvPicPr/>
          <p:nvPr/>
        </p:nvPicPr>
        <p:blipFill rotWithShape="1">
          <a:blip r:embed="rId4"/>
          <a:srcRect l="23207" t="38281" r="4539" b="9506"/>
          <a:stretch/>
        </p:blipFill>
        <p:spPr bwMode="auto">
          <a:xfrm>
            <a:off x="468983" y="1143016"/>
            <a:ext cx="11213683" cy="50832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15944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PARCOURS </a:t>
            </a:r>
            <a:r>
              <a:rPr lang="fr-FR" sz="2000" spc="30" dirty="0">
                <a:solidFill>
                  <a:srgbClr val="C00000"/>
                </a:solidFill>
                <a:latin typeface="Montserrat Black" panose="00000A00000000000000" pitchFamily="2" charset="0"/>
              </a:rPr>
              <a:t>AVEC</a:t>
            </a:r>
            <a:r>
              <a:rPr lang="fr-FR" sz="2000" spc="30" dirty="0">
                <a:latin typeface="Montserrat Black" panose="00000A00000000000000" pitchFamily="2" charset="0"/>
              </a:rPr>
              <a:t> </a:t>
            </a:r>
            <a:r>
              <a:rPr lang="fr-FR" sz="2000" spc="30" dirty="0" err="1">
                <a:latin typeface="Montserrat Black" panose="00000A00000000000000" pitchFamily="2" charset="0"/>
              </a:rPr>
              <a:t>SéLéCTION</a:t>
            </a:r>
            <a:r>
              <a:rPr lang="fr-FR" sz="2000" spc="30" dirty="0">
                <a:latin typeface="Montserrat Black" panose="00000A00000000000000" pitchFamily="2" charset="0"/>
              </a:rPr>
              <a:t> </a:t>
            </a:r>
            <a:r>
              <a:rPr lang="fr-FR" sz="2000" spc="30" dirty="0" err="1">
                <a:latin typeface="Montserrat Black" panose="00000A00000000000000" pitchFamily="2" charset="0"/>
              </a:rPr>
              <a:t>MéDICALE</a:t>
            </a:r>
            <a:endParaRPr lang="fr-FR" sz="2000"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S2 2022</a:t>
            </a:r>
          </a:p>
        </p:txBody>
      </p:sp>
      <p:pic>
        <p:nvPicPr>
          <p:cNvPr id="7" name="Image 6">
            <a:extLst>
              <a:ext uri="{FF2B5EF4-FFF2-40B4-BE49-F238E27FC236}">
                <a16:creationId xmlns:a16="http://schemas.microsoft.com/office/drawing/2014/main" id="{7D32A1A1-2395-436F-BE78-4F722C84DED2}"/>
              </a:ext>
            </a:extLst>
          </p:cNvPr>
          <p:cNvPicPr/>
          <p:nvPr/>
        </p:nvPicPr>
        <p:blipFill rotWithShape="1">
          <a:blip r:embed="rId4"/>
          <a:srcRect l="22841" t="35156" r="4393" b="12890"/>
          <a:stretch/>
        </p:blipFill>
        <p:spPr bwMode="auto">
          <a:xfrm>
            <a:off x="423612" y="1159559"/>
            <a:ext cx="11259052" cy="50546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53970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2" y="1319843"/>
            <a:ext cx="11378241" cy="4675516"/>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3427" y="6289705"/>
            <a:ext cx="4185377"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 2</a:t>
            </a:r>
            <a:r>
              <a:rPr lang="fr-FR" baseline="30000"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ème</a:t>
            </a: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 sujet</a:t>
            </a:r>
          </a:p>
        </p:txBody>
      </p:sp>
      <p:sp>
        <p:nvSpPr>
          <p:cNvPr id="7" name="Rectangle 6"/>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S2 2022</a:t>
            </a:r>
          </a:p>
        </p:txBody>
      </p:sp>
      <p:sp>
        <p:nvSpPr>
          <p:cNvPr id="8" name="Rectangle 7"/>
          <p:cNvSpPr/>
          <p:nvPr/>
        </p:nvSpPr>
        <p:spPr>
          <a:xfrm>
            <a:off x="572435" y="1445954"/>
            <a:ext cx="10961859" cy="3447098"/>
          </a:xfrm>
          <a:prstGeom prst="rect">
            <a:avLst/>
          </a:prstGeom>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 n°2…</a:t>
            </a:r>
          </a:p>
          <a:p>
            <a:endParaRPr lang="fr-FR" sz="12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Changement de statut d’un client ayant souscrit un contrat de « Prévoyance Pro »</a:t>
            </a:r>
          </a:p>
          <a:p>
            <a:pPr lvl="3">
              <a:defRPr/>
            </a:pPr>
            <a:endParaRPr lang="fr-FR" sz="1000" b="1" dirty="0">
              <a:solidFill>
                <a:schemeClr val="tx1">
                  <a:lumMod val="75000"/>
                  <a:lumOff val="25000"/>
                </a:schemeClr>
              </a:solidFill>
              <a:latin typeface="Arial Black" panose="020B0A04020102020204" pitchFamily="34" charset="0"/>
              <a:cs typeface="Aharoni" panose="02010803020104030203" pitchFamily="2" charset="-79"/>
            </a:endParaRP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Remplacement d’un contrat</a:t>
            </a:r>
            <a:br>
              <a:rPr lang="fr-FR" sz="2400" b="1" dirty="0">
                <a:solidFill>
                  <a:schemeClr val="bg1"/>
                </a:solidFill>
                <a:latin typeface="Arial Black" panose="020B0A04020102020204" pitchFamily="34" charset="0"/>
                <a:cs typeface="Aharoni" panose="02010803020104030203" pitchFamily="2" charset="-79"/>
              </a:rPr>
            </a:br>
            <a:r>
              <a:rPr lang="fr-FR" sz="2400" b="1" dirty="0">
                <a:solidFill>
                  <a:schemeClr val="bg1"/>
                </a:solidFill>
                <a:latin typeface="Arial Black" panose="020B0A04020102020204" pitchFamily="34" charset="0"/>
                <a:cs typeface="Aharoni" panose="02010803020104030203" pitchFamily="2" charset="-79"/>
              </a:rPr>
              <a:t>Madelin/Non Madelin par résiliation-souscription</a:t>
            </a:r>
          </a:p>
        </p:txBody>
      </p:sp>
      <p:sp>
        <p:nvSpPr>
          <p:cNvPr id="10" name="ZoneTexte 9"/>
          <p:cNvSpPr txBox="1"/>
          <p:nvPr/>
        </p:nvSpPr>
        <p:spPr>
          <a:xfrm>
            <a:off x="1028198" y="418975"/>
            <a:ext cx="1295547" cy="338554"/>
          </a:xfrm>
          <a:prstGeom prst="rect">
            <a:avLst/>
          </a:prstGeom>
          <a:noFill/>
        </p:spPr>
        <p:txBody>
          <a:bodyPr wrap="none" rtlCol="0">
            <a:spAutoFit/>
          </a:bodyPr>
          <a:lstStyle/>
          <a:p>
            <a:r>
              <a:rPr lang="fr-FR" sz="1600" b="1" dirty="0">
                <a:solidFill>
                  <a:schemeClr val="tx1">
                    <a:lumMod val="65000"/>
                    <a:lumOff val="35000"/>
                  </a:schemeClr>
                </a:solidFill>
                <a:effectLst>
                  <a:outerShdw blurRad="38100" dist="38100" dir="2700000" algn="tl">
                    <a:srgbClr val="000000">
                      <a:alpha val="43137"/>
                    </a:srgbClr>
                  </a:outerShdw>
                </a:effectLst>
                <a:latin typeface="Montserrat ExtraLight" panose="00000300000000000000" pitchFamily="2" charset="0"/>
                <a:cs typeface="Calibri" panose="020F0502020204030204" pitchFamily="34" charset="0"/>
              </a:rPr>
              <a:t>SEMAINE 2</a:t>
            </a:r>
          </a:p>
        </p:txBody>
      </p:sp>
    </p:spTree>
    <p:extLst>
      <p:ext uri="{BB962C8B-B14F-4D97-AF65-F5344CB8AC3E}">
        <p14:creationId xmlns:p14="http://schemas.microsoft.com/office/powerpoint/2010/main" val="2270937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Changement de contrat</a:t>
            </a: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S2 2022</a:t>
            </a:r>
          </a:p>
        </p:txBody>
      </p:sp>
      <p:sp>
        <p:nvSpPr>
          <p:cNvPr id="11" name="ZoneTexte 10"/>
          <p:cNvSpPr txBox="1"/>
          <p:nvPr/>
        </p:nvSpPr>
        <p:spPr>
          <a:xfrm>
            <a:off x="736736" y="946530"/>
            <a:ext cx="10697882" cy="5201420"/>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Préambule</a:t>
            </a:r>
            <a:r>
              <a:rPr lang="fr-FR" sz="1600" dirty="0">
                <a:latin typeface="Arial Narrow" panose="020B0606020202030204" pitchFamily="34" charset="0"/>
                <a:cs typeface="Calibri" panose="020F0502020204030204" pitchFamily="34" charset="0"/>
              </a:rPr>
              <a:t> : </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Un client, déjà détenteur d’un contrat « Prévoyance Pro », peut adhérer à un </a:t>
            </a:r>
            <a:r>
              <a:rPr lang="fr-FR" sz="1600" b="1" dirty="0">
                <a:latin typeface="Arial Narrow" panose="020B0606020202030204" pitchFamily="34" charset="0"/>
                <a:cs typeface="Calibri" panose="020F0502020204030204" pitchFamily="34" charset="0"/>
              </a:rPr>
              <a:t>nouveau contrat </a:t>
            </a:r>
            <a:r>
              <a:rPr lang="fr-FR" sz="1600" dirty="0">
                <a:latin typeface="Arial Narrow" panose="020B0606020202030204" pitchFamily="34" charset="0"/>
                <a:cs typeface="Calibri" panose="020F0502020204030204" pitchFamily="34" charset="0"/>
              </a:rPr>
              <a:t>en remplacement de l’existant, si son </a:t>
            </a:r>
            <a:r>
              <a:rPr lang="fr-FR" sz="1600" b="1" dirty="0">
                <a:latin typeface="Arial Narrow" panose="020B0606020202030204" pitchFamily="34" charset="0"/>
                <a:cs typeface="Calibri" panose="020F0502020204030204" pitchFamily="34" charset="0"/>
              </a:rPr>
              <a:t>statut juridique évolue </a:t>
            </a:r>
            <a:r>
              <a:rPr lang="fr-FR" sz="1600" dirty="0">
                <a:latin typeface="Arial Narrow" panose="020B0606020202030204" pitchFamily="34" charset="0"/>
                <a:cs typeface="Calibri" panose="020F0502020204030204" pitchFamily="34" charset="0"/>
              </a:rPr>
              <a:t>en passant d’un statut T.N.S. à Assimilé Salarié, ou inversement </a:t>
            </a:r>
          </a:p>
          <a:p>
            <a:pPr algn="just">
              <a:buClr>
                <a:schemeClr val="tx2"/>
              </a:buClr>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Conditions à respecter</a:t>
            </a:r>
            <a:r>
              <a:rPr lang="fr-FR" sz="1600" dirty="0">
                <a:latin typeface="Arial Narrow" panose="020B0606020202030204" pitchFamily="34" charset="0"/>
                <a:cs typeface="Calibri" panose="020F0502020204030204" pitchFamily="34" charset="0"/>
              </a:rPr>
              <a:t> :</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Pour le contrat en cours :</a:t>
            </a:r>
          </a:p>
          <a:p>
            <a:pPr marL="1257300" lvl="2" indent="-342900" algn="just">
              <a:buClr>
                <a:schemeClr val="tx2"/>
              </a:buClr>
              <a:buFont typeface="Wingdings" panose="05000000000000000000" pitchFamily="2" charset="2"/>
              <a:buChar char="Ø"/>
            </a:pPr>
            <a:r>
              <a:rPr lang="fr-FR" sz="1600" dirty="0">
                <a:latin typeface="Arial Narrow" panose="020B0606020202030204" pitchFamily="34" charset="0"/>
                <a:cs typeface="Calibri" panose="020F0502020204030204" pitchFamily="34" charset="0"/>
              </a:rPr>
              <a:t>Le client doit être </a:t>
            </a:r>
            <a:r>
              <a:rPr lang="fr-FR" sz="1600" b="1" dirty="0">
                <a:latin typeface="Arial Narrow" panose="020B0606020202030204" pitchFamily="34" charset="0"/>
                <a:cs typeface="Calibri" panose="020F0502020204030204" pitchFamily="34" charset="0"/>
              </a:rPr>
              <a:t>à jour de ses cotisations</a:t>
            </a:r>
            <a:r>
              <a:rPr lang="fr-FR" sz="1600" dirty="0">
                <a:latin typeface="Arial Narrow" panose="020B0606020202030204" pitchFamily="34" charset="0"/>
                <a:cs typeface="Calibri" panose="020F0502020204030204" pitchFamily="34" charset="0"/>
              </a:rPr>
              <a:t>, sans sinistre en cours</a:t>
            </a:r>
          </a:p>
          <a:p>
            <a:pPr marL="1257300" lvl="2" indent="-342900" algn="just">
              <a:buClr>
                <a:schemeClr val="tx2"/>
              </a:buClr>
              <a:buFont typeface="Wingdings" panose="05000000000000000000" pitchFamily="2" charset="2"/>
              <a:buChar char="Ø"/>
            </a:pPr>
            <a:r>
              <a:rPr lang="fr-FR" sz="1600" dirty="0">
                <a:latin typeface="Arial Narrow" panose="020B0606020202030204" pitchFamily="34" charset="0"/>
                <a:cs typeface="Calibri" panose="020F0502020204030204" pitchFamily="34" charset="0"/>
              </a:rPr>
              <a:t>Le contrat doit être </a:t>
            </a:r>
            <a:r>
              <a:rPr lang="fr-FR" sz="1600" b="1" dirty="0">
                <a:latin typeface="Arial Narrow" panose="020B0606020202030204" pitchFamily="34" charset="0"/>
                <a:cs typeface="Calibri" panose="020F0502020204030204" pitchFamily="34" charset="0"/>
              </a:rPr>
              <a:t>résilié par l’Assureur</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Pour le nouveau contrat souscrit :</a:t>
            </a:r>
          </a:p>
          <a:p>
            <a:pPr marL="1257300" lvl="2" indent="-342900" algn="just">
              <a:buClr>
                <a:schemeClr val="tx2"/>
              </a:buClr>
              <a:buFont typeface="Wingdings" panose="05000000000000000000" pitchFamily="2" charset="2"/>
              <a:buChar char="Ø"/>
            </a:pPr>
            <a:r>
              <a:rPr lang="fr-FR" sz="1600" b="1" dirty="0">
                <a:latin typeface="Arial Narrow" panose="020B0606020202030204" pitchFamily="34" charset="0"/>
                <a:cs typeface="Calibri" panose="020F0502020204030204" pitchFamily="34" charset="0"/>
              </a:rPr>
              <a:t>La Formule, les garanties et les montants doivent être identiques</a:t>
            </a:r>
            <a:r>
              <a:rPr lang="fr-FR" sz="1600" dirty="0">
                <a:latin typeface="Arial Narrow" panose="020B0606020202030204" pitchFamily="34" charset="0"/>
                <a:cs typeface="Calibri" panose="020F0502020204030204" pitchFamily="34" charset="0"/>
              </a:rPr>
              <a:t> à ceux du contrat à reprendre, avec une tolérance de :</a:t>
            </a:r>
          </a:p>
          <a:p>
            <a:pPr marL="1714500" lvl="3" indent="-342900" algn="just">
              <a:buClr>
                <a:schemeClr val="tx2"/>
              </a:buClr>
              <a:buFont typeface="Wingdings" panose="05000000000000000000" pitchFamily="2" charset="2"/>
              <a:buChar char="ü"/>
            </a:pPr>
            <a:r>
              <a:rPr lang="fr-FR" sz="1600" dirty="0">
                <a:latin typeface="Arial Narrow" panose="020B0606020202030204" pitchFamily="34" charset="0"/>
                <a:cs typeface="Calibri" panose="020F0502020204030204" pitchFamily="34" charset="0"/>
              </a:rPr>
              <a:t>1.000 € pour la garantie décès/PTIA</a:t>
            </a:r>
          </a:p>
          <a:p>
            <a:pPr marL="1714500" lvl="3" indent="-342900" algn="just">
              <a:buClr>
                <a:schemeClr val="tx2"/>
              </a:buClr>
              <a:buFont typeface="Wingdings" panose="05000000000000000000" pitchFamily="2" charset="2"/>
              <a:buChar char="ü"/>
            </a:pPr>
            <a:r>
              <a:rPr lang="fr-FR" sz="1600" dirty="0">
                <a:latin typeface="Arial Narrow" panose="020B0606020202030204" pitchFamily="34" charset="0"/>
                <a:cs typeface="Calibri" panose="020F0502020204030204" pitchFamily="34" charset="0"/>
              </a:rPr>
              <a:t>100 € pour la garantie ITT</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0" lvl="2">
              <a:defRPr/>
            </a:pPr>
            <a:endParaRPr lang="fr-FR" sz="1200" dirty="0">
              <a:solidFill>
                <a:srgbClr val="4F504F"/>
              </a:solidFill>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Incidences</a:t>
            </a:r>
            <a:r>
              <a:rPr lang="fr-FR" sz="1600" dirty="0">
                <a:latin typeface="Arial Narrow" panose="020B0606020202030204" pitchFamily="34" charset="0"/>
                <a:cs typeface="Calibri" panose="020F0502020204030204" pitchFamily="34" charset="0"/>
              </a:rPr>
              <a:t> :</a:t>
            </a:r>
          </a:p>
          <a:p>
            <a:pPr marL="800100" lvl="1" indent="-342900" algn="just">
              <a:buClr>
                <a:schemeClr val="tx2"/>
              </a:buClr>
              <a:buFont typeface="Wingdings" panose="05000000000000000000" pitchFamily="2" charset="2"/>
              <a:buChar char="§"/>
            </a:pPr>
            <a:r>
              <a:rPr lang="fr-FR" sz="1600" b="1" dirty="0">
                <a:latin typeface="Arial Narrow" panose="020B0606020202030204" pitchFamily="34" charset="0"/>
                <a:cs typeface="Calibri" panose="020F0502020204030204" pitchFamily="34" charset="0"/>
              </a:rPr>
              <a:t>Le délai de carence du contrat est </a:t>
            </a:r>
            <a:r>
              <a:rPr lang="fr-FR" sz="1600" b="1" u="sng" dirty="0">
                <a:solidFill>
                  <a:srgbClr val="C00000"/>
                </a:solidFill>
                <a:latin typeface="Arial Narrow" panose="020B0606020202030204" pitchFamily="34" charset="0"/>
                <a:cs typeface="Calibri" panose="020F0502020204030204" pitchFamily="34" charset="0"/>
              </a:rPr>
              <a:t>annulé</a:t>
            </a:r>
          </a:p>
          <a:p>
            <a:pPr marL="1257300" lvl="2" indent="-342900" algn="just">
              <a:buClr>
                <a:schemeClr val="tx2"/>
              </a:buClr>
              <a:buFont typeface="Wingdings" panose="05000000000000000000" pitchFamily="2" charset="2"/>
              <a:buChar char="Ø"/>
            </a:pPr>
            <a:r>
              <a:rPr lang="fr-FR" sz="1600" u="sng" dirty="0">
                <a:latin typeface="Arial Narrow" panose="020B0606020202030204" pitchFamily="34" charset="0"/>
                <a:cs typeface="Calibri" panose="020F0502020204030204" pitchFamily="34" charset="0"/>
              </a:rPr>
              <a:t>Attention</a:t>
            </a:r>
            <a:r>
              <a:rPr lang="fr-FR" sz="1600" dirty="0">
                <a:latin typeface="Arial Narrow" panose="020B0606020202030204" pitchFamily="34" charset="0"/>
                <a:cs typeface="Calibri" panose="020F0502020204030204" pitchFamily="34" charset="0"/>
              </a:rPr>
              <a:t> : le délai de carence lié aux affections de la colonne vertébrale ou aux affections neuropsychiques </a:t>
            </a:r>
            <a:r>
              <a:rPr lang="fr-FR" sz="1600" i="1" dirty="0">
                <a:latin typeface="Arial Narrow" panose="020B0606020202030204" pitchFamily="34" charset="0"/>
                <a:cs typeface="Calibri" panose="020F0502020204030204" pitchFamily="34" charset="0"/>
              </a:rPr>
              <a:t>(M.N.O.) </a:t>
            </a:r>
            <a:r>
              <a:rPr lang="fr-FR" sz="1600" dirty="0">
                <a:solidFill>
                  <a:srgbClr val="FF0000"/>
                </a:solidFill>
                <a:latin typeface="Arial Narrow" panose="020B0606020202030204" pitchFamily="34" charset="0"/>
                <a:cs typeface="Calibri" panose="020F0502020204030204" pitchFamily="34" charset="0"/>
              </a:rPr>
              <a:t>reste </a:t>
            </a:r>
            <a:r>
              <a:rPr lang="fr-FR" sz="1600" dirty="0">
                <a:solidFill>
                  <a:srgbClr val="C00000"/>
                </a:solidFill>
                <a:latin typeface="Arial Narrow" panose="020B0606020202030204" pitchFamily="34" charset="0"/>
                <a:cs typeface="Calibri" panose="020F0502020204030204" pitchFamily="34" charset="0"/>
              </a:rPr>
              <a:t>d’un an à l’adhésion </a:t>
            </a:r>
            <a:r>
              <a:rPr lang="fr-FR" sz="1600" dirty="0">
                <a:latin typeface="Arial Narrow" panose="020B0606020202030204" pitchFamily="34" charset="0"/>
                <a:cs typeface="Calibri" panose="020F0502020204030204" pitchFamily="34" charset="0"/>
              </a:rPr>
              <a:t>du nouveau contrat</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Le contrat </a:t>
            </a:r>
            <a:r>
              <a:rPr lang="fr-FR" sz="1600" b="1" u="sng" dirty="0">
                <a:solidFill>
                  <a:srgbClr val="C00000"/>
                </a:solidFill>
                <a:latin typeface="Arial Narrow" panose="020B0606020202030204" pitchFamily="34" charset="0"/>
                <a:cs typeface="Calibri" panose="020F0502020204030204" pitchFamily="34" charset="0"/>
              </a:rPr>
              <a:t>n’est pas</a:t>
            </a:r>
            <a:r>
              <a:rPr lang="fr-FR" sz="1600" b="1" dirty="0">
                <a:solidFill>
                  <a:srgbClr val="C00000"/>
                </a:solidFill>
                <a:latin typeface="Arial Narrow" panose="020B0606020202030204" pitchFamily="34" charset="0"/>
                <a:cs typeface="Calibri" panose="020F0502020204030204" pitchFamily="34" charset="0"/>
              </a:rPr>
              <a:t> </a:t>
            </a:r>
            <a:r>
              <a:rPr lang="fr-FR" sz="1600" b="1" dirty="0">
                <a:latin typeface="Arial Narrow" panose="020B0606020202030204" pitchFamily="34" charset="0"/>
                <a:cs typeface="Calibri" panose="020F0502020204030204" pitchFamily="34" charset="0"/>
              </a:rPr>
              <a:t>soumis à de nouvelles formalités médicales </a:t>
            </a:r>
            <a:r>
              <a:rPr lang="fr-FR" sz="1600" b="1" dirty="0">
                <a:latin typeface="Arial Narrow" panose="020B0606020202030204" pitchFamily="34" charset="0"/>
                <a:cs typeface="Calibri" panose="020F0502020204030204" pitchFamily="34" charset="0"/>
                <a:sym typeface="Wingdings" panose="05000000000000000000" pitchFamily="2" charset="2"/>
              </a:rPr>
              <a:t></a:t>
            </a:r>
            <a:endParaRPr lang="fr-FR" sz="1600" b="1" dirty="0">
              <a:latin typeface="Arial Narrow" panose="020B0606020202030204" pitchFamily="34" charset="0"/>
              <a:cs typeface="Calibri" panose="020F0502020204030204" pitchFamily="34" charset="0"/>
            </a:endParaRPr>
          </a:p>
        </p:txBody>
      </p:sp>
      <p:pic>
        <p:nvPicPr>
          <p:cNvPr id="7" name="Graphique 19">
            <a:extLst>
              <a:ext uri="{FF2B5EF4-FFF2-40B4-BE49-F238E27FC236}">
                <a16:creationId xmlns:a16="http://schemas.microsoft.com/office/drawing/2014/main" id="{D07732A1-FB1D-466A-98ED-84A88BB629B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655" y="1617043"/>
            <a:ext cx="452791" cy="452791"/>
          </a:xfrm>
          <a:prstGeom prst="rect">
            <a:avLst/>
          </a:prstGeom>
        </p:spPr>
      </p:pic>
      <p:pic>
        <p:nvPicPr>
          <p:cNvPr id="12" name="Image 11">
            <a:extLst>
              <a:ext uri="{FF2B5EF4-FFF2-40B4-BE49-F238E27FC236}">
                <a16:creationId xmlns:a16="http://schemas.microsoft.com/office/drawing/2014/main" id="{AF39E1F8-511C-4B85-B617-05BA69E29CEF}"/>
              </a:ext>
            </a:extLst>
          </p:cNvPr>
          <p:cNvPicPr>
            <a:picLocks noChangeAspect="1"/>
          </p:cNvPicPr>
          <p:nvPr/>
        </p:nvPicPr>
        <p:blipFill>
          <a:blip r:embed="rId6">
            <a:duotone>
              <a:schemeClr val="accent3">
                <a:shade val="45000"/>
                <a:satMod val="135000"/>
              </a:schemeClr>
              <a:prstClr val="white"/>
            </a:duotone>
          </a:blip>
          <a:stretch>
            <a:fillRect/>
          </a:stretch>
        </p:blipFill>
        <p:spPr>
          <a:xfrm>
            <a:off x="540054" y="2740347"/>
            <a:ext cx="699831" cy="706692"/>
          </a:xfrm>
          <a:prstGeom prst="rect">
            <a:avLst/>
          </a:prstGeom>
        </p:spPr>
      </p:pic>
      <p:pic>
        <p:nvPicPr>
          <p:cNvPr id="13" name="Graphique 58">
            <a:extLst>
              <a:ext uri="{FF2B5EF4-FFF2-40B4-BE49-F238E27FC236}">
                <a16:creationId xmlns:a16="http://schemas.microsoft.com/office/drawing/2014/main" id="{9BEB0B2A-9063-4087-814E-50BDC475855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6736" y="5179940"/>
            <a:ext cx="452791" cy="452791"/>
          </a:xfrm>
          <a:prstGeom prst="rect">
            <a:avLst/>
          </a:prstGeom>
        </p:spPr>
      </p:pic>
    </p:spTree>
    <p:extLst>
      <p:ext uri="{BB962C8B-B14F-4D97-AF65-F5344CB8AC3E}">
        <p14:creationId xmlns:p14="http://schemas.microsoft.com/office/powerpoint/2010/main" val="4258462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Changement de contrat</a:t>
            </a: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S2 2022</a:t>
            </a:r>
          </a:p>
        </p:txBody>
      </p:sp>
      <p:sp>
        <p:nvSpPr>
          <p:cNvPr id="11" name="ZoneTexte 10"/>
          <p:cNvSpPr txBox="1"/>
          <p:nvPr/>
        </p:nvSpPr>
        <p:spPr>
          <a:xfrm>
            <a:off x="747059" y="946530"/>
            <a:ext cx="10697882" cy="5262975"/>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Etapes à l’adhésion</a:t>
            </a:r>
            <a:r>
              <a:rPr lang="fr-FR" sz="1600" dirty="0">
                <a:latin typeface="Arial Narrow" panose="020B0606020202030204" pitchFamily="34" charset="0"/>
                <a:cs typeface="Calibri" panose="020F0502020204030204" pitchFamily="34" charset="0"/>
              </a:rPr>
              <a:t> : </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Vous saisissez le nouveau contrat « Prévoyance Pro » sous </a:t>
            </a:r>
            <a:r>
              <a:rPr lang="fr-FR" sz="1600" dirty="0" err="1">
                <a:latin typeface="Arial Narrow" panose="020B0606020202030204" pitchFamily="34" charset="0"/>
                <a:cs typeface="Calibri" panose="020F0502020204030204" pitchFamily="34" charset="0"/>
              </a:rPr>
              <a:t>WebAssur</a:t>
            </a: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Vous imprimez la liasse</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Et vous y indiquez la mention « </a:t>
            </a:r>
            <a:r>
              <a:rPr lang="fr-FR" sz="1600" b="1" dirty="0">
                <a:solidFill>
                  <a:srgbClr val="C00000"/>
                </a:solidFill>
                <a:latin typeface="Arial Narrow" panose="020B0606020202030204" pitchFamily="34" charset="0"/>
                <a:cs typeface="Calibri" panose="020F0502020204030204" pitchFamily="34" charset="0"/>
              </a:rPr>
              <a:t>Changement du statut juridique de l’adhérent pour le contrat Prévoyance Pro n° x </a:t>
            </a:r>
            <a:r>
              <a:rPr lang="fr-FR" sz="1600" dirty="0">
                <a:latin typeface="Arial Narrow" panose="020B0606020202030204" pitchFamily="34" charset="0"/>
                <a:cs typeface="Calibri" panose="020F0502020204030204" pitchFamily="34" charset="0"/>
              </a:rPr>
              <a:t>», sur la première page du bulletin d’adhésion</a:t>
            </a:r>
          </a:p>
          <a:p>
            <a:pPr marL="1257300" lvl="2" indent="-342900" algn="just">
              <a:buClr>
                <a:schemeClr val="tx2"/>
              </a:buClr>
              <a:buFont typeface="Wingdings" panose="05000000000000000000" pitchFamily="2" charset="2"/>
              <a:buChar char="Ø"/>
            </a:pPr>
            <a:r>
              <a:rPr lang="fr-FR" sz="1600" dirty="0">
                <a:latin typeface="Arial Narrow" panose="020B0606020202030204" pitchFamily="34" charset="0"/>
                <a:cs typeface="Calibri" panose="020F0502020204030204" pitchFamily="34" charset="0"/>
              </a:rPr>
              <a:t>Le Questionnaire de Santé Simplifié ou la Fiche de Santé ou le Questionnaire Technique et Financier, </a:t>
            </a:r>
            <a:r>
              <a:rPr lang="fr-FR" sz="1600" b="1" u="sng" dirty="0">
                <a:solidFill>
                  <a:srgbClr val="C00000"/>
                </a:solidFill>
                <a:latin typeface="Arial Narrow" panose="020B0606020202030204" pitchFamily="34" charset="0"/>
                <a:cs typeface="Calibri" panose="020F0502020204030204" pitchFamily="34" charset="0"/>
              </a:rPr>
              <a:t>ne doivent pas</a:t>
            </a:r>
            <a:r>
              <a:rPr lang="fr-FR" sz="1600" dirty="0">
                <a:latin typeface="Arial Narrow" panose="020B0606020202030204" pitchFamily="34" charset="0"/>
                <a:cs typeface="Calibri" panose="020F0502020204030204" pitchFamily="34" charset="0"/>
              </a:rPr>
              <a:t> être renseignés par l’adhérent ni transmis à l’Assureur !</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Le client écrit et signe une lettre de demande de résiliation de son contrat à reprendre </a:t>
            </a:r>
            <a:r>
              <a:rPr lang="fr-FR" sz="1400" i="1" dirty="0">
                <a:solidFill>
                  <a:srgbClr val="C00000"/>
                </a:solidFill>
                <a:latin typeface="Arial Narrow" panose="020B0606020202030204" pitchFamily="34" charset="0"/>
                <a:cs typeface="Calibri" panose="020F0502020204030204" pitchFamily="34" charset="0"/>
              </a:rPr>
              <a:t>[Utiliser le lettre type en pièce jointe]</a:t>
            </a:r>
          </a:p>
          <a:p>
            <a:pPr marL="1257300" lvl="2" indent="-342900" algn="just">
              <a:buClr>
                <a:schemeClr val="tx2"/>
              </a:buClr>
              <a:buFont typeface="Wingdings" panose="05000000000000000000" pitchFamily="2" charset="2"/>
              <a:buChar char="Ø"/>
            </a:pPr>
            <a:r>
              <a:rPr lang="fr-FR" sz="1600" dirty="0">
                <a:latin typeface="Arial Narrow" panose="020B0606020202030204" pitchFamily="34" charset="0"/>
                <a:cs typeface="Calibri" panose="020F0502020204030204" pitchFamily="34" charset="0"/>
              </a:rPr>
              <a:t>Cette lettre est </a:t>
            </a:r>
            <a:r>
              <a:rPr lang="fr-FR" sz="1600" b="1" dirty="0">
                <a:latin typeface="Arial Narrow" panose="020B0606020202030204" pitchFamily="34" charset="0"/>
                <a:cs typeface="Calibri" panose="020F0502020204030204" pitchFamily="34" charset="0"/>
              </a:rPr>
              <a:t>à joindre avec le bulletin d’adhésion</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L’Assureur procède au contrat. 2 cas de figure :</a:t>
            </a:r>
          </a:p>
          <a:p>
            <a:pPr marL="1257300" lvl="2" indent="-342900" algn="just">
              <a:buClr>
                <a:schemeClr val="tx2"/>
              </a:buClr>
              <a:buFont typeface="Wingdings" panose="05000000000000000000" pitchFamily="2" charset="2"/>
              <a:buChar char="Ø"/>
            </a:pPr>
            <a:r>
              <a:rPr lang="fr-FR" sz="1600" dirty="0">
                <a:latin typeface="Arial Narrow" panose="020B0606020202030204" pitchFamily="34" charset="0"/>
                <a:cs typeface="Calibri" panose="020F0502020204030204" pitchFamily="34" charset="0"/>
              </a:rPr>
              <a:t>Le contrat est </a:t>
            </a:r>
            <a:r>
              <a:rPr lang="fr-FR" sz="1600" b="1" dirty="0">
                <a:latin typeface="Arial Narrow" panose="020B0606020202030204" pitchFamily="34" charset="0"/>
                <a:cs typeface="Calibri" panose="020F0502020204030204" pitchFamily="34" charset="0"/>
              </a:rPr>
              <a:t>éligible </a:t>
            </a:r>
            <a:r>
              <a:rPr lang="fr-FR" sz="1600" dirty="0">
                <a:latin typeface="Arial Narrow" panose="020B0606020202030204" pitchFamily="34" charset="0"/>
                <a:cs typeface="Calibri" panose="020F0502020204030204" pitchFamily="34" charset="0"/>
              </a:rPr>
              <a:t>à la reprise :</a:t>
            </a:r>
          </a:p>
          <a:p>
            <a:pPr marL="1714500" lvl="3" indent="-342900" algn="just">
              <a:buClr>
                <a:schemeClr val="tx2"/>
              </a:buClr>
              <a:buFont typeface="Wingdings" panose="05000000000000000000" pitchFamily="2" charset="2"/>
              <a:buChar char="ü"/>
            </a:pPr>
            <a:r>
              <a:rPr lang="fr-FR" sz="1600" dirty="0">
                <a:latin typeface="Arial Narrow" panose="020B0606020202030204" pitchFamily="34" charset="0"/>
                <a:cs typeface="Calibri" panose="020F0502020204030204" pitchFamily="34" charset="0"/>
              </a:rPr>
              <a:t>Le contrat est saisi avec mention du cas de repris</a:t>
            </a:r>
          </a:p>
          <a:p>
            <a:pPr marL="1714500" lvl="3" indent="-342900" algn="just">
              <a:buClr>
                <a:schemeClr val="tx2"/>
              </a:buClr>
              <a:buFont typeface="Wingdings" panose="05000000000000000000" pitchFamily="2" charset="2"/>
              <a:buChar char="ü"/>
            </a:pPr>
            <a:r>
              <a:rPr lang="fr-FR" sz="1600" dirty="0">
                <a:latin typeface="Arial Narrow" panose="020B0606020202030204" pitchFamily="34" charset="0"/>
                <a:cs typeface="Calibri" panose="020F0502020204030204" pitchFamily="34" charset="0"/>
              </a:rPr>
              <a:t>L’activation du nouveau contrat se fait de pair avec la résiliation de l’existant</a:t>
            </a:r>
          </a:p>
          <a:p>
            <a:pPr marL="1714500" lvl="3" indent="-342900" algn="just">
              <a:buClr>
                <a:schemeClr val="tx2"/>
              </a:buClr>
              <a:buFont typeface="Wingdings" panose="05000000000000000000" pitchFamily="2" charset="2"/>
              <a:buChar char="ü"/>
            </a:pPr>
            <a:r>
              <a:rPr lang="fr-FR" sz="1600" dirty="0">
                <a:latin typeface="Arial Narrow" panose="020B0606020202030204" pitchFamily="34" charset="0"/>
                <a:cs typeface="Calibri" panose="020F0502020204030204" pitchFamily="34" charset="0"/>
              </a:rPr>
              <a:t>Le client reçoit :</a:t>
            </a:r>
          </a:p>
          <a:p>
            <a:pPr marL="2171700" lvl="4" indent="-342900" algn="just">
              <a:buClr>
                <a:schemeClr val="tx2"/>
              </a:buClr>
              <a:buFont typeface="Wingdings" panose="05000000000000000000" pitchFamily="2" charset="2"/>
              <a:buChar char="§"/>
            </a:pPr>
            <a:r>
              <a:rPr lang="fr-FR" sz="1600" i="1" dirty="0">
                <a:latin typeface="Arial Narrow" panose="020B0606020202030204" pitchFamily="34" charset="0"/>
                <a:cs typeface="Calibri" panose="020F0502020204030204" pitchFamily="34" charset="0"/>
              </a:rPr>
              <a:t>Le certificat d’adhésion à son nouveau contrat</a:t>
            </a:r>
          </a:p>
          <a:p>
            <a:pPr marL="2171700" lvl="4" indent="-342900" algn="just">
              <a:buClr>
                <a:schemeClr val="tx2"/>
              </a:buClr>
              <a:buFont typeface="Wingdings" panose="05000000000000000000" pitchFamily="2" charset="2"/>
              <a:buChar char="§"/>
            </a:pPr>
            <a:r>
              <a:rPr lang="fr-FR" sz="1600" i="1" dirty="0">
                <a:latin typeface="Arial Narrow" panose="020B0606020202030204" pitchFamily="34" charset="0"/>
                <a:cs typeface="Calibri" panose="020F0502020204030204" pitchFamily="34" charset="0"/>
              </a:rPr>
              <a:t>Un courrier de confirmation de la résiliation du contrat qui a été repris</a:t>
            </a:r>
          </a:p>
          <a:p>
            <a:pPr marL="1257300" lvl="2" indent="-342900" algn="just">
              <a:buClr>
                <a:schemeClr val="tx2"/>
              </a:buClr>
              <a:buFont typeface="Wingdings" panose="05000000000000000000" pitchFamily="2" charset="2"/>
              <a:buChar char="Ø"/>
            </a:pPr>
            <a:r>
              <a:rPr lang="fr-FR" sz="1600" dirty="0">
                <a:latin typeface="Arial Narrow" panose="020B0606020202030204" pitchFamily="34" charset="0"/>
                <a:cs typeface="Calibri" panose="020F0502020204030204" pitchFamily="34" charset="0"/>
              </a:rPr>
              <a:t>Le contrat à reprendre a un </a:t>
            </a:r>
            <a:r>
              <a:rPr lang="fr-FR" sz="1600" b="1" dirty="0">
                <a:latin typeface="Arial Narrow" panose="020B0606020202030204" pitchFamily="34" charset="0"/>
                <a:cs typeface="Calibri" panose="020F0502020204030204" pitchFamily="34" charset="0"/>
              </a:rPr>
              <a:t>sinistre ou un contentieux en cours </a:t>
            </a:r>
            <a:r>
              <a:rPr lang="fr-FR" sz="1600" dirty="0">
                <a:latin typeface="Arial Narrow" panose="020B0606020202030204" pitchFamily="34" charset="0"/>
                <a:cs typeface="Calibri" panose="020F0502020204030204" pitchFamily="34" charset="0"/>
              </a:rPr>
              <a:t>:</a:t>
            </a:r>
          </a:p>
          <a:p>
            <a:pPr marL="1714500" lvl="3" indent="-342900" algn="just">
              <a:buClr>
                <a:schemeClr val="tx2"/>
              </a:buClr>
              <a:buFont typeface="Wingdings" panose="05000000000000000000" pitchFamily="2" charset="2"/>
              <a:buChar char="ü"/>
            </a:pPr>
            <a:r>
              <a:rPr lang="fr-FR" sz="1600" dirty="0">
                <a:latin typeface="Arial Narrow" panose="020B0606020202030204" pitchFamily="34" charset="0"/>
                <a:cs typeface="Calibri" panose="020F0502020204030204" pitchFamily="34" charset="0"/>
              </a:rPr>
              <a:t>Le contrat à reprendre n’est pas résilié</a:t>
            </a:r>
          </a:p>
          <a:p>
            <a:pPr marL="1714500" lvl="3" indent="-342900" algn="just">
              <a:buClr>
                <a:schemeClr val="tx2"/>
              </a:buClr>
              <a:buFont typeface="Wingdings" panose="05000000000000000000" pitchFamily="2" charset="2"/>
              <a:buChar char="ü"/>
            </a:pPr>
            <a:r>
              <a:rPr lang="fr-FR" sz="1600" dirty="0">
                <a:latin typeface="Arial Narrow" panose="020B0606020202030204" pitchFamily="34" charset="0"/>
                <a:cs typeface="Calibri" panose="020F0502020204030204" pitchFamily="34" charset="0"/>
              </a:rPr>
              <a:t>Le client reçoit un courrier de refus pour son nouveau contrat</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p:txBody>
      </p:sp>
      <p:pic>
        <p:nvPicPr>
          <p:cNvPr id="14" name="Graphique 19">
            <a:extLst>
              <a:ext uri="{FF2B5EF4-FFF2-40B4-BE49-F238E27FC236}">
                <a16:creationId xmlns:a16="http://schemas.microsoft.com/office/drawing/2014/main" id="{9300C4CE-99E5-4EC8-B17E-6585D48148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77550" y="2470022"/>
            <a:ext cx="452791" cy="452791"/>
          </a:xfrm>
          <a:prstGeom prst="rect">
            <a:avLst/>
          </a:prstGeom>
        </p:spPr>
      </p:pic>
      <p:graphicFrame>
        <p:nvGraphicFramePr>
          <p:cNvPr id="16" name="Objet 15">
            <a:extLst>
              <a:ext uri="{FF2B5EF4-FFF2-40B4-BE49-F238E27FC236}">
                <a16:creationId xmlns:a16="http://schemas.microsoft.com/office/drawing/2014/main" id="{69E86383-E031-4FC7-A98B-20DACA78EE80}"/>
              </a:ext>
            </a:extLst>
          </p:cNvPr>
          <p:cNvGraphicFramePr>
            <a:graphicFrameLocks noChangeAspect="1"/>
          </p:cNvGraphicFramePr>
          <p:nvPr/>
        </p:nvGraphicFramePr>
        <p:xfrm>
          <a:off x="10319902" y="2922813"/>
          <a:ext cx="793750" cy="698500"/>
        </p:xfrm>
        <a:graphic>
          <a:graphicData uri="http://schemas.openxmlformats.org/presentationml/2006/ole">
            <mc:AlternateContent xmlns:mc="http://schemas.openxmlformats.org/markup-compatibility/2006">
              <mc:Choice xmlns:v="urn:schemas-microsoft-com:vml" Requires="v">
                <p:oleObj spid="_x0000_s1027" name="Document" showAsIcon="1" r:id="rId7" imgW="793800" imgH="698400" progId="Word.Document.12">
                  <p:embed/>
                </p:oleObj>
              </mc:Choice>
              <mc:Fallback>
                <p:oleObj name="Document" showAsIcon="1" r:id="rId7" imgW="793800" imgH="698400" progId="Word.Document.12">
                  <p:embed/>
                  <p:pic>
                    <p:nvPicPr>
                      <p:cNvPr id="16" name="Objet 15">
                        <a:extLst>
                          <a:ext uri="{FF2B5EF4-FFF2-40B4-BE49-F238E27FC236}">
                            <a16:creationId xmlns:a16="http://schemas.microsoft.com/office/drawing/2014/main" id="{69E86383-E031-4FC7-A98B-20DACA78EE80}"/>
                          </a:ext>
                        </a:extLst>
                      </p:cNvPr>
                      <p:cNvPicPr/>
                      <p:nvPr/>
                    </p:nvPicPr>
                    <p:blipFill>
                      <a:blip r:embed="rId8"/>
                      <a:stretch>
                        <a:fillRect/>
                      </a:stretch>
                    </p:blipFill>
                    <p:spPr>
                      <a:xfrm>
                        <a:off x="10319902" y="2922813"/>
                        <a:ext cx="793750" cy="698500"/>
                      </a:xfrm>
                      <a:prstGeom prst="rect">
                        <a:avLst/>
                      </a:prstGeom>
                    </p:spPr>
                  </p:pic>
                </p:oleObj>
              </mc:Fallback>
            </mc:AlternateContent>
          </a:graphicData>
        </a:graphic>
      </p:graphicFrame>
    </p:spTree>
    <p:extLst>
      <p:ext uri="{BB962C8B-B14F-4D97-AF65-F5344CB8AC3E}">
        <p14:creationId xmlns:p14="http://schemas.microsoft.com/office/powerpoint/2010/main" val="1424940157"/>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0" ma:contentTypeDescription="Create a new document." ma:contentTypeScope="" ma:versionID="61637efcb182c232f40fd863b85bc18c">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fe4997e14e96a559dee44ffbe762b7e7"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8595FD-72DE-42B5-B3FB-5F757522828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258EC8D-5E25-4A95-9FEF-01C07A68AC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13759</TotalTime>
  <Words>1013</Words>
  <Application>Microsoft Office PowerPoint</Application>
  <PresentationFormat>Grand écran</PresentationFormat>
  <Paragraphs>132</Paragraphs>
  <Slides>10</Slides>
  <Notes>9</Notes>
  <HiddenSlides>0</HiddenSlides>
  <MMClips>0</MMClips>
  <ScaleCrop>false</ScaleCrop>
  <HeadingPairs>
    <vt:vector size="8" baseType="variant">
      <vt:variant>
        <vt:lpstr>Polices utilisées</vt:lpstr>
      </vt:variant>
      <vt:variant>
        <vt:i4>9</vt:i4>
      </vt:variant>
      <vt:variant>
        <vt:lpstr>Thème</vt:lpstr>
      </vt:variant>
      <vt:variant>
        <vt:i4>9</vt:i4>
      </vt:variant>
      <vt:variant>
        <vt:lpstr>Serveurs OLE incorporés</vt:lpstr>
      </vt:variant>
      <vt:variant>
        <vt:i4>1</vt:i4>
      </vt:variant>
      <vt:variant>
        <vt:lpstr>Titres des diapositives</vt:lpstr>
      </vt:variant>
      <vt:variant>
        <vt:i4>10</vt:i4>
      </vt:variant>
    </vt:vector>
  </HeadingPairs>
  <TitlesOfParts>
    <vt:vector size="29" baseType="lpstr">
      <vt:lpstr>Aharoni</vt:lpstr>
      <vt:lpstr>Arial</vt:lpstr>
      <vt:lpstr>Arial Black</vt:lpstr>
      <vt:lpstr>Arial Narrow</vt:lpstr>
      <vt:lpstr>Calibri</vt:lpstr>
      <vt:lpstr>Montserrat Black</vt:lpstr>
      <vt:lpstr>Montserrat ExtraLight</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Document</vt:lpstr>
      <vt:lpstr>Présentation PowerPoint</vt:lpstr>
      <vt:lpstr>Sommaire 1er sujet </vt:lpstr>
      <vt:lpstr>Présentation PowerPoint</vt:lpstr>
      <vt:lpstr>Présentation PowerPoint</vt:lpstr>
      <vt:lpstr>Présentation PowerPoint</vt:lpstr>
      <vt:lpstr>Présentation PowerPoint</vt:lpstr>
      <vt:lpstr>Présentation PowerPoint</vt:lpstr>
      <vt:lpstr>Sommaire 2ème sujet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PARISSE Valerie [CEGEE]</cp:lastModifiedBy>
  <cp:revision>615</cp:revision>
  <cp:lastPrinted>2020-01-23T16:40:35Z</cp:lastPrinted>
  <dcterms:created xsi:type="dcterms:W3CDTF">2016-06-03T08:10:53Z</dcterms:created>
  <dcterms:modified xsi:type="dcterms:W3CDTF">2022-12-20T07:12:48Z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0x0101007CF08BC8829F314590D703EC1C666923</vt:lpwstr>
  </property>
  <property fmtid="{D5CDD505-2E9C-101B-9397-08002B2CF9AE}" pid="3" name="MSIP_Label_48a19f0c-bea1-442e-a475-ed109d9ec508_Enabled">
    <vt:lpwstr>true</vt:lpwstr>
  </property>
  <property fmtid="{D5CDD505-2E9C-101B-9397-08002B2CF9AE}" pid="4" name="MSIP_Label_48a19f0c-bea1-442e-a475-ed109d9ec508_SetDate">
    <vt:lpwstr>2022-12-20T07:12:40Z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