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0"/>
  </p:notesMasterIdLst>
  <p:handoutMasterIdLst>
    <p:handoutMasterId r:id="rId21"/>
  </p:handoutMasterIdLst>
  <p:sldIdLst>
    <p:sldId id="286" r:id="rId13"/>
    <p:sldId id="289" r:id="rId14"/>
    <p:sldId id="459" r:id="rId15"/>
    <p:sldId id="470" r:id="rId16"/>
    <p:sldId id="468" r:id="rId17"/>
    <p:sldId id="467" r:id="rId18"/>
    <p:sldId id="471" r:id="rId19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8D8D8D"/>
    <a:srgbClr val="BFBFBF"/>
    <a:srgbClr val="581D41"/>
    <a:srgbClr val="F7DAAF"/>
    <a:srgbClr val="A79C86"/>
    <a:srgbClr val="EB0F2D"/>
    <a:srgbClr val="EA9922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62" d="100"/>
          <a:sy n="62" d="100"/>
        </p:scale>
        <p:origin x="676" y="5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17/10/2023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17/10/2023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25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990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701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156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787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20/10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/2023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42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2023</a:t>
            </a:r>
          </a:p>
        </p:txBody>
      </p:sp>
      <p:sp>
        <p:nvSpPr>
          <p:cNvPr id="8" name="Rectangle 7"/>
          <p:cNvSpPr/>
          <p:nvPr/>
        </p:nvSpPr>
        <p:spPr>
          <a:xfrm>
            <a:off x="568250" y="1726548"/>
            <a:ext cx="11215433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les évolutions en matière de process</a:t>
            </a:r>
          </a:p>
          <a:p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« 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Prévoyance Pro </a:t>
            </a:r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»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Process de reprise à la concurrence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digitalisé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Contexte &amp; objectifs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Principes clefs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Process cible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Evolutions simulateur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Impact sous </a:t>
            </a:r>
            <a:r>
              <a:rPr lang="fr-FR" sz="21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My@ssur</a:t>
            </a:r>
            <a:endParaRPr lang="fr-FR" sz="21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endParaRPr lang="fr-FR" sz="21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endParaRPr lang="fr-FR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 algn="just">
              <a:buFont typeface="Wingdings" panose="05000000000000000000" pitchFamily="2" charset="2"/>
              <a:buChar char="Ø"/>
              <a:defRPr/>
            </a:pPr>
            <a:br>
              <a: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5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5">
              <a:defRPr/>
            </a:pP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78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Light" panose="00000300000000000000" pitchFamily="2" charset="0"/>
                <a:cs typeface="Calibri" panose="020F0502020204030204" pitchFamily="34" charset="0"/>
              </a:rPr>
              <a:t>SEMAINE 42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110C01-A251-D80F-EBF9-A01B0E3858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2" t="45503" r="94119" b="47287"/>
          <a:stretch/>
        </p:blipFill>
        <p:spPr bwMode="auto">
          <a:xfrm>
            <a:off x="9583747" y="2763355"/>
            <a:ext cx="780245" cy="6656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contexte &amp; objectifs</a:t>
            </a:r>
            <a:endParaRPr lang="fr-FR" sz="2000" i="1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5" y="1815934"/>
            <a:ext cx="10848624" cy="2677652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Une meilleure expérience, tant pour nos clients qu’en interne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la réponse que nous attendions !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Avantage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disparition du passage obligatoire par la case « Centre d’Expertise Pro »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(CEP)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de BPCE Vie, et ainsi simplification du parcours,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Objectif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un parcours de souscription, en reprise de contrats détenus chez nos confrères,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digital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de bout en bout !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raphique 6" descr="Visage souriant à remplissage solide avec un remplissage uni">
            <a:extLst>
              <a:ext uri="{FF2B5EF4-FFF2-40B4-BE49-F238E27FC236}">
                <a16:creationId xmlns:a16="http://schemas.microsoft.com/office/drawing/2014/main" id="{2A2F8212-1D7D-B08C-C6D0-34E2E6FA59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41251" y="1868905"/>
            <a:ext cx="249690" cy="24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27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principes clefs</a:t>
            </a:r>
            <a:endParaRPr lang="fr-FR" sz="2000" i="1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523656-AA08-64FE-A011-F193E0EE0130}"/>
              </a:ext>
            </a:extLst>
          </p:cNvPr>
          <p:cNvSpPr txBox="1"/>
          <p:nvPr/>
        </p:nvSpPr>
        <p:spPr>
          <a:xfrm>
            <a:off x="741084" y="1453762"/>
            <a:ext cx="10848624" cy="4154980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 principe de l’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effet différé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Délai minimum de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3 mois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et maximum de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8 mois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pour gérer :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phase d’adhésion, avec ou sans Sélection Médicale,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phase de résiliation du contrat concurrent par le client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(délai légal de 2 mois avant la date d’échéance du contrat concurrent)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suppression du délai de carence pour l’ITT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(y compris le délai de carence pour les MNO)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Même si le montant de garantie ITT souscrit est supérieur à celui du contrat concurrent.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suppression de l’exigence relative à l’équivalence des garanties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Dès que le contrat « Prévoyance Pro » est accepté par l’Assureur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(sur un plan administratif et médical)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Enregistrement du contrat en « 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Attente Reprise Concurrence 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»,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Envoi d’un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courrier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par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BPCE Vie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au client, pour l’informer qu’il peut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procéder à la résiliation de son contrat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(qu’il y ait, ou non, Sélection Médicale)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7386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process cible</a:t>
            </a:r>
            <a:endParaRPr lang="fr-FR" sz="2000" i="1" spc="30" dirty="0">
              <a:solidFill>
                <a:srgbClr val="C00000"/>
              </a:solidFill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2023</a:t>
            </a:r>
          </a:p>
        </p:txBody>
      </p:sp>
      <p:pic>
        <p:nvPicPr>
          <p:cNvPr id="2" name="Graphique 1" descr="Signe pouce en haut avec un remplissage uni">
            <a:extLst>
              <a:ext uri="{FF2B5EF4-FFF2-40B4-BE49-F238E27FC236}">
                <a16:creationId xmlns:a16="http://schemas.microsoft.com/office/drawing/2014/main" id="{EE02DDB3-0CB2-8B39-3766-7457AE7B50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2930" y="1708285"/>
            <a:ext cx="365522" cy="36552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67C949C-0DBE-31EE-37D1-E7324E7ABC3F}"/>
              </a:ext>
            </a:extLst>
          </p:cNvPr>
          <p:cNvSpPr txBox="1"/>
          <p:nvPr/>
        </p:nvSpPr>
        <p:spPr>
          <a:xfrm>
            <a:off x="736637" y="1410717"/>
            <a:ext cx="10848624" cy="4647422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 parcours de souscription en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full digital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Allégement de la charge de travail !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Suppression du délai de carence, y compris des MNO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 client bénéficie immédiatement d’une couverture complète !</a:t>
            </a:r>
          </a:p>
          <a:p>
            <a:pPr lvl="2" algn="just">
              <a:buClr>
                <a:schemeClr val="tx2"/>
              </a:buClr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Suppression de l’exigence de l’équivalence des garanties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Vous n’avez plus à attendre le « Go » du CEP ! Vous pouvez immédiatement proposer la couverture la mieux adaptée aux besoins de vos clients !</a:t>
            </a:r>
          </a:p>
          <a:p>
            <a:pPr lvl="2" algn="just">
              <a:buClr>
                <a:schemeClr val="tx2"/>
              </a:buClr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 automatique d’une période de différé pouvant aller jusqu’à 8 mois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Vous pouvez concrétiser plus facilement l’adhésion, plus de double couverture ni de double cotisation !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Résiliation par le client, via des modalités allégées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(en ligne, par mail ou par téléphone)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et process encadré par l’Assureur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Sécurisation du process de résiliation ! 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phique 3" descr="Signe pouce en haut avec un remplissage uni">
            <a:extLst>
              <a:ext uri="{FF2B5EF4-FFF2-40B4-BE49-F238E27FC236}">
                <a16:creationId xmlns:a16="http://schemas.microsoft.com/office/drawing/2014/main" id="{633297DE-B3BA-4D97-08FE-8B492EC55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93959" y="2559328"/>
            <a:ext cx="365522" cy="365522"/>
          </a:xfrm>
          <a:prstGeom prst="rect">
            <a:avLst/>
          </a:prstGeom>
        </p:spPr>
      </p:pic>
      <p:pic>
        <p:nvPicPr>
          <p:cNvPr id="7" name="Graphique 6" descr="Signe pouce en haut avec un remplissage uni">
            <a:extLst>
              <a:ext uri="{FF2B5EF4-FFF2-40B4-BE49-F238E27FC236}">
                <a16:creationId xmlns:a16="http://schemas.microsoft.com/office/drawing/2014/main" id="{008B0E70-ED11-9F3A-F576-50ED6AB22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42547" y="3722670"/>
            <a:ext cx="365522" cy="365522"/>
          </a:xfrm>
          <a:prstGeom prst="rect">
            <a:avLst/>
          </a:prstGeom>
        </p:spPr>
      </p:pic>
      <p:pic>
        <p:nvPicPr>
          <p:cNvPr id="8" name="Graphique 7" descr="Signe pouce en haut avec un remplissage uni">
            <a:extLst>
              <a:ext uri="{FF2B5EF4-FFF2-40B4-BE49-F238E27FC236}">
                <a16:creationId xmlns:a16="http://schemas.microsoft.com/office/drawing/2014/main" id="{52BC2600-5254-517F-7F76-F7C50BBDB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28619" y="4501794"/>
            <a:ext cx="365522" cy="365522"/>
          </a:xfrm>
          <a:prstGeom prst="rect">
            <a:avLst/>
          </a:prstGeom>
        </p:spPr>
      </p:pic>
      <p:pic>
        <p:nvPicPr>
          <p:cNvPr id="10" name="Graphique 9" descr="Signe pouce en haut avec un remplissage uni">
            <a:extLst>
              <a:ext uri="{FF2B5EF4-FFF2-40B4-BE49-F238E27FC236}">
                <a16:creationId xmlns:a16="http://schemas.microsoft.com/office/drawing/2014/main" id="{C9F3DF54-C85B-3B05-5EDE-A6F58BD923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9456" y="5354549"/>
            <a:ext cx="365522" cy="365522"/>
          </a:xfrm>
          <a:prstGeom prst="rect">
            <a:avLst/>
          </a:prstGeom>
        </p:spPr>
      </p:pic>
      <p:pic>
        <p:nvPicPr>
          <p:cNvPr id="11" name="Graphique 10" descr="Mille">
            <a:extLst>
              <a:ext uri="{FF2B5EF4-FFF2-40B4-BE49-F238E27FC236}">
                <a16:creationId xmlns:a16="http://schemas.microsoft.com/office/drawing/2014/main" id="{C5E1912C-BC11-A28C-23EB-555ECC72F3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13653" y="576694"/>
            <a:ext cx="337142" cy="33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30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évolutions simulateur</a:t>
            </a:r>
            <a:endParaRPr lang="fr-FR" sz="2000" i="1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BDE60C-1A59-7F1F-41DE-BD8FCDE27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014" y="1441658"/>
            <a:ext cx="5674229" cy="352247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48626B-0200-CF72-0240-BF2EA9F91AF6}"/>
              </a:ext>
            </a:extLst>
          </p:cNvPr>
          <p:cNvSpPr txBox="1"/>
          <p:nvPr/>
        </p:nvSpPr>
        <p:spPr>
          <a:xfrm>
            <a:off x="1388814" y="2603365"/>
            <a:ext cx="3971826" cy="105413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Si « 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Oui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 », vous renseignez :</a:t>
            </a:r>
          </a:p>
          <a:p>
            <a:pPr marL="128588" indent="-128588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date d’effet souhaitée, correspondant à la date de résiliation du contrat concurrent,</a:t>
            </a:r>
          </a:p>
          <a:p>
            <a:pPr marL="128588" indent="-128588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 montant de l’ITT du contrat concurrent.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56F866F4-737B-086F-6CFF-913DC54B6FEA}"/>
              </a:ext>
            </a:extLst>
          </p:cNvPr>
          <p:cNvSpPr/>
          <p:nvPr/>
        </p:nvSpPr>
        <p:spPr>
          <a:xfrm>
            <a:off x="5280266" y="3066728"/>
            <a:ext cx="403203" cy="224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2EB24A-4725-51E9-2C8A-9ABF3684C1F4}"/>
              </a:ext>
            </a:extLst>
          </p:cNvPr>
          <p:cNvSpPr/>
          <p:nvPr/>
        </p:nvSpPr>
        <p:spPr>
          <a:xfrm>
            <a:off x="7514401" y="5017491"/>
            <a:ext cx="4027469" cy="10238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E7233F-6B58-1882-BBC0-A51BC691E58C}"/>
              </a:ext>
            </a:extLst>
          </p:cNvPr>
          <p:cNvSpPr txBox="1"/>
          <p:nvPr/>
        </p:nvSpPr>
        <p:spPr>
          <a:xfrm>
            <a:off x="7590326" y="4964128"/>
            <a:ext cx="3875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cotisation est calculée à l’âge du client à la date d’effet différée.</a:t>
            </a:r>
          </a:p>
          <a:p>
            <a:pPr algn="just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Les données de la simulation sont reprises automatiquement dans la souscription.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C1697D-C529-EEC2-8FA0-E44CC1BE8EB2}"/>
              </a:ext>
            </a:extLst>
          </p:cNvPr>
          <p:cNvSpPr/>
          <p:nvPr/>
        </p:nvSpPr>
        <p:spPr>
          <a:xfrm>
            <a:off x="1370030" y="2558980"/>
            <a:ext cx="3880323" cy="1184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B3031A-B4C5-8116-2A00-7DBE4974DF79}"/>
              </a:ext>
            </a:extLst>
          </p:cNvPr>
          <p:cNvSpPr txBox="1"/>
          <p:nvPr/>
        </p:nvSpPr>
        <p:spPr>
          <a:xfrm>
            <a:off x="308224" y="1348156"/>
            <a:ext cx="5052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Dans le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simulateur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Ajout d’une question sur la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reprise concurrence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DF4A720-00B0-471E-91F4-6359905CA969}"/>
              </a:ext>
            </a:extLst>
          </p:cNvPr>
          <p:cNvCxnSpPr>
            <a:cxnSpLocks/>
          </p:cNvCxnSpPr>
          <p:nvPr/>
        </p:nvCxnSpPr>
        <p:spPr>
          <a:xfrm flipV="1">
            <a:off x="10127182" y="4541178"/>
            <a:ext cx="0" cy="453772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042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Impact sous </a:t>
            </a:r>
            <a:r>
              <a:rPr lang="fr-FR" sz="2000" spc="30" dirty="0" err="1">
                <a:latin typeface="Montserrat Black" panose="00000A00000000000000" pitchFamily="2" charset="0"/>
              </a:rPr>
              <a:t>my@ssur</a:t>
            </a:r>
            <a:endParaRPr lang="fr-FR" sz="1800" i="1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B3031A-B4C5-8116-2A00-7DBE4974DF79}"/>
              </a:ext>
            </a:extLst>
          </p:cNvPr>
          <p:cNvSpPr txBox="1"/>
          <p:nvPr/>
        </p:nvSpPr>
        <p:spPr>
          <a:xfrm>
            <a:off x="308225" y="1348156"/>
            <a:ext cx="64213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Dans le parcours de souscription </a:t>
            </a:r>
            <a:r>
              <a:rPr lang="fr-F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My@ssur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Reprise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automatique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des données de la simulation,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Ajout de la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 limite de résiliation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du contrat concurrent.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67359A-3C59-DEB6-94CB-3EF24858D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942" y="2455271"/>
            <a:ext cx="5708606" cy="2382273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3DE59C4-4C04-9652-4D0F-249EB48D7557}"/>
              </a:ext>
            </a:extLst>
          </p:cNvPr>
          <p:cNvCxnSpPr>
            <a:cxnSpLocks/>
          </p:cNvCxnSpPr>
          <p:nvPr/>
        </p:nvCxnSpPr>
        <p:spPr>
          <a:xfrm flipH="1">
            <a:off x="4812486" y="3320193"/>
            <a:ext cx="997618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A84FF99-E5A3-6AD2-105D-0A32EA848C70}"/>
              </a:ext>
            </a:extLst>
          </p:cNvPr>
          <p:cNvSpPr/>
          <p:nvPr/>
        </p:nvSpPr>
        <p:spPr>
          <a:xfrm>
            <a:off x="5810103" y="3039402"/>
            <a:ext cx="1587283" cy="5540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solidFill>
                  <a:schemeClr val="tx1"/>
                </a:solidFill>
              </a:rPr>
              <a:t>Date d’effet différée alimentée depuis le simulateur.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590677-132D-90D1-C1AF-B4C10A23E870}"/>
              </a:ext>
            </a:extLst>
          </p:cNvPr>
          <p:cNvSpPr/>
          <p:nvPr/>
        </p:nvSpPr>
        <p:spPr>
          <a:xfrm>
            <a:off x="3537625" y="4977709"/>
            <a:ext cx="3813397" cy="8864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000" dirty="0">
                <a:solidFill>
                  <a:schemeClr val="tx1"/>
                </a:solidFill>
              </a:rPr>
              <a:t>Nouvelle donnée à renseigner, permettant à l’Assureur d’envoyer un courrier au client lui rappelant la date limite pour procéder à la résiliation de son contrat à la concurrence, soit 3 mois avant la date d’échéance.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5177148-E1B0-A993-C9BC-184F260E640A}"/>
              </a:ext>
            </a:extLst>
          </p:cNvPr>
          <p:cNvCxnSpPr>
            <a:cxnSpLocks/>
          </p:cNvCxnSpPr>
          <p:nvPr/>
        </p:nvCxnSpPr>
        <p:spPr>
          <a:xfrm flipV="1">
            <a:off x="3712424" y="4652612"/>
            <a:ext cx="0" cy="315179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901168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F601B4-FA69-42AE-AEA4-6F042A765DA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15343</TotalTime>
  <Words>610</Words>
  <Application>Microsoft Office PowerPoint</Application>
  <PresentationFormat>Grand écran</PresentationFormat>
  <Paragraphs>92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</vt:i4>
      </vt:variant>
    </vt:vector>
  </HeadingPairs>
  <TitlesOfParts>
    <vt:vector size="25" baseType="lpstr">
      <vt:lpstr>Aharoni</vt:lpstr>
      <vt:lpstr>Arial</vt:lpstr>
      <vt:lpstr>Arial Black</vt:lpstr>
      <vt:lpstr>Arial Narrow</vt:lpstr>
      <vt:lpstr>Calibri</vt:lpstr>
      <vt:lpstr>Montserrat Black</vt:lpstr>
      <vt:lpstr>Montserrat ExtraLight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PARISSE Valerie [CEGEE]</cp:lastModifiedBy>
  <cp:revision>710</cp:revision>
  <cp:lastPrinted>2020-01-23T16:40:35Z</cp:lastPrinted>
  <dcterms:created xsi:type="dcterms:W3CDTF">2016-06-03T08:10:53Z</dcterms:created>
  <dcterms:modified xsi:type="dcterms:W3CDTF">2023-10-17T11:37:42Z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2022-11-17T14:02:28Z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