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5"/>
  </p:sldMasterIdLst>
  <p:notesMasterIdLst>
    <p:notesMasterId r:id="rId15"/>
  </p:notesMasterIdLst>
  <p:sldIdLst>
    <p:sldId id="258" r:id="rId6"/>
    <p:sldId id="259" r:id="rId7"/>
    <p:sldId id="261" r:id="rId8"/>
    <p:sldId id="309" r:id="rId9"/>
    <p:sldId id="305" r:id="rId10"/>
    <p:sldId id="312" r:id="rId11"/>
    <p:sldId id="308" r:id="rId12"/>
    <p:sldId id="311" r:id="rId13"/>
    <p:sldId id="257" r:id="rId14"/>
  </p:sldIdLst>
  <p:sldSz cx="12192000" cy="6858000"/>
  <p:notesSz cx="6669088"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684F8F4-5C88-EF2D-4953-141FB3B36908}" name="LE RESTE STEPHANIE" initials="LRS" userId="S::Stephanie.LERESTE@bpce.fr::1bf467eb-ed75-4da1-8cba-b4ccfdf1d8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1D74"/>
    <a:srgbClr val="58207D"/>
    <a:srgbClr val="F2632A"/>
    <a:srgbClr val="F583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27" autoAdjust="0"/>
  </p:normalViewPr>
  <p:slideViewPr>
    <p:cSldViewPr snapToGrid="0">
      <p:cViewPr varScale="1">
        <p:scale>
          <a:sx n="62" d="100"/>
          <a:sy n="62" d="100"/>
        </p:scale>
        <p:origin x="82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b="0" i="0">
                <a:latin typeface="Roboto" panose="02000000000000000000" pitchFamily="2" charset="0"/>
              </a:defRPr>
            </a:lvl1pPr>
          </a:lstStyle>
          <a:p>
            <a:endParaRPr lang="fr-FR"/>
          </a:p>
        </p:txBody>
      </p:sp>
      <p:sp>
        <p:nvSpPr>
          <p:cNvPr id="3" name="Espace réservé de la date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b="0" i="0">
                <a:latin typeface="Roboto" panose="02000000000000000000" pitchFamily="2" charset="0"/>
              </a:defRPr>
            </a:lvl1pPr>
          </a:lstStyle>
          <a:p>
            <a:fld id="{E1514367-028D-4152-8A1B-F4F8069B76C8}" type="datetimeFigureOut">
              <a:rPr lang="fr-FR" smtClean="0"/>
              <a:pPr/>
              <a:t>24/10/2023</a:t>
            </a:fld>
            <a:endParaRPr lang="fr-FR"/>
          </a:p>
        </p:txBody>
      </p:sp>
      <p:sp>
        <p:nvSpPr>
          <p:cNvPr id="4" name="Espace réservé de l'image des diapositives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66909" y="4777195"/>
            <a:ext cx="5335270" cy="3908614"/>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9428585"/>
            <a:ext cx="2889938" cy="498055"/>
          </a:xfrm>
          <a:prstGeom prst="rect">
            <a:avLst/>
          </a:prstGeom>
        </p:spPr>
        <p:txBody>
          <a:bodyPr vert="horz" lIns="91440" tIns="45720" rIns="91440" bIns="45720" rtlCol="0" anchor="b"/>
          <a:lstStyle>
            <a:lvl1pPr algn="l">
              <a:defRPr sz="1200" b="0" i="0">
                <a:latin typeface="Roboto" panose="02000000000000000000" pitchFamily="2" charset="0"/>
              </a:defRPr>
            </a:lvl1pPr>
          </a:lstStyle>
          <a:p>
            <a:endParaRPr lang="fr-FR"/>
          </a:p>
        </p:txBody>
      </p:sp>
      <p:sp>
        <p:nvSpPr>
          <p:cNvPr id="7" name="Espace réservé du numéro de diapositive 6"/>
          <p:cNvSpPr>
            <a:spLocks noGrp="1"/>
          </p:cNvSpPr>
          <p:nvPr>
            <p:ph type="sldNum" sz="quarter" idx="5"/>
          </p:nvPr>
        </p:nvSpPr>
        <p:spPr>
          <a:xfrm>
            <a:off x="3777607" y="9428585"/>
            <a:ext cx="2889938" cy="498055"/>
          </a:xfrm>
          <a:prstGeom prst="rect">
            <a:avLst/>
          </a:prstGeom>
        </p:spPr>
        <p:txBody>
          <a:bodyPr vert="horz" lIns="91440" tIns="45720" rIns="91440" bIns="45720" rtlCol="0" anchor="b"/>
          <a:lstStyle>
            <a:lvl1pPr algn="r">
              <a:defRPr sz="1200" b="0" i="0">
                <a:latin typeface="Roboto" panose="02000000000000000000" pitchFamily="2" charset="0"/>
              </a:defRPr>
            </a:lvl1pPr>
          </a:lstStyle>
          <a:p>
            <a:fld id="{541804C8-5874-4C22-B212-ABE22F701275}" type="slidenum">
              <a:rPr lang="fr-FR" smtClean="0"/>
              <a:pPr/>
              <a:t>‹N°›</a:t>
            </a:fld>
            <a:endParaRPr lang="fr-FR"/>
          </a:p>
        </p:txBody>
      </p:sp>
    </p:spTree>
    <p:extLst>
      <p:ext uri="{BB962C8B-B14F-4D97-AF65-F5344CB8AC3E}">
        <p14:creationId xmlns:p14="http://schemas.microsoft.com/office/powerpoint/2010/main" val="3203040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Roboto" panose="02000000000000000000" pitchFamily="2" charset="0"/>
        <a:ea typeface="+mn-ea"/>
        <a:cs typeface="+mn-cs"/>
      </a:defRPr>
    </a:lvl1pPr>
    <a:lvl2pPr marL="457200" algn="l" defTabSz="914400" rtl="0" eaLnBrk="1" latinLnBrk="0" hangingPunct="1">
      <a:defRPr sz="1200" b="0" i="0" kern="1200">
        <a:solidFill>
          <a:schemeClr val="tx1"/>
        </a:solidFill>
        <a:latin typeface="Roboto" panose="02000000000000000000" pitchFamily="2" charset="0"/>
        <a:ea typeface="+mn-ea"/>
        <a:cs typeface="+mn-cs"/>
      </a:defRPr>
    </a:lvl2pPr>
    <a:lvl3pPr marL="914400" algn="l" defTabSz="914400" rtl="0" eaLnBrk="1" latinLnBrk="0" hangingPunct="1">
      <a:defRPr sz="1200" b="0" i="0" kern="1200">
        <a:solidFill>
          <a:schemeClr val="tx1"/>
        </a:solidFill>
        <a:latin typeface="Roboto" panose="02000000000000000000" pitchFamily="2" charset="0"/>
        <a:ea typeface="+mn-ea"/>
        <a:cs typeface="+mn-cs"/>
      </a:defRPr>
    </a:lvl3pPr>
    <a:lvl4pPr marL="1371600" algn="l" defTabSz="914400" rtl="0" eaLnBrk="1" latinLnBrk="0" hangingPunct="1">
      <a:defRPr sz="1200" b="0" i="0" kern="1200">
        <a:solidFill>
          <a:schemeClr val="tx1"/>
        </a:solidFill>
        <a:latin typeface="Roboto" panose="02000000000000000000" pitchFamily="2" charset="0"/>
        <a:ea typeface="+mn-ea"/>
        <a:cs typeface="+mn-cs"/>
      </a:defRPr>
    </a:lvl4pPr>
    <a:lvl5pPr marL="1828800" algn="l" defTabSz="914400" rtl="0" eaLnBrk="1" latinLnBrk="0" hangingPunct="1">
      <a:defRPr sz="1200" b="0" i="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hyperlink" Target="http://www.groupebpce.fr/" TargetMode="Externa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7_Disposition personnalisée">
    <p:spTree>
      <p:nvGrpSpPr>
        <p:cNvPr id="1" name=""/>
        <p:cNvGrpSpPr/>
        <p:nvPr/>
      </p:nvGrpSpPr>
      <p:grpSpPr>
        <a:xfrm>
          <a:off x="0" y="0"/>
          <a:ext cx="0" cy="0"/>
          <a:chOff x="0" y="0"/>
          <a:chExt cx="0" cy="0"/>
        </a:xfrm>
      </p:grpSpPr>
      <p:sp>
        <p:nvSpPr>
          <p:cNvPr id="3" name="Espace réservé pour une image  2"/>
          <p:cNvSpPr>
            <a:spLocks noGrp="1"/>
          </p:cNvSpPr>
          <p:nvPr>
            <p:ph type="pic" sz="quarter" idx="14"/>
          </p:nvPr>
        </p:nvSpPr>
        <p:spPr>
          <a:xfrm>
            <a:off x="0" y="6532"/>
            <a:ext cx="12192000" cy="4106487"/>
          </a:xfrm>
          <a:solidFill>
            <a:schemeClr val="bg1">
              <a:lumMod val="95000"/>
            </a:schemeClr>
          </a:solidFill>
        </p:spPr>
        <p:txBody>
          <a:bodyPr/>
          <a:lstStyle/>
          <a:p>
            <a:r>
              <a:rPr lang="fr-FR"/>
              <a:t>Cliquez sur l'icône pour ajouter une image</a:t>
            </a:r>
          </a:p>
        </p:txBody>
      </p:sp>
      <p:sp>
        <p:nvSpPr>
          <p:cNvPr id="4" name="Shape 10"/>
          <p:cNvSpPr txBox="1">
            <a:spLocks noGrp="1"/>
          </p:cNvSpPr>
          <p:nvPr>
            <p:ph type="ctrTitle"/>
          </p:nvPr>
        </p:nvSpPr>
        <p:spPr>
          <a:xfrm>
            <a:off x="687016" y="4503278"/>
            <a:ext cx="9000541" cy="672565"/>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000" b="0" cap="none" baseline="0">
                <a:solidFill>
                  <a:schemeClr val="accent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5" name="Espace réservé du texte 52"/>
          <p:cNvSpPr>
            <a:spLocks noGrp="1"/>
          </p:cNvSpPr>
          <p:nvPr>
            <p:ph type="body" sz="quarter" idx="11" hasCustomPrompt="1"/>
          </p:nvPr>
        </p:nvSpPr>
        <p:spPr>
          <a:xfrm>
            <a:off x="687018" y="5245025"/>
            <a:ext cx="9000540" cy="307777"/>
          </a:xfrm>
          <a:prstGeom prst="rect">
            <a:avLst/>
          </a:prstGeom>
          <a:noFill/>
          <a:ln>
            <a:noFill/>
          </a:ln>
        </p:spPr>
        <p:txBody>
          <a:bodyPr wrap="square" lIns="0" tIns="0" rIns="0" bIns="0" anchor="t" anchorCtr="0">
            <a:spAutoFit/>
          </a:bodyPr>
          <a:lstStyle>
            <a:lvl1pPr marL="0" indent="0" algn="l">
              <a:buNone/>
              <a:defRPr sz="20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Sous-titre</a:t>
            </a:r>
            <a:endParaRPr lang="fr-FR" dirty="0"/>
          </a:p>
        </p:txBody>
      </p:sp>
      <p:sp>
        <p:nvSpPr>
          <p:cNvPr id="7" name="Espace réservé du texte 52"/>
          <p:cNvSpPr>
            <a:spLocks noGrp="1"/>
          </p:cNvSpPr>
          <p:nvPr>
            <p:ph type="body" sz="quarter" idx="13" hasCustomPrompt="1"/>
          </p:nvPr>
        </p:nvSpPr>
        <p:spPr>
          <a:xfrm>
            <a:off x="11187221" y="263344"/>
            <a:ext cx="573409" cy="330072"/>
          </a:xfrm>
          <a:solidFill>
            <a:schemeClr val="bg1"/>
          </a:solidFill>
        </p:spPr>
        <p:txBody>
          <a:bodyPr wrap="none" lIns="72000" tIns="72000" rIns="72000" bIns="72000" anchor="ctr" anchorCtr="0">
            <a:spAutoFit/>
          </a:bodyPr>
          <a:lstStyle>
            <a:lvl1pPr marL="0" indent="0" algn="r">
              <a:buNone/>
              <a:defRPr sz="1200" b="0" i="0" baseline="0">
                <a:solidFill>
                  <a:schemeClr val="accent1"/>
                </a:solidFill>
                <a:latin typeface="Montserrat" pitchFamily="2" charset="77"/>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DATE</a:t>
            </a:r>
          </a:p>
        </p:txBody>
      </p:sp>
      <p:pic>
        <p:nvPicPr>
          <p:cNvPr id="2" name="Graphique 1">
            <a:extLst>
              <a:ext uri="{FF2B5EF4-FFF2-40B4-BE49-F238E27FC236}">
                <a16:creationId xmlns:a16="http://schemas.microsoft.com/office/drawing/2014/main" id="{08824D91-50AB-A68C-E528-FE9B8AC80467}"/>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54134" b="-22721"/>
          <a:stretch/>
        </p:blipFill>
        <p:spPr>
          <a:xfrm>
            <a:off x="0" y="5677866"/>
            <a:ext cx="12199434" cy="1055070"/>
          </a:xfrm>
          <a:prstGeom prst="rect">
            <a:avLst/>
          </a:prstGeom>
        </p:spPr>
      </p:pic>
      <p:pic>
        <p:nvPicPr>
          <p:cNvPr id="13" name="Image 12">
            <a:extLst>
              <a:ext uri="{FF2B5EF4-FFF2-40B4-BE49-F238E27FC236}">
                <a16:creationId xmlns:a16="http://schemas.microsoft.com/office/drawing/2014/main" id="{135027FB-B574-0B35-1A97-9BD911FF7B6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87558" y="4478610"/>
            <a:ext cx="1990139" cy="2372858"/>
          </a:xfrm>
          <a:prstGeom prst="rect">
            <a:avLst/>
          </a:prstGeom>
        </p:spPr>
      </p:pic>
    </p:spTree>
    <p:extLst>
      <p:ext uri="{BB962C8B-B14F-4D97-AF65-F5344CB8AC3E}">
        <p14:creationId xmlns:p14="http://schemas.microsoft.com/office/powerpoint/2010/main" val="2554381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pic>
        <p:nvPicPr>
          <p:cNvPr id="3" name="Graphique 2">
            <a:extLst>
              <a:ext uri="{FF2B5EF4-FFF2-40B4-BE49-F238E27FC236}">
                <a16:creationId xmlns:a16="http://schemas.microsoft.com/office/drawing/2014/main" id="{B87E5A99-25D3-41AE-4AE4-C8CF146BF210}"/>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28126" r="43925" b="34074"/>
          <a:stretch/>
        </p:blipFill>
        <p:spPr>
          <a:xfrm rot="16200000">
            <a:off x="-1690835" y="2122201"/>
            <a:ext cx="6836701" cy="2592289"/>
          </a:xfrm>
          <a:prstGeom prst="rect">
            <a:avLst/>
          </a:prstGeom>
        </p:spPr>
      </p:pic>
      <p:sp>
        <p:nvSpPr>
          <p:cNvPr id="27" name="Espace réservé du texte 2"/>
          <p:cNvSpPr>
            <a:spLocks noGrp="1"/>
          </p:cNvSpPr>
          <p:nvPr>
            <p:ph type="body" sz="quarter" idx="11"/>
          </p:nvPr>
        </p:nvSpPr>
        <p:spPr>
          <a:xfrm>
            <a:off x="4642691" y="726090"/>
            <a:ext cx="7309960" cy="721177"/>
          </a:xfrm>
          <a:prstGeom prst="rect">
            <a:avLst/>
          </a:prstGeom>
        </p:spPr>
        <p:txBody>
          <a:bodyPr lIns="0" tIns="0" rIns="0" bIns="0" anchor="ctr" anchorCtr="0">
            <a:normAutofit/>
          </a:bodyPr>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4642691" y="1660097"/>
            <a:ext cx="7309960" cy="721177"/>
          </a:xfrm>
          <a:prstGeom prst="rect">
            <a:avLst/>
          </a:prstGeom>
        </p:spPr>
        <p:txBody>
          <a:bodyPr lIns="0" tIns="0" rIns="0" bIns="0" anchor="ctr" anchorCtr="0">
            <a:normAutofit/>
          </a:bodyPr>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4642691" y="2594104"/>
            <a:ext cx="7309960" cy="721177"/>
          </a:xfrm>
          <a:prstGeom prst="rect">
            <a:avLst/>
          </a:prstGeom>
        </p:spPr>
        <p:txBody>
          <a:bodyPr lIns="0" tIns="0" rIns="0" bIns="0" anchor="ctr" anchorCtr="0">
            <a:normAutofit/>
          </a:bodyPr>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4642691" y="3528110"/>
            <a:ext cx="7309960" cy="721177"/>
          </a:xfrm>
          <a:prstGeom prst="rect">
            <a:avLst/>
          </a:prstGeom>
        </p:spPr>
        <p:txBody>
          <a:bodyPr lIns="0" tIns="0" rIns="0" bIns="0" anchor="ctr" anchorCtr="0">
            <a:normAutofit/>
          </a:bodyPr>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4642691" y="4462117"/>
            <a:ext cx="7309960" cy="721177"/>
          </a:xfrm>
          <a:prstGeom prst="rect">
            <a:avLst/>
          </a:prstGeom>
        </p:spPr>
        <p:txBody>
          <a:bodyPr lIns="0" tIns="0" rIns="0" bIns="0" anchor="ctr" anchorCtr="0">
            <a:normAutofit/>
          </a:bodyPr>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4642691" y="5396122"/>
            <a:ext cx="7309960" cy="721177"/>
          </a:xfrm>
          <a:prstGeom prst="rect">
            <a:avLst/>
          </a:prstGeom>
        </p:spPr>
        <p:txBody>
          <a:bodyPr lIns="0" tIns="0" rIns="0" bIns="0" anchor="ctr" anchorCtr="0">
            <a:normAutofit/>
          </a:bodyPr>
          <a:lstStyle>
            <a:lvl1pPr marL="0" marR="0" indent="0" algn="l" rtl="0">
              <a:lnSpc>
                <a:spcPct val="90000"/>
              </a:lnSpc>
              <a:spcBef>
                <a:spcPts val="0"/>
              </a:spcBef>
              <a:spcAft>
                <a:spcPts val="0"/>
              </a:spcAft>
              <a:buNone/>
              <a:defRPr lang="fr-FR" sz="2133" b="0" i="0" u="none" strike="noStrike" cap="none" baseline="0" dirty="0" smtClean="0">
                <a:solidFill>
                  <a:srgbClr val="000000"/>
                </a:solidFill>
                <a:latin typeface="Montserrat" pitchFamily="2" charset="77"/>
                <a:ea typeface="Montserrat" pitchFamily="2" charset="77"/>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3695732" y="725995"/>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200" b="1" i="0" u="none" strike="noStrike" cap="none" dirty="0">
                <a:solidFill>
                  <a:schemeClr val="accent1"/>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3695732" y="166000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200" b="1" i="0" u="none" strike="noStrike" cap="none" dirty="0">
                <a:solidFill>
                  <a:schemeClr val="accent6"/>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3695732" y="259400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200" b="1" i="0" u="none" strike="noStrike" cap="none" dirty="0">
                <a:solidFill>
                  <a:schemeClr val="accent2"/>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3695732" y="3528015"/>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200" b="1" i="0" u="none" strike="noStrike" cap="none" dirty="0">
                <a:solidFill>
                  <a:schemeClr val="accent3"/>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3695732" y="446202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200" b="1" i="0" u="none" strike="noStrike" cap="none" dirty="0">
                <a:solidFill>
                  <a:schemeClr val="accent4"/>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3695732" y="5396027"/>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200" b="1" i="0" u="none" strike="noStrike" cap="none" dirty="0">
                <a:solidFill>
                  <a:schemeClr val="accent1"/>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dirty="0"/>
              <a:t>06</a:t>
            </a:r>
            <a:endParaRPr lang="fr-FR" dirty="0"/>
          </a:p>
        </p:txBody>
      </p:sp>
      <p:sp>
        <p:nvSpPr>
          <p:cNvPr id="20" name="Titre 31">
            <a:extLst>
              <a:ext uri="{FF2B5EF4-FFF2-40B4-BE49-F238E27FC236}">
                <a16:creationId xmlns:a16="http://schemas.microsoft.com/office/drawing/2014/main" id="{1600F267-B0F6-6B4B-8ECE-550C65E2F8A7}"/>
              </a:ext>
            </a:extLst>
          </p:cNvPr>
          <p:cNvSpPr txBox="1">
            <a:spLocks/>
          </p:cNvSpPr>
          <p:nvPr userDrawn="1"/>
        </p:nvSpPr>
        <p:spPr>
          <a:xfrm>
            <a:off x="431371" y="5632470"/>
            <a:ext cx="2654674" cy="661308"/>
          </a:xfrm>
          <a:prstGeom prst="rect">
            <a:avLst/>
          </a:prstGeom>
          <a:solidFill>
            <a:schemeClr val="bg1"/>
          </a:solidFill>
        </p:spPr>
        <p:txBody>
          <a:bodyPr vert="horz" wrap="none" lIns="108000" tIns="108000" rIns="108000" bIns="108000" rtlCol="0" anchor="b" anchorCtr="0">
            <a:sp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Clr>
                <a:srgbClr val="FFFFFF"/>
              </a:buClr>
              <a:buSzPct val="100000"/>
              <a:buFont typeface="Cabin Condensed"/>
              <a:buNone/>
              <a:defRPr sz="3600" b="0" i="0" u="none" strike="noStrike"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pPr marL="0" marR="0" lvl="0" indent="0" algn="l" defTabSz="1219170" rtl="0" eaLnBrk="1" fontAlgn="auto" latinLnBrk="0" hangingPunct="1">
              <a:lnSpc>
                <a:spcPct val="90000"/>
              </a:lnSpc>
              <a:spcBef>
                <a:spcPts val="0"/>
              </a:spcBef>
              <a:spcAft>
                <a:spcPts val="0"/>
              </a:spcAft>
              <a:buClr>
                <a:srgbClr val="FFFFFF"/>
              </a:buClr>
              <a:buSzPct val="100000"/>
              <a:buFont typeface="Cabin Condensed"/>
              <a:buNone/>
              <a:tabLst/>
              <a:defRPr/>
            </a:pPr>
            <a:r>
              <a:rPr kumimoji="0" lang="fr-FR" sz="3200" b="0" i="0" u="none" strike="noStrike" kern="0" cap="none" spc="0" normalizeH="0" baseline="0" noProof="0" dirty="0">
                <a:ln>
                  <a:noFill/>
                </a:ln>
                <a:solidFill>
                  <a:schemeClr val="accent1"/>
                </a:solidFill>
                <a:effectLst/>
                <a:uLnTx/>
                <a:uFillTx/>
                <a:latin typeface="Montserrat ExtraBold" panose="00000900000000000000" pitchFamily="50" charset="0"/>
                <a:sym typeface="Cabin Condensed"/>
              </a:rPr>
              <a:t>SOMMAIRE</a:t>
            </a:r>
          </a:p>
        </p:txBody>
      </p:sp>
      <p:cxnSp>
        <p:nvCxnSpPr>
          <p:cNvPr id="23" name="Connecteur droit 22">
            <a:extLst>
              <a:ext uri="{FF2B5EF4-FFF2-40B4-BE49-F238E27FC236}">
                <a16:creationId xmlns:a16="http://schemas.microsoft.com/office/drawing/2014/main" id="{4501CEF0-5934-8D46-8936-D0231EEFF47C}"/>
              </a:ext>
            </a:extLst>
          </p:cNvPr>
          <p:cNvCxnSpPr>
            <a:cxnSpLocks/>
          </p:cNvCxnSpPr>
          <p:nvPr userDrawn="1"/>
        </p:nvCxnSpPr>
        <p:spPr>
          <a:xfrm>
            <a:off x="3695733" y="1553681"/>
            <a:ext cx="82569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D5ACA6C1-6E1F-9D47-A0C2-CC829EE93F64}"/>
              </a:ext>
            </a:extLst>
          </p:cNvPr>
          <p:cNvCxnSpPr>
            <a:cxnSpLocks/>
          </p:cNvCxnSpPr>
          <p:nvPr userDrawn="1"/>
        </p:nvCxnSpPr>
        <p:spPr>
          <a:xfrm>
            <a:off x="3695733" y="2487688"/>
            <a:ext cx="82569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52178F43-8E74-934B-B516-88EF9677E339}"/>
              </a:ext>
            </a:extLst>
          </p:cNvPr>
          <p:cNvCxnSpPr>
            <a:cxnSpLocks/>
          </p:cNvCxnSpPr>
          <p:nvPr userDrawn="1"/>
        </p:nvCxnSpPr>
        <p:spPr>
          <a:xfrm>
            <a:off x="3695733" y="3421695"/>
            <a:ext cx="82569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C91F7A78-6A8D-E34E-B696-CDFE15F13401}"/>
              </a:ext>
            </a:extLst>
          </p:cNvPr>
          <p:cNvCxnSpPr>
            <a:cxnSpLocks/>
          </p:cNvCxnSpPr>
          <p:nvPr userDrawn="1"/>
        </p:nvCxnSpPr>
        <p:spPr>
          <a:xfrm>
            <a:off x="3695733" y="4355701"/>
            <a:ext cx="82569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5335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8_Titre">
    <p:spTree>
      <p:nvGrpSpPr>
        <p:cNvPr id="1" name="Shape 8"/>
        <p:cNvGrpSpPr/>
        <p:nvPr/>
      </p:nvGrpSpPr>
      <p:grpSpPr>
        <a:xfrm>
          <a:off x="0" y="0"/>
          <a:ext cx="0" cy="0"/>
          <a:chOff x="0" y="0"/>
          <a:chExt cx="0" cy="0"/>
        </a:xfrm>
      </p:grpSpPr>
      <p:sp>
        <p:nvSpPr>
          <p:cNvPr id="16" name="Espace réservé du texte 52"/>
          <p:cNvSpPr>
            <a:spLocks noGrp="1"/>
          </p:cNvSpPr>
          <p:nvPr>
            <p:ph type="body" sz="quarter" idx="13" hasCustomPrompt="1"/>
          </p:nvPr>
        </p:nvSpPr>
        <p:spPr>
          <a:xfrm>
            <a:off x="623392" y="2564905"/>
            <a:ext cx="4964608" cy="2035434"/>
          </a:xfrm>
        </p:spPr>
        <p:txBody>
          <a:bodyPr lIns="0" tIns="0" rIns="0" bIns="0" anchor="t" anchorCtr="0">
            <a:noAutofit/>
          </a:bodyPr>
          <a:lstStyle>
            <a:lvl1pPr marL="0" indent="0" algn="l">
              <a:buNone/>
              <a:defRPr lang="fr-FR" sz="2933" b="1" i="0" u="none" strike="noStrike" cap="none" baseline="0" dirty="0">
                <a:solidFill>
                  <a:schemeClr val="tx1"/>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Titre de la partie</a:t>
            </a:r>
          </a:p>
        </p:txBody>
      </p:sp>
      <p:sp>
        <p:nvSpPr>
          <p:cNvPr id="9" name="Espace réservé du texte 52">
            <a:extLst>
              <a:ext uri="{FF2B5EF4-FFF2-40B4-BE49-F238E27FC236}">
                <a16:creationId xmlns:a16="http://schemas.microsoft.com/office/drawing/2014/main" id="{E5691B7D-3EA2-E54D-B820-F41655D68A1B}"/>
              </a:ext>
            </a:extLst>
          </p:cNvPr>
          <p:cNvSpPr>
            <a:spLocks noGrp="1"/>
          </p:cNvSpPr>
          <p:nvPr>
            <p:ph type="body" sz="quarter" idx="14" hasCustomPrompt="1"/>
          </p:nvPr>
        </p:nvSpPr>
        <p:spPr>
          <a:xfrm>
            <a:off x="623392" y="1737663"/>
            <a:ext cx="439223" cy="492443"/>
          </a:xfrm>
        </p:spPr>
        <p:txBody>
          <a:bodyPr wrap="none" lIns="0" tIns="0" rIns="0" bIns="0" anchor="t" anchorCtr="0">
            <a:spAutoFit/>
          </a:bodyPr>
          <a:lstStyle>
            <a:lvl1pPr marL="0" indent="0" algn="l">
              <a:buNone/>
              <a:defRPr lang="fr-FR" sz="3200" b="1" i="0" u="none" strike="noStrike" cap="none" baseline="0" dirty="0">
                <a:solidFill>
                  <a:schemeClr val="accent1"/>
                </a:solidFill>
                <a:latin typeface="Montserrat" pitchFamily="2" charset="77"/>
                <a:ea typeface="Montserrat" pitchFamily="2" charset="77"/>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01</a:t>
            </a:r>
          </a:p>
        </p:txBody>
      </p:sp>
      <p:cxnSp>
        <p:nvCxnSpPr>
          <p:cNvPr id="17" name="Connecteur droit 16">
            <a:extLst>
              <a:ext uri="{FF2B5EF4-FFF2-40B4-BE49-F238E27FC236}">
                <a16:creationId xmlns:a16="http://schemas.microsoft.com/office/drawing/2014/main" id="{E57A9E8C-2635-DC44-9530-01C1EDD20322}"/>
              </a:ext>
            </a:extLst>
          </p:cNvPr>
          <p:cNvCxnSpPr>
            <a:cxnSpLocks/>
          </p:cNvCxnSpPr>
          <p:nvPr userDrawn="1"/>
        </p:nvCxnSpPr>
        <p:spPr>
          <a:xfrm>
            <a:off x="632992" y="2257661"/>
            <a:ext cx="4800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Oval 13">
            <a:extLst>
              <a:ext uri="{FF2B5EF4-FFF2-40B4-BE49-F238E27FC236}">
                <a16:creationId xmlns:a16="http://schemas.microsoft.com/office/drawing/2014/main" id="{A50CD90D-49D7-1D40-B201-45F07C18B6E9}"/>
              </a:ext>
            </a:extLst>
          </p:cNvPr>
          <p:cNvSpPr txBox="1">
            <a:spLocks noChangeAspect="1" noChangeArrowheads="1"/>
          </p:cNvSpPr>
          <p:nvPr userDrawn="1"/>
        </p:nvSpPr>
        <p:spPr bwMode="auto">
          <a:xfrm>
            <a:off x="11708995" y="6481462"/>
            <a:ext cx="243656" cy="164212"/>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067">
                <a:solidFill>
                  <a:schemeClr val="tx2"/>
                </a:solidFill>
              </a:rPr>
              <a:pPr algn="r">
                <a:defRPr/>
              </a:pPr>
              <a:t>‹N°›</a:t>
            </a:fld>
            <a:endParaRPr lang="fr-FR" sz="1067" dirty="0">
              <a:solidFill>
                <a:schemeClr val="tx2"/>
              </a:solidFill>
            </a:endParaRPr>
          </a:p>
        </p:txBody>
      </p:sp>
      <p:sp>
        <p:nvSpPr>
          <p:cNvPr id="8" name="Espace réservé pour une image  2">
            <a:extLst>
              <a:ext uri="{FF2B5EF4-FFF2-40B4-BE49-F238E27FC236}">
                <a16:creationId xmlns:a16="http://schemas.microsoft.com/office/drawing/2014/main" id="{051B3F47-3A61-104A-87F1-0B9D4D4B70AE}"/>
              </a:ext>
            </a:extLst>
          </p:cNvPr>
          <p:cNvSpPr>
            <a:spLocks noGrp="1"/>
          </p:cNvSpPr>
          <p:nvPr>
            <p:ph type="pic" sz="quarter" idx="15"/>
          </p:nvPr>
        </p:nvSpPr>
        <p:spPr>
          <a:xfrm>
            <a:off x="6004560" y="-31158"/>
            <a:ext cx="6187440" cy="6889159"/>
          </a:xfrm>
          <a:solidFill>
            <a:schemeClr val="bg1">
              <a:lumMod val="95000"/>
            </a:schemeClr>
          </a:solidFill>
        </p:spPr>
        <p:txBody>
          <a:bodyPr/>
          <a:lstStyle/>
          <a:p>
            <a:r>
              <a:rPr lang="fr-FR"/>
              <a:t>Cliquez sur l'icône pour ajouter une image</a:t>
            </a:r>
            <a:endParaRPr lang="fr-FR" dirty="0"/>
          </a:p>
        </p:txBody>
      </p:sp>
      <p:pic>
        <p:nvPicPr>
          <p:cNvPr id="3" name="Image 2">
            <a:extLst>
              <a:ext uri="{FF2B5EF4-FFF2-40B4-BE49-F238E27FC236}">
                <a16:creationId xmlns:a16="http://schemas.microsoft.com/office/drawing/2014/main" id="{7370E4B8-2E12-C1A3-4B70-C1042C78F96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97259" y="5420589"/>
            <a:ext cx="2886021" cy="1142979"/>
          </a:xfrm>
          <a:prstGeom prst="rect">
            <a:avLst/>
          </a:prstGeom>
        </p:spPr>
      </p:pic>
    </p:spTree>
    <p:extLst>
      <p:ext uri="{BB962C8B-B14F-4D97-AF65-F5344CB8AC3E}">
        <p14:creationId xmlns:p14="http://schemas.microsoft.com/office/powerpoint/2010/main" val="46952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719403" y="260648"/>
            <a:ext cx="11233248" cy="576000"/>
          </a:xfrm>
        </p:spPr>
        <p:txBody>
          <a:bodyPr/>
          <a:lstStyle/>
          <a:p>
            <a:r>
              <a:rPr lang="fr-FR"/>
              <a:t>Modifiez le style du titre</a:t>
            </a:r>
            <a:endParaRPr lang="fr-FR" dirty="0"/>
          </a:p>
        </p:txBody>
      </p:sp>
      <p:sp>
        <p:nvSpPr>
          <p:cNvPr id="7" name="Espace réservé du contenu 5"/>
          <p:cNvSpPr>
            <a:spLocks noGrp="1"/>
          </p:cNvSpPr>
          <p:nvPr>
            <p:ph sz="quarter" idx="13"/>
          </p:nvPr>
        </p:nvSpPr>
        <p:spPr>
          <a:xfrm>
            <a:off x="718392" y="1508786"/>
            <a:ext cx="11234259" cy="4800535"/>
          </a:xfrm>
        </p:spPr>
        <p:txBody>
          <a:bodyPr lIns="0" tIns="0" rIns="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chemeClr val="accent6">
                    <a:lumMod val="75000"/>
                  </a:schemeClr>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1915139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tmplLst>
          <p:tmpl lvl="1">
            <p:tnLst>
              <p:par>
                <p:cTn presetID="47" presetClass="entr" presetSubtype="0"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anim calcmode="lin" valueType="num">
                      <p:cBhvr>
                        <p:cTn dur="500" fill="hold"/>
                        <p:tgtEl>
                          <p:spTgt spid="5"/>
                        </p:tgtEl>
                        <p:attrNameLst>
                          <p:attrName>ppt_x</p:attrName>
                        </p:attrNameLst>
                      </p:cBhvr>
                      <p:tavLst>
                        <p:tav tm="0">
                          <p:val>
                            <p:strVal val="#ppt_x"/>
                          </p:val>
                        </p:tav>
                        <p:tav tm="100000">
                          <p:val>
                            <p:strVal val="#ppt_x"/>
                          </p:val>
                        </p:tav>
                      </p:tavLst>
                    </p:anim>
                    <p:anim calcmode="lin" valueType="num">
                      <p:cBhvr>
                        <p:cTn dur="500" fill="hold"/>
                        <p:tgtEl>
                          <p:spTgt spid="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718661" y="1508786"/>
            <a:ext cx="5472000" cy="4800535"/>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432651" y="1508786"/>
            <a:ext cx="5520000" cy="4800535"/>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719403" y="260648"/>
            <a:ext cx="11233248" cy="576000"/>
          </a:xfrm>
        </p:spPr>
        <p:txBody>
          <a:bodyPr/>
          <a:lstStyle>
            <a:lvl1pPr>
              <a:defRPr>
                <a:latin typeface="Montserrat ExtraBold" panose="00000900000000000000" pitchFamily="50" charset="0"/>
              </a:defRPr>
            </a:lvl1pPr>
          </a:lstStyle>
          <a:p>
            <a:r>
              <a:rPr lang="fr-FR"/>
              <a:t>Modifiez le style du titre</a:t>
            </a:r>
            <a:endParaRPr lang="fr-FR" dirty="0"/>
          </a:p>
        </p:txBody>
      </p:sp>
      <p:sp>
        <p:nvSpPr>
          <p:cNvPr id="2" name="Espace réservé du texte 52">
            <a:extLst>
              <a:ext uri="{FF2B5EF4-FFF2-40B4-BE49-F238E27FC236}">
                <a16:creationId xmlns:a16="http://schemas.microsoft.com/office/drawing/2014/main" id="{C926D1C0-7AA2-AC71-314A-435411A105C1}"/>
              </a:ext>
            </a:extLst>
          </p:cNvPr>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chemeClr val="accent6">
                    <a:lumMod val="75000"/>
                  </a:schemeClr>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7945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anim calcmode="lin" valueType="num">
                                      <p:cBhvr>
                                        <p:cTn id="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47" presetClass="entr" presetSubtype="0" fill="hold" nodeType="with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fade">
                      <p:cBhvr>
                        <p:cTn dur="500"/>
                        <p:tgtEl>
                          <p:spTgt spid="2"/>
                        </p:tgtEl>
                      </p:cBhvr>
                    </p:animEffect>
                    <p:anim calcmode="lin" valueType="num">
                      <p:cBhvr>
                        <p:cTn dur="500" fill="hold"/>
                        <p:tgtEl>
                          <p:spTgt spid="2"/>
                        </p:tgtEl>
                        <p:attrNameLst>
                          <p:attrName>ppt_x</p:attrName>
                        </p:attrNameLst>
                      </p:cBhvr>
                      <p:tavLst>
                        <p:tav tm="0">
                          <p:val>
                            <p:strVal val="#ppt_x"/>
                          </p:val>
                        </p:tav>
                        <p:tav tm="100000">
                          <p:val>
                            <p:strVal val="#ppt_x"/>
                          </p:val>
                        </p:tav>
                      </p:tavLst>
                    </p:anim>
                    <p:anim calcmode="lin" valueType="num">
                      <p:cBhvr>
                        <p:cTn dur="500" fill="hold"/>
                        <p:tgtEl>
                          <p:spTgt spid="2"/>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3200"/>
            </a:lvl1pPr>
          </a:lstStyle>
          <a:p>
            <a:r>
              <a:rPr lang="fr-FR"/>
              <a:t>Modifiez le style du titre</a:t>
            </a:r>
            <a:endParaRPr lang="fr-FR" dirty="0"/>
          </a:p>
        </p:txBody>
      </p:sp>
      <p:sp>
        <p:nvSpPr>
          <p:cNvPr id="3" name="Espace réservé du texte 52">
            <a:extLst>
              <a:ext uri="{FF2B5EF4-FFF2-40B4-BE49-F238E27FC236}">
                <a16:creationId xmlns:a16="http://schemas.microsoft.com/office/drawing/2014/main" id="{9EDBF5E7-FF6D-4878-CD89-8D7A46426C18}"/>
              </a:ext>
            </a:extLst>
          </p:cNvPr>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chemeClr val="accent6">
                    <a:lumMod val="75000"/>
                  </a:schemeClr>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6282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47"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anim calcmode="lin" valueType="num">
                      <p:cBhvr>
                        <p:cTn dur="500" fill="hold"/>
                        <p:tgtEl>
                          <p:spTgt spid="3"/>
                        </p:tgtEl>
                        <p:attrNameLst>
                          <p:attrName>ppt_x</p:attrName>
                        </p:attrNameLst>
                      </p:cBhvr>
                      <p:tavLst>
                        <p:tav tm="0">
                          <p:val>
                            <p:strVal val="#ppt_x"/>
                          </p:val>
                        </p:tav>
                        <p:tav tm="100000">
                          <p:val>
                            <p:strVal val="#ppt_x"/>
                          </p:val>
                        </p:tav>
                      </p:tavLst>
                    </p:anim>
                    <p:anim calcmode="lin" valueType="num">
                      <p:cBhvr>
                        <p:cTn dur="500" fill="hold"/>
                        <p:tgtEl>
                          <p:spTgt spid="3"/>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13" name="Espace réservé pour une image  5"/>
          <p:cNvSpPr>
            <a:spLocks noGrp="1"/>
          </p:cNvSpPr>
          <p:nvPr>
            <p:ph type="pic" sz="quarter" idx="13"/>
          </p:nvPr>
        </p:nvSpPr>
        <p:spPr>
          <a:xfrm>
            <a:off x="8113184" y="0"/>
            <a:ext cx="4078816" cy="6858000"/>
          </a:xfrm>
        </p:spPr>
        <p:txBody>
          <a:bodyPr/>
          <a:lstStyle/>
          <a:p>
            <a:r>
              <a:rPr lang="fr-FR"/>
              <a:t>Cliquez sur l'icône pour ajouter une image</a:t>
            </a:r>
          </a:p>
        </p:txBody>
      </p:sp>
      <p:sp>
        <p:nvSpPr>
          <p:cNvPr id="3" name="Espace réservé du texte 52">
            <a:extLst>
              <a:ext uri="{FF2B5EF4-FFF2-40B4-BE49-F238E27FC236}">
                <a16:creationId xmlns:a16="http://schemas.microsoft.com/office/drawing/2014/main" id="{5E8BE86C-5690-024F-E607-5205DE418D20}"/>
              </a:ext>
            </a:extLst>
          </p:cNvPr>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chemeClr val="accent6">
                    <a:lumMod val="75000"/>
                  </a:schemeClr>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28423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47"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anim calcmode="lin" valueType="num">
                      <p:cBhvr>
                        <p:cTn dur="500" fill="hold"/>
                        <p:tgtEl>
                          <p:spTgt spid="3"/>
                        </p:tgtEl>
                        <p:attrNameLst>
                          <p:attrName>ppt_x</p:attrName>
                        </p:attrNameLst>
                      </p:cBhvr>
                      <p:tavLst>
                        <p:tav tm="0">
                          <p:val>
                            <p:strVal val="#ppt_x"/>
                          </p:val>
                        </p:tav>
                        <p:tav tm="100000">
                          <p:val>
                            <p:strVal val="#ppt_x"/>
                          </p:val>
                        </p:tav>
                      </p:tavLst>
                    </p:anim>
                    <p:anim calcmode="lin" valueType="num">
                      <p:cBhvr>
                        <p:cTn dur="500" fill="hold"/>
                        <p:tgtEl>
                          <p:spTgt spid="3"/>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033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Vide">
    <p:spTree>
      <p:nvGrpSpPr>
        <p:cNvPr id="1" name=""/>
        <p:cNvGrpSpPr/>
        <p:nvPr/>
      </p:nvGrpSpPr>
      <p:grpSpPr>
        <a:xfrm>
          <a:off x="0" y="0"/>
          <a:ext cx="0" cy="0"/>
          <a:chOff x="0" y="0"/>
          <a:chExt cx="0" cy="0"/>
        </a:xfrm>
      </p:grpSpPr>
      <p:pic>
        <p:nvPicPr>
          <p:cNvPr id="48" name="Graphique 47">
            <a:extLst>
              <a:ext uri="{FF2B5EF4-FFF2-40B4-BE49-F238E27FC236}">
                <a16:creationId xmlns:a16="http://schemas.microsoft.com/office/drawing/2014/main" id="{F80ABB53-4576-2D16-4197-839F7A901B2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5" name="Image 4"/>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2153339" y="1609457"/>
            <a:ext cx="7885322" cy="3122900"/>
          </a:xfrm>
          <a:prstGeom prst="rect">
            <a:avLst/>
          </a:prstGeom>
        </p:spPr>
      </p:pic>
      <p:sp>
        <p:nvSpPr>
          <p:cNvPr id="3" name="Shape 190">
            <a:hlinkClick r:id="rId5"/>
          </p:cNvPr>
          <p:cNvSpPr txBox="1">
            <a:spLocks/>
          </p:cNvSpPr>
          <p:nvPr userDrawn="1"/>
        </p:nvSpPr>
        <p:spPr>
          <a:xfrm>
            <a:off x="4918595" y="4902864"/>
            <a:ext cx="2191306" cy="231538"/>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ctr">
              <a:lnSpc>
                <a:spcPct val="80000"/>
              </a:lnSpc>
            </a:pPr>
            <a:r>
              <a:rPr lang="fr-FR" sz="1867" b="1" i="0" cap="none" dirty="0" err="1">
                <a:solidFill>
                  <a:schemeClr val="accent1"/>
                </a:solidFill>
                <a:latin typeface="Montserrat SemiBold" pitchFamily="2" charset="77"/>
                <a:ea typeface="Cabin"/>
                <a:cs typeface="Cabin"/>
                <a:sym typeface="Cabin"/>
              </a:rPr>
              <a:t>groupeBPCE.com</a:t>
            </a:r>
            <a:endParaRPr lang="fr-FR" sz="1867" b="1" i="0" cap="none" dirty="0">
              <a:solidFill>
                <a:schemeClr val="accent1"/>
              </a:solidFill>
              <a:latin typeface="Montserrat SemiBold" pitchFamily="2" charset="77"/>
              <a:ea typeface="Cabin"/>
              <a:cs typeface="Cabin"/>
              <a:sym typeface="Cabin"/>
            </a:endParaRPr>
          </a:p>
        </p:txBody>
      </p:sp>
      <p:pic>
        <p:nvPicPr>
          <p:cNvPr id="50" name="Image 49">
            <a:extLst>
              <a:ext uri="{FF2B5EF4-FFF2-40B4-BE49-F238E27FC236}">
                <a16:creationId xmlns:a16="http://schemas.microsoft.com/office/drawing/2014/main" id="{314CA9E1-29A3-3783-36F9-FB03AC4BB066}"/>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t="63965"/>
          <a:stretch/>
        </p:blipFill>
        <p:spPr>
          <a:xfrm>
            <a:off x="339337" y="5766318"/>
            <a:ext cx="11513327" cy="942287"/>
          </a:xfrm>
          <a:prstGeom prst="rect">
            <a:avLst/>
          </a:prstGeom>
        </p:spPr>
      </p:pic>
    </p:spTree>
    <p:extLst>
      <p:ext uri="{BB962C8B-B14F-4D97-AF65-F5344CB8AC3E}">
        <p14:creationId xmlns:p14="http://schemas.microsoft.com/office/powerpoint/2010/main" val="137250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719402" y="260648"/>
            <a:ext cx="11326940" cy="576000"/>
          </a:xfrm>
          <a:prstGeom prst="rect">
            <a:avLst/>
          </a:prstGeom>
        </p:spPr>
        <p:txBody>
          <a:bodyPr vert="horz" lIns="0" tIns="45720" rIns="0" bIns="45720" rtlCol="0" anchor="t" anchorCtr="0">
            <a:noAutofit/>
          </a:bodyPr>
          <a:lstStyle/>
          <a:p>
            <a:r>
              <a:rPr lang="fr-FR" dirty="0"/>
              <a:t>Modifiez le style du titre</a:t>
            </a:r>
          </a:p>
        </p:txBody>
      </p:sp>
      <p:sp>
        <p:nvSpPr>
          <p:cNvPr id="13" name="Espace réservé du texte 12"/>
          <p:cNvSpPr>
            <a:spLocks noGrp="1"/>
          </p:cNvSpPr>
          <p:nvPr>
            <p:ph type="body" idx="1"/>
          </p:nvPr>
        </p:nvSpPr>
        <p:spPr>
          <a:xfrm>
            <a:off x="718345" y="1508787"/>
            <a:ext cx="11328055" cy="480053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sp>
        <p:nvSpPr>
          <p:cNvPr id="18" name="Oval 13"/>
          <p:cNvSpPr txBox="1">
            <a:spLocks noChangeAspect="1" noChangeArrowheads="1"/>
          </p:cNvSpPr>
          <p:nvPr userDrawn="1"/>
        </p:nvSpPr>
        <p:spPr bwMode="auto">
          <a:xfrm>
            <a:off x="11797876" y="6612853"/>
            <a:ext cx="248466" cy="153888"/>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000" b="1" i="0">
                <a:solidFill>
                  <a:schemeClr val="accent1"/>
                </a:solidFill>
                <a:latin typeface="Montserrat SemiBold" pitchFamily="2" charset="77"/>
              </a:rPr>
              <a:pPr algn="r">
                <a:defRPr/>
              </a:pPr>
              <a:t>‹N°›</a:t>
            </a:fld>
            <a:endParaRPr lang="fr-FR" sz="1200" b="1" i="0" dirty="0">
              <a:solidFill>
                <a:schemeClr val="accent1"/>
              </a:solidFill>
              <a:latin typeface="Montserrat SemiBold" pitchFamily="2" charset="77"/>
            </a:endParaRPr>
          </a:p>
        </p:txBody>
      </p:sp>
      <p:sp>
        <p:nvSpPr>
          <p:cNvPr id="36" name="Espace réservé de la date 3"/>
          <p:cNvSpPr txBox="1">
            <a:spLocks noGrp="1"/>
          </p:cNvSpPr>
          <p:nvPr userDrawn="1"/>
        </p:nvSpPr>
        <p:spPr bwMode="auto">
          <a:xfrm>
            <a:off x="5377561" y="6612853"/>
            <a:ext cx="1849865"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200" b="1" i="0" cap="none" baseline="0" dirty="0">
                <a:solidFill>
                  <a:schemeClr val="accent1"/>
                </a:solidFill>
                <a:latin typeface="Montserrat SemiBold" pitchFamily="2" charset="77"/>
                <a:ea typeface="Verdana" panose="020B0604030504040204" pitchFamily="34" charset="0"/>
                <a:cs typeface="Verdana" panose="020B0604030504040204" pitchFamily="34" charset="0"/>
              </a:rPr>
              <a:t>Titre de la présentation</a:t>
            </a:r>
          </a:p>
        </p:txBody>
      </p:sp>
      <p:pic>
        <p:nvPicPr>
          <p:cNvPr id="19" name="Graphique 18">
            <a:extLst>
              <a:ext uri="{FF2B5EF4-FFF2-40B4-BE49-F238E27FC236}">
                <a16:creationId xmlns:a16="http://schemas.microsoft.com/office/drawing/2014/main" id="{F6671BBF-5601-84D8-9F48-BBBEDCF1DDCA}"/>
              </a:ext>
            </a:extLst>
          </p:cNvPr>
          <p:cNvPicPr>
            <a:picLocks noChangeAspect="1"/>
          </p:cNvPicPr>
          <p:nvPr userDrawn="1"/>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0" y="6268336"/>
            <a:ext cx="12199434" cy="394335"/>
          </a:xfrm>
          <a:prstGeom prst="rect">
            <a:avLst/>
          </a:prstGeom>
        </p:spPr>
      </p:pic>
      <p:pic>
        <p:nvPicPr>
          <p:cNvPr id="4" name="Image 3">
            <a:extLst>
              <a:ext uri="{FF2B5EF4-FFF2-40B4-BE49-F238E27FC236}">
                <a16:creationId xmlns:a16="http://schemas.microsoft.com/office/drawing/2014/main" id="{19B84DC4-9B56-F88F-EF53-2EADE2489974}"/>
              </a:ext>
            </a:extLst>
          </p:cNvPr>
          <p:cNvPicPr>
            <a:picLocks noChangeAspect="1"/>
          </p:cNvPicPr>
          <p:nvPr userDrawn="1"/>
        </p:nvPicPr>
        <p:blipFill>
          <a:blip r:embed="rId13" cstate="email">
            <a:extLst>
              <a:ext uri="{28A0092B-C50C-407E-A947-70E740481C1C}">
                <a14:useLocalDpi xmlns:a14="http://schemas.microsoft.com/office/drawing/2010/main"/>
              </a:ext>
            </a:extLst>
          </a:blip>
          <a:srcRect/>
          <a:stretch/>
        </p:blipFill>
        <p:spPr>
          <a:xfrm>
            <a:off x="130732" y="6088339"/>
            <a:ext cx="1943395" cy="769661"/>
          </a:xfrm>
          <a:prstGeom prst="rect">
            <a:avLst/>
          </a:prstGeom>
        </p:spPr>
      </p:pic>
      <p:sp>
        <p:nvSpPr>
          <p:cNvPr id="2" name="Espace réservé de la date 3">
            <a:extLst>
              <a:ext uri="{FF2B5EF4-FFF2-40B4-BE49-F238E27FC236}">
                <a16:creationId xmlns:a16="http://schemas.microsoft.com/office/drawing/2014/main" id="{53870007-D51E-3E52-F008-02A46E268034}"/>
              </a:ext>
            </a:extLst>
          </p:cNvPr>
          <p:cNvSpPr txBox="1">
            <a:spLocks noGrp="1"/>
          </p:cNvSpPr>
          <p:nvPr userDrawn="1"/>
        </p:nvSpPr>
        <p:spPr bwMode="auto">
          <a:xfrm>
            <a:off x="2046217" y="6635936"/>
            <a:ext cx="1542090"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0" i="0" cap="none" baseline="0" dirty="0">
                <a:solidFill>
                  <a:schemeClr val="tx1">
                    <a:lumMod val="50000"/>
                    <a:lumOff val="50000"/>
                  </a:schemeClr>
                </a:solidFill>
                <a:latin typeface="Montserrat Light" panose="00000400000000000000" pitchFamily="2" charset="0"/>
                <a:ea typeface="Verdana" panose="020B0604030504040204" pitchFamily="34" charset="0"/>
                <a:cs typeface="Verdana" panose="020B0604030504040204" pitchFamily="34" charset="0"/>
              </a:rPr>
              <a:t>Document à usage interne</a:t>
            </a:r>
          </a:p>
        </p:txBody>
      </p:sp>
    </p:spTree>
    <p:extLst>
      <p:ext uri="{BB962C8B-B14F-4D97-AF65-F5344CB8AC3E}">
        <p14:creationId xmlns:p14="http://schemas.microsoft.com/office/powerpoint/2010/main" val="2136721102"/>
      </p:ext>
    </p:extLst>
  </p:cSld>
  <p:clrMap bg1="lt1" tx1="dk1" bg2="dk2" tx2="lt2" accent1="accent1" accent2="accent2" accent3="accent3" accent4="accent4" accent5="accent5" accent6="accent6" hlink="hlink" folHlink="folHlink"/>
  <p:sldLayoutIdLst>
    <p:sldLayoutId id="2147483662" r:id="rId1"/>
    <p:sldLayoutId id="2147483673" r:id="rId2"/>
    <p:sldLayoutId id="2147483675" r:id="rId3"/>
    <p:sldLayoutId id="2147483665" r:id="rId4"/>
    <p:sldLayoutId id="2147483666" r:id="rId5"/>
    <p:sldLayoutId id="2147483667" r:id="rId6"/>
    <p:sldLayoutId id="2147483668" r:id="rId7"/>
    <p:sldLayoutId id="2147483670" r:id="rId8"/>
    <p:sldLayoutId id="2147483672" r:id="rId9"/>
  </p:sldLayoutIdLst>
  <p:hf sldNum="0" hd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800" b="0" i="0" u="none" strike="noStrike" cap="none" baseline="0">
          <a:solidFill>
            <a:schemeClr val="accent1"/>
          </a:solidFill>
          <a:latin typeface="Montserrat ExtraBold" panose="00000900000000000000" pitchFamily="50" charset="0"/>
          <a:ea typeface="Montserrat ExtraBold" panose="00000900000000000000" pitchFamily="50" charset="0"/>
          <a:cs typeface="Roboto" panose="02000000000000000000" pitchFamily="2" charset="0"/>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chemeClr val="accent6"/>
        </a:buClr>
        <a:buFont typeface="Cambria Math" panose="02040503050406030204" pitchFamily="18" charset="0"/>
        <a:buChar char="ʘ"/>
        <a:defRPr sz="2667" b="0" i="0" u="none" strike="noStrike" cap="none">
          <a:solidFill>
            <a:srgbClr val="000000"/>
          </a:solidFill>
          <a:latin typeface="Roboto" panose="02000000000000000000" pitchFamily="2" charset="0"/>
          <a:ea typeface="Roboto" panose="02000000000000000000" pitchFamily="2" charset="0"/>
          <a:cs typeface="Roboto" panose="02000000000000000000" pitchFamily="2" charset="0"/>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Roboto" panose="02000000000000000000" pitchFamily="2" charset="0"/>
          <a:ea typeface="Roboto" panose="02000000000000000000" pitchFamily="2" charset="0"/>
          <a:cs typeface="Roboto" panose="02000000000000000000" pitchFamily="2" charset="0"/>
          <a:sym typeface="Arial"/>
        </a:defRPr>
      </a:lvl2pPr>
      <a:lvl3pPr marL="1077357" marR="0" lvl="2" indent="-264577" algn="l" rtl="0" eaLnBrk="1" hangingPunct="1">
        <a:lnSpc>
          <a:spcPct val="100000"/>
        </a:lnSpc>
        <a:spcBef>
          <a:spcPts val="0"/>
        </a:spcBef>
        <a:spcAft>
          <a:spcPts val="0"/>
        </a:spcAft>
        <a:buClr>
          <a:schemeClr val="accent3"/>
        </a:buClr>
        <a:buFont typeface="Courier New" panose="02070309020205020404" pitchFamily="49" charset="0"/>
        <a:buChar char="o"/>
        <a:defRPr sz="2133" b="0" i="0" u="none" strike="noStrike" cap="none">
          <a:solidFill>
            <a:srgbClr val="000000"/>
          </a:solidFill>
          <a:latin typeface="Roboto" panose="02000000000000000000" pitchFamily="2" charset="0"/>
          <a:ea typeface="Roboto" panose="02000000000000000000" pitchFamily="2" charset="0"/>
          <a:cs typeface="Roboto" panose="02000000000000000000" pitchFamily="2" charset="0"/>
          <a:sym typeface="Arial"/>
        </a:defRPr>
      </a:lvl3pPr>
      <a:lvl4pPr marL="1553594" marR="0" lvl="3" indent="-262460" algn="l" rtl="0" eaLnBrk="1" hangingPunct="1">
        <a:lnSpc>
          <a:spcPct val="100000"/>
        </a:lnSpc>
        <a:spcBef>
          <a:spcPts val="0"/>
        </a:spcBef>
        <a:spcAft>
          <a:spcPts val="0"/>
        </a:spcAft>
        <a:buClr>
          <a:schemeClr val="accent4"/>
        </a:buClr>
        <a:buFont typeface="Arial" panose="020B0604020202020204" pitchFamily="34" charset="0"/>
        <a:buChar char="•"/>
        <a:defRPr sz="1867" b="0" i="0" u="none" strike="noStrike" cap="none">
          <a:solidFill>
            <a:srgbClr val="000000"/>
          </a:solidFill>
          <a:latin typeface="Roboto" panose="02000000000000000000" pitchFamily="2" charset="0"/>
          <a:ea typeface="Roboto" panose="02000000000000000000" pitchFamily="2" charset="0"/>
          <a:cs typeface="Roboto" panose="02000000000000000000" pitchFamily="2" charset="0"/>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5" Type="http://schemas.openxmlformats.org/officeDocument/2006/relationships/image" Target="../media/image13.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hyperlink" Target="mailto:sinistres@bpce.fr" TargetMode="External"/><Relationship Id="rId2" Type="http://schemas.openxmlformats.org/officeDocument/2006/relationships/hyperlink" Target="mailto:iard-pro@bpce.fr"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mailto:assurance.prevoyancepro@w.mnv.bpce.fr" TargetMode="External"/><Relationship Id="rId2" Type="http://schemas.openxmlformats.org/officeDocument/2006/relationships/hyperlink" Target="mailto:assurance.pap@w.mnv.bpce.fr" TargetMode="External"/><Relationship Id="rId1" Type="http://schemas.openxmlformats.org/officeDocument/2006/relationships/slideLayout" Target="../slideLayouts/slideLayout4.xml"/><Relationship Id="rId4" Type="http://schemas.openxmlformats.org/officeDocument/2006/relationships/hyperlink" Target="mailto:gestion.assurance@w.mnv.bpce.fr"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oora-ce.d.bbg/solution?id=9" TargetMode="External"/><Relationship Id="rId2" Type="http://schemas.openxmlformats.org/officeDocument/2006/relationships/hyperlink" Target="https://www.caisse-epargne.fr/professionnels/proteger-moi-mon-activite/numeros-utiles-contrat-assurance/" TargetMode="External"/><Relationship Id="rId1" Type="http://schemas.openxmlformats.org/officeDocument/2006/relationships/slideLayout" Target="../slideLayouts/slideLayout4.xml"/><Relationship Id="rId6" Type="http://schemas.openxmlformats.org/officeDocument/2006/relationships/hyperlink" Target="https://oora-ce.d.bbg/home" TargetMode="External"/><Relationship Id="rId5" Type="http://schemas.openxmlformats.org/officeDocument/2006/relationships/hyperlink" Target="https://oora-ce.d.bbg/solution?id=50" TargetMode="External"/><Relationship Id="rId4" Type="http://schemas.openxmlformats.org/officeDocument/2006/relationships/hyperlink" Target="https://oora-ce.d.bbg/solution?id=5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pour une image  6">
            <a:extLst>
              <a:ext uri="{FF2B5EF4-FFF2-40B4-BE49-F238E27FC236}">
                <a16:creationId xmlns:a16="http://schemas.microsoft.com/office/drawing/2014/main" id="{DF465BFF-999A-18CD-483C-746164E68C20}"/>
              </a:ext>
            </a:extLst>
          </p:cNvPr>
          <p:cNvPicPr>
            <a:picLocks noGrp="1" noChangeAspect="1"/>
          </p:cNvPicPr>
          <p:nvPr>
            <p:ph type="pic" sz="quarter" idx="14"/>
          </p:nvPr>
        </p:nvPicPr>
        <p:blipFill>
          <a:blip r:embed="rId2" cstate="email">
            <a:extLst>
              <a:ext uri="{28A0092B-C50C-407E-A947-70E740481C1C}">
                <a14:useLocalDpi xmlns:a14="http://schemas.microsoft.com/office/drawing/2010/main"/>
              </a:ext>
            </a:extLst>
          </a:blip>
          <a:srcRect l="53" r="53"/>
          <a:stretch/>
        </p:blipFill>
        <p:spPr>
          <a:xfrm>
            <a:off x="0" y="0"/>
            <a:ext cx="12192000" cy="4106487"/>
          </a:xfrm>
        </p:spPr>
      </p:pic>
      <p:sp>
        <p:nvSpPr>
          <p:cNvPr id="3" name="Titre 2">
            <a:extLst>
              <a:ext uri="{FF2B5EF4-FFF2-40B4-BE49-F238E27FC236}">
                <a16:creationId xmlns:a16="http://schemas.microsoft.com/office/drawing/2014/main" id="{3715B6FC-B938-D353-4F8A-587BDD83FEF5}"/>
              </a:ext>
            </a:extLst>
          </p:cNvPr>
          <p:cNvSpPr>
            <a:spLocks noGrp="1"/>
          </p:cNvSpPr>
          <p:nvPr>
            <p:ph type="ctrTitle"/>
          </p:nvPr>
        </p:nvSpPr>
        <p:spPr/>
        <p:txBody>
          <a:bodyPr/>
          <a:lstStyle/>
          <a:p>
            <a:r>
              <a:rPr lang="fr-FR" dirty="0"/>
              <a:t>Délégation de gestion WTW</a:t>
            </a:r>
          </a:p>
        </p:txBody>
      </p:sp>
      <p:sp>
        <p:nvSpPr>
          <p:cNvPr id="4" name="Espace réservé du texte 3">
            <a:extLst>
              <a:ext uri="{FF2B5EF4-FFF2-40B4-BE49-F238E27FC236}">
                <a16:creationId xmlns:a16="http://schemas.microsoft.com/office/drawing/2014/main" id="{7519FBA0-C584-0B76-F499-AAA8FC24D115}"/>
              </a:ext>
            </a:extLst>
          </p:cNvPr>
          <p:cNvSpPr>
            <a:spLocks noGrp="1"/>
          </p:cNvSpPr>
          <p:nvPr>
            <p:ph type="body" sz="quarter" idx="11"/>
          </p:nvPr>
        </p:nvSpPr>
        <p:spPr/>
        <p:txBody>
          <a:bodyPr/>
          <a:lstStyle/>
          <a:p>
            <a:r>
              <a:rPr lang="fr-FR" dirty="0"/>
              <a:t>A partir du 6 novembre 2023</a:t>
            </a:r>
          </a:p>
        </p:txBody>
      </p:sp>
      <p:sp>
        <p:nvSpPr>
          <p:cNvPr id="5" name="Espace réservé du texte 4">
            <a:extLst>
              <a:ext uri="{FF2B5EF4-FFF2-40B4-BE49-F238E27FC236}">
                <a16:creationId xmlns:a16="http://schemas.microsoft.com/office/drawing/2014/main" id="{9FC9F4DF-E610-458C-B33F-1A1A08CFC29D}"/>
              </a:ext>
            </a:extLst>
          </p:cNvPr>
          <p:cNvSpPr>
            <a:spLocks noGrp="1"/>
          </p:cNvSpPr>
          <p:nvPr>
            <p:ph type="body" sz="quarter" idx="13"/>
          </p:nvPr>
        </p:nvSpPr>
        <p:spPr>
          <a:xfrm>
            <a:off x="11241725" y="263344"/>
            <a:ext cx="518905" cy="330072"/>
          </a:xfrm>
        </p:spPr>
        <p:txBody>
          <a:bodyPr/>
          <a:lstStyle/>
          <a:p>
            <a:r>
              <a:rPr lang="fr-FR" dirty="0"/>
              <a:t>Date</a:t>
            </a:r>
          </a:p>
        </p:txBody>
      </p:sp>
    </p:spTree>
    <p:extLst>
      <p:ext uri="{BB962C8B-B14F-4D97-AF65-F5344CB8AC3E}">
        <p14:creationId xmlns:p14="http://schemas.microsoft.com/office/powerpoint/2010/main" val="2311880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66DB1B4-A268-71B0-FCF1-3E31243B85AA}"/>
              </a:ext>
            </a:extLst>
          </p:cNvPr>
          <p:cNvSpPr>
            <a:spLocks noGrp="1"/>
          </p:cNvSpPr>
          <p:nvPr>
            <p:ph type="body" sz="quarter" idx="11"/>
          </p:nvPr>
        </p:nvSpPr>
        <p:spPr/>
        <p:txBody>
          <a:bodyPr/>
          <a:lstStyle/>
          <a:p>
            <a:r>
              <a:rPr lang="fr-FR" dirty="0"/>
              <a:t>Contexte	</a:t>
            </a:r>
          </a:p>
        </p:txBody>
      </p:sp>
      <p:sp>
        <p:nvSpPr>
          <p:cNvPr id="3" name="Espace réservé du texte 2">
            <a:extLst>
              <a:ext uri="{FF2B5EF4-FFF2-40B4-BE49-F238E27FC236}">
                <a16:creationId xmlns:a16="http://schemas.microsoft.com/office/drawing/2014/main" id="{0B0F5985-BB9B-590F-A174-9EE81256BDE4}"/>
              </a:ext>
            </a:extLst>
          </p:cNvPr>
          <p:cNvSpPr>
            <a:spLocks noGrp="1"/>
          </p:cNvSpPr>
          <p:nvPr>
            <p:ph type="body" sz="quarter" idx="13"/>
          </p:nvPr>
        </p:nvSpPr>
        <p:spPr/>
        <p:txBody>
          <a:bodyPr/>
          <a:lstStyle/>
          <a:p>
            <a:r>
              <a:rPr lang="fr-FR" dirty="0"/>
              <a:t>Les impacts</a:t>
            </a:r>
          </a:p>
        </p:txBody>
      </p:sp>
      <p:sp>
        <p:nvSpPr>
          <p:cNvPr id="4" name="Espace réservé du texte 3">
            <a:extLst>
              <a:ext uri="{FF2B5EF4-FFF2-40B4-BE49-F238E27FC236}">
                <a16:creationId xmlns:a16="http://schemas.microsoft.com/office/drawing/2014/main" id="{00E2B4D7-DDA0-9CD5-6A14-5FC4DCB3EB3B}"/>
              </a:ext>
            </a:extLst>
          </p:cNvPr>
          <p:cNvSpPr>
            <a:spLocks noGrp="1"/>
          </p:cNvSpPr>
          <p:nvPr>
            <p:ph type="body" sz="quarter" idx="15"/>
          </p:nvPr>
        </p:nvSpPr>
        <p:spPr/>
        <p:txBody>
          <a:bodyPr/>
          <a:lstStyle/>
          <a:p>
            <a:r>
              <a:rPr lang="fr-FR" dirty="0"/>
              <a:t>Actions sur les documents commerciaux</a:t>
            </a:r>
          </a:p>
        </p:txBody>
      </p:sp>
      <p:sp>
        <p:nvSpPr>
          <p:cNvPr id="5" name="Espace réservé du texte 4">
            <a:extLst>
              <a:ext uri="{FF2B5EF4-FFF2-40B4-BE49-F238E27FC236}">
                <a16:creationId xmlns:a16="http://schemas.microsoft.com/office/drawing/2014/main" id="{C9DD1735-9602-8ECA-BD9E-2F65DBBAA9FF}"/>
              </a:ext>
            </a:extLst>
          </p:cNvPr>
          <p:cNvSpPr>
            <a:spLocks noGrp="1"/>
          </p:cNvSpPr>
          <p:nvPr>
            <p:ph type="body" sz="quarter" idx="17"/>
          </p:nvPr>
        </p:nvSpPr>
        <p:spPr/>
        <p:txBody>
          <a:bodyPr/>
          <a:lstStyle/>
          <a:p>
            <a:r>
              <a:rPr lang="fr-FR" dirty="0"/>
              <a:t>Contacts</a:t>
            </a:r>
          </a:p>
        </p:txBody>
      </p:sp>
      <p:sp>
        <p:nvSpPr>
          <p:cNvPr id="8" name="Espace réservé du texte 7">
            <a:extLst>
              <a:ext uri="{FF2B5EF4-FFF2-40B4-BE49-F238E27FC236}">
                <a16:creationId xmlns:a16="http://schemas.microsoft.com/office/drawing/2014/main" id="{2DAB98CC-E6A2-091F-7D25-DDE89BCD8463}"/>
              </a:ext>
            </a:extLst>
          </p:cNvPr>
          <p:cNvSpPr>
            <a:spLocks noGrp="1"/>
          </p:cNvSpPr>
          <p:nvPr>
            <p:ph type="body" sz="quarter" idx="10"/>
          </p:nvPr>
        </p:nvSpPr>
        <p:spPr/>
        <p:txBody>
          <a:bodyPr/>
          <a:lstStyle/>
          <a:p>
            <a:r>
              <a:rPr lang="fr-FR" dirty="0"/>
              <a:t>01</a:t>
            </a:r>
          </a:p>
        </p:txBody>
      </p:sp>
      <p:sp>
        <p:nvSpPr>
          <p:cNvPr id="9" name="Espace réservé du texte 8">
            <a:extLst>
              <a:ext uri="{FF2B5EF4-FFF2-40B4-BE49-F238E27FC236}">
                <a16:creationId xmlns:a16="http://schemas.microsoft.com/office/drawing/2014/main" id="{EDFD21C8-FF1C-1ADE-2081-80F0BA71BD8C}"/>
              </a:ext>
            </a:extLst>
          </p:cNvPr>
          <p:cNvSpPr>
            <a:spLocks noGrp="1"/>
          </p:cNvSpPr>
          <p:nvPr>
            <p:ph type="body" sz="quarter" idx="12"/>
          </p:nvPr>
        </p:nvSpPr>
        <p:spPr/>
        <p:txBody>
          <a:bodyPr/>
          <a:lstStyle/>
          <a:p>
            <a:r>
              <a:rPr lang="fr-FR" dirty="0">
                <a:solidFill>
                  <a:schemeClr val="accent6">
                    <a:lumMod val="75000"/>
                  </a:schemeClr>
                </a:solidFill>
              </a:rPr>
              <a:t>02</a:t>
            </a:r>
          </a:p>
        </p:txBody>
      </p:sp>
      <p:sp>
        <p:nvSpPr>
          <p:cNvPr id="10" name="Espace réservé du texte 9">
            <a:extLst>
              <a:ext uri="{FF2B5EF4-FFF2-40B4-BE49-F238E27FC236}">
                <a16:creationId xmlns:a16="http://schemas.microsoft.com/office/drawing/2014/main" id="{D916B260-E849-D84D-8AC5-41C012C54FF3}"/>
              </a:ext>
            </a:extLst>
          </p:cNvPr>
          <p:cNvSpPr>
            <a:spLocks noGrp="1"/>
          </p:cNvSpPr>
          <p:nvPr>
            <p:ph type="body" sz="quarter" idx="14"/>
          </p:nvPr>
        </p:nvSpPr>
        <p:spPr/>
        <p:txBody>
          <a:bodyPr/>
          <a:lstStyle/>
          <a:p>
            <a:r>
              <a:rPr lang="fr-FR" dirty="0"/>
              <a:t>03</a:t>
            </a:r>
          </a:p>
        </p:txBody>
      </p:sp>
      <p:sp>
        <p:nvSpPr>
          <p:cNvPr id="11" name="Espace réservé du texte 10">
            <a:extLst>
              <a:ext uri="{FF2B5EF4-FFF2-40B4-BE49-F238E27FC236}">
                <a16:creationId xmlns:a16="http://schemas.microsoft.com/office/drawing/2014/main" id="{5F39AECB-E3C1-A713-5B48-DBAE7CE146CD}"/>
              </a:ext>
            </a:extLst>
          </p:cNvPr>
          <p:cNvSpPr>
            <a:spLocks noGrp="1"/>
          </p:cNvSpPr>
          <p:nvPr>
            <p:ph type="body" sz="quarter" idx="16"/>
          </p:nvPr>
        </p:nvSpPr>
        <p:spPr/>
        <p:txBody>
          <a:bodyPr/>
          <a:lstStyle/>
          <a:p>
            <a:r>
              <a:rPr lang="fr-FR" dirty="0"/>
              <a:t>04</a:t>
            </a:r>
          </a:p>
        </p:txBody>
      </p:sp>
    </p:spTree>
    <p:extLst>
      <p:ext uri="{BB962C8B-B14F-4D97-AF65-F5344CB8AC3E}">
        <p14:creationId xmlns:p14="http://schemas.microsoft.com/office/powerpoint/2010/main" val="2872652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0B16F86-AD1F-DB6D-C217-5280A3503678}"/>
              </a:ext>
            </a:extLst>
          </p:cNvPr>
          <p:cNvSpPr>
            <a:spLocks noGrp="1"/>
          </p:cNvSpPr>
          <p:nvPr>
            <p:ph type="body" sz="quarter" idx="12"/>
          </p:nvPr>
        </p:nvSpPr>
        <p:spPr/>
        <p:txBody>
          <a:bodyPr/>
          <a:lstStyle/>
          <a:p>
            <a:r>
              <a:rPr lang="fr-FR" dirty="0"/>
              <a:t>Mise en place de la délégation de gestion </a:t>
            </a:r>
          </a:p>
        </p:txBody>
      </p:sp>
      <p:sp>
        <p:nvSpPr>
          <p:cNvPr id="4" name="Titre 3">
            <a:extLst>
              <a:ext uri="{FF2B5EF4-FFF2-40B4-BE49-F238E27FC236}">
                <a16:creationId xmlns:a16="http://schemas.microsoft.com/office/drawing/2014/main" id="{C5429C58-B580-07A3-9ABB-D91B248BB9A4}"/>
              </a:ext>
            </a:extLst>
          </p:cNvPr>
          <p:cNvSpPr>
            <a:spLocks noGrp="1"/>
          </p:cNvSpPr>
          <p:nvPr>
            <p:ph type="title"/>
          </p:nvPr>
        </p:nvSpPr>
        <p:spPr/>
        <p:txBody>
          <a:bodyPr/>
          <a:lstStyle/>
          <a:p>
            <a:r>
              <a:rPr lang="fr-FR" dirty="0"/>
              <a:t>01 • Contexte	</a:t>
            </a:r>
          </a:p>
        </p:txBody>
      </p:sp>
      <p:sp>
        <p:nvSpPr>
          <p:cNvPr id="6" name="Espace réservé du contenu 5">
            <a:extLst>
              <a:ext uri="{FF2B5EF4-FFF2-40B4-BE49-F238E27FC236}">
                <a16:creationId xmlns:a16="http://schemas.microsoft.com/office/drawing/2014/main" id="{1DC5B40C-5AEB-D08F-5C9B-22DDC840B362}"/>
              </a:ext>
            </a:extLst>
          </p:cNvPr>
          <p:cNvSpPr>
            <a:spLocks noGrp="1"/>
          </p:cNvSpPr>
          <p:nvPr>
            <p:ph sz="quarter" idx="13"/>
          </p:nvPr>
        </p:nvSpPr>
        <p:spPr/>
        <p:txBody>
          <a:bodyPr>
            <a:normAutofit/>
          </a:bodyPr>
          <a:lstStyle/>
          <a:p>
            <a:pPr marL="0" indent="0">
              <a:lnSpc>
                <a:spcPct val="120000"/>
              </a:lnSpc>
              <a:spcBef>
                <a:spcPts val="600"/>
              </a:spcBef>
              <a:buNone/>
            </a:pPr>
            <a:endParaRPr lang="fr-FR" sz="1600" b="1" dirty="0"/>
          </a:p>
          <a:p>
            <a:pPr marL="0" indent="0">
              <a:lnSpc>
                <a:spcPct val="120000"/>
              </a:lnSpc>
              <a:spcBef>
                <a:spcPts val="600"/>
              </a:spcBef>
              <a:buNone/>
            </a:pPr>
            <a:r>
              <a:rPr lang="fr-FR" sz="1600" dirty="0"/>
              <a:t>Suite au décommissionnement de l’outil de gestion MURACEF, la délégation de gestion prévue initialement au mois de juin aura lieu </a:t>
            </a:r>
            <a:r>
              <a:rPr lang="fr-FR" sz="1600" dirty="0">
                <a:solidFill>
                  <a:srgbClr val="C00000"/>
                </a:solidFill>
              </a:rPr>
              <a:t>le 6 novembre 2023 </a:t>
            </a:r>
            <a:r>
              <a:rPr lang="fr-FR" sz="1600" dirty="0"/>
              <a:t>auprès de notre partenaire Willis Towers Watson (WTW) qui prendra en charge la gestion du stock mais également la gestion des sinistres.</a:t>
            </a:r>
          </a:p>
          <a:p>
            <a:pPr marL="0" indent="0">
              <a:lnSpc>
                <a:spcPct val="120000"/>
              </a:lnSpc>
              <a:spcBef>
                <a:spcPts val="600"/>
              </a:spcBef>
              <a:buNone/>
            </a:pPr>
            <a:endParaRPr lang="fr-FR" sz="1600" dirty="0"/>
          </a:p>
          <a:p>
            <a:pPr marL="0" indent="0">
              <a:lnSpc>
                <a:spcPct val="120000"/>
              </a:lnSpc>
              <a:spcBef>
                <a:spcPts val="600"/>
              </a:spcBef>
              <a:buNone/>
            </a:pPr>
            <a:r>
              <a:rPr lang="fr-FR" sz="1600" dirty="0"/>
              <a:t>Cette délégation concerne les contrats suivants: </a:t>
            </a:r>
          </a:p>
          <a:p>
            <a:pPr>
              <a:lnSpc>
                <a:spcPct val="120000"/>
              </a:lnSpc>
              <a:spcBef>
                <a:spcPts val="600"/>
              </a:spcBef>
              <a:buFontTx/>
              <a:buChar char="-"/>
            </a:pPr>
            <a:r>
              <a:rPr lang="fr-FR" sz="1600" dirty="0"/>
              <a:t>Protection de l’Activité Professionnelle (PAP V1 et V2) – run-off,</a:t>
            </a:r>
          </a:p>
          <a:p>
            <a:pPr>
              <a:lnSpc>
                <a:spcPct val="120000"/>
              </a:lnSpc>
              <a:spcBef>
                <a:spcPts val="600"/>
              </a:spcBef>
              <a:buFontTx/>
              <a:buChar char="-"/>
            </a:pPr>
            <a:r>
              <a:rPr lang="fr-FR" sz="1600" dirty="0"/>
              <a:t>Garantie Prévoyance Pro (GPP) – run-off, </a:t>
            </a:r>
          </a:p>
          <a:p>
            <a:pPr>
              <a:lnSpc>
                <a:spcPct val="120000"/>
              </a:lnSpc>
              <a:spcBef>
                <a:spcPts val="600"/>
              </a:spcBef>
              <a:buFontTx/>
              <a:buChar char="-"/>
            </a:pPr>
            <a:r>
              <a:rPr lang="fr-FR" sz="1600" dirty="0" err="1"/>
              <a:t>Securexpress</a:t>
            </a:r>
            <a:r>
              <a:rPr lang="fr-FR" sz="1600" dirty="0"/>
              <a:t> à l’unité. A partir du 17 octobre, il ne sera plus possible de souscrire de produit </a:t>
            </a:r>
            <a:r>
              <a:rPr lang="fr-FR" sz="1600" dirty="0" err="1"/>
              <a:t>Securexpress</a:t>
            </a:r>
            <a:r>
              <a:rPr lang="fr-FR" sz="1600" dirty="0"/>
              <a:t> à l’unité le temps que la fonctionnalité soit totalement mise en place </a:t>
            </a:r>
          </a:p>
          <a:p>
            <a:pPr marL="0" indent="0">
              <a:buNone/>
            </a:pPr>
            <a:endParaRPr lang="fr-FR" dirty="0"/>
          </a:p>
          <a:p>
            <a:pPr marL="0" indent="0">
              <a:buNone/>
            </a:pPr>
            <a:r>
              <a:rPr lang="fr-FR" sz="1600" dirty="0"/>
              <a:t>Les nouvelles modalités, applicables à partir du 6 novembre vous sont présentés dans les slides suivants.</a:t>
            </a:r>
          </a:p>
        </p:txBody>
      </p:sp>
    </p:spTree>
    <p:extLst>
      <p:ext uri="{BB962C8B-B14F-4D97-AF65-F5344CB8AC3E}">
        <p14:creationId xmlns:p14="http://schemas.microsoft.com/office/powerpoint/2010/main" val="1026706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0B16F86-AD1F-DB6D-C217-5280A3503678}"/>
              </a:ext>
            </a:extLst>
          </p:cNvPr>
          <p:cNvSpPr>
            <a:spLocks noGrp="1"/>
          </p:cNvSpPr>
          <p:nvPr>
            <p:ph type="body" sz="quarter" idx="12"/>
          </p:nvPr>
        </p:nvSpPr>
        <p:spPr/>
        <p:txBody>
          <a:bodyPr/>
          <a:lstStyle/>
          <a:p>
            <a:r>
              <a:rPr lang="fr-FR" dirty="0"/>
              <a:t>Information client	</a:t>
            </a:r>
          </a:p>
        </p:txBody>
      </p:sp>
      <p:sp>
        <p:nvSpPr>
          <p:cNvPr id="4" name="Titre 3">
            <a:extLst>
              <a:ext uri="{FF2B5EF4-FFF2-40B4-BE49-F238E27FC236}">
                <a16:creationId xmlns:a16="http://schemas.microsoft.com/office/drawing/2014/main" id="{C5429C58-B580-07A3-9ABB-D91B248BB9A4}"/>
              </a:ext>
            </a:extLst>
          </p:cNvPr>
          <p:cNvSpPr>
            <a:spLocks noGrp="1"/>
          </p:cNvSpPr>
          <p:nvPr>
            <p:ph type="title"/>
          </p:nvPr>
        </p:nvSpPr>
        <p:spPr/>
        <p:txBody>
          <a:bodyPr/>
          <a:lstStyle/>
          <a:p>
            <a:r>
              <a:rPr lang="fr-FR" dirty="0"/>
              <a:t>01 • Contexte	</a:t>
            </a:r>
          </a:p>
        </p:txBody>
      </p:sp>
      <p:sp>
        <p:nvSpPr>
          <p:cNvPr id="6" name="Espace réservé du contenu 5">
            <a:extLst>
              <a:ext uri="{FF2B5EF4-FFF2-40B4-BE49-F238E27FC236}">
                <a16:creationId xmlns:a16="http://schemas.microsoft.com/office/drawing/2014/main" id="{1DC5B40C-5AEB-D08F-5C9B-22DDC840B362}"/>
              </a:ext>
            </a:extLst>
          </p:cNvPr>
          <p:cNvSpPr>
            <a:spLocks noGrp="1"/>
          </p:cNvSpPr>
          <p:nvPr>
            <p:ph sz="quarter" idx="13"/>
          </p:nvPr>
        </p:nvSpPr>
        <p:spPr>
          <a:xfrm>
            <a:off x="718392" y="1310480"/>
            <a:ext cx="11234259" cy="4800535"/>
          </a:xfrm>
        </p:spPr>
        <p:txBody>
          <a:bodyPr>
            <a:normAutofit/>
          </a:bodyPr>
          <a:lstStyle/>
          <a:p>
            <a:pPr marL="228600"/>
            <a:r>
              <a:rPr lang="fr-FR" sz="1600" dirty="0"/>
              <a:t>Dans le cadre de cette délégation, un courrier sera adressé du 20 octobre au 30 octobre aux clients les informant du changement de créancier et des coordonnées de contacts, sans modifications de leurs données contractuelles. </a:t>
            </a:r>
          </a:p>
          <a:p>
            <a:endParaRPr lang="fr-FR" dirty="0"/>
          </a:p>
          <a:p>
            <a:r>
              <a:rPr lang="fr-FR" sz="1400" dirty="0"/>
              <a:t>Exemple de courrier</a:t>
            </a:r>
          </a:p>
        </p:txBody>
      </p:sp>
      <p:pic>
        <p:nvPicPr>
          <p:cNvPr id="3" name="Image 2">
            <a:extLst>
              <a:ext uri="{FF2B5EF4-FFF2-40B4-BE49-F238E27FC236}">
                <a16:creationId xmlns:a16="http://schemas.microsoft.com/office/drawing/2014/main" id="{378B6934-3AA5-B618-082B-8A362B5831EB}"/>
              </a:ext>
            </a:extLst>
          </p:cNvPr>
          <p:cNvPicPr>
            <a:picLocks noChangeAspect="1"/>
          </p:cNvPicPr>
          <p:nvPr/>
        </p:nvPicPr>
        <p:blipFill>
          <a:blip r:embed="rId2"/>
          <a:stretch>
            <a:fillRect/>
          </a:stretch>
        </p:blipFill>
        <p:spPr>
          <a:xfrm>
            <a:off x="3361184" y="1970742"/>
            <a:ext cx="2974337" cy="4158343"/>
          </a:xfrm>
          <a:prstGeom prst="rect">
            <a:avLst/>
          </a:prstGeom>
        </p:spPr>
      </p:pic>
      <p:pic>
        <p:nvPicPr>
          <p:cNvPr id="8" name="Image 7">
            <a:extLst>
              <a:ext uri="{FF2B5EF4-FFF2-40B4-BE49-F238E27FC236}">
                <a16:creationId xmlns:a16="http://schemas.microsoft.com/office/drawing/2014/main" id="{1FA648E9-A418-E988-EA3C-E23EDB16F687}"/>
              </a:ext>
            </a:extLst>
          </p:cNvPr>
          <p:cNvPicPr>
            <a:picLocks noChangeAspect="1"/>
          </p:cNvPicPr>
          <p:nvPr/>
        </p:nvPicPr>
        <p:blipFill>
          <a:blip r:embed="rId3"/>
          <a:stretch>
            <a:fillRect/>
          </a:stretch>
        </p:blipFill>
        <p:spPr>
          <a:xfrm>
            <a:off x="6969952" y="1883657"/>
            <a:ext cx="2961459" cy="4158343"/>
          </a:xfrm>
          <a:prstGeom prst="rect">
            <a:avLst/>
          </a:prstGeom>
        </p:spPr>
      </p:pic>
      <p:sp>
        <p:nvSpPr>
          <p:cNvPr id="9" name="Rectangle 8">
            <a:extLst>
              <a:ext uri="{FF2B5EF4-FFF2-40B4-BE49-F238E27FC236}">
                <a16:creationId xmlns:a16="http://schemas.microsoft.com/office/drawing/2014/main" id="{7B66811F-B0F3-4FEB-3B12-0469E5A96BCD}"/>
              </a:ext>
            </a:extLst>
          </p:cNvPr>
          <p:cNvSpPr/>
          <p:nvPr/>
        </p:nvSpPr>
        <p:spPr>
          <a:xfrm>
            <a:off x="4986339" y="2981326"/>
            <a:ext cx="707232" cy="61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300" b="1" dirty="0">
                <a:solidFill>
                  <a:schemeClr val="tx1"/>
                </a:solidFill>
              </a:rPr>
              <a:t>Paris, le 30 octobre 2023 </a:t>
            </a:r>
          </a:p>
        </p:txBody>
      </p:sp>
      <p:sp>
        <p:nvSpPr>
          <p:cNvPr id="11" name="Rectangle 10">
            <a:extLst>
              <a:ext uri="{FF2B5EF4-FFF2-40B4-BE49-F238E27FC236}">
                <a16:creationId xmlns:a16="http://schemas.microsoft.com/office/drawing/2014/main" id="{F3AB2C76-3E2F-6943-2985-E0ED549AA475}"/>
              </a:ext>
            </a:extLst>
          </p:cNvPr>
          <p:cNvSpPr/>
          <p:nvPr/>
        </p:nvSpPr>
        <p:spPr>
          <a:xfrm>
            <a:off x="5931693" y="3690938"/>
            <a:ext cx="421481" cy="64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r>
              <a:rPr lang="fr-FR" sz="400" b="1" dirty="0">
                <a:solidFill>
                  <a:schemeClr val="tx1"/>
                </a:solidFill>
              </a:rPr>
              <a:t>de novembre</a:t>
            </a:r>
            <a:r>
              <a:rPr lang="fr-FR" sz="300" b="1" dirty="0"/>
              <a:t> </a:t>
            </a:r>
            <a:endParaRPr lang="fr-FR" sz="2000" b="1" dirty="0"/>
          </a:p>
        </p:txBody>
      </p:sp>
      <p:sp>
        <p:nvSpPr>
          <p:cNvPr id="12" name="Rectangle 11">
            <a:extLst>
              <a:ext uri="{FF2B5EF4-FFF2-40B4-BE49-F238E27FC236}">
                <a16:creationId xmlns:a16="http://schemas.microsoft.com/office/drawing/2014/main" id="{1773D95E-826E-E997-1BE7-6CD9A6C7A472}"/>
              </a:ext>
            </a:extLst>
          </p:cNvPr>
          <p:cNvSpPr/>
          <p:nvPr/>
        </p:nvSpPr>
        <p:spPr>
          <a:xfrm>
            <a:off x="8489184" y="2831463"/>
            <a:ext cx="796035" cy="67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400" b="1" dirty="0">
                <a:solidFill>
                  <a:schemeClr val="tx1"/>
                </a:solidFill>
              </a:rPr>
              <a:t>Paris, le 30 octobre 2023 </a:t>
            </a:r>
          </a:p>
        </p:txBody>
      </p:sp>
      <p:sp>
        <p:nvSpPr>
          <p:cNvPr id="13" name="Rectangle 12">
            <a:extLst>
              <a:ext uri="{FF2B5EF4-FFF2-40B4-BE49-F238E27FC236}">
                <a16:creationId xmlns:a16="http://schemas.microsoft.com/office/drawing/2014/main" id="{47046058-2D7B-BD52-0DFC-617E9BC05C04}"/>
              </a:ext>
            </a:extLst>
          </p:cNvPr>
          <p:cNvSpPr/>
          <p:nvPr/>
        </p:nvSpPr>
        <p:spPr>
          <a:xfrm>
            <a:off x="9506399" y="3542284"/>
            <a:ext cx="421481" cy="64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r>
              <a:rPr lang="fr-FR" sz="400" b="1" dirty="0">
                <a:solidFill>
                  <a:schemeClr val="tx1"/>
                </a:solidFill>
              </a:rPr>
              <a:t>de novembre</a:t>
            </a:r>
            <a:r>
              <a:rPr lang="fr-FR" sz="300" b="1" dirty="0"/>
              <a:t> </a:t>
            </a:r>
            <a:endParaRPr lang="fr-FR" sz="2000" b="1" dirty="0"/>
          </a:p>
        </p:txBody>
      </p:sp>
      <p:graphicFrame>
        <p:nvGraphicFramePr>
          <p:cNvPr id="10" name="Objet 9">
            <a:extLst>
              <a:ext uri="{FF2B5EF4-FFF2-40B4-BE49-F238E27FC236}">
                <a16:creationId xmlns:a16="http://schemas.microsoft.com/office/drawing/2014/main" id="{FFC51D67-B572-567C-D50C-036666A7AAC7}"/>
              </a:ext>
            </a:extLst>
          </p:cNvPr>
          <p:cNvGraphicFramePr>
            <a:graphicFrameLocks noChangeAspect="1"/>
          </p:cNvGraphicFramePr>
          <p:nvPr>
            <p:extLst>
              <p:ext uri="{D42A27DB-BD31-4B8C-83A1-F6EECF244321}">
                <p14:modId xmlns:p14="http://schemas.microsoft.com/office/powerpoint/2010/main" val="999460710"/>
              </p:ext>
            </p:extLst>
          </p:nvPr>
        </p:nvGraphicFramePr>
        <p:xfrm>
          <a:off x="1403359" y="2770759"/>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4" imgW="914400" imgH="771837" progId="AcroExch.Document.DC">
                  <p:embed/>
                </p:oleObj>
              </mc:Choice>
              <mc:Fallback>
                <p:oleObj name="Acrobat Document" showAsIcon="1" r:id="rId4" imgW="914400" imgH="771837" progId="AcroExch.Document.DC">
                  <p:embed/>
                  <p:pic>
                    <p:nvPicPr>
                      <p:cNvPr id="0" name=""/>
                      <p:cNvPicPr/>
                      <p:nvPr/>
                    </p:nvPicPr>
                    <p:blipFill>
                      <a:blip r:embed="rId5"/>
                      <a:stretch>
                        <a:fillRect/>
                      </a:stretch>
                    </p:blipFill>
                    <p:spPr>
                      <a:xfrm>
                        <a:off x="1403359" y="2770759"/>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4009936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0B16F86-AD1F-DB6D-C217-5280A3503678}"/>
              </a:ext>
            </a:extLst>
          </p:cNvPr>
          <p:cNvSpPr>
            <a:spLocks noGrp="1"/>
          </p:cNvSpPr>
          <p:nvPr>
            <p:ph type="body" sz="quarter" idx="12"/>
          </p:nvPr>
        </p:nvSpPr>
        <p:spPr>
          <a:xfrm>
            <a:off x="690219" y="816000"/>
            <a:ext cx="11233248" cy="384043"/>
          </a:xfrm>
        </p:spPr>
        <p:txBody>
          <a:bodyPr/>
          <a:lstStyle/>
          <a:p>
            <a:r>
              <a:rPr lang="fr-FR" dirty="0"/>
              <a:t>Gel du Système d’Information MURACEF du 17 octobre au 6 novembre 2023  </a:t>
            </a:r>
          </a:p>
        </p:txBody>
      </p:sp>
      <p:sp>
        <p:nvSpPr>
          <p:cNvPr id="4" name="Titre 3">
            <a:extLst>
              <a:ext uri="{FF2B5EF4-FFF2-40B4-BE49-F238E27FC236}">
                <a16:creationId xmlns:a16="http://schemas.microsoft.com/office/drawing/2014/main" id="{C5429C58-B580-07A3-9ABB-D91B248BB9A4}"/>
              </a:ext>
            </a:extLst>
          </p:cNvPr>
          <p:cNvSpPr>
            <a:spLocks noGrp="1"/>
          </p:cNvSpPr>
          <p:nvPr>
            <p:ph type="title"/>
          </p:nvPr>
        </p:nvSpPr>
        <p:spPr>
          <a:xfrm>
            <a:off x="719403" y="260648"/>
            <a:ext cx="11233248" cy="384043"/>
          </a:xfrm>
        </p:spPr>
        <p:txBody>
          <a:bodyPr/>
          <a:lstStyle/>
          <a:p>
            <a:r>
              <a:rPr lang="fr-FR" b="1" dirty="0">
                <a:solidFill>
                  <a:schemeClr val="accent6">
                    <a:lumMod val="75000"/>
                  </a:schemeClr>
                </a:solidFill>
                <a:latin typeface="Montserrat" pitchFamily="2" charset="77"/>
                <a:cs typeface="Arial" panose="020B0604020202020204" pitchFamily="34" charset="0"/>
              </a:rPr>
              <a:t>02</a:t>
            </a:r>
            <a:r>
              <a:rPr lang="fr-FR" dirty="0"/>
              <a:t> </a:t>
            </a:r>
            <a:r>
              <a:rPr lang="fr-FR" dirty="0">
                <a:solidFill>
                  <a:schemeClr val="accent6"/>
                </a:solidFill>
              </a:rPr>
              <a:t>•</a:t>
            </a:r>
            <a:r>
              <a:rPr lang="fr-FR" dirty="0"/>
              <a:t> </a:t>
            </a:r>
            <a:r>
              <a:rPr lang="fr-FR" b="1" dirty="0">
                <a:solidFill>
                  <a:schemeClr val="accent6">
                    <a:lumMod val="75000"/>
                  </a:schemeClr>
                </a:solidFill>
                <a:latin typeface="Montserrat" pitchFamily="2" charset="77"/>
                <a:cs typeface="Arial" panose="020B0604020202020204" pitchFamily="34" charset="0"/>
              </a:rPr>
              <a:t>Les impacts pour les clients et les conseillers</a:t>
            </a:r>
            <a:br>
              <a:rPr lang="fr-FR" dirty="0"/>
            </a:br>
            <a:r>
              <a:rPr lang="fr-FR" sz="2133" dirty="0">
                <a:solidFill>
                  <a:schemeClr val="accent6">
                    <a:lumMod val="75000"/>
                  </a:schemeClr>
                </a:solidFill>
                <a:latin typeface="Montserrat SemiBold" panose="00000700000000000000" pitchFamily="50" charset="0"/>
                <a:ea typeface="Roboto" panose="02000000000000000000" pitchFamily="2" charset="0"/>
              </a:rPr>
              <a:t>	</a:t>
            </a:r>
          </a:p>
        </p:txBody>
      </p:sp>
      <p:sp>
        <p:nvSpPr>
          <p:cNvPr id="6" name="Espace réservé du contenu 5">
            <a:extLst>
              <a:ext uri="{FF2B5EF4-FFF2-40B4-BE49-F238E27FC236}">
                <a16:creationId xmlns:a16="http://schemas.microsoft.com/office/drawing/2014/main" id="{1DC5B40C-5AEB-D08F-5C9B-22DDC840B362}"/>
              </a:ext>
            </a:extLst>
          </p:cNvPr>
          <p:cNvSpPr>
            <a:spLocks noGrp="1"/>
          </p:cNvSpPr>
          <p:nvPr>
            <p:ph sz="quarter" idx="13"/>
          </p:nvPr>
        </p:nvSpPr>
        <p:spPr>
          <a:xfrm>
            <a:off x="2365211" y="1821341"/>
            <a:ext cx="9006423" cy="3973172"/>
          </a:xfrm>
        </p:spPr>
        <p:txBody>
          <a:bodyPr>
            <a:noAutofit/>
          </a:bodyPr>
          <a:lstStyle/>
          <a:p>
            <a:pPr marL="0" indent="0">
              <a:lnSpc>
                <a:spcPct val="120000"/>
              </a:lnSpc>
              <a:spcBef>
                <a:spcPts val="600"/>
              </a:spcBef>
              <a:buNone/>
            </a:pPr>
            <a:r>
              <a:rPr lang="fr-FR" sz="1600" dirty="0">
                <a:latin typeface="Arial" panose="020B0604020202020204" pitchFamily="34" charset="0"/>
              </a:rPr>
              <a:t>A partir du 17 octobre, les contrats ne seront plus consultables pour les conseillers dans le SI MURACEF mais resteront visibles dans la synthèse client </a:t>
            </a:r>
            <a:r>
              <a:rPr lang="fr-FR" sz="1600" dirty="0" err="1">
                <a:latin typeface="Arial" panose="020B0604020202020204" pitchFamily="34" charset="0"/>
              </a:rPr>
              <a:t>Mysys</a:t>
            </a:r>
            <a:r>
              <a:rPr lang="fr-FR" sz="1600" dirty="0">
                <a:latin typeface="Arial" panose="020B0604020202020204" pitchFamily="34" charset="0"/>
              </a:rPr>
              <a:t> équipement bancaire. Il ne sera donc plus possible de réaliser une action sur ces contrats (avenant, résiliation etc. )</a:t>
            </a:r>
          </a:p>
          <a:p>
            <a:pPr marL="0" indent="0">
              <a:lnSpc>
                <a:spcPct val="120000"/>
              </a:lnSpc>
              <a:spcBef>
                <a:spcPts val="600"/>
              </a:spcBef>
              <a:buNone/>
            </a:pPr>
            <a:endParaRPr lang="fr-FR" sz="1600" dirty="0"/>
          </a:p>
          <a:p>
            <a:pPr>
              <a:lnSpc>
                <a:spcPct val="120000"/>
              </a:lnSpc>
              <a:spcBef>
                <a:spcPts val="600"/>
              </a:spcBef>
              <a:buFont typeface="Wingdings" panose="05000000000000000000" pitchFamily="2" charset="2"/>
              <a:buChar char="è"/>
            </a:pPr>
            <a:r>
              <a:rPr lang="fr-FR" sz="1600" b="1" dirty="0"/>
              <a:t>Les demandes clients </a:t>
            </a:r>
            <a:r>
              <a:rPr lang="fr-FR" sz="1600" b="1" dirty="0">
                <a:solidFill>
                  <a:schemeClr val="tx1"/>
                </a:solidFill>
              </a:rPr>
              <a:t>reçues </a:t>
            </a:r>
            <a:r>
              <a:rPr lang="fr-FR" sz="1600" b="1" dirty="0"/>
              <a:t>entre le 17 octobre et 6 novembre devront être adressées à APS.</a:t>
            </a:r>
            <a:r>
              <a:rPr lang="fr-FR" sz="1600" dirty="0"/>
              <a:t> </a:t>
            </a:r>
            <a:br>
              <a:rPr lang="fr-FR" sz="1600" dirty="0"/>
            </a:br>
            <a:r>
              <a:rPr lang="fr-FR" sz="1600" dirty="0"/>
              <a:t>Elles seront mises en attente et traitées à partir du 6 novembre. </a:t>
            </a:r>
          </a:p>
          <a:p>
            <a:pPr marL="366175" lvl="1" indent="0">
              <a:lnSpc>
                <a:spcPct val="120000"/>
              </a:lnSpc>
              <a:spcBef>
                <a:spcPts val="600"/>
              </a:spcBef>
              <a:buNone/>
            </a:pPr>
            <a:r>
              <a:rPr lang="fr-FR" sz="1600" u="sng" dirty="0"/>
              <a:t>Les contacts restent:  </a:t>
            </a:r>
          </a:p>
          <a:p>
            <a:pPr marL="590550" lvl="1" indent="-171450">
              <a:lnSpc>
                <a:spcPct val="120000"/>
              </a:lnSpc>
              <a:spcBef>
                <a:spcPts val="600"/>
              </a:spcBef>
              <a:buFontTx/>
              <a:buChar char="-"/>
            </a:pPr>
            <a:r>
              <a:rPr lang="fr-FR" sz="1600" b="1" dirty="0"/>
              <a:t>Assistance Réseau </a:t>
            </a:r>
            <a:r>
              <a:rPr lang="fr-FR" sz="1600" dirty="0"/>
              <a:t>: 09 69 39 38 88 / </a:t>
            </a:r>
            <a:r>
              <a:rPr lang="fr-FR" sz="1600" dirty="0">
                <a:hlinkClick r:id="rId2">
                  <a:extLst>
                    <a:ext uri="{A12FA001-AC4F-418D-AE19-62706E023703}">
                      <ahyp:hlinkClr xmlns:ahyp="http://schemas.microsoft.com/office/drawing/2018/hyperlinkcolor" val="tx"/>
                    </a:ext>
                  </a:extLst>
                </a:hlinkClick>
              </a:rPr>
              <a:t>iard-pro@bpce.fr</a:t>
            </a:r>
            <a:endParaRPr lang="fr-FR" sz="1600" dirty="0"/>
          </a:p>
          <a:p>
            <a:pPr marL="590550" lvl="1" indent="-171450">
              <a:lnSpc>
                <a:spcPct val="120000"/>
              </a:lnSpc>
              <a:spcBef>
                <a:spcPts val="600"/>
              </a:spcBef>
              <a:buFontTx/>
              <a:buChar char="-"/>
            </a:pPr>
            <a:r>
              <a:rPr lang="fr-FR" sz="1600" b="1" dirty="0"/>
              <a:t>Contact client </a:t>
            </a:r>
            <a:r>
              <a:rPr lang="fr-FR" sz="1600" dirty="0"/>
              <a:t>: 09 69 36 28 37 / </a:t>
            </a:r>
            <a:r>
              <a:rPr lang="fr-FR" sz="1600" dirty="0">
                <a:hlinkClick r:id="rId3">
                  <a:extLst>
                    <a:ext uri="{A12FA001-AC4F-418D-AE19-62706E023703}">
                      <ahyp:hlinkClr xmlns:ahyp="http://schemas.microsoft.com/office/drawing/2018/hyperlinkcolor" val="tx"/>
                    </a:ext>
                  </a:extLst>
                </a:hlinkClick>
              </a:rPr>
              <a:t>sinistres@bpce.fr</a:t>
            </a:r>
            <a:endParaRPr lang="fr-FR" sz="1600" b="1" dirty="0"/>
          </a:p>
          <a:p>
            <a:pPr marL="419100" lvl="1" indent="0">
              <a:lnSpc>
                <a:spcPct val="120000"/>
              </a:lnSpc>
              <a:spcBef>
                <a:spcPts val="600"/>
              </a:spcBef>
              <a:buNone/>
            </a:pPr>
            <a:endParaRPr lang="fr-FR" sz="1600" dirty="0"/>
          </a:p>
        </p:txBody>
      </p:sp>
      <p:sp>
        <p:nvSpPr>
          <p:cNvPr id="2" name="Rectangle : coins arrondis 1">
            <a:extLst>
              <a:ext uri="{FF2B5EF4-FFF2-40B4-BE49-F238E27FC236}">
                <a16:creationId xmlns:a16="http://schemas.microsoft.com/office/drawing/2014/main" id="{D8F583C7-CA75-4A1F-9247-759A220F2D1B}"/>
              </a:ext>
            </a:extLst>
          </p:cNvPr>
          <p:cNvSpPr/>
          <p:nvPr/>
        </p:nvSpPr>
        <p:spPr>
          <a:xfrm>
            <a:off x="602671" y="1821342"/>
            <a:ext cx="1344528" cy="3754509"/>
          </a:xfrm>
          <a:prstGeom prst="roundRect">
            <a:avLst/>
          </a:prstGeom>
          <a:noFill/>
          <a:ln/>
        </p:spPr>
        <p:style>
          <a:lnRef idx="2">
            <a:schemeClr val="accent6"/>
          </a:lnRef>
          <a:fillRef idx="1">
            <a:schemeClr val="lt1"/>
          </a:fillRef>
          <a:effectRef idx="0">
            <a:schemeClr val="accent6"/>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r>
              <a:rPr lang="fr-FR" sz="1600" b="1" dirty="0">
                <a:solidFill>
                  <a:srgbClr val="581D74"/>
                </a:solidFill>
              </a:rPr>
              <a:t>Période de gel du 17 octobre au 6 novembre </a:t>
            </a:r>
          </a:p>
        </p:txBody>
      </p:sp>
      <p:sp>
        <p:nvSpPr>
          <p:cNvPr id="3" name="ZoneTexte 2">
            <a:extLst>
              <a:ext uri="{FF2B5EF4-FFF2-40B4-BE49-F238E27FC236}">
                <a16:creationId xmlns:a16="http://schemas.microsoft.com/office/drawing/2014/main" id="{AB1585F7-70B7-391C-6D2E-BB168D3F34D8}"/>
              </a:ext>
            </a:extLst>
          </p:cNvPr>
          <p:cNvSpPr txBox="1"/>
          <p:nvPr/>
        </p:nvSpPr>
        <p:spPr>
          <a:xfrm>
            <a:off x="531037" y="1230377"/>
            <a:ext cx="11565483" cy="707886"/>
          </a:xfrm>
          <a:prstGeom prst="rect">
            <a:avLst/>
          </a:prstGeom>
          <a:noFill/>
        </p:spPr>
        <p:txBody>
          <a:bodyPr wrap="square" rtlCol="0">
            <a:spAutoFit/>
          </a:bodyPr>
          <a:lstStyle/>
          <a:p>
            <a:r>
              <a:rPr lang="fr-FR" sz="2000" b="1" u="sng" dirty="0">
                <a:solidFill>
                  <a:schemeClr val="accent1"/>
                </a:solidFill>
              </a:rPr>
              <a:t>Pour les contrats en stock PAP V1 et V2, Garantie Prévoyance Pro et  </a:t>
            </a:r>
            <a:r>
              <a:rPr lang="fr-FR" sz="2000" b="1" u="sng" dirty="0" err="1">
                <a:solidFill>
                  <a:schemeClr val="accent1"/>
                </a:solidFill>
              </a:rPr>
              <a:t>Sécurexpress</a:t>
            </a:r>
            <a:endParaRPr lang="fr-FR" sz="2000" b="1" u="sng" dirty="0">
              <a:solidFill>
                <a:schemeClr val="accent1"/>
              </a:solidFill>
            </a:endParaRPr>
          </a:p>
          <a:p>
            <a:endParaRPr lang="fr-FR" sz="2000" dirty="0"/>
          </a:p>
        </p:txBody>
      </p:sp>
    </p:spTree>
    <p:extLst>
      <p:ext uri="{BB962C8B-B14F-4D97-AF65-F5344CB8AC3E}">
        <p14:creationId xmlns:p14="http://schemas.microsoft.com/office/powerpoint/2010/main" val="2868417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0B16F86-AD1F-DB6D-C217-5280A3503678}"/>
              </a:ext>
            </a:extLst>
          </p:cNvPr>
          <p:cNvSpPr>
            <a:spLocks noGrp="1"/>
          </p:cNvSpPr>
          <p:nvPr>
            <p:ph type="body" sz="quarter" idx="12"/>
          </p:nvPr>
        </p:nvSpPr>
        <p:spPr>
          <a:xfrm>
            <a:off x="719403" y="836648"/>
            <a:ext cx="11233248" cy="384043"/>
          </a:xfrm>
        </p:spPr>
        <p:txBody>
          <a:bodyPr>
            <a:normAutofit/>
          </a:bodyPr>
          <a:lstStyle/>
          <a:p>
            <a:r>
              <a:rPr lang="fr-FR" dirty="0">
                <a:solidFill>
                  <a:srgbClr val="581D74"/>
                </a:solidFill>
              </a:rPr>
              <a:t>A partir du 6 novembre 2023</a:t>
            </a:r>
            <a:endParaRPr lang="fr-FR" strike="sngStrike" dirty="0">
              <a:solidFill>
                <a:srgbClr val="FF0000"/>
              </a:solidFill>
            </a:endParaRPr>
          </a:p>
        </p:txBody>
      </p:sp>
      <p:sp>
        <p:nvSpPr>
          <p:cNvPr id="4" name="Titre 3">
            <a:extLst>
              <a:ext uri="{FF2B5EF4-FFF2-40B4-BE49-F238E27FC236}">
                <a16:creationId xmlns:a16="http://schemas.microsoft.com/office/drawing/2014/main" id="{C5429C58-B580-07A3-9ABB-D91B248BB9A4}"/>
              </a:ext>
            </a:extLst>
          </p:cNvPr>
          <p:cNvSpPr>
            <a:spLocks noGrp="1"/>
          </p:cNvSpPr>
          <p:nvPr>
            <p:ph type="title"/>
          </p:nvPr>
        </p:nvSpPr>
        <p:spPr/>
        <p:txBody>
          <a:bodyPr/>
          <a:lstStyle/>
          <a:p>
            <a:r>
              <a:rPr lang="fr-FR" b="1" dirty="0">
                <a:solidFill>
                  <a:schemeClr val="accent6">
                    <a:lumMod val="75000"/>
                  </a:schemeClr>
                </a:solidFill>
                <a:latin typeface="Montserrat" pitchFamily="2" charset="77"/>
                <a:cs typeface="Arial" panose="020B0604020202020204" pitchFamily="34" charset="0"/>
              </a:rPr>
              <a:t>02</a:t>
            </a:r>
            <a:r>
              <a:rPr lang="fr-FR" dirty="0"/>
              <a:t> </a:t>
            </a:r>
            <a:r>
              <a:rPr lang="fr-FR" dirty="0">
                <a:solidFill>
                  <a:schemeClr val="accent6"/>
                </a:solidFill>
              </a:rPr>
              <a:t>•</a:t>
            </a:r>
            <a:r>
              <a:rPr lang="fr-FR" dirty="0"/>
              <a:t> </a:t>
            </a:r>
            <a:r>
              <a:rPr lang="fr-FR" b="1" dirty="0">
                <a:solidFill>
                  <a:schemeClr val="accent6">
                    <a:lumMod val="75000"/>
                  </a:schemeClr>
                </a:solidFill>
                <a:latin typeface="Montserrat" pitchFamily="2" charset="77"/>
                <a:cs typeface="Arial" panose="020B0604020202020204" pitchFamily="34" charset="0"/>
              </a:rPr>
              <a:t>Les impacts pour les clients et les conseillers</a:t>
            </a:r>
            <a:br>
              <a:rPr lang="fr-FR" dirty="0"/>
            </a:br>
            <a:r>
              <a:rPr lang="fr-FR" b="1" dirty="0">
                <a:solidFill>
                  <a:schemeClr val="accent6">
                    <a:lumMod val="75000"/>
                  </a:schemeClr>
                </a:solidFill>
                <a:latin typeface="Montserrat" pitchFamily="2" charset="77"/>
                <a:cs typeface="Arial" panose="020B0604020202020204" pitchFamily="34" charset="0"/>
              </a:rPr>
              <a:t>	</a:t>
            </a:r>
          </a:p>
        </p:txBody>
      </p:sp>
      <p:sp>
        <p:nvSpPr>
          <p:cNvPr id="7" name="Espace réservé du contenu 5">
            <a:extLst>
              <a:ext uri="{FF2B5EF4-FFF2-40B4-BE49-F238E27FC236}">
                <a16:creationId xmlns:a16="http://schemas.microsoft.com/office/drawing/2014/main" id="{94D33227-8C53-BCC9-0AF4-9ACC7B6AE5ED}"/>
              </a:ext>
            </a:extLst>
          </p:cNvPr>
          <p:cNvSpPr txBox="1">
            <a:spLocks/>
          </p:cNvSpPr>
          <p:nvPr/>
        </p:nvSpPr>
        <p:spPr>
          <a:xfrm>
            <a:off x="2264606" y="1644291"/>
            <a:ext cx="9688045" cy="4766669"/>
          </a:xfrm>
          <a:prstGeom prst="rect">
            <a:avLst/>
          </a:prstGeom>
        </p:spPr>
        <p:txBody>
          <a:bodyPr vert="horz" lIns="0" tIns="0" rIns="0" bIns="0" rtlCol="0">
            <a:noAutofit/>
          </a:bodyPr>
          <a:lst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chemeClr val="accent6"/>
              </a:buClr>
              <a:buFont typeface="Cambria Math" panose="02040503050406030204" pitchFamily="18" charset="0"/>
              <a:buChar char="ʘ"/>
              <a:defRPr sz="2667" b="0" i="0" u="none" strike="noStrike" cap="none">
                <a:solidFill>
                  <a:srgbClr val="000000"/>
                </a:solidFill>
                <a:latin typeface="Roboto" panose="02000000000000000000" pitchFamily="2" charset="0"/>
                <a:ea typeface="Roboto" panose="02000000000000000000" pitchFamily="2" charset="0"/>
                <a:cs typeface="Roboto" panose="02000000000000000000" pitchFamily="2" charset="0"/>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Roboto" panose="02000000000000000000" pitchFamily="2" charset="0"/>
                <a:ea typeface="Roboto" panose="02000000000000000000" pitchFamily="2" charset="0"/>
                <a:cs typeface="Roboto" panose="02000000000000000000" pitchFamily="2" charset="0"/>
                <a:sym typeface="Arial"/>
              </a:defRPr>
            </a:lvl2pPr>
            <a:lvl3pPr marL="1077357" marR="0" lvl="2" indent="-264577" algn="l" rtl="0" eaLnBrk="1" hangingPunct="1">
              <a:lnSpc>
                <a:spcPct val="100000"/>
              </a:lnSpc>
              <a:spcBef>
                <a:spcPts val="0"/>
              </a:spcBef>
              <a:spcAft>
                <a:spcPts val="0"/>
              </a:spcAft>
              <a:buClr>
                <a:schemeClr val="accent3"/>
              </a:buClr>
              <a:buFont typeface="Courier New" panose="02070309020205020404" pitchFamily="49" charset="0"/>
              <a:buChar char="o"/>
              <a:defRPr sz="2133" b="0" i="0" u="none" strike="noStrike" cap="none">
                <a:solidFill>
                  <a:srgbClr val="000000"/>
                </a:solidFill>
                <a:latin typeface="Roboto" panose="02000000000000000000" pitchFamily="2" charset="0"/>
                <a:ea typeface="Roboto" panose="02000000000000000000" pitchFamily="2" charset="0"/>
                <a:cs typeface="Roboto" panose="02000000000000000000" pitchFamily="2" charset="0"/>
                <a:sym typeface="Arial"/>
              </a:defRPr>
            </a:lvl3pPr>
            <a:lvl4pPr marL="1553594" marR="0" lvl="3" indent="-262460" algn="l" rtl="0" eaLnBrk="1" hangingPunct="1">
              <a:lnSpc>
                <a:spcPct val="100000"/>
              </a:lnSpc>
              <a:spcBef>
                <a:spcPts val="0"/>
              </a:spcBef>
              <a:spcAft>
                <a:spcPts val="0"/>
              </a:spcAft>
              <a:buClr>
                <a:schemeClr val="accent4"/>
              </a:buClr>
              <a:buFont typeface="Arial" panose="020B0604020202020204" pitchFamily="34" charset="0"/>
              <a:buChar char="•"/>
              <a:defRPr sz="1867" b="0" i="0" u="none" strike="noStrike" cap="none">
                <a:solidFill>
                  <a:srgbClr val="000000"/>
                </a:solidFill>
                <a:latin typeface="Roboto" panose="02000000000000000000" pitchFamily="2" charset="0"/>
                <a:ea typeface="Roboto" panose="02000000000000000000" pitchFamily="2" charset="0"/>
                <a:cs typeface="Roboto" panose="02000000000000000000" pitchFamily="2" charset="0"/>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lnSpc>
                <a:spcPct val="120000"/>
              </a:lnSpc>
              <a:spcBef>
                <a:spcPts val="600"/>
              </a:spcBef>
              <a:buNone/>
            </a:pPr>
            <a:r>
              <a:rPr lang="fr-FR" sz="1600" b="1" dirty="0">
                <a:solidFill>
                  <a:schemeClr val="tx1"/>
                </a:solidFill>
              </a:rPr>
              <a:t>P</a:t>
            </a:r>
            <a:r>
              <a:rPr lang="fr-FR" sz="1600" b="1" dirty="0"/>
              <a:t>our les conseillers et les clients et pour tous les actes de gestion (avenant, résiliation, sinistres…) : </a:t>
            </a:r>
          </a:p>
          <a:p>
            <a:pPr marL="0" indent="0">
              <a:lnSpc>
                <a:spcPct val="120000"/>
              </a:lnSpc>
              <a:spcBef>
                <a:spcPts val="600"/>
              </a:spcBef>
              <a:buNone/>
            </a:pPr>
            <a:r>
              <a:rPr lang="fr-FR" sz="1600" dirty="0"/>
              <a:t>Les </a:t>
            </a:r>
            <a:r>
              <a:rPr lang="fr-FR" sz="1600" dirty="0">
                <a:solidFill>
                  <a:schemeClr val="tx1"/>
                </a:solidFill>
              </a:rPr>
              <a:t>actes </a:t>
            </a:r>
            <a:r>
              <a:rPr lang="fr-FR" sz="1600" dirty="0"/>
              <a:t>de gestion seront réalisés par WTW. Le partenaire communiquera en tant que BPCE Assurances IARD.</a:t>
            </a:r>
          </a:p>
          <a:p>
            <a:pPr marL="224375" indent="-171450">
              <a:lnSpc>
                <a:spcPct val="120000"/>
              </a:lnSpc>
              <a:spcBef>
                <a:spcPts val="600"/>
              </a:spcBef>
              <a:buFontTx/>
              <a:buChar char="-"/>
            </a:pPr>
            <a:r>
              <a:rPr lang="fr-FR" sz="1600" b="1" u="sng" dirty="0">
                <a:solidFill>
                  <a:schemeClr val="tx1"/>
                </a:solidFill>
              </a:rPr>
              <a:t>Contact clients et conseillers pour ces 3 contrats  </a:t>
            </a:r>
            <a:r>
              <a:rPr lang="fr-FR" sz="1600" dirty="0">
                <a:solidFill>
                  <a:srgbClr val="C00000"/>
                </a:solidFill>
              </a:rPr>
              <a:t>: 09.69.36.28.37            </a:t>
            </a:r>
          </a:p>
          <a:p>
            <a:pPr marL="224375" indent="-171450">
              <a:lnSpc>
                <a:spcPct val="120000"/>
              </a:lnSpc>
              <a:spcBef>
                <a:spcPts val="600"/>
              </a:spcBef>
              <a:buFontTx/>
              <a:buChar char="-"/>
            </a:pPr>
            <a:r>
              <a:rPr lang="fr-FR" sz="1600" b="1" u="sng" dirty="0">
                <a:solidFill>
                  <a:schemeClr val="tx1"/>
                </a:solidFill>
              </a:rPr>
              <a:t>Coordonnées par produit  </a:t>
            </a:r>
            <a:r>
              <a:rPr lang="fr-FR" sz="1600" dirty="0">
                <a:solidFill>
                  <a:srgbClr val="C00000"/>
                </a:solidFill>
              </a:rPr>
              <a:t>: </a:t>
            </a:r>
          </a:p>
          <a:p>
            <a:pPr marL="704850" lvl="1" indent="-285750">
              <a:lnSpc>
                <a:spcPct val="120000"/>
              </a:lnSpc>
              <a:spcBef>
                <a:spcPts val="600"/>
              </a:spcBef>
              <a:buClrTx/>
            </a:pPr>
            <a:r>
              <a:rPr lang="fr-FR" sz="1600" b="1" dirty="0">
                <a:solidFill>
                  <a:schemeClr val="tx1"/>
                </a:solidFill>
              </a:rPr>
              <a:t>Pour les contrats PAP :</a:t>
            </a:r>
            <a:r>
              <a:rPr lang="fr-FR" sz="1600" dirty="0">
                <a:solidFill>
                  <a:srgbClr val="C00000"/>
                </a:solidFill>
              </a:rPr>
              <a:t> </a:t>
            </a:r>
            <a:r>
              <a:rPr lang="fr-FR" sz="1600" dirty="0">
                <a:solidFill>
                  <a:srgbClr val="C00000"/>
                </a:solidFill>
                <a:hlinkClick r:id="rId2">
                  <a:extLst>
                    <a:ext uri="{A12FA001-AC4F-418D-AE19-62706E023703}">
                      <ahyp:hlinkClr xmlns:ahyp="http://schemas.microsoft.com/office/drawing/2018/hyperlinkcolor" val="tx"/>
                    </a:ext>
                  </a:extLst>
                </a:hlinkClick>
              </a:rPr>
              <a:t>assurance.pap@w.mnv.bpce.fr</a:t>
            </a:r>
            <a:r>
              <a:rPr lang="fr-FR" sz="1600" dirty="0">
                <a:solidFill>
                  <a:srgbClr val="C00000"/>
                </a:solidFill>
              </a:rPr>
              <a:t> </a:t>
            </a:r>
          </a:p>
          <a:p>
            <a:pPr marL="704850" lvl="1" indent="-285750">
              <a:lnSpc>
                <a:spcPct val="120000"/>
              </a:lnSpc>
              <a:spcBef>
                <a:spcPts val="600"/>
              </a:spcBef>
              <a:buClrTx/>
            </a:pPr>
            <a:r>
              <a:rPr lang="fr-FR" sz="1600" b="1" dirty="0">
                <a:solidFill>
                  <a:schemeClr val="tx1"/>
                </a:solidFill>
              </a:rPr>
              <a:t>Pour les contrats Garantie Prévoyance Pro </a:t>
            </a:r>
            <a:r>
              <a:rPr lang="fr-FR" sz="1600" dirty="0">
                <a:solidFill>
                  <a:srgbClr val="C00000"/>
                </a:solidFill>
              </a:rPr>
              <a:t>: </a:t>
            </a:r>
            <a:r>
              <a:rPr lang="fr-FR" sz="1600" dirty="0">
                <a:solidFill>
                  <a:srgbClr val="C000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assurance.prevoyancepro@w.mnv.bpce.fr</a:t>
            </a:r>
            <a:r>
              <a:rPr lang="fr-FR" sz="1600" dirty="0">
                <a:solidFill>
                  <a:srgbClr val="C00000"/>
                </a:solidFill>
                <a:latin typeface="Arial" panose="020B0604020202020204" pitchFamily="34" charset="0"/>
                <a:cs typeface="Arial" panose="020B0604020202020204" pitchFamily="34" charset="0"/>
              </a:rPr>
              <a:t> </a:t>
            </a:r>
          </a:p>
          <a:p>
            <a:pPr marL="354559" indent="0">
              <a:lnSpc>
                <a:spcPct val="120000"/>
              </a:lnSpc>
              <a:spcBef>
                <a:spcPts val="600"/>
              </a:spcBef>
              <a:buClrTx/>
              <a:buNone/>
            </a:pPr>
            <a:r>
              <a:rPr lang="fr-FR" sz="1600" b="1" u="sng" dirty="0">
                <a:solidFill>
                  <a:schemeClr val="tx1"/>
                </a:solidFill>
              </a:rPr>
              <a:t>Même adresse postale pour ces 2 contrats </a:t>
            </a:r>
            <a:r>
              <a:rPr lang="fr-FR" sz="1600" dirty="0">
                <a:solidFill>
                  <a:schemeClr val="tx1"/>
                </a:solidFill>
              </a:rPr>
              <a:t>: </a:t>
            </a:r>
            <a:r>
              <a:rPr lang="fr-FR" sz="1600" dirty="0">
                <a:solidFill>
                  <a:srgbClr val="C00000"/>
                </a:solidFill>
              </a:rPr>
              <a:t>BPCE Assurances IARD, </a:t>
            </a:r>
            <a:r>
              <a:rPr lang="fr-FR" sz="1600" b="1" u="sng" dirty="0">
                <a:solidFill>
                  <a:srgbClr val="C00000"/>
                </a:solidFill>
              </a:rPr>
              <a:t>Assurances Professionnelles</a:t>
            </a:r>
            <a:r>
              <a:rPr lang="fr-FR" sz="1600" dirty="0">
                <a:solidFill>
                  <a:srgbClr val="C00000"/>
                </a:solidFill>
              </a:rPr>
              <a:t>, 2 rue de Gourville 45911 Orléans cedex 9</a:t>
            </a:r>
            <a:endParaRPr lang="fr-FR" sz="1600" dirty="0">
              <a:solidFill>
                <a:srgbClr val="C00000"/>
              </a:solidFill>
              <a:latin typeface="Arial" panose="020B0604020202020204" pitchFamily="34" charset="0"/>
              <a:cs typeface="Arial" panose="020B0604020202020204" pitchFamily="34" charset="0"/>
            </a:endParaRPr>
          </a:p>
          <a:p>
            <a:pPr marL="704850" lvl="1" indent="-285750">
              <a:lnSpc>
                <a:spcPct val="120000"/>
              </a:lnSpc>
              <a:spcBef>
                <a:spcPts val="600"/>
              </a:spcBef>
              <a:buClrTx/>
            </a:pPr>
            <a:r>
              <a:rPr lang="fr-FR" sz="1600" b="1" dirty="0">
                <a:solidFill>
                  <a:schemeClr val="tx1"/>
                </a:solidFill>
                <a:latin typeface="Arial" panose="020B0604020202020204" pitchFamily="34" charset="0"/>
                <a:cs typeface="Arial" panose="020B0604020202020204" pitchFamily="34" charset="0"/>
              </a:rPr>
              <a:t>Pour les contrats </a:t>
            </a:r>
            <a:r>
              <a:rPr lang="fr-FR" sz="1600" b="1" dirty="0" err="1">
                <a:solidFill>
                  <a:schemeClr val="tx1"/>
                </a:solidFill>
                <a:latin typeface="Arial" panose="020B0604020202020204" pitchFamily="34" charset="0"/>
                <a:cs typeface="Arial" panose="020B0604020202020204" pitchFamily="34" charset="0"/>
              </a:rPr>
              <a:t>Sécurexpress</a:t>
            </a:r>
            <a:r>
              <a:rPr lang="fr-FR" sz="1600" b="1" dirty="0">
                <a:solidFill>
                  <a:schemeClr val="tx1"/>
                </a:solidFill>
                <a:latin typeface="Arial" panose="020B0604020202020204" pitchFamily="34" charset="0"/>
                <a:cs typeface="Arial" panose="020B0604020202020204" pitchFamily="34" charset="0"/>
              </a:rPr>
              <a:t> : </a:t>
            </a:r>
            <a:r>
              <a:rPr lang="fr-FR" sz="1600" dirty="0">
                <a:solidFill>
                  <a:srgbClr val="C00000"/>
                </a:solidFill>
                <a:hlinkClick r:id="rId4">
                  <a:extLst>
                    <a:ext uri="{A12FA001-AC4F-418D-AE19-62706E023703}">
                      <ahyp:hlinkClr xmlns:ahyp="http://schemas.microsoft.com/office/drawing/2018/hyperlinkcolor" val="tx"/>
                    </a:ext>
                  </a:extLst>
                </a:hlinkClick>
              </a:rPr>
              <a:t>gestion.assurance@w.mnv.bpce.fr</a:t>
            </a:r>
            <a:r>
              <a:rPr lang="fr-FR" sz="1600" dirty="0">
                <a:solidFill>
                  <a:srgbClr val="C00000"/>
                </a:solidFill>
              </a:rPr>
              <a:t> </a:t>
            </a:r>
          </a:p>
          <a:p>
            <a:pPr marL="720734" lvl="1" indent="0">
              <a:lnSpc>
                <a:spcPct val="120000"/>
              </a:lnSpc>
              <a:spcBef>
                <a:spcPts val="600"/>
              </a:spcBef>
              <a:buClrTx/>
              <a:buNone/>
            </a:pPr>
            <a:r>
              <a:rPr lang="fr-FR" sz="1600" b="1" u="sng" dirty="0">
                <a:solidFill>
                  <a:schemeClr val="tx1"/>
                </a:solidFill>
              </a:rPr>
              <a:t>Adresse Postale </a:t>
            </a:r>
            <a:r>
              <a:rPr lang="fr-FR" sz="1600" dirty="0">
                <a:solidFill>
                  <a:srgbClr val="C00000"/>
                </a:solidFill>
              </a:rPr>
              <a:t>: BPCE Assurances IARD, </a:t>
            </a:r>
            <a:r>
              <a:rPr lang="fr-FR" sz="1600" b="1" u="sng" dirty="0" err="1">
                <a:solidFill>
                  <a:srgbClr val="C00000"/>
                </a:solidFill>
              </a:rPr>
              <a:t>Securexpress</a:t>
            </a:r>
            <a:r>
              <a:rPr lang="fr-FR" sz="1600" dirty="0">
                <a:solidFill>
                  <a:srgbClr val="C00000"/>
                </a:solidFill>
              </a:rPr>
              <a:t>, 2 rue de Gourville 45911 Orléans cedex 9</a:t>
            </a:r>
          </a:p>
          <a:p>
            <a:pPr marL="720734" lvl="1" indent="0">
              <a:lnSpc>
                <a:spcPct val="120000"/>
              </a:lnSpc>
              <a:spcBef>
                <a:spcPts val="600"/>
              </a:spcBef>
              <a:buClrTx/>
              <a:buNone/>
            </a:pPr>
            <a:r>
              <a:rPr lang="fr-FR" sz="1600" b="1" i="1" dirty="0">
                <a:solidFill>
                  <a:schemeClr val="tx1"/>
                </a:solidFill>
              </a:rPr>
              <a:t>Les nouvelles modalités de souscription du contrat </a:t>
            </a:r>
            <a:r>
              <a:rPr lang="fr-FR" sz="1600" b="1" i="1" dirty="0" err="1">
                <a:solidFill>
                  <a:schemeClr val="tx1"/>
                </a:solidFill>
              </a:rPr>
              <a:t>Sécurexpress</a:t>
            </a:r>
            <a:r>
              <a:rPr lang="fr-FR" sz="1600" b="1" i="1" dirty="0">
                <a:solidFill>
                  <a:schemeClr val="tx1"/>
                </a:solidFill>
              </a:rPr>
              <a:t> </a:t>
            </a:r>
            <a:r>
              <a:rPr lang="fr-FR" sz="1600" b="1" i="1" u="sng" dirty="0">
                <a:solidFill>
                  <a:schemeClr val="tx1"/>
                </a:solidFill>
              </a:rPr>
              <a:t>à l’unité </a:t>
            </a:r>
            <a:r>
              <a:rPr lang="fr-FR" sz="1600" b="1" i="1" dirty="0">
                <a:solidFill>
                  <a:schemeClr val="tx1"/>
                </a:solidFill>
              </a:rPr>
              <a:t>vous seront communiquées ultérieurement.</a:t>
            </a:r>
            <a:br>
              <a:rPr lang="fr-FR" sz="1600" b="1" i="1" dirty="0">
                <a:solidFill>
                  <a:schemeClr val="tx1"/>
                </a:solidFill>
              </a:rPr>
            </a:br>
            <a:r>
              <a:rPr lang="fr-FR" sz="1600" b="1" i="1" dirty="0">
                <a:solidFill>
                  <a:schemeClr val="tx1"/>
                </a:solidFill>
              </a:rPr>
              <a:t>NB : Il n’y a pas de changement pour les contrats intégrés dans les forfaits Pro.</a:t>
            </a:r>
            <a:endParaRPr lang="fr-FR" sz="1600" b="1" i="1" dirty="0">
              <a:solidFill>
                <a:srgbClr val="C00000"/>
              </a:solidFill>
            </a:endParaRPr>
          </a:p>
        </p:txBody>
      </p:sp>
      <p:sp>
        <p:nvSpPr>
          <p:cNvPr id="10" name="Rectangle : coins arrondis 9">
            <a:extLst>
              <a:ext uri="{FF2B5EF4-FFF2-40B4-BE49-F238E27FC236}">
                <a16:creationId xmlns:a16="http://schemas.microsoft.com/office/drawing/2014/main" id="{4DFC5627-22FB-CD9F-A885-518E6D634FF8}"/>
              </a:ext>
            </a:extLst>
          </p:cNvPr>
          <p:cNvSpPr/>
          <p:nvPr/>
        </p:nvSpPr>
        <p:spPr>
          <a:xfrm>
            <a:off x="696307" y="1877634"/>
            <a:ext cx="1344528" cy="4370766"/>
          </a:xfrm>
          <a:prstGeom prst="roundRect">
            <a:avLst/>
          </a:prstGeom>
          <a:noFill/>
          <a:ln/>
        </p:spPr>
        <p:style>
          <a:lnRef idx="2">
            <a:schemeClr val="accent6"/>
          </a:lnRef>
          <a:fillRef idx="1">
            <a:schemeClr val="lt1"/>
          </a:fillRef>
          <a:effectRef idx="0">
            <a:schemeClr val="accent6"/>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r>
              <a:rPr lang="fr-FR" sz="1600" b="1" dirty="0">
                <a:solidFill>
                  <a:srgbClr val="581D74"/>
                </a:solidFill>
              </a:rPr>
              <a:t>A partir du 6 novembre</a:t>
            </a:r>
          </a:p>
        </p:txBody>
      </p:sp>
      <p:sp>
        <p:nvSpPr>
          <p:cNvPr id="13" name="ZoneTexte 12">
            <a:extLst>
              <a:ext uri="{FF2B5EF4-FFF2-40B4-BE49-F238E27FC236}">
                <a16:creationId xmlns:a16="http://schemas.microsoft.com/office/drawing/2014/main" id="{D4E01B46-8C37-DCCB-6E2A-C7E0471C2A5C}"/>
              </a:ext>
            </a:extLst>
          </p:cNvPr>
          <p:cNvSpPr txBox="1"/>
          <p:nvPr/>
        </p:nvSpPr>
        <p:spPr>
          <a:xfrm>
            <a:off x="626517" y="1275215"/>
            <a:ext cx="11565483" cy="400110"/>
          </a:xfrm>
          <a:prstGeom prst="rect">
            <a:avLst/>
          </a:prstGeom>
          <a:noFill/>
        </p:spPr>
        <p:txBody>
          <a:bodyPr wrap="square" rtlCol="0">
            <a:spAutoFit/>
          </a:bodyPr>
          <a:lstStyle/>
          <a:p>
            <a:r>
              <a:rPr lang="fr-FR" sz="2000" b="1" u="sng" dirty="0">
                <a:solidFill>
                  <a:schemeClr val="accent1"/>
                </a:solidFill>
              </a:rPr>
              <a:t>Pour les contrats en stock PAP V1 et V2, Garantie Prévoyance Pro et  </a:t>
            </a:r>
            <a:r>
              <a:rPr lang="fr-FR" sz="2000" b="1" u="sng" dirty="0" err="1">
                <a:solidFill>
                  <a:schemeClr val="accent1"/>
                </a:solidFill>
              </a:rPr>
              <a:t>Sécurexpress</a:t>
            </a:r>
            <a:endParaRPr lang="fr-FR" sz="2000" dirty="0"/>
          </a:p>
        </p:txBody>
      </p:sp>
    </p:spTree>
    <p:extLst>
      <p:ext uri="{BB962C8B-B14F-4D97-AF65-F5344CB8AC3E}">
        <p14:creationId xmlns:p14="http://schemas.microsoft.com/office/powerpoint/2010/main" val="1528128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5429C58-B580-07A3-9ABB-D91B248BB9A4}"/>
              </a:ext>
            </a:extLst>
          </p:cNvPr>
          <p:cNvSpPr>
            <a:spLocks noGrp="1"/>
          </p:cNvSpPr>
          <p:nvPr>
            <p:ph type="title"/>
          </p:nvPr>
        </p:nvSpPr>
        <p:spPr/>
        <p:txBody>
          <a:bodyPr/>
          <a:lstStyle/>
          <a:p>
            <a:r>
              <a:rPr lang="fr-FR" b="1" dirty="0">
                <a:solidFill>
                  <a:schemeClr val="accent2"/>
                </a:solidFill>
                <a:latin typeface="Montserrat" pitchFamily="2" charset="77"/>
                <a:cs typeface="Arial" panose="020B0604020202020204" pitchFamily="34" charset="0"/>
              </a:rPr>
              <a:t>03 • Actions sur les documents commerciaux </a:t>
            </a:r>
            <a:br>
              <a:rPr lang="fr-FR" dirty="0"/>
            </a:br>
            <a:r>
              <a:rPr lang="fr-FR" b="1" dirty="0">
                <a:solidFill>
                  <a:schemeClr val="accent6">
                    <a:lumMod val="75000"/>
                  </a:schemeClr>
                </a:solidFill>
                <a:latin typeface="Montserrat" pitchFamily="2" charset="77"/>
                <a:cs typeface="Arial" panose="020B0604020202020204" pitchFamily="34" charset="0"/>
              </a:rPr>
              <a:t>	</a:t>
            </a:r>
          </a:p>
        </p:txBody>
      </p:sp>
      <p:sp>
        <p:nvSpPr>
          <p:cNvPr id="6" name="Espace réservé du contenu 5">
            <a:extLst>
              <a:ext uri="{FF2B5EF4-FFF2-40B4-BE49-F238E27FC236}">
                <a16:creationId xmlns:a16="http://schemas.microsoft.com/office/drawing/2014/main" id="{1DC5B40C-5AEB-D08F-5C9B-22DDC840B362}"/>
              </a:ext>
            </a:extLst>
          </p:cNvPr>
          <p:cNvSpPr>
            <a:spLocks noGrp="1"/>
          </p:cNvSpPr>
          <p:nvPr>
            <p:ph sz="quarter" idx="13"/>
          </p:nvPr>
        </p:nvSpPr>
        <p:spPr>
          <a:xfrm>
            <a:off x="897387" y="988998"/>
            <a:ext cx="10397225" cy="4816891"/>
          </a:xfrm>
        </p:spPr>
        <p:txBody>
          <a:bodyPr>
            <a:noAutofit/>
          </a:bodyPr>
          <a:lstStyle/>
          <a:p>
            <a:pPr marL="0" indent="0">
              <a:lnSpc>
                <a:spcPct val="120000"/>
              </a:lnSpc>
              <a:spcBef>
                <a:spcPts val="600"/>
              </a:spcBef>
              <a:buNone/>
            </a:pPr>
            <a:endParaRPr lang="fr-FR" sz="1600" dirty="0">
              <a:solidFill>
                <a:schemeClr val="tx1"/>
              </a:solidFill>
            </a:endParaRPr>
          </a:p>
          <a:p>
            <a:pPr marL="0" indent="0">
              <a:lnSpc>
                <a:spcPct val="120000"/>
              </a:lnSpc>
              <a:spcBef>
                <a:spcPts val="600"/>
              </a:spcBef>
              <a:buNone/>
            </a:pPr>
            <a:r>
              <a:rPr lang="fr-FR" sz="1600" dirty="0">
                <a:solidFill>
                  <a:schemeClr val="tx1"/>
                </a:solidFill>
              </a:rPr>
              <a:t>Il sera important de </a:t>
            </a:r>
            <a:r>
              <a:rPr lang="fr-FR" sz="1600" b="1" u="sng" dirty="0">
                <a:solidFill>
                  <a:schemeClr val="tx1"/>
                </a:solidFill>
              </a:rPr>
              <a:t>mettre à jour la documentation client et/ou réseau </a:t>
            </a:r>
            <a:r>
              <a:rPr lang="fr-FR" sz="1600" dirty="0">
                <a:solidFill>
                  <a:schemeClr val="tx1"/>
                </a:solidFill>
              </a:rPr>
              <a:t>avec</a:t>
            </a:r>
            <a:r>
              <a:rPr lang="fr-FR" sz="1600" u="sng" dirty="0">
                <a:solidFill>
                  <a:schemeClr val="tx1"/>
                </a:solidFill>
              </a:rPr>
              <a:t> </a:t>
            </a:r>
            <a:r>
              <a:rPr lang="fr-FR" sz="1600" dirty="0">
                <a:solidFill>
                  <a:schemeClr val="tx1"/>
                </a:solidFill>
              </a:rPr>
              <a:t>ces nouvelles informations </a:t>
            </a:r>
            <a:r>
              <a:rPr lang="fr-FR" sz="1600" b="1" dirty="0">
                <a:solidFill>
                  <a:schemeClr val="tx1"/>
                </a:solidFill>
              </a:rPr>
              <a:t>de coordonnées de contact pour le 6 novembre 2023</a:t>
            </a:r>
            <a:r>
              <a:rPr lang="fr-FR" sz="1600" dirty="0">
                <a:solidFill>
                  <a:schemeClr val="tx1"/>
                </a:solidFill>
              </a:rPr>
              <a:t>, notamment les landings pages de chaque offre si vous les aviez  conservées sur vos sites locaux.</a:t>
            </a:r>
            <a:br>
              <a:rPr lang="fr-FR" sz="1600" dirty="0">
                <a:solidFill>
                  <a:schemeClr val="tx1"/>
                </a:solidFill>
              </a:rPr>
            </a:br>
            <a:r>
              <a:rPr lang="fr-FR" sz="1600" dirty="0">
                <a:solidFill>
                  <a:schemeClr val="tx1"/>
                </a:solidFill>
              </a:rPr>
              <a:t>La page </a:t>
            </a:r>
            <a:r>
              <a:rPr lang="fr-FR" sz="1600" dirty="0">
                <a:solidFill>
                  <a:schemeClr val="tx1"/>
                </a:solidFill>
                <a:hlinkClick r:id="rId2"/>
              </a:rPr>
              <a:t>contacts utile assurances </a:t>
            </a:r>
            <a:r>
              <a:rPr lang="fr-FR" sz="1600" dirty="0">
                <a:solidFill>
                  <a:schemeClr val="tx1"/>
                </a:solidFill>
              </a:rPr>
              <a:t> sera mise à jour par les Webmaster BPCE et communiquée à leurs interlocuteurs</a:t>
            </a:r>
          </a:p>
          <a:p>
            <a:pPr marL="0" indent="0">
              <a:lnSpc>
                <a:spcPct val="120000"/>
              </a:lnSpc>
              <a:spcBef>
                <a:spcPts val="600"/>
              </a:spcBef>
              <a:buNone/>
            </a:pPr>
            <a:endParaRPr lang="fr-FR" sz="1600" dirty="0">
              <a:solidFill>
                <a:schemeClr val="tx1"/>
              </a:solidFill>
            </a:endParaRPr>
          </a:p>
          <a:p>
            <a:pPr marL="0" indent="0">
              <a:lnSpc>
                <a:spcPct val="120000"/>
              </a:lnSpc>
              <a:spcBef>
                <a:spcPts val="600"/>
              </a:spcBef>
              <a:buNone/>
            </a:pPr>
            <a:r>
              <a:rPr lang="fr-FR" sz="1600" dirty="0">
                <a:solidFill>
                  <a:schemeClr val="tx1"/>
                </a:solidFill>
              </a:rPr>
              <a:t>Par ailleurs, Vous trouverez sous OORA, les nouvelles CG relatives aux produits,  valables à partir du 6 novembre : </a:t>
            </a:r>
          </a:p>
          <a:p>
            <a:pPr>
              <a:lnSpc>
                <a:spcPct val="120000"/>
              </a:lnSpc>
              <a:spcBef>
                <a:spcPts val="600"/>
              </a:spcBef>
              <a:buFontTx/>
              <a:buChar char="-"/>
            </a:pPr>
            <a:r>
              <a:rPr lang="fr-FR" sz="1600" dirty="0">
                <a:solidFill>
                  <a:schemeClr val="tx1"/>
                </a:solidFill>
              </a:rPr>
              <a:t>PAP : </a:t>
            </a:r>
            <a:r>
              <a:rPr lang="fr-FR" sz="1600" dirty="0">
                <a:solidFill>
                  <a:schemeClr val="tx1"/>
                </a:solidFill>
                <a:hlinkClick r:id="rId3">
                  <a:extLst>
                    <a:ext uri="{A12FA001-AC4F-418D-AE19-62706E023703}">
                      <ahyp:hlinkClr xmlns:ahyp="http://schemas.microsoft.com/office/drawing/2018/hyperlinkcolor" val="tx"/>
                    </a:ext>
                  </a:extLst>
                </a:hlinkClick>
              </a:rPr>
              <a:t>informations produit</a:t>
            </a:r>
            <a:endParaRPr lang="fr-FR" sz="1600" dirty="0">
              <a:solidFill>
                <a:schemeClr val="tx1"/>
              </a:solidFill>
            </a:endParaRPr>
          </a:p>
          <a:p>
            <a:pPr>
              <a:lnSpc>
                <a:spcPct val="120000"/>
              </a:lnSpc>
              <a:spcBef>
                <a:spcPts val="600"/>
              </a:spcBef>
              <a:buFontTx/>
              <a:buChar char="-"/>
            </a:pPr>
            <a:r>
              <a:rPr lang="fr-FR" sz="1600" dirty="0">
                <a:solidFill>
                  <a:schemeClr val="tx1"/>
                </a:solidFill>
              </a:rPr>
              <a:t>Garantie Prévoyance Pro : </a:t>
            </a:r>
            <a:r>
              <a:rPr lang="fr-FR" sz="1600" dirty="0">
                <a:solidFill>
                  <a:schemeClr val="tx1"/>
                </a:solidFill>
                <a:hlinkClick r:id="rId4">
                  <a:extLst>
                    <a:ext uri="{A12FA001-AC4F-418D-AE19-62706E023703}">
                      <ahyp:hlinkClr xmlns:ahyp="http://schemas.microsoft.com/office/drawing/2018/hyperlinkcolor" val="tx"/>
                    </a:ext>
                  </a:extLst>
                </a:hlinkClick>
              </a:rPr>
              <a:t>information produit</a:t>
            </a:r>
            <a:endParaRPr lang="fr-FR" sz="1600" dirty="0">
              <a:solidFill>
                <a:schemeClr val="tx1"/>
              </a:solidFill>
            </a:endParaRPr>
          </a:p>
          <a:p>
            <a:pPr>
              <a:lnSpc>
                <a:spcPct val="120000"/>
              </a:lnSpc>
              <a:spcBef>
                <a:spcPts val="600"/>
              </a:spcBef>
              <a:buFontTx/>
              <a:buChar char="-"/>
            </a:pPr>
            <a:r>
              <a:rPr lang="fr-FR" sz="1600" dirty="0" err="1">
                <a:solidFill>
                  <a:schemeClr val="tx1"/>
                </a:solidFill>
              </a:rPr>
              <a:t>Securexpress</a:t>
            </a:r>
            <a:r>
              <a:rPr lang="fr-FR" sz="1600" dirty="0">
                <a:solidFill>
                  <a:schemeClr val="tx1"/>
                </a:solidFill>
              </a:rPr>
              <a:t> : </a:t>
            </a:r>
            <a:r>
              <a:rPr lang="fr-FR" sz="1600" dirty="0">
                <a:solidFill>
                  <a:schemeClr val="tx1"/>
                </a:solidFill>
                <a:hlinkClick r:id="rId5">
                  <a:extLst>
                    <a:ext uri="{A12FA001-AC4F-418D-AE19-62706E023703}">
                      <ahyp:hlinkClr xmlns:ahyp="http://schemas.microsoft.com/office/drawing/2018/hyperlinkcolor" val="tx"/>
                    </a:ext>
                  </a:extLst>
                </a:hlinkClick>
              </a:rPr>
              <a:t>information produit</a:t>
            </a:r>
            <a:endParaRPr lang="fr-FR" sz="1600" dirty="0">
              <a:solidFill>
                <a:schemeClr val="tx1"/>
              </a:solidFill>
            </a:endParaRPr>
          </a:p>
          <a:p>
            <a:pPr>
              <a:lnSpc>
                <a:spcPct val="120000"/>
              </a:lnSpc>
              <a:spcBef>
                <a:spcPts val="600"/>
              </a:spcBef>
              <a:buFontTx/>
              <a:buChar char="-"/>
            </a:pPr>
            <a:endParaRPr lang="fr-FR" sz="1600" dirty="0">
              <a:solidFill>
                <a:schemeClr val="tx1"/>
              </a:solidFill>
            </a:endParaRPr>
          </a:p>
          <a:p>
            <a:pPr marL="0" indent="0">
              <a:lnSpc>
                <a:spcPct val="120000"/>
              </a:lnSpc>
              <a:spcBef>
                <a:spcPts val="600"/>
              </a:spcBef>
              <a:buNone/>
            </a:pPr>
            <a:r>
              <a:rPr lang="fr-FR" sz="1600" dirty="0">
                <a:solidFill>
                  <a:schemeClr val="tx1"/>
                </a:solidFill>
              </a:rPr>
              <a:t>Le Mémo Pro a également été mis à jour et est disponible sous </a:t>
            </a:r>
            <a:r>
              <a:rPr lang="fr-FR" sz="1600" dirty="0">
                <a:solidFill>
                  <a:schemeClr val="tx1"/>
                </a:solidFill>
                <a:hlinkClick r:id="rId6">
                  <a:extLst>
                    <a:ext uri="{A12FA001-AC4F-418D-AE19-62706E023703}">
                      <ahyp:hlinkClr xmlns:ahyp="http://schemas.microsoft.com/office/drawing/2018/hyperlinkcolor" val="tx"/>
                    </a:ext>
                  </a:extLst>
                </a:hlinkClick>
              </a:rPr>
              <a:t>OORA</a:t>
            </a:r>
            <a:r>
              <a:rPr lang="fr-FR" sz="1600" dirty="0">
                <a:solidFill>
                  <a:schemeClr val="tx1"/>
                </a:solidFill>
              </a:rPr>
              <a:t>. </a:t>
            </a:r>
          </a:p>
          <a:p>
            <a:pPr marL="0" indent="0">
              <a:lnSpc>
                <a:spcPct val="120000"/>
              </a:lnSpc>
              <a:spcBef>
                <a:spcPts val="600"/>
              </a:spcBef>
              <a:buNone/>
            </a:pPr>
            <a:r>
              <a:rPr lang="fr-FR" sz="1600" b="1" dirty="0">
                <a:solidFill>
                  <a:schemeClr val="tx1"/>
                </a:solidFill>
              </a:rPr>
              <a:t> </a:t>
            </a:r>
          </a:p>
        </p:txBody>
      </p:sp>
    </p:spTree>
    <p:extLst>
      <p:ext uri="{BB962C8B-B14F-4D97-AF65-F5344CB8AC3E}">
        <p14:creationId xmlns:p14="http://schemas.microsoft.com/office/powerpoint/2010/main" val="2576611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5429C58-B580-07A3-9ABB-D91B248BB9A4}"/>
              </a:ext>
            </a:extLst>
          </p:cNvPr>
          <p:cNvSpPr>
            <a:spLocks noGrp="1"/>
          </p:cNvSpPr>
          <p:nvPr>
            <p:ph type="title"/>
          </p:nvPr>
        </p:nvSpPr>
        <p:spPr/>
        <p:txBody>
          <a:bodyPr/>
          <a:lstStyle/>
          <a:p>
            <a:r>
              <a:rPr lang="fr-FR" b="1" dirty="0">
                <a:solidFill>
                  <a:schemeClr val="accent3"/>
                </a:solidFill>
                <a:latin typeface="Montserrat" pitchFamily="2" charset="77"/>
                <a:cs typeface="Arial" panose="020B0604020202020204" pitchFamily="34" charset="0"/>
              </a:rPr>
              <a:t>04</a:t>
            </a:r>
            <a:r>
              <a:rPr lang="fr-FR" dirty="0"/>
              <a:t> </a:t>
            </a:r>
            <a:r>
              <a:rPr lang="fr-FR" dirty="0">
                <a:solidFill>
                  <a:srgbClr val="FF0000"/>
                </a:solidFill>
              </a:rPr>
              <a:t>• </a:t>
            </a:r>
            <a:r>
              <a:rPr lang="fr-FR" b="1" dirty="0">
                <a:solidFill>
                  <a:srgbClr val="FF0000"/>
                </a:solidFill>
                <a:latin typeface="Montserrat" pitchFamily="2" charset="77"/>
                <a:cs typeface="Arial" panose="020B0604020202020204" pitchFamily="34" charset="0"/>
              </a:rPr>
              <a:t>Contacts</a:t>
            </a:r>
            <a:br>
              <a:rPr lang="fr-FR" dirty="0"/>
            </a:br>
            <a:r>
              <a:rPr lang="fr-FR" b="1" dirty="0">
                <a:solidFill>
                  <a:schemeClr val="accent6">
                    <a:lumMod val="75000"/>
                  </a:schemeClr>
                </a:solidFill>
                <a:latin typeface="Montserrat" pitchFamily="2" charset="77"/>
                <a:cs typeface="Arial" panose="020B0604020202020204" pitchFamily="34" charset="0"/>
              </a:rPr>
              <a:t>	</a:t>
            </a:r>
          </a:p>
        </p:txBody>
      </p:sp>
      <p:pic>
        <p:nvPicPr>
          <p:cNvPr id="10" name="Image 9">
            <a:extLst>
              <a:ext uri="{FF2B5EF4-FFF2-40B4-BE49-F238E27FC236}">
                <a16:creationId xmlns:a16="http://schemas.microsoft.com/office/drawing/2014/main" id="{81B1D0AF-706D-0830-C414-5A1E324DE516}"/>
              </a:ext>
            </a:extLst>
          </p:cNvPr>
          <p:cNvPicPr>
            <a:picLocks noChangeAspect="1"/>
          </p:cNvPicPr>
          <p:nvPr/>
        </p:nvPicPr>
        <p:blipFill>
          <a:blip r:embed="rId2"/>
          <a:stretch>
            <a:fillRect/>
          </a:stretch>
        </p:blipFill>
        <p:spPr>
          <a:xfrm>
            <a:off x="418640" y="1354156"/>
            <a:ext cx="11134381" cy="4682608"/>
          </a:xfrm>
          <a:prstGeom prst="rect">
            <a:avLst/>
          </a:prstGeom>
        </p:spPr>
      </p:pic>
      <p:pic>
        <p:nvPicPr>
          <p:cNvPr id="12" name="Image 11">
            <a:extLst>
              <a:ext uri="{FF2B5EF4-FFF2-40B4-BE49-F238E27FC236}">
                <a16:creationId xmlns:a16="http://schemas.microsoft.com/office/drawing/2014/main" id="{BB0B99D1-B21F-A732-200A-A516435F872A}"/>
              </a:ext>
            </a:extLst>
          </p:cNvPr>
          <p:cNvPicPr>
            <a:picLocks noChangeAspect="1"/>
          </p:cNvPicPr>
          <p:nvPr/>
        </p:nvPicPr>
        <p:blipFill>
          <a:blip r:embed="rId3"/>
          <a:stretch>
            <a:fillRect/>
          </a:stretch>
        </p:blipFill>
        <p:spPr>
          <a:xfrm>
            <a:off x="3504396" y="1134967"/>
            <a:ext cx="8048625" cy="952500"/>
          </a:xfrm>
          <a:prstGeom prst="rect">
            <a:avLst/>
          </a:prstGeom>
        </p:spPr>
      </p:pic>
    </p:spTree>
    <p:extLst>
      <p:ext uri="{BB962C8B-B14F-4D97-AF65-F5344CB8AC3E}">
        <p14:creationId xmlns:p14="http://schemas.microsoft.com/office/powerpoint/2010/main" val="529114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3400516"/>
      </p:ext>
    </p:extLst>
  </p:cSld>
  <p:clrMapOvr>
    <a:masterClrMapping/>
  </p:clrMapOvr>
</p:sld>
</file>

<file path=ppt/theme/theme1.xml><?xml version="1.0" encoding="utf-8"?>
<a:theme xmlns:a="http://schemas.openxmlformats.org/drawingml/2006/main" name="1_Groupe BPCE">
  <a:themeElements>
    <a:clrScheme name="JO">
      <a:dk1>
        <a:srgbClr val="000000"/>
      </a:dk1>
      <a:lt1>
        <a:srgbClr val="FFFFFF"/>
      </a:lt1>
      <a:dk2>
        <a:srgbClr val="B34A8C"/>
      </a:dk2>
      <a:lt2>
        <a:srgbClr val="D6D2E3"/>
      </a:lt2>
      <a:accent1>
        <a:srgbClr val="581D74"/>
      </a:accent1>
      <a:accent2>
        <a:srgbClr val="8AB973"/>
      </a:accent2>
      <a:accent3>
        <a:srgbClr val="FF0000"/>
      </a:accent3>
      <a:accent4>
        <a:srgbClr val="41B8EB"/>
      </a:accent4>
      <a:accent5>
        <a:srgbClr val="55579E"/>
      </a:accent5>
      <a:accent6>
        <a:srgbClr val="D7C37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élégation de gestion WTW VFD.potx" id="{2576AB05-E931-4B4C-9C13-B785EAC7A36F}" vid="{86AA043E-8906-4B6D-ABCE-5AE9BFE43C7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67627AA174B8046ADA830928A663C66" ma:contentTypeVersion="18" ma:contentTypeDescription="Create a new document." ma:contentTypeScope="" ma:versionID="18617ec886ae986edb4de90d8efe4a52">
  <xsd:schema xmlns:xsd="http://www.w3.org/2001/XMLSchema" xmlns:xs="http://www.w3.org/2001/XMLSchema" xmlns:p="http://schemas.microsoft.com/office/2006/metadata/properties" xmlns:ns1="http://schemas.microsoft.com/sharepoint/v3" xmlns:ns3="de6e7514-9c2b-4100-ab0a-f009a5b49d4f" xmlns:ns4="7a71c33a-e23e-4188-ba1b-1badef3c2fca" targetNamespace="http://schemas.microsoft.com/office/2006/metadata/properties" ma:root="true" ma:fieldsID="91b8589de6f76cbbf6d69e363cfaf83f" ns1:_="" ns3:_="" ns4:_="">
    <xsd:import namespace="http://schemas.microsoft.com/sharepoint/v3"/>
    <xsd:import namespace="de6e7514-9c2b-4100-ab0a-f009a5b49d4f"/>
    <xsd:import namespace="7a71c33a-e23e-4188-ba1b-1badef3c2fca"/>
    <xsd:element name="properties">
      <xsd:complexType>
        <xsd:sequence>
          <xsd:element name="documentManagement">
            <xsd:complexType>
              <xsd:all>
                <xsd:element ref="ns1:_ip_UnifiedCompliancePolicyProperties" minOccurs="0"/>
                <xsd:element ref="ns1:_ip_UnifiedCompliancePolicyUIAction"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6e7514-9c2b-4100-ab0a-f009a5b49d4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71c33a-e23e-4188-ba1b-1badef3c2fc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activity xmlns="de6e7514-9c2b-4100-ab0a-f009a5b49d4f" xsi:nil="true"/>
    <_ip_UnifiedCompliancePolicyProperties xmlns="http://schemas.microsoft.com/sharepoint/v3" xsi:nil="true"/>
  </documentManagement>
</p:properti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C3B00A55-5DB3-43C9-B6AF-776890E7324E}">
  <ds:schemaRefs>
    <ds:schemaRef ds:uri="http://schemas.microsoft.com/sharepoint/v3/contenttype/forms"/>
  </ds:schemaRefs>
</ds:datastoreItem>
</file>

<file path=customXml/itemProps2.xml><?xml version="1.0" encoding="utf-8"?>
<ds:datastoreItem xmlns:ds="http://schemas.openxmlformats.org/officeDocument/2006/customXml" ds:itemID="{4125FEBD-2A16-43BE-8EFA-4EE06CA598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6e7514-9c2b-4100-ab0a-f009a5b49d4f"/>
    <ds:schemaRef ds:uri="7a71c33a-e23e-4188-ba1b-1badef3c2f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8C6D99E-CC4A-4F23-B10A-945B836CB8B3}">
  <ds:schemaRefs>
    <ds:schemaRef ds:uri="http://purl.org/dc/terms/"/>
    <ds:schemaRef ds:uri="http://schemas.openxmlformats.org/package/2006/metadata/core-properties"/>
    <ds:schemaRef ds:uri="de6e7514-9c2b-4100-ab0a-f009a5b49d4f"/>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7a71c33a-e23e-4188-ba1b-1badef3c2fca"/>
    <ds:schemaRef ds:uri="http://www.w3.org/XML/1998/namespace"/>
    <ds:schemaRef ds:uri="http://purl.org/dc/dcmitype/"/>
  </ds:schemaRefs>
</ds:datastoreItem>
</file>

<file path=customXml/itemProps4.xml><?xml version="1.0" encoding="utf-8"?>
<ds:datastoreItem xmlns:ds="http://schemas.openxmlformats.org/officeDocument/2006/customXml" ds:itemID="{BC53517A-0A66-49DD-B421-6A1DDA9AB6F9}">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Délégation de gestion WTW VFD</Template>
  <TotalTime>0</TotalTime>
  <Words>736</Words>
  <Application>Microsoft Office PowerPoint</Application>
  <PresentationFormat>Grand écran</PresentationFormat>
  <Paragraphs>67</Paragraphs>
  <Slides>9</Slides>
  <Notes>0</Notes>
  <HiddenSlides>0</HiddenSlides>
  <MMClips>0</MMClips>
  <ScaleCrop>false</ScaleCrop>
  <HeadingPairs>
    <vt:vector size="8" baseType="variant">
      <vt:variant>
        <vt:lpstr>Polices utilisées</vt:lpstr>
      </vt:variant>
      <vt:variant>
        <vt:i4>11</vt:i4>
      </vt:variant>
      <vt:variant>
        <vt:lpstr>Thème</vt:lpstr>
      </vt:variant>
      <vt:variant>
        <vt:i4>1</vt:i4>
      </vt:variant>
      <vt:variant>
        <vt:lpstr>Serveurs OLE incorporés</vt:lpstr>
      </vt:variant>
      <vt:variant>
        <vt:i4>1</vt:i4>
      </vt:variant>
      <vt:variant>
        <vt:lpstr>Titres des diapositives</vt:lpstr>
      </vt:variant>
      <vt:variant>
        <vt:i4>9</vt:i4>
      </vt:variant>
    </vt:vector>
  </HeadingPairs>
  <TitlesOfParts>
    <vt:vector size="22" baseType="lpstr">
      <vt:lpstr>Arial</vt:lpstr>
      <vt:lpstr>Cabin Condensed</vt:lpstr>
      <vt:lpstr>Cambria Math</vt:lpstr>
      <vt:lpstr>Courier New</vt:lpstr>
      <vt:lpstr>Montserrat</vt:lpstr>
      <vt:lpstr>Montserrat ExtraBold</vt:lpstr>
      <vt:lpstr>Montserrat Light</vt:lpstr>
      <vt:lpstr>Montserrat SemiBold</vt:lpstr>
      <vt:lpstr>Roboto</vt:lpstr>
      <vt:lpstr>Symbol</vt:lpstr>
      <vt:lpstr>Wingdings</vt:lpstr>
      <vt:lpstr>1_Groupe BPCE</vt:lpstr>
      <vt:lpstr>Acrobat Document</vt:lpstr>
      <vt:lpstr>Délégation de gestion WTW</vt:lpstr>
      <vt:lpstr>Présentation PowerPoint</vt:lpstr>
      <vt:lpstr>01 • Contexte </vt:lpstr>
      <vt:lpstr>01 • Contexte </vt:lpstr>
      <vt:lpstr>02 • Les impacts pour les clients et les conseillers  </vt:lpstr>
      <vt:lpstr>02 • Les impacts pour les clients et les conseillers  </vt:lpstr>
      <vt:lpstr>03 • Actions sur les documents commerciaux   </vt:lpstr>
      <vt:lpstr>04 • Contacts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Délégation de gestion WTW</dc:title>
  <dc:creator>PARISSE Valerie [CEGEE]</dc:creator>
  <cp:lastModifiedBy>PARISSE Valerie [CEGEE]</cp:lastModifiedBy>
  <cp:revision>1</cp:revision>
  <cp:lastPrinted>2023-01-24T09:12:24Z</cp:lastPrinted>
  <dcterms:created xsi:type="dcterms:W3CDTF">2023-10-24T05:55:26Z</dcterms:created>
  <dcterms:modified xsi:type="dcterms:W3CDTF">2023-10-24T05:55:56Z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2023-01-17T09:22:24Z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4c0096b6-8e7f-47eb-a00a-38f487e42285</vt:lpwstr>
  </property>
  <property fmtid="{D5CDD505-2E9C-101B-9397-08002B2CF9AE}" pid="8" name="MSIP_Label_48a19f0c-bea1-442e-a475-ed109d9ec508_ContentBits">
    <vt:lpwstr>0</vt:lpwstr>
  </property>
  <property fmtid="{D5CDD505-2E9C-101B-9397-08002B2CF9AE}" pid="9" name="ContentTypeId">
    <vt:lpwstr>0x010100467627AA174B8046ADA830928A663C66</vt:lpwstr>
  </property>
</Properties>
</file>