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rts/style22.xml" ContentType="application/vnd.ms-office.chartstyle+xml"/>
  <Override PartName="/ppt/charts/colors22.xml" ContentType="application/vnd.ms-office.chartcolorstyle+xml"/>
  <Override PartName="/ppt/charts/style23.xml" ContentType="application/vnd.ms-office.chartstyle+xml"/>
  <Override PartName="/ppt/charts/colors23.xml" ContentType="application/vnd.ms-office.chartcolorstyle+xml"/>
  <Override PartName="/ppt/charts/style24.xml" ContentType="application/vnd.ms-office.chartstyle+xml"/>
  <Override PartName="/ppt/charts/colors24.xml" ContentType="application/vnd.ms-office.chartcolorstyle+xml"/>
  <Override PartName="/ppt/charts/style25.xml" ContentType="application/vnd.ms-office.chartstyle+xml"/>
  <Override PartName="/ppt/charts/colors25.xml" ContentType="application/vnd.ms-office.chartcolorstyle+xml"/>
  <Override PartName="/ppt/charts/style26.xml" ContentType="application/vnd.ms-office.chartstyle+xml"/>
  <Override PartName="/ppt/charts/colors26.xml" ContentType="application/vnd.ms-office.chartcolorstyle+xml"/>
  <Override PartName="/ppt/charts/style27.xml" ContentType="application/vnd.ms-office.chartstyle+xml"/>
  <Override PartName="/ppt/charts/colors27.xml" ContentType="application/vnd.ms-office.chartcolorstyle+xml"/>
  <Override PartName="/ppt/charts/style28.xml" ContentType="application/vnd.ms-office.chartstyle+xml"/>
  <Override PartName="/ppt/charts/colors28.xml" ContentType="application/vnd.ms-office.chartcolorstyle+xml"/>
  <Override PartName="/ppt/charts/style29.xml" ContentType="application/vnd.ms-office.chartstyle+xml"/>
  <Override PartName="/ppt/charts/colors29.xml" ContentType="application/vnd.ms-office.chartcolorstyle+xml"/>
  <Override PartName="/ppt/charts/style30.xml" ContentType="application/vnd.ms-office.chartstyle+xml"/>
  <Override PartName="/ppt/charts/colors30.xml" ContentType="application/vnd.ms-office.chartcolorstyle+xml"/>
  <Override PartName="/ppt/charts/style31.xml" ContentType="application/vnd.ms-office.chartstyle+xml"/>
  <Override PartName="/ppt/charts/colors31.xml" ContentType="application/vnd.ms-office.chartcolorstyle+xml"/>
  <Override PartName="/ppt/charts/style32.xml" ContentType="application/vnd.ms-office.chartstyle+xml"/>
  <Override PartName="/ppt/charts/colors32.xml" ContentType="application/vnd.ms-office.chartcolorstyle+xml"/>
  <Override PartName="/ppt/charts/style33.xml" ContentType="application/vnd.ms-office.chartstyle+xml"/>
  <Override PartName="/ppt/charts/colors33.xml" ContentType="application/vnd.ms-office.chartcolorstyle+xml"/>
  <Override PartName="/ppt/charts/style34.xml" ContentType="application/vnd.ms-office.chartstyle+xml"/>
  <Override PartName="/ppt/charts/colors34.xml" ContentType="application/vnd.ms-office.chartcolorstyle+xml"/>
  <Override PartName="/ppt/charts/style35.xml" ContentType="application/vnd.ms-office.chartstyle+xml"/>
  <Override PartName="/ppt/charts/colors35.xml" ContentType="application/vnd.ms-office.chartcolorstyle+xml"/>
  <Override PartName="/ppt/charts/style36.xml" ContentType="application/vnd.ms-office.chartstyle+xml"/>
  <Override PartName="/ppt/charts/colors36.xml" ContentType="application/vnd.ms-office.chartcolorstyle+xml"/>
  <Override PartName="/ppt/charts/style37.xml" ContentType="application/vnd.ms-office.chartstyle+xml"/>
  <Override PartName="/ppt/charts/colors37.xml" ContentType="application/vnd.ms-office.chartcolorstyle+xml"/>
  <Override PartName="/ppt/charts/style38.xml" ContentType="application/vnd.ms-office.chartstyle+xml"/>
  <Override PartName="/ppt/charts/colors38.xml" ContentType="application/vnd.ms-office.chartcolorstyle+xml"/>
  <Override PartName="/ppt/charts/style39.xml" ContentType="application/vnd.ms-office.chartstyle+xml"/>
  <Override PartName="/ppt/charts/colors39.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5" r:id="rId2"/>
    <p:sldMasterId id="2147483773" r:id="rId3"/>
    <p:sldMasterId id="2147483791" r:id="rId4"/>
  </p:sldMasterIdLst>
  <p:notesMasterIdLst>
    <p:notesMasterId r:id="rId29"/>
  </p:notesMasterIdLst>
  <p:handoutMasterIdLst>
    <p:handoutMasterId r:id="rId30"/>
  </p:handoutMasterIdLst>
  <p:sldIdLst>
    <p:sldId id="327" r:id="rId5"/>
    <p:sldId id="326" r:id="rId6"/>
    <p:sldId id="350" r:id="rId7"/>
    <p:sldId id="330" r:id="rId8"/>
    <p:sldId id="357" r:id="rId9"/>
    <p:sldId id="332" r:id="rId10"/>
    <p:sldId id="333" r:id="rId11"/>
    <p:sldId id="351" r:id="rId12"/>
    <p:sldId id="335" r:id="rId13"/>
    <p:sldId id="352" r:id="rId14"/>
    <p:sldId id="353" r:id="rId15"/>
    <p:sldId id="338" r:id="rId16"/>
    <p:sldId id="354" r:id="rId17"/>
    <p:sldId id="340" r:id="rId18"/>
    <p:sldId id="341" r:id="rId19"/>
    <p:sldId id="342" r:id="rId20"/>
    <p:sldId id="343" r:id="rId21"/>
    <p:sldId id="355" r:id="rId22"/>
    <p:sldId id="345" r:id="rId23"/>
    <p:sldId id="346" r:id="rId24"/>
    <p:sldId id="347" r:id="rId25"/>
    <p:sldId id="356" r:id="rId26"/>
    <p:sldId id="349" r:id="rId27"/>
    <p:sldId id="358" r:id="rId28"/>
  </p:sldIdLst>
  <p:sldSz cx="9144000" cy="6858000" type="screen4x3"/>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 initials="a" lastIdx="8" clrIdx="0"/>
  <p:cmAuthor id="1" name="Diarra" initials="DS" lastIdx="3" clrIdx="1"/>
  <p:cmAuthor id="2" name="Administrateur" initials="A"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ED"/>
    <a:srgbClr val="FFDDDD"/>
    <a:srgbClr val="D3CEC3"/>
    <a:srgbClr val="A79C86"/>
    <a:srgbClr val="F7DAAF"/>
    <a:srgbClr val="EA9922"/>
    <a:srgbClr val="FFAFD5"/>
    <a:srgbClr val="A6004E"/>
    <a:srgbClr val="E5B1D1"/>
    <a:srgbClr val="581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3" autoAdjust="0"/>
    <p:restoredTop sz="99645" autoAdjust="0"/>
  </p:normalViewPr>
  <p:slideViewPr>
    <p:cSldViewPr snapToGrid="0">
      <p:cViewPr>
        <p:scale>
          <a:sx n="80" d="100"/>
          <a:sy n="80" d="100"/>
        </p:scale>
        <p:origin x="-2532" y="-882"/>
      </p:cViewPr>
      <p:guideLst>
        <p:guide orient="horz" pos="2160"/>
        <p:guide pos="2880"/>
      </p:guideLst>
    </p:cSldViewPr>
  </p:slideViewPr>
  <p:notesTextViewPr>
    <p:cViewPr>
      <p:scale>
        <a:sx n="1" d="1"/>
        <a:sy n="1" d="1"/>
      </p:scale>
      <p:origin x="0" y="0"/>
    </p:cViewPr>
  </p:notesTextViewPr>
  <p:notesViewPr>
    <p:cSldViewPr snapToGrid="0">
      <p:cViewPr varScale="1">
        <p:scale>
          <a:sx n="78" d="100"/>
          <a:sy n="78" d="100"/>
        </p:scale>
        <p:origin x="-3402" y="-108"/>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3.xml"/><Relationship Id="rId2" Type="http://schemas.microsoft.com/office/2011/relationships/chartColorStyle" Target="colors2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24.xml"/><Relationship Id="rId2" Type="http://schemas.microsoft.com/office/2011/relationships/chartColorStyle" Target="colors2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25.xml"/><Relationship Id="rId2" Type="http://schemas.microsoft.com/office/2011/relationships/chartColorStyle" Target="colors25.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26.xml"/><Relationship Id="rId2" Type="http://schemas.microsoft.com/office/2011/relationships/chartColorStyle" Target="colors26.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27.xml"/><Relationship Id="rId2" Type="http://schemas.microsoft.com/office/2011/relationships/chartColorStyle" Target="colors27.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28.xml"/><Relationship Id="rId2" Type="http://schemas.microsoft.com/office/2011/relationships/chartColorStyle" Target="colors28.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29.xml"/><Relationship Id="rId2" Type="http://schemas.microsoft.com/office/2011/relationships/chartColorStyle" Target="colors29.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30.xml"/><Relationship Id="rId2" Type="http://schemas.microsoft.com/office/2011/relationships/chartColorStyle" Target="colors30.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31.xml"/><Relationship Id="rId2" Type="http://schemas.microsoft.com/office/2011/relationships/chartColorStyle" Target="colors31.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microsoft.com/office/2011/relationships/chartStyle" Target="style32.xml"/><Relationship Id="rId2" Type="http://schemas.microsoft.com/office/2011/relationships/chartColorStyle" Target="colors32.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microsoft.com/office/2011/relationships/chartStyle" Target="style33.xml"/><Relationship Id="rId2" Type="http://schemas.microsoft.com/office/2011/relationships/chartColorStyle" Target="colors33.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microsoft.com/office/2011/relationships/chartStyle" Target="style34.xml"/><Relationship Id="rId2" Type="http://schemas.microsoft.com/office/2011/relationships/chartColorStyle" Target="colors34.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microsoft.com/office/2011/relationships/chartStyle" Target="style35.xml"/><Relationship Id="rId2" Type="http://schemas.microsoft.com/office/2011/relationships/chartColorStyle" Target="colors35.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3" Type="http://schemas.microsoft.com/office/2011/relationships/chartStyle" Target="style36.xml"/><Relationship Id="rId2" Type="http://schemas.microsoft.com/office/2011/relationships/chartColorStyle" Target="colors36.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3" Type="http://schemas.microsoft.com/office/2011/relationships/chartStyle" Target="style37.xml"/><Relationship Id="rId2" Type="http://schemas.microsoft.com/office/2011/relationships/chartColorStyle" Target="colors37.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3" Type="http://schemas.microsoft.com/office/2011/relationships/chartStyle" Target="style38.xml"/><Relationship Id="rId2" Type="http://schemas.microsoft.com/office/2011/relationships/chartColorStyle" Target="colors38.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3" Type="http://schemas.microsoft.com/office/2011/relationships/chartStyle" Target="style39.xml"/><Relationship Id="rId2" Type="http://schemas.microsoft.com/office/2011/relationships/chartColorStyle" Target="colors39.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39836288"/>
        <c:axId val="39842176"/>
      </c:barChart>
      <c:catAx>
        <c:axId val="3983628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39842176"/>
        <c:crosses val="autoZero"/>
        <c:auto val="1"/>
        <c:lblAlgn val="ctr"/>
        <c:lblOffset val="100"/>
        <c:noMultiLvlLbl val="0"/>
      </c:catAx>
      <c:valAx>
        <c:axId val="3984217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3983628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114647424"/>
        <c:axId val="114648960"/>
      </c:barChart>
      <c:catAx>
        <c:axId val="11464742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14648960"/>
        <c:crosses val="autoZero"/>
        <c:auto val="1"/>
        <c:lblAlgn val="ctr"/>
        <c:lblOffset val="100"/>
        <c:noMultiLvlLbl val="0"/>
      </c:catAx>
      <c:valAx>
        <c:axId val="11464896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146474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F9C9-401E-9DAC-DBB6F72A4FFA}"/>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F9C9-401E-9DAC-DBB6F72A4FFA}"/>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F9C9-401E-9DAC-DBB6F72A4FFA}"/>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F9C9-401E-9DAC-DBB6F72A4FF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F9C9-401E-9DAC-DBB6F72A4FF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6D-4B37-98E7-70C1B63A926D}"/>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6D-4B37-98E7-70C1B63A926D}"/>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6D-4B37-98E7-70C1B63A926D}"/>
            </c:ext>
          </c:extLst>
        </c:ser>
        <c:dLbls>
          <c:showLegendKey val="0"/>
          <c:showVal val="0"/>
          <c:showCatName val="0"/>
          <c:showSerName val="0"/>
          <c:showPercent val="0"/>
          <c:showBubbleSize val="0"/>
        </c:dLbls>
        <c:gapWidth val="150"/>
        <c:axId val="115235456"/>
        <c:axId val="115245440"/>
      </c:barChart>
      <c:catAx>
        <c:axId val="115235456"/>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15245440"/>
        <c:crosses val="autoZero"/>
        <c:auto val="1"/>
        <c:lblAlgn val="ctr"/>
        <c:lblOffset val="100"/>
        <c:noMultiLvlLbl val="0"/>
      </c:catAx>
      <c:valAx>
        <c:axId val="11524544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15235456"/>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541-495A-8D59-CE32DAB30A0F}"/>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541-495A-8D59-CE32DAB30A0F}"/>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541-495A-8D59-CE32DAB30A0F}"/>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541-495A-8D59-CE32DAB30A0F}"/>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541-495A-8D59-CE32DAB30A0F}"/>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FD-46FB-B687-124148CD40DF}"/>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FD-46FB-B687-124148CD40DF}"/>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FD-46FB-B687-124148CD40DF}"/>
            </c:ext>
          </c:extLst>
        </c:ser>
        <c:dLbls>
          <c:showLegendKey val="0"/>
          <c:showVal val="0"/>
          <c:showCatName val="0"/>
          <c:showSerName val="0"/>
          <c:showPercent val="0"/>
          <c:showBubbleSize val="0"/>
        </c:dLbls>
        <c:gapWidth val="150"/>
        <c:axId val="115745152"/>
        <c:axId val="115746688"/>
      </c:barChart>
      <c:catAx>
        <c:axId val="11574515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15746688"/>
        <c:crosses val="autoZero"/>
        <c:auto val="1"/>
        <c:lblAlgn val="ctr"/>
        <c:lblOffset val="100"/>
        <c:noMultiLvlLbl val="0"/>
      </c:catAx>
      <c:valAx>
        <c:axId val="115746688"/>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1574515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1CA-4DA7-AA7E-1F1F64142CC9}"/>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1CA-4DA7-AA7E-1F1F64142CC9}"/>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1CA-4DA7-AA7E-1F1F64142CC9}"/>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1CA-4DA7-AA7E-1F1F64142CC9}"/>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1CA-4DA7-AA7E-1F1F64142CC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5-4139-8072-335606CD829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5-4139-8072-335606CD829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5-4139-8072-335606CD8296}"/>
            </c:ext>
          </c:extLst>
        </c:ser>
        <c:dLbls>
          <c:showLegendKey val="0"/>
          <c:showVal val="0"/>
          <c:showCatName val="0"/>
          <c:showSerName val="0"/>
          <c:showPercent val="0"/>
          <c:showBubbleSize val="0"/>
        </c:dLbls>
        <c:gapWidth val="150"/>
        <c:axId val="116227456"/>
        <c:axId val="116233344"/>
      </c:barChart>
      <c:catAx>
        <c:axId val="116227456"/>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16233344"/>
        <c:crosses val="autoZero"/>
        <c:auto val="1"/>
        <c:lblAlgn val="ctr"/>
        <c:lblOffset val="100"/>
        <c:noMultiLvlLbl val="0"/>
      </c:catAx>
      <c:valAx>
        <c:axId val="11623334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16227456"/>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CD97-4CE0-B3D5-2481FAAD41D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CD97-4CE0-B3D5-2481FAAD41D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CD97-4CE0-B3D5-2481FAAD41D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CD97-4CE0-B3D5-2481FAAD41D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D97-4CE0-B3D5-2481FAAD41D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A2B-45D0-9125-45B8F52AE00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A2B-45D0-9125-45B8F52AE00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A2B-45D0-9125-45B8F52AE008}"/>
            </c:ext>
          </c:extLst>
        </c:ser>
        <c:dLbls>
          <c:showLegendKey val="0"/>
          <c:showVal val="0"/>
          <c:showCatName val="0"/>
          <c:showSerName val="0"/>
          <c:showPercent val="0"/>
          <c:showBubbleSize val="0"/>
        </c:dLbls>
        <c:gapWidth val="150"/>
        <c:axId val="116470912"/>
        <c:axId val="116472448"/>
      </c:barChart>
      <c:catAx>
        <c:axId val="11647091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16472448"/>
        <c:crosses val="autoZero"/>
        <c:auto val="1"/>
        <c:lblAlgn val="ctr"/>
        <c:lblOffset val="100"/>
        <c:noMultiLvlLbl val="0"/>
      </c:catAx>
      <c:valAx>
        <c:axId val="116472448"/>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164709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1795-4CA0-9880-EBB339E25CE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1795-4CA0-9880-EBB339E25CE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1795-4CA0-9880-EBB339E25CE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1795-4CA0-9880-EBB339E25CE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795-4CA0-9880-EBB339E25CE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297-449D-AE67-F7C9C27556F1}"/>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297-449D-AE67-F7C9C27556F1}"/>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297-449D-AE67-F7C9C27556F1}"/>
            </c:ext>
          </c:extLst>
        </c:ser>
        <c:dLbls>
          <c:showLegendKey val="0"/>
          <c:showVal val="0"/>
          <c:showCatName val="0"/>
          <c:showSerName val="0"/>
          <c:showPercent val="0"/>
          <c:showBubbleSize val="0"/>
        </c:dLbls>
        <c:gapWidth val="150"/>
        <c:axId val="121368960"/>
        <c:axId val="121370496"/>
      </c:barChart>
      <c:catAx>
        <c:axId val="12136896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21370496"/>
        <c:crosses val="autoZero"/>
        <c:auto val="1"/>
        <c:lblAlgn val="ctr"/>
        <c:lblOffset val="100"/>
        <c:noMultiLvlLbl val="0"/>
      </c:catAx>
      <c:valAx>
        <c:axId val="12137049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2136896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4F83-47A5-A2D0-B30F8E00FC28}"/>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4F83-47A5-A2D0-B30F8E00FC28}"/>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4F83-47A5-A2D0-B30F8E00FC28}"/>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4F83-47A5-A2D0-B30F8E00FC2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4F83-47A5-A2D0-B30F8E00FC2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ED9-4EB2-843B-FAD08E764D04}"/>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ED9-4EB2-843B-FAD08E764D04}"/>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ED9-4EB2-843B-FAD08E764D04}"/>
            </c:ext>
          </c:extLst>
        </c:ser>
        <c:dLbls>
          <c:showLegendKey val="0"/>
          <c:showVal val="0"/>
          <c:showCatName val="0"/>
          <c:showSerName val="0"/>
          <c:showPercent val="0"/>
          <c:showBubbleSize val="0"/>
        </c:dLbls>
        <c:gapWidth val="150"/>
        <c:axId val="124532608"/>
        <c:axId val="124534144"/>
      </c:barChart>
      <c:catAx>
        <c:axId val="12453260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24534144"/>
        <c:crosses val="autoZero"/>
        <c:auto val="1"/>
        <c:lblAlgn val="ctr"/>
        <c:lblOffset val="100"/>
        <c:noMultiLvlLbl val="0"/>
      </c:catAx>
      <c:valAx>
        <c:axId val="12453414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245326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4D3-47D2-AF98-A022310B05A5}"/>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4D3-47D2-AF98-A022310B05A5}"/>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4D3-47D2-AF98-A022310B05A5}"/>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4D3-47D2-AF98-A022310B05A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4D3-47D2-AF98-A022310B05A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519-4FDC-9E53-623EBD4FD0F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519-4FDC-9E53-623EBD4FD0F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519-4FDC-9E53-623EBD4FD0F2}"/>
            </c:ext>
          </c:extLst>
        </c:ser>
        <c:dLbls>
          <c:showLegendKey val="0"/>
          <c:showVal val="0"/>
          <c:showCatName val="0"/>
          <c:showSerName val="0"/>
          <c:showPercent val="0"/>
          <c:showBubbleSize val="0"/>
        </c:dLbls>
        <c:gapWidth val="150"/>
        <c:axId val="125736448"/>
        <c:axId val="125737984"/>
      </c:barChart>
      <c:catAx>
        <c:axId val="12573644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25737984"/>
        <c:crosses val="autoZero"/>
        <c:auto val="1"/>
        <c:lblAlgn val="ctr"/>
        <c:lblOffset val="100"/>
        <c:noMultiLvlLbl val="0"/>
      </c:catAx>
      <c:valAx>
        <c:axId val="12573798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2573644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ED94-4219-A99D-327B8520D33C}"/>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ED94-4219-A99D-327B8520D33C}"/>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ED94-4219-A99D-327B8520D33C}"/>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ED94-4219-A99D-327B8520D33C}"/>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ED94-4219-A99D-327B8520D33C}"/>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7A0-47C1-A2FF-74409462C51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7A0-47C1-A2FF-74409462C51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7A0-47C1-A2FF-74409462C518}"/>
            </c:ext>
          </c:extLst>
        </c:ser>
        <c:dLbls>
          <c:showLegendKey val="0"/>
          <c:showVal val="0"/>
          <c:showCatName val="0"/>
          <c:showSerName val="0"/>
          <c:showPercent val="0"/>
          <c:showBubbleSize val="0"/>
        </c:dLbls>
        <c:gapWidth val="150"/>
        <c:axId val="125840384"/>
        <c:axId val="125846272"/>
      </c:barChart>
      <c:catAx>
        <c:axId val="12584038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25846272"/>
        <c:crosses val="autoZero"/>
        <c:auto val="1"/>
        <c:lblAlgn val="ctr"/>
        <c:lblOffset val="100"/>
        <c:noMultiLvlLbl val="0"/>
      </c:catAx>
      <c:valAx>
        <c:axId val="12584627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258403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FB9-44EB-88CE-9DB7AB57F337}"/>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FB9-44EB-88CE-9DB7AB57F337}"/>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FB9-44EB-88CE-9DB7AB57F337}"/>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FB9-44EB-88CE-9DB7AB57F337}"/>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FB9-44EB-88CE-9DB7AB57F337}"/>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3D-4BBA-9DDE-66EFCA3E50E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3D-4BBA-9DDE-66EFCA3E50E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3D-4BBA-9DDE-66EFCA3E50EC}"/>
            </c:ext>
          </c:extLst>
        </c:ser>
        <c:dLbls>
          <c:showLegendKey val="0"/>
          <c:showVal val="0"/>
          <c:showCatName val="0"/>
          <c:showSerName val="0"/>
          <c:showPercent val="0"/>
          <c:showBubbleSize val="0"/>
        </c:dLbls>
        <c:gapWidth val="150"/>
        <c:axId val="127142528"/>
        <c:axId val="127148416"/>
      </c:barChart>
      <c:catAx>
        <c:axId val="12714252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27148416"/>
        <c:crosses val="autoZero"/>
        <c:auto val="1"/>
        <c:lblAlgn val="ctr"/>
        <c:lblOffset val="100"/>
        <c:noMultiLvlLbl val="0"/>
      </c:catAx>
      <c:valAx>
        <c:axId val="12714841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2714252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08C0-464E-8625-017B986E293A}"/>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08C0-464E-8625-017B986E293A}"/>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08C0-464E-8625-017B986E293A}"/>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08C0-464E-8625-017B986E293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8C0-464E-8625-017B986E293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8C2-4BB6-BC4E-79886D0BC97D}"/>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8C2-4BB6-BC4E-79886D0BC97D}"/>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8C2-4BB6-BC4E-79886D0BC97D}"/>
            </c:ext>
          </c:extLst>
        </c:ser>
        <c:dLbls>
          <c:showLegendKey val="0"/>
          <c:showVal val="0"/>
          <c:showCatName val="0"/>
          <c:showSerName val="0"/>
          <c:showPercent val="0"/>
          <c:showBubbleSize val="0"/>
        </c:dLbls>
        <c:gapWidth val="150"/>
        <c:axId val="151146880"/>
        <c:axId val="151148416"/>
      </c:barChart>
      <c:catAx>
        <c:axId val="15114688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51148416"/>
        <c:crosses val="autoZero"/>
        <c:auto val="1"/>
        <c:lblAlgn val="ctr"/>
        <c:lblOffset val="100"/>
        <c:noMultiLvlLbl val="0"/>
      </c:catAx>
      <c:valAx>
        <c:axId val="15114841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5114688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151038208"/>
        <c:axId val="151052288"/>
      </c:barChart>
      <c:catAx>
        <c:axId val="15103820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51052288"/>
        <c:crosses val="autoZero"/>
        <c:auto val="1"/>
        <c:lblAlgn val="ctr"/>
        <c:lblOffset val="100"/>
        <c:noMultiLvlLbl val="0"/>
      </c:catAx>
      <c:valAx>
        <c:axId val="15105228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5103820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151207936"/>
        <c:axId val="151209472"/>
      </c:barChart>
      <c:catAx>
        <c:axId val="15120793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51209472"/>
        <c:crosses val="autoZero"/>
        <c:auto val="1"/>
        <c:lblAlgn val="ctr"/>
        <c:lblOffset val="100"/>
        <c:noMultiLvlLbl val="0"/>
      </c:catAx>
      <c:valAx>
        <c:axId val="15120947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512079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151691648"/>
        <c:axId val="151693184"/>
      </c:barChart>
      <c:catAx>
        <c:axId val="15169164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51693184"/>
        <c:crosses val="autoZero"/>
        <c:auto val="1"/>
        <c:lblAlgn val="ctr"/>
        <c:lblOffset val="100"/>
        <c:noMultiLvlLbl val="0"/>
      </c:catAx>
      <c:valAx>
        <c:axId val="15169318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5169164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152446848"/>
        <c:axId val="152448384"/>
      </c:barChart>
      <c:catAx>
        <c:axId val="1524468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52448384"/>
        <c:crosses val="autoZero"/>
        <c:auto val="1"/>
        <c:lblAlgn val="ctr"/>
        <c:lblOffset val="100"/>
        <c:noMultiLvlLbl val="0"/>
      </c:catAx>
      <c:valAx>
        <c:axId val="1524483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52446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155076864"/>
        <c:axId val="155086848"/>
      </c:barChart>
      <c:catAx>
        <c:axId val="15507686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55086848"/>
        <c:crosses val="autoZero"/>
        <c:auto val="1"/>
        <c:lblAlgn val="ctr"/>
        <c:lblOffset val="100"/>
        <c:noMultiLvlLbl val="0"/>
      </c:catAx>
      <c:valAx>
        <c:axId val="15508684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5507686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155193344"/>
        <c:axId val="155194880"/>
      </c:barChart>
      <c:catAx>
        <c:axId val="15519334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55194880"/>
        <c:crosses val="autoZero"/>
        <c:auto val="1"/>
        <c:lblAlgn val="ctr"/>
        <c:lblOffset val="100"/>
        <c:noMultiLvlLbl val="0"/>
      </c:catAx>
      <c:valAx>
        <c:axId val="15519488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551933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olors22.xml><?xml version="1.0" encoding="utf-8"?>
<cs:colorStyle xmlns:cs="http://schemas.microsoft.com/office/drawing/2012/chartStyle" xmlns:a="http://schemas.openxmlformats.org/drawingml/2006/main" meth="withinLinear" id="19">
  <a:schemeClr val="accent6"/>
</cs:colorStyle>
</file>

<file path=ppt/charts/colors23.xml><?xml version="1.0" encoding="utf-8"?>
<cs:colorStyle xmlns:cs="http://schemas.microsoft.com/office/drawing/2012/chartStyle" xmlns:a="http://schemas.openxmlformats.org/drawingml/2006/main" meth="withinLinearReversed" id="23">
  <a:schemeClr val="accent3"/>
</cs:colorStyle>
</file>

<file path=ppt/charts/colors24.xml><?xml version="1.0" encoding="utf-8"?>
<cs:colorStyle xmlns:cs="http://schemas.microsoft.com/office/drawing/2012/chartStyle" xmlns:a="http://schemas.openxmlformats.org/drawingml/2006/main" meth="withinLinearReversed" id="24">
  <a:schemeClr val="accent4"/>
</cs:colorStyle>
</file>

<file path=ppt/charts/colors25.xml><?xml version="1.0" encoding="utf-8"?>
<cs:colorStyle xmlns:cs="http://schemas.microsoft.com/office/drawing/2012/chartStyle" xmlns:a="http://schemas.openxmlformats.org/drawingml/2006/main" meth="withinLinear" id="19">
  <a:schemeClr val="accent6"/>
</cs:colorStyle>
</file>

<file path=ppt/charts/colors26.xml><?xml version="1.0" encoding="utf-8"?>
<cs:colorStyle xmlns:cs="http://schemas.microsoft.com/office/drawing/2012/chartStyle" xmlns:a="http://schemas.openxmlformats.org/drawingml/2006/main" meth="withinLinearReversed" id="23">
  <a:schemeClr val="accent3"/>
</cs:colorStyle>
</file>

<file path=ppt/charts/colors27.xml><?xml version="1.0" encoding="utf-8"?>
<cs:colorStyle xmlns:cs="http://schemas.microsoft.com/office/drawing/2012/chartStyle" xmlns:a="http://schemas.openxmlformats.org/drawingml/2006/main" meth="withinLinearReversed" id="24">
  <a:schemeClr val="accent4"/>
</cs:colorStyle>
</file>

<file path=ppt/charts/colors28.xml><?xml version="1.0" encoding="utf-8"?>
<cs:colorStyle xmlns:cs="http://schemas.microsoft.com/office/drawing/2012/chartStyle" xmlns:a="http://schemas.openxmlformats.org/drawingml/2006/main" meth="withinLinear" id="19">
  <a:schemeClr val="accent6"/>
</cs:colorStyle>
</file>

<file path=ppt/charts/colors29.xml><?xml version="1.0" encoding="utf-8"?>
<cs:colorStyle xmlns:cs="http://schemas.microsoft.com/office/drawing/2012/chartStyle" xmlns:a="http://schemas.openxmlformats.org/drawingml/2006/main" meth="withinLinearReversed" id="23">
  <a:schemeClr val="accent3"/>
</cs:colorStyle>
</file>

<file path=ppt/charts/colors30.xml><?xml version="1.0" encoding="utf-8"?>
<cs:colorStyle xmlns:cs="http://schemas.microsoft.com/office/drawing/2012/chartStyle" xmlns:a="http://schemas.openxmlformats.org/drawingml/2006/main" meth="withinLinearReversed" id="24">
  <a:schemeClr val="accent4"/>
</cs:colorStyle>
</file>

<file path=ppt/charts/colors31.xml><?xml version="1.0" encoding="utf-8"?>
<cs:colorStyle xmlns:cs="http://schemas.microsoft.com/office/drawing/2012/chartStyle" xmlns:a="http://schemas.openxmlformats.org/drawingml/2006/main" meth="withinLinear" id="19">
  <a:schemeClr val="accent6"/>
</cs:colorStyle>
</file>

<file path=ppt/charts/colors32.xml><?xml version="1.0" encoding="utf-8"?>
<cs:colorStyle xmlns:cs="http://schemas.microsoft.com/office/drawing/2012/chartStyle" xmlns:a="http://schemas.openxmlformats.org/drawingml/2006/main" meth="withinLinearReversed" id="23">
  <a:schemeClr val="accent3"/>
</cs:colorStyle>
</file>

<file path=ppt/charts/colors33.xml><?xml version="1.0" encoding="utf-8"?>
<cs:colorStyle xmlns:cs="http://schemas.microsoft.com/office/drawing/2012/chartStyle" xmlns:a="http://schemas.openxmlformats.org/drawingml/2006/main" meth="withinLinearReversed" id="24">
  <a:schemeClr val="accent4"/>
</cs:colorStyle>
</file>

<file path=ppt/charts/colors34.xml><?xml version="1.0" encoding="utf-8"?>
<cs:colorStyle xmlns:cs="http://schemas.microsoft.com/office/drawing/2012/chartStyle" xmlns:a="http://schemas.openxmlformats.org/drawingml/2006/main" meth="withinLinear" id="19">
  <a:schemeClr val="accent6"/>
</cs:colorStyle>
</file>

<file path=ppt/charts/colors35.xml><?xml version="1.0" encoding="utf-8"?>
<cs:colorStyle xmlns:cs="http://schemas.microsoft.com/office/drawing/2012/chartStyle" xmlns:a="http://schemas.openxmlformats.org/drawingml/2006/main" meth="withinLinearReversed" id="23">
  <a:schemeClr val="accent3"/>
</cs:colorStyle>
</file>

<file path=ppt/charts/colors36.xml><?xml version="1.0" encoding="utf-8"?>
<cs:colorStyle xmlns:cs="http://schemas.microsoft.com/office/drawing/2012/chartStyle" xmlns:a="http://schemas.openxmlformats.org/drawingml/2006/main" meth="withinLinearReversed" id="24">
  <a:schemeClr val="accent4"/>
</cs:colorStyle>
</file>

<file path=ppt/charts/colors37.xml><?xml version="1.0" encoding="utf-8"?>
<cs:colorStyle xmlns:cs="http://schemas.microsoft.com/office/drawing/2012/chartStyle" xmlns:a="http://schemas.openxmlformats.org/drawingml/2006/main" meth="withinLinear" id="19">
  <a:schemeClr val="accent6"/>
</cs:colorStyle>
</file>

<file path=ppt/charts/colors38.xml><?xml version="1.0" encoding="utf-8"?>
<cs:colorStyle xmlns:cs="http://schemas.microsoft.com/office/drawing/2012/chartStyle" xmlns:a="http://schemas.openxmlformats.org/drawingml/2006/main" meth="withinLinearReversed" id="23">
  <a:schemeClr val="accent3"/>
</cs:colorStyle>
</file>

<file path=ppt/charts/colors39.xml><?xml version="1.0" encoding="utf-8"?>
<cs:colorStyle xmlns:cs="http://schemas.microsoft.com/office/drawing/2012/chartStyle" xmlns:a="http://schemas.openxmlformats.org/drawingml/2006/main" meth="withinLinearReversed" id="24">
  <a:schemeClr val="accent4"/>
</cs:colorStyle>
</file>

<file path=ppt/charts/style22.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3.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4.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6.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7.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9.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0.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F77A0AB4-7775-4FC7-B8A1-46CFA9F0F0E9}" type="datetimeFigureOut">
              <a:rPr lang="fr-FR" smtClean="0"/>
              <a:t>09/04/2018</a:t>
            </a:fld>
            <a:endParaRPr lang="fr-FR"/>
          </a:p>
        </p:txBody>
      </p:sp>
      <p:sp>
        <p:nvSpPr>
          <p:cNvPr id="4" name="Espace réservé du pied de page 3"/>
          <p:cNvSpPr>
            <a:spLocks noGrp="1"/>
          </p:cNvSpPr>
          <p:nvPr>
            <p:ph type="ftr" sz="quarter" idx="2"/>
          </p:nvPr>
        </p:nvSpPr>
        <p:spPr>
          <a:xfrm>
            <a:off x="0" y="9428585"/>
            <a:ext cx="2889938"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7607" y="9428585"/>
            <a:ext cx="2889938" cy="498055"/>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11D46B69-4552-46CB-8059-651E9FE79FD0}" type="datetimeFigureOut">
              <a:rPr lang="fr-FR" smtClean="0"/>
              <a:t>09/04/2018</a:t>
            </a:fld>
            <a:endParaRPr lang="fr-FR"/>
          </a:p>
        </p:txBody>
      </p:sp>
      <p:sp>
        <p:nvSpPr>
          <p:cNvPr id="4" name="Espace réservé de l'image des diapositives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5"/>
            <a:ext cx="2889938"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28585"/>
            <a:ext cx="2889938" cy="498055"/>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Master" Target="../slideMasters/slideMaster1.xml"/><Relationship Id="rId5" Type="http://schemas.openxmlformats.org/officeDocument/2006/relationships/chart" Target="../charts/chart8.xml"/><Relationship Id="rId4" Type="http://schemas.openxmlformats.org/officeDocument/2006/relationships/chart" Target="../charts/chart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Master" Target="../slideMasters/slideMaster1.xml"/><Relationship Id="rId5" Type="http://schemas.openxmlformats.org/officeDocument/2006/relationships/chart" Target="../charts/chart12.xml"/><Relationship Id="rId4" Type="http://schemas.openxmlformats.org/officeDocument/2006/relationships/chart" Target="../charts/chart1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Master" Target="../slideMasters/slideMaster1.xml"/><Relationship Id="rId5" Type="http://schemas.openxmlformats.org/officeDocument/2006/relationships/chart" Target="../charts/chart16.xml"/><Relationship Id="rId4" Type="http://schemas.openxmlformats.org/officeDocument/2006/relationships/chart" Target="../charts/chart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Master" Target="../slideMasters/slideMaster1.xml"/><Relationship Id="rId5" Type="http://schemas.openxmlformats.org/officeDocument/2006/relationships/chart" Target="../charts/chart20.xml"/><Relationship Id="rId4" Type="http://schemas.openxmlformats.org/officeDocument/2006/relationships/chart" Target="../charts/chart1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Master" Target="../slideMasters/slideMaster1.xml"/><Relationship Id="rId5" Type="http://schemas.openxmlformats.org/officeDocument/2006/relationships/chart" Target="../charts/chart24.xml"/><Relationship Id="rId4" Type="http://schemas.openxmlformats.org/officeDocument/2006/relationships/chart" Target="../charts/chart2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2.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Master" Target="../slideMasters/slideMaster2.xml"/><Relationship Id="rId5" Type="http://schemas.openxmlformats.org/officeDocument/2006/relationships/chart" Target="../charts/chart28.xml"/><Relationship Id="rId4" Type="http://schemas.openxmlformats.org/officeDocument/2006/relationships/chart" Target="../charts/chart2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3.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Master" Target="../slideMasters/slideMaster3.xml"/><Relationship Id="rId5" Type="http://schemas.openxmlformats.org/officeDocument/2006/relationships/chart" Target="../charts/chart32.xml"/><Relationship Id="rId4" Type="http://schemas.openxmlformats.org/officeDocument/2006/relationships/chart" Target="../charts/chart3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4.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chart" Target="../charts/chart33.xml"/><Relationship Id="rId1" Type="http://schemas.openxmlformats.org/officeDocument/2006/relationships/slideMaster" Target="../slideMasters/slideMaster4.xml"/><Relationship Id="rId5" Type="http://schemas.openxmlformats.org/officeDocument/2006/relationships/chart" Target="../charts/chart36.xml"/><Relationship Id="rId4" Type="http://schemas.openxmlformats.org/officeDocument/2006/relationships/chart" Target="../charts/chart3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a:extLst>
              <a:ext uri="{28A0092B-C50C-407E-A947-70E740481C1C}">
                <a14:useLocalDpi xmlns:a14="http://schemas.microsoft.com/office/drawing/2010/main" val="0"/>
              </a:ext>
            </a:extLst>
          </a:blip>
          <a:srcRect b="16261"/>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7748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ZoneTexte 11"/>
          <p:cNvSpPr txBox="1"/>
          <p:nvPr userDrawn="1"/>
        </p:nvSpPr>
        <p:spPr>
          <a:xfrm>
            <a:off x="629704" y="6394320"/>
            <a:ext cx="4986350" cy="230832"/>
          </a:xfrm>
          <a:prstGeom prst="rect">
            <a:avLst/>
          </a:prstGeom>
          <a:noFill/>
        </p:spPr>
        <p:txBody>
          <a:bodyPr wrap="square"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 </a:t>
            </a:r>
            <a:r>
              <a:rPr lang="fr-FR" sz="900" b="1" i="1" baseline="0" dirty="0" smtClean="0">
                <a:solidFill>
                  <a:srgbClr val="9E0827"/>
                </a:solidFill>
                <a:latin typeface="Arial Narrow" panose="020B0606020202030204" pitchFamily="34" charset="0"/>
              </a:rPr>
              <a:t>Document à usage interne, ne pas diffuser </a:t>
            </a:r>
            <a:endParaRPr lang="fr-FR" sz="900" b="1" i="1" dirty="0">
              <a:solidFill>
                <a:srgbClr val="9E0827"/>
              </a:solidFill>
              <a:latin typeface="Arial Narrow" panose="020B0606020202030204" pitchFamily="34" charset="0"/>
            </a:endParaRP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2509187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3" name="ZoneTexte 32"/>
          <p:cNvSpPr txBox="1"/>
          <p:nvPr userDrawn="1"/>
        </p:nvSpPr>
        <p:spPr>
          <a:xfrm>
            <a:off x="629704" y="6394320"/>
            <a:ext cx="4607313" cy="230832"/>
          </a:xfrm>
          <a:prstGeom prst="rect">
            <a:avLst/>
          </a:prstGeom>
          <a:noFill/>
        </p:spPr>
        <p:txBody>
          <a:bodyPr wrap="square"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 </a:t>
            </a:r>
            <a:r>
              <a:rPr lang="fr-FR" sz="900" b="1" i="1" baseline="0" dirty="0" smtClean="0">
                <a:solidFill>
                  <a:srgbClr val="9E0827"/>
                </a:solidFill>
                <a:latin typeface="Arial Narrow" panose="020B0606020202030204" pitchFamily="34" charset="0"/>
              </a:rPr>
              <a:t>Document à usage interne, ne pas diffuser </a:t>
            </a:r>
            <a:endParaRPr lang="fr-FR" sz="900" b="1" i="1" dirty="0" smtClean="0">
              <a:solidFill>
                <a:srgbClr val="9E0827"/>
              </a:solidFill>
              <a:latin typeface="Arial Narrow" panose="020B0606020202030204" pitchFamily="34" charset="0"/>
            </a:endParaRP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61479121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5082326" cy="230832"/>
          </a:xfrm>
          <a:prstGeom prst="rect">
            <a:avLst/>
          </a:prstGeom>
          <a:noFill/>
        </p:spPr>
        <p:txBody>
          <a:bodyPr wrap="square"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 </a:t>
            </a:r>
            <a:r>
              <a:rPr lang="fr-FR" sz="900" b="1" i="1" baseline="0" dirty="0" smtClean="0">
                <a:solidFill>
                  <a:srgbClr val="9E0827"/>
                </a:solidFill>
                <a:latin typeface="Arial Narrow" panose="020B0606020202030204" pitchFamily="34" charset="0"/>
              </a:rPr>
              <a:t>Document à usage interne, ne pas diffuser </a:t>
            </a:r>
            <a:endParaRPr lang="fr-FR" sz="900" b="1" i="1" dirty="0" smtClean="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5861604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8" name="ZoneTexte 17"/>
          <p:cNvSpPr txBox="1"/>
          <p:nvPr userDrawn="1"/>
        </p:nvSpPr>
        <p:spPr>
          <a:xfrm>
            <a:off x="629704" y="6394320"/>
            <a:ext cx="4607313" cy="230832"/>
          </a:xfrm>
          <a:prstGeom prst="rect">
            <a:avLst/>
          </a:prstGeom>
          <a:noFill/>
        </p:spPr>
        <p:txBody>
          <a:bodyPr wrap="square"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 </a:t>
            </a:r>
            <a:r>
              <a:rPr lang="fr-FR" sz="900" b="1" i="1" baseline="0" dirty="0" smtClean="0">
                <a:solidFill>
                  <a:srgbClr val="9E0827"/>
                </a:solidFill>
                <a:latin typeface="Arial Narrow" panose="020B0606020202030204" pitchFamily="34" charset="0"/>
              </a:rPr>
              <a:t>Document à usage interne, ne pas diffuser </a:t>
            </a:r>
            <a:endParaRPr lang="fr-FR" sz="900" b="1" i="1" dirty="0" smtClean="0">
              <a:solidFill>
                <a:srgbClr val="9E0827"/>
              </a:solidFill>
              <a:latin typeface="Arial Narrow" panose="020B0606020202030204" pitchFamily="34" charset="0"/>
            </a:endParaRPr>
          </a:p>
        </p:txBody>
      </p:sp>
    </p:spTree>
    <p:extLst>
      <p:ext uri="{BB962C8B-B14F-4D97-AF65-F5344CB8AC3E}">
        <p14:creationId xmlns:p14="http://schemas.microsoft.com/office/powerpoint/2010/main" val="38852004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ZoneTexte 30"/>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420277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2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412328168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ERSONNES PROTEGE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smtClean="0">
                <a:solidFill>
                  <a:srgbClr val="DE6225"/>
                </a:solidFill>
                <a:latin typeface="Arial Narrow" panose="020B0606020202030204" pitchFamily="34" charset="0"/>
              </a:rPr>
              <a:t>MODELES</a:t>
            </a:r>
          </a:p>
          <a:p>
            <a:pPr algn="ctr"/>
            <a:r>
              <a:rPr lang="fr-FR" sz="7200" b="1" dirty="0" smtClean="0">
                <a:solidFill>
                  <a:srgbClr val="DE6225"/>
                </a:solidFill>
                <a:latin typeface="Arial Narrow" panose="020B0606020202030204" pitchFamily="34" charset="0"/>
              </a:rPr>
              <a:t>PERSONNES PROTEGEES</a:t>
            </a:r>
          </a:p>
        </p:txBody>
      </p:sp>
    </p:spTree>
    <p:extLst>
      <p:ext uri="{BB962C8B-B14F-4D97-AF65-F5344CB8AC3E}">
        <p14:creationId xmlns:p14="http://schemas.microsoft.com/office/powerpoint/2010/main" val="10705438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9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3" name="ZoneTexte 1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0" name="Rectangle 19"/>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7045893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0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ZoneTexte 29"/>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31" name="Rectangle 30"/>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48335"/>
            <a:ext cx="8059406" cy="71846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84982375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1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2571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8"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9"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413400022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MOBILIER PROFESSIONNE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00049"/>
            <a:ext cx="9138164" cy="3416320"/>
          </a:xfrm>
          <a:prstGeom prst="rect">
            <a:avLst/>
          </a:prstGeom>
          <a:noFill/>
        </p:spPr>
        <p:txBody>
          <a:bodyPr wrap="square" rtlCol="0">
            <a:spAutoFit/>
          </a:bodyPr>
          <a:lstStyle/>
          <a:p>
            <a:pPr algn="ctr"/>
            <a:r>
              <a:rPr lang="fr-FR" sz="7200" b="1" dirty="0" smtClean="0">
                <a:solidFill>
                  <a:srgbClr val="581D41"/>
                </a:solidFill>
                <a:latin typeface="Arial Narrow" panose="020B0606020202030204" pitchFamily="34" charset="0"/>
              </a:rPr>
              <a:t>MODELES</a:t>
            </a:r>
          </a:p>
          <a:p>
            <a:pPr algn="ctr"/>
            <a:r>
              <a:rPr lang="fr-FR" sz="7200" b="1" dirty="0" smtClean="0">
                <a:solidFill>
                  <a:srgbClr val="581D41"/>
                </a:solidFill>
                <a:latin typeface="Arial Narrow" panose="020B0606020202030204" pitchFamily="34" charset="0"/>
              </a:rPr>
              <a:t>IMMOBILIER PROFESSIONNEL</a:t>
            </a:r>
            <a:endParaRPr lang="fr-FR" sz="7200" b="1" dirty="0">
              <a:solidFill>
                <a:srgbClr val="581D41"/>
              </a:solidFill>
              <a:latin typeface="Arial Narrow" panose="020B0606020202030204" pitchFamily="34" charset="0"/>
            </a:endParaRPr>
          </a:p>
        </p:txBody>
      </p:sp>
    </p:spTree>
    <p:extLst>
      <p:ext uri="{BB962C8B-B14F-4D97-AF65-F5344CB8AC3E}">
        <p14:creationId xmlns:p14="http://schemas.microsoft.com/office/powerpoint/2010/main" val="316248448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2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ZoneTexte 23"/>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7639153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3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ZoneTexte 30"/>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9687350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7" name="Text Placeholder 2"/>
          <p:cNvSpPr>
            <a:spLocks noGrp="1"/>
          </p:cNvSpPr>
          <p:nvPr>
            <p:ph idx="1" hasCustomPrompt="1"/>
          </p:nvPr>
        </p:nvSpPr>
        <p:spPr>
          <a:xfrm>
            <a:off x="433350"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6626765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7" name="Text Placeholder 2"/>
          <p:cNvSpPr>
            <a:spLocks noGrp="1"/>
          </p:cNvSpPr>
          <p:nvPr>
            <p:ph idx="1" hasCustomPrompt="1"/>
          </p:nvPr>
        </p:nvSpPr>
        <p:spPr>
          <a:xfrm>
            <a:off x="433350"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491845"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6" name="Text Placeholder 2"/>
          <p:cNvSpPr>
            <a:spLocks noGrp="1"/>
          </p:cNvSpPr>
          <p:nvPr>
            <p:ph idx="20" hasCustomPrompt="1"/>
          </p:nvPr>
        </p:nvSpPr>
        <p:spPr>
          <a:xfrm>
            <a:off x="4857078"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60559370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GEMENT SOCIA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smtClean="0">
                <a:solidFill>
                  <a:srgbClr val="A6004E"/>
                </a:solidFill>
                <a:latin typeface="Arial Narrow" panose="020B0606020202030204" pitchFamily="34" charset="0"/>
              </a:rPr>
              <a:t>MODELES</a:t>
            </a:r>
          </a:p>
          <a:p>
            <a:pPr algn="ctr"/>
            <a:r>
              <a:rPr lang="fr-FR" sz="7200" b="1" dirty="0" smtClean="0">
                <a:solidFill>
                  <a:srgbClr val="A6004E"/>
                </a:solidFill>
                <a:latin typeface="Arial Narrow" panose="020B0606020202030204" pitchFamily="34" charset="0"/>
              </a:rPr>
              <a:t>LOGEMENT SOCIAL</a:t>
            </a:r>
            <a:br>
              <a:rPr lang="fr-FR" sz="7200" b="1" dirty="0" smtClean="0">
                <a:solidFill>
                  <a:srgbClr val="A6004E"/>
                </a:solidFill>
                <a:latin typeface="Arial Narrow" panose="020B0606020202030204" pitchFamily="34" charset="0"/>
              </a:rPr>
            </a:br>
            <a:r>
              <a:rPr lang="fr-FR" sz="7200" b="1" dirty="0" smtClean="0">
                <a:solidFill>
                  <a:srgbClr val="A6004E"/>
                </a:solidFill>
                <a:latin typeface="Arial Narrow" panose="020B0606020202030204" pitchFamily="34" charset="0"/>
              </a:rPr>
              <a:t>ET ECONOMIE MIXTE</a:t>
            </a:r>
            <a:endParaRPr lang="fr-FR" sz="7200" b="1" dirty="0">
              <a:solidFill>
                <a:srgbClr val="A6004E"/>
              </a:solidFill>
              <a:latin typeface="Arial Narrow" panose="020B0606020202030204" pitchFamily="34" charset="0"/>
            </a:endParaRPr>
          </a:p>
        </p:txBody>
      </p:sp>
    </p:spTree>
    <p:extLst>
      <p:ext uri="{BB962C8B-B14F-4D97-AF65-F5344CB8AC3E}">
        <p14:creationId xmlns:p14="http://schemas.microsoft.com/office/powerpoint/2010/main" val="290806683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5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11" name="ZoneTexte 10"/>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6086575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6_Diapositive de titre">
    <p:spTree>
      <p:nvGrpSpPr>
        <p:cNvPr id="1" name=""/>
        <p:cNvGrpSpPr/>
        <p:nvPr/>
      </p:nvGrpSpPr>
      <p:grpSpPr>
        <a:xfrm>
          <a:off x="0" y="0"/>
          <a:ext cx="0" cy="0"/>
          <a:chOff x="0" y="0"/>
          <a:chExt cx="0" cy="0"/>
        </a:xfrm>
      </p:grpSpPr>
      <p:grpSp>
        <p:nvGrpSpPr>
          <p:cNvPr id="24" name="Groupe 23"/>
          <p:cNvGrpSpPr/>
          <p:nvPr userDrawn="1"/>
        </p:nvGrpSpPr>
        <p:grpSpPr>
          <a:xfrm>
            <a:off x="231384"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8"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358968"/>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3200302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Text Placeholder 2"/>
          <p:cNvSpPr>
            <a:spLocks noGrp="1"/>
          </p:cNvSpPr>
          <p:nvPr>
            <p:ph idx="1" hasCustomPrompt="1"/>
          </p:nvPr>
        </p:nvSpPr>
        <p:spPr>
          <a:xfrm>
            <a:off x="298594" y="1343026"/>
            <a:ext cx="4051950" cy="4443410"/>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7"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18915186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Text Placeholder 2"/>
          <p:cNvSpPr>
            <a:spLocks noGrp="1"/>
          </p:cNvSpPr>
          <p:nvPr>
            <p:ph idx="1" hasCustomPrompt="1"/>
          </p:nvPr>
        </p:nvSpPr>
        <p:spPr>
          <a:xfrm>
            <a:off x="298594" y="1343026"/>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7" name="Text Placeholder 2"/>
          <p:cNvSpPr>
            <a:spLocks noGrp="1"/>
          </p:cNvSpPr>
          <p:nvPr>
            <p:ph idx="17" hasCustomPrompt="1"/>
          </p:nvPr>
        </p:nvSpPr>
        <p:spPr>
          <a:xfrm>
            <a:off x="4774444" y="1343025"/>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75768"/>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3" name="Text Placeholder 2"/>
          <p:cNvSpPr>
            <a:spLocks noGrp="1"/>
          </p:cNvSpPr>
          <p:nvPr>
            <p:ph idx="19" hasCustomPrompt="1"/>
          </p:nvPr>
        </p:nvSpPr>
        <p:spPr>
          <a:xfrm>
            <a:off x="4812120" y="3875767"/>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98566103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EUR PUBLIC">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2362200"/>
            <a:ext cx="9138164" cy="2308324"/>
          </a:xfrm>
          <a:prstGeom prst="rect">
            <a:avLst/>
          </a:prstGeom>
          <a:noFill/>
        </p:spPr>
        <p:txBody>
          <a:bodyPr wrap="square" rtlCol="0">
            <a:spAutoFit/>
          </a:bodyPr>
          <a:lstStyle/>
          <a:p>
            <a:pPr algn="ctr"/>
            <a:r>
              <a:rPr lang="fr-FR" sz="7200" b="1" dirty="0" smtClean="0">
                <a:solidFill>
                  <a:srgbClr val="EA9922"/>
                </a:solidFill>
                <a:latin typeface="Arial Narrow" panose="020B0606020202030204" pitchFamily="34" charset="0"/>
              </a:rPr>
              <a:t>MODELES</a:t>
            </a:r>
          </a:p>
          <a:p>
            <a:pPr algn="ctr"/>
            <a:r>
              <a:rPr lang="fr-FR" sz="7200" b="1" dirty="0" smtClean="0">
                <a:solidFill>
                  <a:srgbClr val="EA9922"/>
                </a:solidFill>
                <a:latin typeface="Arial Narrow" panose="020B0606020202030204" pitchFamily="34" charset="0"/>
              </a:rPr>
              <a:t>SECTEUR PUBLIC</a:t>
            </a:r>
            <a:endParaRPr lang="fr-FR" sz="7200" b="1" dirty="0">
              <a:solidFill>
                <a:srgbClr val="EA9922"/>
              </a:solidFill>
              <a:latin typeface="Arial Narrow" panose="020B0606020202030204" pitchFamily="34" charset="0"/>
            </a:endParaRPr>
          </a:p>
        </p:txBody>
      </p:sp>
    </p:spTree>
    <p:extLst>
      <p:ext uri="{BB962C8B-B14F-4D97-AF65-F5344CB8AC3E}">
        <p14:creationId xmlns:p14="http://schemas.microsoft.com/office/powerpoint/2010/main" val="118640960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8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4" name="ZoneTexte 13"/>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7" name="Text Placeholder 2"/>
          <p:cNvSpPr>
            <a:spLocks noGrp="1"/>
          </p:cNvSpPr>
          <p:nvPr>
            <p:ph idx="1" hasCustomPrompt="1"/>
          </p:nvPr>
        </p:nvSpPr>
        <p:spPr>
          <a:xfrm>
            <a:off x="298594" y="1343025"/>
            <a:ext cx="852780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2972997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9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415176"/>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9777661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0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7" name="Text Placeholder 2"/>
          <p:cNvSpPr>
            <a:spLocks noGrp="1"/>
          </p:cNvSpPr>
          <p:nvPr>
            <p:ph idx="1" hasCustomPrompt="1"/>
          </p:nvPr>
        </p:nvSpPr>
        <p:spPr>
          <a:xfrm>
            <a:off x="29859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08744425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6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7" name="Text Placeholder 2"/>
          <p:cNvSpPr>
            <a:spLocks noGrp="1"/>
          </p:cNvSpPr>
          <p:nvPr>
            <p:ph idx="1" hasCustomPrompt="1"/>
          </p:nvPr>
        </p:nvSpPr>
        <p:spPr>
          <a:xfrm>
            <a:off x="29859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Text Placeholder 2"/>
          <p:cNvSpPr>
            <a:spLocks noGrp="1"/>
          </p:cNvSpPr>
          <p:nvPr>
            <p:ph idx="17" hasCustomPrompt="1"/>
          </p:nvPr>
        </p:nvSpPr>
        <p:spPr>
          <a:xfrm>
            <a:off x="477444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6" name="Text Placeholder 2"/>
          <p:cNvSpPr>
            <a:spLocks noGrp="1"/>
          </p:cNvSpPr>
          <p:nvPr>
            <p:ph idx="19" hasCustomPrompt="1"/>
          </p:nvPr>
        </p:nvSpPr>
        <p:spPr>
          <a:xfrm>
            <a:off x="481212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Tree>
    <p:extLst>
      <p:ext uri="{BB962C8B-B14F-4D97-AF65-F5344CB8AC3E}">
        <p14:creationId xmlns:p14="http://schemas.microsoft.com/office/powerpoint/2010/main" val="23282289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12186406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re présentation 7">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297368"/>
            <a:ext cx="8644128" cy="5546966"/>
          </a:xfrm>
          <a:prstGeom prst="rect">
            <a:avLst/>
          </a:prstGeom>
        </p:spPr>
      </p:pic>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4"/>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4"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pic>
        <p:nvPicPr>
          <p:cNvPr id="19"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02624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39750" y="404813"/>
            <a:ext cx="8064500" cy="495300"/>
          </a:xfrm>
          <a:prstGeom prst="rect">
            <a:avLst/>
          </a:prstGeom>
        </p:spPr>
        <p:txBody>
          <a:bodyPr/>
          <a:lstStyle/>
          <a:p>
            <a:endParaRPr lang="fr-FR" dirty="0"/>
          </a:p>
        </p:txBody>
      </p:sp>
      <p:sp>
        <p:nvSpPr>
          <p:cNvPr id="3" name="Espace réservé du contenu 2"/>
          <p:cNvSpPr>
            <a:spLocks noGrp="1"/>
          </p:cNvSpPr>
          <p:nvPr>
            <p:ph idx="1"/>
          </p:nvPr>
        </p:nvSpPr>
        <p:spPr>
          <a:xfrm>
            <a:off x="539750" y="1169988"/>
            <a:ext cx="8064500" cy="4851400"/>
          </a:xfrm>
          <a:prstGeom prst="rect">
            <a:avLst/>
          </a:prstGeom>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e la date 3"/>
          <p:cNvSpPr>
            <a:spLocks noGrp="1" noChangeArrowheads="1"/>
          </p:cNvSpPr>
          <p:nvPr>
            <p:ph type="dt" sz="half" idx="10"/>
          </p:nvPr>
        </p:nvSpPr>
        <p:spPr>
          <a:xfrm>
            <a:off x="827087" y="6092825"/>
            <a:ext cx="3863665" cy="360363"/>
          </a:xfrm>
          <a:prstGeom prst="rect">
            <a:avLst/>
          </a:prstGeom>
          <a:ln/>
        </p:spPr>
        <p:txBody>
          <a:bodyPr/>
          <a:lstStyle>
            <a:lvl1pPr>
              <a:defRPr/>
            </a:lvl1pPr>
          </a:lstStyle>
          <a:p>
            <a:fld id="{40359CC1-15A1-4644-B388-ECFF30BCF8AA}" type="datetime4">
              <a:rPr lang="fr-FR" altLang="fr-FR" smtClean="0"/>
              <a:pPr/>
              <a:t>9 avril 2018</a:t>
            </a:fld>
            <a:r>
              <a:rPr lang="fr-FR" altLang="fr-FR" dirty="0" smtClean="0"/>
              <a:t> </a:t>
            </a:r>
          </a:p>
          <a:p>
            <a:endParaRPr lang="fr-FR" altLang="fr-FR" dirty="0"/>
          </a:p>
        </p:txBody>
      </p:sp>
      <p:sp>
        <p:nvSpPr>
          <p:cNvPr id="5" name="Espace réservé du numéro de diapositiv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C1E1564E-73E6-47A7-BC97-7D60F78144EA}" type="slidenum">
              <a:rPr lang="fr-FR" altLang="fr-FR"/>
              <a:pPr/>
              <a:t>‹N°›</a:t>
            </a:fld>
            <a:endParaRPr lang="fr-FR" altLang="fr-FR"/>
          </a:p>
        </p:txBody>
      </p:sp>
    </p:spTree>
    <p:extLst>
      <p:ext uri="{BB962C8B-B14F-4D97-AF65-F5344CB8AC3E}">
        <p14:creationId xmlns:p14="http://schemas.microsoft.com/office/powerpoint/2010/main" val="256557854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a:extLst>
              <a:ext uri="{28A0092B-C50C-407E-A947-70E740481C1C}">
                <a14:useLocalDpi xmlns:a14="http://schemas.microsoft.com/office/drawing/2010/main" val="0"/>
              </a:ext>
            </a:extLst>
          </a:blip>
          <a:srcRect b="16261"/>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01137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ZoneTexte 11"/>
          <p:cNvSpPr txBox="1"/>
          <p:nvPr userDrawn="1"/>
        </p:nvSpPr>
        <p:spPr>
          <a:xfrm>
            <a:off x="629704" y="6394320"/>
            <a:ext cx="4950407" cy="230832"/>
          </a:xfrm>
          <a:prstGeom prst="rect">
            <a:avLst/>
          </a:prstGeom>
          <a:noFill/>
        </p:spPr>
        <p:txBody>
          <a:bodyPr wrap="square" rtlCol="0" anchor="ctr">
            <a:spAutoFit/>
          </a:bodyPr>
          <a:lstStyle/>
          <a:p>
            <a:pPr>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a:t>
            </a:r>
            <a:r>
              <a:rPr lang="fr-FR" sz="900" b="1" dirty="0" smtClean="0">
                <a:solidFill>
                  <a:srgbClr val="9E0827"/>
                </a:solidFill>
                <a:latin typeface="Arial Narrow" panose="020B0606020202030204" pitchFamily="34" charset="0"/>
              </a:rPr>
              <a:t>– </a:t>
            </a:r>
            <a:r>
              <a:rPr lang="fr-FR" sz="900" b="1" i="1" dirty="0" smtClean="0">
                <a:solidFill>
                  <a:srgbClr val="9E0827"/>
                </a:solidFill>
                <a:latin typeface="Arial Narrow" panose="020B0606020202030204" pitchFamily="34" charset="0"/>
              </a:rPr>
              <a:t>Document à usage interne, ne pas diffuser </a:t>
            </a:r>
            <a:r>
              <a:rPr lang="fr-FR" sz="900" b="1" dirty="0" smtClean="0">
                <a:solidFill>
                  <a:srgbClr val="9E0827"/>
                </a:solidFill>
                <a:latin typeface="Arial Narrow" panose="020B0606020202030204" pitchFamily="34" charset="0"/>
              </a:rPr>
              <a:t>  </a:t>
            </a: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42415006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33" name="ZoneTexte 3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prstClr val="white">
                    <a:lumMod val="65000"/>
                  </a:prstClr>
                </a:solidFill>
                <a:latin typeface="Arial Narrow" panose="020B0606020202030204" pitchFamily="34" charset="0"/>
              </a:rPr>
              <a:t>Des graphiques aux couleurs unies et dégradées</a:t>
            </a:r>
            <a:endParaRPr lang="fr-FR" dirty="0">
              <a:solidFill>
                <a:prstClr val="white">
                  <a:lumMod val="65000"/>
                </a:prstClr>
              </a:solidFill>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79975773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97977897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384261121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974653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6649384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40594473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4016579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BE">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990658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BE">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685663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BE">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687891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4597876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559785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8604353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9881866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36081255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a:extLst>
              <a:ext uri="{28A0092B-C50C-407E-A947-70E740481C1C}">
                <a14:useLocalDpi xmlns:a14="http://schemas.microsoft.com/office/drawing/2010/main" val="0"/>
              </a:ext>
            </a:extLst>
          </a:blip>
          <a:srcRect b="16261"/>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74063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ZoneTexte 11"/>
          <p:cNvSpPr txBox="1"/>
          <p:nvPr userDrawn="1"/>
        </p:nvSpPr>
        <p:spPr>
          <a:xfrm>
            <a:off x="629704" y="6394320"/>
            <a:ext cx="4950407" cy="230832"/>
          </a:xfrm>
          <a:prstGeom prst="rect">
            <a:avLst/>
          </a:prstGeom>
          <a:noFill/>
        </p:spPr>
        <p:txBody>
          <a:bodyPr wrap="square" rtlCol="0" anchor="ctr">
            <a:spAutoFit/>
          </a:bodyPr>
          <a:lstStyle/>
          <a:p>
            <a:pPr>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a:t>
            </a:r>
            <a:r>
              <a:rPr lang="fr-FR" sz="900" b="1" dirty="0" smtClean="0">
                <a:solidFill>
                  <a:srgbClr val="9E0827"/>
                </a:solidFill>
                <a:latin typeface="Arial Narrow" panose="020B0606020202030204" pitchFamily="34" charset="0"/>
              </a:rPr>
              <a:t>– </a:t>
            </a:r>
            <a:r>
              <a:rPr lang="fr-FR" sz="900" b="1" i="1" dirty="0" smtClean="0">
                <a:solidFill>
                  <a:srgbClr val="9E0827"/>
                </a:solidFill>
                <a:latin typeface="Arial Narrow" panose="020B0606020202030204" pitchFamily="34" charset="0"/>
              </a:rPr>
              <a:t>Document à usage interne, ne pas diffuser </a:t>
            </a:r>
            <a:r>
              <a:rPr lang="fr-FR" sz="900" b="1" dirty="0" smtClean="0">
                <a:solidFill>
                  <a:srgbClr val="9E0827"/>
                </a:solidFill>
                <a:latin typeface="Arial Narrow" panose="020B0606020202030204" pitchFamily="34" charset="0"/>
              </a:rPr>
              <a:t>  </a:t>
            </a: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92039893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33" name="ZoneTexte 3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prstClr val="white">
                    <a:lumMod val="65000"/>
                  </a:prstClr>
                </a:solidFill>
                <a:latin typeface="Arial Narrow" panose="020B0606020202030204" pitchFamily="34" charset="0"/>
              </a:rPr>
              <a:t>Des graphiques aux couleurs unies et dégradées</a:t>
            </a:r>
            <a:endParaRPr lang="fr-FR" dirty="0">
              <a:solidFill>
                <a:prstClr val="white">
                  <a:lumMod val="65000"/>
                </a:prstClr>
              </a:solidFill>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4681335"/>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9607876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160188325"/>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886696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6885541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9661087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9958193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BE">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4378942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BE">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1758710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BE">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4261304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6181397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4047903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9755817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8290087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1792167221"/>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a:extLst>
              <a:ext uri="{28A0092B-C50C-407E-A947-70E740481C1C}">
                <a14:useLocalDpi xmlns:a14="http://schemas.microsoft.com/office/drawing/2010/main" val="0"/>
              </a:ext>
            </a:extLst>
          </a:blip>
          <a:srcRect b="16261"/>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29148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ZoneTexte 11"/>
          <p:cNvSpPr txBox="1"/>
          <p:nvPr userDrawn="1"/>
        </p:nvSpPr>
        <p:spPr>
          <a:xfrm>
            <a:off x="629704" y="6394320"/>
            <a:ext cx="4950407" cy="230832"/>
          </a:xfrm>
          <a:prstGeom prst="rect">
            <a:avLst/>
          </a:prstGeom>
          <a:noFill/>
        </p:spPr>
        <p:txBody>
          <a:bodyPr wrap="square" rtlCol="0" anchor="ctr">
            <a:spAutoFit/>
          </a:bodyPr>
          <a:lstStyle/>
          <a:p>
            <a:pPr>
              <a:defRPr/>
            </a:pPr>
            <a:r>
              <a:rPr lang="fr-FR" sz="900" b="1" dirty="0" smtClean="0">
                <a:solidFill>
                  <a:srgbClr val="9E0827"/>
                </a:solidFill>
                <a:latin typeface="Arial Narrow" panose="020B0606020202030204" pitchFamily="34" charset="0"/>
              </a:rPr>
              <a:t>PROTECTION</a:t>
            </a:r>
            <a:r>
              <a:rPr lang="fr-FR" sz="900" b="1" baseline="0" dirty="0" smtClean="0">
                <a:solidFill>
                  <a:srgbClr val="9E0827"/>
                </a:solidFill>
                <a:latin typeface="Arial Narrow" panose="020B0606020202030204" pitchFamily="34" charset="0"/>
              </a:rPr>
              <a:t> DE L’ACTIVITÉ PROFESSIONNELLE </a:t>
            </a:r>
            <a:r>
              <a:rPr lang="fr-FR" sz="900" b="1" dirty="0" smtClean="0">
                <a:solidFill>
                  <a:srgbClr val="9E0827"/>
                </a:solidFill>
                <a:latin typeface="Arial Narrow" panose="020B0606020202030204" pitchFamily="34" charset="0"/>
              </a:rPr>
              <a:t>– </a:t>
            </a:r>
            <a:r>
              <a:rPr lang="fr-FR" sz="900" b="1" i="1" dirty="0" smtClean="0">
                <a:solidFill>
                  <a:srgbClr val="9E0827"/>
                </a:solidFill>
                <a:latin typeface="Arial Narrow" panose="020B0606020202030204" pitchFamily="34" charset="0"/>
              </a:rPr>
              <a:t>Document à usage interne, ne pas diffuser </a:t>
            </a:r>
            <a:r>
              <a:rPr lang="fr-FR" sz="900" b="1" dirty="0" smtClean="0">
                <a:solidFill>
                  <a:srgbClr val="9E0827"/>
                </a:solidFill>
                <a:latin typeface="Arial Narrow" panose="020B0606020202030204" pitchFamily="34" charset="0"/>
              </a:rPr>
              <a:t>  </a:t>
            </a: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342231949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33" name="ZoneTexte 3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prstClr val="white">
                    <a:lumMod val="65000"/>
                  </a:prstClr>
                </a:solidFill>
                <a:latin typeface="Arial Narrow" panose="020B0606020202030204" pitchFamily="34" charset="0"/>
              </a:rPr>
              <a:t>Des graphiques aux couleurs unies et dégradées</a:t>
            </a:r>
            <a:endParaRPr lang="fr-FR" dirty="0">
              <a:solidFill>
                <a:prstClr val="white">
                  <a:lumMod val="65000"/>
                </a:prstClr>
              </a:solidFill>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88559971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0378979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prstClr val="black"/>
                </a:solidFill>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prstClr val="black"/>
                </a:solidFill>
              </a:endParaRP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smtClean="0">
              <a:solidFill>
                <a:prstClr val="white"/>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prstClr val="white"/>
                </a:solidFill>
              </a:rPr>
              <a:pPr/>
              <a:t>‹N°›</a:t>
            </a:fld>
            <a:endParaRPr lang="fr-FR" dirty="0">
              <a:solidFill>
                <a:prstClr val="white"/>
              </a:solidFill>
            </a:endParaRPr>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986557946"/>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1953415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7792566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0949259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325602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BE">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8321450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BE">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9981268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BE">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692653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8887478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3590898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278769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0576997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17923103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2.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theme" Target="../theme/theme3.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4.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Image 1"/>
          <p:cNvPicPr>
            <a:picLocks noChangeAspect="1"/>
          </p:cNvPicPr>
          <p:nvPr userDrawn="1"/>
        </p:nvPicPr>
        <p:blipFill>
          <a:blip r:embed="rId3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titre de la présentation</a:t>
            </a:r>
            <a:endParaRPr lang="fr-FR" dirty="0"/>
          </a:p>
        </p:txBody>
      </p:sp>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752" r:id="rId1"/>
    <p:sldLayoutId id="2147483713" r:id="rId2"/>
    <p:sldLayoutId id="2147483714" r:id="rId3"/>
    <p:sldLayoutId id="2147483715" r:id="rId4"/>
    <p:sldLayoutId id="2147483745" r:id="rId5"/>
    <p:sldLayoutId id="2147483717" r:id="rId6"/>
    <p:sldLayoutId id="2147483746" r:id="rId7"/>
    <p:sldLayoutId id="2147483723" r:id="rId8"/>
    <p:sldLayoutId id="2147483719" r:id="rId9"/>
    <p:sldLayoutId id="2147483720" r:id="rId10"/>
    <p:sldLayoutId id="2147483721" r:id="rId11"/>
    <p:sldLayoutId id="2147483747" r:id="rId12"/>
    <p:sldLayoutId id="2147483725" r:id="rId13"/>
    <p:sldLayoutId id="2147483726" r:id="rId14"/>
    <p:sldLayoutId id="2147483727" r:id="rId15"/>
    <p:sldLayoutId id="2147483728" r:id="rId16"/>
    <p:sldLayoutId id="2147483748" r:id="rId17"/>
    <p:sldLayoutId id="2147483729" r:id="rId18"/>
    <p:sldLayoutId id="2147483730" r:id="rId19"/>
    <p:sldLayoutId id="2147483731" r:id="rId20"/>
    <p:sldLayoutId id="2147483732" r:id="rId21"/>
    <p:sldLayoutId id="2147483749" r:id="rId22"/>
    <p:sldLayoutId id="2147483733" r:id="rId23"/>
    <p:sldLayoutId id="2147483734" r:id="rId24"/>
    <p:sldLayoutId id="2147483735" r:id="rId25"/>
    <p:sldLayoutId id="2147483736" r:id="rId26"/>
    <p:sldLayoutId id="2147483750" r:id="rId27"/>
    <p:sldLayoutId id="2147483697" r:id="rId28"/>
    <p:sldLayoutId id="2147483753" r:id="rId29"/>
    <p:sldLayoutId id="2147483754" r:id="rId30"/>
  </p:sldLayoutIdLst>
  <p:timing>
    <p:tnLst>
      <p:par>
        <p:cTn id="1" dur="indefinite" restart="never" nodeType="tmRoot"/>
      </p:par>
    </p:tnLst>
  </p:timing>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332656"/>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99806975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332656"/>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99141212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332656"/>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solidFill>
                  <a:prstClr val="black">
                    <a:tint val="75000"/>
                  </a:prstClr>
                </a:solidFill>
              </a:rPr>
              <a:pPr/>
              <a:t>09/04/2018</a:t>
            </a:fld>
            <a:endParaRPr lang="fr-BE">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362960843"/>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4"/>
          </p:nvPr>
        </p:nvSpPr>
        <p:spPr>
          <a:xfrm>
            <a:off x="330363" y="5145261"/>
            <a:ext cx="8592357" cy="421940"/>
          </a:xfrm>
        </p:spPr>
        <p:txBody>
          <a:bodyPr/>
          <a:lstStyle/>
          <a:p>
            <a:r>
              <a:rPr lang="fr-FR" dirty="0" smtClean="0"/>
              <a:t>Avril 2018</a:t>
            </a:r>
            <a:endParaRPr lang="fr-FR" dirty="0"/>
          </a:p>
        </p:txBody>
      </p:sp>
      <p:sp>
        <p:nvSpPr>
          <p:cNvPr id="3" name="Espace réservé du texte 2"/>
          <p:cNvSpPr>
            <a:spLocks noGrp="1"/>
          </p:cNvSpPr>
          <p:nvPr>
            <p:ph type="body" sz="quarter" idx="15"/>
          </p:nvPr>
        </p:nvSpPr>
        <p:spPr/>
        <p:txBody>
          <a:bodyPr/>
          <a:lstStyle/>
          <a:p>
            <a:r>
              <a:rPr lang="fr-FR" sz="1800" dirty="0" smtClean="0"/>
              <a:t>- Présentation </a:t>
            </a:r>
            <a:r>
              <a:rPr lang="fr-FR" sz="1800" dirty="0"/>
              <a:t>de l’offre</a:t>
            </a:r>
          </a:p>
          <a:p>
            <a:r>
              <a:rPr lang="fr-FR" sz="1800" dirty="0"/>
              <a:t>- Tarifs </a:t>
            </a:r>
            <a:r>
              <a:rPr lang="fr-FR" sz="1800" dirty="0" smtClean="0"/>
              <a:t>2018</a:t>
            </a:r>
            <a:endParaRPr lang="fr-FR" sz="1800" dirty="0"/>
          </a:p>
          <a:p>
            <a:r>
              <a:rPr lang="fr-FR" sz="1800" dirty="0"/>
              <a:t>- Mode d’emploi de l’outil de souscription </a:t>
            </a:r>
          </a:p>
        </p:txBody>
      </p:sp>
      <p:sp>
        <p:nvSpPr>
          <p:cNvPr id="4" name="Espace réservé du texte 3"/>
          <p:cNvSpPr>
            <a:spLocks noGrp="1"/>
          </p:cNvSpPr>
          <p:nvPr>
            <p:ph type="body" sz="quarter" idx="16"/>
          </p:nvPr>
        </p:nvSpPr>
        <p:spPr/>
        <p:txBody>
          <a:bodyPr/>
          <a:lstStyle/>
          <a:p>
            <a:r>
              <a:rPr lang="fr-FR" dirty="0" smtClean="0"/>
              <a:t>Protection de l’activité professionnelle</a:t>
            </a:r>
            <a:endParaRPr lang="fr-FR" dirty="0"/>
          </a:p>
        </p:txBody>
      </p:sp>
      <p:sp>
        <p:nvSpPr>
          <p:cNvPr id="7" name="ZoneTexte 6"/>
          <p:cNvSpPr txBox="1"/>
          <p:nvPr/>
        </p:nvSpPr>
        <p:spPr>
          <a:xfrm>
            <a:off x="304610" y="6252585"/>
            <a:ext cx="4824536" cy="461665"/>
          </a:xfrm>
          <a:prstGeom prst="rect">
            <a:avLst/>
          </a:prstGeom>
          <a:noFill/>
        </p:spPr>
        <p:txBody>
          <a:bodyPr wrap="square" rtlCol="0">
            <a:spAutoFit/>
          </a:bodyPr>
          <a:lstStyle/>
          <a:p>
            <a:r>
              <a:rPr lang="fr-FR" sz="1200" i="1" dirty="0"/>
              <a:t>La Protection de l’Activité Professionnelle est un contrat de BPCE Assurances, entreprise régie par le Code des </a:t>
            </a:r>
            <a:r>
              <a:rPr lang="fr-FR" sz="1200" i="1" dirty="0" smtClean="0"/>
              <a:t>Assurances.</a:t>
            </a:r>
            <a:endParaRPr lang="fr-FR" sz="1200" i="1" dirty="0"/>
          </a:p>
        </p:txBody>
      </p:sp>
    </p:spTree>
    <p:extLst>
      <p:ext uri="{BB962C8B-B14F-4D97-AF65-F5344CB8AC3E}">
        <p14:creationId xmlns:p14="http://schemas.microsoft.com/office/powerpoint/2010/main" val="10329912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6"/>
          </p:nvPr>
        </p:nvSpPr>
        <p:spPr/>
        <p:txBody>
          <a:bodyPr/>
          <a:lstStyle/>
          <a:p>
            <a:r>
              <a:rPr lang="fr-FR" dirty="0" smtClean="0"/>
              <a:t>SOMMAIRE</a:t>
            </a:r>
            <a:endParaRPr lang="fr-FR" dirty="0"/>
          </a:p>
        </p:txBody>
      </p:sp>
      <p:sp>
        <p:nvSpPr>
          <p:cNvPr id="4" name="Espace réservé du contenu 2"/>
          <p:cNvSpPr>
            <a:spLocks noGrp="1"/>
          </p:cNvSpPr>
          <p:nvPr>
            <p:ph idx="1"/>
          </p:nvPr>
        </p:nvSpPr>
        <p:spPr>
          <a:xfrm>
            <a:off x="312241" y="1759422"/>
            <a:ext cx="8527801" cy="4351338"/>
          </a:xfrm>
        </p:spPr>
        <p:txBody>
          <a:bodyPr>
            <a:normAutofit/>
          </a:bodyPr>
          <a:lstStyle/>
          <a:p>
            <a:pPr marL="457200" indent="-457200">
              <a:buClr>
                <a:srgbClr val="007F9E"/>
              </a:buClr>
              <a:buFont typeface="+mj-lt"/>
              <a:buAutoNum type="arabicPeriod"/>
            </a:pPr>
            <a:r>
              <a:rPr lang="fr-FR" sz="3000" b="1" dirty="0" smtClean="0"/>
              <a:t>Présentation de l’Offre</a:t>
            </a:r>
          </a:p>
          <a:p>
            <a:pPr marL="457200" indent="-457200">
              <a:buClr>
                <a:srgbClr val="007F9E"/>
              </a:buClr>
              <a:buFont typeface="+mj-lt"/>
              <a:buAutoNum type="arabicPeriod"/>
            </a:pPr>
            <a:endParaRPr lang="fr-FR" sz="3000" i="1" dirty="0" smtClean="0"/>
          </a:p>
          <a:p>
            <a:pPr marL="457200" indent="-457200">
              <a:buClr>
                <a:srgbClr val="007F9E"/>
              </a:buClr>
              <a:buFont typeface="+mj-lt"/>
              <a:buAutoNum type="arabicPeriod"/>
            </a:pPr>
            <a:endParaRPr lang="fr-FR" sz="3000" i="1" dirty="0"/>
          </a:p>
          <a:p>
            <a:pPr marL="457200" indent="-457200">
              <a:buClr>
                <a:srgbClr val="007F9E"/>
              </a:buClr>
              <a:buFont typeface="+mj-lt"/>
              <a:buAutoNum type="arabicPeriod"/>
            </a:pPr>
            <a:r>
              <a:rPr lang="fr-FR" sz="3000" b="1" dirty="0" smtClean="0"/>
              <a:t> Mode d’emploi de l’outil de souscription </a:t>
            </a:r>
            <a:endParaRPr lang="fr-FR" sz="3000" b="1" dirty="0"/>
          </a:p>
        </p:txBody>
      </p:sp>
    </p:spTree>
    <p:extLst>
      <p:ext uri="{BB962C8B-B14F-4D97-AF65-F5344CB8AC3E}">
        <p14:creationId xmlns:p14="http://schemas.microsoft.com/office/powerpoint/2010/main" val="180803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419872" y="1268760"/>
            <a:ext cx="5328593" cy="4351338"/>
          </a:xfrm>
        </p:spPr>
        <p:txBody>
          <a:bodyPr/>
          <a:lstStyle/>
          <a:p>
            <a:pPr marL="0" indent="0">
              <a:buNone/>
            </a:pPr>
            <a:endParaRPr lang="fr-FR" dirty="0" smtClean="0"/>
          </a:p>
          <a:p>
            <a:pPr marL="0" indent="0">
              <a:buNone/>
            </a:pPr>
            <a:endParaRPr lang="fr-FR" dirty="0" smtClean="0"/>
          </a:p>
          <a:p>
            <a:pPr marL="0" indent="0">
              <a:buNone/>
            </a:pPr>
            <a:endParaRPr lang="fr-FR" dirty="0" smtClean="0"/>
          </a:p>
          <a:p>
            <a:pPr marL="0" indent="0">
              <a:buNone/>
            </a:pPr>
            <a:endParaRPr lang="fr-FR" sz="1000" b="1" dirty="0" smtClean="0"/>
          </a:p>
          <a:p>
            <a:pPr marL="0" indent="0">
              <a:buNone/>
            </a:pPr>
            <a:r>
              <a:rPr lang="fr-FR" b="1" dirty="0" smtClean="0"/>
              <a:t>Présentation de l’offre </a:t>
            </a:r>
            <a:endParaRPr lang="fr-FR" altLang="fr-FR" b="1" dirty="0"/>
          </a:p>
          <a:p>
            <a:endParaRPr lang="fr-FR" dirty="0"/>
          </a:p>
        </p:txBody>
      </p:sp>
      <p:sp>
        <p:nvSpPr>
          <p:cNvPr id="4" name="Rectangle 2"/>
          <p:cNvSpPr txBox="1">
            <a:spLocks noChangeArrowheads="1"/>
          </p:cNvSpPr>
          <p:nvPr/>
        </p:nvSpPr>
        <p:spPr>
          <a:xfrm>
            <a:off x="1403648" y="692150"/>
            <a:ext cx="1908175" cy="54006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fr-FR" altLang="fr-FR" dirty="0" smtClean="0">
              <a:solidFill>
                <a:prstClr val="black"/>
              </a:solidFill>
            </a:endParaRPr>
          </a:p>
          <a:p>
            <a:pPr algn="r"/>
            <a:endParaRPr lang="fr-FR" altLang="fr-FR" dirty="0">
              <a:solidFill>
                <a:prstClr val="black"/>
              </a:solidFill>
            </a:endParaRPr>
          </a:p>
          <a:p>
            <a:pPr algn="r"/>
            <a:endParaRPr lang="fr-FR" altLang="fr-FR" dirty="0">
              <a:solidFill>
                <a:prstClr val="black"/>
              </a:solidFill>
            </a:endParaRPr>
          </a:p>
          <a:p>
            <a:pPr algn="r"/>
            <a:r>
              <a:rPr lang="fr-FR" altLang="fr-FR" sz="10000" dirty="0" smtClean="0">
                <a:solidFill>
                  <a:srgbClr val="C00000"/>
                </a:solidFill>
              </a:rPr>
              <a:t>1</a:t>
            </a:r>
          </a:p>
        </p:txBody>
      </p:sp>
    </p:spTree>
    <p:extLst>
      <p:ext uri="{BB962C8B-B14F-4D97-AF65-F5344CB8AC3E}">
        <p14:creationId xmlns:p14="http://schemas.microsoft.com/office/powerpoint/2010/main" val="738294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25"/>
          <p:cNvSpPr>
            <a:spLocks noGrp="1"/>
          </p:cNvSpPr>
          <p:nvPr>
            <p:ph type="body" sz="quarter" idx="16"/>
          </p:nvPr>
        </p:nvSpPr>
        <p:spPr/>
        <p:txBody>
          <a:bodyPr/>
          <a:lstStyle/>
          <a:p>
            <a:r>
              <a:rPr lang="fr-FR" dirty="0" smtClean="0"/>
              <a:t>Caractéristiques (1/2)</a:t>
            </a:r>
            <a:endParaRPr lang="fr-FR" dirty="0"/>
          </a:p>
        </p:txBody>
      </p:sp>
      <p:sp>
        <p:nvSpPr>
          <p:cNvPr id="5" name="Espace réservé du numéro de diapositive 4"/>
          <p:cNvSpPr>
            <a:spLocks noGrp="1"/>
          </p:cNvSpPr>
          <p:nvPr>
            <p:ph type="sldNum" sz="quarter" idx="4294967295"/>
          </p:nvPr>
        </p:nvSpPr>
        <p:spPr>
          <a:xfrm>
            <a:off x="0" y="6092825"/>
            <a:ext cx="288925" cy="360363"/>
          </a:xfrm>
          <a:prstGeom prst="rect">
            <a:avLst/>
          </a:prstGeom>
        </p:spPr>
        <p:txBody>
          <a:bodyPr/>
          <a:lstStyle/>
          <a:p>
            <a:fld id="{C1E1564E-73E6-47A7-BC97-7D60F78144EA}" type="slidenum">
              <a:rPr lang="fr-FR" altLang="fr-FR" smtClean="0">
                <a:solidFill>
                  <a:srgbClr val="FFFFFF"/>
                </a:solidFill>
              </a:rPr>
              <a:pPr/>
              <a:t>4</a:t>
            </a:fld>
            <a:endParaRPr lang="fr-FR" altLang="fr-FR">
              <a:solidFill>
                <a:srgbClr val="FFFFFF"/>
              </a:solidFill>
            </a:endParaRPr>
          </a:p>
        </p:txBody>
      </p:sp>
      <p:sp>
        <p:nvSpPr>
          <p:cNvPr id="6" name="Rectangle à coins arrondis 5"/>
          <p:cNvSpPr/>
          <p:nvPr/>
        </p:nvSpPr>
        <p:spPr bwMode="auto">
          <a:xfrm>
            <a:off x="444500" y="1084050"/>
            <a:ext cx="8248649" cy="662864"/>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marL="0" lvl="1" algn="ctr">
              <a:spcBef>
                <a:spcPts val="0"/>
              </a:spcBef>
              <a:defRPr/>
            </a:pPr>
            <a:r>
              <a:rPr lang="fr-FR" sz="1300" b="1" dirty="0"/>
              <a:t>L’offre PAP permet de couvrir l’arrêt total, temporaire ou définitif de l’activité suite à un sinistre concernant :</a:t>
            </a:r>
          </a:p>
          <a:p>
            <a:pPr marL="0" lvl="1" algn="ctr">
              <a:spcBef>
                <a:spcPts val="0"/>
              </a:spcBef>
              <a:defRPr/>
            </a:pPr>
            <a:r>
              <a:rPr lang="fr-FR" sz="1300" b="1" dirty="0"/>
              <a:t>&gt; Les biens (détérioration des locaux ou des biens d’exploitation),</a:t>
            </a:r>
          </a:p>
          <a:p>
            <a:pPr marL="0" lvl="1" algn="ctr">
              <a:spcBef>
                <a:spcPts val="0"/>
              </a:spcBef>
              <a:defRPr/>
            </a:pPr>
            <a:r>
              <a:rPr lang="fr-FR" sz="1300" b="1" dirty="0"/>
              <a:t>&gt; Une incapacité de la « Personne clé »</a:t>
            </a:r>
          </a:p>
        </p:txBody>
      </p:sp>
      <p:sp>
        <p:nvSpPr>
          <p:cNvPr id="7" name="Flèche vers le bas 6"/>
          <p:cNvSpPr/>
          <p:nvPr/>
        </p:nvSpPr>
        <p:spPr>
          <a:xfrm>
            <a:off x="7496175" y="4408673"/>
            <a:ext cx="276225" cy="236537"/>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Flèche vers le bas 7"/>
          <p:cNvSpPr/>
          <p:nvPr/>
        </p:nvSpPr>
        <p:spPr>
          <a:xfrm>
            <a:off x="5448299" y="4408673"/>
            <a:ext cx="276225" cy="236537"/>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Flèche vers le bas 8"/>
          <p:cNvSpPr/>
          <p:nvPr/>
        </p:nvSpPr>
        <p:spPr>
          <a:xfrm>
            <a:off x="3423443" y="4382293"/>
            <a:ext cx="276225" cy="236537"/>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0" name="Rectangle à coins arrondis 9"/>
          <p:cNvSpPr/>
          <p:nvPr/>
        </p:nvSpPr>
        <p:spPr>
          <a:xfrm>
            <a:off x="2636044" y="1914835"/>
            <a:ext cx="4051300" cy="417512"/>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200" b="1" dirty="0">
                <a:solidFill>
                  <a:schemeClr val="accent1"/>
                </a:solidFill>
              </a:rPr>
              <a:t>Arrêt total de l’activité professionnelle</a:t>
            </a:r>
          </a:p>
        </p:txBody>
      </p:sp>
      <p:sp>
        <p:nvSpPr>
          <p:cNvPr id="11" name="Flèche vers le bas 10"/>
          <p:cNvSpPr/>
          <p:nvPr/>
        </p:nvSpPr>
        <p:spPr>
          <a:xfrm>
            <a:off x="1552575" y="4382294"/>
            <a:ext cx="276225" cy="236537"/>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Rectangle à coins arrondis 11"/>
          <p:cNvSpPr/>
          <p:nvPr/>
        </p:nvSpPr>
        <p:spPr>
          <a:xfrm>
            <a:off x="742156" y="2892425"/>
            <a:ext cx="1809750" cy="14605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t>Personne</a:t>
            </a:r>
          </a:p>
        </p:txBody>
      </p:sp>
      <p:sp>
        <p:nvSpPr>
          <p:cNvPr id="13" name="Rectangle à coins arrondis 12"/>
          <p:cNvSpPr/>
          <p:nvPr/>
        </p:nvSpPr>
        <p:spPr>
          <a:xfrm>
            <a:off x="2640806" y="2892425"/>
            <a:ext cx="1771650" cy="14605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fr-FR" sz="900" dirty="0">
                <a:solidFill>
                  <a:schemeClr val="bg1"/>
                </a:solidFill>
              </a:rPr>
              <a:t>Local</a:t>
            </a:r>
          </a:p>
        </p:txBody>
      </p:sp>
      <p:sp>
        <p:nvSpPr>
          <p:cNvPr id="14" name="Rectangle à coins arrondis 13"/>
          <p:cNvSpPr/>
          <p:nvPr/>
        </p:nvSpPr>
        <p:spPr>
          <a:xfrm>
            <a:off x="735806" y="2495550"/>
            <a:ext cx="3648075" cy="2508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b="1" dirty="0"/>
              <a:t>TEMPORAIRE</a:t>
            </a:r>
          </a:p>
        </p:txBody>
      </p:sp>
      <p:sp>
        <p:nvSpPr>
          <p:cNvPr id="15" name="Rectangle à coins arrondis 14"/>
          <p:cNvSpPr/>
          <p:nvPr/>
        </p:nvSpPr>
        <p:spPr>
          <a:xfrm>
            <a:off x="4598194" y="2508250"/>
            <a:ext cx="4011612" cy="241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b="1" dirty="0"/>
              <a:t>DEFINITIF</a:t>
            </a:r>
          </a:p>
        </p:txBody>
      </p:sp>
      <p:sp>
        <p:nvSpPr>
          <p:cNvPr id="16" name="Rectangle 15"/>
          <p:cNvSpPr/>
          <p:nvPr/>
        </p:nvSpPr>
        <p:spPr>
          <a:xfrm>
            <a:off x="2636044" y="3035299"/>
            <a:ext cx="1776412" cy="1260475"/>
          </a:xfrm>
          <a:prstGeom prst="rect">
            <a:avLst/>
          </a:prstGeom>
          <a:solidFill>
            <a:schemeClr val="bg1"/>
          </a:solidFill>
          <a:ln w="63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solidFill>
                  <a:schemeClr val="accent6">
                    <a:lumMod val="75000"/>
                  </a:schemeClr>
                </a:solidFill>
              </a:rPr>
              <a:t>Détérioration des locaux ou des biens d’exploitation suite à un sinistre garanti (ou incendie / explosion chez un des principaux fournisseurs de votre client)</a:t>
            </a:r>
          </a:p>
        </p:txBody>
      </p:sp>
      <p:sp>
        <p:nvSpPr>
          <p:cNvPr id="17" name="Rectangle 16"/>
          <p:cNvSpPr/>
          <p:nvPr/>
        </p:nvSpPr>
        <p:spPr>
          <a:xfrm>
            <a:off x="742156" y="3035300"/>
            <a:ext cx="1809750" cy="1270000"/>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solidFill>
                  <a:schemeClr val="tx1"/>
                </a:solidFill>
              </a:rPr>
              <a:t>Incapacité totale temporaire par suite d’accident ou de maladie </a:t>
            </a:r>
          </a:p>
        </p:txBody>
      </p:sp>
      <p:sp>
        <p:nvSpPr>
          <p:cNvPr id="18" name="Rectangle 17"/>
          <p:cNvSpPr/>
          <p:nvPr/>
        </p:nvSpPr>
        <p:spPr>
          <a:xfrm>
            <a:off x="6552406" y="3035300"/>
            <a:ext cx="2058988" cy="1285875"/>
          </a:xfrm>
          <a:prstGeom prst="rect">
            <a:avLst/>
          </a:prstGeom>
          <a:solidFill>
            <a:schemeClr val="bg1"/>
          </a:solidFill>
          <a:ln w="63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solidFill>
                  <a:schemeClr val="accent6">
                    <a:lumMod val="75000"/>
                  </a:schemeClr>
                </a:solidFill>
              </a:rPr>
              <a:t>Destruction des locaux ou des biens d’exploitation</a:t>
            </a:r>
          </a:p>
        </p:txBody>
      </p:sp>
      <p:sp>
        <p:nvSpPr>
          <p:cNvPr id="19" name="Rectangle 18"/>
          <p:cNvSpPr/>
          <p:nvPr/>
        </p:nvSpPr>
        <p:spPr>
          <a:xfrm>
            <a:off x="4598194" y="3035300"/>
            <a:ext cx="1890712" cy="1273175"/>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solidFill>
                  <a:schemeClr val="tx1"/>
                </a:solidFill>
              </a:rPr>
              <a:t>Incapacité totale permanente et définitive après accident</a:t>
            </a:r>
          </a:p>
        </p:txBody>
      </p:sp>
      <p:sp>
        <p:nvSpPr>
          <p:cNvPr id="20" name="Rectangle à coins arrondis 19"/>
          <p:cNvSpPr/>
          <p:nvPr/>
        </p:nvSpPr>
        <p:spPr>
          <a:xfrm>
            <a:off x="742156" y="4618830"/>
            <a:ext cx="1873250" cy="10255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t>Principe forfaitaire</a:t>
            </a:r>
          </a:p>
        </p:txBody>
      </p:sp>
      <p:sp>
        <p:nvSpPr>
          <p:cNvPr id="21" name="Rectangle à coins arrondis 20"/>
          <p:cNvSpPr/>
          <p:nvPr/>
        </p:nvSpPr>
        <p:spPr>
          <a:xfrm>
            <a:off x="2692400" y="4639467"/>
            <a:ext cx="1738313" cy="1004888"/>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fr-FR" sz="1000" dirty="0">
                <a:solidFill>
                  <a:schemeClr val="bg1"/>
                </a:solidFill>
              </a:rPr>
              <a:t>Remboursement à hauteur des frais généraux* </a:t>
            </a:r>
            <a:br>
              <a:rPr lang="fr-FR" sz="1000" dirty="0">
                <a:solidFill>
                  <a:schemeClr val="bg1"/>
                </a:solidFill>
              </a:rPr>
            </a:br>
            <a:r>
              <a:rPr lang="fr-FR" sz="800" dirty="0">
                <a:solidFill>
                  <a:schemeClr val="bg1"/>
                </a:solidFill>
              </a:rPr>
              <a:t>(dans la limite du plafond de l’option choisie)</a:t>
            </a:r>
          </a:p>
        </p:txBody>
      </p:sp>
      <p:sp>
        <p:nvSpPr>
          <p:cNvPr id="22" name="Rectangle à coins arrondis 21"/>
          <p:cNvSpPr/>
          <p:nvPr/>
        </p:nvSpPr>
        <p:spPr>
          <a:xfrm>
            <a:off x="4661694" y="4645210"/>
            <a:ext cx="1882775" cy="100965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t>Capital</a:t>
            </a:r>
          </a:p>
        </p:txBody>
      </p:sp>
      <p:sp>
        <p:nvSpPr>
          <p:cNvPr id="23" name="Rectangle à coins arrondis 22"/>
          <p:cNvSpPr/>
          <p:nvPr/>
        </p:nvSpPr>
        <p:spPr>
          <a:xfrm>
            <a:off x="6624637" y="4654735"/>
            <a:ext cx="2019300" cy="9906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fr-FR" sz="1000" dirty="0">
                <a:solidFill>
                  <a:schemeClr val="bg1"/>
                </a:solidFill>
              </a:rPr>
              <a:t>Indemnité à hauteur de la valeur de cession de l’entreprise à la veille du sinistre appréciée par l’expert </a:t>
            </a:r>
            <a:r>
              <a:rPr lang="fr-FR" sz="800" dirty="0">
                <a:solidFill>
                  <a:srgbClr val="FFFFFF"/>
                </a:solidFill>
              </a:rPr>
              <a:t>(dans la limite du plafond de l’option choisie)</a:t>
            </a:r>
            <a:endParaRPr lang="fr-FR" sz="1000" dirty="0">
              <a:solidFill>
                <a:schemeClr val="bg1"/>
              </a:solidFill>
            </a:endParaRPr>
          </a:p>
        </p:txBody>
      </p:sp>
      <p:sp>
        <p:nvSpPr>
          <p:cNvPr id="24" name="Rectangle à coins arrondis 23"/>
          <p:cNvSpPr/>
          <p:nvPr/>
        </p:nvSpPr>
        <p:spPr>
          <a:xfrm>
            <a:off x="4602956" y="2892425"/>
            <a:ext cx="1898650" cy="14605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1000" dirty="0"/>
              <a:t>Personne</a:t>
            </a:r>
          </a:p>
        </p:txBody>
      </p:sp>
      <p:sp>
        <p:nvSpPr>
          <p:cNvPr id="25" name="Rectangle à coins arrondis 24"/>
          <p:cNvSpPr/>
          <p:nvPr/>
        </p:nvSpPr>
        <p:spPr>
          <a:xfrm>
            <a:off x="6552406" y="2892425"/>
            <a:ext cx="2063750" cy="15875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fr-FR" sz="900" dirty="0">
                <a:solidFill>
                  <a:schemeClr val="bg1"/>
                </a:solidFill>
              </a:rPr>
              <a:t>Local</a:t>
            </a:r>
          </a:p>
        </p:txBody>
      </p:sp>
      <p:sp>
        <p:nvSpPr>
          <p:cNvPr id="28" name="Rectangle à coins arrondis 27"/>
          <p:cNvSpPr/>
          <p:nvPr/>
        </p:nvSpPr>
        <p:spPr bwMode="auto">
          <a:xfrm>
            <a:off x="1264681" y="5741191"/>
            <a:ext cx="7035800" cy="3302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spcBef>
                <a:spcPct val="55000"/>
              </a:spcBef>
              <a:defRPr/>
            </a:pPr>
            <a:r>
              <a:rPr lang="fr-FR" sz="1000" dirty="0">
                <a:solidFill>
                  <a:schemeClr val="bg1"/>
                </a:solidFill>
                <a:latin typeface="+mj-lt"/>
              </a:rPr>
              <a:t>Des services d’assistance enrichis pour accompagner votre client Pro au quotidien</a:t>
            </a:r>
          </a:p>
        </p:txBody>
      </p:sp>
      <p:sp>
        <p:nvSpPr>
          <p:cNvPr id="29" name="ZoneTexte 50"/>
          <p:cNvSpPr txBox="1">
            <a:spLocks noChangeArrowheads="1"/>
          </p:cNvSpPr>
          <p:nvPr/>
        </p:nvSpPr>
        <p:spPr bwMode="auto">
          <a:xfrm>
            <a:off x="4140200" y="5327825"/>
            <a:ext cx="85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algn="ctr" eaLnBrk="1" hangingPunct="1">
              <a:spcBef>
                <a:spcPct val="55000"/>
              </a:spcBef>
            </a:pPr>
            <a:r>
              <a:rPr lang="fr-FR" altLang="fr-FR" sz="2800" b="1" dirty="0">
                <a:solidFill>
                  <a:schemeClr val="accent1"/>
                </a:solidFill>
                <a:latin typeface="Calibri" pitchFamily="34" charset="0"/>
              </a:rPr>
              <a:t>+</a:t>
            </a:r>
          </a:p>
        </p:txBody>
      </p:sp>
      <p:sp>
        <p:nvSpPr>
          <p:cNvPr id="30" name="Flèche à angle droit 29"/>
          <p:cNvSpPr/>
          <p:nvPr/>
        </p:nvSpPr>
        <p:spPr bwMode="auto">
          <a:xfrm rot="10800000">
            <a:off x="1657240" y="2109623"/>
            <a:ext cx="962819" cy="208757"/>
          </a:xfrm>
          <a:prstGeom prst="ben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31" name="Flèche à angle droit 30"/>
          <p:cNvSpPr/>
          <p:nvPr/>
        </p:nvSpPr>
        <p:spPr bwMode="auto">
          <a:xfrm rot="10800000" flipH="1">
            <a:off x="6674313" y="2103459"/>
            <a:ext cx="962819" cy="208757"/>
          </a:xfrm>
          <a:prstGeom prst="ben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Tree>
    <p:extLst>
      <p:ext uri="{BB962C8B-B14F-4D97-AF65-F5344CB8AC3E}">
        <p14:creationId xmlns:p14="http://schemas.microsoft.com/office/powerpoint/2010/main" val="3742984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p:cNvSpPr>
            <a:spLocks noGrp="1"/>
          </p:cNvSpPr>
          <p:nvPr>
            <p:ph type="body" sz="quarter" idx="16"/>
          </p:nvPr>
        </p:nvSpPr>
        <p:spPr/>
        <p:txBody>
          <a:bodyPr/>
          <a:lstStyle/>
          <a:p>
            <a:r>
              <a:rPr lang="fr-FR" dirty="0"/>
              <a:t>Caractéristiques (2/2)</a:t>
            </a:r>
          </a:p>
        </p:txBody>
      </p:sp>
      <p:sp>
        <p:nvSpPr>
          <p:cNvPr id="6" name="Rectangle à coins arrondis 5"/>
          <p:cNvSpPr/>
          <p:nvPr/>
        </p:nvSpPr>
        <p:spPr bwMode="auto">
          <a:xfrm>
            <a:off x="258585" y="1086136"/>
            <a:ext cx="8413659" cy="3011383"/>
          </a:xfrm>
          <a:prstGeom prst="roundRect">
            <a:avLst/>
          </a:prstGeom>
          <a:noFill/>
          <a:ln w="9525" cap="flat" cmpd="sng" algn="ctr">
            <a:solidFill>
              <a:schemeClr val="tx1"/>
            </a:solidFill>
            <a:prstDash val="solid"/>
            <a:round/>
            <a:headEnd type="none" w="med" len="med"/>
            <a:tailEnd type="none" w="med" len="med"/>
          </a:ln>
          <a:effectLst/>
        </p:spPr>
        <p:txBody>
          <a:bodyPr/>
          <a:lstStyle/>
          <a:p>
            <a:pPr>
              <a:spcBef>
                <a:spcPts val="0"/>
              </a:spcBef>
              <a:buFont typeface="Wingdings" pitchFamily="2" charset="2"/>
              <a:buChar char="§"/>
              <a:defRPr/>
            </a:pPr>
            <a:r>
              <a:rPr lang="fr-FR" sz="1100" dirty="0">
                <a:latin typeface="Verdana" panose="020B0604030504040204" pitchFamily="34" charset="0"/>
                <a:ea typeface="Verdana" panose="020B0604030504040204" pitchFamily="34" charset="0"/>
                <a:cs typeface="Verdana" panose="020B0604030504040204" pitchFamily="34" charset="0"/>
              </a:rPr>
              <a:t> </a:t>
            </a:r>
            <a:r>
              <a:rPr lang="fr-FR" sz="1200" b="1" dirty="0">
                <a:solidFill>
                  <a:schemeClr val="accent1"/>
                </a:solidFill>
                <a:latin typeface="Verdana" panose="020B0604030504040204" pitchFamily="34" charset="0"/>
                <a:ea typeface="Verdana" panose="020B0604030504040204" pitchFamily="34" charset="0"/>
                <a:cs typeface="Verdana" panose="020B0604030504040204" pitchFamily="34" charset="0"/>
              </a:rPr>
              <a:t>5 options et 3 durée d’indemnisation sont proposés au client (3 mois, 6 mois ou 12 mois)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242" y="1497194"/>
            <a:ext cx="5334000"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à coins arrondis 7"/>
          <p:cNvSpPr/>
          <p:nvPr/>
        </p:nvSpPr>
        <p:spPr bwMode="auto">
          <a:xfrm>
            <a:off x="190591" y="4195721"/>
            <a:ext cx="8549648" cy="1195675"/>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a:lstStyle/>
          <a:p>
            <a:pPr>
              <a:spcBef>
                <a:spcPts val="0"/>
              </a:spcBef>
              <a:defRPr/>
            </a:pPr>
            <a:r>
              <a:rPr lang="fr-FR" sz="1200" b="1" dirty="0">
                <a:solidFill>
                  <a:schemeClr val="accent1"/>
                </a:solidFill>
                <a:latin typeface="Verdana" panose="020B0604030504040204" pitchFamily="34" charset="0"/>
                <a:ea typeface="Verdana" panose="020B0604030504040204" pitchFamily="34" charset="0"/>
                <a:cs typeface="Verdana" panose="020B0604030504040204" pitchFamily="34" charset="0"/>
              </a:rPr>
              <a:t>Eligibilité à l’offre </a:t>
            </a:r>
          </a:p>
          <a:p>
            <a:pPr>
              <a:spcBef>
                <a:spcPts val="0"/>
              </a:spcBef>
              <a:buFont typeface="Wingdings" pitchFamily="2" charset="2"/>
              <a:buChar char="§"/>
              <a:defRPr/>
            </a:pPr>
            <a:r>
              <a:rPr lang="fr-FR" sz="1200" dirty="0">
                <a:latin typeface="+mj-lt"/>
              </a:rPr>
              <a:t> Toutes personnes physique exerçant : soit une activité indépendante de commerçant, d’artisan, ou de profession libérale soit un chef d’entreprise de moins de 10 salariés</a:t>
            </a:r>
          </a:p>
          <a:p>
            <a:pPr>
              <a:spcBef>
                <a:spcPts val="0"/>
              </a:spcBef>
              <a:buFont typeface="Wingdings" pitchFamily="2" charset="2"/>
              <a:buChar char="§"/>
              <a:defRPr/>
            </a:pPr>
            <a:r>
              <a:rPr lang="fr-FR" sz="1200" dirty="0">
                <a:latin typeface="+mj-lt"/>
              </a:rPr>
              <a:t> </a:t>
            </a:r>
            <a:r>
              <a:rPr lang="fr-FR" sz="1200" dirty="0" smtClean="0">
                <a:latin typeface="+mj-lt"/>
              </a:rPr>
              <a:t>Toutes personnes </a:t>
            </a:r>
            <a:r>
              <a:rPr lang="fr-FR" sz="1200" dirty="0">
                <a:latin typeface="+mj-lt"/>
              </a:rPr>
              <a:t>physiques qui ont leur résidence habituelle et exercent leur activité professionnelle dans un local professionnel*</a:t>
            </a:r>
          </a:p>
          <a:p>
            <a:pPr>
              <a:spcBef>
                <a:spcPts val="0"/>
              </a:spcBef>
              <a:defRPr/>
            </a:pPr>
            <a:r>
              <a:rPr lang="fr-FR" sz="800" i="1" dirty="0" smtClean="0">
                <a:latin typeface="+mj-lt"/>
              </a:rPr>
              <a:t>*En </a:t>
            </a:r>
            <a:r>
              <a:rPr lang="fr-FR" sz="800" i="1" dirty="0">
                <a:latin typeface="+mj-lt"/>
              </a:rPr>
              <a:t>France métropolitaine (y compris la Corse) ou dans les Principautés de Monaco ou d'Andorre</a:t>
            </a:r>
          </a:p>
        </p:txBody>
      </p:sp>
      <p:sp>
        <p:nvSpPr>
          <p:cNvPr id="9" name="Rectangle à coins arrondis 8"/>
          <p:cNvSpPr/>
          <p:nvPr/>
        </p:nvSpPr>
        <p:spPr bwMode="auto">
          <a:xfrm>
            <a:off x="190591" y="5493245"/>
            <a:ext cx="8549648" cy="508000"/>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a:lstStyle/>
          <a:p>
            <a:pPr>
              <a:spcBef>
                <a:spcPts val="0"/>
              </a:spcBef>
              <a:defRPr/>
            </a:pPr>
            <a:r>
              <a:rPr lang="fr-FR" sz="1200" b="1" dirty="0" smtClean="0">
                <a:solidFill>
                  <a:schemeClr val="accent1"/>
                </a:solidFill>
                <a:latin typeface="Verdana"/>
              </a:rPr>
              <a:t>Personnes clés : </a:t>
            </a:r>
            <a:r>
              <a:rPr lang="fr-FR" sz="1200" b="1" dirty="0">
                <a:solidFill>
                  <a:schemeClr val="accent1"/>
                </a:solidFill>
                <a:latin typeface="Verdana"/>
              </a:rPr>
              <a:t>â</a:t>
            </a:r>
            <a:r>
              <a:rPr lang="fr-FR" sz="1200" b="1" dirty="0" smtClean="0">
                <a:solidFill>
                  <a:schemeClr val="accent1"/>
                </a:solidFill>
                <a:latin typeface="Verdana"/>
              </a:rPr>
              <a:t>ge limite </a:t>
            </a:r>
            <a:r>
              <a:rPr lang="fr-FR" sz="1200" b="1" dirty="0">
                <a:solidFill>
                  <a:schemeClr val="accent1"/>
                </a:solidFill>
                <a:latin typeface="Verdana"/>
              </a:rPr>
              <a:t>et limite des garanties</a:t>
            </a:r>
          </a:p>
          <a:p>
            <a:pPr>
              <a:spcBef>
                <a:spcPts val="0"/>
              </a:spcBef>
              <a:buFont typeface="Wingdings" pitchFamily="2" charset="2"/>
              <a:buChar char="§"/>
              <a:defRPr/>
            </a:pPr>
            <a:r>
              <a:rPr lang="fr-FR" sz="1200" dirty="0">
                <a:latin typeface="+mj-lt"/>
              </a:rPr>
              <a:t> </a:t>
            </a:r>
            <a:r>
              <a:rPr lang="fr-FR" sz="1200" dirty="0" smtClean="0">
                <a:latin typeface="+mj-lt"/>
              </a:rPr>
              <a:t>60 </a:t>
            </a:r>
            <a:r>
              <a:rPr lang="fr-FR" sz="1200" dirty="0">
                <a:latin typeface="+mj-lt"/>
              </a:rPr>
              <a:t>ans</a:t>
            </a:r>
            <a:endParaRPr lang="fr-FR" sz="1200" b="1" dirty="0">
              <a:solidFill>
                <a:srgbClr val="581D74"/>
              </a:solidFill>
              <a:latin typeface="Verdana"/>
            </a:endParaRPr>
          </a:p>
          <a:p>
            <a:pPr>
              <a:spcBef>
                <a:spcPts val="0"/>
              </a:spcBef>
              <a:defRPr/>
            </a:pPr>
            <a:endParaRPr lang="fr-FR" sz="1200" dirty="0">
              <a:latin typeface="+mj-lt"/>
            </a:endParaRPr>
          </a:p>
          <a:p>
            <a:pPr>
              <a:spcBef>
                <a:spcPts val="0"/>
              </a:spcBef>
              <a:defRPr/>
            </a:pPr>
            <a:endParaRPr lang="fr-FR" sz="1200" dirty="0">
              <a:latin typeface="+mj-lt"/>
            </a:endParaRPr>
          </a:p>
        </p:txBody>
      </p:sp>
    </p:spTree>
    <p:extLst>
      <p:ext uri="{BB962C8B-B14F-4D97-AF65-F5344CB8AC3E}">
        <p14:creationId xmlns:p14="http://schemas.microsoft.com/office/powerpoint/2010/main" val="539382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Espace réservé du texte 54"/>
          <p:cNvSpPr>
            <a:spLocks noGrp="1"/>
          </p:cNvSpPr>
          <p:nvPr>
            <p:ph type="body" sz="quarter" idx="16"/>
          </p:nvPr>
        </p:nvSpPr>
        <p:spPr/>
        <p:txBody>
          <a:bodyPr/>
          <a:lstStyle/>
          <a:p>
            <a:r>
              <a:rPr lang="fr-FR" dirty="0"/>
              <a:t>Démarche</a:t>
            </a:r>
          </a:p>
        </p:txBody>
      </p:sp>
      <p:sp>
        <p:nvSpPr>
          <p:cNvPr id="5" name="Espace réservé du numéro de diapositive 4"/>
          <p:cNvSpPr>
            <a:spLocks noGrp="1"/>
          </p:cNvSpPr>
          <p:nvPr>
            <p:ph type="sldNum" sz="quarter" idx="4294967295"/>
          </p:nvPr>
        </p:nvSpPr>
        <p:spPr>
          <a:xfrm>
            <a:off x="0" y="6092825"/>
            <a:ext cx="288925" cy="360363"/>
          </a:xfrm>
          <a:prstGeom prst="rect">
            <a:avLst/>
          </a:prstGeom>
        </p:spPr>
        <p:txBody>
          <a:bodyPr/>
          <a:lstStyle/>
          <a:p>
            <a:fld id="{C1E1564E-73E6-47A7-BC97-7D60F78144EA}" type="slidenum">
              <a:rPr lang="fr-FR" altLang="fr-FR" smtClean="0">
                <a:solidFill>
                  <a:srgbClr val="FFFFFF"/>
                </a:solidFill>
              </a:rPr>
              <a:pPr/>
              <a:t>6</a:t>
            </a:fld>
            <a:endParaRPr lang="fr-FR" altLang="fr-FR">
              <a:solidFill>
                <a:srgbClr val="FFFFFF"/>
              </a:solidFill>
            </a:endParaRPr>
          </a:p>
        </p:txBody>
      </p:sp>
      <p:sp>
        <p:nvSpPr>
          <p:cNvPr id="6" name="Rectangle 5"/>
          <p:cNvSpPr/>
          <p:nvPr/>
        </p:nvSpPr>
        <p:spPr>
          <a:xfrm>
            <a:off x="539552" y="1038181"/>
            <a:ext cx="7344816" cy="795126"/>
          </a:xfrm>
          <a:prstGeom prst="rect">
            <a:avLst/>
          </a:prstGeom>
          <a:noFill/>
          <a:ln w="25400" cap="flat" cmpd="sng" algn="ctr">
            <a:noFill/>
            <a:prstDash val="solid"/>
          </a:ln>
          <a:effectLst/>
        </p:spPr>
        <p:txBody>
          <a:bodyPr lIns="0" t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smtClean="0">
                <a:ln>
                  <a:noFill/>
                </a:ln>
                <a:solidFill>
                  <a:srgbClr val="C00000"/>
                </a:solidFill>
                <a:effectLst/>
                <a:uLnTx/>
                <a:uFillTx/>
                <a:latin typeface="Arial"/>
              </a:rPr>
              <a:t>LES 4 PRINCIPAUX ARGUMENTS A METTRE EN ÉVIDENCE</a:t>
            </a:r>
          </a:p>
        </p:txBody>
      </p:sp>
      <p:grpSp>
        <p:nvGrpSpPr>
          <p:cNvPr id="7" name="Groupe 6"/>
          <p:cNvGrpSpPr/>
          <p:nvPr/>
        </p:nvGrpSpPr>
        <p:grpSpPr>
          <a:xfrm>
            <a:off x="1347639" y="2629527"/>
            <a:ext cx="6647978" cy="648000"/>
            <a:chOff x="290067" y="1763291"/>
            <a:chExt cx="6647978" cy="648000"/>
          </a:xfrm>
        </p:grpSpPr>
        <p:sp>
          <p:nvSpPr>
            <p:cNvPr id="8" name="ZoneTexte 7"/>
            <p:cNvSpPr txBox="1"/>
            <p:nvPr/>
          </p:nvSpPr>
          <p:spPr bwMode="auto">
            <a:xfrm>
              <a:off x="290067" y="1829966"/>
              <a:ext cx="2112168" cy="504000"/>
            </a:xfrm>
            <a:prstGeom prst="rect">
              <a:avLst/>
            </a:prstGeom>
            <a:gradFill flip="none" rotWithShape="1">
              <a:gsLst>
                <a:gs pos="0">
                  <a:srgbClr val="AE1616">
                    <a:shade val="30000"/>
                    <a:satMod val="115000"/>
                  </a:srgbClr>
                </a:gs>
                <a:gs pos="50000">
                  <a:srgbClr val="AE1616">
                    <a:shade val="67500"/>
                    <a:satMod val="115000"/>
                  </a:srgbClr>
                </a:gs>
                <a:gs pos="100000">
                  <a:srgbClr val="AE1616">
                    <a:shade val="100000"/>
                    <a:satMod val="115000"/>
                  </a:srgbClr>
                </a:gs>
              </a:gsLst>
              <a:lin ang="8100000" scaled="1"/>
              <a:tileRect/>
            </a:gradFill>
            <a:ln w="25400" cap="flat" cmpd="sng" algn="ctr">
              <a:noFill/>
              <a:prstDash val="solid"/>
            </a:ln>
            <a:effectLst>
              <a:outerShdw blurRad="50800" dist="38100" dir="5400000" algn="t" rotWithShape="0">
                <a:prstClr val="black">
                  <a:alpha val="40000"/>
                </a:prstClr>
              </a:outerShdw>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prstDash val="solid"/>
                  </a:ln>
                  <a:solidFill>
                    <a:srgbClr val="FFFFFF"/>
                  </a:solidFill>
                  <a:effectLst/>
                  <a:uLnTx/>
                  <a:uFillTx/>
                  <a:latin typeface="Arial"/>
                </a:rPr>
                <a:t>2</a:t>
              </a:r>
              <a:r>
                <a:rPr kumimoji="0" lang="fr-FR" sz="1400" b="1" i="0" u="none" strike="noStrike" kern="0" cap="none" spc="0" normalizeH="0" baseline="30000" noProof="0" dirty="0">
                  <a:ln>
                    <a:prstDash val="solid"/>
                  </a:ln>
                  <a:solidFill>
                    <a:srgbClr val="FFFFFF"/>
                  </a:solidFill>
                  <a:effectLst/>
                  <a:uLnTx/>
                  <a:uFillTx/>
                  <a:latin typeface="Arial"/>
                </a:rPr>
                <a:t>ÈME</a:t>
              </a:r>
              <a:r>
                <a:rPr kumimoji="0" lang="fr-FR" sz="1400" b="1" i="0" u="none" strike="noStrike" kern="0" cap="none" spc="0" normalizeH="0" baseline="0" noProof="0" dirty="0">
                  <a:ln>
                    <a:prstDash val="solid"/>
                  </a:ln>
                  <a:solidFill>
                    <a:srgbClr val="FFFFFF"/>
                  </a:solidFill>
                  <a:effectLst/>
                  <a:uLnTx/>
                  <a:uFillTx/>
                  <a:latin typeface="Arial"/>
                </a:rPr>
                <a:t> ARGUMENT</a:t>
              </a:r>
            </a:p>
          </p:txBody>
        </p:sp>
        <p:sp>
          <p:nvSpPr>
            <p:cNvPr id="9" name="ZoneTexte 8"/>
            <p:cNvSpPr txBox="1"/>
            <p:nvPr/>
          </p:nvSpPr>
          <p:spPr bwMode="auto">
            <a:xfrm>
              <a:off x="2916584" y="1763291"/>
              <a:ext cx="4021461" cy="648000"/>
            </a:xfrm>
            <a:prstGeom prst="rect">
              <a:avLst/>
            </a:prstGeom>
            <a:noFill/>
            <a:ln w="19050" cap="flat" cmpd="sng" algn="ctr">
              <a:noFill/>
              <a:prstDash val="solid"/>
            </a:ln>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l" defTabSz="914400" eaLnBrk="0" fontAlgn="base" latinLnBrk="0" hangingPunct="0">
                <a:lnSpc>
                  <a:spcPct val="100000"/>
                </a:lnSpc>
                <a:spcBef>
                  <a:spcPct val="0"/>
                </a:spcBef>
                <a:spcAft>
                  <a:spcPct val="0"/>
                </a:spcAft>
                <a:buClrTx/>
                <a:buSzTx/>
                <a:buFontTx/>
                <a:buNone/>
                <a:tabLst/>
                <a:defRPr/>
              </a:pPr>
              <a:r>
                <a:rPr kumimoji="0" lang="fr-FR" sz="1400" b="0" i="0" u="none" strike="noStrike" kern="0" cap="none" spc="0" normalizeH="0" baseline="0" noProof="0" dirty="0" smtClean="0">
                  <a:ln>
                    <a:prstDash val="solid"/>
                  </a:ln>
                  <a:solidFill>
                    <a:srgbClr val="800000"/>
                  </a:solidFill>
                  <a:effectLst/>
                  <a:uLnTx/>
                  <a:uFillTx/>
                  <a:latin typeface="Arial"/>
                </a:rPr>
                <a:t>GARANTIR</a:t>
              </a:r>
              <a:r>
                <a:rPr kumimoji="0" lang="fr-FR" sz="1400" b="0" i="0" u="none" strike="noStrike" kern="0" cap="none" spc="0" normalizeH="0" baseline="0" noProof="0" dirty="0" smtClean="0">
                  <a:ln>
                    <a:prstDash val="solid"/>
                  </a:ln>
                  <a:solidFill>
                    <a:srgbClr val="000000"/>
                  </a:solidFill>
                  <a:effectLst/>
                  <a:uLnTx/>
                  <a:uFillTx/>
                  <a:latin typeface="Arial"/>
                </a:rPr>
                <a:t/>
              </a:r>
              <a:br>
                <a:rPr kumimoji="0" lang="fr-FR" sz="1400" b="0" i="0" u="none" strike="noStrike" kern="0" cap="none" spc="0" normalizeH="0" baseline="0" noProof="0" dirty="0" smtClean="0">
                  <a:ln>
                    <a:prstDash val="solid"/>
                  </a:ln>
                  <a:solidFill>
                    <a:srgbClr val="000000"/>
                  </a:solidFill>
                  <a:effectLst/>
                  <a:uLnTx/>
                  <a:uFillTx/>
                  <a:latin typeface="Arial"/>
                </a:rPr>
              </a:br>
              <a:r>
                <a:rPr kumimoji="0" lang="fr-FR" sz="1400" b="0" i="0" u="none" strike="noStrike" kern="0" cap="none" spc="0" normalizeH="0" baseline="0" noProof="0" dirty="0" smtClean="0">
                  <a:ln>
                    <a:prstDash val="solid"/>
                  </a:ln>
                  <a:solidFill>
                    <a:srgbClr val="000000"/>
                  </a:solidFill>
                  <a:effectLst/>
                  <a:uLnTx/>
                  <a:uFillTx/>
                  <a:latin typeface="Arial"/>
                </a:rPr>
                <a:t>LES REVENUS DE L’ENTREPRISE</a:t>
              </a:r>
              <a:endParaRPr kumimoji="0" lang="fr-FR" sz="1400" b="0" i="0" u="none" strike="noStrike" kern="0" cap="none" spc="0" normalizeH="0" baseline="0" noProof="0" dirty="0">
                <a:ln>
                  <a:prstDash val="solid"/>
                </a:ln>
                <a:solidFill>
                  <a:srgbClr val="000000"/>
                </a:solidFill>
                <a:effectLst/>
                <a:uLnTx/>
                <a:uFillTx/>
                <a:latin typeface="Arial"/>
              </a:endParaRPr>
            </a:p>
          </p:txBody>
        </p:sp>
        <p:grpSp>
          <p:nvGrpSpPr>
            <p:cNvPr id="10" name="Groupe 43"/>
            <p:cNvGrpSpPr/>
            <p:nvPr/>
          </p:nvGrpSpPr>
          <p:grpSpPr>
            <a:xfrm>
              <a:off x="2492152" y="1835299"/>
              <a:ext cx="252000" cy="504000"/>
              <a:chOff x="3131840" y="3972297"/>
              <a:chExt cx="252000" cy="504000"/>
            </a:xfrm>
          </p:grpSpPr>
          <p:cxnSp>
            <p:nvCxnSpPr>
              <p:cNvPr id="12" name="Connecteur droit 11"/>
              <p:cNvCxnSpPr/>
              <p:nvPr/>
            </p:nvCxnSpPr>
            <p:spPr>
              <a:xfrm>
                <a:off x="3131840" y="3972297"/>
                <a:ext cx="252000" cy="0"/>
              </a:xfrm>
              <a:prstGeom prst="line">
                <a:avLst/>
              </a:prstGeom>
              <a:noFill/>
              <a:ln w="19050" cap="flat" cmpd="sng" algn="ctr">
                <a:solidFill>
                  <a:srgbClr val="808080"/>
                </a:solidFill>
                <a:prstDash val="solid"/>
              </a:ln>
              <a:effectLst/>
            </p:spPr>
          </p:cxnSp>
          <p:cxnSp>
            <p:nvCxnSpPr>
              <p:cNvPr id="13" name="Connecteur droit 12"/>
              <p:cNvCxnSpPr/>
              <p:nvPr/>
            </p:nvCxnSpPr>
            <p:spPr>
              <a:xfrm>
                <a:off x="3131840" y="4468781"/>
                <a:ext cx="252000" cy="0"/>
              </a:xfrm>
              <a:prstGeom prst="line">
                <a:avLst/>
              </a:prstGeom>
              <a:noFill/>
              <a:ln w="19050" cap="flat" cmpd="sng" algn="ctr">
                <a:solidFill>
                  <a:srgbClr val="808080"/>
                </a:solidFill>
                <a:prstDash val="solid"/>
              </a:ln>
              <a:effectLst/>
            </p:spPr>
          </p:cxnSp>
          <p:cxnSp>
            <p:nvCxnSpPr>
              <p:cNvPr id="14" name="Connecteur droit 13"/>
              <p:cNvCxnSpPr/>
              <p:nvPr/>
            </p:nvCxnSpPr>
            <p:spPr>
              <a:xfrm rot="16200000">
                <a:off x="3129772" y="4224297"/>
                <a:ext cx="504000" cy="0"/>
              </a:xfrm>
              <a:prstGeom prst="line">
                <a:avLst/>
              </a:prstGeom>
              <a:noFill/>
              <a:ln w="19050" cap="flat" cmpd="sng" algn="ctr">
                <a:solidFill>
                  <a:srgbClr val="808080"/>
                </a:solidFill>
                <a:prstDash val="solid"/>
              </a:ln>
              <a:effectLst/>
            </p:spPr>
          </p:cxnSp>
        </p:grpSp>
        <p:cxnSp>
          <p:nvCxnSpPr>
            <p:cNvPr id="11" name="Connecteur droit 10"/>
            <p:cNvCxnSpPr/>
            <p:nvPr/>
          </p:nvCxnSpPr>
          <p:spPr>
            <a:xfrm>
              <a:off x="2749327" y="2082949"/>
              <a:ext cx="108000" cy="0"/>
            </a:xfrm>
            <a:prstGeom prst="line">
              <a:avLst/>
            </a:prstGeom>
            <a:noFill/>
            <a:ln w="19050" cap="flat" cmpd="sng" algn="ctr">
              <a:solidFill>
                <a:srgbClr val="808080"/>
              </a:solidFill>
              <a:prstDash val="solid"/>
            </a:ln>
            <a:effectLst/>
          </p:spPr>
        </p:cxnSp>
      </p:grpSp>
      <p:grpSp>
        <p:nvGrpSpPr>
          <p:cNvPr id="15" name="Groupe 14"/>
          <p:cNvGrpSpPr/>
          <p:nvPr/>
        </p:nvGrpSpPr>
        <p:grpSpPr>
          <a:xfrm>
            <a:off x="1347639" y="3426940"/>
            <a:ext cx="6755482" cy="648000"/>
            <a:chOff x="290067" y="1763291"/>
            <a:chExt cx="6755482" cy="648000"/>
          </a:xfrm>
        </p:grpSpPr>
        <p:sp>
          <p:nvSpPr>
            <p:cNvPr id="16" name="ZoneTexte 15"/>
            <p:cNvSpPr txBox="1"/>
            <p:nvPr/>
          </p:nvSpPr>
          <p:spPr bwMode="auto">
            <a:xfrm>
              <a:off x="290067" y="1829966"/>
              <a:ext cx="2112168" cy="504000"/>
            </a:xfrm>
            <a:prstGeom prst="rect">
              <a:avLst/>
            </a:prstGeom>
            <a:gradFill flip="none" rotWithShape="1">
              <a:gsLst>
                <a:gs pos="0">
                  <a:srgbClr val="AE1616">
                    <a:shade val="30000"/>
                    <a:satMod val="115000"/>
                  </a:srgbClr>
                </a:gs>
                <a:gs pos="50000">
                  <a:srgbClr val="AE1616">
                    <a:shade val="67500"/>
                    <a:satMod val="115000"/>
                  </a:srgbClr>
                </a:gs>
                <a:gs pos="100000">
                  <a:srgbClr val="AE1616">
                    <a:shade val="100000"/>
                    <a:satMod val="115000"/>
                  </a:srgbClr>
                </a:gs>
              </a:gsLst>
              <a:lin ang="8100000" scaled="1"/>
              <a:tileRect/>
            </a:gradFill>
            <a:ln w="25400" cap="flat" cmpd="sng" algn="ctr">
              <a:noFill/>
              <a:prstDash val="solid"/>
            </a:ln>
            <a:effectLst>
              <a:outerShdw blurRad="50800" dist="38100" dir="5400000" algn="t" rotWithShape="0">
                <a:prstClr val="black">
                  <a:alpha val="40000"/>
                </a:prstClr>
              </a:outerShdw>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prstDash val="solid"/>
                  </a:ln>
                  <a:solidFill>
                    <a:srgbClr val="FFFFFF"/>
                  </a:solidFill>
                  <a:effectLst/>
                  <a:uLnTx/>
                  <a:uFillTx/>
                  <a:latin typeface="Arial"/>
                </a:rPr>
                <a:t>3</a:t>
              </a:r>
              <a:r>
                <a:rPr kumimoji="0" lang="fr-FR" sz="1400" b="1" i="0" u="none" strike="noStrike" kern="0" cap="none" spc="0" normalizeH="0" baseline="30000" noProof="0" dirty="0">
                  <a:ln>
                    <a:prstDash val="solid"/>
                  </a:ln>
                  <a:solidFill>
                    <a:srgbClr val="FFFFFF"/>
                  </a:solidFill>
                  <a:effectLst/>
                  <a:uLnTx/>
                  <a:uFillTx/>
                  <a:latin typeface="Arial"/>
                </a:rPr>
                <a:t>ÈME</a:t>
              </a:r>
              <a:r>
                <a:rPr kumimoji="0" lang="fr-FR" sz="1400" b="1" i="0" u="none" strike="noStrike" kern="0" cap="none" spc="0" normalizeH="0" baseline="0" noProof="0" dirty="0">
                  <a:ln>
                    <a:prstDash val="solid"/>
                  </a:ln>
                  <a:solidFill>
                    <a:srgbClr val="FFFFFF"/>
                  </a:solidFill>
                  <a:effectLst/>
                  <a:uLnTx/>
                  <a:uFillTx/>
                  <a:latin typeface="Arial"/>
                </a:rPr>
                <a:t> ARGUMENT</a:t>
              </a:r>
            </a:p>
          </p:txBody>
        </p:sp>
        <p:sp>
          <p:nvSpPr>
            <p:cNvPr id="17" name="ZoneTexte 16"/>
            <p:cNvSpPr txBox="1"/>
            <p:nvPr/>
          </p:nvSpPr>
          <p:spPr bwMode="auto">
            <a:xfrm>
              <a:off x="2916584" y="1763291"/>
              <a:ext cx="4128965" cy="648000"/>
            </a:xfrm>
            <a:prstGeom prst="rect">
              <a:avLst/>
            </a:prstGeom>
            <a:noFill/>
            <a:ln w="19050" cap="flat" cmpd="sng" algn="ctr">
              <a:noFill/>
              <a:prstDash val="solid"/>
            </a:ln>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l" defTabSz="914400" eaLnBrk="0" fontAlgn="base" latinLnBrk="0" hangingPunct="0">
                <a:lnSpc>
                  <a:spcPct val="100000"/>
                </a:lnSpc>
                <a:spcBef>
                  <a:spcPct val="0"/>
                </a:spcBef>
                <a:spcAft>
                  <a:spcPct val="0"/>
                </a:spcAft>
                <a:buClrTx/>
                <a:buSzTx/>
                <a:buFontTx/>
                <a:buNone/>
                <a:tabLst/>
                <a:defRPr/>
              </a:pPr>
              <a:r>
                <a:rPr kumimoji="0" lang="fr-FR" sz="1400" b="0" i="0" u="none" strike="noStrike" kern="0" cap="none" spc="0" normalizeH="0" baseline="0" noProof="0" dirty="0" smtClean="0">
                  <a:ln>
                    <a:prstDash val="solid"/>
                  </a:ln>
                  <a:solidFill>
                    <a:srgbClr val="800000"/>
                  </a:solidFill>
                  <a:effectLst/>
                  <a:uLnTx/>
                  <a:uFillTx/>
                  <a:latin typeface="Arial"/>
                </a:rPr>
                <a:t>ASSURER</a:t>
              </a:r>
              <a:r>
                <a:rPr kumimoji="0" lang="fr-FR" sz="1400" b="0" i="0" u="none" strike="noStrike" kern="0" cap="none" spc="0" normalizeH="0" baseline="0" noProof="0" dirty="0" smtClean="0">
                  <a:ln>
                    <a:prstDash val="solid"/>
                  </a:ln>
                  <a:solidFill>
                    <a:srgbClr val="000000"/>
                  </a:solidFill>
                  <a:effectLst/>
                  <a:uLnTx/>
                  <a:uFillTx/>
                  <a:latin typeface="Arial"/>
                </a:rPr>
                <a:t/>
              </a:r>
              <a:br>
                <a:rPr kumimoji="0" lang="fr-FR" sz="1400" b="0" i="0" u="none" strike="noStrike" kern="0" cap="none" spc="0" normalizeH="0" baseline="0" noProof="0" dirty="0" smtClean="0">
                  <a:ln>
                    <a:prstDash val="solid"/>
                  </a:ln>
                  <a:solidFill>
                    <a:srgbClr val="000000"/>
                  </a:solidFill>
                  <a:effectLst/>
                  <a:uLnTx/>
                  <a:uFillTx/>
                  <a:latin typeface="Arial"/>
                </a:rPr>
              </a:br>
              <a:r>
                <a:rPr kumimoji="0" lang="fr-FR" sz="1400" b="0" i="0" u="none" strike="noStrike" kern="0" cap="none" spc="0" normalizeH="0" baseline="0" noProof="0" dirty="0" smtClean="0">
                  <a:ln>
                    <a:prstDash val="solid"/>
                  </a:ln>
                  <a:solidFill>
                    <a:srgbClr val="000000"/>
                  </a:solidFill>
                  <a:effectLst/>
                  <a:uLnTx/>
                  <a:uFillTx/>
                  <a:latin typeface="Arial"/>
                </a:rPr>
                <a:t>LA CONTINUITÉ DE L’ACTIVITÉ</a:t>
              </a:r>
              <a:endParaRPr kumimoji="0" lang="fr-FR" sz="1400" b="0" i="0" u="none" strike="noStrike" kern="0" cap="none" spc="0" normalizeH="0" baseline="0" noProof="0" dirty="0">
                <a:ln>
                  <a:prstDash val="solid"/>
                </a:ln>
                <a:solidFill>
                  <a:srgbClr val="000000"/>
                </a:solidFill>
                <a:effectLst/>
                <a:uLnTx/>
                <a:uFillTx/>
                <a:latin typeface="Arial"/>
              </a:endParaRPr>
            </a:p>
          </p:txBody>
        </p:sp>
        <p:grpSp>
          <p:nvGrpSpPr>
            <p:cNvPr id="18" name="Groupe 43"/>
            <p:cNvGrpSpPr/>
            <p:nvPr/>
          </p:nvGrpSpPr>
          <p:grpSpPr>
            <a:xfrm>
              <a:off x="2492152" y="1835299"/>
              <a:ext cx="252000" cy="504000"/>
              <a:chOff x="3131840" y="3972297"/>
              <a:chExt cx="252000" cy="504000"/>
            </a:xfrm>
          </p:grpSpPr>
          <p:cxnSp>
            <p:nvCxnSpPr>
              <p:cNvPr id="20" name="Connecteur droit 19"/>
              <p:cNvCxnSpPr/>
              <p:nvPr/>
            </p:nvCxnSpPr>
            <p:spPr>
              <a:xfrm>
                <a:off x="3131840" y="3972297"/>
                <a:ext cx="252000" cy="0"/>
              </a:xfrm>
              <a:prstGeom prst="line">
                <a:avLst/>
              </a:prstGeom>
              <a:noFill/>
              <a:ln w="19050" cap="flat" cmpd="sng" algn="ctr">
                <a:solidFill>
                  <a:srgbClr val="808080"/>
                </a:solidFill>
                <a:prstDash val="solid"/>
              </a:ln>
              <a:effectLst/>
            </p:spPr>
          </p:cxnSp>
          <p:cxnSp>
            <p:nvCxnSpPr>
              <p:cNvPr id="21" name="Connecteur droit 20"/>
              <p:cNvCxnSpPr/>
              <p:nvPr/>
            </p:nvCxnSpPr>
            <p:spPr>
              <a:xfrm>
                <a:off x="3131840" y="4468781"/>
                <a:ext cx="252000" cy="0"/>
              </a:xfrm>
              <a:prstGeom prst="line">
                <a:avLst/>
              </a:prstGeom>
              <a:noFill/>
              <a:ln w="19050" cap="flat" cmpd="sng" algn="ctr">
                <a:solidFill>
                  <a:srgbClr val="808080"/>
                </a:solidFill>
                <a:prstDash val="solid"/>
              </a:ln>
              <a:effectLst/>
            </p:spPr>
          </p:cxnSp>
          <p:cxnSp>
            <p:nvCxnSpPr>
              <p:cNvPr id="22" name="Connecteur droit 21"/>
              <p:cNvCxnSpPr/>
              <p:nvPr/>
            </p:nvCxnSpPr>
            <p:spPr>
              <a:xfrm rot="16200000">
                <a:off x="3129772" y="4224297"/>
                <a:ext cx="504000" cy="0"/>
              </a:xfrm>
              <a:prstGeom prst="line">
                <a:avLst/>
              </a:prstGeom>
              <a:noFill/>
              <a:ln w="19050" cap="flat" cmpd="sng" algn="ctr">
                <a:solidFill>
                  <a:srgbClr val="808080"/>
                </a:solidFill>
                <a:prstDash val="solid"/>
              </a:ln>
              <a:effectLst/>
            </p:spPr>
          </p:cxnSp>
        </p:grpSp>
        <p:cxnSp>
          <p:nvCxnSpPr>
            <p:cNvPr id="19" name="Connecteur droit 18"/>
            <p:cNvCxnSpPr/>
            <p:nvPr/>
          </p:nvCxnSpPr>
          <p:spPr>
            <a:xfrm>
              <a:off x="2749327" y="2082949"/>
              <a:ext cx="108000" cy="0"/>
            </a:xfrm>
            <a:prstGeom prst="line">
              <a:avLst/>
            </a:prstGeom>
            <a:noFill/>
            <a:ln w="19050" cap="flat" cmpd="sng" algn="ctr">
              <a:solidFill>
                <a:srgbClr val="808080"/>
              </a:solidFill>
              <a:prstDash val="solid"/>
            </a:ln>
            <a:effectLst/>
          </p:spPr>
        </p:cxnSp>
      </p:grpSp>
      <p:grpSp>
        <p:nvGrpSpPr>
          <p:cNvPr id="23" name="Groupe 22"/>
          <p:cNvGrpSpPr/>
          <p:nvPr/>
        </p:nvGrpSpPr>
        <p:grpSpPr>
          <a:xfrm>
            <a:off x="1347639" y="4147020"/>
            <a:ext cx="6755482" cy="648000"/>
            <a:chOff x="290067" y="1763291"/>
            <a:chExt cx="6755482" cy="648000"/>
          </a:xfrm>
        </p:grpSpPr>
        <p:sp>
          <p:nvSpPr>
            <p:cNvPr id="24" name="ZoneTexte 23"/>
            <p:cNvSpPr txBox="1"/>
            <p:nvPr/>
          </p:nvSpPr>
          <p:spPr bwMode="auto">
            <a:xfrm>
              <a:off x="290067" y="1829966"/>
              <a:ext cx="2112168" cy="504000"/>
            </a:xfrm>
            <a:prstGeom prst="rect">
              <a:avLst/>
            </a:prstGeom>
            <a:gradFill flip="none" rotWithShape="1">
              <a:gsLst>
                <a:gs pos="0">
                  <a:srgbClr val="AE1616">
                    <a:shade val="30000"/>
                    <a:satMod val="115000"/>
                  </a:srgbClr>
                </a:gs>
                <a:gs pos="50000">
                  <a:srgbClr val="AE1616">
                    <a:shade val="67500"/>
                    <a:satMod val="115000"/>
                  </a:srgbClr>
                </a:gs>
                <a:gs pos="100000">
                  <a:srgbClr val="AE1616">
                    <a:shade val="100000"/>
                    <a:satMod val="115000"/>
                  </a:srgbClr>
                </a:gs>
              </a:gsLst>
              <a:lin ang="8100000" scaled="1"/>
              <a:tileRect/>
            </a:gradFill>
            <a:ln w="25400" cap="flat" cmpd="sng" algn="ctr">
              <a:noFill/>
              <a:prstDash val="solid"/>
            </a:ln>
            <a:effectLst>
              <a:outerShdw blurRad="50800" dist="38100" dir="5400000" algn="t" rotWithShape="0">
                <a:prstClr val="black">
                  <a:alpha val="40000"/>
                </a:prstClr>
              </a:outerShdw>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prstDash val="solid"/>
                  </a:ln>
                  <a:solidFill>
                    <a:srgbClr val="FFFFFF"/>
                  </a:solidFill>
                  <a:effectLst/>
                  <a:uLnTx/>
                  <a:uFillTx/>
                  <a:latin typeface="Arial"/>
                </a:rPr>
                <a:t>4</a:t>
              </a:r>
              <a:r>
                <a:rPr kumimoji="0" lang="fr-FR" sz="1400" b="1" i="0" u="none" strike="noStrike" kern="0" cap="none" spc="0" normalizeH="0" baseline="30000" noProof="0" dirty="0">
                  <a:ln>
                    <a:prstDash val="solid"/>
                  </a:ln>
                  <a:solidFill>
                    <a:srgbClr val="FFFFFF"/>
                  </a:solidFill>
                  <a:effectLst/>
                  <a:uLnTx/>
                  <a:uFillTx/>
                  <a:latin typeface="Arial"/>
                </a:rPr>
                <a:t>ÈME</a:t>
              </a:r>
              <a:r>
                <a:rPr kumimoji="0" lang="fr-FR" sz="1400" b="1" i="0" u="none" strike="noStrike" kern="0" cap="none" spc="0" normalizeH="0" baseline="0" noProof="0" dirty="0">
                  <a:ln>
                    <a:prstDash val="solid"/>
                  </a:ln>
                  <a:solidFill>
                    <a:srgbClr val="FFFFFF"/>
                  </a:solidFill>
                  <a:effectLst/>
                  <a:uLnTx/>
                  <a:uFillTx/>
                  <a:latin typeface="Arial"/>
                </a:rPr>
                <a:t> ARGUMENT</a:t>
              </a:r>
            </a:p>
          </p:txBody>
        </p:sp>
        <p:sp>
          <p:nvSpPr>
            <p:cNvPr id="25" name="ZoneTexte 24"/>
            <p:cNvSpPr txBox="1"/>
            <p:nvPr/>
          </p:nvSpPr>
          <p:spPr bwMode="auto">
            <a:xfrm>
              <a:off x="2916584" y="1763291"/>
              <a:ext cx="4128965" cy="648000"/>
            </a:xfrm>
            <a:prstGeom prst="rect">
              <a:avLst/>
            </a:prstGeom>
            <a:noFill/>
            <a:ln w="19050" cap="flat" cmpd="sng" algn="ctr">
              <a:noFill/>
              <a:prstDash val="solid"/>
            </a:ln>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l" defTabSz="914400" eaLnBrk="0" fontAlgn="base" latinLnBrk="0" hangingPunct="0">
                <a:lnSpc>
                  <a:spcPct val="100000"/>
                </a:lnSpc>
                <a:spcBef>
                  <a:spcPct val="0"/>
                </a:spcBef>
                <a:spcAft>
                  <a:spcPct val="0"/>
                </a:spcAft>
                <a:buClrTx/>
                <a:buSzTx/>
                <a:buFontTx/>
                <a:buNone/>
                <a:tabLst/>
                <a:defRPr/>
              </a:pPr>
              <a:r>
                <a:rPr kumimoji="0" lang="fr-FR" sz="1400" b="0" i="0" u="none" strike="noStrike" kern="0" cap="none" spc="0" normalizeH="0" baseline="0" noProof="0" dirty="0" smtClean="0">
                  <a:ln>
                    <a:prstDash val="solid"/>
                  </a:ln>
                  <a:solidFill>
                    <a:srgbClr val="800000"/>
                  </a:solidFill>
                  <a:effectLst/>
                  <a:uLnTx/>
                  <a:uFillTx/>
                  <a:latin typeface="Arial"/>
                </a:rPr>
                <a:t>BÉNÉFICIER</a:t>
              </a:r>
              <a:r>
                <a:rPr kumimoji="0" lang="fr-FR" sz="1400" b="0" i="0" u="none" strike="noStrike" kern="0" cap="none" spc="0" normalizeH="0" baseline="0" noProof="0" dirty="0" smtClean="0">
                  <a:ln>
                    <a:prstDash val="solid"/>
                  </a:ln>
                  <a:solidFill>
                    <a:srgbClr val="000000"/>
                  </a:solidFill>
                  <a:effectLst/>
                  <a:uLnTx/>
                  <a:uFillTx/>
                  <a:latin typeface="Arial"/>
                </a:rPr>
                <a:t/>
              </a:r>
              <a:br>
                <a:rPr kumimoji="0" lang="fr-FR" sz="1400" b="0" i="0" u="none" strike="noStrike" kern="0" cap="none" spc="0" normalizeH="0" baseline="0" noProof="0" dirty="0" smtClean="0">
                  <a:ln>
                    <a:prstDash val="solid"/>
                  </a:ln>
                  <a:solidFill>
                    <a:srgbClr val="000000"/>
                  </a:solidFill>
                  <a:effectLst/>
                  <a:uLnTx/>
                  <a:uFillTx/>
                  <a:latin typeface="Arial"/>
                </a:rPr>
              </a:br>
              <a:r>
                <a:rPr kumimoji="0" lang="fr-FR" sz="1400" b="0" i="0" u="none" strike="noStrike" kern="0" cap="none" spc="0" normalizeH="0" baseline="0" noProof="0" dirty="0" smtClean="0">
                  <a:ln>
                    <a:prstDash val="solid"/>
                  </a:ln>
                  <a:solidFill>
                    <a:srgbClr val="000000"/>
                  </a:solidFill>
                  <a:effectLst/>
                  <a:uLnTx/>
                  <a:uFillTx/>
                  <a:latin typeface="Arial"/>
                </a:rPr>
                <a:t>DE SERVICES D’ASSISTANCE COMPLETS</a:t>
              </a:r>
              <a:br>
                <a:rPr kumimoji="0" lang="fr-FR" sz="1400" b="0" i="0" u="none" strike="noStrike" kern="0" cap="none" spc="0" normalizeH="0" baseline="0" noProof="0" dirty="0" smtClean="0">
                  <a:ln>
                    <a:prstDash val="solid"/>
                  </a:ln>
                  <a:solidFill>
                    <a:srgbClr val="000000"/>
                  </a:solidFill>
                  <a:effectLst/>
                  <a:uLnTx/>
                  <a:uFillTx/>
                  <a:latin typeface="Arial"/>
                </a:rPr>
              </a:br>
              <a:r>
                <a:rPr kumimoji="0" lang="fr-FR" sz="1400" b="0" i="0" u="none" strike="noStrike" kern="0" cap="none" spc="0" normalizeH="0" baseline="0" noProof="0" dirty="0" smtClean="0">
                  <a:ln>
                    <a:prstDash val="solid"/>
                  </a:ln>
                  <a:solidFill>
                    <a:srgbClr val="000000"/>
                  </a:solidFill>
                  <a:effectLst/>
                  <a:uLnTx/>
                  <a:uFillTx/>
                  <a:latin typeface="Arial"/>
                </a:rPr>
                <a:t>ET PERFORMANTS</a:t>
              </a:r>
              <a:endParaRPr kumimoji="0" lang="fr-FR" sz="1400" b="0" i="0" u="none" strike="noStrike" kern="0" cap="none" spc="0" normalizeH="0" baseline="0" noProof="0" dirty="0">
                <a:ln>
                  <a:prstDash val="solid"/>
                </a:ln>
                <a:solidFill>
                  <a:srgbClr val="000000"/>
                </a:solidFill>
                <a:effectLst/>
                <a:uLnTx/>
                <a:uFillTx/>
                <a:latin typeface="Arial"/>
              </a:endParaRPr>
            </a:p>
          </p:txBody>
        </p:sp>
        <p:grpSp>
          <p:nvGrpSpPr>
            <p:cNvPr id="26" name="Groupe 43"/>
            <p:cNvGrpSpPr/>
            <p:nvPr/>
          </p:nvGrpSpPr>
          <p:grpSpPr>
            <a:xfrm>
              <a:off x="2492152" y="1835299"/>
              <a:ext cx="252000" cy="504000"/>
              <a:chOff x="3131840" y="3972297"/>
              <a:chExt cx="252000" cy="504000"/>
            </a:xfrm>
          </p:grpSpPr>
          <p:cxnSp>
            <p:nvCxnSpPr>
              <p:cNvPr id="28" name="Connecteur droit 27"/>
              <p:cNvCxnSpPr/>
              <p:nvPr/>
            </p:nvCxnSpPr>
            <p:spPr>
              <a:xfrm>
                <a:off x="3131840" y="3972297"/>
                <a:ext cx="252000" cy="0"/>
              </a:xfrm>
              <a:prstGeom prst="line">
                <a:avLst/>
              </a:prstGeom>
              <a:noFill/>
              <a:ln w="19050" cap="flat" cmpd="sng" algn="ctr">
                <a:solidFill>
                  <a:srgbClr val="808080"/>
                </a:solidFill>
                <a:prstDash val="solid"/>
              </a:ln>
              <a:effectLst/>
            </p:spPr>
          </p:cxnSp>
          <p:cxnSp>
            <p:nvCxnSpPr>
              <p:cNvPr id="29" name="Connecteur droit 28"/>
              <p:cNvCxnSpPr/>
              <p:nvPr/>
            </p:nvCxnSpPr>
            <p:spPr>
              <a:xfrm>
                <a:off x="3131840" y="4468781"/>
                <a:ext cx="252000" cy="0"/>
              </a:xfrm>
              <a:prstGeom prst="line">
                <a:avLst/>
              </a:prstGeom>
              <a:noFill/>
              <a:ln w="19050" cap="flat" cmpd="sng" algn="ctr">
                <a:solidFill>
                  <a:srgbClr val="808080"/>
                </a:solidFill>
                <a:prstDash val="solid"/>
              </a:ln>
              <a:effectLst/>
            </p:spPr>
          </p:cxnSp>
          <p:cxnSp>
            <p:nvCxnSpPr>
              <p:cNvPr id="30" name="Connecteur droit 29"/>
              <p:cNvCxnSpPr/>
              <p:nvPr/>
            </p:nvCxnSpPr>
            <p:spPr>
              <a:xfrm rot="16200000">
                <a:off x="3129772" y="4224297"/>
                <a:ext cx="504000" cy="0"/>
              </a:xfrm>
              <a:prstGeom prst="line">
                <a:avLst/>
              </a:prstGeom>
              <a:noFill/>
              <a:ln w="19050" cap="flat" cmpd="sng" algn="ctr">
                <a:solidFill>
                  <a:srgbClr val="808080"/>
                </a:solidFill>
                <a:prstDash val="solid"/>
              </a:ln>
              <a:effectLst/>
            </p:spPr>
          </p:cxnSp>
        </p:grpSp>
        <p:cxnSp>
          <p:nvCxnSpPr>
            <p:cNvPr id="27" name="Connecteur droit 26"/>
            <p:cNvCxnSpPr/>
            <p:nvPr/>
          </p:nvCxnSpPr>
          <p:spPr>
            <a:xfrm>
              <a:off x="2749327" y="2082949"/>
              <a:ext cx="108000" cy="0"/>
            </a:xfrm>
            <a:prstGeom prst="line">
              <a:avLst/>
            </a:prstGeom>
            <a:noFill/>
            <a:ln w="19050" cap="flat" cmpd="sng" algn="ctr">
              <a:solidFill>
                <a:srgbClr val="808080"/>
              </a:solidFill>
              <a:prstDash val="solid"/>
            </a:ln>
            <a:effectLst/>
          </p:spPr>
        </p:cxnSp>
      </p:grpSp>
      <p:grpSp>
        <p:nvGrpSpPr>
          <p:cNvPr id="31" name="Groupe 30"/>
          <p:cNvGrpSpPr/>
          <p:nvPr/>
        </p:nvGrpSpPr>
        <p:grpSpPr>
          <a:xfrm>
            <a:off x="1347639" y="5049288"/>
            <a:ext cx="6183982" cy="648000"/>
            <a:chOff x="2960018" y="5220888"/>
            <a:chExt cx="6183982" cy="648000"/>
          </a:xfrm>
        </p:grpSpPr>
        <p:grpSp>
          <p:nvGrpSpPr>
            <p:cNvPr id="32" name="Groupe 110"/>
            <p:cNvGrpSpPr/>
            <p:nvPr/>
          </p:nvGrpSpPr>
          <p:grpSpPr>
            <a:xfrm>
              <a:off x="2960018" y="5220888"/>
              <a:ext cx="6183982" cy="648000"/>
              <a:chOff x="290067" y="1744241"/>
              <a:chExt cx="6183982" cy="648000"/>
            </a:xfrm>
          </p:grpSpPr>
          <p:sp>
            <p:nvSpPr>
              <p:cNvPr id="38" name="ZoneTexte 37"/>
              <p:cNvSpPr txBox="1"/>
              <p:nvPr/>
            </p:nvSpPr>
            <p:spPr bwMode="auto">
              <a:xfrm>
                <a:off x="290067" y="1829966"/>
                <a:ext cx="2112168" cy="504000"/>
              </a:xfrm>
              <a:prstGeom prst="rect">
                <a:avLst/>
              </a:prstGeom>
              <a:gradFill flip="none" rotWithShape="1">
                <a:gsLst>
                  <a:gs pos="0">
                    <a:srgbClr val="808080">
                      <a:shade val="30000"/>
                      <a:satMod val="115000"/>
                    </a:srgbClr>
                  </a:gs>
                  <a:gs pos="50000">
                    <a:srgbClr val="808080">
                      <a:shade val="67500"/>
                      <a:satMod val="115000"/>
                    </a:srgbClr>
                  </a:gs>
                  <a:gs pos="100000">
                    <a:srgbClr val="80808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a:extLst/>
            </p:spPr>
            <p:txBody>
              <a:bodyPr bIns="0"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361950" marR="0" lvl="0" indent="0" algn="l"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prstDash val="solid"/>
                    </a:ln>
                    <a:solidFill>
                      <a:srgbClr val="FFFFFF"/>
                    </a:solidFill>
                    <a:effectLst/>
                    <a:uLnTx/>
                    <a:uFillTx/>
                    <a:latin typeface="Arial"/>
                  </a:rPr>
                  <a:t>LES</a:t>
                </a:r>
              </a:p>
            </p:txBody>
          </p:sp>
          <p:sp>
            <p:nvSpPr>
              <p:cNvPr id="39" name="ZoneTexte 38"/>
              <p:cNvSpPr txBox="1"/>
              <p:nvPr/>
            </p:nvSpPr>
            <p:spPr bwMode="auto">
              <a:xfrm>
                <a:off x="2916584" y="1744241"/>
                <a:ext cx="3557465" cy="648000"/>
              </a:xfrm>
              <a:prstGeom prst="rect">
                <a:avLst/>
              </a:prstGeom>
              <a:noFill/>
              <a:ln w="25400" cap="flat" cmpd="sng" algn="ctr">
                <a:noFill/>
                <a:prstDash val="solid"/>
              </a:ln>
              <a:effectLst/>
              <a:extLst/>
            </p:spPr>
            <p:txBody>
              <a:bodyPr bIns="0"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fr-FR" sz="1400" b="0" i="0" u="none" strike="noStrike" kern="0" cap="none" spc="0" normalizeH="0" baseline="0" noProof="0" dirty="0">
                    <a:ln>
                      <a:prstDash val="solid"/>
                    </a:ln>
                    <a:solidFill>
                      <a:srgbClr val="000000"/>
                    </a:solidFill>
                    <a:effectLst/>
                    <a:uLnTx/>
                    <a:uFillTx/>
                    <a:latin typeface="Arial"/>
                  </a:rPr>
                  <a:t>DE La PAP</a:t>
                </a:r>
              </a:p>
            </p:txBody>
          </p:sp>
          <p:grpSp>
            <p:nvGrpSpPr>
              <p:cNvPr id="40" name="Groupe 39"/>
              <p:cNvGrpSpPr/>
              <p:nvPr/>
            </p:nvGrpSpPr>
            <p:grpSpPr>
              <a:xfrm>
                <a:off x="2492152" y="1835299"/>
                <a:ext cx="252000" cy="504000"/>
                <a:chOff x="3131840" y="3972297"/>
                <a:chExt cx="252000" cy="504000"/>
              </a:xfrm>
            </p:grpSpPr>
            <p:cxnSp>
              <p:nvCxnSpPr>
                <p:cNvPr id="42" name="Connecteur droit 41"/>
                <p:cNvCxnSpPr/>
                <p:nvPr/>
              </p:nvCxnSpPr>
              <p:spPr>
                <a:xfrm>
                  <a:off x="3131840" y="3972297"/>
                  <a:ext cx="252000" cy="0"/>
                </a:xfrm>
                <a:prstGeom prst="line">
                  <a:avLst/>
                </a:prstGeom>
                <a:gradFill flip="none" rotWithShape="1">
                  <a:gsLst>
                    <a:gs pos="0">
                      <a:srgbClr val="808080">
                        <a:shade val="30000"/>
                        <a:satMod val="115000"/>
                      </a:srgbClr>
                    </a:gs>
                    <a:gs pos="50000">
                      <a:srgbClr val="808080">
                        <a:shade val="67500"/>
                        <a:satMod val="115000"/>
                      </a:srgbClr>
                    </a:gs>
                    <a:gs pos="100000">
                      <a:srgbClr val="80808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cxnSp>
            <p:cxnSp>
              <p:nvCxnSpPr>
                <p:cNvPr id="43" name="Connecteur droit 42"/>
                <p:cNvCxnSpPr/>
                <p:nvPr/>
              </p:nvCxnSpPr>
              <p:spPr>
                <a:xfrm>
                  <a:off x="3131840" y="4468781"/>
                  <a:ext cx="252000" cy="0"/>
                </a:xfrm>
                <a:prstGeom prst="line">
                  <a:avLst/>
                </a:prstGeom>
                <a:gradFill flip="none" rotWithShape="1">
                  <a:gsLst>
                    <a:gs pos="0">
                      <a:srgbClr val="808080">
                        <a:shade val="30000"/>
                        <a:satMod val="115000"/>
                      </a:srgbClr>
                    </a:gs>
                    <a:gs pos="50000">
                      <a:srgbClr val="808080">
                        <a:shade val="67500"/>
                        <a:satMod val="115000"/>
                      </a:srgbClr>
                    </a:gs>
                    <a:gs pos="100000">
                      <a:srgbClr val="80808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cxnSp>
            <p:cxnSp>
              <p:nvCxnSpPr>
                <p:cNvPr id="44" name="Connecteur droit 43"/>
                <p:cNvCxnSpPr/>
                <p:nvPr/>
              </p:nvCxnSpPr>
              <p:spPr>
                <a:xfrm rot="16200000">
                  <a:off x="3129772" y="4224297"/>
                  <a:ext cx="504000" cy="0"/>
                </a:xfrm>
                <a:prstGeom prst="line">
                  <a:avLst/>
                </a:prstGeom>
                <a:gradFill flip="none" rotWithShape="1">
                  <a:gsLst>
                    <a:gs pos="0">
                      <a:srgbClr val="808080">
                        <a:shade val="30000"/>
                        <a:satMod val="115000"/>
                      </a:srgbClr>
                    </a:gs>
                    <a:gs pos="50000">
                      <a:srgbClr val="808080">
                        <a:shade val="67500"/>
                        <a:satMod val="115000"/>
                      </a:srgbClr>
                    </a:gs>
                    <a:gs pos="100000">
                      <a:srgbClr val="80808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cxnSp>
          </p:grpSp>
          <p:cxnSp>
            <p:nvCxnSpPr>
              <p:cNvPr id="41" name="Connecteur droit 40"/>
              <p:cNvCxnSpPr/>
              <p:nvPr/>
            </p:nvCxnSpPr>
            <p:spPr>
              <a:xfrm>
                <a:off x="2749327" y="2082949"/>
                <a:ext cx="108000" cy="0"/>
              </a:xfrm>
              <a:prstGeom prst="line">
                <a:avLst/>
              </a:prstGeom>
              <a:gradFill flip="none" rotWithShape="1">
                <a:gsLst>
                  <a:gs pos="0">
                    <a:srgbClr val="808080">
                      <a:shade val="30000"/>
                      <a:satMod val="115000"/>
                    </a:srgbClr>
                  </a:gs>
                  <a:gs pos="50000">
                    <a:srgbClr val="808080">
                      <a:shade val="67500"/>
                      <a:satMod val="115000"/>
                    </a:srgbClr>
                  </a:gs>
                  <a:gs pos="100000">
                    <a:srgbClr val="80808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cxnSp>
        </p:grpSp>
        <p:cxnSp>
          <p:nvCxnSpPr>
            <p:cNvPr id="33" name="Connecteur droit 32"/>
            <p:cNvCxnSpPr/>
            <p:nvPr/>
          </p:nvCxnSpPr>
          <p:spPr>
            <a:xfrm>
              <a:off x="5162103" y="5311930"/>
              <a:ext cx="252000" cy="0"/>
            </a:xfrm>
            <a:prstGeom prst="line">
              <a:avLst/>
            </a:prstGeom>
            <a:noFill/>
            <a:ln w="19050" cap="flat" cmpd="sng" algn="ctr">
              <a:solidFill>
                <a:srgbClr val="808080">
                  <a:lumMod val="60000"/>
                  <a:lumOff val="40000"/>
                </a:srgbClr>
              </a:solidFill>
              <a:prstDash val="solid"/>
            </a:ln>
            <a:effectLst/>
          </p:spPr>
        </p:cxnSp>
        <p:cxnSp>
          <p:nvCxnSpPr>
            <p:cNvPr id="34" name="Connecteur droit 33"/>
            <p:cNvCxnSpPr/>
            <p:nvPr/>
          </p:nvCxnSpPr>
          <p:spPr>
            <a:xfrm>
              <a:off x="5162103" y="5808414"/>
              <a:ext cx="252000" cy="0"/>
            </a:xfrm>
            <a:prstGeom prst="line">
              <a:avLst/>
            </a:prstGeom>
            <a:noFill/>
            <a:ln w="19050" cap="flat" cmpd="sng" algn="ctr">
              <a:solidFill>
                <a:srgbClr val="808080">
                  <a:lumMod val="60000"/>
                  <a:lumOff val="40000"/>
                </a:srgbClr>
              </a:solidFill>
              <a:prstDash val="solid"/>
            </a:ln>
            <a:effectLst/>
          </p:spPr>
        </p:cxnSp>
        <p:cxnSp>
          <p:nvCxnSpPr>
            <p:cNvPr id="35" name="Connecteur droit 34"/>
            <p:cNvCxnSpPr/>
            <p:nvPr/>
          </p:nvCxnSpPr>
          <p:spPr>
            <a:xfrm rot="16200000">
              <a:off x="5160035" y="5563930"/>
              <a:ext cx="504000" cy="0"/>
            </a:xfrm>
            <a:prstGeom prst="line">
              <a:avLst/>
            </a:prstGeom>
            <a:noFill/>
            <a:ln w="19050" cap="flat" cmpd="sng" algn="ctr">
              <a:solidFill>
                <a:srgbClr val="808080">
                  <a:lumMod val="60000"/>
                  <a:lumOff val="40000"/>
                </a:srgbClr>
              </a:solidFill>
              <a:prstDash val="solid"/>
            </a:ln>
            <a:effectLst/>
          </p:spPr>
        </p:cxnSp>
        <p:cxnSp>
          <p:nvCxnSpPr>
            <p:cNvPr id="36" name="Connecteur droit 35"/>
            <p:cNvCxnSpPr/>
            <p:nvPr/>
          </p:nvCxnSpPr>
          <p:spPr>
            <a:xfrm>
              <a:off x="5419278" y="5559580"/>
              <a:ext cx="108000" cy="0"/>
            </a:xfrm>
            <a:prstGeom prst="line">
              <a:avLst/>
            </a:prstGeom>
            <a:noFill/>
            <a:ln w="19050" cap="flat" cmpd="sng" algn="ctr">
              <a:solidFill>
                <a:srgbClr val="808080">
                  <a:lumMod val="60000"/>
                  <a:lumOff val="40000"/>
                </a:srgbClr>
              </a:solidFill>
              <a:prstDash val="solid"/>
            </a:ln>
            <a:effectLst/>
          </p:spPr>
        </p:cxnSp>
        <p:sp>
          <p:nvSpPr>
            <p:cNvPr id="37" name="Ellipse 36"/>
            <p:cNvSpPr/>
            <p:nvPr/>
          </p:nvSpPr>
          <p:spPr>
            <a:xfrm>
              <a:off x="3877072" y="5434831"/>
              <a:ext cx="288032" cy="288032"/>
            </a:xfrm>
            <a:prstGeom prst="ellipse">
              <a:avLst/>
            </a:prstGeom>
            <a:solidFill>
              <a:srgbClr val="FFFFFF"/>
            </a:solidFill>
            <a:ln w="19050" cap="flat" cmpd="sng" algn="ctr">
              <a:solidFill>
                <a:srgbClr val="000000">
                  <a:lumMod val="75000"/>
                  <a:lumOff val="25000"/>
                </a:srgbClr>
              </a:solidFill>
              <a:prstDash val="solid"/>
            </a:ln>
            <a:effectLst/>
          </p:spPr>
          <p:txBody>
            <a:bodyPr t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smtClean="0">
                  <a:ln>
                    <a:noFill/>
                  </a:ln>
                  <a:solidFill>
                    <a:srgbClr val="000000"/>
                  </a:solidFill>
                  <a:effectLst/>
                  <a:uLnTx/>
                  <a:uFillTx/>
                  <a:latin typeface="Arial"/>
                </a:rPr>
                <a:t>+</a:t>
              </a:r>
            </a:p>
          </p:txBody>
        </p:sp>
      </p:grpSp>
      <p:grpSp>
        <p:nvGrpSpPr>
          <p:cNvPr id="45" name="Groupe 44"/>
          <p:cNvGrpSpPr/>
          <p:nvPr/>
        </p:nvGrpSpPr>
        <p:grpSpPr>
          <a:xfrm>
            <a:off x="1347639" y="1833307"/>
            <a:ext cx="6755482" cy="648000"/>
            <a:chOff x="2388518" y="1844824"/>
            <a:chExt cx="6755482" cy="648000"/>
          </a:xfrm>
        </p:grpSpPr>
        <p:grpSp>
          <p:nvGrpSpPr>
            <p:cNvPr id="46" name="Groupe 45"/>
            <p:cNvGrpSpPr/>
            <p:nvPr/>
          </p:nvGrpSpPr>
          <p:grpSpPr>
            <a:xfrm>
              <a:off x="2388518" y="1844824"/>
              <a:ext cx="6755482" cy="648000"/>
              <a:chOff x="290067" y="1763291"/>
              <a:chExt cx="6755482" cy="648000"/>
            </a:xfrm>
          </p:grpSpPr>
          <p:sp>
            <p:nvSpPr>
              <p:cNvPr id="48" name="ZoneTexte 47"/>
              <p:cNvSpPr txBox="1"/>
              <p:nvPr/>
            </p:nvSpPr>
            <p:spPr bwMode="auto">
              <a:xfrm>
                <a:off x="290067" y="1829966"/>
                <a:ext cx="2112168" cy="504000"/>
              </a:xfrm>
              <a:prstGeom prst="rect">
                <a:avLst/>
              </a:prstGeom>
              <a:gradFill flip="none" rotWithShape="1">
                <a:gsLst>
                  <a:gs pos="0">
                    <a:srgbClr val="AE1616">
                      <a:shade val="30000"/>
                      <a:satMod val="115000"/>
                    </a:srgbClr>
                  </a:gs>
                  <a:gs pos="50000">
                    <a:srgbClr val="AE1616">
                      <a:shade val="67500"/>
                      <a:satMod val="115000"/>
                    </a:srgbClr>
                  </a:gs>
                  <a:gs pos="100000">
                    <a:srgbClr val="AE1616">
                      <a:shade val="100000"/>
                      <a:satMod val="115000"/>
                    </a:srgbClr>
                  </a:gs>
                </a:gsLst>
                <a:lin ang="8100000" scaled="1"/>
                <a:tileRect/>
              </a:gradFill>
              <a:ln w="25400" cap="flat" cmpd="sng" algn="ctr">
                <a:noFill/>
                <a:prstDash val="solid"/>
              </a:ln>
              <a:effectLst>
                <a:outerShdw blurRad="50800" dist="38100" dir="5400000" algn="t" rotWithShape="0">
                  <a:prstClr val="black">
                    <a:alpha val="40000"/>
                  </a:prstClr>
                </a:outerShdw>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prstDash val="solid"/>
                    </a:ln>
                    <a:solidFill>
                      <a:srgbClr val="FFFFFF"/>
                    </a:solidFill>
                    <a:effectLst/>
                    <a:uLnTx/>
                    <a:uFillTx/>
                    <a:latin typeface="Arial"/>
                  </a:rPr>
                  <a:t>1</a:t>
                </a:r>
                <a:r>
                  <a:rPr kumimoji="0" lang="fr-FR" sz="1400" b="1" i="0" u="none" strike="noStrike" kern="0" cap="none" spc="0" normalizeH="0" baseline="30000" noProof="0" dirty="0">
                    <a:ln>
                      <a:prstDash val="solid"/>
                    </a:ln>
                    <a:solidFill>
                      <a:srgbClr val="FFFFFF"/>
                    </a:solidFill>
                    <a:effectLst/>
                    <a:uLnTx/>
                    <a:uFillTx/>
                    <a:latin typeface="Arial"/>
                  </a:rPr>
                  <a:t>ER</a:t>
                </a:r>
                <a:r>
                  <a:rPr kumimoji="0" lang="fr-FR" sz="1400" b="1" i="0" u="none" strike="noStrike" kern="0" cap="none" spc="0" normalizeH="0" baseline="0" noProof="0" dirty="0">
                    <a:ln>
                      <a:prstDash val="solid"/>
                    </a:ln>
                    <a:solidFill>
                      <a:srgbClr val="FFFFFF"/>
                    </a:solidFill>
                    <a:effectLst/>
                    <a:uLnTx/>
                    <a:uFillTx/>
                    <a:latin typeface="Arial"/>
                  </a:rPr>
                  <a:t> ARGUMENT</a:t>
                </a:r>
              </a:p>
            </p:txBody>
          </p:sp>
          <p:sp>
            <p:nvSpPr>
              <p:cNvPr id="49" name="ZoneTexte 48"/>
              <p:cNvSpPr txBox="1"/>
              <p:nvPr/>
            </p:nvSpPr>
            <p:spPr bwMode="auto">
              <a:xfrm>
                <a:off x="2916584" y="1763291"/>
                <a:ext cx="4128965" cy="648000"/>
              </a:xfrm>
              <a:prstGeom prst="rect">
                <a:avLst/>
              </a:prstGeom>
              <a:noFill/>
              <a:ln w="19050" cap="flat" cmpd="sng" algn="ctr">
                <a:noFill/>
                <a:prstDash val="solid"/>
              </a:ln>
              <a:effectLst/>
              <a:extLst/>
            </p:spPr>
            <p:txBody>
              <a:bodyPr rtlCol="0" anchor="ctr"/>
              <a:lstStyle>
                <a:lvl1pPr indent="0" algn="ctr" eaLnBrk="0" fontAlgn="base" hangingPunct="0">
                  <a:spcBef>
                    <a:spcPct val="0"/>
                  </a:spcBef>
                  <a:spcAft>
                    <a:spcPct val="0"/>
                  </a:spcAft>
                  <a:defRPr sz="2800" b="1" cap="small" smtClean="0">
                    <a:ln>
                      <a:prstDash val="solid"/>
                    </a:ln>
                    <a:solidFill>
                      <a:schemeClr val="bg1"/>
                    </a:solidFill>
                    <a:effectLst>
                      <a:outerShdw blurRad="88000" dist="38100" dir="5040000" algn="tl">
                        <a:schemeClr val="accent1">
                          <a:lumMod val="75000"/>
                          <a:alpha val="80000"/>
                        </a:schemeClr>
                      </a:outerShdw>
                    </a:effectLst>
                  </a:defRPr>
                </a:lvl1pPr>
                <a:lvl2pPr marL="447675" indent="-447675" eaLnBrk="0" fontAlgn="base" hangingPunct="0">
                  <a:spcBef>
                    <a:spcPct val="0"/>
                  </a:spcBef>
                  <a:spcAft>
                    <a:spcPct val="0"/>
                  </a:spcAft>
                  <a:defRPr sz="2600" b="1"/>
                </a:lvl2pPr>
                <a:lvl3pPr marL="447675" indent="-447675" eaLnBrk="0" fontAlgn="base" hangingPunct="0">
                  <a:spcBef>
                    <a:spcPct val="0"/>
                  </a:spcBef>
                  <a:spcAft>
                    <a:spcPct val="0"/>
                  </a:spcAft>
                  <a:defRPr sz="2600" b="1"/>
                </a:lvl3pPr>
                <a:lvl4pPr marL="447675" indent="-447675" eaLnBrk="0" fontAlgn="base" hangingPunct="0">
                  <a:spcBef>
                    <a:spcPct val="0"/>
                  </a:spcBef>
                  <a:spcAft>
                    <a:spcPct val="0"/>
                  </a:spcAft>
                  <a:defRPr sz="2600" b="1"/>
                </a:lvl4pPr>
                <a:lvl5pPr marL="447675" indent="-447675" eaLnBrk="0" fontAlgn="base" hangingPunct="0">
                  <a:spcBef>
                    <a:spcPct val="0"/>
                  </a:spcBef>
                  <a:spcAft>
                    <a:spcPct val="0"/>
                  </a:spcAft>
                  <a:defRPr sz="2600" b="1"/>
                </a:lvl5pPr>
                <a:lvl6pPr marL="1082675" indent="-625475" fontAlgn="base">
                  <a:spcBef>
                    <a:spcPct val="0"/>
                  </a:spcBef>
                  <a:spcAft>
                    <a:spcPct val="0"/>
                  </a:spcAft>
                  <a:defRPr sz="2600" b="1"/>
                </a:lvl6pPr>
                <a:lvl7pPr marL="1539875" indent="-625475" fontAlgn="base">
                  <a:spcBef>
                    <a:spcPct val="0"/>
                  </a:spcBef>
                  <a:spcAft>
                    <a:spcPct val="0"/>
                  </a:spcAft>
                  <a:defRPr sz="2600" b="1"/>
                </a:lvl7pPr>
                <a:lvl8pPr marL="1997075" indent="-625475" fontAlgn="base">
                  <a:spcBef>
                    <a:spcPct val="0"/>
                  </a:spcBef>
                  <a:spcAft>
                    <a:spcPct val="0"/>
                  </a:spcAft>
                  <a:defRPr sz="2600" b="1"/>
                </a:lvl8pPr>
                <a:lvl9pPr marL="2454275" indent="-625475" fontAlgn="base">
                  <a:spcBef>
                    <a:spcPct val="0"/>
                  </a:spcBef>
                  <a:spcAft>
                    <a:spcPct val="0"/>
                  </a:spcAft>
                  <a:defRPr sz="2600" b="1"/>
                </a:lvl9pPr>
              </a:lstStyle>
              <a:p>
                <a:pPr marL="0" marR="0" lvl="0" indent="0" algn="l" defTabSz="914400" eaLnBrk="0" fontAlgn="base" latinLnBrk="0" hangingPunct="0">
                  <a:lnSpc>
                    <a:spcPct val="100000"/>
                  </a:lnSpc>
                  <a:spcBef>
                    <a:spcPct val="0"/>
                  </a:spcBef>
                  <a:spcAft>
                    <a:spcPct val="0"/>
                  </a:spcAft>
                  <a:buClrTx/>
                  <a:buSzTx/>
                  <a:buFontTx/>
                  <a:buNone/>
                  <a:tabLst/>
                  <a:defRPr/>
                </a:pPr>
                <a:r>
                  <a:rPr kumimoji="0" lang="fr-FR" sz="1400" b="0" i="0" u="none" strike="noStrike" kern="0" cap="none" spc="0" normalizeH="0" baseline="0" noProof="0" dirty="0" smtClean="0">
                    <a:ln>
                      <a:prstDash val="solid"/>
                    </a:ln>
                    <a:solidFill>
                      <a:srgbClr val="800000"/>
                    </a:solidFill>
                    <a:effectLst/>
                    <a:uLnTx/>
                    <a:uFillTx/>
                    <a:latin typeface="Arial"/>
                  </a:rPr>
                  <a:t>GARANTIR</a:t>
                </a:r>
                <a:r>
                  <a:rPr kumimoji="0" lang="fr-FR" sz="1400" b="0" i="0" u="none" strike="noStrike" kern="0" cap="none" spc="0" normalizeH="0" baseline="0" noProof="0" dirty="0" smtClean="0">
                    <a:ln>
                      <a:prstDash val="solid"/>
                    </a:ln>
                    <a:solidFill>
                      <a:srgbClr val="000000"/>
                    </a:solidFill>
                    <a:effectLst/>
                    <a:uLnTx/>
                    <a:uFillTx/>
                    <a:latin typeface="Arial"/>
                  </a:rPr>
                  <a:t/>
                </a:r>
                <a:br>
                  <a:rPr kumimoji="0" lang="fr-FR" sz="1400" b="0" i="0" u="none" strike="noStrike" kern="0" cap="none" spc="0" normalizeH="0" baseline="0" noProof="0" dirty="0" smtClean="0">
                    <a:ln>
                      <a:prstDash val="solid"/>
                    </a:ln>
                    <a:solidFill>
                      <a:srgbClr val="000000"/>
                    </a:solidFill>
                    <a:effectLst/>
                    <a:uLnTx/>
                    <a:uFillTx/>
                    <a:latin typeface="Arial"/>
                  </a:rPr>
                </a:br>
                <a:r>
                  <a:rPr kumimoji="0" lang="fr-FR" sz="1400" b="0" i="0" u="none" strike="noStrike" kern="0" cap="none" spc="0" normalizeH="0" baseline="0" noProof="0" dirty="0" smtClean="0">
                    <a:ln>
                      <a:prstDash val="solid"/>
                    </a:ln>
                    <a:solidFill>
                      <a:srgbClr val="000000"/>
                    </a:solidFill>
                    <a:effectLst/>
                    <a:uLnTx/>
                    <a:uFillTx/>
                    <a:latin typeface="Arial"/>
                  </a:rPr>
                  <a:t>LE PAIEMENT DES ÉCHÉANCES DE PRÊTS</a:t>
                </a:r>
                <a:endParaRPr kumimoji="0" lang="fr-FR" sz="1400" b="0" i="0" u="none" strike="noStrike" kern="0" cap="none" spc="0" normalizeH="0" baseline="0" noProof="0" dirty="0">
                  <a:ln>
                    <a:prstDash val="solid"/>
                  </a:ln>
                  <a:solidFill>
                    <a:srgbClr val="000000"/>
                  </a:solidFill>
                  <a:effectLst/>
                  <a:uLnTx/>
                  <a:uFillTx/>
                  <a:latin typeface="Arial"/>
                </a:endParaRPr>
              </a:p>
            </p:txBody>
          </p:sp>
          <p:grpSp>
            <p:nvGrpSpPr>
              <p:cNvPr id="50" name="Groupe 43"/>
              <p:cNvGrpSpPr/>
              <p:nvPr/>
            </p:nvGrpSpPr>
            <p:grpSpPr>
              <a:xfrm>
                <a:off x="2492152" y="1835299"/>
                <a:ext cx="252000" cy="504000"/>
                <a:chOff x="3131840" y="3972297"/>
                <a:chExt cx="252000" cy="504000"/>
              </a:xfrm>
            </p:grpSpPr>
            <p:cxnSp>
              <p:nvCxnSpPr>
                <p:cNvPr id="52" name="Connecteur droit 51"/>
                <p:cNvCxnSpPr/>
                <p:nvPr/>
              </p:nvCxnSpPr>
              <p:spPr>
                <a:xfrm>
                  <a:off x="3131840" y="3972297"/>
                  <a:ext cx="252000" cy="0"/>
                </a:xfrm>
                <a:prstGeom prst="line">
                  <a:avLst/>
                </a:prstGeom>
                <a:noFill/>
                <a:ln w="19050" cap="flat" cmpd="sng" algn="ctr">
                  <a:solidFill>
                    <a:srgbClr val="808080"/>
                  </a:solidFill>
                  <a:prstDash val="solid"/>
                </a:ln>
                <a:effectLst/>
              </p:spPr>
            </p:cxnSp>
            <p:cxnSp>
              <p:nvCxnSpPr>
                <p:cNvPr id="53" name="Connecteur droit 52"/>
                <p:cNvCxnSpPr/>
                <p:nvPr/>
              </p:nvCxnSpPr>
              <p:spPr>
                <a:xfrm>
                  <a:off x="3131840" y="4468781"/>
                  <a:ext cx="252000" cy="0"/>
                </a:xfrm>
                <a:prstGeom prst="line">
                  <a:avLst/>
                </a:prstGeom>
                <a:noFill/>
                <a:ln w="19050" cap="flat" cmpd="sng" algn="ctr">
                  <a:solidFill>
                    <a:srgbClr val="808080"/>
                  </a:solidFill>
                  <a:prstDash val="solid"/>
                </a:ln>
                <a:effectLst/>
              </p:spPr>
            </p:cxnSp>
            <p:cxnSp>
              <p:nvCxnSpPr>
                <p:cNvPr id="54" name="Connecteur droit 53"/>
                <p:cNvCxnSpPr/>
                <p:nvPr/>
              </p:nvCxnSpPr>
              <p:spPr>
                <a:xfrm rot="16200000">
                  <a:off x="3129772" y="4224297"/>
                  <a:ext cx="504000" cy="0"/>
                </a:xfrm>
                <a:prstGeom prst="line">
                  <a:avLst/>
                </a:prstGeom>
                <a:noFill/>
                <a:ln w="19050" cap="flat" cmpd="sng" algn="ctr">
                  <a:solidFill>
                    <a:srgbClr val="808080"/>
                  </a:solidFill>
                  <a:prstDash val="solid"/>
                </a:ln>
                <a:effectLst/>
              </p:spPr>
            </p:cxnSp>
          </p:grpSp>
          <p:cxnSp>
            <p:nvCxnSpPr>
              <p:cNvPr id="51" name="Connecteur droit 50"/>
              <p:cNvCxnSpPr/>
              <p:nvPr/>
            </p:nvCxnSpPr>
            <p:spPr>
              <a:xfrm>
                <a:off x="2749327" y="2082949"/>
                <a:ext cx="108000" cy="0"/>
              </a:xfrm>
              <a:prstGeom prst="line">
                <a:avLst/>
              </a:prstGeom>
              <a:noFill/>
              <a:ln w="19050" cap="flat" cmpd="sng" algn="ctr">
                <a:solidFill>
                  <a:srgbClr val="808080"/>
                </a:solidFill>
                <a:prstDash val="solid"/>
              </a:ln>
              <a:effectLst/>
            </p:spPr>
          </p:cxnSp>
        </p:grpSp>
        <p:pic>
          <p:nvPicPr>
            <p:cNvPr id="47" name="Image 46" descr="080414_logo_cebpl_carre.jpg"/>
            <p:cNvPicPr>
              <a:picLocks noChangeAspect="1"/>
            </p:cNvPicPr>
            <p:nvPr/>
          </p:nvPicPr>
          <p:blipFill>
            <a:blip r:embed="rId2" cstate="print"/>
            <a:stretch>
              <a:fillRect/>
            </a:stretch>
          </p:blipFill>
          <p:spPr>
            <a:xfrm>
              <a:off x="8841896" y="2162352"/>
              <a:ext cx="216000" cy="216000"/>
            </a:xfrm>
            <a:prstGeom prst="rect">
              <a:avLst/>
            </a:prstGeom>
          </p:spPr>
        </p:pic>
      </p:grpSp>
    </p:spTree>
    <p:extLst>
      <p:ext uri="{BB962C8B-B14F-4D97-AF65-F5344CB8AC3E}">
        <p14:creationId xmlns:p14="http://schemas.microsoft.com/office/powerpoint/2010/main" val="107481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slide(fromRight)">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lide(fromRigh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Righ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lide(fromRigh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2"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lide(fromRight)">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21"/>
          <p:cNvSpPr>
            <a:spLocks noGrp="1"/>
          </p:cNvSpPr>
          <p:nvPr>
            <p:ph type="body" sz="quarter" idx="16"/>
          </p:nvPr>
        </p:nvSpPr>
        <p:spPr/>
        <p:txBody>
          <a:bodyPr/>
          <a:lstStyle/>
          <a:p>
            <a:r>
              <a:rPr lang="fr-FR" dirty="0"/>
              <a:t>Les « + » de l’offre</a:t>
            </a:r>
          </a:p>
        </p:txBody>
      </p:sp>
      <p:sp>
        <p:nvSpPr>
          <p:cNvPr id="6" name="Rectangle 2"/>
          <p:cNvSpPr>
            <a:spLocks noChangeArrowheads="1"/>
          </p:cNvSpPr>
          <p:nvPr/>
        </p:nvSpPr>
        <p:spPr bwMode="auto">
          <a:xfrm>
            <a:off x="866335" y="1128240"/>
            <a:ext cx="7419975" cy="5063320"/>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style>
          <a:lnRef idx="1">
            <a:schemeClr val="accent1"/>
          </a:lnRef>
          <a:fillRef idx="2">
            <a:schemeClr val="accent1"/>
          </a:fillRef>
          <a:effectRef idx="1">
            <a:schemeClr val="accent1"/>
          </a:effectRef>
          <a:fontRef idx="minor">
            <a:schemeClr val="dk1"/>
          </a:fontRef>
        </p:style>
        <p:txBody>
          <a:bodyPr wrap="none"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eaLnBrk="1" hangingPunct="1">
              <a:spcBef>
                <a:spcPct val="55000"/>
              </a:spcBef>
            </a:pPr>
            <a:endParaRPr lang="fr-FR" altLang="fr-FR"/>
          </a:p>
        </p:txBody>
      </p:sp>
      <p:sp>
        <p:nvSpPr>
          <p:cNvPr id="7" name="Rectangle 8"/>
          <p:cNvSpPr>
            <a:spLocks noChangeArrowheads="1"/>
          </p:cNvSpPr>
          <p:nvPr/>
        </p:nvSpPr>
        <p:spPr bwMode="auto">
          <a:xfrm>
            <a:off x="1684683" y="5052952"/>
            <a:ext cx="3817938" cy="992736"/>
          </a:xfrm>
          <a:prstGeom prst="rect">
            <a:avLst/>
          </a:prstGeom>
          <a:ln/>
          <a:extLst/>
        </p:spPr>
        <p:style>
          <a:lnRef idx="1">
            <a:schemeClr val="dk1"/>
          </a:lnRef>
          <a:fillRef idx="2">
            <a:schemeClr val="dk1"/>
          </a:fillRef>
          <a:effectRef idx="1">
            <a:schemeClr val="dk1"/>
          </a:effectRef>
          <a:fontRef idx="minor">
            <a:schemeClr val="dk1"/>
          </a:fontRef>
        </p:style>
        <p:txBody>
          <a:bodyPr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eaLnBrk="1" hangingPunct="1">
              <a:spcBef>
                <a:spcPct val="55000"/>
              </a:spcBef>
            </a:pPr>
            <a:r>
              <a:rPr lang="fr-FR" altLang="fr-FR" sz="1600" b="1" dirty="0" smtClean="0"/>
              <a:t>Des délais de franchise réduits</a:t>
            </a:r>
            <a:endParaRPr lang="fr-FR" altLang="fr-FR" sz="1600" b="1" dirty="0"/>
          </a:p>
        </p:txBody>
      </p:sp>
      <p:grpSp>
        <p:nvGrpSpPr>
          <p:cNvPr id="8" name="Group 9"/>
          <p:cNvGrpSpPr>
            <a:grpSpLocks/>
          </p:cNvGrpSpPr>
          <p:nvPr/>
        </p:nvGrpSpPr>
        <p:grpSpPr bwMode="auto">
          <a:xfrm>
            <a:off x="955128" y="2102390"/>
            <a:ext cx="666750" cy="666750"/>
            <a:chOff x="640" y="1010"/>
            <a:chExt cx="420" cy="420"/>
          </a:xfrm>
        </p:grpSpPr>
        <p:pic>
          <p:nvPicPr>
            <p:cNvPr id="9" name="Picture 10" descr="puce bordeau"/>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0" y="1010"/>
              <a:ext cx="42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4" y="1114"/>
              <a:ext cx="213"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3"/>
          <p:cNvGrpSpPr>
            <a:grpSpLocks/>
          </p:cNvGrpSpPr>
          <p:nvPr/>
        </p:nvGrpSpPr>
        <p:grpSpPr bwMode="auto">
          <a:xfrm>
            <a:off x="942413" y="3990944"/>
            <a:ext cx="666750" cy="666750"/>
            <a:chOff x="640" y="1504"/>
            <a:chExt cx="420" cy="420"/>
          </a:xfrm>
        </p:grpSpPr>
        <p:pic>
          <p:nvPicPr>
            <p:cNvPr id="12" name="Picture 14" descr="puce bordeau"/>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0" y="1504"/>
              <a:ext cx="42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4" y="1609"/>
              <a:ext cx="213"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tangle 16"/>
          <p:cNvSpPr>
            <a:spLocks noChangeArrowheads="1"/>
          </p:cNvSpPr>
          <p:nvPr/>
        </p:nvSpPr>
        <p:spPr bwMode="auto">
          <a:xfrm>
            <a:off x="1679842" y="3731909"/>
            <a:ext cx="3817938" cy="1184820"/>
          </a:xfrm>
          <a:prstGeom prst="rect">
            <a:avLst/>
          </a:prstGeom>
          <a:ln/>
          <a:extLst/>
        </p:spPr>
        <p:style>
          <a:lnRef idx="1">
            <a:schemeClr val="dk1"/>
          </a:lnRef>
          <a:fillRef idx="2">
            <a:schemeClr val="dk1"/>
          </a:fillRef>
          <a:effectRef idx="1">
            <a:schemeClr val="dk1"/>
          </a:effectRef>
          <a:fontRef idx="minor">
            <a:schemeClr val="dk1"/>
          </a:fontRef>
        </p:style>
        <p:txBody>
          <a:bodyPr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eaLnBrk="1" hangingPunct="1">
              <a:spcBef>
                <a:spcPct val="55000"/>
              </a:spcBef>
            </a:pPr>
            <a:r>
              <a:rPr lang="fr-FR" altLang="fr-FR" sz="1600" b="1" dirty="0"/>
              <a:t>Formules de garanties « sur mesure »</a:t>
            </a:r>
          </a:p>
        </p:txBody>
      </p:sp>
      <p:grpSp>
        <p:nvGrpSpPr>
          <p:cNvPr id="15" name="Group 17"/>
          <p:cNvGrpSpPr>
            <a:grpSpLocks/>
          </p:cNvGrpSpPr>
          <p:nvPr/>
        </p:nvGrpSpPr>
        <p:grpSpPr bwMode="auto">
          <a:xfrm>
            <a:off x="955922" y="5234922"/>
            <a:ext cx="666750" cy="666750"/>
            <a:chOff x="640" y="1999"/>
            <a:chExt cx="420" cy="420"/>
          </a:xfrm>
        </p:grpSpPr>
        <p:pic>
          <p:nvPicPr>
            <p:cNvPr id="16" name="Picture 18" descr="puce bordeau"/>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0" y="1999"/>
              <a:ext cx="42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4" y="2104"/>
              <a:ext cx="213"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Rectangle 20"/>
          <p:cNvSpPr>
            <a:spLocks noChangeArrowheads="1"/>
          </p:cNvSpPr>
          <p:nvPr/>
        </p:nvSpPr>
        <p:spPr bwMode="auto">
          <a:xfrm>
            <a:off x="1684683" y="1211630"/>
            <a:ext cx="3817938" cy="2448270"/>
          </a:xfrm>
          <a:prstGeom prst="rect">
            <a:avLst/>
          </a:prstGeom>
          <a:ln/>
          <a:extLst/>
        </p:spPr>
        <p:style>
          <a:lnRef idx="1">
            <a:schemeClr val="dk1"/>
          </a:lnRef>
          <a:fillRef idx="2">
            <a:schemeClr val="dk1"/>
          </a:fillRef>
          <a:effectRef idx="1">
            <a:schemeClr val="dk1"/>
          </a:effectRef>
          <a:fontRef idx="minor">
            <a:schemeClr val="dk1"/>
          </a:fontRef>
        </p:style>
        <p:txBody>
          <a:bodyPr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eaLnBrk="1" hangingPunct="1">
              <a:spcBef>
                <a:spcPct val="55000"/>
              </a:spcBef>
            </a:pPr>
            <a:r>
              <a:rPr lang="fr-FR" altLang="fr-FR" sz="1600" b="1" dirty="0"/>
              <a:t>Formules « tout compris »</a:t>
            </a:r>
          </a:p>
        </p:txBody>
      </p:sp>
      <p:sp>
        <p:nvSpPr>
          <p:cNvPr id="19" name="Rectangle 21"/>
          <p:cNvSpPr>
            <a:spLocks noChangeArrowheads="1"/>
          </p:cNvSpPr>
          <p:nvPr/>
        </p:nvSpPr>
        <p:spPr bwMode="auto">
          <a:xfrm>
            <a:off x="5625165" y="5090906"/>
            <a:ext cx="2555874" cy="954782"/>
          </a:xfrm>
          <a:prstGeom prst="rect">
            <a:avLst/>
          </a:prstGeom>
          <a:gradFill rotWithShape="1">
            <a:gsLst>
              <a:gs pos="0">
                <a:srgbClr val="D1D1D1"/>
              </a:gs>
              <a:gs pos="100000">
                <a:srgbClr val="EDEDED"/>
              </a:gs>
            </a:gsLst>
            <a:path path="rect">
              <a:fillToRect l="100000" t="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r>
              <a:rPr lang="fr-FR" sz="1200" b="1" dirty="0"/>
              <a:t>Délai Franchise</a:t>
            </a:r>
          </a:p>
          <a:p>
            <a:r>
              <a:rPr lang="fr-FR" sz="1200" dirty="0"/>
              <a:t>- Accident 3 </a:t>
            </a:r>
            <a:r>
              <a:rPr lang="fr-FR" sz="1200" dirty="0" smtClean="0"/>
              <a:t>jours ouvrés</a:t>
            </a:r>
            <a:endParaRPr lang="fr-FR" sz="1200" dirty="0"/>
          </a:p>
          <a:p>
            <a:r>
              <a:rPr lang="fr-FR" sz="1200" dirty="0"/>
              <a:t>- Maladie 20 </a:t>
            </a:r>
            <a:r>
              <a:rPr lang="fr-FR" sz="1200" dirty="0" smtClean="0"/>
              <a:t>jours Ouvrés</a:t>
            </a:r>
            <a:endParaRPr lang="fr-FR" altLang="fr-FR" sz="1200" dirty="0"/>
          </a:p>
        </p:txBody>
      </p:sp>
      <p:sp>
        <p:nvSpPr>
          <p:cNvPr id="20" name="Rectangle 23"/>
          <p:cNvSpPr>
            <a:spLocks noChangeArrowheads="1"/>
          </p:cNvSpPr>
          <p:nvPr/>
        </p:nvSpPr>
        <p:spPr bwMode="auto">
          <a:xfrm>
            <a:off x="5625164" y="3731909"/>
            <a:ext cx="2555875" cy="1184820"/>
          </a:xfrm>
          <a:prstGeom prst="rect">
            <a:avLst/>
          </a:prstGeom>
          <a:gradFill rotWithShape="1">
            <a:gsLst>
              <a:gs pos="0">
                <a:srgbClr val="D1D1D1"/>
              </a:gs>
              <a:gs pos="100000">
                <a:srgbClr val="EDEDED"/>
              </a:gs>
            </a:gsLst>
            <a:path path="rect">
              <a:fillToRect l="100000" t="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eaLnBrk="1" hangingPunct="1">
              <a:spcBef>
                <a:spcPct val="55000"/>
              </a:spcBef>
            </a:pPr>
            <a:r>
              <a:rPr lang="fr-FR" altLang="fr-FR" sz="1200" dirty="0"/>
              <a:t>Le contrat propose plusieurs formules correspondant aux dépenses réelles de </a:t>
            </a:r>
            <a:r>
              <a:rPr lang="fr-FR" altLang="fr-FR" sz="1200" dirty="0" smtClean="0"/>
              <a:t>chacun.</a:t>
            </a:r>
          </a:p>
          <a:p>
            <a:pPr eaLnBrk="1" hangingPunct="1">
              <a:spcBef>
                <a:spcPct val="55000"/>
              </a:spcBef>
            </a:pPr>
            <a:r>
              <a:rPr lang="fr-FR" sz="1200" dirty="0" smtClean="0"/>
              <a:t>La </a:t>
            </a:r>
            <a:r>
              <a:rPr lang="fr-FR" sz="1200" dirty="0"/>
              <a:t>souplesse du contrat : 5 options / 3 durées au </a:t>
            </a:r>
            <a:r>
              <a:rPr lang="fr-FR" sz="1200" dirty="0" smtClean="0"/>
              <a:t>choix</a:t>
            </a:r>
            <a:endParaRPr lang="fr-FR" altLang="fr-FR" sz="1200" dirty="0"/>
          </a:p>
        </p:txBody>
      </p:sp>
      <p:sp>
        <p:nvSpPr>
          <p:cNvPr id="21" name="Rectangle 24"/>
          <p:cNvSpPr>
            <a:spLocks noChangeArrowheads="1"/>
          </p:cNvSpPr>
          <p:nvPr/>
        </p:nvSpPr>
        <p:spPr bwMode="auto">
          <a:xfrm>
            <a:off x="5625164" y="1211629"/>
            <a:ext cx="2555875" cy="2448271"/>
          </a:xfrm>
          <a:prstGeom prst="rect">
            <a:avLst/>
          </a:prstGeom>
          <a:gradFill rotWithShape="1">
            <a:gsLst>
              <a:gs pos="0">
                <a:srgbClr val="D1D1D1"/>
              </a:gs>
              <a:gs pos="100000">
                <a:srgbClr val="EDEDED"/>
              </a:gs>
            </a:gsLst>
            <a:path path="rect">
              <a:fillToRect l="100000" t="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0"/>
              </a:spcBef>
              <a:spcAft>
                <a:spcPct val="0"/>
              </a:spcAft>
              <a:defRPr sz="3200">
                <a:solidFill>
                  <a:schemeClr val="tx1"/>
                </a:solidFill>
                <a:latin typeface="Arial Narrow" pitchFamily="34" charset="0"/>
              </a:defRPr>
            </a:lvl6pPr>
            <a:lvl7pPr marL="2971800" indent="-228600" eaLnBrk="0" fontAlgn="base" hangingPunct="0">
              <a:spcBef>
                <a:spcPct val="0"/>
              </a:spcBef>
              <a:spcAft>
                <a:spcPct val="0"/>
              </a:spcAft>
              <a:defRPr sz="3200">
                <a:solidFill>
                  <a:schemeClr val="tx1"/>
                </a:solidFill>
                <a:latin typeface="Arial Narrow" pitchFamily="34" charset="0"/>
              </a:defRPr>
            </a:lvl7pPr>
            <a:lvl8pPr marL="3429000" indent="-228600" eaLnBrk="0" fontAlgn="base" hangingPunct="0">
              <a:spcBef>
                <a:spcPct val="0"/>
              </a:spcBef>
              <a:spcAft>
                <a:spcPct val="0"/>
              </a:spcAft>
              <a:defRPr sz="3200">
                <a:solidFill>
                  <a:schemeClr val="tx1"/>
                </a:solidFill>
                <a:latin typeface="Arial Narrow" pitchFamily="34" charset="0"/>
              </a:defRPr>
            </a:lvl8pPr>
            <a:lvl9pPr marL="3886200" indent="-228600" eaLnBrk="0" fontAlgn="base" hangingPunct="0">
              <a:spcBef>
                <a:spcPct val="0"/>
              </a:spcBef>
              <a:spcAft>
                <a:spcPct val="0"/>
              </a:spcAft>
              <a:defRPr sz="3200">
                <a:solidFill>
                  <a:schemeClr val="tx1"/>
                </a:solidFill>
                <a:latin typeface="Arial Narrow" pitchFamily="34" charset="0"/>
              </a:defRPr>
            </a:lvl9pPr>
          </a:lstStyle>
          <a:p>
            <a:pPr>
              <a:spcBef>
                <a:spcPct val="55000"/>
              </a:spcBef>
              <a:defRPr/>
            </a:pPr>
            <a:r>
              <a:rPr lang="fr-FR" sz="1200" b="1" dirty="0"/>
              <a:t>Un seul contrat pour tout prévoir !</a:t>
            </a:r>
          </a:p>
          <a:p>
            <a:pPr>
              <a:spcBef>
                <a:spcPct val="55000"/>
              </a:spcBef>
              <a:defRPr/>
            </a:pPr>
            <a:r>
              <a:rPr lang="fr-FR" sz="1200" dirty="0"/>
              <a:t>Le contrat couvre les risques d’arrêt de l’activité en cas de dommages au local professionnel et en cas d'incapacité de la personne clé</a:t>
            </a:r>
          </a:p>
          <a:p>
            <a:pPr>
              <a:spcBef>
                <a:spcPct val="55000"/>
              </a:spcBef>
              <a:defRPr/>
            </a:pPr>
            <a:r>
              <a:rPr lang="fr-FR" sz="1200" dirty="0"/>
              <a:t>La PAP couvre l’arrêt temporaire comme l’arrêt </a:t>
            </a:r>
            <a:r>
              <a:rPr lang="fr-FR" sz="1200" dirty="0" smtClean="0"/>
              <a:t>définitif.</a:t>
            </a:r>
          </a:p>
          <a:p>
            <a:pPr>
              <a:spcBef>
                <a:spcPct val="55000"/>
              </a:spcBef>
              <a:defRPr/>
            </a:pPr>
            <a:r>
              <a:rPr lang="fr-FR" sz="1200" dirty="0" smtClean="0"/>
              <a:t>Des </a:t>
            </a:r>
            <a:r>
              <a:rPr lang="fr-FR" sz="1200" dirty="0"/>
              <a:t>services qui accompagnent vos clients dans leur quotidien de </a:t>
            </a:r>
            <a:r>
              <a:rPr lang="fr-FR" sz="1200" dirty="0" smtClean="0"/>
              <a:t>professionnels</a:t>
            </a:r>
            <a:endParaRPr lang="fr-FR" sz="1200" dirty="0"/>
          </a:p>
        </p:txBody>
      </p:sp>
    </p:spTree>
    <p:extLst>
      <p:ext uri="{BB962C8B-B14F-4D97-AF65-F5344CB8AC3E}">
        <p14:creationId xmlns:p14="http://schemas.microsoft.com/office/powerpoint/2010/main" val="3355544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419872" y="1268760"/>
            <a:ext cx="5328593" cy="4351338"/>
          </a:xfrm>
        </p:spPr>
        <p:txBody>
          <a:bodyPr/>
          <a:lstStyle/>
          <a:p>
            <a:pPr marL="0" indent="0">
              <a:buNone/>
            </a:pPr>
            <a:endParaRPr lang="fr-FR" dirty="0" smtClean="0"/>
          </a:p>
          <a:p>
            <a:pPr marL="0" indent="0">
              <a:buNone/>
            </a:pPr>
            <a:endParaRPr lang="fr-FR" dirty="0" smtClean="0"/>
          </a:p>
          <a:p>
            <a:pPr marL="0" indent="0">
              <a:buNone/>
            </a:pPr>
            <a:endParaRPr lang="fr-FR" dirty="0" smtClean="0"/>
          </a:p>
          <a:p>
            <a:pPr marL="0" indent="0">
              <a:buNone/>
            </a:pPr>
            <a:endParaRPr lang="fr-FR" sz="1000" dirty="0"/>
          </a:p>
          <a:p>
            <a:pPr marL="0" indent="0">
              <a:buNone/>
            </a:pPr>
            <a:r>
              <a:rPr lang="fr-FR" b="1" dirty="0" smtClean="0"/>
              <a:t>TARIFS</a:t>
            </a:r>
            <a:endParaRPr lang="fr-FR" dirty="0"/>
          </a:p>
        </p:txBody>
      </p:sp>
      <p:sp>
        <p:nvSpPr>
          <p:cNvPr id="4" name="Rectangle 2"/>
          <p:cNvSpPr txBox="1">
            <a:spLocks noChangeArrowheads="1"/>
          </p:cNvSpPr>
          <p:nvPr/>
        </p:nvSpPr>
        <p:spPr>
          <a:xfrm>
            <a:off x="1475656" y="692150"/>
            <a:ext cx="1908175" cy="54006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fr-FR" altLang="fr-FR" dirty="0" smtClean="0">
              <a:solidFill>
                <a:prstClr val="black"/>
              </a:solidFill>
            </a:endParaRPr>
          </a:p>
          <a:p>
            <a:pPr algn="r"/>
            <a:endParaRPr lang="fr-FR" altLang="fr-FR" dirty="0">
              <a:solidFill>
                <a:prstClr val="black"/>
              </a:solidFill>
            </a:endParaRPr>
          </a:p>
          <a:p>
            <a:pPr algn="r"/>
            <a:endParaRPr lang="fr-FR" altLang="fr-FR" dirty="0">
              <a:solidFill>
                <a:prstClr val="black"/>
              </a:solidFill>
            </a:endParaRPr>
          </a:p>
          <a:p>
            <a:pPr algn="r"/>
            <a:r>
              <a:rPr lang="fr-FR" altLang="fr-FR" sz="10000" dirty="0">
                <a:solidFill>
                  <a:srgbClr val="C00000"/>
                </a:solidFill>
              </a:rPr>
              <a:t>2</a:t>
            </a:r>
            <a:endParaRPr lang="fr-FR" altLang="fr-FR" sz="10000" dirty="0" smtClean="0">
              <a:solidFill>
                <a:srgbClr val="C00000"/>
              </a:solidFill>
            </a:endParaRPr>
          </a:p>
        </p:txBody>
      </p:sp>
    </p:spTree>
    <p:extLst>
      <p:ext uri="{BB962C8B-B14F-4D97-AF65-F5344CB8AC3E}">
        <p14:creationId xmlns:p14="http://schemas.microsoft.com/office/powerpoint/2010/main" val="33990453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6"/>
          </p:nvPr>
        </p:nvSpPr>
        <p:spPr/>
        <p:txBody>
          <a:bodyPr/>
          <a:lstStyle/>
          <a:p>
            <a:r>
              <a:rPr lang="fr-FR" dirty="0"/>
              <a:t>Tarifs </a:t>
            </a:r>
            <a:r>
              <a:rPr lang="fr-FR" dirty="0" smtClean="0"/>
              <a:t>2018 </a:t>
            </a:r>
            <a:r>
              <a:rPr lang="fr-FR" dirty="0"/>
              <a:t>pour 1 homme clé </a:t>
            </a:r>
          </a:p>
        </p:txBody>
      </p:sp>
      <p:sp>
        <p:nvSpPr>
          <p:cNvPr id="5" name="Espace réservé du numéro de diapositive 4"/>
          <p:cNvSpPr>
            <a:spLocks noGrp="1"/>
          </p:cNvSpPr>
          <p:nvPr>
            <p:ph type="sldNum" sz="quarter" idx="4294967295"/>
          </p:nvPr>
        </p:nvSpPr>
        <p:spPr>
          <a:xfrm>
            <a:off x="0" y="6092825"/>
            <a:ext cx="288925" cy="360363"/>
          </a:xfrm>
          <a:prstGeom prst="rect">
            <a:avLst/>
          </a:prstGeom>
        </p:spPr>
        <p:txBody>
          <a:bodyPr/>
          <a:lstStyle/>
          <a:p>
            <a:fld id="{C1E1564E-73E6-47A7-BC97-7D60F78144EA}" type="slidenum">
              <a:rPr lang="fr-FR" altLang="fr-FR" smtClean="0">
                <a:solidFill>
                  <a:srgbClr val="FFFFFF"/>
                </a:solidFill>
              </a:rPr>
              <a:pPr/>
              <a:t>9</a:t>
            </a:fld>
            <a:endParaRPr lang="fr-FR" altLang="fr-FR">
              <a:solidFill>
                <a:srgbClr val="FFFFFF"/>
              </a:solidFill>
            </a:endParaRPr>
          </a:p>
        </p:txBody>
      </p:sp>
      <p:graphicFrame>
        <p:nvGraphicFramePr>
          <p:cNvPr id="8" name="Tableau 7"/>
          <p:cNvGraphicFramePr>
            <a:graphicFrameLocks noGrp="1"/>
          </p:cNvGraphicFramePr>
          <p:nvPr>
            <p:extLst>
              <p:ext uri="{D42A27DB-BD31-4B8C-83A1-F6EECF244321}">
                <p14:modId xmlns:p14="http://schemas.microsoft.com/office/powerpoint/2010/main" val="2997550818"/>
              </p:ext>
            </p:extLst>
          </p:nvPr>
        </p:nvGraphicFramePr>
        <p:xfrm>
          <a:off x="127949" y="1300663"/>
          <a:ext cx="8848724" cy="4371965"/>
        </p:xfrm>
        <a:graphic>
          <a:graphicData uri="http://schemas.openxmlformats.org/drawingml/2006/table">
            <a:tbl>
              <a:tblPr>
                <a:tableStyleId>{5C22544A-7EE6-4342-B048-85BDC9FD1C3A}</a:tableStyleId>
              </a:tblPr>
              <a:tblGrid>
                <a:gridCol w="1310922"/>
                <a:gridCol w="1310922"/>
                <a:gridCol w="1556720"/>
                <a:gridCol w="1556720"/>
                <a:gridCol w="1556720"/>
                <a:gridCol w="1556720"/>
              </a:tblGrid>
              <a:tr h="728660">
                <a:tc>
                  <a:txBody>
                    <a:bodyPr/>
                    <a:lstStyle/>
                    <a:p>
                      <a:pPr algn="ctr" fontAlgn="t"/>
                      <a:r>
                        <a:rPr lang="fr-FR" sz="1400" u="none" strike="noStrike" dirty="0" smtClean="0">
                          <a:solidFill>
                            <a:schemeClr val="bg1"/>
                          </a:solidFill>
                          <a:effectLst/>
                        </a:rPr>
                        <a:t>Option</a:t>
                      </a:r>
                      <a:endParaRPr lang="fr-FR" sz="1400" b="1" i="0" u="none" strike="noStrike" dirty="0">
                        <a:solidFill>
                          <a:schemeClr val="bg1"/>
                        </a:solidFill>
                        <a:effectLst/>
                        <a:latin typeface="Calibri"/>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60000"/>
                        <a:lumOff val="40000"/>
                      </a:schemeClr>
                    </a:solidFill>
                  </a:tcPr>
                </a:tc>
                <a:tc>
                  <a:txBody>
                    <a:bodyPr/>
                    <a:lstStyle/>
                    <a:p>
                      <a:pPr algn="ctr" fontAlgn="t"/>
                      <a:r>
                        <a:rPr lang="fr-FR" sz="1400" u="none" strike="noStrike" dirty="0">
                          <a:solidFill>
                            <a:schemeClr val="bg1"/>
                          </a:solidFill>
                          <a:effectLst/>
                        </a:rPr>
                        <a:t>Durée </a:t>
                      </a:r>
                      <a:r>
                        <a:rPr lang="fr-FR" sz="1400" u="none" strike="noStrike" dirty="0" smtClean="0">
                          <a:solidFill>
                            <a:schemeClr val="bg1"/>
                          </a:solidFill>
                          <a:effectLst/>
                        </a:rPr>
                        <a:t>assurée</a:t>
                      </a:r>
                    </a:p>
                    <a:p>
                      <a:pPr algn="ctr" fontAlgn="t"/>
                      <a:r>
                        <a:rPr lang="fr-FR" sz="1400" u="none" strike="noStrike" dirty="0" smtClean="0">
                          <a:solidFill>
                            <a:schemeClr val="bg1"/>
                          </a:solidFill>
                          <a:effectLst/>
                        </a:rPr>
                        <a:t>(par mois) </a:t>
                      </a:r>
                      <a:endParaRPr lang="fr-FR" sz="1400" b="1" i="0" u="none" strike="noStrike" dirty="0">
                        <a:solidFill>
                          <a:schemeClr val="bg1"/>
                        </a:solidFill>
                        <a:effectLst/>
                        <a:latin typeface="Calibri"/>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60000"/>
                        <a:lumOff val="40000"/>
                      </a:schemeClr>
                    </a:solidFill>
                  </a:tcPr>
                </a:tc>
                <a:tc>
                  <a:txBody>
                    <a:bodyPr/>
                    <a:lstStyle/>
                    <a:p>
                      <a:pPr algn="ctr" fontAlgn="t"/>
                      <a:r>
                        <a:rPr lang="fr-FR" sz="1400" u="none" strike="noStrike" dirty="0">
                          <a:solidFill>
                            <a:schemeClr val="bg1"/>
                          </a:solidFill>
                          <a:effectLst/>
                        </a:rPr>
                        <a:t>Prime annuelle HT</a:t>
                      </a:r>
                      <a:endParaRPr lang="fr-FR" sz="1400" b="1" i="0" u="none" strike="noStrike" dirty="0">
                        <a:solidFill>
                          <a:schemeClr val="bg1"/>
                        </a:solidFill>
                        <a:effectLst/>
                        <a:latin typeface="Calibri"/>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60000"/>
                        <a:lumOff val="40000"/>
                      </a:schemeClr>
                    </a:solidFill>
                  </a:tcPr>
                </a:tc>
                <a:tc>
                  <a:txBody>
                    <a:bodyPr/>
                    <a:lstStyle/>
                    <a:p>
                      <a:pPr algn="ctr" fontAlgn="t"/>
                      <a:r>
                        <a:rPr lang="fr-FR" sz="1400" u="none" strike="noStrike" dirty="0">
                          <a:solidFill>
                            <a:schemeClr val="bg1"/>
                          </a:solidFill>
                          <a:effectLst/>
                        </a:rPr>
                        <a:t>Taxes</a:t>
                      </a:r>
                      <a:endParaRPr lang="fr-FR" sz="1400" b="1" i="0" u="none" strike="noStrike" dirty="0">
                        <a:solidFill>
                          <a:schemeClr val="bg1"/>
                        </a:solidFill>
                        <a:effectLst/>
                        <a:latin typeface="Calibri"/>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60000"/>
                        <a:lumOff val="40000"/>
                      </a:schemeClr>
                    </a:solidFill>
                  </a:tcPr>
                </a:tc>
                <a:tc>
                  <a:txBody>
                    <a:bodyPr/>
                    <a:lstStyle/>
                    <a:p>
                      <a:pPr algn="ctr" fontAlgn="t"/>
                      <a:r>
                        <a:rPr lang="fr-FR" sz="1400" u="none" strike="noStrike" dirty="0">
                          <a:solidFill>
                            <a:schemeClr val="bg1"/>
                          </a:solidFill>
                          <a:effectLst/>
                        </a:rPr>
                        <a:t>Prime annuelle TTC</a:t>
                      </a:r>
                      <a:endParaRPr lang="fr-FR" sz="1400" b="1" i="0" u="none" strike="noStrike" dirty="0">
                        <a:solidFill>
                          <a:schemeClr val="bg1"/>
                        </a:solidFill>
                        <a:effectLst/>
                        <a:latin typeface="Calibri"/>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60000"/>
                        <a:lumOff val="40000"/>
                      </a:schemeClr>
                    </a:solidFill>
                  </a:tcPr>
                </a:tc>
                <a:tc>
                  <a:txBody>
                    <a:bodyPr/>
                    <a:lstStyle/>
                    <a:p>
                      <a:pPr algn="ctr" fontAlgn="t"/>
                      <a:r>
                        <a:rPr lang="fr-FR" sz="1400" u="none" strike="noStrike" dirty="0">
                          <a:solidFill>
                            <a:schemeClr val="bg1"/>
                          </a:solidFill>
                          <a:effectLst/>
                        </a:rPr>
                        <a:t>Prime mensuelle (taxe attentat exclue)</a:t>
                      </a:r>
                      <a:endParaRPr lang="fr-FR" sz="1400" b="1" i="0" u="none" strike="noStrike" dirty="0">
                        <a:solidFill>
                          <a:schemeClr val="bg1"/>
                        </a:solidFill>
                        <a:effectLst/>
                        <a:latin typeface="Calibri"/>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60000"/>
                        <a:lumOff val="40000"/>
                      </a:schemeClr>
                    </a:solidFill>
                  </a:tcPr>
                </a:tc>
              </a:tr>
              <a:tr h="242887">
                <a:tc rowSpan="3">
                  <a:txBody>
                    <a:bodyPr/>
                    <a:lstStyle/>
                    <a:p>
                      <a:pPr algn="ctr" fontAlgn="ctr"/>
                      <a:r>
                        <a:rPr lang="fr-FR" sz="1200" b="1" u="none" strike="noStrike" dirty="0">
                          <a:effectLst/>
                          <a:latin typeface="+mj-lt"/>
                        </a:rPr>
                        <a:t>1</a:t>
                      </a:r>
                      <a:endParaRPr lang="fr-FR" sz="1200" b="1" i="0" u="none" strike="noStrike" dirty="0">
                        <a:effectLst/>
                        <a:latin typeface="+mj-lt"/>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000" u="none" strike="noStrike" dirty="0">
                          <a:effectLst/>
                        </a:rPr>
                        <a:t>3</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343,48 €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25,41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373,19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30,74 €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6</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437,16 €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32,31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473,77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39,12 €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12</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512,14 €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37,83 €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554,27 €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45,83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242887">
                <a:tc rowSpan="3">
                  <a:txBody>
                    <a:bodyPr/>
                    <a:lstStyle/>
                    <a:p>
                      <a:pPr algn="ctr" fontAlgn="ctr"/>
                      <a:r>
                        <a:rPr lang="fr-FR" sz="1200" b="1" u="none" strike="noStrike" dirty="0" smtClean="0">
                          <a:effectLst/>
                          <a:latin typeface="+mj-lt"/>
                        </a:rPr>
                        <a:t>2</a:t>
                      </a:r>
                      <a:endParaRPr lang="fr-FR" sz="1200" b="1" i="0" u="none" strike="noStrike" dirty="0">
                        <a:effectLst/>
                        <a:latin typeface="+mj-lt"/>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000" u="none" strike="noStrike" dirty="0">
                          <a:effectLst/>
                        </a:rPr>
                        <a:t>3</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701,28 €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51,77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757,35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62,75€</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6</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905,74 €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66,84 €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976,88 €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81,05 €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12</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1 069,31 €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78,89 €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1 152,50 €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95,68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242887">
                <a:tc rowSpan="3">
                  <a:txBody>
                    <a:bodyPr/>
                    <a:lstStyle/>
                    <a:p>
                      <a:pPr algn="ctr" fontAlgn="ctr"/>
                      <a:r>
                        <a:rPr lang="fr-FR" sz="1200" b="1" i="0" u="none" strike="noStrike" dirty="0" smtClean="0">
                          <a:effectLst/>
                          <a:latin typeface="+mj-lt"/>
                        </a:rPr>
                        <a:t>3</a:t>
                      </a:r>
                      <a:endParaRPr lang="fr-FR" sz="1200" b="1" i="0" u="none" strike="noStrike" dirty="0">
                        <a:effectLst/>
                        <a:latin typeface="+mj-lt"/>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000" u="none" strike="noStrike" dirty="0">
                          <a:effectLst/>
                        </a:rPr>
                        <a:t>3</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1 204,28 €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88,77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297,35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107,75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6</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1 568,56 €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115,67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688,53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140,35 €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12</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842,87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135,89 €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983,06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164,90 €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242887">
                <a:tc rowSpan="3">
                  <a:txBody>
                    <a:bodyPr/>
                    <a:lstStyle/>
                    <a:p>
                      <a:pPr algn="ctr" fontAlgn="ctr"/>
                      <a:r>
                        <a:rPr lang="fr-FR" sz="1200" b="1" u="none" strike="noStrike" dirty="0" smtClean="0">
                          <a:effectLst/>
                          <a:latin typeface="+mj-lt"/>
                        </a:rPr>
                        <a:t>4</a:t>
                      </a:r>
                      <a:endParaRPr lang="fr-FR" sz="1200" b="1" i="0" u="none" strike="noStrike" dirty="0">
                        <a:effectLst/>
                        <a:latin typeface="+mj-lt"/>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000" u="none" strike="noStrike" dirty="0">
                          <a:effectLst/>
                        </a:rPr>
                        <a:t>3</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592,41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117,43 €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714,14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142,49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6</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2 069,48 €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152,59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a:t>
                      </a:r>
                      <a:r>
                        <a:rPr lang="fr-FR" sz="1000" u="none" strike="noStrike" dirty="0" smtClean="0">
                          <a:effectLst/>
                        </a:rPr>
                        <a:t>226,37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185,17 €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12</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a:t>
                      </a:r>
                      <a:r>
                        <a:rPr lang="fr-FR" sz="1000" u="none" strike="noStrike" dirty="0" smtClean="0">
                          <a:effectLst/>
                        </a:rPr>
                        <a:t>420,88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178,77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a:t>
                      </a:r>
                      <a:r>
                        <a:rPr lang="fr-FR" sz="1000" u="none" strike="noStrike" dirty="0" smtClean="0">
                          <a:effectLst/>
                        </a:rPr>
                        <a:t>607,95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216,97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242887">
                <a:tc rowSpan="3">
                  <a:txBody>
                    <a:bodyPr/>
                    <a:lstStyle/>
                    <a:p>
                      <a:pPr algn="ctr" fontAlgn="ctr"/>
                      <a:r>
                        <a:rPr lang="fr-FR" sz="1200" b="1" u="none" strike="noStrike" dirty="0" smtClean="0">
                          <a:effectLst/>
                          <a:latin typeface="+mj-lt"/>
                        </a:rPr>
                        <a:t>5</a:t>
                      </a:r>
                      <a:endParaRPr lang="fr-FR" sz="1200" b="1" i="0" u="none" strike="noStrike" dirty="0">
                        <a:effectLst/>
                        <a:latin typeface="+mj-lt"/>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000" u="none" strike="noStrike" dirty="0">
                          <a:effectLst/>
                        </a:rPr>
                        <a:t>3</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 </a:t>
                      </a:r>
                      <a:r>
                        <a:rPr lang="fr-FR" sz="1000" u="none" strike="noStrike" dirty="0" smtClean="0">
                          <a:effectLst/>
                        </a:rPr>
                        <a:t>985,99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146,43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a:t>
                      </a:r>
                      <a:r>
                        <a:rPr lang="fr-FR" sz="1000" u="none" strike="noStrike" dirty="0" smtClean="0">
                          <a:effectLst/>
                        </a:rPr>
                        <a:t>136,72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177,70 €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6</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2 582,34 €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190,37 €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2 777,01 €</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231,06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FFFFFF"/>
                    </a:solidFill>
                  </a:tcPr>
                </a:tc>
              </a:tr>
              <a:tr h="242887">
                <a:tc vMerge="1">
                  <a:txBody>
                    <a:bodyPr/>
                    <a:lstStyle/>
                    <a:p>
                      <a:pPr algn="ctr" fontAlgn="ctr"/>
                      <a:endParaRPr lang="fr-FR" sz="1000" b="0" i="0" u="none" strike="noStrike" dirty="0">
                        <a:effectLst/>
                        <a:latin typeface="Calibri"/>
                      </a:endParaRPr>
                    </a:p>
                  </a:txBody>
                  <a:tcPr marL="9525" marR="9525" marT="9525" marB="0" anchor="ctr"/>
                </a:tc>
                <a:tc>
                  <a:txBody>
                    <a:bodyPr/>
                    <a:lstStyle/>
                    <a:p>
                      <a:pPr algn="ctr" fontAlgn="ctr"/>
                      <a:r>
                        <a:rPr lang="fr-FR" sz="1000" u="none" strike="noStrike" dirty="0">
                          <a:effectLst/>
                        </a:rPr>
                        <a:t>12</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3 </a:t>
                      </a:r>
                      <a:r>
                        <a:rPr lang="fr-FR" sz="1000" u="none" strike="noStrike" dirty="0" smtClean="0">
                          <a:effectLst/>
                        </a:rPr>
                        <a:t>035,57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223,77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a:effectLst/>
                        </a:rPr>
                        <a:t>3 </a:t>
                      </a:r>
                      <a:r>
                        <a:rPr lang="fr-FR" sz="1000" u="none" strike="noStrike" dirty="0" smtClean="0">
                          <a:effectLst/>
                        </a:rPr>
                        <a:t>263,64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algn="r" fontAlgn="ctr"/>
                      <a:r>
                        <a:rPr lang="fr-FR" sz="1000" u="none" strike="noStrike" dirty="0" smtClean="0">
                          <a:effectLst/>
                        </a:rPr>
                        <a:t>271,61 </a:t>
                      </a:r>
                      <a:r>
                        <a:rPr lang="fr-FR" sz="1000" u="none" strike="noStrike" dirty="0">
                          <a:effectLst/>
                        </a:rPr>
                        <a:t>€</a:t>
                      </a:r>
                      <a:endParaRPr lang="fr-FR" sz="1000" b="0" i="0" u="none" strike="noStrike" dirty="0">
                        <a:effectLst/>
                        <a:latin typeface="Calibri"/>
                      </a:endParaRPr>
                    </a:p>
                  </a:txBody>
                  <a:tcPr marL="9525" marR="9525" marT="9525"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829696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419872" y="1268760"/>
            <a:ext cx="5328593" cy="4351338"/>
          </a:xfrm>
        </p:spPr>
        <p:txBody>
          <a:bodyPr/>
          <a:lstStyle/>
          <a:p>
            <a:pPr marL="0" indent="0">
              <a:buNone/>
            </a:pPr>
            <a:endParaRPr lang="fr-FR" dirty="0" smtClean="0"/>
          </a:p>
          <a:p>
            <a:pPr marL="0" indent="0">
              <a:buNone/>
            </a:pPr>
            <a:endParaRPr lang="fr-FR" dirty="0" smtClean="0"/>
          </a:p>
          <a:p>
            <a:pPr marL="0" indent="0">
              <a:buNone/>
            </a:pPr>
            <a:endParaRPr lang="fr-FR" dirty="0"/>
          </a:p>
          <a:p>
            <a:pPr marL="0" indent="0">
              <a:buNone/>
            </a:pPr>
            <a:endParaRPr lang="fr-FR" b="1" dirty="0" smtClean="0"/>
          </a:p>
          <a:p>
            <a:pPr marL="0" indent="0">
              <a:buNone/>
            </a:pPr>
            <a:endParaRPr lang="fr-FR" b="1" dirty="0"/>
          </a:p>
          <a:p>
            <a:pPr marL="0" indent="0">
              <a:buNone/>
            </a:pPr>
            <a:r>
              <a:rPr lang="fr-FR" sz="3200" b="1" dirty="0" smtClean="0"/>
              <a:t>Mode </a:t>
            </a:r>
            <a:r>
              <a:rPr lang="fr-FR" sz="3200" b="1" dirty="0"/>
              <a:t>d’emploi de l’outil </a:t>
            </a:r>
            <a:r>
              <a:rPr lang="fr-FR" sz="3200" b="1" dirty="0" smtClean="0"/>
              <a:t>de souscription</a:t>
            </a:r>
            <a:endParaRPr lang="fr-FR" altLang="fr-FR" sz="3200" b="1" dirty="0"/>
          </a:p>
          <a:p>
            <a:endParaRPr lang="fr-FR" dirty="0"/>
          </a:p>
        </p:txBody>
      </p:sp>
      <p:sp>
        <p:nvSpPr>
          <p:cNvPr id="4" name="Rectangle 2"/>
          <p:cNvSpPr txBox="1">
            <a:spLocks noChangeArrowheads="1"/>
          </p:cNvSpPr>
          <p:nvPr/>
        </p:nvSpPr>
        <p:spPr>
          <a:xfrm>
            <a:off x="1403648" y="692150"/>
            <a:ext cx="1908175" cy="54006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fr-FR" altLang="fr-FR" dirty="0" smtClean="0"/>
          </a:p>
          <a:p>
            <a:pPr algn="r"/>
            <a:endParaRPr lang="fr-FR" altLang="fr-FR" dirty="0"/>
          </a:p>
          <a:p>
            <a:pPr algn="r"/>
            <a:endParaRPr lang="fr-FR" altLang="fr-FR" dirty="0"/>
          </a:p>
          <a:p>
            <a:pPr algn="r"/>
            <a:r>
              <a:rPr lang="fr-FR" altLang="fr-FR" sz="10000" dirty="0">
                <a:solidFill>
                  <a:srgbClr val="C00000"/>
                </a:solidFill>
              </a:rPr>
              <a:t>3</a:t>
            </a:r>
            <a:endParaRPr lang="fr-FR" altLang="fr-FR" sz="10000" dirty="0" smtClean="0">
              <a:solidFill>
                <a:srgbClr val="C00000"/>
              </a:solidFill>
            </a:endParaRPr>
          </a:p>
        </p:txBody>
      </p:sp>
    </p:spTree>
    <p:extLst>
      <p:ext uri="{BB962C8B-B14F-4D97-AF65-F5344CB8AC3E}">
        <p14:creationId xmlns:p14="http://schemas.microsoft.com/office/powerpoint/2010/main" val="1294587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0" indent="0">
              <a:buNone/>
            </a:pPr>
            <a:r>
              <a:rPr lang="fr-FR" dirty="0" smtClean="0"/>
              <a:t>	</a:t>
            </a:r>
            <a:r>
              <a:rPr lang="fr-FR" sz="2400" b="1" dirty="0" smtClean="0">
                <a:solidFill>
                  <a:schemeClr val="tx1">
                    <a:lumMod val="95000"/>
                    <a:lumOff val="5000"/>
                  </a:schemeClr>
                </a:solidFill>
              </a:rPr>
              <a:t>Introduction</a:t>
            </a:r>
          </a:p>
          <a:p>
            <a:pPr marL="0" indent="0">
              <a:buNone/>
            </a:pPr>
            <a:endParaRPr lang="fr-FR" sz="2400" b="1" dirty="0">
              <a:solidFill>
                <a:schemeClr val="bg1">
                  <a:lumMod val="75000"/>
                </a:schemeClr>
              </a:solidFill>
            </a:endParaRPr>
          </a:p>
          <a:p>
            <a:pPr marL="0" indent="0">
              <a:buNone/>
            </a:pPr>
            <a:r>
              <a:rPr lang="fr-FR" sz="2400" b="1" dirty="0" smtClean="0">
                <a:solidFill>
                  <a:schemeClr val="bg1">
                    <a:lumMod val="75000"/>
                  </a:schemeClr>
                </a:solidFill>
              </a:rPr>
              <a:t>	Comment effectuer un devis ou une affaire nouvelle ?</a:t>
            </a:r>
          </a:p>
          <a:p>
            <a:pPr marL="0" indent="0">
              <a:buNone/>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Comment </a:t>
            </a:r>
            <a:r>
              <a:rPr lang="fr-FR" sz="2400" b="1" dirty="0" smtClean="0">
                <a:solidFill>
                  <a:schemeClr val="bg1">
                    <a:lumMod val="75000"/>
                  </a:schemeClr>
                </a:solidFill>
              </a:rPr>
              <a:t>finaliser une affaire nouvelle ?</a:t>
            </a:r>
          </a:p>
          <a:p>
            <a:pPr marL="0" indent="0">
              <a:buNone/>
              <a:defRPr/>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a:t>
            </a:r>
            <a:r>
              <a:rPr lang="fr-FR" sz="2400" b="1" dirty="0" smtClean="0">
                <a:solidFill>
                  <a:schemeClr val="bg1">
                    <a:lumMod val="75000"/>
                  </a:schemeClr>
                </a:solidFill>
              </a:rPr>
              <a:t>Comment effectuer des actes de gestion ?</a:t>
            </a:r>
            <a:endParaRPr lang="fr-FR" sz="2400" b="1" dirty="0">
              <a:solidFill>
                <a:schemeClr val="bg1">
                  <a:lumMod val="75000"/>
                </a:schemeClr>
              </a:solidFill>
            </a:endParaRPr>
          </a:p>
          <a:p>
            <a:pPr marL="0" indent="0">
              <a:buNone/>
            </a:pPr>
            <a:endParaRPr lang="fr-FR" sz="2400" dirty="0" smtClean="0"/>
          </a:p>
          <a:p>
            <a:pPr marL="0" indent="0">
              <a:buNone/>
            </a:pPr>
            <a:endParaRPr lang="fr-FR" sz="2400" dirty="0"/>
          </a:p>
        </p:txBody>
      </p:sp>
      <p:sp>
        <p:nvSpPr>
          <p:cNvPr id="3" name="Espace réservé du texte 2"/>
          <p:cNvSpPr>
            <a:spLocks noGrp="1"/>
          </p:cNvSpPr>
          <p:nvPr>
            <p:ph type="body" sz="quarter" idx="16"/>
          </p:nvPr>
        </p:nvSpPr>
        <p:spPr/>
        <p:txBody>
          <a:bodyPr/>
          <a:lstStyle/>
          <a:p>
            <a:r>
              <a:rPr lang="fr-FR" dirty="0" smtClean="0"/>
              <a:t>sommaire</a:t>
            </a:r>
            <a:endParaRPr lang="fr-FR" dirty="0"/>
          </a:p>
        </p:txBody>
      </p:sp>
      <p:sp>
        <p:nvSpPr>
          <p:cNvPr id="4" name="Flèche droite 3"/>
          <p:cNvSpPr/>
          <p:nvPr/>
        </p:nvSpPr>
        <p:spPr>
          <a:xfrm>
            <a:off x="471286" y="1549342"/>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5" name="Flèche droite 4"/>
          <p:cNvSpPr/>
          <p:nvPr/>
        </p:nvSpPr>
        <p:spPr>
          <a:xfrm>
            <a:off x="467544" y="2460843"/>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6" name="Flèche droite 5"/>
          <p:cNvSpPr/>
          <p:nvPr/>
        </p:nvSpPr>
        <p:spPr>
          <a:xfrm>
            <a:off x="471286" y="3320988"/>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7" name="Flèche droite 6"/>
          <p:cNvSpPr/>
          <p:nvPr/>
        </p:nvSpPr>
        <p:spPr>
          <a:xfrm>
            <a:off x="471286" y="4221088"/>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4094321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contenu 1"/>
          <p:cNvSpPr>
            <a:spLocks noGrp="1"/>
          </p:cNvSpPr>
          <p:nvPr>
            <p:ph idx="1"/>
          </p:nvPr>
        </p:nvSpPr>
        <p:spPr/>
        <p:txBody>
          <a:bodyPr/>
          <a:lstStyle/>
          <a:p>
            <a:pPr>
              <a:lnSpc>
                <a:spcPct val="150000"/>
              </a:lnSpc>
              <a:spcBef>
                <a:spcPts val="600"/>
              </a:spcBef>
            </a:pPr>
            <a:r>
              <a:rPr lang="fr-FR" altLang="fr-FR" sz="2400" dirty="0" smtClean="0"/>
              <a:t>La souscription est très rapide</a:t>
            </a:r>
          </a:p>
          <a:p>
            <a:pPr lvl="1">
              <a:lnSpc>
                <a:spcPct val="150000"/>
              </a:lnSpc>
              <a:spcBef>
                <a:spcPts val="600"/>
              </a:spcBef>
            </a:pPr>
            <a:r>
              <a:rPr lang="fr-FR" altLang="fr-FR" sz="2000" dirty="0" smtClean="0"/>
              <a:t>5 écrans pour un devis </a:t>
            </a:r>
          </a:p>
          <a:p>
            <a:pPr lvl="1">
              <a:lnSpc>
                <a:spcPct val="150000"/>
              </a:lnSpc>
              <a:spcBef>
                <a:spcPts val="600"/>
              </a:spcBef>
            </a:pPr>
            <a:r>
              <a:rPr lang="fr-FR" altLang="fr-FR" sz="2000" dirty="0" smtClean="0"/>
              <a:t>2 écrans pour le transformer en souscription</a:t>
            </a:r>
          </a:p>
          <a:p>
            <a:pPr>
              <a:lnSpc>
                <a:spcPct val="150000"/>
              </a:lnSpc>
              <a:spcBef>
                <a:spcPts val="600"/>
              </a:spcBef>
            </a:pPr>
            <a:endParaRPr lang="fr-FR" altLang="fr-FR" sz="2000" dirty="0" smtClean="0"/>
          </a:p>
          <a:p>
            <a:pPr>
              <a:lnSpc>
                <a:spcPct val="150000"/>
              </a:lnSpc>
              <a:spcBef>
                <a:spcPts val="600"/>
              </a:spcBef>
            </a:pPr>
            <a:r>
              <a:rPr lang="fr-FR" altLang="fr-FR" sz="2400" dirty="0" smtClean="0"/>
              <a:t>La PAP est gérée via l’applicatif métier </a:t>
            </a:r>
            <a:r>
              <a:rPr lang="fr-FR" altLang="fr-FR" sz="2400" dirty="0" err="1" smtClean="0"/>
              <a:t>parabancaire</a:t>
            </a:r>
            <a:r>
              <a:rPr lang="fr-FR" altLang="fr-FR" sz="2400" dirty="0" smtClean="0"/>
              <a:t> </a:t>
            </a:r>
          </a:p>
          <a:p>
            <a:pPr>
              <a:lnSpc>
                <a:spcPct val="150000"/>
              </a:lnSpc>
              <a:spcBef>
                <a:spcPts val="600"/>
              </a:spcBef>
            </a:pPr>
            <a:endParaRPr lang="fr-FR" altLang="fr-FR" sz="2000" dirty="0" smtClean="0"/>
          </a:p>
        </p:txBody>
      </p:sp>
      <p:sp>
        <p:nvSpPr>
          <p:cNvPr id="4" name="Espace réservé du texte 3"/>
          <p:cNvSpPr>
            <a:spLocks noGrp="1"/>
          </p:cNvSpPr>
          <p:nvPr>
            <p:ph type="body" sz="quarter" idx="16"/>
          </p:nvPr>
        </p:nvSpPr>
        <p:spPr/>
        <p:txBody>
          <a:bodyPr/>
          <a:lstStyle/>
          <a:p>
            <a:r>
              <a:rPr lang="fr-FR" altLang="fr-FR" dirty="0"/>
              <a:t>Introduction</a:t>
            </a:r>
            <a:endParaRPr lang="fr-FR" dirty="0"/>
          </a:p>
        </p:txBody>
      </p:sp>
    </p:spTree>
    <p:extLst>
      <p:ext uri="{BB962C8B-B14F-4D97-AF65-F5344CB8AC3E}">
        <p14:creationId xmlns:p14="http://schemas.microsoft.com/office/powerpoint/2010/main" val="2156719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0" indent="0">
              <a:buNone/>
            </a:pPr>
            <a:r>
              <a:rPr lang="fr-FR" dirty="0" smtClean="0"/>
              <a:t>	</a:t>
            </a:r>
            <a:r>
              <a:rPr lang="fr-FR" sz="2400" b="1" dirty="0" smtClean="0">
                <a:solidFill>
                  <a:schemeClr val="bg1">
                    <a:lumMod val="75000"/>
                  </a:schemeClr>
                </a:solidFill>
              </a:rPr>
              <a:t>Introduction</a:t>
            </a:r>
          </a:p>
          <a:p>
            <a:pPr marL="0" indent="0">
              <a:buNone/>
            </a:pPr>
            <a:endParaRPr lang="fr-FR" sz="2400" b="1" dirty="0">
              <a:solidFill>
                <a:schemeClr val="bg1">
                  <a:lumMod val="75000"/>
                </a:schemeClr>
              </a:solidFill>
            </a:endParaRPr>
          </a:p>
          <a:p>
            <a:pPr marL="0" indent="0">
              <a:buNone/>
            </a:pPr>
            <a:r>
              <a:rPr lang="fr-FR" sz="2400" b="1" dirty="0" smtClean="0">
                <a:solidFill>
                  <a:schemeClr val="bg1">
                    <a:lumMod val="75000"/>
                  </a:schemeClr>
                </a:solidFill>
              </a:rPr>
              <a:t>	</a:t>
            </a:r>
            <a:r>
              <a:rPr lang="fr-FR" sz="2400" b="1" dirty="0" smtClean="0"/>
              <a:t>Comment effectuer un devis ou une affaire nouvelle ?</a:t>
            </a:r>
          </a:p>
          <a:p>
            <a:pPr marL="0" indent="0">
              <a:buNone/>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Comment </a:t>
            </a:r>
            <a:r>
              <a:rPr lang="fr-FR" sz="2400" b="1" dirty="0" smtClean="0">
                <a:solidFill>
                  <a:schemeClr val="bg1">
                    <a:lumMod val="75000"/>
                  </a:schemeClr>
                </a:solidFill>
              </a:rPr>
              <a:t>finaliser une affaire nouvelle ?</a:t>
            </a:r>
          </a:p>
          <a:p>
            <a:pPr marL="0" indent="0">
              <a:buNone/>
              <a:defRPr/>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a:t>
            </a:r>
            <a:r>
              <a:rPr lang="fr-FR" sz="2400" b="1" dirty="0" smtClean="0">
                <a:solidFill>
                  <a:schemeClr val="bg1">
                    <a:lumMod val="75000"/>
                  </a:schemeClr>
                </a:solidFill>
              </a:rPr>
              <a:t>Comment effectuer des actes de gestion ?</a:t>
            </a:r>
            <a:endParaRPr lang="fr-FR" sz="2400" b="1" dirty="0">
              <a:solidFill>
                <a:schemeClr val="bg1">
                  <a:lumMod val="75000"/>
                </a:schemeClr>
              </a:solidFill>
            </a:endParaRPr>
          </a:p>
          <a:p>
            <a:pPr marL="0" indent="0">
              <a:buNone/>
            </a:pPr>
            <a:endParaRPr lang="fr-FR" sz="2400" dirty="0" smtClean="0"/>
          </a:p>
          <a:p>
            <a:pPr marL="0" indent="0">
              <a:buNone/>
            </a:pPr>
            <a:endParaRPr lang="fr-FR" sz="2400" dirty="0"/>
          </a:p>
        </p:txBody>
      </p:sp>
      <p:sp>
        <p:nvSpPr>
          <p:cNvPr id="3" name="Espace réservé du texte 2"/>
          <p:cNvSpPr>
            <a:spLocks noGrp="1"/>
          </p:cNvSpPr>
          <p:nvPr>
            <p:ph type="body" sz="quarter" idx="16"/>
          </p:nvPr>
        </p:nvSpPr>
        <p:spPr/>
        <p:txBody>
          <a:bodyPr/>
          <a:lstStyle/>
          <a:p>
            <a:r>
              <a:rPr lang="fr-FR" dirty="0" smtClean="0"/>
              <a:t>sommaire</a:t>
            </a:r>
            <a:endParaRPr lang="fr-FR" dirty="0"/>
          </a:p>
        </p:txBody>
      </p:sp>
      <p:sp>
        <p:nvSpPr>
          <p:cNvPr id="4" name="Flèche droite 3"/>
          <p:cNvSpPr/>
          <p:nvPr/>
        </p:nvSpPr>
        <p:spPr>
          <a:xfrm>
            <a:off x="471286" y="1441330"/>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5" name="Flèche droite 4"/>
          <p:cNvSpPr/>
          <p:nvPr/>
        </p:nvSpPr>
        <p:spPr>
          <a:xfrm>
            <a:off x="467544" y="2352831"/>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6" name="Flèche droite 5"/>
          <p:cNvSpPr/>
          <p:nvPr/>
        </p:nvSpPr>
        <p:spPr>
          <a:xfrm>
            <a:off x="471286" y="3212976"/>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7" name="Flèche droite 6"/>
          <p:cNvSpPr/>
          <p:nvPr/>
        </p:nvSpPr>
        <p:spPr>
          <a:xfrm>
            <a:off x="471286" y="4113076"/>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6682952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contenu 1"/>
          <p:cNvSpPr>
            <a:spLocks noGrp="1"/>
          </p:cNvSpPr>
          <p:nvPr>
            <p:ph idx="1"/>
          </p:nvPr>
        </p:nvSpPr>
        <p:spPr/>
        <p:txBody>
          <a:bodyPr/>
          <a:lstStyle/>
          <a:p>
            <a:r>
              <a:rPr lang="fr-FR" altLang="fr-FR" sz="1600" dirty="0" smtClean="0"/>
              <a:t>Pour accéder à l’applicatif afin de réaliser un devis ou une affaire nouvelle, connectez-vous d’abord au Poste unique puis allez sur la synthèse client bancaire de votre client et sélectionnez « BPCE Assurances »</a:t>
            </a:r>
          </a:p>
        </p:txBody>
      </p:sp>
      <p:sp>
        <p:nvSpPr>
          <p:cNvPr id="4" name="Espace réservé du texte 3"/>
          <p:cNvSpPr>
            <a:spLocks noGrp="1"/>
          </p:cNvSpPr>
          <p:nvPr>
            <p:ph type="body" sz="quarter" idx="16"/>
          </p:nvPr>
        </p:nvSpPr>
        <p:spPr/>
        <p:txBody>
          <a:bodyPr/>
          <a:lstStyle/>
          <a:p>
            <a:r>
              <a:rPr lang="fr-FR" altLang="fr-FR" dirty="0"/>
              <a:t>Comment effectuer un devis ou une affaire nouvelle PAP 2 ? (1/4)</a:t>
            </a:r>
            <a:endParaRPr lang="fr-FR" dirty="0"/>
          </a:p>
        </p:txBody>
      </p:sp>
      <p:pic>
        <p:nvPicPr>
          <p:cNvPr id="1638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962" y="2366963"/>
            <a:ext cx="39243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4"/>
          <p:cNvSpPr>
            <a:spLocks noChangeArrowheads="1"/>
          </p:cNvSpPr>
          <p:nvPr/>
        </p:nvSpPr>
        <p:spPr bwMode="auto">
          <a:xfrm>
            <a:off x="1409700" y="3467668"/>
            <a:ext cx="1447800" cy="1651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9" name="ZoneTexte 8"/>
          <p:cNvSpPr txBox="1"/>
          <p:nvPr/>
        </p:nvSpPr>
        <p:spPr>
          <a:xfrm>
            <a:off x="2552700" y="3911600"/>
            <a:ext cx="1714500" cy="600075"/>
          </a:xfrm>
          <a:prstGeom prst="rect">
            <a:avLst/>
          </a:prstGeom>
          <a:noFill/>
          <a:ln>
            <a:solidFill>
              <a:schemeClr val="tx1"/>
            </a:solidFill>
          </a:ln>
        </p:spPr>
        <p:txBody>
          <a:bodyPr>
            <a:spAutoFit/>
          </a:bodyPr>
          <a:lstStyle/>
          <a:p>
            <a:pPr>
              <a:defRPr/>
            </a:pPr>
            <a:r>
              <a:rPr lang="fr-FR" sz="1100" dirty="0">
                <a:latin typeface="+mj-lt"/>
              </a:rPr>
              <a:t>Sélectionnez le produit « Protection de l’Activité 2 » </a:t>
            </a:r>
          </a:p>
        </p:txBody>
      </p:sp>
      <p:pic>
        <p:nvPicPr>
          <p:cNvPr id="1639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1387" y="2387600"/>
            <a:ext cx="3921125"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p:cNvSpPr txBox="1"/>
          <p:nvPr/>
        </p:nvSpPr>
        <p:spPr>
          <a:xfrm>
            <a:off x="868362" y="2082800"/>
            <a:ext cx="2806700" cy="276225"/>
          </a:xfrm>
          <a:prstGeom prst="rect">
            <a:avLst/>
          </a:prstGeom>
          <a:noFill/>
        </p:spPr>
        <p:txBody>
          <a:bodyPr>
            <a:spAutoFit/>
          </a:bodyPr>
          <a:lstStyle/>
          <a:p>
            <a:pPr algn="ctr">
              <a:defRPr/>
            </a:pPr>
            <a:r>
              <a:rPr lang="fr-FR" sz="1200" b="1" dirty="0">
                <a:solidFill>
                  <a:schemeClr val="accent1"/>
                </a:solidFill>
                <a:latin typeface="+mj-lt"/>
              </a:rPr>
              <a:t>ECRAN 1</a:t>
            </a:r>
          </a:p>
        </p:txBody>
      </p:sp>
      <p:sp>
        <p:nvSpPr>
          <p:cNvPr id="14" name="ZoneTexte 13"/>
          <p:cNvSpPr txBox="1"/>
          <p:nvPr/>
        </p:nvSpPr>
        <p:spPr>
          <a:xfrm>
            <a:off x="5300662" y="2120900"/>
            <a:ext cx="2806700" cy="276225"/>
          </a:xfrm>
          <a:prstGeom prst="rect">
            <a:avLst/>
          </a:prstGeom>
          <a:noFill/>
        </p:spPr>
        <p:txBody>
          <a:bodyPr>
            <a:spAutoFit/>
          </a:bodyPr>
          <a:lstStyle/>
          <a:p>
            <a:pPr algn="ctr">
              <a:defRPr/>
            </a:pPr>
            <a:r>
              <a:rPr lang="fr-FR" sz="1200" b="1" dirty="0">
                <a:solidFill>
                  <a:schemeClr val="accent1"/>
                </a:solidFill>
                <a:latin typeface="+mj-lt"/>
              </a:rPr>
              <a:t>ECRAN 2</a:t>
            </a:r>
          </a:p>
        </p:txBody>
      </p:sp>
      <p:cxnSp>
        <p:nvCxnSpPr>
          <p:cNvPr id="16394" name="Connecteur droit 15"/>
          <p:cNvCxnSpPr>
            <a:cxnSpLocks noChangeShapeType="1"/>
          </p:cNvCxnSpPr>
          <p:nvPr/>
        </p:nvCxnSpPr>
        <p:spPr bwMode="auto">
          <a:xfrm rot="16200000" flipH="1">
            <a:off x="2386012" y="4121150"/>
            <a:ext cx="4267200" cy="3810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18" name="ZoneTexte 17"/>
          <p:cNvSpPr txBox="1"/>
          <p:nvPr/>
        </p:nvSpPr>
        <p:spPr>
          <a:xfrm>
            <a:off x="5351462" y="4572000"/>
            <a:ext cx="2806700" cy="1446213"/>
          </a:xfrm>
          <a:prstGeom prst="rect">
            <a:avLst/>
          </a:prstGeom>
          <a:solidFill>
            <a:schemeClr val="bg1"/>
          </a:solidFill>
          <a:ln>
            <a:solidFill>
              <a:schemeClr val="tx1"/>
            </a:solidFill>
          </a:ln>
        </p:spPr>
        <p:txBody>
          <a:bodyPr>
            <a:spAutoFit/>
          </a:bodyPr>
          <a:lstStyle/>
          <a:p>
            <a:pPr>
              <a:defRPr/>
            </a:pPr>
            <a:r>
              <a:rPr lang="fr-FR" sz="1100" dirty="0">
                <a:latin typeface="+mj-lt"/>
              </a:rPr>
              <a:t>Les informations client sont automatiquement reprises. Les modifications ne peuvent d’effectuer que sur l’applicatif  bancaire. Si jamais le client n’est pas éligible à l’offre, une pop up s’affichera et vous empêchera de poursuivre la souscription</a:t>
            </a:r>
          </a:p>
        </p:txBody>
      </p:sp>
      <p:sp>
        <p:nvSpPr>
          <p:cNvPr id="16396" name="Rectangle 14"/>
          <p:cNvSpPr>
            <a:spLocks noChangeArrowheads="1"/>
          </p:cNvSpPr>
          <p:nvPr/>
        </p:nvSpPr>
        <p:spPr bwMode="auto">
          <a:xfrm>
            <a:off x="3225800" y="5080000"/>
            <a:ext cx="50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16397" name="Rectangle 16"/>
          <p:cNvSpPr>
            <a:spLocks noChangeArrowheads="1"/>
          </p:cNvSpPr>
          <p:nvPr/>
        </p:nvSpPr>
        <p:spPr bwMode="auto">
          <a:xfrm>
            <a:off x="3190733" y="4861636"/>
            <a:ext cx="1003300" cy="2286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24" name="ZoneTexte 23"/>
          <p:cNvSpPr txBox="1"/>
          <p:nvPr/>
        </p:nvSpPr>
        <p:spPr>
          <a:xfrm>
            <a:off x="347662" y="4330700"/>
            <a:ext cx="2832100" cy="1676400"/>
          </a:xfrm>
          <a:prstGeom prst="rect">
            <a:avLst/>
          </a:prstGeom>
          <a:solidFill>
            <a:schemeClr val="bg1"/>
          </a:solidFill>
          <a:ln>
            <a:solidFill>
              <a:schemeClr val="tx1"/>
            </a:solidFill>
          </a:ln>
        </p:spPr>
        <p:txBody>
          <a:bodyPr/>
          <a:lstStyle/>
          <a:p>
            <a:pPr>
              <a:defRPr/>
            </a:pPr>
            <a:r>
              <a:rPr lang="fr-FR" sz="1100" dirty="0">
                <a:latin typeface="+mj-lt"/>
              </a:rPr>
              <a:t>Au cours des différentes étapes de souscription</a:t>
            </a:r>
          </a:p>
          <a:p>
            <a:pPr>
              <a:buFontTx/>
              <a:buChar char="-"/>
              <a:defRPr/>
            </a:pPr>
            <a:r>
              <a:rPr lang="fr-FR" sz="1100" dirty="0">
                <a:latin typeface="+mj-lt"/>
              </a:rPr>
              <a:t> Appuyez sur « Suivant » pour passer à l’étape suivante</a:t>
            </a:r>
          </a:p>
          <a:p>
            <a:pPr>
              <a:buFontTx/>
              <a:buChar char="-"/>
              <a:defRPr/>
            </a:pPr>
            <a:r>
              <a:rPr lang="fr-FR" sz="1100" dirty="0">
                <a:latin typeface="+mj-lt"/>
              </a:rPr>
              <a:t> Appuyez sur « Abandonner la saisie », si vous ne souhaitez pas poursuivre la souscription ou le devis. Attention, les données déjà remplies ne seront pas conservées</a:t>
            </a:r>
          </a:p>
          <a:p>
            <a:pPr>
              <a:defRPr/>
            </a:pPr>
            <a:endParaRPr lang="fr-FR" sz="1100" dirty="0">
              <a:latin typeface="+mj-lt"/>
            </a:endParaRPr>
          </a:p>
        </p:txBody>
      </p:sp>
    </p:spTree>
    <p:extLst>
      <p:ext uri="{BB962C8B-B14F-4D97-AF65-F5344CB8AC3E}">
        <p14:creationId xmlns:p14="http://schemas.microsoft.com/office/powerpoint/2010/main" val="24000288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U:\Mes_documents\TO DO LIST\PAP\Capture d'écran PA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59" y="1381125"/>
            <a:ext cx="8390333" cy="4692390"/>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p:cNvSpPr>
            <a:spLocks noGrp="1"/>
          </p:cNvSpPr>
          <p:nvPr>
            <p:ph type="body" sz="quarter" idx="16"/>
          </p:nvPr>
        </p:nvSpPr>
        <p:spPr/>
        <p:txBody>
          <a:bodyPr/>
          <a:lstStyle/>
          <a:p>
            <a:r>
              <a:rPr lang="fr-FR" altLang="fr-FR" dirty="0"/>
              <a:t>Comment effectuer un devis ou une affaire nouvelle PAP 2 ? (2/4)</a:t>
            </a:r>
            <a:endParaRPr lang="fr-FR" dirty="0"/>
          </a:p>
        </p:txBody>
      </p:sp>
      <p:sp>
        <p:nvSpPr>
          <p:cNvPr id="20" name="ZoneTexte 19"/>
          <p:cNvSpPr txBox="1"/>
          <p:nvPr/>
        </p:nvSpPr>
        <p:spPr>
          <a:xfrm>
            <a:off x="3025908" y="1076553"/>
            <a:ext cx="2806700" cy="276225"/>
          </a:xfrm>
          <a:prstGeom prst="rect">
            <a:avLst/>
          </a:prstGeom>
          <a:noFill/>
        </p:spPr>
        <p:txBody>
          <a:bodyPr>
            <a:spAutoFit/>
          </a:bodyPr>
          <a:lstStyle/>
          <a:p>
            <a:pPr algn="ctr">
              <a:defRPr/>
            </a:pPr>
            <a:r>
              <a:rPr lang="fr-FR" sz="1200" b="1" dirty="0">
                <a:solidFill>
                  <a:schemeClr val="accent1"/>
                </a:solidFill>
                <a:latin typeface="+mj-lt"/>
              </a:rPr>
              <a:t>ECRAN 3</a:t>
            </a:r>
          </a:p>
        </p:txBody>
      </p:sp>
      <p:sp>
        <p:nvSpPr>
          <p:cNvPr id="17413" name="Rectangle 21"/>
          <p:cNvSpPr>
            <a:spLocks noChangeArrowheads="1"/>
          </p:cNvSpPr>
          <p:nvPr/>
        </p:nvSpPr>
        <p:spPr bwMode="auto">
          <a:xfrm>
            <a:off x="1606698" y="3345121"/>
            <a:ext cx="622300" cy="1524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24" name="ZoneTexte 23"/>
          <p:cNvSpPr txBox="1"/>
          <p:nvPr/>
        </p:nvSpPr>
        <p:spPr>
          <a:xfrm>
            <a:off x="130655" y="2910220"/>
            <a:ext cx="1392865" cy="2180560"/>
          </a:xfrm>
          <a:prstGeom prst="rect">
            <a:avLst/>
          </a:prstGeom>
          <a:solidFill>
            <a:schemeClr val="bg1"/>
          </a:solidFill>
          <a:ln>
            <a:solidFill>
              <a:schemeClr val="tx1"/>
            </a:solidFill>
          </a:ln>
        </p:spPr>
        <p:txBody>
          <a:bodyPr/>
          <a:lstStyle/>
          <a:p>
            <a:pPr>
              <a:defRPr/>
            </a:pPr>
            <a:r>
              <a:rPr lang="fr-FR" sz="1100" dirty="0">
                <a:latin typeface="+mj-lt"/>
              </a:rPr>
              <a:t>Attention, soyez bien vigilant lors de la saisie de la date, il ne s’agit pas la date de saisie du devis mais de la date à laquelle le client souhaite que son contrat prenne effet !</a:t>
            </a:r>
          </a:p>
        </p:txBody>
      </p:sp>
      <p:sp>
        <p:nvSpPr>
          <p:cNvPr id="17415" name="Rectangle 30"/>
          <p:cNvSpPr>
            <a:spLocks noChangeArrowheads="1"/>
          </p:cNvSpPr>
          <p:nvPr/>
        </p:nvSpPr>
        <p:spPr bwMode="auto">
          <a:xfrm>
            <a:off x="2366778" y="3497521"/>
            <a:ext cx="622300" cy="1651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32" name="ZoneTexte 31"/>
          <p:cNvSpPr txBox="1"/>
          <p:nvPr/>
        </p:nvSpPr>
        <p:spPr>
          <a:xfrm>
            <a:off x="3424274" y="3305839"/>
            <a:ext cx="1193800" cy="938213"/>
          </a:xfrm>
          <a:prstGeom prst="rect">
            <a:avLst/>
          </a:prstGeom>
          <a:solidFill>
            <a:schemeClr val="bg1"/>
          </a:solidFill>
          <a:ln>
            <a:solidFill>
              <a:schemeClr val="tx1"/>
            </a:solidFill>
          </a:ln>
        </p:spPr>
        <p:txBody>
          <a:bodyPr>
            <a:spAutoFit/>
          </a:bodyPr>
          <a:lstStyle/>
          <a:p>
            <a:pPr>
              <a:defRPr/>
            </a:pPr>
            <a:r>
              <a:rPr lang="fr-FR" sz="1100" dirty="0">
                <a:latin typeface="+mj-lt"/>
              </a:rPr>
              <a:t>NB : La fréquence des paiement est uniquement mensuelle</a:t>
            </a:r>
          </a:p>
        </p:txBody>
      </p:sp>
      <p:sp>
        <p:nvSpPr>
          <p:cNvPr id="17417" name="Rectangle 36"/>
          <p:cNvSpPr>
            <a:spLocks noChangeArrowheads="1"/>
          </p:cNvSpPr>
          <p:nvPr/>
        </p:nvSpPr>
        <p:spPr bwMode="auto">
          <a:xfrm>
            <a:off x="4889500" y="3365500"/>
            <a:ext cx="2552700" cy="7747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cxnSp>
        <p:nvCxnSpPr>
          <p:cNvPr id="17418" name="Connecteur droit avec flèche 49"/>
          <p:cNvCxnSpPr>
            <a:cxnSpLocks noChangeShapeType="1"/>
          </p:cNvCxnSpPr>
          <p:nvPr/>
        </p:nvCxnSpPr>
        <p:spPr bwMode="auto">
          <a:xfrm rot="10800000">
            <a:off x="6578600" y="3860800"/>
            <a:ext cx="787400" cy="4572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51" name="ZoneTexte 50"/>
          <p:cNvSpPr txBox="1"/>
          <p:nvPr/>
        </p:nvSpPr>
        <p:spPr>
          <a:xfrm>
            <a:off x="6794500" y="4318000"/>
            <a:ext cx="2057400" cy="600075"/>
          </a:xfrm>
          <a:prstGeom prst="rect">
            <a:avLst/>
          </a:prstGeom>
          <a:solidFill>
            <a:schemeClr val="bg1"/>
          </a:solidFill>
          <a:ln>
            <a:solidFill>
              <a:schemeClr val="tx1"/>
            </a:solidFill>
          </a:ln>
        </p:spPr>
        <p:txBody>
          <a:bodyPr>
            <a:spAutoFit/>
          </a:bodyPr>
          <a:lstStyle/>
          <a:p>
            <a:pPr>
              <a:defRPr/>
            </a:pPr>
            <a:r>
              <a:rPr lang="fr-FR" sz="1100" dirty="0">
                <a:latin typeface="+mj-lt"/>
              </a:rPr>
              <a:t>Il s’agit du nom de la Caisse</a:t>
            </a:r>
          </a:p>
          <a:p>
            <a:pPr>
              <a:defRPr/>
            </a:pPr>
            <a:endParaRPr lang="fr-FR" sz="1100" dirty="0">
              <a:latin typeface="+mj-lt"/>
            </a:endParaRPr>
          </a:p>
        </p:txBody>
      </p:sp>
      <p:cxnSp>
        <p:nvCxnSpPr>
          <p:cNvPr id="17420" name="Connecteur droit avec flèche 18"/>
          <p:cNvCxnSpPr>
            <a:cxnSpLocks noChangeShapeType="1"/>
          </p:cNvCxnSpPr>
          <p:nvPr/>
        </p:nvCxnSpPr>
        <p:spPr bwMode="auto">
          <a:xfrm rot="10800000" flipV="1">
            <a:off x="6654800" y="2933700"/>
            <a:ext cx="431800" cy="4191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38" name="ZoneTexte 37"/>
          <p:cNvSpPr txBox="1"/>
          <p:nvPr/>
        </p:nvSpPr>
        <p:spPr>
          <a:xfrm>
            <a:off x="6972300" y="2095500"/>
            <a:ext cx="1905000" cy="1168400"/>
          </a:xfrm>
          <a:prstGeom prst="rect">
            <a:avLst/>
          </a:prstGeom>
          <a:solidFill>
            <a:schemeClr val="bg1"/>
          </a:solidFill>
          <a:ln>
            <a:solidFill>
              <a:schemeClr val="tx1"/>
            </a:solidFill>
          </a:ln>
        </p:spPr>
        <p:txBody>
          <a:bodyPr/>
          <a:lstStyle/>
          <a:p>
            <a:pPr>
              <a:defRPr/>
            </a:pPr>
            <a:r>
              <a:rPr lang="fr-FR" sz="1100" dirty="0">
                <a:latin typeface="+mj-lt"/>
              </a:rPr>
              <a:t>Les informations client sont automatiquement reprises. Les modifications ne peuvent d’effectuer que sur l’applicatif  bancaire</a:t>
            </a:r>
          </a:p>
        </p:txBody>
      </p:sp>
      <p:cxnSp>
        <p:nvCxnSpPr>
          <p:cNvPr id="18" name="Connecteur droit avec flèche 18"/>
          <p:cNvCxnSpPr>
            <a:cxnSpLocks noChangeShapeType="1"/>
          </p:cNvCxnSpPr>
          <p:nvPr/>
        </p:nvCxnSpPr>
        <p:spPr bwMode="auto">
          <a:xfrm flipH="1" flipV="1">
            <a:off x="3035595" y="3580071"/>
            <a:ext cx="335516" cy="1397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cxnSp>
        <p:nvCxnSpPr>
          <p:cNvPr id="21" name="Connecteur droit avec flèche 18"/>
          <p:cNvCxnSpPr>
            <a:cxnSpLocks noChangeShapeType="1"/>
          </p:cNvCxnSpPr>
          <p:nvPr/>
        </p:nvCxnSpPr>
        <p:spPr bwMode="auto">
          <a:xfrm flipV="1">
            <a:off x="1540059" y="3505569"/>
            <a:ext cx="115776" cy="20955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049427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Mes_documents\TO DO LIST\PAP\Capture d'écran PAP\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797" y="1290256"/>
            <a:ext cx="7798003" cy="4584056"/>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5"/>
          <p:cNvSpPr>
            <a:spLocks noGrp="1"/>
          </p:cNvSpPr>
          <p:nvPr>
            <p:ph type="body" sz="quarter" idx="16"/>
          </p:nvPr>
        </p:nvSpPr>
        <p:spPr/>
        <p:txBody>
          <a:bodyPr/>
          <a:lstStyle/>
          <a:p>
            <a:r>
              <a:rPr lang="fr-FR" altLang="fr-FR" dirty="0"/>
              <a:t>Comment effectuer un devis ou une affaire nouvelle PAP 2 ? (3/4)</a:t>
            </a:r>
            <a:endParaRPr lang="fr-FR" dirty="0"/>
          </a:p>
        </p:txBody>
      </p:sp>
      <p:sp>
        <p:nvSpPr>
          <p:cNvPr id="18436" name="Rectangle 5"/>
          <p:cNvSpPr>
            <a:spLocks noChangeArrowheads="1"/>
          </p:cNvSpPr>
          <p:nvPr/>
        </p:nvSpPr>
        <p:spPr bwMode="auto">
          <a:xfrm>
            <a:off x="2019299" y="2899337"/>
            <a:ext cx="1968500" cy="1651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18437" name="Rectangle 8"/>
          <p:cNvSpPr>
            <a:spLocks noChangeArrowheads="1"/>
          </p:cNvSpPr>
          <p:nvPr/>
        </p:nvSpPr>
        <p:spPr bwMode="auto">
          <a:xfrm>
            <a:off x="2019299" y="3385112"/>
            <a:ext cx="2324100" cy="24765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cxnSp>
        <p:nvCxnSpPr>
          <p:cNvPr id="18438" name="Connecteur droit avec flèche 10"/>
          <p:cNvCxnSpPr>
            <a:cxnSpLocks noChangeShapeType="1"/>
          </p:cNvCxnSpPr>
          <p:nvPr/>
        </p:nvCxnSpPr>
        <p:spPr bwMode="auto">
          <a:xfrm flipV="1">
            <a:off x="2546070" y="3689912"/>
            <a:ext cx="270281" cy="8636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12" name="ZoneTexte 11"/>
          <p:cNvSpPr txBox="1"/>
          <p:nvPr/>
        </p:nvSpPr>
        <p:spPr>
          <a:xfrm>
            <a:off x="547089" y="4138937"/>
            <a:ext cx="5016500" cy="1833238"/>
          </a:xfrm>
          <a:prstGeom prst="rect">
            <a:avLst/>
          </a:prstGeom>
          <a:solidFill>
            <a:schemeClr val="bg1"/>
          </a:solidFill>
          <a:ln>
            <a:solidFill>
              <a:schemeClr val="tx1"/>
            </a:solidFill>
          </a:ln>
        </p:spPr>
        <p:txBody>
          <a:bodyPr/>
          <a:lstStyle/>
          <a:p>
            <a:pPr>
              <a:defRPr/>
            </a:pPr>
            <a:r>
              <a:rPr lang="fr-FR" sz="1100" dirty="0">
                <a:latin typeface="+mj-lt"/>
              </a:rPr>
              <a:t>&gt; Renseignez l’option et la durée choisies par le client</a:t>
            </a:r>
          </a:p>
          <a:p>
            <a:pPr>
              <a:defRPr/>
            </a:pPr>
            <a:r>
              <a:rPr lang="fr-FR" sz="1100" b="1" dirty="0">
                <a:latin typeface="+mj-lt"/>
              </a:rPr>
              <a:t>Pour rappel, avant de renseigner l’option et la durée de versement,  il est nécessaire de demander au client quel est le montant de ses charges fixes mensuelles, afin de l’orienter vers l’option la mieux adaptée à sa situation. </a:t>
            </a:r>
          </a:p>
          <a:p>
            <a:pPr>
              <a:defRPr/>
            </a:pPr>
            <a:endParaRPr lang="fr-FR" sz="800" b="1" dirty="0">
              <a:latin typeface="+mj-lt"/>
            </a:endParaRPr>
          </a:p>
          <a:p>
            <a:pPr>
              <a:defRPr/>
            </a:pPr>
            <a:r>
              <a:rPr lang="fr-FR" sz="1100" b="1" dirty="0" smtClean="0">
                <a:latin typeface="+mj-lt"/>
              </a:rPr>
              <a:t>Retrouvez les conditions et les options dans la nouvelle version du Book </a:t>
            </a:r>
            <a:r>
              <a:rPr lang="fr-FR" sz="1100" b="1" smtClean="0">
                <a:latin typeface="+mj-lt"/>
              </a:rPr>
              <a:t>de l’Assureur.</a:t>
            </a:r>
            <a:endParaRPr lang="fr-FR" sz="1100" b="1" dirty="0">
              <a:latin typeface="+mj-lt"/>
            </a:endParaRPr>
          </a:p>
          <a:p>
            <a:pPr>
              <a:defRPr/>
            </a:pPr>
            <a:r>
              <a:rPr lang="fr-FR" sz="1100" dirty="0">
                <a:latin typeface="+mj-lt"/>
              </a:rPr>
              <a:t>NB : S’il y a 2 personnes clés, l’option choisie peut être différente d’une personne clé à l’autre  </a:t>
            </a:r>
          </a:p>
        </p:txBody>
      </p:sp>
      <p:sp>
        <p:nvSpPr>
          <p:cNvPr id="18440" name="Rectangle 14"/>
          <p:cNvSpPr>
            <a:spLocks noChangeArrowheads="1"/>
          </p:cNvSpPr>
          <p:nvPr/>
        </p:nvSpPr>
        <p:spPr bwMode="auto">
          <a:xfrm>
            <a:off x="5235752" y="2831900"/>
            <a:ext cx="2882900" cy="1289812"/>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16" name="ZoneTexte 15"/>
          <p:cNvSpPr txBox="1"/>
          <p:nvPr/>
        </p:nvSpPr>
        <p:spPr>
          <a:xfrm>
            <a:off x="2940050" y="1014031"/>
            <a:ext cx="2806700" cy="276225"/>
          </a:xfrm>
          <a:prstGeom prst="rect">
            <a:avLst/>
          </a:prstGeom>
          <a:noFill/>
        </p:spPr>
        <p:txBody>
          <a:bodyPr>
            <a:spAutoFit/>
          </a:bodyPr>
          <a:lstStyle/>
          <a:p>
            <a:pPr algn="ctr">
              <a:defRPr/>
            </a:pPr>
            <a:r>
              <a:rPr lang="fr-FR" sz="1200" b="1" dirty="0">
                <a:solidFill>
                  <a:schemeClr val="accent1"/>
                </a:solidFill>
                <a:latin typeface="+mj-lt"/>
              </a:rPr>
              <a:t>ECRAN 4</a:t>
            </a:r>
          </a:p>
        </p:txBody>
      </p:sp>
      <p:sp>
        <p:nvSpPr>
          <p:cNvPr id="14" name="ZoneTexte 13"/>
          <p:cNvSpPr txBox="1"/>
          <p:nvPr/>
        </p:nvSpPr>
        <p:spPr>
          <a:xfrm>
            <a:off x="6794956" y="3606736"/>
            <a:ext cx="2095500" cy="2044700"/>
          </a:xfrm>
          <a:prstGeom prst="rect">
            <a:avLst/>
          </a:prstGeom>
          <a:solidFill>
            <a:schemeClr val="bg1"/>
          </a:solidFill>
          <a:ln>
            <a:solidFill>
              <a:schemeClr val="tx1"/>
            </a:solidFill>
          </a:ln>
        </p:spPr>
        <p:txBody>
          <a:bodyPr/>
          <a:lstStyle/>
          <a:p>
            <a:pPr>
              <a:defRPr/>
            </a:pPr>
            <a:r>
              <a:rPr lang="fr-FR" sz="1100" dirty="0">
                <a:latin typeface="+mj-lt"/>
              </a:rPr>
              <a:t>Il s’agit de renseigner les noms et prénoms des bénéficiaires désignés, en cas de décès du souscripteur bénéficiaire, si celui-ci est une personne clé.</a:t>
            </a:r>
          </a:p>
          <a:p>
            <a:pPr>
              <a:defRPr/>
            </a:pPr>
            <a:r>
              <a:rPr lang="fr-FR" sz="1100" dirty="0">
                <a:latin typeface="+mj-lt"/>
              </a:rPr>
              <a:t>Cliquez sur       pour connaître la liste des bénéficiaires qu’il est possible de désigner</a:t>
            </a:r>
          </a:p>
        </p:txBody>
      </p:sp>
      <p:cxnSp>
        <p:nvCxnSpPr>
          <p:cNvPr id="18444" name="Connecteur droit avec flèche 10"/>
          <p:cNvCxnSpPr>
            <a:cxnSpLocks noChangeShapeType="1"/>
          </p:cNvCxnSpPr>
          <p:nvPr/>
        </p:nvCxnSpPr>
        <p:spPr bwMode="auto">
          <a:xfrm>
            <a:off x="1504949" y="2865911"/>
            <a:ext cx="514350" cy="1397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5" name="ZoneTexte 4"/>
          <p:cNvSpPr txBox="1"/>
          <p:nvPr/>
        </p:nvSpPr>
        <p:spPr>
          <a:xfrm>
            <a:off x="70001" y="2489762"/>
            <a:ext cx="1714907" cy="1092522"/>
          </a:xfrm>
          <a:prstGeom prst="rect">
            <a:avLst/>
          </a:prstGeom>
          <a:solidFill>
            <a:schemeClr val="bg1"/>
          </a:solidFill>
          <a:ln>
            <a:solidFill>
              <a:schemeClr val="tx1"/>
            </a:solidFill>
          </a:ln>
        </p:spPr>
        <p:txBody>
          <a:bodyPr/>
          <a:lstStyle/>
          <a:p>
            <a:pPr>
              <a:defRPr/>
            </a:pPr>
            <a:r>
              <a:rPr lang="fr-FR" sz="1100" dirty="0">
                <a:latin typeface="+mj-lt"/>
              </a:rPr>
              <a:t>Sélectionnez le nombre de personnes clés que le souscripteur bénéficiaire désire inscrire au contrat</a:t>
            </a:r>
          </a:p>
        </p:txBody>
      </p:sp>
      <p:pic>
        <p:nvPicPr>
          <p:cNvPr id="15374" name="Picture 14"/>
          <p:cNvPicPr>
            <a:picLocks noChangeAspect="1" noChangeArrowheads="1"/>
          </p:cNvPicPr>
          <p:nvPr/>
        </p:nvPicPr>
        <p:blipFill>
          <a:blip r:embed="rId3"/>
          <a:srcRect l="68854" t="32031" r="28958" b="65626"/>
          <a:stretch>
            <a:fillRect/>
          </a:stretch>
        </p:blipFill>
        <p:spPr bwMode="auto">
          <a:xfrm>
            <a:off x="7576006" y="4635910"/>
            <a:ext cx="266700" cy="22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descr="U:\Mes_documents\TO DO LIST\PAP\Capture d'écran PAP\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6563" y="4737100"/>
            <a:ext cx="949863" cy="67756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descr="U:\Mes_documents\TO DO LIST\PAP\Capture d'écran PAP\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3589" y="5293721"/>
            <a:ext cx="1036058" cy="7290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9893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Mes_documents\TO DO LIST\PAP\Capture d'écran PAP\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85" y="1389601"/>
            <a:ext cx="8041460" cy="4703224"/>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p:cNvSpPr>
            <a:spLocks noGrp="1"/>
          </p:cNvSpPr>
          <p:nvPr>
            <p:ph type="body" sz="quarter" idx="16"/>
          </p:nvPr>
        </p:nvSpPr>
        <p:spPr/>
        <p:txBody>
          <a:bodyPr/>
          <a:lstStyle/>
          <a:p>
            <a:r>
              <a:rPr lang="fr-FR" altLang="fr-FR" dirty="0"/>
              <a:t>Comment effectuer un devis ou une affaire nouvelle PAP 2 ? (4/4)</a:t>
            </a:r>
            <a:endParaRPr lang="fr-FR" dirty="0"/>
          </a:p>
        </p:txBody>
      </p:sp>
      <p:sp>
        <p:nvSpPr>
          <p:cNvPr id="19460" name="Rectangle 4"/>
          <p:cNvSpPr>
            <a:spLocks noChangeArrowheads="1"/>
          </p:cNvSpPr>
          <p:nvPr/>
        </p:nvSpPr>
        <p:spPr bwMode="auto">
          <a:xfrm>
            <a:off x="2070100" y="5816600"/>
            <a:ext cx="6070600" cy="34290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19461" name="Rectangle 8"/>
          <p:cNvSpPr>
            <a:spLocks noChangeArrowheads="1"/>
          </p:cNvSpPr>
          <p:nvPr/>
        </p:nvSpPr>
        <p:spPr bwMode="auto">
          <a:xfrm>
            <a:off x="6923791" y="5892800"/>
            <a:ext cx="384094" cy="1524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cxnSp>
        <p:nvCxnSpPr>
          <p:cNvPr id="19462" name="Connecteur droit avec flèche 10"/>
          <p:cNvCxnSpPr>
            <a:cxnSpLocks noChangeShapeType="1"/>
          </p:cNvCxnSpPr>
          <p:nvPr/>
        </p:nvCxnSpPr>
        <p:spPr bwMode="auto">
          <a:xfrm>
            <a:off x="6038850" y="5120640"/>
            <a:ext cx="998372" cy="77216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12" name="ZoneTexte 11"/>
          <p:cNvSpPr txBox="1"/>
          <p:nvPr/>
        </p:nvSpPr>
        <p:spPr>
          <a:xfrm>
            <a:off x="2406650" y="3430043"/>
            <a:ext cx="3632200" cy="2298700"/>
          </a:xfrm>
          <a:prstGeom prst="rect">
            <a:avLst/>
          </a:prstGeom>
          <a:solidFill>
            <a:schemeClr val="bg1"/>
          </a:solidFill>
          <a:ln>
            <a:solidFill>
              <a:schemeClr val="tx1"/>
            </a:solidFill>
          </a:ln>
        </p:spPr>
        <p:txBody>
          <a:bodyPr/>
          <a:lstStyle/>
          <a:p>
            <a:pPr>
              <a:defRPr/>
            </a:pPr>
            <a:r>
              <a:rPr lang="fr-FR" sz="1100" b="1" dirty="0">
                <a:latin typeface="+mj-lt"/>
              </a:rPr>
              <a:t>Appuyer sur « Edition » avant de « Confirmer la nouvelle police »</a:t>
            </a:r>
          </a:p>
          <a:p>
            <a:pPr marL="228600" indent="-228600">
              <a:defRPr/>
            </a:pPr>
            <a:r>
              <a:rPr lang="fr-FR" sz="1100" b="1" dirty="0">
                <a:latin typeface="+mj-lt"/>
              </a:rPr>
              <a:t>Les documents édités : </a:t>
            </a:r>
          </a:p>
          <a:p>
            <a:pPr marL="228600" indent="-228600">
              <a:buFontTx/>
              <a:buChar char="-"/>
              <a:defRPr/>
            </a:pPr>
            <a:r>
              <a:rPr lang="fr-FR" sz="1100" b="1" dirty="0">
                <a:latin typeface="+mj-lt"/>
              </a:rPr>
              <a:t>1 exemplaire du devis</a:t>
            </a:r>
          </a:p>
          <a:p>
            <a:pPr marL="228600" indent="-228600">
              <a:buFontTx/>
              <a:buChar char="-"/>
              <a:defRPr/>
            </a:pPr>
            <a:r>
              <a:rPr lang="fr-FR" sz="1100" b="1" dirty="0">
                <a:latin typeface="+mj-lt"/>
              </a:rPr>
              <a:t>2 exemplaires de la déclaration de santé </a:t>
            </a:r>
            <a:r>
              <a:rPr lang="fr-FR" sz="1100" b="1" dirty="0">
                <a:solidFill>
                  <a:srgbClr val="000000"/>
                </a:solidFill>
                <a:latin typeface="Verdana"/>
              </a:rPr>
              <a:t>(à faire signer par la ou les personnes clés)</a:t>
            </a:r>
            <a:r>
              <a:rPr lang="fr-FR" sz="1100" b="1" dirty="0"/>
              <a:t> </a:t>
            </a:r>
            <a:endParaRPr lang="fr-FR" sz="1100" b="1" dirty="0">
              <a:latin typeface="+mj-lt"/>
            </a:endParaRPr>
          </a:p>
          <a:p>
            <a:pPr marL="228600" indent="-228600">
              <a:buFontTx/>
              <a:buChar char="-"/>
              <a:defRPr/>
            </a:pPr>
            <a:r>
              <a:rPr lang="fr-FR" sz="1100" b="1" dirty="0">
                <a:latin typeface="+mj-lt"/>
              </a:rPr>
              <a:t>2 exemplaires du questionnaire médical </a:t>
            </a:r>
            <a:r>
              <a:rPr lang="fr-FR" sz="1100" b="1" dirty="0">
                <a:solidFill>
                  <a:srgbClr val="000000"/>
                </a:solidFill>
                <a:latin typeface="Verdana"/>
              </a:rPr>
              <a:t>(à faire signer par la ou les personnes clés)</a:t>
            </a:r>
            <a:r>
              <a:rPr lang="fr-FR" sz="1100" b="1" dirty="0">
                <a:latin typeface="+mj-lt"/>
              </a:rPr>
              <a:t> </a:t>
            </a:r>
          </a:p>
          <a:p>
            <a:pPr>
              <a:tabLst>
                <a:tab pos="0" algn="l"/>
              </a:tabLst>
              <a:defRPr/>
            </a:pPr>
            <a:r>
              <a:rPr lang="fr-FR" sz="1100" b="1" dirty="0">
                <a:latin typeface="+mj-lt"/>
              </a:rPr>
              <a:t>Appuyez sur « Confirmer la nouvelle police » pour poursuivre la création de l’affaire nouvelle</a:t>
            </a:r>
          </a:p>
          <a:p>
            <a:pPr marL="228600" indent="-228600">
              <a:defRPr/>
            </a:pPr>
            <a:endParaRPr lang="fr-FR" sz="1100" b="1" dirty="0">
              <a:latin typeface="+mj-lt"/>
            </a:endParaRPr>
          </a:p>
          <a:p>
            <a:pPr>
              <a:defRPr/>
            </a:pPr>
            <a:endParaRPr lang="fr-FR" sz="1100" dirty="0">
              <a:latin typeface="+mj-lt"/>
            </a:endParaRPr>
          </a:p>
        </p:txBody>
      </p:sp>
      <p:sp>
        <p:nvSpPr>
          <p:cNvPr id="19464" name="Rectangle 14"/>
          <p:cNvSpPr>
            <a:spLocks noChangeArrowheads="1"/>
          </p:cNvSpPr>
          <p:nvPr/>
        </p:nvSpPr>
        <p:spPr bwMode="auto">
          <a:xfrm>
            <a:off x="5319156" y="5905500"/>
            <a:ext cx="1562100" cy="1397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19465" name="Rectangle 19"/>
          <p:cNvSpPr>
            <a:spLocks noChangeArrowheads="1"/>
          </p:cNvSpPr>
          <p:nvPr/>
        </p:nvSpPr>
        <p:spPr bwMode="auto">
          <a:xfrm>
            <a:off x="7374576" y="5892800"/>
            <a:ext cx="791523" cy="1524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cxnSp>
        <p:nvCxnSpPr>
          <p:cNvPr id="19466" name="Connecteur droit avec flèche 22"/>
          <p:cNvCxnSpPr>
            <a:cxnSpLocks noChangeShapeType="1"/>
          </p:cNvCxnSpPr>
          <p:nvPr/>
        </p:nvCxnSpPr>
        <p:spPr bwMode="auto">
          <a:xfrm rot="5400000">
            <a:off x="7486650" y="5518150"/>
            <a:ext cx="546100" cy="2032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30" name="ZoneTexte 29"/>
          <p:cNvSpPr txBox="1"/>
          <p:nvPr/>
        </p:nvSpPr>
        <p:spPr>
          <a:xfrm>
            <a:off x="2819400" y="1113376"/>
            <a:ext cx="2806700" cy="276225"/>
          </a:xfrm>
          <a:prstGeom prst="rect">
            <a:avLst/>
          </a:prstGeom>
          <a:noFill/>
        </p:spPr>
        <p:txBody>
          <a:bodyPr>
            <a:spAutoFit/>
          </a:bodyPr>
          <a:lstStyle/>
          <a:p>
            <a:pPr algn="ctr">
              <a:defRPr/>
            </a:pPr>
            <a:r>
              <a:rPr lang="fr-FR" sz="1200" b="1" dirty="0">
                <a:solidFill>
                  <a:schemeClr val="accent1"/>
                </a:solidFill>
                <a:latin typeface="+mj-lt"/>
              </a:rPr>
              <a:t>ECRAN 5</a:t>
            </a:r>
          </a:p>
        </p:txBody>
      </p:sp>
      <p:pic>
        <p:nvPicPr>
          <p:cNvPr id="19468" name="Picture 6" descr="MCj043388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7545" y="3040394"/>
            <a:ext cx="52863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20"/>
          <p:cNvSpPr txBox="1"/>
          <p:nvPr/>
        </p:nvSpPr>
        <p:spPr>
          <a:xfrm>
            <a:off x="6743700" y="4025900"/>
            <a:ext cx="2146300" cy="1549400"/>
          </a:xfrm>
          <a:prstGeom prst="rect">
            <a:avLst/>
          </a:prstGeom>
          <a:solidFill>
            <a:schemeClr val="bg1"/>
          </a:solidFill>
          <a:ln>
            <a:solidFill>
              <a:schemeClr val="tx1"/>
            </a:solidFill>
          </a:ln>
        </p:spPr>
        <p:txBody>
          <a:bodyPr/>
          <a:lstStyle/>
          <a:p>
            <a:pPr>
              <a:defRPr/>
            </a:pPr>
            <a:r>
              <a:rPr lang="fr-FR" sz="1100" dirty="0">
                <a:latin typeface="+mj-lt"/>
              </a:rPr>
              <a:t>Votre client ne souhaite pas souscrire immédiatement, vous avez la possibilité d’enregistrer le devis. Vous gagnerez ainsi du temps car les données resteront pré remplies, vous n’aurez qu’à reprendre le devis</a:t>
            </a:r>
          </a:p>
          <a:p>
            <a:pPr>
              <a:defRPr/>
            </a:pPr>
            <a:endParaRPr lang="fr-FR" sz="1100" dirty="0">
              <a:latin typeface="+mj-lt"/>
            </a:endParaRPr>
          </a:p>
        </p:txBody>
      </p:sp>
    </p:spTree>
    <p:extLst>
      <p:ext uri="{BB962C8B-B14F-4D97-AF65-F5344CB8AC3E}">
        <p14:creationId xmlns:p14="http://schemas.microsoft.com/office/powerpoint/2010/main" val="3239399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0" indent="0">
              <a:buNone/>
            </a:pPr>
            <a:r>
              <a:rPr lang="fr-FR" dirty="0" smtClean="0"/>
              <a:t>	</a:t>
            </a:r>
            <a:r>
              <a:rPr lang="fr-FR" sz="2400" b="1" dirty="0" smtClean="0">
                <a:solidFill>
                  <a:schemeClr val="bg1">
                    <a:lumMod val="75000"/>
                  </a:schemeClr>
                </a:solidFill>
              </a:rPr>
              <a:t>Introduction</a:t>
            </a:r>
          </a:p>
          <a:p>
            <a:pPr marL="0" indent="0">
              <a:buNone/>
            </a:pPr>
            <a:endParaRPr lang="fr-FR" sz="2400" b="1" dirty="0">
              <a:solidFill>
                <a:schemeClr val="bg1">
                  <a:lumMod val="75000"/>
                </a:schemeClr>
              </a:solidFill>
            </a:endParaRPr>
          </a:p>
          <a:p>
            <a:pPr marL="0" indent="0">
              <a:buNone/>
            </a:pPr>
            <a:r>
              <a:rPr lang="fr-FR" sz="2400" b="1" dirty="0" smtClean="0">
                <a:solidFill>
                  <a:schemeClr val="bg1">
                    <a:lumMod val="75000"/>
                  </a:schemeClr>
                </a:solidFill>
              </a:rPr>
              <a:t>	Comment effectuer un devis ou une affaire nouvelle ?</a:t>
            </a:r>
          </a:p>
          <a:p>
            <a:pPr marL="0" indent="0">
              <a:buNone/>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a:t>
            </a:r>
            <a:r>
              <a:rPr lang="fr-FR" sz="2400" b="1" dirty="0"/>
              <a:t>Comment </a:t>
            </a:r>
            <a:r>
              <a:rPr lang="fr-FR" sz="2400" b="1" dirty="0" smtClean="0"/>
              <a:t>finaliser une affaire nouvelle ?</a:t>
            </a:r>
          </a:p>
          <a:p>
            <a:pPr marL="0" indent="0">
              <a:buNone/>
              <a:defRPr/>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a:t>
            </a:r>
            <a:r>
              <a:rPr lang="fr-FR" sz="2400" b="1" dirty="0" smtClean="0">
                <a:solidFill>
                  <a:schemeClr val="bg1">
                    <a:lumMod val="75000"/>
                  </a:schemeClr>
                </a:solidFill>
              </a:rPr>
              <a:t>Comment effectuer des actes de gestion ?</a:t>
            </a:r>
            <a:endParaRPr lang="fr-FR" sz="2400" b="1" dirty="0">
              <a:solidFill>
                <a:schemeClr val="bg1">
                  <a:lumMod val="75000"/>
                </a:schemeClr>
              </a:solidFill>
            </a:endParaRPr>
          </a:p>
          <a:p>
            <a:pPr marL="0" indent="0">
              <a:buNone/>
            </a:pPr>
            <a:endParaRPr lang="fr-FR" sz="2400" dirty="0" smtClean="0"/>
          </a:p>
          <a:p>
            <a:pPr marL="0" indent="0">
              <a:buNone/>
            </a:pPr>
            <a:endParaRPr lang="fr-FR" sz="2400" dirty="0"/>
          </a:p>
        </p:txBody>
      </p:sp>
      <p:sp>
        <p:nvSpPr>
          <p:cNvPr id="3" name="Espace réservé du texte 2"/>
          <p:cNvSpPr>
            <a:spLocks noGrp="1"/>
          </p:cNvSpPr>
          <p:nvPr>
            <p:ph type="body" sz="quarter" idx="16"/>
          </p:nvPr>
        </p:nvSpPr>
        <p:spPr/>
        <p:txBody>
          <a:bodyPr/>
          <a:lstStyle/>
          <a:p>
            <a:r>
              <a:rPr lang="fr-FR" dirty="0" smtClean="0"/>
              <a:t>sommaire</a:t>
            </a:r>
            <a:endParaRPr lang="fr-FR" dirty="0"/>
          </a:p>
        </p:txBody>
      </p:sp>
      <p:sp>
        <p:nvSpPr>
          <p:cNvPr id="4" name="Flèche droite 3"/>
          <p:cNvSpPr/>
          <p:nvPr/>
        </p:nvSpPr>
        <p:spPr>
          <a:xfrm>
            <a:off x="471286" y="1441330"/>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5" name="Flèche droite 4"/>
          <p:cNvSpPr/>
          <p:nvPr/>
        </p:nvSpPr>
        <p:spPr>
          <a:xfrm>
            <a:off x="467544" y="2352831"/>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6" name="Flèche droite 5"/>
          <p:cNvSpPr/>
          <p:nvPr/>
        </p:nvSpPr>
        <p:spPr>
          <a:xfrm>
            <a:off x="471286" y="3212976"/>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7" name="Flèche droite 6"/>
          <p:cNvSpPr/>
          <p:nvPr/>
        </p:nvSpPr>
        <p:spPr>
          <a:xfrm>
            <a:off x="471286" y="4113076"/>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6682952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6"/>
          </p:nvPr>
        </p:nvSpPr>
        <p:spPr/>
        <p:txBody>
          <a:bodyPr/>
          <a:lstStyle/>
          <a:p>
            <a:r>
              <a:rPr lang="fr-FR" altLang="fr-FR" dirty="0"/>
              <a:t>Comment finaliser une affaire nouvelle ? (1/3)</a:t>
            </a:r>
            <a:endParaRPr lang="fr-FR" dirty="0"/>
          </a:p>
        </p:txBody>
      </p:sp>
      <p:sp>
        <p:nvSpPr>
          <p:cNvPr id="7" name="ZoneTexte 6"/>
          <p:cNvSpPr txBox="1"/>
          <p:nvPr/>
        </p:nvSpPr>
        <p:spPr>
          <a:xfrm>
            <a:off x="2819400" y="1054100"/>
            <a:ext cx="2806700" cy="276225"/>
          </a:xfrm>
          <a:prstGeom prst="rect">
            <a:avLst/>
          </a:prstGeom>
          <a:noFill/>
        </p:spPr>
        <p:txBody>
          <a:bodyPr>
            <a:spAutoFit/>
          </a:bodyPr>
          <a:lstStyle/>
          <a:p>
            <a:pPr algn="ctr">
              <a:defRPr/>
            </a:pPr>
            <a:r>
              <a:rPr lang="fr-FR" sz="1200" b="1" dirty="0">
                <a:solidFill>
                  <a:schemeClr val="accent1"/>
                </a:solidFill>
                <a:latin typeface="+mj-lt"/>
              </a:rPr>
              <a:t>ECRAN 6</a:t>
            </a:r>
          </a:p>
        </p:txBody>
      </p:sp>
      <p:pic>
        <p:nvPicPr>
          <p:cNvPr id="1027" name="Image 9"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257" y="1574767"/>
            <a:ext cx="7430446" cy="4648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p:nvPr/>
        </p:nvSpPr>
        <p:spPr>
          <a:xfrm>
            <a:off x="6223000" y="1330325"/>
            <a:ext cx="2743200" cy="4307150"/>
          </a:xfrm>
          <a:prstGeom prst="rect">
            <a:avLst/>
          </a:prstGeom>
          <a:solidFill>
            <a:schemeClr val="bg1"/>
          </a:solidFill>
          <a:ln>
            <a:solidFill>
              <a:schemeClr val="tx1"/>
            </a:solidFill>
          </a:ln>
        </p:spPr>
        <p:txBody>
          <a:bodyPr anchor="t"/>
          <a:lstStyle/>
          <a:p>
            <a:pPr>
              <a:defRPr/>
            </a:pPr>
            <a:r>
              <a:rPr lang="fr-FR" sz="1200" dirty="0">
                <a:latin typeface="+mj-lt"/>
              </a:rPr>
              <a:t>Au moment de confirmer la souscription une pop up </a:t>
            </a:r>
            <a:r>
              <a:rPr lang="fr-FR" sz="1200" dirty="0" smtClean="0">
                <a:latin typeface="+mj-lt"/>
              </a:rPr>
              <a:t>s’affiche :</a:t>
            </a:r>
          </a:p>
          <a:p>
            <a:pPr>
              <a:defRPr/>
            </a:pPr>
            <a:endParaRPr lang="fr-FR" sz="1200" dirty="0">
              <a:latin typeface="+mj-lt"/>
            </a:endParaRPr>
          </a:p>
          <a:p>
            <a:pPr>
              <a:buFontTx/>
              <a:buChar char="-"/>
              <a:defRPr/>
            </a:pPr>
            <a:r>
              <a:rPr lang="fr-FR" sz="1100" dirty="0">
                <a:solidFill>
                  <a:schemeClr val="accent2"/>
                </a:solidFill>
                <a:latin typeface="+mj-lt"/>
              </a:rPr>
              <a:t> </a:t>
            </a:r>
            <a:r>
              <a:rPr lang="fr-FR" sz="1100" b="1" dirty="0">
                <a:solidFill>
                  <a:schemeClr val="accent2"/>
                </a:solidFill>
                <a:latin typeface="+mj-lt"/>
              </a:rPr>
              <a:t>Si vous </a:t>
            </a:r>
            <a:r>
              <a:rPr lang="fr-FR" sz="1100" b="1" dirty="0" smtClean="0">
                <a:solidFill>
                  <a:schemeClr val="accent2"/>
                </a:solidFill>
                <a:latin typeface="+mj-lt"/>
              </a:rPr>
              <a:t>répondez oui, </a:t>
            </a:r>
            <a:r>
              <a:rPr lang="fr-FR" sz="1100" dirty="0">
                <a:latin typeface="+mj-lt"/>
              </a:rPr>
              <a:t>cela signifie que la ou les personnes clés sont en mesure de certifier les 4 points de la Déclaration d’Etat de </a:t>
            </a:r>
            <a:r>
              <a:rPr lang="fr-FR" sz="1100" dirty="0" smtClean="0">
                <a:latin typeface="+mj-lt"/>
              </a:rPr>
              <a:t>santé,</a:t>
            </a:r>
            <a:r>
              <a:rPr lang="fr-FR" sz="1100" b="1" dirty="0" smtClean="0">
                <a:latin typeface="+mj-lt"/>
              </a:rPr>
              <a:t> la souscription est donc immédiate.</a:t>
            </a:r>
          </a:p>
          <a:p>
            <a:pPr>
              <a:defRPr/>
            </a:pPr>
            <a:r>
              <a:rPr lang="fr-FR" sz="1100" i="1" dirty="0" smtClean="0">
                <a:solidFill>
                  <a:schemeClr val="tx2">
                    <a:lumMod val="75000"/>
                    <a:lumOff val="25000"/>
                  </a:schemeClr>
                </a:solidFill>
                <a:latin typeface="Verdana"/>
              </a:rPr>
              <a:t>(</a:t>
            </a:r>
            <a:r>
              <a:rPr lang="fr-FR" sz="1100" i="1" dirty="0" err="1">
                <a:solidFill>
                  <a:schemeClr val="tx2">
                    <a:lumMod val="75000"/>
                    <a:lumOff val="25000"/>
                  </a:schemeClr>
                </a:solidFill>
                <a:latin typeface="Verdana"/>
              </a:rPr>
              <a:t>cf</a:t>
            </a:r>
            <a:r>
              <a:rPr lang="fr-FR" sz="1100" i="1" dirty="0">
                <a:solidFill>
                  <a:schemeClr val="tx2">
                    <a:lumMod val="75000"/>
                    <a:lumOff val="25000"/>
                  </a:schemeClr>
                </a:solidFill>
                <a:latin typeface="Verdana"/>
              </a:rPr>
              <a:t> page suivante, rappel du process à suivre)</a:t>
            </a:r>
            <a:endParaRPr lang="fr-FR" sz="1100" i="1" dirty="0">
              <a:solidFill>
                <a:schemeClr val="tx2">
                  <a:lumMod val="75000"/>
                  <a:lumOff val="25000"/>
                </a:schemeClr>
              </a:solidFill>
              <a:latin typeface="+mj-lt"/>
            </a:endParaRPr>
          </a:p>
          <a:p>
            <a:pPr>
              <a:buFontTx/>
              <a:buChar char="-"/>
              <a:defRPr/>
            </a:pPr>
            <a:endParaRPr lang="fr-FR" sz="1100" dirty="0">
              <a:latin typeface="+mj-lt"/>
            </a:endParaRPr>
          </a:p>
          <a:p>
            <a:pPr>
              <a:buFontTx/>
              <a:buChar char="-"/>
              <a:defRPr/>
            </a:pPr>
            <a:r>
              <a:rPr lang="fr-FR" sz="1100" dirty="0">
                <a:solidFill>
                  <a:schemeClr val="accent2"/>
                </a:solidFill>
                <a:latin typeface="+mj-lt"/>
              </a:rPr>
              <a:t> </a:t>
            </a:r>
            <a:r>
              <a:rPr lang="fr-FR" sz="1100" b="1" dirty="0">
                <a:solidFill>
                  <a:schemeClr val="accent2"/>
                </a:solidFill>
                <a:latin typeface="+mj-lt"/>
              </a:rPr>
              <a:t>Si </a:t>
            </a:r>
            <a:r>
              <a:rPr lang="fr-FR" sz="1100" b="1" dirty="0" smtClean="0">
                <a:solidFill>
                  <a:schemeClr val="accent2"/>
                </a:solidFill>
                <a:latin typeface="+mj-lt"/>
              </a:rPr>
              <a:t>vous répondez non, </a:t>
            </a:r>
            <a:r>
              <a:rPr lang="fr-FR" sz="1100" b="1" dirty="0" smtClean="0">
                <a:latin typeface="+mj-lt"/>
              </a:rPr>
              <a:t>la souscription du contrat est différée. </a:t>
            </a:r>
            <a:r>
              <a:rPr lang="fr-FR" sz="1100" dirty="0">
                <a:latin typeface="+mj-lt"/>
              </a:rPr>
              <a:t>V</a:t>
            </a:r>
            <a:r>
              <a:rPr lang="fr-FR" sz="1100" dirty="0" smtClean="0">
                <a:latin typeface="+mj-lt"/>
              </a:rPr>
              <a:t>ous devez revenir sur l’écran précédent, éditer le devis ainsi que le questionnaire médical à compléter par le client et transmettre le dossier à BPCE APS.</a:t>
            </a:r>
          </a:p>
          <a:p>
            <a:pPr>
              <a:defRPr/>
            </a:pPr>
            <a:r>
              <a:rPr lang="fr-FR" sz="1100" i="1" dirty="0" smtClean="0">
                <a:solidFill>
                  <a:schemeClr val="tx2">
                    <a:lumMod val="75000"/>
                    <a:lumOff val="25000"/>
                  </a:schemeClr>
                </a:solidFill>
                <a:latin typeface="+mj-lt"/>
              </a:rPr>
              <a:t>(</a:t>
            </a:r>
            <a:r>
              <a:rPr lang="fr-FR" sz="1100" i="1" dirty="0" err="1" smtClean="0">
                <a:solidFill>
                  <a:schemeClr val="tx2">
                    <a:lumMod val="75000"/>
                    <a:lumOff val="25000"/>
                  </a:schemeClr>
                </a:solidFill>
                <a:latin typeface="+mj-lt"/>
              </a:rPr>
              <a:t>cf</a:t>
            </a:r>
            <a:r>
              <a:rPr lang="fr-FR" sz="1100" i="1" dirty="0" smtClean="0">
                <a:solidFill>
                  <a:schemeClr val="tx2">
                    <a:lumMod val="75000"/>
                    <a:lumOff val="25000"/>
                  </a:schemeClr>
                </a:solidFill>
                <a:latin typeface="+mj-lt"/>
              </a:rPr>
              <a:t> page suivante, rappel du </a:t>
            </a:r>
            <a:r>
              <a:rPr lang="fr-FR" sz="1100" i="1" dirty="0" err="1" smtClean="0">
                <a:solidFill>
                  <a:schemeClr val="tx2">
                    <a:lumMod val="75000"/>
                    <a:lumOff val="25000"/>
                  </a:schemeClr>
                </a:solidFill>
                <a:latin typeface="+mj-lt"/>
              </a:rPr>
              <a:t>process</a:t>
            </a:r>
            <a:r>
              <a:rPr lang="fr-FR" sz="1100" i="1" dirty="0" smtClean="0">
                <a:solidFill>
                  <a:schemeClr val="tx2">
                    <a:lumMod val="75000"/>
                    <a:lumOff val="25000"/>
                  </a:schemeClr>
                </a:solidFill>
                <a:latin typeface="+mj-lt"/>
              </a:rPr>
              <a:t> à suivre).</a:t>
            </a:r>
            <a:r>
              <a:rPr lang="fr-FR" sz="1100" dirty="0" smtClean="0">
                <a:latin typeface="+mj-lt"/>
              </a:rPr>
              <a:t> </a:t>
            </a:r>
          </a:p>
          <a:p>
            <a:pPr>
              <a:defRPr/>
            </a:pPr>
            <a:r>
              <a:rPr lang="fr-FR" sz="1100" dirty="0" smtClean="0">
                <a:latin typeface="+mj-lt"/>
              </a:rPr>
              <a:t>Vous </a:t>
            </a:r>
            <a:r>
              <a:rPr lang="fr-FR" sz="1100" dirty="0">
                <a:latin typeface="+mj-lt"/>
              </a:rPr>
              <a:t>devrez </a:t>
            </a:r>
            <a:r>
              <a:rPr lang="fr-FR" sz="1100" dirty="0" smtClean="0">
                <a:latin typeface="+mj-lt"/>
              </a:rPr>
              <a:t>ensuite attendre </a:t>
            </a:r>
            <a:r>
              <a:rPr lang="fr-FR" sz="1100" dirty="0">
                <a:latin typeface="+mj-lt"/>
              </a:rPr>
              <a:t>la confirmation de BPCE </a:t>
            </a:r>
            <a:r>
              <a:rPr lang="fr-FR" sz="1100" dirty="0" smtClean="0">
                <a:latin typeface="+mj-lt"/>
              </a:rPr>
              <a:t>Assurances. </a:t>
            </a:r>
            <a:r>
              <a:rPr lang="fr-FR" sz="1100" b="1" dirty="0">
                <a:latin typeface="+mj-lt"/>
              </a:rPr>
              <a:t>Une fois la confirmation </a:t>
            </a:r>
            <a:r>
              <a:rPr lang="fr-FR" sz="1100" b="1" dirty="0" smtClean="0">
                <a:latin typeface="+mj-lt"/>
              </a:rPr>
              <a:t>reçue, </a:t>
            </a:r>
            <a:r>
              <a:rPr lang="fr-FR" sz="1100" b="1" dirty="0">
                <a:latin typeface="+mj-lt"/>
              </a:rPr>
              <a:t>vous </a:t>
            </a:r>
            <a:r>
              <a:rPr lang="fr-FR" sz="1100" b="1" dirty="0" smtClean="0">
                <a:latin typeface="+mj-lt"/>
              </a:rPr>
              <a:t>pourrez répondre « oui » pour </a:t>
            </a:r>
            <a:r>
              <a:rPr lang="fr-FR" sz="1100" b="1" dirty="0">
                <a:latin typeface="+mj-lt"/>
              </a:rPr>
              <a:t>finaliser la </a:t>
            </a:r>
            <a:r>
              <a:rPr lang="fr-FR" sz="1100" b="1" dirty="0" smtClean="0">
                <a:latin typeface="+mj-lt"/>
              </a:rPr>
              <a:t>souscription.</a:t>
            </a:r>
          </a:p>
        </p:txBody>
      </p:sp>
    </p:spTree>
    <p:extLst>
      <p:ext uri="{BB962C8B-B14F-4D97-AF65-F5344CB8AC3E}">
        <p14:creationId xmlns:p14="http://schemas.microsoft.com/office/powerpoint/2010/main" val="5401987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Espace réservé du contenu 7"/>
          <p:cNvSpPr>
            <a:spLocks noGrp="1"/>
          </p:cNvSpPr>
          <p:nvPr>
            <p:ph idx="1"/>
          </p:nvPr>
        </p:nvSpPr>
        <p:spPr/>
        <p:txBody>
          <a:bodyPr/>
          <a:lstStyle/>
          <a:p>
            <a:r>
              <a:rPr lang="fr-FR" altLang="fr-FR" smtClean="0"/>
              <a:t>Rappel du process à suivre </a:t>
            </a:r>
          </a:p>
        </p:txBody>
      </p:sp>
      <p:sp>
        <p:nvSpPr>
          <p:cNvPr id="6" name="Espace réservé du texte 5"/>
          <p:cNvSpPr>
            <a:spLocks noGrp="1"/>
          </p:cNvSpPr>
          <p:nvPr>
            <p:ph type="body" sz="quarter" idx="16"/>
          </p:nvPr>
        </p:nvSpPr>
        <p:spPr/>
        <p:txBody>
          <a:bodyPr/>
          <a:lstStyle/>
          <a:p>
            <a:r>
              <a:rPr lang="fr-FR" altLang="fr-FR" dirty="0"/>
              <a:t>Comment finaliser une affaire nouvelle ? (2/3)</a:t>
            </a:r>
            <a:endParaRPr lang="fr-FR" dirty="0"/>
          </a:p>
        </p:txBody>
      </p:sp>
      <p:sp>
        <p:nvSpPr>
          <p:cNvPr id="4" name="Rectangle à coins arrondis 3"/>
          <p:cNvSpPr/>
          <p:nvPr/>
        </p:nvSpPr>
        <p:spPr bwMode="auto">
          <a:xfrm>
            <a:off x="152400" y="1701800"/>
            <a:ext cx="4191000" cy="42545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a:lstStyle/>
          <a:p>
            <a:pPr>
              <a:defRPr/>
            </a:pPr>
            <a:r>
              <a:rPr lang="fr-FR" sz="1400" b="1" dirty="0">
                <a:solidFill>
                  <a:schemeClr val="tx1"/>
                </a:solidFill>
                <a:latin typeface="+mj-lt"/>
              </a:rPr>
              <a:t>1 personne clé ou 2 personnes clés sans formalités médicales</a:t>
            </a:r>
          </a:p>
          <a:p>
            <a:pPr>
              <a:defRPr/>
            </a:pPr>
            <a:r>
              <a:rPr lang="fr-FR" sz="1400" dirty="0">
                <a:solidFill>
                  <a:schemeClr val="tx1"/>
                </a:solidFill>
                <a:latin typeface="+mj-lt"/>
              </a:rPr>
              <a:t> </a:t>
            </a:r>
            <a:br>
              <a:rPr lang="fr-FR" sz="1400" dirty="0">
                <a:solidFill>
                  <a:schemeClr val="tx1"/>
                </a:solidFill>
                <a:latin typeface="+mj-lt"/>
              </a:rPr>
            </a:br>
            <a:r>
              <a:rPr lang="fr-FR" sz="1400" dirty="0">
                <a:solidFill>
                  <a:schemeClr val="tx1"/>
                </a:solidFill>
                <a:latin typeface="+mj-lt"/>
              </a:rPr>
              <a:t>&gt; Dossier à transmettre à </a:t>
            </a:r>
            <a:r>
              <a:rPr lang="fr-FR" sz="1400" b="1" dirty="0" smtClean="0">
                <a:solidFill>
                  <a:schemeClr val="tx1"/>
                </a:solidFill>
                <a:latin typeface="+mj-lt"/>
              </a:rPr>
              <a:t>BPCE </a:t>
            </a:r>
            <a:r>
              <a:rPr lang="fr-FR" sz="1400" b="1" dirty="0">
                <a:solidFill>
                  <a:schemeClr val="tx1"/>
                </a:solidFill>
                <a:latin typeface="+mj-lt"/>
              </a:rPr>
              <a:t>APS / BOPA </a:t>
            </a:r>
            <a:r>
              <a:rPr lang="fr-FR" sz="1400" dirty="0">
                <a:solidFill>
                  <a:schemeClr val="tx1"/>
                </a:solidFill>
                <a:latin typeface="+mj-lt"/>
              </a:rPr>
              <a:t>sous 10 jours composé : </a:t>
            </a:r>
          </a:p>
          <a:p>
            <a:pPr>
              <a:buFontTx/>
              <a:buChar char="-"/>
              <a:defRPr/>
            </a:pPr>
            <a:r>
              <a:rPr lang="fr-FR" sz="1400" dirty="0">
                <a:solidFill>
                  <a:schemeClr val="tx1"/>
                </a:solidFill>
                <a:latin typeface="+mj-lt"/>
              </a:rPr>
              <a:t> 1 exemplaire des CP signées par le souscripteur bénéficiaire</a:t>
            </a:r>
          </a:p>
          <a:p>
            <a:pPr>
              <a:buFontTx/>
              <a:buChar char="-"/>
              <a:defRPr/>
            </a:pPr>
            <a:r>
              <a:rPr lang="fr-FR" sz="1400" dirty="0">
                <a:solidFill>
                  <a:schemeClr val="tx1"/>
                </a:solidFill>
                <a:latin typeface="+mj-lt"/>
              </a:rPr>
              <a:t> 1 exemplaire de l’avis de conseil signé par le souscripteur bénéficiaire</a:t>
            </a:r>
          </a:p>
          <a:p>
            <a:pPr>
              <a:buFontTx/>
              <a:buChar char="-"/>
              <a:defRPr/>
            </a:pPr>
            <a:r>
              <a:rPr lang="fr-FR" sz="1400" dirty="0">
                <a:solidFill>
                  <a:schemeClr val="tx1"/>
                </a:solidFill>
                <a:latin typeface="+mj-lt"/>
              </a:rPr>
              <a:t> La déclaration d’état de santé signée par la personne clé ou les personnes clés</a:t>
            </a:r>
          </a:p>
        </p:txBody>
      </p:sp>
      <p:sp>
        <p:nvSpPr>
          <p:cNvPr id="5" name="Rectangle à coins arrondis 4"/>
          <p:cNvSpPr/>
          <p:nvPr/>
        </p:nvSpPr>
        <p:spPr bwMode="auto">
          <a:xfrm>
            <a:off x="4445000" y="1689100"/>
            <a:ext cx="4546600" cy="42672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a:lstStyle/>
          <a:p>
            <a:pPr>
              <a:defRPr/>
            </a:pPr>
            <a:r>
              <a:rPr lang="fr-FR" sz="1400" b="1" dirty="0">
                <a:solidFill>
                  <a:schemeClr val="tx1"/>
                </a:solidFill>
                <a:latin typeface="+mj-lt"/>
              </a:rPr>
              <a:t>1 personne clé ou 2 personnes clés avec formalités médicales</a:t>
            </a:r>
          </a:p>
          <a:p>
            <a:pPr>
              <a:defRPr/>
            </a:pPr>
            <a:r>
              <a:rPr lang="fr-FR" sz="1400" dirty="0">
                <a:solidFill>
                  <a:schemeClr val="tx1"/>
                </a:solidFill>
                <a:latin typeface="+mj-lt"/>
              </a:rPr>
              <a:t> </a:t>
            </a:r>
            <a:br>
              <a:rPr lang="fr-FR" sz="1400" dirty="0">
                <a:solidFill>
                  <a:schemeClr val="tx1"/>
                </a:solidFill>
                <a:latin typeface="+mj-lt"/>
              </a:rPr>
            </a:br>
            <a:r>
              <a:rPr lang="fr-FR" sz="1400" dirty="0">
                <a:solidFill>
                  <a:schemeClr val="tx1"/>
                </a:solidFill>
              </a:rPr>
              <a:t> &gt; Dossier à transmettre à </a:t>
            </a:r>
            <a:r>
              <a:rPr lang="fr-FR" sz="1400" b="1" dirty="0" smtClean="0">
                <a:solidFill>
                  <a:schemeClr val="tx1"/>
                </a:solidFill>
              </a:rPr>
              <a:t>BPCE </a:t>
            </a:r>
            <a:r>
              <a:rPr lang="fr-FR" sz="1400" b="1" dirty="0">
                <a:solidFill>
                  <a:schemeClr val="tx1"/>
                </a:solidFill>
              </a:rPr>
              <a:t>APS / BOPA </a:t>
            </a:r>
            <a:r>
              <a:rPr lang="fr-FR" sz="1400" dirty="0">
                <a:solidFill>
                  <a:schemeClr val="tx1"/>
                </a:solidFill>
              </a:rPr>
              <a:t>sous 10 jours composé : </a:t>
            </a:r>
          </a:p>
          <a:p>
            <a:pPr>
              <a:buFontTx/>
              <a:buChar char="-"/>
              <a:defRPr/>
            </a:pPr>
            <a:r>
              <a:rPr lang="fr-FR" sz="1400" dirty="0">
                <a:solidFill>
                  <a:schemeClr val="tx1"/>
                </a:solidFill>
                <a:latin typeface="+mj-lt"/>
              </a:rPr>
              <a:t> 1 exemplaire du devis signé par le souscripteur bénéficiaire</a:t>
            </a:r>
          </a:p>
          <a:p>
            <a:pPr>
              <a:buFontTx/>
              <a:buChar char="-"/>
              <a:defRPr/>
            </a:pPr>
            <a:r>
              <a:rPr lang="fr-FR" sz="1400" dirty="0">
                <a:solidFill>
                  <a:schemeClr val="tx1"/>
                </a:solidFill>
                <a:latin typeface="+mj-lt"/>
              </a:rPr>
              <a:t> Le questionnaire médical rempli et signé par la personne clé </a:t>
            </a:r>
          </a:p>
          <a:p>
            <a:pPr>
              <a:defRPr/>
            </a:pPr>
            <a:r>
              <a:rPr lang="fr-FR" sz="1400" dirty="0">
                <a:solidFill>
                  <a:schemeClr val="tx1"/>
                </a:solidFill>
                <a:latin typeface="+mj-lt"/>
              </a:rPr>
              <a:t>L’ensemble du dossier est à insérer dans l’enveloppe rouge</a:t>
            </a:r>
          </a:p>
          <a:p>
            <a:pPr>
              <a:buFontTx/>
              <a:buChar char="-"/>
              <a:defRPr/>
            </a:pPr>
            <a:endParaRPr lang="fr-FR" sz="1400" dirty="0">
              <a:solidFill>
                <a:schemeClr val="tx1"/>
              </a:solidFill>
              <a:latin typeface="+mj-lt"/>
            </a:endParaRPr>
          </a:p>
          <a:p>
            <a:pPr>
              <a:buFontTx/>
              <a:buChar char="-"/>
              <a:defRPr/>
            </a:pPr>
            <a:endParaRPr lang="fr-FR" sz="1400" dirty="0">
              <a:solidFill>
                <a:schemeClr val="tx1"/>
              </a:solidFill>
              <a:latin typeface="+mj-lt"/>
            </a:endParaRPr>
          </a:p>
          <a:p>
            <a:pPr>
              <a:buFontTx/>
              <a:buChar char="-"/>
              <a:defRPr/>
            </a:pPr>
            <a:endParaRPr lang="fr-FR" sz="1400" dirty="0">
              <a:solidFill>
                <a:schemeClr val="tx1"/>
              </a:solidFill>
              <a:latin typeface="+mj-lt"/>
            </a:endParaRPr>
          </a:p>
          <a:p>
            <a:pPr>
              <a:buFontTx/>
              <a:buChar char="-"/>
              <a:defRPr/>
            </a:pPr>
            <a:endParaRPr lang="fr-FR" sz="1400" dirty="0">
              <a:solidFill>
                <a:schemeClr val="tx1"/>
              </a:solidFill>
              <a:latin typeface="+mj-lt"/>
            </a:endParaRPr>
          </a:p>
          <a:p>
            <a:pPr>
              <a:buFontTx/>
              <a:buChar char="-"/>
              <a:defRPr/>
            </a:pPr>
            <a:r>
              <a:rPr lang="fr-FR" sz="1400" dirty="0">
                <a:solidFill>
                  <a:schemeClr val="tx1"/>
                </a:solidFill>
                <a:latin typeface="+mj-lt"/>
              </a:rPr>
              <a:t>&gt; La souscription de l’Affaire Nouvelle est soumise à l’acceptation du risque par BPCE Assurances</a:t>
            </a:r>
          </a:p>
        </p:txBody>
      </p:sp>
      <p:pic>
        <p:nvPicPr>
          <p:cNvPr id="2253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7083" t="23569" r="28958" b="25130"/>
          <a:stretch>
            <a:fillRect/>
          </a:stretch>
        </p:blipFill>
        <p:spPr bwMode="auto">
          <a:xfrm>
            <a:off x="7861300" y="4511675"/>
            <a:ext cx="9652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p:nvPr/>
        </p:nvSpPr>
        <p:spPr>
          <a:xfrm>
            <a:off x="5384800" y="4495800"/>
            <a:ext cx="2527300" cy="646113"/>
          </a:xfrm>
          <a:prstGeom prst="rect">
            <a:avLst/>
          </a:prstGeom>
          <a:noFill/>
        </p:spPr>
        <p:txBody>
          <a:bodyPr>
            <a:spAutoFit/>
          </a:bodyPr>
          <a:lstStyle/>
          <a:p>
            <a:pPr algn="r">
              <a:defRPr/>
            </a:pPr>
            <a:r>
              <a:rPr lang="fr-FR" sz="1200" i="1" dirty="0">
                <a:latin typeface="+mj-lt"/>
              </a:rPr>
              <a:t>Faites figurer sur cette enveloppe le n° de devis et le nom/prénom du client</a:t>
            </a:r>
          </a:p>
        </p:txBody>
      </p:sp>
    </p:spTree>
    <p:extLst>
      <p:ext uri="{BB962C8B-B14F-4D97-AF65-F5344CB8AC3E}">
        <p14:creationId xmlns:p14="http://schemas.microsoft.com/office/powerpoint/2010/main" val="28538684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Mes_documents\TO DO LIST\PAP\Capture d'écran PAP\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642" y="1279525"/>
            <a:ext cx="8322895" cy="4813300"/>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p:cNvSpPr>
            <a:spLocks noGrp="1"/>
          </p:cNvSpPr>
          <p:nvPr>
            <p:ph type="body" sz="quarter" idx="16"/>
          </p:nvPr>
        </p:nvSpPr>
        <p:spPr/>
        <p:txBody>
          <a:bodyPr/>
          <a:lstStyle/>
          <a:p>
            <a:r>
              <a:rPr lang="fr-FR" altLang="fr-FR" dirty="0"/>
              <a:t>Comment finaliser une affaire nouvelle ? (3/3)</a:t>
            </a:r>
            <a:endParaRPr lang="fr-FR" dirty="0"/>
          </a:p>
        </p:txBody>
      </p:sp>
      <p:sp>
        <p:nvSpPr>
          <p:cNvPr id="23556" name="Rectangle 4"/>
          <p:cNvSpPr>
            <a:spLocks noChangeArrowheads="1"/>
          </p:cNvSpPr>
          <p:nvPr/>
        </p:nvSpPr>
        <p:spPr bwMode="auto">
          <a:xfrm>
            <a:off x="7778394" y="5892799"/>
            <a:ext cx="337109" cy="161925"/>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6" name="ZoneTexte 5"/>
          <p:cNvSpPr txBox="1"/>
          <p:nvPr/>
        </p:nvSpPr>
        <p:spPr>
          <a:xfrm>
            <a:off x="4140200" y="4373041"/>
            <a:ext cx="2438400" cy="1828976"/>
          </a:xfrm>
          <a:prstGeom prst="rect">
            <a:avLst/>
          </a:prstGeom>
          <a:solidFill>
            <a:schemeClr val="bg1"/>
          </a:solidFill>
          <a:ln>
            <a:solidFill>
              <a:schemeClr val="tx1"/>
            </a:solidFill>
          </a:ln>
        </p:spPr>
        <p:txBody>
          <a:bodyPr/>
          <a:lstStyle/>
          <a:p>
            <a:pPr>
              <a:defRPr/>
            </a:pPr>
            <a:r>
              <a:rPr lang="fr-FR" sz="1100" dirty="0">
                <a:latin typeface="+mj-lt"/>
              </a:rPr>
              <a:t>Pour finaliser la souscription, appuyez sur « Edition ».</a:t>
            </a:r>
          </a:p>
          <a:p>
            <a:pPr>
              <a:defRPr/>
            </a:pPr>
            <a:r>
              <a:rPr lang="fr-FR" sz="1100" dirty="0">
                <a:latin typeface="+mj-lt"/>
              </a:rPr>
              <a:t>Les documents édités : </a:t>
            </a:r>
          </a:p>
          <a:p>
            <a:pPr>
              <a:buFontTx/>
              <a:buChar char="-"/>
              <a:defRPr/>
            </a:pPr>
            <a:r>
              <a:rPr lang="fr-FR" sz="1100" dirty="0">
                <a:latin typeface="+mj-lt"/>
              </a:rPr>
              <a:t> 2 exemplaires des Conditions Particulières </a:t>
            </a:r>
            <a:br>
              <a:rPr lang="fr-FR" sz="1100" dirty="0">
                <a:latin typeface="+mj-lt"/>
              </a:rPr>
            </a:br>
            <a:r>
              <a:rPr lang="fr-FR" sz="1100" dirty="0">
                <a:latin typeface="+mj-lt"/>
              </a:rPr>
              <a:t>(à faire signer au client)</a:t>
            </a:r>
          </a:p>
          <a:p>
            <a:pPr>
              <a:buFontTx/>
              <a:buChar char="-"/>
              <a:defRPr/>
            </a:pPr>
            <a:r>
              <a:rPr lang="fr-FR" sz="1100" dirty="0">
                <a:latin typeface="+mj-lt"/>
              </a:rPr>
              <a:t> </a:t>
            </a:r>
            <a:r>
              <a:rPr lang="fr-FR" sz="1100" dirty="0" smtClean="0">
                <a:latin typeface="+mj-lt"/>
              </a:rPr>
              <a:t>le Mandat SEPA – à faire signer par le client souscripteur</a:t>
            </a:r>
            <a:endParaRPr lang="fr-FR" sz="1100" dirty="0">
              <a:latin typeface="+mj-lt"/>
            </a:endParaRPr>
          </a:p>
          <a:p>
            <a:pPr>
              <a:buFontTx/>
              <a:buChar char="-"/>
              <a:defRPr/>
            </a:pPr>
            <a:r>
              <a:rPr lang="fr-FR" sz="1100" dirty="0">
                <a:latin typeface="+mj-lt"/>
              </a:rPr>
              <a:t> 2 exemplaires de l’avis de conseil (à </a:t>
            </a:r>
            <a:r>
              <a:rPr lang="fr-FR" sz="1100" dirty="0">
                <a:solidFill>
                  <a:srgbClr val="000000"/>
                </a:solidFill>
                <a:latin typeface="Verdana"/>
              </a:rPr>
              <a:t>faire signer au client</a:t>
            </a:r>
            <a:r>
              <a:rPr lang="fr-FR" sz="1100" dirty="0" smtClean="0">
                <a:solidFill>
                  <a:srgbClr val="000000"/>
                </a:solidFill>
                <a:latin typeface="Verdana"/>
              </a:rPr>
              <a:t>)</a:t>
            </a:r>
          </a:p>
          <a:p>
            <a:pPr>
              <a:defRPr/>
            </a:pPr>
            <a:endParaRPr lang="fr-FR" sz="1100" dirty="0">
              <a:latin typeface="+mj-lt"/>
            </a:endParaRPr>
          </a:p>
        </p:txBody>
      </p:sp>
      <p:cxnSp>
        <p:nvCxnSpPr>
          <p:cNvPr id="23558" name="Connecteur droit avec flèche 6"/>
          <p:cNvCxnSpPr>
            <a:cxnSpLocks noChangeShapeType="1"/>
          </p:cNvCxnSpPr>
          <p:nvPr/>
        </p:nvCxnSpPr>
        <p:spPr bwMode="auto">
          <a:xfrm>
            <a:off x="6582055" y="5683224"/>
            <a:ext cx="1101445" cy="247649"/>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23559" name="Rectangle 12"/>
          <p:cNvSpPr>
            <a:spLocks noChangeArrowheads="1"/>
          </p:cNvSpPr>
          <p:nvPr/>
        </p:nvSpPr>
        <p:spPr bwMode="auto">
          <a:xfrm>
            <a:off x="8115503" y="5892800"/>
            <a:ext cx="467665" cy="161925"/>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cxnSp>
        <p:nvCxnSpPr>
          <p:cNvPr id="23560" name="Connecteur droit avec flèche 13"/>
          <p:cNvCxnSpPr>
            <a:cxnSpLocks noChangeShapeType="1"/>
          </p:cNvCxnSpPr>
          <p:nvPr/>
        </p:nvCxnSpPr>
        <p:spPr bwMode="auto">
          <a:xfrm flipH="1">
            <a:off x="8436153" y="5435194"/>
            <a:ext cx="115316" cy="457606"/>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17" name="ZoneTexte 16"/>
          <p:cNvSpPr txBox="1"/>
          <p:nvPr/>
        </p:nvSpPr>
        <p:spPr>
          <a:xfrm>
            <a:off x="7683500" y="4475301"/>
            <a:ext cx="1334008" cy="958241"/>
          </a:xfrm>
          <a:prstGeom prst="rect">
            <a:avLst/>
          </a:prstGeom>
          <a:solidFill>
            <a:schemeClr val="bg1"/>
          </a:solidFill>
          <a:ln>
            <a:solidFill>
              <a:schemeClr val="tx1"/>
            </a:solidFill>
          </a:ln>
        </p:spPr>
        <p:txBody>
          <a:bodyPr/>
          <a:lstStyle/>
          <a:p>
            <a:pPr>
              <a:defRPr/>
            </a:pPr>
            <a:r>
              <a:rPr lang="fr-FR" sz="1100" dirty="0">
                <a:latin typeface="+mj-lt"/>
              </a:rPr>
              <a:t>Appuyez sur « Terminer » quand la souscription est finalisée</a:t>
            </a:r>
          </a:p>
          <a:p>
            <a:pPr>
              <a:defRPr/>
            </a:pPr>
            <a:endParaRPr lang="fr-FR" sz="1100" dirty="0">
              <a:latin typeface="+mj-lt"/>
            </a:endParaRPr>
          </a:p>
        </p:txBody>
      </p:sp>
      <p:sp>
        <p:nvSpPr>
          <p:cNvPr id="18" name="ZoneTexte 17"/>
          <p:cNvSpPr txBox="1"/>
          <p:nvPr/>
        </p:nvSpPr>
        <p:spPr>
          <a:xfrm>
            <a:off x="2844800" y="1003300"/>
            <a:ext cx="2806700" cy="276225"/>
          </a:xfrm>
          <a:prstGeom prst="rect">
            <a:avLst/>
          </a:prstGeom>
          <a:noFill/>
        </p:spPr>
        <p:txBody>
          <a:bodyPr>
            <a:spAutoFit/>
          </a:bodyPr>
          <a:lstStyle/>
          <a:p>
            <a:pPr algn="ctr">
              <a:defRPr/>
            </a:pPr>
            <a:r>
              <a:rPr lang="fr-FR" sz="1200" b="1" dirty="0">
                <a:solidFill>
                  <a:schemeClr val="accent1"/>
                </a:solidFill>
                <a:latin typeface="+mj-lt"/>
              </a:rPr>
              <a:t>ECRAN 7</a:t>
            </a:r>
          </a:p>
        </p:txBody>
      </p:sp>
    </p:spTree>
    <p:extLst>
      <p:ext uri="{BB962C8B-B14F-4D97-AF65-F5344CB8AC3E}">
        <p14:creationId xmlns:p14="http://schemas.microsoft.com/office/powerpoint/2010/main" val="25932212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0" indent="0">
              <a:buNone/>
            </a:pPr>
            <a:r>
              <a:rPr lang="fr-FR" dirty="0" smtClean="0"/>
              <a:t>	</a:t>
            </a:r>
            <a:r>
              <a:rPr lang="fr-FR" sz="2400" b="1" dirty="0" smtClean="0">
                <a:solidFill>
                  <a:schemeClr val="bg1">
                    <a:lumMod val="75000"/>
                  </a:schemeClr>
                </a:solidFill>
              </a:rPr>
              <a:t>Introduction</a:t>
            </a:r>
          </a:p>
          <a:p>
            <a:pPr marL="0" indent="0">
              <a:buNone/>
            </a:pPr>
            <a:endParaRPr lang="fr-FR" sz="2400" b="1" dirty="0">
              <a:solidFill>
                <a:schemeClr val="bg1">
                  <a:lumMod val="75000"/>
                </a:schemeClr>
              </a:solidFill>
            </a:endParaRPr>
          </a:p>
          <a:p>
            <a:pPr marL="0" indent="0">
              <a:buNone/>
            </a:pPr>
            <a:r>
              <a:rPr lang="fr-FR" sz="2400" b="1" dirty="0" smtClean="0">
                <a:solidFill>
                  <a:schemeClr val="bg1">
                    <a:lumMod val="75000"/>
                  </a:schemeClr>
                </a:solidFill>
              </a:rPr>
              <a:t>	Comment effectuer un devis ou une affaire nouvelle ?</a:t>
            </a:r>
          </a:p>
          <a:p>
            <a:pPr marL="0" indent="0">
              <a:buNone/>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Comment </a:t>
            </a:r>
            <a:r>
              <a:rPr lang="fr-FR" sz="2400" b="1" dirty="0" smtClean="0">
                <a:solidFill>
                  <a:schemeClr val="bg1">
                    <a:lumMod val="75000"/>
                  </a:schemeClr>
                </a:solidFill>
              </a:rPr>
              <a:t>finaliser une affaire nouvelle ?</a:t>
            </a:r>
          </a:p>
          <a:p>
            <a:pPr marL="0" indent="0">
              <a:buNone/>
              <a:defRPr/>
            </a:pPr>
            <a:endParaRPr lang="fr-FR" sz="2400" b="1" dirty="0" smtClean="0">
              <a:solidFill>
                <a:schemeClr val="bg1">
                  <a:lumMod val="75000"/>
                </a:schemeClr>
              </a:solidFill>
            </a:endParaRPr>
          </a:p>
          <a:p>
            <a:pPr marL="0" indent="0">
              <a:buNone/>
              <a:defRPr/>
            </a:pPr>
            <a:r>
              <a:rPr lang="fr-FR" sz="2400" b="1" dirty="0">
                <a:solidFill>
                  <a:schemeClr val="bg1">
                    <a:lumMod val="75000"/>
                  </a:schemeClr>
                </a:solidFill>
              </a:rPr>
              <a:t>	</a:t>
            </a:r>
            <a:r>
              <a:rPr lang="fr-FR" sz="2400" b="1" dirty="0" smtClean="0"/>
              <a:t>Comment effectuer des actes de gestion ?</a:t>
            </a:r>
            <a:endParaRPr lang="fr-FR" sz="2400" b="1" dirty="0"/>
          </a:p>
          <a:p>
            <a:pPr marL="0" indent="0">
              <a:buNone/>
            </a:pPr>
            <a:endParaRPr lang="fr-FR" sz="2400" dirty="0" smtClean="0"/>
          </a:p>
          <a:p>
            <a:pPr marL="0" indent="0">
              <a:buNone/>
            </a:pPr>
            <a:endParaRPr lang="fr-FR" sz="2400" dirty="0"/>
          </a:p>
        </p:txBody>
      </p:sp>
      <p:sp>
        <p:nvSpPr>
          <p:cNvPr id="3" name="Espace réservé du texte 2"/>
          <p:cNvSpPr>
            <a:spLocks noGrp="1"/>
          </p:cNvSpPr>
          <p:nvPr>
            <p:ph type="body" sz="quarter" idx="16"/>
          </p:nvPr>
        </p:nvSpPr>
        <p:spPr/>
        <p:txBody>
          <a:bodyPr/>
          <a:lstStyle/>
          <a:p>
            <a:r>
              <a:rPr lang="fr-FR" dirty="0" smtClean="0"/>
              <a:t>sommaire</a:t>
            </a:r>
            <a:endParaRPr lang="fr-FR" dirty="0"/>
          </a:p>
        </p:txBody>
      </p:sp>
      <p:sp>
        <p:nvSpPr>
          <p:cNvPr id="4" name="Flèche droite 3"/>
          <p:cNvSpPr/>
          <p:nvPr/>
        </p:nvSpPr>
        <p:spPr>
          <a:xfrm>
            <a:off x="478770" y="1417964"/>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5" name="Flèche droite 4"/>
          <p:cNvSpPr/>
          <p:nvPr/>
        </p:nvSpPr>
        <p:spPr>
          <a:xfrm>
            <a:off x="475028" y="2329465"/>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6" name="Flèche droite 5"/>
          <p:cNvSpPr/>
          <p:nvPr/>
        </p:nvSpPr>
        <p:spPr>
          <a:xfrm>
            <a:off x="478770" y="3189610"/>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
        <p:nvSpPr>
          <p:cNvPr id="7" name="Flèche droite 6"/>
          <p:cNvSpPr/>
          <p:nvPr/>
        </p:nvSpPr>
        <p:spPr>
          <a:xfrm>
            <a:off x="478770" y="4089710"/>
            <a:ext cx="576064"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668295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Mes_documents\TO DO LIST\PAP\Capture d'écran PAP\6.png"/>
          <p:cNvPicPr>
            <a:picLocks noChangeAspect="1" noChangeArrowheads="1"/>
          </p:cNvPicPr>
          <p:nvPr/>
        </p:nvPicPr>
        <p:blipFill rotWithShape="1">
          <a:blip r:embed="rId2">
            <a:extLst>
              <a:ext uri="{28A0092B-C50C-407E-A947-70E740481C1C}">
                <a14:useLocalDpi xmlns:a14="http://schemas.microsoft.com/office/drawing/2010/main" val="0"/>
              </a:ext>
            </a:extLst>
          </a:blip>
          <a:srcRect b="5834"/>
          <a:stretch/>
        </p:blipFill>
        <p:spPr bwMode="auto">
          <a:xfrm>
            <a:off x="395288" y="1258163"/>
            <a:ext cx="8435459" cy="496458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p:cNvSpPr>
            <a:spLocks noGrp="1"/>
          </p:cNvSpPr>
          <p:nvPr>
            <p:ph type="body" sz="quarter" idx="16"/>
          </p:nvPr>
        </p:nvSpPr>
        <p:spPr/>
        <p:txBody>
          <a:bodyPr/>
          <a:lstStyle/>
          <a:p>
            <a:r>
              <a:rPr lang="fr-FR" altLang="fr-FR" dirty="0"/>
              <a:t>Comment effectuer des actes de gestion ?</a:t>
            </a:r>
            <a:endParaRPr lang="fr-FR" dirty="0"/>
          </a:p>
        </p:txBody>
      </p:sp>
      <p:sp>
        <p:nvSpPr>
          <p:cNvPr id="25604" name="Rectangle 4"/>
          <p:cNvSpPr>
            <a:spLocks noChangeArrowheads="1"/>
          </p:cNvSpPr>
          <p:nvPr/>
        </p:nvSpPr>
        <p:spPr bwMode="auto">
          <a:xfrm>
            <a:off x="1441853" y="3537564"/>
            <a:ext cx="584200" cy="1397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pic>
        <p:nvPicPr>
          <p:cNvPr id="6147" name="Picture 3" descr="U:\Mes_documents\TO DO LIST\PAP\Capture d'écran PAP\7.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1580"/>
          <a:stretch/>
        </p:blipFill>
        <p:spPr bwMode="auto">
          <a:xfrm>
            <a:off x="5529830" y="3677264"/>
            <a:ext cx="3474720" cy="1536140"/>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2474514" y="3466862"/>
            <a:ext cx="2638349" cy="2550616"/>
          </a:xfrm>
          <a:prstGeom prst="rect">
            <a:avLst/>
          </a:prstGeom>
          <a:solidFill>
            <a:schemeClr val="bg1"/>
          </a:solidFill>
          <a:ln>
            <a:solidFill>
              <a:schemeClr val="tx1"/>
            </a:solidFill>
          </a:ln>
        </p:spPr>
        <p:txBody>
          <a:bodyPr/>
          <a:lstStyle/>
          <a:p>
            <a:pPr>
              <a:defRPr/>
            </a:pPr>
            <a:r>
              <a:rPr lang="fr-FR" sz="1100" dirty="0">
                <a:latin typeface="+mj-lt"/>
              </a:rPr>
              <a:t>Vous souhaitez consulter un contrat. En choisissant « Consultation », vous aurez accès à toutes les informations relatives :</a:t>
            </a:r>
          </a:p>
          <a:p>
            <a:pPr>
              <a:buFontTx/>
              <a:buChar char="-"/>
              <a:defRPr/>
            </a:pPr>
            <a:r>
              <a:rPr lang="fr-FR" sz="1100" dirty="0">
                <a:latin typeface="+mj-lt"/>
              </a:rPr>
              <a:t> au « client » (nom, prénom, coordonnées bancaires…)</a:t>
            </a:r>
          </a:p>
          <a:p>
            <a:pPr>
              <a:buFontTx/>
              <a:buChar char="-"/>
              <a:defRPr/>
            </a:pPr>
            <a:r>
              <a:rPr lang="fr-FR" sz="1100" dirty="0">
                <a:latin typeface="+mj-lt"/>
              </a:rPr>
              <a:t> à la « police » (liste des garanties)</a:t>
            </a:r>
          </a:p>
          <a:p>
            <a:pPr>
              <a:buFontTx/>
              <a:buChar char="-"/>
              <a:defRPr/>
            </a:pPr>
            <a:r>
              <a:rPr lang="fr-FR" sz="1100" dirty="0">
                <a:latin typeface="+mj-lt"/>
              </a:rPr>
              <a:t> à la prime (montant de la prime)</a:t>
            </a:r>
          </a:p>
          <a:p>
            <a:pPr>
              <a:buFontTx/>
              <a:buChar char="-"/>
              <a:defRPr/>
            </a:pPr>
            <a:r>
              <a:rPr lang="fr-FR" sz="1100" dirty="0">
                <a:latin typeface="+mj-lt"/>
              </a:rPr>
              <a:t> aux « risques » (reprise des informations relatives aux personnes clés et bénéficiaires en cas de décès)</a:t>
            </a:r>
          </a:p>
          <a:p>
            <a:pPr>
              <a:buFontTx/>
              <a:buChar char="-"/>
              <a:defRPr/>
            </a:pPr>
            <a:r>
              <a:rPr lang="fr-FR" sz="1100" dirty="0">
                <a:latin typeface="+mj-lt"/>
              </a:rPr>
              <a:t> au « règlement des sinistres »  </a:t>
            </a:r>
          </a:p>
        </p:txBody>
      </p:sp>
      <p:sp>
        <p:nvSpPr>
          <p:cNvPr id="9" name="Flèche droite 8"/>
          <p:cNvSpPr/>
          <p:nvPr/>
        </p:nvSpPr>
        <p:spPr bwMode="auto">
          <a:xfrm>
            <a:off x="5159996" y="3701317"/>
            <a:ext cx="369833" cy="258701"/>
          </a:xfrm>
          <a:prstGeom prst="right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a:lstStyle/>
          <a:p>
            <a:pPr algn="ctr">
              <a:defRPr/>
            </a:pPr>
            <a:endParaRPr lang="fr-FR" sz="1800">
              <a:solidFill>
                <a:schemeClr val="tx1"/>
              </a:solidFill>
              <a:latin typeface="Arial" charset="0"/>
            </a:endParaRPr>
          </a:p>
        </p:txBody>
      </p:sp>
      <p:cxnSp>
        <p:nvCxnSpPr>
          <p:cNvPr id="25611" name="Connecteur droit avec flèche 13"/>
          <p:cNvCxnSpPr>
            <a:cxnSpLocks noChangeShapeType="1"/>
          </p:cNvCxnSpPr>
          <p:nvPr/>
        </p:nvCxnSpPr>
        <p:spPr bwMode="auto">
          <a:xfrm flipH="1" flipV="1">
            <a:off x="2045762" y="3651790"/>
            <a:ext cx="544881" cy="177328"/>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25612" name="Rectangle 14"/>
          <p:cNvSpPr>
            <a:spLocks noChangeArrowheads="1"/>
          </p:cNvSpPr>
          <p:nvPr/>
        </p:nvSpPr>
        <p:spPr bwMode="auto">
          <a:xfrm>
            <a:off x="1436671" y="3786663"/>
            <a:ext cx="584200" cy="139700"/>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cxnSp>
        <p:nvCxnSpPr>
          <p:cNvPr id="25613" name="Connecteur droit avec flèche 13"/>
          <p:cNvCxnSpPr>
            <a:cxnSpLocks noChangeShapeType="1"/>
          </p:cNvCxnSpPr>
          <p:nvPr/>
        </p:nvCxnSpPr>
        <p:spPr bwMode="auto">
          <a:xfrm rot="5400000" flipH="1" flipV="1">
            <a:off x="1370935" y="4001242"/>
            <a:ext cx="266700" cy="215900"/>
          </a:xfrm>
          <a:prstGeom prst="straightConnector1">
            <a:avLst/>
          </a:prstGeom>
          <a:noFill/>
          <a:ln w="12700" algn="ctr">
            <a:solidFill>
              <a:srgbClr val="C00000"/>
            </a:solidFill>
            <a:prstDash val="dash"/>
            <a:round/>
            <a:headEnd/>
            <a:tailEnd type="arrow" w="med" len="med"/>
          </a:ln>
          <a:extLst>
            <a:ext uri="{909E8E84-426E-40DD-AFC4-6F175D3DCCD1}">
              <a14:hiddenFill xmlns:a14="http://schemas.microsoft.com/office/drawing/2010/main">
                <a:noFill/>
              </a14:hiddenFill>
            </a:ext>
          </a:extLst>
        </p:spPr>
      </p:cxnSp>
      <p:sp>
        <p:nvSpPr>
          <p:cNvPr id="19" name="ZoneTexte 18"/>
          <p:cNvSpPr txBox="1"/>
          <p:nvPr/>
        </p:nvSpPr>
        <p:spPr>
          <a:xfrm>
            <a:off x="89302" y="4340840"/>
            <a:ext cx="2070100" cy="802660"/>
          </a:xfrm>
          <a:prstGeom prst="rect">
            <a:avLst/>
          </a:prstGeom>
          <a:solidFill>
            <a:schemeClr val="bg1"/>
          </a:solidFill>
          <a:ln>
            <a:solidFill>
              <a:schemeClr val="tx1"/>
            </a:solidFill>
          </a:ln>
        </p:spPr>
        <p:txBody>
          <a:bodyPr/>
          <a:lstStyle/>
          <a:p>
            <a:pPr>
              <a:defRPr/>
            </a:pPr>
            <a:r>
              <a:rPr lang="fr-FR" sz="1100" dirty="0">
                <a:latin typeface="+mj-lt"/>
              </a:rPr>
              <a:t>Vous avez également la possibilité d’effectuer un avenant </a:t>
            </a:r>
            <a:r>
              <a:rPr lang="fr-FR" sz="1100" i="1" dirty="0" smtClean="0">
                <a:latin typeface="+mj-lt"/>
              </a:rPr>
              <a:t>(changement de formule par exemple).</a:t>
            </a:r>
            <a:endParaRPr lang="fr-FR" sz="1100" i="1" dirty="0">
              <a:latin typeface="+mj-lt"/>
            </a:endParaRPr>
          </a:p>
          <a:p>
            <a:pPr>
              <a:defRPr/>
            </a:pPr>
            <a:endParaRPr lang="fr-FR" sz="1100" dirty="0">
              <a:latin typeface="+mj-lt"/>
            </a:endParaRPr>
          </a:p>
        </p:txBody>
      </p:sp>
      <p:sp>
        <p:nvSpPr>
          <p:cNvPr id="25606" name="Rectangle 7"/>
          <p:cNvSpPr>
            <a:spLocks noChangeArrowheads="1"/>
          </p:cNvSpPr>
          <p:nvPr/>
        </p:nvSpPr>
        <p:spPr bwMode="auto">
          <a:xfrm>
            <a:off x="5529829" y="3695170"/>
            <a:ext cx="1930400" cy="261799"/>
          </a:xfrm>
          <a:prstGeom prst="rect">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600">
                <a:solidFill>
                  <a:schemeClr val="tx1"/>
                </a:solidFill>
                <a:latin typeface="Arial Narrow" pitchFamily="34" charset="0"/>
              </a:defRPr>
            </a:lvl1pPr>
            <a:lvl2pPr marL="742950" indent="-285750" eaLnBrk="0" hangingPunct="0">
              <a:defRPr sz="2600">
                <a:solidFill>
                  <a:schemeClr val="tx1"/>
                </a:solidFill>
                <a:latin typeface="Arial Narrow" pitchFamily="34" charset="0"/>
              </a:defRPr>
            </a:lvl2pPr>
            <a:lvl3pPr marL="1143000" indent="-228600" eaLnBrk="0" hangingPunct="0">
              <a:defRPr sz="2600">
                <a:solidFill>
                  <a:schemeClr val="tx1"/>
                </a:solidFill>
                <a:latin typeface="Arial Narrow" pitchFamily="34" charset="0"/>
              </a:defRPr>
            </a:lvl3pPr>
            <a:lvl4pPr marL="1600200" indent="-228600" eaLnBrk="0" hangingPunct="0">
              <a:defRPr sz="2600">
                <a:solidFill>
                  <a:schemeClr val="tx1"/>
                </a:solidFill>
                <a:latin typeface="Arial Narrow" pitchFamily="34" charset="0"/>
              </a:defRPr>
            </a:lvl4pPr>
            <a:lvl5pPr marL="2057400" indent="-228600" eaLnBrk="0" hangingPunct="0">
              <a:defRPr sz="2600">
                <a:solidFill>
                  <a:schemeClr val="tx1"/>
                </a:solidFill>
                <a:latin typeface="Arial Narrow" pitchFamily="34" charset="0"/>
              </a:defRPr>
            </a:lvl5pPr>
            <a:lvl6pPr marL="2514600" indent="-228600" eaLnBrk="0" fontAlgn="base" hangingPunct="0">
              <a:spcBef>
                <a:spcPct val="0"/>
              </a:spcBef>
              <a:spcAft>
                <a:spcPct val="0"/>
              </a:spcAft>
              <a:defRPr sz="2600">
                <a:solidFill>
                  <a:schemeClr val="tx1"/>
                </a:solidFill>
                <a:latin typeface="Arial Narrow" pitchFamily="34" charset="0"/>
              </a:defRPr>
            </a:lvl6pPr>
            <a:lvl7pPr marL="2971800" indent="-228600" eaLnBrk="0" fontAlgn="base" hangingPunct="0">
              <a:spcBef>
                <a:spcPct val="0"/>
              </a:spcBef>
              <a:spcAft>
                <a:spcPct val="0"/>
              </a:spcAft>
              <a:defRPr sz="2600">
                <a:solidFill>
                  <a:schemeClr val="tx1"/>
                </a:solidFill>
                <a:latin typeface="Arial Narrow" pitchFamily="34" charset="0"/>
              </a:defRPr>
            </a:lvl7pPr>
            <a:lvl8pPr marL="3429000" indent="-228600" eaLnBrk="0" fontAlgn="base" hangingPunct="0">
              <a:spcBef>
                <a:spcPct val="0"/>
              </a:spcBef>
              <a:spcAft>
                <a:spcPct val="0"/>
              </a:spcAft>
              <a:defRPr sz="2600">
                <a:solidFill>
                  <a:schemeClr val="tx1"/>
                </a:solidFill>
                <a:latin typeface="Arial Narrow" pitchFamily="34" charset="0"/>
              </a:defRPr>
            </a:lvl8pPr>
            <a:lvl9pPr marL="3886200" indent="-228600" eaLnBrk="0" fontAlgn="base" hangingPunct="0">
              <a:spcBef>
                <a:spcPct val="0"/>
              </a:spcBef>
              <a:spcAft>
                <a:spcPct val="0"/>
              </a:spcAft>
              <a:defRPr sz="2600">
                <a:solidFill>
                  <a:schemeClr val="tx1"/>
                </a:solidFill>
                <a:latin typeface="Arial Narrow" pitchFamily="34" charset="0"/>
              </a:defRPr>
            </a:lvl9pPr>
          </a:lstStyle>
          <a:p>
            <a:pPr algn="ctr" eaLnBrk="1" hangingPunct="1"/>
            <a:endParaRPr lang="fr-FR" altLang="fr-FR" sz="1800">
              <a:latin typeface="Arial" charset="0"/>
            </a:endParaRPr>
          </a:p>
        </p:txBody>
      </p:sp>
      <p:sp>
        <p:nvSpPr>
          <p:cNvPr id="20" name="ZoneTexte 19"/>
          <p:cNvSpPr txBox="1"/>
          <p:nvPr/>
        </p:nvSpPr>
        <p:spPr>
          <a:xfrm>
            <a:off x="2844874" y="1032369"/>
            <a:ext cx="2806700" cy="276225"/>
          </a:xfrm>
          <a:prstGeom prst="rect">
            <a:avLst/>
          </a:prstGeom>
          <a:noFill/>
        </p:spPr>
        <p:txBody>
          <a:bodyPr>
            <a:spAutoFit/>
          </a:bodyPr>
          <a:lstStyle/>
          <a:p>
            <a:pPr algn="ctr">
              <a:defRPr/>
            </a:pPr>
            <a:r>
              <a:rPr lang="fr-FR" sz="1200" b="1" dirty="0">
                <a:solidFill>
                  <a:schemeClr val="accent1"/>
                </a:solidFill>
                <a:latin typeface="+mj-lt"/>
              </a:rPr>
              <a:t>ECRAN </a:t>
            </a:r>
            <a:r>
              <a:rPr lang="fr-FR" sz="1200" b="1" dirty="0" smtClean="0">
                <a:solidFill>
                  <a:schemeClr val="accent1"/>
                </a:solidFill>
                <a:latin typeface="+mj-lt"/>
              </a:rPr>
              <a:t>8</a:t>
            </a:r>
            <a:endParaRPr lang="fr-FR" sz="1200" b="1" dirty="0">
              <a:solidFill>
                <a:schemeClr val="accent1"/>
              </a:solidFill>
              <a:latin typeface="+mj-lt"/>
            </a:endParaRPr>
          </a:p>
        </p:txBody>
      </p:sp>
    </p:spTree>
    <p:extLst>
      <p:ext uri="{BB962C8B-B14F-4D97-AF65-F5344CB8AC3E}">
        <p14:creationId xmlns:p14="http://schemas.microsoft.com/office/powerpoint/2010/main" val="18449237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280085"/>
      </p:ext>
    </p:extLst>
  </p:cSld>
  <p:clrMapOvr>
    <a:masterClrMapping/>
  </p:clrMapOvr>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828</TotalTime>
  <Words>1309</Words>
  <Application>Microsoft Office PowerPoint</Application>
  <PresentationFormat>Affichage à l'écran (4:3)</PresentationFormat>
  <Paragraphs>302</Paragraphs>
  <Slides>24</Slides>
  <Notes>0</Notes>
  <HiddenSlides>0</HiddenSlides>
  <MMClips>0</MMClips>
  <ScaleCrop>false</ScaleCrop>
  <HeadingPairs>
    <vt:vector size="4" baseType="variant">
      <vt:variant>
        <vt:lpstr>Thème</vt:lpstr>
      </vt:variant>
      <vt:variant>
        <vt:i4>4</vt:i4>
      </vt:variant>
      <vt:variant>
        <vt:lpstr>Titres des diapositives</vt:lpstr>
      </vt:variant>
      <vt:variant>
        <vt:i4>24</vt:i4>
      </vt:variant>
    </vt:vector>
  </HeadingPairs>
  <TitlesOfParts>
    <vt:vector size="28" baseType="lpstr">
      <vt:lpstr>Thème Office</vt:lpstr>
      <vt:lpstr>1_Thème Office</vt:lpstr>
      <vt:lpstr>2_Thème Office</vt:lpstr>
      <vt:lpstr>3_Thème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A5700735</cp:lastModifiedBy>
  <cp:revision>145</cp:revision>
  <cp:lastPrinted>2016-06-08T07:52:15Z</cp:lastPrinted>
  <dcterms:created xsi:type="dcterms:W3CDTF">2016-06-03T08:10:53Z</dcterms:created>
  <dcterms:modified xsi:type="dcterms:W3CDTF">2018-04-09T12:00:46Z</dcterms:modified>
</cp:coreProperties>
</file>