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3076"/>
  </p:normalViewPr>
  <p:slideViewPr>
    <p:cSldViewPr snapToGrid="0" snapToObjects="1">
      <p:cViewPr varScale="1">
        <p:scale>
          <a:sx n="119" d="100"/>
          <a:sy n="119" d="100"/>
        </p:scale>
        <p:origin x="8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9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C98B98F8-217B-C54D-AE21-EED85F7AC8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7864" y="5616826"/>
            <a:ext cx="928688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4607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331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659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19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037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228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447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12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79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71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6468AD0-586D-4C42-BD65-E8CC68B39BE0}" type="datetimeFigureOut">
              <a:rPr lang="fr-FR" smtClean="0"/>
              <a:t>27/01/2019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81F5D96-AD2B-124B-BEB3-61AA0BC76229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50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AD331-21B3-2548-A2D2-16E04CDB03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12000" dirty="0">
                <a:solidFill>
                  <a:srgbClr val="0070C0"/>
                </a:solidFill>
              </a:rPr>
              <a:t>Les étapes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C5E3A2-C755-7743-A7B8-FD4285106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599" y="4960137"/>
            <a:ext cx="3319631" cy="1463040"/>
          </a:xfrm>
        </p:spPr>
        <p:txBody>
          <a:bodyPr>
            <a:normAutofit fontScale="77500" lnSpcReduction="20000"/>
          </a:bodyPr>
          <a:lstStyle/>
          <a:p>
            <a:r>
              <a:rPr lang="fr-FR" sz="6600" i="1" dirty="0">
                <a:solidFill>
                  <a:srgbClr val="7030A0"/>
                </a:solidFill>
              </a:rPr>
              <a:t>POURQUOI</a:t>
            </a:r>
          </a:p>
        </p:txBody>
      </p:sp>
      <p:sp>
        <p:nvSpPr>
          <p:cNvPr id="4" name="Étoile à 32 branches 3">
            <a:extLst>
              <a:ext uri="{FF2B5EF4-FFF2-40B4-BE49-F238E27FC236}">
                <a16:creationId xmlns:a16="http://schemas.microsoft.com/office/drawing/2014/main" id="{EFE96496-57FB-0B43-A151-9CAF9D19BAC6}"/>
              </a:ext>
            </a:extLst>
          </p:cNvPr>
          <p:cNvSpPr/>
          <p:nvPr/>
        </p:nvSpPr>
        <p:spPr>
          <a:xfrm>
            <a:off x="234460" y="5498124"/>
            <a:ext cx="1172309" cy="1031630"/>
          </a:xfrm>
          <a:prstGeom prst="star3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FF0000"/>
                </a:solidFill>
              </a:rPr>
              <a:t>MBNR</a:t>
            </a:r>
          </a:p>
        </p:txBody>
      </p:sp>
    </p:spTree>
    <p:extLst>
      <p:ext uri="{BB962C8B-B14F-4D97-AF65-F5344CB8AC3E}">
        <p14:creationId xmlns:p14="http://schemas.microsoft.com/office/powerpoint/2010/main" val="217142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940B2D-0A0C-1C4E-8DBC-4DD76758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7030A0"/>
                </a:solidFill>
              </a:rPr>
              <a:t>OUI JE LE VEUX.   ETAPE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3BE7B-5FA2-CD4C-93CE-CEC0A7D32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9373"/>
            <a:ext cx="10515600" cy="4397590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mandat: un levier pour valider l’engagement du client</a:t>
            </a:r>
          </a:p>
          <a:p>
            <a:pPr lvl="1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Pour être actif le contrat doit:</a:t>
            </a:r>
          </a:p>
          <a:p>
            <a:pPr lvl="2"/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Identifier le «  AVEC QUI »</a:t>
            </a:r>
          </a:p>
          <a:p>
            <a:pPr lvl="3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Nom Prénom Adresse Mail</a:t>
            </a:r>
          </a:p>
          <a:p>
            <a:pPr lvl="2"/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Répertorier  les émetteurs à informés.</a:t>
            </a:r>
          </a:p>
          <a:p>
            <a:pPr lvl="3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2000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stabilo</a:t>
            </a:r>
            <a:r>
              <a:rPr lang="fr-FR" sz="2000" i="1" u="sng" dirty="0">
                <a:latin typeface="Arial" panose="020B0604020202020204" pitchFamily="34" charset="0"/>
                <a:cs typeface="Arial" panose="020B0604020202020204" pitchFamily="34" charset="0"/>
              </a:rPr>
              <a:t>  pour lire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Le relevé de compte de la banque de départ </a:t>
            </a:r>
          </a:p>
          <a:p>
            <a:pPr lvl="2"/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Enregistrer les premières collecte de données « </a:t>
            </a:r>
            <a:r>
              <a:rPr lang="fr-FR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possibles 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lvl="3"/>
            <a:r>
              <a:rPr lang="fr-FR" sz="2100" dirty="0">
                <a:latin typeface="Arial" panose="020B0604020202020204" pitchFamily="34" charset="0"/>
                <a:cs typeface="Arial" panose="020B0604020202020204" pitchFamily="34" charset="0"/>
              </a:rPr>
              <a:t>Choisir les émetteurs possibles avec notre client</a:t>
            </a:r>
            <a:endParaRPr lang="fr-FR" sz="2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Choisir avec le client comment compléter les informations manquantes</a:t>
            </a:r>
          </a:p>
          <a:p>
            <a:pPr lvl="3"/>
            <a:r>
              <a:rPr lang="fr-FR" sz="2100" dirty="0">
                <a:latin typeface="Arial" panose="020B0604020202020204" pitchFamily="34" charset="0"/>
                <a:cs typeface="Arial" panose="020B0604020202020204" pitchFamily="34" charset="0"/>
              </a:rPr>
              <a:t>Le canal internet ou agence pour gérer les relances</a:t>
            </a:r>
            <a:endParaRPr lang="fr-FR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SIGNATURE DU DECIDEUR</a:t>
            </a:r>
          </a:p>
          <a:p>
            <a:pPr lvl="3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Authentique validation du</a:t>
            </a:r>
            <a:r>
              <a:rPr lang="fr-FR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OUI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je fais de la CAISSE D’EPARGNE </a:t>
            </a:r>
          </a:p>
          <a:p>
            <a:pPr lvl="4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BANQUE</a:t>
            </a:r>
          </a:p>
          <a:p>
            <a:pPr lvl="2"/>
            <a:endParaRPr lang="fr-FR" dirty="0"/>
          </a:p>
        </p:txBody>
      </p:sp>
      <p:sp>
        <p:nvSpPr>
          <p:cNvPr id="4" name="Étoile à 32 branches 3">
            <a:extLst>
              <a:ext uri="{FF2B5EF4-FFF2-40B4-BE49-F238E27FC236}">
                <a16:creationId xmlns:a16="http://schemas.microsoft.com/office/drawing/2014/main" id="{6D5D2B22-FCF5-F743-9E8E-039B5C23F6EC}"/>
              </a:ext>
            </a:extLst>
          </p:cNvPr>
          <p:cNvSpPr/>
          <p:nvPr/>
        </p:nvSpPr>
        <p:spPr>
          <a:xfrm>
            <a:off x="252045" y="5498124"/>
            <a:ext cx="1172309" cy="1031630"/>
          </a:xfrm>
          <a:prstGeom prst="star3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FF0000"/>
                </a:solidFill>
              </a:rPr>
              <a:t>MBNR</a:t>
            </a:r>
          </a:p>
        </p:txBody>
      </p:sp>
    </p:spTree>
    <p:extLst>
      <p:ext uri="{BB962C8B-B14F-4D97-AF65-F5344CB8AC3E}">
        <p14:creationId xmlns:p14="http://schemas.microsoft.com/office/powerpoint/2010/main" val="221518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57D38-DAF5-BC49-8072-F008793D8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rgbClr val="7030A0"/>
                </a:solidFill>
              </a:rPr>
              <a:t>La collecte des données. ETAPE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158C83-16D4-0D42-961D-4F013D995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Seul votre client possède les informations utiles</a:t>
            </a:r>
          </a:p>
          <a:p>
            <a:pPr lvl="4"/>
            <a:r>
              <a:rPr lang="fr-FR" i="1" dirty="0">
                <a:solidFill>
                  <a:srgbClr val="7030A0"/>
                </a:solidFill>
              </a:rPr>
              <a:t>LEVIER et/ou CONTRAINTE?</a:t>
            </a:r>
          </a:p>
          <a:p>
            <a:pPr lvl="1"/>
            <a:r>
              <a:rPr lang="fr-FR" dirty="0"/>
              <a:t>Le rôle important du « AVEC QUI »</a:t>
            </a:r>
          </a:p>
          <a:p>
            <a:pPr lvl="2"/>
            <a:r>
              <a:rPr lang="fr-FR" dirty="0">
                <a:solidFill>
                  <a:srgbClr val="0070C0"/>
                </a:solidFill>
              </a:rPr>
              <a:t>Le travail en commun prépare notre détection d’opportunités.</a:t>
            </a:r>
            <a:endParaRPr lang="fr-FR" dirty="0"/>
          </a:p>
          <a:p>
            <a:pPr lvl="1"/>
            <a:r>
              <a:rPr lang="fr-FR" dirty="0"/>
              <a:t>L’accompagnement </a:t>
            </a:r>
          </a:p>
          <a:p>
            <a:pPr lvl="2"/>
            <a:r>
              <a:rPr lang="fr-FR" dirty="0">
                <a:solidFill>
                  <a:srgbClr val="0070C0"/>
                </a:solidFill>
              </a:rPr>
              <a:t>La réalisation de la première collecte ( étape 1)</a:t>
            </a:r>
          </a:p>
          <a:p>
            <a:pPr lvl="3"/>
            <a:r>
              <a:rPr lang="fr-FR" dirty="0">
                <a:solidFill>
                  <a:srgbClr val="7030A0"/>
                </a:solidFill>
              </a:rPr>
              <a:t>Le meilleur exemple du comment</a:t>
            </a:r>
          </a:p>
          <a:p>
            <a:pPr lvl="2"/>
            <a:r>
              <a:rPr lang="fr-FR" dirty="0">
                <a:solidFill>
                  <a:srgbClr val="0070C0"/>
                </a:solidFill>
              </a:rPr>
              <a:t>Le pilotage partagé pour informer, partager et relancer</a:t>
            </a:r>
          </a:p>
          <a:p>
            <a:pPr lvl="3"/>
            <a:r>
              <a:rPr lang="fr-FR" dirty="0">
                <a:solidFill>
                  <a:srgbClr val="7030A0"/>
                </a:solidFill>
              </a:rPr>
              <a:t>L’outil à disposition est identique a celui du commercial</a:t>
            </a:r>
          </a:p>
          <a:p>
            <a:pPr lvl="2"/>
            <a:r>
              <a:rPr lang="fr-FR" dirty="0">
                <a:solidFill>
                  <a:srgbClr val="0070C0"/>
                </a:solidFill>
              </a:rPr>
              <a:t>La relance commerciale</a:t>
            </a:r>
          </a:p>
          <a:p>
            <a:pPr lvl="3"/>
            <a:r>
              <a:rPr lang="fr-FR" dirty="0">
                <a:solidFill>
                  <a:srgbClr val="7030A0"/>
                </a:solidFill>
              </a:rPr>
              <a:t>Témoignage de la qualité du service client proposé</a:t>
            </a:r>
          </a:p>
          <a:p>
            <a:pPr lvl="3"/>
            <a:r>
              <a:rPr lang="fr-FR" dirty="0">
                <a:solidFill>
                  <a:srgbClr val="7030A0"/>
                </a:solidFill>
              </a:rPr>
              <a:t>Opportunité de rendez-vous « action » </a:t>
            </a:r>
          </a:p>
          <a:p>
            <a:pPr lvl="3"/>
            <a:endParaRPr lang="fr-FR" dirty="0">
              <a:solidFill>
                <a:srgbClr val="0070C0"/>
              </a:solidFill>
            </a:endParaRPr>
          </a:p>
          <a:p>
            <a:pPr lvl="2"/>
            <a:endParaRPr lang="fr-FR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5" name="Étoile à 32 branches 4">
            <a:extLst>
              <a:ext uri="{FF2B5EF4-FFF2-40B4-BE49-F238E27FC236}">
                <a16:creationId xmlns:a16="http://schemas.microsoft.com/office/drawing/2014/main" id="{990AF542-487B-E346-B2ED-AF8725C895A6}"/>
              </a:ext>
            </a:extLst>
          </p:cNvPr>
          <p:cNvSpPr/>
          <p:nvPr/>
        </p:nvSpPr>
        <p:spPr>
          <a:xfrm>
            <a:off x="252045" y="5661148"/>
            <a:ext cx="1172309" cy="1031630"/>
          </a:xfrm>
          <a:prstGeom prst="star3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FF0000"/>
                </a:solidFill>
              </a:rPr>
              <a:t>MBNR</a:t>
            </a:r>
          </a:p>
        </p:txBody>
      </p:sp>
    </p:spTree>
    <p:extLst>
      <p:ext uri="{BB962C8B-B14F-4D97-AF65-F5344CB8AC3E}">
        <p14:creationId xmlns:p14="http://schemas.microsoft.com/office/powerpoint/2010/main" val="310727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CB896-797A-524F-98BE-268D8BFE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7030A0"/>
                </a:solidFill>
              </a:rPr>
              <a:t>Gérer les opportunités. ETAPE 3   </a:t>
            </a:r>
            <a:r>
              <a:rPr lang="fr-FR" sz="6600" dirty="0">
                <a:solidFill>
                  <a:srgbClr val="00B050"/>
                </a:solidFill>
                <a:sym typeface="Wingdings" pitchFamily="2" charset="2"/>
              </a:rPr>
              <a:t></a:t>
            </a:r>
            <a:endParaRPr lang="fr-FR" sz="6600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6802A4-1F16-244A-81A0-58B490714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Les informations collectées</a:t>
            </a:r>
          </a:p>
          <a:p>
            <a:pPr lvl="1"/>
            <a:r>
              <a:rPr lang="fr-FR" dirty="0"/>
              <a:t>Nous pouvons offrir un produit ou service !</a:t>
            </a:r>
          </a:p>
          <a:p>
            <a:pPr lvl="2"/>
            <a:r>
              <a:rPr lang="fr-FR" dirty="0">
                <a:solidFill>
                  <a:srgbClr val="7030A0"/>
                </a:solidFill>
              </a:rPr>
              <a:t>La </a:t>
            </a:r>
            <a:r>
              <a:rPr lang="fr-FR" u="sng" dirty="0">
                <a:solidFill>
                  <a:srgbClr val="7030A0"/>
                </a:solidFill>
              </a:rPr>
              <a:t>mobilité </a:t>
            </a:r>
            <a:r>
              <a:rPr lang="fr-FR" dirty="0">
                <a:solidFill>
                  <a:srgbClr val="7030A0"/>
                </a:solidFill>
              </a:rPr>
              <a:t>un temps fort qui valorise mon action commerciale.</a:t>
            </a:r>
            <a:endParaRPr lang="fr-FR" dirty="0">
              <a:solidFill>
                <a:srgbClr val="0070C0"/>
              </a:solidFill>
            </a:endParaRPr>
          </a:p>
          <a:p>
            <a:r>
              <a:rPr lang="fr-FR" dirty="0">
                <a:solidFill>
                  <a:srgbClr val="0070C0"/>
                </a:solidFill>
              </a:rPr>
              <a:t>Les clés d’incohérence détectées</a:t>
            </a:r>
          </a:p>
          <a:p>
            <a:pPr lvl="1"/>
            <a:r>
              <a:rPr lang="fr-FR" dirty="0"/>
              <a:t>Ma connaissance client est différente de la réalité constatée.</a:t>
            </a:r>
          </a:p>
          <a:p>
            <a:pPr lvl="2"/>
            <a:r>
              <a:rPr lang="fr-FR" dirty="0">
                <a:solidFill>
                  <a:srgbClr val="7030A0"/>
                </a:solidFill>
              </a:rPr>
              <a:t>Le client a un autre partenaire bancaire que celui quitté.</a:t>
            </a:r>
          </a:p>
          <a:p>
            <a:pPr lvl="2"/>
            <a:r>
              <a:rPr lang="fr-FR" dirty="0">
                <a:solidFill>
                  <a:srgbClr val="7030A0"/>
                </a:solidFill>
              </a:rPr>
              <a:t>L’approche économique de l’activité de mon client est à revoir.</a:t>
            </a:r>
          </a:p>
          <a:p>
            <a:r>
              <a:rPr lang="fr-FR" dirty="0">
                <a:solidFill>
                  <a:srgbClr val="0070C0"/>
                </a:solidFill>
              </a:rPr>
              <a:t>Les besoins clients « prioritaires » oubliés par la banque de départ`</a:t>
            </a:r>
          </a:p>
          <a:p>
            <a:pPr lvl="1"/>
            <a:r>
              <a:rPr lang="fr-FR" dirty="0"/>
              <a:t>Je détecte un besoin non offert:</a:t>
            </a:r>
          </a:p>
          <a:p>
            <a:pPr lvl="2"/>
            <a:r>
              <a:rPr lang="fr-FR" dirty="0">
                <a:solidFill>
                  <a:srgbClr val="7030A0"/>
                </a:solidFill>
              </a:rPr>
              <a:t>J’affirme la performance des services et conseils CAISSE D’EPARGNE.</a:t>
            </a:r>
          </a:p>
          <a:p>
            <a:pPr marL="1828800" lvl="4" indent="0">
              <a:buNone/>
            </a:pPr>
            <a:endParaRPr lang="fr-FR" dirty="0"/>
          </a:p>
          <a:p>
            <a:pPr lvl="3"/>
            <a:endParaRPr lang="fr-FR" dirty="0"/>
          </a:p>
          <a:p>
            <a:pPr lvl="2"/>
            <a:endParaRPr lang="fr-FR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Étoile à 32 branches 4">
            <a:extLst>
              <a:ext uri="{FF2B5EF4-FFF2-40B4-BE49-F238E27FC236}">
                <a16:creationId xmlns:a16="http://schemas.microsoft.com/office/drawing/2014/main" id="{AB39B601-F7AE-CF47-85F6-9B4DC2E1D706}"/>
              </a:ext>
            </a:extLst>
          </p:cNvPr>
          <p:cNvSpPr/>
          <p:nvPr/>
        </p:nvSpPr>
        <p:spPr>
          <a:xfrm>
            <a:off x="222737" y="5591909"/>
            <a:ext cx="1172309" cy="1031630"/>
          </a:xfrm>
          <a:prstGeom prst="star3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FF0000"/>
                </a:solidFill>
              </a:rPr>
              <a:t>MBNR</a:t>
            </a:r>
          </a:p>
        </p:txBody>
      </p:sp>
    </p:spTree>
    <p:extLst>
      <p:ext uri="{BB962C8B-B14F-4D97-AF65-F5344CB8AC3E}">
        <p14:creationId xmlns:p14="http://schemas.microsoft.com/office/powerpoint/2010/main" val="2304488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{5900F5AF-3156-BB4A-B287-B248DA373746}tf10001061</Template>
  <TotalTime>71</TotalTime>
  <Words>128</Words>
  <Application>Microsoft Macintosh PowerPoint</Application>
  <PresentationFormat>Grand écran</PresentationFormat>
  <Paragraphs>47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Tw Cen MT</vt:lpstr>
      <vt:lpstr>Tw Cen MT Condensed</vt:lpstr>
      <vt:lpstr>Wingdings</vt:lpstr>
      <vt:lpstr>Wingdings 3</vt:lpstr>
      <vt:lpstr>Intégral</vt:lpstr>
      <vt:lpstr>Les étapes</vt:lpstr>
      <vt:lpstr>OUI JE LE VEUX.   ETAPE 1</vt:lpstr>
      <vt:lpstr>La collecte des données. ETAPE 2</vt:lpstr>
      <vt:lpstr>Gérer les opportunités. ETAPE 3   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15</cp:revision>
  <dcterms:created xsi:type="dcterms:W3CDTF">2019-01-08T09:15:02Z</dcterms:created>
  <dcterms:modified xsi:type="dcterms:W3CDTF">2019-01-27T11:18:02Z</dcterms:modified>
</cp:coreProperties>
</file>