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36" r:id="rId5"/>
    <p:sldId id="333" r:id="rId6"/>
    <p:sldId id="334" r:id="rId7"/>
    <p:sldId id="335" r:id="rId8"/>
    <p:sldId id="339" r:id="rId9"/>
    <p:sldId id="338" r:id="rId10"/>
    <p:sldId id="351" r:id="rId11"/>
    <p:sldId id="354" r:id="rId12"/>
    <p:sldId id="364" r:id="rId13"/>
    <p:sldId id="344" r:id="rId14"/>
    <p:sldId id="370" r:id="rId15"/>
    <p:sldId id="365" r:id="rId16"/>
    <p:sldId id="352" r:id="rId17"/>
    <p:sldId id="356" r:id="rId18"/>
    <p:sldId id="358" r:id="rId19"/>
    <p:sldId id="371" r:id="rId20"/>
    <p:sldId id="357" r:id="rId21"/>
    <p:sldId id="363" r:id="rId22"/>
    <p:sldId id="362" r:id="rId23"/>
    <p:sldId id="361" r:id="rId24"/>
    <p:sldId id="359" r:id="rId25"/>
    <p:sldId id="368" r:id="rId26"/>
    <p:sldId id="355" r:id="rId27"/>
    <p:sldId id="367" r:id="rId2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D50D2E"/>
    <a:srgbClr val="223A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80" autoAdjust="0"/>
    <p:restoredTop sz="96265" autoAdjust="0"/>
  </p:normalViewPr>
  <p:slideViewPr>
    <p:cSldViewPr showGuides="1">
      <p:cViewPr varScale="1">
        <p:scale>
          <a:sx n="111" d="100"/>
          <a:sy n="111" d="100"/>
        </p:scale>
        <p:origin x="1236" y="10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02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3EC116-1091-4F74-AAF8-E10B33397008}" type="doc">
      <dgm:prSet loTypeId="urn:microsoft.com/office/officeart/2005/8/layout/radial5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8FC0C965-6577-4080-944D-94525E69A839}">
      <dgm:prSet phldrT="[Texte]"/>
      <dgm:spPr/>
      <dgm:t>
        <a:bodyPr/>
        <a:lstStyle/>
        <a:p>
          <a:r>
            <a:rPr lang="fr-FR" dirty="0" smtClean="0"/>
            <a:t>Rapport Synapse</a:t>
          </a:r>
          <a:endParaRPr lang="fr-FR" dirty="0"/>
        </a:p>
      </dgm:t>
    </dgm:pt>
    <dgm:pt modelId="{19BEE8CB-F46E-47ED-B186-22516DDF59EE}" type="parTrans" cxnId="{CE553745-AF8B-46A2-8AFB-1B83FF6A8359}">
      <dgm:prSet/>
      <dgm:spPr/>
      <dgm:t>
        <a:bodyPr/>
        <a:lstStyle/>
        <a:p>
          <a:endParaRPr lang="fr-FR"/>
        </a:p>
      </dgm:t>
    </dgm:pt>
    <dgm:pt modelId="{B202EF91-DA92-45C9-8564-92965299B4EA}" type="sibTrans" cxnId="{CE553745-AF8B-46A2-8AFB-1B83FF6A8359}">
      <dgm:prSet/>
      <dgm:spPr/>
      <dgm:t>
        <a:bodyPr/>
        <a:lstStyle/>
        <a:p>
          <a:endParaRPr lang="fr-FR"/>
        </a:p>
      </dgm:t>
    </dgm:pt>
    <dgm:pt modelId="{8AFB5249-7A7C-4E6D-8B4C-E9905A2C6685}">
      <dgm:prSet phldrT="[Texte]"/>
      <dgm:spPr>
        <a:solidFill>
          <a:srgbClr val="0070C0"/>
        </a:solidFill>
      </dgm:spPr>
      <dgm:t>
        <a:bodyPr/>
        <a:lstStyle/>
        <a:p>
          <a:r>
            <a:rPr lang="fr-FR" dirty="0" smtClean="0"/>
            <a:t>FCC / FICP</a:t>
          </a:r>
          <a:endParaRPr lang="fr-FR" dirty="0"/>
        </a:p>
      </dgm:t>
    </dgm:pt>
    <dgm:pt modelId="{2ADE3558-D704-4D05-8D14-309E35AA6259}" type="parTrans" cxnId="{AB69A7B0-C58D-4E45-A602-679C508ECDD6}">
      <dgm:prSet/>
      <dgm:spPr>
        <a:solidFill>
          <a:srgbClr val="0070C0"/>
        </a:solidFill>
      </dgm:spPr>
      <dgm:t>
        <a:bodyPr/>
        <a:lstStyle/>
        <a:p>
          <a:endParaRPr lang="fr-FR"/>
        </a:p>
      </dgm:t>
    </dgm:pt>
    <dgm:pt modelId="{1C8701FD-F089-4678-AEB2-0E0E2E11CBB7}" type="sibTrans" cxnId="{AB69A7B0-C58D-4E45-A602-679C508ECDD6}">
      <dgm:prSet/>
      <dgm:spPr/>
      <dgm:t>
        <a:bodyPr/>
        <a:lstStyle/>
        <a:p>
          <a:endParaRPr lang="fr-FR"/>
        </a:p>
      </dgm:t>
    </dgm:pt>
    <dgm:pt modelId="{0FB88504-C6B8-4FB4-97E3-B629F10E0F9A}">
      <dgm:prSet phldrT="[Texte]"/>
      <dgm:spPr/>
      <dgm:t>
        <a:bodyPr/>
        <a:lstStyle/>
        <a:p>
          <a:r>
            <a:rPr lang="fr-FR" dirty="0" smtClean="0"/>
            <a:t>Données </a:t>
          </a:r>
          <a:r>
            <a:rPr lang="fr-FR" dirty="0" err="1" smtClean="0"/>
            <a:t>Altares</a:t>
          </a:r>
          <a:endParaRPr lang="fr-FR" dirty="0"/>
        </a:p>
      </dgm:t>
    </dgm:pt>
    <dgm:pt modelId="{38241854-2544-41A2-A64E-49D45BA6E8D6}" type="parTrans" cxnId="{0F3B432C-AF8F-4A91-9D8A-96579BA62EDE}">
      <dgm:prSet/>
      <dgm:spPr/>
      <dgm:t>
        <a:bodyPr/>
        <a:lstStyle/>
        <a:p>
          <a:endParaRPr lang="fr-FR"/>
        </a:p>
      </dgm:t>
    </dgm:pt>
    <dgm:pt modelId="{B04A2EC5-6AEC-4A6E-B48F-294B7BC405EE}" type="sibTrans" cxnId="{0F3B432C-AF8F-4A91-9D8A-96579BA62EDE}">
      <dgm:prSet/>
      <dgm:spPr/>
      <dgm:t>
        <a:bodyPr/>
        <a:lstStyle/>
        <a:p>
          <a:endParaRPr lang="fr-FR"/>
        </a:p>
      </dgm:t>
    </dgm:pt>
    <dgm:pt modelId="{E3444B0E-1FCC-443C-8D96-6B2D59F9905C}">
      <dgm:prSet phldrT="[Texte]"/>
      <dgm:spPr/>
      <dgm:t>
        <a:bodyPr/>
        <a:lstStyle/>
        <a:p>
          <a:r>
            <a:rPr lang="fr-FR" dirty="0" err="1" smtClean="0"/>
            <a:t>Infogreffe</a:t>
          </a:r>
          <a:endParaRPr lang="fr-FR" dirty="0"/>
        </a:p>
      </dgm:t>
    </dgm:pt>
    <dgm:pt modelId="{5CFECCD9-22E0-451D-8C85-AD3B1D33032D}" type="parTrans" cxnId="{CDCB2D4B-A619-42F0-9415-91F357B903D9}">
      <dgm:prSet/>
      <dgm:spPr/>
      <dgm:t>
        <a:bodyPr/>
        <a:lstStyle/>
        <a:p>
          <a:endParaRPr lang="fr-FR"/>
        </a:p>
      </dgm:t>
    </dgm:pt>
    <dgm:pt modelId="{30F7BC01-B5E3-4F3D-BB26-6DA58F317735}" type="sibTrans" cxnId="{CDCB2D4B-A619-42F0-9415-91F357B903D9}">
      <dgm:prSet/>
      <dgm:spPr/>
      <dgm:t>
        <a:bodyPr/>
        <a:lstStyle/>
        <a:p>
          <a:endParaRPr lang="fr-FR"/>
        </a:p>
      </dgm:t>
    </dgm:pt>
    <dgm:pt modelId="{E0FA34CE-E286-40EA-86A8-B31682F4C1C9}">
      <dgm:prSet phldrT="[Texte]"/>
      <dgm:spPr>
        <a:gradFill rotWithShape="0">
          <a:gsLst>
            <a:gs pos="0">
              <a:srgbClr val="FFC000"/>
            </a:gs>
            <a:gs pos="80000">
              <a:schemeClr val="accent2">
                <a:hueOff val="19109147"/>
                <a:satOff val="62442"/>
                <a:lumOff val="1961"/>
                <a:alphaOff val="0"/>
                <a:shade val="93000"/>
                <a:satMod val="130000"/>
              </a:schemeClr>
            </a:gs>
            <a:gs pos="100000">
              <a:schemeClr val="accent2">
                <a:hueOff val="19109147"/>
                <a:satOff val="62442"/>
                <a:lumOff val="1961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fr-FR" dirty="0" smtClean="0"/>
            <a:t>Module FIBEN</a:t>
          </a:r>
          <a:endParaRPr lang="fr-FR" dirty="0"/>
        </a:p>
      </dgm:t>
    </dgm:pt>
    <dgm:pt modelId="{BCB0FF90-5DB3-42A0-B2EC-689F1112C4E8}" type="parTrans" cxnId="{7CB19EA1-81B9-4CA0-BC8B-EA98185B3871}">
      <dgm:prSet/>
      <dgm:spPr>
        <a:gradFill rotWithShape="0">
          <a:gsLst>
            <a:gs pos="0">
              <a:schemeClr val="tx2"/>
            </a:gs>
            <a:gs pos="80000">
              <a:schemeClr val="accent2">
                <a:hueOff val="19109147"/>
                <a:satOff val="62442"/>
                <a:lumOff val="1961"/>
                <a:alphaOff val="0"/>
                <a:shade val="93000"/>
                <a:satMod val="130000"/>
              </a:schemeClr>
            </a:gs>
            <a:gs pos="100000">
              <a:schemeClr val="accent2">
                <a:hueOff val="19109147"/>
                <a:satOff val="62442"/>
                <a:lumOff val="1961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endParaRPr lang="fr-FR"/>
        </a:p>
      </dgm:t>
    </dgm:pt>
    <dgm:pt modelId="{6092F3D2-12BD-488F-A5E9-96E547CE9E9A}" type="sibTrans" cxnId="{7CB19EA1-81B9-4CA0-BC8B-EA98185B3871}">
      <dgm:prSet/>
      <dgm:spPr/>
      <dgm:t>
        <a:bodyPr/>
        <a:lstStyle/>
        <a:p>
          <a:endParaRPr lang="fr-FR"/>
        </a:p>
      </dgm:t>
    </dgm:pt>
    <dgm:pt modelId="{8262B168-2A90-4D20-A579-40F98DE32959}" type="pres">
      <dgm:prSet presAssocID="{953EC116-1091-4F74-AAF8-E10B3339700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CDF0FB7-8622-4DB6-A60A-846696B9C9BC}" type="pres">
      <dgm:prSet presAssocID="{8FC0C965-6577-4080-944D-94525E69A839}" presName="centerShape" presStyleLbl="node0" presStyleIdx="0" presStyleCnt="1"/>
      <dgm:spPr/>
      <dgm:t>
        <a:bodyPr/>
        <a:lstStyle/>
        <a:p>
          <a:endParaRPr lang="fr-FR"/>
        </a:p>
      </dgm:t>
    </dgm:pt>
    <dgm:pt modelId="{B6837994-3322-416B-B4D5-D2BA33B054FE}" type="pres">
      <dgm:prSet presAssocID="{2ADE3558-D704-4D05-8D14-309E35AA6259}" presName="parTrans" presStyleLbl="sibTrans2D1" presStyleIdx="0" presStyleCnt="4" custAng="10920000"/>
      <dgm:spPr/>
      <dgm:t>
        <a:bodyPr/>
        <a:lstStyle/>
        <a:p>
          <a:endParaRPr lang="fr-FR"/>
        </a:p>
      </dgm:t>
    </dgm:pt>
    <dgm:pt modelId="{407C6D83-02EF-4565-921E-CFE9435E3ABF}" type="pres">
      <dgm:prSet presAssocID="{2ADE3558-D704-4D05-8D14-309E35AA6259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6F8830C3-3D99-442F-B1FD-2A60CC1A6AEA}" type="pres">
      <dgm:prSet presAssocID="{8AFB5249-7A7C-4E6D-8B4C-E9905A2C668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C075E0-D329-4428-82F9-BE91FD4EB62A}" type="pres">
      <dgm:prSet presAssocID="{38241854-2544-41A2-A64E-49D45BA6E8D6}" presName="parTrans" presStyleLbl="sibTrans2D1" presStyleIdx="1" presStyleCnt="4" custAng="10800000"/>
      <dgm:spPr/>
      <dgm:t>
        <a:bodyPr/>
        <a:lstStyle/>
        <a:p>
          <a:endParaRPr lang="fr-FR"/>
        </a:p>
      </dgm:t>
    </dgm:pt>
    <dgm:pt modelId="{C1DC2F16-510E-468D-BF93-EEBF4A614B0A}" type="pres">
      <dgm:prSet presAssocID="{38241854-2544-41A2-A64E-49D45BA6E8D6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3FA88C01-F60B-4243-8EB5-8CC1087BBE17}" type="pres">
      <dgm:prSet presAssocID="{0FB88504-C6B8-4FB4-97E3-B629F10E0F9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DA24DE-C8B4-4C27-BBBE-4ACD1EF9F138}" type="pres">
      <dgm:prSet presAssocID="{5CFECCD9-22E0-451D-8C85-AD3B1D33032D}" presName="parTrans" presStyleLbl="sibTrans2D1" presStyleIdx="2" presStyleCnt="4" custAng="10620000" custScaleX="117872"/>
      <dgm:spPr/>
      <dgm:t>
        <a:bodyPr/>
        <a:lstStyle/>
        <a:p>
          <a:endParaRPr lang="fr-FR"/>
        </a:p>
      </dgm:t>
    </dgm:pt>
    <dgm:pt modelId="{B4A8BEB1-AD9D-4473-88D4-BA035041316F}" type="pres">
      <dgm:prSet presAssocID="{5CFECCD9-22E0-451D-8C85-AD3B1D33032D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E1F81A13-4FD8-4410-AEBA-EBB0863CFFDC}" type="pres">
      <dgm:prSet presAssocID="{E3444B0E-1FCC-443C-8D96-6B2D59F990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C0D8F7-80F9-40FF-8A0B-D0BE84730B06}" type="pres">
      <dgm:prSet presAssocID="{BCB0FF90-5DB3-42A0-B2EC-689F1112C4E8}" presName="parTrans" presStyleLbl="sibTrans2D1" presStyleIdx="3" presStyleCnt="4" custAng="10860000"/>
      <dgm:spPr/>
      <dgm:t>
        <a:bodyPr/>
        <a:lstStyle/>
        <a:p>
          <a:endParaRPr lang="fr-FR"/>
        </a:p>
      </dgm:t>
    </dgm:pt>
    <dgm:pt modelId="{43B50BF6-AEAF-4CD7-AAC8-897399D6C87B}" type="pres">
      <dgm:prSet presAssocID="{BCB0FF90-5DB3-42A0-B2EC-689F1112C4E8}" presName="connectorText" presStyleLbl="sibTrans2D1" presStyleIdx="3" presStyleCnt="4"/>
      <dgm:spPr/>
      <dgm:t>
        <a:bodyPr/>
        <a:lstStyle/>
        <a:p>
          <a:endParaRPr lang="fr-FR"/>
        </a:p>
      </dgm:t>
    </dgm:pt>
    <dgm:pt modelId="{886596D0-9411-4042-90C2-FBE5891DEC55}" type="pres">
      <dgm:prSet presAssocID="{E0FA34CE-E286-40EA-86A8-B31682F4C1C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D43445F-F796-4030-8D29-F36ECB451B93}" type="presOf" srcId="{2ADE3558-D704-4D05-8D14-309E35AA6259}" destId="{407C6D83-02EF-4565-921E-CFE9435E3ABF}" srcOrd="1" destOrd="0" presId="urn:microsoft.com/office/officeart/2005/8/layout/radial5"/>
    <dgm:cxn modelId="{C1138B47-F864-49A9-934B-1C649DFB7C70}" type="presOf" srcId="{E3444B0E-1FCC-443C-8D96-6B2D59F9905C}" destId="{E1F81A13-4FD8-4410-AEBA-EBB0863CFFDC}" srcOrd="0" destOrd="0" presId="urn:microsoft.com/office/officeart/2005/8/layout/radial5"/>
    <dgm:cxn modelId="{4A6710D7-8948-4D0B-80ED-81F3F7A08C5F}" type="presOf" srcId="{38241854-2544-41A2-A64E-49D45BA6E8D6}" destId="{C1DC2F16-510E-468D-BF93-EEBF4A614B0A}" srcOrd="1" destOrd="0" presId="urn:microsoft.com/office/officeart/2005/8/layout/radial5"/>
    <dgm:cxn modelId="{0D7BBD27-9F29-42E8-AC59-36E7A78EA9CB}" type="presOf" srcId="{BCB0FF90-5DB3-42A0-B2EC-689F1112C4E8}" destId="{47C0D8F7-80F9-40FF-8A0B-D0BE84730B06}" srcOrd="0" destOrd="0" presId="urn:microsoft.com/office/officeart/2005/8/layout/radial5"/>
    <dgm:cxn modelId="{66212880-3A57-4565-BA8B-AA16B9826F55}" type="presOf" srcId="{0FB88504-C6B8-4FB4-97E3-B629F10E0F9A}" destId="{3FA88C01-F60B-4243-8EB5-8CC1087BBE17}" srcOrd="0" destOrd="0" presId="urn:microsoft.com/office/officeart/2005/8/layout/radial5"/>
    <dgm:cxn modelId="{F04E36B3-393C-4E08-86CC-BA611779C5D8}" type="presOf" srcId="{8FC0C965-6577-4080-944D-94525E69A839}" destId="{FCDF0FB7-8622-4DB6-A60A-846696B9C9BC}" srcOrd="0" destOrd="0" presId="urn:microsoft.com/office/officeart/2005/8/layout/radial5"/>
    <dgm:cxn modelId="{AB69A7B0-C58D-4E45-A602-679C508ECDD6}" srcId="{8FC0C965-6577-4080-944D-94525E69A839}" destId="{8AFB5249-7A7C-4E6D-8B4C-E9905A2C6685}" srcOrd="0" destOrd="0" parTransId="{2ADE3558-D704-4D05-8D14-309E35AA6259}" sibTransId="{1C8701FD-F089-4678-AEB2-0E0E2E11CBB7}"/>
    <dgm:cxn modelId="{005BEA4B-4D34-4C58-B028-BF32880571F3}" type="presOf" srcId="{BCB0FF90-5DB3-42A0-B2EC-689F1112C4E8}" destId="{43B50BF6-AEAF-4CD7-AAC8-897399D6C87B}" srcOrd="1" destOrd="0" presId="urn:microsoft.com/office/officeart/2005/8/layout/radial5"/>
    <dgm:cxn modelId="{33A19CDD-4855-4ADF-B1B3-EB6282F871F1}" type="presOf" srcId="{953EC116-1091-4F74-AAF8-E10B33397008}" destId="{8262B168-2A90-4D20-A579-40F98DE32959}" srcOrd="0" destOrd="0" presId="urn:microsoft.com/office/officeart/2005/8/layout/radial5"/>
    <dgm:cxn modelId="{CDCB2D4B-A619-42F0-9415-91F357B903D9}" srcId="{8FC0C965-6577-4080-944D-94525E69A839}" destId="{E3444B0E-1FCC-443C-8D96-6B2D59F9905C}" srcOrd="2" destOrd="0" parTransId="{5CFECCD9-22E0-451D-8C85-AD3B1D33032D}" sibTransId="{30F7BC01-B5E3-4F3D-BB26-6DA58F317735}"/>
    <dgm:cxn modelId="{F9114FFA-01B2-46BD-B1A9-2F297BF0800F}" type="presOf" srcId="{5CFECCD9-22E0-451D-8C85-AD3B1D33032D}" destId="{29DA24DE-C8B4-4C27-BBBE-4ACD1EF9F138}" srcOrd="0" destOrd="0" presId="urn:microsoft.com/office/officeart/2005/8/layout/radial5"/>
    <dgm:cxn modelId="{1BDDB1DD-A9BD-4CC4-9E68-EC0A5E859309}" type="presOf" srcId="{E0FA34CE-E286-40EA-86A8-B31682F4C1C9}" destId="{886596D0-9411-4042-90C2-FBE5891DEC55}" srcOrd="0" destOrd="0" presId="urn:microsoft.com/office/officeart/2005/8/layout/radial5"/>
    <dgm:cxn modelId="{45FB12FA-815A-4555-AF47-73C9EA386BB8}" type="presOf" srcId="{38241854-2544-41A2-A64E-49D45BA6E8D6}" destId="{EDC075E0-D329-4428-82F9-BE91FD4EB62A}" srcOrd="0" destOrd="0" presId="urn:microsoft.com/office/officeart/2005/8/layout/radial5"/>
    <dgm:cxn modelId="{C8EDA0B4-8875-4BA3-A89C-214E55C2EF8B}" type="presOf" srcId="{8AFB5249-7A7C-4E6D-8B4C-E9905A2C6685}" destId="{6F8830C3-3D99-442F-B1FD-2A60CC1A6AEA}" srcOrd="0" destOrd="0" presId="urn:microsoft.com/office/officeart/2005/8/layout/radial5"/>
    <dgm:cxn modelId="{0F3B432C-AF8F-4A91-9D8A-96579BA62EDE}" srcId="{8FC0C965-6577-4080-944D-94525E69A839}" destId="{0FB88504-C6B8-4FB4-97E3-B629F10E0F9A}" srcOrd="1" destOrd="0" parTransId="{38241854-2544-41A2-A64E-49D45BA6E8D6}" sibTransId="{B04A2EC5-6AEC-4A6E-B48F-294B7BC405EE}"/>
    <dgm:cxn modelId="{CE553745-AF8B-46A2-8AFB-1B83FF6A8359}" srcId="{953EC116-1091-4F74-AAF8-E10B33397008}" destId="{8FC0C965-6577-4080-944D-94525E69A839}" srcOrd="0" destOrd="0" parTransId="{19BEE8CB-F46E-47ED-B186-22516DDF59EE}" sibTransId="{B202EF91-DA92-45C9-8564-92965299B4EA}"/>
    <dgm:cxn modelId="{4AC2E17A-21E0-41C4-B937-9671C4CC09C2}" type="presOf" srcId="{2ADE3558-D704-4D05-8D14-309E35AA6259}" destId="{B6837994-3322-416B-B4D5-D2BA33B054FE}" srcOrd="0" destOrd="0" presId="urn:microsoft.com/office/officeart/2005/8/layout/radial5"/>
    <dgm:cxn modelId="{7CB19EA1-81B9-4CA0-BC8B-EA98185B3871}" srcId="{8FC0C965-6577-4080-944D-94525E69A839}" destId="{E0FA34CE-E286-40EA-86A8-B31682F4C1C9}" srcOrd="3" destOrd="0" parTransId="{BCB0FF90-5DB3-42A0-B2EC-689F1112C4E8}" sibTransId="{6092F3D2-12BD-488F-A5E9-96E547CE9E9A}"/>
    <dgm:cxn modelId="{CBEFBE35-F862-4116-9E75-CE19E335EBD2}" type="presOf" srcId="{5CFECCD9-22E0-451D-8C85-AD3B1D33032D}" destId="{B4A8BEB1-AD9D-4473-88D4-BA035041316F}" srcOrd="1" destOrd="0" presId="urn:microsoft.com/office/officeart/2005/8/layout/radial5"/>
    <dgm:cxn modelId="{6813928E-5F21-4B41-B5C5-481650018816}" type="presParOf" srcId="{8262B168-2A90-4D20-A579-40F98DE32959}" destId="{FCDF0FB7-8622-4DB6-A60A-846696B9C9BC}" srcOrd="0" destOrd="0" presId="urn:microsoft.com/office/officeart/2005/8/layout/radial5"/>
    <dgm:cxn modelId="{2F7B0103-FE8D-4FCB-906E-BC9C29BD346E}" type="presParOf" srcId="{8262B168-2A90-4D20-A579-40F98DE32959}" destId="{B6837994-3322-416B-B4D5-D2BA33B054FE}" srcOrd="1" destOrd="0" presId="urn:microsoft.com/office/officeart/2005/8/layout/radial5"/>
    <dgm:cxn modelId="{4019742E-1D3F-432B-B6DC-27E9E526BBE5}" type="presParOf" srcId="{B6837994-3322-416B-B4D5-D2BA33B054FE}" destId="{407C6D83-02EF-4565-921E-CFE9435E3ABF}" srcOrd="0" destOrd="0" presId="urn:microsoft.com/office/officeart/2005/8/layout/radial5"/>
    <dgm:cxn modelId="{59D40AE7-58B9-4223-9606-9AA43A84699B}" type="presParOf" srcId="{8262B168-2A90-4D20-A579-40F98DE32959}" destId="{6F8830C3-3D99-442F-B1FD-2A60CC1A6AEA}" srcOrd="2" destOrd="0" presId="urn:microsoft.com/office/officeart/2005/8/layout/radial5"/>
    <dgm:cxn modelId="{C30D4385-C162-4A8B-8BE1-69144A83B1DA}" type="presParOf" srcId="{8262B168-2A90-4D20-A579-40F98DE32959}" destId="{EDC075E0-D329-4428-82F9-BE91FD4EB62A}" srcOrd="3" destOrd="0" presId="urn:microsoft.com/office/officeart/2005/8/layout/radial5"/>
    <dgm:cxn modelId="{7C7D1372-A2B3-4A32-8D4C-248B0D57695B}" type="presParOf" srcId="{EDC075E0-D329-4428-82F9-BE91FD4EB62A}" destId="{C1DC2F16-510E-468D-BF93-EEBF4A614B0A}" srcOrd="0" destOrd="0" presId="urn:microsoft.com/office/officeart/2005/8/layout/radial5"/>
    <dgm:cxn modelId="{54A4F623-51D1-4EA8-A8C9-F5F5C5A59758}" type="presParOf" srcId="{8262B168-2A90-4D20-A579-40F98DE32959}" destId="{3FA88C01-F60B-4243-8EB5-8CC1087BBE17}" srcOrd="4" destOrd="0" presId="urn:microsoft.com/office/officeart/2005/8/layout/radial5"/>
    <dgm:cxn modelId="{3381F2B1-8C5C-4373-8F56-2BAB3482A681}" type="presParOf" srcId="{8262B168-2A90-4D20-A579-40F98DE32959}" destId="{29DA24DE-C8B4-4C27-BBBE-4ACD1EF9F138}" srcOrd="5" destOrd="0" presId="urn:microsoft.com/office/officeart/2005/8/layout/radial5"/>
    <dgm:cxn modelId="{51D93396-3384-48FE-A9F8-FC5608F31F2B}" type="presParOf" srcId="{29DA24DE-C8B4-4C27-BBBE-4ACD1EF9F138}" destId="{B4A8BEB1-AD9D-4473-88D4-BA035041316F}" srcOrd="0" destOrd="0" presId="urn:microsoft.com/office/officeart/2005/8/layout/radial5"/>
    <dgm:cxn modelId="{0C84D996-54E4-4F3A-8E62-0590A72456DF}" type="presParOf" srcId="{8262B168-2A90-4D20-A579-40F98DE32959}" destId="{E1F81A13-4FD8-4410-AEBA-EBB0863CFFDC}" srcOrd="6" destOrd="0" presId="urn:microsoft.com/office/officeart/2005/8/layout/radial5"/>
    <dgm:cxn modelId="{DD9044AC-F04D-43FE-BCA9-E3E12D1B9709}" type="presParOf" srcId="{8262B168-2A90-4D20-A579-40F98DE32959}" destId="{47C0D8F7-80F9-40FF-8A0B-D0BE84730B06}" srcOrd="7" destOrd="0" presId="urn:microsoft.com/office/officeart/2005/8/layout/radial5"/>
    <dgm:cxn modelId="{53A11871-6420-41F8-97BA-25FEA390A67A}" type="presParOf" srcId="{47C0D8F7-80F9-40FF-8A0B-D0BE84730B06}" destId="{43B50BF6-AEAF-4CD7-AAC8-897399D6C87B}" srcOrd="0" destOrd="0" presId="urn:microsoft.com/office/officeart/2005/8/layout/radial5"/>
    <dgm:cxn modelId="{386C766D-B42A-4918-9E79-E3CE20C6FC43}" type="presParOf" srcId="{8262B168-2A90-4D20-A579-40F98DE32959}" destId="{886596D0-9411-4042-90C2-FBE5891DEC5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F0FB7-8622-4DB6-A60A-846696B9C9BC}">
      <dsp:nvSpPr>
        <dsp:cNvPr id="0" name=""/>
        <dsp:cNvSpPr/>
      </dsp:nvSpPr>
      <dsp:spPr>
        <a:xfrm>
          <a:off x="2221418" y="1041174"/>
          <a:ext cx="741738" cy="7417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Rapport Synapse</a:t>
          </a:r>
          <a:endParaRPr lang="fr-FR" sz="1200" kern="1200" dirty="0"/>
        </a:p>
      </dsp:txBody>
      <dsp:txXfrm>
        <a:off x="2330043" y="1149799"/>
        <a:ext cx="524488" cy="524488"/>
      </dsp:txXfrm>
    </dsp:sp>
    <dsp:sp modelId="{B6837994-3322-416B-B4D5-D2BA33B054FE}">
      <dsp:nvSpPr>
        <dsp:cNvPr id="0" name=""/>
        <dsp:cNvSpPr/>
      </dsp:nvSpPr>
      <dsp:spPr>
        <a:xfrm rot="5520000">
          <a:off x="2513404" y="770708"/>
          <a:ext cx="157766" cy="252191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2537895" y="797495"/>
        <a:ext cx="110436" cy="151315"/>
      </dsp:txXfrm>
    </dsp:sp>
    <dsp:sp modelId="{6F8830C3-3D99-442F-B1FD-2A60CC1A6AEA}">
      <dsp:nvSpPr>
        <dsp:cNvPr id="0" name=""/>
        <dsp:cNvSpPr/>
      </dsp:nvSpPr>
      <dsp:spPr>
        <a:xfrm>
          <a:off x="2221418" y="1764"/>
          <a:ext cx="741738" cy="741738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FCC / FICP</a:t>
          </a:r>
          <a:endParaRPr lang="fr-FR" sz="1100" kern="1200" dirty="0"/>
        </a:p>
      </dsp:txBody>
      <dsp:txXfrm>
        <a:off x="2330043" y="110389"/>
        <a:ext cx="524488" cy="524488"/>
      </dsp:txXfrm>
    </dsp:sp>
    <dsp:sp modelId="{EDC075E0-D329-4428-82F9-BE91FD4EB62A}">
      <dsp:nvSpPr>
        <dsp:cNvPr id="0" name=""/>
        <dsp:cNvSpPr/>
      </dsp:nvSpPr>
      <dsp:spPr>
        <a:xfrm rot="10800000">
          <a:off x="3028645" y="1285948"/>
          <a:ext cx="157766" cy="2521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6369716"/>
                <a:satOff val="20814"/>
                <a:lumOff val="654"/>
                <a:alphaOff val="0"/>
                <a:shade val="51000"/>
                <a:satMod val="130000"/>
              </a:schemeClr>
            </a:gs>
            <a:gs pos="80000">
              <a:schemeClr val="accent2">
                <a:hueOff val="6369716"/>
                <a:satOff val="20814"/>
                <a:lumOff val="654"/>
                <a:alphaOff val="0"/>
                <a:shade val="93000"/>
                <a:satMod val="130000"/>
              </a:schemeClr>
            </a:gs>
            <a:gs pos="100000">
              <a:schemeClr val="accent2">
                <a:hueOff val="6369716"/>
                <a:satOff val="20814"/>
                <a:lumOff val="6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3075975" y="1336386"/>
        <a:ext cx="110436" cy="151315"/>
      </dsp:txXfrm>
    </dsp:sp>
    <dsp:sp modelId="{3FA88C01-F60B-4243-8EB5-8CC1087BBE17}">
      <dsp:nvSpPr>
        <dsp:cNvPr id="0" name=""/>
        <dsp:cNvSpPr/>
      </dsp:nvSpPr>
      <dsp:spPr>
        <a:xfrm>
          <a:off x="3260829" y="1041174"/>
          <a:ext cx="741738" cy="741738"/>
        </a:xfrm>
        <a:prstGeom prst="ellipse">
          <a:avLst/>
        </a:prstGeom>
        <a:gradFill rotWithShape="0">
          <a:gsLst>
            <a:gs pos="0">
              <a:schemeClr val="accent2">
                <a:hueOff val="6369716"/>
                <a:satOff val="20814"/>
                <a:lumOff val="654"/>
                <a:alphaOff val="0"/>
                <a:shade val="51000"/>
                <a:satMod val="130000"/>
              </a:schemeClr>
            </a:gs>
            <a:gs pos="80000">
              <a:schemeClr val="accent2">
                <a:hueOff val="6369716"/>
                <a:satOff val="20814"/>
                <a:lumOff val="654"/>
                <a:alphaOff val="0"/>
                <a:shade val="93000"/>
                <a:satMod val="130000"/>
              </a:schemeClr>
            </a:gs>
            <a:gs pos="100000">
              <a:schemeClr val="accent2">
                <a:hueOff val="6369716"/>
                <a:satOff val="20814"/>
                <a:lumOff val="6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Données </a:t>
          </a:r>
          <a:r>
            <a:rPr lang="fr-FR" sz="1100" kern="1200" dirty="0" err="1" smtClean="0"/>
            <a:t>Altares</a:t>
          </a:r>
          <a:endParaRPr lang="fr-FR" sz="1100" kern="1200" dirty="0"/>
        </a:p>
      </dsp:txBody>
      <dsp:txXfrm>
        <a:off x="3369454" y="1149799"/>
        <a:ext cx="524488" cy="524488"/>
      </dsp:txXfrm>
    </dsp:sp>
    <dsp:sp modelId="{29DA24DE-C8B4-4C27-BBBE-4ACD1EF9F138}">
      <dsp:nvSpPr>
        <dsp:cNvPr id="0" name=""/>
        <dsp:cNvSpPr/>
      </dsp:nvSpPr>
      <dsp:spPr>
        <a:xfrm rot="16020000">
          <a:off x="2499306" y="1801188"/>
          <a:ext cx="185962" cy="2521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2739431"/>
                <a:satOff val="41628"/>
                <a:lumOff val="1307"/>
                <a:alphaOff val="0"/>
                <a:shade val="51000"/>
                <a:satMod val="130000"/>
              </a:schemeClr>
            </a:gs>
            <a:gs pos="80000">
              <a:schemeClr val="accent2">
                <a:hueOff val="12739431"/>
                <a:satOff val="41628"/>
                <a:lumOff val="1307"/>
                <a:alphaOff val="0"/>
                <a:shade val="93000"/>
                <a:satMod val="130000"/>
              </a:schemeClr>
            </a:gs>
            <a:gs pos="100000">
              <a:schemeClr val="accent2">
                <a:hueOff val="12739431"/>
                <a:satOff val="41628"/>
                <a:lumOff val="13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2528660" y="1879482"/>
        <a:ext cx="130173" cy="151315"/>
      </dsp:txXfrm>
    </dsp:sp>
    <dsp:sp modelId="{E1F81A13-4FD8-4410-AEBA-EBB0863CFFDC}">
      <dsp:nvSpPr>
        <dsp:cNvPr id="0" name=""/>
        <dsp:cNvSpPr/>
      </dsp:nvSpPr>
      <dsp:spPr>
        <a:xfrm>
          <a:off x="2221418" y="2080585"/>
          <a:ext cx="741738" cy="741738"/>
        </a:xfrm>
        <a:prstGeom prst="ellipse">
          <a:avLst/>
        </a:prstGeom>
        <a:gradFill rotWithShape="0">
          <a:gsLst>
            <a:gs pos="0">
              <a:schemeClr val="accent2">
                <a:hueOff val="12739431"/>
                <a:satOff val="41628"/>
                <a:lumOff val="1307"/>
                <a:alphaOff val="0"/>
                <a:shade val="51000"/>
                <a:satMod val="130000"/>
              </a:schemeClr>
            </a:gs>
            <a:gs pos="80000">
              <a:schemeClr val="accent2">
                <a:hueOff val="12739431"/>
                <a:satOff val="41628"/>
                <a:lumOff val="1307"/>
                <a:alphaOff val="0"/>
                <a:shade val="93000"/>
                <a:satMod val="130000"/>
              </a:schemeClr>
            </a:gs>
            <a:gs pos="100000">
              <a:schemeClr val="accent2">
                <a:hueOff val="12739431"/>
                <a:satOff val="41628"/>
                <a:lumOff val="13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err="1" smtClean="0"/>
            <a:t>Infogreffe</a:t>
          </a:r>
          <a:endParaRPr lang="fr-FR" sz="1100" kern="1200" dirty="0"/>
        </a:p>
      </dsp:txBody>
      <dsp:txXfrm>
        <a:off x="2330043" y="2189210"/>
        <a:ext cx="524488" cy="524488"/>
      </dsp:txXfrm>
    </dsp:sp>
    <dsp:sp modelId="{47C0D8F7-80F9-40FF-8A0B-D0BE84730B06}">
      <dsp:nvSpPr>
        <dsp:cNvPr id="0" name=""/>
        <dsp:cNvSpPr/>
      </dsp:nvSpPr>
      <dsp:spPr>
        <a:xfrm rot="60000">
          <a:off x="1998164" y="1285948"/>
          <a:ext cx="157766" cy="2521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2"/>
            </a:gs>
            <a:gs pos="80000">
              <a:schemeClr val="accent2">
                <a:hueOff val="19109147"/>
                <a:satOff val="62442"/>
                <a:lumOff val="1961"/>
                <a:alphaOff val="0"/>
                <a:shade val="93000"/>
                <a:satMod val="130000"/>
              </a:schemeClr>
            </a:gs>
            <a:gs pos="100000">
              <a:schemeClr val="accent2">
                <a:hueOff val="19109147"/>
                <a:satOff val="62442"/>
                <a:lumOff val="196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 rot="10800000">
        <a:off x="1998168" y="1335973"/>
        <a:ext cx="110436" cy="151315"/>
      </dsp:txXfrm>
    </dsp:sp>
    <dsp:sp modelId="{886596D0-9411-4042-90C2-FBE5891DEC55}">
      <dsp:nvSpPr>
        <dsp:cNvPr id="0" name=""/>
        <dsp:cNvSpPr/>
      </dsp:nvSpPr>
      <dsp:spPr>
        <a:xfrm>
          <a:off x="1182008" y="1041174"/>
          <a:ext cx="741738" cy="741738"/>
        </a:xfrm>
        <a:prstGeom prst="ellipse">
          <a:avLst/>
        </a:prstGeom>
        <a:gradFill rotWithShape="0">
          <a:gsLst>
            <a:gs pos="0">
              <a:srgbClr val="FFC000"/>
            </a:gs>
            <a:gs pos="80000">
              <a:schemeClr val="accent2">
                <a:hueOff val="19109147"/>
                <a:satOff val="62442"/>
                <a:lumOff val="1961"/>
                <a:alphaOff val="0"/>
                <a:shade val="93000"/>
                <a:satMod val="130000"/>
              </a:schemeClr>
            </a:gs>
            <a:gs pos="100000">
              <a:schemeClr val="accent2">
                <a:hueOff val="19109147"/>
                <a:satOff val="62442"/>
                <a:lumOff val="196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Module FIBEN</a:t>
          </a:r>
          <a:endParaRPr lang="fr-FR" sz="1100" kern="1200" dirty="0"/>
        </a:p>
      </dsp:txBody>
      <dsp:txXfrm>
        <a:off x="1290633" y="1149799"/>
        <a:ext cx="524488" cy="524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15/05/2020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15/05/2020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1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847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808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09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320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007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643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204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981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620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051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250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888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092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996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939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012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205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2811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6687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806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259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595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69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jpe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1.png"/><Relationship Id="rId7" Type="http://schemas.openxmlformats.org/officeDocument/2006/relationships/diagramData" Target="../diagrams/data1.xm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microsoft.com/office/2007/relationships/diagramDrawing" Target="../diagrams/drawing1.xml"/><Relationship Id="rId5" Type="http://schemas.openxmlformats.org/officeDocument/2006/relationships/image" Target="../media/image2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2.png"/><Relationship Id="rId9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egee.syspertec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cegee-b-delegations-risques@cegee.caisse-epargne.fr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44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V="1">
            <a:off x="261179" y="2205308"/>
            <a:ext cx="0" cy="2087788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3" name="Sous-titre 2"/>
          <p:cNvSpPr txBox="1">
            <a:spLocks/>
          </p:cNvSpPr>
          <p:nvPr/>
        </p:nvSpPr>
        <p:spPr>
          <a:xfrm>
            <a:off x="216000" y="3476979"/>
            <a:ext cx="3829265" cy="1314715"/>
          </a:xfrm>
          <a:prstGeom prst="rect">
            <a:avLst/>
          </a:prstGeom>
        </p:spPr>
        <p:txBody>
          <a:bodyPr vert="horz" wrap="square" lIns="91440" tIns="82800" rIns="91440" bIns="45720" rtlCol="0">
            <a:sp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6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None/>
              <a:defRPr sz="12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2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Agrégateur </a:t>
            </a:r>
          </a:p>
          <a:p>
            <a:r>
              <a:rPr lang="fr-FR" sz="2400" dirty="0" smtClean="0"/>
              <a:t>de données externes</a:t>
            </a:r>
          </a:p>
          <a:p>
            <a:r>
              <a:rPr lang="fr-FR" sz="2400" dirty="0" smtClean="0"/>
              <a:t>PRO et </a:t>
            </a:r>
            <a:r>
              <a:rPr lang="fr-FR" sz="2400" dirty="0" err="1" smtClean="0"/>
              <a:t>bdr</a:t>
            </a:r>
            <a:endParaRPr lang="fr-FR" sz="2400" dirty="0" smtClean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79811" y="5099942"/>
            <a:ext cx="259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b="1" cap="all" dirty="0" smtClean="0"/>
              <a:t>Support de déploiement</a:t>
            </a:r>
            <a:endParaRPr lang="fr-FR" sz="1000" b="1" cap="all" dirty="0"/>
          </a:p>
          <a:p>
            <a:pPr algn="ctr">
              <a:spcAft>
                <a:spcPts val="300"/>
              </a:spcAft>
              <a:defRPr/>
            </a:pPr>
            <a:r>
              <a:rPr lang="fr-FR" sz="1000" dirty="0" smtClean="0"/>
              <a:t>DTISC</a:t>
            </a:r>
          </a:p>
          <a:p>
            <a:pPr algn="ctr">
              <a:spcAft>
                <a:spcPts val="300"/>
              </a:spcAft>
              <a:defRPr/>
            </a:pPr>
            <a:r>
              <a:rPr lang="fr-FR" sz="1000" dirty="0" smtClean="0"/>
              <a:t> </a:t>
            </a:r>
            <a:r>
              <a:rPr lang="fr-FR" sz="1000" dirty="0">
                <a:cs typeface="Arial"/>
              </a:rPr>
              <a:t>CAISSE D’EPARGNE </a:t>
            </a:r>
            <a:r>
              <a:rPr lang="fr-FR" sz="1000" dirty="0" smtClean="0">
                <a:cs typeface="Arial"/>
              </a:rPr>
              <a:t>GRAND EST EUROPE</a:t>
            </a:r>
            <a:endParaRPr lang="fr-FR" sz="1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4949" y="1746585"/>
            <a:ext cx="1847850" cy="18764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3888" y="6113320"/>
            <a:ext cx="1556110" cy="64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9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2002030" y="2204864"/>
            <a:ext cx="7056784" cy="3384376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</a:pPr>
            <a:r>
              <a:rPr lang="fr-FR" sz="2400" dirty="0" smtClean="0"/>
              <a:t>I   - PROJET SYNAPSE			</a:t>
            </a:r>
            <a:r>
              <a:rPr lang="fr-FR" sz="2400" b="0" dirty="0" smtClean="0"/>
              <a:t>p.03</a:t>
            </a:r>
            <a:endParaRPr lang="fr-FR" sz="2400" dirty="0" smtClean="0"/>
          </a:p>
          <a:p>
            <a:pPr>
              <a:spcBef>
                <a:spcPts val="600"/>
              </a:spcBef>
            </a:pPr>
            <a:r>
              <a:rPr lang="fr-FR" sz="2400" dirty="0" smtClean="0"/>
              <a:t>II  - OUTIL SYNAPSE 			</a:t>
            </a:r>
            <a:r>
              <a:rPr lang="fr-FR" sz="2400" b="0" dirty="0" smtClean="0"/>
              <a:t>p.07</a:t>
            </a:r>
            <a:endParaRPr lang="fr-FR" sz="2400" b="0" dirty="0"/>
          </a:p>
          <a:p>
            <a:pPr>
              <a:spcBef>
                <a:spcPts val="600"/>
              </a:spcBef>
            </a:pPr>
            <a:r>
              <a:rPr lang="fr-FR" sz="2400" dirty="0" smtClean="0"/>
              <a:t>III - INTEGRATION DANS LES PROCESSUS			</a:t>
            </a:r>
            <a:r>
              <a:rPr lang="fr-FR" sz="2400" b="0" dirty="0" smtClean="0"/>
              <a:t>p.19</a:t>
            </a:r>
          </a:p>
          <a:p>
            <a:pPr>
              <a:spcBef>
                <a:spcPts val="600"/>
              </a:spcBef>
            </a:pPr>
            <a:r>
              <a:rPr lang="fr-FR" sz="2400" dirty="0" smtClean="0"/>
              <a:t>IV - ANNEXE</a:t>
            </a:r>
            <a:r>
              <a:rPr lang="fr-FR" sz="2400" dirty="0"/>
              <a:t>	</a:t>
            </a:r>
            <a:r>
              <a:rPr lang="fr-FR" sz="2400" dirty="0" smtClean="0"/>
              <a:t>		</a:t>
            </a:r>
            <a:r>
              <a:rPr lang="fr-FR" sz="2400" b="0" dirty="0" smtClean="0"/>
              <a:t>p.23</a:t>
            </a:r>
            <a:endParaRPr lang="fr-FR" sz="2400" b="0" dirty="0"/>
          </a:p>
          <a:p>
            <a:r>
              <a:rPr lang="fr-FR" dirty="0" smtClean="0"/>
              <a:t>	</a:t>
            </a:r>
            <a:endParaRPr lang="da-DK" b="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8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15832" y="2924944"/>
            <a:ext cx="3708096" cy="1656184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600" dirty="0" smtClean="0"/>
              <a:t>Projet </a:t>
            </a:r>
          </a:p>
          <a:p>
            <a:pPr algn="ctr"/>
            <a:r>
              <a:rPr lang="fr-FR" sz="2600" dirty="0" smtClean="0"/>
              <a:t>synapse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43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392488" cy="430887"/>
          </a:xfrm>
        </p:spPr>
        <p:txBody>
          <a:bodyPr/>
          <a:lstStyle/>
          <a:p>
            <a:r>
              <a:rPr lang="fr-FR" dirty="0" smtClean="0"/>
              <a:t>CONTEXTE ET </a:t>
            </a:r>
            <a:r>
              <a:rPr lang="fr-FR" dirty="0"/>
              <a:t>OBJECTIFS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608" y="1352437"/>
            <a:ext cx="7560840" cy="23042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d’informations réglementaires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sont pas centralisées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impliquent des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accès multiples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(avec ou sans mot de passe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pratiques d’interrogations hétérogènes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les commerciaux, parfois non nécessaires pour des opérations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identiques.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interrogations réglementaires représentent un poste de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coût non négligeable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ayant tendance à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augmenter, 20% plus élevé en CEGEE comparativement aux autres caisses.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43608" y="4066402"/>
            <a:ext cx="7560840" cy="18828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Simplifier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processus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d’interrogation avec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seule interface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définissant les pièces à collecter selon les opérations.</a:t>
            </a:r>
          </a:p>
          <a:p>
            <a:pPr marL="628650" lvl="1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Optimiser des coûts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les interrogations de base de données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externes.</a:t>
            </a:r>
          </a:p>
          <a:p>
            <a:pPr marL="628650" lvl="1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implifier et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améliorer la complétude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dossiers clients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ces opérations.</a:t>
            </a:r>
          </a:p>
          <a:p>
            <a:pPr marL="628650" lvl="1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Sécuriser la piste d’audit.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1102639" y="3886382"/>
            <a:ext cx="2088232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/>
              <a:t>O</a:t>
            </a:r>
            <a:r>
              <a:rPr lang="fr-FR" b="1" dirty="0" smtClean="0"/>
              <a:t>bjectifs</a:t>
            </a:r>
            <a:endParaRPr lang="fr-FR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143635" y="1082407"/>
            <a:ext cx="2088232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/>
              <a:t>Contexte</a:t>
            </a:r>
            <a:endParaRPr lang="fr-FR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0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1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392488" cy="430887"/>
          </a:xfrm>
        </p:spPr>
        <p:txBody>
          <a:bodyPr/>
          <a:lstStyle/>
          <a:p>
            <a:r>
              <a:rPr lang="fr-FR" dirty="0" smtClean="0"/>
              <a:t>Enjeux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88C4D-D42F-42E6-9225-9C080FD92389}"/>
              </a:ext>
            </a:extLst>
          </p:cNvPr>
          <p:cNvSpPr/>
          <p:nvPr/>
        </p:nvSpPr>
        <p:spPr>
          <a:xfrm>
            <a:off x="971600" y="1448456"/>
            <a:ext cx="1727423" cy="1080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PNB</a:t>
            </a:r>
            <a:endParaRPr lang="fr-FR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088C4D-D42F-42E6-9225-9C080FD92389}"/>
              </a:ext>
            </a:extLst>
          </p:cNvPr>
          <p:cNvSpPr/>
          <p:nvPr/>
        </p:nvSpPr>
        <p:spPr>
          <a:xfrm>
            <a:off x="978385" y="2960623"/>
            <a:ext cx="1727423" cy="1080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Satisfaction client </a:t>
            </a:r>
            <a:endParaRPr lang="fr-FR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088C4D-D42F-42E6-9225-9C080FD92389}"/>
              </a:ext>
            </a:extLst>
          </p:cNvPr>
          <p:cNvSpPr/>
          <p:nvPr/>
        </p:nvSpPr>
        <p:spPr>
          <a:xfrm>
            <a:off x="978385" y="4616806"/>
            <a:ext cx="1727423" cy="1080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 smtClean="0"/>
              <a:t>Efficacité opérationnelle</a:t>
            </a:r>
            <a:endParaRPr lang="fr-FR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AFE1A1F-0BAE-4ED8-A1D1-62A77C282A85}"/>
              </a:ext>
            </a:extLst>
          </p:cNvPr>
          <p:cNvCxnSpPr>
            <a:cxnSpLocks/>
          </p:cNvCxnSpPr>
          <p:nvPr/>
        </p:nvCxnSpPr>
        <p:spPr>
          <a:xfrm>
            <a:off x="667641" y="2636912"/>
            <a:ext cx="820737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AFE1A1F-0BAE-4ED8-A1D1-62A77C282A85}"/>
              </a:ext>
            </a:extLst>
          </p:cNvPr>
          <p:cNvCxnSpPr>
            <a:cxnSpLocks/>
          </p:cNvCxnSpPr>
          <p:nvPr/>
        </p:nvCxnSpPr>
        <p:spPr>
          <a:xfrm>
            <a:off x="667641" y="4293096"/>
            <a:ext cx="820737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907375" y="1525125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b="1" dirty="0" smtClean="0"/>
              <a:t>Optimiser </a:t>
            </a:r>
            <a:r>
              <a:rPr lang="fr-FR" b="1" dirty="0"/>
              <a:t>l</a:t>
            </a:r>
            <a:r>
              <a:rPr lang="fr-FR" b="1" dirty="0" smtClean="0"/>
              <a:t>es coûts </a:t>
            </a:r>
            <a:r>
              <a:rPr lang="fr-FR" dirty="0" smtClean="0"/>
              <a:t>d’interrogation de bases de données externes</a:t>
            </a:r>
          </a:p>
          <a:p>
            <a:pPr marL="342900" indent="-342900">
              <a:buFontTx/>
              <a:buChar char="-"/>
            </a:pPr>
            <a:r>
              <a:rPr lang="fr-FR" b="1" dirty="0" smtClean="0"/>
              <a:t>Suivre plus facilement </a:t>
            </a:r>
            <a:r>
              <a:rPr lang="fr-FR" dirty="0" smtClean="0"/>
              <a:t>les consommations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906727" y="3016025"/>
            <a:ext cx="616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dirty="0" smtClean="0"/>
              <a:t>Faciliter la </a:t>
            </a:r>
            <a:r>
              <a:rPr lang="fr-FR" b="1" dirty="0" smtClean="0"/>
              <a:t>connaissance client</a:t>
            </a:r>
          </a:p>
          <a:p>
            <a:pPr marL="342900" indent="-342900">
              <a:buFontTx/>
              <a:buChar char="-"/>
            </a:pPr>
            <a:r>
              <a:rPr lang="fr-FR" dirty="0" smtClean="0"/>
              <a:t>Disposer de pièces </a:t>
            </a:r>
            <a:r>
              <a:rPr lang="fr-FR" b="1" dirty="0" smtClean="0"/>
              <a:t>sans faire </a:t>
            </a:r>
            <a:r>
              <a:rPr lang="fr-FR" b="1" dirty="0" smtClean="0"/>
              <a:t>appel à l’intervention des </a:t>
            </a:r>
            <a:r>
              <a:rPr lang="fr-FR" b="1" dirty="0" smtClean="0"/>
              <a:t>clients </a:t>
            </a:r>
          </a:p>
          <a:p>
            <a:pPr marL="342900" indent="-342900">
              <a:buFontTx/>
              <a:buChar char="-"/>
            </a:pPr>
            <a:r>
              <a:rPr lang="fr-FR" dirty="0" smtClean="0"/>
              <a:t>Etre plus </a:t>
            </a:r>
            <a:r>
              <a:rPr lang="fr-FR" b="1" dirty="0" smtClean="0"/>
              <a:t>réactif </a:t>
            </a:r>
            <a:r>
              <a:rPr lang="fr-FR" dirty="0" smtClean="0"/>
              <a:t>aux demandes clients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871130" y="4556701"/>
            <a:ext cx="6003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dirty="0" smtClean="0"/>
              <a:t>Disposer d’une synthèse de </a:t>
            </a:r>
            <a:r>
              <a:rPr lang="fr-FR" b="1" dirty="0" smtClean="0"/>
              <a:t>différentes sources de données en utilisant un seul outil</a:t>
            </a:r>
          </a:p>
          <a:p>
            <a:pPr marL="342900" indent="-342900">
              <a:buFontTx/>
              <a:buChar char="-"/>
            </a:pPr>
            <a:r>
              <a:rPr lang="fr-FR" b="1" dirty="0" smtClean="0"/>
              <a:t>Homogénéiser</a:t>
            </a:r>
            <a:r>
              <a:rPr lang="fr-FR" dirty="0" smtClean="0"/>
              <a:t> les pratiques </a:t>
            </a:r>
          </a:p>
          <a:p>
            <a:pPr marL="342900" indent="-342900">
              <a:buFontTx/>
              <a:buChar char="-"/>
            </a:pPr>
            <a:r>
              <a:rPr lang="fr-FR" b="1" dirty="0" smtClean="0"/>
              <a:t>Faciliter </a:t>
            </a:r>
            <a:r>
              <a:rPr lang="fr-FR" dirty="0" smtClean="0"/>
              <a:t>les interrogations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70412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112568" cy="769441"/>
          </a:xfrm>
        </p:spPr>
        <p:txBody>
          <a:bodyPr/>
          <a:lstStyle/>
          <a:p>
            <a:r>
              <a:rPr lang="fr-FR" dirty="0" smtClean="0"/>
              <a:t>PROJET : Périmètre et intervenants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96912" y="2869909"/>
            <a:ext cx="406496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C00000"/>
                </a:solidFill>
              </a:rPr>
              <a:t>Marchés : </a:t>
            </a:r>
            <a:endParaRPr lang="fr-FR" sz="1600" b="1" dirty="0" smtClean="0">
              <a:solidFill>
                <a:srgbClr val="C0000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Professionnels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/>
              <a:t>BDR tous marchés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09344" y="5589240"/>
            <a:ext cx="4083832" cy="284248"/>
          </a:xfrm>
          <a:prstGeom prst="rect">
            <a:avLst/>
          </a:prstGeom>
          <a:solidFill>
            <a:srgbClr val="C316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b="1"/>
            </a:lvl1pPr>
          </a:lstStyle>
          <a:p>
            <a:r>
              <a:rPr lang="fr-FR" sz="1600" dirty="0"/>
              <a:t>Date de mise en production : 01/02/2020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96912" y="2588390"/>
            <a:ext cx="4064967" cy="27001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b="1"/>
            </a:lvl1pPr>
          </a:lstStyle>
          <a:p>
            <a:r>
              <a:rPr lang="fr-FR" dirty="0"/>
              <a:t>Périmètre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004048" y="1084250"/>
            <a:ext cx="3816424" cy="25651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b="1"/>
            </a:lvl1pPr>
          </a:lstStyle>
          <a:p>
            <a:r>
              <a:rPr lang="fr-FR" sz="1600" dirty="0"/>
              <a:t>Equipe projet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95494" y="3687395"/>
            <a:ext cx="4058033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</a:rPr>
              <a:t>Données : </a:t>
            </a:r>
            <a:endParaRPr lang="fr-FR" sz="1600" b="1" dirty="0">
              <a:solidFill>
                <a:srgbClr val="C0000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Modules FIBEN BDF, </a:t>
            </a:r>
            <a:endParaRPr lang="fr-FR" sz="1400" b="1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b="1" dirty="0"/>
              <a:t>FCC, FICP,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b="1" dirty="0" smtClean="0"/>
              <a:t>ALTARES </a:t>
            </a:r>
            <a:r>
              <a:rPr lang="fr-FR" sz="1400" dirty="0"/>
              <a:t>en remplacement </a:t>
            </a:r>
            <a:r>
              <a:rPr lang="fr-FR" sz="1400" dirty="0" smtClean="0"/>
              <a:t>d’ELLIPRO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400" b="1" dirty="0" err="1" smtClean="0"/>
              <a:t>Infogreffe</a:t>
            </a:r>
            <a:r>
              <a:rPr lang="fr-FR" sz="1400" b="1" dirty="0" smtClean="0"/>
              <a:t> uniquement pour </a:t>
            </a:r>
            <a:r>
              <a:rPr lang="fr-FR" sz="1400" b="1" dirty="0"/>
              <a:t>les nantissements de fonds de </a:t>
            </a:r>
            <a:r>
              <a:rPr lang="fr-FR" sz="1400" b="1" dirty="0" smtClean="0"/>
              <a:t>commerce </a:t>
            </a:r>
            <a:r>
              <a:rPr lang="fr-FR" sz="1200" dirty="0" smtClean="0"/>
              <a:t>(</a:t>
            </a:r>
            <a:r>
              <a:rPr lang="fr-FR" sz="1100" i="1" dirty="0" smtClean="0"/>
              <a:t>L’interface IT-CE </a:t>
            </a:r>
            <a:r>
              <a:rPr lang="fr-FR" sz="1100" i="1" dirty="0" err="1" smtClean="0"/>
              <a:t>Infogreffe</a:t>
            </a:r>
            <a:r>
              <a:rPr lang="fr-FR" sz="1100" i="1" dirty="0" smtClean="0"/>
              <a:t> reste utilisée en CEGEE car interfacée avec notre système informatique avec la mise sous surveillance).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95494" y="1084251"/>
            <a:ext cx="4074921" cy="2565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b="1"/>
            </a:lvl1pPr>
          </a:lstStyle>
          <a:p>
            <a:r>
              <a:rPr lang="fr-FR" sz="1600" dirty="0" smtClean="0"/>
              <a:t>Projet </a:t>
            </a:r>
            <a:endParaRPr lang="fr-FR" sz="16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556792"/>
            <a:ext cx="3816424" cy="442034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713799" y="1501753"/>
            <a:ext cx="405661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600" dirty="0" smtClean="0"/>
              <a:t>Choisir et mettre en place une solution </a:t>
            </a:r>
            <a:r>
              <a:rPr lang="fr-FR" sz="1600" b="1" dirty="0" smtClean="0"/>
              <a:t>d’interface centralisant les interrogations de données externes </a:t>
            </a:r>
            <a:r>
              <a:rPr lang="fr-FR" sz="1600" dirty="0" smtClean="0"/>
              <a:t>: SYNAPSE (validation CDG 09/09/2019)</a:t>
            </a:r>
            <a:r>
              <a:rPr lang="fr-FR" sz="1600" dirty="0"/>
              <a:t>.</a:t>
            </a:r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341583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0" grpId="0" animBg="1"/>
      <p:bldP spid="11" grpId="0" animBg="1"/>
      <p:bldP spid="1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16000" y="3212976"/>
            <a:ext cx="2844000" cy="1080120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600" dirty="0" smtClean="0"/>
              <a:t>Outil synapse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03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392488" cy="430887"/>
          </a:xfrm>
        </p:spPr>
        <p:txBody>
          <a:bodyPr/>
          <a:lstStyle/>
          <a:p>
            <a:r>
              <a:rPr lang="fr-FR" dirty="0" smtClean="0"/>
              <a:t>fonctionnalités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83568" y="1052736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ym typeface="Wingdings" panose="05000000000000000000" pitchFamily="2" charset="2"/>
              </a:rPr>
              <a:t> </a:t>
            </a:r>
            <a:r>
              <a:rPr lang="fr-FR" sz="1600" dirty="0" smtClean="0"/>
              <a:t>Un outil simple d’utilisation pour le Réseau, avec des paramétrages propres à la CEGEE :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4485" y="149790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</a:rPr>
              <a:t>4 scripts </a:t>
            </a:r>
            <a:r>
              <a:rPr lang="fr-FR" sz="1600" b="1" dirty="0" err="1" smtClean="0">
                <a:solidFill>
                  <a:srgbClr val="C00000"/>
                </a:solidFill>
              </a:rPr>
              <a:t>pré-définis</a:t>
            </a:r>
            <a:r>
              <a:rPr lang="fr-FR" sz="1600" b="1" dirty="0" smtClean="0">
                <a:solidFill>
                  <a:srgbClr val="C00000"/>
                </a:solidFill>
              </a:rPr>
              <a:t> : </a:t>
            </a:r>
            <a:r>
              <a:rPr lang="fr-FR" sz="1600" dirty="0" smtClean="0"/>
              <a:t>ils permettent de </a:t>
            </a:r>
            <a:r>
              <a:rPr lang="fr-FR" sz="1600" b="1" dirty="0" smtClean="0"/>
              <a:t>synthétiser </a:t>
            </a:r>
            <a:r>
              <a:rPr lang="fr-FR" sz="1600" dirty="0" smtClean="0"/>
              <a:t>sous forme d’un rapport </a:t>
            </a:r>
            <a:r>
              <a:rPr lang="fr-FR" sz="1600" b="1" dirty="0" smtClean="0"/>
              <a:t>des données externes nécessaires pour les opérations de 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prospection,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entrée en relation,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/>
              <a:t>d</a:t>
            </a:r>
            <a:r>
              <a:rPr lang="fr-FR" sz="1600" dirty="0" smtClean="0"/>
              <a:t>emande de concours,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sz="1600" dirty="0" smtClean="0"/>
              <a:t>révision annuelle</a:t>
            </a:r>
            <a:r>
              <a:rPr lang="fr-FR" sz="1600" dirty="0"/>
              <a:t>.</a:t>
            </a:r>
            <a:endParaRPr lang="fr-FR" sz="16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833158" y="3173816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</a:rPr>
              <a:t>Des </a:t>
            </a:r>
            <a:r>
              <a:rPr lang="fr-FR" sz="1600" b="1" dirty="0">
                <a:solidFill>
                  <a:srgbClr val="C00000"/>
                </a:solidFill>
              </a:rPr>
              <a:t>interrogations </a:t>
            </a:r>
            <a:r>
              <a:rPr lang="fr-FR" sz="1600" b="1" dirty="0" smtClean="0">
                <a:solidFill>
                  <a:srgbClr val="C00000"/>
                </a:solidFill>
              </a:rPr>
              <a:t>unitaires (un module ou une interrogation FCC…) : </a:t>
            </a:r>
            <a:r>
              <a:rPr lang="fr-FR" sz="1600" dirty="0" smtClean="0"/>
              <a:t>elles sont possibles selon les habilitations de l’utilisateur.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35152" y="4539777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</a:rPr>
              <a:t>Une </a:t>
            </a:r>
            <a:r>
              <a:rPr lang="fr-FR" sz="1600" b="1" dirty="0">
                <a:solidFill>
                  <a:srgbClr val="C00000"/>
                </a:solidFill>
              </a:rPr>
              <a:t>historisation des interrogations </a:t>
            </a:r>
            <a:r>
              <a:rPr lang="fr-FR" sz="1600" b="1" dirty="0" smtClean="0">
                <a:solidFill>
                  <a:srgbClr val="C00000"/>
                </a:solidFill>
              </a:rPr>
              <a:t> : </a:t>
            </a:r>
            <a:r>
              <a:rPr lang="fr-FR" sz="1600" dirty="0" smtClean="0"/>
              <a:t>30 </a:t>
            </a:r>
            <a:r>
              <a:rPr lang="fr-FR" sz="1600" dirty="0"/>
              <a:t>jours </a:t>
            </a:r>
            <a:r>
              <a:rPr lang="fr-FR" sz="1600" dirty="0" smtClean="0"/>
              <a:t>d’historique</a:t>
            </a:r>
            <a:r>
              <a:rPr lang="fr-FR" sz="1600" dirty="0"/>
              <a:t> </a:t>
            </a:r>
            <a:r>
              <a:rPr lang="fr-FR" sz="1600" dirty="0" smtClean="0"/>
              <a:t>dans l’outil Synapse.</a:t>
            </a:r>
            <a:endParaRPr lang="fr-FR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</a:rPr>
              <a:t>Un suivi statistiques des interrogations  : </a:t>
            </a:r>
            <a:r>
              <a:rPr lang="fr-FR" sz="1600" dirty="0" smtClean="0"/>
              <a:t>disponible pour la Direction des Crédits et les Achats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33158" y="3918093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C00000"/>
                </a:solidFill>
              </a:rPr>
              <a:t>Disposer de 3 </a:t>
            </a:r>
            <a:r>
              <a:rPr lang="fr-FR" sz="1600" b="1" dirty="0" smtClean="0">
                <a:solidFill>
                  <a:srgbClr val="C00000"/>
                </a:solidFill>
              </a:rPr>
              <a:t>profils </a:t>
            </a:r>
            <a:r>
              <a:rPr lang="fr-FR" sz="1600" b="1" dirty="0" smtClean="0">
                <a:solidFill>
                  <a:srgbClr val="C00000"/>
                </a:solidFill>
              </a:rPr>
              <a:t>utilisateurs différents.</a:t>
            </a:r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36206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8367"/>
            <a:ext cx="6264696" cy="430887"/>
          </a:xfrm>
        </p:spPr>
        <p:txBody>
          <a:bodyPr/>
          <a:lstStyle/>
          <a:p>
            <a:r>
              <a:rPr lang="fr-FR" dirty="0" smtClean="0"/>
              <a:t>Fonctionnalité : scripts</a:t>
            </a:r>
            <a:endParaRPr lang="fr-FR" cap="non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30" y="4221088"/>
            <a:ext cx="2562051" cy="17241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1541267"/>
            <a:ext cx="3674740" cy="88172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80" y="2560230"/>
            <a:ext cx="2664296" cy="19372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6376" y="2244271"/>
            <a:ext cx="3095983" cy="1976817"/>
          </a:xfrm>
          <a:prstGeom prst="rect">
            <a:avLst/>
          </a:prstGeom>
        </p:spPr>
      </p:pic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3735155327"/>
              </p:ext>
            </p:extLst>
          </p:nvPr>
        </p:nvGraphicFramePr>
        <p:xfrm>
          <a:off x="1763688" y="1810668"/>
          <a:ext cx="5184576" cy="282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397844" y="1086294"/>
            <a:ext cx="8712968" cy="1296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E7203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273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E7203"/>
              </a:buClr>
              <a:buFont typeface="Arial" panose="020B0604020202020204" pitchFamily="34" charset="0"/>
              <a:buChar char="–"/>
              <a:defRPr sz="2400" kern="1200">
                <a:solidFill>
                  <a:srgbClr val="273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E7203"/>
              </a:buClr>
              <a:buFont typeface="Arial" panose="020B0604020202020204" pitchFamily="34" charset="0"/>
              <a:buChar char="•"/>
              <a:defRPr sz="2000" kern="1200">
                <a:solidFill>
                  <a:srgbClr val="273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E7203"/>
              </a:buClr>
              <a:buFont typeface="Arial" panose="020B0604020202020204" pitchFamily="34" charset="0"/>
              <a:buChar char="–"/>
              <a:defRPr sz="1800" kern="1200">
                <a:solidFill>
                  <a:srgbClr val="273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E7203"/>
              </a:buClr>
              <a:buFont typeface="Arial" panose="020B0604020202020204" pitchFamily="34" charset="0"/>
              <a:buChar char="»"/>
              <a:defRPr sz="1800" kern="1200">
                <a:solidFill>
                  <a:srgbClr val="273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script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 composé de données hétérogènes (Banque de France,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Altares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InfoGreffe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7313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Celle-ci sont consolidées dans un rapport unique disponible à l’affichage et au format PDF.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273138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91854" y="3309002"/>
            <a:ext cx="3034794" cy="138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7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904656" cy="430887"/>
          </a:xfrm>
        </p:spPr>
        <p:txBody>
          <a:bodyPr/>
          <a:lstStyle/>
          <a:p>
            <a:r>
              <a:rPr lang="fr-FR" dirty="0" smtClean="0"/>
              <a:t>Profils : habilitations par utilisateurs :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913777"/>
            <a:ext cx="6624736" cy="505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2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8367"/>
            <a:ext cx="7056784" cy="430887"/>
          </a:xfrm>
        </p:spPr>
        <p:txBody>
          <a:bodyPr/>
          <a:lstStyle/>
          <a:p>
            <a:r>
              <a:rPr lang="fr-FR" dirty="0" smtClean="0"/>
              <a:t>PRINCIPES D’UTILISATION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92359" y="1340768"/>
            <a:ext cx="81032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C00000"/>
                </a:solidFill>
              </a:rPr>
              <a:t>Ne </a:t>
            </a:r>
            <a:r>
              <a:rPr lang="fr-FR" b="1" dirty="0">
                <a:solidFill>
                  <a:srgbClr val="C00000"/>
                </a:solidFill>
              </a:rPr>
              <a:t>plus utiliser les anciens accès pour les </a:t>
            </a:r>
            <a:r>
              <a:rPr lang="fr-FR" b="1" dirty="0" smtClean="0">
                <a:solidFill>
                  <a:srgbClr val="C00000"/>
                </a:solidFill>
              </a:rPr>
              <a:t>interrogations unitaires </a:t>
            </a:r>
            <a:r>
              <a:rPr lang="fr-FR" b="1" dirty="0">
                <a:solidFill>
                  <a:srgbClr val="C00000"/>
                </a:solidFill>
              </a:rPr>
              <a:t>FIBEN, FCC, FICP, ELLIPRO, </a:t>
            </a:r>
            <a:r>
              <a:rPr lang="fr-FR" b="1" dirty="0" err="1">
                <a:solidFill>
                  <a:srgbClr val="C00000"/>
                </a:solidFill>
              </a:rPr>
              <a:t>Infogreffe</a:t>
            </a:r>
            <a:r>
              <a:rPr lang="fr-FR" b="1" dirty="0" smtClean="0">
                <a:solidFill>
                  <a:srgbClr val="C00000"/>
                </a:solidFill>
              </a:rPr>
              <a:t>.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b="1" dirty="0" smtClean="0">
              <a:solidFill>
                <a:srgbClr val="C00000"/>
              </a:solidFill>
            </a:endParaRP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C00000"/>
                </a:solidFill>
              </a:rPr>
              <a:t>Utiliser systématiquement le portail Synapse</a:t>
            </a:r>
            <a:r>
              <a:rPr lang="fr-FR" b="1" dirty="0" smtClean="0">
                <a:solidFill>
                  <a:srgbClr val="C00000"/>
                </a:solidFill>
              </a:rPr>
              <a:t>.</a:t>
            </a:r>
            <a:endParaRPr lang="fr-FR" b="1" dirty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00" b="1" dirty="0" smtClean="0">
              <a:solidFill>
                <a:srgbClr val="C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1963" y="2924944"/>
            <a:ext cx="85023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500" b="1" dirty="0">
              <a:solidFill>
                <a:srgbClr val="C00000"/>
              </a:solidFill>
            </a:endParaRP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C00000"/>
                </a:solidFill>
              </a:rPr>
              <a:t>Substitution des justificatifs </a:t>
            </a:r>
            <a:r>
              <a:rPr lang="fr-FR" b="1" dirty="0">
                <a:solidFill>
                  <a:srgbClr val="C00000"/>
                </a:solidFill>
              </a:rPr>
              <a:t>par </a:t>
            </a:r>
            <a:r>
              <a:rPr lang="fr-FR" b="1" dirty="0" smtClean="0">
                <a:solidFill>
                  <a:srgbClr val="C00000"/>
                </a:solidFill>
              </a:rPr>
              <a:t>les rapports et interrogations Synapse </a:t>
            </a:r>
            <a:r>
              <a:rPr lang="fr-FR" b="1" dirty="0">
                <a:solidFill>
                  <a:srgbClr val="C00000"/>
                </a:solidFill>
              </a:rPr>
              <a:t>pour tous les </a:t>
            </a:r>
            <a:r>
              <a:rPr lang="fr-FR" b="1" dirty="0" err="1">
                <a:solidFill>
                  <a:srgbClr val="C00000"/>
                </a:solidFill>
              </a:rPr>
              <a:t>process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smtClean="0">
                <a:solidFill>
                  <a:srgbClr val="C00000"/>
                </a:solidFill>
              </a:rPr>
              <a:t>concernés pour :</a:t>
            </a:r>
          </a:p>
          <a:p>
            <a:pPr marL="1200150" lvl="2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/>
              <a:t>l</a:t>
            </a:r>
            <a:r>
              <a:rPr lang="fr-FR" dirty="0" smtClean="0"/>
              <a:t>es interrogations FIBEN BDF </a:t>
            </a:r>
            <a:r>
              <a:rPr lang="fr-FR" dirty="0"/>
              <a:t>actuelles (FCC, FIBEN</a:t>
            </a:r>
            <a:r>
              <a:rPr lang="fr-FR" dirty="0" smtClean="0"/>
              <a:t>…)</a:t>
            </a:r>
          </a:p>
          <a:p>
            <a:pPr marL="1200150" lvl="2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/>
              <a:t>l</a:t>
            </a:r>
            <a:r>
              <a:rPr lang="fr-FR" dirty="0" smtClean="0"/>
              <a:t>es interrogations ELLIPRO</a:t>
            </a:r>
          </a:p>
          <a:p>
            <a:pPr lvl="1" algn="just"/>
            <a:endParaRPr lang="fr-FR" sz="1100" i="1" dirty="0" smtClean="0"/>
          </a:p>
          <a:p>
            <a:pPr lvl="1" algn="just"/>
            <a:r>
              <a:rPr lang="fr-FR" sz="1200" i="1" dirty="0" smtClean="0"/>
              <a:t>Nota </a:t>
            </a:r>
            <a:r>
              <a:rPr lang="fr-FR" sz="1200" i="1" dirty="0" smtClean="0"/>
              <a:t>: </a:t>
            </a:r>
            <a:r>
              <a:rPr lang="fr-FR" sz="1200" i="1" u="sng" dirty="0"/>
              <a:t>Lors des opérations de révisions annuelles et de demandes de concours</a:t>
            </a:r>
            <a:r>
              <a:rPr lang="fr-FR" sz="1200" i="1" dirty="0"/>
              <a:t>, pour les clients hors </a:t>
            </a:r>
            <a:r>
              <a:rPr lang="fr-FR" sz="1200" i="1" dirty="0" err="1"/>
              <a:t>Infogreffe</a:t>
            </a:r>
            <a:r>
              <a:rPr lang="fr-FR" sz="1200" i="1" dirty="0"/>
              <a:t> (actuellement Moselle et Alsace hors Strasbourg et Mulhouse), seront considérés comme suffisants pour la vérification des données KBIS, en lieu et place des interrogations </a:t>
            </a:r>
            <a:r>
              <a:rPr lang="fr-FR" sz="1200" i="1" dirty="0" err="1"/>
              <a:t>Ellipro</a:t>
            </a:r>
            <a:r>
              <a:rPr lang="fr-FR" sz="1200" i="1" dirty="0"/>
              <a:t> utilisées actuellement :</a:t>
            </a:r>
          </a:p>
          <a:p>
            <a:pPr lvl="1" algn="just"/>
            <a:r>
              <a:rPr lang="fr-FR" sz="1200" i="1" dirty="0"/>
              <a:t>-          les scripts synapse correspondants ( via interrogation du module FIBEN 27)</a:t>
            </a:r>
          </a:p>
          <a:p>
            <a:pPr lvl="1" algn="just"/>
            <a:r>
              <a:rPr lang="fr-FR" sz="1200" i="1" dirty="0"/>
              <a:t>-          une interrogation unitaire </a:t>
            </a:r>
            <a:r>
              <a:rPr lang="fr-FR" sz="1200" i="1" dirty="0" err="1"/>
              <a:t>Altares</a:t>
            </a:r>
            <a:r>
              <a:rPr lang="fr-FR" sz="1200" i="1" dirty="0"/>
              <a:t> / </a:t>
            </a:r>
            <a:r>
              <a:rPr lang="fr-FR" sz="1200" i="1" dirty="0" err="1"/>
              <a:t>intuiz</a:t>
            </a:r>
            <a:r>
              <a:rPr lang="fr-FR" sz="1200" i="1" dirty="0"/>
              <a:t> de la liste des Dirigeants</a:t>
            </a:r>
            <a:r>
              <a:rPr lang="fr-FR" sz="1200" i="1" dirty="0" smtClean="0"/>
              <a:t>.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345575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392488" cy="430887"/>
          </a:xfrm>
        </p:spPr>
        <p:txBody>
          <a:bodyPr/>
          <a:lstStyle/>
          <a:p>
            <a:r>
              <a:rPr lang="fr-FR" dirty="0" smtClean="0"/>
              <a:t>synapse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052736"/>
            <a:ext cx="4536504" cy="3421666"/>
          </a:xfrm>
          <a:prstGeom prst="rect">
            <a:avLst/>
          </a:prstGeom>
          <a:ln>
            <a:solidFill>
              <a:srgbClr val="223A5A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04864"/>
            <a:ext cx="4320480" cy="37802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620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Accès et page d’accueil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06442" y="3097267"/>
            <a:ext cx="82089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C00000"/>
                </a:solidFill>
              </a:rPr>
              <a:t>Connexion :</a:t>
            </a:r>
            <a:endParaRPr lang="fr-FR" b="1" dirty="0">
              <a:solidFill>
                <a:srgbClr val="C00000"/>
              </a:solidFill>
            </a:endParaRPr>
          </a:p>
          <a:p>
            <a:pPr lvl="1" algn="just"/>
            <a:r>
              <a:rPr lang="fr-FR" dirty="0" smtClean="0"/>
              <a:t>L’utilisateur </a:t>
            </a:r>
            <a:r>
              <a:rPr lang="fr-FR" dirty="0"/>
              <a:t>sera </a:t>
            </a:r>
            <a:r>
              <a:rPr lang="fr-FR" dirty="0" smtClean="0"/>
              <a:t>automatiquement </a:t>
            </a:r>
            <a:r>
              <a:rPr lang="fr-FR" dirty="0"/>
              <a:t>identifié sur l’application Synapse (SSO) et héritera du profil préalablement défini par le service habilitation de la caisse. </a:t>
            </a:r>
          </a:p>
          <a:p>
            <a:pPr lvl="1" algn="just"/>
            <a:endParaRPr lang="fr-FR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C00000"/>
                </a:solidFill>
              </a:rPr>
              <a:t>Page </a:t>
            </a:r>
            <a:r>
              <a:rPr lang="fr-FR" b="1" dirty="0">
                <a:solidFill>
                  <a:srgbClr val="C00000"/>
                </a:solidFill>
              </a:rPr>
              <a:t>d’accueil :</a:t>
            </a:r>
          </a:p>
          <a:p>
            <a:pPr lvl="1" algn="just"/>
            <a:endParaRPr lang="fr-FR" sz="1600" dirty="0" smtClean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05" y="4581128"/>
            <a:ext cx="7920880" cy="137836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06442" y="1071761"/>
            <a:ext cx="82089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C00000"/>
                </a:solidFill>
              </a:rPr>
              <a:t>Trois accès :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b="1" dirty="0"/>
              <a:t>Le lien internet : </a:t>
            </a:r>
            <a:r>
              <a:rPr lang="fr-FR" dirty="0">
                <a:hlinkClick r:id="rId4"/>
              </a:rPr>
              <a:t>https://cegee.syspertec.com  </a:t>
            </a:r>
            <a:endParaRPr lang="fr-FR" b="1" dirty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dirty="0" smtClean="0"/>
              <a:t>Les accès poste de travail : Synapse</a:t>
            </a: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fr-FR" dirty="0" smtClean="0"/>
              <a:t>Pour tous : </a:t>
            </a:r>
            <a:r>
              <a:rPr lang="fr-FR" b="1" dirty="0" smtClean="0"/>
              <a:t>Intranet</a:t>
            </a:r>
            <a:r>
              <a:rPr lang="fr-FR" dirty="0" smtClean="0"/>
              <a:t> </a:t>
            </a:r>
            <a:r>
              <a:rPr lang="fr-FR" dirty="0"/>
              <a:t>pour tous sous </a:t>
            </a:r>
            <a:r>
              <a:rPr lang="fr-FR" b="1" dirty="0"/>
              <a:t>Expertise / Applications</a:t>
            </a: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r>
              <a:rPr lang="fr-FR" dirty="0" smtClean="0"/>
              <a:t>BDR : BDR Net par le moteur de recherche : mot clé « Synapse »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b="1" dirty="0" smtClean="0"/>
              <a:t>PCM : </a:t>
            </a:r>
            <a:r>
              <a:rPr lang="fr-FR" dirty="0" smtClean="0"/>
              <a:t>pour </a:t>
            </a:r>
            <a:r>
              <a:rPr lang="fr-FR" dirty="0"/>
              <a:t>les commerciaux sous </a:t>
            </a:r>
            <a:r>
              <a:rPr lang="fr-FR" b="1" dirty="0" smtClean="0"/>
              <a:t>Divers </a:t>
            </a:r>
            <a:r>
              <a:rPr lang="fr-FR" sz="1200" dirty="0" smtClean="0">
                <a:sym typeface="Wingdings" panose="05000000000000000000" pitchFamily="2" charset="2"/>
              </a:rPr>
              <a:t> </a:t>
            </a:r>
            <a:r>
              <a:rPr lang="fr-FR" sz="1600" i="1" dirty="0" smtClean="0"/>
              <a:t>conseil : taper dans les recherches « synapse »</a:t>
            </a:r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103748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Exécution des scripts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21672" y="1200378"/>
            <a:ext cx="2664296" cy="291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Ouvrir le menu « Requêtes | Scripts »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436" y="2165372"/>
            <a:ext cx="6408712" cy="3460730"/>
          </a:xfrm>
          <a:prstGeom prst="rect">
            <a:avLst/>
          </a:prstGeom>
        </p:spPr>
      </p:pic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30584" y="1564573"/>
            <a:ext cx="2272264" cy="4362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sélectionner « par clé </a:t>
            </a:r>
            <a:r>
              <a:rPr lang="fr-FR" sz="1100" dirty="0" err="1" smtClean="0">
                <a:solidFill>
                  <a:schemeClr val="tx1"/>
                </a:solidFill>
              </a:rPr>
              <a:t>Siren</a:t>
            </a:r>
            <a:r>
              <a:rPr lang="fr-FR" sz="1100" dirty="0" smtClean="0">
                <a:solidFill>
                  <a:schemeClr val="tx1"/>
                </a:solidFill>
              </a:rPr>
              <a:t>/Siret ». </a:t>
            </a:r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43488" y="3751073"/>
            <a:ext cx="2259360" cy="3940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Ouvrir la rubrique « Caisse d’Epargne », 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55987" y="4197539"/>
            <a:ext cx="2304256" cy="4622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Cocher le script souhaité, remplir le formulaire si nécessaire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07504" y="5149736"/>
            <a:ext cx="2753072" cy="3619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appuyer sur le bouton « Emettre ». 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2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79204" y="3021892"/>
            <a:ext cx="2272264" cy="4362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Renseigner la clé </a:t>
            </a:r>
            <a:r>
              <a:rPr lang="fr-FR" sz="1100" dirty="0" err="1" smtClean="0">
                <a:solidFill>
                  <a:schemeClr val="tx1"/>
                </a:solidFill>
              </a:rPr>
              <a:t>siren</a:t>
            </a:r>
            <a:r>
              <a:rPr lang="fr-FR" sz="1100" dirty="0" smtClean="0">
                <a:solidFill>
                  <a:schemeClr val="tx1"/>
                </a:solidFill>
              </a:rPr>
              <a:t>/</a:t>
            </a:r>
            <a:r>
              <a:rPr lang="fr-FR" sz="1100" dirty="0" err="1" smtClean="0">
                <a:solidFill>
                  <a:schemeClr val="tx1"/>
                </a:solidFill>
              </a:rPr>
              <a:t>siret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3" y="1981798"/>
            <a:ext cx="1255961" cy="1052684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>
            <a:off x="2451468" y="1412776"/>
            <a:ext cx="1400452" cy="7200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334600" y="1981798"/>
            <a:ext cx="204952" cy="3007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2326061" y="3137429"/>
            <a:ext cx="264600" cy="83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2070831" y="3891923"/>
            <a:ext cx="519829" cy="110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2070831" y="4435778"/>
            <a:ext cx="430311" cy="4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2590660" y="5229200"/>
            <a:ext cx="2917444" cy="264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09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8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Exécution des scripts : saisies en entrée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8544" y="1050168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Les scripts suivants demandent quelques précisions selon les situations qui détermineront les informations présentes dans le rapport. A noter que des informations seront présentes selon les données issues directement des données externes.</a:t>
            </a:r>
          </a:p>
        </p:txBody>
      </p:sp>
      <p:sp>
        <p:nvSpPr>
          <p:cNvPr id="12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688685" y="1585642"/>
            <a:ext cx="8352928" cy="864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u="sng" cap="none" dirty="0" smtClean="0">
                <a:solidFill>
                  <a:srgbClr val="C00000"/>
                </a:solidFill>
              </a:rPr>
              <a:t>ENTREE EN RELATION: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cap="none" dirty="0" smtClean="0">
                <a:solidFill>
                  <a:schemeClr val="tx1"/>
                </a:solidFill>
              </a:rPr>
              <a:t>La saisie de 4 autres clés BDF peut permettre de disposer de FCC supplémentaires.</a:t>
            </a:r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755576" y="4161764"/>
            <a:ext cx="8557702" cy="1243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u="sng" cap="none" dirty="0" smtClean="0">
                <a:solidFill>
                  <a:srgbClr val="C00000"/>
                </a:solidFill>
              </a:rPr>
              <a:t>REVISION ANNUELLE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cap="none" dirty="0">
                <a:solidFill>
                  <a:schemeClr val="tx1"/>
                </a:solidFill>
              </a:rPr>
              <a:t>Indiquer si les encours du SIREN dans nos livres sont supérieurs à 25K€ </a:t>
            </a:r>
            <a:endParaRPr lang="fr-FR" sz="1200" b="0" cap="none" dirty="0" smtClean="0">
              <a:solidFill>
                <a:schemeClr val="tx1"/>
              </a:solidFill>
            </a:endParaRPr>
          </a:p>
          <a:p>
            <a:r>
              <a:rPr lang="fr-FR" sz="1200" b="0" cap="none" dirty="0">
                <a:solidFill>
                  <a:schemeClr val="tx1"/>
                </a:solidFill>
              </a:rPr>
              <a:t> </a:t>
            </a:r>
            <a:r>
              <a:rPr lang="fr-FR" sz="1200" b="0" cap="none" dirty="0" smtClean="0">
                <a:solidFill>
                  <a:schemeClr val="tx1"/>
                </a:solidFill>
              </a:rPr>
              <a:t>    </a:t>
            </a:r>
            <a:r>
              <a:rPr lang="fr-FR" sz="1200" i="1" cap="none" dirty="0">
                <a:solidFill>
                  <a:schemeClr val="accent4">
                    <a:lumMod val="75000"/>
                  </a:schemeClr>
                </a:solidFill>
              </a:rPr>
              <a:t>ATTENTION !! Le champ est présélectionné en  « encours &gt;= 25K€ </a:t>
            </a:r>
            <a:r>
              <a:rPr lang="fr-FR" sz="1200" i="1" cap="none" dirty="0" smtClean="0">
                <a:solidFill>
                  <a:schemeClr val="accent4">
                    <a:lumMod val="75000"/>
                  </a:schemeClr>
                </a:solidFill>
              </a:rPr>
              <a:t>»</a:t>
            </a:r>
            <a:endParaRPr lang="fr-FR" sz="1200" b="0" i="1" cap="none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416" y="4973244"/>
            <a:ext cx="5235189" cy="8640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416" y="2204864"/>
            <a:ext cx="5094864" cy="17176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358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Exécution des scripts : saisies en entrée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043608" y="1268760"/>
            <a:ext cx="8557702" cy="12435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u="sng" cap="none" dirty="0" smtClean="0">
                <a:solidFill>
                  <a:srgbClr val="C00000"/>
                </a:solidFill>
              </a:rPr>
              <a:t>DEMANDE DE CONCOURS: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cap="none" dirty="0" smtClean="0">
                <a:solidFill>
                  <a:schemeClr val="tx1"/>
                </a:solidFill>
              </a:rPr>
              <a:t>Indiquer si les encours du SIREN dans nos livres sont supérieurs à 25K€ </a:t>
            </a:r>
          </a:p>
          <a:p>
            <a:r>
              <a:rPr lang="fr-FR" sz="1200" b="0" cap="none" dirty="0" smtClean="0">
                <a:solidFill>
                  <a:schemeClr val="tx1"/>
                </a:solidFill>
              </a:rPr>
              <a:t>     </a:t>
            </a:r>
            <a:r>
              <a:rPr lang="fr-FR" sz="1200" i="1" cap="none" dirty="0" smtClean="0">
                <a:solidFill>
                  <a:schemeClr val="accent4">
                    <a:lumMod val="75000"/>
                  </a:schemeClr>
                </a:solidFill>
              </a:rPr>
              <a:t>ATTENTION !! Le champ est présélectionné en  « encours &gt;= 25K€ »</a:t>
            </a:r>
            <a:endParaRPr lang="fr-FR" sz="1200" b="0" i="1" cap="none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cap="none" dirty="0" smtClean="0">
                <a:solidFill>
                  <a:schemeClr val="tx1"/>
                </a:solidFill>
              </a:rPr>
              <a:t>Indiquer si la demande de concours est dans le cadre d’une entrée en relation (Interrogation des FCC)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cap="none" dirty="0" smtClean="0">
                <a:solidFill>
                  <a:schemeClr val="tx1"/>
                </a:solidFill>
              </a:rPr>
              <a:t>Indiquer si l’opération inclut une prise de garantie sur fonds de commerce (Interrogation </a:t>
            </a:r>
            <a:r>
              <a:rPr lang="fr-FR" sz="1200" b="0" cap="none" dirty="0" err="1" smtClean="0">
                <a:solidFill>
                  <a:schemeClr val="tx1"/>
                </a:solidFill>
              </a:rPr>
              <a:t>Infogreffe</a:t>
            </a:r>
            <a:r>
              <a:rPr lang="fr-FR" sz="1200" b="0" cap="none" dirty="0" smtClean="0">
                <a:solidFill>
                  <a:schemeClr val="tx1"/>
                </a:solidFill>
              </a:rPr>
              <a:t> sur les NP Fonds de commerce)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cap="none" dirty="0">
                <a:solidFill>
                  <a:schemeClr val="tx1"/>
                </a:solidFill>
              </a:rPr>
              <a:t>La saisie de 4 autres clés BDF peut permettre de disposer de FCC supplémentaires</a:t>
            </a:r>
            <a:r>
              <a:rPr lang="fr-FR" sz="1200" b="0" cap="none" dirty="0" smtClean="0">
                <a:solidFill>
                  <a:schemeClr val="tx1"/>
                </a:solidFill>
              </a:rPr>
              <a:t>..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2874463"/>
            <a:ext cx="5337254" cy="21408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243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Accès aux résultats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17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5E5EC9-0295-42D0-AFB1-74C6B2D20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340768"/>
            <a:ext cx="6080569" cy="165759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79512" y="1268760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ym typeface="Wingdings" panose="05000000000000000000" pitchFamily="2" charset="2"/>
              </a:rPr>
              <a:t> </a:t>
            </a:r>
            <a:r>
              <a:rPr lang="fr-FR" sz="1600" dirty="0" smtClean="0"/>
              <a:t>Cette page est accessible depuis le choix « Réponses » ou en cliquant sur l’icône SYNAPSE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2627784" y="1628800"/>
            <a:ext cx="2376264" cy="3600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251520" y="3254582"/>
            <a:ext cx="6378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ym typeface="Wingdings" panose="05000000000000000000" pitchFamily="2" charset="2"/>
              </a:rPr>
              <a:t> </a:t>
            </a:r>
            <a:r>
              <a:rPr lang="fr-FR" sz="1600" dirty="0" smtClean="0"/>
              <a:t>Les icônes de la page de résultat donnent respectivement accès à :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84" y="3719607"/>
            <a:ext cx="8246516" cy="233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2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scripts: </a:t>
            </a:r>
            <a:r>
              <a:rPr lang="fr-FR" cap="none" dirty="0" smtClean="0"/>
              <a:t>rapport d’exécution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07504" y="1052736"/>
            <a:ext cx="2664296" cy="291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cap="none" dirty="0" smtClean="0">
                <a:solidFill>
                  <a:schemeClr val="tx1"/>
                </a:solidFill>
              </a:rPr>
              <a:t>Titre du script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85313" y="1613880"/>
            <a:ext cx="2664296" cy="291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cap="none" dirty="0" smtClean="0">
                <a:solidFill>
                  <a:schemeClr val="tx1"/>
                </a:solidFill>
              </a:rPr>
              <a:t>Rappel des paramètres d’entrée</a:t>
            </a:r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07504" y="2385282"/>
            <a:ext cx="2664296" cy="6046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cap="none" dirty="0" smtClean="0">
                <a:solidFill>
                  <a:schemeClr val="tx1"/>
                </a:solidFill>
              </a:rPr>
              <a:t>Date et heure de traitement</a:t>
            </a:r>
          </a:p>
          <a:p>
            <a:r>
              <a:rPr lang="fr-FR" sz="1100" cap="none" dirty="0" smtClean="0">
                <a:solidFill>
                  <a:schemeClr val="tx1"/>
                </a:solidFill>
              </a:rPr>
              <a:t>Information sur la société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08504" y="3921673"/>
            <a:ext cx="2664296" cy="291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cap="none" dirty="0" smtClean="0">
                <a:solidFill>
                  <a:schemeClr val="tx1"/>
                </a:solidFill>
              </a:rPr>
              <a:t>Liste et résultat des interrogations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318B69-5C0E-4825-ABA2-3E09FADDBE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884" t="8711" r="-238" b="56447"/>
          <a:stretch/>
        </p:blipFill>
        <p:spPr>
          <a:xfrm>
            <a:off x="175384" y="4293096"/>
            <a:ext cx="1944216" cy="1152128"/>
          </a:xfrm>
          <a:prstGeom prst="rect">
            <a:avLst/>
          </a:prstGeom>
        </p:spPr>
      </p:pic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6588224" y="3539528"/>
            <a:ext cx="2448272" cy="72350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cap="none" dirty="0" smtClean="0">
                <a:solidFill>
                  <a:schemeClr val="tx1"/>
                </a:solidFill>
              </a:rPr>
              <a:t>Chaque résultat d’interrogation est directement accessible en cliquant sur l’élément indiqué, que ce soit dans le logiciel ou dans le rapport </a:t>
            </a:r>
            <a:r>
              <a:rPr lang="fr-FR" sz="1100" cap="none" dirty="0" err="1" smtClean="0">
                <a:solidFill>
                  <a:schemeClr val="tx1"/>
                </a:solidFill>
              </a:rPr>
              <a:t>pdf</a:t>
            </a:r>
            <a:endParaRPr lang="fr-FR" sz="1100" cap="none" dirty="0" smtClean="0">
              <a:solidFill>
                <a:schemeClr val="tx1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1115616" y="1191587"/>
            <a:ext cx="1229878" cy="51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1951042" y="1759607"/>
            <a:ext cx="365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ccolade ouvrante 19"/>
          <p:cNvSpPr/>
          <p:nvPr/>
        </p:nvSpPr>
        <p:spPr>
          <a:xfrm>
            <a:off x="2225379" y="1406171"/>
            <a:ext cx="182891" cy="6866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Accolade ouvrante 20"/>
          <p:cNvSpPr/>
          <p:nvPr/>
        </p:nvSpPr>
        <p:spPr>
          <a:xfrm>
            <a:off x="2148269" y="3352407"/>
            <a:ext cx="168556" cy="266888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1883231" y="4230774"/>
            <a:ext cx="365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1768151" y="2566615"/>
            <a:ext cx="57734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051" y="908600"/>
            <a:ext cx="3384782" cy="4968552"/>
          </a:xfrm>
          <a:prstGeom prst="rect">
            <a:avLst/>
          </a:prstGeom>
        </p:spPr>
      </p:pic>
      <p:cxnSp>
        <p:nvCxnSpPr>
          <p:cNvPr id="25" name="Connecteur droit avec flèche 24"/>
          <p:cNvCxnSpPr/>
          <p:nvPr/>
        </p:nvCxnSpPr>
        <p:spPr>
          <a:xfrm>
            <a:off x="4139952" y="3645024"/>
            <a:ext cx="24482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54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 smtClean="0"/>
              <a:t>interrogations unitaires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21672" y="1200378"/>
            <a:ext cx="2664296" cy="291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Ouvrir le menu « Requêtes | Scripts »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30584" y="1564573"/>
            <a:ext cx="2272264" cy="4362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sélectionner « par clé </a:t>
            </a:r>
            <a:r>
              <a:rPr lang="fr-FR" sz="1100" dirty="0" err="1" smtClean="0">
                <a:solidFill>
                  <a:schemeClr val="tx1"/>
                </a:solidFill>
              </a:rPr>
              <a:t>Siren</a:t>
            </a:r>
            <a:r>
              <a:rPr lang="fr-FR" sz="1100" dirty="0" smtClean="0">
                <a:solidFill>
                  <a:schemeClr val="tx1"/>
                </a:solidFill>
              </a:rPr>
              <a:t>/Siret ». </a:t>
            </a:r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53862" y="3626537"/>
            <a:ext cx="2259360" cy="3940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Ouvrir la rubrique </a:t>
            </a:r>
          </a:p>
          <a:p>
            <a:r>
              <a:rPr lang="fr-FR" sz="1100" dirty="0" smtClean="0">
                <a:solidFill>
                  <a:schemeClr val="tx1"/>
                </a:solidFill>
              </a:rPr>
              <a:t>souhaitée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55987" y="4197539"/>
            <a:ext cx="2304256" cy="4622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Cocher l(es) interrogations souhaitée(s)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77284" y="5646331"/>
            <a:ext cx="2753072" cy="3619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appuyer sur le bouton « Emettre ». 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2" name="Espace réservé du contenu 4">
            <a:extLst>
              <a:ext uri="{FF2B5EF4-FFF2-40B4-BE49-F238E27FC236}">
                <a16:creationId xmlns:a16="http://schemas.microsoft.com/office/drawing/2014/main" id="{8AB3D065-EEA2-4B55-844A-25F191FA6D80}"/>
              </a:ext>
            </a:extLst>
          </p:cNvPr>
          <p:cNvSpPr txBox="1">
            <a:spLocks/>
          </p:cNvSpPr>
          <p:nvPr/>
        </p:nvSpPr>
        <p:spPr>
          <a:xfrm>
            <a:off x="179204" y="3021892"/>
            <a:ext cx="2272264" cy="4362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3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>
                <a:solidFill>
                  <a:schemeClr val="tx1"/>
                </a:solidFill>
              </a:rPr>
              <a:t>Renseigner la clé </a:t>
            </a:r>
            <a:r>
              <a:rPr lang="fr-FR" sz="1100" dirty="0" err="1" smtClean="0">
                <a:solidFill>
                  <a:schemeClr val="tx1"/>
                </a:solidFill>
              </a:rPr>
              <a:t>siren</a:t>
            </a:r>
            <a:r>
              <a:rPr lang="fr-FR" sz="1100" dirty="0" smtClean="0">
                <a:solidFill>
                  <a:schemeClr val="tx1"/>
                </a:solidFill>
              </a:rPr>
              <a:t>/</a:t>
            </a:r>
            <a:r>
              <a:rPr lang="fr-FR" sz="1100" dirty="0" err="1" smtClean="0">
                <a:solidFill>
                  <a:schemeClr val="tx1"/>
                </a:solidFill>
              </a:rPr>
              <a:t>siret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33" y="1981798"/>
            <a:ext cx="1255961" cy="1052684"/>
          </a:xfrm>
          <a:prstGeom prst="rect">
            <a:avLst/>
          </a:prstGeom>
        </p:spPr>
      </p:pic>
      <p:cxnSp>
        <p:nvCxnSpPr>
          <p:cNvPr id="14" name="Connecteur droit avec flèche 13"/>
          <p:cNvCxnSpPr/>
          <p:nvPr/>
        </p:nvCxnSpPr>
        <p:spPr>
          <a:xfrm>
            <a:off x="334600" y="1981798"/>
            <a:ext cx="204952" cy="3007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2326061" y="2209070"/>
            <a:ext cx="486461" cy="92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1547664" y="3781539"/>
            <a:ext cx="1176938" cy="50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2187692" y="4339403"/>
            <a:ext cx="536910" cy="4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2522" y="1306577"/>
            <a:ext cx="6372787" cy="4675506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>
            <a:off x="2451468" y="1412776"/>
            <a:ext cx="1616476" cy="1517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2590660" y="5800803"/>
            <a:ext cx="2917444" cy="264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54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8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84222" y="3068960"/>
            <a:ext cx="3132032" cy="1080120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dirty="0"/>
              <a:t>INTEGRATION DANS LES PROCESS </a:t>
            </a:r>
            <a:br>
              <a:rPr lang="fr-FR" sz="2800" dirty="0"/>
            </a:br>
            <a:endParaRPr lang="fr-FR" sz="2600" dirty="0" smtClean="0"/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76664" cy="769441"/>
          </a:xfrm>
        </p:spPr>
        <p:txBody>
          <a:bodyPr/>
          <a:lstStyle/>
          <a:p>
            <a:r>
              <a:rPr lang="fr-FR" dirty="0" smtClean="0"/>
              <a:t>INTEGRATION DANS LES PROCESS </a:t>
            </a:r>
            <a:br>
              <a:rPr lang="fr-FR" dirty="0" smtClean="0"/>
            </a:br>
            <a:r>
              <a:rPr lang="fr-FR" dirty="0" smtClean="0"/>
              <a:t>&amp; dans les dispositifs de contrôle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2976" y="1196752"/>
            <a:ext cx="850234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spcAft>
                <a:spcPts val="600"/>
              </a:spcAft>
            </a:pPr>
            <a:endParaRPr lang="fr-FR" sz="500" b="1" dirty="0" smtClean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>
                <a:solidFill>
                  <a:srgbClr val="C00000"/>
                </a:solidFill>
              </a:rPr>
              <a:t>T</a:t>
            </a:r>
            <a:r>
              <a:rPr lang="fr-FR" sz="1700" b="1" dirty="0" smtClean="0">
                <a:solidFill>
                  <a:srgbClr val="C00000"/>
                </a:solidFill>
              </a:rPr>
              <a:t>iming d’exigence des interrogations: inchangé et PDF horodatés pour faciliter les contrôles.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700" b="1" dirty="0" smtClean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12976" y="1832045"/>
            <a:ext cx="810329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u="sng" dirty="0" smtClean="0">
                <a:solidFill>
                  <a:srgbClr val="C00000"/>
                </a:solidFill>
              </a:rPr>
              <a:t>Interrogations unitaires spécifiques </a:t>
            </a:r>
            <a:r>
              <a:rPr lang="fr-FR" b="1" dirty="0" smtClean="0">
                <a:solidFill>
                  <a:srgbClr val="C00000"/>
                </a:solidFill>
              </a:rPr>
              <a:t>:</a:t>
            </a: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dirty="0" smtClean="0"/>
              <a:t>Bénéficiaires effectifs : ALTARES / liens capitalistiques</a:t>
            </a: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dirty="0" smtClean="0"/>
              <a:t>Si besoin de module FIBEN </a:t>
            </a:r>
            <a:r>
              <a:rPr lang="fr-FR" dirty="0" smtClean="0"/>
              <a:t>hors </a:t>
            </a:r>
            <a:r>
              <a:rPr lang="fr-FR" dirty="0" smtClean="0"/>
              <a:t>modules disponibles: </a:t>
            </a:r>
            <a:endParaRPr lang="fr-FR" dirty="0" smtClean="0"/>
          </a:p>
          <a:p>
            <a:pPr marL="1200150" lvl="2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dirty="0" smtClean="0"/>
              <a:t>Elles doivent faire l’objet d’une demande mail à l’adresse suivante : </a:t>
            </a:r>
            <a:r>
              <a:rPr lang="fr-FR" u="sng" dirty="0" smtClean="0">
                <a:hlinkClick r:id="rId3"/>
              </a:rPr>
              <a:t>cegee-b-delegations-risques@cegee.caisse-epargne.fr</a:t>
            </a:r>
            <a:r>
              <a:rPr lang="fr-FR" dirty="0"/>
              <a:t> </a:t>
            </a:r>
            <a:r>
              <a:rPr lang="fr-FR" sz="1400" i="1" dirty="0" smtClean="0"/>
              <a:t>(Service Suivi et Détection des crédits)</a:t>
            </a:r>
            <a:endParaRPr lang="fr-FR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683568" y="3717032"/>
            <a:ext cx="810329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u="sng" dirty="0">
                <a:solidFill>
                  <a:srgbClr val="C00000"/>
                </a:solidFill>
              </a:rPr>
              <a:t>Point spécifique FCC des </a:t>
            </a:r>
            <a:r>
              <a:rPr lang="fr-FR" b="1" u="sng" dirty="0" smtClean="0">
                <a:solidFill>
                  <a:srgbClr val="C00000"/>
                </a:solidFill>
              </a:rPr>
              <a:t>dirigeants : scripts entrée en relation et demande de concours :</a:t>
            </a:r>
          </a:p>
          <a:p>
            <a:pPr algn="just">
              <a:spcAft>
                <a:spcPts val="600"/>
              </a:spcAft>
            </a:pPr>
            <a:r>
              <a:rPr lang="fr-FR" dirty="0" smtClean="0"/>
              <a:t>Le module 51 présent dans le script indique les dirigeants et les clés BDF correspondantes. </a:t>
            </a:r>
            <a:r>
              <a:rPr lang="fr-FR" dirty="0"/>
              <a:t>Le script demandé </a:t>
            </a:r>
            <a:r>
              <a:rPr lang="fr-FR" dirty="0" smtClean="0"/>
              <a:t>effectue uniquement </a:t>
            </a:r>
            <a:r>
              <a:rPr lang="fr-FR" dirty="0"/>
              <a:t>l’interrogation FCC </a:t>
            </a:r>
            <a:r>
              <a:rPr lang="fr-FR" dirty="0" smtClean="0"/>
              <a:t>Dirigeant du premier </a:t>
            </a:r>
            <a:r>
              <a:rPr lang="fr-FR" dirty="0"/>
              <a:t>dirigeant indiqué dans ce </a:t>
            </a:r>
            <a:r>
              <a:rPr lang="fr-FR" dirty="0" smtClean="0"/>
              <a:t>module.</a:t>
            </a:r>
          </a:p>
          <a:p>
            <a:pPr algn="just"/>
            <a:r>
              <a:rPr lang="fr-FR" sz="1600" i="1" dirty="0" smtClean="0">
                <a:sym typeface="Wingdings" panose="05000000000000000000" pitchFamily="2" charset="2"/>
              </a:rPr>
              <a:t> </a:t>
            </a:r>
            <a:r>
              <a:rPr lang="fr-FR" sz="1600" i="1" dirty="0" smtClean="0"/>
              <a:t>Dans le cas d’une société avec plusieurs représentants légaux, il convient d’exécuter le script, noter les clés BDF des représentants légaux si indiqués, renseigner ces clés dans les clés BDF </a:t>
            </a:r>
            <a:r>
              <a:rPr lang="fr-FR" sz="1600" i="1" dirty="0"/>
              <a:t>additionnelles et exécuter de nouveau le </a:t>
            </a:r>
            <a:r>
              <a:rPr lang="fr-FR" sz="1600" i="1" dirty="0" smtClean="0"/>
              <a:t>script  (si plus de 5 représentants légaux, effectuer les interrogations unitaires)</a:t>
            </a:r>
          </a:p>
        </p:txBody>
      </p:sp>
    </p:spTree>
    <p:extLst>
      <p:ext uri="{BB962C8B-B14F-4D97-AF65-F5344CB8AC3E}">
        <p14:creationId xmlns:p14="http://schemas.microsoft.com/office/powerpoint/2010/main" val="167086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49597"/>
            <a:ext cx="7056784" cy="46166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 sz="2400" dirty="0">
                <a:solidFill>
                  <a:srgbClr val="C00000"/>
                </a:solidFill>
              </a:rPr>
              <a:t>Plan d’archivage des </a:t>
            </a:r>
            <a:r>
              <a:rPr lang="fr-FR" sz="2400" dirty="0" err="1">
                <a:solidFill>
                  <a:srgbClr val="C00000"/>
                </a:solidFill>
              </a:rPr>
              <a:t>pdf</a:t>
            </a:r>
            <a:r>
              <a:rPr lang="fr-FR" sz="2400" dirty="0">
                <a:solidFill>
                  <a:srgbClr val="C00000"/>
                </a:solidFill>
              </a:rPr>
              <a:t> par script/</a:t>
            </a:r>
            <a:r>
              <a:rPr lang="fr-FR" sz="2400" dirty="0" err="1">
                <a:solidFill>
                  <a:srgbClr val="C00000"/>
                </a:solidFill>
              </a:rPr>
              <a:t>process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99592" y="1052736"/>
            <a:ext cx="80949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C31632"/>
                </a:solidFill>
              </a:rPr>
              <a:t>Prospection (non obligatoire) :</a:t>
            </a:r>
            <a:r>
              <a:rPr lang="fr-FR" sz="1600" dirty="0" smtClean="0"/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"/>
            </a:pPr>
            <a:r>
              <a:rPr lang="fr-FR" sz="1600" b="1" dirty="0" smtClean="0"/>
              <a:t>Classeur Client / DRC </a:t>
            </a:r>
            <a:r>
              <a:rPr lang="fr-FR" sz="1600" dirty="0" smtClean="0"/>
              <a:t>: 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Type </a:t>
            </a:r>
            <a:r>
              <a:rPr lang="fr-FR" sz="1400" dirty="0"/>
              <a:t>de document </a:t>
            </a:r>
            <a:r>
              <a:rPr lang="fr-FR" sz="1400" b="1" dirty="0"/>
              <a:t>INTERROGATIONS LEGALES (SYNAPSE)  </a:t>
            </a:r>
            <a:endParaRPr lang="fr-FR" sz="1400" b="1" dirty="0" smtClean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Nature </a:t>
            </a:r>
            <a:r>
              <a:rPr lang="fr-FR" sz="1400" b="1" dirty="0" smtClean="0"/>
              <a:t>INTERROGATIONS LEGALES (SYNAPSE)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endParaRPr lang="fr-FR" sz="14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C31632"/>
                </a:solidFill>
              </a:rPr>
              <a:t>Entrée </a:t>
            </a:r>
            <a:r>
              <a:rPr lang="fr-FR" sz="1600" b="1" dirty="0">
                <a:solidFill>
                  <a:srgbClr val="C31632"/>
                </a:solidFill>
              </a:rPr>
              <a:t>en relation</a:t>
            </a:r>
            <a:r>
              <a:rPr lang="fr-FR" sz="1600" b="1" dirty="0" smtClean="0">
                <a:solidFill>
                  <a:srgbClr val="C31632"/>
                </a:solidFill>
              </a:rPr>
              <a:t>/ ouverture </a:t>
            </a:r>
            <a:r>
              <a:rPr lang="fr-FR" sz="1600" b="1" dirty="0">
                <a:solidFill>
                  <a:srgbClr val="C31632"/>
                </a:solidFill>
              </a:rPr>
              <a:t>de </a:t>
            </a:r>
            <a:r>
              <a:rPr lang="fr-FR" sz="1600" b="1" dirty="0" smtClean="0">
                <a:solidFill>
                  <a:srgbClr val="C31632"/>
                </a:solidFill>
              </a:rPr>
              <a:t>compte</a:t>
            </a:r>
            <a:r>
              <a:rPr lang="fr-FR" sz="1600" b="1" dirty="0">
                <a:solidFill>
                  <a:srgbClr val="C31632"/>
                </a:solidFill>
              </a:rPr>
              <a:t> </a:t>
            </a:r>
            <a:r>
              <a:rPr lang="fr-FR" sz="1600" b="1" dirty="0" smtClean="0">
                <a:solidFill>
                  <a:srgbClr val="C31632"/>
                </a:solidFill>
              </a:rPr>
              <a:t>(obligatoire) </a:t>
            </a:r>
            <a:r>
              <a:rPr lang="fr-FR" sz="1600" b="1" dirty="0">
                <a:solidFill>
                  <a:srgbClr val="C31632"/>
                </a:solidFill>
              </a:rPr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"/>
            </a:pPr>
            <a:r>
              <a:rPr lang="fr-FR" sz="1600" b="1" dirty="0"/>
              <a:t>Classeur Client / </a:t>
            </a:r>
            <a:r>
              <a:rPr lang="fr-FR" sz="1600" b="1" dirty="0" smtClean="0"/>
              <a:t>Bancarisation / référence du compte/ ouverture</a:t>
            </a:r>
            <a:endParaRPr lang="fr-FR" sz="1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Type de document </a:t>
            </a:r>
            <a:r>
              <a:rPr lang="fr-FR" sz="1400" b="1" dirty="0" smtClean="0"/>
              <a:t>INTERROGATION FIBEN</a:t>
            </a:r>
            <a:endParaRPr lang="fr-FR" sz="1400" b="1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Nature </a:t>
            </a:r>
            <a:r>
              <a:rPr lang="fr-FR" sz="1400" b="1" dirty="0"/>
              <a:t>INTERROGATION </a:t>
            </a:r>
            <a:r>
              <a:rPr lang="fr-FR" sz="1400" b="1" dirty="0" smtClean="0"/>
              <a:t>FIBEN</a:t>
            </a:r>
          </a:p>
          <a:p>
            <a:pPr lvl="2" algn="just"/>
            <a:r>
              <a:rPr lang="fr-FR" sz="1400" i="1" dirty="0" smtClean="0"/>
              <a:t>Il n’est pas nécessaire de dupliquer le classement dans Interrogation BDF FCC-FICP</a:t>
            </a:r>
          </a:p>
          <a:p>
            <a:pPr lvl="2" algn="just"/>
            <a:endParaRPr lang="fr-FR" sz="1200" i="1" dirty="0"/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C31632"/>
                </a:solidFill>
              </a:rPr>
              <a:t>Financements </a:t>
            </a:r>
            <a:r>
              <a:rPr lang="fr-FR" sz="1600" b="1" dirty="0">
                <a:solidFill>
                  <a:srgbClr val="C31632"/>
                </a:solidFill>
              </a:rPr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"/>
            </a:pPr>
            <a:r>
              <a:rPr lang="fr-FR" sz="1600" b="1" dirty="0" smtClean="0"/>
              <a:t>DEFI  </a:t>
            </a:r>
            <a:r>
              <a:rPr lang="fr-FR" sz="1600" dirty="0"/>
              <a:t>: 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Sujet </a:t>
            </a:r>
            <a:r>
              <a:rPr lang="fr-FR" sz="1400" b="1" dirty="0" smtClean="0"/>
              <a:t>FINANCEMENT   </a:t>
            </a:r>
            <a:endParaRPr lang="fr-FR" sz="1400" b="1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Nature </a:t>
            </a:r>
            <a:r>
              <a:rPr lang="fr-FR" sz="1400" b="1" dirty="0" smtClean="0"/>
              <a:t>FIBEN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 smtClean="0"/>
              <a:t>Description : I</a:t>
            </a:r>
            <a:r>
              <a:rPr lang="fr-FR" sz="1400" b="1" dirty="0" smtClean="0"/>
              <a:t>NTERROGATION SYNAPSE </a:t>
            </a:r>
            <a:r>
              <a:rPr lang="fr-FR" sz="1400" b="1" dirty="0" err="1" smtClean="0"/>
              <a:t>jj</a:t>
            </a:r>
            <a:r>
              <a:rPr lang="fr-FR" sz="1400" b="1" dirty="0" smtClean="0"/>
              <a:t>/mm/</a:t>
            </a:r>
            <a:r>
              <a:rPr lang="fr-FR" sz="1400" b="1" dirty="0" err="1" smtClean="0"/>
              <a:t>aaaa</a:t>
            </a:r>
            <a:r>
              <a:rPr lang="fr-FR" sz="1400" b="1" dirty="0" smtClean="0"/>
              <a:t> (date d’</a:t>
            </a:r>
            <a:r>
              <a:rPr lang="fr-FR" sz="1400" b="1" dirty="0"/>
              <a:t>e</a:t>
            </a:r>
            <a:r>
              <a:rPr lang="fr-FR" sz="1400" b="1" dirty="0" smtClean="0"/>
              <a:t>xécution du script)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C31632"/>
                </a:solidFill>
              </a:rPr>
              <a:t>Révision </a:t>
            </a:r>
            <a:r>
              <a:rPr lang="fr-FR" sz="1600" b="1" dirty="0">
                <a:solidFill>
                  <a:srgbClr val="C31632"/>
                </a:solidFill>
              </a:rPr>
              <a:t>annuelle :</a:t>
            </a:r>
          </a:p>
          <a:p>
            <a:pPr marL="742950" lvl="1" indent="-285750" algn="just">
              <a:buFont typeface="Wingdings" panose="05000000000000000000" pitchFamily="2" charset="2"/>
              <a:buChar char=""/>
            </a:pPr>
            <a:r>
              <a:rPr lang="fr-FR" sz="1600" b="1" dirty="0" smtClean="0"/>
              <a:t>DSC  </a:t>
            </a:r>
            <a:r>
              <a:rPr lang="fr-FR" sz="1600" dirty="0"/>
              <a:t>: 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Sujet </a:t>
            </a:r>
            <a:r>
              <a:rPr lang="fr-FR" sz="1400" b="1" dirty="0" smtClean="0"/>
              <a:t>REVISION</a:t>
            </a:r>
            <a:r>
              <a:rPr lang="fr-FR" sz="1400" dirty="0" smtClean="0"/>
              <a:t>   </a:t>
            </a:r>
            <a:endParaRPr lang="fr-FR" sz="14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Nature </a:t>
            </a:r>
            <a:r>
              <a:rPr lang="fr-FR" sz="1400" b="1" dirty="0" smtClean="0"/>
              <a:t>REVISION ANNUELLE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fr-FR" sz="1400" dirty="0"/>
              <a:t>Description : </a:t>
            </a:r>
            <a:r>
              <a:rPr lang="fr-FR" sz="1400" b="1" dirty="0" smtClean="0"/>
              <a:t>INTERROGATION</a:t>
            </a:r>
            <a:r>
              <a:rPr lang="fr-FR" sz="1400" dirty="0" smtClean="0"/>
              <a:t> </a:t>
            </a:r>
            <a:r>
              <a:rPr lang="fr-FR" sz="1400" b="1" dirty="0" smtClean="0"/>
              <a:t>SYNAPSE </a:t>
            </a:r>
            <a:r>
              <a:rPr lang="fr-FR" sz="1400" b="1" dirty="0" err="1" smtClean="0"/>
              <a:t>jj</a:t>
            </a:r>
            <a:r>
              <a:rPr lang="fr-FR" sz="1400" b="1" dirty="0" smtClean="0"/>
              <a:t>/mm/</a:t>
            </a:r>
            <a:r>
              <a:rPr lang="fr-FR" sz="1400" b="1" dirty="0" err="1" smtClean="0"/>
              <a:t>aaaa</a:t>
            </a:r>
            <a:r>
              <a:rPr lang="fr-FR" sz="1400" b="1" dirty="0" smtClean="0"/>
              <a:t> </a:t>
            </a:r>
            <a:r>
              <a:rPr lang="fr-FR" sz="1400" b="1" dirty="0"/>
              <a:t>(date d’exécution du script</a:t>
            </a:r>
            <a:r>
              <a:rPr lang="fr-FR" sz="1400" b="1" dirty="0" smtClean="0"/>
              <a:t>)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3735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16000" y="3140968"/>
            <a:ext cx="2844000" cy="1080120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600" dirty="0" smtClean="0"/>
              <a:t>annexes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7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8367"/>
            <a:ext cx="4320480" cy="430887"/>
          </a:xfrm>
        </p:spPr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20630" y="1164113"/>
            <a:ext cx="759088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 smtClean="0">
                <a:solidFill>
                  <a:srgbClr val="C00000"/>
                </a:solidFill>
              </a:rPr>
              <a:t>Données présentes dans les scripts.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800" b="1" dirty="0" smtClean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800" b="1" dirty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800" b="1" dirty="0" smtClean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 smtClean="0">
                <a:solidFill>
                  <a:srgbClr val="C00000"/>
                </a:solidFill>
              </a:rPr>
              <a:t>Exemple de rapports SYNAPSE :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 smtClean="0"/>
              <a:t>Prospection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700" b="1" dirty="0"/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700" b="1" dirty="0" smtClean="0"/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 smtClean="0"/>
              <a:t>Entrée en relation</a:t>
            </a:r>
          </a:p>
          <a:p>
            <a:pPr lvl="1" algn="just">
              <a:spcAft>
                <a:spcPts val="600"/>
              </a:spcAft>
            </a:pPr>
            <a:endParaRPr lang="fr-FR" sz="1700" b="1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4283968" y="2420888"/>
            <a:ext cx="4176464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 smtClean="0"/>
              <a:t>Demande de concours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700" b="1" dirty="0"/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700" b="1" dirty="0" smtClean="0"/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700" b="1" dirty="0" smtClean="0"/>
              <a:t>Révision annuelle</a:t>
            </a:r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668606"/>
              </p:ext>
            </p:extLst>
          </p:nvPr>
        </p:nvGraphicFramePr>
        <p:xfrm>
          <a:off x="2051720" y="281273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1720" y="281273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173285"/>
              </p:ext>
            </p:extLst>
          </p:nvPr>
        </p:nvGraphicFramePr>
        <p:xfrm>
          <a:off x="2123728" y="386690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23728" y="386690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704957"/>
              </p:ext>
            </p:extLst>
          </p:nvPr>
        </p:nvGraphicFramePr>
        <p:xfrm>
          <a:off x="5436096" y="279020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6096" y="279020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161770"/>
              </p:ext>
            </p:extLst>
          </p:nvPr>
        </p:nvGraphicFramePr>
        <p:xfrm>
          <a:off x="5465305" y="386327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8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65305" y="386327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113766"/>
              </p:ext>
            </p:extLst>
          </p:nvPr>
        </p:nvGraphicFramePr>
        <p:xfrm>
          <a:off x="5008105" y="95842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9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08105" y="95842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27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7976</TotalTime>
  <Words>1198</Words>
  <Application>Microsoft Office PowerPoint</Application>
  <PresentationFormat>Affichage à l'écran (4:3)</PresentationFormat>
  <Paragraphs>225</Paragraphs>
  <Slides>24</Slides>
  <Notes>24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34" baseType="lpstr">
      <vt:lpstr>Arial</vt:lpstr>
      <vt:lpstr>Arial Narrow</vt:lpstr>
      <vt:lpstr>Calibri</vt:lpstr>
      <vt:lpstr>Tahoma</vt:lpstr>
      <vt:lpstr>Verdana</vt:lpstr>
      <vt:lpstr>Wingdings</vt:lpstr>
      <vt:lpstr>Wingdings 2</vt:lpstr>
      <vt:lpstr>Thème Office</vt:lpstr>
      <vt:lpstr>Acrobat Document</vt:lpstr>
      <vt:lpstr>Adobe Acrobat Document</vt:lpstr>
      <vt:lpstr>Présentation PowerPoint</vt:lpstr>
      <vt:lpstr>Présentation PowerPoint</vt:lpstr>
      <vt:lpstr>Présentation PowerPoint</vt:lpstr>
      <vt:lpstr>CONTEXTE ET OBJECTIFS</vt:lpstr>
      <vt:lpstr>Enjeux</vt:lpstr>
      <vt:lpstr>PROJET : Périmètre et intervenants</vt:lpstr>
      <vt:lpstr>Présentation PowerPoint</vt:lpstr>
      <vt:lpstr>fonctionnalités</vt:lpstr>
      <vt:lpstr>Fonctionnalité : scripts</vt:lpstr>
      <vt:lpstr>Profils : habilitations par utilisateurs :</vt:lpstr>
      <vt:lpstr>PRINCIPES D’UTILISATION</vt:lpstr>
      <vt:lpstr>synapse</vt:lpstr>
      <vt:lpstr>Accès et page d’accueil</vt:lpstr>
      <vt:lpstr>Exécution des scripts</vt:lpstr>
      <vt:lpstr>Exécution des scripts : saisies en entrée</vt:lpstr>
      <vt:lpstr>Exécution des scripts : saisies en entrée</vt:lpstr>
      <vt:lpstr>Accès aux résultats</vt:lpstr>
      <vt:lpstr>scripts: rapport d’exécution</vt:lpstr>
      <vt:lpstr>interrogations unitaires</vt:lpstr>
      <vt:lpstr>Présentation PowerPoint</vt:lpstr>
      <vt:lpstr>INTEGRATION DANS LES PROCESS  &amp; dans les dispositifs de contrôle</vt:lpstr>
      <vt:lpstr>Plan d’archivage des pdf par script/process </vt:lpstr>
      <vt:lpstr>Présentation PowerPoint</vt:lpstr>
      <vt:lpstr>ANNEXES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HENNEQUIN Karine [CEGEE]</cp:lastModifiedBy>
  <cp:revision>475</cp:revision>
  <cp:lastPrinted>2019-09-03T07:44:48Z</cp:lastPrinted>
  <dcterms:created xsi:type="dcterms:W3CDTF">2017-05-30T18:41:27Z</dcterms:created>
  <dcterms:modified xsi:type="dcterms:W3CDTF">2020-05-15T14:44:47Z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karine.hennequin@cegee.caisse-epargne.fr</vt:lpwstr>
  </property>
  <property fmtid="{D5CDD505-2E9C-101B-9397-08002B2CF9AE}" pid="6" name="MSIP_Label_48a19f0c-bea1-442e-a475-ed109d9ec508_SetDate">
    <vt:lpwstr>2019-10-11T09:20:33.7729651Z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