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6" r:id="rId5"/>
    <p:sldId id="260" r:id="rId6"/>
    <p:sldId id="291" r:id="rId7"/>
    <p:sldId id="297" r:id="rId8"/>
    <p:sldId id="301" r:id="rId9"/>
    <p:sldId id="302" r:id="rId10"/>
    <p:sldId id="303" r:id="rId11"/>
    <p:sldId id="305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187" autoAdjust="0"/>
  </p:normalViewPr>
  <p:slideViewPr>
    <p:cSldViewPr showGuides="1">
      <p:cViewPr varScale="1">
        <p:scale>
          <a:sx n="105" d="100"/>
          <a:sy n="105" d="100"/>
        </p:scale>
        <p:origin x="1776" y="96"/>
      </p:cViewPr>
      <p:guideLst>
        <p:guide orient="horz" pos="2115"/>
        <p:guide pos="5602"/>
        <p:guide orient="horz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25/05/2020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25/05/2020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8343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6379200"/>
            <a:ext cx="1332000" cy="201077"/>
          </a:xfrm>
          <a:prstGeom prst="rect">
            <a:avLst/>
          </a:prstGeom>
        </p:spPr>
      </p:pic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/>
              <a:t>Titre de la présentation-01/01/2018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/>
          <p:cNvSpPr>
            <a:spLocks noGrp="1"/>
          </p:cNvSpPr>
          <p:nvPr>
            <p:ph type="ctrTitle"/>
          </p:nvPr>
        </p:nvSpPr>
        <p:spPr>
          <a:xfrm>
            <a:off x="251520" y="4137276"/>
            <a:ext cx="8640960" cy="1163932"/>
          </a:xfrm>
        </p:spPr>
        <p:txBody>
          <a:bodyPr/>
          <a:lstStyle/>
          <a:p>
            <a:r>
              <a:rPr lang="fr-FR" dirty="0"/>
              <a:t>Outil d’accompagnement des entrées en relation Pro</a:t>
            </a:r>
          </a:p>
        </p:txBody>
      </p:sp>
      <p:sp>
        <p:nvSpPr>
          <p:cNvPr id="13" name="Sous-titre 12"/>
          <p:cNvSpPr>
            <a:spLocks noGrp="1"/>
          </p:cNvSpPr>
          <p:nvPr>
            <p:ph type="subTitle" idx="1"/>
          </p:nvPr>
        </p:nvSpPr>
        <p:spPr>
          <a:xfrm>
            <a:off x="1115616" y="5301208"/>
            <a:ext cx="6621956" cy="540000"/>
          </a:xfrm>
        </p:spPr>
        <p:txBody>
          <a:bodyPr/>
          <a:lstStyle/>
          <a:p>
            <a:r>
              <a:rPr lang="fr-FR" dirty="0"/>
              <a:t>Guide Opératoire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Direction Maîtrise des Risques PRO - CAISSE D’EPARGNE GEE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20 mai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918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ctrTitle"/>
          </p:nvPr>
        </p:nvSpPr>
        <p:spPr>
          <a:xfrm>
            <a:off x="539552" y="1766426"/>
            <a:ext cx="4176464" cy="769441"/>
          </a:xfrm>
        </p:spPr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7" name="Sous-titre 6"/>
          <p:cNvSpPr>
            <a:spLocks noGrp="1"/>
          </p:cNvSpPr>
          <p:nvPr>
            <p:ph type="subTitle" idx="1"/>
          </p:nvPr>
        </p:nvSpPr>
        <p:spPr>
          <a:xfrm>
            <a:off x="539584" y="3356992"/>
            <a:ext cx="4176464" cy="1528624"/>
          </a:xfrm>
        </p:spPr>
        <p:txBody>
          <a:bodyPr/>
          <a:lstStyle/>
          <a:p>
            <a:r>
              <a:rPr lang="fr-FR" dirty="0" smtClean="0"/>
              <a:t>Contexte de mise en œuvre		 3</a:t>
            </a:r>
            <a:endParaRPr lang="fr-FR" dirty="0"/>
          </a:p>
          <a:p>
            <a:r>
              <a:rPr lang="fr-FR" dirty="0" smtClean="0"/>
              <a:t>Tri par secteur d’activité		 4</a:t>
            </a:r>
            <a:endParaRPr lang="fr-FR" dirty="0"/>
          </a:p>
          <a:p>
            <a:r>
              <a:rPr lang="fr-FR" dirty="0" smtClean="0"/>
              <a:t>Tri par personnalité juridique	 5</a:t>
            </a:r>
            <a:endParaRPr lang="fr-FR" dirty="0"/>
          </a:p>
          <a:p>
            <a:r>
              <a:rPr lang="fr-FR" dirty="0" smtClean="0"/>
              <a:t>Les cas rencontrés (</a:t>
            </a:r>
            <a:r>
              <a:rPr lang="fr-FR" dirty="0" err="1" smtClean="0"/>
              <a:t>ei</a:t>
            </a:r>
            <a:r>
              <a:rPr lang="fr-FR" dirty="0" smtClean="0"/>
              <a:t>, pm, création)	6 -8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3240160" cy="365125"/>
          </a:xfrm>
        </p:spPr>
        <p:txBody>
          <a:bodyPr/>
          <a:lstStyle/>
          <a:p>
            <a:r>
              <a:rPr lang="fr-FR" dirty="0"/>
              <a:t>Outil d’Accompagnement EER PRO-20/05/2020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47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Outil d’accompagnement des entrées en relation pro</a:t>
            </a:r>
            <a:r>
              <a:rPr lang="fr-FR" dirty="0"/>
              <a:t/>
            </a:r>
            <a:br>
              <a:rPr lang="fr-FR" dirty="0"/>
            </a:br>
            <a:r>
              <a:rPr lang="fr-FR" b="0" dirty="0" smtClean="0"/>
              <a:t>contexte</a:t>
            </a:r>
            <a:endParaRPr lang="fr-FR" b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3024136" cy="365125"/>
          </a:xfrm>
        </p:spPr>
        <p:txBody>
          <a:bodyPr/>
          <a:lstStyle/>
          <a:p>
            <a:r>
              <a:rPr lang="fr-FR" dirty="0"/>
              <a:t>Outil d’Accompagnement EER PRO-20/05/2020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23"/>
          </p:nvPr>
        </p:nvSpPr>
        <p:spPr>
          <a:xfrm>
            <a:off x="372468" y="1350320"/>
            <a:ext cx="7823200" cy="4680000"/>
          </a:xfrm>
        </p:spPr>
        <p:txBody>
          <a:bodyPr/>
          <a:lstStyle/>
          <a:p>
            <a:pPr lvl="3"/>
            <a:r>
              <a:rPr lang="fr-FR" sz="1800" dirty="0" smtClean="0"/>
              <a:t>Constat actuel sur marché des profs : Une réglementation de plus en plus contraignante en termes d’EER</a:t>
            </a:r>
          </a:p>
          <a:p>
            <a:pPr marL="285750" lvl="3" indent="-285750">
              <a:buFontTx/>
              <a:buChar char="-"/>
            </a:pPr>
            <a:r>
              <a:rPr lang="fr-FR" sz="1800" dirty="0" smtClean="0"/>
              <a:t>Une documentation et des supports </a:t>
            </a:r>
            <a:r>
              <a:rPr lang="fr-FR" sz="1800" dirty="0" err="1" smtClean="0"/>
              <a:t>hétéroclytes</a:t>
            </a:r>
            <a:r>
              <a:rPr lang="fr-FR" sz="1800" dirty="0" smtClean="0"/>
              <a:t> et disparates.</a:t>
            </a:r>
            <a:endParaRPr lang="fr-FR" sz="1800" dirty="0" smtClean="0"/>
          </a:p>
          <a:p>
            <a:pPr marL="285750" lvl="3" indent="-285750">
              <a:buFontTx/>
              <a:buChar char="-"/>
            </a:pPr>
            <a:endParaRPr lang="fr-FR" sz="1800" dirty="0"/>
          </a:p>
          <a:p>
            <a:pPr lvl="3"/>
            <a:r>
              <a:rPr lang="fr-FR" sz="1800" dirty="0" smtClean="0"/>
              <a:t>Nécessité de disposer d’un Outil à la fois commerciale et centralisateur des données à caractère règlementaire, le plus ergonomique et intuitif possible.</a:t>
            </a:r>
          </a:p>
          <a:p>
            <a:pPr lvl="3"/>
            <a:r>
              <a:rPr lang="fr-FR" sz="1800" dirty="0" smtClean="0"/>
              <a:t>Les principaux objectifs de l’outil portent sur :</a:t>
            </a:r>
          </a:p>
          <a:p>
            <a:pPr lvl="3"/>
            <a:endParaRPr lang="fr-FR" sz="1800" dirty="0" smtClean="0"/>
          </a:p>
          <a:p>
            <a:pPr marL="285750" lvl="3" indent="-285750">
              <a:buFontTx/>
              <a:buChar char="-"/>
            </a:pPr>
            <a:r>
              <a:rPr lang="fr-FR" sz="1800" b="1" dirty="0" smtClean="0"/>
              <a:t>Faciliter l’accès aux </a:t>
            </a:r>
            <a:r>
              <a:rPr lang="fr-FR" sz="1800" b="1" smtClean="0"/>
              <a:t>Informations EER de </a:t>
            </a:r>
            <a:r>
              <a:rPr lang="fr-FR" sz="1800" b="1" dirty="0" smtClean="0"/>
              <a:t>manière unique</a:t>
            </a:r>
          </a:p>
          <a:p>
            <a:pPr marL="285750" lvl="3" indent="-285750">
              <a:buFontTx/>
              <a:buChar char="-"/>
            </a:pPr>
            <a:r>
              <a:rPr lang="fr-FR" sz="1800" b="1" dirty="0" smtClean="0"/>
              <a:t>Outil d’accompagnement notamment pour les intervenants occasionnels et nouveaux arrivants sur le marché Prof</a:t>
            </a:r>
          </a:p>
          <a:p>
            <a:pPr marL="285750" lvl="3" indent="-285750">
              <a:buFontTx/>
              <a:buChar char="-"/>
            </a:pPr>
            <a:r>
              <a:rPr lang="fr-FR" sz="1800" b="1" dirty="0" smtClean="0"/>
              <a:t>Outil à vocation commerciale (information sur les forfaits)</a:t>
            </a:r>
          </a:p>
          <a:p>
            <a:pPr marL="285750" lvl="3" indent="-285750">
              <a:buFontTx/>
              <a:buChar char="-"/>
            </a:pPr>
            <a:r>
              <a:rPr lang="fr-FR" sz="1800" b="1" dirty="0" smtClean="0"/>
              <a:t>Outil d’accompagnement en termes de contraintes règlementaires</a:t>
            </a:r>
          </a:p>
          <a:p>
            <a:pPr marL="285750" lvl="3" indent="-285750">
              <a:buFontTx/>
              <a:buChar char="-"/>
            </a:pPr>
            <a:r>
              <a:rPr lang="fr-FR" sz="1800" b="1" dirty="0" smtClean="0"/>
              <a:t>Outil d’accompagnement en termes de numérisation des données</a:t>
            </a:r>
          </a:p>
          <a:p>
            <a:pPr marL="285750" lvl="3" indent="-285750">
              <a:buFontTx/>
              <a:buChar char="-"/>
            </a:pPr>
            <a:endParaRPr lang="fr-FR" sz="1800" dirty="0"/>
          </a:p>
          <a:p>
            <a:pPr lvl="3"/>
            <a:r>
              <a:rPr lang="fr-FR" sz="1800" dirty="0" smtClean="0"/>
              <a:t>Outil disponible dans la Rubrique des Commerciaux, et à terme sur le masque </a:t>
            </a:r>
            <a:r>
              <a:rPr lang="fr-FR" sz="1800" dirty="0" err="1" smtClean="0"/>
              <a:t>Mysys</a:t>
            </a:r>
            <a:r>
              <a:rPr lang="fr-FR" sz="1800" dirty="0" smtClean="0"/>
              <a:t> pour les acteurs évoluant sur le marché des PRO</a:t>
            </a:r>
          </a:p>
          <a:p>
            <a:pPr marL="285750" lvl="3" indent="-285750">
              <a:buFontTx/>
              <a:buChar char="-"/>
            </a:pPr>
            <a:endParaRPr lang="fr-FR" dirty="0" smtClean="0"/>
          </a:p>
          <a:p>
            <a:pPr marL="285750" lvl="3" indent="-285750">
              <a:buFontTx/>
              <a:buChar char="-"/>
            </a:pPr>
            <a:endParaRPr lang="fr-FR" dirty="0"/>
          </a:p>
          <a:p>
            <a:pPr lvl="3"/>
            <a:endParaRPr lang="fr-FR" dirty="0"/>
          </a:p>
          <a:p>
            <a:pPr lvl="3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230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349200" y="378000"/>
            <a:ext cx="8399264" cy="602728"/>
          </a:xfrm>
        </p:spPr>
        <p:txBody>
          <a:bodyPr>
            <a:normAutofit/>
          </a:bodyPr>
          <a:lstStyle/>
          <a:p>
            <a:r>
              <a:rPr lang="fr-FR" sz="2200" b="0" cap="none" dirty="0" smtClean="0">
                <a:solidFill>
                  <a:prstClr val="black"/>
                </a:solidFill>
                <a:latin typeface="Palatino Linotype" panose="02040502050505030304"/>
              </a:rPr>
              <a:t>1- </a:t>
            </a:r>
            <a:r>
              <a:rPr lang="fr-FR" sz="2200" b="0" cap="none" dirty="0">
                <a:solidFill>
                  <a:prstClr val="black"/>
                </a:solidFill>
                <a:latin typeface="Palatino Linotype" panose="02040502050505030304"/>
              </a:rPr>
              <a:t>Choix de la profession exercée par le prospect</a:t>
            </a:r>
            <a:endParaRPr lang="fr-FR" sz="2200" b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3096144" cy="365125"/>
          </a:xfrm>
        </p:spPr>
        <p:txBody>
          <a:bodyPr/>
          <a:lstStyle/>
          <a:p>
            <a:r>
              <a:rPr lang="fr-FR" dirty="0" smtClean="0"/>
              <a:t>Outil d’Accompagnement EER PRO-20/05/2020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14" name="Espace réservé du contenu 3"/>
          <p:cNvPicPr>
            <a:picLocks/>
          </p:cNvPicPr>
          <p:nvPr/>
        </p:nvPicPr>
        <p:blipFill rotWithShape="1">
          <a:blip r:embed="rId3"/>
          <a:srcRect l="1533" t="27329" r="68979" b="15928"/>
          <a:stretch/>
        </p:blipFill>
        <p:spPr bwMode="auto">
          <a:xfrm>
            <a:off x="366384" y="1340768"/>
            <a:ext cx="4830460" cy="44311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5292080" y="2420888"/>
            <a:ext cx="31339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partir de la fenêtre d’accueil, cliquer sur l’un des liens qui s’affiche, en fonction de la profession exercée par le client/prospect (ex : profession libérale de santé)</a:t>
            </a:r>
            <a:endParaRPr lang="fr-FR" dirty="0"/>
          </a:p>
        </p:txBody>
      </p:sp>
      <p:cxnSp>
        <p:nvCxnSpPr>
          <p:cNvPr id="16" name="Connecteur droit avec flèche 15"/>
          <p:cNvCxnSpPr/>
          <p:nvPr/>
        </p:nvCxnSpPr>
        <p:spPr>
          <a:xfrm flipH="1" flipV="1">
            <a:off x="4502988" y="3366583"/>
            <a:ext cx="138023" cy="189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/>
          <p:cNvSpPr/>
          <p:nvPr/>
        </p:nvSpPr>
        <p:spPr>
          <a:xfrm>
            <a:off x="3601302" y="2850150"/>
            <a:ext cx="1690778" cy="49170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4355976" y="3575842"/>
            <a:ext cx="698740" cy="198407"/>
          </a:xfrm>
          <a:prstGeom prst="rect">
            <a:avLst/>
          </a:prstGeom>
          <a:solidFill>
            <a:srgbClr val="5FA534"/>
          </a:solidFill>
          <a:ln w="15875" cap="flat" cmpd="sng" algn="ctr">
            <a:solidFill>
              <a:srgbClr val="5FA53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t>CLIC</a:t>
            </a:r>
          </a:p>
        </p:txBody>
      </p:sp>
    </p:spTree>
    <p:extLst>
      <p:ext uri="{BB962C8B-B14F-4D97-AF65-F5344CB8AC3E}">
        <p14:creationId xmlns:p14="http://schemas.microsoft.com/office/powerpoint/2010/main" val="140861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21"/>
          </p:nvPr>
        </p:nvSpPr>
        <p:spPr>
          <a:xfrm>
            <a:off x="2627784" y="6336000"/>
            <a:ext cx="3672408" cy="365125"/>
          </a:xfrm>
        </p:spPr>
        <p:txBody>
          <a:bodyPr/>
          <a:lstStyle/>
          <a:p>
            <a:r>
              <a:rPr lang="fr-FR" dirty="0"/>
              <a:t>Outil d’Accompagnement EER PRO-20/05/2020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10" name="Image 9"/>
          <p:cNvPicPr/>
          <p:nvPr/>
        </p:nvPicPr>
        <p:blipFill rotWithShape="1">
          <a:blip r:embed="rId2"/>
          <a:srcRect l="29400" t="31026" r="27365" b="22882"/>
          <a:stretch/>
        </p:blipFill>
        <p:spPr bwMode="auto">
          <a:xfrm>
            <a:off x="251520" y="1481898"/>
            <a:ext cx="5904656" cy="40324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Espace réservé du contenu 2"/>
          <p:cNvSpPr txBox="1">
            <a:spLocks/>
          </p:cNvSpPr>
          <p:nvPr/>
        </p:nvSpPr>
        <p:spPr>
          <a:xfrm>
            <a:off x="6084168" y="1340768"/>
            <a:ext cx="2880320" cy="453650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5FA534"/>
              </a:buClr>
            </a:pPr>
            <a:r>
              <a:rPr lang="fr-FR" sz="18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fois le choix de profession effectué (ex : Artisans Commerçants), l’outil permet :</a:t>
            </a:r>
          </a:p>
          <a:p>
            <a:pPr>
              <a:buClr>
                <a:srgbClr val="5FA534"/>
              </a:buClr>
            </a:pPr>
            <a:r>
              <a:rPr lang="fr-FR" sz="18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 de visualiser le type de forfait adapté avec détail du contenu, du tarif et des bonus</a:t>
            </a:r>
          </a:p>
          <a:p>
            <a:pPr>
              <a:buClr>
                <a:srgbClr val="5FA534"/>
              </a:buClr>
            </a:pPr>
            <a:r>
              <a:rPr lang="fr-FR" sz="18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2/ de visualiser les pièces à collecter en fonction du statut juridique (EI, PM, Sté en création) en cliquant sur l’option souhaitée</a:t>
            </a:r>
          </a:p>
          <a:p>
            <a:pPr>
              <a:buClr>
                <a:srgbClr val="5FA534"/>
              </a:buClr>
            </a:pPr>
            <a:endParaRPr lang="fr-FR" dirty="0">
              <a:solidFill>
                <a:prstClr val="black"/>
              </a:solidFill>
              <a:latin typeface="Palatino Linotype" panose="02040502050505030304"/>
            </a:endParaRPr>
          </a:p>
        </p:txBody>
      </p:sp>
      <p:sp>
        <p:nvSpPr>
          <p:cNvPr id="15" name="Titre 10"/>
          <p:cNvSpPr>
            <a:spLocks noGrp="1"/>
          </p:cNvSpPr>
          <p:nvPr>
            <p:ph type="title"/>
          </p:nvPr>
        </p:nvSpPr>
        <p:spPr>
          <a:xfrm>
            <a:off x="349200" y="368856"/>
            <a:ext cx="8399264" cy="602728"/>
          </a:xfrm>
        </p:spPr>
        <p:txBody>
          <a:bodyPr>
            <a:normAutofit/>
          </a:bodyPr>
          <a:lstStyle/>
          <a:p>
            <a:r>
              <a:rPr lang="fr-FR" b="0" cap="none" dirty="0">
                <a:solidFill>
                  <a:prstClr val="black"/>
                </a:solidFill>
                <a:latin typeface="Palatino Linotype" panose="02040502050505030304"/>
              </a:rPr>
              <a:t>2- Choix de la personnalité/situation juridique</a:t>
            </a:r>
            <a:endParaRPr lang="fr-FR" b="0" dirty="0"/>
          </a:p>
        </p:txBody>
      </p:sp>
    </p:spTree>
    <p:extLst>
      <p:ext uri="{BB962C8B-B14F-4D97-AF65-F5344CB8AC3E}">
        <p14:creationId xmlns:p14="http://schemas.microsoft.com/office/powerpoint/2010/main" val="34749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21"/>
          </p:nvPr>
        </p:nvSpPr>
        <p:spPr>
          <a:xfrm>
            <a:off x="2627784" y="6336000"/>
            <a:ext cx="3672408" cy="365125"/>
          </a:xfrm>
        </p:spPr>
        <p:txBody>
          <a:bodyPr/>
          <a:lstStyle/>
          <a:p>
            <a:r>
              <a:rPr lang="fr-FR" dirty="0"/>
              <a:t>Outil d’Accompagnement EER PRO-20/05/2020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15" name="Titre 10"/>
          <p:cNvSpPr>
            <a:spLocks noGrp="1"/>
          </p:cNvSpPr>
          <p:nvPr>
            <p:ph type="title"/>
          </p:nvPr>
        </p:nvSpPr>
        <p:spPr>
          <a:xfrm>
            <a:off x="349200" y="368856"/>
            <a:ext cx="8399264" cy="602728"/>
          </a:xfrm>
        </p:spPr>
        <p:txBody>
          <a:bodyPr>
            <a:normAutofit/>
          </a:bodyPr>
          <a:lstStyle/>
          <a:p>
            <a:r>
              <a:rPr lang="fr-FR" b="0" cap="none" dirty="0">
                <a:solidFill>
                  <a:prstClr val="black"/>
                </a:solidFill>
                <a:latin typeface="Palatino Linotype" panose="02040502050505030304"/>
              </a:rPr>
              <a:t>3 / A – Détail des pièces à récupérer (cas d’une EI)</a:t>
            </a:r>
            <a:endParaRPr lang="fr-FR" b="0" dirty="0"/>
          </a:p>
        </p:txBody>
      </p:sp>
      <p:pic>
        <p:nvPicPr>
          <p:cNvPr id="7" name="Image 6"/>
          <p:cNvPicPr/>
          <p:nvPr/>
        </p:nvPicPr>
        <p:blipFill rotWithShape="1">
          <a:blip r:embed="rId2"/>
          <a:srcRect l="24114" t="30382" r="7518" b="20432"/>
          <a:stretch/>
        </p:blipFill>
        <p:spPr bwMode="auto">
          <a:xfrm>
            <a:off x="467544" y="1484785"/>
            <a:ext cx="7992888" cy="4320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6296" y="1124808"/>
            <a:ext cx="1647645" cy="224286"/>
          </a:xfrm>
          <a:prstGeom prst="rect">
            <a:avLst/>
          </a:prstGeom>
          <a:solidFill>
            <a:srgbClr val="5FA534"/>
          </a:solidFill>
          <a:ln w="15875" cap="flat" cmpd="sng" algn="ctr">
            <a:solidFill>
              <a:srgbClr val="5FA53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t>Lieu de numérisation</a:t>
            </a:r>
          </a:p>
        </p:txBody>
      </p:sp>
      <p:cxnSp>
        <p:nvCxnSpPr>
          <p:cNvPr id="3" name="Connecteur droit avec flèche 2"/>
          <p:cNvCxnSpPr/>
          <p:nvPr/>
        </p:nvCxnSpPr>
        <p:spPr>
          <a:xfrm flipH="1">
            <a:off x="8388424" y="1366627"/>
            <a:ext cx="264310" cy="13569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>
            <a:off x="366384" y="1349094"/>
            <a:ext cx="1001468" cy="345057"/>
          </a:xfrm>
          <a:prstGeom prst="ellipse">
            <a:avLst/>
          </a:prstGeom>
          <a:noFill/>
          <a:ln w="15875" cap="flat" cmpd="sng" algn="ctr">
            <a:solidFill>
              <a:srgbClr val="5FA53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67852" y="1150255"/>
            <a:ext cx="1191251" cy="241540"/>
          </a:xfrm>
          <a:prstGeom prst="rect">
            <a:avLst/>
          </a:prstGeom>
          <a:solidFill>
            <a:srgbClr val="5FA534"/>
          </a:solidFill>
          <a:ln w="15875" cap="flat" cmpd="sng" algn="ctr">
            <a:solidFill>
              <a:srgbClr val="5FA53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t>Retour/Accueil</a:t>
            </a:r>
          </a:p>
        </p:txBody>
      </p:sp>
      <p:cxnSp>
        <p:nvCxnSpPr>
          <p:cNvPr id="16" name="Connecteur droit avec flèche 15"/>
          <p:cNvCxnSpPr/>
          <p:nvPr/>
        </p:nvCxnSpPr>
        <p:spPr>
          <a:xfrm flipH="1">
            <a:off x="1367852" y="1408408"/>
            <a:ext cx="212956" cy="15694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18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21"/>
          </p:nvPr>
        </p:nvSpPr>
        <p:spPr>
          <a:xfrm>
            <a:off x="2627784" y="6336000"/>
            <a:ext cx="3672408" cy="365125"/>
          </a:xfrm>
        </p:spPr>
        <p:txBody>
          <a:bodyPr/>
          <a:lstStyle/>
          <a:p>
            <a:r>
              <a:rPr lang="fr-FR" dirty="0"/>
              <a:t>Outil d’Accompagnement EER PRO-20/05/2020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15" name="Titre 10"/>
          <p:cNvSpPr>
            <a:spLocks noGrp="1"/>
          </p:cNvSpPr>
          <p:nvPr>
            <p:ph type="title"/>
          </p:nvPr>
        </p:nvSpPr>
        <p:spPr>
          <a:xfrm>
            <a:off x="349200" y="368856"/>
            <a:ext cx="8399264" cy="602728"/>
          </a:xfrm>
        </p:spPr>
        <p:txBody>
          <a:bodyPr>
            <a:normAutofit/>
          </a:bodyPr>
          <a:lstStyle/>
          <a:p>
            <a:r>
              <a:rPr lang="fr-FR" b="0" cap="none" dirty="0">
                <a:solidFill>
                  <a:prstClr val="black"/>
                </a:solidFill>
                <a:latin typeface="Palatino Linotype" panose="02040502050505030304"/>
              </a:rPr>
              <a:t>3 / B – Détail des pièces à récupérer (cas d’une PM)</a:t>
            </a:r>
            <a:endParaRPr lang="fr-FR" b="0" dirty="0"/>
          </a:p>
        </p:txBody>
      </p:sp>
      <p:sp>
        <p:nvSpPr>
          <p:cNvPr id="8" name="Rectangle 7"/>
          <p:cNvSpPr/>
          <p:nvPr/>
        </p:nvSpPr>
        <p:spPr>
          <a:xfrm>
            <a:off x="7236296" y="1124808"/>
            <a:ext cx="1647645" cy="224286"/>
          </a:xfrm>
          <a:prstGeom prst="rect">
            <a:avLst/>
          </a:prstGeom>
          <a:solidFill>
            <a:srgbClr val="5FA534"/>
          </a:solidFill>
          <a:ln w="15875" cap="flat" cmpd="sng" algn="ctr">
            <a:solidFill>
              <a:srgbClr val="5FA53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t>Lieu de numérisation</a:t>
            </a:r>
          </a:p>
        </p:txBody>
      </p:sp>
      <p:pic>
        <p:nvPicPr>
          <p:cNvPr id="10" name="Image 9"/>
          <p:cNvPicPr/>
          <p:nvPr/>
        </p:nvPicPr>
        <p:blipFill rotWithShape="1">
          <a:blip r:embed="rId2"/>
          <a:srcRect l="25200" t="29095" r="7739" b="22108"/>
          <a:stretch/>
        </p:blipFill>
        <p:spPr bwMode="auto">
          <a:xfrm>
            <a:off x="467544" y="1502318"/>
            <a:ext cx="8416397" cy="43749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Connecteur droit avec flèche 3"/>
          <p:cNvCxnSpPr/>
          <p:nvPr/>
        </p:nvCxnSpPr>
        <p:spPr>
          <a:xfrm flipH="1">
            <a:off x="8604448" y="1349094"/>
            <a:ext cx="144016" cy="13569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>
            <a:off x="265186" y="1403633"/>
            <a:ext cx="1001468" cy="345057"/>
          </a:xfrm>
          <a:prstGeom prst="ellipse">
            <a:avLst/>
          </a:prstGeom>
          <a:noFill/>
          <a:ln w="15875" cap="flat" cmpd="sng" algn="ctr">
            <a:solidFill>
              <a:srgbClr val="5FA53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15616" y="1141349"/>
            <a:ext cx="1191251" cy="241540"/>
          </a:xfrm>
          <a:prstGeom prst="rect">
            <a:avLst/>
          </a:prstGeom>
          <a:solidFill>
            <a:srgbClr val="5FA534"/>
          </a:solidFill>
          <a:ln w="15875" cap="flat" cmpd="sng" algn="ctr">
            <a:solidFill>
              <a:srgbClr val="5FA53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t>Retour/Accueil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 flipH="1">
            <a:off x="1266654" y="1403125"/>
            <a:ext cx="212956" cy="15694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67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21"/>
          </p:nvPr>
        </p:nvSpPr>
        <p:spPr>
          <a:xfrm>
            <a:off x="2627784" y="6336000"/>
            <a:ext cx="3672408" cy="365125"/>
          </a:xfrm>
        </p:spPr>
        <p:txBody>
          <a:bodyPr/>
          <a:lstStyle/>
          <a:p>
            <a:r>
              <a:rPr lang="fr-FR" dirty="0"/>
              <a:t>Outil d’Accompagnement EER PRO-20/05/2020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15" name="Titre 10"/>
          <p:cNvSpPr>
            <a:spLocks noGrp="1"/>
          </p:cNvSpPr>
          <p:nvPr>
            <p:ph type="title"/>
          </p:nvPr>
        </p:nvSpPr>
        <p:spPr>
          <a:xfrm>
            <a:off x="349200" y="368856"/>
            <a:ext cx="8399264" cy="602728"/>
          </a:xfrm>
        </p:spPr>
        <p:txBody>
          <a:bodyPr>
            <a:normAutofit/>
          </a:bodyPr>
          <a:lstStyle/>
          <a:p>
            <a:r>
              <a:rPr lang="fr-FR" b="0" cap="none" dirty="0">
                <a:solidFill>
                  <a:prstClr val="black"/>
                </a:solidFill>
                <a:latin typeface="Palatino Linotype" panose="02040502050505030304"/>
              </a:rPr>
              <a:t>3 / C – Détail des pièces à récupérer (cas société en création)</a:t>
            </a:r>
            <a:endParaRPr lang="fr-FR" b="0" dirty="0"/>
          </a:p>
        </p:txBody>
      </p:sp>
      <p:sp>
        <p:nvSpPr>
          <p:cNvPr id="8" name="Rectangle 7"/>
          <p:cNvSpPr/>
          <p:nvPr/>
        </p:nvSpPr>
        <p:spPr>
          <a:xfrm>
            <a:off x="7201951" y="1159813"/>
            <a:ext cx="1647645" cy="224286"/>
          </a:xfrm>
          <a:prstGeom prst="rect">
            <a:avLst/>
          </a:prstGeom>
          <a:solidFill>
            <a:srgbClr val="5FA534"/>
          </a:solidFill>
          <a:ln w="15875" cap="flat" cmpd="sng" algn="ctr">
            <a:solidFill>
              <a:srgbClr val="5FA53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t>Lieu de numérisation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15616" y="1159813"/>
            <a:ext cx="1191251" cy="241540"/>
          </a:xfrm>
          <a:prstGeom prst="rect">
            <a:avLst/>
          </a:prstGeom>
          <a:solidFill>
            <a:srgbClr val="5FA534"/>
          </a:solidFill>
          <a:ln w="15875" cap="flat" cmpd="sng" algn="ctr">
            <a:solidFill>
              <a:srgbClr val="5FA53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t>Retour/Accueil</a:t>
            </a:r>
          </a:p>
        </p:txBody>
      </p:sp>
      <p:pic>
        <p:nvPicPr>
          <p:cNvPr id="13" name="Image 12"/>
          <p:cNvPicPr/>
          <p:nvPr/>
        </p:nvPicPr>
        <p:blipFill rotWithShape="1">
          <a:blip r:embed="rId2"/>
          <a:srcRect l="22915" t="28617" r="8661" b="20102"/>
          <a:stretch/>
        </p:blipFill>
        <p:spPr bwMode="auto">
          <a:xfrm>
            <a:off x="327797" y="1502318"/>
            <a:ext cx="8556143" cy="46127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7" name="Connecteur droit avec flèche 6"/>
          <p:cNvCxnSpPr/>
          <p:nvPr/>
        </p:nvCxnSpPr>
        <p:spPr>
          <a:xfrm flipH="1">
            <a:off x="971600" y="1401353"/>
            <a:ext cx="576064" cy="227447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8172400" y="1321378"/>
            <a:ext cx="0" cy="22744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57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3243</TotalTime>
  <Words>305</Words>
  <Application>Microsoft Office PowerPoint</Application>
  <PresentationFormat>Affichage à l'écran (4:3)</PresentationFormat>
  <Paragraphs>57</Paragraphs>
  <Slides>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Arial</vt:lpstr>
      <vt:lpstr>Arial Narrow</vt:lpstr>
      <vt:lpstr>Calibri</vt:lpstr>
      <vt:lpstr>Palatino Linotype</vt:lpstr>
      <vt:lpstr>Times New Roman</vt:lpstr>
      <vt:lpstr>Verdana</vt:lpstr>
      <vt:lpstr>Wingdings 2</vt:lpstr>
      <vt:lpstr>Wingdings 3</vt:lpstr>
      <vt:lpstr>Thème Office</vt:lpstr>
      <vt:lpstr>Outil d’accompagnement des entrées en relation Pro</vt:lpstr>
      <vt:lpstr>SOMMAIRE</vt:lpstr>
      <vt:lpstr>Outil d’accompagnement des entrées en relation pro contexte</vt:lpstr>
      <vt:lpstr>1- Choix de la profession exercée par le prospect</vt:lpstr>
      <vt:lpstr>2- Choix de la personnalité/situation juridique</vt:lpstr>
      <vt:lpstr>3 / A – Détail des pièces à récupérer (cas d’une EI)</vt:lpstr>
      <vt:lpstr>3 / B – Détail des pièces à récupérer (cas d’une PM)</vt:lpstr>
      <vt:lpstr>3 / C – Détail des pièces à récupérer (cas société en création)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ROHDE Daniel [CEGEE]</cp:lastModifiedBy>
  <cp:revision>267</cp:revision>
  <dcterms:created xsi:type="dcterms:W3CDTF">2017-05-30T18:41:27Z</dcterms:created>
  <dcterms:modified xsi:type="dcterms:W3CDTF">2020-05-25T07:52:55Z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daniel.rohde@cegee.caisse-epargne.fr</vt:lpwstr>
  </property>
  <property fmtid="{D5CDD505-2E9C-101B-9397-08002B2CF9AE}" pid="6" name="MSIP_Label_48a19f0c-bea1-442e-a475-ed109d9ec508_SetDate">
    <vt:lpwstr>2020-05-20T11:24:13.7189075Z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