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70" r:id="rId5"/>
    <p:sldId id="290" r:id="rId6"/>
    <p:sldId id="293" r:id="rId7"/>
    <p:sldId id="295" r:id="rId8"/>
    <p:sldId id="294" r:id="rId9"/>
    <p:sldId id="296" r:id="rId10"/>
    <p:sldId id="298" r:id="rId11"/>
    <p:sldId id="300" r:id="rId1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8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  <p:cmAuthor id="18" name="Davina Dauzet" initials="DD [18]" lastIdx="1" clrIdx="17">
    <p:extLst/>
  </p:cmAuthor>
  <p:cmAuthor id="19" name="Davina Dauzet" initials="DD [19]" lastIdx="2" clrIdx="18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31632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 autoAdjust="0"/>
    <p:restoredTop sz="98083" autoAdjust="0"/>
  </p:normalViewPr>
  <p:slideViewPr>
    <p:cSldViewPr showGuides="1">
      <p:cViewPr varScale="1">
        <p:scale>
          <a:sx n="103" d="100"/>
          <a:sy n="103" d="100"/>
        </p:scale>
        <p:origin x="1776" y="114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01/09/2020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01/09/2020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3.jpeg"/><Relationship Id="rId7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2.jpeg"/><Relationship Id="rId4" Type="http://schemas.openxmlformats.org/officeDocument/2006/relationships/image" Target="../media/image8.jpeg"/><Relationship Id="rId9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1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3" name="Image 2" descr="1 - copie.jp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88640"/>
            <a:ext cx="4464000" cy="1318908"/>
          </a:xfrm>
          <a:prstGeom prst="rect">
            <a:avLst/>
          </a:prstGeom>
        </p:spPr>
      </p:pic>
      <p:pic>
        <p:nvPicPr>
          <p:cNvPr id="5" name="Image 4" descr="2 - copie.jp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556792"/>
            <a:ext cx="4464496" cy="1321471"/>
          </a:xfrm>
          <a:prstGeom prst="rect">
            <a:avLst/>
          </a:prstGeom>
        </p:spPr>
      </p:pic>
      <p:pic>
        <p:nvPicPr>
          <p:cNvPr id="11" name="Image 10" descr="3 - copie.jp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924944"/>
            <a:ext cx="4464496" cy="1321917"/>
          </a:xfrm>
          <a:prstGeom prst="rect">
            <a:avLst/>
          </a:prstGeom>
        </p:spPr>
      </p:pic>
      <p:pic>
        <p:nvPicPr>
          <p:cNvPr id="12" name="Image 11" descr="4 - copie.jp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293096"/>
            <a:ext cx="4464496" cy="1319056"/>
          </a:xfrm>
          <a:prstGeom prst="rect">
            <a:avLst/>
          </a:prstGeom>
        </p:spPr>
      </p:pic>
      <p:pic>
        <p:nvPicPr>
          <p:cNvPr id="1026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733256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Image 13" descr="LOGO_VousetreUtile - copie.jpg"/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205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-1107504"/>
            <a:ext cx="8712968" cy="7597708"/>
          </a:xfrm>
          <a:prstGeom prst="rect">
            <a:avLst/>
          </a:prstGeom>
        </p:spPr>
      </p:pic>
      <p:pic>
        <p:nvPicPr>
          <p:cNvPr id="3" name="Image 2" descr="#.png"/>
          <p:cNvPicPr>
            <a:picLocks noChangeAspect="1"/>
          </p:cNvPicPr>
          <p:nvPr userDrawn="1"/>
        </p:nvPicPr>
        <p:blipFill>
          <a:blip r:embed="rId3" cstate="print">
            <a:alphaModFix amt="5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-603448"/>
            <a:ext cx="5194941" cy="8136904"/>
          </a:xfrm>
          <a:prstGeom prst="rect">
            <a:avLst/>
          </a:prstGeom>
        </p:spPr>
      </p:pic>
      <p:pic>
        <p:nvPicPr>
          <p:cNvPr id="2" name="Image 1" descr="LOGO_VousetreUtile - copie.jp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  <p:pic>
        <p:nvPicPr>
          <p:cNvPr id="9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7" name="Image 6" descr="logoterritoiredavenir2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765" y="5857081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3753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564904"/>
            <a:ext cx="8328248" cy="5656268"/>
          </a:xfrm>
          <a:prstGeom prst="rect">
            <a:avLst/>
          </a:prstGeom>
        </p:spPr>
      </p:pic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1619672" y="692696"/>
            <a:ext cx="1512000" cy="432048"/>
          </a:xfrm>
        </p:spPr>
        <p:txBody>
          <a:bodyPr anchor="t"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619672" y="6376243"/>
            <a:ext cx="4932000" cy="365125"/>
          </a:xfrm>
        </p:spPr>
        <p:txBody>
          <a:bodyPr/>
          <a:lstStyle/>
          <a:p>
            <a:r>
              <a:rPr lang="fr-FR" dirty="0" smtClean="0"/>
              <a:t>INTITULÉ DU DOCUMENT • 04 AVRIL 2017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1619672" y="1340768"/>
            <a:ext cx="6553398" cy="4968453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 descr="#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2736" y="722454"/>
            <a:ext cx="3946251" cy="6135546"/>
          </a:xfrm>
          <a:prstGeom prst="rect">
            <a:avLst/>
          </a:prstGeom>
        </p:spPr>
      </p:pic>
      <p:cxnSp>
        <p:nvCxnSpPr>
          <p:cNvPr id="15" name="Connecteur droit 14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916832"/>
            <a:ext cx="6096000" cy="41402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339752" y="2160032"/>
            <a:ext cx="4464496" cy="476880"/>
          </a:xfrm>
        </p:spPr>
        <p:txBody>
          <a:bodyPr>
            <a:noAutofit/>
          </a:bodyPr>
          <a:lstStyle>
            <a:lvl1pPr algn="ctr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 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339752" y="2473200"/>
            <a:ext cx="4464496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2483768" y="4292600"/>
            <a:ext cx="4176713" cy="2016720"/>
          </a:xfrm>
        </p:spPr>
        <p:txBody>
          <a:bodyPr/>
          <a:lstStyle>
            <a:lvl1pPr marL="342900" indent="-216000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  <a:defRPr sz="14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4284080" y="1845171"/>
            <a:ext cx="575841" cy="57571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dirty="0" smtClean="0"/>
              <a:t>I-</a:t>
            </a:r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Image 7" descr="# copi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256" y="1412776"/>
            <a:ext cx="1307592" cy="2033016"/>
          </a:xfrm>
          <a:prstGeom prst="rect">
            <a:avLst/>
          </a:prstGeom>
        </p:spPr>
      </p:pic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4" name="Image 13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5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426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36180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1" y="2060848"/>
            <a:ext cx="3618008" cy="144016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15616" y="260648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4680000" y="1700213"/>
            <a:ext cx="0" cy="1582987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932363" y="1628775"/>
            <a:ext cx="3816350" cy="1871663"/>
          </a:xfrm>
        </p:spPr>
        <p:txBody>
          <a:bodyPr/>
          <a:lstStyle>
            <a:lvl1pPr>
              <a:defRPr sz="1800" cap="none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1674072" y="4176000"/>
            <a:ext cx="7218408" cy="1989304"/>
          </a:xfr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674072" y="3816000"/>
            <a:ext cx="7218408" cy="584864"/>
          </a:xfrm>
        </p:spPr>
        <p:txBody>
          <a:bodyPr/>
          <a:lstStyle>
            <a:lvl1pPr marL="171450" indent="-17145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6910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5999" y="1620000"/>
            <a:ext cx="7722463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0" y="2060848"/>
            <a:ext cx="7722463" cy="4032448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15616" y="260648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44731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7633394" cy="187325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tableau 4"/>
          <p:cNvSpPr>
            <a:spLocks noGrp="1"/>
          </p:cNvSpPr>
          <p:nvPr>
            <p:ph type="tbl" sz="quarter" idx="17" hasCustomPrompt="1"/>
          </p:nvPr>
        </p:nvSpPr>
        <p:spPr>
          <a:xfrm>
            <a:off x="1116013" y="2709515"/>
            <a:ext cx="6985000" cy="2879725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29707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043608" y="2348880"/>
            <a:ext cx="6926936" cy="35283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43608" y="1196752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1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sp>
        <p:nvSpPr>
          <p:cNvPr id="12" name="Titre 8"/>
          <p:cNvSpPr>
            <a:spLocks noGrp="1"/>
          </p:cNvSpPr>
          <p:nvPr>
            <p:ph type="title" hasCustomPrompt="1"/>
          </p:nvPr>
        </p:nvSpPr>
        <p:spPr>
          <a:xfrm>
            <a:off x="1043608" y="260648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5" name="Connecteur droit 4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45252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texte et tableau avec f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741408" y="711000"/>
            <a:ext cx="7668000" cy="543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 smtClean="0"/>
              <a:t>INTITULÉ DU DOCUMENT • 04 mai 2019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772816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908720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22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828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1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140968"/>
            <a:ext cx="4953000" cy="4319016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3816424" cy="7694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0861" y="1600200"/>
            <a:ext cx="5691380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5"/>
            <a:r>
              <a:rPr lang="fr-FR" dirty="0" smtClean="0"/>
              <a:t>Sixième niveau</a:t>
            </a:r>
          </a:p>
          <a:p>
            <a:pPr lvl="6"/>
            <a:r>
              <a:rPr lang="fr-FR" dirty="0" smtClean="0"/>
              <a:t>Septième niveau</a:t>
            </a:r>
          </a:p>
          <a:p>
            <a:pPr lvl="7"/>
            <a:r>
              <a:rPr lang="fr-FR" dirty="0" smtClean="0"/>
              <a:t>Huitième</a:t>
            </a:r>
          </a:p>
          <a:p>
            <a:pPr lvl="8"/>
            <a:r>
              <a:rPr lang="fr-FR" dirty="0" smtClean="0"/>
              <a:t>Neuvième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172400" y="188640"/>
            <a:ext cx="9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4" name="Image 3" descr="#1.png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6408" y="-243408"/>
            <a:ext cx="1307592" cy="2033016"/>
          </a:xfrm>
          <a:prstGeom prst="rect">
            <a:avLst/>
          </a:prstGeom>
        </p:spPr>
      </p:pic>
      <p:cxnSp>
        <p:nvCxnSpPr>
          <p:cNvPr id="22" name="Connecteur droit 21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2" name="Image 11" descr="logoterritoiredavenir2.png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6111552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2" r:id="rId2"/>
    <p:sldLayoutId id="2147483655" r:id="rId3"/>
    <p:sldLayoutId id="2147483671" r:id="rId4"/>
    <p:sldLayoutId id="2147483672" r:id="rId5"/>
    <p:sldLayoutId id="2147483676" r:id="rId6"/>
    <p:sldLayoutId id="2147483673" r:id="rId7"/>
    <p:sldLayoutId id="2147483659" r:id="rId8"/>
    <p:sldLayoutId id="2147483684" r:id="rId9"/>
    <p:sldLayoutId id="2147483674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22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8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600" b="0" kern="1200" cap="all" baseline="0">
          <a:solidFill>
            <a:schemeClr val="accent1"/>
          </a:solidFill>
          <a:latin typeface="+mn-lt"/>
          <a:ea typeface="+mn-ea"/>
          <a:cs typeface="+mn-cs"/>
        </a:defRPr>
      </a:lvl3pPr>
      <a:lvl4pPr marL="144000" indent="0" algn="l" defTabSz="914400" rtl="0" eaLnBrk="1" latinLnBrk="0" hangingPunct="1">
        <a:lnSpc>
          <a:spcPts val="1600"/>
        </a:lnSpc>
        <a:spcBef>
          <a:spcPts val="0"/>
        </a:spcBef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" indent="-144000" algn="l" defTabSz="914400" rtl="0" eaLnBrk="1" latinLnBrk="0" hangingPunct="1">
        <a:spcBef>
          <a:spcPts val="300"/>
        </a:spcBef>
        <a:spcAft>
          <a:spcPts val="1200"/>
        </a:spcAft>
        <a:buClr>
          <a:schemeClr val="accent1"/>
        </a:buClr>
        <a:buFontTx/>
        <a:buBlip>
          <a:blip r:embed="rId17"/>
        </a:buBlip>
        <a:defRPr sz="12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mp"/><Relationship Id="rId2" Type="http://schemas.openxmlformats.org/officeDocument/2006/relationships/slide" Target="slide8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cid:image001.png@01D62239.8ED21060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cid:image002.png@01D62239.8ED21060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cid:image003.png@01D62239.8ED21060" TargetMode="External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mp"/><Relationship Id="rId2" Type="http://schemas.openxmlformats.org/officeDocument/2006/relationships/image" Target="../media/image23.tm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tmp"/><Relationship Id="rId4" Type="http://schemas.openxmlformats.org/officeDocument/2006/relationships/image" Target="../media/image25.tm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mp"/><Relationship Id="rId2" Type="http://schemas.openxmlformats.org/officeDocument/2006/relationships/image" Target="../media/image27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tm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tmp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" name="Connecteur droit 70"/>
          <p:cNvCxnSpPr/>
          <p:nvPr/>
        </p:nvCxnSpPr>
        <p:spPr>
          <a:xfrm flipV="1">
            <a:off x="323528" y="2420888"/>
            <a:ext cx="0" cy="107401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Image 7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74" name="Espace réservé pour une image 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grpSp>
        <p:nvGrpSpPr>
          <p:cNvPr id="96" name="Groupe 95"/>
          <p:cNvGrpSpPr/>
          <p:nvPr/>
        </p:nvGrpSpPr>
        <p:grpSpPr>
          <a:xfrm>
            <a:off x="323528" y="2132856"/>
            <a:ext cx="3816424" cy="1362042"/>
            <a:chOff x="-36016" y="2689950"/>
            <a:chExt cx="3816424" cy="1362042"/>
          </a:xfrm>
        </p:grpSpPr>
        <p:sp>
          <p:nvSpPr>
            <p:cNvPr id="93" name="Sous-titre 2"/>
            <p:cNvSpPr txBox="1">
              <a:spLocks/>
            </p:cNvSpPr>
            <p:nvPr/>
          </p:nvSpPr>
          <p:spPr>
            <a:xfrm>
              <a:off x="304" y="3121998"/>
              <a:ext cx="3780104" cy="929994"/>
            </a:xfrm>
            <a:prstGeom prst="rect">
              <a:avLst/>
            </a:prstGeom>
          </p:spPr>
          <p:txBody>
            <a:bodyPr vert="horz" wrap="square" lIns="91440" tIns="82800" rIns="91440" bIns="45720" rtlCol="0">
              <a:spAutoFit/>
            </a:bodyPr>
            <a:lstStyle>
              <a:lvl1pPr marL="0" indent="0" algn="ctr" defTabSz="914400" rtl="0" eaLnBrk="1" latinLnBrk="0" hangingPunct="1">
                <a:spcBef>
                  <a:spcPts val="0"/>
                </a:spcBef>
                <a:spcAft>
                  <a:spcPts val="300"/>
                </a:spcAft>
                <a:buFontTx/>
                <a:buNone/>
                <a:defRPr sz="2600" b="1" kern="1200" cap="all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ts val="0"/>
                </a:spcBef>
                <a:buFontTx/>
                <a:buNone/>
                <a:defRPr sz="1800" b="1" kern="1200" cap="all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ts val="0"/>
                </a:spcBef>
                <a:buClr>
                  <a:schemeClr val="accent1"/>
                </a:buClr>
                <a:buFontTx/>
                <a:buNone/>
                <a:defRPr sz="1600" b="0" kern="1200" cap="all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ts val="1600"/>
                </a:lnSpc>
                <a:spcBef>
                  <a:spcPts val="0"/>
                </a:spcBef>
                <a:buFontTx/>
                <a:buNone/>
                <a:defRPr sz="1200" kern="1200">
                  <a:solidFill>
                    <a:schemeClr val="tx1">
                      <a:tint val="7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ctr" defTabSz="914400" rtl="0" eaLnBrk="1" latinLnBrk="0" hangingPunct="1">
                <a:spcBef>
                  <a:spcPts val="300"/>
                </a:spcBef>
                <a:spcAft>
                  <a:spcPts val="1200"/>
                </a:spcAft>
                <a:buClr>
                  <a:schemeClr val="accent1"/>
                </a:buClr>
                <a:buFont typeface="Britannic Bold" panose="020B0903060703020204" pitchFamily="34" charset="0"/>
                <a:buNone/>
                <a:defRPr sz="1200" b="1" kern="1200" cap="all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ts val="1600"/>
                </a:lnSpc>
                <a:spcBef>
                  <a:spcPts val="400"/>
                </a:spcBef>
                <a:buClr>
                  <a:schemeClr val="accent1"/>
                </a:buClr>
                <a:buFont typeface="Wingdings 2" panose="05020102010507070707" pitchFamily="18" charset="2"/>
                <a:buNone/>
                <a:defRPr sz="1200" i="0" kern="1200">
                  <a:solidFill>
                    <a:schemeClr val="tx1">
                      <a:tint val="7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indent="0" algn="ctr" defTabSz="914400" rtl="0" eaLnBrk="1" latinLnBrk="0" hangingPunct="1">
                <a:lnSpc>
                  <a:spcPts val="1500"/>
                </a:lnSpc>
                <a:spcBef>
                  <a:spcPts val="0"/>
                </a:spcBef>
                <a:buClr>
                  <a:schemeClr val="accent1"/>
                </a:buClr>
                <a:buFontTx/>
                <a:buNone/>
                <a:defRPr sz="1400" b="0" i="0" kern="1200" cap="all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ts val="0"/>
                </a:spcBef>
                <a:buClr>
                  <a:schemeClr val="accent1"/>
                </a:buClr>
                <a:buFontTx/>
                <a:buNone/>
                <a:defRPr sz="1400" b="0" i="0" kern="1200" cap="all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ts val="0"/>
                </a:spcBef>
                <a:buClr>
                  <a:schemeClr val="accent1"/>
                </a:buClr>
                <a:buFontTx/>
                <a:buNone/>
                <a:defRPr sz="1100" b="0" i="0" kern="1200" cap="all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dirty="0" smtClean="0"/>
                <a:t>équiper nos clients pros actifs</a:t>
              </a:r>
              <a:endParaRPr lang="fr-FR" dirty="0"/>
            </a:p>
          </p:txBody>
        </p:sp>
        <p:sp>
          <p:nvSpPr>
            <p:cNvPr id="95" name="Titre 12"/>
            <p:cNvSpPr txBox="1">
              <a:spLocks/>
            </p:cNvSpPr>
            <p:nvPr/>
          </p:nvSpPr>
          <p:spPr>
            <a:xfrm>
              <a:off x="-36016" y="2689950"/>
              <a:ext cx="2844000" cy="630942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3500" b="1" kern="1200" cap="all" baseline="0">
                  <a:solidFill>
                    <a:schemeClr val="accent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fr-FR" dirty="0"/>
            </a:p>
          </p:txBody>
        </p:sp>
      </p:grpSp>
      <p:pic>
        <p:nvPicPr>
          <p:cNvPr id="18" name="Espace réservé pour une image 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7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2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451248" y="936010"/>
            <a:ext cx="8692752" cy="817298"/>
          </a:xfrm>
        </p:spPr>
        <p:txBody>
          <a:bodyPr>
            <a:normAutofit/>
          </a:bodyPr>
          <a:lstStyle/>
          <a:p>
            <a:pPr>
              <a:buSzPct val="150000"/>
            </a:pPr>
            <a:r>
              <a:rPr lang="fr-FR" sz="1600" dirty="0"/>
              <a:t> </a:t>
            </a:r>
            <a:r>
              <a:rPr lang="fr-FR" sz="1600" dirty="0" smtClean="0"/>
              <a:t>objectif : développer L’</a:t>
            </a:r>
            <a:r>
              <a:rPr lang="fr-FR" sz="1600" dirty="0" err="1" smtClean="0"/>
              <a:t>equipement</a:t>
            </a:r>
            <a:r>
              <a:rPr lang="fr-FR" sz="1600" dirty="0" smtClean="0"/>
              <a:t> de nos clients professionnels actifs grâce a la </a:t>
            </a:r>
            <a:r>
              <a:rPr lang="fr-FR" sz="1600" dirty="0" err="1" smtClean="0"/>
              <a:t>banca</a:t>
            </a:r>
            <a:endParaRPr lang="fr-FR" sz="1600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360230"/>
            <a:ext cx="7756648" cy="430887"/>
          </a:xfrm>
        </p:spPr>
        <p:txBody>
          <a:bodyPr/>
          <a:lstStyle/>
          <a:p>
            <a:r>
              <a:rPr lang="fr-FR" u="sng" dirty="0"/>
              <a:t>ACTION EQUIPEMENT PROS ACTIFS</a:t>
            </a:r>
            <a:endParaRPr lang="fr-FR" b="0" u="sng" dirty="0"/>
          </a:p>
        </p:txBody>
      </p:sp>
      <p:sp>
        <p:nvSpPr>
          <p:cNvPr id="7" name="Ellipse 6"/>
          <p:cNvSpPr/>
          <p:nvPr/>
        </p:nvSpPr>
        <p:spPr>
          <a:xfrm>
            <a:off x="3887924" y="1484784"/>
            <a:ext cx="1368152" cy="432048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2 cibles</a:t>
            </a:r>
            <a:endParaRPr lang="fr-FR" dirty="0"/>
          </a:p>
        </p:txBody>
      </p:sp>
      <p:sp>
        <p:nvSpPr>
          <p:cNvPr id="8" name="Rectangle à coins arrondis 7"/>
          <p:cNvSpPr/>
          <p:nvPr/>
        </p:nvSpPr>
        <p:spPr>
          <a:xfrm>
            <a:off x="1236357" y="2137228"/>
            <a:ext cx="2520280" cy="79208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Les clients Pros ACTIFS</a:t>
            </a:r>
          </a:p>
          <a:p>
            <a:pPr algn="ctr"/>
            <a:r>
              <a:rPr lang="fr-FR" sz="1600" dirty="0" smtClean="0"/>
              <a:t> </a:t>
            </a:r>
            <a:r>
              <a:rPr lang="fr-FR" sz="1600" dirty="0" smtClean="0">
                <a:solidFill>
                  <a:srgbClr val="FF0000"/>
                </a:solidFill>
              </a:rPr>
              <a:t>NON</a:t>
            </a:r>
            <a:r>
              <a:rPr lang="fr-FR" sz="1600" dirty="0" smtClean="0"/>
              <a:t> EQUIPES</a:t>
            </a:r>
            <a:endParaRPr lang="fr-FR" sz="1600" dirty="0"/>
          </a:p>
        </p:txBody>
      </p:sp>
      <p:sp>
        <p:nvSpPr>
          <p:cNvPr id="10" name="Rectangle à coins arrondis 9"/>
          <p:cNvSpPr/>
          <p:nvPr/>
        </p:nvSpPr>
        <p:spPr>
          <a:xfrm>
            <a:off x="1240696" y="3433372"/>
            <a:ext cx="2520280" cy="79208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Objectif: EQUIPER nos clients en « décrochant » l’univers BANCA</a:t>
            </a:r>
            <a:endParaRPr lang="fr-FR" sz="1400" dirty="0"/>
          </a:p>
        </p:txBody>
      </p:sp>
      <p:sp>
        <p:nvSpPr>
          <p:cNvPr id="11" name="Rectangle à coins arrondis 10"/>
          <p:cNvSpPr/>
          <p:nvPr/>
        </p:nvSpPr>
        <p:spPr>
          <a:xfrm>
            <a:off x="1236357" y="4773707"/>
            <a:ext cx="6713836" cy="117048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2 Cas de figure</a:t>
            </a:r>
            <a:r>
              <a:rPr lang="fr-FR" sz="1600" dirty="0" smtClean="0"/>
              <a:t>:</a:t>
            </a:r>
          </a:p>
          <a:p>
            <a:pPr marL="285750" indent="-285750">
              <a:buFontTx/>
              <a:buChar char="-"/>
            </a:pPr>
            <a:r>
              <a:rPr lang="fr-FR" sz="1600" dirty="0" smtClean="0"/>
              <a:t>Les clients détenant 1 Forfait Pro sans la Carte</a:t>
            </a:r>
          </a:p>
          <a:p>
            <a:pPr marL="285750" indent="-285750">
              <a:buFontTx/>
              <a:buChar char="-"/>
            </a:pPr>
            <a:r>
              <a:rPr lang="fr-FR" sz="1600" dirty="0" smtClean="0"/>
              <a:t>Les clients détenant 1 Carte sans le Forfait Pro</a:t>
            </a:r>
          </a:p>
        </p:txBody>
      </p:sp>
      <p:sp>
        <p:nvSpPr>
          <p:cNvPr id="12" name="Rectangle à coins arrondis 11"/>
          <p:cNvSpPr/>
          <p:nvPr/>
        </p:nvSpPr>
        <p:spPr>
          <a:xfrm>
            <a:off x="5436096" y="3433372"/>
            <a:ext cx="2520280" cy="79208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Objectif: Ventes additionnelles sur l’univers BANCA</a:t>
            </a:r>
            <a:endParaRPr lang="fr-FR" sz="1400" dirty="0"/>
          </a:p>
        </p:txBody>
      </p:sp>
      <p:sp>
        <p:nvSpPr>
          <p:cNvPr id="13" name="Rectangle à coins arrondis 12"/>
          <p:cNvSpPr/>
          <p:nvPr/>
        </p:nvSpPr>
        <p:spPr>
          <a:xfrm>
            <a:off x="5429913" y="2137228"/>
            <a:ext cx="2520280" cy="79208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Les clients Pros ACTIFS EQUIPES</a:t>
            </a:r>
            <a:endParaRPr lang="fr-FR" sz="1600" dirty="0"/>
          </a:p>
        </p:txBody>
      </p:sp>
      <p:sp>
        <p:nvSpPr>
          <p:cNvPr id="16" name="Virage 15"/>
          <p:cNvSpPr/>
          <p:nvPr/>
        </p:nvSpPr>
        <p:spPr>
          <a:xfrm rot="5400000">
            <a:off x="5857623" y="1181000"/>
            <a:ext cx="361861" cy="1366331"/>
          </a:xfrm>
          <a:prstGeom prst="bentArrow">
            <a:avLst>
              <a:gd name="adj1" fmla="val 25000"/>
              <a:gd name="adj2" fmla="val 42885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7" name="Virage 16"/>
          <p:cNvSpPr/>
          <p:nvPr/>
        </p:nvSpPr>
        <p:spPr>
          <a:xfrm rot="5400000" flipV="1">
            <a:off x="2788272" y="1020688"/>
            <a:ext cx="361861" cy="1638819"/>
          </a:xfrm>
          <a:prstGeom prst="bentArrow">
            <a:avLst>
              <a:gd name="adj1" fmla="val 25000"/>
              <a:gd name="adj2" fmla="val 42885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8" name="Flèche vers le bas 17"/>
          <p:cNvSpPr/>
          <p:nvPr/>
        </p:nvSpPr>
        <p:spPr>
          <a:xfrm>
            <a:off x="2149793" y="2987416"/>
            <a:ext cx="194801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Flèche vers le bas 18"/>
          <p:cNvSpPr/>
          <p:nvPr/>
        </p:nvSpPr>
        <p:spPr>
          <a:xfrm>
            <a:off x="6690053" y="2992940"/>
            <a:ext cx="186203" cy="3684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Flèche vers le bas 21"/>
          <p:cNvSpPr/>
          <p:nvPr/>
        </p:nvSpPr>
        <p:spPr>
          <a:xfrm>
            <a:off x="2149793" y="4297468"/>
            <a:ext cx="194801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Flèche vers le bas 22"/>
          <p:cNvSpPr/>
          <p:nvPr/>
        </p:nvSpPr>
        <p:spPr>
          <a:xfrm>
            <a:off x="6690053" y="4302992"/>
            <a:ext cx="186203" cy="3684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4" name="Image 23" descr="Capture d’écran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367" y="2465079"/>
            <a:ext cx="1181265" cy="209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687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1026000" y="306000"/>
            <a:ext cx="5418208" cy="430887"/>
          </a:xfrm>
        </p:spPr>
        <p:txBody>
          <a:bodyPr/>
          <a:lstStyle/>
          <a:p>
            <a:r>
              <a:rPr lang="fr-FR" u="sng" dirty="0" smtClean="0"/>
              <a:t>L‘argumentation commerciale</a:t>
            </a:r>
            <a:endParaRPr lang="fr-FR" u="sng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70424" y="1065466"/>
            <a:ext cx="7651325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400" dirty="0" smtClean="0">
                <a:ea typeface="Calibri" panose="020F0502020204030204" pitchFamily="34" charset="0"/>
              </a:rPr>
              <a:t>deux</a:t>
            </a:r>
            <a:r>
              <a:rPr kumimoji="0" lang="fr-FR" alt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kumimoji="0" lang="fr-FR" alt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cas de figure 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fr-FR" altLang="fr-FR" sz="1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Les clients qui détiennent un forfait sans carte</a:t>
            </a:r>
            <a:r>
              <a:rPr kumimoji="0" lang="fr-FR" alt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endParaRPr kumimoji="0" lang="fr-FR" alt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Dans ce cas l’ajout de la carte  Visa Business n’est que de 2.40 € TTC/mois  supplémentaires.</a:t>
            </a:r>
            <a:endParaRPr kumimoji="0" lang="fr-FR" alt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5" name="Picture 1" descr="cid:image001.png@01D62239.8ED21060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527" y="2526322"/>
            <a:ext cx="7684122" cy="2270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Ellipse 7"/>
          <p:cNvSpPr/>
          <p:nvPr/>
        </p:nvSpPr>
        <p:spPr>
          <a:xfrm>
            <a:off x="1979712" y="3528254"/>
            <a:ext cx="1728192" cy="43204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/>
          <p:cNvSpPr/>
          <p:nvPr/>
        </p:nvSpPr>
        <p:spPr>
          <a:xfrm>
            <a:off x="4646227" y="4293096"/>
            <a:ext cx="1728192" cy="43204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9137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1026000" y="306000"/>
            <a:ext cx="5418208" cy="430887"/>
          </a:xfrm>
        </p:spPr>
        <p:txBody>
          <a:bodyPr/>
          <a:lstStyle/>
          <a:p>
            <a:r>
              <a:rPr lang="fr-FR" u="sng" dirty="0" smtClean="0"/>
              <a:t>L‘argumentation commerciale</a:t>
            </a:r>
            <a:endParaRPr lang="fr-FR" u="sng" dirty="0"/>
          </a:p>
        </p:txBody>
      </p:sp>
      <p:pic>
        <p:nvPicPr>
          <p:cNvPr id="2055" name="Image 9" descr="cid:image002.png@01D62239.8ED21060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2425200"/>
            <a:ext cx="7663049" cy="314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Image 1" descr="cid:image003.png@01D62239.8ED21060"/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485" y="2828255"/>
            <a:ext cx="8443029" cy="2094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350485" y="839644"/>
            <a:ext cx="8352928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sz="160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2</a:t>
            </a:r>
            <a:r>
              <a:rPr kumimoji="0" lang="fr-FR" altLang="fr-FR" sz="16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</a:t>
            </a:r>
            <a:r>
              <a:rPr kumimoji="0" lang="fr-FR" altLang="fr-FR" sz="1600" b="1" i="0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  </a:t>
            </a:r>
            <a:r>
              <a:rPr kumimoji="0" lang="fr-FR" altLang="fr-FR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Les </a:t>
            </a:r>
            <a:r>
              <a:rPr kumimoji="0" lang="fr-FR" altLang="fr-FR" sz="1600" b="1" i="0" u="sng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</a:t>
            </a:r>
            <a:r>
              <a:rPr kumimoji="0" lang="fr-FR" altLang="fr-FR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lients qui détiennent une carte sans forfait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FR" alt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Les clients paient donc une cotisation carte annuelle + des frais de gestion trimestriels .</a:t>
            </a:r>
            <a:endParaRPr kumimoji="0" lang="fr-FR" alt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Avec le forfait le client sera </a:t>
            </a:r>
            <a:r>
              <a:rPr kumimoji="0" lang="fr-FR" altLang="fr-FR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exonéré</a:t>
            </a:r>
            <a:r>
              <a:rPr kumimoji="0" lang="fr-FR" alt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des frais de tenue de compte et bénéficiera d’assurances liées </a:t>
            </a:r>
            <a:r>
              <a:rPr kumimoji="0" lang="fr-FR" altLang="fr-FR" sz="1600" b="0" i="0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 </a:t>
            </a:r>
            <a:r>
              <a:rPr kumimoji="0" lang="fr-FR" alt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Sans Forfait nos client</a:t>
            </a:r>
            <a:r>
              <a:rPr kumimoji="0" lang="fr-FR" altLang="fr-FR" sz="1600" b="0" i="0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</a:t>
            </a:r>
            <a:r>
              <a:rPr kumimoji="0" lang="fr-FR" alt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sont mal couverts.</a:t>
            </a:r>
            <a:endParaRPr kumimoji="0" lang="fr-FR" alt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74227" y="5253562"/>
            <a:ext cx="824218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L’ajout du forfait avec la carte est minime (moins de 2 HT € de plus /mois</a:t>
            </a:r>
            <a:r>
              <a:rPr kumimoji="0" lang="fr-FR" altLang="fr-FR" sz="1400" b="0" i="0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kumimoji="0" lang="fr-FR" altLang="fr-FR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(1.70 HT)</a:t>
            </a:r>
            <a:r>
              <a:rPr kumimoji="0" lang="fr-FR" altLang="fr-FR" sz="1400" b="0" i="0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 </a:t>
            </a:r>
            <a:r>
              <a:rPr kumimoji="0" lang="fr-FR" altLang="fr-FR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Avec la carte Gold Business il y a même un gain pour le client</a:t>
            </a:r>
            <a:endParaRPr kumimoji="0" lang="fr-FR" alt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251520" y="273981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4" name="Ellipse 13"/>
          <p:cNvSpPr/>
          <p:nvPr/>
        </p:nvSpPr>
        <p:spPr>
          <a:xfrm>
            <a:off x="1907704" y="3922022"/>
            <a:ext cx="1656184" cy="60078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/>
          <p:cNvSpPr/>
          <p:nvPr/>
        </p:nvSpPr>
        <p:spPr>
          <a:xfrm>
            <a:off x="6155250" y="2298403"/>
            <a:ext cx="1656184" cy="60078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5554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1026000" y="306000"/>
            <a:ext cx="6786360" cy="430887"/>
          </a:xfrm>
        </p:spPr>
        <p:txBody>
          <a:bodyPr/>
          <a:lstStyle/>
          <a:p>
            <a:r>
              <a:rPr lang="fr-FR" dirty="0" smtClean="0"/>
              <a:t>LA COMPOSITION DES FORFAITS PROS</a:t>
            </a:r>
            <a:endParaRPr lang="fr-FR" dirty="0"/>
          </a:p>
        </p:txBody>
      </p:sp>
      <p:pic>
        <p:nvPicPr>
          <p:cNvPr id="3074" name="Image 10" descr="image0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484784"/>
            <a:ext cx="8540775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090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1026000" y="306000"/>
            <a:ext cx="6930376" cy="769441"/>
          </a:xfrm>
        </p:spPr>
        <p:txBody>
          <a:bodyPr/>
          <a:lstStyle/>
          <a:p>
            <a:r>
              <a:rPr lang="fr-FR" u="sng" dirty="0" smtClean="0"/>
              <a:t>Les assurances inclus dans les forfaits pros</a:t>
            </a:r>
            <a:endParaRPr lang="fr-FR" u="sng" dirty="0"/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65999" y="276476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4" name="Image 3" descr="Capture d’écra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6055" y="1916832"/>
            <a:ext cx="5442449" cy="1915233"/>
          </a:xfrm>
          <a:prstGeom prst="rect">
            <a:avLst/>
          </a:prstGeom>
        </p:spPr>
      </p:pic>
      <p:pic>
        <p:nvPicPr>
          <p:cNvPr id="6" name="Image 5" descr="Capture d’écra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4717" y="3617133"/>
            <a:ext cx="5343788" cy="2339884"/>
          </a:xfrm>
          <a:prstGeom prst="rect">
            <a:avLst/>
          </a:prstGeom>
        </p:spPr>
      </p:pic>
      <p:pic>
        <p:nvPicPr>
          <p:cNvPr id="7" name="Image 6" descr="Capture d’écra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977966"/>
            <a:ext cx="5745857" cy="1075145"/>
          </a:xfrm>
          <a:prstGeom prst="rect">
            <a:avLst/>
          </a:prstGeom>
        </p:spPr>
      </p:pic>
      <p:pic>
        <p:nvPicPr>
          <p:cNvPr id="9" name="Image 8" descr="Capture d’écra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43" y="3361247"/>
            <a:ext cx="2832681" cy="931849"/>
          </a:xfrm>
          <a:prstGeom prst="rect">
            <a:avLst/>
          </a:prstGeom>
        </p:spPr>
      </p:pic>
      <p:sp>
        <p:nvSpPr>
          <p:cNvPr id="15" name="Accolade ouvrante 14"/>
          <p:cNvSpPr/>
          <p:nvPr/>
        </p:nvSpPr>
        <p:spPr>
          <a:xfrm>
            <a:off x="3086952" y="2402491"/>
            <a:ext cx="448128" cy="2977348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2881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1026000" y="306000"/>
            <a:ext cx="6786360" cy="430887"/>
          </a:xfrm>
        </p:spPr>
        <p:txBody>
          <a:bodyPr/>
          <a:lstStyle/>
          <a:p>
            <a:r>
              <a:rPr lang="fr-FR" u="sng" dirty="0"/>
              <a:t>Les assurances inclus dans les forfaits pros</a:t>
            </a:r>
            <a:endParaRPr lang="fr-FR" dirty="0"/>
          </a:p>
        </p:txBody>
      </p:sp>
      <p:pic>
        <p:nvPicPr>
          <p:cNvPr id="7" name="Image 6" descr="Capture d’écra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980728"/>
            <a:ext cx="2651882" cy="864096"/>
          </a:xfrm>
          <a:prstGeom prst="rect">
            <a:avLst/>
          </a:prstGeom>
        </p:spPr>
      </p:pic>
      <p:pic>
        <p:nvPicPr>
          <p:cNvPr id="8" name="Image 7" descr="Capture d’écra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734022"/>
            <a:ext cx="4812205" cy="5278842"/>
          </a:xfrm>
          <a:prstGeom prst="rect">
            <a:avLst/>
          </a:prstGeom>
        </p:spPr>
      </p:pic>
      <p:pic>
        <p:nvPicPr>
          <p:cNvPr id="9" name="Image 8" descr="Capture d’écra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25" y="2708920"/>
            <a:ext cx="3822950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474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8</a:t>
            </a:fld>
            <a:endParaRPr lang="fr-FR" dirty="0"/>
          </a:p>
        </p:txBody>
      </p:sp>
      <p:pic>
        <p:nvPicPr>
          <p:cNvPr id="7" name="Image 6" descr="Capture d’écra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4" y="1439522"/>
            <a:ext cx="9072400" cy="3388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31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46254CA35F3549ADF74867599DC135" ma:contentTypeVersion="0" ma:contentTypeDescription="Crée un document." ma:contentTypeScope="" ma:versionID="84436ba9591efecbaf12e6644fb6df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0341085-8EEC-47D3-9566-2A45068B4531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106F41D-9071-4BEB-9462-E6FAF6C636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8066E39-804A-4997-A54A-35BB5E8F03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3823</TotalTime>
  <Words>202</Words>
  <Application>Microsoft Office PowerPoint</Application>
  <PresentationFormat>Affichage à l'écran (4:3)</PresentationFormat>
  <Paragraphs>35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5" baseType="lpstr">
      <vt:lpstr>Arial</vt:lpstr>
      <vt:lpstr>Arial Narrow</vt:lpstr>
      <vt:lpstr>Calibri</vt:lpstr>
      <vt:lpstr>Verdana</vt:lpstr>
      <vt:lpstr>Wingdings</vt:lpstr>
      <vt:lpstr>Wingdings 2</vt:lpstr>
      <vt:lpstr>Thème Office</vt:lpstr>
      <vt:lpstr>Présentation PowerPoint</vt:lpstr>
      <vt:lpstr>ACTION EQUIPEMENT PROS ACTIFS</vt:lpstr>
      <vt:lpstr>L‘argumentation commerciale</vt:lpstr>
      <vt:lpstr>L‘argumentation commerciale</vt:lpstr>
      <vt:lpstr>LA COMPOSITION DES FORFAITS PROS</vt:lpstr>
      <vt:lpstr>Les assurances inclus dans les forfaits pros</vt:lpstr>
      <vt:lpstr>Les assurances inclus dans les forfaits pros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POIGNANT Anne [CEGEE]</cp:lastModifiedBy>
  <cp:revision>299</cp:revision>
  <cp:lastPrinted>2019-03-28T15:25:42Z</cp:lastPrinted>
  <dcterms:created xsi:type="dcterms:W3CDTF">2017-05-30T18:41:27Z</dcterms:created>
  <dcterms:modified xsi:type="dcterms:W3CDTF">2020-09-01T11:52:20Z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0x010100C146254CA35F3549ADF74867599DC135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iteId">
    <vt:lpwstr>d5bb6d35-8a82-4329-b49a-5030bd6497ab</vt:lpwstr>
  </property>
  <property fmtid="{D5CDD505-2E9C-101B-9397-08002B2CF9AE}" pid="5" name="MSIP_Label_48a19f0c-bea1-442e-a475-ed109d9ec508_Owner">
    <vt:lpwstr>anne.poignant@cegee.caisse-epargne.fr</vt:lpwstr>
  </property>
  <property fmtid="{D5CDD505-2E9C-101B-9397-08002B2CF9AE}" pid="6" name="MSIP_Label_48a19f0c-bea1-442e-a475-ed109d9ec508_SetDate">
    <vt:lpwstr>2020-09-01T10:14:07.9702128Z</vt:lpwstr>
  </property>
  <property fmtid="{D5CDD505-2E9C-101B-9397-08002B2CF9AE}" pid="7" name="MSIP_Label_48a19f0c-bea1-442e-a475-ed109d9ec508_Name">
    <vt:lpwstr>C2 - Interne BPCE</vt:lpwstr>
  </property>
  <property fmtid="{D5CDD505-2E9C-101B-9397-08002B2CF9AE}" pid="8" name="MSIP_Label_48a19f0c-bea1-442e-a475-ed109d9ec508_Application">
    <vt:lpwstr>Microsoft Azure Information Protection</vt:lpwstr>
  </property>
  <property fmtid="{D5CDD505-2E9C-101B-9397-08002B2CF9AE}" pid="9" name="MSIP_Label_48a19f0c-bea1-442e-a475-ed109d9ec508_Extended_MSFT_Method">
    <vt:lpwstr>Automatic</vt:lpwstr>
  </property>
  <property fmtid="{D5CDD505-2E9C-101B-9397-08002B2CF9AE}" pid="10" name="Sensitivity">
    <vt:lpwstr>C2 - Interne BPCE</vt:lpwstr>
  </property>
</Properties>
</file>