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2" r:id="rId5"/>
  </p:sldMasterIdLst>
  <p:handoutMasterIdLst>
    <p:handoutMasterId r:id="rId16"/>
  </p:handoutMasterIdLst>
  <p:sldIdLst>
    <p:sldId id="256" r:id="rId6"/>
    <p:sldId id="257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6464"/>
    <a:srgbClr val="D9D9D9"/>
    <a:srgbClr val="C31632"/>
    <a:srgbClr val="EC1B24"/>
    <a:srgbClr val="E7302A"/>
    <a:srgbClr val="F5F5F5"/>
    <a:srgbClr val="D11921"/>
    <a:srgbClr val="FF0000"/>
    <a:srgbClr val="E3322C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3" autoAdjust="0"/>
    <p:restoredTop sz="94660"/>
  </p:normalViewPr>
  <p:slideViewPr>
    <p:cSldViewPr snapToGrid="0">
      <p:cViewPr varScale="1">
        <p:scale>
          <a:sx n="65" d="100"/>
          <a:sy n="65" d="100"/>
        </p:scale>
        <p:origin x="14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4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1F96C9-B676-4FD7-914F-0A6DA16CE20F}" type="datetimeFigureOut">
              <a:rPr lang="fr-FR" smtClean="0"/>
              <a:t>01/03/2021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89EEF1-EEF5-42B9-BE1D-39C554A7C9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22124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434481"/>
            <a:ext cx="9143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672511" y="4617692"/>
            <a:ext cx="5920275" cy="282887"/>
          </a:xfrm>
        </p:spPr>
        <p:txBody>
          <a:bodyPr anchor="ctr">
            <a:noAutofit/>
          </a:bodyPr>
          <a:lstStyle>
            <a:lvl1pPr marL="0" indent="0" algn="l">
              <a:buNone/>
              <a:defRPr sz="15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dirty="0" smtClean="0"/>
              <a:t>Sous titre</a:t>
            </a:r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672511" y="4987267"/>
            <a:ext cx="5920275" cy="304887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1672513" y="1882370"/>
            <a:ext cx="5920273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3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TITRE DE MA PRESENTATION</a:t>
            </a:r>
            <a:endParaRPr lang="fr-FR" dirty="0"/>
          </a:p>
        </p:txBody>
      </p:sp>
      <p:sp>
        <p:nvSpPr>
          <p:cNvPr id="27" name="Rectangle 26"/>
          <p:cNvSpPr/>
          <p:nvPr userDrawn="1"/>
        </p:nvSpPr>
        <p:spPr>
          <a:xfrm>
            <a:off x="1672511" y="3699690"/>
            <a:ext cx="666155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818866" y="72985"/>
            <a:ext cx="8014648" cy="303679"/>
          </a:xfrm>
        </p:spPr>
        <p:txBody>
          <a:bodyPr anchor="ctr">
            <a:noAutofit/>
          </a:bodyPr>
          <a:lstStyle>
            <a:lvl1pPr marL="0" indent="0" algn="r">
              <a:buNone/>
              <a:defRPr sz="1050"/>
            </a:lvl1pPr>
          </a:lstStyle>
          <a:p>
            <a:pPr lvl="0"/>
            <a:r>
              <a:rPr lang="fr-FR" dirty="0" smtClean="0"/>
              <a:t>Direction</a:t>
            </a:r>
            <a:endParaRPr lang="fr-FR" dirty="0"/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139" y="6247529"/>
            <a:ext cx="410574" cy="410574"/>
          </a:xfrm>
          <a:prstGeom prst="rect">
            <a:avLst/>
          </a:prstGeom>
        </p:spPr>
      </p:pic>
      <p:pic>
        <p:nvPicPr>
          <p:cNvPr id="21" name="Image 20" descr="logoterritoiredavenir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2203" y="6247529"/>
            <a:ext cx="399093" cy="411317"/>
          </a:xfrm>
          <a:prstGeom prst="rect">
            <a:avLst/>
          </a:prstGeom>
        </p:spPr>
      </p:pic>
      <p:sp>
        <p:nvSpPr>
          <p:cNvPr id="22" name="Rectangle 21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46856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86953" y="0"/>
            <a:ext cx="2010143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2787123" y="1779053"/>
            <a:ext cx="5715151" cy="4023689"/>
          </a:xfrm>
        </p:spPr>
        <p:txBody>
          <a:bodyPr/>
          <a:lstStyle>
            <a:lvl1pPr marL="385763" indent="-385763">
              <a:buAutoNum type="arabicPeriod"/>
              <a:defRPr sz="13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Première partie</a:t>
            </a:r>
          </a:p>
          <a:p>
            <a:pPr lvl="0"/>
            <a:r>
              <a:rPr lang="fr-FR" dirty="0" smtClean="0"/>
              <a:t>Deuxième partie</a:t>
            </a:r>
          </a:p>
          <a:p>
            <a:pPr lvl="0"/>
            <a:r>
              <a:rPr lang="fr-FR" dirty="0" smtClean="0"/>
              <a:t>Troisième partie</a:t>
            </a:r>
          </a:p>
          <a:p>
            <a:pPr lvl="0"/>
            <a:r>
              <a:rPr lang="fr-FR" dirty="0" smtClean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765564" y="1779052"/>
            <a:ext cx="1330444" cy="17543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600" b="1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765564" y="3689764"/>
            <a:ext cx="666155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9" name="Rectangle 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90113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8"/>
            <a:ext cx="9144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21494" y="1851102"/>
            <a:ext cx="8235554" cy="4386186"/>
          </a:xfrm>
        </p:spPr>
        <p:txBody>
          <a:bodyPr/>
          <a:lstStyle>
            <a:lvl1pPr marL="189000" indent="-162000">
              <a:lnSpc>
                <a:spcPct val="100000"/>
              </a:lnSpc>
              <a:spcBef>
                <a:spcPts val="45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13000" indent="-162000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857250" indent="-162000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243013" indent="-162000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825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543050" indent="-162000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788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Première idée</a:t>
            </a:r>
          </a:p>
          <a:p>
            <a:pPr lvl="0"/>
            <a:r>
              <a:rPr lang="fr-FR" dirty="0" smtClean="0"/>
              <a:t>Deuxième idée</a:t>
            </a:r>
          </a:p>
          <a:p>
            <a:pPr lvl="0"/>
            <a:r>
              <a:rPr lang="fr-FR" dirty="0" smtClean="0"/>
              <a:t>Troisième idée</a:t>
            </a:r>
          </a:p>
          <a:p>
            <a:pPr lvl="0"/>
            <a:r>
              <a:rPr lang="fr-FR" dirty="0" smtClean="0"/>
              <a:t>Quatrième idée</a:t>
            </a:r>
          </a:p>
          <a:p>
            <a:pPr lvl="0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21494" y="464148"/>
            <a:ext cx="8235554" cy="856619"/>
          </a:xfr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5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3429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 smtClean="0"/>
              <a:t>Titre de la partie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521494" y="1416614"/>
            <a:ext cx="666155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</p:spTree>
    <p:extLst>
      <p:ext uri="{BB962C8B-B14F-4D97-AF65-F5344CB8AC3E}">
        <p14:creationId xmlns:p14="http://schemas.microsoft.com/office/powerpoint/2010/main" val="129983356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8"/>
            <a:ext cx="9144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21494" y="1851102"/>
            <a:ext cx="8235554" cy="4386186"/>
          </a:xfrm>
        </p:spPr>
        <p:txBody>
          <a:bodyPr/>
          <a:lstStyle>
            <a:lvl1pPr marL="189000" indent="-162000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13000" indent="-162000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857250" indent="-162000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243013" indent="-162000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825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543050" indent="-162000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788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Modifier le texte</a:t>
            </a:r>
          </a:p>
          <a:p>
            <a:pPr lvl="1"/>
            <a:r>
              <a:rPr lang="fr-FR" dirty="0" smtClean="0"/>
              <a:t>Deuxième niveau </a:t>
            </a:r>
          </a:p>
          <a:p>
            <a:pPr lvl="2"/>
            <a:r>
              <a:rPr lang="fr-FR" dirty="0" smtClean="0"/>
              <a:t>Troisième niveau </a:t>
            </a:r>
          </a:p>
          <a:p>
            <a:pPr lvl="3"/>
            <a:r>
              <a:rPr lang="fr-FR" dirty="0" smtClean="0"/>
              <a:t>Quatrième niveau </a:t>
            </a:r>
          </a:p>
          <a:p>
            <a:pPr lvl="4"/>
            <a:r>
              <a:rPr lang="fr-FR" dirty="0" smtClean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21494" y="464148"/>
            <a:ext cx="8235554" cy="856619"/>
          </a:xfr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5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3429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 smtClean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3282043" y="137054"/>
            <a:ext cx="5475005" cy="231246"/>
          </a:xfrm>
        </p:spPr>
        <p:txBody>
          <a:bodyPr anchor="ctr">
            <a:noAutofit/>
          </a:bodyPr>
          <a:lstStyle>
            <a:lvl1pPr marL="0" indent="0" algn="r">
              <a:buNone/>
              <a:defRPr sz="8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521494" y="1416614"/>
            <a:ext cx="666155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07648" y="669314"/>
            <a:ext cx="216000" cy="216000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9947167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3634575" cy="6858000"/>
          </a:xfrm>
        </p:spPr>
        <p:txBody>
          <a:bodyPr anchor="ctr"/>
          <a:lstStyle>
            <a:lvl1pPr marL="0" indent="0" algn="ctr">
              <a:buNone/>
              <a:defRPr sz="1200" baseline="0"/>
            </a:lvl1pPr>
          </a:lstStyle>
          <a:p>
            <a:r>
              <a:rPr lang="fr-FR" dirty="0" smtClean="0"/>
              <a:t>Insérez ici une image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021528" y="1639229"/>
            <a:ext cx="4735520" cy="4598058"/>
          </a:xfrm>
        </p:spPr>
        <p:txBody>
          <a:bodyPr/>
          <a:lstStyle>
            <a:lvl1pPr marL="189000" indent="-162000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13000" indent="-162000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857250" indent="-162000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243013" indent="-162000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825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543050" indent="-162000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788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Modifier le texte</a:t>
            </a:r>
          </a:p>
          <a:p>
            <a:pPr lvl="1"/>
            <a:r>
              <a:rPr lang="fr-FR" dirty="0" smtClean="0"/>
              <a:t>Deuxième niveau </a:t>
            </a:r>
          </a:p>
          <a:p>
            <a:pPr lvl="2"/>
            <a:r>
              <a:rPr lang="fr-FR" dirty="0" smtClean="0"/>
              <a:t>Troisième niveau </a:t>
            </a:r>
          </a:p>
          <a:p>
            <a:pPr lvl="3"/>
            <a:r>
              <a:rPr lang="fr-FR" dirty="0" smtClean="0"/>
              <a:t>Quatrième niveau </a:t>
            </a:r>
          </a:p>
          <a:p>
            <a:pPr lvl="4"/>
            <a:r>
              <a:rPr lang="fr-FR" dirty="0" smtClean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4237528" y="464149"/>
            <a:ext cx="4519519" cy="869823"/>
          </a:xfrm>
        </p:spPr>
        <p:txBody>
          <a:bodyPr anchor="ctr">
            <a:normAutofit/>
          </a:bodyPr>
          <a:lstStyle>
            <a:lvl1pPr marL="0" indent="0">
              <a:buNone/>
              <a:defRPr sz="15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021528" y="1413975"/>
            <a:ext cx="666155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3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021528" y="137054"/>
            <a:ext cx="4735520" cy="231246"/>
          </a:xfrm>
        </p:spPr>
        <p:txBody>
          <a:bodyPr anchor="ctr">
            <a:noAutofit/>
          </a:bodyPr>
          <a:lstStyle>
            <a:lvl1pPr marL="0" indent="0" algn="r">
              <a:buNone/>
              <a:defRPr sz="8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pic>
        <p:nvPicPr>
          <p:cNvPr id="35" name="Image 3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593774" y="6495709"/>
            <a:ext cx="997009" cy="280555"/>
          </a:xfrm>
          <a:prstGeom prst="rect">
            <a:avLst/>
          </a:prstGeom>
        </p:spPr>
      </p:pic>
      <p:pic>
        <p:nvPicPr>
          <p:cNvPr id="36" name="Image 35" descr="logoterritoiredavenir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327" y="6514660"/>
            <a:ext cx="235961" cy="237017"/>
          </a:xfrm>
          <a:prstGeom prst="rect">
            <a:avLst/>
          </a:prstGeom>
        </p:spPr>
      </p:pic>
      <p:sp>
        <p:nvSpPr>
          <p:cNvPr id="9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4021528" y="691864"/>
            <a:ext cx="216000" cy="216000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9963277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3906">
          <p15:clr>
            <a:srgbClr val="FBAE40"/>
          </p15:clr>
        </p15:guide>
        <p15:guide id="2" pos="737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64148"/>
            <a:ext cx="9144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9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1222218" y="137054"/>
            <a:ext cx="7534830" cy="231246"/>
          </a:xfrm>
        </p:spPr>
        <p:txBody>
          <a:bodyPr anchor="ctr">
            <a:noAutofit/>
          </a:bodyPr>
          <a:lstStyle>
            <a:lvl1pPr marL="0" indent="0" algn="r">
              <a:buNone/>
              <a:defRPr sz="8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 userDrawn="1">
          <p15:clr>
            <a:srgbClr val="FBAE40"/>
          </p15:clr>
        </p15:guide>
        <p15:guide id="5" orient="horz" pos="845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numéro de diapositive 1"/>
          <p:cNvSpPr txBox="1">
            <a:spLocks/>
          </p:cNvSpPr>
          <p:nvPr userDrawn="1"/>
        </p:nvSpPr>
        <p:spPr>
          <a:xfrm>
            <a:off x="8141707" y="6514660"/>
            <a:ext cx="607006" cy="26808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593774" y="6495709"/>
            <a:ext cx="997009" cy="280555"/>
          </a:xfrm>
          <a:prstGeom prst="rect">
            <a:avLst/>
          </a:prstGeom>
        </p:spPr>
      </p:pic>
      <p:pic>
        <p:nvPicPr>
          <p:cNvPr id="4" name="Image 3" descr="logoterritoiredavenir2.png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327" y="6514660"/>
            <a:ext cx="235961" cy="237017"/>
          </a:xfrm>
          <a:prstGeom prst="rect">
            <a:avLst/>
          </a:prstGeom>
        </p:spPr>
      </p:pic>
      <p:sp>
        <p:nvSpPr>
          <p:cNvPr id="11" name="Espace réservé du titre 10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Modifier le texte</a:t>
            </a:r>
          </a:p>
          <a:p>
            <a:pPr lvl="1"/>
            <a:r>
              <a:rPr lang="fr-FR" dirty="0" smtClean="0"/>
              <a:t>Deuxième niveau </a:t>
            </a:r>
          </a:p>
          <a:p>
            <a:pPr lvl="2"/>
            <a:r>
              <a:rPr lang="fr-FR" dirty="0" smtClean="0"/>
              <a:t>Troisième niveau </a:t>
            </a:r>
          </a:p>
          <a:p>
            <a:pPr lvl="3"/>
            <a:r>
              <a:rPr lang="fr-FR" dirty="0" smtClean="0"/>
              <a:t>Quatrième niveau </a:t>
            </a:r>
          </a:p>
          <a:p>
            <a:pPr lvl="4"/>
            <a:r>
              <a:rPr lang="fr-FR" dirty="0" smtClean="0"/>
              <a:t>Cinquième niveau </a:t>
            </a:r>
          </a:p>
        </p:txBody>
      </p:sp>
    </p:spTree>
    <p:extLst>
      <p:ext uri="{BB962C8B-B14F-4D97-AF65-F5344CB8AC3E}">
        <p14:creationId xmlns:p14="http://schemas.microsoft.com/office/powerpoint/2010/main" val="1912290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9" r:id="rId3"/>
    <p:sldLayoutId id="2147483686" r:id="rId4"/>
    <p:sldLayoutId id="2147483687" r:id="rId5"/>
    <p:sldLayoutId id="2147483675" r:id="rId6"/>
    <p:sldLayoutId id="2147483681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■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□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■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▫"/>
        <a:defRPr sz="83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▪"/>
        <a:defRPr sz="79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5511" userDrawn="1">
          <p15:clr>
            <a:srgbClr val="F26B43"/>
          </p15:clr>
        </p15:guide>
        <p15:guide id="2" pos="244" userDrawn="1">
          <p15:clr>
            <a:srgbClr val="F26B43"/>
          </p15:clr>
        </p15:guide>
        <p15:guide id="3" pos="329" userDrawn="1">
          <p15:clr>
            <a:srgbClr val="F26B43"/>
          </p15:clr>
        </p15:guide>
        <p15:guide id="4" pos="385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06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9.wmf"/><Relationship Id="rId4" Type="http://schemas.openxmlformats.org/officeDocument/2006/relationships/image" Target="../media/image6.wmf"/><Relationship Id="rId9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0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2498421" y="5857422"/>
            <a:ext cx="5920275" cy="304887"/>
          </a:xfrm>
        </p:spPr>
        <p:txBody>
          <a:bodyPr/>
          <a:lstStyle/>
          <a:p>
            <a:r>
              <a:rPr lang="fr-FR" dirty="0"/>
              <a:t> </a:t>
            </a:r>
            <a:r>
              <a:rPr lang="fr-FR" dirty="0" smtClean="0"/>
              <a:t>Marché des Professionnels mars 2021</a:t>
            </a:r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1672511" y="2286000"/>
            <a:ext cx="6881554" cy="796413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/>
                </a:solidFill>
                <a:latin typeface="+mn-lt"/>
                <a:cs typeface="Arial"/>
                <a:sym typeface="Arial"/>
              </a:rPr>
              <a:t>Mise en marché de la carte Visa Business à contrôle de solde systématique et </a:t>
            </a:r>
            <a:r>
              <a:rPr lang="fr-FR" dirty="0" smtClean="0">
                <a:solidFill>
                  <a:schemeClr val="tx1"/>
                </a:solidFill>
                <a:latin typeface="+mn-lt"/>
                <a:cs typeface="Arial"/>
                <a:sym typeface="Arial"/>
              </a:rPr>
              <a:t/>
            </a:r>
            <a:br>
              <a:rPr lang="fr-FR" dirty="0" smtClean="0">
                <a:solidFill>
                  <a:schemeClr val="tx1"/>
                </a:solidFill>
                <a:latin typeface="+mn-lt"/>
                <a:cs typeface="Arial"/>
                <a:sym typeface="Arial"/>
              </a:rPr>
            </a:br>
            <a:r>
              <a:rPr lang="fr-FR" dirty="0" smtClean="0">
                <a:solidFill>
                  <a:schemeClr val="tx1"/>
                </a:solidFill>
                <a:latin typeface="+mn-lt"/>
                <a:cs typeface="Arial"/>
                <a:sym typeface="Arial"/>
              </a:rPr>
              <a:t>carte Business</a:t>
            </a:r>
            <a:r>
              <a:rPr lang="fr-FR" dirty="0">
                <a:solidFill>
                  <a:schemeClr val="tx1"/>
                </a:solidFill>
                <a:latin typeface="+mn-lt"/>
                <a:cs typeface="Arial"/>
                <a:sym typeface="Arial"/>
              </a:rPr>
              <a:t> </a:t>
            </a:r>
            <a:r>
              <a:rPr lang="fr-FR" dirty="0" err="1">
                <a:solidFill>
                  <a:schemeClr val="tx1"/>
                </a:solidFill>
                <a:latin typeface="+mn-lt"/>
                <a:cs typeface="Arial"/>
                <a:sym typeface="Arial"/>
              </a:rPr>
              <a:t>Associatis</a:t>
            </a:r>
            <a:r>
              <a:rPr lang="fr-FR" dirty="0">
                <a:solidFill>
                  <a:schemeClr val="tx1"/>
                </a:solidFill>
                <a:latin typeface="+mn-lt"/>
                <a:cs typeface="Arial"/>
              </a:rPr>
              <a:t/>
            </a:r>
            <a:br>
              <a:rPr lang="fr-FR" dirty="0">
                <a:solidFill>
                  <a:schemeClr val="tx1"/>
                </a:solidFill>
                <a:latin typeface="+mn-lt"/>
                <a:cs typeface="Arial"/>
              </a:rPr>
            </a:br>
            <a:endParaRPr lang="fr-FR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0626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sz="1400" dirty="0" smtClean="0"/>
              <a:t>Contexte</a:t>
            </a:r>
          </a:p>
          <a:p>
            <a:endParaRPr lang="fr-FR" sz="1400" dirty="0" smtClean="0"/>
          </a:p>
          <a:p>
            <a:r>
              <a:rPr lang="fr-FR" sz="1400" dirty="0"/>
              <a:t>Mise en marche Nouvelle </a:t>
            </a:r>
            <a:r>
              <a:rPr lang="fr-FR" sz="1400" dirty="0" smtClean="0"/>
              <a:t>carte</a:t>
            </a:r>
          </a:p>
          <a:p>
            <a:endParaRPr lang="fr-FR" sz="1400" dirty="0" smtClean="0"/>
          </a:p>
          <a:p>
            <a:r>
              <a:rPr lang="fr-FR" sz="1400" dirty="0" smtClean="0"/>
              <a:t>Outils commerciaux mis à disposition</a:t>
            </a:r>
          </a:p>
          <a:p>
            <a:endParaRPr lang="fr-FR" sz="1400" dirty="0" smtClean="0"/>
          </a:p>
          <a:p>
            <a:r>
              <a:rPr lang="fr-FR" sz="1400" dirty="0">
                <a:solidFill>
                  <a:schemeClr val="tx1"/>
                </a:solidFill>
              </a:rPr>
              <a:t>Déréférencement de la Visa Electron</a:t>
            </a:r>
            <a:br>
              <a:rPr lang="fr-FR" sz="1400" dirty="0">
                <a:solidFill>
                  <a:schemeClr val="tx1"/>
                </a:solidFill>
              </a:rPr>
            </a:br>
            <a:endParaRPr lang="pt-BR" altLang="en-US" sz="1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sz="1400" dirty="0" smtClean="0"/>
              <a:t>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5684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1400" dirty="0"/>
              <a:t>Sur décision de VISA </a:t>
            </a:r>
            <a:r>
              <a:rPr lang="fr-FR" sz="1400" dirty="0" smtClean="0"/>
              <a:t>, Arrêt </a:t>
            </a:r>
            <a:r>
              <a:rPr lang="fr-FR" sz="1400" dirty="0"/>
              <a:t>de la commercialisation des cartes Electron devenues obsolètes et véhiculant un déficit </a:t>
            </a:r>
            <a:r>
              <a:rPr lang="fr-FR" sz="1400" dirty="0" smtClean="0"/>
              <a:t>d’image</a:t>
            </a:r>
          </a:p>
          <a:p>
            <a:endParaRPr lang="fr-FR" sz="1400" dirty="0"/>
          </a:p>
          <a:p>
            <a:pPr lvl="1"/>
            <a:r>
              <a:rPr lang="fr-FR" sz="1400" dirty="0"/>
              <a:t>Le produit Visa Electron à usage professionnel  équipe majoritairement la clientèle des marchés PRO (notamment la clientèle SBB) et associations de proximité pour l’accompagner dans la gestion de ses dépenses. </a:t>
            </a:r>
          </a:p>
          <a:p>
            <a:endParaRPr lang="fr-FR" sz="1400" dirty="0"/>
          </a:p>
          <a:p>
            <a:pPr lvl="1"/>
            <a:r>
              <a:rPr lang="fr-FR" sz="1400" dirty="0"/>
              <a:t>Il est remplacé par une nouvelle carte « Visa Business à contrôle de solde systématique » pour les professionnels/entreprises et par la carte Visa Business </a:t>
            </a:r>
            <a:r>
              <a:rPr lang="fr-FR" sz="1400" dirty="0" err="1"/>
              <a:t>Associatis</a:t>
            </a:r>
            <a:r>
              <a:rPr lang="fr-FR" sz="1400" dirty="0"/>
              <a:t> à contrôle de solde systématique pour les associations de proximité</a:t>
            </a:r>
          </a:p>
          <a:p>
            <a:endParaRPr lang="fr-FR" sz="1400" dirty="0"/>
          </a:p>
          <a:p>
            <a:pPr lvl="1"/>
            <a:r>
              <a:rPr lang="fr-FR" sz="1400" dirty="0">
                <a:sym typeface="Wingdings" panose="05000000000000000000" pitchFamily="2" charset="2"/>
              </a:rPr>
              <a:t>Un plan de bascule est prévu sur 3 ans pour remplacer les cartes Electron en circulation.</a:t>
            </a:r>
            <a:endParaRPr lang="fr-FR" sz="1400" dirty="0"/>
          </a:p>
          <a:p>
            <a:endParaRPr lang="fr-FR" sz="1400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>
          <a:xfrm>
            <a:off x="908446" y="412632"/>
            <a:ext cx="8235554" cy="856619"/>
          </a:xfrm>
        </p:spPr>
        <p:txBody>
          <a:bodyPr/>
          <a:lstStyle/>
          <a:p>
            <a:r>
              <a:rPr lang="fr-FR" dirty="0">
                <a:latin typeface="+mn-lt"/>
              </a:rPr>
              <a:t>VISA </a:t>
            </a:r>
            <a:r>
              <a:rPr lang="fr-FR" dirty="0" smtClean="0">
                <a:latin typeface="+mn-lt"/>
              </a:rPr>
              <a:t>arrête </a:t>
            </a:r>
            <a:r>
              <a:rPr lang="fr-FR" dirty="0">
                <a:latin typeface="+mn-lt"/>
              </a:rPr>
              <a:t>la commercialisation </a:t>
            </a:r>
            <a:r>
              <a:rPr lang="fr-FR" dirty="0" smtClean="0">
                <a:latin typeface="+mn-lt"/>
              </a:rPr>
              <a:t>de la Carte </a:t>
            </a:r>
            <a:r>
              <a:rPr lang="fr-FR" dirty="0" err="1" smtClean="0">
                <a:latin typeface="+mn-lt"/>
              </a:rPr>
              <a:t>Eectron</a:t>
            </a:r>
            <a:endParaRPr lang="fr-FR" dirty="0">
              <a:latin typeface="+mn-lt"/>
            </a:endParaRP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fr-FR" sz="1000" dirty="0" smtClean="0"/>
              <a:t>contexte</a:t>
            </a:r>
            <a:endParaRPr lang="fr-FR" sz="1000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1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987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521493" y="1456165"/>
            <a:ext cx="8357035" cy="5083745"/>
          </a:xfrm>
        </p:spPr>
        <p:txBody>
          <a:bodyPr>
            <a:noAutofit/>
          </a:bodyPr>
          <a:lstStyle/>
          <a:p>
            <a:pPr marL="285750" indent="-285750" defTabSz="771571" fontAlgn="base">
              <a:spcAft>
                <a:spcPts val="503"/>
              </a:spcAft>
              <a:buClr>
                <a:srgbClr val="C00000"/>
              </a:buClr>
              <a:buFont typeface="Wingdings 2" panose="05020102010507070707" pitchFamily="18" charset="2"/>
              <a:buChar char="¥"/>
              <a:defRPr/>
            </a:pPr>
            <a:r>
              <a:rPr lang="fr-FR" sz="1300" b="1" dirty="0"/>
              <a:t>Le produit  Visa Business à contrôle de solde systématique, </a:t>
            </a:r>
            <a:r>
              <a:rPr lang="fr-FR" sz="1300" dirty="0"/>
              <a:t>est une carte moderne à autorisation systématique et débit immédiat,  Elle s’adresse à la clientèle des professionnels et entreprises fragiles, détenteurs des offres SBB et aux associations.</a:t>
            </a:r>
          </a:p>
          <a:p>
            <a:pPr marL="622300" lvl="1" indent="-285750" algn="just" defTabSz="677835" fontAlgn="base">
              <a:spcAft>
                <a:spcPts val="503"/>
              </a:spcAft>
              <a:buFont typeface="Wingdings" panose="05000000000000000000" pitchFamily="2" charset="2"/>
              <a:buChar char="q"/>
              <a:defRPr/>
            </a:pPr>
            <a:r>
              <a:rPr lang="fr-FR" sz="1300" dirty="0">
                <a:sym typeface="Wingdings" panose="05000000000000000000" pitchFamily="2" charset="2"/>
              </a:rPr>
              <a:t>Deux nouvelles cartes sont proposées, Visa Business à contrôle de solde systématique </a:t>
            </a:r>
            <a:r>
              <a:rPr lang="fr-FR" sz="1300" dirty="0" err="1">
                <a:sym typeface="Wingdings" panose="05000000000000000000" pitchFamily="2" charset="2"/>
              </a:rPr>
              <a:t>cobadgé</a:t>
            </a:r>
            <a:r>
              <a:rPr lang="fr-FR" sz="1300" dirty="0">
                <a:sym typeface="Wingdings" panose="05000000000000000000" pitchFamily="2" charset="2"/>
              </a:rPr>
              <a:t> CB, à autorisation systématique et débit immédiat </a:t>
            </a:r>
            <a:endParaRPr lang="fr-FR" sz="1300" dirty="0"/>
          </a:p>
          <a:p>
            <a:pPr marL="924560" lvl="2" indent="-240665" algn="just" defTabSz="677835" fontAlgn="base">
              <a:spcAft>
                <a:spcPts val="503"/>
              </a:spcAft>
              <a:buClr>
                <a:srgbClr val="C00000"/>
              </a:buClr>
              <a:defRPr/>
            </a:pPr>
            <a:r>
              <a:rPr lang="fr-FR" sz="1300" dirty="0">
                <a:sym typeface="Wingdings" panose="05000000000000000000" pitchFamily="2" charset="2"/>
              </a:rPr>
              <a:t>Associations : Visa Business </a:t>
            </a:r>
            <a:r>
              <a:rPr lang="fr-FR" sz="1300" dirty="0" err="1">
                <a:sym typeface="Wingdings" panose="05000000000000000000" pitchFamily="2" charset="2"/>
              </a:rPr>
              <a:t>Associatis</a:t>
            </a:r>
            <a:endParaRPr lang="fr-FR" sz="1300" dirty="0"/>
          </a:p>
          <a:p>
            <a:pPr marL="924560" lvl="2" indent="-240665" algn="just" defTabSz="677835" fontAlgn="base">
              <a:spcAft>
                <a:spcPts val="503"/>
              </a:spcAft>
              <a:buClr>
                <a:srgbClr val="C00000"/>
              </a:buClr>
              <a:defRPr/>
            </a:pPr>
            <a:r>
              <a:rPr lang="fr-FR" sz="1300" dirty="0">
                <a:sym typeface="Wingdings" panose="05000000000000000000" pitchFamily="2" charset="2"/>
              </a:rPr>
              <a:t>Professionnels / Entreprises : Visa Business à contrôle de solde systématique, éligible à tous les marchés </a:t>
            </a:r>
            <a:r>
              <a:rPr lang="fr-FR" sz="1300" dirty="0" smtClean="0">
                <a:sym typeface="Wingdings" panose="05000000000000000000" pitchFamily="2" charset="2"/>
              </a:rPr>
              <a:t>Business</a:t>
            </a:r>
            <a:endParaRPr lang="fr-FR" sz="1300" dirty="0"/>
          </a:p>
          <a:p>
            <a:pPr>
              <a:buClr>
                <a:srgbClr val="C00000"/>
              </a:buClr>
              <a:buFont typeface="Wingdings 2" panose="05020102010507070707" pitchFamily="18" charset="2"/>
              <a:buChar char="¥"/>
            </a:pPr>
            <a:r>
              <a:rPr lang="fr-FR" sz="1300" b="1" dirty="0" smtClean="0"/>
              <a:t> Les </a:t>
            </a:r>
            <a:r>
              <a:rPr lang="fr-FR" sz="1300" b="1" dirty="0"/>
              <a:t>avantages de ces nouvelles cartes </a:t>
            </a:r>
            <a:r>
              <a:rPr lang="fr-FR" sz="1300" b="1" dirty="0">
                <a:solidFill>
                  <a:schemeClr val="tx1"/>
                </a:solidFill>
              </a:rPr>
              <a:t>:</a:t>
            </a:r>
          </a:p>
          <a:p>
            <a:pPr marL="622300" lvl="1" indent="-285750">
              <a:buFont typeface="Wingdings" panose="05000000000000000000" pitchFamily="2" charset="2"/>
              <a:buChar char="q"/>
            </a:pPr>
            <a:r>
              <a:rPr lang="fr-FR" sz="1300" dirty="0"/>
              <a:t>Un budget maîtrisé,</a:t>
            </a:r>
            <a:r>
              <a:rPr lang="fr-FR" sz="1300" b="1" dirty="0"/>
              <a:t> </a:t>
            </a:r>
            <a:r>
              <a:rPr lang="fr-FR" sz="1300" dirty="0"/>
              <a:t>grâce aux demandes d’autorisation systématique plafond et compte.</a:t>
            </a:r>
          </a:p>
          <a:p>
            <a:pPr marL="622300" lvl="1" indent="-285750">
              <a:buFont typeface="Wingdings" panose="05000000000000000000" pitchFamily="2" charset="2"/>
              <a:buChar char="q"/>
            </a:pPr>
            <a:endParaRPr lang="fr-FR" sz="1300" dirty="0"/>
          </a:p>
          <a:p>
            <a:pPr marL="622300" lvl="1" indent="-285750">
              <a:buFont typeface="Wingdings" panose="05000000000000000000" pitchFamily="2" charset="2"/>
              <a:buChar char="q"/>
            </a:pPr>
            <a:r>
              <a:rPr lang="fr-FR" sz="1300" dirty="0"/>
              <a:t>Un produit plus valorisant :</a:t>
            </a:r>
            <a:r>
              <a:rPr lang="fr-FR" sz="1300" b="1" dirty="0"/>
              <a:t>  </a:t>
            </a:r>
            <a:r>
              <a:rPr lang="fr-FR" sz="1300" dirty="0"/>
              <a:t>la marque « Visa Business » bénéficie d’une meilleure image contrairement à « Visa Electron », vue comme une carte </a:t>
            </a:r>
            <a:r>
              <a:rPr lang="fr-FR" sz="1300" dirty="0" err="1"/>
              <a:t>stigmatisante</a:t>
            </a:r>
            <a:r>
              <a:rPr lang="fr-FR" sz="1300" dirty="0"/>
              <a:t>, « </a:t>
            </a:r>
            <a:r>
              <a:rPr lang="fr-FR" sz="1300" dirty="0" err="1"/>
              <a:t>low</a:t>
            </a:r>
            <a:r>
              <a:rPr lang="fr-FR" sz="1300" dirty="0"/>
              <a:t> </a:t>
            </a:r>
            <a:r>
              <a:rPr lang="fr-FR" sz="1300" dirty="0" err="1"/>
              <a:t>cost</a:t>
            </a:r>
            <a:r>
              <a:rPr lang="fr-FR" sz="1300" dirty="0"/>
              <a:t> ».</a:t>
            </a:r>
          </a:p>
          <a:p>
            <a:pPr marL="622300" lvl="1" indent="-285750">
              <a:buFont typeface="Wingdings" panose="05000000000000000000" pitchFamily="2" charset="2"/>
              <a:buChar char="q"/>
            </a:pPr>
            <a:endParaRPr lang="fr-FR" sz="1300" dirty="0"/>
          </a:p>
          <a:p>
            <a:pPr marL="622300" lvl="1" indent="-285750">
              <a:buFont typeface="Wingdings" panose="05000000000000000000" pitchFamily="2" charset="2"/>
              <a:buChar char="q"/>
            </a:pPr>
            <a:r>
              <a:rPr lang="fr-FR" sz="1300" dirty="0"/>
              <a:t>Une meilleure expérience client :</a:t>
            </a:r>
            <a:r>
              <a:rPr lang="fr-FR" sz="1300" b="1" dirty="0"/>
              <a:t>  </a:t>
            </a:r>
            <a:r>
              <a:rPr lang="fr-FR" sz="1300" dirty="0"/>
              <a:t>dotées du sans contact et compatibles Paiement mobile, ces cartes vont permettre d’élargir les expériences de paiement et de limiter les retraits pour les petits montants.</a:t>
            </a:r>
          </a:p>
          <a:p>
            <a:pPr marL="622300" lvl="1" indent="-285750">
              <a:buFont typeface="Wingdings" panose="05000000000000000000" pitchFamily="2" charset="2"/>
              <a:buChar char="q"/>
            </a:pPr>
            <a:endParaRPr lang="fr-FR" sz="1300" dirty="0"/>
          </a:p>
          <a:p>
            <a:pPr marL="622300" lvl="1" indent="-285750">
              <a:buFont typeface="Wingdings" panose="05000000000000000000" pitchFamily="2" charset="2"/>
              <a:buChar char="q"/>
            </a:pPr>
            <a:r>
              <a:rPr lang="fr-FR" sz="1300" dirty="0"/>
              <a:t>Une rentabilité carte 3 à 4 fois supérieure à la carte Visa Electron (plus de paiements générant des commissions et moins de retraits,</a:t>
            </a:r>
            <a:r>
              <a:rPr lang="fr-FR" sz="1300" b="1" dirty="0"/>
              <a:t> </a:t>
            </a:r>
            <a:r>
              <a:rPr lang="fr-FR" sz="1300" dirty="0"/>
              <a:t>notamment grâce au sans contact).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>
          <a:xfrm>
            <a:off x="1037687" y="368300"/>
            <a:ext cx="7840842" cy="856619"/>
          </a:xfrm>
        </p:spPr>
        <p:txBody>
          <a:bodyPr/>
          <a:lstStyle/>
          <a:p>
            <a:r>
              <a:rPr lang="fr-FR" dirty="0">
                <a:latin typeface="+mn-lt"/>
              </a:rPr>
              <a:t>Visa Business </a:t>
            </a:r>
            <a:r>
              <a:rPr lang="fr-FR" dirty="0" smtClean="0">
                <a:latin typeface="+mn-lt"/>
              </a:rPr>
              <a:t>à </a:t>
            </a:r>
            <a:r>
              <a:rPr lang="fr-FR" dirty="0">
                <a:latin typeface="+mn-lt"/>
              </a:rPr>
              <a:t>contrôle de solde systématique et Business </a:t>
            </a:r>
            <a:r>
              <a:rPr lang="fr-FR" dirty="0" err="1">
                <a:latin typeface="+mn-lt"/>
              </a:rPr>
              <a:t>Associatis</a:t>
            </a:r>
            <a:endParaRPr lang="fr-FR" dirty="0">
              <a:latin typeface="+mn-lt"/>
            </a:endParaRP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sz="1000" dirty="0" smtClean="0">
                <a:solidFill>
                  <a:srgbClr val="FF0000"/>
                </a:solidFill>
              </a:rPr>
              <a:t>2. </a:t>
            </a:r>
            <a:r>
              <a:rPr lang="fr-FR" sz="1000" dirty="0" smtClean="0"/>
              <a:t>Mise </a:t>
            </a:r>
            <a:r>
              <a:rPr lang="fr-FR" sz="1000" dirty="0"/>
              <a:t>en marche Nouvelle carte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2</a:t>
            </a:r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D86A83D-2616-4A92-8708-6ECA271BE2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60000">
            <a:off x="8250755" y="467426"/>
            <a:ext cx="774184" cy="264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11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521494" y="1629876"/>
            <a:ext cx="8235554" cy="4386186"/>
          </a:xfrm>
        </p:spPr>
        <p:txBody>
          <a:bodyPr>
            <a:noAutofit/>
          </a:bodyPr>
          <a:lstStyle/>
          <a:p>
            <a:pPr marL="285750" lvl="0" indent="-285750">
              <a:buFont typeface="Wingdings 2" panose="05020102010507070707" pitchFamily="18" charset="2"/>
              <a:buChar char="¥"/>
            </a:pPr>
            <a:r>
              <a:rPr lang="fr-FR" sz="1300" b="1" dirty="0" smtClean="0"/>
              <a:t>Ces </a:t>
            </a:r>
            <a:r>
              <a:rPr lang="fr-FR" sz="1300" b="1" dirty="0"/>
              <a:t>nouvelles cartes reprennent toutes les fonctionnalités des cartes Business, avec une différence, l’autorisation à contrôle systématique et la disponibilité du sans-contact.</a:t>
            </a:r>
          </a:p>
          <a:p>
            <a:pPr marL="0" lvl="0" indent="0">
              <a:buNone/>
            </a:pPr>
            <a:endParaRPr lang="fr-FR" sz="1300" b="1" dirty="0"/>
          </a:p>
          <a:p>
            <a:pPr marL="541020" lvl="1" indent="-204470"/>
            <a:r>
              <a:rPr lang="fr-FR" sz="1300" dirty="0"/>
              <a:t>A débit immédiat uniquement</a:t>
            </a:r>
          </a:p>
          <a:p>
            <a:pPr marL="541020" lvl="1" indent="-204470"/>
            <a:r>
              <a:rPr lang="fr-FR" sz="1300" dirty="0"/>
              <a:t>A autorisation </a:t>
            </a:r>
            <a:r>
              <a:rPr lang="fr-FR" sz="1300" b="1" u="sng" dirty="0"/>
              <a:t>systématique</a:t>
            </a:r>
            <a:r>
              <a:rPr lang="fr-FR" sz="1300" b="1" dirty="0"/>
              <a:t> :</a:t>
            </a:r>
            <a:r>
              <a:rPr lang="fr-FR" sz="1300" dirty="0"/>
              <a:t> </a:t>
            </a:r>
          </a:p>
          <a:p>
            <a:pPr marL="807720" lvl="2" indent="-198120"/>
            <a:r>
              <a:rPr lang="fr-FR" sz="1300" dirty="0"/>
              <a:t>La carte effectue une demande d’autorisation systématique avec contrôle du solde en temps réel à chaque opération.</a:t>
            </a:r>
          </a:p>
          <a:p>
            <a:pPr marL="807720" lvl="2" indent="-198120"/>
            <a:r>
              <a:rPr lang="fr-FR" sz="1300" dirty="0"/>
              <a:t>La carte est acceptée dans les autoroutes/parking/stations essence</a:t>
            </a:r>
          </a:p>
          <a:p>
            <a:pPr marL="541020" lvl="1" indent="-204470"/>
            <a:r>
              <a:rPr lang="fr-FR" sz="1300" dirty="0"/>
              <a:t>Toutes les nouvelles fonctionnalités mobile, sans contact, </a:t>
            </a:r>
            <a:r>
              <a:rPr lang="fr-FR" sz="1300" dirty="0" err="1"/>
              <a:t>Xpay</a:t>
            </a:r>
            <a:r>
              <a:rPr lang="fr-FR" sz="1300" dirty="0"/>
              <a:t> (Paiement mobile), Open </a:t>
            </a:r>
            <a:r>
              <a:rPr lang="fr-FR" sz="1300" dirty="0" err="1"/>
              <a:t>payment</a:t>
            </a:r>
            <a:r>
              <a:rPr lang="fr-FR" sz="1300" dirty="0"/>
              <a:t>…option sans contact </a:t>
            </a:r>
            <a:r>
              <a:rPr lang="fr-FR" sz="1300" dirty="0" err="1"/>
              <a:t>désactivable</a:t>
            </a:r>
            <a:r>
              <a:rPr lang="fr-FR" sz="1300" dirty="0"/>
              <a:t> à la commande</a:t>
            </a:r>
            <a:r>
              <a:rPr lang="fr-FR" sz="1300" dirty="0" smtClean="0"/>
              <a:t>).</a:t>
            </a:r>
          </a:p>
          <a:p>
            <a:pPr marL="541020" lvl="1" indent="-204470"/>
            <a:r>
              <a:rPr lang="fr-FR" sz="1300" dirty="0" smtClean="0">
                <a:ea typeface="+mn-lt"/>
                <a:cs typeface="+mn-lt"/>
              </a:rPr>
              <a:t>Plafonds </a:t>
            </a:r>
            <a:r>
              <a:rPr lang="fr-FR" sz="1300" dirty="0">
                <a:ea typeface="+mn-lt"/>
                <a:cs typeface="+mn-lt"/>
              </a:rPr>
              <a:t>de la carte </a:t>
            </a:r>
            <a:endParaRPr lang="en-US" sz="1300" dirty="0">
              <a:ea typeface="+mn-lt"/>
              <a:cs typeface="+mn-lt"/>
            </a:endParaRPr>
          </a:p>
          <a:p>
            <a:pPr marL="541020" lvl="1" indent="-204470"/>
            <a:r>
              <a:rPr lang="fr-FR" sz="1300" dirty="0"/>
              <a:t>Gestion des Plafonds : reprise des plafonds personnalisés de </a:t>
            </a:r>
            <a:r>
              <a:rPr lang="fr-FR" sz="1300" dirty="0" smtClean="0"/>
              <a:t>l’existant</a:t>
            </a:r>
            <a:endParaRPr lang="en-US" sz="1300" dirty="0" smtClean="0">
              <a:ea typeface="+mn-lt"/>
              <a:cs typeface="+mn-lt"/>
            </a:endParaRPr>
          </a:p>
          <a:p>
            <a:pPr marL="541020" lvl="1" indent="-204470"/>
            <a:r>
              <a:rPr lang="fr-FR" sz="1300" dirty="0" smtClean="0">
                <a:ea typeface="+mn-lt"/>
                <a:cs typeface="+mn-lt"/>
              </a:rPr>
              <a:t>Assurances </a:t>
            </a:r>
            <a:r>
              <a:rPr lang="fr-FR" sz="1300" dirty="0">
                <a:ea typeface="+mn-lt"/>
                <a:cs typeface="+mn-lt"/>
              </a:rPr>
              <a:t>/ assistances liées à la carte</a:t>
            </a:r>
            <a:endParaRPr lang="en-US" sz="1300" dirty="0">
              <a:ea typeface="+mn-lt"/>
              <a:cs typeface="+mn-lt"/>
            </a:endParaRPr>
          </a:p>
          <a:p>
            <a:pPr marL="541020" lvl="1" indent="-204470"/>
            <a:r>
              <a:rPr lang="fr-FR" sz="1300" dirty="0">
                <a:ea typeface="+mn-lt"/>
                <a:cs typeface="+mn-lt"/>
              </a:rPr>
              <a:t>Les niveaux de garanties d’assurances et d’assistances liées à la carte seront les mêmes que sur une carte Visa Business</a:t>
            </a:r>
            <a:endParaRPr lang="en-US" sz="1300" dirty="0">
              <a:ea typeface="+mn-lt"/>
              <a:cs typeface="+mn-lt"/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>
          <a:xfrm>
            <a:off x="1037687" y="368300"/>
            <a:ext cx="7840842" cy="856619"/>
          </a:xfrm>
        </p:spPr>
        <p:txBody>
          <a:bodyPr/>
          <a:lstStyle/>
          <a:p>
            <a:r>
              <a:rPr lang="fr-FR" dirty="0" smtClean="0"/>
              <a:t>Caractéristiques de l’offre 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sz="1000" dirty="0" smtClean="0">
                <a:solidFill>
                  <a:srgbClr val="FF0000"/>
                </a:solidFill>
              </a:rPr>
              <a:t>2. </a:t>
            </a:r>
            <a:r>
              <a:rPr lang="fr-FR" sz="1000" dirty="0" smtClean="0"/>
              <a:t>Mise </a:t>
            </a:r>
            <a:r>
              <a:rPr lang="fr-FR" sz="1000" dirty="0"/>
              <a:t>en marche Nouvelle carte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2</a:t>
            </a:r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1153B2D-FE5E-43AF-84E5-DE74A5834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179" y="456329"/>
            <a:ext cx="1375099" cy="85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627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521494" y="1629876"/>
            <a:ext cx="8235554" cy="4386186"/>
          </a:xfrm>
        </p:spPr>
        <p:txBody>
          <a:bodyPr>
            <a:normAutofit lnSpcReduction="10000"/>
          </a:bodyPr>
          <a:lstStyle/>
          <a:p>
            <a:pPr>
              <a:buFont typeface="Wingdings 2" panose="05020102010507070707" pitchFamily="18" charset="2"/>
              <a:buChar char="¥"/>
            </a:pPr>
            <a:r>
              <a:rPr lang="fr-FR" sz="1400" b="1" dirty="0" smtClean="0"/>
              <a:t> Commercialisation</a:t>
            </a:r>
            <a:r>
              <a:rPr lang="fr-FR" sz="1400" b="1" dirty="0"/>
              <a:t> </a:t>
            </a:r>
          </a:p>
          <a:p>
            <a:pPr marL="541020" lvl="1" indent="-204470"/>
            <a:r>
              <a:rPr lang="fr-FR" sz="1400" dirty="0">
                <a:sym typeface="Wingdings" panose="05000000000000000000" pitchFamily="2" charset="2"/>
              </a:rPr>
              <a:t>Dans les </a:t>
            </a:r>
            <a:r>
              <a:rPr lang="fr-FR" sz="1400" dirty="0" smtClean="0">
                <a:sym typeface="Wingdings" panose="05000000000000000000" pitchFamily="2" charset="2"/>
              </a:rPr>
              <a:t>conventions</a:t>
            </a:r>
            <a:endParaRPr lang="fr-FR" sz="1400" dirty="0"/>
          </a:p>
          <a:p>
            <a:pPr marL="807720" lvl="2" indent="-198120"/>
            <a:r>
              <a:rPr lang="fr-FR" sz="1400" dirty="0"/>
              <a:t>Dans une offre SBB,</a:t>
            </a:r>
          </a:p>
          <a:p>
            <a:pPr marL="807720" lvl="2" indent="-198120"/>
            <a:r>
              <a:rPr lang="fr-FR" sz="1400" dirty="0"/>
              <a:t>En inclusion dans les conventions </a:t>
            </a:r>
            <a:r>
              <a:rPr lang="fr-FR" sz="1400" dirty="0" smtClean="0"/>
              <a:t>sans </a:t>
            </a:r>
            <a:r>
              <a:rPr lang="fr-FR" sz="1400" dirty="0"/>
              <a:t>dégressivité de tarif </a:t>
            </a:r>
            <a:r>
              <a:rPr lang="fr-FR" sz="1400" dirty="0" smtClean="0"/>
              <a:t>:, </a:t>
            </a:r>
            <a:r>
              <a:rPr lang="fr-FR" sz="1400" dirty="0"/>
              <a:t>Associations : </a:t>
            </a:r>
            <a:r>
              <a:rPr lang="fr-FR" sz="1400" dirty="0" err="1"/>
              <a:t>Associatis</a:t>
            </a:r>
            <a:r>
              <a:rPr lang="fr-FR" sz="1400" dirty="0"/>
              <a:t> </a:t>
            </a:r>
            <a:r>
              <a:rPr lang="fr-FR" sz="1400" dirty="0" smtClean="0"/>
              <a:t>Essentiel</a:t>
            </a:r>
          </a:p>
          <a:p>
            <a:pPr marL="807720" lvl="2" indent="-198120"/>
            <a:r>
              <a:rPr lang="fr-FR" sz="1400" dirty="0" smtClean="0">
                <a:sym typeface="Wingdings" panose="05000000000000000000" pitchFamily="2" charset="2"/>
              </a:rPr>
              <a:t>Seule </a:t>
            </a:r>
            <a:r>
              <a:rPr lang="fr-FR" sz="1400" dirty="0">
                <a:sym typeface="Wingdings" panose="05000000000000000000" pitchFamily="2" charset="2"/>
              </a:rPr>
              <a:t>à</a:t>
            </a:r>
            <a:r>
              <a:rPr lang="fr-FR" sz="1400" dirty="0"/>
              <a:t> l’unité sans convention</a:t>
            </a:r>
          </a:p>
          <a:p>
            <a:pPr marL="541020" lvl="1" indent="-204470"/>
            <a:endParaRPr lang="fr-FR" sz="1400" dirty="0"/>
          </a:p>
          <a:p>
            <a:pPr marL="541020" lvl="1" indent="-204470">
              <a:buClr>
                <a:srgbClr val="581D74"/>
              </a:buClr>
            </a:pPr>
            <a:endParaRPr lang="fr-FR" sz="1400" dirty="0"/>
          </a:p>
          <a:p>
            <a:pPr>
              <a:buFont typeface="Wingdings 2" panose="05020102010507070707" pitchFamily="18" charset="2"/>
              <a:buChar char="¥"/>
            </a:pPr>
            <a:r>
              <a:rPr lang="fr-FR" sz="1400" b="1" dirty="0" smtClean="0"/>
              <a:t> Tarification</a:t>
            </a:r>
            <a:endParaRPr lang="fr-FR" sz="1400" b="1" dirty="0"/>
          </a:p>
          <a:p>
            <a:pPr marL="541020" lvl="1" indent="-204470"/>
            <a:r>
              <a:rPr lang="fr-FR" sz="1400" dirty="0"/>
              <a:t>La préconisation nationale est d'aligner le prix sur la carte Electron commercialisée dans les conventions</a:t>
            </a:r>
          </a:p>
          <a:p>
            <a:pPr marL="541020" lvl="1" indent="-204470"/>
            <a:r>
              <a:rPr lang="fr-FR" sz="1400" dirty="0"/>
              <a:t>Carte vendue à l’unité, tarif au choix </a:t>
            </a:r>
            <a:r>
              <a:rPr lang="fr-FR" sz="1400" dirty="0" smtClean="0"/>
              <a:t> </a:t>
            </a:r>
            <a:r>
              <a:rPr lang="fr-FR" sz="1400" dirty="0"/>
              <a:t>(paramétrage selon codes prestations : Carte Business </a:t>
            </a:r>
            <a:r>
              <a:rPr lang="fr-FR" sz="1400" dirty="0" err="1"/>
              <a:t>Associatis</a:t>
            </a:r>
            <a:r>
              <a:rPr lang="fr-FR" sz="1400" dirty="0"/>
              <a:t> : 6062 et Carte Visa Business à contrôle de solde systématique : 6063)</a:t>
            </a:r>
          </a:p>
          <a:p>
            <a:pPr marL="336550" lvl="1" indent="0">
              <a:buNone/>
            </a:pPr>
            <a:endParaRPr lang="fr-FR" sz="1400" dirty="0"/>
          </a:p>
          <a:p>
            <a:pPr marL="336550" lvl="1" indent="0">
              <a:buNone/>
            </a:pPr>
            <a:endParaRPr lang="fr-FR" sz="1400" dirty="0"/>
          </a:p>
          <a:p>
            <a:pPr>
              <a:buFont typeface="Wingdings 2" panose="05020102010507070707" pitchFamily="18" charset="2"/>
              <a:buChar char="¥"/>
            </a:pPr>
            <a:r>
              <a:rPr lang="fr-FR" sz="1400" b="1" dirty="0" smtClean="0"/>
              <a:t> Calendrier </a:t>
            </a:r>
            <a:r>
              <a:rPr lang="fr-FR" sz="1400" b="1" dirty="0"/>
              <a:t>de lancement</a:t>
            </a:r>
          </a:p>
          <a:p>
            <a:pPr marL="541020" lvl="1" indent="-204470"/>
            <a:r>
              <a:rPr lang="fr-FR" sz="1400" dirty="0" smtClean="0"/>
              <a:t>Mars 2021</a:t>
            </a:r>
            <a:endParaRPr lang="fr-FR" sz="1400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>
          <a:xfrm>
            <a:off x="1037687" y="368300"/>
            <a:ext cx="7840842" cy="856619"/>
          </a:xfrm>
        </p:spPr>
        <p:txBody>
          <a:bodyPr/>
          <a:lstStyle/>
          <a:p>
            <a:r>
              <a:rPr lang="fr-FR" dirty="0" smtClean="0"/>
              <a:t>Caractéristique de l’offre 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sz="1000" dirty="0" smtClean="0">
                <a:solidFill>
                  <a:srgbClr val="FF0000"/>
                </a:solidFill>
              </a:rPr>
              <a:t>2. </a:t>
            </a:r>
            <a:r>
              <a:rPr lang="fr-FR" sz="1000" dirty="0" smtClean="0"/>
              <a:t>Mise </a:t>
            </a:r>
            <a:r>
              <a:rPr lang="fr-FR" sz="1000" dirty="0"/>
              <a:t>en marche Nouvelle carte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2</a:t>
            </a:r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D86A83D-2616-4A92-8708-6ECA271BE2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60000">
            <a:off x="8250755" y="467426"/>
            <a:ext cx="774184" cy="264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43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521494" y="1629876"/>
            <a:ext cx="8235554" cy="4386186"/>
          </a:xfrm>
        </p:spPr>
        <p:txBody>
          <a:bodyPr>
            <a:normAutofit/>
          </a:bodyPr>
          <a:lstStyle/>
          <a:p>
            <a:pPr marL="807720" lvl="2" indent="-198120"/>
            <a:r>
              <a:rPr lang="fr-FR" sz="1400" dirty="0"/>
              <a:t>Les fiches </a:t>
            </a:r>
            <a:r>
              <a:rPr lang="fr-FR" sz="1400" dirty="0" smtClean="0"/>
              <a:t>produits</a:t>
            </a:r>
          </a:p>
          <a:p>
            <a:pPr marL="609600" lvl="2" indent="0">
              <a:buNone/>
            </a:pPr>
            <a:endParaRPr lang="fr-FR" sz="1400" dirty="0" smtClean="0"/>
          </a:p>
          <a:p>
            <a:pPr marL="807720" lvl="2" indent="-198120"/>
            <a:r>
              <a:rPr lang="fr-FR" sz="1400" dirty="0" smtClean="0"/>
              <a:t>La </a:t>
            </a:r>
            <a:r>
              <a:rPr lang="fr-FR" sz="1400" dirty="0"/>
              <a:t>brochure sur les Assurances/Assistances liées aux cartes (déjà disponibles</a:t>
            </a:r>
            <a:r>
              <a:rPr lang="fr-FR" sz="1400" dirty="0" smtClean="0"/>
              <a:t>)</a:t>
            </a:r>
          </a:p>
          <a:p>
            <a:pPr marL="807720" lvl="2" indent="-198120"/>
            <a:endParaRPr lang="fr-FR" sz="1400" dirty="0"/>
          </a:p>
          <a:p>
            <a:pPr marL="807720" lvl="2" indent="-198120"/>
            <a:r>
              <a:rPr lang="fr-FR" sz="1400" dirty="0"/>
              <a:t>La FAQ sur la carte Visa Business à contrôle de solde </a:t>
            </a:r>
            <a:r>
              <a:rPr lang="fr-FR" sz="1400" dirty="0" smtClean="0"/>
              <a:t>systématique</a:t>
            </a:r>
          </a:p>
          <a:p>
            <a:pPr marL="609600" lvl="2" indent="0">
              <a:buNone/>
            </a:pPr>
            <a:endParaRPr lang="fr-FR" sz="1400" dirty="0"/>
          </a:p>
          <a:p>
            <a:pPr marL="807720" lvl="2" indent="-198120"/>
            <a:r>
              <a:rPr lang="fr-FR" sz="1400" dirty="0"/>
              <a:t>L'attestation de mise en marché (COVAMM)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>
          <a:xfrm>
            <a:off x="1037687" y="368300"/>
            <a:ext cx="7840842" cy="856619"/>
          </a:xfrm>
        </p:spPr>
        <p:txBody>
          <a:bodyPr/>
          <a:lstStyle/>
          <a:p>
            <a:r>
              <a:rPr lang="fr-FR" sz="1400" dirty="0"/>
              <a:t>Outils commerciaux mis à </a:t>
            </a:r>
            <a:r>
              <a:rPr lang="fr-FR" sz="1400" dirty="0" smtClean="0"/>
              <a:t>disposition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sz="1000" dirty="0" smtClean="0">
                <a:solidFill>
                  <a:srgbClr val="FF0000"/>
                </a:solidFill>
              </a:rPr>
              <a:t>3. </a:t>
            </a:r>
            <a:r>
              <a:rPr lang="fr-FR" sz="1000" dirty="0" smtClean="0"/>
              <a:t>Outils mis à disposition</a:t>
            </a:r>
            <a:endParaRPr lang="fr-FR" sz="1000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3</a:t>
            </a:r>
            <a:endParaRPr lang="fr-FR" dirty="0"/>
          </a:p>
        </p:txBody>
      </p:sp>
      <p:graphicFrame>
        <p:nvGraphicFramePr>
          <p:cNvPr id="2" name="Obje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6726361"/>
              </p:ext>
            </p:extLst>
          </p:nvPr>
        </p:nvGraphicFramePr>
        <p:xfrm>
          <a:off x="6725653" y="2706354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Document" showAsIcon="1" r:id="rId3" imgW="914400" imgH="771480" progId="Word.Document.12">
                  <p:embed/>
                </p:oleObj>
              </mc:Choice>
              <mc:Fallback>
                <p:oleObj name="Document" showAsIcon="1" r:id="rId3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725653" y="2706354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2584684"/>
              </p:ext>
            </p:extLst>
          </p:nvPr>
        </p:nvGraphicFramePr>
        <p:xfrm>
          <a:off x="3277125" y="137084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Acrobat Document" showAsIcon="1" r:id="rId5" imgW="914400" imgH="771480" progId="AcroExch.Document.DC">
                  <p:embed/>
                </p:oleObj>
              </mc:Choice>
              <mc:Fallback>
                <p:oleObj name="Acrobat Document" showAsIcon="1" r:id="rId5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77125" y="1370848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8641869"/>
              </p:ext>
            </p:extLst>
          </p:nvPr>
        </p:nvGraphicFramePr>
        <p:xfrm>
          <a:off x="4500908" y="1314753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Acrobat Document" showAsIcon="1" r:id="rId7" imgW="914400" imgH="771480" progId="AcroExch.Document.DC">
                  <p:embed/>
                </p:oleObj>
              </mc:Choice>
              <mc:Fallback>
                <p:oleObj name="Acrobat Document" showAsIcon="1" r:id="rId7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500908" y="1314753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8855345"/>
              </p:ext>
            </p:extLst>
          </p:nvPr>
        </p:nvGraphicFramePr>
        <p:xfrm>
          <a:off x="4958108" y="3279644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Acrobat Document" showAsIcon="1" r:id="rId9" imgW="914400" imgH="771480" progId="AcroExch.Document.DC">
                  <p:embed/>
                </p:oleObj>
              </mc:Choice>
              <mc:Fallback>
                <p:oleObj name="Acrobat Document" showAsIcon="1" r:id="rId9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958108" y="3279644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9622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521494" y="1629876"/>
            <a:ext cx="8235554" cy="4386186"/>
          </a:xfrm>
        </p:spPr>
        <p:txBody>
          <a:bodyPr>
            <a:normAutofit/>
          </a:bodyPr>
          <a:lstStyle/>
          <a:p>
            <a:pPr marL="0" lvl="1" indent="0" defTabSz="771571" fontAlgn="base">
              <a:spcAft>
                <a:spcPts val="503"/>
              </a:spcAft>
              <a:buClr>
                <a:schemeClr val="accent6"/>
              </a:buClr>
              <a:buNone/>
              <a:defRPr/>
            </a:pPr>
            <a:r>
              <a:rPr lang="fr-FR" sz="1400" b="1" dirty="0">
                <a:solidFill>
                  <a:schemeClr val="tx1"/>
                </a:solidFill>
              </a:rPr>
              <a:t>Traitement du stock, avec bascule progressive de 100% des porteurs.</a:t>
            </a:r>
          </a:p>
          <a:p>
            <a:pPr marL="0" lvl="1" indent="0" defTabSz="771571" fontAlgn="base">
              <a:spcAft>
                <a:spcPts val="503"/>
              </a:spcAft>
              <a:buClr>
                <a:schemeClr val="accent6"/>
              </a:buClr>
              <a:buNone/>
              <a:defRPr/>
            </a:pPr>
            <a:endParaRPr lang="fr-FR" sz="1400" b="1" dirty="0">
              <a:solidFill>
                <a:schemeClr val="tx1"/>
              </a:solidFill>
            </a:endParaRPr>
          </a:p>
          <a:p>
            <a:pPr marL="0" lvl="1" indent="0" defTabSz="771571" fontAlgn="base">
              <a:spcAft>
                <a:spcPts val="503"/>
              </a:spcAft>
              <a:buClr>
                <a:schemeClr val="accent6"/>
              </a:buClr>
              <a:buNone/>
              <a:defRPr/>
            </a:pPr>
            <a:r>
              <a:rPr lang="fr-FR" sz="1400" dirty="0">
                <a:solidFill>
                  <a:schemeClr val="tx1"/>
                </a:solidFill>
              </a:rPr>
              <a:t>A échéance de leur carte Electron (entre le 01/02/2021 et le 31/03/2024), </a:t>
            </a:r>
          </a:p>
          <a:p>
            <a:pPr marL="807720" lvl="2" indent="-198120"/>
            <a:r>
              <a:rPr lang="fr-FR" sz="1400" dirty="0">
                <a:solidFill>
                  <a:schemeClr val="tx1"/>
                </a:solidFill>
              </a:rPr>
              <a:t>Les porteurs devront renouveler leur carte avec la carte Visa Business à contrôle de solde systématique ou la carte Business </a:t>
            </a:r>
            <a:r>
              <a:rPr lang="fr-FR" sz="1400" dirty="0" err="1">
                <a:solidFill>
                  <a:schemeClr val="tx1"/>
                </a:solidFill>
              </a:rPr>
              <a:t>Associatis</a:t>
            </a:r>
            <a:r>
              <a:rPr lang="fr-FR" sz="1400" dirty="0">
                <a:solidFill>
                  <a:schemeClr val="tx1"/>
                </a:solidFill>
              </a:rPr>
              <a:t>.</a:t>
            </a:r>
          </a:p>
          <a:p>
            <a:pPr marL="0" lvl="1" indent="0" defTabSz="771571" fontAlgn="base">
              <a:spcAft>
                <a:spcPts val="503"/>
              </a:spcAft>
              <a:buClr>
                <a:schemeClr val="accent6"/>
              </a:buClr>
              <a:buNone/>
              <a:defRPr/>
            </a:pPr>
            <a:endParaRPr lang="fr-FR" sz="1350" b="1" dirty="0">
              <a:sym typeface="Wingdings" panose="05000000000000000000" pitchFamily="2" charset="2"/>
            </a:endParaRPr>
          </a:p>
          <a:p>
            <a:pPr marL="285750" lvl="1" indent="-285750" defTabSz="771571" fontAlgn="base">
              <a:spcAft>
                <a:spcPts val="503"/>
              </a:spcAft>
              <a:buClr>
                <a:srgbClr val="C00000"/>
              </a:buClr>
              <a:buFont typeface="Wingdings" panose="05000000000000000000" pitchFamily="2" charset="2"/>
              <a:buChar char="q"/>
              <a:defRPr/>
            </a:pPr>
            <a:r>
              <a:rPr lang="fr-FR" sz="1350" b="1" dirty="0">
                <a:sym typeface="Wingdings" panose="05000000000000000000" pitchFamily="2" charset="2"/>
              </a:rPr>
              <a:t>2 marchés concernés Pros &amp; BDR par le programme de bascule pour </a:t>
            </a:r>
            <a:endParaRPr lang="fr-FR" sz="1350" b="1" dirty="0"/>
          </a:p>
          <a:p>
            <a:pPr marL="553720" lvl="1" indent="-211455" algn="just" defTabSz="677835" fontAlgn="base">
              <a:spcAft>
                <a:spcPts val="503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/>
            </a:pPr>
            <a:r>
              <a:rPr lang="fr-FR" sz="1350" dirty="0" smtClean="0">
                <a:latin typeface="Roboto Light"/>
                <a:sym typeface="Wingdings" panose="05000000000000000000" pitchFamily="2" charset="2"/>
              </a:rPr>
              <a:t>PRO et Associations</a:t>
            </a:r>
            <a:r>
              <a:rPr lang="fr-FR" sz="1350" dirty="0">
                <a:latin typeface="Roboto Light"/>
                <a:sym typeface="Wingdings" panose="05000000000000000000" pitchFamily="2" charset="2"/>
              </a:rPr>
              <a:t> </a:t>
            </a:r>
            <a:r>
              <a:rPr lang="fr-FR" sz="1350" dirty="0" smtClean="0">
                <a:latin typeface="Roboto Light"/>
                <a:sym typeface="Wingdings" panose="05000000000000000000" pitchFamily="2" charset="2"/>
              </a:rPr>
              <a:t>: </a:t>
            </a:r>
            <a:r>
              <a:rPr lang="fr-FR" sz="1350" b="1" dirty="0" smtClean="0">
                <a:latin typeface="Roboto Light"/>
                <a:sym typeface="Wingdings" panose="05000000000000000000" pitchFamily="2" charset="2"/>
              </a:rPr>
              <a:t>457 clients et 60 clients ayant une offre SBB</a:t>
            </a:r>
            <a:endParaRPr lang="fr-FR" sz="1350" b="1" dirty="0">
              <a:latin typeface="Roboto Light"/>
            </a:endParaRPr>
          </a:p>
          <a:p>
            <a:pPr marL="553720" lvl="1" indent="-211455" algn="just" defTabSz="677835">
              <a:spcAft>
                <a:spcPts val="503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/>
            </a:pPr>
            <a:r>
              <a:rPr lang="fr-FR" sz="1350" dirty="0" smtClean="0">
                <a:latin typeface="Roboto Light"/>
                <a:ea typeface="Roboto Light"/>
              </a:rPr>
              <a:t>BDR</a:t>
            </a:r>
            <a:r>
              <a:rPr lang="fr-FR" sz="1350" dirty="0">
                <a:latin typeface="Roboto Light"/>
                <a:ea typeface="Roboto Light"/>
              </a:rPr>
              <a:t>  </a:t>
            </a:r>
            <a:r>
              <a:rPr lang="fr-FR" sz="1350" dirty="0" smtClean="0">
                <a:latin typeface="Roboto Light"/>
                <a:ea typeface="Roboto Light"/>
              </a:rPr>
              <a:t>: </a:t>
            </a:r>
            <a:r>
              <a:rPr lang="fr-FR" sz="1350" b="1" dirty="0" smtClean="0">
                <a:latin typeface="Roboto Light"/>
                <a:ea typeface="Roboto Light"/>
              </a:rPr>
              <a:t>40 </a:t>
            </a:r>
            <a:endParaRPr lang="fr-FR" sz="1350" b="1" dirty="0">
              <a:latin typeface="Roboto Light"/>
              <a:sym typeface="Wingdings" panose="05000000000000000000" pitchFamily="2" charset="2"/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>
          <a:xfrm>
            <a:off x="1037687" y="368300"/>
            <a:ext cx="7840842" cy="856619"/>
          </a:xfrm>
        </p:spPr>
        <p:txBody>
          <a:bodyPr/>
          <a:lstStyle/>
          <a:p>
            <a:r>
              <a:rPr lang="fr-FR" sz="1400" dirty="0" smtClean="0"/>
              <a:t>Arrêt de la commercialisation de la carte Electron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>
          <a:xfrm>
            <a:off x="3403524" y="184150"/>
            <a:ext cx="5475005" cy="368300"/>
          </a:xfrm>
        </p:spPr>
        <p:txBody>
          <a:bodyPr/>
          <a:lstStyle/>
          <a:p>
            <a:r>
              <a:rPr lang="fr-FR" sz="1000" dirty="0" smtClean="0">
                <a:solidFill>
                  <a:srgbClr val="FF0000"/>
                </a:solidFill>
              </a:rPr>
              <a:t>4. </a:t>
            </a:r>
            <a:r>
              <a:rPr lang="fr-FR" sz="1000" dirty="0">
                <a:solidFill>
                  <a:schemeClr val="tx1"/>
                </a:solidFill>
              </a:rPr>
              <a:t>Déréférencement de la Visa Electron</a:t>
            </a:r>
            <a:br>
              <a:rPr lang="fr-FR" sz="1000" dirty="0">
                <a:solidFill>
                  <a:schemeClr val="tx1"/>
                </a:solidFill>
              </a:rPr>
            </a:br>
            <a:endParaRPr lang="pt-BR" altLang="en-US" sz="1000" dirty="0">
              <a:solidFill>
                <a:schemeClr val="tx1"/>
              </a:solidFill>
            </a:endParaRPr>
          </a:p>
          <a:p>
            <a:endParaRPr lang="fr-FR" sz="1000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4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375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521494" y="1629876"/>
            <a:ext cx="8235554" cy="4386186"/>
          </a:xfrm>
        </p:spPr>
        <p:txBody>
          <a:bodyPr>
            <a:normAutofit/>
          </a:bodyPr>
          <a:lstStyle/>
          <a:p>
            <a:r>
              <a:rPr lang="fr-FR" sz="1600" b="1" dirty="0" smtClean="0">
                <a:solidFill>
                  <a:schemeClr val="tx1"/>
                </a:solidFill>
              </a:rPr>
              <a:t>Arrêt de la commercialisation, </a:t>
            </a:r>
            <a:r>
              <a:rPr lang="fr-FR" sz="1600" b="1" dirty="0" err="1" smtClean="0">
                <a:solidFill>
                  <a:schemeClr val="tx1"/>
                </a:solidFill>
              </a:rPr>
              <a:t>refabrication</a:t>
            </a:r>
            <a:r>
              <a:rPr lang="fr-FR" sz="1600" b="1" dirty="0" smtClean="0">
                <a:solidFill>
                  <a:schemeClr val="tx1"/>
                </a:solidFill>
              </a:rPr>
              <a:t> et renouvellement de ce type de carte au maximum le 01 avril 2021</a:t>
            </a:r>
          </a:p>
          <a:p>
            <a:endParaRPr lang="fr-FR" sz="1600" b="1" dirty="0" smtClean="0">
              <a:solidFill>
                <a:schemeClr val="tx1"/>
              </a:solidFill>
            </a:endParaRPr>
          </a:p>
          <a:p>
            <a:r>
              <a:rPr lang="fr-FR" sz="1600" b="1" dirty="0">
                <a:solidFill>
                  <a:schemeClr val="tx1"/>
                </a:solidFill>
              </a:rPr>
              <a:t>Il y a quatre courriers à disposition (Validés Juridique et Conformité BPCE</a:t>
            </a:r>
            <a:endParaRPr lang="fr-FR" sz="1400" i="1" dirty="0">
              <a:solidFill>
                <a:schemeClr val="tx1"/>
              </a:solidFill>
            </a:endParaRPr>
          </a:p>
          <a:p>
            <a:pPr marL="0" lvl="0" indent="0">
              <a:buNone/>
            </a:pPr>
            <a:r>
              <a:rPr lang="fr-FR" sz="1400" i="1" dirty="0">
                <a:solidFill>
                  <a:schemeClr val="tx1"/>
                </a:solidFill>
              </a:rPr>
              <a:t>Les clients SBB </a:t>
            </a:r>
            <a:r>
              <a:rPr lang="fr-FR" sz="1400" dirty="0">
                <a:solidFill>
                  <a:schemeClr val="tx1"/>
                </a:solidFill>
              </a:rPr>
              <a:t>:              </a:t>
            </a:r>
          </a:p>
          <a:p>
            <a:pPr marL="541020" lvl="1" indent="-204470"/>
            <a:r>
              <a:rPr lang="fr-FR" sz="1400" dirty="0">
                <a:solidFill>
                  <a:schemeClr val="tx1"/>
                </a:solidFill>
              </a:rPr>
              <a:t>Un courrier/email porteur carte </a:t>
            </a:r>
          </a:p>
          <a:p>
            <a:pPr marL="541020" lvl="1" indent="-204470"/>
            <a:r>
              <a:rPr lang="fr-FR" sz="1400" dirty="0">
                <a:solidFill>
                  <a:schemeClr val="tx1"/>
                </a:solidFill>
              </a:rPr>
              <a:t>Un courrier/email représentant légal</a:t>
            </a:r>
          </a:p>
          <a:p>
            <a:pPr marL="0" indent="0">
              <a:buNone/>
            </a:pPr>
            <a:endParaRPr lang="fr-FR" sz="1400" dirty="0">
              <a:solidFill>
                <a:schemeClr val="tx1"/>
              </a:solidFill>
            </a:endParaRPr>
          </a:p>
          <a:p>
            <a:pPr marL="0" lvl="0" indent="0">
              <a:buNone/>
            </a:pPr>
            <a:r>
              <a:rPr lang="fr-FR" sz="1400" i="1" dirty="0">
                <a:solidFill>
                  <a:schemeClr val="tx1"/>
                </a:solidFill>
              </a:rPr>
              <a:t>Les clients hors SBB :</a:t>
            </a:r>
          </a:p>
          <a:p>
            <a:pPr marL="541020" lvl="1" indent="-204470"/>
            <a:r>
              <a:rPr lang="fr-FR" sz="1400" dirty="0">
                <a:solidFill>
                  <a:schemeClr val="tx1"/>
                </a:solidFill>
              </a:rPr>
              <a:t>Un courrier/email porteur carte</a:t>
            </a:r>
          </a:p>
          <a:p>
            <a:pPr marL="541020" lvl="1" indent="-204470"/>
            <a:r>
              <a:rPr lang="fr-FR" sz="1400" dirty="0">
                <a:solidFill>
                  <a:schemeClr val="tx1"/>
                </a:solidFill>
              </a:rPr>
              <a:t>Un courrier/email représentant légal</a:t>
            </a:r>
          </a:p>
          <a:p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>
          <a:xfrm>
            <a:off x="1037687" y="368300"/>
            <a:ext cx="7840842" cy="856619"/>
          </a:xfrm>
        </p:spPr>
        <p:txBody>
          <a:bodyPr/>
          <a:lstStyle/>
          <a:p>
            <a:pPr marL="0" lvl="1" defTabSz="771571" fontAlgn="base">
              <a:spcAft>
                <a:spcPts val="503"/>
              </a:spcAft>
              <a:buClr>
                <a:schemeClr val="accent6"/>
              </a:buClr>
              <a:defRPr/>
            </a:pPr>
            <a:r>
              <a:rPr lang="fr-FR" sz="1400" b="1" dirty="0" smtClean="0">
                <a:latin typeface="Montserrat Black" panose="00000A00000000000000" pitchFamily="2" charset="0"/>
              </a:rPr>
              <a:t>Phase 1  Les courriers d’information </a:t>
            </a:r>
            <a:endParaRPr lang="fr-FR" sz="1400" b="1" dirty="0">
              <a:latin typeface="Montserrat Black" panose="00000A00000000000000" pitchFamily="2" charset="0"/>
            </a:endParaRP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>
          <a:xfrm>
            <a:off x="3403524" y="184150"/>
            <a:ext cx="5475005" cy="368300"/>
          </a:xfrm>
        </p:spPr>
        <p:txBody>
          <a:bodyPr/>
          <a:lstStyle/>
          <a:p>
            <a:r>
              <a:rPr lang="fr-FR" sz="1000" dirty="0" smtClean="0">
                <a:solidFill>
                  <a:srgbClr val="FF0000"/>
                </a:solidFill>
              </a:rPr>
              <a:t>4. </a:t>
            </a:r>
            <a:r>
              <a:rPr lang="fr-FR" sz="1000" dirty="0">
                <a:solidFill>
                  <a:schemeClr val="tx1"/>
                </a:solidFill>
              </a:rPr>
              <a:t>Déréférencement de la Visa Electron</a:t>
            </a:r>
            <a:br>
              <a:rPr lang="fr-FR" sz="1000" dirty="0">
                <a:solidFill>
                  <a:schemeClr val="tx1"/>
                </a:solidFill>
              </a:rPr>
            </a:br>
            <a:endParaRPr lang="pt-BR" altLang="en-US" sz="1000" dirty="0">
              <a:solidFill>
                <a:schemeClr val="tx1"/>
              </a:solidFill>
            </a:endParaRPr>
          </a:p>
          <a:p>
            <a:endParaRPr lang="fr-FR" sz="1000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4</a:t>
            </a:r>
            <a:endParaRPr lang="fr-FR" dirty="0"/>
          </a:p>
        </p:txBody>
      </p:sp>
      <p:graphicFrame>
        <p:nvGraphicFramePr>
          <p:cNvPr id="2" name="Obje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3738538"/>
              </p:ext>
            </p:extLst>
          </p:nvPr>
        </p:nvGraphicFramePr>
        <p:xfrm>
          <a:off x="4343400" y="3933575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Document" showAsIcon="1" r:id="rId3" imgW="914400" imgH="771480" progId="Word.Document.12">
                  <p:embed/>
                </p:oleObj>
              </mc:Choice>
              <mc:Fallback>
                <p:oleObj name="Document" showAsIcon="1" r:id="rId3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43400" y="3933575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5632942"/>
              </p:ext>
            </p:extLst>
          </p:nvPr>
        </p:nvGraphicFramePr>
        <p:xfrm>
          <a:off x="5715127" y="3933575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Document" showAsIcon="1" r:id="rId5" imgW="914400" imgH="771480" progId="Word.Document.12">
                  <p:embed/>
                </p:oleObj>
              </mc:Choice>
              <mc:Fallback>
                <p:oleObj name="Document" showAsIcon="1" r:id="rId5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715127" y="3933575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86082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521494" y="1629876"/>
            <a:ext cx="8235554" cy="4386186"/>
          </a:xfrm>
        </p:spPr>
        <p:txBody>
          <a:bodyPr>
            <a:normAutofit/>
          </a:bodyPr>
          <a:lstStyle/>
          <a:p>
            <a:r>
              <a:rPr lang="fr-FR" sz="1600" b="1" dirty="0" smtClean="0">
                <a:solidFill>
                  <a:schemeClr val="tx1"/>
                </a:solidFill>
              </a:rPr>
              <a:t>Faire du </a:t>
            </a:r>
            <a:r>
              <a:rPr lang="fr-FR" sz="1600" b="1" dirty="0">
                <a:solidFill>
                  <a:schemeClr val="tx1"/>
                </a:solidFill>
              </a:rPr>
              <a:t>déréférencement de la carte Business Electron une occasion de rebond vers la montée en gamme </a:t>
            </a:r>
            <a:r>
              <a:rPr lang="fr-FR" sz="1600" b="1" dirty="0" smtClean="0">
                <a:solidFill>
                  <a:schemeClr val="tx1"/>
                </a:solidFill>
              </a:rPr>
              <a:t>carte pour les clients hors SBB.</a:t>
            </a:r>
            <a:endParaRPr lang="fr-FR" sz="1600" b="1" dirty="0">
              <a:solidFill>
                <a:schemeClr val="tx1"/>
              </a:solidFill>
            </a:endParaRPr>
          </a:p>
          <a:p>
            <a:endParaRPr lang="fr-FR" sz="1600" b="1" dirty="0">
              <a:solidFill>
                <a:schemeClr val="tx1"/>
              </a:solidFill>
            </a:endParaRPr>
          </a:p>
          <a:p>
            <a:pPr marL="541020" lvl="1" indent="-204470"/>
            <a:r>
              <a:rPr lang="fr-FR" sz="1400" dirty="0">
                <a:solidFill>
                  <a:srgbClr val="FF0000"/>
                </a:solidFill>
              </a:rPr>
              <a:t>Proposition : </a:t>
            </a:r>
            <a:r>
              <a:rPr lang="fr-FR" sz="1400" dirty="0">
                <a:solidFill>
                  <a:schemeClr val="tx1"/>
                </a:solidFill>
              </a:rPr>
              <a:t>une action PDO sur les porteurs de carte Business Electron pour gérer la montée en gamme carte</a:t>
            </a:r>
            <a:endParaRPr lang="fr-FR" dirty="0">
              <a:solidFill>
                <a:schemeClr val="tx1"/>
              </a:solidFill>
            </a:endParaRPr>
          </a:p>
          <a:p>
            <a:pPr marL="807720" lvl="2" indent="-198120"/>
            <a:r>
              <a:rPr lang="fr-FR" sz="1200" dirty="0">
                <a:solidFill>
                  <a:schemeClr val="tx1"/>
                </a:solidFill>
              </a:rPr>
              <a:t>Rebond commercial suite à l’envoi du courrier ou email réglementaire (clients Hors SBB) </a:t>
            </a:r>
          </a:p>
          <a:p>
            <a:pPr marL="609600" lvl="2" indent="0">
              <a:buNone/>
            </a:pPr>
            <a:endParaRPr lang="fr-FR" sz="1200" dirty="0">
              <a:solidFill>
                <a:schemeClr val="tx1"/>
              </a:solidFill>
            </a:endParaRPr>
          </a:p>
          <a:p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>
          <a:xfrm>
            <a:off x="1037687" y="368300"/>
            <a:ext cx="7840842" cy="856619"/>
          </a:xfrm>
        </p:spPr>
        <p:txBody>
          <a:bodyPr/>
          <a:lstStyle/>
          <a:p>
            <a:pPr marL="0" lvl="1" defTabSz="771571" fontAlgn="base">
              <a:spcAft>
                <a:spcPts val="503"/>
              </a:spcAft>
              <a:buClr>
                <a:schemeClr val="accent6"/>
              </a:buClr>
              <a:defRPr/>
            </a:pPr>
            <a:r>
              <a:rPr lang="fr-FR" sz="1400" b="1" dirty="0" smtClean="0">
                <a:latin typeface="Montserrat Black" panose="00000A00000000000000" pitchFamily="2" charset="0"/>
              </a:rPr>
              <a:t>Phase 2 Rebond </a:t>
            </a:r>
            <a:r>
              <a:rPr lang="fr-FR" sz="1400" b="1" dirty="0">
                <a:latin typeface="Montserrat Black" panose="00000A00000000000000" pitchFamily="2" charset="0"/>
              </a:rPr>
              <a:t>Commercial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>
          <a:xfrm>
            <a:off x="3403524" y="184150"/>
            <a:ext cx="5475005" cy="368300"/>
          </a:xfrm>
        </p:spPr>
        <p:txBody>
          <a:bodyPr/>
          <a:lstStyle/>
          <a:p>
            <a:r>
              <a:rPr lang="fr-FR" sz="1000" dirty="0" smtClean="0">
                <a:solidFill>
                  <a:srgbClr val="FF0000"/>
                </a:solidFill>
              </a:rPr>
              <a:t>4. </a:t>
            </a:r>
            <a:r>
              <a:rPr lang="fr-FR" sz="1000" dirty="0">
                <a:solidFill>
                  <a:schemeClr val="tx1"/>
                </a:solidFill>
              </a:rPr>
              <a:t>Déréférencement de la Visa Electron</a:t>
            </a:r>
            <a:br>
              <a:rPr lang="fr-FR" sz="1000" dirty="0">
                <a:solidFill>
                  <a:schemeClr val="tx1"/>
                </a:solidFill>
              </a:rPr>
            </a:br>
            <a:endParaRPr lang="pt-BR" altLang="en-US" sz="1000" dirty="0">
              <a:solidFill>
                <a:schemeClr val="tx1"/>
              </a:solidFill>
            </a:endParaRPr>
          </a:p>
          <a:p>
            <a:endParaRPr lang="fr-FR" sz="1000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4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95967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B1515AA-57AE-4459-BE05-37022DA03708}">
  <ds:schemaRefs>
    <ds:schemaRef ds:uri="http://purl.org/dc/elements/1.1/"/>
    <ds:schemaRef ds:uri="http://schemas.microsoft.com/office/2006/metadata/properties"/>
    <ds:schemaRef ds:uri="402bd0e2-1d78-4f7d-9dde-91cd55d66e87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3423</TotalTime>
  <Words>943</Words>
  <Application>Microsoft Office PowerPoint</Application>
  <PresentationFormat>Affichage à l'écran (4:3)</PresentationFormat>
  <Paragraphs>107</Paragraphs>
  <Slides>10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10</vt:i4>
      </vt:variant>
    </vt:vector>
  </HeadingPairs>
  <TitlesOfParts>
    <vt:vector size="21" baseType="lpstr">
      <vt:lpstr>Arial</vt:lpstr>
      <vt:lpstr>Arial Black</vt:lpstr>
      <vt:lpstr>Calibri</vt:lpstr>
      <vt:lpstr>Helvetica Neue Medium</vt:lpstr>
      <vt:lpstr>Montserrat Black</vt:lpstr>
      <vt:lpstr>Roboto Light</vt:lpstr>
      <vt:lpstr>Wingdings</vt:lpstr>
      <vt:lpstr>Wingdings 2</vt:lpstr>
      <vt:lpstr>Thème Office</vt:lpstr>
      <vt:lpstr>Document</vt:lpstr>
      <vt:lpstr>Acrobat Document</vt:lpstr>
      <vt:lpstr>Mise en marché de la carte Visa Business à contrôle de solde systématique et  carte Business Associatis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POIGNANT Anne [CEGEE]</cp:lastModifiedBy>
  <cp:revision>219</cp:revision>
  <dcterms:created xsi:type="dcterms:W3CDTF">2020-06-24T09:20:11Z</dcterms:created>
  <dcterms:modified xsi:type="dcterms:W3CDTF">2021-03-01T16:53:28Z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