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18" r:id="rId2"/>
    <p:sldId id="323" r:id="rId3"/>
    <p:sldId id="325" r:id="rId4"/>
    <p:sldId id="326" r:id="rId5"/>
    <p:sldId id="330" r:id="rId6"/>
    <p:sldId id="331" r:id="rId7"/>
    <p:sldId id="332" r:id="rId8"/>
    <p:sldId id="333" r:id="rId9"/>
    <p:sldId id="334" r:id="rId10"/>
    <p:sldId id="335" r:id="rId11"/>
    <p:sldId id="336" r:id="rId1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ED"/>
    <a:srgbClr val="FFDDDD"/>
    <a:srgbClr val="D3CEC3"/>
    <a:srgbClr val="A79C86"/>
    <a:srgbClr val="F7DAAF"/>
    <a:srgbClr val="EA9922"/>
    <a:srgbClr val="FFAFD5"/>
    <a:srgbClr val="A6004E"/>
    <a:srgbClr val="E5B1D1"/>
    <a:srgbClr val="58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521" autoAdjust="0"/>
  </p:normalViewPr>
  <p:slideViewPr>
    <p:cSldViewPr snapToGrid="0">
      <p:cViewPr varScale="1">
        <p:scale>
          <a:sx n="115" d="100"/>
          <a:sy n="115" d="100"/>
        </p:scale>
        <p:origin x="1530" y="108"/>
      </p:cViewPr>
      <p:guideLst>
        <p:guide orient="horz" pos="2160"/>
        <p:guide pos="2880"/>
      </p:guideLst>
    </p:cSldViewPr>
  </p:slideViewPr>
  <p:notesTextViewPr>
    <p:cViewPr>
      <p:scale>
        <a:sx n="1" d="1"/>
        <a:sy n="1" d="1"/>
      </p:scale>
      <p:origin x="0" y="0"/>
    </p:cViewPr>
  </p:notesTextViewPr>
  <p:notesViewPr>
    <p:cSldViewPr snapToGrid="0">
      <p:cViewPr varScale="1">
        <p:scale>
          <a:sx n="64" d="100"/>
          <a:sy n="64" d="100"/>
        </p:scale>
        <p:origin x="-3444" y="-1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167048704"/>
        <c:axId val="167050240"/>
      </c:barChart>
      <c:catAx>
        <c:axId val="16704870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7050240"/>
        <c:crosses val="autoZero"/>
        <c:auto val="1"/>
        <c:lblAlgn val="ctr"/>
        <c:lblOffset val="100"/>
        <c:noMultiLvlLbl val="0"/>
      </c:catAx>
      <c:valAx>
        <c:axId val="16705024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704870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167431168"/>
        <c:axId val="167432960"/>
      </c:barChart>
      <c:catAx>
        <c:axId val="16743116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67432960"/>
        <c:crosses val="autoZero"/>
        <c:auto val="1"/>
        <c:lblAlgn val="ctr"/>
        <c:lblOffset val="100"/>
        <c:noMultiLvlLbl val="0"/>
      </c:catAx>
      <c:valAx>
        <c:axId val="16743296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674311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77A0AB4-7775-4FC7-B8A1-46CFA9F0F0E9}" type="datetimeFigureOut">
              <a:rPr lang="fr-FR" smtClean="0"/>
              <a:t>12/02/2020</a:t>
            </a:fld>
            <a:endParaRPr lang="fr-FR" dirty="0"/>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dirty="0"/>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1D46B69-4552-46CB-8059-651E9FE79FD0}" type="datetimeFigureOut">
              <a:rPr lang="fr-FR" smtClean="0"/>
              <a:t>12/02/2020</a:t>
            </a:fld>
            <a:endParaRPr lang="fr-FR" dirty="0"/>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dirty="0"/>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dirty="0"/>
          </a:p>
        </p:txBody>
      </p:sp>
    </p:spTree>
    <p:extLst>
      <p:ext uri="{BB962C8B-B14F-4D97-AF65-F5344CB8AC3E}">
        <p14:creationId xmlns:p14="http://schemas.microsoft.com/office/powerpoint/2010/main" val="814453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dirty="0"/>
          </a:p>
        </p:txBody>
      </p:sp>
    </p:spTree>
    <p:extLst>
      <p:ext uri="{BB962C8B-B14F-4D97-AF65-F5344CB8AC3E}">
        <p14:creationId xmlns:p14="http://schemas.microsoft.com/office/powerpoint/2010/main" val="3790159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dirty="0"/>
          </a:p>
        </p:txBody>
      </p:sp>
    </p:spTree>
    <p:extLst>
      <p:ext uri="{BB962C8B-B14F-4D97-AF65-F5344CB8AC3E}">
        <p14:creationId xmlns:p14="http://schemas.microsoft.com/office/powerpoint/2010/main" val="516885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dirty="0"/>
          </a:p>
        </p:txBody>
      </p:sp>
    </p:spTree>
    <p:extLst>
      <p:ext uri="{BB962C8B-B14F-4D97-AF65-F5344CB8AC3E}">
        <p14:creationId xmlns:p14="http://schemas.microsoft.com/office/powerpoint/2010/main" val="374764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dirty="0"/>
          </a:p>
        </p:txBody>
      </p:sp>
    </p:spTree>
    <p:extLst>
      <p:ext uri="{BB962C8B-B14F-4D97-AF65-F5344CB8AC3E}">
        <p14:creationId xmlns:p14="http://schemas.microsoft.com/office/powerpoint/2010/main" val="1848487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dirty="0"/>
          </a:p>
        </p:txBody>
      </p:sp>
    </p:spTree>
    <p:extLst>
      <p:ext uri="{BB962C8B-B14F-4D97-AF65-F5344CB8AC3E}">
        <p14:creationId xmlns:p14="http://schemas.microsoft.com/office/powerpoint/2010/main" val="3969716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dirty="0"/>
          </a:p>
        </p:txBody>
      </p:sp>
    </p:spTree>
    <p:extLst>
      <p:ext uri="{BB962C8B-B14F-4D97-AF65-F5344CB8AC3E}">
        <p14:creationId xmlns:p14="http://schemas.microsoft.com/office/powerpoint/2010/main" val="2776505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dirty="0"/>
          </a:p>
        </p:txBody>
      </p:sp>
    </p:spTree>
    <p:extLst>
      <p:ext uri="{BB962C8B-B14F-4D97-AF65-F5344CB8AC3E}">
        <p14:creationId xmlns:p14="http://schemas.microsoft.com/office/powerpoint/2010/main" val="215415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4439" y="285155"/>
            <a:ext cx="8631267"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1" name="ZoneTexte 20"/>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24"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647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résentation 2">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283" y="297367"/>
            <a:ext cx="8631434"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0" y="10119"/>
            <a:ext cx="9028665"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9"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0"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4" name="ZoneTexte 23"/>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2"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2185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résentation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8259" y="284680"/>
            <a:ext cx="8631434"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4507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résentation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963" y="277381"/>
            <a:ext cx="8631434"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1298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résentation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233" y="306183"/>
            <a:ext cx="8631434"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9112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présentation 6">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090" y="278214"/>
            <a:ext cx="8631434"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7113935" y="6436909"/>
            <a:ext cx="1868375"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0560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319767" y="6497313"/>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27256" y="6497313"/>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612892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présentation 1">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7623" b="6420"/>
          <a:stretch/>
        </p:blipFill>
        <p:spPr bwMode="auto">
          <a:xfrm>
            <a:off x="252001" y="414081"/>
            <a:ext cx="8640000" cy="555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4192"/>
            <a:ext cx="2334382" cy="24440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Tree>
    <p:extLst>
      <p:ext uri="{BB962C8B-B14F-4D97-AF65-F5344CB8AC3E}">
        <p14:creationId xmlns:p14="http://schemas.microsoft.com/office/powerpoint/2010/main" val="254444883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RE ET CONTENUS">
    <p:spTree>
      <p:nvGrpSpPr>
        <p:cNvPr id="1" name=""/>
        <p:cNvGrpSpPr/>
        <p:nvPr/>
      </p:nvGrpSpPr>
      <p:grpSpPr>
        <a:xfrm>
          <a:off x="0" y="0"/>
          <a:ext cx="0" cy="0"/>
          <a:chOff x="0" y="0"/>
          <a:chExt cx="0" cy="0"/>
        </a:xfrm>
      </p:grpSpPr>
      <p:pic>
        <p:nvPicPr>
          <p:cNvPr id="4100" name="Picture 4" descr="C:\Users\A6706133.CEALSACE-GCE\Desktop\Sans-titre-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 y="6728"/>
            <a:ext cx="9144000" cy="683895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457200" y="125760"/>
            <a:ext cx="8229600" cy="1143000"/>
          </a:xfrm>
          <a:prstGeom prst="rect">
            <a:avLst/>
          </a:prstGeom>
        </p:spPr>
        <p:txBody>
          <a:bodyPr/>
          <a:lstStyle>
            <a:lvl1pPr algn="l">
              <a:defRPr>
                <a:solidFill>
                  <a:srgbClr val="C00000"/>
                </a:solidFill>
                <a:latin typeface="Aura" pitchFamily="34" charset="0"/>
              </a:defRPr>
            </a:lvl1pPr>
          </a:lstStyle>
          <a:p>
            <a:r>
              <a:rPr lang="fr-FR" dirty="0" smtClean="0"/>
              <a:t>Modifiez le style du titre</a:t>
            </a:r>
            <a:endParaRPr lang="fr-FR" dirty="0"/>
          </a:p>
        </p:txBody>
      </p:sp>
      <p:sp>
        <p:nvSpPr>
          <p:cNvPr id="3" name="Espace réservé du contenu 2"/>
          <p:cNvSpPr>
            <a:spLocks noGrp="1"/>
          </p:cNvSpPr>
          <p:nvPr>
            <p:ph sz="half" idx="1"/>
          </p:nvPr>
        </p:nvSpPr>
        <p:spPr>
          <a:xfrm>
            <a:off x="457200" y="1600200"/>
            <a:ext cx="8219256" cy="4525963"/>
          </a:xfrm>
          <a:prstGeom prst="rect">
            <a:avLst/>
          </a:prstGeom>
        </p:spPr>
        <p:txBody>
          <a:bodyPr/>
          <a:lstStyle>
            <a:lvl1pPr marL="342900" indent="-342900">
              <a:buClr>
                <a:srgbClr val="C00000"/>
              </a:buClr>
              <a:buFont typeface="Wingdings" pitchFamily="2" charset="2"/>
              <a:buChar char="q"/>
              <a:defRPr sz="2800">
                <a:solidFill>
                  <a:schemeClr val="tx1">
                    <a:lumMod val="65000"/>
                    <a:lumOff val="35000"/>
                  </a:schemeClr>
                </a:solidFill>
              </a:defRPr>
            </a:lvl1pPr>
            <a:lvl2pPr marL="742950" indent="-285750">
              <a:buClr>
                <a:srgbClr val="C00000"/>
              </a:buClr>
              <a:buFont typeface="Wingdings" pitchFamily="2" charset="2"/>
              <a:buChar char="§"/>
              <a:defRPr sz="2400">
                <a:solidFill>
                  <a:schemeClr val="tx1">
                    <a:lumMod val="65000"/>
                    <a:lumOff val="35000"/>
                  </a:schemeClr>
                </a:solidFill>
              </a:defRPr>
            </a:lvl2pPr>
            <a:lvl3pPr>
              <a:buClr>
                <a:srgbClr val="C00000"/>
              </a:buClr>
              <a:defRPr sz="2000">
                <a:solidFill>
                  <a:schemeClr val="tx1">
                    <a:lumMod val="65000"/>
                    <a:lumOff val="35000"/>
                  </a:schemeClr>
                </a:solidFill>
              </a:defRPr>
            </a:lvl3pPr>
            <a:lvl4pPr>
              <a:defRPr sz="1800">
                <a:solidFill>
                  <a:schemeClr val="tx1">
                    <a:lumMod val="65000"/>
                    <a:lumOff val="35000"/>
                  </a:schemeClr>
                </a:solidFill>
              </a:defRPr>
            </a:lvl4pPr>
            <a:lvl5pPr>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Text Box 16"/>
          <p:cNvSpPr txBox="1">
            <a:spLocks noChangeArrowheads="1"/>
          </p:cNvSpPr>
          <p:nvPr userDrawn="1"/>
        </p:nvSpPr>
        <p:spPr bwMode="auto">
          <a:xfrm>
            <a:off x="35496" y="6669360"/>
            <a:ext cx="4824536" cy="461665"/>
          </a:xfrm>
          <a:prstGeom prst="rect">
            <a:avLst/>
          </a:prstGeom>
          <a:noFill/>
          <a:ln w="9525">
            <a:noFill/>
            <a:miter lim="800000"/>
            <a:headEnd/>
            <a:tailEnd/>
          </a:ln>
          <a:effectLst/>
        </p:spPr>
        <p:txBody>
          <a:bodyPr wrap="square" lIns="0" tIns="0" rIns="0" bIns="0">
            <a:spAutoFit/>
          </a:bodyPr>
          <a:lstStyle/>
          <a:p>
            <a:pPr defTabSz="913526" fontAlgn="base">
              <a:spcBef>
                <a:spcPct val="50000"/>
              </a:spcBef>
              <a:spcAft>
                <a:spcPct val="0"/>
              </a:spcAft>
              <a:defRPr/>
            </a:pPr>
            <a:r>
              <a:rPr lang="fr-FR" sz="1200" b="1" dirty="0" smtClean="0">
                <a:solidFill>
                  <a:schemeClr val="bg1">
                    <a:lumMod val="50000"/>
                  </a:schemeClr>
                </a:solidFill>
              </a:rPr>
              <a:t>03/03/2016</a:t>
            </a:r>
          </a:p>
          <a:p>
            <a:pPr defTabSz="913526" fontAlgn="base">
              <a:spcBef>
                <a:spcPct val="50000"/>
              </a:spcBef>
              <a:spcAft>
                <a:spcPct val="0"/>
              </a:spcAft>
              <a:defRPr/>
            </a:pPr>
            <a:endParaRPr lang="fr-FR" sz="1200" b="1" dirty="0">
              <a:solidFill>
                <a:schemeClr val="bg1">
                  <a:lumMod val="50000"/>
                </a:schemeClr>
              </a:solidFill>
            </a:endParaRPr>
          </a:p>
        </p:txBody>
      </p:sp>
      <p:sp>
        <p:nvSpPr>
          <p:cNvPr id="9" name="ZoneTexte 8"/>
          <p:cNvSpPr txBox="1"/>
          <p:nvPr userDrawn="1"/>
        </p:nvSpPr>
        <p:spPr>
          <a:xfrm>
            <a:off x="8638634" y="6606511"/>
            <a:ext cx="505366" cy="278873"/>
          </a:xfrm>
          <a:prstGeom prst="rect">
            <a:avLst/>
          </a:prstGeom>
          <a:noFill/>
        </p:spPr>
        <p:txBody>
          <a:bodyPr wrap="square" lIns="93296" tIns="46648" rIns="93296" bIns="46648" rtlCol="0">
            <a:spAutoFit/>
          </a:bodyPr>
          <a:lstStyle/>
          <a:p>
            <a:pPr fontAlgn="base">
              <a:spcBef>
                <a:spcPct val="0"/>
              </a:spcBef>
              <a:spcAft>
                <a:spcPct val="0"/>
              </a:spcAft>
            </a:pPr>
            <a:fld id="{F4DA4557-9130-4917-AD70-C59B167086C2}" type="slidenum">
              <a:rPr lang="fr-FR" sz="1200" b="1">
                <a:solidFill>
                  <a:schemeClr val="bg1">
                    <a:lumMod val="50000"/>
                  </a:schemeClr>
                </a:solidFill>
              </a:rPr>
              <a:pPr fontAlgn="base">
                <a:spcBef>
                  <a:spcPct val="0"/>
                </a:spcBef>
                <a:spcAft>
                  <a:spcPct val="0"/>
                </a:spcAft>
              </a:pPr>
              <a:t>‹N°›</a:t>
            </a:fld>
            <a:endParaRPr lang="fr-FR" sz="1200" b="1" dirty="0">
              <a:solidFill>
                <a:schemeClr val="bg1">
                  <a:lumMod val="50000"/>
                </a:schemeClr>
              </a:solidFill>
            </a:endParaRPr>
          </a:p>
        </p:txBody>
      </p:sp>
    </p:spTree>
    <p:extLst>
      <p:ext uri="{BB962C8B-B14F-4D97-AF65-F5344CB8AC3E}">
        <p14:creationId xmlns:p14="http://schemas.microsoft.com/office/powerpoint/2010/main" val="9169283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ntenu">
    <p:spTree>
      <p:nvGrpSpPr>
        <p:cNvPr id="1" name=""/>
        <p:cNvGrpSpPr/>
        <p:nvPr/>
      </p:nvGrpSpPr>
      <p:grpSpPr>
        <a:xfrm>
          <a:off x="0" y="0"/>
          <a:ext cx="0" cy="0"/>
          <a:chOff x="0" y="0"/>
          <a:chExt cx="0" cy="0"/>
        </a:xfrm>
      </p:grpSpPr>
      <p:pic>
        <p:nvPicPr>
          <p:cNvPr id="409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22" y="-16176"/>
            <a:ext cx="9144000" cy="683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125760"/>
            <a:ext cx="8229600" cy="854968"/>
          </a:xfrm>
          <a:prstGeom prst="rect">
            <a:avLst/>
          </a:prstGeom>
        </p:spPr>
        <p:txBody>
          <a:bodyPr/>
          <a:lstStyle>
            <a:lvl1pPr algn="l">
              <a:defRPr>
                <a:solidFill>
                  <a:srgbClr val="C00000"/>
                </a:solidFill>
                <a:latin typeface="Aura" pitchFamily="34" charset="0"/>
              </a:defRPr>
            </a:lvl1pPr>
          </a:lstStyle>
          <a:p>
            <a:r>
              <a:rPr lang="fr-FR" dirty="0" smtClean="0"/>
              <a:t>Modifiez le style du titre</a:t>
            </a:r>
            <a:endParaRPr lang="fr-FR" dirty="0"/>
          </a:p>
        </p:txBody>
      </p:sp>
      <p:sp>
        <p:nvSpPr>
          <p:cNvPr id="3" name="Espace réservé du contenu 2"/>
          <p:cNvSpPr>
            <a:spLocks noGrp="1"/>
          </p:cNvSpPr>
          <p:nvPr>
            <p:ph sz="half" idx="1"/>
          </p:nvPr>
        </p:nvSpPr>
        <p:spPr>
          <a:xfrm>
            <a:off x="457200" y="1600200"/>
            <a:ext cx="8219256" cy="4525963"/>
          </a:xfrm>
          <a:prstGeom prst="rect">
            <a:avLst/>
          </a:prstGeom>
        </p:spPr>
        <p:txBody>
          <a:bodyPr/>
          <a:lstStyle>
            <a:lvl1pPr marL="342900" indent="-342900">
              <a:buClr>
                <a:srgbClr val="FF0000"/>
              </a:buClr>
              <a:buFont typeface="Wingdings" pitchFamily="2" charset="2"/>
              <a:buChar char="q"/>
              <a:defRPr sz="2800">
                <a:solidFill>
                  <a:schemeClr val="tx1">
                    <a:lumMod val="65000"/>
                    <a:lumOff val="35000"/>
                  </a:schemeClr>
                </a:solidFill>
              </a:defRPr>
            </a:lvl1pPr>
            <a:lvl2pPr marL="742950" indent="-285750">
              <a:buClr>
                <a:srgbClr val="FF0000"/>
              </a:buClr>
              <a:buFont typeface="Wingdings" pitchFamily="2" charset="2"/>
              <a:buChar char="§"/>
              <a:defRPr sz="2400">
                <a:solidFill>
                  <a:schemeClr val="tx1">
                    <a:lumMod val="65000"/>
                    <a:lumOff val="35000"/>
                  </a:schemeClr>
                </a:solidFill>
              </a:defRPr>
            </a:lvl2pPr>
            <a:lvl3pPr>
              <a:buClr>
                <a:srgbClr val="FF0000"/>
              </a:buClr>
              <a:defRPr sz="2000">
                <a:solidFill>
                  <a:schemeClr val="tx1">
                    <a:lumMod val="65000"/>
                    <a:lumOff val="35000"/>
                  </a:schemeClr>
                </a:solidFill>
              </a:defRPr>
            </a:lvl3pPr>
            <a:lvl4pPr>
              <a:defRPr sz="1800">
                <a:solidFill>
                  <a:schemeClr val="tx1">
                    <a:lumMod val="65000"/>
                    <a:lumOff val="35000"/>
                  </a:schemeClr>
                </a:solidFill>
              </a:defRPr>
            </a:lvl4pPr>
            <a:lvl5pPr>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pied de page 5"/>
          <p:cNvSpPr>
            <a:spLocks noGrp="1"/>
          </p:cNvSpPr>
          <p:nvPr>
            <p:ph type="ftr" sz="quarter" idx="11"/>
          </p:nvPr>
        </p:nvSpPr>
        <p:spPr>
          <a:xfrm>
            <a:off x="95375" y="6544374"/>
            <a:ext cx="3672408" cy="304658"/>
          </a:xfrm>
        </p:spPr>
        <p:txBody>
          <a:bodyPr/>
          <a:lstStyle>
            <a:lvl1pPr>
              <a:defRPr/>
            </a:lvl1pPr>
          </a:lstStyle>
          <a:p>
            <a:endParaRPr lang="fr-FR" dirty="0"/>
          </a:p>
        </p:txBody>
      </p:sp>
      <p:sp>
        <p:nvSpPr>
          <p:cNvPr id="7" name="Espace réservé du numéro de diapositive 6"/>
          <p:cNvSpPr>
            <a:spLocks noGrp="1"/>
          </p:cNvSpPr>
          <p:nvPr>
            <p:ph type="sldNum" sz="quarter" idx="12"/>
          </p:nvPr>
        </p:nvSpPr>
        <p:spPr>
          <a:xfrm>
            <a:off x="8100392" y="6356350"/>
            <a:ext cx="586408" cy="365125"/>
          </a:xfrm>
          <a:prstGeom prst="rect">
            <a:avLst/>
          </a:prstGeom>
        </p:spPr>
        <p:txBody>
          <a:bodyPr/>
          <a:lstStyle/>
          <a:p>
            <a:fld id="{E158859A-A8A9-4E71-A5C9-9BE9D93B7CE8}" type="slidenum">
              <a:rPr lang="fr-FR" smtClean="0"/>
              <a:pPr/>
              <a:t>‹N°›</a:t>
            </a:fld>
            <a:endParaRPr lang="fr-FR" dirty="0"/>
          </a:p>
        </p:txBody>
      </p:sp>
      <p:sp>
        <p:nvSpPr>
          <p:cNvPr id="8" name="Line 10"/>
          <p:cNvSpPr>
            <a:spLocks noChangeShapeType="1"/>
          </p:cNvSpPr>
          <p:nvPr userDrawn="1"/>
        </p:nvSpPr>
        <p:spPr bwMode="auto">
          <a:xfrm>
            <a:off x="82759" y="1124744"/>
            <a:ext cx="8961438" cy="0"/>
          </a:xfrm>
          <a:prstGeom prst="line">
            <a:avLst/>
          </a:prstGeom>
          <a:noFill/>
          <a:ln w="9525">
            <a:solidFill>
              <a:srgbClr val="C00000"/>
            </a:solidFill>
            <a:round/>
            <a:headEnd/>
            <a:tailEnd/>
          </a:ln>
          <a:effectLst/>
        </p:spPr>
        <p:txBody>
          <a:bodyPr wrap="none"/>
          <a:lstStyle/>
          <a:p>
            <a:pPr>
              <a:defRPr/>
            </a:pPr>
            <a:endParaRPr lang="fr-FR" dirty="0">
              <a:cs typeface="+mn-cs"/>
            </a:endParaRPr>
          </a:p>
        </p:txBody>
      </p:sp>
      <p:sp>
        <p:nvSpPr>
          <p:cNvPr id="9" name="Rectangle 8"/>
          <p:cNvSpPr/>
          <p:nvPr userDrawn="1"/>
        </p:nvSpPr>
        <p:spPr>
          <a:xfrm>
            <a:off x="6804248" y="116632"/>
            <a:ext cx="216024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descr="cid:image002.png@01D1B0F2.55C9D580"/>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884368" y="44624"/>
            <a:ext cx="936000" cy="1044000"/>
          </a:xfrm>
          <a:prstGeom prst="rect">
            <a:avLst/>
          </a:prstGeom>
          <a:noFill/>
          <a:ln>
            <a:noFill/>
          </a:ln>
        </p:spPr>
      </p:pic>
    </p:spTree>
    <p:extLst>
      <p:ext uri="{BB962C8B-B14F-4D97-AF65-F5344CB8AC3E}">
        <p14:creationId xmlns:p14="http://schemas.microsoft.com/office/powerpoint/2010/main" val="294857800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pic>
        <p:nvPicPr>
          <p:cNvPr id="409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1196"/>
            <a:ext cx="9146962" cy="683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125760"/>
            <a:ext cx="8229600" cy="854968"/>
          </a:xfrm>
          <a:prstGeom prst="rect">
            <a:avLst/>
          </a:prstGeom>
        </p:spPr>
        <p:txBody>
          <a:bodyPr/>
          <a:lstStyle>
            <a:lvl1pPr algn="l">
              <a:defRPr>
                <a:solidFill>
                  <a:srgbClr val="C00000"/>
                </a:solidFill>
                <a:latin typeface="Aura" pitchFamily="34" charset="0"/>
              </a:defRPr>
            </a:lvl1pPr>
          </a:lstStyle>
          <a:p>
            <a:r>
              <a:rPr lang="fr-FR" dirty="0" smtClean="0"/>
              <a:t>Modifiez le style du titre</a:t>
            </a:r>
            <a:endParaRPr lang="fr-FR" dirty="0"/>
          </a:p>
        </p:txBody>
      </p:sp>
      <p:sp>
        <p:nvSpPr>
          <p:cNvPr id="3" name="Espace réservé du contenu 2"/>
          <p:cNvSpPr>
            <a:spLocks noGrp="1"/>
          </p:cNvSpPr>
          <p:nvPr>
            <p:ph sz="half" idx="1"/>
          </p:nvPr>
        </p:nvSpPr>
        <p:spPr>
          <a:xfrm>
            <a:off x="457200" y="1600200"/>
            <a:ext cx="8219256" cy="4525963"/>
          </a:xfrm>
          <a:prstGeom prst="rect">
            <a:avLst/>
          </a:prstGeom>
        </p:spPr>
        <p:txBody>
          <a:bodyPr/>
          <a:lstStyle>
            <a:lvl1pPr marL="342900" indent="-342900">
              <a:buClr>
                <a:srgbClr val="FF0000"/>
              </a:buClr>
              <a:buFont typeface="Wingdings" pitchFamily="2" charset="2"/>
              <a:buChar char="q"/>
              <a:defRPr sz="2800">
                <a:solidFill>
                  <a:schemeClr val="tx1">
                    <a:lumMod val="65000"/>
                    <a:lumOff val="35000"/>
                  </a:schemeClr>
                </a:solidFill>
              </a:defRPr>
            </a:lvl1pPr>
            <a:lvl2pPr marL="742950" indent="-285750">
              <a:buClr>
                <a:srgbClr val="FF0000"/>
              </a:buClr>
              <a:buFont typeface="Wingdings" pitchFamily="2" charset="2"/>
              <a:buChar char="§"/>
              <a:defRPr sz="2400">
                <a:solidFill>
                  <a:schemeClr val="tx1">
                    <a:lumMod val="65000"/>
                    <a:lumOff val="35000"/>
                  </a:schemeClr>
                </a:solidFill>
              </a:defRPr>
            </a:lvl2pPr>
            <a:lvl3pPr>
              <a:buClr>
                <a:srgbClr val="FF0000"/>
              </a:buClr>
              <a:defRPr sz="2000">
                <a:solidFill>
                  <a:schemeClr val="tx1">
                    <a:lumMod val="65000"/>
                    <a:lumOff val="35000"/>
                  </a:schemeClr>
                </a:solidFill>
              </a:defRPr>
            </a:lvl3pPr>
            <a:lvl4pPr>
              <a:defRPr sz="1800">
                <a:solidFill>
                  <a:schemeClr val="tx1">
                    <a:lumMod val="65000"/>
                    <a:lumOff val="35000"/>
                  </a:schemeClr>
                </a:solidFill>
              </a:defRPr>
            </a:lvl4pPr>
            <a:lvl5pPr>
              <a:defRPr sz="1800">
                <a:solidFill>
                  <a:schemeClr val="tx1">
                    <a:lumMod val="65000"/>
                    <a:lumOff val="35000"/>
                  </a:schemeClr>
                </a:solidFill>
              </a:defRPr>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pied de page 5"/>
          <p:cNvSpPr>
            <a:spLocks noGrp="1"/>
          </p:cNvSpPr>
          <p:nvPr>
            <p:ph type="ftr" sz="quarter" idx="11"/>
          </p:nvPr>
        </p:nvSpPr>
        <p:spPr>
          <a:xfrm>
            <a:off x="323528" y="6544374"/>
            <a:ext cx="2880320" cy="304658"/>
          </a:xfrm>
        </p:spPr>
        <p:txBody>
          <a:bodyPr/>
          <a:lstStyle>
            <a:lvl1pPr>
              <a:defRPr>
                <a:solidFill>
                  <a:schemeClr val="bg1">
                    <a:lumMod val="50000"/>
                  </a:schemeClr>
                </a:solidFill>
              </a:defRPr>
            </a:lvl1pPr>
          </a:lstStyle>
          <a:p>
            <a:pPr algn="l"/>
            <a:r>
              <a:rPr lang="fr-FR" dirty="0" smtClean="0"/>
              <a:t>Comité d’Audit  – 16 Juin 2015</a:t>
            </a:r>
            <a:endParaRPr lang="fr-FR" dirty="0"/>
          </a:p>
        </p:txBody>
      </p:sp>
      <p:sp>
        <p:nvSpPr>
          <p:cNvPr id="7" name="Espace réservé du numéro de diapositive 6"/>
          <p:cNvSpPr>
            <a:spLocks noGrp="1"/>
          </p:cNvSpPr>
          <p:nvPr>
            <p:ph type="sldNum" sz="quarter" idx="12"/>
          </p:nvPr>
        </p:nvSpPr>
        <p:spPr>
          <a:xfrm>
            <a:off x="8594104" y="6520259"/>
            <a:ext cx="586408" cy="365125"/>
          </a:xfrm>
          <a:prstGeom prst="rect">
            <a:avLst/>
          </a:prstGeom>
        </p:spPr>
        <p:txBody>
          <a:bodyPr/>
          <a:lstStyle>
            <a:lvl1pPr>
              <a:defRPr>
                <a:solidFill>
                  <a:schemeClr val="bg1">
                    <a:lumMod val="50000"/>
                  </a:schemeClr>
                </a:solidFill>
              </a:defRPr>
            </a:lvl1pPr>
          </a:lstStyle>
          <a:p>
            <a:fld id="{E158859A-A8A9-4E71-A5C9-9BE9D93B7CE8}" type="slidenum">
              <a:rPr lang="fr-FR" smtClean="0"/>
              <a:pPr/>
              <a:t>‹N°›</a:t>
            </a:fld>
            <a:endParaRPr lang="fr-FR" dirty="0"/>
          </a:p>
        </p:txBody>
      </p:sp>
      <p:sp>
        <p:nvSpPr>
          <p:cNvPr id="8" name="Line 10"/>
          <p:cNvSpPr>
            <a:spLocks noChangeShapeType="1"/>
          </p:cNvSpPr>
          <p:nvPr userDrawn="1"/>
        </p:nvSpPr>
        <p:spPr bwMode="auto">
          <a:xfrm>
            <a:off x="82759" y="1124744"/>
            <a:ext cx="8961438" cy="0"/>
          </a:xfrm>
          <a:prstGeom prst="line">
            <a:avLst/>
          </a:prstGeom>
          <a:noFill/>
          <a:ln w="9525">
            <a:solidFill>
              <a:srgbClr val="C00000"/>
            </a:solidFill>
            <a:round/>
            <a:headEnd/>
            <a:tailEnd/>
          </a:ln>
          <a:effectLst/>
        </p:spPr>
        <p:txBody>
          <a:bodyPr wrap="none"/>
          <a:lstStyle/>
          <a:p>
            <a:pPr>
              <a:defRPr/>
            </a:pPr>
            <a:endParaRPr lang="fr-FR" dirty="0">
              <a:cs typeface="+mn-cs"/>
            </a:endParaRPr>
          </a:p>
        </p:txBody>
      </p:sp>
      <p:sp>
        <p:nvSpPr>
          <p:cNvPr id="9" name="Rectangle 8"/>
          <p:cNvSpPr/>
          <p:nvPr userDrawn="1"/>
        </p:nvSpPr>
        <p:spPr>
          <a:xfrm>
            <a:off x="6804248" y="116632"/>
            <a:ext cx="216024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descr="cid:image002.png@01D1B0F2.55C9D580"/>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884368" y="44624"/>
            <a:ext cx="936000" cy="1044000"/>
          </a:xfrm>
          <a:prstGeom prst="rect">
            <a:avLst/>
          </a:prstGeom>
          <a:noFill/>
          <a:ln>
            <a:noFill/>
          </a:ln>
        </p:spPr>
      </p:pic>
    </p:spTree>
    <p:extLst>
      <p:ext uri="{BB962C8B-B14F-4D97-AF65-F5344CB8AC3E}">
        <p14:creationId xmlns:p14="http://schemas.microsoft.com/office/powerpoint/2010/main" val="6696693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pic>
        <p:nvPicPr>
          <p:cNvPr id="9218"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7040880" y="6307706"/>
            <a:ext cx="1653540" cy="372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8" r:id="rId7"/>
    <p:sldLayoutId id="2147483689" r:id="rId8"/>
    <p:sldLayoutId id="2147483690" r:id="rId9"/>
    <p:sldLayoutId id="2147483737" r:id="rId10"/>
    <p:sldLayoutId id="2147483687" r:id="rId11"/>
    <p:sldLayoutId id="2147483738" r:id="rId12"/>
    <p:sldLayoutId id="2147483739" r:id="rId13"/>
    <p:sldLayoutId id="2147483740" r:id="rId14"/>
    <p:sldLayoutId id="2147483741" r:id="rId15"/>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6"/>
          </p:nvPr>
        </p:nvSpPr>
        <p:spPr>
          <a:xfrm>
            <a:off x="2955850" y="2173832"/>
            <a:ext cx="6039293" cy="2763928"/>
          </a:xfrm>
        </p:spPr>
        <p:txBody>
          <a:bodyPr/>
          <a:lstStyle/>
          <a:p>
            <a:endParaRPr lang="fr-FR" dirty="0" smtClean="0"/>
          </a:p>
          <a:p>
            <a:r>
              <a:rPr lang="fr-FR" dirty="0" smtClean="0"/>
              <a:t>Mode </a:t>
            </a:r>
            <a:r>
              <a:rPr lang="fr-FR" dirty="0" err="1" smtClean="0"/>
              <a:t>operatoire</a:t>
            </a:r>
            <a:endParaRPr lang="fr-FR" dirty="0" smtClean="0"/>
          </a:p>
          <a:p>
            <a:r>
              <a:rPr lang="fr-FR" dirty="0" err="1" smtClean="0"/>
              <a:t>grappage</a:t>
            </a:r>
            <a:endParaRPr lang="fr-FR" dirty="0"/>
          </a:p>
        </p:txBody>
      </p:sp>
    </p:spTree>
    <p:extLst>
      <p:ext uri="{BB962C8B-B14F-4D97-AF65-F5344CB8AC3E}">
        <p14:creationId xmlns:p14="http://schemas.microsoft.com/office/powerpoint/2010/main" val="2192713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p:txBody>
          <a:bodyPr>
            <a:normAutofit/>
          </a:bodyPr>
          <a:lstStyle/>
          <a:p>
            <a:pPr marL="0" indent="0">
              <a:buNone/>
            </a:pPr>
            <a:endParaRPr lang="fr-FR" sz="1700" u="sng" dirty="0" smtClean="0"/>
          </a:p>
          <a:p>
            <a:r>
              <a:rPr lang="fr-FR" sz="1700" b="1" u="sng" dirty="0" smtClean="0"/>
              <a:t>Définition </a:t>
            </a:r>
          </a:p>
          <a:p>
            <a:pPr>
              <a:buAutoNum type="alphaLcParenR"/>
            </a:pPr>
            <a:endParaRPr lang="fr-FR" sz="1600" dirty="0"/>
          </a:p>
          <a:p>
            <a:pPr lvl="1" algn="just"/>
            <a:r>
              <a:rPr lang="fr-FR" sz="1400" dirty="0" smtClean="0"/>
              <a:t>« La segmentation risque regroupe les contreparties présentant des caractéristiques et un comportement en termes de risque de défaut suffisamment proches pour relever de la même méthodologie de notation » *</a:t>
            </a:r>
          </a:p>
          <a:p>
            <a:pPr lvl="1" algn="just"/>
            <a:endParaRPr lang="fr-FR" sz="1400" dirty="0" smtClean="0"/>
          </a:p>
          <a:p>
            <a:r>
              <a:rPr lang="fr-FR" sz="1700" b="1" u="sng" dirty="0" smtClean="0"/>
              <a:t>La segmentation risque : </a:t>
            </a:r>
          </a:p>
          <a:p>
            <a:endParaRPr lang="fr-FR" sz="1700" b="1" u="sng" dirty="0" smtClean="0"/>
          </a:p>
          <a:p>
            <a:pPr lvl="1" algn="just"/>
            <a:r>
              <a:rPr lang="fr-FR" sz="1400" dirty="0" smtClean="0"/>
              <a:t>est </a:t>
            </a:r>
            <a:r>
              <a:rPr lang="fr-FR" sz="1400" dirty="0"/>
              <a:t>indispensable pour le choix de l’outil de notation  (NIA, NIO et NIE) </a:t>
            </a:r>
            <a:r>
              <a:rPr lang="fr-FR" sz="1400" dirty="0" smtClean="0"/>
              <a:t>et </a:t>
            </a:r>
            <a:r>
              <a:rPr lang="fr-FR" sz="1400" dirty="0"/>
              <a:t>s</a:t>
            </a:r>
            <a:r>
              <a:rPr lang="fr-FR" sz="1400" dirty="0" smtClean="0"/>
              <a:t>a </a:t>
            </a:r>
            <a:r>
              <a:rPr lang="fr-FR" sz="1400" dirty="0"/>
              <a:t>méthodologie </a:t>
            </a:r>
            <a:endParaRPr lang="fr-FR" sz="1400" dirty="0" smtClean="0"/>
          </a:p>
          <a:p>
            <a:pPr lvl="1" algn="just"/>
            <a:r>
              <a:rPr lang="fr-FR" sz="1400" dirty="0" smtClean="0"/>
              <a:t>est utilisée pour le pilotage des risques, notamment par le biais de reportings risques basés sur la segmentation risque et non sur le code marché. </a:t>
            </a:r>
          </a:p>
          <a:p>
            <a:pPr marL="457200" lvl="1" indent="0" algn="just">
              <a:buNone/>
            </a:pPr>
            <a:r>
              <a:rPr lang="fr-FR" sz="1400" dirty="0"/>
              <a:t> </a:t>
            </a:r>
            <a:r>
              <a:rPr lang="fr-FR" sz="1400" dirty="0" smtClean="0"/>
              <a:t>      Ex : suivi de la notation, limites sectorielles…</a:t>
            </a:r>
            <a:endParaRPr lang="fr-FR" sz="1400" dirty="0"/>
          </a:p>
          <a:p>
            <a:pPr marL="0" lvl="1" indent="457200" algn="just">
              <a:buNone/>
            </a:pPr>
            <a:r>
              <a:rPr lang="fr-FR" sz="1200" dirty="0" smtClean="0"/>
              <a:t>	</a:t>
            </a:r>
          </a:p>
          <a:p>
            <a:pPr marL="0" lvl="1" indent="0" algn="just">
              <a:buNone/>
            </a:pPr>
            <a:endParaRPr lang="fr-FR" sz="1200" dirty="0"/>
          </a:p>
          <a:p>
            <a:pPr marL="0" lvl="1" indent="0" algn="just">
              <a:buNone/>
            </a:pPr>
            <a:endParaRPr lang="fr-FR" sz="1200" dirty="0" smtClean="0"/>
          </a:p>
          <a:p>
            <a:pPr marL="0" lvl="1" indent="0" algn="just">
              <a:buNone/>
            </a:pPr>
            <a:r>
              <a:rPr lang="fr-FR" sz="1200" dirty="0" smtClean="0"/>
              <a:t>* Source : recueil de segmentation BPCE</a:t>
            </a:r>
            <a:endParaRPr lang="fr-FR" sz="1200" dirty="0"/>
          </a:p>
        </p:txBody>
      </p:sp>
      <p:sp>
        <p:nvSpPr>
          <p:cNvPr id="2" name="Espace réservé du texte 1"/>
          <p:cNvSpPr>
            <a:spLocks noGrp="1"/>
          </p:cNvSpPr>
          <p:nvPr>
            <p:ph type="body" sz="quarter" idx="16"/>
          </p:nvPr>
        </p:nvSpPr>
        <p:spPr/>
        <p:txBody>
          <a:bodyPr/>
          <a:lstStyle/>
          <a:p>
            <a:r>
              <a:rPr lang="fr-FR" dirty="0"/>
              <a:t>Segmentation </a:t>
            </a:r>
            <a:r>
              <a:rPr lang="fr-FR" dirty="0" smtClean="0"/>
              <a:t>risque</a:t>
            </a:r>
            <a:endParaRPr lang="fr-FR" dirty="0"/>
          </a:p>
        </p:txBody>
      </p:sp>
    </p:spTree>
    <p:extLst>
      <p:ext uri="{BB962C8B-B14F-4D97-AF65-F5344CB8AC3E}">
        <p14:creationId xmlns:p14="http://schemas.microsoft.com/office/powerpoint/2010/main" val="354070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 calcmode="lin" valueType="num">
                                      <p:cBhvr additive="base">
                                        <p:cTn id="1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13" end="13"/>
                                            </p:txEl>
                                          </p:spTgt>
                                        </p:tgtEl>
                                        <p:attrNameLst>
                                          <p:attrName>style.visibility</p:attrName>
                                        </p:attrNameLst>
                                      </p:cBhvr>
                                      <p:to>
                                        <p:strVal val="visible"/>
                                      </p:to>
                                    </p:set>
                                    <p:anim calcmode="lin" valueType="num">
                                      <p:cBhvr additive="base">
                                        <p:cTn id="1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additive="base">
                                        <p:cTn id="2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 calcmode="lin" valueType="num">
                                      <p:cBhvr additive="base">
                                        <p:cTn id="2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 calcmode="lin" valueType="num">
                                      <p:cBhvr additive="base">
                                        <p:cTn id="2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anim calcmode="lin" valueType="num">
                                      <p:cBhvr additive="base">
                                        <p:cTn id="3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98594" y="1336341"/>
            <a:ext cx="8527800" cy="4807284"/>
          </a:xfrm>
        </p:spPr>
        <p:txBody>
          <a:bodyPr>
            <a:normAutofit fontScale="40000" lnSpcReduction="20000"/>
          </a:bodyPr>
          <a:lstStyle/>
          <a:p>
            <a:pPr algn="just">
              <a:buFont typeface="Wingdings" panose="05000000000000000000" pitchFamily="2" charset="2"/>
              <a:buChar char="q"/>
            </a:pPr>
            <a:r>
              <a:rPr lang="fr-FR" sz="2700" b="1" u="sng" dirty="0" smtClean="0"/>
              <a:t>Les critères d’affectation aux différentes catégories risques : </a:t>
            </a:r>
          </a:p>
          <a:p>
            <a:pPr marL="0" indent="0">
              <a:buNone/>
            </a:pPr>
            <a:endParaRPr lang="fr-FR" sz="2700" dirty="0" smtClean="0"/>
          </a:p>
          <a:p>
            <a:pPr marL="0" indent="0" algn="just">
              <a:buNone/>
            </a:pPr>
            <a:r>
              <a:rPr lang="fr-FR" sz="2700" dirty="0" smtClean="0"/>
              <a:t>Une contrepartie est considérée comme appartenant à la classe d’actif </a:t>
            </a:r>
            <a:r>
              <a:rPr lang="fr-FR" sz="2700" dirty="0" err="1" smtClean="0"/>
              <a:t>corporate</a:t>
            </a:r>
            <a:r>
              <a:rPr lang="fr-FR" sz="2700" dirty="0" smtClean="0"/>
              <a:t> (notation dans l’outil NIE) si elle répond à au moins un des critères suivants :  </a:t>
            </a:r>
          </a:p>
          <a:p>
            <a:pPr algn="just">
              <a:buFont typeface="Arial" panose="020B0604020202020204" pitchFamily="34" charset="0"/>
              <a:buChar char="•"/>
            </a:pPr>
            <a:r>
              <a:rPr lang="fr-FR" sz="2700" b="1" dirty="0" smtClean="0"/>
              <a:t>Chiffre d’affaires &gt; à 3M€</a:t>
            </a:r>
          </a:p>
          <a:p>
            <a:pPr marL="0" indent="0" algn="just">
              <a:buNone/>
            </a:pPr>
            <a:r>
              <a:rPr lang="fr-FR" sz="2700" b="1" dirty="0" smtClean="0"/>
              <a:t>OU</a:t>
            </a:r>
          </a:p>
          <a:p>
            <a:pPr algn="just">
              <a:buFont typeface="Arial" panose="020B0604020202020204" pitchFamily="34" charset="0"/>
              <a:buChar char="•"/>
            </a:pPr>
            <a:r>
              <a:rPr lang="fr-FR" sz="2700" b="1" dirty="0" smtClean="0"/>
              <a:t>Montant des engagements bruts (capital initial) &gt;1M€ </a:t>
            </a:r>
            <a:r>
              <a:rPr lang="fr-FR" sz="2700" dirty="0" smtClean="0"/>
              <a:t>(hors prêt habitat couvert par une hypothèque. Cas possibles pour les SCI patrimoniales)</a:t>
            </a:r>
          </a:p>
          <a:p>
            <a:pPr marL="0" indent="0" algn="just">
              <a:buNone/>
            </a:pPr>
            <a:r>
              <a:rPr lang="fr-FR" sz="2700" b="1" dirty="0" smtClean="0"/>
              <a:t>OU</a:t>
            </a:r>
            <a:endParaRPr lang="fr-FR" sz="2700" b="1" dirty="0"/>
          </a:p>
          <a:p>
            <a:pPr algn="just">
              <a:buFont typeface="Arial" panose="020B0604020202020204" pitchFamily="34" charset="0"/>
              <a:buChar char="•"/>
            </a:pPr>
            <a:r>
              <a:rPr lang="fr-FR" sz="2700" b="1" dirty="0" smtClean="0"/>
              <a:t>Appartenant à un groupe Corporate</a:t>
            </a:r>
          </a:p>
          <a:p>
            <a:pPr lvl="3">
              <a:buFont typeface="Arial" panose="020B0604020202020204" pitchFamily="34" charset="0"/>
              <a:buChar char="•"/>
            </a:pPr>
            <a:endParaRPr lang="fr-FR" sz="2700" dirty="0" smtClean="0"/>
          </a:p>
          <a:p>
            <a:pPr marL="0" indent="0" algn="just">
              <a:buNone/>
            </a:pPr>
            <a:r>
              <a:rPr lang="fr-FR" sz="2700" u="sng" dirty="0" smtClean="0"/>
              <a:t>Graphique : « </a:t>
            </a:r>
            <a:r>
              <a:rPr lang="fr-FR" altLang="fr-FR" sz="2700" u="sng" dirty="0" smtClean="0"/>
              <a:t>La </a:t>
            </a:r>
            <a:r>
              <a:rPr lang="fr-FR" altLang="fr-FR" sz="2700" u="sng" dirty="0"/>
              <a:t>frontière « Retail Professionnels / Corporate </a:t>
            </a:r>
            <a:r>
              <a:rPr lang="fr-FR" altLang="fr-FR" sz="2700" u="sng" dirty="0" smtClean="0"/>
              <a:t>»</a:t>
            </a:r>
          </a:p>
          <a:p>
            <a:pPr marL="0" indent="0" algn="just">
              <a:buNone/>
            </a:pPr>
            <a:endParaRPr lang="fr-FR" altLang="fr-FR" sz="1400" u="sng" dirty="0"/>
          </a:p>
          <a:p>
            <a:pPr marL="0" indent="0" algn="just">
              <a:buNone/>
            </a:pPr>
            <a:endParaRPr lang="fr-FR" altLang="fr-FR" sz="1400" u="sng" dirty="0" smtClean="0"/>
          </a:p>
          <a:p>
            <a:pPr marL="0" indent="0" algn="just">
              <a:buNone/>
            </a:pPr>
            <a:endParaRPr lang="fr-FR" altLang="fr-FR" sz="1400" u="sng" dirty="0"/>
          </a:p>
          <a:p>
            <a:pPr marL="0" indent="0" algn="just">
              <a:buNone/>
            </a:pPr>
            <a:endParaRPr lang="fr-FR" altLang="fr-FR" sz="1400" u="sng" dirty="0" smtClean="0"/>
          </a:p>
          <a:p>
            <a:pPr marL="0" indent="0" algn="just">
              <a:buNone/>
            </a:pPr>
            <a:endParaRPr lang="fr-FR" altLang="fr-FR" sz="1400" u="sng" dirty="0"/>
          </a:p>
          <a:p>
            <a:pPr marL="0" indent="0" algn="just">
              <a:buNone/>
            </a:pPr>
            <a:endParaRPr lang="fr-FR" altLang="fr-FR" sz="1400" u="sng" dirty="0" smtClean="0"/>
          </a:p>
          <a:p>
            <a:pPr marL="0" indent="0" algn="just">
              <a:buNone/>
            </a:pPr>
            <a:endParaRPr lang="fr-FR" altLang="fr-FR" sz="1400" u="sng" dirty="0"/>
          </a:p>
          <a:p>
            <a:pPr marL="0" indent="0" algn="just">
              <a:buNone/>
            </a:pPr>
            <a:endParaRPr lang="fr-FR" altLang="fr-FR" sz="1400" u="sng" dirty="0" smtClean="0"/>
          </a:p>
          <a:p>
            <a:pPr marL="0" indent="0" algn="just">
              <a:buNone/>
            </a:pPr>
            <a:endParaRPr lang="fr-FR" altLang="fr-FR" sz="1400" dirty="0" smtClean="0"/>
          </a:p>
          <a:p>
            <a:pPr marL="0" indent="0" algn="just">
              <a:buNone/>
            </a:pPr>
            <a:endParaRPr lang="fr-FR" altLang="fr-FR" sz="1400" dirty="0"/>
          </a:p>
          <a:p>
            <a:pPr marL="0" indent="0" algn="just">
              <a:buNone/>
            </a:pPr>
            <a:endParaRPr lang="fr-FR" altLang="fr-FR" sz="2700" dirty="0" smtClean="0"/>
          </a:p>
          <a:p>
            <a:pPr marL="0" indent="0" algn="just">
              <a:buNone/>
            </a:pPr>
            <a:r>
              <a:rPr lang="fr-FR" sz="2700" dirty="0"/>
              <a:t> </a:t>
            </a:r>
            <a:endParaRPr lang="fr-FR" sz="2700" dirty="0" smtClean="0"/>
          </a:p>
        </p:txBody>
      </p:sp>
      <p:sp>
        <p:nvSpPr>
          <p:cNvPr id="2" name="Espace réservé du texte 1"/>
          <p:cNvSpPr>
            <a:spLocks noGrp="1"/>
          </p:cNvSpPr>
          <p:nvPr>
            <p:ph type="body" sz="quarter" idx="16"/>
          </p:nvPr>
        </p:nvSpPr>
        <p:spPr/>
        <p:txBody>
          <a:bodyPr/>
          <a:lstStyle/>
          <a:p>
            <a:r>
              <a:rPr lang="fr-FR" dirty="0"/>
              <a:t>Segmentation </a:t>
            </a:r>
            <a:r>
              <a:rPr lang="fr-FR" dirty="0" smtClean="0"/>
              <a:t>risque</a:t>
            </a:r>
            <a:endParaRPr lang="fr-FR" dirty="0"/>
          </a:p>
        </p:txBody>
      </p:sp>
      <p:pic>
        <p:nvPicPr>
          <p:cNvPr id="5"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6368" y="3909060"/>
            <a:ext cx="4641692" cy="2111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926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additive="base">
                                        <p:cTn id="3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21" end="21"/>
                                            </p:txEl>
                                          </p:spTgt>
                                        </p:tgtEl>
                                        <p:attrNameLst>
                                          <p:attrName>style.visibility</p:attrName>
                                        </p:attrNameLst>
                                      </p:cBhvr>
                                      <p:to>
                                        <p:strVal val="visible"/>
                                      </p:to>
                                    </p:set>
                                    <p:anim calcmode="lin" valueType="num">
                                      <p:cBhvr additive="base">
                                        <p:cTn id="43" dur="500" fill="hold"/>
                                        <p:tgtEl>
                                          <p:spTgt spid="4">
                                            <p:txEl>
                                              <p:pRg st="21" end="2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6"/>
          </p:nvPr>
        </p:nvSpPr>
        <p:spPr/>
        <p:txBody>
          <a:bodyPr/>
          <a:lstStyle/>
          <a:p>
            <a:r>
              <a:rPr lang="fr-FR" dirty="0"/>
              <a:t>Segmentation </a:t>
            </a:r>
            <a:r>
              <a:rPr lang="fr-FR" dirty="0" smtClean="0"/>
              <a:t>risque</a:t>
            </a:r>
            <a:endParaRPr lang="fr-FR" dirty="0"/>
          </a:p>
        </p:txBody>
      </p:sp>
      <p:sp>
        <p:nvSpPr>
          <p:cNvPr id="4" name="ZoneTexte 3"/>
          <p:cNvSpPr txBox="1"/>
          <p:nvPr/>
        </p:nvSpPr>
        <p:spPr>
          <a:xfrm>
            <a:off x="251917" y="1412776"/>
            <a:ext cx="8640960" cy="2837700"/>
          </a:xfrm>
          <a:prstGeom prst="rect">
            <a:avLst/>
          </a:prstGeom>
          <a:noFill/>
        </p:spPr>
        <p:txBody>
          <a:bodyPr wrap="square" rtlCol="0">
            <a:spAutoFit/>
          </a:bodyPr>
          <a:lstStyle/>
          <a:p>
            <a:pPr marL="285750" indent="-285750" algn="just">
              <a:spcBef>
                <a:spcPct val="20000"/>
              </a:spcBef>
              <a:buClr>
                <a:srgbClr val="C00000"/>
              </a:buClr>
              <a:buFont typeface="Wingdings" panose="05000000000000000000" pitchFamily="2" charset="2"/>
              <a:buChar char="q"/>
            </a:pPr>
            <a:r>
              <a:rPr lang="fr-FR" sz="1600" b="1" u="sng" dirty="0" smtClean="0">
                <a:latin typeface="Arial Narrow" panose="020B0606020202030204" pitchFamily="34" charset="0"/>
              </a:rPr>
              <a:t>Où </a:t>
            </a:r>
            <a:r>
              <a:rPr lang="fr-FR" sz="1600" b="1" u="sng" dirty="0">
                <a:latin typeface="Arial Narrow" panose="020B0606020202030204" pitchFamily="34" charset="0"/>
              </a:rPr>
              <a:t>trouver cette information dans le SI </a:t>
            </a:r>
            <a:r>
              <a:rPr lang="fr-FR" sz="1600" b="1" u="sng" dirty="0" smtClean="0">
                <a:latin typeface="Arial Narrow" panose="020B0606020202030204" pitchFamily="34" charset="0"/>
              </a:rPr>
              <a:t>?</a:t>
            </a:r>
          </a:p>
          <a:p>
            <a:pPr algn="just">
              <a:spcBef>
                <a:spcPct val="20000"/>
              </a:spcBef>
              <a:buClr>
                <a:srgbClr val="C00000"/>
              </a:buClr>
            </a:pPr>
            <a:endParaRPr lang="fr-FR" sz="500" dirty="0">
              <a:latin typeface="Arial Narrow" panose="020B0606020202030204" pitchFamily="34" charset="0"/>
            </a:endParaRPr>
          </a:p>
          <a:p>
            <a:pPr algn="just">
              <a:spcBef>
                <a:spcPct val="20000"/>
              </a:spcBef>
              <a:buClr>
                <a:srgbClr val="C00000"/>
              </a:buClr>
            </a:pPr>
            <a:r>
              <a:rPr lang="fr-FR" sz="1400" dirty="0" smtClean="0">
                <a:latin typeface="Arial Narrow" panose="020B0606020202030204" pitchFamily="34" charset="0"/>
              </a:rPr>
              <a:t>L’information sur le segment risque est disponible :</a:t>
            </a:r>
          </a:p>
          <a:p>
            <a:pPr algn="just">
              <a:spcBef>
                <a:spcPct val="20000"/>
              </a:spcBef>
              <a:buClr>
                <a:srgbClr val="C00000"/>
              </a:buClr>
            </a:pPr>
            <a:endParaRPr lang="fr-FR" sz="1400" dirty="0" smtClean="0">
              <a:latin typeface="Arial Narrow" panose="020B0606020202030204" pitchFamily="34" charset="0"/>
            </a:endParaRPr>
          </a:p>
          <a:p>
            <a:pPr marL="1200150" lvl="2" indent="-285750" algn="just">
              <a:spcBef>
                <a:spcPct val="20000"/>
              </a:spcBef>
              <a:buClr>
                <a:srgbClr val="C00000"/>
              </a:buClr>
              <a:buFont typeface="Arial" panose="020B0604020202020204" pitchFamily="34" charset="0"/>
              <a:buChar char="•"/>
            </a:pPr>
            <a:r>
              <a:rPr lang="fr-FR" sz="1400" dirty="0" smtClean="0">
                <a:latin typeface="Arial Narrow" panose="020B0606020202030204" pitchFamily="34" charset="0"/>
              </a:rPr>
              <a:t>Soit en entrant le code de transaction 0526 sur la synthèse client</a:t>
            </a:r>
          </a:p>
          <a:p>
            <a:pPr marL="1200150" lvl="2" indent="-285750" algn="just">
              <a:spcBef>
                <a:spcPct val="20000"/>
              </a:spcBef>
              <a:buClr>
                <a:srgbClr val="C00000"/>
              </a:buClr>
              <a:buFont typeface="Arial" panose="020B0604020202020204" pitchFamily="34" charset="0"/>
              <a:buChar char="•"/>
            </a:pPr>
            <a:r>
              <a:rPr lang="fr-FR" sz="1400" dirty="0" smtClean="0">
                <a:latin typeface="Arial Narrow" panose="020B0606020202030204" pitchFamily="34" charset="0"/>
              </a:rPr>
              <a:t>Soit en passant par gestion personne </a:t>
            </a:r>
            <a:r>
              <a:rPr lang="fr-FR" sz="1400" dirty="0" smtClean="0">
                <a:latin typeface="Arial Narrow" panose="020B0606020202030204" pitchFamily="34" charset="0"/>
                <a:sym typeface="Wingdings" panose="05000000000000000000" pitchFamily="2" charset="2"/>
              </a:rPr>
              <a:t> </a:t>
            </a:r>
            <a:r>
              <a:rPr lang="fr-FR" sz="1400" dirty="0" smtClean="0">
                <a:latin typeface="Arial Narrow" panose="020B0606020202030204" pitchFamily="34" charset="0"/>
              </a:rPr>
              <a:t>segmentation risque</a:t>
            </a:r>
          </a:p>
          <a:p>
            <a:pPr marL="1200150" lvl="2" indent="-285750" algn="just">
              <a:spcBef>
                <a:spcPct val="20000"/>
              </a:spcBef>
              <a:buClr>
                <a:srgbClr val="C00000"/>
              </a:buClr>
              <a:buFont typeface="Arial" panose="020B0604020202020204" pitchFamily="34" charset="0"/>
              <a:buChar char="•"/>
            </a:pPr>
            <a:r>
              <a:rPr lang="fr-FR" sz="1400" dirty="0" smtClean="0">
                <a:latin typeface="Arial Narrow" panose="020B0606020202030204" pitchFamily="34" charset="0"/>
              </a:rPr>
              <a:t>Soit en passant par l’onglet « connaissance client » / Administratif / Cotation</a:t>
            </a:r>
            <a:endParaRPr lang="fr-FR" sz="1400" dirty="0">
              <a:latin typeface="Arial Narrow" panose="020B0606020202030204" pitchFamily="34" charset="0"/>
            </a:endParaRPr>
          </a:p>
          <a:p>
            <a:pPr lvl="2" algn="just">
              <a:spcBef>
                <a:spcPct val="20000"/>
              </a:spcBef>
              <a:buClr>
                <a:srgbClr val="C00000"/>
              </a:buClr>
            </a:pPr>
            <a:endParaRPr lang="fr-FR" sz="1100" u="sng" dirty="0" smtClean="0">
              <a:latin typeface="Arial Narrow" panose="020B0606020202030204" pitchFamily="34" charset="0"/>
            </a:endParaRPr>
          </a:p>
          <a:p>
            <a:pPr lvl="2" algn="just">
              <a:spcBef>
                <a:spcPct val="20000"/>
              </a:spcBef>
              <a:buClr>
                <a:srgbClr val="C00000"/>
              </a:buClr>
            </a:pPr>
            <a:endParaRPr lang="fr-FR" sz="1100" u="sng" dirty="0" smtClean="0">
              <a:latin typeface="Arial Narrow" panose="020B0606020202030204" pitchFamily="34" charset="0"/>
            </a:endParaRPr>
          </a:p>
          <a:p>
            <a:pPr marL="342900" indent="-342900" algn="just">
              <a:spcBef>
                <a:spcPct val="20000"/>
              </a:spcBef>
              <a:buClr>
                <a:srgbClr val="C00000"/>
              </a:buClr>
              <a:buFont typeface="Wingdings" panose="05000000000000000000" pitchFamily="2" charset="2"/>
              <a:buChar char="q"/>
            </a:pPr>
            <a:r>
              <a:rPr lang="fr-FR" sz="1600" b="1" u="sng" dirty="0" smtClean="0">
                <a:latin typeface="Arial Narrow" panose="020B0606020202030204" pitchFamily="34" charset="0"/>
              </a:rPr>
              <a:t>Les clients en anomalie de segmentation (SR000099) -&gt; CONTACTER LA DRCCP (Service des risques de crédit)</a:t>
            </a:r>
          </a:p>
          <a:p>
            <a:pPr marL="342900" indent="-342900" algn="just">
              <a:spcBef>
                <a:spcPct val="20000"/>
              </a:spcBef>
              <a:buClr>
                <a:srgbClr val="C00000"/>
              </a:buClr>
              <a:buFont typeface="+mj-lt"/>
              <a:buAutoNum type="alphaLcParenR" startAt="6"/>
            </a:pPr>
            <a:endParaRPr lang="fr-FR" sz="900" u="sng" dirty="0" smtClean="0">
              <a:latin typeface="Arial Narrow" panose="020B0606020202030204" pitchFamily="34" charset="0"/>
            </a:endParaRPr>
          </a:p>
        </p:txBody>
      </p:sp>
    </p:spTree>
    <p:extLst>
      <p:ext uri="{BB962C8B-B14F-4D97-AF65-F5344CB8AC3E}">
        <p14:creationId xmlns:p14="http://schemas.microsoft.com/office/powerpoint/2010/main" val="10060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 calcmode="lin" valueType="num">
                                      <p:cBhvr additive="base">
                                        <p:cTn id="1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 calcmode="lin" valueType="num">
                                      <p:cBhvr additive="base">
                                        <p:cTn id="2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animEffect transition="in" filter="fade">
                                      <p:cBhvr>
                                        <p:cTn id="29" dur="1000"/>
                                        <p:tgtEl>
                                          <p:spTgt spid="4">
                                            <p:txEl>
                                              <p:pRg st="9" end="9"/>
                                            </p:txEl>
                                          </p:spTgt>
                                        </p:tgtEl>
                                      </p:cBhvr>
                                    </p:animEffect>
                                    <p:anim calcmode="lin" valueType="num">
                                      <p:cBhvr>
                                        <p:cTn id="3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6"/>
          </p:nvPr>
        </p:nvSpPr>
        <p:spPr/>
        <p:txBody>
          <a:bodyPr/>
          <a:lstStyle/>
          <a:p>
            <a:r>
              <a:rPr lang="fr-FR" altLang="fr-FR" dirty="0"/>
              <a:t>Définitions du grappage </a:t>
            </a:r>
            <a:r>
              <a:rPr lang="fr-FR" sz="3200" dirty="0"/>
              <a:t/>
            </a:r>
            <a:br>
              <a:rPr lang="fr-FR" sz="3200" dirty="0"/>
            </a:br>
            <a:r>
              <a:rPr lang="fr-FR" sz="1800" dirty="0"/>
              <a:t>Généralités</a:t>
            </a:r>
            <a:endParaRPr lang="fr-FR" dirty="0"/>
          </a:p>
        </p:txBody>
      </p:sp>
      <p:sp>
        <p:nvSpPr>
          <p:cNvPr id="2" name="ZoneTexte 1"/>
          <p:cNvSpPr txBox="1"/>
          <p:nvPr/>
        </p:nvSpPr>
        <p:spPr>
          <a:xfrm>
            <a:off x="323528" y="1340768"/>
            <a:ext cx="8568952" cy="1615827"/>
          </a:xfrm>
          <a:prstGeom prst="rect">
            <a:avLst/>
          </a:prstGeom>
          <a:noFill/>
        </p:spPr>
        <p:txBody>
          <a:bodyPr wrap="square" rtlCol="0">
            <a:spAutoFit/>
          </a:bodyPr>
          <a:lstStyle/>
          <a:p>
            <a:pPr algn="just" eaLnBrk="0" hangingPunct="0">
              <a:spcBef>
                <a:spcPct val="20000"/>
              </a:spcBef>
              <a:buClr>
                <a:schemeClr val="accent2"/>
              </a:buClr>
              <a:buSzPct val="80000"/>
              <a:defRPr/>
            </a:pPr>
            <a:r>
              <a:rPr lang="fr-FR" sz="1500" b="1" u="sng" dirty="0">
                <a:latin typeface="Arial Narrow" panose="020B0606020202030204" pitchFamily="34" charset="0"/>
              </a:rPr>
              <a:t>Grappage :</a:t>
            </a:r>
            <a:r>
              <a:rPr lang="fr-FR" sz="1500" b="1" dirty="0">
                <a:latin typeface="Arial Narrow" panose="020B0606020202030204" pitchFamily="34" charset="0"/>
              </a:rPr>
              <a:t> </a:t>
            </a:r>
            <a:r>
              <a:rPr lang="fr-FR" sz="1500" dirty="0" smtClean="0">
                <a:latin typeface="Arial Narrow" panose="020B0606020202030204" pitchFamily="34" charset="0"/>
              </a:rPr>
              <a:t>Personnes, hors particuliers, qui </a:t>
            </a:r>
            <a:r>
              <a:rPr lang="fr-FR" sz="1500" dirty="0">
                <a:latin typeface="Arial Narrow" panose="020B0606020202030204" pitchFamily="34" charset="0"/>
              </a:rPr>
              <a:t>sont liées de telle sorte qu'il est probable que si l'une d'entre elles rencontrait des problèmes financiers</a:t>
            </a:r>
            <a:r>
              <a:rPr lang="fr-FR" sz="1500" dirty="0" smtClean="0">
                <a:latin typeface="Arial Narrow" panose="020B0606020202030204" pitchFamily="34" charset="0"/>
              </a:rPr>
              <a:t>, </a:t>
            </a:r>
            <a:r>
              <a:rPr lang="fr-FR" sz="1500" dirty="0">
                <a:latin typeface="Arial Narrow" panose="020B0606020202030204" pitchFamily="34" charset="0"/>
              </a:rPr>
              <a:t>notamment des difficultés de financement ou de remboursement, les autres connaîtraient également des difficultés de financement ou de remboursement </a:t>
            </a:r>
            <a:r>
              <a:rPr lang="fr-FR" sz="1500" dirty="0" smtClean="0">
                <a:latin typeface="Arial Narrow" panose="020B0606020202030204" pitchFamily="34" charset="0"/>
              </a:rPr>
              <a:t>.</a:t>
            </a:r>
          </a:p>
          <a:p>
            <a:pPr eaLnBrk="0" hangingPunct="0">
              <a:spcBef>
                <a:spcPct val="20000"/>
              </a:spcBef>
              <a:buClr>
                <a:schemeClr val="accent2"/>
              </a:buClr>
              <a:buSzPct val="80000"/>
              <a:defRPr/>
            </a:pPr>
            <a:endParaRPr lang="fr-FR" sz="1500" dirty="0" smtClean="0">
              <a:latin typeface="Arial Narrow" panose="020B0606020202030204" pitchFamily="34" charset="0"/>
            </a:endParaRPr>
          </a:p>
          <a:p>
            <a:pPr eaLnBrk="0" hangingPunct="0">
              <a:spcBef>
                <a:spcPct val="20000"/>
              </a:spcBef>
              <a:buClr>
                <a:schemeClr val="accent2"/>
              </a:buClr>
              <a:buSzPct val="80000"/>
              <a:defRPr/>
            </a:pPr>
            <a:r>
              <a:rPr lang="fr-FR" sz="1500" b="1" u="sng" dirty="0" smtClean="0">
                <a:latin typeface="Arial Narrow" panose="020B0606020202030204" pitchFamily="34" charset="0"/>
              </a:rPr>
              <a:t>2 types de grappages : </a:t>
            </a:r>
          </a:p>
          <a:p>
            <a:pPr marL="1200150" lvl="2" indent="-285750" algn="just" eaLnBrk="0" hangingPunct="0">
              <a:spcBef>
                <a:spcPct val="20000"/>
              </a:spcBef>
              <a:buClr>
                <a:schemeClr val="accent2"/>
              </a:buClr>
              <a:buSzPct val="80000"/>
              <a:buFont typeface="Wingdings" panose="05000000000000000000" pitchFamily="2" charset="2"/>
              <a:buChar char="§"/>
              <a:defRPr/>
            </a:pPr>
            <a:endParaRPr lang="fr-FR" sz="1500"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7311" t="35284" r="10944" b="31285"/>
          <a:stretch/>
        </p:blipFill>
        <p:spPr bwMode="auto">
          <a:xfrm>
            <a:off x="1442889" y="2780928"/>
            <a:ext cx="6130954" cy="3343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875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p:txBody>
          <a:bodyPr/>
          <a:lstStyle/>
          <a:p>
            <a:pPr algn="just" eaLnBrk="0" hangingPunct="0">
              <a:buClr>
                <a:schemeClr val="accent2"/>
              </a:buClr>
              <a:buSzPct val="80000"/>
              <a:defRPr/>
            </a:pPr>
            <a:r>
              <a:rPr lang="fr-FR" sz="1900" i="1" u="sng" dirty="0">
                <a:solidFill>
                  <a:schemeClr val="tx1"/>
                </a:solidFill>
              </a:rPr>
              <a:t>Formel (Groupe établissant des comptes </a:t>
            </a:r>
            <a:r>
              <a:rPr lang="fr-FR" sz="1900" i="1" u="sng" dirty="0" smtClean="0">
                <a:solidFill>
                  <a:schemeClr val="tx1"/>
                </a:solidFill>
              </a:rPr>
              <a:t>consolidés): </a:t>
            </a:r>
            <a:r>
              <a:rPr lang="fr-FR" sz="1900" dirty="0">
                <a:solidFill>
                  <a:schemeClr val="tx1"/>
                </a:solidFill>
              </a:rPr>
              <a:t>Le groupe </a:t>
            </a:r>
            <a:r>
              <a:rPr lang="fr-FR" sz="1900" dirty="0" smtClean="0">
                <a:solidFill>
                  <a:schemeClr val="tx1"/>
                </a:solidFill>
              </a:rPr>
              <a:t>formel </a:t>
            </a:r>
            <a:r>
              <a:rPr lang="fr-FR" sz="1900" dirty="0">
                <a:solidFill>
                  <a:schemeClr val="tx1"/>
                </a:solidFill>
              </a:rPr>
              <a:t>se compose d’entités possédant des liens de capitaux tels que l’une d’entre elles, exerce sur les autres directement ou indirectement un pouvoir de contrôle, et quelle que soit leur classe d’actif d’appartenance. Le groupe consolidé peut être composé des entités : </a:t>
            </a:r>
          </a:p>
          <a:p>
            <a:pPr lvl="1" algn="just" eaLnBrk="0" hangingPunct="0">
              <a:buClr>
                <a:schemeClr val="accent2"/>
              </a:buClr>
              <a:buSzPct val="80000"/>
              <a:buFont typeface="Wingdings" panose="05000000000000000000" pitchFamily="2" charset="2"/>
              <a:buChar char="q"/>
              <a:defRPr/>
            </a:pPr>
            <a:endParaRPr lang="fr-FR" sz="1500" dirty="0">
              <a:solidFill>
                <a:schemeClr val="tx1"/>
              </a:solidFill>
            </a:endParaRPr>
          </a:p>
          <a:p>
            <a:pPr marL="1200150" lvl="2" indent="-285750" algn="just" eaLnBrk="0" hangingPunct="0">
              <a:buClr>
                <a:schemeClr val="accent2"/>
              </a:buClr>
              <a:buSzPct val="80000"/>
              <a:buFont typeface="Wingdings" panose="05000000000000000000" pitchFamily="2" charset="2"/>
              <a:buChar char="§"/>
              <a:defRPr/>
            </a:pPr>
            <a:r>
              <a:rPr lang="fr-FR" sz="1500" b="1" dirty="0">
                <a:solidFill>
                  <a:schemeClr val="tx1"/>
                </a:solidFill>
              </a:rPr>
              <a:t>Tête de groupe : </a:t>
            </a:r>
            <a:r>
              <a:rPr lang="fr-FR" sz="1500" dirty="0">
                <a:solidFill>
                  <a:schemeClr val="tx1"/>
                </a:solidFill>
              </a:rPr>
              <a:t>entité se présentant comme l’élément pivot en termes de suivi du risque </a:t>
            </a:r>
          </a:p>
          <a:p>
            <a:pPr marL="1200150" lvl="2" indent="-285750" algn="just" eaLnBrk="0" hangingPunct="0">
              <a:buClr>
                <a:schemeClr val="accent2"/>
              </a:buClr>
              <a:buSzPct val="80000"/>
              <a:buFont typeface="Wingdings" panose="05000000000000000000" pitchFamily="2" charset="2"/>
              <a:buChar char="§"/>
              <a:defRPr/>
            </a:pPr>
            <a:r>
              <a:rPr lang="fr-FR" sz="1500" b="1" dirty="0">
                <a:solidFill>
                  <a:schemeClr val="tx1"/>
                </a:solidFill>
              </a:rPr>
              <a:t>Tête de sous-groupe : </a:t>
            </a:r>
            <a:r>
              <a:rPr lang="fr-FR" sz="1500" dirty="0">
                <a:solidFill>
                  <a:schemeClr val="tx1"/>
                </a:solidFill>
              </a:rPr>
              <a:t>entité filiale directe de la société mère ayant elle-même des filiales. Un sous-groupe est un ensemble d’entités possédant des liens de capitaux tels que l’une d’entre elles, exerce sur les autres directement ou indirectement un pouvoir de contrôle. </a:t>
            </a:r>
          </a:p>
          <a:p>
            <a:pPr marL="1200150" lvl="2" indent="-285750" algn="just" eaLnBrk="0" hangingPunct="0">
              <a:buClr>
                <a:schemeClr val="accent2"/>
              </a:buClr>
              <a:buSzPct val="80000"/>
              <a:buFont typeface="Wingdings" panose="05000000000000000000" pitchFamily="2" charset="2"/>
              <a:buChar char="§"/>
              <a:defRPr/>
            </a:pPr>
            <a:r>
              <a:rPr lang="fr-FR" sz="1500" b="1" dirty="0">
                <a:solidFill>
                  <a:schemeClr val="tx1"/>
                </a:solidFill>
              </a:rPr>
              <a:t>Filiale :</a:t>
            </a:r>
            <a:r>
              <a:rPr lang="fr-FR" sz="1600" b="1" dirty="0">
                <a:solidFill>
                  <a:schemeClr val="tx1"/>
                </a:solidFill>
              </a:rPr>
              <a:t> </a:t>
            </a:r>
            <a:r>
              <a:rPr lang="fr-FR" sz="1500" dirty="0">
                <a:solidFill>
                  <a:schemeClr val="tx1"/>
                </a:solidFill>
              </a:rPr>
              <a:t>entité légale rattachée à la tête de groupe dont le lien peut-être faible ou fort. Les succursales répondent à la même définition. </a:t>
            </a:r>
          </a:p>
          <a:p>
            <a:pPr marL="1200150" lvl="2" indent="-285750" algn="just" eaLnBrk="0" hangingPunct="0">
              <a:buClr>
                <a:schemeClr val="accent2"/>
              </a:buClr>
              <a:buSzPct val="80000"/>
              <a:buFont typeface="Wingdings" panose="05000000000000000000" pitchFamily="2" charset="2"/>
              <a:buChar char="§"/>
              <a:defRPr/>
            </a:pPr>
            <a:r>
              <a:rPr lang="fr-FR" sz="1500" b="1" dirty="0">
                <a:solidFill>
                  <a:schemeClr val="tx1"/>
                </a:solidFill>
              </a:rPr>
              <a:t>Filiale de sous-groupe : </a:t>
            </a:r>
            <a:r>
              <a:rPr lang="fr-FR" sz="1500" dirty="0">
                <a:solidFill>
                  <a:schemeClr val="tx1"/>
                </a:solidFill>
              </a:rPr>
              <a:t>entité légale rattachée à la tête de groupe dont le lien peut-être faible ou fort. Les succursales répondent à la même définition. </a:t>
            </a:r>
            <a:endParaRPr lang="fr-FR" sz="1500" dirty="0"/>
          </a:p>
          <a:p>
            <a:pPr marL="914400" lvl="2" indent="0" algn="just" eaLnBrk="0" hangingPunct="0">
              <a:buClr>
                <a:schemeClr val="accent2"/>
              </a:buClr>
              <a:buSzPct val="80000"/>
              <a:buNone/>
              <a:defRPr/>
            </a:pPr>
            <a:endParaRPr lang="fr-FR" sz="1500" dirty="0" smtClean="0">
              <a:solidFill>
                <a:schemeClr val="tx2">
                  <a:lumMod val="60000"/>
                  <a:lumOff val="40000"/>
                </a:schemeClr>
              </a:solidFill>
            </a:endParaRPr>
          </a:p>
          <a:p>
            <a:endParaRPr lang="fr-FR" dirty="0"/>
          </a:p>
        </p:txBody>
      </p:sp>
      <p:sp>
        <p:nvSpPr>
          <p:cNvPr id="2" name="Espace réservé du texte 1"/>
          <p:cNvSpPr>
            <a:spLocks noGrp="1"/>
          </p:cNvSpPr>
          <p:nvPr>
            <p:ph type="body" sz="quarter" idx="16"/>
          </p:nvPr>
        </p:nvSpPr>
        <p:spPr/>
        <p:txBody>
          <a:bodyPr/>
          <a:lstStyle/>
          <a:p>
            <a:pPr>
              <a:spcBef>
                <a:spcPts val="0"/>
              </a:spcBef>
            </a:pPr>
            <a:r>
              <a:rPr lang="fr-FR" altLang="fr-FR" dirty="0"/>
              <a:t>Définitions du </a:t>
            </a:r>
            <a:r>
              <a:rPr lang="fr-FR" altLang="fr-FR" dirty="0" smtClean="0"/>
              <a:t>grappage</a:t>
            </a:r>
            <a:endParaRPr lang="fr-FR" altLang="fr-FR" dirty="0"/>
          </a:p>
          <a:p>
            <a:pPr>
              <a:spcBef>
                <a:spcPts val="0"/>
              </a:spcBef>
            </a:pPr>
            <a:r>
              <a:rPr lang="fr-FR" altLang="fr-FR" sz="1900" dirty="0" smtClean="0"/>
              <a:t>Grappage </a:t>
            </a:r>
            <a:r>
              <a:rPr lang="fr-FR" altLang="fr-FR" sz="1900" dirty="0"/>
              <a:t>Formel</a:t>
            </a:r>
            <a:endParaRPr lang="fr-FR" sz="1900" dirty="0"/>
          </a:p>
        </p:txBody>
      </p:sp>
    </p:spTree>
    <p:extLst>
      <p:ext uri="{BB962C8B-B14F-4D97-AF65-F5344CB8AC3E}">
        <p14:creationId xmlns:p14="http://schemas.microsoft.com/office/powerpoint/2010/main" val="293677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98594" y="1336340"/>
            <a:ext cx="8527800" cy="4805379"/>
          </a:xfrm>
        </p:spPr>
        <p:txBody>
          <a:bodyPr/>
          <a:lstStyle/>
          <a:p>
            <a:pPr marL="0" lvl="2" indent="0" algn="just">
              <a:buNone/>
            </a:pPr>
            <a:r>
              <a:rPr lang="fr-FR" sz="1500" dirty="0">
                <a:solidFill>
                  <a:schemeClr val="tx1"/>
                </a:solidFill>
              </a:rPr>
              <a:t>Dans un grappage formel, il </a:t>
            </a:r>
            <a:r>
              <a:rPr lang="fr-FR" sz="1500" dirty="0" smtClean="0">
                <a:solidFill>
                  <a:schemeClr val="tx1"/>
                </a:solidFill>
              </a:rPr>
              <a:t>est </a:t>
            </a:r>
            <a:r>
              <a:rPr lang="fr-FR" sz="1500" dirty="0">
                <a:solidFill>
                  <a:schemeClr val="tx1"/>
                </a:solidFill>
              </a:rPr>
              <a:t>nécessaire de définir les </a:t>
            </a:r>
            <a:r>
              <a:rPr lang="fr-FR" sz="1500" dirty="0" smtClean="0">
                <a:solidFill>
                  <a:schemeClr val="tx1"/>
                </a:solidFill>
              </a:rPr>
              <a:t>liens </a:t>
            </a:r>
            <a:r>
              <a:rPr lang="fr-FR" sz="1500" dirty="0">
                <a:solidFill>
                  <a:schemeClr val="tx1"/>
                </a:solidFill>
              </a:rPr>
              <a:t>entre les filiales et les entités mères afin de déterminer la contagion en cas de passage en défaut. Le passage en défaut de la tête de groupe entraîne la contagion systématique du défaut aux autres entités en lien </a:t>
            </a:r>
            <a:r>
              <a:rPr lang="fr-FR" sz="1500" dirty="0" smtClean="0">
                <a:solidFill>
                  <a:schemeClr val="tx1"/>
                </a:solidFill>
              </a:rPr>
              <a:t>fort, </a:t>
            </a:r>
            <a:r>
              <a:rPr lang="fr-FR" sz="1500" dirty="0">
                <a:solidFill>
                  <a:schemeClr val="tx1"/>
                </a:solidFill>
              </a:rPr>
              <a:t>sauf justification contraire</a:t>
            </a:r>
            <a:r>
              <a:rPr lang="fr-FR" sz="1500" dirty="0" smtClean="0">
                <a:solidFill>
                  <a:schemeClr val="tx1"/>
                </a:solidFill>
              </a:rPr>
              <a:t>. Ce lien s’effectue sur NIE.</a:t>
            </a:r>
            <a:endParaRPr lang="fr-FR" sz="1600" dirty="0"/>
          </a:p>
          <a:p>
            <a:pPr marL="0" lvl="2" indent="0" algn="just">
              <a:buNone/>
            </a:pPr>
            <a:endParaRPr lang="fr-FR" sz="1500" dirty="0"/>
          </a:p>
          <a:p>
            <a:pPr marL="0" lvl="2" indent="0">
              <a:buNone/>
            </a:pPr>
            <a:endParaRPr lang="fr-FR" sz="1500" dirty="0"/>
          </a:p>
          <a:p>
            <a:endParaRPr lang="fr-FR" dirty="0"/>
          </a:p>
        </p:txBody>
      </p:sp>
      <p:sp>
        <p:nvSpPr>
          <p:cNvPr id="7" name="Espace réservé du texte 6"/>
          <p:cNvSpPr>
            <a:spLocks noGrp="1"/>
          </p:cNvSpPr>
          <p:nvPr>
            <p:ph type="body" sz="quarter" idx="16"/>
          </p:nvPr>
        </p:nvSpPr>
        <p:spPr/>
        <p:txBody>
          <a:bodyPr/>
          <a:lstStyle/>
          <a:p>
            <a:r>
              <a:rPr lang="fr-FR" altLang="fr-FR" dirty="0"/>
              <a:t>Définitions du grappage</a:t>
            </a:r>
            <a:br>
              <a:rPr lang="fr-FR" altLang="fr-FR" dirty="0"/>
            </a:br>
            <a:r>
              <a:rPr lang="fr-FR" altLang="fr-FR" sz="1800" dirty="0"/>
              <a:t>Grappage Formel</a:t>
            </a:r>
            <a:endParaRPr lang="fr-FR" dirty="0"/>
          </a:p>
        </p:txBody>
      </p:sp>
      <p:pic>
        <p:nvPicPr>
          <p:cNvPr id="5" name="Imag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740149"/>
            <a:ext cx="2736304" cy="3096344"/>
          </a:xfrm>
          <a:prstGeom prst="rect">
            <a:avLst/>
          </a:prstGeom>
          <a:noFill/>
          <a:ln>
            <a:noFill/>
          </a:ln>
        </p:spPr>
      </p:pic>
      <p:pic>
        <p:nvPicPr>
          <p:cNvPr id="6" name="Image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960" y="2740149"/>
            <a:ext cx="2736304" cy="3096344"/>
          </a:xfrm>
          <a:prstGeom prst="rect">
            <a:avLst/>
          </a:prstGeom>
          <a:noFill/>
          <a:ln>
            <a:noFill/>
          </a:ln>
        </p:spPr>
      </p:pic>
      <p:sp>
        <p:nvSpPr>
          <p:cNvPr id="2" name="ZoneTexte 1"/>
          <p:cNvSpPr txBox="1"/>
          <p:nvPr/>
        </p:nvSpPr>
        <p:spPr>
          <a:xfrm>
            <a:off x="539552" y="2333253"/>
            <a:ext cx="2592288" cy="323165"/>
          </a:xfrm>
          <a:prstGeom prst="rect">
            <a:avLst/>
          </a:prstGeom>
          <a:noFill/>
        </p:spPr>
        <p:txBody>
          <a:bodyPr wrap="square" rtlCol="0">
            <a:spAutoFit/>
          </a:bodyPr>
          <a:lstStyle/>
          <a:p>
            <a:r>
              <a:rPr lang="fr-FR" sz="1500" u="sng" dirty="0"/>
              <a:t>Cas d’un groupe simple</a:t>
            </a:r>
            <a:r>
              <a:rPr lang="fr-FR" sz="1500" dirty="0"/>
              <a:t> :</a:t>
            </a:r>
          </a:p>
        </p:txBody>
      </p:sp>
      <p:sp>
        <p:nvSpPr>
          <p:cNvPr id="8" name="ZoneTexte 7"/>
          <p:cNvSpPr txBox="1"/>
          <p:nvPr/>
        </p:nvSpPr>
        <p:spPr>
          <a:xfrm>
            <a:off x="4211960" y="2300987"/>
            <a:ext cx="3960440" cy="323165"/>
          </a:xfrm>
          <a:prstGeom prst="rect">
            <a:avLst/>
          </a:prstGeom>
          <a:noFill/>
        </p:spPr>
        <p:txBody>
          <a:bodyPr wrap="square" rtlCol="0">
            <a:spAutoFit/>
          </a:bodyPr>
          <a:lstStyle/>
          <a:p>
            <a:r>
              <a:rPr lang="fr-FR" sz="1500" u="sng" dirty="0"/>
              <a:t>Cas d’un </a:t>
            </a:r>
            <a:r>
              <a:rPr lang="fr-FR" sz="1500" u="sng" dirty="0" smtClean="0"/>
              <a:t>groupe avec sous-groupe </a:t>
            </a:r>
            <a:r>
              <a:rPr lang="fr-FR" sz="1500" dirty="0" smtClean="0"/>
              <a:t>:</a:t>
            </a:r>
            <a:endParaRPr lang="fr-FR" sz="1500" dirty="0"/>
          </a:p>
        </p:txBody>
      </p:sp>
    </p:spTree>
    <p:extLst>
      <p:ext uri="{BB962C8B-B14F-4D97-AF65-F5344CB8AC3E}">
        <p14:creationId xmlns:p14="http://schemas.microsoft.com/office/powerpoint/2010/main" val="209226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98594" y="1336340"/>
            <a:ext cx="8527800" cy="4835859"/>
          </a:xfrm>
        </p:spPr>
        <p:txBody>
          <a:bodyPr>
            <a:normAutofit/>
          </a:bodyPr>
          <a:lstStyle/>
          <a:p>
            <a:pPr algn="just" eaLnBrk="0" hangingPunct="0">
              <a:buClr>
                <a:schemeClr val="accent2"/>
              </a:buClr>
              <a:buSzPct val="80000"/>
              <a:defRPr/>
            </a:pPr>
            <a:r>
              <a:rPr lang="fr-FR" sz="1900" i="1" u="sng" dirty="0">
                <a:solidFill>
                  <a:schemeClr val="tx1"/>
                </a:solidFill>
              </a:rPr>
              <a:t>Informel (groupe n’établissant pas de comptes consolidés):</a:t>
            </a:r>
            <a:r>
              <a:rPr lang="fr-FR" sz="1900" dirty="0">
                <a:solidFill>
                  <a:schemeClr val="tx1"/>
                </a:solidFill>
              </a:rPr>
              <a:t> Ce type de groupe comprend:</a:t>
            </a:r>
          </a:p>
          <a:p>
            <a:pPr marL="1257300" lvl="2" indent="-342900" algn="just" eaLnBrk="0" hangingPunct="0">
              <a:buClr>
                <a:schemeClr val="accent2"/>
              </a:buClr>
              <a:buSzPct val="80000"/>
              <a:buFont typeface="Wingdings" panose="05000000000000000000" pitchFamily="2" charset="2"/>
              <a:buChar char="§"/>
              <a:defRPr/>
            </a:pPr>
            <a:r>
              <a:rPr lang="fr-FR" sz="1500" dirty="0">
                <a:solidFill>
                  <a:schemeClr val="tx1"/>
                </a:solidFill>
              </a:rPr>
              <a:t>Un groupe de contreparties très </a:t>
            </a:r>
            <a:r>
              <a:rPr lang="fr-FR" sz="1500" dirty="0" smtClean="0">
                <a:solidFill>
                  <a:schemeClr val="tx1"/>
                </a:solidFill>
              </a:rPr>
              <a:t>structuré</a:t>
            </a:r>
          </a:p>
          <a:p>
            <a:pPr marL="1257300" lvl="2" indent="-342900" algn="just" eaLnBrk="0" hangingPunct="0">
              <a:buClr>
                <a:schemeClr val="accent2"/>
              </a:buClr>
              <a:buSzPct val="80000"/>
              <a:buFont typeface="Wingdings" panose="05000000000000000000" pitchFamily="2" charset="2"/>
              <a:buChar char="§"/>
              <a:defRPr/>
            </a:pPr>
            <a:r>
              <a:rPr lang="fr-FR" sz="1500" dirty="0" smtClean="0">
                <a:solidFill>
                  <a:schemeClr val="tx1"/>
                </a:solidFill>
              </a:rPr>
              <a:t>Des </a:t>
            </a:r>
            <a:r>
              <a:rPr lang="fr-FR" sz="1500" dirty="0">
                <a:solidFill>
                  <a:schemeClr val="tx1"/>
                </a:solidFill>
              </a:rPr>
              <a:t>entités disparates (parfois sans participation directe ou indirecte entre elles) mais ayant des interdépendances du fait d’un dirigeant commun, ou économiques </a:t>
            </a:r>
          </a:p>
          <a:p>
            <a:pPr marL="1257300" lvl="2" indent="-342900" algn="just" eaLnBrk="0" hangingPunct="0">
              <a:buClr>
                <a:schemeClr val="accent2"/>
              </a:buClr>
              <a:buSzPct val="80000"/>
              <a:buFont typeface="Wingdings" panose="05000000000000000000" pitchFamily="2" charset="2"/>
              <a:buChar char="§"/>
              <a:defRPr/>
            </a:pPr>
            <a:r>
              <a:rPr lang="fr-FR" sz="1500" dirty="0">
                <a:solidFill>
                  <a:schemeClr val="tx1"/>
                </a:solidFill>
              </a:rPr>
              <a:t>Des entités disséminées dans différents regroupements distincts mais englobées dans un réseau commun (cas des franchises)</a:t>
            </a:r>
          </a:p>
          <a:p>
            <a:pPr marL="0" lvl="1" indent="0" eaLnBrk="0" hangingPunct="0">
              <a:buClr>
                <a:schemeClr val="hlink"/>
              </a:buClr>
              <a:buNone/>
              <a:defRPr/>
            </a:pPr>
            <a:endParaRPr lang="fr-FR" sz="1600" dirty="0" smtClean="0">
              <a:solidFill>
                <a:schemeClr val="tx1"/>
              </a:solidFill>
            </a:endParaRPr>
          </a:p>
          <a:p>
            <a:pPr marL="0" lvl="1" indent="0" eaLnBrk="0" hangingPunct="0">
              <a:buClr>
                <a:schemeClr val="hlink"/>
              </a:buClr>
              <a:buNone/>
              <a:defRPr/>
            </a:pPr>
            <a:r>
              <a:rPr lang="fr-FR" sz="1600" dirty="0" smtClean="0">
                <a:solidFill>
                  <a:schemeClr val="tx1"/>
                </a:solidFill>
              </a:rPr>
              <a:t>Il existe 2 types de grappage informel:</a:t>
            </a:r>
          </a:p>
          <a:p>
            <a:pPr marL="685800" lvl="2" algn="just" eaLnBrk="0" hangingPunct="0">
              <a:buClr>
                <a:schemeClr val="accent2"/>
              </a:buClr>
              <a:buFont typeface="Wingdings" panose="05000000000000000000" pitchFamily="2" charset="2"/>
              <a:buChar char="q"/>
              <a:defRPr/>
            </a:pPr>
            <a:r>
              <a:rPr lang="fr-FR" sz="1600" b="1" u="sng" dirty="0" smtClean="0">
                <a:solidFill>
                  <a:schemeClr val="tx1"/>
                </a:solidFill>
              </a:rPr>
              <a:t>Groupe informel intégré :</a:t>
            </a:r>
            <a:r>
              <a:rPr lang="fr-FR" sz="1600" b="1" dirty="0" smtClean="0">
                <a:solidFill>
                  <a:schemeClr val="tx1"/>
                </a:solidFill>
              </a:rPr>
              <a:t> </a:t>
            </a:r>
            <a:r>
              <a:rPr lang="fr-FR" sz="1600" dirty="0" smtClean="0">
                <a:solidFill>
                  <a:schemeClr val="tx1"/>
                </a:solidFill>
              </a:rPr>
              <a:t>Groupe qui, sans élaborer de comptes consolidés, se rapproche d'un groupe formel dans son organisation</a:t>
            </a:r>
          </a:p>
          <a:p>
            <a:pPr marL="685800" lvl="2" algn="just" eaLnBrk="0" hangingPunct="0">
              <a:buClr>
                <a:schemeClr val="accent2"/>
              </a:buClr>
              <a:buFont typeface="Wingdings" panose="05000000000000000000" pitchFamily="2" charset="2"/>
              <a:buChar char="q"/>
              <a:defRPr/>
            </a:pPr>
            <a:r>
              <a:rPr lang="fr-FR" sz="1600" b="1" u="sng" dirty="0" smtClean="0">
                <a:solidFill>
                  <a:schemeClr val="tx1"/>
                </a:solidFill>
              </a:rPr>
              <a:t>Groupe informel personnel :</a:t>
            </a:r>
            <a:r>
              <a:rPr lang="fr-FR" sz="1600" b="1" dirty="0" smtClean="0">
                <a:solidFill>
                  <a:schemeClr val="tx1"/>
                </a:solidFill>
              </a:rPr>
              <a:t> </a:t>
            </a:r>
            <a:r>
              <a:rPr lang="fr-FR" sz="1600" dirty="0" smtClean="0">
                <a:solidFill>
                  <a:schemeClr val="tx1"/>
                </a:solidFill>
              </a:rPr>
              <a:t>Ensemble de société détenues par une ou plusieurs personnes physiques sans l'intermédiaire d'une société holding (ex : personne physique détenant plusieurs commerces ou entrepreneur individuel détenant une SCI et une société d'exploitation)</a:t>
            </a:r>
          </a:p>
          <a:p>
            <a:pPr marL="457200" lvl="2" indent="0" algn="just" eaLnBrk="0" hangingPunct="0">
              <a:buClr>
                <a:schemeClr val="accent2"/>
              </a:buClr>
              <a:buNone/>
              <a:defRPr/>
            </a:pPr>
            <a:endParaRPr lang="fr-FR" sz="1600" dirty="0" smtClean="0">
              <a:solidFill>
                <a:schemeClr val="tx1"/>
              </a:solidFill>
            </a:endParaRPr>
          </a:p>
          <a:p>
            <a:pPr marL="0" lvl="2" indent="0" algn="just" eaLnBrk="0" hangingPunct="0">
              <a:buClr>
                <a:schemeClr val="accent2"/>
              </a:buClr>
              <a:buNone/>
              <a:defRPr/>
            </a:pPr>
            <a:r>
              <a:rPr lang="fr-FR" sz="1600" dirty="0" smtClean="0">
                <a:solidFill>
                  <a:schemeClr val="tx1"/>
                </a:solidFill>
              </a:rPr>
              <a:t>Le passage en défaut dans un groupe informel s’effectue au cas par cas, c’est-à-dire que la contagion du défaut aux autres entités du groupe ne s’effectue pas systématiquement.</a:t>
            </a:r>
          </a:p>
          <a:p>
            <a:pPr marL="0" indent="0">
              <a:buNone/>
            </a:pPr>
            <a:endParaRPr lang="fr-FR" dirty="0"/>
          </a:p>
        </p:txBody>
      </p:sp>
      <p:sp>
        <p:nvSpPr>
          <p:cNvPr id="2" name="Espace réservé du texte 1"/>
          <p:cNvSpPr>
            <a:spLocks noGrp="1"/>
          </p:cNvSpPr>
          <p:nvPr>
            <p:ph type="body" sz="quarter" idx="16"/>
          </p:nvPr>
        </p:nvSpPr>
        <p:spPr/>
        <p:txBody>
          <a:bodyPr/>
          <a:lstStyle/>
          <a:p>
            <a:r>
              <a:rPr lang="fr-FR" altLang="fr-FR" dirty="0"/>
              <a:t>Définitions du grappage</a:t>
            </a:r>
            <a:br>
              <a:rPr lang="fr-FR" altLang="fr-FR" dirty="0"/>
            </a:br>
            <a:r>
              <a:rPr lang="fr-FR" altLang="fr-FR" sz="1800" dirty="0"/>
              <a:t>Grappage Informel</a:t>
            </a:r>
            <a:endParaRPr lang="fr-FR" dirty="0"/>
          </a:p>
        </p:txBody>
      </p:sp>
    </p:spTree>
    <p:extLst>
      <p:ext uri="{BB962C8B-B14F-4D97-AF65-F5344CB8AC3E}">
        <p14:creationId xmlns:p14="http://schemas.microsoft.com/office/powerpoint/2010/main" val="145664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additive="base">
                                        <p:cTn id="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 calcmode="lin" valueType="num">
                                      <p:cBhvr additive="base">
                                        <p:cTn id="1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anim calcmode="lin" valueType="num">
                                      <p:cBhvr additive="base">
                                        <p:cTn id="1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anim calcmode="lin" valueType="num">
                                      <p:cBhvr additive="base">
                                        <p:cTn id="2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90974" y="1298240"/>
            <a:ext cx="8527800" cy="4980640"/>
          </a:xfrm>
        </p:spPr>
        <p:txBody>
          <a:bodyPr>
            <a:noAutofit/>
          </a:bodyPr>
          <a:lstStyle/>
          <a:p>
            <a:pPr marL="0" indent="0" algn="just">
              <a:buNone/>
            </a:pPr>
            <a:r>
              <a:rPr lang="fr-FR" altLang="fr-FR" sz="1500" dirty="0">
                <a:solidFill>
                  <a:schemeClr val="tx1"/>
                </a:solidFill>
              </a:rPr>
              <a:t>Le </a:t>
            </a:r>
            <a:r>
              <a:rPr lang="fr-FR" altLang="fr-FR" sz="1500" b="1" dirty="0">
                <a:solidFill>
                  <a:schemeClr val="tx1"/>
                </a:solidFill>
              </a:rPr>
              <a:t>grappage</a:t>
            </a:r>
            <a:r>
              <a:rPr lang="fr-FR" altLang="fr-FR" sz="1500" dirty="0">
                <a:solidFill>
                  <a:schemeClr val="tx1"/>
                </a:solidFill>
              </a:rPr>
              <a:t> permet de fournir une </a:t>
            </a:r>
            <a:r>
              <a:rPr lang="fr-FR" altLang="fr-FR" sz="1500" b="1" dirty="0">
                <a:solidFill>
                  <a:schemeClr val="tx1"/>
                </a:solidFill>
              </a:rPr>
              <a:t>vision globale du client</a:t>
            </a:r>
            <a:r>
              <a:rPr lang="fr-FR" altLang="fr-FR" sz="1500" dirty="0">
                <a:solidFill>
                  <a:schemeClr val="tx1"/>
                </a:solidFill>
              </a:rPr>
              <a:t> afin de pouvoir apprécier sa qualité dans le processus </a:t>
            </a:r>
            <a:r>
              <a:rPr lang="fr-FR" altLang="fr-FR" sz="1500" dirty="0" smtClean="0">
                <a:solidFill>
                  <a:schemeClr val="tx1"/>
                </a:solidFill>
              </a:rPr>
              <a:t>crédit.</a:t>
            </a:r>
            <a:endParaRPr lang="fr-FR" altLang="fr-FR" sz="1500" dirty="0">
              <a:solidFill>
                <a:schemeClr val="tx1"/>
              </a:solidFill>
            </a:endParaRPr>
          </a:p>
          <a:p>
            <a:pPr marL="0" indent="0" algn="just">
              <a:buNone/>
            </a:pPr>
            <a:r>
              <a:rPr lang="fr-FR" altLang="fr-FR" sz="1500" dirty="0" smtClean="0">
                <a:solidFill>
                  <a:schemeClr val="tx1"/>
                </a:solidFill>
              </a:rPr>
              <a:t>Le </a:t>
            </a:r>
            <a:r>
              <a:rPr lang="fr-FR" altLang="fr-FR" sz="1500" dirty="0">
                <a:solidFill>
                  <a:schemeClr val="tx1"/>
                </a:solidFill>
              </a:rPr>
              <a:t>grappage est un </a:t>
            </a:r>
            <a:r>
              <a:rPr lang="fr-FR" altLang="fr-FR" sz="1500" b="1" dirty="0">
                <a:solidFill>
                  <a:schemeClr val="tx1"/>
                </a:solidFill>
              </a:rPr>
              <a:t>pré-requis à l’application </a:t>
            </a:r>
            <a:r>
              <a:rPr lang="fr-FR" altLang="fr-FR" sz="1500" b="1" dirty="0" smtClean="0"/>
              <a:t>de la notation </a:t>
            </a:r>
            <a:r>
              <a:rPr lang="fr-FR" altLang="fr-FR" sz="1500" b="1" dirty="0" smtClean="0">
                <a:solidFill>
                  <a:schemeClr val="tx1"/>
                </a:solidFill>
              </a:rPr>
              <a:t>:</a:t>
            </a:r>
            <a:endParaRPr lang="fr-FR" altLang="fr-FR" sz="1500" dirty="0"/>
          </a:p>
          <a:p>
            <a:pPr marL="0" indent="0" algn="just">
              <a:buNone/>
            </a:pPr>
            <a:endParaRPr lang="fr-FR" altLang="fr-FR" sz="100" dirty="0" smtClean="0">
              <a:solidFill>
                <a:schemeClr val="tx1"/>
              </a:solidFill>
            </a:endParaRPr>
          </a:p>
          <a:p>
            <a:pPr lvl="1" algn="just">
              <a:buFont typeface="Wingdings" panose="05000000000000000000" pitchFamily="2" charset="2"/>
              <a:buChar char="q"/>
            </a:pPr>
            <a:r>
              <a:rPr lang="fr-FR" sz="1500" b="1" i="1" u="sng" dirty="0" smtClean="0">
                <a:solidFill>
                  <a:schemeClr val="tx1"/>
                </a:solidFill>
              </a:rPr>
              <a:t>Grapper </a:t>
            </a:r>
            <a:r>
              <a:rPr lang="fr-FR" sz="1500" b="1" i="1" u="sng" dirty="0">
                <a:solidFill>
                  <a:schemeClr val="tx1"/>
                </a:solidFill>
              </a:rPr>
              <a:t>pour </a:t>
            </a:r>
            <a:r>
              <a:rPr lang="fr-FR" sz="1500" b="1" i="1" u="sng" dirty="0" smtClean="0">
                <a:solidFill>
                  <a:schemeClr val="tx1"/>
                </a:solidFill>
              </a:rPr>
              <a:t>segmenter :</a:t>
            </a:r>
          </a:p>
          <a:p>
            <a:pPr lvl="2" algn="just">
              <a:buFont typeface="Wingdings" panose="05000000000000000000" pitchFamily="2" charset="2"/>
              <a:buChar char="§"/>
            </a:pPr>
            <a:r>
              <a:rPr lang="fr-FR" sz="1500" dirty="0" smtClean="0">
                <a:solidFill>
                  <a:schemeClr val="tx1"/>
                </a:solidFill>
              </a:rPr>
              <a:t>Le </a:t>
            </a:r>
            <a:r>
              <a:rPr lang="fr-FR" sz="1500" dirty="0">
                <a:solidFill>
                  <a:schemeClr val="tx1"/>
                </a:solidFill>
              </a:rPr>
              <a:t>grappage fournit une vision consolidée du client, qui permet de déterminer sa segmentation (Retail / Pros, Corporate) selon des seuils de chiffre </a:t>
            </a:r>
            <a:r>
              <a:rPr lang="fr-FR" sz="1500" dirty="0" smtClean="0">
                <a:solidFill>
                  <a:schemeClr val="tx1"/>
                </a:solidFill>
              </a:rPr>
              <a:t>d’affaires, </a:t>
            </a:r>
            <a:r>
              <a:rPr lang="fr-FR" sz="1500" dirty="0">
                <a:solidFill>
                  <a:schemeClr val="tx1"/>
                </a:solidFill>
              </a:rPr>
              <a:t>d’engagements au niveau du </a:t>
            </a:r>
            <a:r>
              <a:rPr lang="fr-FR" sz="1500" dirty="0" smtClean="0">
                <a:solidFill>
                  <a:schemeClr val="tx1"/>
                </a:solidFill>
              </a:rPr>
              <a:t>groupe et l’appartenance à un groupe </a:t>
            </a:r>
            <a:r>
              <a:rPr lang="fr-FR" sz="1500" dirty="0" err="1" smtClean="0">
                <a:solidFill>
                  <a:schemeClr val="tx1"/>
                </a:solidFill>
              </a:rPr>
              <a:t>Corporate</a:t>
            </a:r>
            <a:r>
              <a:rPr lang="fr-FR" sz="1500" dirty="0" smtClean="0">
                <a:solidFill>
                  <a:schemeClr val="tx1"/>
                </a:solidFill>
              </a:rPr>
              <a:t> (</a:t>
            </a:r>
            <a:r>
              <a:rPr lang="fr-FR" sz="1500" dirty="0" err="1" smtClean="0">
                <a:solidFill>
                  <a:schemeClr val="tx1"/>
                </a:solidFill>
              </a:rPr>
              <a:t>cf</a:t>
            </a:r>
            <a:r>
              <a:rPr lang="fr-FR" sz="1500" dirty="0"/>
              <a:t> </a:t>
            </a:r>
            <a:r>
              <a:rPr lang="fr-FR" sz="1500" dirty="0" smtClean="0"/>
              <a:t>page 5)</a:t>
            </a:r>
            <a:endParaRPr lang="fr-FR" sz="1500" dirty="0" smtClean="0">
              <a:solidFill>
                <a:schemeClr val="tx1"/>
              </a:solidFill>
            </a:endParaRPr>
          </a:p>
          <a:p>
            <a:pPr marL="914400" lvl="2" indent="0" algn="just">
              <a:buNone/>
            </a:pPr>
            <a:endParaRPr lang="fr-FR" sz="1500" dirty="0" smtClean="0">
              <a:solidFill>
                <a:schemeClr val="tx1"/>
              </a:solidFill>
            </a:endParaRPr>
          </a:p>
          <a:p>
            <a:pPr lvl="1" algn="just">
              <a:buFont typeface="Wingdings" panose="05000000000000000000" pitchFamily="2" charset="2"/>
              <a:buChar char="q"/>
            </a:pPr>
            <a:r>
              <a:rPr lang="fr-FR" sz="1500" b="1" i="1" u="sng" dirty="0" smtClean="0">
                <a:solidFill>
                  <a:schemeClr val="tx1"/>
                </a:solidFill>
              </a:rPr>
              <a:t>Grapper </a:t>
            </a:r>
            <a:r>
              <a:rPr lang="fr-FR" sz="1500" b="1" i="1" u="sng" dirty="0">
                <a:solidFill>
                  <a:schemeClr val="tx1"/>
                </a:solidFill>
              </a:rPr>
              <a:t>pour </a:t>
            </a:r>
            <a:r>
              <a:rPr lang="fr-FR" sz="1500" b="1" i="1" u="sng" dirty="0" smtClean="0">
                <a:solidFill>
                  <a:schemeClr val="tx1"/>
                </a:solidFill>
              </a:rPr>
              <a:t>noter :</a:t>
            </a:r>
          </a:p>
          <a:p>
            <a:pPr lvl="2" algn="just">
              <a:buFont typeface="Wingdings" panose="05000000000000000000" pitchFamily="2" charset="2"/>
              <a:buChar char="§"/>
            </a:pPr>
            <a:r>
              <a:rPr lang="fr-FR" sz="1500" dirty="0" smtClean="0">
                <a:solidFill>
                  <a:schemeClr val="tx1"/>
                </a:solidFill>
              </a:rPr>
              <a:t>Le </a:t>
            </a:r>
            <a:r>
              <a:rPr lang="fr-FR" sz="1500" dirty="0">
                <a:solidFill>
                  <a:schemeClr val="tx1"/>
                </a:solidFill>
              </a:rPr>
              <a:t>grappage permet d’orienter vers la méthodologie de notation du client </a:t>
            </a:r>
            <a:r>
              <a:rPr lang="fr-FR" sz="1500" dirty="0" smtClean="0">
                <a:solidFill>
                  <a:schemeClr val="tx1"/>
                </a:solidFill>
              </a:rPr>
              <a:t>adéquate </a:t>
            </a:r>
            <a:r>
              <a:rPr lang="fr-FR" sz="1500" dirty="0" smtClean="0"/>
              <a:t>(NIO, NIE)</a:t>
            </a:r>
          </a:p>
          <a:p>
            <a:pPr lvl="2" algn="just">
              <a:buFont typeface="Wingdings" panose="05000000000000000000" pitchFamily="2" charset="2"/>
              <a:buChar char="§"/>
            </a:pPr>
            <a:r>
              <a:rPr lang="fr-FR" sz="1500" dirty="0" smtClean="0">
                <a:solidFill>
                  <a:schemeClr val="tx1"/>
                </a:solidFill>
              </a:rPr>
              <a:t>Le </a:t>
            </a:r>
            <a:r>
              <a:rPr lang="fr-FR" sz="1500" dirty="0">
                <a:solidFill>
                  <a:schemeClr val="tx1"/>
                </a:solidFill>
              </a:rPr>
              <a:t>grappage permet une proposition d’héritage de la notation pour les contreparties en lien fort avec la tête de </a:t>
            </a:r>
            <a:r>
              <a:rPr lang="fr-FR" sz="1500" dirty="0" smtClean="0">
                <a:solidFill>
                  <a:schemeClr val="tx1"/>
                </a:solidFill>
              </a:rPr>
              <a:t>groupe </a:t>
            </a:r>
            <a:r>
              <a:rPr lang="fr-FR" sz="1500" dirty="0" smtClean="0"/>
              <a:t>(sauf notation sur moteur PE – voir </a:t>
            </a:r>
            <a:r>
              <a:rPr lang="fr-FR" sz="1500" dirty="0" err="1" smtClean="0"/>
              <a:t>slides</a:t>
            </a:r>
            <a:r>
              <a:rPr lang="fr-FR" sz="1500" dirty="0" smtClean="0"/>
              <a:t> suivants) </a:t>
            </a:r>
          </a:p>
          <a:p>
            <a:pPr lvl="2" algn="just"/>
            <a:endParaRPr lang="fr-FR" sz="1500" dirty="0" smtClean="0">
              <a:solidFill>
                <a:schemeClr val="tx1"/>
              </a:solidFill>
            </a:endParaRPr>
          </a:p>
          <a:p>
            <a:pPr lvl="1" algn="just">
              <a:buFont typeface="Wingdings" panose="05000000000000000000" pitchFamily="2" charset="2"/>
              <a:buChar char="q"/>
            </a:pPr>
            <a:r>
              <a:rPr lang="fr-FR" sz="1500" b="1" i="1" u="sng" dirty="0" smtClean="0">
                <a:solidFill>
                  <a:schemeClr val="tx1"/>
                </a:solidFill>
              </a:rPr>
              <a:t>Grapper </a:t>
            </a:r>
            <a:r>
              <a:rPr lang="fr-FR" sz="1500" b="1" i="1" u="sng" dirty="0">
                <a:solidFill>
                  <a:schemeClr val="tx1"/>
                </a:solidFill>
              </a:rPr>
              <a:t>pour évaluer la qualité du </a:t>
            </a:r>
            <a:r>
              <a:rPr lang="fr-FR" sz="1500" b="1" i="1" u="sng" dirty="0" smtClean="0">
                <a:solidFill>
                  <a:schemeClr val="tx1"/>
                </a:solidFill>
              </a:rPr>
              <a:t>client :</a:t>
            </a:r>
          </a:p>
          <a:p>
            <a:pPr lvl="2" algn="just">
              <a:buFont typeface="Wingdings" panose="05000000000000000000" pitchFamily="2" charset="2"/>
              <a:buChar char="§"/>
            </a:pPr>
            <a:r>
              <a:rPr lang="fr-FR" sz="1500" dirty="0" smtClean="0">
                <a:solidFill>
                  <a:schemeClr val="tx1"/>
                </a:solidFill>
              </a:rPr>
              <a:t>Le </a:t>
            </a:r>
            <a:r>
              <a:rPr lang="fr-FR" sz="1500" dirty="0">
                <a:solidFill>
                  <a:schemeClr val="tx1"/>
                </a:solidFill>
              </a:rPr>
              <a:t>grappage permet le suivi des limites sur le </a:t>
            </a:r>
            <a:r>
              <a:rPr lang="fr-FR" sz="1500" dirty="0" smtClean="0">
                <a:solidFill>
                  <a:schemeClr val="tx1"/>
                </a:solidFill>
              </a:rPr>
              <a:t>groupe de clients</a:t>
            </a:r>
          </a:p>
          <a:p>
            <a:pPr lvl="2" algn="just">
              <a:buFont typeface="Wingdings" panose="05000000000000000000" pitchFamily="2" charset="2"/>
              <a:buChar char="§"/>
            </a:pPr>
            <a:r>
              <a:rPr lang="fr-FR" sz="1500" dirty="0" smtClean="0">
                <a:solidFill>
                  <a:schemeClr val="tx1"/>
                </a:solidFill>
              </a:rPr>
              <a:t>Le </a:t>
            </a:r>
            <a:r>
              <a:rPr lang="fr-FR" sz="1500" dirty="0" err="1">
                <a:solidFill>
                  <a:schemeClr val="tx1"/>
                </a:solidFill>
              </a:rPr>
              <a:t>grappage</a:t>
            </a:r>
            <a:r>
              <a:rPr lang="fr-FR" sz="1500" dirty="0">
                <a:solidFill>
                  <a:schemeClr val="tx1"/>
                </a:solidFill>
              </a:rPr>
              <a:t> </a:t>
            </a:r>
            <a:r>
              <a:rPr lang="fr-FR" sz="1500" dirty="0" smtClean="0">
                <a:solidFill>
                  <a:schemeClr val="tx1"/>
                </a:solidFill>
              </a:rPr>
              <a:t>est nécessaire pour l’application</a:t>
            </a:r>
            <a:r>
              <a:rPr lang="fr-FR" sz="1500" dirty="0" smtClean="0">
                <a:solidFill>
                  <a:srgbClr val="FF0000"/>
                </a:solidFill>
              </a:rPr>
              <a:t> </a:t>
            </a:r>
            <a:r>
              <a:rPr lang="fr-FR" sz="1500" dirty="0" smtClean="0">
                <a:solidFill>
                  <a:schemeClr val="tx1"/>
                </a:solidFill>
              </a:rPr>
              <a:t>du </a:t>
            </a:r>
            <a:r>
              <a:rPr lang="fr-FR" sz="1500" dirty="0">
                <a:solidFill>
                  <a:schemeClr val="tx1"/>
                </a:solidFill>
              </a:rPr>
              <a:t>schéma délégataire </a:t>
            </a:r>
            <a:endParaRPr lang="fr-FR" sz="1500" dirty="0" smtClean="0">
              <a:solidFill>
                <a:schemeClr val="tx1"/>
              </a:solidFill>
            </a:endParaRPr>
          </a:p>
          <a:p>
            <a:pPr marL="914400" lvl="2" indent="0" algn="just">
              <a:buNone/>
            </a:pPr>
            <a:endParaRPr lang="fr-FR" sz="1500" dirty="0" smtClean="0">
              <a:solidFill>
                <a:schemeClr val="tx1"/>
              </a:solidFill>
            </a:endParaRPr>
          </a:p>
          <a:p>
            <a:pPr marL="914400" lvl="2" indent="0" algn="just">
              <a:buNone/>
            </a:pPr>
            <a:r>
              <a:rPr lang="fr-FR" sz="1500" dirty="0" smtClean="0">
                <a:solidFill>
                  <a:schemeClr val="tx1"/>
                </a:solidFill>
              </a:rPr>
              <a:t>		</a:t>
            </a:r>
            <a:endParaRPr lang="fr-FR" sz="1500" dirty="0">
              <a:solidFill>
                <a:srgbClr val="FF0000"/>
              </a:solidFill>
            </a:endParaRPr>
          </a:p>
        </p:txBody>
      </p:sp>
      <p:sp>
        <p:nvSpPr>
          <p:cNvPr id="2" name="Espace réservé du texte 1"/>
          <p:cNvSpPr>
            <a:spLocks noGrp="1"/>
          </p:cNvSpPr>
          <p:nvPr>
            <p:ph type="body" sz="quarter" idx="16"/>
          </p:nvPr>
        </p:nvSpPr>
        <p:spPr/>
        <p:txBody>
          <a:bodyPr/>
          <a:lstStyle/>
          <a:p>
            <a:r>
              <a:rPr lang="fr-FR" altLang="fr-FR" dirty="0"/>
              <a:t>Pourquoi grapper ?</a:t>
            </a:r>
            <a:r>
              <a:rPr lang="fr-FR" altLang="fr-FR" sz="4000" dirty="0"/>
              <a:t/>
            </a:r>
            <a:br>
              <a:rPr lang="fr-FR" altLang="fr-FR" sz="4000" dirty="0"/>
            </a:br>
            <a:r>
              <a:rPr lang="fr-FR" altLang="fr-FR" sz="1900" i="1" dirty="0"/>
              <a:t>Un besoin de vision globale de l’environnement client</a:t>
            </a:r>
            <a:endParaRPr lang="fr-FR" sz="1900" dirty="0"/>
          </a:p>
        </p:txBody>
      </p:sp>
    </p:spTree>
    <p:extLst>
      <p:ext uri="{BB962C8B-B14F-4D97-AF65-F5344CB8AC3E}">
        <p14:creationId xmlns:p14="http://schemas.microsoft.com/office/powerpoint/2010/main" val="363280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 calcmode="lin" valueType="num">
                                      <p:cBhvr additive="base">
                                        <p:cTn id="1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additive="base">
                                        <p:cTn id="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anim calcmode="lin" valueType="num">
                                      <p:cBhvr additive="base">
                                        <p:cTn id="2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anim calcmode="lin" valueType="num">
                                      <p:cBhvr additive="base">
                                        <p:cTn id="3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 calcmode="lin" valueType="num">
                                      <p:cBhvr additive="base">
                                        <p:cTn id="3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12" end="12"/>
                                            </p:txEl>
                                          </p:spTgt>
                                        </p:tgtEl>
                                        <p:attrNameLst>
                                          <p:attrName>style.visibility</p:attrName>
                                        </p:attrNameLst>
                                      </p:cBhvr>
                                      <p:to>
                                        <p:strVal val="visible"/>
                                      </p:to>
                                    </p:set>
                                    <p:anim calcmode="lin" valueType="num">
                                      <p:cBhvr additive="base">
                                        <p:cTn id="3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2" end="1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anim calcmode="lin" valueType="num">
                                      <p:cBhvr additive="base">
                                        <p:cTn id="43"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98594" y="1336340"/>
            <a:ext cx="8527800" cy="5077267"/>
          </a:xfrm>
        </p:spPr>
        <p:txBody>
          <a:bodyPr/>
          <a:lstStyle/>
          <a:p>
            <a:pPr marL="0" indent="0" algn="just">
              <a:lnSpc>
                <a:spcPct val="100000"/>
              </a:lnSpc>
              <a:buNone/>
              <a:defRPr/>
            </a:pPr>
            <a:r>
              <a:rPr lang="fr-FR" sz="1600" dirty="0" smtClean="0">
                <a:solidFill>
                  <a:schemeClr val="tx1"/>
                </a:solidFill>
              </a:rPr>
              <a:t>Le </a:t>
            </a:r>
            <a:r>
              <a:rPr lang="fr-FR" sz="1600" dirty="0">
                <a:solidFill>
                  <a:schemeClr val="tx1"/>
                </a:solidFill>
              </a:rPr>
              <a:t>grappage doit être effectué systématiquement </a:t>
            </a:r>
            <a:r>
              <a:rPr lang="fr-FR" sz="1600" dirty="0" smtClean="0">
                <a:solidFill>
                  <a:schemeClr val="tx1"/>
                </a:solidFill>
              </a:rPr>
              <a:t>lors </a:t>
            </a:r>
            <a:r>
              <a:rPr lang="fr-FR" sz="1600" dirty="0">
                <a:solidFill>
                  <a:schemeClr val="tx1"/>
                </a:solidFill>
              </a:rPr>
              <a:t>de </a:t>
            </a:r>
            <a:r>
              <a:rPr lang="fr-FR" sz="1600" b="1" dirty="0">
                <a:solidFill>
                  <a:schemeClr val="tx1"/>
                </a:solidFill>
              </a:rPr>
              <a:t>l’entrée en </a:t>
            </a:r>
            <a:r>
              <a:rPr lang="fr-FR" sz="1600" b="1" dirty="0" smtClean="0">
                <a:solidFill>
                  <a:schemeClr val="tx1"/>
                </a:solidFill>
              </a:rPr>
              <a:t>relation</a:t>
            </a:r>
            <a:r>
              <a:rPr lang="fr-FR" sz="1600" dirty="0" smtClean="0">
                <a:solidFill>
                  <a:schemeClr val="tx1"/>
                </a:solidFill>
              </a:rPr>
              <a:t>. Il est nécessaire de créer toutes les structures pour lesquelles la CEGEE porte des encours ainsi que les têtes de groupe et de sous groupe </a:t>
            </a:r>
            <a:r>
              <a:rPr lang="fr-FR" sz="1600" u="sng" dirty="0" smtClean="0">
                <a:solidFill>
                  <a:schemeClr val="tx1"/>
                </a:solidFill>
              </a:rPr>
              <a:t>pour les groupes formels</a:t>
            </a:r>
            <a:r>
              <a:rPr lang="fr-FR" sz="1600" dirty="0" smtClean="0">
                <a:solidFill>
                  <a:schemeClr val="tx1"/>
                </a:solidFill>
              </a:rPr>
              <a:t> (</a:t>
            </a:r>
            <a:r>
              <a:rPr lang="fr-FR" sz="1600" b="1" dirty="0" smtClean="0">
                <a:solidFill>
                  <a:schemeClr val="bg2">
                    <a:lumMod val="10000"/>
                  </a:schemeClr>
                </a:solidFill>
              </a:rPr>
              <a:t>et ce même si la CEGEE n’est pas engagée</a:t>
            </a:r>
            <a:r>
              <a:rPr lang="fr-FR" sz="1600" dirty="0" smtClean="0">
                <a:solidFill>
                  <a:schemeClr val="tx1"/>
                </a:solidFill>
              </a:rPr>
              <a:t>). Il préférable de </a:t>
            </a:r>
            <a:r>
              <a:rPr lang="fr-FR" sz="1600" b="1" dirty="0" smtClean="0">
                <a:solidFill>
                  <a:schemeClr val="tx1"/>
                </a:solidFill>
              </a:rPr>
              <a:t>commencer</a:t>
            </a:r>
            <a:r>
              <a:rPr lang="fr-FR" sz="1600" dirty="0" smtClean="0">
                <a:solidFill>
                  <a:schemeClr val="tx1"/>
                </a:solidFill>
              </a:rPr>
              <a:t> le grappage formel par </a:t>
            </a:r>
            <a:r>
              <a:rPr lang="fr-FR" sz="1600" b="1" dirty="0" smtClean="0">
                <a:solidFill>
                  <a:schemeClr val="tx1"/>
                </a:solidFill>
              </a:rPr>
              <a:t>la tête de groupe</a:t>
            </a:r>
            <a:r>
              <a:rPr lang="fr-FR" sz="1600" dirty="0" smtClean="0">
                <a:solidFill>
                  <a:schemeClr val="tx1"/>
                </a:solidFill>
              </a:rPr>
              <a:t> si celui-ci n’existe pas déjà dans MyWay. </a:t>
            </a:r>
          </a:p>
          <a:p>
            <a:pPr marL="0" indent="0" algn="just">
              <a:lnSpc>
                <a:spcPct val="100000"/>
              </a:lnSpc>
              <a:buNone/>
              <a:defRPr/>
            </a:pPr>
            <a:r>
              <a:rPr lang="fr-FR" sz="1600" dirty="0" smtClean="0">
                <a:solidFill>
                  <a:schemeClr val="tx1"/>
                </a:solidFill>
              </a:rPr>
              <a:t>Il </a:t>
            </a:r>
            <a:r>
              <a:rPr lang="fr-FR" sz="1600" dirty="0">
                <a:solidFill>
                  <a:schemeClr val="tx1"/>
                </a:solidFill>
              </a:rPr>
              <a:t>doit être revu au fil de l’eau :</a:t>
            </a:r>
          </a:p>
          <a:p>
            <a:pPr lvl="1">
              <a:lnSpc>
                <a:spcPct val="100000"/>
              </a:lnSpc>
              <a:buFont typeface="Wingdings" panose="05000000000000000000" pitchFamily="2" charset="2"/>
              <a:buChar char="q"/>
              <a:defRPr/>
            </a:pPr>
            <a:r>
              <a:rPr lang="fr-FR" sz="1600" dirty="0" smtClean="0">
                <a:solidFill>
                  <a:schemeClr val="tx1"/>
                </a:solidFill>
              </a:rPr>
              <a:t>a </a:t>
            </a:r>
            <a:r>
              <a:rPr lang="fr-FR" sz="1600" dirty="0">
                <a:solidFill>
                  <a:schemeClr val="tx1"/>
                </a:solidFill>
              </a:rPr>
              <a:t>minima </a:t>
            </a:r>
            <a:r>
              <a:rPr lang="fr-FR" sz="1600" dirty="0" smtClean="0">
                <a:solidFill>
                  <a:schemeClr val="tx1"/>
                </a:solidFill>
              </a:rPr>
              <a:t>annuellement</a:t>
            </a:r>
            <a:endParaRPr lang="fr-FR" sz="1600" dirty="0">
              <a:solidFill>
                <a:schemeClr val="tx1"/>
              </a:solidFill>
            </a:endParaRPr>
          </a:p>
          <a:p>
            <a:pPr lvl="1" algn="just">
              <a:lnSpc>
                <a:spcPct val="100000"/>
              </a:lnSpc>
              <a:buFont typeface="Wingdings" panose="05000000000000000000" pitchFamily="2" charset="2"/>
              <a:buChar char="q"/>
              <a:defRPr/>
            </a:pPr>
            <a:r>
              <a:rPr lang="fr-FR" sz="1600" dirty="0" smtClean="0">
                <a:solidFill>
                  <a:schemeClr val="tx1"/>
                </a:solidFill>
              </a:rPr>
              <a:t>lors </a:t>
            </a:r>
            <a:r>
              <a:rPr lang="fr-FR" sz="1600" dirty="0">
                <a:solidFill>
                  <a:schemeClr val="tx1"/>
                </a:solidFill>
              </a:rPr>
              <a:t>de la survenance d’événements (fusion, cession, …) </a:t>
            </a:r>
            <a:endParaRPr lang="fr-FR" sz="1600" dirty="0" smtClean="0">
              <a:solidFill>
                <a:schemeClr val="tx1"/>
              </a:solidFill>
            </a:endParaRPr>
          </a:p>
          <a:p>
            <a:pPr lvl="1" algn="just">
              <a:lnSpc>
                <a:spcPct val="100000"/>
              </a:lnSpc>
              <a:buFont typeface="Wingdings" panose="05000000000000000000" pitchFamily="2" charset="2"/>
              <a:buChar char="q"/>
              <a:defRPr/>
            </a:pPr>
            <a:r>
              <a:rPr lang="fr-FR" sz="1600" dirty="0" smtClean="0">
                <a:solidFill>
                  <a:schemeClr val="tx1"/>
                </a:solidFill>
              </a:rPr>
              <a:t>à chaque </a:t>
            </a:r>
            <a:r>
              <a:rPr lang="fr-FR" sz="1600" dirty="0">
                <a:solidFill>
                  <a:schemeClr val="tx1"/>
                </a:solidFill>
              </a:rPr>
              <a:t>demande d’octroi de </a:t>
            </a:r>
            <a:r>
              <a:rPr lang="fr-FR" sz="1600" dirty="0" smtClean="0">
                <a:solidFill>
                  <a:schemeClr val="tx1"/>
                </a:solidFill>
              </a:rPr>
              <a:t>crédit</a:t>
            </a:r>
          </a:p>
          <a:p>
            <a:pPr marL="0" indent="0">
              <a:lnSpc>
                <a:spcPct val="100000"/>
              </a:lnSpc>
              <a:buNone/>
            </a:pPr>
            <a:r>
              <a:rPr lang="fr-FR" sz="1600" dirty="0" smtClean="0">
                <a:solidFill>
                  <a:schemeClr val="tx1"/>
                </a:solidFill>
              </a:rPr>
              <a:t>Le </a:t>
            </a:r>
            <a:r>
              <a:rPr lang="fr-FR" sz="1600" dirty="0">
                <a:solidFill>
                  <a:schemeClr val="tx1"/>
                </a:solidFill>
              </a:rPr>
              <a:t>grappage se formalise dans </a:t>
            </a:r>
            <a:r>
              <a:rPr lang="fr-FR" sz="1600" dirty="0" smtClean="0">
                <a:solidFill>
                  <a:schemeClr val="tx1"/>
                </a:solidFill>
              </a:rPr>
              <a:t>MyWay dans la rubrique suivante :</a:t>
            </a:r>
          </a:p>
          <a:p>
            <a:pPr lvl="1">
              <a:lnSpc>
                <a:spcPct val="100000"/>
              </a:lnSpc>
              <a:buFont typeface="Wingdings" panose="05000000000000000000" pitchFamily="2" charset="2"/>
              <a:buChar char="q"/>
            </a:pPr>
            <a:r>
              <a:rPr lang="fr-FR" sz="1600" dirty="0" smtClean="0">
                <a:solidFill>
                  <a:schemeClr val="tx1"/>
                </a:solidFill>
              </a:rPr>
              <a:t>Synthèse client-&gt; Connaissance client-&gt; Grappage</a:t>
            </a:r>
            <a:endParaRPr lang="fr-FR" sz="1600" dirty="0">
              <a:solidFill>
                <a:schemeClr val="tx1"/>
              </a:solidFill>
            </a:endParaRPr>
          </a:p>
          <a:p>
            <a:pPr marL="0" indent="0">
              <a:buNone/>
            </a:pPr>
            <a:endParaRPr lang="fr-FR" dirty="0"/>
          </a:p>
        </p:txBody>
      </p:sp>
      <p:sp>
        <p:nvSpPr>
          <p:cNvPr id="2" name="Espace réservé du texte 1"/>
          <p:cNvSpPr>
            <a:spLocks noGrp="1"/>
          </p:cNvSpPr>
          <p:nvPr>
            <p:ph type="body" sz="quarter" idx="16"/>
          </p:nvPr>
        </p:nvSpPr>
        <p:spPr/>
        <p:txBody>
          <a:bodyPr/>
          <a:lstStyle/>
          <a:p>
            <a:r>
              <a:rPr lang="fr-FR" altLang="fr-FR" dirty="0"/>
              <a:t>Quand effectuer le grappage ? </a:t>
            </a:r>
            <a:r>
              <a:rPr lang="fr-FR" altLang="fr-FR" sz="8000" dirty="0"/>
              <a:t/>
            </a:r>
            <a:br>
              <a:rPr lang="fr-FR" altLang="fr-FR" sz="8000" dirty="0"/>
            </a:br>
            <a:r>
              <a:rPr lang="fr-FR" altLang="fr-FR" sz="1900" i="1" dirty="0"/>
              <a:t>Un grappage à effectuer au fil de l’eau…</a:t>
            </a:r>
            <a:endParaRPr lang="fr-FR" sz="1900" dirty="0"/>
          </a:p>
        </p:txBody>
      </p:sp>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5055" t="23333" r="7444" b="18703"/>
          <a:stretch/>
        </p:blipFill>
        <p:spPr bwMode="auto">
          <a:xfrm>
            <a:off x="1989609" y="4455020"/>
            <a:ext cx="3240360" cy="2048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Connecteur droit avec flèche 6"/>
          <p:cNvCxnSpPr/>
          <p:nvPr/>
        </p:nvCxnSpPr>
        <p:spPr>
          <a:xfrm flipV="1">
            <a:off x="5229969" y="5581650"/>
            <a:ext cx="1027956" cy="83195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6410672" y="5460754"/>
            <a:ext cx="1656184" cy="307777"/>
          </a:xfrm>
          <a:prstGeom prst="rect">
            <a:avLst/>
          </a:prstGeom>
          <a:noFill/>
        </p:spPr>
        <p:txBody>
          <a:bodyPr wrap="square" rtlCol="0">
            <a:spAutoFit/>
          </a:bodyPr>
          <a:lstStyle/>
          <a:p>
            <a:r>
              <a:rPr lang="fr-FR" sz="1400" dirty="0" smtClean="0"/>
              <a:t>Connaissance client</a:t>
            </a:r>
            <a:endParaRPr lang="fr-FR" sz="1400" dirty="0"/>
          </a:p>
        </p:txBody>
      </p:sp>
      <p:sp>
        <p:nvSpPr>
          <p:cNvPr id="6" name="Ellipse 5"/>
          <p:cNvSpPr/>
          <p:nvPr/>
        </p:nvSpPr>
        <p:spPr>
          <a:xfrm>
            <a:off x="4797921" y="6289231"/>
            <a:ext cx="432048" cy="248755"/>
          </a:xfrm>
          <a:prstGeom prst="ellipse">
            <a:avLst/>
          </a:prstGeom>
          <a:solidFill>
            <a:srgbClr val="00B0F0">
              <a:alpha val="0"/>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5157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3628" t="13019" r="1138" b="-291"/>
          <a:stretch/>
        </p:blipFill>
        <p:spPr bwMode="auto">
          <a:xfrm>
            <a:off x="2050841" y="1495801"/>
            <a:ext cx="4715886" cy="258669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Espace réservé du contenu 3"/>
          <p:cNvSpPr>
            <a:spLocks noGrp="1"/>
          </p:cNvSpPr>
          <p:nvPr>
            <p:ph idx="1"/>
          </p:nvPr>
        </p:nvSpPr>
        <p:spPr>
          <a:xfrm>
            <a:off x="264816" y="1117600"/>
            <a:ext cx="8527800" cy="5226050"/>
          </a:xfrm>
        </p:spPr>
        <p:txBody>
          <a:bodyPr>
            <a:normAutofit fontScale="62500" lnSpcReduction="20000"/>
          </a:bodyPr>
          <a:lstStyle/>
          <a:p>
            <a:pPr marL="457200" lvl="1" indent="0">
              <a:buNone/>
            </a:pPr>
            <a:r>
              <a:rPr lang="fr-FR" sz="1900" dirty="0"/>
              <a:t>Synthèse client-&gt; Connaissance client-&gt; Grappage</a:t>
            </a:r>
          </a:p>
          <a:p>
            <a:pPr marL="0" lvl="1" indent="0">
              <a:buNone/>
            </a:pPr>
            <a:endParaRPr lang="fr-FR" sz="1600" dirty="0" smtClean="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dirty="0" smtClean="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dirty="0" smtClean="0">
              <a:solidFill>
                <a:schemeClr val="tx1"/>
              </a:solidFill>
            </a:endParaRPr>
          </a:p>
          <a:p>
            <a:pPr marL="0" lvl="1" indent="0">
              <a:buNone/>
            </a:pPr>
            <a:endParaRPr lang="fr-FR" sz="1600" dirty="0">
              <a:solidFill>
                <a:schemeClr val="tx1"/>
              </a:solidFill>
            </a:endParaRPr>
          </a:p>
          <a:p>
            <a:pPr marL="0" lvl="1" indent="0">
              <a:buNone/>
            </a:pPr>
            <a:endParaRPr lang="fr-FR" sz="1600" u="sng" dirty="0" smtClean="0">
              <a:solidFill>
                <a:schemeClr val="tx1"/>
              </a:solidFill>
            </a:endParaRPr>
          </a:p>
          <a:p>
            <a:pPr marL="0" lvl="1" indent="0">
              <a:lnSpc>
                <a:spcPct val="120000"/>
              </a:lnSpc>
              <a:buNone/>
            </a:pPr>
            <a:endParaRPr lang="fr-FR" sz="1600" u="sng" dirty="0" smtClean="0">
              <a:solidFill>
                <a:schemeClr val="tx1"/>
              </a:solidFill>
            </a:endParaRPr>
          </a:p>
          <a:p>
            <a:pPr marL="0" lvl="1" indent="0">
              <a:lnSpc>
                <a:spcPct val="120000"/>
              </a:lnSpc>
              <a:buNone/>
            </a:pPr>
            <a:endParaRPr lang="fr-FR" u="sng" dirty="0"/>
          </a:p>
          <a:p>
            <a:pPr marL="0" lvl="1" indent="0">
              <a:lnSpc>
                <a:spcPct val="120000"/>
              </a:lnSpc>
              <a:buNone/>
            </a:pPr>
            <a:r>
              <a:rPr lang="fr-FR" sz="1900" u="sng" dirty="0" smtClean="0">
                <a:solidFill>
                  <a:schemeClr val="tx1"/>
                </a:solidFill>
              </a:rPr>
              <a:t>Etape 1 :</a:t>
            </a:r>
            <a:r>
              <a:rPr lang="fr-FR" sz="1900" dirty="0" smtClean="0">
                <a:solidFill>
                  <a:schemeClr val="tx1"/>
                </a:solidFill>
              </a:rPr>
              <a:t> Définir le nom du groupe</a:t>
            </a:r>
          </a:p>
          <a:p>
            <a:pPr marL="0" lvl="1" indent="0">
              <a:lnSpc>
                <a:spcPct val="120000"/>
              </a:lnSpc>
              <a:buNone/>
            </a:pPr>
            <a:r>
              <a:rPr lang="fr-FR" sz="1900" u="sng" dirty="0" smtClean="0">
                <a:solidFill>
                  <a:schemeClr val="tx1"/>
                </a:solidFill>
              </a:rPr>
              <a:t>Etape 2 :</a:t>
            </a:r>
            <a:r>
              <a:rPr lang="fr-FR" sz="1900" dirty="0" smtClean="0">
                <a:solidFill>
                  <a:schemeClr val="tx1"/>
                </a:solidFill>
              </a:rPr>
              <a:t> Définir le type de groupe (Formel ou Informel intégré ou Informel  personnel) </a:t>
            </a:r>
          </a:p>
          <a:p>
            <a:pPr marL="0" lvl="1" indent="0" algn="just">
              <a:lnSpc>
                <a:spcPct val="120000"/>
              </a:lnSpc>
              <a:buNone/>
            </a:pPr>
            <a:r>
              <a:rPr lang="fr-FR" sz="1900" u="sng" dirty="0" smtClean="0">
                <a:solidFill>
                  <a:schemeClr val="tx1"/>
                </a:solidFill>
              </a:rPr>
              <a:t>Etape 3 :</a:t>
            </a:r>
            <a:r>
              <a:rPr lang="fr-FR" sz="1900" dirty="0" smtClean="0">
                <a:solidFill>
                  <a:schemeClr val="tx1"/>
                </a:solidFill>
              </a:rPr>
              <a:t> Insérer l’identifiant groupe national (</a:t>
            </a:r>
            <a:r>
              <a:rPr lang="fr-FR" sz="1900" dirty="0" smtClean="0">
                <a:solidFill>
                  <a:schemeClr val="bg2">
                    <a:lumMod val="10000"/>
                  </a:schemeClr>
                </a:solidFill>
              </a:rPr>
              <a:t>cas notamment pour les grands </a:t>
            </a:r>
            <a:r>
              <a:rPr lang="fr-FR" sz="1900" dirty="0" err="1" smtClean="0">
                <a:solidFill>
                  <a:schemeClr val="bg2">
                    <a:lumMod val="10000"/>
                  </a:schemeClr>
                </a:solidFill>
              </a:rPr>
              <a:t>corporate</a:t>
            </a:r>
            <a:r>
              <a:rPr lang="fr-FR" sz="1900" dirty="0" smtClean="0">
                <a:solidFill>
                  <a:schemeClr val="bg2">
                    <a:lumMod val="10000"/>
                  </a:schemeClr>
                </a:solidFill>
              </a:rPr>
              <a:t>, peu fréquent sur le Pro</a:t>
            </a:r>
            <a:r>
              <a:rPr lang="fr-FR" sz="1900" dirty="0" smtClean="0">
                <a:solidFill>
                  <a:schemeClr val="tx1"/>
                </a:solidFill>
              </a:rPr>
              <a:t>) si celui-ci existe (information issue de l’outil Risques RFT (demande à faire auprès de la DRC - Service risque de crédit)</a:t>
            </a:r>
          </a:p>
          <a:p>
            <a:pPr marL="0" lvl="1" indent="0" algn="just">
              <a:lnSpc>
                <a:spcPct val="120000"/>
              </a:lnSpc>
              <a:buNone/>
            </a:pPr>
            <a:r>
              <a:rPr lang="fr-FR" sz="1900" u="sng" dirty="0" smtClean="0">
                <a:solidFill>
                  <a:schemeClr val="tx1"/>
                </a:solidFill>
              </a:rPr>
              <a:t>Etape 4 :</a:t>
            </a:r>
            <a:r>
              <a:rPr lang="fr-FR" sz="1900" dirty="0" smtClean="0">
                <a:solidFill>
                  <a:schemeClr val="tx1"/>
                </a:solidFill>
              </a:rPr>
              <a:t> Insérer d’autres structures dans la grappe en recherchant les personnes concernées et suivre les recommandations</a:t>
            </a:r>
          </a:p>
          <a:p>
            <a:pPr marL="0" lvl="1" indent="0" algn="just">
              <a:lnSpc>
                <a:spcPct val="120000"/>
              </a:lnSpc>
              <a:buNone/>
            </a:pPr>
            <a:r>
              <a:rPr lang="fr-FR" sz="1900" u="sng" dirty="0" smtClean="0">
                <a:solidFill>
                  <a:schemeClr val="tx1"/>
                </a:solidFill>
              </a:rPr>
              <a:t>Etape 5 :</a:t>
            </a:r>
            <a:r>
              <a:rPr lang="fr-FR" sz="1900" dirty="0" smtClean="0">
                <a:solidFill>
                  <a:schemeClr val="tx1"/>
                </a:solidFill>
              </a:rPr>
              <a:t> Appuyer sur le bouton « Enregistrer »</a:t>
            </a:r>
          </a:p>
          <a:p>
            <a:pPr marL="0" lvl="1" indent="0" algn="just">
              <a:lnSpc>
                <a:spcPct val="120000"/>
              </a:lnSpc>
              <a:buNone/>
            </a:pPr>
            <a:r>
              <a:rPr lang="fr-FR" sz="1900" u="sng" dirty="0" smtClean="0">
                <a:solidFill>
                  <a:schemeClr val="tx1"/>
                </a:solidFill>
              </a:rPr>
              <a:t>Etape 6 : </a:t>
            </a:r>
            <a:r>
              <a:rPr lang="fr-FR" sz="1900" dirty="0" smtClean="0">
                <a:solidFill>
                  <a:schemeClr val="tx1"/>
                </a:solidFill>
              </a:rPr>
              <a:t>Envoyer les clients à la notation via Administratif -&gt; Cotation -&gt; Demande Note. (la notation NIE sera généré sous quelques jours)</a:t>
            </a:r>
          </a:p>
          <a:p>
            <a:pPr marL="0" lvl="1" indent="0" algn="ctr">
              <a:lnSpc>
                <a:spcPct val="120000"/>
              </a:lnSpc>
              <a:buNone/>
            </a:pPr>
            <a:r>
              <a:rPr lang="fr-FR" sz="2400" b="1" dirty="0" smtClean="0">
                <a:solidFill>
                  <a:schemeClr val="tx1"/>
                </a:solidFill>
              </a:rPr>
              <a:t>Attention l’étape 6 est à effectuer pour chaque entité </a:t>
            </a:r>
            <a:r>
              <a:rPr lang="fr-FR" sz="2400" b="1" dirty="0" err="1" smtClean="0">
                <a:solidFill>
                  <a:schemeClr val="tx1"/>
                </a:solidFill>
              </a:rPr>
              <a:t>grappée</a:t>
            </a:r>
            <a:r>
              <a:rPr lang="fr-FR" sz="2400" b="1" dirty="0" smtClean="0">
                <a:solidFill>
                  <a:schemeClr val="tx1"/>
                </a:solidFill>
              </a:rPr>
              <a:t>.</a:t>
            </a:r>
          </a:p>
          <a:p>
            <a:pPr marL="0" lvl="1" indent="0" algn="ctr">
              <a:lnSpc>
                <a:spcPct val="120000"/>
              </a:lnSpc>
              <a:buNone/>
            </a:pPr>
            <a:endParaRPr lang="fr-FR" sz="2400" dirty="0">
              <a:solidFill>
                <a:schemeClr val="tx1"/>
              </a:solidFill>
            </a:endParaRPr>
          </a:p>
        </p:txBody>
      </p:sp>
      <p:sp>
        <p:nvSpPr>
          <p:cNvPr id="2" name="Espace réservé du texte 1"/>
          <p:cNvSpPr>
            <a:spLocks noGrp="1"/>
          </p:cNvSpPr>
          <p:nvPr>
            <p:ph type="body" sz="quarter" idx="16"/>
          </p:nvPr>
        </p:nvSpPr>
        <p:spPr/>
        <p:txBody>
          <a:bodyPr/>
          <a:lstStyle/>
          <a:p>
            <a:r>
              <a:rPr lang="fr-FR" dirty="0"/>
              <a:t>Le grappage dans MyWay</a:t>
            </a:r>
          </a:p>
        </p:txBody>
      </p:sp>
      <p:cxnSp>
        <p:nvCxnSpPr>
          <p:cNvPr id="6" name="Connecteur droit avec flèche 5"/>
          <p:cNvCxnSpPr>
            <a:endCxn id="27" idx="1"/>
          </p:cNvCxnSpPr>
          <p:nvPr/>
        </p:nvCxnSpPr>
        <p:spPr>
          <a:xfrm>
            <a:off x="6766727" y="4035487"/>
            <a:ext cx="196632" cy="1"/>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432224" y="1577377"/>
            <a:ext cx="1008112" cy="307777"/>
          </a:xfrm>
          <a:prstGeom prst="rect">
            <a:avLst/>
          </a:prstGeom>
          <a:noFill/>
        </p:spPr>
        <p:txBody>
          <a:bodyPr wrap="square" rtlCol="0">
            <a:spAutoFit/>
          </a:bodyPr>
          <a:lstStyle/>
          <a:p>
            <a:r>
              <a:rPr lang="fr-FR" sz="1400" dirty="0" smtClean="0"/>
              <a:t>Etape 1</a:t>
            </a:r>
            <a:endParaRPr lang="fr-FR" sz="1400" dirty="0"/>
          </a:p>
        </p:txBody>
      </p:sp>
      <p:sp>
        <p:nvSpPr>
          <p:cNvPr id="9" name="ZoneTexte 8"/>
          <p:cNvSpPr txBox="1"/>
          <p:nvPr/>
        </p:nvSpPr>
        <p:spPr>
          <a:xfrm>
            <a:off x="432224" y="1883842"/>
            <a:ext cx="1008112" cy="307777"/>
          </a:xfrm>
          <a:prstGeom prst="rect">
            <a:avLst/>
          </a:prstGeom>
          <a:noFill/>
        </p:spPr>
        <p:txBody>
          <a:bodyPr wrap="square" rtlCol="0">
            <a:spAutoFit/>
          </a:bodyPr>
          <a:lstStyle/>
          <a:p>
            <a:r>
              <a:rPr lang="fr-FR" sz="1400" dirty="0" smtClean="0"/>
              <a:t>Etape 3</a:t>
            </a:r>
            <a:endParaRPr lang="fr-FR" sz="1400" dirty="0"/>
          </a:p>
        </p:txBody>
      </p:sp>
      <p:cxnSp>
        <p:nvCxnSpPr>
          <p:cNvPr id="11" name="Connecteur droit avec flèche 10"/>
          <p:cNvCxnSpPr>
            <a:endCxn id="8" idx="3"/>
          </p:cNvCxnSpPr>
          <p:nvPr/>
        </p:nvCxnSpPr>
        <p:spPr>
          <a:xfrm flipH="1">
            <a:off x="1440336" y="1729623"/>
            <a:ext cx="1296144" cy="1643"/>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endCxn id="9" idx="3"/>
          </p:cNvCxnSpPr>
          <p:nvPr/>
        </p:nvCxnSpPr>
        <p:spPr>
          <a:xfrm flipH="1">
            <a:off x="1440336" y="1885154"/>
            <a:ext cx="1368152" cy="152577"/>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5210551" y="2454660"/>
            <a:ext cx="1826563"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368724" y="3773072"/>
            <a:ext cx="1368152" cy="307777"/>
          </a:xfrm>
          <a:prstGeom prst="rect">
            <a:avLst/>
          </a:prstGeom>
          <a:noFill/>
        </p:spPr>
        <p:txBody>
          <a:bodyPr wrap="square" rtlCol="0">
            <a:spAutoFit/>
          </a:bodyPr>
          <a:lstStyle/>
          <a:p>
            <a:r>
              <a:rPr lang="fr-FR" sz="1400" dirty="0" smtClean="0"/>
              <a:t>Etape 4</a:t>
            </a:r>
            <a:endParaRPr lang="fr-FR" sz="1400" dirty="0"/>
          </a:p>
        </p:txBody>
      </p:sp>
      <p:sp>
        <p:nvSpPr>
          <p:cNvPr id="19" name="ZoneTexte 18"/>
          <p:cNvSpPr txBox="1"/>
          <p:nvPr/>
        </p:nvSpPr>
        <p:spPr>
          <a:xfrm>
            <a:off x="7143379" y="2300771"/>
            <a:ext cx="1008112" cy="307777"/>
          </a:xfrm>
          <a:prstGeom prst="rect">
            <a:avLst/>
          </a:prstGeom>
          <a:noFill/>
        </p:spPr>
        <p:txBody>
          <a:bodyPr wrap="square" rtlCol="0">
            <a:spAutoFit/>
          </a:bodyPr>
          <a:lstStyle/>
          <a:p>
            <a:r>
              <a:rPr lang="fr-FR" sz="1400" dirty="0" smtClean="0"/>
              <a:t>Etape 2</a:t>
            </a:r>
            <a:endParaRPr lang="fr-FR" sz="1400" dirty="0"/>
          </a:p>
        </p:txBody>
      </p:sp>
      <p:sp>
        <p:nvSpPr>
          <p:cNvPr id="27" name="ZoneTexte 26"/>
          <p:cNvSpPr txBox="1"/>
          <p:nvPr/>
        </p:nvSpPr>
        <p:spPr>
          <a:xfrm>
            <a:off x="6963359" y="3881599"/>
            <a:ext cx="1368152" cy="307777"/>
          </a:xfrm>
          <a:prstGeom prst="rect">
            <a:avLst/>
          </a:prstGeom>
          <a:noFill/>
        </p:spPr>
        <p:txBody>
          <a:bodyPr wrap="square" rtlCol="0">
            <a:spAutoFit/>
          </a:bodyPr>
          <a:lstStyle/>
          <a:p>
            <a:r>
              <a:rPr lang="fr-FR" sz="1400" dirty="0" smtClean="0"/>
              <a:t>Etape 5 </a:t>
            </a:r>
            <a:endParaRPr lang="fr-FR" sz="1400" dirty="0"/>
          </a:p>
        </p:txBody>
      </p:sp>
      <p:cxnSp>
        <p:nvCxnSpPr>
          <p:cNvPr id="39" name="Connecteur droit avec flèche 38"/>
          <p:cNvCxnSpPr/>
          <p:nvPr/>
        </p:nvCxnSpPr>
        <p:spPr>
          <a:xfrm flipH="1">
            <a:off x="1416133" y="4004243"/>
            <a:ext cx="2635167"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33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8" end="18"/>
                                            </p:txEl>
                                          </p:spTgt>
                                        </p:tgtEl>
                                        <p:attrNameLst>
                                          <p:attrName>style.visibility</p:attrName>
                                        </p:attrNameLst>
                                      </p:cBhvr>
                                      <p:to>
                                        <p:strVal val="visible"/>
                                      </p:to>
                                    </p:set>
                                    <p:anim calcmode="lin" valueType="num">
                                      <p:cBhvr additive="base">
                                        <p:cTn id="7" dur="500" fill="hold"/>
                                        <p:tgtEl>
                                          <p:spTgt spid="4">
                                            <p:txEl>
                                              <p:pRg st="18" end="1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19" end="19"/>
                                            </p:txEl>
                                          </p:spTgt>
                                        </p:tgtEl>
                                        <p:attrNameLst>
                                          <p:attrName>style.visibility</p:attrName>
                                        </p:attrNameLst>
                                      </p:cBhvr>
                                      <p:to>
                                        <p:strVal val="visible"/>
                                      </p:to>
                                    </p:set>
                                    <p:animEffect transition="in" filter="fade">
                                      <p:cBhvr>
                                        <p:cTn id="19" dur="500"/>
                                        <p:tgtEl>
                                          <p:spTgt spid="4">
                                            <p:txEl>
                                              <p:pRg st="19" end="1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4">
                                            <p:txEl>
                                              <p:pRg st="20" end="20"/>
                                            </p:txEl>
                                          </p:spTgt>
                                        </p:tgtEl>
                                        <p:attrNameLst>
                                          <p:attrName>style.visibility</p:attrName>
                                        </p:attrNameLst>
                                      </p:cBhvr>
                                      <p:to>
                                        <p:strVal val="visible"/>
                                      </p:to>
                                    </p:set>
                                    <p:anim calcmode="lin" valueType="num">
                                      <p:cBhvr additive="base">
                                        <p:cTn id="44" dur="500" fill="hold"/>
                                        <p:tgtEl>
                                          <p:spTgt spid="4">
                                            <p:txEl>
                                              <p:pRg st="20" end="2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xEl>
                                              <p:pRg st="21" end="21"/>
                                            </p:txEl>
                                          </p:spTgt>
                                        </p:tgtEl>
                                        <p:attrNameLst>
                                          <p:attrName>style.visibility</p:attrName>
                                        </p:attrNameLst>
                                      </p:cBhvr>
                                      <p:to>
                                        <p:strVal val="visible"/>
                                      </p:to>
                                    </p:set>
                                    <p:anim calcmode="lin" valueType="num">
                                      <p:cBhvr additive="base">
                                        <p:cTn id="60" dur="500" fill="hold"/>
                                        <p:tgtEl>
                                          <p:spTgt spid="4">
                                            <p:txEl>
                                              <p:pRg st="21" end="2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
                                            <p:txEl>
                                              <p:pRg st="22" end="22"/>
                                            </p:txEl>
                                          </p:spTgt>
                                        </p:tgtEl>
                                        <p:attrNameLst>
                                          <p:attrName>style.visibility</p:attrName>
                                        </p:attrNameLst>
                                      </p:cBhvr>
                                      <p:to>
                                        <p:strVal val="visible"/>
                                      </p:to>
                                    </p:set>
                                    <p:anim calcmode="lin" valueType="num">
                                      <p:cBhvr additive="base">
                                        <p:cTn id="66" dur="500" fill="hold"/>
                                        <p:tgtEl>
                                          <p:spTgt spid="4">
                                            <p:txEl>
                                              <p:pRg st="22" end="2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22" end="22"/>
                                            </p:txEl>
                                          </p:spTgt>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ppt_x"/>
                                          </p:val>
                                        </p:tav>
                                        <p:tav tm="100000">
                                          <p:val>
                                            <p:strVal val="#ppt_x"/>
                                          </p:val>
                                        </p:tav>
                                      </p:tavLst>
                                    </p:anim>
                                    <p:anim calcmode="lin" valueType="num">
                                      <p:cBhvr additive="base">
                                        <p:cTn id="7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4">
                                            <p:txEl>
                                              <p:pRg st="23" end="23"/>
                                            </p:txEl>
                                          </p:spTgt>
                                        </p:tgtEl>
                                        <p:attrNameLst>
                                          <p:attrName>style.visibility</p:attrName>
                                        </p:attrNameLst>
                                      </p:cBhvr>
                                      <p:to>
                                        <p:strVal val="visible"/>
                                      </p:to>
                                    </p:set>
                                    <p:anim calcmode="lin" valueType="num">
                                      <p:cBhvr additive="base">
                                        <p:cTn id="76" dur="500" fill="hold"/>
                                        <p:tgtEl>
                                          <p:spTgt spid="4">
                                            <p:txEl>
                                              <p:pRg st="23" end="23"/>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4">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4">
                                            <p:txEl>
                                              <p:pRg st="24" end="24"/>
                                            </p:txEl>
                                          </p:spTgt>
                                        </p:tgtEl>
                                        <p:attrNameLst>
                                          <p:attrName>style.visibility</p:attrName>
                                        </p:attrNameLst>
                                      </p:cBhvr>
                                      <p:to>
                                        <p:strVal val="visible"/>
                                      </p:to>
                                    </p:set>
                                    <p:anim calcmode="lin" valueType="num">
                                      <p:cBhvr additive="base">
                                        <p:cTn id="82" dur="500" fill="hold"/>
                                        <p:tgtEl>
                                          <p:spTgt spid="4">
                                            <p:txEl>
                                              <p:pRg st="24" end="24"/>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4">
                                            <p:txEl>
                                              <p:pRg st="24" end="24"/>
                                            </p:txEl>
                                          </p:spTgt>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 fill="hold"/>
                                        <p:tgtEl>
                                          <p:spTgt spid="27"/>
                                        </p:tgtEl>
                                        <p:attrNameLst>
                                          <p:attrName>ppt_x</p:attrName>
                                        </p:attrNameLst>
                                      </p:cBhvr>
                                      <p:tavLst>
                                        <p:tav tm="0">
                                          <p:val>
                                            <p:strVal val="#ppt_x"/>
                                          </p:val>
                                        </p:tav>
                                        <p:tav tm="100000">
                                          <p:val>
                                            <p:strVal val="#ppt_x"/>
                                          </p:val>
                                        </p:tav>
                                      </p:tavLst>
                                    </p:anim>
                                    <p:anim calcmode="lin" valueType="num">
                                      <p:cBhvr additive="base">
                                        <p:cTn id="8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39"/>
                                        </p:tgtEl>
                                        <p:attrNameLst>
                                          <p:attrName>style.visibility</p:attrName>
                                        </p:attrNameLst>
                                      </p:cBhvr>
                                      <p:to>
                                        <p:strVal val="visible"/>
                                      </p:to>
                                    </p:set>
                                    <p:anim calcmode="lin" valueType="num">
                                      <p:cBhvr additive="base">
                                        <p:cTn id="92" dur="500" fill="hold"/>
                                        <p:tgtEl>
                                          <p:spTgt spid="39"/>
                                        </p:tgtEl>
                                        <p:attrNameLst>
                                          <p:attrName>ppt_x</p:attrName>
                                        </p:attrNameLst>
                                      </p:cBhvr>
                                      <p:tavLst>
                                        <p:tav tm="0">
                                          <p:val>
                                            <p:strVal val="#ppt_x"/>
                                          </p:val>
                                        </p:tav>
                                        <p:tav tm="100000">
                                          <p:val>
                                            <p:strVal val="#ppt_x"/>
                                          </p:val>
                                        </p:tav>
                                      </p:tavLst>
                                    </p:anim>
                                    <p:anim calcmode="lin" valueType="num">
                                      <p:cBhvr additive="base">
                                        <p:cTn id="9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P spid="19" grpId="0"/>
      <p:bldP spid="27" grpId="0"/>
    </p:bldLst>
  </p:timing>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3994</TotalTime>
  <Words>1014</Words>
  <Application>Microsoft Office PowerPoint</Application>
  <PresentationFormat>Affichage à l'écran (4:3)</PresentationFormat>
  <Paragraphs>144</Paragraphs>
  <Slides>11</Slides>
  <Notes>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Arial Narrow</vt:lpstr>
      <vt:lpstr>Aura</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LUTRINGER Laure [CEGEE]</cp:lastModifiedBy>
  <cp:revision>237</cp:revision>
  <cp:lastPrinted>2017-08-25T15:10:55Z</cp:lastPrinted>
  <dcterms:created xsi:type="dcterms:W3CDTF">2016-06-03T08:10:53Z</dcterms:created>
  <dcterms:modified xsi:type="dcterms:W3CDTF">2020-02-12T15:55:14Z</dcterms:modified>
</cp:coreProperties>
</file>