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9" r:id="rId6"/>
    <p:sldId id="287" r:id="rId7"/>
    <p:sldId id="288" r:id="rId8"/>
    <p:sldId id="279" r:id="rId9"/>
    <p:sldId id="284" r:id="rId10"/>
    <p:sldId id="266" r:id="rId11"/>
    <p:sldId id="280" r:id="rId12"/>
    <p:sldId id="281" r:id="rId13"/>
    <p:sldId id="282" r:id="rId14"/>
    <p:sldId id="283" r:id="rId15"/>
    <p:sldId id="278" r:id="rId16"/>
  </p:sldIdLst>
  <p:sldSz cx="9144000" cy="6858000" type="screen4x3"/>
  <p:notesSz cx="6669088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99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968" autoAdjust="0"/>
  </p:normalViewPr>
  <p:slideViewPr>
    <p:cSldViewPr>
      <p:cViewPr>
        <p:scale>
          <a:sx n="69" d="100"/>
          <a:sy n="69" d="100"/>
        </p:scale>
        <p:origin x="-2844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1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084" y="0"/>
            <a:ext cx="2890414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224"/>
            <a:ext cx="289041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084" y="9428224"/>
            <a:ext cx="2890414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2ACFD4-2250-4065-ADAB-32A3A839A405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08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1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084" y="0"/>
            <a:ext cx="2890414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386" y="4714913"/>
            <a:ext cx="5334317" cy="446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224"/>
            <a:ext cx="2890415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084" y="9428224"/>
            <a:ext cx="2890414" cy="49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4" rIns="91989" bIns="4599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A50084-B3CB-4D8E-9700-173DD0C84A6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8214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CB955-515C-4116-AD8E-EA677633EC8B}" type="slidenum">
              <a:rPr lang="fr-FR"/>
              <a:pPr/>
              <a:t>1</a:t>
            </a:fld>
            <a:endParaRPr lang="fr-FR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07139-4A41-4173-9287-57052CECFB0D}" type="slidenum">
              <a:rPr lang="fr-FR"/>
              <a:pPr/>
              <a:t>2</a:t>
            </a:fld>
            <a:endParaRPr lang="fr-FR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07139-4A41-4173-9287-57052CECFB0D}" type="slidenum">
              <a:rPr lang="fr-FR"/>
              <a:pPr/>
              <a:t>3</a:t>
            </a:fld>
            <a:endParaRPr lang="fr-FR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07139-4A41-4173-9287-57052CECFB0D}" type="slidenum">
              <a:rPr lang="fr-FR"/>
              <a:pPr/>
              <a:t>4</a:t>
            </a:fld>
            <a:endParaRPr lang="fr-FR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07139-4A41-4173-9287-57052CECFB0D}" type="slidenum">
              <a:rPr lang="fr-FR"/>
              <a:pPr/>
              <a:t>5</a:t>
            </a:fld>
            <a:endParaRPr lang="fr-FR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07139-4A41-4173-9287-57052CECFB0D}" type="slidenum">
              <a:rPr lang="fr-FR"/>
              <a:pPr/>
              <a:t>6</a:t>
            </a:fld>
            <a:endParaRPr lang="fr-FR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 flipH="1">
            <a:off x="609600" y="838200"/>
            <a:ext cx="7315200" cy="0"/>
          </a:xfrm>
          <a:prstGeom prst="line">
            <a:avLst/>
          </a:prstGeom>
          <a:noFill/>
          <a:ln w="9525">
            <a:solidFill>
              <a:srgbClr val="DC241F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fr-FR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90513" y="2546350"/>
            <a:ext cx="438150" cy="474663"/>
          </a:xfrm>
          <a:prstGeom prst="rect">
            <a:avLst/>
          </a:prstGeom>
          <a:solidFill>
            <a:srgbClr val="F4792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73100" y="2546350"/>
            <a:ext cx="328613" cy="474663"/>
          </a:xfrm>
          <a:prstGeom prst="rect">
            <a:avLst/>
          </a:prstGeom>
          <a:gradFill rotWithShape="0">
            <a:gsLst>
              <a:gs pos="0">
                <a:srgbClr val="F4792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14338" y="2968625"/>
            <a:ext cx="422275" cy="474663"/>
          </a:xfrm>
          <a:prstGeom prst="rect">
            <a:avLst/>
          </a:prstGeom>
          <a:solidFill>
            <a:srgbClr val="B10A3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84225" y="2968625"/>
            <a:ext cx="368300" cy="474663"/>
          </a:xfrm>
          <a:prstGeom prst="rect">
            <a:avLst/>
          </a:prstGeom>
          <a:gradFill rotWithShape="0">
            <a:gsLst>
              <a:gs pos="0">
                <a:srgbClr val="B10A3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2895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DC241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635000" y="2438400"/>
            <a:ext cx="31750" cy="1052513"/>
          </a:xfrm>
          <a:prstGeom prst="rect">
            <a:avLst/>
          </a:prstGeom>
          <a:solidFill>
            <a:srgbClr val="F4792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 flipV="1">
            <a:off x="315913" y="3124200"/>
            <a:ext cx="8693150" cy="55563"/>
          </a:xfrm>
          <a:prstGeom prst="rect">
            <a:avLst/>
          </a:prstGeom>
          <a:solidFill>
            <a:srgbClr val="DC241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0960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0960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AB57EB-45D2-40E5-AACE-E5A5AD37F57D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5134" name="Picture 14" descr="ecureu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6413" y="266700"/>
            <a:ext cx="865187" cy="876300"/>
          </a:xfrm>
          <a:prstGeom prst="rect">
            <a:avLst/>
          </a:prstGeom>
          <a:noFill/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990600" y="533400"/>
            <a:ext cx="533400" cy="533400"/>
          </a:xfrm>
          <a:prstGeom prst="rect">
            <a:avLst/>
          </a:prstGeom>
          <a:solidFill>
            <a:srgbClr val="DC241F"/>
          </a:solidFill>
          <a:ln w="9525">
            <a:solidFill>
              <a:srgbClr val="DC241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76200" y="533400"/>
            <a:ext cx="533400" cy="533400"/>
          </a:xfrm>
          <a:prstGeom prst="rect">
            <a:avLst/>
          </a:prstGeom>
          <a:solidFill>
            <a:srgbClr val="F47920"/>
          </a:solidFill>
          <a:ln w="9525">
            <a:solidFill>
              <a:srgbClr val="F4792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905000" y="533400"/>
            <a:ext cx="533400" cy="533400"/>
          </a:xfrm>
          <a:prstGeom prst="rect">
            <a:avLst/>
          </a:prstGeom>
          <a:solidFill>
            <a:srgbClr val="B10A32"/>
          </a:solidFill>
          <a:ln w="9525">
            <a:solidFill>
              <a:srgbClr val="B10A3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5141" name="Object 21"/>
          <p:cNvGraphicFramePr>
            <a:graphicFrameLocks noChangeAspect="1"/>
          </p:cNvGraphicFramePr>
          <p:nvPr/>
        </p:nvGraphicFramePr>
        <p:xfrm>
          <a:off x="3563938" y="6021388"/>
          <a:ext cx="1852612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Photo Editor Photo" r:id="rId4" imgW="3704762" imgH="1314286" progId="">
                  <p:embed/>
                </p:oleObj>
              </mc:Choice>
              <mc:Fallback>
                <p:oleObj name="Photo Editor Photo" r:id="rId4" imgW="3704762" imgH="1314286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6021388"/>
                        <a:ext cx="1852612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2A0B4-E637-4BA3-9C7D-377A43E5596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B6759-8347-4D00-8421-0BF98B7B7592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4213" y="1401763"/>
            <a:ext cx="3810000" cy="4619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401763"/>
            <a:ext cx="3810000" cy="4619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378BC-9F7D-4E36-946B-6F4549874E9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58ABD-566F-412E-B70F-6E3F73EC956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F13E0-6C11-404D-B556-487713778E2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5CE90-A562-4185-BE30-E112F38259D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4DF26-D11C-4C8F-974C-FAA9B09E542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769C8-F8BB-4223-8D10-90E58B009E2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2F6FB-D82E-406E-A2E6-61DA9BBE32C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80225" y="188913"/>
            <a:ext cx="2063750" cy="58324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4213" y="188913"/>
            <a:ext cx="6043612" cy="58324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5A632-DB24-471C-AC8C-95623926D6E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252413"/>
            <a:ext cx="438150" cy="474662"/>
          </a:xfrm>
          <a:prstGeom prst="rect">
            <a:avLst/>
          </a:prstGeom>
          <a:solidFill>
            <a:srgbClr val="F4792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252413"/>
            <a:ext cx="328613" cy="474662"/>
          </a:xfrm>
          <a:prstGeom prst="rect">
            <a:avLst/>
          </a:prstGeom>
          <a:gradFill rotWithShape="0">
            <a:gsLst>
              <a:gs pos="0">
                <a:srgbClr val="F4792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674688"/>
            <a:ext cx="422275" cy="474662"/>
          </a:xfrm>
          <a:prstGeom prst="rect">
            <a:avLst/>
          </a:prstGeom>
          <a:solidFill>
            <a:srgbClr val="B10A3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674688"/>
            <a:ext cx="368300" cy="474662"/>
          </a:xfrm>
          <a:prstGeom prst="rect">
            <a:avLst/>
          </a:prstGeom>
          <a:gradFill rotWithShape="0">
            <a:gsLst>
              <a:gs pos="0">
                <a:srgbClr val="B10A3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601663"/>
            <a:ext cx="560388" cy="422275"/>
          </a:xfrm>
          <a:prstGeom prst="rect">
            <a:avLst/>
          </a:prstGeom>
          <a:solidFill>
            <a:srgbClr val="DC241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144463"/>
            <a:ext cx="31750" cy="1052512"/>
          </a:xfrm>
          <a:prstGeom prst="rect">
            <a:avLst/>
          </a:prstGeom>
          <a:solidFill>
            <a:srgbClr val="F4792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935038"/>
            <a:ext cx="8226425" cy="31750"/>
          </a:xfrm>
          <a:prstGeom prst="rect">
            <a:avLst/>
          </a:prstGeom>
          <a:solidFill>
            <a:srgbClr val="DC241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>
              <a:latin typeface="Tahoma" charset="0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188913"/>
            <a:ext cx="779303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01763"/>
            <a:ext cx="77724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FE05F1-FA28-4401-BAB3-D39E59F3A317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4110" name="Picture 14" descr="ecureuil en pied profi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388" y="6092825"/>
            <a:ext cx="596900" cy="6477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72727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10A32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47920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D3CBC5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727272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727272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727272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727272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727272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2800" b="1" dirty="0" smtClean="0"/>
              <a:t>MODE OPERATOIRE CARTE </a:t>
            </a:r>
            <a:br>
              <a:rPr lang="fr-FR" sz="2800" b="1" dirty="0" smtClean="0"/>
            </a:br>
            <a:r>
              <a:rPr lang="fr-FR" sz="2800" b="1" dirty="0" smtClean="0"/>
              <a:t>Mandataire (spécial PRO)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595561" y="188640"/>
            <a:ext cx="8548439" cy="711200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Commande carte Business pour mandataire </a:t>
            </a:r>
            <a:r>
              <a:rPr lang="fr-FR" sz="1100" b="1" dirty="0" smtClean="0">
                <a:solidFill>
                  <a:schemeClr val="accent1">
                    <a:lumMod val="50000"/>
                  </a:schemeClr>
                </a:solidFill>
              </a:rPr>
              <a:t>(procuration spéciale PRO)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564904"/>
            <a:ext cx="2555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/>
              <a:t>S’assurer au préalable de la présence du mandat  pour effectuer la commande .</a:t>
            </a:r>
          </a:p>
          <a:p>
            <a:r>
              <a:rPr lang="fr-FR" sz="1800" dirty="0" smtClean="0"/>
              <a:t>Si absent créer le mandat</a:t>
            </a:r>
            <a:endParaRPr lang="fr-FR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1222" t="16980" r="10817" b="22482"/>
          <a:stretch>
            <a:fillRect/>
          </a:stretch>
        </p:blipFill>
        <p:spPr bwMode="auto">
          <a:xfrm>
            <a:off x="2427566" y="1628800"/>
            <a:ext cx="649125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2555776" y="2276872"/>
            <a:ext cx="5544616" cy="57606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10384" t="19470" r="11738" b="19958"/>
          <a:stretch>
            <a:fillRect/>
          </a:stretch>
        </p:blipFill>
        <p:spPr bwMode="auto">
          <a:xfrm>
            <a:off x="179512" y="980728"/>
            <a:ext cx="648072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>
          <a:xfrm>
            <a:off x="595561" y="188640"/>
            <a:ext cx="8548439" cy="711200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Etape 1 </a:t>
            </a:r>
            <a:r>
              <a:rPr lang="fr-FR" sz="1800" b="1" dirty="0" smtClean="0">
                <a:solidFill>
                  <a:schemeClr val="accent1">
                    <a:lumMod val="50000"/>
                  </a:schemeClr>
                </a:solidFill>
              </a:rPr>
              <a:t>(si procuration non créée)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Création du mandat </a:t>
            </a:r>
            <a:r>
              <a:rPr lang="fr-FR" sz="1100" b="1" dirty="0" smtClean="0">
                <a:solidFill>
                  <a:schemeClr val="accent1">
                    <a:lumMod val="50000"/>
                  </a:schemeClr>
                </a:solidFill>
              </a:rPr>
              <a:t>(procuration spéciale PRO)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0" name="Connecteur droit avec flèche 9"/>
          <p:cNvCxnSpPr>
            <a:stCxn id="9" idx="0"/>
          </p:cNvCxnSpPr>
          <p:nvPr/>
        </p:nvCxnSpPr>
        <p:spPr bwMode="auto">
          <a:xfrm flipH="1" flipV="1">
            <a:off x="1835696" y="3573016"/>
            <a:ext cx="1116124" cy="136815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 l="19109" t="26752" r="19255" b="26165"/>
          <a:stretch>
            <a:fillRect/>
          </a:stretch>
        </p:blipFill>
        <p:spPr bwMode="auto">
          <a:xfrm>
            <a:off x="4572000" y="3861048"/>
            <a:ext cx="4429232" cy="26916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827584" y="4941168"/>
            <a:ext cx="424847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800" dirty="0" smtClean="0">
                <a:solidFill>
                  <a:srgbClr val="FF0000"/>
                </a:solidFill>
              </a:rPr>
              <a:t> Choisir le donneur d’ordre et valider</a:t>
            </a:r>
          </a:p>
          <a:p>
            <a:pPr>
              <a:buFont typeface="Arial" pitchFamily="34" charset="0"/>
              <a:buChar char="•"/>
            </a:pPr>
            <a:endParaRPr lang="fr-FR" sz="18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fr-FR" sz="1800" dirty="0" smtClean="0">
                <a:solidFill>
                  <a:srgbClr val="FF0000"/>
                </a:solidFill>
              </a:rPr>
              <a:t> Sélectionner le mandataire et valider</a:t>
            </a:r>
            <a:endParaRPr lang="fr-FR" sz="1800" dirty="0">
              <a:solidFill>
                <a:srgbClr val="FF0000"/>
              </a:solidFill>
            </a:endParaRPr>
          </a:p>
        </p:txBody>
      </p:sp>
      <p:cxnSp>
        <p:nvCxnSpPr>
          <p:cNvPr id="38" name="Connecteur en angle 37"/>
          <p:cNvCxnSpPr/>
          <p:nvPr/>
        </p:nvCxnSpPr>
        <p:spPr bwMode="auto">
          <a:xfrm flipV="1">
            <a:off x="5076056" y="4581128"/>
            <a:ext cx="1224136" cy="115212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>
          <a:xfrm>
            <a:off x="595561" y="188640"/>
            <a:ext cx="8548439" cy="711200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Création du mandat </a:t>
            </a:r>
            <a:r>
              <a:rPr lang="fr-FR" sz="1100" b="1" dirty="0" smtClean="0">
                <a:solidFill>
                  <a:schemeClr val="accent1">
                    <a:lumMod val="50000"/>
                  </a:schemeClr>
                </a:solidFill>
              </a:rPr>
              <a:t>(procuration spéciale PRO)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26497" t="32148" r="26743" b="31808"/>
          <a:stretch>
            <a:fillRect/>
          </a:stretch>
        </p:blipFill>
        <p:spPr bwMode="auto">
          <a:xfrm>
            <a:off x="1115616" y="1556792"/>
            <a:ext cx="7416824" cy="457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5364088" y="1412776"/>
            <a:ext cx="324036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Sélectionner la procuration « spéciale porteur carte pro » et valider</a:t>
            </a:r>
            <a:endParaRPr lang="fr-FR" sz="1800" dirty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>
            <a:stCxn id="11" idx="2"/>
          </p:cNvCxnSpPr>
          <p:nvPr/>
        </p:nvCxnSpPr>
        <p:spPr bwMode="auto">
          <a:xfrm flipH="1">
            <a:off x="5364088" y="2336106"/>
            <a:ext cx="1620180" cy="152494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2771800" y="6381328"/>
            <a:ext cx="42484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800" dirty="0" smtClean="0">
                <a:solidFill>
                  <a:srgbClr val="FF0000"/>
                </a:solidFill>
              </a:rPr>
              <a:t>Imprimer les documents contractuels</a:t>
            </a:r>
            <a:endParaRPr lang="fr-FR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1099617" y="188640"/>
            <a:ext cx="7936879" cy="711200"/>
          </a:xfrm>
        </p:spPr>
        <p:txBody>
          <a:bodyPr/>
          <a:lstStyle/>
          <a:p>
            <a:r>
              <a:rPr lang="fr-FR" sz="2400" b="1" u="sng" dirty="0" smtClean="0">
                <a:solidFill>
                  <a:schemeClr val="accent1">
                    <a:lumMod val="50000"/>
                  </a:schemeClr>
                </a:solidFill>
              </a:rPr>
              <a:t>Etape 2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Création du lien employé 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11293" t="17340" r="11159" b="45015"/>
          <a:stretch>
            <a:fillRect/>
          </a:stretch>
        </p:blipFill>
        <p:spPr bwMode="auto">
          <a:xfrm>
            <a:off x="755576" y="1340768"/>
            <a:ext cx="741682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716015" y="1401763"/>
            <a:ext cx="3740597" cy="14773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endParaRPr lang="fr-FR" sz="1800" kern="1200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fr-FR" sz="1800" kern="1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fr-FR" sz="1800" kern="1200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fr-FR" sz="1800" kern="12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fr-FR" sz="1800" kern="1200" dirty="0" smtClean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9109" t="26752" r="19255" b="26165"/>
          <a:stretch>
            <a:fillRect/>
          </a:stretch>
        </p:blipFill>
        <p:spPr bwMode="auto">
          <a:xfrm>
            <a:off x="395536" y="1196752"/>
            <a:ext cx="400626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 l="11324" t="19600" r="11148" b="19423"/>
          <a:stretch>
            <a:fillRect/>
          </a:stretch>
        </p:blipFill>
        <p:spPr bwMode="auto">
          <a:xfrm>
            <a:off x="2627784" y="2420888"/>
            <a:ext cx="640871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07504" y="4293096"/>
            <a:ext cx="3096344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Clr>
                <a:srgbClr val="B10A32"/>
              </a:buClr>
              <a:buSzPct val="60000"/>
            </a:pPr>
            <a:r>
              <a:rPr lang="fr-FR" sz="1800" dirty="0" smtClean="0">
                <a:solidFill>
                  <a:srgbClr val="FF0000"/>
                </a:solidFill>
                <a:latin typeface="+mn-lt"/>
              </a:rPr>
              <a:t>Sélectionner le futur porteur</a:t>
            </a:r>
            <a:endParaRPr lang="fr-FR" sz="18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8" name="Connecteur droit avec flèche 7"/>
          <p:cNvCxnSpPr>
            <a:stCxn id="7" idx="0"/>
          </p:cNvCxnSpPr>
          <p:nvPr/>
        </p:nvCxnSpPr>
        <p:spPr bwMode="auto">
          <a:xfrm flipH="1" flipV="1">
            <a:off x="539552" y="3573016"/>
            <a:ext cx="1116124" cy="72008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4860032" y="162880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Compléter la qualification du collaborateur : employé</a:t>
            </a:r>
            <a:endParaRPr lang="fr-FR" sz="1800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>
            <a:stCxn id="9" idx="2"/>
          </p:cNvCxnSpPr>
          <p:nvPr/>
        </p:nvCxnSpPr>
        <p:spPr bwMode="auto">
          <a:xfrm flipH="1">
            <a:off x="5652120" y="2275131"/>
            <a:ext cx="972108" cy="288206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5"/>
          <p:cNvSpPr>
            <a:spLocks noGrp="1" noChangeArrowheads="1"/>
          </p:cNvSpPr>
          <p:nvPr>
            <p:ph type="title"/>
          </p:nvPr>
        </p:nvSpPr>
        <p:spPr>
          <a:xfrm>
            <a:off x="1099617" y="188640"/>
            <a:ext cx="7936879" cy="711200"/>
          </a:xfrm>
        </p:spPr>
        <p:txBody>
          <a:bodyPr/>
          <a:lstStyle/>
          <a:p>
            <a:r>
              <a:rPr lang="fr-FR" sz="2400" b="1" u="sng" dirty="0" smtClean="0">
                <a:solidFill>
                  <a:schemeClr val="accent1">
                    <a:lumMod val="50000"/>
                  </a:schemeClr>
                </a:solidFill>
              </a:rPr>
              <a:t>Etape 2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Création du lien employé 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267744" y="6453336"/>
            <a:ext cx="45365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Affichage de la  confirmation de la création </a:t>
            </a:r>
            <a:endParaRPr lang="fr-FR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7504" y="1916832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/>
              <a:t>Sélectionner le compte support et faire le choix 0501</a:t>
            </a:r>
            <a:endParaRPr lang="fr-FR" sz="1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1000" t="16806" r="10774" b="22080"/>
          <a:stretch>
            <a:fillRect/>
          </a:stretch>
        </p:blipFill>
        <p:spPr bwMode="auto">
          <a:xfrm>
            <a:off x="2123729" y="1700807"/>
            <a:ext cx="6739948" cy="4212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95561" y="188640"/>
            <a:ext cx="8548439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Etape 3</a:t>
            </a: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Commande carte Business pour mandataire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(procuration spéciale PRO)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95561" y="188640"/>
            <a:ext cx="8548439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Commande carte Business pour mandataire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(procuration spéciale PRO)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0700" t="23001" r="20155" b="28592"/>
          <a:stretch>
            <a:fillRect/>
          </a:stretch>
        </p:blipFill>
        <p:spPr bwMode="auto">
          <a:xfrm>
            <a:off x="683568" y="1124743"/>
            <a:ext cx="4320480" cy="28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25278" t="29256" r="24168" b="29785"/>
          <a:stretch>
            <a:fillRect/>
          </a:stretch>
        </p:blipFill>
        <p:spPr bwMode="auto">
          <a:xfrm>
            <a:off x="4355976" y="3407664"/>
            <a:ext cx="4587938" cy="297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39552" y="4293096"/>
            <a:ext cx="24117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Choisir ou substituer le produit</a:t>
            </a:r>
            <a:endParaRPr lang="fr-FR" sz="1800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>
            <a:stCxn id="7" idx="0"/>
          </p:cNvCxnSpPr>
          <p:nvPr/>
        </p:nvCxnSpPr>
        <p:spPr bwMode="auto">
          <a:xfrm flipH="1" flipV="1">
            <a:off x="1403648" y="3429000"/>
            <a:ext cx="341784" cy="86409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508104" y="2132856"/>
            <a:ext cx="331236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Le produit carte sélectionné, cliquer sur « ajouter »</a:t>
            </a:r>
            <a:endParaRPr lang="fr-FR" sz="1800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/>
          <p:cNvCxnSpPr>
            <a:stCxn id="11" idx="2"/>
          </p:cNvCxnSpPr>
          <p:nvPr/>
        </p:nvCxnSpPr>
        <p:spPr bwMode="auto">
          <a:xfrm flipH="1">
            <a:off x="6300192" y="2779187"/>
            <a:ext cx="864096" cy="172993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95561" y="188640"/>
            <a:ext cx="8548439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Commande carte Business pour mandataire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(procuration spéciale PRO)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1031" t="22745" r="19832" b="28922"/>
          <a:stretch>
            <a:fillRect/>
          </a:stretch>
        </p:blipFill>
        <p:spPr bwMode="auto">
          <a:xfrm>
            <a:off x="1115616" y="1124744"/>
            <a:ext cx="7416824" cy="4849462"/>
          </a:xfrm>
          <a:prstGeom prst="rect">
            <a:avLst/>
          </a:prstGeom>
        </p:spPr>
      </p:pic>
      <p:cxnSp>
        <p:nvCxnSpPr>
          <p:cNvPr id="10" name="Connecteur droit avec flèche 9"/>
          <p:cNvCxnSpPr>
            <a:stCxn id="7" idx="0"/>
          </p:cNvCxnSpPr>
          <p:nvPr/>
        </p:nvCxnSpPr>
        <p:spPr bwMode="auto">
          <a:xfrm flipH="1" flipV="1">
            <a:off x="4427984" y="3501008"/>
            <a:ext cx="504056" cy="18002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131840" y="5301208"/>
            <a:ext cx="36004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Le système peut affecter une carte à plusieurs intervenants, il convient d’enlever ce qui n’est pas nécessaire</a:t>
            </a:r>
            <a:endParaRPr lang="fr-FR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95561" y="188640"/>
            <a:ext cx="8548439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Commande carte Business pour mandataire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(procuration spéciale PRO)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0570" t="23476" r="20404" b="28453"/>
          <a:stretch>
            <a:fillRect/>
          </a:stretch>
        </p:blipFill>
        <p:spPr bwMode="auto">
          <a:xfrm>
            <a:off x="1358434" y="1052736"/>
            <a:ext cx="674195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2771800" y="5589240"/>
            <a:ext cx="453650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En vert la carte à créer au porteur souhaité</a:t>
            </a:r>
          </a:p>
          <a:p>
            <a:r>
              <a:rPr lang="fr-FR" sz="1800" dirty="0" smtClean="0">
                <a:solidFill>
                  <a:srgbClr val="FF0000"/>
                </a:solidFill>
              </a:rPr>
              <a:t>Vous pouvez « Valider »</a:t>
            </a:r>
            <a:endParaRPr lang="fr-FR" sz="1800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>
            <a:stCxn id="7" idx="0"/>
          </p:cNvCxnSpPr>
          <p:nvPr/>
        </p:nvCxnSpPr>
        <p:spPr bwMode="auto">
          <a:xfrm flipV="1">
            <a:off x="5040052" y="3429000"/>
            <a:ext cx="108012" cy="21602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7" idx="1"/>
          </p:cNvCxnSpPr>
          <p:nvPr/>
        </p:nvCxnSpPr>
        <p:spPr bwMode="auto">
          <a:xfrm flipH="1" flipV="1">
            <a:off x="1907704" y="5229201"/>
            <a:ext cx="864096" cy="68320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95561" y="188640"/>
            <a:ext cx="8548439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Commande carte Business pour mandataire 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(procuration spéciale PRO)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619672" y="4725144"/>
            <a:ext cx="676875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800" dirty="0" smtClean="0">
                <a:solidFill>
                  <a:srgbClr val="FF0000"/>
                </a:solidFill>
              </a:rPr>
              <a:t>Finaliser la commander en cliquant sur « </a:t>
            </a:r>
            <a:r>
              <a:rPr lang="fr-FR" sz="1800" dirty="0" err="1" smtClean="0">
                <a:solidFill>
                  <a:srgbClr val="FF0000"/>
                </a:solidFill>
              </a:rPr>
              <a:t>Enregsitrer</a:t>
            </a:r>
            <a:r>
              <a:rPr lang="fr-FR" sz="1800" dirty="0" smtClean="0">
                <a:solidFill>
                  <a:srgbClr val="FF0000"/>
                </a:solidFill>
              </a:rPr>
              <a:t> » : la carte est en commande.</a:t>
            </a:r>
          </a:p>
          <a:p>
            <a:r>
              <a:rPr lang="fr-FR" sz="1800" dirty="0" smtClean="0">
                <a:solidFill>
                  <a:srgbClr val="FF0000"/>
                </a:solidFill>
              </a:rPr>
              <a:t>Valider et imprimer l’avenant d’offre</a:t>
            </a:r>
            <a:endParaRPr lang="fr-FR" sz="18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1877" t="21131" r="21443" b="26664"/>
          <a:stretch>
            <a:fillRect/>
          </a:stretch>
        </p:blipFill>
        <p:spPr bwMode="auto">
          <a:xfrm>
            <a:off x="683568" y="1124743"/>
            <a:ext cx="4536504" cy="334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Connecteur droit avec flèche 11"/>
          <p:cNvCxnSpPr/>
          <p:nvPr/>
        </p:nvCxnSpPr>
        <p:spPr bwMode="auto">
          <a:xfrm flipH="1" flipV="1">
            <a:off x="755576" y="4365104"/>
            <a:ext cx="864096" cy="68320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Restriction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4212" y="1401763"/>
            <a:ext cx="8208267" cy="4619625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La commande est possible uniquement dans le cadre d’une offre forfaitaire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La commande de carte unitaire (0123) n’est à ce jour pas permise</a:t>
            </a:r>
          </a:p>
          <a:p>
            <a:pPr marL="0" indent="0">
              <a:buNone/>
            </a:pPr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limiter l’utilisation aux cartes de paiements sans retraits</a:t>
            </a:r>
            <a:endParaRPr lang="fr-FR" b="1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 CERA">
  <a:themeElements>
    <a:clrScheme name="PPT CERA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PPT CE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T CERA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CERA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CERA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CERA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CERA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CERA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CERA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A01A69C239E4AAB6B89FEC1382188" ma:contentTypeVersion="0" ma:contentTypeDescription="Crée un document." ma:contentTypeScope="" ma:versionID="ce21b4a2ce51f5580f7713aa7d658499">
  <xsd:schema xmlns:xsd="http://www.w3.org/2001/XMLSchema" xmlns:p="http://schemas.microsoft.com/office/2006/metadata/properties" targetNamespace="http://schemas.microsoft.com/office/2006/metadata/properties" ma:root="true" ma:fieldsID="75019ab185b48580fc336df4da24a70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83755F8-8070-42F2-A0C7-64BED5C58E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B5A2FB-D27C-4D78-A935-4DBB771943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3A088836-3283-4DE9-9DCF-BB59BF5CE097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CERA</Template>
  <TotalTime>1163</TotalTime>
  <Words>234</Words>
  <Application>Microsoft Office PowerPoint</Application>
  <PresentationFormat>Affichage à l'écran (4:3)</PresentationFormat>
  <Paragraphs>57</Paragraphs>
  <Slides>12</Slides>
  <Notes>6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PPT CERA</vt:lpstr>
      <vt:lpstr>Photo Editor Photo</vt:lpstr>
      <vt:lpstr>MODE OPERATOIRE CARTE  Mandataire (spécial PRO)</vt:lpstr>
      <vt:lpstr>Commande carte Business pour mandataire (procuration spéciale PRO)</vt:lpstr>
      <vt:lpstr>Etape 1 (si procuration non créée) Création du mandat (procuration spéciale PRO)</vt:lpstr>
      <vt:lpstr> Création du mandat (procuration spéciale PRO)</vt:lpstr>
      <vt:lpstr>Etape 2  Création du lien employé </vt:lpstr>
      <vt:lpstr>Etape 2 Création du lien employé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Restriction</vt:lpstr>
    </vt:vector>
  </TitlesOfParts>
  <Company>GCETech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Cartes de Retrait Associations Cartes Electron Associations</dc:title>
  <dc:creator>A3841416</dc:creator>
  <cp:lastModifiedBy>A5704641</cp:lastModifiedBy>
  <cp:revision>101</cp:revision>
  <dcterms:created xsi:type="dcterms:W3CDTF">2010-09-27T11:17:23Z</dcterms:created>
  <dcterms:modified xsi:type="dcterms:W3CDTF">2016-07-04T14:20:52Z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0x010100E18A01A69C239E4AAB6B89FEC1382188</vt:lpwstr>
  </property>
</Properties>
</file>