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0"/>
  </p:notesMasterIdLst>
  <p:handoutMasterIdLst>
    <p:handoutMasterId r:id="rId21"/>
  </p:handoutMasterIdLst>
  <p:sldIdLst>
    <p:sldId id="434" r:id="rId5"/>
    <p:sldId id="413" r:id="rId6"/>
    <p:sldId id="431" r:id="rId7"/>
    <p:sldId id="414" r:id="rId8"/>
    <p:sldId id="415" r:id="rId9"/>
    <p:sldId id="421" r:id="rId10"/>
    <p:sldId id="417" r:id="rId11"/>
    <p:sldId id="418" r:id="rId12"/>
    <p:sldId id="426" r:id="rId13"/>
    <p:sldId id="432" r:id="rId14"/>
    <p:sldId id="433" r:id="rId15"/>
    <p:sldId id="435" r:id="rId16"/>
    <p:sldId id="424" r:id="rId17"/>
    <p:sldId id="422" r:id="rId18"/>
    <p:sldId id="399" r:id="rId19"/>
  </p:sldIdLst>
  <p:sldSz cx="9144000" cy="5143500" type="screen16x9"/>
  <p:notesSz cx="6797675" cy="9874250"/>
  <p:embeddedFontLst>
    <p:embeddedFont>
      <p:font typeface="Cabin Condensed" panose="020B0604020202020204" charset="0"/>
      <p:regular r:id="rId22"/>
      <p:bold r:id="rId23"/>
      <p:italic r:id="rId24"/>
      <p:boldItalic r:id="rId25"/>
    </p:embeddedFont>
    <p:embeddedFont>
      <p:font typeface="Calibri" panose="020F0502020204030204" pitchFamily="34" charset="0"/>
      <p:regular r:id="rId26"/>
      <p:bold r:id="rId27"/>
      <p:italic r:id="rId28"/>
      <p:boldItalic r:id="rId29"/>
    </p:embeddedFont>
    <p:embeddedFont>
      <p:font typeface="Mongolian Baiti" panose="03000500000000000000" pitchFamily="66" charset="0"/>
      <p:regular r:id="rId30"/>
    </p:embeddedFont>
    <p:embeddedFont>
      <p:font typeface="Montserrat ExtraBold" panose="00000900000000000000" pitchFamily="2" charset="0"/>
      <p:bold r:id="rId31"/>
      <p:boldItalic r:id="rId32"/>
    </p:embeddedFont>
    <p:embeddedFont>
      <p:font typeface="Montserrat SemiBold" panose="00000700000000000000" pitchFamily="2" charset="0"/>
      <p:bold r:id="rId33"/>
      <p:boldItalic r:id="rId34"/>
    </p:embeddedFont>
    <p:embeddedFont>
      <p:font typeface="Verdana" panose="020B0604030504040204" pitchFamily="34" charset="0"/>
      <p:regular r:id="rId35"/>
      <p:bold r:id="rId36"/>
      <p:italic r:id="rId37"/>
      <p:boldItalic r:id="rId38"/>
    </p:embeddedFont>
    <p:embeddedFont>
      <p:font typeface="Cambria Math" panose="02040503050406030204" pitchFamily="18" charset="0"/>
      <p:regular r:id="rId39"/>
    </p:embeddedFont>
    <p:embeddedFont>
      <p:font typeface="Montserrat" panose="00000500000000000000" pitchFamily="2" charset="0"/>
      <p:regular r:id="rId40"/>
      <p:bold r:id="rId41"/>
      <p:italic r:id="rId42"/>
      <p:boldItalic r:id="rId43"/>
    </p:embeddedFont>
    <p:embeddedFont>
      <p:font typeface="Arial Narrow" panose="020B060602020203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051"/>
    <a:srgbClr val="00A193"/>
    <a:srgbClr val="D676AD"/>
    <a:srgbClr val="223163"/>
    <a:srgbClr val="9176B4"/>
    <a:srgbClr val="0176A0"/>
    <a:srgbClr val="F08050"/>
    <a:srgbClr val="D77F53"/>
    <a:srgbClr val="EAEAEA"/>
    <a:srgbClr val="6694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50" autoAdjust="0"/>
    <p:restoredTop sz="94689" autoAdjust="0"/>
  </p:normalViewPr>
  <p:slideViewPr>
    <p:cSldViewPr showGuides="1">
      <p:cViewPr varScale="1">
        <p:scale>
          <a:sx n="87" d="100"/>
          <a:sy n="87" d="100"/>
        </p:scale>
        <p:origin x="1128" y="72"/>
      </p:cViewPr>
      <p:guideLst>
        <p:guide orient="horz" pos="1439"/>
        <p:guide orient="horz" pos="169"/>
        <p:guide pos="1383"/>
        <p:guide pos="4468"/>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76" d="100"/>
          <a:sy n="76" d="100"/>
        </p:scale>
        <p:origin x="4026" y="96"/>
      </p:cViewPr>
      <p:guideLst>
        <p:guide orient="horz" pos="3109"/>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font" Target="fonts/font18.fntdata"/><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font" Target="fonts/font26.fntdata"/><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font" Target="fonts/font25.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8.fntdata"/><Relationship Id="rId41" Type="http://schemas.openxmlformats.org/officeDocument/2006/relationships/font" Target="fonts/font2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font" Target="fonts/font2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4" Type="http://schemas.openxmlformats.org/officeDocument/2006/relationships/font" Target="fonts/font2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19/03/2021</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dirty="0"/>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2" name="Image 1"/>
          <p:cNvPicPr>
            <a:picLocks noChangeAspect="1"/>
          </p:cNvPicPr>
          <p:nvPr userDrawn="1"/>
        </p:nvPicPr>
        <p:blipFill>
          <a:blip r:embed="rId4"/>
          <a:stretch>
            <a:fillRect/>
          </a:stretch>
        </p:blipFill>
        <p:spPr>
          <a:xfrm>
            <a:off x="144000" y="360000"/>
            <a:ext cx="3744000" cy="772856"/>
          </a:xfrm>
          <a:prstGeom prst="rect">
            <a:avLst/>
          </a:prstGeom>
        </p:spPr>
      </p:pic>
      <p:sp>
        <p:nvSpPr>
          <p:cNvPr id="19" name="Espace réservé du texte 52"/>
          <p:cNvSpPr>
            <a:spLocks noGrp="1"/>
          </p:cNvSpPr>
          <p:nvPr>
            <p:ph type="body" sz="quarter" idx="14" hasCustomPrompt="1"/>
          </p:nvPr>
        </p:nvSpPr>
        <p:spPr>
          <a:xfrm>
            <a:off x="6300192" y="906367"/>
            <a:ext cx="2478755" cy="324036"/>
          </a:xfrm>
          <a:prstGeom prst="rect">
            <a:avLst/>
          </a:prstGeom>
          <a:noFill/>
        </p:spPr>
        <p:txBody>
          <a:bodyPr lIns="0" tIns="0" rIns="0" bIns="0" anchor="ctr" anchorCtr="0">
            <a:normAutofit/>
          </a:bodyPr>
          <a:lstStyle>
            <a:lvl1pPr marL="0" indent="0" algn="r">
              <a:buNone/>
              <a:defRPr sz="1050" b="0" baseline="0">
                <a:solidFill>
                  <a:schemeClr val="bg1">
                    <a:lumMod val="50000"/>
                  </a:schemeClr>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11" name="Imag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08019" y="342434"/>
            <a:ext cx="1223097" cy="685796"/>
          </a:xfrm>
          <a:prstGeom prst="rect">
            <a:avLst/>
          </a:prstGeom>
        </p:spPr>
      </p:pic>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dirty="0"/>
              <a:t>Modifiez le style du titre</a:t>
            </a:r>
            <a:endParaRPr dirty="0"/>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pic>
        <p:nvPicPr>
          <p:cNvPr id="11" name="Image 10"/>
          <p:cNvPicPr>
            <a:picLocks noChangeAspect="1"/>
          </p:cNvPicPr>
          <p:nvPr userDrawn="1"/>
        </p:nvPicPr>
        <p:blipFill>
          <a:blip r:embed="rId4"/>
          <a:stretch>
            <a:fillRect/>
          </a:stretch>
        </p:blipFill>
        <p:spPr>
          <a:xfrm>
            <a:off x="5760000" y="4320000"/>
            <a:ext cx="3312000" cy="683680"/>
          </a:xfrm>
          <a:prstGeom prst="rect">
            <a:avLst/>
          </a:prstGeom>
        </p:spPr>
      </p:pic>
      <p:sp>
        <p:nvSpPr>
          <p:cNvPr id="10" name="Espace réservé du texte 52"/>
          <p:cNvSpPr>
            <a:spLocks noGrp="1"/>
          </p:cNvSpPr>
          <p:nvPr>
            <p:ph type="body" sz="quarter" idx="14" hasCustomPrompt="1"/>
          </p:nvPr>
        </p:nvSpPr>
        <p:spPr>
          <a:xfrm>
            <a:off x="6300192" y="906367"/>
            <a:ext cx="2478755" cy="324036"/>
          </a:xfrm>
          <a:prstGeom prst="rect">
            <a:avLst/>
          </a:prstGeom>
          <a:noFill/>
        </p:spPr>
        <p:txBody>
          <a:bodyPr lIns="0" tIns="0" rIns="0" bIns="0" anchor="ctr" anchorCtr="0">
            <a:normAutofit/>
          </a:bodyPr>
          <a:lstStyle>
            <a:lvl1pPr marL="0" indent="0" algn="r">
              <a:buNone/>
              <a:defRPr sz="1050" b="0" baseline="0">
                <a:solidFill>
                  <a:schemeClr val="bg1">
                    <a:lumMod val="50000"/>
                  </a:schemeClr>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13" name="Imag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08019" y="342434"/>
            <a:ext cx="1223097" cy="685796"/>
          </a:xfrm>
          <a:prstGeom prst="rect">
            <a:avLst/>
          </a:prstGeom>
        </p:spPr>
      </p:pic>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dirty="0"/>
              <a:t>Modifier les styles du texte du masque</a:t>
            </a:r>
          </a:p>
        </p:txBody>
      </p:sp>
      <p:sp>
        <p:nvSpPr>
          <p:cNvPr id="29" name="Espace réservé du texte 2"/>
          <p:cNvSpPr>
            <a:spLocks noGrp="1"/>
          </p:cNvSpPr>
          <p:nvPr>
            <p:ph type="body" sz="quarter" idx="13"/>
          </p:nvPr>
        </p:nvSpPr>
        <p:spPr>
          <a:xfrm>
            <a:off x="1249770" y="131708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1717533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dirty="0"/>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458075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6" name="Espace réservé de la date 3"/>
          <p:cNvSpPr txBox="1">
            <a:spLocks noGrp="1"/>
          </p:cNvSpPr>
          <p:nvPr userDrawn="1"/>
        </p:nvSpPr>
        <p:spPr bwMode="auto">
          <a:xfrm>
            <a:off x="683568" y="4876006"/>
            <a:ext cx="1447512"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all" baseline="0" dirty="0">
                <a:solidFill>
                  <a:schemeClr val="tx1"/>
                </a:solidFill>
                <a:latin typeface="Arial Narrow" panose="020B0606020202030204" pitchFamily="34" charset="0"/>
                <a:ea typeface="Verdana" panose="020B0604030504040204" pitchFamily="34" charset="0"/>
                <a:cs typeface="Verdana" panose="020B0604030504040204" pitchFamily="34" charset="0"/>
              </a:rPr>
              <a:t>IT-CE</a:t>
            </a: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t>
            </a:r>
            <a:r>
              <a:rPr lang="fr-FR" sz="900" cap="all" baseline="0" dirty="0">
                <a:solidFill>
                  <a:schemeClr val="accent1"/>
                </a:solidFill>
                <a:latin typeface="Arial Narrow" panose="020B0606020202030204" pitchFamily="34" charset="0"/>
                <a:ea typeface="Verdana" panose="020B0604030504040204" pitchFamily="34" charset="0"/>
                <a:cs typeface="Verdana" panose="020B0604030504040204" pitchFamily="34" charset="0"/>
              </a:rPr>
              <a:t>|</a:t>
            </a: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t>
            </a:r>
            <a:r>
              <a:rPr lang="fr-FR" sz="900" cap="none"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Digital Share/ Présentation</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30" r:id="rId3"/>
    <p:sldLayoutId id="2147483701" r:id="rId4"/>
    <p:sldLayoutId id="2147483702" r:id="rId5"/>
    <p:sldLayoutId id="2147483703" r:id="rId6"/>
    <p:sldLayoutId id="2147483704" r:id="rId7"/>
    <p:sldLayoutId id="2147483732" r:id="rId8"/>
    <p:sldLayoutId id="2147483726" r:id="rId9"/>
    <p:sldLayoutId id="2147483684" r:id="rId10"/>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12.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FR" dirty="0"/>
              <a:t>Digital Share</a:t>
            </a:r>
          </a:p>
        </p:txBody>
      </p:sp>
      <p:sp>
        <p:nvSpPr>
          <p:cNvPr id="4" name="Espace réservé du texte 3"/>
          <p:cNvSpPr>
            <a:spLocks noGrp="1"/>
          </p:cNvSpPr>
          <p:nvPr>
            <p:ph type="body" sz="quarter" idx="11"/>
          </p:nvPr>
        </p:nvSpPr>
        <p:spPr/>
        <p:txBody>
          <a:bodyPr/>
          <a:lstStyle/>
          <a:p>
            <a:r>
              <a:rPr lang="fr-FR" dirty="0">
                <a:solidFill>
                  <a:schemeClr val="bg2"/>
                </a:solidFill>
              </a:rPr>
              <a:t>027446</a:t>
            </a:r>
          </a:p>
        </p:txBody>
      </p:sp>
      <p:sp>
        <p:nvSpPr>
          <p:cNvPr id="5" name="Espace réservé du texte 4"/>
          <p:cNvSpPr>
            <a:spLocks noGrp="1"/>
          </p:cNvSpPr>
          <p:nvPr>
            <p:ph type="body" sz="quarter" idx="14"/>
          </p:nvPr>
        </p:nvSpPr>
        <p:spPr/>
        <p:txBody>
          <a:bodyPr/>
          <a:lstStyle/>
          <a:p>
            <a:r>
              <a:rPr lang="fr-FR" dirty="0"/>
              <a:t>Dominique </a:t>
            </a:r>
            <a:r>
              <a:rPr lang="fr-FR" dirty="0" err="1"/>
              <a:t>Belot</a:t>
            </a:r>
            <a:r>
              <a:rPr lang="fr-FR" dirty="0"/>
              <a:t> - PO</a:t>
            </a:r>
          </a:p>
        </p:txBody>
      </p:sp>
      <p:grpSp>
        <p:nvGrpSpPr>
          <p:cNvPr id="6" name="Groupe 5"/>
          <p:cNvGrpSpPr/>
          <p:nvPr/>
        </p:nvGrpSpPr>
        <p:grpSpPr>
          <a:xfrm rot="21334846">
            <a:off x="3654415" y="3281979"/>
            <a:ext cx="4674205" cy="515914"/>
            <a:chOff x="4644008" y="1491630"/>
            <a:chExt cx="2293547" cy="352425"/>
          </a:xfrm>
        </p:grpSpPr>
        <p:grpSp>
          <p:nvGrpSpPr>
            <p:cNvPr id="7" name="Groupe 6"/>
            <p:cNvGrpSpPr/>
            <p:nvPr/>
          </p:nvGrpSpPr>
          <p:grpSpPr>
            <a:xfrm>
              <a:off x="4644008" y="1491630"/>
              <a:ext cx="303213" cy="352425"/>
              <a:chOff x="4799633" y="2662808"/>
              <a:chExt cx="303213" cy="352425"/>
            </a:xfrm>
          </p:grpSpPr>
          <p:sp>
            <p:nvSpPr>
              <p:cNvPr id="9" name="Freeform 128"/>
              <p:cNvSpPr>
                <a:spLocks noEditPoints="1"/>
              </p:cNvSpPr>
              <p:nvPr/>
            </p:nvSpPr>
            <p:spPr bwMode="auto">
              <a:xfrm>
                <a:off x="4799633" y="2662808"/>
                <a:ext cx="303213" cy="352425"/>
              </a:xfrm>
              <a:custGeom>
                <a:avLst/>
                <a:gdLst>
                  <a:gd name="T0" fmla="*/ 40 w 173"/>
                  <a:gd name="T1" fmla="*/ 0 h 192"/>
                  <a:gd name="T2" fmla="*/ 40 w 173"/>
                  <a:gd name="T3" fmla="*/ 29 h 192"/>
                  <a:gd name="T4" fmla="*/ 131 w 173"/>
                  <a:gd name="T5" fmla="*/ 0 h 192"/>
                  <a:gd name="T6" fmla="*/ 131 w 173"/>
                  <a:gd name="T7" fmla="*/ 29 h 192"/>
                  <a:gd name="T8" fmla="*/ 43 w 173"/>
                  <a:gd name="T9" fmla="*/ 192 h 192"/>
                  <a:gd name="T10" fmla="*/ 161 w 173"/>
                  <a:gd name="T11" fmla="*/ 192 h 192"/>
                  <a:gd name="T12" fmla="*/ 173 w 173"/>
                  <a:gd name="T13" fmla="*/ 180 h 192"/>
                  <a:gd name="T14" fmla="*/ 173 w 173"/>
                  <a:gd name="T15" fmla="*/ 31 h 192"/>
                  <a:gd name="T16" fmla="*/ 161 w 173"/>
                  <a:gd name="T17" fmla="*/ 19 h 192"/>
                  <a:gd name="T18" fmla="*/ 12 w 173"/>
                  <a:gd name="T19" fmla="*/ 19 h 192"/>
                  <a:gd name="T20" fmla="*/ 0 w 173"/>
                  <a:gd name="T21" fmla="*/ 31 h 192"/>
                  <a:gd name="T22" fmla="*/ 0 w 173"/>
                  <a:gd name="T23" fmla="*/ 180 h 192"/>
                  <a:gd name="T24" fmla="*/ 12 w 173"/>
                  <a:gd name="T25" fmla="*/ 192 h 192"/>
                  <a:gd name="T26" fmla="*/ 22 w 173"/>
                  <a:gd name="T2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92">
                    <a:moveTo>
                      <a:pt x="40" y="0"/>
                    </a:moveTo>
                    <a:cubicBezTo>
                      <a:pt x="40" y="29"/>
                      <a:pt x="40" y="29"/>
                      <a:pt x="40" y="29"/>
                    </a:cubicBezTo>
                    <a:moveTo>
                      <a:pt x="131" y="0"/>
                    </a:moveTo>
                    <a:cubicBezTo>
                      <a:pt x="131" y="29"/>
                      <a:pt x="131" y="29"/>
                      <a:pt x="131" y="29"/>
                    </a:cubicBezTo>
                    <a:moveTo>
                      <a:pt x="43" y="192"/>
                    </a:moveTo>
                    <a:cubicBezTo>
                      <a:pt x="161" y="192"/>
                      <a:pt x="161" y="192"/>
                      <a:pt x="161" y="192"/>
                    </a:cubicBezTo>
                    <a:cubicBezTo>
                      <a:pt x="168" y="192"/>
                      <a:pt x="173" y="186"/>
                      <a:pt x="173" y="180"/>
                    </a:cubicBezTo>
                    <a:cubicBezTo>
                      <a:pt x="173" y="31"/>
                      <a:pt x="173" y="31"/>
                      <a:pt x="173" y="31"/>
                    </a:cubicBezTo>
                    <a:cubicBezTo>
                      <a:pt x="173" y="24"/>
                      <a:pt x="168" y="19"/>
                      <a:pt x="161" y="19"/>
                    </a:cubicBezTo>
                    <a:cubicBezTo>
                      <a:pt x="12" y="19"/>
                      <a:pt x="12" y="19"/>
                      <a:pt x="12" y="19"/>
                    </a:cubicBezTo>
                    <a:cubicBezTo>
                      <a:pt x="5" y="19"/>
                      <a:pt x="0" y="24"/>
                      <a:pt x="0" y="31"/>
                    </a:cubicBezTo>
                    <a:cubicBezTo>
                      <a:pt x="0" y="180"/>
                      <a:pt x="0" y="180"/>
                      <a:pt x="0" y="180"/>
                    </a:cubicBezTo>
                    <a:cubicBezTo>
                      <a:pt x="0" y="186"/>
                      <a:pt x="5" y="192"/>
                      <a:pt x="12" y="192"/>
                    </a:cubicBezTo>
                    <a:cubicBezTo>
                      <a:pt x="22" y="192"/>
                      <a:pt x="22" y="192"/>
                      <a:pt x="22" y="192"/>
                    </a:cubicBezTo>
                  </a:path>
                </a:pathLst>
              </a:custGeom>
              <a:noFill/>
              <a:ln w="19050" cap="rnd">
                <a:solidFill>
                  <a:srgbClr val="824C9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Freeform 129"/>
              <p:cNvSpPr>
                <a:spLocks noEditPoints="1"/>
              </p:cNvSpPr>
              <p:nvPr/>
            </p:nvSpPr>
            <p:spPr bwMode="auto">
              <a:xfrm>
                <a:off x="4832573" y="2762409"/>
                <a:ext cx="247650" cy="161925"/>
              </a:xfrm>
              <a:custGeom>
                <a:avLst/>
                <a:gdLst>
                  <a:gd name="T0" fmla="*/ 0 w 156"/>
                  <a:gd name="T1" fmla="*/ 0 h 102"/>
                  <a:gd name="T2" fmla="*/ 156 w 156"/>
                  <a:gd name="T3" fmla="*/ 0 h 102"/>
                  <a:gd name="T4" fmla="*/ 136 w 156"/>
                  <a:gd name="T5" fmla="*/ 35 h 102"/>
                  <a:gd name="T6" fmla="*/ 118 w 156"/>
                  <a:gd name="T7" fmla="*/ 35 h 102"/>
                  <a:gd name="T8" fmla="*/ 136 w 156"/>
                  <a:gd name="T9" fmla="*/ 69 h 102"/>
                  <a:gd name="T10" fmla="*/ 118 w 156"/>
                  <a:gd name="T11" fmla="*/ 69 h 102"/>
                  <a:gd name="T12" fmla="*/ 136 w 156"/>
                  <a:gd name="T13" fmla="*/ 102 h 102"/>
                  <a:gd name="T14" fmla="*/ 118 w 156"/>
                  <a:gd name="T15" fmla="*/ 102 h 102"/>
                  <a:gd name="T16" fmla="*/ 86 w 156"/>
                  <a:gd name="T17" fmla="*/ 35 h 102"/>
                  <a:gd name="T18" fmla="*/ 67 w 156"/>
                  <a:gd name="T19" fmla="*/ 35 h 102"/>
                  <a:gd name="T20" fmla="*/ 86 w 156"/>
                  <a:gd name="T21" fmla="*/ 69 h 102"/>
                  <a:gd name="T22" fmla="*/ 67 w 156"/>
                  <a:gd name="T23" fmla="*/ 69 h 102"/>
                  <a:gd name="T24" fmla="*/ 86 w 156"/>
                  <a:gd name="T25" fmla="*/ 102 h 102"/>
                  <a:gd name="T26" fmla="*/ 67 w 156"/>
                  <a:gd name="T27" fmla="*/ 102 h 102"/>
                  <a:gd name="T28" fmla="*/ 37 w 156"/>
                  <a:gd name="T29" fmla="*/ 35 h 102"/>
                  <a:gd name="T30" fmla="*/ 18 w 156"/>
                  <a:gd name="T31" fmla="*/ 35 h 102"/>
                  <a:gd name="T32" fmla="*/ 37 w 156"/>
                  <a:gd name="T33" fmla="*/ 73 h 102"/>
                  <a:gd name="T34" fmla="*/ 18 w 156"/>
                  <a:gd name="T35" fmla="*/ 73 h 102"/>
                  <a:gd name="T36" fmla="*/ 37 w 156"/>
                  <a:gd name="T37" fmla="*/ 102 h 102"/>
                  <a:gd name="T38" fmla="*/ 18 w 156"/>
                  <a:gd name="T3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02">
                    <a:moveTo>
                      <a:pt x="0" y="0"/>
                    </a:moveTo>
                    <a:lnTo>
                      <a:pt x="156" y="0"/>
                    </a:lnTo>
                    <a:moveTo>
                      <a:pt x="136" y="35"/>
                    </a:moveTo>
                    <a:lnTo>
                      <a:pt x="118" y="35"/>
                    </a:lnTo>
                    <a:moveTo>
                      <a:pt x="136" y="69"/>
                    </a:moveTo>
                    <a:lnTo>
                      <a:pt x="118" y="69"/>
                    </a:lnTo>
                    <a:moveTo>
                      <a:pt x="136" y="102"/>
                    </a:moveTo>
                    <a:lnTo>
                      <a:pt x="118" y="102"/>
                    </a:lnTo>
                    <a:moveTo>
                      <a:pt x="86" y="35"/>
                    </a:moveTo>
                    <a:lnTo>
                      <a:pt x="67" y="35"/>
                    </a:lnTo>
                    <a:moveTo>
                      <a:pt x="86" y="69"/>
                    </a:moveTo>
                    <a:lnTo>
                      <a:pt x="67" y="69"/>
                    </a:lnTo>
                    <a:moveTo>
                      <a:pt x="86" y="102"/>
                    </a:moveTo>
                    <a:lnTo>
                      <a:pt x="67" y="102"/>
                    </a:lnTo>
                    <a:moveTo>
                      <a:pt x="37" y="35"/>
                    </a:moveTo>
                    <a:lnTo>
                      <a:pt x="18" y="35"/>
                    </a:lnTo>
                    <a:moveTo>
                      <a:pt x="37" y="73"/>
                    </a:moveTo>
                    <a:lnTo>
                      <a:pt x="18" y="73"/>
                    </a:lnTo>
                    <a:moveTo>
                      <a:pt x="37" y="102"/>
                    </a:moveTo>
                    <a:lnTo>
                      <a:pt x="18" y="102"/>
                    </a:lnTo>
                  </a:path>
                </a:pathLst>
              </a:custGeom>
              <a:noFill/>
              <a:ln w="1905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Line 355"/>
              <p:cNvSpPr>
                <a:spLocks noChangeShapeType="1"/>
              </p:cNvSpPr>
              <p:nvPr/>
            </p:nvSpPr>
            <p:spPr bwMode="auto">
              <a:xfrm flipH="1">
                <a:off x="4994895" y="2991421"/>
                <a:ext cx="44450" cy="0"/>
              </a:xfrm>
              <a:prstGeom prst="line">
                <a:avLst/>
              </a:prstGeom>
              <a:noFill/>
              <a:ln w="15875"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Line 356"/>
              <p:cNvSpPr>
                <a:spLocks noChangeShapeType="1"/>
              </p:cNvSpPr>
              <p:nvPr/>
            </p:nvSpPr>
            <p:spPr bwMode="auto">
              <a:xfrm flipH="1">
                <a:off x="5056807" y="2991421"/>
                <a:ext cx="12700" cy="0"/>
              </a:xfrm>
              <a:prstGeom prst="line">
                <a:avLst/>
              </a:prstGeom>
              <a:noFill/>
              <a:ln w="15875"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8" name="ZoneTexte 7"/>
            <p:cNvSpPr txBox="1"/>
            <p:nvPr/>
          </p:nvSpPr>
          <p:spPr>
            <a:xfrm>
              <a:off x="4965874" y="1539505"/>
              <a:ext cx="1971681" cy="252294"/>
            </a:xfrm>
            <a:prstGeom prst="rect">
              <a:avLst/>
            </a:prstGeom>
            <a:noFill/>
          </p:spPr>
          <p:txBody>
            <a:bodyPr wrap="square" rtlCol="0">
              <a:spAutoFit/>
            </a:bodyPr>
            <a:lstStyle/>
            <a:p>
              <a:endParaRPr lang="fr-FR" sz="1800" b="1" dirty="0">
                <a:solidFill>
                  <a:srgbClr val="814B9E"/>
                </a:solidFill>
                <a:latin typeface="+mj-lt"/>
                <a:cs typeface="Mongolian Baiti" panose="03000500000000000000" pitchFamily="66" charset="0"/>
              </a:endParaRPr>
            </a:p>
          </p:txBody>
        </p:sp>
      </p:grpSp>
    </p:spTree>
    <p:extLst>
      <p:ext uri="{BB962C8B-B14F-4D97-AF65-F5344CB8AC3E}">
        <p14:creationId xmlns:p14="http://schemas.microsoft.com/office/powerpoint/2010/main" val="3714855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6"/>
          <p:cNvSpPr>
            <a:spLocks noGrp="1"/>
          </p:cNvSpPr>
          <p:nvPr>
            <p:ph type="body" sz="quarter" idx="17"/>
          </p:nvPr>
        </p:nvSpPr>
        <p:spPr>
          <a:xfrm>
            <a:off x="2366833" y="771550"/>
            <a:ext cx="6768752" cy="3921860"/>
          </a:xfrm>
        </p:spPr>
        <p:txBody>
          <a:bodyPr>
            <a:normAutofit/>
          </a:bodyPr>
          <a:lstStyle/>
          <a:p>
            <a:r>
              <a:rPr lang="fr-FR" kern="1200" dirty="0">
                <a:solidFill>
                  <a:schemeClr val="tx1"/>
                </a:solidFill>
                <a:latin typeface="Calibri" panose="020F0502020204030204" pitchFamily="34" charset="0"/>
                <a:ea typeface="+mn-ea"/>
                <a:cs typeface="Calibri" panose="020F0502020204030204" pitchFamily="34" charset="0"/>
              </a:rPr>
              <a:t>Ce projet concerne les collaborateurs front/middle et back office en charge de nos clients pros et BDR.</a:t>
            </a:r>
          </a:p>
          <a:p>
            <a:endParaRPr lang="fr-FR" kern="1200" dirty="0">
              <a:solidFill>
                <a:schemeClr val="tx1"/>
              </a:solidFill>
              <a:latin typeface="Calibri" panose="020F0502020204030204" pitchFamily="34" charset="0"/>
              <a:ea typeface="+mn-ea"/>
              <a:cs typeface="Calibri" panose="020F0502020204030204" pitchFamily="34" charset="0"/>
            </a:endParaRPr>
          </a:p>
          <a:p>
            <a:endParaRPr lang="fr-FR" kern="1200" dirty="0">
              <a:solidFill>
                <a:schemeClr val="tx1"/>
              </a:solidFill>
              <a:latin typeface="Calibri" panose="020F0502020204030204" pitchFamily="34" charset="0"/>
              <a:ea typeface="+mn-ea"/>
              <a:cs typeface="Calibri" panose="020F0502020204030204" pitchFamily="34" charset="0"/>
            </a:endParaRPr>
          </a:p>
          <a:p>
            <a:r>
              <a:rPr lang="fr-FR" kern="1200" dirty="0">
                <a:solidFill>
                  <a:schemeClr val="tx1"/>
                </a:solidFill>
                <a:latin typeface="Calibri" panose="020F0502020204030204" pitchFamily="34" charset="0"/>
                <a:ea typeface="+mn-ea"/>
                <a:cs typeface="Calibri" panose="020F0502020204030204" pitchFamily="34" charset="0"/>
              </a:rPr>
              <a:t>Afin de mettre à jour le dossier réglementaire de nos clients et récupérer de façon simple et sécurisée, tous types de documents une solution a été mise en place :</a:t>
            </a:r>
          </a:p>
          <a:p>
            <a:endParaRPr lang="fr-FR" kern="1200" dirty="0">
              <a:solidFill>
                <a:schemeClr val="tx1"/>
              </a:solidFill>
              <a:latin typeface="Calibri" panose="020F0502020204030204" pitchFamily="34" charset="0"/>
              <a:ea typeface="+mn-ea"/>
              <a:cs typeface="Calibri" panose="020F0502020204030204" pitchFamily="34" charset="0"/>
            </a:endParaRPr>
          </a:p>
          <a:p>
            <a:r>
              <a:rPr lang="fr-FR" b="1" kern="1200" dirty="0">
                <a:solidFill>
                  <a:schemeClr val="accent2"/>
                </a:solidFill>
                <a:latin typeface="Calibri" panose="020F0502020204030204" pitchFamily="34" charset="0"/>
                <a:ea typeface="+mn-ea"/>
                <a:cs typeface="Calibri" panose="020F0502020204030204" pitchFamily="34" charset="0"/>
              </a:rPr>
              <a:t>L’Espace sécurisé Digital Share</a:t>
            </a:r>
          </a:p>
          <a:p>
            <a:endParaRPr lang="fr-FR" kern="1200" dirty="0">
              <a:solidFill>
                <a:schemeClr val="tx1"/>
              </a:solidFill>
              <a:latin typeface="Calibri" panose="020F0502020204030204" pitchFamily="34" charset="0"/>
              <a:ea typeface="+mn-ea"/>
              <a:cs typeface="Calibri" panose="020F0502020204030204" pitchFamily="34" charset="0"/>
            </a:endParaRPr>
          </a:p>
          <a:p>
            <a:r>
              <a:rPr lang="fr-FR" kern="1200" dirty="0">
                <a:solidFill>
                  <a:schemeClr val="tx1"/>
                </a:solidFill>
                <a:latin typeface="Calibri" panose="020F0502020204030204" pitchFamily="34" charset="0"/>
                <a:ea typeface="+mn-ea"/>
                <a:cs typeface="Calibri" panose="020F0502020204030204" pitchFamily="34" charset="0"/>
              </a:rPr>
              <a:t>Il permet de déposer par thématique et de récupérer simplement tout documents de façon temporaire, avant leurs rangements automatiquement après contrôle dans classeur client.</a:t>
            </a:r>
          </a:p>
          <a:p>
            <a:endParaRPr lang="fr-FR" kern="1200" dirty="0">
              <a:solidFill>
                <a:schemeClr val="tx1"/>
              </a:solidFill>
              <a:latin typeface="Calibri" panose="020F0502020204030204" pitchFamily="34" charset="0"/>
              <a:ea typeface="+mn-ea"/>
              <a:cs typeface="Calibri" panose="020F0502020204030204" pitchFamily="34" charset="0"/>
            </a:endParaRPr>
          </a:p>
          <a:p>
            <a:r>
              <a:rPr lang="fr-FR" kern="1200" dirty="0">
                <a:solidFill>
                  <a:schemeClr val="tx1"/>
                </a:solidFill>
                <a:latin typeface="Calibri" panose="020F0502020204030204" pitchFamily="34" charset="0"/>
                <a:ea typeface="+mn-ea"/>
                <a:cs typeface="Calibri" panose="020F0502020204030204" pitchFamily="34" charset="0"/>
              </a:rPr>
              <a:t>L’objectif est de gagner du temps pour les conseillers, de renforcer l'image digitale de nos établissements et d’améliorer la qualité de notre relation clients.</a:t>
            </a:r>
          </a:p>
        </p:txBody>
      </p:sp>
      <p:sp>
        <p:nvSpPr>
          <p:cNvPr id="5" name="Titre 4"/>
          <p:cNvSpPr txBox="1">
            <a:spLocks/>
          </p:cNvSpPr>
          <p:nvPr/>
        </p:nvSpPr>
        <p:spPr>
          <a:xfrm>
            <a:off x="0" y="123478"/>
            <a:ext cx="9135585" cy="51950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1" kern="1200" baseline="0">
                <a:solidFill>
                  <a:schemeClr val="tx1"/>
                </a:solidFill>
                <a:latin typeface="+mn-lt"/>
                <a:ea typeface="+mj-ea"/>
                <a:cs typeface="+mj-cs"/>
              </a:defRPr>
            </a:lvl1pPr>
          </a:lstStyle>
          <a:p>
            <a:pPr algn="r"/>
            <a:r>
              <a:rPr lang="fr-FR" sz="2000" dirty="0">
                <a:latin typeface="Montserrat" panose="00000500000000000000" pitchFamily="2" charset="0"/>
                <a:cs typeface="Calibri" panose="020F0502020204030204" pitchFamily="34" charset="0"/>
              </a:rPr>
              <a:t>Introduction</a:t>
            </a: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2355726"/>
            <a:ext cx="1864943" cy="1728192"/>
          </a:xfrm>
          <a:prstGeom prst="rect">
            <a:avLst/>
          </a:prstGeom>
        </p:spPr>
      </p:pic>
      <p:sp>
        <p:nvSpPr>
          <p:cNvPr id="8" name="Rectangle à coins arrondis 7"/>
          <p:cNvSpPr/>
          <p:nvPr/>
        </p:nvSpPr>
        <p:spPr>
          <a:xfrm>
            <a:off x="1643214" y="1550305"/>
            <a:ext cx="527222" cy="267666"/>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t>Client</a:t>
            </a:r>
          </a:p>
        </p:txBody>
      </p:sp>
      <p:pic>
        <p:nvPicPr>
          <p:cNvPr id="9" name="Image 8"/>
          <p:cNvPicPr>
            <a:picLocks noChangeAspect="1"/>
          </p:cNvPicPr>
          <p:nvPr/>
        </p:nvPicPr>
        <p:blipFill>
          <a:blip r:embed="rId3"/>
          <a:stretch>
            <a:fillRect/>
          </a:stretch>
        </p:blipFill>
        <p:spPr>
          <a:xfrm>
            <a:off x="275946" y="1291071"/>
            <a:ext cx="288176" cy="362545"/>
          </a:xfrm>
          <a:prstGeom prst="rect">
            <a:avLst/>
          </a:prstGeom>
        </p:spPr>
      </p:pic>
      <p:pic>
        <p:nvPicPr>
          <p:cNvPr id="10" name="Image 9"/>
          <p:cNvPicPr>
            <a:picLocks noChangeAspect="1"/>
          </p:cNvPicPr>
          <p:nvPr/>
        </p:nvPicPr>
        <p:blipFill>
          <a:blip r:embed="rId4"/>
          <a:stretch>
            <a:fillRect/>
          </a:stretch>
        </p:blipFill>
        <p:spPr>
          <a:xfrm>
            <a:off x="222934" y="1681356"/>
            <a:ext cx="399147" cy="328709"/>
          </a:xfrm>
          <a:prstGeom prst="rect">
            <a:avLst/>
          </a:prstGeom>
          <a:ln>
            <a:noFill/>
          </a:ln>
          <a:effectLst>
            <a:outerShdw blurRad="292100" dist="139700" dir="2700000" algn="tl" rotWithShape="0">
              <a:srgbClr val="333333">
                <a:alpha val="65000"/>
              </a:srgbClr>
            </a:outerShdw>
          </a:effectLst>
        </p:spPr>
      </p:pic>
      <p:cxnSp>
        <p:nvCxnSpPr>
          <p:cNvPr id="11" name="Connecteur droit avec flèche 10"/>
          <p:cNvCxnSpPr/>
          <p:nvPr/>
        </p:nvCxnSpPr>
        <p:spPr>
          <a:xfrm flipV="1">
            <a:off x="685830" y="1633983"/>
            <a:ext cx="239562" cy="56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flipH="1">
            <a:off x="1364335" y="1755701"/>
            <a:ext cx="2207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3" name="Image 12"/>
          <p:cNvPicPr>
            <a:picLocks noChangeAspect="1"/>
          </p:cNvPicPr>
          <p:nvPr/>
        </p:nvPicPr>
        <p:blipFill rotWithShape="1">
          <a:blip r:embed="rId5"/>
          <a:srcRect r="-9608"/>
          <a:stretch/>
        </p:blipFill>
        <p:spPr>
          <a:xfrm>
            <a:off x="963220" y="1486478"/>
            <a:ext cx="440428" cy="401820"/>
          </a:xfrm>
          <a:prstGeom prst="rect">
            <a:avLst/>
          </a:prstGeom>
        </p:spPr>
      </p:pic>
      <p:cxnSp>
        <p:nvCxnSpPr>
          <p:cNvPr id="14" name="Connecteur droit avec flèche 13"/>
          <p:cNvCxnSpPr/>
          <p:nvPr/>
        </p:nvCxnSpPr>
        <p:spPr>
          <a:xfrm flipH="1">
            <a:off x="648001" y="1769152"/>
            <a:ext cx="2395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à coins arrondis 14"/>
          <p:cNvSpPr/>
          <p:nvPr/>
        </p:nvSpPr>
        <p:spPr>
          <a:xfrm>
            <a:off x="179512" y="2037806"/>
            <a:ext cx="513368" cy="173904"/>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DRC</a:t>
            </a:r>
          </a:p>
        </p:txBody>
      </p:sp>
      <p:cxnSp>
        <p:nvCxnSpPr>
          <p:cNvPr id="16" name="Connecteur droit avec flèche 15"/>
          <p:cNvCxnSpPr/>
          <p:nvPr/>
        </p:nvCxnSpPr>
        <p:spPr>
          <a:xfrm flipH="1">
            <a:off x="743368" y="1943036"/>
            <a:ext cx="370248" cy="188183"/>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flipV="1">
            <a:off x="1370650" y="1638047"/>
            <a:ext cx="220051" cy="325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960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droit avec flèche 23"/>
          <p:cNvCxnSpPr/>
          <p:nvPr/>
        </p:nvCxnSpPr>
        <p:spPr>
          <a:xfrm>
            <a:off x="395536" y="4463703"/>
            <a:ext cx="8568098" cy="46757"/>
          </a:xfrm>
          <a:prstGeom prst="straightConnector1">
            <a:avLst/>
          </a:prstGeom>
          <a:ln w="190500">
            <a:tailEnd type="triangle"/>
          </a:ln>
        </p:spPr>
        <p:style>
          <a:lnRef idx="1">
            <a:schemeClr val="accent1"/>
          </a:lnRef>
          <a:fillRef idx="0">
            <a:schemeClr val="accent1"/>
          </a:fillRef>
          <a:effectRef idx="0">
            <a:schemeClr val="accent1"/>
          </a:effectRef>
          <a:fontRef idx="minor">
            <a:schemeClr val="tx1"/>
          </a:fontRef>
        </p:style>
      </p:cxnSp>
      <p:sp>
        <p:nvSpPr>
          <p:cNvPr id="4" name="Titre 1"/>
          <p:cNvSpPr>
            <a:spLocks noGrp="1"/>
          </p:cNvSpPr>
          <p:nvPr>
            <p:ph type="title"/>
          </p:nvPr>
        </p:nvSpPr>
        <p:spPr/>
        <p:txBody>
          <a:bodyPr/>
          <a:lstStyle/>
          <a:p>
            <a:r>
              <a:rPr lang="fr-FR" dirty="0">
                <a:solidFill>
                  <a:schemeClr val="accent1"/>
                </a:solidFill>
              </a:rPr>
              <a:t>Sommaire :</a:t>
            </a:r>
          </a:p>
        </p:txBody>
      </p:sp>
      <p:sp>
        <p:nvSpPr>
          <p:cNvPr id="3" name="Espace réservé du texte 2"/>
          <p:cNvSpPr>
            <a:spLocks noGrp="1"/>
          </p:cNvSpPr>
          <p:nvPr>
            <p:ph type="body" sz="quarter" idx="12"/>
          </p:nvPr>
        </p:nvSpPr>
        <p:spPr/>
        <p:txBody>
          <a:bodyPr/>
          <a:lstStyle/>
          <a:p>
            <a:r>
              <a:rPr lang="fr-FR" dirty="0"/>
              <a:t>Digital Share</a:t>
            </a:r>
          </a:p>
        </p:txBody>
      </p:sp>
      <p:cxnSp>
        <p:nvCxnSpPr>
          <p:cNvPr id="6" name="Straight Connector 3">
            <a:extLst>
              <a:ext uri="{FF2B5EF4-FFF2-40B4-BE49-F238E27FC236}">
                <a16:creationId xmlns:a16="http://schemas.microsoft.com/office/drawing/2014/main" id="{75881B8D-0A55-4937-B14B-2DE41BA54FEE}"/>
              </a:ext>
            </a:extLst>
          </p:cNvPr>
          <p:cNvCxnSpPr>
            <a:cxnSpLocks/>
          </p:cNvCxnSpPr>
          <p:nvPr/>
        </p:nvCxnSpPr>
        <p:spPr>
          <a:xfrm>
            <a:off x="251520" y="2594968"/>
            <a:ext cx="8568952" cy="0"/>
          </a:xfrm>
          <a:prstGeom prst="line">
            <a:avLst/>
          </a:prstGeom>
          <a:ln w="15875">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110D3C0-83D4-4CB9-8C49-62960CE2A4D3}"/>
              </a:ext>
            </a:extLst>
          </p:cNvPr>
          <p:cNvSpPr/>
          <p:nvPr/>
        </p:nvSpPr>
        <p:spPr>
          <a:xfrm>
            <a:off x="815716" y="2486968"/>
            <a:ext cx="216000" cy="216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0" name="Oval 15">
            <a:extLst>
              <a:ext uri="{FF2B5EF4-FFF2-40B4-BE49-F238E27FC236}">
                <a16:creationId xmlns:a16="http://schemas.microsoft.com/office/drawing/2014/main" id="{697568FC-9E19-4E3C-9678-986311116C2A}"/>
              </a:ext>
            </a:extLst>
          </p:cNvPr>
          <p:cNvSpPr/>
          <p:nvPr/>
        </p:nvSpPr>
        <p:spPr>
          <a:xfrm>
            <a:off x="4276822" y="2486968"/>
            <a:ext cx="216000" cy="21600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4" name="Oval 27">
            <a:extLst>
              <a:ext uri="{FF2B5EF4-FFF2-40B4-BE49-F238E27FC236}">
                <a16:creationId xmlns:a16="http://schemas.microsoft.com/office/drawing/2014/main" id="{CCA1335B-1C98-4299-B5E1-FC8B39D81DB9}"/>
              </a:ext>
            </a:extLst>
          </p:cNvPr>
          <p:cNvSpPr/>
          <p:nvPr/>
        </p:nvSpPr>
        <p:spPr>
          <a:xfrm>
            <a:off x="7881074" y="2486968"/>
            <a:ext cx="216000" cy="216000"/>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5" name="ZoneTexte 14"/>
          <p:cNvSpPr txBox="1"/>
          <p:nvPr/>
        </p:nvSpPr>
        <p:spPr>
          <a:xfrm>
            <a:off x="193982" y="1491630"/>
            <a:ext cx="1459468" cy="923330"/>
          </a:xfrm>
          <a:prstGeom prst="rect">
            <a:avLst/>
          </a:prstGeom>
          <a:noFill/>
        </p:spPr>
        <p:txBody>
          <a:bodyPr wrap="square" rtlCol="0" anchor="b" anchorCtr="0">
            <a:spAutoFit/>
          </a:bodyPr>
          <a:lstStyle/>
          <a:p>
            <a:pPr algn="ctr"/>
            <a:r>
              <a:rPr lang="fr-FR" sz="1000" b="1" dirty="0">
                <a:solidFill>
                  <a:schemeClr val="accent3"/>
                </a:solidFill>
                <a:latin typeface="+mj-lt"/>
              </a:rPr>
              <a:t>Côté collaborateur :</a:t>
            </a:r>
          </a:p>
          <a:p>
            <a:pPr algn="ctr"/>
            <a:r>
              <a:rPr lang="fr-FR" sz="1000" dirty="0">
                <a:latin typeface="+mj-lt"/>
              </a:rPr>
              <a:t>Demande et recherche</a:t>
            </a:r>
          </a:p>
          <a:p>
            <a:pPr algn="ctr"/>
            <a:endParaRPr lang="fr-FR" sz="1000" b="1" dirty="0">
              <a:solidFill>
                <a:schemeClr val="bg2"/>
              </a:solidFill>
              <a:latin typeface="+mj-lt"/>
            </a:endParaRPr>
          </a:p>
          <a:p>
            <a:pPr algn="ctr"/>
            <a:r>
              <a:rPr lang="fr-FR" b="1" dirty="0">
                <a:solidFill>
                  <a:schemeClr val="accent1"/>
                </a:solidFill>
              </a:rPr>
              <a:t>Partie 1</a:t>
            </a:r>
          </a:p>
        </p:txBody>
      </p:sp>
      <p:sp>
        <p:nvSpPr>
          <p:cNvPr id="19" name="ZoneTexte 18"/>
          <p:cNvSpPr txBox="1"/>
          <p:nvPr/>
        </p:nvSpPr>
        <p:spPr>
          <a:xfrm>
            <a:off x="7178758" y="1645519"/>
            <a:ext cx="1459468" cy="769441"/>
          </a:xfrm>
          <a:prstGeom prst="rect">
            <a:avLst/>
          </a:prstGeom>
          <a:noFill/>
        </p:spPr>
        <p:txBody>
          <a:bodyPr wrap="square" rtlCol="0" anchor="b" anchorCtr="0">
            <a:spAutoFit/>
          </a:bodyPr>
          <a:lstStyle/>
          <a:p>
            <a:pPr algn="ctr"/>
            <a:r>
              <a:rPr lang="fr-FR" sz="1000" b="1" dirty="0">
                <a:solidFill>
                  <a:schemeClr val="accent3"/>
                </a:solidFill>
                <a:latin typeface="+mj-lt"/>
              </a:rPr>
              <a:t>Côté Collaborateur : </a:t>
            </a:r>
          </a:p>
          <a:p>
            <a:pPr algn="ctr"/>
            <a:r>
              <a:rPr lang="fr-FR" sz="1000" dirty="0">
                <a:latin typeface="+mj-lt"/>
              </a:rPr>
              <a:t>Contrôle</a:t>
            </a:r>
          </a:p>
          <a:p>
            <a:pPr algn="ctr"/>
            <a:endParaRPr lang="fr-FR" sz="1000" b="1" dirty="0">
              <a:solidFill>
                <a:schemeClr val="bg2"/>
              </a:solidFill>
              <a:latin typeface="+mj-lt"/>
            </a:endParaRPr>
          </a:p>
          <a:p>
            <a:pPr algn="ctr"/>
            <a:r>
              <a:rPr lang="fr-FR" b="1" dirty="0">
                <a:solidFill>
                  <a:schemeClr val="accent5"/>
                </a:solidFill>
              </a:rPr>
              <a:t>Partie 3</a:t>
            </a:r>
            <a:endParaRPr lang="fr-FR" sz="1100" b="1" dirty="0">
              <a:solidFill>
                <a:schemeClr val="accent5"/>
              </a:solidFill>
            </a:endParaRPr>
          </a:p>
        </p:txBody>
      </p:sp>
      <p:sp>
        <p:nvSpPr>
          <p:cNvPr id="20" name="ZoneTexte 19"/>
          <p:cNvSpPr txBox="1"/>
          <p:nvPr/>
        </p:nvSpPr>
        <p:spPr>
          <a:xfrm>
            <a:off x="3650366" y="2805567"/>
            <a:ext cx="1459468" cy="830997"/>
          </a:xfrm>
          <a:prstGeom prst="rect">
            <a:avLst/>
          </a:prstGeom>
          <a:noFill/>
        </p:spPr>
        <p:txBody>
          <a:bodyPr wrap="square" rtlCol="0">
            <a:spAutoFit/>
          </a:bodyPr>
          <a:lstStyle/>
          <a:p>
            <a:pPr algn="ctr"/>
            <a:r>
              <a:rPr lang="fr-FR" b="1" dirty="0">
                <a:solidFill>
                  <a:schemeClr val="accent2"/>
                </a:solidFill>
                <a:latin typeface="+mj-lt"/>
              </a:rPr>
              <a:t>Partie 2</a:t>
            </a:r>
          </a:p>
          <a:p>
            <a:pPr algn="ctr"/>
            <a:endParaRPr lang="fr-FR" b="1" dirty="0">
              <a:solidFill>
                <a:schemeClr val="accent2"/>
              </a:solidFill>
              <a:latin typeface="+mj-lt"/>
            </a:endParaRPr>
          </a:p>
          <a:p>
            <a:pPr algn="ctr"/>
            <a:r>
              <a:rPr lang="fr-FR" sz="1000" b="1" dirty="0">
                <a:solidFill>
                  <a:schemeClr val="accent6"/>
                </a:solidFill>
                <a:latin typeface="+mj-lt"/>
              </a:rPr>
              <a:t>Côté client :</a:t>
            </a:r>
          </a:p>
          <a:p>
            <a:pPr algn="ctr"/>
            <a:r>
              <a:rPr lang="fr-FR" sz="1000" dirty="0">
                <a:solidFill>
                  <a:schemeClr val="tx1"/>
                </a:solidFill>
                <a:latin typeface="+mj-lt"/>
              </a:rPr>
              <a:t>Envois des documents</a:t>
            </a:r>
          </a:p>
        </p:txBody>
      </p:sp>
      <p:sp>
        <p:nvSpPr>
          <p:cNvPr id="27" name="ZoneTexte 26"/>
          <p:cNvSpPr txBox="1"/>
          <p:nvPr/>
        </p:nvSpPr>
        <p:spPr>
          <a:xfrm>
            <a:off x="395536" y="4166959"/>
            <a:ext cx="7992888" cy="276999"/>
          </a:xfrm>
          <a:prstGeom prst="rect">
            <a:avLst/>
          </a:prstGeom>
          <a:noFill/>
        </p:spPr>
        <p:txBody>
          <a:bodyPr wrap="square" rtlCol="0">
            <a:spAutoFit/>
          </a:bodyPr>
          <a:lstStyle/>
          <a:p>
            <a:pPr algn="ctr"/>
            <a:r>
              <a:rPr lang="fr-FR" sz="1200" i="1" dirty="0"/>
              <a:t>Processus</a:t>
            </a:r>
          </a:p>
        </p:txBody>
      </p:sp>
    </p:spTree>
    <p:extLst>
      <p:ext uri="{BB962C8B-B14F-4D97-AF65-F5344CB8AC3E}">
        <p14:creationId xmlns:p14="http://schemas.microsoft.com/office/powerpoint/2010/main" val="1152729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4"/>
          <p:cNvSpPr txBox="1">
            <a:spLocks/>
          </p:cNvSpPr>
          <p:nvPr/>
        </p:nvSpPr>
        <p:spPr>
          <a:xfrm>
            <a:off x="0" y="123478"/>
            <a:ext cx="9144000" cy="68456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kern="1200" baseline="0">
                <a:solidFill>
                  <a:schemeClr val="tx1"/>
                </a:solidFill>
                <a:latin typeface="+mn-lt"/>
                <a:ea typeface="+mj-ea"/>
                <a:cs typeface="+mj-cs"/>
              </a:defRPr>
            </a:lvl1pPr>
          </a:lstStyle>
          <a:p>
            <a:pPr algn="r"/>
            <a:r>
              <a:rPr lang="fr-FR" sz="1600" dirty="0">
                <a:latin typeface="Montserrat" panose="00000500000000000000" pitchFamily="2" charset="0"/>
                <a:cs typeface="Calibri" panose="020F0502020204030204" pitchFamily="34" charset="0"/>
              </a:rPr>
              <a:t>Depuis Top CC</a:t>
            </a:r>
          </a:p>
        </p:txBody>
      </p:sp>
      <p:sp>
        <p:nvSpPr>
          <p:cNvPr id="3" name="ZoneTexte 2"/>
          <p:cNvSpPr txBox="1"/>
          <p:nvPr/>
        </p:nvSpPr>
        <p:spPr>
          <a:xfrm>
            <a:off x="35496" y="1977683"/>
            <a:ext cx="2304256" cy="954107"/>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Le collaborateur accède à </a:t>
            </a:r>
            <a:r>
              <a:rPr lang="fr-FR" b="1" dirty="0">
                <a:latin typeface="Calibri" panose="020F0502020204030204" pitchFamily="34" charset="0"/>
                <a:cs typeface="Calibri" panose="020F0502020204030204" pitchFamily="34" charset="0"/>
              </a:rPr>
              <a:t>Digital Share </a:t>
            </a:r>
          </a:p>
          <a:p>
            <a:r>
              <a:rPr lang="fr-FR" dirty="0">
                <a:latin typeface="Calibri" panose="020F0502020204030204" pitchFamily="34" charset="0"/>
                <a:cs typeface="Calibri" panose="020F0502020204030204" pitchFamily="34" charset="0"/>
              </a:rPr>
              <a:t>à partir du processus </a:t>
            </a:r>
          </a:p>
          <a:p>
            <a:r>
              <a:rPr lang="fr-FR" b="1" dirty="0">
                <a:latin typeface="Calibri" panose="020F0502020204030204" pitchFamily="34" charset="0"/>
                <a:cs typeface="Calibri" panose="020F0502020204030204" pitchFamily="34" charset="0"/>
              </a:rPr>
              <a:t>Top CC</a:t>
            </a:r>
          </a:p>
        </p:txBody>
      </p:sp>
      <p:pic>
        <p:nvPicPr>
          <p:cNvPr id="4" name="Image 3"/>
          <p:cNvPicPr>
            <a:picLocks noChangeAspect="1"/>
          </p:cNvPicPr>
          <p:nvPr/>
        </p:nvPicPr>
        <p:blipFill>
          <a:blip r:embed="rId2"/>
          <a:stretch>
            <a:fillRect/>
          </a:stretch>
        </p:blipFill>
        <p:spPr>
          <a:xfrm>
            <a:off x="2195736" y="987574"/>
            <a:ext cx="6696744" cy="3455488"/>
          </a:xfrm>
          <a:prstGeom prst="rect">
            <a:avLst/>
          </a:prstGeom>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408" y="1491630"/>
            <a:ext cx="446314" cy="617779"/>
          </a:xfrm>
          <a:prstGeom prst="rect">
            <a:avLst/>
          </a:prstGeom>
        </p:spPr>
      </p:pic>
      <p:sp>
        <p:nvSpPr>
          <p:cNvPr id="6" name="ZoneTexte 5"/>
          <p:cNvSpPr txBox="1"/>
          <p:nvPr/>
        </p:nvSpPr>
        <p:spPr>
          <a:xfrm>
            <a:off x="107504" y="123478"/>
            <a:ext cx="1258678" cy="307777"/>
          </a:xfrm>
          <a:prstGeom prst="rect">
            <a:avLst/>
          </a:prstGeom>
          <a:solidFill>
            <a:schemeClr val="accent3"/>
          </a:solidFill>
        </p:spPr>
        <p:txBody>
          <a:bodyPr wrap="none" rtlCol="0">
            <a:spAutoFit/>
          </a:bodyPr>
          <a:lstStyle/>
          <a:p>
            <a:r>
              <a:rPr lang="fr-FR" dirty="0">
                <a:solidFill>
                  <a:schemeClr val="bg1"/>
                </a:solidFill>
              </a:rPr>
              <a:t>Collaborateur</a:t>
            </a:r>
          </a:p>
        </p:txBody>
      </p:sp>
    </p:spTree>
    <p:extLst>
      <p:ext uri="{BB962C8B-B14F-4D97-AF65-F5344CB8AC3E}">
        <p14:creationId xmlns:p14="http://schemas.microsoft.com/office/powerpoint/2010/main" val="1064530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923925" y="860826"/>
            <a:ext cx="4558851" cy="1296144"/>
          </a:xfrm>
          <a:prstGeom prst="rect">
            <a:avLst/>
          </a:prstGeom>
        </p:spPr>
      </p:pic>
      <p:pic>
        <p:nvPicPr>
          <p:cNvPr id="8" name="Image 7"/>
          <p:cNvPicPr>
            <a:picLocks noChangeAspect="1"/>
          </p:cNvPicPr>
          <p:nvPr/>
        </p:nvPicPr>
        <p:blipFill>
          <a:blip r:embed="rId3"/>
          <a:stretch>
            <a:fillRect/>
          </a:stretch>
        </p:blipFill>
        <p:spPr>
          <a:xfrm>
            <a:off x="3923927" y="2046612"/>
            <a:ext cx="4568547" cy="1886028"/>
          </a:xfrm>
          <a:prstGeom prst="rect">
            <a:avLst/>
          </a:prstGeom>
        </p:spPr>
      </p:pic>
      <p:pic>
        <p:nvPicPr>
          <p:cNvPr id="9" name="Image 8"/>
          <p:cNvPicPr>
            <a:picLocks noChangeAspect="1"/>
          </p:cNvPicPr>
          <p:nvPr/>
        </p:nvPicPr>
        <p:blipFill>
          <a:blip r:embed="rId4"/>
          <a:stretch>
            <a:fillRect/>
          </a:stretch>
        </p:blipFill>
        <p:spPr>
          <a:xfrm>
            <a:off x="3923927" y="3848635"/>
            <a:ext cx="4568549" cy="668202"/>
          </a:xfrm>
          <a:prstGeom prst="rect">
            <a:avLst/>
          </a:prstGeom>
        </p:spPr>
      </p:pic>
      <p:sp>
        <p:nvSpPr>
          <p:cNvPr id="5" name="Espace réservé du texte 3"/>
          <p:cNvSpPr txBox="1">
            <a:spLocks/>
          </p:cNvSpPr>
          <p:nvPr/>
        </p:nvSpPr>
        <p:spPr>
          <a:xfrm>
            <a:off x="179512" y="2067694"/>
            <a:ext cx="3165101" cy="158289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dirty="0"/>
              <a:t>En fonction du motif, l’utilisateur visualise : </a:t>
            </a:r>
          </a:p>
          <a:p>
            <a:pPr marL="358775" lvl="1" indent="-179388"/>
            <a:r>
              <a:rPr lang="fr-FR" sz="1200" dirty="0"/>
              <a:t>La liste des documents à demander et déjà détenus en fonction </a:t>
            </a:r>
            <a:r>
              <a:rPr lang="fr-FR" sz="1200" u="sng" dirty="0"/>
              <a:t>des règles régies par TOP CC</a:t>
            </a:r>
            <a:r>
              <a:rPr lang="fr-FR" sz="1200" dirty="0"/>
              <a:t> </a:t>
            </a:r>
          </a:p>
          <a:p>
            <a:pPr marL="0" indent="0">
              <a:buNone/>
            </a:pPr>
            <a:endParaRPr lang="fr-FR" sz="1400" dirty="0"/>
          </a:p>
          <a:p>
            <a:pPr>
              <a:buFontTx/>
              <a:buChar char="-"/>
            </a:pPr>
            <a:endParaRPr lang="fr-FR" sz="1400" dirty="0"/>
          </a:p>
          <a:p>
            <a:pPr>
              <a:buFontTx/>
              <a:buChar char="-"/>
            </a:pPr>
            <a:endParaRPr lang="fr-FR" sz="1400" dirty="0"/>
          </a:p>
        </p:txBody>
      </p:sp>
      <p:sp>
        <p:nvSpPr>
          <p:cNvPr id="6" name="Titre 4"/>
          <p:cNvSpPr txBox="1">
            <a:spLocks/>
          </p:cNvSpPr>
          <p:nvPr/>
        </p:nvSpPr>
        <p:spPr>
          <a:xfrm>
            <a:off x="0" y="86006"/>
            <a:ext cx="9144000" cy="68456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kern="1200" baseline="0">
                <a:solidFill>
                  <a:schemeClr val="tx1"/>
                </a:solidFill>
                <a:latin typeface="+mn-lt"/>
                <a:ea typeface="+mj-ea"/>
                <a:cs typeface="+mj-cs"/>
              </a:defRPr>
            </a:lvl1pPr>
          </a:lstStyle>
          <a:p>
            <a:pPr algn="r"/>
            <a:r>
              <a:rPr lang="fr-FR" sz="1600" dirty="0">
                <a:latin typeface="Montserrat" panose="00000500000000000000" pitchFamily="2" charset="0"/>
                <a:cs typeface="Calibri" panose="020F0502020204030204" pitchFamily="34" charset="0"/>
              </a:rPr>
              <a:t>Envoyer la demande de document</a:t>
            </a:r>
          </a:p>
        </p:txBody>
      </p:sp>
      <p:sp>
        <p:nvSpPr>
          <p:cNvPr id="2" name="Rectangle à coins arrondis 1"/>
          <p:cNvSpPr/>
          <p:nvPr/>
        </p:nvSpPr>
        <p:spPr>
          <a:xfrm>
            <a:off x="4067944" y="2931790"/>
            <a:ext cx="2520280" cy="1224136"/>
          </a:xfrm>
          <a:prstGeom prst="roundRect">
            <a:avLst/>
          </a:prstGeom>
          <a:no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6"/>
          <p:cNvCxnSpPr/>
          <p:nvPr/>
        </p:nvCxnSpPr>
        <p:spPr>
          <a:xfrm>
            <a:off x="3344613" y="2931790"/>
            <a:ext cx="723331" cy="28803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10" name="Imag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77888" y="4302056"/>
            <a:ext cx="310336" cy="429561"/>
          </a:xfrm>
          <a:prstGeom prst="rect">
            <a:avLst/>
          </a:prstGeom>
        </p:spPr>
      </p:pic>
      <p:sp>
        <p:nvSpPr>
          <p:cNvPr id="12" name="ZoneTexte 11"/>
          <p:cNvSpPr txBox="1"/>
          <p:nvPr/>
        </p:nvSpPr>
        <p:spPr>
          <a:xfrm>
            <a:off x="179512" y="1237325"/>
            <a:ext cx="3351046" cy="768415"/>
          </a:xfrm>
          <a:prstGeom prst="rect">
            <a:avLst/>
          </a:prstGeom>
          <a:noFill/>
        </p:spPr>
        <p:txBody>
          <a:bodyPr wrap="none" rtlCol="0">
            <a:spAutoFit/>
          </a:bodyPr>
          <a:lstStyle/>
          <a:p>
            <a:r>
              <a:rPr lang="fr-FR" b="1" kern="1200" dirty="0">
                <a:solidFill>
                  <a:schemeClr val="tx1"/>
                </a:solidFill>
                <a:latin typeface="+mn-lt"/>
                <a:ea typeface="+mn-ea"/>
                <a:cs typeface="+mn-cs"/>
              </a:rPr>
              <a:t>Affectation du suivi du dossier</a:t>
            </a:r>
          </a:p>
          <a:p>
            <a:pPr marL="358775" lvl="1" indent="-179388">
              <a:lnSpc>
                <a:spcPct val="90000"/>
              </a:lnSpc>
              <a:spcBef>
                <a:spcPts val="500"/>
              </a:spcBef>
              <a:buFont typeface="Arial" panose="020B0604020202020204" pitchFamily="34" charset="0"/>
              <a:buChar char="•"/>
            </a:pPr>
            <a:r>
              <a:rPr lang="fr-FR" sz="1200" kern="1200" dirty="0">
                <a:solidFill>
                  <a:schemeClr val="tx1"/>
                </a:solidFill>
                <a:latin typeface="+mn-lt"/>
                <a:ea typeface="+mn-ea"/>
                <a:cs typeface="+mn-cs"/>
              </a:rPr>
              <a:t>Le suivi de la demande peux être affecté </a:t>
            </a:r>
          </a:p>
          <a:p>
            <a:pPr marL="177800" lvl="1" indent="182563">
              <a:lnSpc>
                <a:spcPct val="90000"/>
              </a:lnSpc>
              <a:spcBef>
                <a:spcPts val="500"/>
              </a:spcBef>
            </a:pPr>
            <a:r>
              <a:rPr lang="fr-FR" sz="1200" kern="1200" dirty="0">
                <a:solidFill>
                  <a:schemeClr val="tx1"/>
                </a:solidFill>
                <a:latin typeface="+mn-lt"/>
                <a:ea typeface="+mn-ea"/>
                <a:cs typeface="+mn-cs"/>
              </a:rPr>
              <a:t>à un EDS ou un autre collaborateur </a:t>
            </a:r>
          </a:p>
        </p:txBody>
      </p:sp>
      <p:sp>
        <p:nvSpPr>
          <p:cNvPr id="13" name="Rectangle à coins arrondis 12"/>
          <p:cNvSpPr/>
          <p:nvPr/>
        </p:nvSpPr>
        <p:spPr>
          <a:xfrm>
            <a:off x="4067944" y="2499742"/>
            <a:ext cx="1224136" cy="144016"/>
          </a:xfrm>
          <a:prstGeom prst="roundRect">
            <a:avLst/>
          </a:prstGeom>
          <a:no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5" name="Connecteur droit 14"/>
          <p:cNvCxnSpPr/>
          <p:nvPr/>
        </p:nvCxnSpPr>
        <p:spPr>
          <a:xfrm flipH="1" flipV="1">
            <a:off x="3344615" y="1973343"/>
            <a:ext cx="723330" cy="59840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320279" y="3429346"/>
            <a:ext cx="3024336" cy="1169551"/>
          </a:xfrm>
          <a:prstGeom prst="rect">
            <a:avLst/>
          </a:prstGeom>
          <a:noFill/>
          <a:ln>
            <a:solidFill>
              <a:schemeClr val="accent3"/>
            </a:solidFill>
          </a:ln>
        </p:spPr>
        <p:txBody>
          <a:bodyPr wrap="square" rtlCol="0">
            <a:spAutoFit/>
          </a:bodyPr>
          <a:lstStyle/>
          <a:p>
            <a:r>
              <a:rPr lang="fr-FR" dirty="0"/>
              <a:t>L’envoi de la demande génère un mail de demande de documents auprès des « </a:t>
            </a:r>
            <a:r>
              <a:rPr lang="fr-FR" b="1" dirty="0"/>
              <a:t>Utilisateur principal</a:t>
            </a:r>
            <a:r>
              <a:rPr lang="fr-FR" dirty="0"/>
              <a:t> » et « </a:t>
            </a:r>
            <a:r>
              <a:rPr lang="fr-FR" b="1" dirty="0"/>
              <a:t>administrateur</a:t>
            </a:r>
            <a:r>
              <a:rPr lang="fr-FR" dirty="0"/>
              <a:t> » de l’abonnement CE Net de la PM</a:t>
            </a:r>
          </a:p>
        </p:txBody>
      </p:sp>
      <p:sp>
        <p:nvSpPr>
          <p:cNvPr id="20" name="ZoneTexte 19"/>
          <p:cNvSpPr txBox="1"/>
          <p:nvPr/>
        </p:nvSpPr>
        <p:spPr>
          <a:xfrm>
            <a:off x="107504" y="123478"/>
            <a:ext cx="1258678" cy="307777"/>
          </a:xfrm>
          <a:prstGeom prst="rect">
            <a:avLst/>
          </a:prstGeom>
          <a:solidFill>
            <a:schemeClr val="accent3"/>
          </a:solidFill>
        </p:spPr>
        <p:txBody>
          <a:bodyPr wrap="none" rtlCol="0">
            <a:spAutoFit/>
          </a:bodyPr>
          <a:lstStyle/>
          <a:p>
            <a:r>
              <a:rPr lang="fr-FR" dirty="0">
                <a:solidFill>
                  <a:schemeClr val="bg1"/>
                </a:solidFill>
              </a:rPr>
              <a:t>Collaborateur</a:t>
            </a:r>
          </a:p>
        </p:txBody>
      </p:sp>
    </p:spTree>
    <p:extLst>
      <p:ext uri="{BB962C8B-B14F-4D97-AF65-F5344CB8AC3E}">
        <p14:creationId xmlns:p14="http://schemas.microsoft.com/office/powerpoint/2010/main" val="3518364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92701"/>
            <a:ext cx="9144000" cy="338554"/>
          </a:xfrm>
          <a:prstGeom prst="rect">
            <a:avLst/>
          </a:prstGeom>
          <a:noFill/>
        </p:spPr>
        <p:txBody>
          <a:bodyPr wrap="square" rtlCol="0">
            <a:spAutoFit/>
          </a:bodyPr>
          <a:lstStyle/>
          <a:p>
            <a:pPr algn="r"/>
            <a:r>
              <a:rPr lang="fr-FR" sz="1600" b="1" dirty="0">
                <a:latin typeface="Montserrat" panose="00000500000000000000" pitchFamily="2" charset="0"/>
              </a:rPr>
              <a:t>Client accès « Echange de documents »</a:t>
            </a:r>
          </a:p>
        </p:txBody>
      </p:sp>
      <p:pic>
        <p:nvPicPr>
          <p:cNvPr id="4" name="Image 3"/>
          <p:cNvPicPr>
            <a:picLocks noChangeAspect="1"/>
          </p:cNvPicPr>
          <p:nvPr/>
        </p:nvPicPr>
        <p:blipFill>
          <a:blip r:embed="rId2"/>
          <a:stretch>
            <a:fillRect/>
          </a:stretch>
        </p:blipFill>
        <p:spPr>
          <a:xfrm>
            <a:off x="3768634" y="1347614"/>
            <a:ext cx="5056531" cy="2714916"/>
          </a:xfrm>
          <a:prstGeom prst="rect">
            <a:avLst/>
          </a:prstGeom>
        </p:spPr>
      </p:pic>
      <p:sp>
        <p:nvSpPr>
          <p:cNvPr id="5" name="ZoneTexte 4"/>
          <p:cNvSpPr txBox="1"/>
          <p:nvPr/>
        </p:nvSpPr>
        <p:spPr>
          <a:xfrm>
            <a:off x="107504" y="123478"/>
            <a:ext cx="643125" cy="307777"/>
          </a:xfrm>
          <a:prstGeom prst="rect">
            <a:avLst/>
          </a:prstGeom>
          <a:solidFill>
            <a:schemeClr val="accent6"/>
          </a:solidFill>
        </p:spPr>
        <p:txBody>
          <a:bodyPr wrap="none" rtlCol="0">
            <a:spAutoFit/>
          </a:bodyPr>
          <a:lstStyle/>
          <a:p>
            <a:r>
              <a:rPr lang="fr-FR" dirty="0">
                <a:solidFill>
                  <a:schemeClr val="bg1"/>
                </a:solidFill>
              </a:rPr>
              <a:t>Client</a:t>
            </a:r>
          </a:p>
        </p:txBody>
      </p:sp>
      <p:sp>
        <p:nvSpPr>
          <p:cNvPr id="6" name="ZoneTexte 5"/>
          <p:cNvSpPr txBox="1"/>
          <p:nvPr/>
        </p:nvSpPr>
        <p:spPr>
          <a:xfrm>
            <a:off x="102661" y="1851670"/>
            <a:ext cx="3461227" cy="646331"/>
          </a:xfrm>
          <a:prstGeom prst="rect">
            <a:avLst/>
          </a:prstGeom>
          <a:noFill/>
        </p:spPr>
        <p:txBody>
          <a:bodyPr wrap="square" rtlCol="0">
            <a:spAutoFit/>
          </a:bodyPr>
          <a:lstStyle/>
          <a:p>
            <a:r>
              <a:rPr lang="fr-FR" sz="1200" dirty="0"/>
              <a:t>Depuis son espace </a:t>
            </a:r>
            <a:r>
              <a:rPr lang="fr-FR" sz="1200" dirty="0" smtClean="0"/>
              <a:t>DEI </a:t>
            </a:r>
            <a:r>
              <a:rPr lang="fr-FR" sz="1200" dirty="0" smtClean="0"/>
              <a:t>Pro / </a:t>
            </a:r>
            <a:r>
              <a:rPr lang="fr-FR" sz="1200" dirty="0" smtClean="0"/>
              <a:t>CE </a:t>
            </a:r>
            <a:r>
              <a:rPr lang="fr-FR" sz="1200" dirty="0"/>
              <a:t>net l’utilisateur </a:t>
            </a:r>
          </a:p>
          <a:p>
            <a:r>
              <a:rPr lang="fr-FR" sz="1200" dirty="0"/>
              <a:t>Principal et les administrateurs peuvent</a:t>
            </a:r>
          </a:p>
          <a:p>
            <a:r>
              <a:rPr lang="fr-FR" sz="1200" dirty="0"/>
              <a:t>accéder à l’espace « Echange de documents »</a:t>
            </a:r>
          </a:p>
        </p:txBody>
      </p:sp>
      <p:cxnSp>
        <p:nvCxnSpPr>
          <p:cNvPr id="8" name="Connecteur droit 7"/>
          <p:cNvCxnSpPr/>
          <p:nvPr/>
        </p:nvCxnSpPr>
        <p:spPr>
          <a:xfrm>
            <a:off x="3131840" y="2498001"/>
            <a:ext cx="576064" cy="28977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3968" y="2787774"/>
            <a:ext cx="310336" cy="429561"/>
          </a:xfrm>
          <a:prstGeom prst="rect">
            <a:avLst/>
          </a:prstGeom>
        </p:spPr>
      </p:pic>
    </p:spTree>
    <p:extLst>
      <p:ext uri="{BB962C8B-B14F-4D97-AF65-F5344CB8AC3E}">
        <p14:creationId xmlns:p14="http://schemas.microsoft.com/office/powerpoint/2010/main" val="3395917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915816" y="3192284"/>
            <a:ext cx="5786398" cy="1179666"/>
          </a:xfrm>
          <a:prstGeom prst="rect">
            <a:avLst/>
          </a:prstGeom>
        </p:spPr>
      </p:pic>
      <p:pic>
        <p:nvPicPr>
          <p:cNvPr id="2" name="Image 1"/>
          <p:cNvPicPr>
            <a:picLocks noChangeAspect="1"/>
          </p:cNvPicPr>
          <p:nvPr/>
        </p:nvPicPr>
        <p:blipFill>
          <a:blip r:embed="rId3"/>
          <a:stretch>
            <a:fillRect/>
          </a:stretch>
        </p:blipFill>
        <p:spPr>
          <a:xfrm>
            <a:off x="2915816" y="918297"/>
            <a:ext cx="5760768" cy="2273987"/>
          </a:xfrm>
          <a:prstGeom prst="rect">
            <a:avLst/>
          </a:prstGeom>
        </p:spPr>
      </p:pic>
      <p:sp>
        <p:nvSpPr>
          <p:cNvPr id="5" name="ZoneTexte 4"/>
          <p:cNvSpPr txBox="1"/>
          <p:nvPr/>
        </p:nvSpPr>
        <p:spPr>
          <a:xfrm>
            <a:off x="0" y="123478"/>
            <a:ext cx="9144000" cy="338554"/>
          </a:xfrm>
          <a:prstGeom prst="rect">
            <a:avLst/>
          </a:prstGeom>
          <a:noFill/>
        </p:spPr>
        <p:txBody>
          <a:bodyPr wrap="square" rtlCol="0">
            <a:spAutoFit/>
          </a:bodyPr>
          <a:lstStyle/>
          <a:p>
            <a:pPr algn="r"/>
            <a:r>
              <a:rPr lang="fr-FR" sz="1600" b="1" dirty="0">
                <a:latin typeface="Montserrat" panose="00000500000000000000" pitchFamily="2" charset="0"/>
              </a:rPr>
              <a:t>Liste des dossiers</a:t>
            </a:r>
          </a:p>
        </p:txBody>
      </p:sp>
      <p:sp>
        <p:nvSpPr>
          <p:cNvPr id="6" name="ZoneTexte 5"/>
          <p:cNvSpPr txBox="1"/>
          <p:nvPr/>
        </p:nvSpPr>
        <p:spPr>
          <a:xfrm>
            <a:off x="179512" y="1635646"/>
            <a:ext cx="2464136" cy="1384995"/>
          </a:xfrm>
          <a:prstGeom prst="rect">
            <a:avLst/>
          </a:prstGeom>
          <a:noFill/>
        </p:spPr>
        <p:txBody>
          <a:bodyPr wrap="none" rtlCol="0">
            <a:spAutoFit/>
          </a:bodyPr>
          <a:lstStyle/>
          <a:p>
            <a:r>
              <a:rPr lang="fr-FR" sz="1200" dirty="0"/>
              <a:t>La listes des dossiers est affiché </a:t>
            </a:r>
          </a:p>
          <a:p>
            <a:r>
              <a:rPr lang="fr-FR" sz="1200" dirty="0"/>
              <a:t>avec leurs statuts d’avancement :</a:t>
            </a:r>
          </a:p>
          <a:p>
            <a:pPr marL="171450" indent="-171450">
              <a:buFont typeface="Arial" panose="020B0604020202020204" pitchFamily="34" charset="0"/>
              <a:buChar char="•"/>
            </a:pPr>
            <a:r>
              <a:rPr lang="fr-FR" sz="1200" dirty="0">
                <a:solidFill>
                  <a:srgbClr val="FFC000"/>
                </a:solidFill>
              </a:rPr>
              <a:t>Demande de documents</a:t>
            </a:r>
          </a:p>
          <a:p>
            <a:pPr marL="171450" indent="-171450">
              <a:buFont typeface="Arial" panose="020B0604020202020204" pitchFamily="34" charset="0"/>
              <a:buChar char="•"/>
            </a:pPr>
            <a:r>
              <a:rPr lang="fr-FR" sz="1200" dirty="0">
                <a:solidFill>
                  <a:srgbClr val="FFC000"/>
                </a:solidFill>
              </a:rPr>
              <a:t>Traitement en cours</a:t>
            </a:r>
          </a:p>
          <a:p>
            <a:pPr marL="171450" indent="-171450">
              <a:buFont typeface="Arial" panose="020B0604020202020204" pitchFamily="34" charset="0"/>
              <a:buChar char="•"/>
            </a:pPr>
            <a:r>
              <a:rPr lang="fr-FR" sz="1200" dirty="0">
                <a:solidFill>
                  <a:srgbClr val="92D050"/>
                </a:solidFill>
              </a:rPr>
              <a:t>Validé par l’établissement</a:t>
            </a:r>
          </a:p>
          <a:p>
            <a:endParaRPr lang="fr-FR" sz="1200" dirty="0"/>
          </a:p>
          <a:p>
            <a:endParaRPr lang="fr-FR" sz="1200" dirty="0"/>
          </a:p>
        </p:txBody>
      </p:sp>
      <p:sp>
        <p:nvSpPr>
          <p:cNvPr id="7" name="ZoneTexte 6"/>
          <p:cNvSpPr txBox="1"/>
          <p:nvPr/>
        </p:nvSpPr>
        <p:spPr>
          <a:xfrm>
            <a:off x="107504" y="3782117"/>
            <a:ext cx="2759089" cy="461665"/>
          </a:xfrm>
          <a:prstGeom prst="rect">
            <a:avLst/>
          </a:prstGeom>
          <a:noFill/>
        </p:spPr>
        <p:txBody>
          <a:bodyPr wrap="none" rtlCol="0">
            <a:spAutoFit/>
          </a:bodyPr>
          <a:lstStyle/>
          <a:p>
            <a:r>
              <a:rPr lang="fr-FR" sz="1200" dirty="0"/>
              <a:t>Le client peut sélectionner un dossier </a:t>
            </a:r>
          </a:p>
          <a:p>
            <a:r>
              <a:rPr lang="fr-FR" sz="1200" dirty="0"/>
              <a:t>pour transmettre les pièces</a:t>
            </a:r>
          </a:p>
        </p:txBody>
      </p:sp>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4048" y="3814221"/>
            <a:ext cx="310336" cy="429561"/>
          </a:xfrm>
          <a:prstGeom prst="rect">
            <a:avLst/>
          </a:prstGeom>
        </p:spPr>
      </p:pic>
      <p:sp>
        <p:nvSpPr>
          <p:cNvPr id="9" name="ZoneTexte 8"/>
          <p:cNvSpPr txBox="1"/>
          <p:nvPr/>
        </p:nvSpPr>
        <p:spPr>
          <a:xfrm>
            <a:off x="107504" y="123478"/>
            <a:ext cx="643125" cy="307777"/>
          </a:xfrm>
          <a:prstGeom prst="rect">
            <a:avLst/>
          </a:prstGeom>
          <a:solidFill>
            <a:schemeClr val="accent6"/>
          </a:solidFill>
        </p:spPr>
        <p:txBody>
          <a:bodyPr wrap="none" rtlCol="0">
            <a:spAutoFit/>
          </a:bodyPr>
          <a:lstStyle/>
          <a:p>
            <a:r>
              <a:rPr lang="fr-FR" dirty="0">
                <a:solidFill>
                  <a:schemeClr val="bg1"/>
                </a:solidFill>
              </a:rPr>
              <a:t>Client</a:t>
            </a:r>
          </a:p>
        </p:txBody>
      </p:sp>
    </p:spTree>
    <p:extLst>
      <p:ext uri="{BB962C8B-B14F-4D97-AF65-F5344CB8AC3E}">
        <p14:creationId xmlns:p14="http://schemas.microsoft.com/office/powerpoint/2010/main" val="474696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339752" y="437595"/>
            <a:ext cx="2760117" cy="1208872"/>
          </a:xfrm>
          <a:prstGeom prst="rect">
            <a:avLst/>
          </a:prstGeom>
        </p:spPr>
      </p:pic>
      <p:pic>
        <p:nvPicPr>
          <p:cNvPr id="4" name="Image 3"/>
          <p:cNvPicPr>
            <a:picLocks noChangeAspect="1"/>
          </p:cNvPicPr>
          <p:nvPr/>
        </p:nvPicPr>
        <p:blipFill>
          <a:blip r:embed="rId3"/>
          <a:stretch>
            <a:fillRect/>
          </a:stretch>
        </p:blipFill>
        <p:spPr>
          <a:xfrm>
            <a:off x="2905819" y="2329316"/>
            <a:ext cx="2086363" cy="1440160"/>
          </a:xfrm>
          <a:prstGeom prst="rect">
            <a:avLst/>
          </a:prstGeom>
        </p:spPr>
      </p:pic>
      <p:pic>
        <p:nvPicPr>
          <p:cNvPr id="5" name="Image 4"/>
          <p:cNvPicPr>
            <a:picLocks noChangeAspect="1"/>
          </p:cNvPicPr>
          <p:nvPr/>
        </p:nvPicPr>
        <p:blipFill>
          <a:blip r:embed="rId4"/>
          <a:stretch>
            <a:fillRect/>
          </a:stretch>
        </p:blipFill>
        <p:spPr>
          <a:xfrm>
            <a:off x="4829334" y="3292694"/>
            <a:ext cx="2801269" cy="1439728"/>
          </a:xfrm>
          <a:prstGeom prst="rect">
            <a:avLst/>
          </a:prstGeom>
        </p:spPr>
      </p:pic>
      <p:sp>
        <p:nvSpPr>
          <p:cNvPr id="6" name="ZoneTexte 5"/>
          <p:cNvSpPr txBox="1"/>
          <p:nvPr/>
        </p:nvSpPr>
        <p:spPr>
          <a:xfrm>
            <a:off x="107504" y="2500606"/>
            <a:ext cx="3036254" cy="738664"/>
          </a:xfrm>
          <a:prstGeom prst="rect">
            <a:avLst/>
          </a:prstGeom>
          <a:noFill/>
        </p:spPr>
        <p:txBody>
          <a:bodyPr wrap="square" rtlCol="0">
            <a:spAutoFit/>
          </a:bodyPr>
          <a:lstStyle/>
          <a:p>
            <a:r>
              <a:rPr lang="fr-FR" dirty="0"/>
              <a:t>Télécharger les pièces depuis un répertoire, sélectionner le type de document puis les transmettre </a:t>
            </a:r>
          </a:p>
        </p:txBody>
      </p:sp>
      <p:sp>
        <p:nvSpPr>
          <p:cNvPr id="7" name="Flèche courbée vers le bas 6"/>
          <p:cNvSpPr/>
          <p:nvPr/>
        </p:nvSpPr>
        <p:spPr>
          <a:xfrm rot="2018575">
            <a:off x="5188291" y="774672"/>
            <a:ext cx="647046" cy="215682"/>
          </a:xfrm>
          <a:prstGeom prst="curved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Flèche courbée vers le bas 7"/>
          <p:cNvSpPr/>
          <p:nvPr/>
        </p:nvSpPr>
        <p:spPr>
          <a:xfrm rot="2018575">
            <a:off x="5088239" y="2801969"/>
            <a:ext cx="789712" cy="263237"/>
          </a:xfrm>
          <a:prstGeom prst="curved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 name="Flèche courbée vers le haut 8"/>
          <p:cNvSpPr/>
          <p:nvPr/>
        </p:nvSpPr>
        <p:spPr>
          <a:xfrm rot="9002407">
            <a:off x="3947002" y="1825932"/>
            <a:ext cx="735860" cy="294344"/>
          </a:xfrm>
          <a:prstGeom prst="curvedUp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ZoneTexte 9"/>
          <p:cNvSpPr txBox="1"/>
          <p:nvPr/>
        </p:nvSpPr>
        <p:spPr>
          <a:xfrm>
            <a:off x="0" y="103733"/>
            <a:ext cx="9144000" cy="338554"/>
          </a:xfrm>
          <a:prstGeom prst="rect">
            <a:avLst/>
          </a:prstGeom>
          <a:noFill/>
        </p:spPr>
        <p:txBody>
          <a:bodyPr wrap="square" rtlCol="0">
            <a:spAutoFit/>
          </a:bodyPr>
          <a:lstStyle/>
          <a:p>
            <a:pPr algn="r"/>
            <a:r>
              <a:rPr lang="fr-FR" sz="1600" b="1" dirty="0">
                <a:latin typeface="Montserrat" panose="00000500000000000000" pitchFamily="2" charset="0"/>
              </a:rPr>
              <a:t>Transmettre les documents</a:t>
            </a:r>
          </a:p>
        </p:txBody>
      </p:sp>
      <p:sp>
        <p:nvSpPr>
          <p:cNvPr id="11" name="ZoneTexte 10"/>
          <p:cNvSpPr txBox="1"/>
          <p:nvPr/>
        </p:nvSpPr>
        <p:spPr>
          <a:xfrm>
            <a:off x="107504" y="123478"/>
            <a:ext cx="643125" cy="307777"/>
          </a:xfrm>
          <a:prstGeom prst="rect">
            <a:avLst/>
          </a:prstGeom>
          <a:solidFill>
            <a:schemeClr val="accent6"/>
          </a:solidFill>
        </p:spPr>
        <p:txBody>
          <a:bodyPr wrap="none" rtlCol="0">
            <a:spAutoFit/>
          </a:bodyPr>
          <a:lstStyle/>
          <a:p>
            <a:r>
              <a:rPr lang="fr-FR" dirty="0">
                <a:solidFill>
                  <a:schemeClr val="bg1"/>
                </a:solidFill>
              </a:rPr>
              <a:t>Client</a:t>
            </a:r>
          </a:p>
        </p:txBody>
      </p:sp>
      <p:pic>
        <p:nvPicPr>
          <p:cNvPr id="3" name="Image 2"/>
          <p:cNvPicPr>
            <a:picLocks noChangeAspect="1"/>
          </p:cNvPicPr>
          <p:nvPr/>
        </p:nvPicPr>
        <p:blipFill>
          <a:blip r:embed="rId5"/>
          <a:stretch>
            <a:fillRect/>
          </a:stretch>
        </p:blipFill>
        <p:spPr>
          <a:xfrm>
            <a:off x="4829335" y="1203598"/>
            <a:ext cx="2520280" cy="1297008"/>
          </a:xfrm>
          <a:prstGeom prst="rect">
            <a:avLst/>
          </a:prstGeom>
        </p:spPr>
      </p:pic>
    </p:spTree>
    <p:extLst>
      <p:ext uri="{BB962C8B-B14F-4D97-AF65-F5344CB8AC3E}">
        <p14:creationId xmlns:p14="http://schemas.microsoft.com/office/powerpoint/2010/main" val="1988087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07504" y="123478"/>
            <a:ext cx="1258678" cy="307777"/>
          </a:xfrm>
          <a:prstGeom prst="rect">
            <a:avLst/>
          </a:prstGeom>
          <a:solidFill>
            <a:schemeClr val="accent3"/>
          </a:solidFill>
        </p:spPr>
        <p:txBody>
          <a:bodyPr wrap="none" rtlCol="0">
            <a:spAutoFit/>
          </a:bodyPr>
          <a:lstStyle/>
          <a:p>
            <a:r>
              <a:rPr lang="fr-FR" dirty="0">
                <a:solidFill>
                  <a:schemeClr val="bg1"/>
                </a:solidFill>
              </a:rPr>
              <a:t>Collaborateur</a:t>
            </a:r>
          </a:p>
        </p:txBody>
      </p:sp>
      <p:pic>
        <p:nvPicPr>
          <p:cNvPr id="8" name="Image 7"/>
          <p:cNvPicPr>
            <a:picLocks noChangeAspect="1"/>
          </p:cNvPicPr>
          <p:nvPr/>
        </p:nvPicPr>
        <p:blipFill>
          <a:blip r:embed="rId2"/>
          <a:stretch>
            <a:fillRect/>
          </a:stretch>
        </p:blipFill>
        <p:spPr>
          <a:xfrm>
            <a:off x="1043608" y="1212605"/>
            <a:ext cx="4513878" cy="1392352"/>
          </a:xfrm>
          <a:prstGeom prst="rect">
            <a:avLst/>
          </a:prstGeom>
        </p:spPr>
      </p:pic>
      <p:pic>
        <p:nvPicPr>
          <p:cNvPr id="9" name="Imag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3688" y="2508749"/>
            <a:ext cx="208088" cy="288032"/>
          </a:xfrm>
          <a:prstGeom prst="rect">
            <a:avLst/>
          </a:prstGeom>
        </p:spPr>
      </p:pic>
      <p:sp>
        <p:nvSpPr>
          <p:cNvPr id="10" name="ZoneTexte 9"/>
          <p:cNvSpPr txBox="1"/>
          <p:nvPr/>
        </p:nvSpPr>
        <p:spPr>
          <a:xfrm>
            <a:off x="2123728" y="743154"/>
            <a:ext cx="5832648" cy="430887"/>
          </a:xfrm>
          <a:prstGeom prst="rect">
            <a:avLst/>
          </a:prstGeom>
          <a:noFill/>
        </p:spPr>
        <p:txBody>
          <a:bodyPr wrap="square" rtlCol="0">
            <a:spAutoFit/>
          </a:bodyPr>
          <a:lstStyle/>
          <a:p>
            <a:pPr algn="r"/>
            <a:r>
              <a:rPr lang="fr-FR" sz="1100" dirty="0"/>
              <a:t>Un compteur dans « Ma journée vous indique les document à contrôler </a:t>
            </a:r>
          </a:p>
          <a:p>
            <a:pPr algn="r"/>
            <a:r>
              <a:rPr lang="fr-FR" sz="1100" dirty="0"/>
              <a:t>qu’un client, suite à votre demande, a déposé.</a:t>
            </a:r>
            <a:endParaRPr lang="fr-FR" dirty="0"/>
          </a:p>
        </p:txBody>
      </p:sp>
      <p:sp>
        <p:nvSpPr>
          <p:cNvPr id="6" name="ZoneTexte 5"/>
          <p:cNvSpPr txBox="1"/>
          <p:nvPr/>
        </p:nvSpPr>
        <p:spPr>
          <a:xfrm>
            <a:off x="0" y="103733"/>
            <a:ext cx="9144000" cy="338554"/>
          </a:xfrm>
          <a:prstGeom prst="rect">
            <a:avLst/>
          </a:prstGeom>
          <a:noFill/>
        </p:spPr>
        <p:txBody>
          <a:bodyPr wrap="square" rtlCol="0">
            <a:spAutoFit/>
          </a:bodyPr>
          <a:lstStyle/>
          <a:p>
            <a:pPr algn="r"/>
            <a:r>
              <a:rPr lang="fr-FR" sz="1600" b="1" dirty="0">
                <a:latin typeface="Montserrat" panose="00000500000000000000" pitchFamily="2" charset="0"/>
              </a:rPr>
              <a:t>Contrôler un document</a:t>
            </a:r>
          </a:p>
        </p:txBody>
      </p:sp>
      <p:pic>
        <p:nvPicPr>
          <p:cNvPr id="7" name="Image 6"/>
          <p:cNvPicPr>
            <a:picLocks noChangeAspect="1"/>
          </p:cNvPicPr>
          <p:nvPr/>
        </p:nvPicPr>
        <p:blipFill>
          <a:blip r:embed="rId4"/>
          <a:stretch>
            <a:fillRect/>
          </a:stretch>
        </p:blipFill>
        <p:spPr>
          <a:xfrm>
            <a:off x="2555776" y="3112972"/>
            <a:ext cx="5907069" cy="1475002"/>
          </a:xfrm>
          <a:prstGeom prst="rect">
            <a:avLst/>
          </a:prstGeom>
        </p:spPr>
      </p:pic>
      <p:sp>
        <p:nvSpPr>
          <p:cNvPr id="11" name="ZoneTexte 10"/>
          <p:cNvSpPr txBox="1"/>
          <p:nvPr/>
        </p:nvSpPr>
        <p:spPr>
          <a:xfrm>
            <a:off x="3980772" y="2763574"/>
            <a:ext cx="3153427" cy="261610"/>
          </a:xfrm>
          <a:prstGeom prst="rect">
            <a:avLst/>
          </a:prstGeom>
          <a:noFill/>
        </p:spPr>
        <p:txBody>
          <a:bodyPr wrap="none" rtlCol="0">
            <a:spAutoFit/>
          </a:bodyPr>
          <a:lstStyle/>
          <a:p>
            <a:r>
              <a:rPr lang="fr-FR" sz="1100" dirty="0"/>
              <a:t>Vous accédez directement au dossier concerné</a:t>
            </a:r>
          </a:p>
        </p:txBody>
      </p:sp>
      <p:pic>
        <p:nvPicPr>
          <p:cNvPr id="12" name="Imag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8930" y="4470701"/>
            <a:ext cx="208088" cy="288032"/>
          </a:xfrm>
          <a:prstGeom prst="rect">
            <a:avLst/>
          </a:prstGeom>
        </p:spPr>
      </p:pic>
    </p:spTree>
    <p:extLst>
      <p:ext uri="{BB962C8B-B14F-4D97-AF65-F5344CB8AC3E}">
        <p14:creationId xmlns:p14="http://schemas.microsoft.com/office/powerpoint/2010/main" val="3966120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07504" y="123478"/>
            <a:ext cx="1258678" cy="307777"/>
          </a:xfrm>
          <a:prstGeom prst="rect">
            <a:avLst/>
          </a:prstGeom>
          <a:solidFill>
            <a:schemeClr val="accent3"/>
          </a:solidFill>
        </p:spPr>
        <p:txBody>
          <a:bodyPr wrap="none" rtlCol="0">
            <a:spAutoFit/>
          </a:bodyPr>
          <a:lstStyle/>
          <a:p>
            <a:r>
              <a:rPr lang="fr-FR" dirty="0">
                <a:solidFill>
                  <a:schemeClr val="bg1"/>
                </a:solidFill>
              </a:rPr>
              <a:t>Collaborateur</a:t>
            </a:r>
          </a:p>
        </p:txBody>
      </p:sp>
      <p:pic>
        <p:nvPicPr>
          <p:cNvPr id="5" name="Image 4"/>
          <p:cNvPicPr>
            <a:picLocks noChangeAspect="1"/>
          </p:cNvPicPr>
          <p:nvPr/>
        </p:nvPicPr>
        <p:blipFill>
          <a:blip r:embed="rId2"/>
          <a:stretch>
            <a:fillRect/>
          </a:stretch>
        </p:blipFill>
        <p:spPr>
          <a:xfrm>
            <a:off x="605540" y="2247062"/>
            <a:ext cx="3515684" cy="1423015"/>
          </a:xfrm>
          <a:prstGeom prst="rect">
            <a:avLst/>
          </a:prstGeom>
        </p:spPr>
      </p:pic>
      <p:pic>
        <p:nvPicPr>
          <p:cNvPr id="8" name="Image 7"/>
          <p:cNvPicPr>
            <a:picLocks noChangeAspect="1"/>
          </p:cNvPicPr>
          <p:nvPr/>
        </p:nvPicPr>
        <p:blipFill>
          <a:blip r:embed="rId3"/>
          <a:stretch>
            <a:fillRect/>
          </a:stretch>
        </p:blipFill>
        <p:spPr>
          <a:xfrm>
            <a:off x="5004048" y="2377973"/>
            <a:ext cx="3528392" cy="2051534"/>
          </a:xfrm>
          <a:prstGeom prst="rect">
            <a:avLst/>
          </a:prstGeom>
        </p:spPr>
      </p:pic>
      <p:sp>
        <p:nvSpPr>
          <p:cNvPr id="10" name="ZoneTexte 9"/>
          <p:cNvSpPr txBox="1"/>
          <p:nvPr/>
        </p:nvSpPr>
        <p:spPr>
          <a:xfrm>
            <a:off x="127187" y="1923678"/>
            <a:ext cx="4084773" cy="307777"/>
          </a:xfrm>
          <a:prstGeom prst="rect">
            <a:avLst/>
          </a:prstGeom>
          <a:noFill/>
        </p:spPr>
        <p:txBody>
          <a:bodyPr wrap="none" rtlCol="0">
            <a:spAutoFit/>
          </a:bodyPr>
          <a:lstStyle/>
          <a:p>
            <a:r>
              <a:rPr lang="fr-FR" dirty="0"/>
              <a:t>Vous contrôlez le document transmis par le client</a:t>
            </a:r>
          </a:p>
        </p:txBody>
      </p:sp>
      <p:pic>
        <p:nvPicPr>
          <p:cNvPr id="4" name="Image 3"/>
          <p:cNvPicPr>
            <a:picLocks noChangeAspect="1"/>
          </p:cNvPicPr>
          <p:nvPr/>
        </p:nvPicPr>
        <p:blipFill>
          <a:blip r:embed="rId4"/>
          <a:stretch>
            <a:fillRect/>
          </a:stretch>
        </p:blipFill>
        <p:spPr>
          <a:xfrm flipH="1">
            <a:off x="6228184" y="2753096"/>
            <a:ext cx="1944216" cy="933616"/>
          </a:xfrm>
          <a:prstGeom prst="rect">
            <a:avLst/>
          </a:prstGeom>
        </p:spPr>
      </p:pic>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00392" y="4360325"/>
            <a:ext cx="310336" cy="429561"/>
          </a:xfrm>
          <a:prstGeom prst="rect">
            <a:avLst/>
          </a:prstGeom>
        </p:spPr>
      </p:pic>
      <p:sp>
        <p:nvSpPr>
          <p:cNvPr id="13" name="ZoneTexte 12"/>
          <p:cNvSpPr txBox="1"/>
          <p:nvPr/>
        </p:nvSpPr>
        <p:spPr>
          <a:xfrm>
            <a:off x="0" y="103733"/>
            <a:ext cx="9144000" cy="338554"/>
          </a:xfrm>
          <a:prstGeom prst="rect">
            <a:avLst/>
          </a:prstGeom>
          <a:noFill/>
        </p:spPr>
        <p:txBody>
          <a:bodyPr wrap="square" rtlCol="0">
            <a:spAutoFit/>
          </a:bodyPr>
          <a:lstStyle/>
          <a:p>
            <a:pPr algn="r"/>
            <a:r>
              <a:rPr lang="fr-FR" sz="1600" b="1" dirty="0">
                <a:latin typeface="Montserrat" panose="00000500000000000000" pitchFamily="2" charset="0"/>
              </a:rPr>
              <a:t>Contrôler un document</a:t>
            </a:r>
          </a:p>
        </p:txBody>
      </p:sp>
      <p:pic>
        <p:nvPicPr>
          <p:cNvPr id="6" name="Image 5"/>
          <p:cNvPicPr>
            <a:picLocks noChangeAspect="1"/>
          </p:cNvPicPr>
          <p:nvPr/>
        </p:nvPicPr>
        <p:blipFill rotWithShape="1">
          <a:blip r:embed="rId6"/>
          <a:srcRect l="10596" t="2036"/>
          <a:stretch/>
        </p:blipFill>
        <p:spPr>
          <a:xfrm>
            <a:off x="1037588" y="2535094"/>
            <a:ext cx="3074409" cy="440702"/>
          </a:xfrm>
          <a:prstGeom prst="rect">
            <a:avLst/>
          </a:prstGeom>
        </p:spPr>
      </p:pic>
      <p:sp>
        <p:nvSpPr>
          <p:cNvPr id="7" name="Rectangle 6"/>
          <p:cNvSpPr/>
          <p:nvPr/>
        </p:nvSpPr>
        <p:spPr>
          <a:xfrm>
            <a:off x="533532" y="3043700"/>
            <a:ext cx="3842586"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41844" y="2733640"/>
            <a:ext cx="310336" cy="429561"/>
          </a:xfrm>
          <a:prstGeom prst="rect">
            <a:avLst/>
          </a:prstGeom>
        </p:spPr>
      </p:pic>
      <p:sp>
        <p:nvSpPr>
          <p:cNvPr id="14" name="ZoneTexte 13"/>
          <p:cNvSpPr txBox="1"/>
          <p:nvPr/>
        </p:nvSpPr>
        <p:spPr>
          <a:xfrm>
            <a:off x="5004049" y="2067694"/>
            <a:ext cx="3528392" cy="307777"/>
          </a:xfrm>
          <a:prstGeom prst="rect">
            <a:avLst/>
          </a:prstGeom>
          <a:noFill/>
        </p:spPr>
        <p:txBody>
          <a:bodyPr wrap="square" rtlCol="0">
            <a:spAutoFit/>
          </a:bodyPr>
          <a:lstStyle/>
          <a:p>
            <a:pPr algn="ctr"/>
            <a:r>
              <a:rPr lang="fr-FR" dirty="0"/>
              <a:t>Vous validez</a:t>
            </a:r>
          </a:p>
        </p:txBody>
      </p:sp>
    </p:spTree>
    <p:extLst>
      <p:ext uri="{BB962C8B-B14F-4D97-AF65-F5344CB8AC3E}">
        <p14:creationId xmlns:p14="http://schemas.microsoft.com/office/powerpoint/2010/main" val="3102672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2"/>
          <a:stretch>
            <a:fillRect/>
          </a:stretch>
        </p:blipFill>
        <p:spPr>
          <a:xfrm>
            <a:off x="2483768" y="771550"/>
            <a:ext cx="5760640" cy="1194093"/>
          </a:xfrm>
          <a:prstGeom prst="rect">
            <a:avLst/>
          </a:prstGeom>
        </p:spPr>
      </p:pic>
      <p:sp>
        <p:nvSpPr>
          <p:cNvPr id="17" name="ZoneTexte 16"/>
          <p:cNvSpPr txBox="1"/>
          <p:nvPr/>
        </p:nvSpPr>
        <p:spPr>
          <a:xfrm>
            <a:off x="1475656" y="2211710"/>
            <a:ext cx="6335389" cy="307777"/>
          </a:xfrm>
          <a:prstGeom prst="rect">
            <a:avLst/>
          </a:prstGeom>
          <a:noFill/>
        </p:spPr>
        <p:txBody>
          <a:bodyPr wrap="none" rtlCol="0">
            <a:spAutoFit/>
          </a:bodyPr>
          <a:lstStyle/>
          <a:p>
            <a:r>
              <a:rPr lang="fr-FR" dirty="0"/>
              <a:t>Les pièces sont classées automatiquement dans le DRC/ Plan de classement</a:t>
            </a:r>
          </a:p>
        </p:txBody>
      </p:sp>
      <p:sp>
        <p:nvSpPr>
          <p:cNvPr id="18" name="ZoneTexte 17"/>
          <p:cNvSpPr txBox="1"/>
          <p:nvPr/>
        </p:nvSpPr>
        <p:spPr>
          <a:xfrm>
            <a:off x="107504" y="123478"/>
            <a:ext cx="1258678" cy="307777"/>
          </a:xfrm>
          <a:prstGeom prst="rect">
            <a:avLst/>
          </a:prstGeom>
          <a:solidFill>
            <a:schemeClr val="accent3"/>
          </a:solidFill>
        </p:spPr>
        <p:txBody>
          <a:bodyPr wrap="none" rtlCol="0">
            <a:spAutoFit/>
          </a:bodyPr>
          <a:lstStyle/>
          <a:p>
            <a:r>
              <a:rPr lang="fr-FR" dirty="0">
                <a:solidFill>
                  <a:schemeClr val="bg1"/>
                </a:solidFill>
              </a:rPr>
              <a:t>Collaborateur</a:t>
            </a:r>
          </a:p>
        </p:txBody>
      </p:sp>
      <p:pic>
        <p:nvPicPr>
          <p:cNvPr id="2" name="Image 1"/>
          <p:cNvPicPr>
            <a:picLocks noChangeAspect="1"/>
          </p:cNvPicPr>
          <p:nvPr/>
        </p:nvPicPr>
        <p:blipFill>
          <a:blip r:embed="rId3"/>
          <a:stretch>
            <a:fillRect/>
          </a:stretch>
        </p:blipFill>
        <p:spPr>
          <a:xfrm>
            <a:off x="2555776" y="2643486"/>
            <a:ext cx="4608512" cy="1917189"/>
          </a:xfrm>
          <a:prstGeom prst="rect">
            <a:avLst/>
          </a:prstGeom>
        </p:spPr>
      </p:pic>
      <p:sp>
        <p:nvSpPr>
          <p:cNvPr id="3" name="Flèche courbée vers la droite 2"/>
          <p:cNvSpPr/>
          <p:nvPr/>
        </p:nvSpPr>
        <p:spPr>
          <a:xfrm>
            <a:off x="1366182" y="1956557"/>
            <a:ext cx="432048" cy="936104"/>
          </a:xfrm>
          <a:prstGeom prst="curved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 name="ZoneTexte 6"/>
          <p:cNvSpPr txBox="1"/>
          <p:nvPr/>
        </p:nvSpPr>
        <p:spPr>
          <a:xfrm>
            <a:off x="0" y="103733"/>
            <a:ext cx="9144000" cy="338554"/>
          </a:xfrm>
          <a:prstGeom prst="rect">
            <a:avLst/>
          </a:prstGeom>
          <a:noFill/>
        </p:spPr>
        <p:txBody>
          <a:bodyPr wrap="square" rtlCol="0">
            <a:spAutoFit/>
          </a:bodyPr>
          <a:lstStyle/>
          <a:p>
            <a:pPr algn="r"/>
            <a:r>
              <a:rPr lang="fr-FR" sz="1600" b="1" dirty="0">
                <a:latin typeface="Montserrat" panose="00000500000000000000" pitchFamily="2" charset="0"/>
              </a:rPr>
              <a:t>Classement dans le DRC/Plan de classement</a:t>
            </a:r>
          </a:p>
        </p:txBody>
      </p:sp>
    </p:spTree>
    <p:extLst>
      <p:ext uri="{BB962C8B-B14F-4D97-AF65-F5344CB8AC3E}">
        <p14:creationId xmlns:p14="http://schemas.microsoft.com/office/powerpoint/2010/main" val="3032531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C629F5-D1EF-4520-BD8D-23767742DA92}"/>
              </a:ext>
            </a:extLst>
          </p:cNvPr>
          <p:cNvSpPr>
            <a:spLocks noGrp="1"/>
          </p:cNvSpPr>
          <p:nvPr>
            <p:ph type="ctrTitle"/>
          </p:nvPr>
        </p:nvSpPr>
        <p:spPr/>
        <p:txBody>
          <a:bodyPr/>
          <a:lstStyle/>
          <a:p>
            <a:r>
              <a:rPr lang="fr-FR" dirty="0"/>
              <a:t>Annexes</a:t>
            </a:r>
          </a:p>
        </p:txBody>
      </p:sp>
      <p:sp>
        <p:nvSpPr>
          <p:cNvPr id="3" name="Espace réservé du texte 2">
            <a:extLst>
              <a:ext uri="{FF2B5EF4-FFF2-40B4-BE49-F238E27FC236}">
                <a16:creationId xmlns:a16="http://schemas.microsoft.com/office/drawing/2014/main" id="{6153F34B-121B-4FD5-90F9-BE703DBCEA0A}"/>
              </a:ext>
            </a:extLst>
          </p:cNvPr>
          <p:cNvSpPr>
            <a:spLocks noGrp="1"/>
          </p:cNvSpPr>
          <p:nvPr>
            <p:ph type="body" sz="quarter" idx="11"/>
          </p:nvPr>
        </p:nvSpPr>
        <p:spPr/>
        <p:txBody>
          <a:bodyPr/>
          <a:lstStyle/>
          <a:p>
            <a:endParaRPr lang="fr-FR"/>
          </a:p>
        </p:txBody>
      </p:sp>
      <p:sp>
        <p:nvSpPr>
          <p:cNvPr id="4" name="Espace réservé du texte 3">
            <a:extLst>
              <a:ext uri="{FF2B5EF4-FFF2-40B4-BE49-F238E27FC236}">
                <a16:creationId xmlns:a16="http://schemas.microsoft.com/office/drawing/2014/main" id="{964FE744-85FF-4351-8275-471C6AEA37A7}"/>
              </a:ext>
            </a:extLst>
          </p:cNvPr>
          <p:cNvSpPr>
            <a:spLocks noGrp="1"/>
          </p:cNvSpPr>
          <p:nvPr>
            <p:ph type="body" sz="quarter" idx="13"/>
          </p:nvPr>
        </p:nvSpPr>
        <p:spPr/>
        <p:txBody>
          <a:bodyPr/>
          <a:lstStyle/>
          <a:p>
            <a:endParaRPr lang="fr-FR"/>
          </a:p>
        </p:txBody>
      </p:sp>
      <p:sp>
        <p:nvSpPr>
          <p:cNvPr id="5" name="Espace réservé du texte 4">
            <a:extLst>
              <a:ext uri="{FF2B5EF4-FFF2-40B4-BE49-F238E27FC236}">
                <a16:creationId xmlns:a16="http://schemas.microsoft.com/office/drawing/2014/main" id="{293D8393-1D8A-47E0-8BAD-EE796169B638}"/>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227111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4"/>
          <p:cNvSpPr txBox="1">
            <a:spLocks/>
          </p:cNvSpPr>
          <p:nvPr/>
        </p:nvSpPr>
        <p:spPr>
          <a:xfrm>
            <a:off x="0" y="86006"/>
            <a:ext cx="9143999" cy="68456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kern="1200" baseline="0">
                <a:solidFill>
                  <a:schemeClr val="tx1"/>
                </a:solidFill>
                <a:latin typeface="+mn-lt"/>
                <a:ea typeface="+mj-ea"/>
                <a:cs typeface="+mj-cs"/>
              </a:defRPr>
            </a:lvl1pPr>
          </a:lstStyle>
          <a:p>
            <a:pPr algn="r"/>
            <a:r>
              <a:rPr lang="fr-FR" sz="1600" dirty="0">
                <a:latin typeface="Montserrat" panose="00000500000000000000" pitchFamily="2" charset="0"/>
                <a:cs typeface="Calibri" panose="020F0502020204030204" pitchFamily="34" charset="0"/>
              </a:rPr>
              <a:t>Rechercher un dossier de partage</a:t>
            </a:r>
          </a:p>
        </p:txBody>
      </p:sp>
      <p:pic>
        <p:nvPicPr>
          <p:cNvPr id="15" name="Image 14"/>
          <p:cNvPicPr>
            <a:picLocks noChangeAspect="1"/>
          </p:cNvPicPr>
          <p:nvPr/>
        </p:nvPicPr>
        <p:blipFill>
          <a:blip r:embed="rId2"/>
          <a:stretch>
            <a:fillRect/>
          </a:stretch>
        </p:blipFill>
        <p:spPr>
          <a:xfrm>
            <a:off x="3491880" y="1147845"/>
            <a:ext cx="3024336" cy="1056663"/>
          </a:xfrm>
          <a:prstGeom prst="rect">
            <a:avLst/>
          </a:prstGeom>
        </p:spPr>
      </p:pic>
      <p:pic>
        <p:nvPicPr>
          <p:cNvPr id="16" name="Image 15"/>
          <p:cNvPicPr>
            <a:picLocks noChangeAspect="1"/>
          </p:cNvPicPr>
          <p:nvPr/>
        </p:nvPicPr>
        <p:blipFill>
          <a:blip r:embed="rId3"/>
          <a:stretch>
            <a:fillRect/>
          </a:stretch>
        </p:blipFill>
        <p:spPr>
          <a:xfrm>
            <a:off x="3275856" y="2862811"/>
            <a:ext cx="5648115" cy="1214108"/>
          </a:xfrm>
          <a:prstGeom prst="rect">
            <a:avLst/>
          </a:prstGeom>
        </p:spPr>
      </p:pic>
      <p:pic>
        <p:nvPicPr>
          <p:cNvPr id="17" name="Image 16"/>
          <p:cNvPicPr>
            <a:picLocks noChangeAspect="1"/>
          </p:cNvPicPr>
          <p:nvPr/>
        </p:nvPicPr>
        <p:blipFill>
          <a:blip r:embed="rId4"/>
          <a:stretch>
            <a:fillRect/>
          </a:stretch>
        </p:blipFill>
        <p:spPr>
          <a:xfrm>
            <a:off x="6660232" y="1192047"/>
            <a:ext cx="1865262" cy="803151"/>
          </a:xfrm>
          <a:prstGeom prst="rect">
            <a:avLst/>
          </a:prstGeom>
        </p:spPr>
      </p:pic>
      <p:sp>
        <p:nvSpPr>
          <p:cNvPr id="18" name="ZoneTexte 17"/>
          <p:cNvSpPr txBox="1"/>
          <p:nvPr/>
        </p:nvSpPr>
        <p:spPr>
          <a:xfrm>
            <a:off x="179512" y="1436093"/>
            <a:ext cx="3127779" cy="2623795"/>
          </a:xfrm>
          <a:prstGeom prst="rect">
            <a:avLst/>
          </a:prstGeom>
          <a:noFill/>
        </p:spPr>
        <p:txBody>
          <a:bodyPr wrap="none" rtlCol="0">
            <a:spAutoFit/>
          </a:bodyPr>
          <a:lstStyle/>
          <a:p>
            <a:r>
              <a:rPr lang="fr-FR" b="1" kern="1200" dirty="0">
                <a:solidFill>
                  <a:schemeClr val="tx1"/>
                </a:solidFill>
                <a:latin typeface="+mn-lt"/>
                <a:ea typeface="+mn-ea"/>
                <a:cs typeface="+mn-cs"/>
              </a:rPr>
              <a:t>Accès à la recherche d’un dossier </a:t>
            </a:r>
          </a:p>
          <a:p>
            <a:r>
              <a:rPr lang="fr-FR" b="1" kern="1200" dirty="0">
                <a:solidFill>
                  <a:schemeClr val="tx1"/>
                </a:solidFill>
                <a:latin typeface="+mn-lt"/>
                <a:ea typeface="+mn-ea"/>
                <a:cs typeface="+mn-cs"/>
              </a:rPr>
              <a:t>de partage</a:t>
            </a:r>
          </a:p>
          <a:p>
            <a:pPr marL="171450" lvl="1" indent="-171450">
              <a:lnSpc>
                <a:spcPct val="90000"/>
              </a:lnSpc>
              <a:spcBef>
                <a:spcPts val="500"/>
              </a:spcBef>
              <a:buFont typeface="Arial" panose="020B0604020202020204" pitchFamily="34" charset="0"/>
              <a:buChar char="•"/>
            </a:pPr>
            <a:r>
              <a:rPr lang="fr-FR" sz="1200" kern="1200" dirty="0">
                <a:solidFill>
                  <a:schemeClr val="tx1"/>
                </a:solidFill>
                <a:latin typeface="+mn-lt"/>
                <a:ea typeface="+mn-ea"/>
                <a:cs typeface="+mn-cs"/>
              </a:rPr>
              <a:t>Depuis le portail </a:t>
            </a:r>
            <a:r>
              <a:rPr lang="fr-FR" sz="1200" b="1" kern="1200" dirty="0" err="1">
                <a:solidFill>
                  <a:schemeClr val="tx1"/>
                </a:solidFill>
                <a:latin typeface="+mn-lt"/>
                <a:ea typeface="+mn-ea"/>
                <a:cs typeface="+mn-cs"/>
              </a:rPr>
              <a:t>MyWay</a:t>
            </a:r>
            <a:r>
              <a:rPr lang="fr-FR" sz="1200" b="1" kern="1200" dirty="0">
                <a:solidFill>
                  <a:schemeClr val="tx1"/>
                </a:solidFill>
                <a:latin typeface="+mn-lt"/>
                <a:ea typeface="+mn-ea"/>
                <a:cs typeface="+mn-cs"/>
              </a:rPr>
              <a:t> V2 </a:t>
            </a:r>
            <a:r>
              <a:rPr lang="fr-FR" sz="1200" kern="1200" dirty="0">
                <a:solidFill>
                  <a:schemeClr val="tx1"/>
                </a:solidFill>
                <a:latin typeface="+mn-lt"/>
                <a:ea typeface="+mn-ea"/>
                <a:cs typeface="+mn-cs"/>
              </a:rPr>
              <a:t>ou le </a:t>
            </a:r>
            <a:r>
              <a:rPr lang="fr-FR" sz="1200" b="1" kern="1200" dirty="0">
                <a:solidFill>
                  <a:schemeClr val="tx1"/>
                </a:solidFill>
                <a:latin typeface="+mn-lt"/>
                <a:ea typeface="+mn-ea"/>
                <a:cs typeface="+mn-cs"/>
              </a:rPr>
              <a:t>PCM</a:t>
            </a:r>
          </a:p>
          <a:p>
            <a:pPr marL="171450" lvl="1" indent="-171450">
              <a:lnSpc>
                <a:spcPct val="90000"/>
              </a:lnSpc>
              <a:spcBef>
                <a:spcPts val="500"/>
              </a:spcBef>
              <a:buFont typeface="Arial" panose="020B0604020202020204" pitchFamily="34" charset="0"/>
              <a:buChar char="•"/>
            </a:pPr>
            <a:endParaRPr lang="fr-FR" sz="1200" kern="1200" dirty="0">
              <a:solidFill>
                <a:schemeClr val="tx1"/>
              </a:solidFill>
              <a:latin typeface="+mn-lt"/>
              <a:ea typeface="+mn-ea"/>
              <a:cs typeface="+mn-cs"/>
            </a:endParaRPr>
          </a:p>
          <a:p>
            <a:pPr marL="171450" lvl="1" indent="-171450">
              <a:lnSpc>
                <a:spcPct val="90000"/>
              </a:lnSpc>
              <a:spcBef>
                <a:spcPts val="500"/>
              </a:spcBef>
              <a:buFont typeface="Arial" panose="020B0604020202020204" pitchFamily="34" charset="0"/>
              <a:buChar char="•"/>
            </a:pPr>
            <a:endParaRPr lang="fr-FR" sz="1200" kern="1200" dirty="0">
              <a:solidFill>
                <a:schemeClr val="tx1"/>
              </a:solidFill>
              <a:latin typeface="+mn-lt"/>
              <a:ea typeface="+mn-ea"/>
              <a:cs typeface="+mn-cs"/>
            </a:endParaRPr>
          </a:p>
          <a:p>
            <a:pPr marL="171450" lvl="1" indent="-171450">
              <a:lnSpc>
                <a:spcPct val="90000"/>
              </a:lnSpc>
              <a:spcBef>
                <a:spcPts val="500"/>
              </a:spcBef>
              <a:buFont typeface="Arial" panose="020B0604020202020204" pitchFamily="34" charset="0"/>
              <a:buChar char="•"/>
            </a:pPr>
            <a:endParaRPr lang="fr-FR" sz="1200" kern="1200" dirty="0">
              <a:solidFill>
                <a:schemeClr val="tx1"/>
              </a:solidFill>
              <a:latin typeface="+mn-lt"/>
              <a:ea typeface="+mn-ea"/>
              <a:cs typeface="+mn-cs"/>
            </a:endParaRPr>
          </a:p>
          <a:p>
            <a:pPr lvl="1">
              <a:lnSpc>
                <a:spcPct val="90000"/>
              </a:lnSpc>
              <a:spcBef>
                <a:spcPts val="500"/>
              </a:spcBef>
            </a:pPr>
            <a:r>
              <a:rPr lang="fr-FR" b="1" kern="1200" dirty="0">
                <a:solidFill>
                  <a:schemeClr val="tx1"/>
                </a:solidFill>
                <a:latin typeface="+mn-lt"/>
                <a:ea typeface="+mn-ea"/>
                <a:cs typeface="+mn-cs"/>
              </a:rPr>
              <a:t>Recherche d’un dossier</a:t>
            </a:r>
          </a:p>
          <a:p>
            <a:pPr marL="171450" lvl="1" indent="-171450">
              <a:lnSpc>
                <a:spcPct val="90000"/>
              </a:lnSpc>
              <a:spcBef>
                <a:spcPts val="500"/>
              </a:spcBef>
              <a:buFont typeface="Arial" panose="020B0604020202020204" pitchFamily="34" charset="0"/>
              <a:buChar char="•"/>
            </a:pPr>
            <a:r>
              <a:rPr lang="fr-FR" sz="1200" kern="1200" dirty="0">
                <a:solidFill>
                  <a:schemeClr val="tx1"/>
                </a:solidFill>
                <a:latin typeface="+mn-lt"/>
                <a:ea typeface="+mn-ea"/>
                <a:cs typeface="+mn-cs"/>
              </a:rPr>
              <a:t>Par numéro de personne</a:t>
            </a:r>
          </a:p>
          <a:p>
            <a:pPr marL="171450" lvl="1" indent="-171450">
              <a:lnSpc>
                <a:spcPct val="90000"/>
              </a:lnSpc>
              <a:spcBef>
                <a:spcPts val="500"/>
              </a:spcBef>
              <a:buFont typeface="Arial" panose="020B0604020202020204" pitchFamily="34" charset="0"/>
              <a:buChar char="•"/>
            </a:pPr>
            <a:r>
              <a:rPr lang="fr-FR" sz="1200" kern="1200" dirty="0">
                <a:solidFill>
                  <a:schemeClr val="tx1"/>
                </a:solidFill>
                <a:latin typeface="+mn-lt"/>
                <a:ea typeface="+mn-ea"/>
                <a:cs typeface="+mn-cs"/>
              </a:rPr>
              <a:t>Par EDS </a:t>
            </a:r>
          </a:p>
          <a:p>
            <a:pPr marL="171450" lvl="1" indent="-171450">
              <a:lnSpc>
                <a:spcPct val="90000"/>
              </a:lnSpc>
              <a:spcBef>
                <a:spcPts val="500"/>
              </a:spcBef>
              <a:buFont typeface="Arial" panose="020B0604020202020204" pitchFamily="34" charset="0"/>
              <a:buChar char="•"/>
            </a:pPr>
            <a:r>
              <a:rPr lang="fr-FR" sz="1200" kern="1200" dirty="0">
                <a:solidFill>
                  <a:schemeClr val="tx1"/>
                </a:solidFill>
                <a:latin typeface="+mn-lt"/>
                <a:ea typeface="+mn-ea"/>
                <a:cs typeface="+mn-cs"/>
              </a:rPr>
              <a:t>Par collaborateur</a:t>
            </a:r>
          </a:p>
          <a:p>
            <a:pPr lvl="1">
              <a:lnSpc>
                <a:spcPct val="90000"/>
              </a:lnSpc>
              <a:spcBef>
                <a:spcPts val="500"/>
              </a:spcBef>
            </a:pPr>
            <a:endParaRPr lang="fr-FR" sz="1200" kern="1200" dirty="0">
              <a:solidFill>
                <a:schemeClr val="tx1"/>
              </a:solidFill>
              <a:latin typeface="+mn-lt"/>
              <a:ea typeface="+mn-ea"/>
              <a:cs typeface="+mn-cs"/>
            </a:endParaRPr>
          </a:p>
        </p:txBody>
      </p:sp>
      <p:pic>
        <p:nvPicPr>
          <p:cNvPr id="19" name="Imag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6016" y="1916544"/>
            <a:ext cx="183432" cy="253903"/>
          </a:xfrm>
          <a:prstGeom prst="rect">
            <a:avLst/>
          </a:prstGeom>
        </p:spPr>
      </p:pic>
      <p:sp>
        <p:nvSpPr>
          <p:cNvPr id="20" name="ZoneTexte 19"/>
          <p:cNvSpPr txBox="1"/>
          <p:nvPr/>
        </p:nvSpPr>
        <p:spPr>
          <a:xfrm>
            <a:off x="107504" y="123478"/>
            <a:ext cx="1258678" cy="307777"/>
          </a:xfrm>
          <a:prstGeom prst="rect">
            <a:avLst/>
          </a:prstGeom>
          <a:solidFill>
            <a:schemeClr val="accent3"/>
          </a:solidFill>
        </p:spPr>
        <p:txBody>
          <a:bodyPr wrap="none" rtlCol="0">
            <a:spAutoFit/>
          </a:bodyPr>
          <a:lstStyle/>
          <a:p>
            <a:r>
              <a:rPr lang="fr-FR" dirty="0">
                <a:solidFill>
                  <a:schemeClr val="bg1"/>
                </a:solidFill>
              </a:rPr>
              <a:t>Collaborateur</a:t>
            </a:r>
          </a:p>
        </p:txBody>
      </p:sp>
    </p:spTree>
    <p:extLst>
      <p:ext uri="{BB962C8B-B14F-4D97-AF65-F5344CB8AC3E}">
        <p14:creationId xmlns:p14="http://schemas.microsoft.com/office/powerpoint/2010/main" val="3757596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907704" y="987574"/>
            <a:ext cx="5400600" cy="2401717"/>
          </a:xfrm>
          <a:prstGeom prst="rect">
            <a:avLst/>
          </a:prstGeom>
        </p:spPr>
      </p:pic>
      <p:pic>
        <p:nvPicPr>
          <p:cNvPr id="5" name="Image 4"/>
          <p:cNvPicPr>
            <a:picLocks noChangeAspect="1"/>
          </p:cNvPicPr>
          <p:nvPr/>
        </p:nvPicPr>
        <p:blipFill>
          <a:blip r:embed="rId3"/>
          <a:stretch>
            <a:fillRect/>
          </a:stretch>
        </p:blipFill>
        <p:spPr>
          <a:xfrm>
            <a:off x="2015453" y="3401734"/>
            <a:ext cx="5400600" cy="501843"/>
          </a:xfrm>
          <a:prstGeom prst="rect">
            <a:avLst/>
          </a:prstGeom>
        </p:spPr>
      </p:pic>
      <p:sp>
        <p:nvSpPr>
          <p:cNvPr id="6" name="Titre 4"/>
          <p:cNvSpPr txBox="1">
            <a:spLocks/>
          </p:cNvSpPr>
          <p:nvPr/>
        </p:nvSpPr>
        <p:spPr>
          <a:xfrm>
            <a:off x="0" y="86007"/>
            <a:ext cx="9143999" cy="32550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kern="1200" baseline="0">
                <a:solidFill>
                  <a:schemeClr val="tx1"/>
                </a:solidFill>
                <a:latin typeface="+mn-lt"/>
                <a:ea typeface="+mj-ea"/>
                <a:cs typeface="+mj-cs"/>
              </a:defRPr>
            </a:lvl1pPr>
          </a:lstStyle>
          <a:p>
            <a:pPr algn="r"/>
            <a:r>
              <a:rPr lang="fr-FR" sz="1600" dirty="0">
                <a:latin typeface="Montserrat" panose="00000500000000000000" pitchFamily="2" charset="0"/>
                <a:cs typeface="Calibri" panose="020F0502020204030204" pitchFamily="34" charset="0"/>
              </a:rPr>
              <a:t>Suivi des dossiers et traitement </a:t>
            </a:r>
          </a:p>
        </p:txBody>
      </p:sp>
      <p:sp>
        <p:nvSpPr>
          <p:cNvPr id="7" name="Rectangle à coins arrondis 6"/>
          <p:cNvSpPr/>
          <p:nvPr/>
        </p:nvSpPr>
        <p:spPr>
          <a:xfrm>
            <a:off x="6588224" y="2403852"/>
            <a:ext cx="692981" cy="100811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7524328" y="2378240"/>
            <a:ext cx="1630193" cy="677108"/>
          </a:xfrm>
          <a:prstGeom prst="rect">
            <a:avLst/>
          </a:prstGeom>
          <a:noFill/>
        </p:spPr>
        <p:txBody>
          <a:bodyPr wrap="square" rtlCol="0">
            <a:spAutoFit/>
          </a:bodyPr>
          <a:lstStyle/>
          <a:p>
            <a:r>
              <a:rPr lang="fr-FR" dirty="0"/>
              <a:t>Statuts</a:t>
            </a:r>
          </a:p>
          <a:p>
            <a:r>
              <a:rPr lang="fr-FR" sz="1200" kern="1200" dirty="0">
                <a:solidFill>
                  <a:schemeClr val="tx1"/>
                </a:solidFill>
                <a:latin typeface="+mn-lt"/>
                <a:ea typeface="+mn-ea"/>
                <a:cs typeface="+mn-cs"/>
              </a:rPr>
              <a:t>Consulter le statut des dossiers</a:t>
            </a:r>
          </a:p>
        </p:txBody>
      </p:sp>
      <p:sp>
        <p:nvSpPr>
          <p:cNvPr id="9" name="ZoneTexte 8"/>
          <p:cNvSpPr txBox="1"/>
          <p:nvPr/>
        </p:nvSpPr>
        <p:spPr>
          <a:xfrm>
            <a:off x="4186494" y="4040787"/>
            <a:ext cx="4456669" cy="830997"/>
          </a:xfrm>
          <a:prstGeom prst="rect">
            <a:avLst/>
          </a:prstGeom>
          <a:noFill/>
        </p:spPr>
        <p:txBody>
          <a:bodyPr wrap="none" rtlCol="0">
            <a:spAutoFit/>
          </a:bodyPr>
          <a:lstStyle/>
          <a:p>
            <a:pPr marL="285750" indent="-285750">
              <a:buFont typeface="Arial" panose="020B0604020202020204" pitchFamily="34" charset="0"/>
              <a:buChar char="•"/>
            </a:pPr>
            <a:r>
              <a:rPr lang="fr-FR" sz="1200" dirty="0"/>
              <a:t>Contrôler les documents transmis par le client </a:t>
            </a:r>
          </a:p>
          <a:p>
            <a:pPr marL="285750" indent="-285750">
              <a:buFont typeface="Arial" panose="020B0604020202020204" pitchFamily="34" charset="0"/>
              <a:buChar char="•"/>
            </a:pPr>
            <a:r>
              <a:rPr lang="fr-FR" sz="1200" dirty="0"/>
              <a:t>Consulter le détail du dossier</a:t>
            </a:r>
          </a:p>
          <a:p>
            <a:pPr marL="285750" indent="-285750">
              <a:buFont typeface="Arial" panose="020B0604020202020204" pitchFamily="34" charset="0"/>
              <a:buChar char="•"/>
            </a:pPr>
            <a:r>
              <a:rPr lang="fr-FR" sz="1200" dirty="0"/>
              <a:t>Transférer le dossier à un EDS ou à un autre collaborateur</a:t>
            </a:r>
          </a:p>
          <a:p>
            <a:pPr marL="285750" indent="-285750">
              <a:buFont typeface="Arial" panose="020B0604020202020204" pitchFamily="34" charset="0"/>
              <a:buChar char="•"/>
            </a:pPr>
            <a:r>
              <a:rPr lang="fr-FR" sz="1200" dirty="0"/>
              <a:t>Clôturer le dossier</a:t>
            </a:r>
          </a:p>
        </p:txBody>
      </p:sp>
      <p:cxnSp>
        <p:nvCxnSpPr>
          <p:cNvPr id="11" name="Connecteur droit 10"/>
          <p:cNvCxnSpPr/>
          <p:nvPr/>
        </p:nvCxnSpPr>
        <p:spPr>
          <a:xfrm flipV="1">
            <a:off x="7279554" y="2728249"/>
            <a:ext cx="243123" cy="19111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à coins arrondis 11"/>
          <p:cNvSpPr/>
          <p:nvPr/>
        </p:nvSpPr>
        <p:spPr>
          <a:xfrm>
            <a:off x="3059832" y="3640212"/>
            <a:ext cx="3024336" cy="299690"/>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Accolade ouvrante 12"/>
          <p:cNvSpPr/>
          <p:nvPr/>
        </p:nvSpPr>
        <p:spPr>
          <a:xfrm>
            <a:off x="4139952" y="4040787"/>
            <a:ext cx="46542" cy="763211"/>
          </a:xfrm>
          <a:prstGeom prst="leftBrace">
            <a:avLst/>
          </a:prstGeom>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15" name="Connecteur droit 14"/>
          <p:cNvCxnSpPr>
            <a:endCxn id="13" idx="1"/>
          </p:cNvCxnSpPr>
          <p:nvPr/>
        </p:nvCxnSpPr>
        <p:spPr>
          <a:xfrm>
            <a:off x="3563888" y="3939902"/>
            <a:ext cx="576064" cy="48249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107504" y="123478"/>
            <a:ext cx="1258678" cy="307777"/>
          </a:xfrm>
          <a:prstGeom prst="rect">
            <a:avLst/>
          </a:prstGeom>
          <a:solidFill>
            <a:schemeClr val="accent3"/>
          </a:solidFill>
        </p:spPr>
        <p:txBody>
          <a:bodyPr wrap="none" rtlCol="0">
            <a:spAutoFit/>
          </a:bodyPr>
          <a:lstStyle/>
          <a:p>
            <a:r>
              <a:rPr lang="fr-FR" dirty="0">
                <a:solidFill>
                  <a:schemeClr val="bg1"/>
                </a:solidFill>
              </a:rPr>
              <a:t>Collaborateur</a:t>
            </a:r>
          </a:p>
        </p:txBody>
      </p:sp>
      <p:sp>
        <p:nvSpPr>
          <p:cNvPr id="14" name="Accolade ouvrante 13"/>
          <p:cNvSpPr/>
          <p:nvPr/>
        </p:nvSpPr>
        <p:spPr>
          <a:xfrm>
            <a:off x="7527630" y="2407251"/>
            <a:ext cx="140713" cy="648098"/>
          </a:xfrm>
          <a:prstGeom prst="leftBrace">
            <a:avLst/>
          </a:prstGeom>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978851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407100"/>
      </p:ext>
    </p:extLst>
  </p:cSld>
  <p:clrMapOvr>
    <a:masterClrMapping/>
  </p:clrMapOvr>
</p:sld>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DD51B2D47E6934E94565D2251251FF7" ma:contentTypeVersion="2" ma:contentTypeDescription="Crée un document." ma:contentTypeScope="" ma:versionID="d04a5b74bd27b7d766794f9ec1c001ff">
  <xsd:schema xmlns:xsd="http://www.w3.org/2001/XMLSchema" xmlns:xs="http://www.w3.org/2001/XMLSchema" xmlns:p="http://schemas.microsoft.com/office/2006/metadata/properties" xmlns:ns1="http://schemas.microsoft.com/sharepoint/v3" xmlns:ns2="3c9c939d-f512-4631-83d0-99cee1aba3d9" targetNamespace="http://schemas.microsoft.com/office/2006/metadata/properties" ma:root="true" ma:fieldsID="705070723b100df64a856895ed9ef084" ns1:_="" ns2:_="">
    <xsd:import namespace="http://schemas.microsoft.com/sharepoint/v3"/>
    <xsd:import namespace="3c9c939d-f512-4631-83d0-99cee1aba3d9"/>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hidden="true" ma:internalName="PublishingStartDate">
      <xsd:simpleType>
        <xsd:restriction base="dms:Unknown"/>
      </xsd:simpleType>
    </xsd:element>
    <xsd:element name="PublishingExpirationDate" ma:index="9" nillable="true" ma:displayName="Date de fin de planification" ma:description="La colonne de site Date de fin de planification est créée par la fonctionnalité de publication. Elle permet de spécifier les date et heure auxquelles cette page n'apparaîtra plus aux visiteurs du site."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c9c939d-f512-4631-83d0-99cee1aba3d9" elementFormDefault="qualified">
    <xsd:import namespace="http://schemas.microsoft.com/office/2006/documentManagement/types"/>
    <xsd:import namespace="http://schemas.microsoft.com/office/infopath/2007/PartnerControls"/>
    <xsd:element name="SharedWithUsers" ma:index="10"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4604AC50-A577-46D0-8B9F-6D3C9D53AFF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3c9c939d-f512-4631-83d0-99cee1aba3d9"/>
    <ds:schemaRef ds:uri="http://www.w3.org/XML/1998/namespace"/>
    <ds:schemaRef ds:uri="http://purl.org/dc/dcmitype/"/>
  </ds:schemaRefs>
</ds:datastoreItem>
</file>

<file path=customXml/itemProps3.xml><?xml version="1.0" encoding="utf-8"?>
<ds:datastoreItem xmlns:ds="http://schemas.openxmlformats.org/officeDocument/2006/customXml" ds:itemID="{BB053B0D-E297-4A11-913C-78D2CB1CF1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9c939d-f512-4631-83d0-99cee1aba3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3798</TotalTime>
  <Words>467</Words>
  <Application>Microsoft Office PowerPoint</Application>
  <PresentationFormat>Affichage à l'écran (16:9)</PresentationFormat>
  <Paragraphs>95</Paragraphs>
  <Slides>15</Slides>
  <Notes>0</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15</vt:i4>
      </vt:variant>
    </vt:vector>
  </HeadingPairs>
  <TitlesOfParts>
    <vt:vector size="28" baseType="lpstr">
      <vt:lpstr>Cabin Condensed</vt:lpstr>
      <vt:lpstr>Calibri</vt:lpstr>
      <vt:lpstr>Mongolian Baiti</vt:lpstr>
      <vt:lpstr>Montserrat ExtraBold</vt:lpstr>
      <vt:lpstr>Montserrat SemiBold</vt:lpstr>
      <vt:lpstr>Verdana</vt:lpstr>
      <vt:lpstr>Arial</vt:lpstr>
      <vt:lpstr>Cambria Math</vt:lpstr>
      <vt:lpstr>Courier New</vt:lpstr>
      <vt:lpstr>Montserrat</vt:lpstr>
      <vt:lpstr>Symbol</vt:lpstr>
      <vt:lpstr>Arial Narrow</vt:lpstr>
      <vt:lpstr>Groupe BPCE</vt:lpstr>
      <vt:lpstr>Digital Share</vt:lpstr>
      <vt:lpstr>Présentation PowerPoint</vt:lpstr>
      <vt:lpstr>Sommaire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Annexes</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YOLLANT GAELLE</dc:creator>
  <cp:keywords/>
  <dc:description/>
  <cp:lastModifiedBy>POIGNANT Anne [CEGEE]</cp:lastModifiedBy>
  <cp:revision>247</cp:revision>
  <cp:lastPrinted>2017-11-27T10:18:19Z</cp:lastPrinted>
  <dcterms:created xsi:type="dcterms:W3CDTF">2019-06-12T14:27:27Z</dcterms:created>
  <dcterms:modified xsi:type="dcterms:W3CDTF">2021-03-19T11:02:59Z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0x0101003DD51B2D47E6934E94565D2251251FF7</vt:lpwstr>
  </property>
</Properties>
</file>