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5"/>
  </p:sldMasterIdLst>
  <p:handoutMasterIdLst>
    <p:handoutMasterId r:id="rId15"/>
  </p:handoutMasterIdLst>
  <p:sldIdLst>
    <p:sldId id="256" r:id="rId6"/>
    <p:sldId id="257" r:id="rId7"/>
    <p:sldId id="270" r:id="rId8"/>
    <p:sldId id="267" r:id="rId9"/>
    <p:sldId id="268" r:id="rId10"/>
    <p:sldId id="259" r:id="rId11"/>
    <p:sldId id="260" r:id="rId12"/>
    <p:sldId id="265" r:id="rId13"/>
    <p:sldId id="261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D9D9D9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6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F96C9-B676-4FD7-914F-0A6DA16CE20F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9EEF1-EEF5-42B9-BE1D-39C554A7C9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212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434481"/>
            <a:ext cx="9143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672511" y="4617692"/>
            <a:ext cx="5920275" cy="282887"/>
          </a:xfrm>
        </p:spPr>
        <p:txBody>
          <a:bodyPr anchor="ctr">
            <a:noAutofit/>
          </a:bodyPr>
          <a:lstStyle>
            <a:lvl1pPr marL="0" indent="0" algn="l">
              <a:buNone/>
              <a:defRPr sz="15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672511" y="4987267"/>
            <a:ext cx="5920275" cy="304887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672513" y="1882370"/>
            <a:ext cx="5920273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1672511" y="3699690"/>
            <a:ext cx="666155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818866" y="72985"/>
            <a:ext cx="8014648" cy="303679"/>
          </a:xfrm>
        </p:spPr>
        <p:txBody>
          <a:bodyPr anchor="ctr">
            <a:noAutofit/>
          </a:bodyPr>
          <a:lstStyle>
            <a:lvl1pPr marL="0" indent="0" algn="r">
              <a:buNone/>
              <a:defRPr sz="105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139" y="6247529"/>
            <a:ext cx="410574" cy="410574"/>
          </a:xfrm>
          <a:prstGeom prst="rect">
            <a:avLst/>
          </a:prstGeom>
        </p:spPr>
      </p:pic>
      <p:pic>
        <p:nvPicPr>
          <p:cNvPr id="21" name="Image 20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203" y="6247529"/>
            <a:ext cx="399093" cy="411317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685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86953" y="0"/>
            <a:ext cx="201014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2787123" y="1779053"/>
            <a:ext cx="5715151" cy="4023689"/>
          </a:xfrm>
        </p:spPr>
        <p:txBody>
          <a:bodyPr/>
          <a:lstStyle>
            <a:lvl1pPr marL="385763" indent="-385763">
              <a:buAutoNum type="arabicPeriod"/>
              <a:defRPr sz="13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765564" y="1779052"/>
            <a:ext cx="1330444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6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765564" y="3689764"/>
            <a:ext cx="666155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9" name="Rectangle 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011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8"/>
            <a:ext cx="9144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21494" y="1851102"/>
            <a:ext cx="8235554" cy="4386186"/>
          </a:xfrm>
        </p:spPr>
        <p:txBody>
          <a:bodyPr/>
          <a:lstStyle>
            <a:lvl1pPr marL="189000" indent="-162000">
              <a:lnSpc>
                <a:spcPct val="100000"/>
              </a:lnSpc>
              <a:spcBef>
                <a:spcPts val="45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3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572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243013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5430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</a:t>
            </a:r>
          </a:p>
          <a:p>
            <a:pPr lvl="0"/>
            <a:r>
              <a:rPr lang="fr-FR" dirty="0" smtClean="0"/>
              <a:t>Troisième idée</a:t>
            </a:r>
          </a:p>
          <a:p>
            <a:pPr lvl="0"/>
            <a:r>
              <a:rPr lang="fr-FR" dirty="0" smtClean="0"/>
              <a:t>Quatrième idée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21494" y="464148"/>
            <a:ext cx="8235554" cy="85661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partie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21494" y="1416614"/>
            <a:ext cx="666155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129983356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8"/>
            <a:ext cx="9144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21494" y="1851102"/>
            <a:ext cx="8235554" cy="4386186"/>
          </a:xfrm>
        </p:spPr>
        <p:txBody>
          <a:bodyPr/>
          <a:lstStyle>
            <a:lvl1pPr marL="189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3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572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243013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5430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21494" y="464148"/>
            <a:ext cx="8235554" cy="856619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3282043" y="137054"/>
            <a:ext cx="5475005" cy="231246"/>
          </a:xfrm>
        </p:spPr>
        <p:txBody>
          <a:bodyPr anchor="ctr">
            <a:noAutofit/>
          </a:bodyPr>
          <a:lstStyle>
            <a:lvl1pPr marL="0" indent="0" algn="r">
              <a:buNone/>
              <a:defRPr sz="8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21494" y="1416614"/>
            <a:ext cx="666155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07648" y="66931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94716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634575" cy="6858000"/>
          </a:xfrm>
        </p:spPr>
        <p:txBody>
          <a:bodyPr anchor="ctr"/>
          <a:lstStyle>
            <a:lvl1pPr marL="0" indent="0" algn="ctr">
              <a:buNone/>
              <a:defRPr sz="12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021528" y="1639229"/>
            <a:ext cx="4735520" cy="4598058"/>
          </a:xfrm>
        </p:spPr>
        <p:txBody>
          <a:bodyPr/>
          <a:lstStyle>
            <a:lvl1pPr marL="189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300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572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243013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825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543050" indent="-162000">
              <a:lnSpc>
                <a:spcPct val="100000"/>
              </a:lnSpc>
              <a:spcBef>
                <a:spcPts val="45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788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4237528" y="464149"/>
            <a:ext cx="4519519" cy="869823"/>
          </a:xfrm>
        </p:spPr>
        <p:txBody>
          <a:bodyPr anchor="ctr">
            <a:normAutofit/>
          </a:bodyPr>
          <a:lstStyle>
            <a:lvl1pPr marL="0" indent="0">
              <a:buNone/>
              <a:defRPr sz="15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021528" y="1413975"/>
            <a:ext cx="666155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021528" y="137054"/>
            <a:ext cx="4735520" cy="231246"/>
          </a:xfrm>
        </p:spPr>
        <p:txBody>
          <a:bodyPr anchor="ctr">
            <a:noAutofit/>
          </a:bodyPr>
          <a:lstStyle>
            <a:lvl1pPr marL="0" indent="0" algn="r">
              <a:buNone/>
              <a:defRPr sz="8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pic>
        <p:nvPicPr>
          <p:cNvPr id="35" name="Image 3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593774" y="6495709"/>
            <a:ext cx="997009" cy="280555"/>
          </a:xfrm>
          <a:prstGeom prst="rect">
            <a:avLst/>
          </a:prstGeom>
        </p:spPr>
      </p:pic>
      <p:pic>
        <p:nvPicPr>
          <p:cNvPr id="36" name="Image 35" descr="logoterritoiredavenir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27" y="6514660"/>
            <a:ext cx="235961" cy="237017"/>
          </a:xfrm>
          <a:prstGeom prst="rect">
            <a:avLst/>
          </a:prstGeom>
        </p:spPr>
      </p:pic>
      <p:sp>
        <p:nvSpPr>
          <p:cNvPr id="9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4021528" y="691864"/>
            <a:ext cx="216000" cy="216000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963277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>
          <p15:clr>
            <a:srgbClr val="FBAE40"/>
          </p15:clr>
        </p15:guide>
        <p15:guide id="2" pos="73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64148"/>
            <a:ext cx="9144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1222218" y="137054"/>
            <a:ext cx="7534830" cy="231246"/>
          </a:xfrm>
        </p:spPr>
        <p:txBody>
          <a:bodyPr anchor="ctr">
            <a:noAutofit/>
          </a:bodyPr>
          <a:lstStyle>
            <a:lvl1pPr marL="0" indent="0" algn="r">
              <a:buNone/>
              <a:defRPr sz="800" b="1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 userDrawn="1">
          <p15:clr>
            <a:srgbClr val="FBAE40"/>
          </p15:clr>
        </p15:guide>
        <p15:guide id="5" orient="horz" pos="84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1"/>
          <p:cNvSpPr txBox="1">
            <a:spLocks/>
          </p:cNvSpPr>
          <p:nvPr userDrawn="1"/>
        </p:nvSpPr>
        <p:spPr>
          <a:xfrm>
            <a:off x="8141707" y="6514660"/>
            <a:ext cx="607006" cy="26808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7" t="-5286" r="36598" b="25035"/>
          <a:stretch/>
        </p:blipFill>
        <p:spPr>
          <a:xfrm>
            <a:off x="593774" y="6495709"/>
            <a:ext cx="997009" cy="280555"/>
          </a:xfrm>
          <a:prstGeom prst="rect">
            <a:avLst/>
          </a:prstGeom>
        </p:spPr>
      </p:pic>
      <p:pic>
        <p:nvPicPr>
          <p:cNvPr id="4" name="Image 3" descr="logoterritoiredavenir2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27" y="6514660"/>
            <a:ext cx="235961" cy="237017"/>
          </a:xfrm>
          <a:prstGeom prst="rect">
            <a:avLst/>
          </a:prstGeom>
        </p:spPr>
      </p:pic>
      <p:sp>
        <p:nvSpPr>
          <p:cNvPr id="11" name="Espace réservé du titre 10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</p:txBody>
      </p:sp>
    </p:spTree>
    <p:extLst>
      <p:ext uri="{BB962C8B-B14F-4D97-AF65-F5344CB8AC3E}">
        <p14:creationId xmlns:p14="http://schemas.microsoft.com/office/powerpoint/2010/main" val="1912290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9" r:id="rId3"/>
    <p:sldLayoutId id="2147483686" r:id="rId4"/>
    <p:sldLayoutId id="2147483687" r:id="rId5"/>
    <p:sldLayoutId id="2147483675" r:id="rId6"/>
    <p:sldLayoutId id="2147483681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■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□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■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▫"/>
        <a:defRPr sz="8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▪"/>
        <a:defRPr sz="7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5511" userDrawn="1">
          <p15:clr>
            <a:srgbClr val="F26B43"/>
          </p15:clr>
        </p15:guide>
        <p15:guide id="2" pos="244" userDrawn="1">
          <p15:clr>
            <a:srgbClr val="F26B43"/>
          </p15:clr>
        </p15:guide>
        <p15:guide id="3" pos="329" userDrawn="1">
          <p15:clr>
            <a:srgbClr val="F26B43"/>
          </p15:clr>
        </p15:guide>
        <p15:guide id="4" pos="385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ANALYSE A DIRE D’EXPERT et PLAN D’ACTION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15 Février 2021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376677" y="1848368"/>
            <a:ext cx="7686641" cy="1817320"/>
          </a:xfrm>
        </p:spPr>
        <p:txBody>
          <a:bodyPr/>
          <a:lstStyle/>
          <a:p>
            <a:r>
              <a:rPr lang="fr-FR" dirty="0" smtClean="0"/>
              <a:t>PREVENTIS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OUTILS </a:t>
            </a:r>
            <a:r>
              <a:rPr lang="fr-FR" b="0" dirty="0" smtClean="0">
                <a:solidFill>
                  <a:schemeClr val="tx1"/>
                </a:solidFill>
              </a:rPr>
              <a:t>D’AIDE A LA DECISION</a:t>
            </a:r>
            <a:endParaRPr lang="fr-FR" b="0" dirty="0">
              <a:solidFill>
                <a:schemeClr val="tx1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l"/>
            <a:r>
              <a:rPr lang="fr-FR" b="1" dirty="0" smtClean="0"/>
              <a:t>Direction de la Maîtrise des Risques Professionnels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68062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Analyse à dire d’Expert</a:t>
            </a:r>
          </a:p>
          <a:p>
            <a:r>
              <a:rPr lang="fr-FR" dirty="0" smtClean="0"/>
              <a:t>Qualification du Risque</a:t>
            </a:r>
          </a:p>
          <a:p>
            <a:r>
              <a:rPr lang="fr-FR" dirty="0" smtClean="0"/>
              <a:t>Les plans d’action possibles (non exhaustifs)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568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/>
          <p:cNvSpPr txBox="1">
            <a:spLocks noGrp="1"/>
          </p:cNvSpPr>
          <p:nvPr>
            <p:ph type="body" sz="quarter" idx="12"/>
          </p:nvPr>
        </p:nvSpPr>
        <p:spPr>
          <a:xfrm>
            <a:off x="728528" y="137054"/>
            <a:ext cx="8235554" cy="856619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1.  L’ANALYSE A DIRE D’EXPERT</a:t>
            </a:r>
            <a:endParaRPr lang="fr-FR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288" y="1914775"/>
            <a:ext cx="8234362" cy="4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86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174" y="1915062"/>
            <a:ext cx="5864383" cy="3563099"/>
          </a:xfrm>
          <a:prstGeom prst="rect">
            <a:avLst/>
          </a:prstGeom>
        </p:spPr>
      </p:pic>
      <p:sp>
        <p:nvSpPr>
          <p:cNvPr id="6" name="Titre 8"/>
          <p:cNvSpPr txBox="1">
            <a:spLocks noGrp="1"/>
          </p:cNvSpPr>
          <p:nvPr>
            <p:ph type="body" sz="quarter" idx="12"/>
          </p:nvPr>
        </p:nvSpPr>
        <p:spPr>
          <a:xfrm>
            <a:off x="521494" y="101577"/>
            <a:ext cx="8235554" cy="856619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1.  L’ANALYSE A DIRE D’EXPERT</a:t>
            </a:r>
            <a:endParaRPr lang="fr-FR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545" y="2769666"/>
            <a:ext cx="3124267" cy="185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177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487" y="1504242"/>
            <a:ext cx="8234362" cy="710241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88" y="2597886"/>
            <a:ext cx="8235554" cy="92684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21493" y="2235892"/>
            <a:ext cx="26530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vert : Risque </a:t>
            </a: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</a:rPr>
              <a:t>bon/faible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10487" y="4718634"/>
            <a:ext cx="28106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</a:rPr>
              <a:t>Orange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: Risque </a:t>
            </a: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</a:rPr>
              <a:t>avéré fort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498288" y="3477263"/>
            <a:ext cx="28984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</a:rPr>
              <a:t>Jaune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: Risque </a:t>
            </a: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</a:rPr>
              <a:t>modéré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415647" y="6135602"/>
            <a:ext cx="31039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</a:rPr>
              <a:t>Rouge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</a:rPr>
              <a:t>: Risque </a:t>
            </a: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</a:rPr>
              <a:t>élevé important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88" y="3844463"/>
            <a:ext cx="8212348" cy="92013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88" y="5084328"/>
            <a:ext cx="8212348" cy="1100878"/>
          </a:xfrm>
          <a:prstGeom prst="rect">
            <a:avLst/>
          </a:prstGeom>
        </p:spPr>
      </p:pic>
      <p:sp>
        <p:nvSpPr>
          <p:cNvPr id="16" name="Titre 8"/>
          <p:cNvSpPr txBox="1">
            <a:spLocks noGrp="1"/>
          </p:cNvSpPr>
          <p:nvPr>
            <p:ph type="body" sz="quarter" idx="12"/>
          </p:nvPr>
        </p:nvSpPr>
        <p:spPr>
          <a:xfrm>
            <a:off x="711200" y="234139"/>
            <a:ext cx="8432800" cy="857250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2</a:t>
            </a:r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.  UN NECESSAIRE DIAGNOSTIC CLIENT PAR CLIENT</a:t>
            </a:r>
            <a:endParaRPr lang="fr-FR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844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 txBox="1">
            <a:spLocks noGrp="1"/>
          </p:cNvSpPr>
          <p:nvPr>
            <p:ph type="body" sz="quarter" idx="12"/>
          </p:nvPr>
        </p:nvSpPr>
        <p:spPr>
          <a:xfrm>
            <a:off x="665849" y="-46270"/>
            <a:ext cx="8235554" cy="856619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3.   Plans </a:t>
            </a:r>
            <a:r>
              <a:rPr lang="fr-F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D’actions de réduction du risque</a:t>
            </a:r>
          </a:p>
        </p:txBody>
      </p:sp>
      <p:graphicFrame>
        <p:nvGraphicFramePr>
          <p:cNvPr id="10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227918"/>
              </p:ext>
            </p:extLst>
          </p:nvPr>
        </p:nvGraphicFramePr>
        <p:xfrm>
          <a:off x="1267025" y="1212767"/>
          <a:ext cx="7634378" cy="5093183"/>
        </p:xfrm>
        <a:graphic>
          <a:graphicData uri="http://schemas.openxmlformats.org/drawingml/2006/table">
            <a:tbl>
              <a:tblPr/>
              <a:tblGrid>
                <a:gridCol w="306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2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71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3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3153"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N°</a:t>
                      </a: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Type d’action</a:t>
                      </a: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Commentaires</a:t>
                      </a: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Échéance* plan (en j)</a:t>
                      </a: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5283"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1</a:t>
                      </a: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Ramener le client dans son autorisation ou en position créditrice</a:t>
                      </a:r>
                      <a:endParaRPr kumimoji="0" lang="fr-FR" altLang="fr-F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180975" indent="-95250"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L’autorisation est elle correctement ajustée ?</a:t>
                      </a:r>
                    </a:p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Les dépassements sont-ils fréquents ?</a:t>
                      </a:r>
                    </a:p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Une lettre de dépassement exceptionnel a-t-elle été adressée au client ? Si ce n’est pas le cas et les dépassements sont devenus habituels, prévoir lettre de dénonciation à 60 jours</a:t>
                      </a: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60</a:t>
                      </a:r>
                      <a:endParaRPr kumimoji="0" lang="fr-FR" altLang="fr-F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760"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2</a:t>
                      </a: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Régulariser l’impayé prêt</a:t>
                      </a:r>
                      <a:endParaRPr kumimoji="0" lang="fr-FR" altLang="fr-F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180975" indent="-95250"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Client dont le solde du compte n’a pas permis de débiter l’échéance prêt/ le chèque/ l’effet/ etc..</a:t>
                      </a:r>
                    </a:p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Client à contacter pour identifier l’origine des difficultés, les modalités de régularisation et la date prévisionnelle de régularisation</a:t>
                      </a: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30</a:t>
                      </a:r>
                      <a:endParaRPr kumimoji="0" lang="fr-FR" altLang="fr-F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5283"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3</a:t>
                      </a: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Mettre à jour le dossier client et / ou le dossier crédit</a:t>
                      </a:r>
                      <a:endParaRPr kumimoji="0" lang="fr-FR" altLang="fr-F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180975" indent="-95250"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Mettre à jour le dossier économique et juridique du client (prise en compte d’une nouvelle information)</a:t>
                      </a:r>
                    </a:p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et / ou</a:t>
                      </a:r>
                    </a:p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Instruire un dossier de crédit pour officialiser, ajuster ou renouveler les concours</a:t>
                      </a: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30</a:t>
                      </a:r>
                      <a:endParaRPr kumimoji="0" lang="fr-FR" altLang="fr-F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714"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4</a:t>
                      </a: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Dénoncer les concours</a:t>
                      </a:r>
                      <a:endParaRPr kumimoji="0" lang="fr-FR" altLang="fr-F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180975" indent="-95250"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Adresser un courrier pour dénoncer partiellement ou totalement les concours accordés ou tolérés au client</a:t>
                      </a: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65</a:t>
                      </a:r>
                      <a:endParaRPr kumimoji="0" lang="fr-FR" altLang="fr-F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5283"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5</a:t>
                      </a: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Négocier un plan d'amortissement</a:t>
                      </a:r>
                      <a:endParaRPr kumimoji="0" lang="fr-FR" altLang="fr-F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180975" indent="-95250"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Plan d’amortissement à négocier avec le client et a présenter au délégataire puis à confirmer au client </a:t>
                      </a: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(cas de </a:t>
                      </a:r>
                      <a:r>
                        <a:rPr kumimoji="0" lang="fr-FR" altLang="fr-F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forbearance</a:t>
                      </a: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)</a:t>
                      </a:r>
                    </a:p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Instruire un dossier de crédit</a:t>
                      </a:r>
                    </a:p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NB : le plan d’amortissement </a:t>
                      </a: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peut avoir fait </a:t>
                      </a: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suite à une dénonciation préalable des concours avec préavis de 60 jours.</a:t>
                      </a: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60</a:t>
                      </a:r>
                      <a:endParaRPr kumimoji="0" lang="fr-FR" altLang="fr-F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8963" marR="38963" marT="38951" marB="38951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B32646A7-850A-4DE2-B44D-7D41CD973C2C}"/>
              </a:ext>
            </a:extLst>
          </p:cNvPr>
          <p:cNvSpPr txBox="1"/>
          <p:nvPr/>
        </p:nvSpPr>
        <p:spPr>
          <a:xfrm rot="20598445">
            <a:off x="6219335" y="361620"/>
            <a:ext cx="2051591" cy="307777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alpha val="25000"/>
              </a:schemeClr>
            </a:solidFill>
          </a:ln>
        </p:spPr>
        <p:txBody>
          <a:bodyPr wrap="square" rtlCol="0" anchor="t" anchorCtr="1">
            <a:spAutoFit/>
          </a:bodyPr>
          <a:lstStyle/>
          <a:p>
            <a:pPr defTabSz="1219170"/>
            <a:r>
              <a:rPr lang="fr-FR" sz="1400" b="1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  <a:sym typeface="Arial"/>
              </a:rPr>
              <a:t>Plans d’actions type</a:t>
            </a:r>
            <a:endParaRPr lang="fr-FR" sz="1400" b="1" kern="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987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 txBox="1">
            <a:spLocks noGrp="1"/>
          </p:cNvSpPr>
          <p:nvPr>
            <p:ph type="body" sz="quarter" idx="12"/>
          </p:nvPr>
        </p:nvSpPr>
        <p:spPr>
          <a:xfrm>
            <a:off x="523648" y="-50921"/>
            <a:ext cx="8251570" cy="838441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3.   Plans </a:t>
            </a:r>
            <a:r>
              <a:rPr lang="fr-F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D’actions de réduction du risque</a:t>
            </a:r>
          </a:p>
        </p:txBody>
      </p:sp>
      <p:graphicFrame>
        <p:nvGraphicFramePr>
          <p:cNvPr id="13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7282526"/>
              </p:ext>
            </p:extLst>
          </p:nvPr>
        </p:nvGraphicFramePr>
        <p:xfrm>
          <a:off x="833049" y="862641"/>
          <a:ext cx="8235468" cy="5451093"/>
        </p:xfrm>
        <a:graphic>
          <a:graphicData uri="http://schemas.openxmlformats.org/drawingml/2006/table">
            <a:tbl>
              <a:tblPr/>
              <a:tblGrid>
                <a:gridCol w="404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15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32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2309"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N°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Libellés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Commentaires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Échéance* plan (en j)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281"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6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Restructurer / niveler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180975" indent="-95250"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447675" indent="-180975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Instruire dossier de crédit (à présenter au délégataire) pour, suivant les cas :</a:t>
                      </a:r>
                    </a:p>
                    <a:p>
                      <a:pPr marL="447675" marR="0" lvl="1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Restructurer : réaménager l’endettement du client</a:t>
                      </a:r>
                    </a:p>
                    <a:p>
                      <a:pPr marL="447675" marR="0" lvl="1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Niveler : transformer le découvert en moyen terme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60</a:t>
                      </a:r>
                      <a:endParaRPr kumimoji="0" lang="fr-FR" altLang="fr-F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063"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7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Traiter Privilégiés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180975" indent="-95250"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Contacter le client et indiquer : les raisons de ce retard, les modalités et délais prévues de régularisation (obtenir les moratoires)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30 </a:t>
                      </a:r>
                      <a:endParaRPr kumimoji="0" lang="fr-FR" altLang="fr-F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063"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8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Répondre aux demandes de précision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180975" indent="-95250"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Répondre précisément à la (aux) question(s) posée(s) par la hiérarchie ou pôle de surveillance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30</a:t>
                      </a:r>
                      <a:endParaRPr kumimoji="0" lang="fr-FR" altLang="fr-F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845"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9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Passage en perte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180975" indent="-95250"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Compte(s) à clôturer et passage </a:t>
                      </a: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en perte</a:t>
                      </a:r>
                      <a:endParaRPr kumimoji="0" lang="fr-FR" alt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30</a:t>
                      </a:r>
                      <a:endParaRPr kumimoji="0" lang="fr-FR" altLang="fr-F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7281"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10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Transférer vers une unité Centrale (Affaires Spéciales, Pré contentieux…)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180975" indent="-95250"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Dossier où le contact client n’est pas rompu et qui demande un suivi particulier ou un changement d’interlocuteur pour faire avancer la négociation</a:t>
                      </a:r>
                    </a:p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Instruire la demande de changement de la structure qui prend le client en charge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30</a:t>
                      </a:r>
                      <a:endParaRPr kumimoji="0" lang="fr-FR" altLang="fr-F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1499"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11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Mettre en demeure / Transférer aux contentieux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180975" indent="-95250"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447675" indent="-180975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Dossier qui ne peut plus être suivi en agence - A transmettre au contentieux</a:t>
                      </a:r>
                    </a:p>
                    <a:p>
                      <a:pPr marL="447675" marR="0" lvl="1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S’assurer que la procédure de transfert est bien respectée</a:t>
                      </a:r>
                    </a:p>
                    <a:p>
                      <a:pPr marL="447675" marR="0" lvl="1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fr-FR" alt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Indiquer la date de mise en demeure  et les éléments permettant d’assurer le suivi du transfert du dossier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60</a:t>
                      </a:r>
                      <a:endParaRPr kumimoji="0" lang="fr-FR" altLang="fr-F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86517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12</a:t>
                      </a: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just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defRPr sz="1400" b="1">
                          <a:solidFill>
                            <a:schemeClr val="accent1"/>
                          </a:solidFill>
                          <a:latin typeface="Verdana" pitchFamily="34" charset="0"/>
                        </a:defRPr>
                      </a:lvl1pPr>
                      <a:lvl2pPr marL="742950" indent="-285750" algn="just" eaLnBrk="0" hangingPunct="0">
                        <a:spcBef>
                          <a:spcPct val="20000"/>
                        </a:spcBef>
                        <a:buClr>
                          <a:srgbClr val="F47920"/>
                        </a:buClr>
                        <a:buFont typeface="Verdana" pitchFamily="34" charset="0"/>
                        <a:defRPr sz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just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defRPr sz="1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just" eaLnBrk="0" hangingPunct="0">
                        <a:spcBef>
                          <a:spcPct val="20000"/>
                        </a:spcBef>
                        <a:buClr>
                          <a:srgbClr val="BDCF41"/>
                        </a:buClr>
                        <a:buSzPct val="80000"/>
                        <a:buFont typeface="Courier New" pitchFamily="49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just" eaLnBrk="0" hangingPunct="0">
                        <a:spcBef>
                          <a:spcPct val="20000"/>
                        </a:spcBef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just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0006C"/>
                        </a:buClr>
                        <a:buFont typeface="Arial" pitchFamily="34" charset="0"/>
                        <a:defRPr sz="1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Debt-Service Coverage Ratio (DSCR) Corporate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Couverture de la dette financière nette par la CAF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Diminution des fonds propres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Diminution du CA entre les deux derniers exercices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6" marR="9526" marT="9529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Analyse des triggers</a:t>
                      </a:r>
                    </a:p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Prise de contact avec le client</a:t>
                      </a:r>
                    </a:p>
                    <a:p>
                      <a:pPr marL="180975" marR="0" lvl="0" indent="-95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Mise en œuvre d’une réponse graduée </a:t>
                      </a: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Calibri" pitchFamily="34" charset="0"/>
                        </a:rPr>
                        <a:t>incluant </a:t>
                      </a: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suivant la situation :</a:t>
                      </a:r>
                    </a:p>
                    <a:p>
                      <a:pPr marL="714375" marR="0" lvl="1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La révision de la note</a:t>
                      </a:r>
                    </a:p>
                    <a:p>
                      <a:pPr marL="714375" marR="0" lvl="1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La ré - évaluation des limites</a:t>
                      </a:r>
                    </a:p>
                    <a:p>
                      <a:pPr marL="714375" marR="0" lvl="1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Le positionnement éventuel du tiers en </a:t>
                      </a:r>
                      <a:r>
                        <a:rPr kumimoji="0" lang="fr-FR" altLang="fr-FR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watch</a:t>
                      </a: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fr-FR" altLang="fr-FR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list</a:t>
                      </a: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saine ou douteuse</a:t>
                      </a:r>
                    </a:p>
                    <a:p>
                      <a:pPr marL="714375" marR="0" lvl="1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itchFamily="49" charset="0"/>
                        <a:buChar char="o"/>
                        <a:tabLst/>
                      </a:pPr>
                      <a:r>
                        <a:rPr kumimoji="0" lang="fr-FR" alt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Un ou plusieurs des plans d’action listés dans les pages précédentes</a:t>
                      </a:r>
                    </a:p>
                    <a:p>
                      <a:pPr marL="447675" marR="0" lvl="1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itchFamily="49" charset="0"/>
                        <a:buChar char="o"/>
                        <a:tabLst/>
                      </a:pPr>
                      <a:endParaRPr kumimoji="0" lang="fr-FR" alt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35999" marR="35999" marT="35986" marB="3598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B32646A7-850A-4DE2-B44D-7D41CD973C2C}"/>
              </a:ext>
            </a:extLst>
          </p:cNvPr>
          <p:cNvSpPr txBox="1"/>
          <p:nvPr/>
        </p:nvSpPr>
        <p:spPr>
          <a:xfrm rot="21212822">
            <a:off x="6053355" y="307958"/>
            <a:ext cx="2052111" cy="307777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alpha val="25000"/>
              </a:schemeClr>
            </a:solidFill>
          </a:ln>
        </p:spPr>
        <p:txBody>
          <a:bodyPr wrap="square" rtlCol="0" anchor="t" anchorCtr="1">
            <a:spAutoFit/>
          </a:bodyPr>
          <a:lstStyle/>
          <a:p>
            <a:pPr defTabSz="1219170"/>
            <a:r>
              <a:rPr lang="fr-FR" sz="1400" b="1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  <a:sym typeface="Arial"/>
              </a:rPr>
              <a:t>Plans d’actions type</a:t>
            </a:r>
            <a:endParaRPr lang="fr-FR" sz="1400" b="1" kern="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194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0773" y="2721210"/>
            <a:ext cx="3877392" cy="2645893"/>
          </a:xfrm>
          <a:prstGeom prst="rect">
            <a:avLst/>
          </a:prstGeom>
        </p:spPr>
      </p:pic>
      <p:sp>
        <p:nvSpPr>
          <p:cNvPr id="6" name="Titre 8"/>
          <p:cNvSpPr txBox="1">
            <a:spLocks noGrp="1"/>
          </p:cNvSpPr>
          <p:nvPr>
            <p:ph type="body" sz="quarter" idx="12"/>
          </p:nvPr>
        </p:nvSpPr>
        <p:spPr>
          <a:xfrm>
            <a:off x="814793" y="28695"/>
            <a:ext cx="8235554" cy="856619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3.   Plans </a:t>
            </a:r>
            <a:r>
              <a:rPr lang="fr-F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D’actions de réduction du risque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32646A7-850A-4DE2-B44D-7D41CD973C2C}"/>
              </a:ext>
            </a:extLst>
          </p:cNvPr>
          <p:cNvSpPr txBox="1"/>
          <p:nvPr/>
        </p:nvSpPr>
        <p:spPr>
          <a:xfrm rot="19278317">
            <a:off x="367963" y="1739339"/>
            <a:ext cx="2768402" cy="646331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alpha val="25000"/>
              </a:schemeClr>
            </a:solidFill>
          </a:ln>
        </p:spPr>
        <p:txBody>
          <a:bodyPr wrap="square" rtlCol="0" anchor="t" anchorCtr="1">
            <a:spAutoFit/>
          </a:bodyPr>
          <a:lstStyle/>
          <a:p>
            <a:pPr defTabSz="1219170"/>
            <a:r>
              <a:rPr lang="fr-FR" b="1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  <a:sym typeface="Arial"/>
              </a:rPr>
              <a:t>Préconisation de durée des plans d’actions</a:t>
            </a:r>
            <a:endParaRPr lang="fr-FR" b="1" kern="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2765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/>
          <p:cNvSpPr txBox="1">
            <a:spLocks noGrp="1"/>
          </p:cNvSpPr>
          <p:nvPr>
            <p:ph type="body" sz="quarter" idx="12"/>
          </p:nvPr>
        </p:nvSpPr>
        <p:spPr>
          <a:xfrm>
            <a:off x="521494" y="470863"/>
            <a:ext cx="8235554" cy="856619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219170"/>
            <a:r>
              <a:rPr lang="fr-FR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3.   Plans </a:t>
            </a:r>
            <a:r>
              <a:rPr lang="fr-F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D’actions de réduction du risque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9734" y="1605861"/>
            <a:ext cx="8199647" cy="116185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 nouveau plan d’actions à construire si 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- au moins une nouvelle alerte apparait par rapport à la période précédente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- si le plan d’actions précédent est échu (même si l’alerte est identique à la période précédente)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19734" y="3136729"/>
            <a:ext cx="8199647" cy="106952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Continuité du plan d’actions si 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- la/les alerte(s) de la période précédente sont identiques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- si le date d’échéance du plan d’actions n’est pas dépassée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19734" y="4667597"/>
            <a:ext cx="8199647" cy="131574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Les plans d’actions 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- un plan d’action est modifiable tant que le niveau suivant ne l’a pas validé/amendé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- une fois validé par le niveau suivant, l’ajout de commentaires est possible pour apporter toutes    informations utiles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1893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402bd0e2-1d78-4f7d-9dde-91cd55d66e8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3434</TotalTime>
  <Words>760</Words>
  <Application>Microsoft Office PowerPoint</Application>
  <PresentationFormat>Affichage à l'écran (4:3)</PresentationFormat>
  <Paragraphs>108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9" baseType="lpstr">
      <vt:lpstr>ＭＳ Ｐゴシック</vt:lpstr>
      <vt:lpstr>Arial</vt:lpstr>
      <vt:lpstr>Arial Black</vt:lpstr>
      <vt:lpstr>Arial Narrow</vt:lpstr>
      <vt:lpstr>Calibri</vt:lpstr>
      <vt:lpstr>Courier New</vt:lpstr>
      <vt:lpstr>Helvetica Neue Medium</vt:lpstr>
      <vt:lpstr>Montserrat Black</vt:lpstr>
      <vt:lpstr>Wingdings</vt:lpstr>
      <vt:lpstr>Thème Office</vt:lpstr>
      <vt:lpstr>PREVENTIS  OUTILS D’AIDE A LA DECISION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POIGNANT Anne [CEGEE]</cp:lastModifiedBy>
  <cp:revision>220</cp:revision>
  <dcterms:created xsi:type="dcterms:W3CDTF">2020-06-24T09:20:11Z</dcterms:created>
  <dcterms:modified xsi:type="dcterms:W3CDTF">2021-02-22T08:44:49Z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