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4"/>
  </p:notesMasterIdLst>
  <p:handoutMasterIdLst>
    <p:handoutMasterId r:id="rId35"/>
  </p:handoutMasterIdLst>
  <p:sldIdLst>
    <p:sldId id="293" r:id="rId5"/>
    <p:sldId id="363" r:id="rId6"/>
    <p:sldId id="413" r:id="rId7"/>
    <p:sldId id="409" r:id="rId8"/>
    <p:sldId id="421" r:id="rId9"/>
    <p:sldId id="422" r:id="rId10"/>
    <p:sldId id="369" r:id="rId11"/>
    <p:sldId id="325" r:id="rId12"/>
    <p:sldId id="412" r:id="rId13"/>
    <p:sldId id="414" r:id="rId14"/>
    <p:sldId id="330" r:id="rId15"/>
    <p:sldId id="334" r:id="rId16"/>
    <p:sldId id="370" r:id="rId17"/>
    <p:sldId id="344" r:id="rId18"/>
    <p:sldId id="382" r:id="rId19"/>
    <p:sldId id="343" r:id="rId20"/>
    <p:sldId id="345" r:id="rId21"/>
    <p:sldId id="368" r:id="rId22"/>
    <p:sldId id="395" r:id="rId23"/>
    <p:sldId id="396" r:id="rId24"/>
    <p:sldId id="415" r:id="rId25"/>
    <p:sldId id="416" r:id="rId26"/>
    <p:sldId id="417" r:id="rId27"/>
    <p:sldId id="418" r:id="rId28"/>
    <p:sldId id="420" r:id="rId29"/>
    <p:sldId id="401" r:id="rId30"/>
    <p:sldId id="402" r:id="rId31"/>
    <p:sldId id="403" r:id="rId32"/>
    <p:sldId id="404" r:id="rId3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 id="20" name="ADROVIC Amela [CEGEE]" initials="AA[" lastIdx="7" clrIdx="19">
    <p:extLst>
      <p:ext uri="{19B8F6BF-5375-455C-9EA6-DF929625EA0E}">
        <p15:presenceInfo xmlns:p15="http://schemas.microsoft.com/office/powerpoint/2012/main" userId="S-1-5-21-3736707515-2145877865-3703829272-2378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223A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8083" autoAdjust="0"/>
  </p:normalViewPr>
  <p:slideViewPr>
    <p:cSldViewPr showGuides="1">
      <p:cViewPr varScale="1">
        <p:scale>
          <a:sx n="77" d="100"/>
          <a:sy n="77" d="100"/>
        </p:scale>
        <p:origin x="1206" y="78"/>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5" d="100"/>
          <a:sy n="85" d="100"/>
        </p:scale>
        <p:origin x="-383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25/06/2021</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25/06/2021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3B20C-9EC3-456B-8DFC-4A38DA7612A0}"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8737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20</a:t>
            </a:fld>
            <a:endParaRPr lang="fr-FR"/>
          </a:p>
        </p:txBody>
      </p:sp>
    </p:spTree>
    <p:extLst>
      <p:ext uri="{BB962C8B-B14F-4D97-AF65-F5344CB8AC3E}">
        <p14:creationId xmlns:p14="http://schemas.microsoft.com/office/powerpoint/2010/main" val="4222718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21</a:t>
            </a:fld>
            <a:endParaRPr lang="fr-FR"/>
          </a:p>
        </p:txBody>
      </p:sp>
    </p:spTree>
    <p:extLst>
      <p:ext uri="{BB962C8B-B14F-4D97-AF65-F5344CB8AC3E}">
        <p14:creationId xmlns:p14="http://schemas.microsoft.com/office/powerpoint/2010/main" val="4170966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22</a:t>
            </a:fld>
            <a:endParaRPr lang="fr-FR"/>
          </a:p>
        </p:txBody>
      </p:sp>
    </p:spTree>
    <p:extLst>
      <p:ext uri="{BB962C8B-B14F-4D97-AF65-F5344CB8AC3E}">
        <p14:creationId xmlns:p14="http://schemas.microsoft.com/office/powerpoint/2010/main" val="1599179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23</a:t>
            </a:fld>
            <a:endParaRPr lang="fr-FR"/>
          </a:p>
        </p:txBody>
      </p:sp>
    </p:spTree>
    <p:extLst>
      <p:ext uri="{BB962C8B-B14F-4D97-AF65-F5344CB8AC3E}">
        <p14:creationId xmlns:p14="http://schemas.microsoft.com/office/powerpoint/2010/main" val="1670229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24</a:t>
            </a:fld>
            <a:endParaRPr lang="fr-FR"/>
          </a:p>
        </p:txBody>
      </p:sp>
    </p:spTree>
    <p:extLst>
      <p:ext uri="{BB962C8B-B14F-4D97-AF65-F5344CB8AC3E}">
        <p14:creationId xmlns:p14="http://schemas.microsoft.com/office/powerpoint/2010/main" val="3941886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25</a:t>
            </a:fld>
            <a:endParaRPr lang="fr-FR"/>
          </a:p>
        </p:txBody>
      </p:sp>
    </p:spTree>
    <p:extLst>
      <p:ext uri="{BB962C8B-B14F-4D97-AF65-F5344CB8AC3E}">
        <p14:creationId xmlns:p14="http://schemas.microsoft.com/office/powerpoint/2010/main" val="2044367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26</a:t>
            </a:fld>
            <a:endParaRPr lang="fr-FR"/>
          </a:p>
        </p:txBody>
      </p:sp>
    </p:spTree>
    <p:extLst>
      <p:ext uri="{BB962C8B-B14F-4D97-AF65-F5344CB8AC3E}">
        <p14:creationId xmlns:p14="http://schemas.microsoft.com/office/powerpoint/2010/main" val="3209379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28</a:t>
            </a:fld>
            <a:endParaRPr lang="fr-FR"/>
          </a:p>
        </p:txBody>
      </p:sp>
    </p:spTree>
    <p:extLst>
      <p:ext uri="{BB962C8B-B14F-4D97-AF65-F5344CB8AC3E}">
        <p14:creationId xmlns:p14="http://schemas.microsoft.com/office/powerpoint/2010/main" val="329288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29</a:t>
            </a:fld>
            <a:endParaRPr lang="fr-FR"/>
          </a:p>
        </p:txBody>
      </p:sp>
    </p:spTree>
    <p:extLst>
      <p:ext uri="{BB962C8B-B14F-4D97-AF65-F5344CB8AC3E}">
        <p14:creationId xmlns:p14="http://schemas.microsoft.com/office/powerpoint/2010/main" val="15314550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jpeg"/><Relationship Id="rId5" Type="http://schemas.openxmlformats.org/officeDocument/2006/relationships/image" Target="../media/image7.jpeg"/><Relationship Id="rId4" Type="http://schemas.microsoft.com/office/2007/relationships/hdphoto" Target="../media/hdphoto2.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8"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1 ligne seul">
    <p:spTree>
      <p:nvGrpSpPr>
        <p:cNvPr id="1" name=""/>
        <p:cNvGrpSpPr/>
        <p:nvPr/>
      </p:nvGrpSpPr>
      <p:grpSpPr>
        <a:xfrm>
          <a:off x="0" y="0"/>
          <a:ext cx="0" cy="0"/>
          <a:chOff x="0" y="0"/>
          <a:chExt cx="0" cy="0"/>
        </a:xfrm>
      </p:grpSpPr>
      <p:cxnSp>
        <p:nvCxnSpPr>
          <p:cNvPr id="6" name="Connecteur droit 5"/>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
        <p:nvSpPr>
          <p:cNvPr id="13" name="Content Placeholder 2">
            <a:extLst>
              <a:ext uri="{FF2B5EF4-FFF2-40B4-BE49-F238E27FC236}">
                <a16:creationId xmlns:a16="http://schemas.microsoft.com/office/drawing/2014/main" id="{9A4E7316-D18F-4CD7-903B-DF464D56B725}"/>
              </a:ext>
            </a:extLst>
          </p:cNvPr>
          <p:cNvSpPr>
            <a:spLocks noGrp="1"/>
          </p:cNvSpPr>
          <p:nvPr>
            <p:ph idx="1" hasCustomPrompt="1"/>
          </p:nvPr>
        </p:nvSpPr>
        <p:spPr>
          <a:xfrm>
            <a:off x="457200" y="1412775"/>
            <a:ext cx="7859216" cy="4713395"/>
          </a:xfrm>
          <a:prstGeom prst="rect">
            <a:avLst/>
          </a:prstGeom>
        </p:spPr>
        <p:txBody>
          <a:bodyPr>
            <a:noAutofit/>
          </a:bodyPr>
          <a:lstStyle>
            <a:lvl1pPr marL="162662" indent="-162662">
              <a:spcBef>
                <a:spcPts val="1800"/>
              </a:spcBef>
              <a:spcAft>
                <a:spcPts val="0"/>
              </a:spcAft>
              <a:buFont typeface="Wingdings" panose="05000000000000000000" pitchFamily="2" charset="2"/>
              <a:buChar char="§"/>
              <a:defRPr sz="14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227252" indent="0">
              <a:spcBef>
                <a:spcPts val="1800"/>
              </a:spcBef>
              <a:spcAft>
                <a:spcPts val="0"/>
              </a:spcAft>
              <a:buFont typeface="Courier New" panose="02070309020205020404" pitchFamily="49" charset="0"/>
              <a:buNone/>
              <a:defRPr sz="105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2"/>
            <a:endParaRPr lang="fr-FR" dirty="0"/>
          </a:p>
        </p:txBody>
      </p:sp>
    </p:spTree>
    <p:extLst>
      <p:ext uri="{BB962C8B-B14F-4D97-AF65-F5344CB8AC3E}">
        <p14:creationId xmlns:p14="http://schemas.microsoft.com/office/powerpoint/2010/main" val="7751685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theme" Target="../theme/theme1.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descr="#1.png"/>
          <p:cNvPicPr>
            <a:picLocks noChangeAspect="1"/>
          </p:cNvPicPr>
          <p:nvPr userDrawn="1"/>
        </p:nvPicPr>
        <p:blipFill>
          <a:blip r:embed="rId5" cstate="print">
            <a:duotone>
              <a:prstClr val="black"/>
              <a:schemeClr val="bg1">
                <a:lumMod val="50000"/>
                <a:tint val="45000"/>
                <a:satMod val="400000"/>
              </a:schemeClr>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pic>
        <p:nvPicPr>
          <p:cNvPr id="8" name="Image 7" descr="fond.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rgbClr val="223A5A"/>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13" name="Espace réservé pour une image  8"/>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82" r:id="rId1"/>
    <p:sldLayoutId id="2147483676" r:id="rId2"/>
    <p:sldLayoutId id="2147483683" r:id="rId3"/>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10"/>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hyperlink" Target="http://service-portail-intranet-cegee.sigce.caisse-epargne.fr/intranet/IntranetCEGEE_PROD/suiviBilans/" TargetMode="Externa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rvice-cegee-sps/sites/risconf/DRCCP/_layouts/15/WopiFrame2.aspx?sourcedoc=/sites/risconf/DRCCP/DRC%20%20Dossier%20Rglementaire%20Client/Guide%20Composition%20et%20Conservation%20du%20DRC.url.xlsx&amp;action=defaul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commerciaux.celca.caisse-epargne.fr/download/374/pros-pm/14151/drc-et-beneficiaires-effectifs-tableau-didentification.xlsx"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rvice-cegee-bdrnet.sigce.caisse-epargne.fr/download/413/eai/4273/2018-notice-eai-personnes-morales.docx" TargetMode="External"/><Relationship Id="rId2" Type="http://schemas.openxmlformats.org/officeDocument/2006/relationships/hyperlink" Target="http://service-cegee-sps/sites/refdoc/mydocs/_layouts/15/WopiFrame.aspx?sourcedoc=/sites/refdoc/mydocs/Documents%20partages/PR-A-0114.pdf&amp;action=default&amp;DefaultItemOpen=1"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mode-operatoire_grappage%20(2).ppt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Mod%20eop&#233;ratoire%20TOP%20C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pic>
        <p:nvPicPr>
          <p:cNvPr id="17" name="Espace réservé pour une 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56" name="ZoneTexte 55"/>
          <p:cNvSpPr txBox="1"/>
          <p:nvPr/>
        </p:nvSpPr>
        <p:spPr>
          <a:xfrm>
            <a:off x="560015" y="5317177"/>
            <a:ext cx="3312000" cy="400110"/>
          </a:xfrm>
          <a:prstGeom prst="rect">
            <a:avLst/>
          </a:prstGeom>
          <a:noFill/>
        </p:spPr>
        <p:txBody>
          <a:bodyPr wrap="square" rtlCol="0">
            <a:spAutoFit/>
          </a:bodyPr>
          <a:lstStyle/>
          <a:p>
            <a:pPr algn="ctr"/>
            <a:r>
              <a:rPr lang="fr-FR" sz="1000" dirty="0" smtClean="0"/>
              <a:t>DRCCP - </a:t>
            </a:r>
            <a:r>
              <a:rPr lang="fr-FR" sz="1000" dirty="0"/>
              <a:t>CAISSE D’EPARGNE GRAND EST EUROPE</a:t>
            </a:r>
          </a:p>
          <a:p>
            <a:endParaRPr lang="fr-FR" sz="1000" dirty="0"/>
          </a:p>
        </p:txBody>
      </p:sp>
      <p:sp>
        <p:nvSpPr>
          <p:cNvPr id="61" name="Titre 3"/>
          <p:cNvSpPr txBox="1">
            <a:spLocks/>
          </p:cNvSpPr>
          <p:nvPr/>
        </p:nvSpPr>
        <p:spPr>
          <a:xfrm>
            <a:off x="3121" y="2780928"/>
            <a:ext cx="4425789" cy="2664296"/>
          </a:xfrm>
          <a:prstGeom prst="rect">
            <a:avLst/>
          </a:prstGeom>
        </p:spPr>
        <p:txBody>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3600" dirty="0" smtClean="0"/>
              <a:t>Mode Opératoire  révision annuelle</a:t>
            </a:r>
          </a:p>
          <a:p>
            <a:pPr algn="ctr"/>
            <a:r>
              <a:rPr lang="fr-FR" sz="3600" dirty="0" smtClean="0"/>
              <a:t>06/2021</a:t>
            </a:r>
          </a:p>
          <a:p>
            <a:pPr algn="ctr"/>
            <a:r>
              <a:rPr lang="fr-FR" sz="2000" dirty="0" smtClean="0">
                <a:solidFill>
                  <a:schemeClr val="tx1">
                    <a:lumMod val="65000"/>
                    <a:lumOff val="35000"/>
                  </a:schemeClr>
                </a:solidFill>
              </a:rPr>
              <a:t>- Marché DES </a:t>
            </a:r>
            <a:r>
              <a:rPr lang="fr-FR" sz="2000" dirty="0" err="1" smtClean="0">
                <a:solidFill>
                  <a:schemeClr val="tx1">
                    <a:lumMod val="65000"/>
                    <a:lumOff val="35000"/>
                  </a:schemeClr>
                </a:solidFill>
              </a:rPr>
              <a:t>proFESSIONNELS</a:t>
            </a:r>
            <a:endParaRPr lang="fr-FR" sz="2000" dirty="0">
              <a:solidFill>
                <a:schemeClr val="tx1">
                  <a:lumMod val="65000"/>
                  <a:lumOff val="35000"/>
                </a:schemeClr>
              </a:solidFill>
            </a:endParaRPr>
          </a:p>
        </p:txBody>
      </p:sp>
    </p:spTree>
    <p:extLst>
      <p:ext uri="{BB962C8B-B14F-4D97-AF65-F5344CB8AC3E}">
        <p14:creationId xmlns:p14="http://schemas.microsoft.com/office/powerpoint/2010/main" val="306498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1080706" y="469129"/>
            <a:ext cx="7991694" cy="369332"/>
          </a:xfrm>
        </p:spPr>
        <p:txBody>
          <a:bodyPr/>
          <a:lstStyle/>
          <a:p>
            <a:pPr marL="265113" indent="-265113"/>
            <a:r>
              <a:rPr lang="fr-FR" sz="1800" dirty="0" smtClean="0"/>
              <a:t>sommaire</a:t>
            </a:r>
            <a:endParaRPr lang="fr-FR" sz="1800" b="0" dirty="0"/>
          </a:p>
        </p:txBody>
      </p:sp>
      <p:sp>
        <p:nvSpPr>
          <p:cNvPr id="6" name="ZoneTexte 5"/>
          <p:cNvSpPr txBox="1"/>
          <p:nvPr/>
        </p:nvSpPr>
        <p:spPr>
          <a:xfrm>
            <a:off x="899592" y="1139078"/>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2</a:t>
            </a:fld>
            <a:endParaRPr lang="fr-FR" dirty="0">
              <a:solidFill>
                <a:schemeClr val="tx1"/>
              </a:solidFill>
            </a:endParaRPr>
          </a:p>
        </p:txBody>
      </p:sp>
      <p:sp>
        <p:nvSpPr>
          <p:cNvPr id="7" name="Rectangle 6"/>
          <p:cNvSpPr/>
          <p:nvPr/>
        </p:nvSpPr>
        <p:spPr>
          <a:xfrm>
            <a:off x="657461" y="1139078"/>
            <a:ext cx="8838183" cy="5232202"/>
          </a:xfrm>
          <a:prstGeom prst="rect">
            <a:avLst/>
          </a:prstGeom>
        </p:spPr>
        <p:txBody>
          <a:bodyPr wrap="square">
            <a:spAutoFit/>
          </a:bodyPr>
          <a:lstStyle/>
          <a:p>
            <a:pPr marL="720725" algn="just">
              <a:spcAft>
                <a:spcPts val="300"/>
              </a:spcAft>
              <a:buClr>
                <a:srgbClr val="C00000"/>
              </a:buClr>
            </a:pPr>
            <a:endParaRPr lang="fr-FR" dirty="0" smtClean="0">
              <a:solidFill>
                <a:sysClr val="windowText" lastClr="000000"/>
              </a:solidFill>
            </a:endParaRPr>
          </a:p>
          <a:p>
            <a:pPr marL="720725" algn="just">
              <a:spcAft>
                <a:spcPts val="300"/>
              </a:spcAft>
              <a:buClr>
                <a:srgbClr val="C00000"/>
              </a:buClr>
            </a:pPr>
            <a:endParaRPr lang="fr-FR" sz="1600" b="1" dirty="0" smtClean="0">
              <a:solidFill>
                <a:sysClr val="windowText" lastClr="000000"/>
              </a:solidFill>
            </a:endParaRPr>
          </a:p>
          <a:p>
            <a:pPr marL="720725" algn="just">
              <a:spcAft>
                <a:spcPts val="300"/>
              </a:spcAft>
              <a:buClr>
                <a:srgbClr val="C00000"/>
              </a:buClr>
            </a:pPr>
            <a:r>
              <a:rPr lang="fr-FR" sz="1600" b="1" dirty="0">
                <a:solidFill>
                  <a:sysClr val="windowText" lastClr="000000"/>
                </a:solidFill>
              </a:rPr>
              <a:t>1</a:t>
            </a:r>
            <a:r>
              <a:rPr lang="fr-FR" sz="1600" b="1" dirty="0" smtClean="0">
                <a:solidFill>
                  <a:sysClr val="windowText" lastClr="000000"/>
                </a:solidFill>
              </a:rPr>
              <a:t> – ATTENDUS DE LA REVISION ANNUELLE</a:t>
            </a:r>
          </a:p>
          <a:p>
            <a:pPr marL="720725" algn="just">
              <a:spcAft>
                <a:spcPts val="300"/>
              </a:spcAft>
              <a:buClr>
                <a:srgbClr val="C00000"/>
              </a:buClr>
            </a:pPr>
            <a:endParaRPr lang="fr-FR" sz="1600" b="1" dirty="0" smtClean="0">
              <a:solidFill>
                <a:sysClr val="windowText" lastClr="000000"/>
              </a:solidFill>
            </a:endParaRPr>
          </a:p>
          <a:p>
            <a:pPr marL="720725" algn="just">
              <a:spcAft>
                <a:spcPts val="300"/>
              </a:spcAft>
              <a:buClr>
                <a:srgbClr val="C00000"/>
              </a:buClr>
            </a:pPr>
            <a:endParaRPr lang="fr-FR" sz="1600" b="1" dirty="0" smtClean="0">
              <a:solidFill>
                <a:sysClr val="windowText" lastClr="000000"/>
              </a:solidFill>
            </a:endParaRPr>
          </a:p>
          <a:p>
            <a:pPr marL="720725" algn="just">
              <a:spcAft>
                <a:spcPts val="300"/>
              </a:spcAft>
              <a:buClr>
                <a:srgbClr val="C00000"/>
              </a:buClr>
            </a:pPr>
            <a:r>
              <a:rPr lang="fr-FR" sz="1600" b="1" dirty="0" smtClean="0">
                <a:solidFill>
                  <a:sysClr val="windowText" lastClr="000000"/>
                </a:solidFill>
              </a:rPr>
              <a:t>2 – ETAPES DE LA REVISION ANNUELLE</a:t>
            </a:r>
          </a:p>
          <a:p>
            <a:pPr marL="720725" algn="just">
              <a:spcAft>
                <a:spcPts val="300"/>
              </a:spcAft>
              <a:buClr>
                <a:srgbClr val="C00000"/>
              </a:buClr>
            </a:pPr>
            <a:endParaRPr lang="fr-FR" sz="1600" b="1" dirty="0" smtClean="0">
              <a:solidFill>
                <a:sysClr val="windowText" lastClr="000000"/>
              </a:solidFill>
            </a:endParaRPr>
          </a:p>
          <a:p>
            <a:pPr marL="720725" algn="just">
              <a:spcAft>
                <a:spcPts val="300"/>
              </a:spcAft>
              <a:buClr>
                <a:srgbClr val="C00000"/>
              </a:buClr>
            </a:pPr>
            <a:r>
              <a:rPr lang="fr-FR" sz="1600" dirty="0">
                <a:solidFill>
                  <a:sysClr val="windowText" lastClr="000000"/>
                </a:solidFill>
              </a:rPr>
              <a:t>	2</a:t>
            </a:r>
            <a:r>
              <a:rPr lang="fr-FR" sz="1600" dirty="0" smtClean="0">
                <a:solidFill>
                  <a:sysClr val="windowText" lastClr="000000"/>
                </a:solidFill>
              </a:rPr>
              <a:t>.1  TOP CC Connaissance Client</a:t>
            </a:r>
          </a:p>
          <a:p>
            <a:pPr marL="720725" algn="just">
              <a:spcAft>
                <a:spcPts val="300"/>
              </a:spcAft>
              <a:buClr>
                <a:srgbClr val="C00000"/>
              </a:buClr>
            </a:pPr>
            <a:r>
              <a:rPr lang="fr-FR" sz="1600" dirty="0" smtClean="0">
                <a:solidFill>
                  <a:sysClr val="windowText" lastClr="000000"/>
                </a:solidFill>
              </a:rPr>
              <a:t>	2.2  Collecte et saisie des bilans</a:t>
            </a:r>
          </a:p>
          <a:p>
            <a:pPr marL="720725" algn="just">
              <a:spcAft>
                <a:spcPts val="300"/>
              </a:spcAft>
              <a:buClr>
                <a:srgbClr val="C00000"/>
              </a:buClr>
            </a:pPr>
            <a:r>
              <a:rPr lang="fr-FR" sz="1600" dirty="0">
                <a:solidFill>
                  <a:sysClr val="windowText" lastClr="000000"/>
                </a:solidFill>
              </a:rPr>
              <a:t> </a:t>
            </a:r>
            <a:r>
              <a:rPr lang="fr-FR" sz="1600" dirty="0" smtClean="0">
                <a:solidFill>
                  <a:sysClr val="windowText" lastClr="000000"/>
                </a:solidFill>
              </a:rPr>
              <a:t>	2.3  </a:t>
            </a:r>
            <a:r>
              <a:rPr lang="fr-FR" sz="1600" dirty="0">
                <a:solidFill>
                  <a:sysClr val="windowText" lastClr="000000"/>
                </a:solidFill>
              </a:rPr>
              <a:t>Analyse des Indicateurs de </a:t>
            </a:r>
            <a:r>
              <a:rPr lang="fr-FR" sz="1600" dirty="0" smtClean="0">
                <a:solidFill>
                  <a:sysClr val="windowText" lastClr="000000"/>
                </a:solidFill>
              </a:rPr>
              <a:t>Risque – Notation</a:t>
            </a:r>
          </a:p>
          <a:p>
            <a:pPr marL="720725" algn="just">
              <a:spcAft>
                <a:spcPts val="300"/>
              </a:spcAft>
              <a:buClr>
                <a:srgbClr val="C00000"/>
              </a:buClr>
            </a:pPr>
            <a:r>
              <a:rPr lang="fr-FR" sz="1600" dirty="0">
                <a:solidFill>
                  <a:sysClr val="windowText" lastClr="000000"/>
                </a:solidFill>
              </a:rPr>
              <a:t>	</a:t>
            </a:r>
            <a:r>
              <a:rPr lang="fr-FR" sz="1600" dirty="0" smtClean="0">
                <a:solidFill>
                  <a:sysClr val="windowText" lastClr="000000"/>
                </a:solidFill>
              </a:rPr>
              <a:t>2.4  Analyse Financière</a:t>
            </a:r>
          </a:p>
          <a:p>
            <a:pPr marL="720725" algn="just">
              <a:spcAft>
                <a:spcPts val="300"/>
              </a:spcAft>
              <a:buClr>
                <a:srgbClr val="C00000"/>
              </a:buClr>
            </a:pPr>
            <a:r>
              <a:rPr lang="fr-FR" sz="1600" dirty="0" smtClean="0">
                <a:solidFill>
                  <a:sysClr val="windowText" lastClr="000000"/>
                </a:solidFill>
              </a:rPr>
              <a:t>	2.5  Analyse des Flux </a:t>
            </a:r>
          </a:p>
          <a:p>
            <a:pPr marL="720725" algn="just">
              <a:spcAft>
                <a:spcPts val="300"/>
              </a:spcAft>
              <a:buClr>
                <a:srgbClr val="C00000"/>
              </a:buClr>
            </a:pPr>
            <a:r>
              <a:rPr lang="fr-FR" sz="1600" dirty="0" smtClean="0">
                <a:solidFill>
                  <a:sysClr val="windowText" lastClr="000000"/>
                </a:solidFill>
              </a:rPr>
              <a:t>	2.6  Revue des </a:t>
            </a:r>
            <a:r>
              <a:rPr lang="fr-FR" sz="1600" dirty="0">
                <a:solidFill>
                  <a:sysClr val="windowText" lastClr="000000"/>
                </a:solidFill>
              </a:rPr>
              <a:t>G</a:t>
            </a:r>
            <a:r>
              <a:rPr lang="fr-FR" sz="1600" dirty="0" smtClean="0">
                <a:solidFill>
                  <a:sysClr val="windowText" lastClr="000000"/>
                </a:solidFill>
              </a:rPr>
              <a:t>aranties</a:t>
            </a:r>
          </a:p>
          <a:p>
            <a:pPr marL="720725" algn="just">
              <a:spcAft>
                <a:spcPts val="300"/>
              </a:spcAft>
              <a:buClr>
                <a:srgbClr val="C00000"/>
              </a:buClr>
            </a:pPr>
            <a:endParaRPr lang="fr-FR" sz="1600" dirty="0">
              <a:solidFill>
                <a:sysClr val="windowText" lastClr="000000"/>
              </a:solidFill>
            </a:endParaRPr>
          </a:p>
          <a:p>
            <a:pPr marL="720725">
              <a:spcAft>
                <a:spcPts val="300"/>
              </a:spcAft>
              <a:buClr>
                <a:srgbClr val="C00000"/>
              </a:buClr>
            </a:pPr>
            <a:r>
              <a:rPr lang="fr-FR" sz="1600" b="1" dirty="0" smtClean="0">
                <a:solidFill>
                  <a:sysClr val="windowText" lastClr="000000"/>
                </a:solidFill>
              </a:rPr>
              <a:t>3 – VALIDATION ET HISTORISATION </a:t>
            </a:r>
          </a:p>
          <a:p>
            <a:pPr marL="720725" algn="just">
              <a:spcAft>
                <a:spcPts val="300"/>
              </a:spcAft>
              <a:buClr>
                <a:srgbClr val="C00000"/>
              </a:buClr>
            </a:pPr>
            <a:endParaRPr lang="fr-FR" sz="1600"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spTree>
    <p:extLst>
      <p:ext uri="{BB962C8B-B14F-4D97-AF65-F5344CB8AC3E}">
        <p14:creationId xmlns:p14="http://schemas.microsoft.com/office/powerpoint/2010/main" val="767565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3</a:t>
            </a:fld>
            <a:endParaRPr lang="fr-FR" dirty="0">
              <a:solidFill>
                <a:schemeClr val="tx1"/>
              </a:solidFill>
            </a:endParaRPr>
          </a:p>
        </p:txBody>
      </p:sp>
      <p:sp>
        <p:nvSpPr>
          <p:cNvPr id="1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1 - ATTENDUS DE LA révision annuelle</a:t>
            </a:r>
            <a:br>
              <a:rPr lang="fr-FR" sz="1800" dirty="0" smtClean="0"/>
            </a:br>
            <a:endParaRPr lang="fr-FR" sz="1800" dirty="0"/>
          </a:p>
        </p:txBody>
      </p:sp>
      <p:sp>
        <p:nvSpPr>
          <p:cNvPr id="9" name="ZoneTexte 2"/>
          <p:cNvSpPr txBox="1">
            <a:spLocks noChangeArrowheads="1"/>
          </p:cNvSpPr>
          <p:nvPr/>
        </p:nvSpPr>
        <p:spPr bwMode="auto">
          <a:xfrm>
            <a:off x="395536" y="1017440"/>
            <a:ext cx="8569359"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120000"/>
              </a:lnSpc>
              <a:buClr>
                <a:srgbClr val="000080"/>
              </a:buClr>
              <a:buBlip>
                <a:blip r:embed="rId2"/>
              </a:buBlip>
              <a:defRPr sz="2000">
                <a:solidFill>
                  <a:srgbClr val="4D4D4D"/>
                </a:solidFill>
                <a:latin typeface="Arial" pitchFamily="34" charset="0"/>
                <a:ea typeface="ＭＳ Ｐゴシック" pitchFamily="34" charset="-128"/>
              </a:defRPr>
            </a:lvl1pPr>
            <a:lvl2pPr marL="742950" indent="-285750" eaLnBrk="0" hangingPunct="0">
              <a:buClr>
                <a:srgbClr val="4D4D4D"/>
              </a:buClr>
              <a:buFont typeface="Wingdings" pitchFamily="2" charset="2"/>
              <a:buChar char="§"/>
              <a:defRPr sz="1600">
                <a:solidFill>
                  <a:srgbClr val="4D4D4D"/>
                </a:solidFill>
                <a:latin typeface="Arial" pitchFamily="34" charset="0"/>
                <a:ea typeface="ＭＳ Ｐゴシック" pitchFamily="34" charset="-128"/>
              </a:defRPr>
            </a:lvl2pPr>
            <a:lvl3pPr marL="11430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3pPr>
            <a:lvl4pPr marL="16002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4pPr>
            <a:lvl5pPr marL="20574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5pPr>
            <a:lvl6pPr marL="25146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6pPr>
            <a:lvl7pPr marL="29718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7pPr>
            <a:lvl8pPr marL="34290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8pPr>
            <a:lvl9pPr marL="38862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9pPr>
          </a:lstStyle>
          <a:p>
            <a:pPr algn="just" eaLnBrk="1" hangingPunct="1">
              <a:lnSpc>
                <a:spcPct val="100000"/>
              </a:lnSpc>
              <a:buClrTx/>
              <a:buFontTx/>
              <a:buNone/>
            </a:pPr>
            <a:r>
              <a:rPr lang="fr-FR" altLang="af-ZA" sz="1600" dirty="0" smtClean="0">
                <a:solidFill>
                  <a:schemeClr val="tx1"/>
                </a:solidFill>
                <a:latin typeface="+mn-lt"/>
                <a:ea typeface="+mn-ea"/>
              </a:rPr>
              <a:t>La révision annuelle </a:t>
            </a:r>
            <a:r>
              <a:rPr lang="fr-FR" altLang="af-ZA" sz="1600" dirty="0">
                <a:solidFill>
                  <a:schemeClr val="tx1"/>
                </a:solidFill>
                <a:latin typeface="+mn-lt"/>
                <a:ea typeface="+mn-ea"/>
              </a:rPr>
              <a:t>concerne tous les clients </a:t>
            </a:r>
            <a:r>
              <a:rPr lang="fr-FR" altLang="af-ZA" sz="1600" dirty="0" smtClean="0">
                <a:solidFill>
                  <a:schemeClr val="tx1"/>
                </a:solidFill>
                <a:latin typeface="+mn-lt"/>
                <a:ea typeface="+mn-ea"/>
              </a:rPr>
              <a:t>PRO de la BDD </a:t>
            </a:r>
            <a:r>
              <a:rPr lang="fr-FR" altLang="af-ZA" sz="1600" dirty="0">
                <a:solidFill>
                  <a:schemeClr val="tx1"/>
                </a:solidFill>
                <a:latin typeface="+mn-lt"/>
                <a:ea typeface="+mn-ea"/>
              </a:rPr>
              <a:t>ayant des engagements </a:t>
            </a:r>
            <a:r>
              <a:rPr lang="fr-FR" altLang="af-ZA" sz="1600" dirty="0" smtClean="0">
                <a:solidFill>
                  <a:schemeClr val="tx1"/>
                </a:solidFill>
                <a:latin typeface="+mn-lt"/>
                <a:ea typeface="+mn-ea"/>
              </a:rPr>
              <a:t>CT et/ou MLT. Elle doit être effectuée de </a:t>
            </a:r>
            <a:r>
              <a:rPr lang="fr-FR" altLang="af-ZA" sz="1600" b="1" dirty="0" smtClean="0">
                <a:solidFill>
                  <a:schemeClr val="tx1"/>
                </a:solidFill>
                <a:latin typeface="+mn-lt"/>
                <a:ea typeface="+mn-ea"/>
              </a:rPr>
              <a:t>façon annuelle</a:t>
            </a:r>
            <a:r>
              <a:rPr lang="fr-FR" altLang="af-ZA" sz="1600" dirty="0" smtClean="0">
                <a:solidFill>
                  <a:schemeClr val="tx1"/>
                </a:solidFill>
                <a:latin typeface="+mn-lt"/>
                <a:ea typeface="+mn-ea"/>
              </a:rPr>
              <a:t>. La date butoir de prochaine révision annuelle est inscrite dans le Système d’Information.</a:t>
            </a:r>
          </a:p>
          <a:p>
            <a:pPr algn="just" eaLnBrk="1" hangingPunct="1">
              <a:lnSpc>
                <a:spcPct val="100000"/>
              </a:lnSpc>
              <a:buClrTx/>
              <a:buFontTx/>
              <a:buNone/>
            </a:pPr>
            <a:endParaRPr lang="fr-FR" altLang="af-ZA" sz="1600" dirty="0">
              <a:solidFill>
                <a:schemeClr val="tx1"/>
              </a:solidFill>
              <a:latin typeface="+mn-lt"/>
              <a:ea typeface="+mn-ea"/>
            </a:endParaRPr>
          </a:p>
          <a:p>
            <a:pPr algn="just" eaLnBrk="1" hangingPunct="1">
              <a:lnSpc>
                <a:spcPct val="100000"/>
              </a:lnSpc>
              <a:buClrTx/>
              <a:buFontTx/>
              <a:buNone/>
            </a:pPr>
            <a:r>
              <a:rPr lang="fr-FR" altLang="af-ZA" sz="1600" dirty="0">
                <a:solidFill>
                  <a:schemeClr val="tx1"/>
                </a:solidFill>
                <a:latin typeface="+mn-lt"/>
                <a:ea typeface="+mn-ea"/>
              </a:rPr>
              <a:t>Dans le cadre de la révision annuelle (RA), il convient de procéder aux </a:t>
            </a:r>
            <a:r>
              <a:rPr lang="fr-FR" altLang="af-ZA" sz="1600" dirty="0" smtClean="0">
                <a:solidFill>
                  <a:schemeClr val="tx1"/>
                </a:solidFill>
                <a:latin typeface="+mn-lt"/>
                <a:ea typeface="+mn-ea"/>
              </a:rPr>
              <a:t>étapes décrites dans les pages </a:t>
            </a:r>
            <a:r>
              <a:rPr lang="fr-FR" altLang="af-ZA" sz="1600" dirty="0">
                <a:solidFill>
                  <a:schemeClr val="tx1"/>
                </a:solidFill>
                <a:latin typeface="+mn-lt"/>
                <a:ea typeface="+mn-ea"/>
              </a:rPr>
              <a:t>suivantes pour chaque entité d’un </a:t>
            </a:r>
            <a:r>
              <a:rPr lang="fr-FR" altLang="af-ZA" sz="1600" dirty="0" smtClean="0">
                <a:solidFill>
                  <a:schemeClr val="tx1"/>
                </a:solidFill>
                <a:latin typeface="+mn-lt"/>
                <a:ea typeface="+mn-ea"/>
              </a:rPr>
              <a:t>groupe.</a:t>
            </a:r>
            <a:endParaRPr lang="fr-FR" altLang="af-ZA" sz="1600" dirty="0">
              <a:solidFill>
                <a:schemeClr val="tx1"/>
              </a:solidFill>
              <a:latin typeface="+mn-lt"/>
              <a:ea typeface="+mn-ea"/>
            </a:endParaRPr>
          </a:p>
          <a:p>
            <a:pPr algn="just" eaLnBrk="1" hangingPunct="1">
              <a:lnSpc>
                <a:spcPct val="100000"/>
              </a:lnSpc>
              <a:buClrTx/>
              <a:buFontTx/>
              <a:buNone/>
            </a:pPr>
            <a:endParaRPr lang="fr-FR" altLang="af-ZA" sz="1600" dirty="0">
              <a:solidFill>
                <a:schemeClr val="tx1"/>
              </a:solidFill>
              <a:latin typeface="+mn-lt"/>
              <a:ea typeface="+mn-ea"/>
            </a:endParaRPr>
          </a:p>
          <a:p>
            <a:pPr algn="just" eaLnBrk="1" hangingPunct="1">
              <a:lnSpc>
                <a:spcPct val="100000"/>
              </a:lnSpc>
              <a:buClrTx/>
              <a:buFontTx/>
              <a:buNone/>
            </a:pPr>
            <a:r>
              <a:rPr lang="fr-FR" altLang="af-ZA" sz="1600" dirty="0" smtClean="0">
                <a:solidFill>
                  <a:schemeClr val="tx1"/>
                </a:solidFill>
                <a:latin typeface="+mn-lt"/>
                <a:ea typeface="+mn-ea"/>
              </a:rPr>
              <a:t>Une </a:t>
            </a:r>
            <a:r>
              <a:rPr lang="fr-FR" altLang="af-ZA" sz="1600" b="1" u="sng" dirty="0" smtClean="0">
                <a:solidFill>
                  <a:schemeClr val="tx1"/>
                </a:solidFill>
                <a:latin typeface="+mn-lt"/>
                <a:ea typeface="+mn-ea"/>
              </a:rPr>
              <a:t>révision allégée</a:t>
            </a:r>
            <a:r>
              <a:rPr lang="fr-FR" altLang="af-ZA" sz="1600" b="1" dirty="0" smtClean="0">
                <a:solidFill>
                  <a:schemeClr val="tx1"/>
                </a:solidFill>
                <a:latin typeface="+mn-lt"/>
                <a:ea typeface="+mn-ea"/>
              </a:rPr>
              <a:t> </a:t>
            </a:r>
            <a:r>
              <a:rPr lang="fr-FR" altLang="af-ZA" sz="1600" dirty="0" smtClean="0">
                <a:solidFill>
                  <a:schemeClr val="tx1"/>
                </a:solidFill>
                <a:latin typeface="+mn-lt"/>
                <a:ea typeface="+mn-ea"/>
              </a:rPr>
              <a:t>peut être effectuée sur encours MLT isolés uniquement et respectant le seuil de </a:t>
            </a:r>
            <a:r>
              <a:rPr lang="fr-FR" altLang="af-ZA" sz="1600" b="1" dirty="0" smtClean="0">
                <a:solidFill>
                  <a:schemeClr val="tx1"/>
                </a:solidFill>
                <a:latin typeface="+mn-lt"/>
                <a:ea typeface="+mn-ea"/>
              </a:rPr>
              <a:t>200 K€</a:t>
            </a:r>
            <a:r>
              <a:rPr lang="fr-FR" altLang="af-ZA" sz="1600" dirty="0" smtClean="0">
                <a:solidFill>
                  <a:schemeClr val="tx1"/>
                </a:solidFill>
                <a:latin typeface="+mn-lt"/>
                <a:ea typeface="+mn-ea"/>
              </a:rPr>
              <a:t>.</a:t>
            </a:r>
          </a:p>
          <a:p>
            <a:pPr algn="just" eaLnBrk="1" hangingPunct="1">
              <a:lnSpc>
                <a:spcPct val="100000"/>
              </a:lnSpc>
              <a:buClrTx/>
              <a:buFontTx/>
              <a:buNone/>
            </a:pPr>
            <a:r>
              <a:rPr lang="fr-FR" altLang="af-ZA" sz="1600" dirty="0" smtClean="0">
                <a:solidFill>
                  <a:schemeClr val="tx1"/>
                </a:solidFill>
                <a:latin typeface="+mn-lt"/>
                <a:ea typeface="+mn-ea"/>
              </a:rPr>
              <a:t>	</a:t>
            </a:r>
            <a:endParaRPr lang="af-ZA" altLang="af-ZA" sz="1600" dirty="0" smtClean="0">
              <a:solidFill>
                <a:schemeClr val="tx1"/>
              </a:solidFill>
              <a:latin typeface="+mn-lt"/>
            </a:endParaRPr>
          </a:p>
          <a:p>
            <a:pPr algn="just" eaLnBrk="1" hangingPunct="1">
              <a:lnSpc>
                <a:spcPct val="100000"/>
              </a:lnSpc>
              <a:buClrTx/>
              <a:buFontTx/>
              <a:buNone/>
            </a:pPr>
            <a:r>
              <a:rPr lang="af-ZA" altLang="af-ZA" sz="1600" dirty="0" smtClean="0">
                <a:solidFill>
                  <a:schemeClr val="tx1"/>
                </a:solidFill>
                <a:latin typeface="+mn-lt"/>
              </a:rPr>
              <a:t>Une </a:t>
            </a:r>
            <a:r>
              <a:rPr lang="af-ZA" altLang="af-ZA" sz="1600" b="1" u="sng" dirty="0" smtClean="0">
                <a:solidFill>
                  <a:schemeClr val="tx1"/>
                </a:solidFill>
                <a:latin typeface="+mn-lt"/>
              </a:rPr>
              <a:t>révision standard</a:t>
            </a:r>
            <a:r>
              <a:rPr lang="af-ZA" altLang="af-ZA" sz="1600" b="1" dirty="0" smtClean="0">
                <a:solidFill>
                  <a:schemeClr val="tx1"/>
                </a:solidFill>
                <a:latin typeface="+mn-lt"/>
              </a:rPr>
              <a:t> </a:t>
            </a:r>
            <a:r>
              <a:rPr lang="af-ZA" altLang="af-ZA" sz="1600" dirty="0" smtClean="0">
                <a:solidFill>
                  <a:schemeClr val="tx1"/>
                </a:solidFill>
                <a:latin typeface="+mn-lt"/>
              </a:rPr>
              <a:t>est attendue dès lors qu’un client dispose d’un encours ou d’une ligne de crédit court terme, et/ou d’encours MLT supérieurs à </a:t>
            </a:r>
            <a:r>
              <a:rPr lang="af-ZA" altLang="af-ZA" sz="1600" b="1" dirty="0" smtClean="0">
                <a:solidFill>
                  <a:schemeClr val="tx1"/>
                </a:solidFill>
                <a:latin typeface="+mn-lt"/>
              </a:rPr>
              <a:t>200 K€</a:t>
            </a:r>
            <a:r>
              <a:rPr lang="af-ZA" altLang="af-ZA" sz="1600" dirty="0" smtClean="0">
                <a:solidFill>
                  <a:schemeClr val="tx1"/>
                </a:solidFill>
                <a:latin typeface="+mn-lt"/>
              </a:rPr>
              <a:t>.</a:t>
            </a:r>
            <a:endParaRPr lang="af-ZA" altLang="af-ZA" sz="1600" dirty="0">
              <a:solidFill>
                <a:schemeClr val="tx1"/>
              </a:solidFill>
              <a:latin typeface="+mn-lt"/>
            </a:endParaRPr>
          </a:p>
        </p:txBody>
      </p:sp>
      <p:sp>
        <p:nvSpPr>
          <p:cNvPr id="3" name="Rectangle 2"/>
          <p:cNvSpPr/>
          <p:nvPr/>
        </p:nvSpPr>
        <p:spPr>
          <a:xfrm>
            <a:off x="-486990" y="4077072"/>
            <a:ext cx="9433048" cy="1835887"/>
          </a:xfrm>
          <a:prstGeom prst="rect">
            <a:avLst/>
          </a:prstGeom>
        </p:spPr>
        <p:txBody>
          <a:bodyPr wrap="square">
            <a:spAutoFit/>
          </a:bodyPr>
          <a:lstStyle/>
          <a:p>
            <a:pPr marL="1200150" lvl="2" indent="-285750" algn="just">
              <a:lnSpc>
                <a:spcPct val="90000"/>
              </a:lnSpc>
              <a:spcBef>
                <a:spcPts val="500"/>
              </a:spcBef>
              <a:buClr>
                <a:sysClr val="window" lastClr="FFFFFF">
                  <a:lumMod val="65000"/>
                </a:sysClr>
              </a:buClr>
              <a:buFont typeface="Arial Narrow" panose="020B0606020202030204" pitchFamily="34" charset="0"/>
              <a:buChar char="■"/>
              <a:defRPr/>
            </a:pPr>
            <a:r>
              <a:rPr lang="fr-FR" sz="1600" dirty="0">
                <a:solidFill>
                  <a:sysClr val="windowText" lastClr="000000"/>
                </a:solidFill>
              </a:rPr>
              <a:t>Exclusions </a:t>
            </a:r>
            <a:r>
              <a:rPr lang="fr-FR" sz="1600" dirty="0" smtClean="0">
                <a:solidFill>
                  <a:sysClr val="windowText" lastClr="000000"/>
                </a:solidFill>
              </a:rPr>
              <a:t>(tous marchés): </a:t>
            </a:r>
            <a:endParaRPr lang="fr-FR" sz="1600" dirty="0">
              <a:solidFill>
                <a:sysClr val="windowText" lastClr="000000"/>
              </a:solidFill>
            </a:endParaRPr>
          </a:p>
          <a:p>
            <a:pPr marL="1657350" lvl="3" indent="-285750" algn="just">
              <a:lnSpc>
                <a:spcPct val="90000"/>
              </a:lnSpc>
              <a:spcBef>
                <a:spcPts val="500"/>
              </a:spcBef>
              <a:buClr>
                <a:srgbClr val="FF0000"/>
              </a:buClr>
              <a:buFont typeface="Arial Narrow" panose="020B0606020202030204" pitchFamily="34" charset="0"/>
              <a:buChar char="■"/>
              <a:defRPr/>
            </a:pPr>
            <a:r>
              <a:rPr lang="fr-FR" sz="1600" dirty="0">
                <a:solidFill>
                  <a:sysClr val="windowText" lastClr="000000"/>
                </a:solidFill>
              </a:rPr>
              <a:t>SCI hors FSI (Financement Spécialisé Immobilier) et ENFI (Entreprise Non Financière Immobilière), paroisses, associations, copropriétés, </a:t>
            </a:r>
            <a:r>
              <a:rPr lang="fr-FR" sz="1600" dirty="0" err="1">
                <a:solidFill>
                  <a:sysClr val="windowText" lastClr="000000"/>
                </a:solidFill>
              </a:rPr>
              <a:t>auto-entrepreneurs</a:t>
            </a:r>
            <a:r>
              <a:rPr lang="fr-FR" sz="1600" dirty="0">
                <a:solidFill>
                  <a:sysClr val="windowText" lastClr="000000"/>
                </a:solidFill>
              </a:rPr>
              <a:t>, tiers au contentieux, clients dont la catégorie juridique ne permet pas l’accès à DSC, tiers dont les liasses ne sont pas prises en compte dans AEF(ex: société étrangère,…);</a:t>
            </a:r>
          </a:p>
          <a:p>
            <a:pPr marL="1657350" lvl="3" indent="-285750" algn="just">
              <a:lnSpc>
                <a:spcPct val="90000"/>
              </a:lnSpc>
              <a:spcBef>
                <a:spcPts val="500"/>
              </a:spcBef>
              <a:buClr>
                <a:srgbClr val="FF0000"/>
              </a:buClr>
              <a:buFont typeface="Arial Narrow" panose="020B0606020202030204" pitchFamily="34" charset="0"/>
              <a:buChar char="■"/>
              <a:defRPr/>
            </a:pPr>
            <a:r>
              <a:rPr lang="fr-FR" sz="1600" dirty="0"/>
              <a:t>Clients ayant une date de création juridique inférieure à 18 mois.</a:t>
            </a:r>
          </a:p>
          <a:p>
            <a:pPr marL="1657350" lvl="3" indent="-285750" algn="just">
              <a:lnSpc>
                <a:spcPct val="90000"/>
              </a:lnSpc>
              <a:spcBef>
                <a:spcPts val="500"/>
              </a:spcBef>
              <a:buClr>
                <a:srgbClr val="FF0000"/>
              </a:buClr>
              <a:buFont typeface="Arial Narrow" panose="020B0606020202030204" pitchFamily="34" charset="0"/>
              <a:buChar char="■"/>
              <a:defRPr/>
            </a:pPr>
            <a:r>
              <a:rPr lang="fr-FR" sz="1600" dirty="0"/>
              <a:t>Clients ne disposant que d’un compte sans autre produit </a:t>
            </a:r>
            <a:r>
              <a:rPr lang="fr-FR" sz="1600" dirty="0" err="1"/>
              <a:t>balisable</a:t>
            </a:r>
            <a:r>
              <a:rPr lang="fr-FR" sz="1600" dirty="0"/>
              <a:t>.</a:t>
            </a:r>
          </a:p>
        </p:txBody>
      </p:sp>
    </p:spTree>
    <p:extLst>
      <p:ext uri="{BB962C8B-B14F-4D97-AF65-F5344CB8AC3E}">
        <p14:creationId xmlns:p14="http://schemas.microsoft.com/office/powerpoint/2010/main" val="1971334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4</a:t>
            </a:fld>
            <a:endParaRPr lang="fr-FR" dirty="0">
              <a:solidFill>
                <a:schemeClr val="tx1"/>
              </a:solidFill>
            </a:endParaRPr>
          </a:p>
        </p:txBody>
      </p:sp>
      <p:sp>
        <p:nvSpPr>
          <p:cNvPr id="1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1 - ATTENDUS DE LA révision annuelle</a:t>
            </a:r>
            <a:br>
              <a:rPr lang="fr-FR" sz="1800" dirty="0" smtClean="0"/>
            </a:br>
            <a:endParaRPr lang="fr-FR" sz="1800" dirty="0"/>
          </a:p>
        </p:txBody>
      </p:sp>
      <p:sp>
        <p:nvSpPr>
          <p:cNvPr id="9" name="ZoneTexte 2"/>
          <p:cNvSpPr txBox="1">
            <a:spLocks noChangeArrowheads="1"/>
          </p:cNvSpPr>
          <p:nvPr/>
        </p:nvSpPr>
        <p:spPr bwMode="auto">
          <a:xfrm>
            <a:off x="145359" y="1052736"/>
            <a:ext cx="8747121"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120000"/>
              </a:lnSpc>
              <a:buClr>
                <a:srgbClr val="000080"/>
              </a:buClr>
              <a:buBlip>
                <a:blip r:embed="rId3"/>
              </a:buBlip>
              <a:defRPr sz="2000">
                <a:solidFill>
                  <a:srgbClr val="4D4D4D"/>
                </a:solidFill>
                <a:latin typeface="Arial" pitchFamily="34" charset="0"/>
                <a:ea typeface="ＭＳ Ｐゴシック" pitchFamily="34" charset="-128"/>
              </a:defRPr>
            </a:lvl1pPr>
            <a:lvl2pPr marL="742950" indent="-285750" eaLnBrk="0" hangingPunct="0">
              <a:buClr>
                <a:srgbClr val="4D4D4D"/>
              </a:buClr>
              <a:buFont typeface="Wingdings" pitchFamily="2" charset="2"/>
              <a:buChar char="§"/>
              <a:defRPr sz="1600">
                <a:solidFill>
                  <a:srgbClr val="4D4D4D"/>
                </a:solidFill>
                <a:latin typeface="Arial" pitchFamily="34" charset="0"/>
                <a:ea typeface="ＭＳ Ｐゴシック" pitchFamily="34" charset="-128"/>
              </a:defRPr>
            </a:lvl2pPr>
            <a:lvl3pPr marL="11430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3pPr>
            <a:lvl4pPr marL="16002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4pPr>
            <a:lvl5pPr marL="20574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5pPr>
            <a:lvl6pPr marL="25146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6pPr>
            <a:lvl7pPr marL="29718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7pPr>
            <a:lvl8pPr marL="34290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8pPr>
            <a:lvl9pPr marL="38862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9pPr>
          </a:lstStyle>
          <a:p>
            <a:pPr algn="just" eaLnBrk="1" hangingPunct="1">
              <a:lnSpc>
                <a:spcPct val="100000"/>
              </a:lnSpc>
              <a:buClrTx/>
              <a:buFontTx/>
              <a:buNone/>
            </a:pPr>
            <a:r>
              <a:rPr lang="fr-FR" altLang="af-ZA" sz="1500" dirty="0" smtClean="0">
                <a:solidFill>
                  <a:schemeClr val="tx1"/>
                </a:solidFill>
                <a:latin typeface="+mn-lt"/>
                <a:ea typeface="+mn-ea"/>
              </a:rPr>
              <a:t>Ce mode opératoire s’inscrit dans le cadre de la </a:t>
            </a:r>
            <a:r>
              <a:rPr lang="fr-FR" altLang="af-ZA" sz="1500" b="1" dirty="0" smtClean="0">
                <a:solidFill>
                  <a:schemeClr val="tx1"/>
                </a:solidFill>
                <a:latin typeface="+mn-lt"/>
                <a:ea typeface="+mn-ea"/>
              </a:rPr>
              <a:t>procédure « Procéder à la révision annuelle du dossier client BDD »</a:t>
            </a:r>
            <a:r>
              <a:rPr lang="fr-FR" altLang="af-ZA" sz="1500" dirty="0" smtClean="0">
                <a:solidFill>
                  <a:schemeClr val="tx1"/>
                </a:solidFill>
                <a:latin typeface="+mn-lt"/>
                <a:ea typeface="+mn-ea"/>
              </a:rPr>
              <a:t> qui définit notamment les règles relatives au périmètre des </a:t>
            </a:r>
            <a:r>
              <a:rPr lang="fr-FR" altLang="af-ZA" sz="1500" dirty="0">
                <a:solidFill>
                  <a:schemeClr val="tx1"/>
                </a:solidFill>
                <a:latin typeface="+mn-lt"/>
                <a:ea typeface="+mn-ea"/>
              </a:rPr>
              <a:t>d</a:t>
            </a:r>
            <a:r>
              <a:rPr lang="fr-FR" altLang="af-ZA" sz="1500" dirty="0" smtClean="0">
                <a:solidFill>
                  <a:schemeClr val="tx1"/>
                </a:solidFill>
                <a:latin typeface="+mn-lt"/>
                <a:ea typeface="+mn-ea"/>
              </a:rPr>
              <a:t>ossiers à réviser et aux 2 formats de révision possibles :</a:t>
            </a:r>
          </a:p>
          <a:p>
            <a:pPr marL="1028700" lvl="1" algn="just" eaLnBrk="1" hangingPunct="1">
              <a:buClr>
                <a:srgbClr val="C00000"/>
              </a:buClr>
              <a:buFont typeface="Wingdings" panose="05000000000000000000" pitchFamily="2" charset="2"/>
              <a:buChar char="ü"/>
            </a:pPr>
            <a:r>
              <a:rPr lang="fr-FR" altLang="af-ZA" sz="1500" b="1" dirty="0" smtClean="0">
                <a:solidFill>
                  <a:schemeClr val="tx1"/>
                </a:solidFill>
                <a:latin typeface="+mn-lt"/>
                <a:ea typeface="+mn-ea"/>
              </a:rPr>
              <a:t>Révision allégée</a:t>
            </a:r>
          </a:p>
          <a:p>
            <a:pPr marL="1028700" lvl="1" algn="just" eaLnBrk="1" hangingPunct="1">
              <a:buClr>
                <a:srgbClr val="C00000"/>
              </a:buClr>
              <a:buFont typeface="Wingdings" panose="05000000000000000000" pitchFamily="2" charset="2"/>
              <a:buChar char="ü"/>
            </a:pPr>
            <a:r>
              <a:rPr lang="fr-FR" altLang="af-ZA" sz="1500" b="1" dirty="0" smtClean="0">
                <a:solidFill>
                  <a:schemeClr val="tx1"/>
                </a:solidFill>
                <a:latin typeface="+mn-lt"/>
                <a:ea typeface="+mn-ea"/>
              </a:rPr>
              <a:t>Révision standard</a:t>
            </a:r>
          </a:p>
          <a:p>
            <a:pPr algn="just" eaLnBrk="1" hangingPunct="1">
              <a:lnSpc>
                <a:spcPct val="100000"/>
              </a:lnSpc>
              <a:spcBef>
                <a:spcPts val="600"/>
              </a:spcBef>
              <a:buClrTx/>
              <a:buFontTx/>
              <a:buNone/>
            </a:pPr>
            <a:r>
              <a:rPr lang="fr-FR" altLang="af-ZA" sz="1500" dirty="0" smtClean="0">
                <a:solidFill>
                  <a:schemeClr val="tx1"/>
                </a:solidFill>
                <a:latin typeface="+mn-lt"/>
                <a:ea typeface="+mn-ea"/>
              </a:rPr>
              <a:t>En application de ces règles, </a:t>
            </a:r>
            <a:r>
              <a:rPr lang="fr-FR" altLang="af-ZA" sz="1500" b="1" dirty="0" smtClean="0">
                <a:solidFill>
                  <a:schemeClr val="tx1"/>
                </a:solidFill>
                <a:latin typeface="+mn-lt"/>
                <a:ea typeface="+mn-ea"/>
              </a:rPr>
              <a:t>l’outil local de la CEGEE relatif au suivi de la collecte des bilans et des révisions annuelles</a:t>
            </a:r>
            <a:r>
              <a:rPr lang="fr-FR" altLang="af-ZA" sz="1500" dirty="0" smtClean="0">
                <a:solidFill>
                  <a:schemeClr val="tx1"/>
                </a:solidFill>
                <a:latin typeface="+mn-lt"/>
                <a:ea typeface="+mn-ea"/>
              </a:rPr>
              <a:t> </a:t>
            </a:r>
            <a:r>
              <a:rPr lang="fr-FR" altLang="af-ZA" sz="1500" b="1" dirty="0" smtClean="0">
                <a:solidFill>
                  <a:schemeClr val="tx1"/>
                </a:solidFill>
                <a:latin typeface="+mn-lt"/>
                <a:ea typeface="+mn-ea"/>
              </a:rPr>
              <a:t>est alimenté mensuellement par les clients concernés et précise le format de révision à appliquer </a:t>
            </a:r>
            <a:r>
              <a:rPr lang="fr-FR" altLang="af-ZA" sz="1500" dirty="0" smtClean="0">
                <a:solidFill>
                  <a:schemeClr val="tx1"/>
                </a:solidFill>
                <a:latin typeface="+mn-lt"/>
                <a:ea typeface="+mn-ea"/>
              </a:rPr>
              <a:t>pour chacun d’entre eux.</a:t>
            </a:r>
          </a:p>
          <a:p>
            <a:pPr marL="285750" indent="-285750" algn="just" eaLnBrk="1" hangingPunct="1">
              <a:lnSpc>
                <a:spcPct val="100000"/>
              </a:lnSpc>
              <a:spcBef>
                <a:spcPts val="1200"/>
              </a:spcBef>
              <a:buClr>
                <a:srgbClr val="C00000"/>
              </a:buClr>
              <a:buFont typeface="Wingdings" panose="05000000000000000000" pitchFamily="2" charset="2"/>
              <a:buChar char="Ø"/>
            </a:pPr>
            <a:r>
              <a:rPr lang="fr-FR" altLang="af-ZA" sz="1500" b="1" dirty="0" smtClean="0">
                <a:solidFill>
                  <a:schemeClr val="tx1"/>
                </a:solidFill>
                <a:latin typeface="+mn-lt"/>
                <a:ea typeface="+mn-ea"/>
              </a:rPr>
              <a:t>Il est donc nécessaire de se référer à cet outil afin de déterminer les étapes </a:t>
            </a:r>
            <a:r>
              <a:rPr lang="fr-FR" altLang="af-ZA" sz="1500" b="1" dirty="0">
                <a:solidFill>
                  <a:schemeClr val="tx1"/>
                </a:solidFill>
                <a:latin typeface="+mn-lt"/>
              </a:rPr>
              <a:t>à respecter</a:t>
            </a:r>
            <a:r>
              <a:rPr lang="fr-FR" altLang="af-ZA" sz="1500" b="1" dirty="0" smtClean="0">
                <a:solidFill>
                  <a:schemeClr val="tx1"/>
                </a:solidFill>
                <a:latin typeface="+mn-lt"/>
                <a:ea typeface="+mn-ea"/>
              </a:rPr>
              <a:t> de ce mode opératoire :</a:t>
            </a:r>
            <a:endParaRPr lang="af-ZA" altLang="af-ZA" sz="1500" b="1" dirty="0">
              <a:solidFill>
                <a:schemeClr val="tx1"/>
              </a:solidFill>
              <a:latin typeface="+mn-lt"/>
            </a:endParaRPr>
          </a:p>
          <a:p>
            <a:pPr eaLnBrk="1" hangingPunct="1">
              <a:lnSpc>
                <a:spcPct val="100000"/>
              </a:lnSpc>
              <a:buClrTx/>
              <a:buFontTx/>
              <a:buNone/>
            </a:pPr>
            <a:endParaRPr lang="af-ZA" altLang="af-ZA" sz="1500" dirty="0">
              <a:solidFill>
                <a:schemeClr val="tx1"/>
              </a:solidFill>
              <a:latin typeface="+mn-lt"/>
            </a:endParaRPr>
          </a:p>
        </p:txBody>
      </p:sp>
      <p:graphicFrame>
        <p:nvGraphicFramePr>
          <p:cNvPr id="6" name="Objet 5"/>
          <p:cNvGraphicFramePr>
            <a:graphicFrameLocks noChangeAspect="1"/>
          </p:cNvGraphicFramePr>
          <p:nvPr>
            <p:extLst>
              <p:ext uri="{D42A27DB-BD31-4B8C-83A1-F6EECF244321}">
                <p14:modId xmlns:p14="http://schemas.microsoft.com/office/powerpoint/2010/main" val="3428307368"/>
              </p:ext>
            </p:extLst>
          </p:nvPr>
        </p:nvGraphicFramePr>
        <p:xfrm>
          <a:off x="1259632" y="2976148"/>
          <a:ext cx="6085618" cy="3189156"/>
        </p:xfrm>
        <a:graphic>
          <a:graphicData uri="http://schemas.openxmlformats.org/presentationml/2006/ole">
            <mc:AlternateContent xmlns:mc="http://schemas.openxmlformats.org/markup-compatibility/2006">
              <mc:Choice xmlns:v="urn:schemas-microsoft-com:vml" Requires="v">
                <p:oleObj spid="_x0000_s6208" name="Feuille de calcul" r:id="rId4" imgW="5562793" imgH="2914663" progId="Excel.Sheet.12">
                  <p:embed/>
                </p:oleObj>
              </mc:Choice>
              <mc:Fallback>
                <p:oleObj name="Feuille de calcul" r:id="rId4" imgW="5562793" imgH="2914663" progId="Excel.Sheet.12">
                  <p:embed/>
                  <p:pic>
                    <p:nvPicPr>
                      <p:cNvPr id="25" name="Objet 24"/>
                      <p:cNvPicPr/>
                      <p:nvPr/>
                    </p:nvPicPr>
                    <p:blipFill>
                      <a:blip r:embed="rId5"/>
                      <a:stretch>
                        <a:fillRect/>
                      </a:stretch>
                    </p:blipFill>
                    <p:spPr>
                      <a:xfrm>
                        <a:off x="1259632" y="2976148"/>
                        <a:ext cx="6085618" cy="3189156"/>
                      </a:xfrm>
                      <a:prstGeom prst="rect">
                        <a:avLst/>
                      </a:prstGeom>
                    </p:spPr>
                  </p:pic>
                </p:oleObj>
              </mc:Fallback>
            </mc:AlternateContent>
          </a:graphicData>
        </a:graphic>
      </p:graphicFrame>
      <p:sp>
        <p:nvSpPr>
          <p:cNvPr id="8" name="Rectangle 7"/>
          <p:cNvSpPr/>
          <p:nvPr/>
        </p:nvSpPr>
        <p:spPr>
          <a:xfrm>
            <a:off x="2267744" y="6242660"/>
            <a:ext cx="4671284" cy="523220"/>
          </a:xfrm>
          <a:prstGeom prst="rect">
            <a:avLst/>
          </a:prstGeom>
        </p:spPr>
        <p:txBody>
          <a:bodyPr wrap="square" lIns="0" rIns="0">
            <a:spAutoFit/>
          </a:bodyPr>
          <a:lstStyle/>
          <a:p>
            <a:pPr marL="0" lvl="1"/>
            <a:r>
              <a:rPr lang="fr-FR" sz="1400" b="1" i="1" dirty="0" smtClean="0"/>
              <a:t>La </a:t>
            </a:r>
            <a:r>
              <a:rPr lang="fr-FR" sz="1400" b="1" i="1" dirty="0"/>
              <a:t>révision </a:t>
            </a:r>
            <a:r>
              <a:rPr lang="fr-FR" sz="1400" b="1" i="1" dirty="0" smtClean="0"/>
              <a:t>doit </a:t>
            </a:r>
            <a:r>
              <a:rPr lang="fr-FR" sz="1400" b="1" i="1" dirty="0"/>
              <a:t>avoir lieu tous </a:t>
            </a:r>
            <a:r>
              <a:rPr lang="fr-FR" sz="1400" b="1" i="1" dirty="0" smtClean="0"/>
              <a:t>les ans et au plus tard avant la Date de Prochaine Révision Annuelle (DPRA) planifiée dans DSC. </a:t>
            </a:r>
            <a:endParaRPr lang="fr-FR" sz="1400" b="1" i="1" dirty="0"/>
          </a:p>
        </p:txBody>
      </p:sp>
      <p:sp>
        <p:nvSpPr>
          <p:cNvPr id="11" name="Triangle isocèle 10"/>
          <p:cNvSpPr/>
          <p:nvPr/>
        </p:nvSpPr>
        <p:spPr>
          <a:xfrm>
            <a:off x="1781524" y="6242660"/>
            <a:ext cx="360040" cy="357274"/>
          </a:xfrm>
          <a:prstGeom prs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dirty="0"/>
              <a:t>!</a:t>
            </a:r>
          </a:p>
        </p:txBody>
      </p:sp>
    </p:spTree>
    <p:extLst>
      <p:ext uri="{BB962C8B-B14F-4D97-AF65-F5344CB8AC3E}">
        <p14:creationId xmlns:p14="http://schemas.microsoft.com/office/powerpoint/2010/main" val="648099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2"/>
          <p:cNvSpPr txBox="1">
            <a:spLocks noChangeArrowheads="1"/>
          </p:cNvSpPr>
          <p:nvPr/>
        </p:nvSpPr>
        <p:spPr bwMode="auto">
          <a:xfrm>
            <a:off x="880217" y="1197752"/>
            <a:ext cx="7652223" cy="445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120000"/>
              </a:lnSpc>
              <a:buClr>
                <a:srgbClr val="000080"/>
              </a:buClr>
              <a:buBlip>
                <a:blip r:embed="rId2"/>
              </a:buBlip>
              <a:defRPr sz="2000">
                <a:solidFill>
                  <a:srgbClr val="4D4D4D"/>
                </a:solidFill>
                <a:latin typeface="Arial" pitchFamily="34" charset="0"/>
                <a:ea typeface="ＭＳ Ｐゴシック" pitchFamily="34" charset="-128"/>
              </a:defRPr>
            </a:lvl1pPr>
            <a:lvl2pPr marL="742950" indent="-285750" eaLnBrk="0" hangingPunct="0">
              <a:buClr>
                <a:srgbClr val="4D4D4D"/>
              </a:buClr>
              <a:buFont typeface="Wingdings" pitchFamily="2" charset="2"/>
              <a:buChar char="§"/>
              <a:defRPr sz="1600">
                <a:solidFill>
                  <a:srgbClr val="4D4D4D"/>
                </a:solidFill>
                <a:latin typeface="Arial" pitchFamily="34" charset="0"/>
                <a:ea typeface="ＭＳ Ｐゴシック" pitchFamily="34" charset="-128"/>
              </a:defRPr>
            </a:lvl2pPr>
            <a:lvl3pPr marL="11430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3pPr>
            <a:lvl4pPr marL="16002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4pPr>
            <a:lvl5pPr marL="20574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5pPr>
            <a:lvl6pPr marL="25146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6pPr>
            <a:lvl7pPr marL="29718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7pPr>
            <a:lvl8pPr marL="34290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8pPr>
            <a:lvl9pPr marL="38862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9pPr>
          </a:lstStyle>
          <a:p>
            <a:pPr algn="just" eaLnBrk="1" hangingPunct="1">
              <a:lnSpc>
                <a:spcPct val="100000"/>
              </a:lnSpc>
              <a:buClrTx/>
              <a:buFontTx/>
              <a:buNone/>
            </a:pPr>
            <a:r>
              <a:rPr lang="fr-FR" altLang="af-ZA" sz="1600" b="1" dirty="0" smtClean="0">
                <a:solidFill>
                  <a:schemeClr val="accent1"/>
                </a:solidFill>
                <a:latin typeface="+mn-lt"/>
                <a:ea typeface="+mn-ea"/>
              </a:rPr>
              <a:t>Précisions sur l’outil « Suivi de la collecte des bilans et des révisions annuelles » :</a:t>
            </a:r>
          </a:p>
          <a:p>
            <a:pPr algn="just" eaLnBrk="1" hangingPunct="1">
              <a:lnSpc>
                <a:spcPct val="100000"/>
              </a:lnSpc>
              <a:buClrTx/>
              <a:buFontTx/>
              <a:buNone/>
            </a:pPr>
            <a:endParaRPr lang="fr-FR" altLang="af-ZA" sz="1600" b="1" dirty="0" smtClean="0">
              <a:solidFill>
                <a:schemeClr val="accent1"/>
              </a:solidFill>
              <a:latin typeface="+mn-lt"/>
              <a:ea typeface="+mn-ea"/>
            </a:endParaRPr>
          </a:p>
          <a:p>
            <a:pPr marL="285750" indent="-285750" algn="just" eaLnBrk="1" hangingPunct="1">
              <a:lnSpc>
                <a:spcPct val="100000"/>
              </a:lnSpc>
              <a:spcBef>
                <a:spcPts val="600"/>
              </a:spcBef>
              <a:buClr>
                <a:srgbClr val="C00000"/>
              </a:buClr>
              <a:buFont typeface="Wingdings" panose="05000000000000000000" pitchFamily="2" charset="2"/>
              <a:buChar char="Ø"/>
            </a:pPr>
            <a:r>
              <a:rPr lang="fr-FR" altLang="af-ZA" sz="1400" b="1" dirty="0" smtClean="0">
                <a:solidFill>
                  <a:schemeClr val="tx1"/>
                </a:solidFill>
                <a:latin typeface="+mn-lt"/>
                <a:ea typeface="+mn-ea"/>
              </a:rPr>
              <a:t>Accessible depuis le poste de travail :</a:t>
            </a:r>
            <a:r>
              <a:rPr lang="fr-FR" altLang="af-ZA" sz="1400" dirty="0" smtClean="0">
                <a:solidFill>
                  <a:schemeClr val="tx1"/>
                </a:solidFill>
                <a:latin typeface="+mn-lt"/>
                <a:ea typeface="+mn-ea"/>
              </a:rPr>
              <a:t> saisir « révision » dans la zone de recherche du PCM </a:t>
            </a:r>
            <a:r>
              <a:rPr lang="fr-FR" altLang="af-ZA" sz="1400" dirty="0">
                <a:solidFill>
                  <a:schemeClr val="tx1"/>
                </a:solidFill>
                <a:latin typeface="+mn-lt"/>
              </a:rPr>
              <a:t>ou du </a:t>
            </a:r>
            <a:r>
              <a:rPr lang="fr-FR" altLang="af-ZA" sz="1400" dirty="0" smtClean="0">
                <a:solidFill>
                  <a:schemeClr val="tx1"/>
                </a:solidFill>
                <a:latin typeface="+mn-lt"/>
              </a:rPr>
              <a:t>portail </a:t>
            </a:r>
            <a:r>
              <a:rPr lang="fr-FR" altLang="af-ZA" sz="1400" dirty="0" err="1" smtClean="0">
                <a:solidFill>
                  <a:schemeClr val="tx1"/>
                </a:solidFill>
                <a:latin typeface="+mn-lt"/>
              </a:rPr>
              <a:t>MySys</a:t>
            </a:r>
            <a:r>
              <a:rPr lang="fr-FR" altLang="af-ZA" sz="1400" dirty="0" smtClean="0">
                <a:solidFill>
                  <a:schemeClr val="tx1"/>
                </a:solidFill>
                <a:latin typeface="+mn-lt"/>
              </a:rPr>
              <a:t> </a:t>
            </a:r>
            <a:r>
              <a:rPr lang="fr-FR" altLang="af-ZA" sz="1400" dirty="0" smtClean="0">
                <a:solidFill>
                  <a:schemeClr val="tx1"/>
                </a:solidFill>
                <a:latin typeface="+mn-lt"/>
                <a:ea typeface="+mn-ea"/>
              </a:rPr>
              <a:t>: </a:t>
            </a:r>
            <a:r>
              <a:rPr lang="fr-FR" altLang="af-ZA" sz="1400" dirty="0" smtClean="0">
                <a:solidFill>
                  <a:schemeClr val="tx1"/>
                </a:solidFill>
                <a:latin typeface="+mn-lt"/>
                <a:ea typeface="+mn-ea"/>
                <a:hlinkClick r:id="rId3"/>
              </a:rPr>
              <a:t>lien Outil de Suivi de la Collecte des Bilans et des Révisions</a:t>
            </a:r>
            <a:endParaRPr lang="fr-FR" altLang="af-ZA" sz="1400" dirty="0" smtClean="0">
              <a:solidFill>
                <a:schemeClr val="tx1"/>
              </a:solidFill>
              <a:latin typeface="+mn-lt"/>
              <a:ea typeface="+mn-ea"/>
            </a:endParaRPr>
          </a:p>
          <a:p>
            <a:pPr marL="285750" indent="-285750" algn="just" eaLnBrk="1" hangingPunct="1">
              <a:lnSpc>
                <a:spcPct val="100000"/>
              </a:lnSpc>
              <a:spcBef>
                <a:spcPts val="600"/>
              </a:spcBef>
              <a:buClr>
                <a:srgbClr val="C00000"/>
              </a:buClr>
              <a:buFont typeface="Wingdings" panose="05000000000000000000" pitchFamily="2" charset="2"/>
              <a:buChar char="Ø"/>
            </a:pPr>
            <a:r>
              <a:rPr lang="fr-FR" altLang="af-ZA" sz="1400" b="1" dirty="0" smtClean="0">
                <a:solidFill>
                  <a:schemeClr val="tx1"/>
                </a:solidFill>
                <a:latin typeface="+mn-lt"/>
                <a:ea typeface="+mn-ea"/>
              </a:rPr>
              <a:t>Contient son propre guide utilisateur </a:t>
            </a:r>
            <a:r>
              <a:rPr lang="fr-FR" altLang="af-ZA" sz="1400" dirty="0" smtClean="0">
                <a:solidFill>
                  <a:schemeClr val="tx1"/>
                </a:solidFill>
                <a:latin typeface="+mn-lt"/>
                <a:ea typeface="+mn-ea"/>
              </a:rPr>
              <a:t>en cliquant sur le bouton « Procédure ».</a:t>
            </a:r>
          </a:p>
          <a:p>
            <a:pPr marL="285750" indent="-285750" algn="just" eaLnBrk="1" hangingPunct="1">
              <a:lnSpc>
                <a:spcPct val="100000"/>
              </a:lnSpc>
              <a:spcBef>
                <a:spcPts val="600"/>
              </a:spcBef>
              <a:buClr>
                <a:srgbClr val="C00000"/>
              </a:buClr>
              <a:buFont typeface="Wingdings" panose="05000000000000000000" pitchFamily="2" charset="2"/>
              <a:buChar char="Ø"/>
            </a:pPr>
            <a:r>
              <a:rPr lang="fr-FR" altLang="af-ZA" sz="1400" dirty="0" smtClean="0">
                <a:solidFill>
                  <a:schemeClr val="tx1"/>
                </a:solidFill>
                <a:latin typeface="+mn-lt"/>
                <a:ea typeface="+mn-ea"/>
              </a:rPr>
              <a:t>Structuré en </a:t>
            </a:r>
            <a:r>
              <a:rPr lang="fr-FR" altLang="af-ZA" sz="1400" b="1" dirty="0" smtClean="0">
                <a:solidFill>
                  <a:schemeClr val="tx1"/>
                </a:solidFill>
                <a:latin typeface="+mn-lt"/>
                <a:ea typeface="+mn-ea"/>
              </a:rPr>
              <a:t>3 thématiques proposant des indicateurs de pilotage ainsi que le détail des clients concernés </a:t>
            </a:r>
            <a:r>
              <a:rPr lang="fr-FR" altLang="af-ZA" sz="1400" dirty="0" smtClean="0">
                <a:solidFill>
                  <a:schemeClr val="tx1"/>
                </a:solidFill>
                <a:latin typeface="+mn-lt"/>
                <a:ea typeface="+mn-ea"/>
              </a:rPr>
              <a:t>:</a:t>
            </a:r>
          </a:p>
          <a:p>
            <a:pPr marL="720000" lvl="1" algn="just" eaLnBrk="1" hangingPunct="1">
              <a:spcBef>
                <a:spcPts val="300"/>
              </a:spcBef>
              <a:buClr>
                <a:srgbClr val="C00000"/>
              </a:buClr>
              <a:buFont typeface="Wingdings" panose="05000000000000000000" pitchFamily="2" charset="2"/>
              <a:buChar char="ü"/>
            </a:pPr>
            <a:r>
              <a:rPr lang="fr-FR" altLang="af-ZA" sz="1400" dirty="0" smtClean="0">
                <a:solidFill>
                  <a:schemeClr val="tx1"/>
                </a:solidFill>
                <a:latin typeface="+mn-lt"/>
                <a:ea typeface="+mn-ea"/>
              </a:rPr>
              <a:t>Collecte des </a:t>
            </a:r>
            <a:r>
              <a:rPr lang="fr-FR" altLang="af-ZA" sz="1400" b="1" dirty="0" smtClean="0">
                <a:solidFill>
                  <a:schemeClr val="tx1"/>
                </a:solidFill>
                <a:latin typeface="+mn-lt"/>
                <a:ea typeface="+mn-ea"/>
              </a:rPr>
              <a:t>Bilans.</a:t>
            </a:r>
          </a:p>
          <a:p>
            <a:pPr marL="720000" lvl="1" algn="just" eaLnBrk="1" hangingPunct="1">
              <a:spcBef>
                <a:spcPts val="300"/>
              </a:spcBef>
              <a:buClr>
                <a:srgbClr val="C00000"/>
              </a:buClr>
              <a:buFont typeface="Wingdings" panose="05000000000000000000" pitchFamily="2" charset="2"/>
              <a:buChar char="ü"/>
            </a:pPr>
            <a:r>
              <a:rPr lang="fr-FR" altLang="af-ZA" sz="1400" dirty="0" smtClean="0">
                <a:solidFill>
                  <a:schemeClr val="tx1"/>
                </a:solidFill>
                <a:latin typeface="+mn-lt"/>
                <a:ea typeface="+mn-ea"/>
              </a:rPr>
              <a:t>Suivi des </a:t>
            </a:r>
            <a:r>
              <a:rPr lang="fr-FR" altLang="af-ZA" sz="1400" b="1" dirty="0" smtClean="0">
                <a:solidFill>
                  <a:schemeClr val="tx1"/>
                </a:solidFill>
                <a:latin typeface="+mn-lt"/>
                <a:ea typeface="+mn-ea"/>
              </a:rPr>
              <a:t>Révisions</a:t>
            </a:r>
            <a:r>
              <a:rPr lang="fr-FR" altLang="af-ZA" sz="1400" dirty="0" smtClean="0">
                <a:solidFill>
                  <a:schemeClr val="tx1"/>
                </a:solidFill>
                <a:latin typeface="+mn-lt"/>
                <a:ea typeface="+mn-ea"/>
              </a:rPr>
              <a:t> par client.</a:t>
            </a:r>
          </a:p>
          <a:p>
            <a:pPr marL="720000" lvl="1" algn="just" eaLnBrk="1" hangingPunct="1">
              <a:spcBef>
                <a:spcPts val="300"/>
              </a:spcBef>
              <a:buClr>
                <a:srgbClr val="C00000"/>
              </a:buClr>
              <a:buFont typeface="Wingdings" panose="05000000000000000000" pitchFamily="2" charset="2"/>
              <a:buChar char="ü"/>
            </a:pPr>
            <a:r>
              <a:rPr lang="fr-FR" altLang="af-ZA" sz="1400" b="1" dirty="0" smtClean="0">
                <a:solidFill>
                  <a:schemeClr val="tx1"/>
                </a:solidFill>
                <a:latin typeface="+mn-lt"/>
                <a:ea typeface="+mn-ea"/>
              </a:rPr>
              <a:t>Conformité</a:t>
            </a:r>
            <a:r>
              <a:rPr lang="fr-FR" altLang="af-ZA" sz="1400" dirty="0" smtClean="0">
                <a:solidFill>
                  <a:schemeClr val="tx1"/>
                </a:solidFill>
                <a:latin typeface="+mn-lt"/>
                <a:ea typeface="+mn-ea"/>
              </a:rPr>
              <a:t> des dossiers clients.</a:t>
            </a:r>
          </a:p>
          <a:p>
            <a:pPr algn="just" eaLnBrk="1" hangingPunct="1">
              <a:lnSpc>
                <a:spcPct val="100000"/>
              </a:lnSpc>
              <a:buClrTx/>
              <a:buFontTx/>
              <a:buNone/>
            </a:pPr>
            <a:endParaRPr lang="fr-FR" altLang="af-ZA" sz="1400" dirty="0" smtClean="0">
              <a:solidFill>
                <a:schemeClr val="tx1"/>
              </a:solidFill>
              <a:latin typeface="+mn-lt"/>
              <a:ea typeface="+mn-ea"/>
            </a:endParaRPr>
          </a:p>
          <a:p>
            <a:pPr algn="just" eaLnBrk="1" hangingPunct="1">
              <a:lnSpc>
                <a:spcPct val="100000"/>
              </a:lnSpc>
              <a:buClr>
                <a:srgbClr val="C00000"/>
              </a:buClr>
              <a:buNone/>
            </a:pPr>
            <a:endParaRPr lang="fr-FR" altLang="af-ZA" sz="1400" u="sng" dirty="0" smtClean="0">
              <a:solidFill>
                <a:schemeClr val="tx1"/>
              </a:solidFill>
              <a:latin typeface="+mn-lt"/>
              <a:ea typeface="+mn-ea"/>
            </a:endParaRPr>
          </a:p>
          <a:p>
            <a:pPr marL="285750" indent="-285750" algn="just" eaLnBrk="1" hangingPunct="1">
              <a:lnSpc>
                <a:spcPct val="100000"/>
              </a:lnSpc>
              <a:buClr>
                <a:srgbClr val="C00000"/>
              </a:buClr>
              <a:buFont typeface="Wingdings" panose="05000000000000000000" pitchFamily="2" charset="2"/>
              <a:buChar char="Ø"/>
            </a:pPr>
            <a:r>
              <a:rPr lang="fr-FR" altLang="af-ZA" sz="1400" b="1" u="sng" dirty="0" smtClean="0">
                <a:solidFill>
                  <a:schemeClr val="tx1"/>
                </a:solidFill>
                <a:latin typeface="+mn-lt"/>
                <a:ea typeface="+mn-ea"/>
              </a:rPr>
              <a:t>Collecte des bilans</a:t>
            </a:r>
            <a:r>
              <a:rPr lang="fr-FR" altLang="af-ZA" sz="1400" b="1" dirty="0" smtClean="0">
                <a:solidFill>
                  <a:schemeClr val="tx1"/>
                </a:solidFill>
                <a:latin typeface="+mn-lt"/>
                <a:ea typeface="+mn-ea"/>
              </a:rPr>
              <a:t> :</a:t>
            </a:r>
          </a:p>
          <a:p>
            <a:pPr marL="720000" lvl="1" algn="just" eaLnBrk="1" hangingPunct="1">
              <a:spcBef>
                <a:spcPts val="300"/>
              </a:spcBef>
              <a:buClr>
                <a:srgbClr val="C00000"/>
              </a:buClr>
              <a:buFont typeface="Wingdings" panose="05000000000000000000" pitchFamily="2" charset="2"/>
              <a:buChar char="ü"/>
            </a:pPr>
            <a:r>
              <a:rPr lang="fr-FR" altLang="af-ZA" sz="1400" dirty="0" smtClean="0">
                <a:solidFill>
                  <a:schemeClr val="tx1"/>
                </a:solidFill>
                <a:latin typeface="+mn-lt"/>
                <a:ea typeface="+mn-ea"/>
              </a:rPr>
              <a:t>Identifie les</a:t>
            </a:r>
            <a:r>
              <a:rPr lang="fr-FR" altLang="af-ZA" sz="1400" b="1" dirty="0" smtClean="0">
                <a:solidFill>
                  <a:schemeClr val="tx1"/>
                </a:solidFill>
                <a:latin typeface="+mn-lt"/>
                <a:ea typeface="+mn-ea"/>
              </a:rPr>
              <a:t> bilans restant à collecter </a:t>
            </a:r>
            <a:r>
              <a:rPr lang="fr-FR" altLang="af-ZA" sz="1400" dirty="0" smtClean="0">
                <a:solidFill>
                  <a:schemeClr val="tx1"/>
                </a:solidFill>
                <a:latin typeface="+mn-lt"/>
                <a:ea typeface="+mn-ea"/>
              </a:rPr>
              <a:t>s’ils sont absents ou datant de plus de 18 mois par rapport à la date de clôture d’exercice</a:t>
            </a:r>
          </a:p>
          <a:p>
            <a:pPr marL="720000" lvl="1" algn="just" eaLnBrk="1" hangingPunct="1">
              <a:spcBef>
                <a:spcPts val="300"/>
              </a:spcBef>
              <a:buClr>
                <a:srgbClr val="C00000"/>
              </a:buClr>
              <a:buFont typeface="Wingdings" panose="05000000000000000000" pitchFamily="2" charset="2"/>
              <a:buChar char="ü"/>
            </a:pPr>
            <a:r>
              <a:rPr lang="fr-FR" altLang="af-ZA" sz="1400" dirty="0" smtClean="0">
                <a:solidFill>
                  <a:schemeClr val="tx1"/>
                </a:solidFill>
                <a:latin typeface="+mn-lt"/>
                <a:ea typeface="+mn-ea"/>
              </a:rPr>
              <a:t>Détermine le </a:t>
            </a:r>
            <a:r>
              <a:rPr lang="fr-FR" altLang="af-ZA" sz="1400" b="1" dirty="0" smtClean="0">
                <a:solidFill>
                  <a:schemeClr val="tx1"/>
                </a:solidFill>
                <a:latin typeface="+mn-lt"/>
                <a:ea typeface="+mn-ea"/>
              </a:rPr>
              <a:t>type de bilan à collecter </a:t>
            </a:r>
            <a:r>
              <a:rPr lang="fr-FR" altLang="af-ZA" sz="1400" dirty="0" smtClean="0">
                <a:solidFill>
                  <a:schemeClr val="tx1"/>
                </a:solidFill>
                <a:latin typeface="+mn-lt"/>
                <a:ea typeface="+mn-ea"/>
              </a:rPr>
              <a:t>: Social (S) ou Consolidé (C)</a:t>
            </a:r>
          </a:p>
          <a:p>
            <a:pPr marL="720000" lvl="1" algn="just" eaLnBrk="1" hangingPunct="1">
              <a:buClr>
                <a:srgbClr val="C00000"/>
              </a:buClr>
              <a:buFont typeface="Wingdings" panose="05000000000000000000" pitchFamily="2" charset="2"/>
              <a:buChar char="ü"/>
            </a:pPr>
            <a:endParaRPr lang="fr-FR" altLang="af-ZA" sz="1400" dirty="0">
              <a:solidFill>
                <a:schemeClr val="tx1"/>
              </a:solidFill>
              <a:latin typeface="+mn-lt"/>
              <a:ea typeface="+mn-ea"/>
            </a:endParaRPr>
          </a:p>
          <a:p>
            <a:pPr lvl="1" eaLnBrk="1" hangingPunct="1">
              <a:buClrTx/>
              <a:buNone/>
            </a:pPr>
            <a:endParaRPr lang="af-ZA" altLang="af-ZA" sz="1400" dirty="0">
              <a:solidFill>
                <a:schemeClr val="tx1"/>
              </a:solidFill>
              <a:latin typeface="+mn-lt"/>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5</a:t>
            </a:fld>
            <a:endParaRPr lang="fr-FR" dirty="0">
              <a:solidFill>
                <a:schemeClr val="tx1"/>
              </a:solidFill>
            </a:endParaRPr>
          </a:p>
        </p:txBody>
      </p:sp>
      <p:sp>
        <p:nvSpPr>
          <p:cNvPr id="1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1 - ATTENDUS DE LA révision annuelle</a:t>
            </a:r>
            <a:br>
              <a:rPr lang="fr-FR" sz="1800" dirty="0" smtClean="0"/>
            </a:br>
            <a:endParaRPr lang="fr-FR" sz="1800" dirty="0"/>
          </a:p>
        </p:txBody>
      </p:sp>
      <p:grpSp>
        <p:nvGrpSpPr>
          <p:cNvPr id="28" name="Groupe 27"/>
          <p:cNvGrpSpPr/>
          <p:nvPr/>
        </p:nvGrpSpPr>
        <p:grpSpPr>
          <a:xfrm>
            <a:off x="3707904" y="5373216"/>
            <a:ext cx="2459530" cy="720838"/>
            <a:chOff x="5580112" y="3861048"/>
            <a:chExt cx="2459530" cy="720838"/>
          </a:xfrm>
        </p:grpSpPr>
        <p:pic>
          <p:nvPicPr>
            <p:cNvPr id="29" name="Image 28"/>
            <p:cNvPicPr>
              <a:picLocks noChangeAspect="1"/>
            </p:cNvPicPr>
            <p:nvPr/>
          </p:nvPicPr>
          <p:blipFill rotWithShape="1">
            <a:blip r:embed="rId4"/>
            <a:srcRect r="39753" b="41991"/>
            <a:stretch/>
          </p:blipFill>
          <p:spPr>
            <a:xfrm>
              <a:off x="5580112" y="3882301"/>
              <a:ext cx="2459529" cy="623523"/>
            </a:xfrm>
            <a:prstGeom prst="rect">
              <a:avLst/>
            </a:prstGeom>
          </p:spPr>
        </p:pic>
        <p:pic>
          <p:nvPicPr>
            <p:cNvPr id="30" name="Image 29"/>
            <p:cNvPicPr>
              <a:picLocks noChangeAspect="1"/>
            </p:cNvPicPr>
            <p:nvPr/>
          </p:nvPicPr>
          <p:blipFill rotWithShape="1">
            <a:blip r:embed="rId4"/>
            <a:srcRect t="69833" r="39753" b="32"/>
            <a:stretch/>
          </p:blipFill>
          <p:spPr>
            <a:xfrm>
              <a:off x="5580112" y="4257224"/>
              <a:ext cx="2459530" cy="323904"/>
            </a:xfrm>
            <a:prstGeom prst="rect">
              <a:avLst/>
            </a:prstGeom>
          </p:spPr>
        </p:pic>
        <p:sp>
          <p:nvSpPr>
            <p:cNvPr id="31" name="Rectangle 30"/>
            <p:cNvSpPr/>
            <p:nvPr/>
          </p:nvSpPr>
          <p:spPr>
            <a:xfrm>
              <a:off x="5653169" y="3861048"/>
              <a:ext cx="791039" cy="720838"/>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grpSp>
      <p:pic>
        <p:nvPicPr>
          <p:cNvPr id="3" name="Image 2"/>
          <p:cNvPicPr>
            <a:picLocks noChangeAspect="1"/>
          </p:cNvPicPr>
          <p:nvPr/>
        </p:nvPicPr>
        <p:blipFill>
          <a:blip r:embed="rId5"/>
          <a:stretch>
            <a:fillRect/>
          </a:stretch>
        </p:blipFill>
        <p:spPr>
          <a:xfrm>
            <a:off x="2627784" y="5373216"/>
            <a:ext cx="877173" cy="877173"/>
          </a:xfrm>
          <a:prstGeom prst="rect">
            <a:avLst/>
          </a:prstGeom>
        </p:spPr>
      </p:pic>
    </p:spTree>
    <p:extLst>
      <p:ext uri="{BB962C8B-B14F-4D97-AF65-F5344CB8AC3E}">
        <p14:creationId xmlns:p14="http://schemas.microsoft.com/office/powerpoint/2010/main" val="2739029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2"/>
          <p:cNvSpPr txBox="1">
            <a:spLocks noChangeArrowheads="1"/>
          </p:cNvSpPr>
          <p:nvPr/>
        </p:nvSpPr>
        <p:spPr bwMode="auto">
          <a:xfrm>
            <a:off x="629639" y="980728"/>
            <a:ext cx="83926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120000"/>
              </a:lnSpc>
              <a:buClr>
                <a:srgbClr val="000080"/>
              </a:buClr>
              <a:buBlip>
                <a:blip r:embed="rId2"/>
              </a:buBlip>
              <a:defRPr sz="2000">
                <a:solidFill>
                  <a:srgbClr val="4D4D4D"/>
                </a:solidFill>
                <a:latin typeface="Arial" pitchFamily="34" charset="0"/>
                <a:ea typeface="ＭＳ Ｐゴシック" pitchFamily="34" charset="-128"/>
              </a:defRPr>
            </a:lvl1pPr>
            <a:lvl2pPr marL="742950" indent="-285750" eaLnBrk="0" hangingPunct="0">
              <a:buClr>
                <a:srgbClr val="4D4D4D"/>
              </a:buClr>
              <a:buFont typeface="Wingdings" pitchFamily="2" charset="2"/>
              <a:buChar char="§"/>
              <a:defRPr sz="1600">
                <a:solidFill>
                  <a:srgbClr val="4D4D4D"/>
                </a:solidFill>
                <a:latin typeface="Arial" pitchFamily="34" charset="0"/>
                <a:ea typeface="ＭＳ Ｐゴシック" pitchFamily="34" charset="-128"/>
              </a:defRPr>
            </a:lvl2pPr>
            <a:lvl3pPr marL="11430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3pPr>
            <a:lvl4pPr marL="16002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4pPr>
            <a:lvl5pPr marL="20574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5pPr>
            <a:lvl6pPr marL="25146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6pPr>
            <a:lvl7pPr marL="29718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7pPr>
            <a:lvl8pPr marL="34290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8pPr>
            <a:lvl9pPr marL="38862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9pPr>
          </a:lstStyle>
          <a:p>
            <a:pPr algn="just" eaLnBrk="1" hangingPunct="1">
              <a:lnSpc>
                <a:spcPct val="100000"/>
              </a:lnSpc>
              <a:buClrTx/>
              <a:buFontTx/>
              <a:buNone/>
            </a:pPr>
            <a:r>
              <a:rPr lang="fr-FR" altLang="af-ZA" sz="1600" b="1" dirty="0" smtClean="0">
                <a:solidFill>
                  <a:schemeClr val="accent1"/>
                </a:solidFill>
                <a:latin typeface="+mn-lt"/>
                <a:ea typeface="+mn-ea"/>
              </a:rPr>
              <a:t>Précisions sur l’outil «Suivi de la collecte des bilans et des révisions annuelles» (suite) :</a:t>
            </a:r>
          </a:p>
          <a:p>
            <a:pPr marL="285750" indent="-285750" algn="just" eaLnBrk="1" hangingPunct="1">
              <a:lnSpc>
                <a:spcPct val="100000"/>
              </a:lnSpc>
              <a:buClr>
                <a:srgbClr val="C00000"/>
              </a:buClr>
              <a:buFont typeface="Wingdings" panose="05000000000000000000" pitchFamily="2" charset="2"/>
              <a:buChar char="Ø"/>
            </a:pPr>
            <a:endParaRPr lang="fr-FR" altLang="af-ZA" sz="1400" b="1" dirty="0" smtClean="0">
              <a:solidFill>
                <a:schemeClr val="tx1"/>
              </a:solidFill>
              <a:latin typeface="+mn-lt"/>
              <a:ea typeface="+mn-ea"/>
            </a:endParaRPr>
          </a:p>
          <a:p>
            <a:pPr marL="285750" indent="-285750" algn="just" eaLnBrk="1" hangingPunct="1">
              <a:lnSpc>
                <a:spcPct val="100000"/>
              </a:lnSpc>
              <a:buClr>
                <a:srgbClr val="C00000"/>
              </a:buClr>
              <a:buFont typeface="Wingdings" panose="05000000000000000000" pitchFamily="2" charset="2"/>
              <a:buChar char="Ø"/>
            </a:pPr>
            <a:r>
              <a:rPr lang="fr-FR" altLang="af-ZA" sz="1400" dirty="0" smtClean="0">
                <a:solidFill>
                  <a:schemeClr val="tx1"/>
                </a:solidFill>
                <a:latin typeface="+mn-lt"/>
                <a:ea typeface="+mn-ea"/>
              </a:rPr>
              <a:t>Il détermine le </a:t>
            </a:r>
            <a:r>
              <a:rPr lang="fr-FR" altLang="af-ZA" sz="1400" b="1" dirty="0" smtClean="0">
                <a:solidFill>
                  <a:schemeClr val="tx1"/>
                </a:solidFill>
                <a:latin typeface="+mn-lt"/>
                <a:ea typeface="+mn-ea"/>
              </a:rPr>
              <a:t>format de la révision à effectuer par client </a:t>
            </a:r>
            <a:r>
              <a:rPr lang="fr-FR" altLang="af-ZA" sz="1400" dirty="0" smtClean="0">
                <a:solidFill>
                  <a:schemeClr val="tx1"/>
                </a:solidFill>
                <a:latin typeface="+mn-lt"/>
                <a:ea typeface="+mn-ea"/>
              </a:rPr>
              <a:t>ainsi que </a:t>
            </a:r>
            <a:r>
              <a:rPr lang="fr-FR" altLang="af-ZA" sz="1400" b="1" dirty="0" smtClean="0">
                <a:solidFill>
                  <a:schemeClr val="tx1"/>
                </a:solidFill>
                <a:latin typeface="+mn-lt"/>
                <a:ea typeface="+mn-ea"/>
              </a:rPr>
              <a:t>l’exigence de revue des garanties :</a:t>
            </a:r>
          </a:p>
          <a:p>
            <a:pPr marL="285750" indent="-285750" algn="just" eaLnBrk="1" hangingPunct="1">
              <a:lnSpc>
                <a:spcPct val="100000"/>
              </a:lnSpc>
              <a:buClr>
                <a:srgbClr val="C00000"/>
              </a:buClr>
              <a:buFont typeface="Wingdings" panose="05000000000000000000" pitchFamily="2" charset="2"/>
              <a:buChar char="Ø"/>
            </a:pPr>
            <a:endParaRPr lang="fr-FR" altLang="af-ZA" sz="1400" b="1" dirty="0">
              <a:solidFill>
                <a:schemeClr val="tx1"/>
              </a:solidFill>
              <a:latin typeface="+mn-lt"/>
              <a:ea typeface="+mn-ea"/>
            </a:endParaRPr>
          </a:p>
          <a:p>
            <a:pPr lvl="1" eaLnBrk="1" hangingPunct="1">
              <a:buClrTx/>
              <a:buNone/>
            </a:pPr>
            <a:endParaRPr lang="af-ZA" altLang="af-ZA" sz="1400" dirty="0">
              <a:solidFill>
                <a:schemeClr val="tx1"/>
              </a:solidFill>
              <a:latin typeface="+mn-lt"/>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6</a:t>
            </a:fld>
            <a:endParaRPr lang="fr-FR" dirty="0">
              <a:solidFill>
                <a:schemeClr val="tx1"/>
              </a:solidFill>
            </a:endParaRPr>
          </a:p>
        </p:txBody>
      </p:sp>
      <p:sp>
        <p:nvSpPr>
          <p:cNvPr id="1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1 - ATTENDUS DE LA révision annuelle</a:t>
            </a:r>
            <a:br>
              <a:rPr lang="fr-FR" sz="1800" dirty="0" smtClean="0"/>
            </a:br>
            <a:endParaRPr lang="fr-FR" sz="1800" dirty="0"/>
          </a:p>
        </p:txBody>
      </p:sp>
      <p:grpSp>
        <p:nvGrpSpPr>
          <p:cNvPr id="22" name="Groupe 21"/>
          <p:cNvGrpSpPr/>
          <p:nvPr/>
        </p:nvGrpSpPr>
        <p:grpSpPr>
          <a:xfrm>
            <a:off x="1146176" y="2013312"/>
            <a:ext cx="7926224" cy="1274662"/>
            <a:chOff x="-742950" y="2514705"/>
            <a:chExt cx="9995470" cy="1523533"/>
          </a:xfrm>
        </p:grpSpPr>
        <p:pic>
          <p:nvPicPr>
            <p:cNvPr id="23" name="Image 22"/>
            <p:cNvPicPr>
              <a:picLocks noChangeAspect="1"/>
            </p:cNvPicPr>
            <p:nvPr/>
          </p:nvPicPr>
          <p:blipFill>
            <a:blip r:embed="rId3"/>
            <a:stretch>
              <a:fillRect/>
            </a:stretch>
          </p:blipFill>
          <p:spPr>
            <a:xfrm>
              <a:off x="-742950" y="2514705"/>
              <a:ext cx="9995470" cy="1523533"/>
            </a:xfrm>
            <a:prstGeom prst="rect">
              <a:avLst/>
            </a:prstGeom>
          </p:spPr>
        </p:pic>
        <p:sp>
          <p:nvSpPr>
            <p:cNvPr id="24" name="Rectangle 23"/>
            <p:cNvSpPr/>
            <p:nvPr/>
          </p:nvSpPr>
          <p:spPr>
            <a:xfrm>
              <a:off x="35496" y="3501008"/>
              <a:ext cx="2808312" cy="5372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Rectangle 24"/>
          <p:cNvSpPr/>
          <p:nvPr/>
        </p:nvSpPr>
        <p:spPr>
          <a:xfrm>
            <a:off x="1074862" y="1999973"/>
            <a:ext cx="688607" cy="1368152"/>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26" name="Rectangle 25"/>
          <p:cNvSpPr/>
          <p:nvPr/>
        </p:nvSpPr>
        <p:spPr>
          <a:xfrm>
            <a:off x="8460432" y="2015741"/>
            <a:ext cx="611967" cy="1354011"/>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27" name="Rectangle 26"/>
          <p:cNvSpPr/>
          <p:nvPr/>
        </p:nvSpPr>
        <p:spPr>
          <a:xfrm>
            <a:off x="7380312" y="1992587"/>
            <a:ext cx="528482" cy="1354011"/>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pic>
        <p:nvPicPr>
          <p:cNvPr id="3" name="Image 2"/>
          <p:cNvPicPr>
            <a:picLocks noChangeAspect="1"/>
          </p:cNvPicPr>
          <p:nvPr/>
        </p:nvPicPr>
        <p:blipFill>
          <a:blip r:embed="rId4"/>
          <a:stretch>
            <a:fillRect/>
          </a:stretch>
        </p:blipFill>
        <p:spPr>
          <a:xfrm>
            <a:off x="89982" y="1992587"/>
            <a:ext cx="950563" cy="950563"/>
          </a:xfrm>
          <a:prstGeom prst="rect">
            <a:avLst/>
          </a:prstGeom>
        </p:spPr>
      </p:pic>
      <p:sp>
        <p:nvSpPr>
          <p:cNvPr id="16" name="ZoneTexte 2"/>
          <p:cNvSpPr txBox="1">
            <a:spLocks noChangeArrowheads="1"/>
          </p:cNvSpPr>
          <p:nvPr/>
        </p:nvSpPr>
        <p:spPr bwMode="auto">
          <a:xfrm>
            <a:off x="629639" y="3408386"/>
            <a:ext cx="8392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120000"/>
              </a:lnSpc>
              <a:buClr>
                <a:srgbClr val="000080"/>
              </a:buClr>
              <a:buBlip>
                <a:blip r:embed="rId2"/>
              </a:buBlip>
              <a:defRPr sz="2000">
                <a:solidFill>
                  <a:srgbClr val="4D4D4D"/>
                </a:solidFill>
                <a:latin typeface="Arial" pitchFamily="34" charset="0"/>
                <a:ea typeface="ＭＳ Ｐゴシック" pitchFamily="34" charset="-128"/>
              </a:defRPr>
            </a:lvl1pPr>
            <a:lvl2pPr marL="742950" indent="-285750" eaLnBrk="0" hangingPunct="0">
              <a:buClr>
                <a:srgbClr val="4D4D4D"/>
              </a:buClr>
              <a:buFont typeface="Wingdings" pitchFamily="2" charset="2"/>
              <a:buChar char="§"/>
              <a:defRPr sz="1600">
                <a:solidFill>
                  <a:srgbClr val="4D4D4D"/>
                </a:solidFill>
                <a:latin typeface="Arial" pitchFamily="34" charset="0"/>
                <a:ea typeface="ＭＳ Ｐゴシック" pitchFamily="34" charset="-128"/>
              </a:defRPr>
            </a:lvl2pPr>
            <a:lvl3pPr marL="11430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3pPr>
            <a:lvl4pPr marL="16002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4pPr>
            <a:lvl5pPr marL="20574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5pPr>
            <a:lvl6pPr marL="25146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6pPr>
            <a:lvl7pPr marL="29718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7pPr>
            <a:lvl8pPr marL="34290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8pPr>
            <a:lvl9pPr marL="38862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9pPr>
          </a:lstStyle>
          <a:p>
            <a:pPr marL="434250" lvl="1" indent="0" algn="just" eaLnBrk="1" hangingPunct="1">
              <a:buClr>
                <a:srgbClr val="C00000"/>
              </a:buClr>
              <a:buNone/>
            </a:pPr>
            <a:endParaRPr lang="fr-FR" altLang="af-ZA" sz="1400" dirty="0" smtClean="0">
              <a:solidFill>
                <a:schemeClr val="tx1"/>
              </a:solidFill>
              <a:latin typeface="+mn-lt"/>
              <a:ea typeface="+mn-ea"/>
            </a:endParaRPr>
          </a:p>
          <a:p>
            <a:pPr marL="285750" indent="-285750" algn="just" eaLnBrk="1" hangingPunct="1">
              <a:lnSpc>
                <a:spcPct val="100000"/>
              </a:lnSpc>
              <a:buClr>
                <a:srgbClr val="C00000"/>
              </a:buClr>
              <a:buFont typeface="Wingdings" panose="05000000000000000000" pitchFamily="2" charset="2"/>
              <a:buChar char="Ø"/>
            </a:pPr>
            <a:r>
              <a:rPr lang="fr-FR" altLang="af-ZA" sz="1400" dirty="0" smtClean="0">
                <a:solidFill>
                  <a:schemeClr val="tx1"/>
                </a:solidFill>
                <a:latin typeface="+mn-lt"/>
              </a:rPr>
              <a:t>Il permet de </a:t>
            </a:r>
            <a:r>
              <a:rPr lang="fr-FR" altLang="af-ZA" sz="1400" b="1" dirty="0" smtClean="0">
                <a:solidFill>
                  <a:schemeClr val="tx1"/>
                </a:solidFill>
                <a:latin typeface="+mn-lt"/>
              </a:rPr>
              <a:t>suivre les révisions réalisées </a:t>
            </a:r>
            <a:r>
              <a:rPr lang="fr-FR" altLang="af-ZA" sz="1400" dirty="0" smtClean="0">
                <a:solidFill>
                  <a:schemeClr val="tx1"/>
                </a:solidFill>
                <a:latin typeface="+mn-lt"/>
              </a:rPr>
              <a:t>en cours de mois </a:t>
            </a:r>
            <a:r>
              <a:rPr lang="fr-FR" altLang="af-ZA" sz="1400" b="1" dirty="0" smtClean="0">
                <a:solidFill>
                  <a:schemeClr val="tx1"/>
                </a:solidFill>
                <a:latin typeface="+mn-lt"/>
              </a:rPr>
              <a:t>en positionnant la rubrique Traité à Oui</a:t>
            </a:r>
            <a:r>
              <a:rPr lang="fr-FR" altLang="af-ZA" sz="1400" dirty="0" smtClean="0">
                <a:solidFill>
                  <a:schemeClr val="tx1"/>
                </a:solidFill>
                <a:latin typeface="+mn-lt"/>
              </a:rPr>
              <a:t>.</a:t>
            </a:r>
          </a:p>
        </p:txBody>
      </p:sp>
      <p:cxnSp>
        <p:nvCxnSpPr>
          <p:cNvPr id="5" name="Connecteur droit 4"/>
          <p:cNvCxnSpPr/>
          <p:nvPr/>
        </p:nvCxnSpPr>
        <p:spPr>
          <a:xfrm>
            <a:off x="1979712" y="1700808"/>
            <a:ext cx="1368152"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flipH="1">
            <a:off x="1643463" y="1700808"/>
            <a:ext cx="1092335" cy="29177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5652120" y="1717794"/>
            <a:ext cx="216024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7416316" y="1717794"/>
            <a:ext cx="156229" cy="2747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6948264" y="3931606"/>
            <a:ext cx="755187"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flipV="1">
            <a:off x="7572545" y="3408386"/>
            <a:ext cx="1247358" cy="52322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50" name="ZoneTexte 2"/>
          <p:cNvSpPr txBox="1">
            <a:spLocks noChangeArrowheads="1"/>
          </p:cNvSpPr>
          <p:nvPr/>
        </p:nvSpPr>
        <p:spPr bwMode="auto">
          <a:xfrm>
            <a:off x="629638" y="4005064"/>
            <a:ext cx="83926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120000"/>
              </a:lnSpc>
              <a:buClr>
                <a:srgbClr val="000080"/>
              </a:buClr>
              <a:buBlip>
                <a:blip r:embed="rId2"/>
              </a:buBlip>
              <a:defRPr sz="2000">
                <a:solidFill>
                  <a:srgbClr val="4D4D4D"/>
                </a:solidFill>
                <a:latin typeface="Arial" pitchFamily="34" charset="0"/>
                <a:ea typeface="ＭＳ Ｐゴシック" pitchFamily="34" charset="-128"/>
              </a:defRPr>
            </a:lvl1pPr>
            <a:lvl2pPr marL="742950" indent="-285750" eaLnBrk="0" hangingPunct="0">
              <a:buClr>
                <a:srgbClr val="4D4D4D"/>
              </a:buClr>
              <a:buFont typeface="Wingdings" pitchFamily="2" charset="2"/>
              <a:buChar char="§"/>
              <a:defRPr sz="1600">
                <a:solidFill>
                  <a:srgbClr val="4D4D4D"/>
                </a:solidFill>
                <a:latin typeface="Arial" pitchFamily="34" charset="0"/>
                <a:ea typeface="ＭＳ Ｐゴシック" pitchFamily="34" charset="-128"/>
              </a:defRPr>
            </a:lvl2pPr>
            <a:lvl3pPr marL="11430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3pPr>
            <a:lvl4pPr marL="16002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4pPr>
            <a:lvl5pPr marL="2057400" indent="-228600" eaLnBrk="0" hangingPunct="0">
              <a:buClr>
                <a:srgbClr val="4D4D4D"/>
              </a:buClr>
              <a:buFont typeface="FuturaLightTBWA"/>
              <a:buChar char="–"/>
              <a:defRPr sz="1400">
                <a:solidFill>
                  <a:srgbClr val="4D4D4D"/>
                </a:solidFill>
                <a:latin typeface="Arial" pitchFamily="34" charset="0"/>
                <a:ea typeface="ＭＳ Ｐゴシック" pitchFamily="34" charset="-128"/>
              </a:defRPr>
            </a:lvl5pPr>
            <a:lvl6pPr marL="25146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6pPr>
            <a:lvl7pPr marL="29718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7pPr>
            <a:lvl8pPr marL="34290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8pPr>
            <a:lvl9pPr marL="3886200" indent="-228600" eaLnBrk="0" fontAlgn="base" hangingPunct="0">
              <a:spcBef>
                <a:spcPct val="0"/>
              </a:spcBef>
              <a:spcAft>
                <a:spcPct val="0"/>
              </a:spcAft>
              <a:buClr>
                <a:srgbClr val="4D4D4D"/>
              </a:buClr>
              <a:buFont typeface="FuturaLightTBWA"/>
              <a:buChar char="–"/>
              <a:defRPr sz="1400">
                <a:solidFill>
                  <a:srgbClr val="4D4D4D"/>
                </a:solidFill>
                <a:latin typeface="Arial" pitchFamily="34" charset="0"/>
                <a:ea typeface="ＭＳ Ｐゴシック" pitchFamily="34" charset="-128"/>
              </a:defRPr>
            </a:lvl9pPr>
          </a:lstStyle>
          <a:p>
            <a:pPr marL="285750" indent="-285750" algn="just" eaLnBrk="1" hangingPunct="1">
              <a:lnSpc>
                <a:spcPct val="100000"/>
              </a:lnSpc>
              <a:buClr>
                <a:srgbClr val="C00000"/>
              </a:buClr>
              <a:buFont typeface="Wingdings" panose="05000000000000000000" pitchFamily="2" charset="2"/>
              <a:buChar char="Ø"/>
            </a:pPr>
            <a:r>
              <a:rPr lang="fr-FR" altLang="af-ZA" sz="1400" dirty="0" smtClean="0">
                <a:solidFill>
                  <a:schemeClr val="tx1"/>
                </a:solidFill>
                <a:latin typeface="+mn-lt"/>
              </a:rPr>
              <a:t>Il oriente les </a:t>
            </a:r>
            <a:r>
              <a:rPr lang="fr-FR" altLang="af-ZA" sz="1400" b="1" dirty="0" smtClean="0">
                <a:solidFill>
                  <a:schemeClr val="tx1"/>
                </a:solidFill>
                <a:latin typeface="+mn-lt"/>
              </a:rPr>
              <a:t>actions d’actualisation de la Connaissance Client </a:t>
            </a:r>
            <a:r>
              <a:rPr lang="fr-FR" altLang="af-ZA" sz="1400" dirty="0" smtClean="0">
                <a:solidFill>
                  <a:schemeClr val="tx1"/>
                </a:solidFill>
                <a:latin typeface="+mn-lt"/>
              </a:rPr>
              <a:t>en présentant l’indicateur </a:t>
            </a:r>
            <a:r>
              <a:rPr lang="fr-FR" altLang="af-ZA" sz="1400" b="1" dirty="0" smtClean="0">
                <a:solidFill>
                  <a:schemeClr val="tx1"/>
                </a:solidFill>
                <a:latin typeface="+mn-lt"/>
              </a:rPr>
              <a:t>TOP CC </a:t>
            </a:r>
            <a:r>
              <a:rPr lang="fr-FR" altLang="af-ZA" sz="1400" dirty="0" smtClean="0">
                <a:solidFill>
                  <a:schemeClr val="tx1"/>
                </a:solidFill>
                <a:latin typeface="+mn-lt"/>
              </a:rPr>
              <a:t>(à Non si le TOP CC est Rouge), la </a:t>
            </a:r>
            <a:r>
              <a:rPr lang="fr-FR" altLang="af-ZA" sz="1400" b="1" dirty="0" smtClean="0">
                <a:solidFill>
                  <a:schemeClr val="tx1"/>
                </a:solidFill>
                <a:latin typeface="+mn-lt"/>
              </a:rPr>
              <a:t>complétude du DRC, </a:t>
            </a:r>
            <a:r>
              <a:rPr lang="fr-FR" altLang="af-ZA" sz="1400" dirty="0" smtClean="0">
                <a:solidFill>
                  <a:schemeClr val="tx1"/>
                </a:solidFill>
                <a:latin typeface="+mn-lt"/>
              </a:rPr>
              <a:t>la </a:t>
            </a:r>
            <a:r>
              <a:rPr lang="fr-FR" altLang="af-ZA" sz="1400" b="1" dirty="0" smtClean="0">
                <a:solidFill>
                  <a:schemeClr val="tx1"/>
                </a:solidFill>
                <a:latin typeface="+mn-lt"/>
              </a:rPr>
              <a:t>présence du bilan attendu </a:t>
            </a:r>
            <a:r>
              <a:rPr lang="fr-FR" altLang="af-ZA" sz="1400" dirty="0" smtClean="0">
                <a:solidFill>
                  <a:schemeClr val="tx1"/>
                </a:solidFill>
                <a:latin typeface="+mn-lt"/>
              </a:rPr>
              <a:t>(bilan de moins de 18 mois, Social ou Consolidé) et la collecte du </a:t>
            </a:r>
            <a:r>
              <a:rPr lang="fr-FR" altLang="af-ZA" sz="1400" b="1" dirty="0" smtClean="0">
                <a:solidFill>
                  <a:schemeClr val="tx1"/>
                </a:solidFill>
                <a:latin typeface="+mn-lt"/>
              </a:rPr>
              <a:t>rapport CAC </a:t>
            </a:r>
            <a:r>
              <a:rPr lang="fr-FR" altLang="af-ZA" sz="1400" dirty="0" smtClean="0">
                <a:solidFill>
                  <a:schemeClr val="tx1"/>
                </a:solidFill>
                <a:latin typeface="+mn-lt"/>
              </a:rPr>
              <a:t>:</a:t>
            </a:r>
          </a:p>
        </p:txBody>
      </p:sp>
      <p:pic>
        <p:nvPicPr>
          <p:cNvPr id="51" name="Image 50"/>
          <p:cNvPicPr>
            <a:picLocks noChangeAspect="1"/>
          </p:cNvPicPr>
          <p:nvPr/>
        </p:nvPicPr>
        <p:blipFill>
          <a:blip r:embed="rId5"/>
          <a:stretch>
            <a:fillRect/>
          </a:stretch>
        </p:blipFill>
        <p:spPr>
          <a:xfrm>
            <a:off x="89982" y="4835494"/>
            <a:ext cx="941755" cy="901509"/>
          </a:xfrm>
          <a:prstGeom prst="rect">
            <a:avLst/>
          </a:prstGeom>
        </p:spPr>
      </p:pic>
      <p:pic>
        <p:nvPicPr>
          <p:cNvPr id="57" name="Image 56"/>
          <p:cNvPicPr>
            <a:picLocks noChangeAspect="1"/>
          </p:cNvPicPr>
          <p:nvPr/>
        </p:nvPicPr>
        <p:blipFill>
          <a:blip r:embed="rId6"/>
          <a:stretch>
            <a:fillRect/>
          </a:stretch>
        </p:blipFill>
        <p:spPr>
          <a:xfrm>
            <a:off x="1145922" y="4770111"/>
            <a:ext cx="7926477" cy="1310161"/>
          </a:xfrm>
          <a:prstGeom prst="rect">
            <a:avLst/>
          </a:prstGeom>
        </p:spPr>
      </p:pic>
      <p:sp>
        <p:nvSpPr>
          <p:cNvPr id="58" name="Rectangle 57"/>
          <p:cNvSpPr/>
          <p:nvPr/>
        </p:nvSpPr>
        <p:spPr>
          <a:xfrm>
            <a:off x="5364088" y="4782427"/>
            <a:ext cx="2448272" cy="1354011"/>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887124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899592" y="1139078"/>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7</a:t>
            </a:fld>
            <a:endParaRPr lang="fr-FR" dirty="0">
              <a:solidFill>
                <a:schemeClr val="tx1"/>
              </a:solidFill>
            </a:endParaRPr>
          </a:p>
        </p:txBody>
      </p:sp>
      <p:sp>
        <p:nvSpPr>
          <p:cNvPr id="7" name="Rectangle 6"/>
          <p:cNvSpPr/>
          <p:nvPr/>
        </p:nvSpPr>
        <p:spPr>
          <a:xfrm>
            <a:off x="269484" y="1065986"/>
            <a:ext cx="8695003" cy="3447098"/>
          </a:xfrm>
          <a:prstGeom prst="rect">
            <a:avLst/>
          </a:prstGeom>
        </p:spPr>
        <p:txBody>
          <a:bodyPr wrap="square">
            <a:spAutoFit/>
          </a:bodyPr>
          <a:lstStyle/>
          <a:p>
            <a:endParaRPr lang="fr-FR" sz="1600" dirty="0"/>
          </a:p>
          <a:p>
            <a:endParaRPr lang="fr-FR" sz="1600" dirty="0"/>
          </a:p>
          <a:p>
            <a:endParaRPr lang="fr-FR" sz="1600" dirty="0"/>
          </a:p>
          <a:p>
            <a:endParaRPr lang="fr-FR" sz="1600" dirty="0">
              <a:solidFill>
                <a:schemeClr val="tx1">
                  <a:lumMod val="65000"/>
                  <a:lumOff val="35000"/>
                </a:schemeClr>
              </a:solidFill>
            </a:endParaRPr>
          </a:p>
          <a:p>
            <a:pPr fontAlgn="base">
              <a:buClr>
                <a:srgbClr val="C00000"/>
              </a:buClr>
            </a:pPr>
            <a:r>
              <a:rPr lang="fr-FR" sz="1600" dirty="0" smtClean="0"/>
              <a:t>	</a:t>
            </a:r>
            <a:r>
              <a:rPr lang="fr-FR" dirty="0"/>
              <a:t> </a:t>
            </a:r>
            <a:endParaRPr lang="fr-FR" dirty="0" smtClean="0"/>
          </a:p>
          <a:p>
            <a:pPr algn="just" fontAlgn="base"/>
            <a:r>
              <a:rPr lang="fr-FR" dirty="0"/>
              <a:t>	</a:t>
            </a:r>
          </a:p>
          <a:p>
            <a:pPr fontAlgn="base"/>
            <a:endParaRPr lang="fr-FR" sz="1600" dirty="0"/>
          </a:p>
          <a:p>
            <a:pPr algn="just">
              <a:buClr>
                <a:srgbClr val="FF0000"/>
              </a:buClr>
            </a:pPr>
            <a:r>
              <a:rPr lang="fr-FR" dirty="0">
                <a:solidFill>
                  <a:srgbClr val="581D74"/>
                </a:solidFill>
              </a:rPr>
              <a:t>	</a:t>
            </a:r>
            <a:r>
              <a:rPr lang="fr-FR" dirty="0" smtClean="0">
                <a:solidFill>
                  <a:srgbClr val="581D74"/>
                </a:solidFill>
              </a:rPr>
              <a:t>				</a:t>
            </a:r>
            <a:endParaRPr lang="fr-FR" sz="1200" dirty="0" smtClean="0">
              <a:solidFill>
                <a:srgbClr val="C00000"/>
              </a:solidFill>
            </a:endParaRPr>
          </a:p>
          <a:p>
            <a:pPr algn="just">
              <a:buClr>
                <a:srgbClr val="FF0000"/>
              </a:buClr>
            </a:pPr>
            <a:r>
              <a:rPr lang="fr-FR" sz="1200" dirty="0">
                <a:solidFill>
                  <a:srgbClr val="C00000"/>
                </a:solidFill>
              </a:rPr>
              <a:t>	</a:t>
            </a:r>
            <a:r>
              <a:rPr lang="fr-FR" sz="1200" dirty="0" smtClean="0">
                <a:solidFill>
                  <a:srgbClr val="C00000"/>
                </a:solidFill>
              </a:rPr>
              <a:t>					         </a:t>
            </a:r>
            <a:endParaRPr lang="fr-FR" dirty="0">
              <a:solidFill>
                <a:srgbClr val="581D74"/>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pic>
        <p:nvPicPr>
          <p:cNvPr id="3" name="Image 2"/>
          <p:cNvPicPr>
            <a:picLocks noChangeAspect="1"/>
          </p:cNvPicPr>
          <p:nvPr/>
        </p:nvPicPr>
        <p:blipFill>
          <a:blip r:embed="rId2"/>
          <a:stretch>
            <a:fillRect/>
          </a:stretch>
        </p:blipFill>
        <p:spPr>
          <a:xfrm>
            <a:off x="728278" y="2241216"/>
            <a:ext cx="8191500" cy="3724275"/>
          </a:xfrm>
          <a:prstGeom prst="rect">
            <a:avLst/>
          </a:prstGeom>
        </p:spPr>
      </p:pic>
      <p:sp>
        <p:nvSpPr>
          <p:cNvPr id="1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2.1 TOP CC – CONNAISSANCE CLIENT</a:t>
            </a:r>
            <a:endParaRPr lang="fr-FR" sz="1800" b="0" dirty="0"/>
          </a:p>
        </p:txBody>
      </p:sp>
      <p:sp>
        <p:nvSpPr>
          <p:cNvPr id="11" name="Rectangle 10"/>
          <p:cNvSpPr/>
          <p:nvPr/>
        </p:nvSpPr>
        <p:spPr>
          <a:xfrm>
            <a:off x="491372" y="1065986"/>
            <a:ext cx="8473116" cy="4262705"/>
          </a:xfrm>
          <a:prstGeom prst="rect">
            <a:avLst/>
          </a:prstGeom>
        </p:spPr>
        <p:txBody>
          <a:bodyPr wrap="square">
            <a:spAutoFit/>
          </a:bodyPr>
          <a:lstStyle/>
          <a:p>
            <a:pPr>
              <a:spcAft>
                <a:spcPts val="600"/>
              </a:spcAft>
            </a:pPr>
            <a:r>
              <a:rPr lang="fr-FR" sz="1600" b="1" dirty="0" smtClean="0"/>
              <a:t>2.1.1 / </a:t>
            </a:r>
            <a:r>
              <a:rPr lang="fr-FR" sz="1600" b="1" u="sng" dirty="0" smtClean="0"/>
              <a:t>Synthèse TOP CC</a:t>
            </a:r>
          </a:p>
          <a:p>
            <a:pPr marL="285750" indent="-285750">
              <a:buClr>
                <a:schemeClr val="accent1"/>
              </a:buClr>
              <a:buFont typeface="Wingdings" panose="05000000000000000000" pitchFamily="2" charset="2"/>
              <a:buChar char="§"/>
            </a:pPr>
            <a:r>
              <a:rPr lang="fr-FR" sz="1600" dirty="0" smtClean="0"/>
              <a:t>Accéder à la synthèse TOP CC afin d’identifier les </a:t>
            </a:r>
            <a:r>
              <a:rPr lang="fr-FR" sz="1600" dirty="0"/>
              <a:t>é</a:t>
            </a:r>
            <a:r>
              <a:rPr lang="fr-FR" sz="1600" dirty="0" smtClean="0"/>
              <a:t>ventuelles alertes.</a:t>
            </a:r>
          </a:p>
          <a:p>
            <a:pPr marL="285750" indent="-285750">
              <a:buClr>
                <a:schemeClr val="accent1"/>
              </a:buClr>
              <a:buFont typeface="Wingdings" panose="05000000000000000000" pitchFamily="2" charset="2"/>
              <a:buChar char="§"/>
            </a:pPr>
            <a:r>
              <a:rPr lang="fr-FR" sz="1600" dirty="0" smtClean="0"/>
              <a:t>Procéder aux vérifications et aux actualisations nécessaires de l’ensemble des éléments de Connaissance Client, y compris ceux ne présentant pas d’alertes.</a:t>
            </a:r>
            <a:endParaRPr lang="fr-FR" sz="1600" dirty="0"/>
          </a:p>
          <a:p>
            <a:endParaRPr lang="fr-FR" sz="1600" dirty="0"/>
          </a:p>
          <a:p>
            <a:endParaRPr lang="fr-FR" sz="1600" dirty="0"/>
          </a:p>
          <a:p>
            <a:endParaRPr lang="fr-FR" sz="1600" dirty="0">
              <a:solidFill>
                <a:schemeClr val="tx1">
                  <a:lumMod val="65000"/>
                  <a:lumOff val="35000"/>
                </a:schemeClr>
              </a:solidFill>
            </a:endParaRPr>
          </a:p>
          <a:p>
            <a:pPr fontAlgn="base">
              <a:buClr>
                <a:srgbClr val="C00000"/>
              </a:buClr>
            </a:pPr>
            <a:r>
              <a:rPr lang="fr-FR" sz="1600" dirty="0" smtClean="0"/>
              <a:t>	</a:t>
            </a:r>
            <a:r>
              <a:rPr lang="fr-FR" dirty="0"/>
              <a:t> </a:t>
            </a:r>
            <a:endParaRPr lang="fr-FR" dirty="0" smtClean="0"/>
          </a:p>
          <a:p>
            <a:pPr algn="just" fontAlgn="base"/>
            <a:r>
              <a:rPr lang="fr-FR" dirty="0"/>
              <a:t>	</a:t>
            </a:r>
          </a:p>
          <a:p>
            <a:pPr fontAlgn="base"/>
            <a:endParaRPr lang="fr-FR" sz="1600" dirty="0"/>
          </a:p>
          <a:p>
            <a:pPr algn="just">
              <a:buClr>
                <a:srgbClr val="FF0000"/>
              </a:buClr>
            </a:pPr>
            <a:r>
              <a:rPr lang="fr-FR" dirty="0">
                <a:solidFill>
                  <a:srgbClr val="581D74"/>
                </a:solidFill>
              </a:rPr>
              <a:t>	</a:t>
            </a:r>
            <a:r>
              <a:rPr lang="fr-FR" dirty="0" smtClean="0">
                <a:solidFill>
                  <a:srgbClr val="581D74"/>
                </a:solidFill>
              </a:rPr>
              <a:t>					      </a:t>
            </a:r>
            <a:r>
              <a:rPr lang="fr-FR" sz="1200" dirty="0">
                <a:solidFill>
                  <a:srgbClr val="C00000"/>
                </a:solidFill>
              </a:rPr>
              <a:t>	</a:t>
            </a:r>
            <a:r>
              <a:rPr lang="fr-FR" sz="1200" dirty="0" smtClean="0">
                <a:solidFill>
                  <a:srgbClr val="C00000"/>
                </a:solidFill>
              </a:rPr>
              <a:t>					         </a:t>
            </a:r>
            <a:endParaRPr lang="fr-FR" dirty="0">
              <a:solidFill>
                <a:srgbClr val="581D74"/>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sp>
        <p:nvSpPr>
          <p:cNvPr id="15" name="Pentagone 14"/>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16" name="ZoneTexte 15"/>
          <p:cNvSpPr txBox="1"/>
          <p:nvPr/>
        </p:nvSpPr>
        <p:spPr>
          <a:xfrm rot="16200000">
            <a:off x="-558055" y="1607035"/>
            <a:ext cx="1512168" cy="307777"/>
          </a:xfrm>
          <a:prstGeom prst="rect">
            <a:avLst/>
          </a:prstGeom>
          <a:noFill/>
        </p:spPr>
        <p:txBody>
          <a:bodyPr wrap="square" rtlCol="0">
            <a:spAutoFit/>
          </a:bodyPr>
          <a:lstStyle/>
          <a:p>
            <a:r>
              <a:rPr lang="fr-FR" sz="1400" b="1" dirty="0" smtClean="0"/>
              <a:t>TOP CC</a:t>
            </a:r>
          </a:p>
        </p:txBody>
      </p:sp>
      <p:sp>
        <p:nvSpPr>
          <p:cNvPr id="17" name="Chevron 16"/>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ZoneTexte 17"/>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19" name="Chevron 18"/>
          <p:cNvSpPr/>
          <p:nvPr/>
        </p:nvSpPr>
        <p:spPr>
          <a:xfrm rot="5400000">
            <a:off x="-783329" y="5555459"/>
            <a:ext cx="1995177"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ZoneTexte 19"/>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sp>
        <p:nvSpPr>
          <p:cNvPr id="14" name="ZoneTexte 13"/>
          <p:cNvSpPr txBox="1"/>
          <p:nvPr/>
        </p:nvSpPr>
        <p:spPr>
          <a:xfrm>
            <a:off x="7308304" y="3446489"/>
            <a:ext cx="1224136" cy="923330"/>
          </a:xfrm>
          <a:prstGeom prst="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fr-FR" sz="900" dirty="0" smtClean="0">
                <a:ln w="0"/>
                <a:solidFill>
                  <a:schemeClr val="accent1"/>
                </a:solidFill>
                <a:effectLst>
                  <a:outerShdw blurRad="38100" dist="25400" dir="5400000" algn="ctr" rotWithShape="0">
                    <a:srgbClr val="6E747A">
                      <a:alpha val="43000"/>
                    </a:srgbClr>
                  </a:outerShdw>
                </a:effectLst>
              </a:rPr>
              <a:t>Exemple ci-contre pour un client dont le dossier doit être actualisé tous les  7 ans (la fréquence d’actualisation dépend de son score LAB)</a:t>
            </a:r>
          </a:p>
        </p:txBody>
      </p:sp>
    </p:spTree>
    <p:extLst>
      <p:ext uri="{BB962C8B-B14F-4D97-AF65-F5344CB8AC3E}">
        <p14:creationId xmlns:p14="http://schemas.microsoft.com/office/powerpoint/2010/main" val="2832636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8</a:t>
            </a:fld>
            <a:endParaRPr lang="fr-FR" dirty="0">
              <a:solidFill>
                <a:schemeClr val="tx1"/>
              </a:solidFill>
            </a:endParaRPr>
          </a:p>
        </p:txBody>
      </p:sp>
      <p:sp>
        <p:nvSpPr>
          <p:cNvPr id="24" name="Rectangle 20"/>
          <p:cNvSpPr>
            <a:spLocks noChangeArrowheads="1"/>
          </p:cNvSpPr>
          <p:nvPr/>
        </p:nvSpPr>
        <p:spPr bwMode="auto">
          <a:xfrm>
            <a:off x="2318309" y="3438785"/>
            <a:ext cx="1732012" cy="782303"/>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ctr" fontAlgn="auto">
              <a:spcBef>
                <a:spcPts val="0"/>
              </a:spcBef>
              <a:spcAft>
                <a:spcPts val="0"/>
              </a:spcAft>
              <a:buClr>
                <a:srgbClr val="4F81BD"/>
              </a:buCl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Connaissance  des dirigeants </a:t>
            </a: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p:txBody>
      </p:sp>
      <p:sp>
        <p:nvSpPr>
          <p:cNvPr id="25" name="Rectangle 24"/>
          <p:cNvSpPr/>
          <p:nvPr/>
        </p:nvSpPr>
        <p:spPr>
          <a:xfrm>
            <a:off x="4213342" y="1833683"/>
            <a:ext cx="4301473" cy="373935"/>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400" b="1" kern="0" dirty="0" smtClean="0">
                <a:solidFill>
                  <a:prstClr val="black"/>
                </a:solidFill>
                <a:latin typeface="Calibri"/>
                <a:cs typeface="+mn-cs"/>
              </a:rPr>
              <a:t>Objectifs associés </a:t>
            </a:r>
            <a:endParaRPr lang="fr-FR" sz="1400" b="1" kern="0" dirty="0">
              <a:solidFill>
                <a:prstClr val="black"/>
              </a:solidFill>
              <a:latin typeface="Calibri"/>
              <a:cs typeface="+mn-cs"/>
            </a:endParaRPr>
          </a:p>
        </p:txBody>
      </p:sp>
      <p:sp>
        <p:nvSpPr>
          <p:cNvPr id="26" name="Rectangle 25"/>
          <p:cNvSpPr>
            <a:spLocks noChangeArrowheads="1"/>
          </p:cNvSpPr>
          <p:nvPr/>
        </p:nvSpPr>
        <p:spPr bwMode="auto">
          <a:xfrm>
            <a:off x="4213342" y="3417967"/>
            <a:ext cx="4301474" cy="803121"/>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just" fontAlgn="auto">
              <a:spcBef>
                <a:spcPts val="0"/>
              </a:spcBef>
              <a:spcAft>
                <a:spcPts val="0"/>
              </a:spcAft>
              <a:buClr>
                <a:srgbClr val="4F81BD"/>
              </a:buCl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Actualisation des informations liées aux dirigeants: </a:t>
            </a:r>
          </a:p>
          <a:p>
            <a:pPr marL="261937" indent="-171450" algn="just" fontAlgn="auto">
              <a:spcBef>
                <a:spcPts val="0"/>
              </a:spcBef>
              <a:spcAft>
                <a:spcPts val="0"/>
              </a:spcAft>
              <a:buClr>
                <a:srgbClr val="4F81BD"/>
              </a:buClr>
              <a:buFontTx/>
              <a:buChar char="-"/>
              <a:defRPr/>
            </a:pPr>
            <a:r>
              <a:rPr lang="fr-FR" sz="1200" kern="0" dirty="0">
                <a:solidFill>
                  <a:schemeClr val="tx1">
                    <a:lumMod val="95000"/>
                    <a:lumOff val="5000"/>
                  </a:schemeClr>
                </a:solidFill>
                <a:latin typeface="Arial Narrow" panose="020B0606020202030204" pitchFamily="34" charset="0"/>
                <a:cs typeface="Calibri" panose="020F0502020204030204" pitchFamily="34" charset="0"/>
              </a:rPr>
              <a:t>Nom des dirigeants, anciens et nouveaux ainsi que le recueil de leurs pièces d’identité</a:t>
            </a:r>
          </a:p>
          <a:p>
            <a:pPr marL="261937" indent="-171450" algn="just" fontAlgn="auto">
              <a:spcBef>
                <a:spcPts val="0"/>
              </a:spcBef>
              <a:spcAft>
                <a:spcPts val="0"/>
              </a:spcAft>
              <a:buClr>
                <a:srgbClr val="4F81BD"/>
              </a:buClr>
              <a:buFontTx/>
              <a:buChar cha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Appréciation de la réputation des dirigeants</a:t>
            </a:r>
          </a:p>
        </p:txBody>
      </p:sp>
      <p:sp>
        <p:nvSpPr>
          <p:cNvPr id="27" name="Rectangle 26"/>
          <p:cNvSpPr/>
          <p:nvPr/>
        </p:nvSpPr>
        <p:spPr>
          <a:xfrm>
            <a:off x="2318309" y="1843253"/>
            <a:ext cx="1732012" cy="354797"/>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400" b="1" kern="0" dirty="0" smtClean="0">
                <a:solidFill>
                  <a:prstClr val="black"/>
                </a:solidFill>
                <a:latin typeface="Calibri"/>
                <a:cs typeface="+mn-cs"/>
              </a:rPr>
              <a:t>Activités/Fonctions</a:t>
            </a:r>
            <a:endParaRPr lang="fr-FR" sz="1400" b="1" kern="0" dirty="0">
              <a:solidFill>
                <a:prstClr val="black"/>
              </a:solidFill>
              <a:latin typeface="Calibri"/>
              <a:cs typeface="+mn-cs"/>
            </a:endParaRPr>
          </a:p>
        </p:txBody>
      </p:sp>
      <p:sp>
        <p:nvSpPr>
          <p:cNvPr id="28" name="Rectangle 20"/>
          <p:cNvSpPr>
            <a:spLocks noChangeArrowheads="1"/>
          </p:cNvSpPr>
          <p:nvPr/>
        </p:nvSpPr>
        <p:spPr bwMode="auto">
          <a:xfrm>
            <a:off x="2318309" y="2344185"/>
            <a:ext cx="1732012" cy="946171"/>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ctr" fontAlgn="auto">
              <a:spcBef>
                <a:spcPts val="0"/>
              </a:spcBef>
              <a:spcAft>
                <a:spcPts val="0"/>
              </a:spcAft>
              <a:buClr>
                <a:srgbClr val="4F81BD"/>
              </a:buCl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Actualisation des informations générales</a:t>
            </a: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p:txBody>
      </p:sp>
      <p:sp>
        <p:nvSpPr>
          <p:cNvPr id="29" name="Rectangle 20"/>
          <p:cNvSpPr>
            <a:spLocks noChangeArrowheads="1"/>
          </p:cNvSpPr>
          <p:nvPr/>
        </p:nvSpPr>
        <p:spPr bwMode="auto">
          <a:xfrm>
            <a:off x="2328039" y="4291654"/>
            <a:ext cx="1753901" cy="937545"/>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just" fontAlgn="auto">
              <a:spcBef>
                <a:spcPts val="0"/>
              </a:spcBef>
              <a:spcAft>
                <a:spcPts val="0"/>
              </a:spcAft>
              <a:buClr>
                <a:srgbClr val="4F81BD"/>
              </a:buClr>
            </a:pPr>
            <a:endParaRPr lang="fr-FR" sz="1200" kern="0" dirty="0" smtClean="0">
              <a:solidFill>
                <a:schemeClr val="tx1">
                  <a:lumMod val="95000"/>
                  <a:lumOff val="5000"/>
                </a:schemeClr>
              </a:solidFill>
              <a:latin typeface="Arial Narrow" panose="020B0606020202030204" pitchFamily="34" charset="0"/>
              <a:cs typeface="Calibri" panose="020F0502020204030204" pitchFamily="34" charset="0"/>
            </a:endParaRPr>
          </a:p>
          <a:p>
            <a:pPr marL="90487" algn="ctr" fontAlgn="auto">
              <a:spcBef>
                <a:spcPts val="0"/>
              </a:spcBef>
              <a:spcAft>
                <a:spcPts val="0"/>
              </a:spcAft>
              <a:buClr>
                <a:srgbClr val="4F81BD"/>
              </a:buCl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Connaissance de l’actionnariat</a:t>
            </a: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a:p>
            <a:pPr marL="90487" algn="just" fontAlgn="auto">
              <a:spcBef>
                <a:spcPts val="0"/>
              </a:spcBef>
              <a:spcAft>
                <a:spcPts val="0"/>
              </a:spcAft>
              <a:buClr>
                <a:srgbClr val="4F81BD"/>
              </a:buClr>
            </a:pP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p:txBody>
      </p:sp>
      <p:sp>
        <p:nvSpPr>
          <p:cNvPr id="30" name="Rectangle 29"/>
          <p:cNvSpPr>
            <a:spLocks noChangeArrowheads="1"/>
          </p:cNvSpPr>
          <p:nvPr/>
        </p:nvSpPr>
        <p:spPr bwMode="auto">
          <a:xfrm>
            <a:off x="4213342" y="4291654"/>
            <a:ext cx="4283218" cy="937546"/>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just" fontAlgn="auto">
              <a:spcBef>
                <a:spcPts val="600"/>
              </a:spcBef>
              <a:spcAft>
                <a:spcPts val="0"/>
              </a:spcAft>
              <a:buClr>
                <a:srgbClr val="4F81BD"/>
              </a:buCl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Actualisation des informations liées à l’actionnariat: </a:t>
            </a:r>
          </a:p>
          <a:p>
            <a:pPr marL="261937" indent="-171450" fontAlgn="auto">
              <a:spcAft>
                <a:spcPts val="0"/>
              </a:spcAft>
              <a:buClr>
                <a:srgbClr val="4F81BD"/>
              </a:buClr>
              <a:buFontTx/>
              <a:buChar cha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Données sur le capital social (évolution par rapport à la dernière information connue)</a:t>
            </a:r>
          </a:p>
          <a:p>
            <a:pPr marL="261937" indent="-171450" algn="just" fontAlgn="auto">
              <a:spcAft>
                <a:spcPts val="0"/>
              </a:spcAft>
              <a:buClr>
                <a:srgbClr val="4F81BD"/>
              </a:buClr>
              <a:buFontTx/>
              <a:buChar cha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Liste des détenteurs du capital  et du pourcentage de détention  </a:t>
            </a: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p:txBody>
      </p:sp>
      <p:sp>
        <p:nvSpPr>
          <p:cNvPr id="31" name="Rectangle 30"/>
          <p:cNvSpPr>
            <a:spLocks noChangeArrowheads="1"/>
          </p:cNvSpPr>
          <p:nvPr/>
        </p:nvSpPr>
        <p:spPr bwMode="auto">
          <a:xfrm>
            <a:off x="4226524" y="2344185"/>
            <a:ext cx="4288291" cy="963855"/>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261937" indent="-171450" fontAlgn="auto">
              <a:spcBef>
                <a:spcPts val="0"/>
              </a:spcBef>
              <a:spcAft>
                <a:spcPts val="0"/>
              </a:spcAft>
              <a:buClr>
                <a:srgbClr val="4F81BD"/>
              </a:buClr>
              <a:buFontTx/>
              <a:buChar cha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Vérification et actualisation des informations sur la raison sociale, le n° SIREN, forme juridique, adresse, segment marché, secteur d’activité,…</a:t>
            </a:r>
          </a:p>
          <a:p>
            <a:pPr marL="261937" indent="-171450" fontAlgn="auto">
              <a:spcBef>
                <a:spcPts val="0"/>
              </a:spcBef>
              <a:spcAft>
                <a:spcPts val="0"/>
              </a:spcAft>
              <a:buClr>
                <a:srgbClr val="4F81BD"/>
              </a:buClr>
              <a:buFontTx/>
              <a:buChar cha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Obtention des documents actualisés du DRC (cf. référentiel DRC)</a:t>
            </a:r>
          </a:p>
        </p:txBody>
      </p:sp>
      <p:sp>
        <p:nvSpPr>
          <p:cNvPr id="32" name="Rectangle 20"/>
          <p:cNvSpPr>
            <a:spLocks noChangeArrowheads="1"/>
          </p:cNvSpPr>
          <p:nvPr/>
        </p:nvSpPr>
        <p:spPr bwMode="auto">
          <a:xfrm>
            <a:off x="2341613" y="5300879"/>
            <a:ext cx="1753901" cy="504385"/>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just" fontAlgn="auto">
              <a:spcBef>
                <a:spcPts val="0"/>
              </a:spcBef>
              <a:spcAft>
                <a:spcPts val="0"/>
              </a:spcAft>
              <a:buClr>
                <a:srgbClr val="4F81BD"/>
              </a:buCl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Actualisation du </a:t>
            </a:r>
            <a:r>
              <a:rPr lang="fr-FR" sz="1200" kern="0" dirty="0" err="1" smtClean="0">
                <a:solidFill>
                  <a:schemeClr val="tx1">
                    <a:lumMod val="95000"/>
                    <a:lumOff val="5000"/>
                  </a:schemeClr>
                </a:solidFill>
                <a:latin typeface="Arial Narrow" panose="020B0606020202030204" pitchFamily="34" charset="0"/>
                <a:cs typeface="Calibri" panose="020F0502020204030204" pitchFamily="34" charset="0"/>
              </a:rPr>
              <a:t>grappage</a:t>
            </a: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p:txBody>
      </p:sp>
      <p:sp>
        <p:nvSpPr>
          <p:cNvPr id="33" name="Rectangle 32"/>
          <p:cNvSpPr>
            <a:spLocks noChangeArrowheads="1"/>
          </p:cNvSpPr>
          <p:nvPr/>
        </p:nvSpPr>
        <p:spPr bwMode="auto">
          <a:xfrm>
            <a:off x="4203525" y="5303981"/>
            <a:ext cx="4293035" cy="501283"/>
          </a:xfrm>
          <a:prstGeom prst="rect">
            <a:avLst/>
          </a:prstGeom>
          <a:ln w="9525">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0487" algn="just" fontAlgn="auto">
              <a:spcBef>
                <a:spcPts val="0"/>
              </a:spcBef>
              <a:spcAft>
                <a:spcPts val="0"/>
              </a:spcAft>
              <a:buClr>
                <a:srgbClr val="4F81BD"/>
              </a:buClr>
              <a:defRPr/>
            </a:pP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     Mise à jour du </a:t>
            </a:r>
            <a:r>
              <a:rPr lang="fr-FR" sz="1200" kern="0" dirty="0" err="1" smtClean="0">
                <a:solidFill>
                  <a:schemeClr val="tx1">
                    <a:lumMod val="95000"/>
                    <a:lumOff val="5000"/>
                  </a:schemeClr>
                </a:solidFill>
                <a:latin typeface="Arial Narrow" panose="020B0606020202030204" pitchFamily="34" charset="0"/>
                <a:cs typeface="Calibri" panose="020F0502020204030204" pitchFamily="34" charset="0"/>
              </a:rPr>
              <a:t>grappage</a:t>
            </a:r>
            <a:r>
              <a:rPr lang="fr-FR" sz="1200" kern="0" dirty="0" smtClean="0">
                <a:solidFill>
                  <a:schemeClr val="tx1">
                    <a:lumMod val="95000"/>
                    <a:lumOff val="5000"/>
                  </a:schemeClr>
                </a:solidFill>
                <a:latin typeface="Arial Narrow" panose="020B0606020202030204" pitchFamily="34" charset="0"/>
                <a:cs typeface="Calibri" panose="020F0502020204030204" pitchFamily="34" charset="0"/>
              </a:rPr>
              <a:t> </a:t>
            </a:r>
            <a:endParaRPr lang="fr-FR" sz="1200" kern="0" dirty="0">
              <a:solidFill>
                <a:schemeClr val="tx1">
                  <a:lumMod val="95000"/>
                  <a:lumOff val="5000"/>
                </a:schemeClr>
              </a:solidFill>
              <a:latin typeface="Arial Narrow" panose="020B0606020202030204" pitchFamily="34" charset="0"/>
              <a:cs typeface="Calibri" panose="020F0502020204030204" pitchFamily="34" charset="0"/>
            </a:endParaRPr>
          </a:p>
        </p:txBody>
      </p:sp>
      <p:sp>
        <p:nvSpPr>
          <p:cNvPr id="36" name="Rectangle 35"/>
          <p:cNvSpPr/>
          <p:nvPr/>
        </p:nvSpPr>
        <p:spPr>
          <a:xfrm>
            <a:off x="1080705" y="1832905"/>
            <a:ext cx="1074583" cy="374713"/>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400" b="1" kern="0" dirty="0" smtClean="0">
                <a:solidFill>
                  <a:prstClr val="black"/>
                </a:solidFill>
                <a:latin typeface="Calibri"/>
                <a:cs typeface="+mn-cs"/>
              </a:rPr>
              <a:t>Thématique</a:t>
            </a:r>
            <a:endParaRPr lang="fr-FR" sz="1400" b="1" kern="0" dirty="0">
              <a:solidFill>
                <a:prstClr val="black"/>
              </a:solidFill>
              <a:latin typeface="Calibri"/>
              <a:cs typeface="+mn-cs"/>
            </a:endParaRPr>
          </a:p>
        </p:txBody>
      </p:sp>
      <p:sp>
        <p:nvSpPr>
          <p:cNvPr id="37" name="Rectangle 20"/>
          <p:cNvSpPr>
            <a:spLocks noChangeArrowheads="1"/>
          </p:cNvSpPr>
          <p:nvPr/>
        </p:nvSpPr>
        <p:spPr bwMode="auto">
          <a:xfrm>
            <a:off x="1080705" y="2344184"/>
            <a:ext cx="1078343" cy="3461079"/>
          </a:xfrm>
          <a:prstGeom prst="rect">
            <a:avLst/>
          </a:prstGeom>
          <a:ln w="3175">
            <a:solidFill>
              <a:schemeClr val="tx1"/>
            </a:solidFill>
            <a:prstDash val="sysDot"/>
          </a:ln>
        </p:spPr>
        <p:style>
          <a:lnRef idx="2">
            <a:schemeClr val="accent2"/>
          </a:lnRef>
          <a:fillRef idx="1">
            <a:schemeClr val="lt1"/>
          </a:fillRef>
          <a:effectRef idx="0">
            <a:schemeClr val="accent2"/>
          </a:effectRef>
          <a:fontRef idx="minor">
            <a:schemeClr val="dk1"/>
          </a:fontRef>
        </p:style>
        <p:txBody>
          <a:bodyPr lIns="36000" tIns="36000" rIns="36000" bIns="36000" anchor="ctr"/>
          <a:lstStyle/>
          <a:p>
            <a:pPr marL="9525" algn="ctr" fontAlgn="auto">
              <a:spcBef>
                <a:spcPts val="0"/>
              </a:spcBef>
              <a:spcAft>
                <a:spcPts val="0"/>
              </a:spcAft>
              <a:buClr>
                <a:srgbClr val="4F81BD"/>
              </a:buClr>
              <a:defRPr/>
            </a:pPr>
            <a:r>
              <a:rPr lang="fr-FR" sz="1200" b="1" kern="0" dirty="0" smtClean="0">
                <a:solidFill>
                  <a:prstClr val="black"/>
                </a:solidFill>
                <a:latin typeface="Arial Narrow" panose="020B0606020202030204" pitchFamily="34" charset="0"/>
                <a:cs typeface="Calibri" panose="020F0502020204030204" pitchFamily="34" charset="0"/>
              </a:rPr>
              <a:t>Connaissance </a:t>
            </a:r>
          </a:p>
          <a:p>
            <a:pPr marL="9525" algn="ctr" fontAlgn="auto">
              <a:spcBef>
                <a:spcPts val="0"/>
              </a:spcBef>
              <a:spcAft>
                <a:spcPts val="0"/>
              </a:spcAft>
              <a:buClr>
                <a:srgbClr val="4F81BD"/>
              </a:buClr>
              <a:defRPr/>
            </a:pPr>
            <a:r>
              <a:rPr lang="fr-FR" sz="1200" b="1" kern="0" dirty="0">
                <a:solidFill>
                  <a:prstClr val="black"/>
                </a:solidFill>
                <a:latin typeface="Arial Narrow" panose="020B0606020202030204" pitchFamily="34" charset="0"/>
                <a:cs typeface="Calibri" panose="020F0502020204030204" pitchFamily="34" charset="0"/>
              </a:rPr>
              <a:t>C</a:t>
            </a:r>
            <a:r>
              <a:rPr lang="fr-FR" sz="1200" b="1" kern="0" dirty="0" smtClean="0">
                <a:solidFill>
                  <a:prstClr val="black"/>
                </a:solidFill>
                <a:latin typeface="Arial Narrow" panose="020B0606020202030204" pitchFamily="34" charset="0"/>
                <a:cs typeface="Calibri" panose="020F0502020204030204" pitchFamily="34" charset="0"/>
              </a:rPr>
              <a:t>lient</a:t>
            </a:r>
          </a:p>
        </p:txBody>
      </p:sp>
      <p:sp>
        <p:nvSpPr>
          <p:cNvPr id="3" name="Rectangle 2"/>
          <p:cNvSpPr/>
          <p:nvPr/>
        </p:nvSpPr>
        <p:spPr>
          <a:xfrm>
            <a:off x="8007397" y="4592161"/>
            <a:ext cx="184731" cy="276999"/>
          </a:xfrm>
          <a:prstGeom prst="rect">
            <a:avLst/>
          </a:prstGeom>
        </p:spPr>
        <p:txBody>
          <a:bodyPr wrap="none">
            <a:spAutoFit/>
          </a:bodyPr>
          <a:lstStyle/>
          <a:p>
            <a:endParaRPr lang="fr-FR" sz="1200" dirty="0">
              <a:solidFill>
                <a:srgbClr val="C00000"/>
              </a:solidFill>
            </a:endParaRPr>
          </a:p>
        </p:txBody>
      </p:sp>
      <p:sp>
        <p:nvSpPr>
          <p:cNvPr id="23" name="Titre 8"/>
          <p:cNvSpPr txBox="1">
            <a:spLocks/>
          </p:cNvSpPr>
          <p:nvPr/>
        </p:nvSpPr>
        <p:spPr>
          <a:xfrm>
            <a:off x="1080705" y="260648"/>
            <a:ext cx="6731655"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2 - ETAPES DE LA REVISION ANNUELLE </a:t>
            </a:r>
          </a:p>
          <a:p>
            <a:pPr marL="265113" indent="-265113"/>
            <a:r>
              <a:rPr lang="fr-FR" sz="1800" b="0" dirty="0" smtClean="0"/>
              <a:t>	2.1 TOP CC – CONNAISSANCE CLIENT</a:t>
            </a:r>
            <a:endParaRPr lang="fr-FR" sz="1800" b="0" dirty="0"/>
          </a:p>
        </p:txBody>
      </p:sp>
      <p:sp>
        <p:nvSpPr>
          <p:cNvPr id="34" name="Pentagone 33"/>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35" name="ZoneTexte 34"/>
          <p:cNvSpPr txBox="1"/>
          <p:nvPr/>
        </p:nvSpPr>
        <p:spPr>
          <a:xfrm rot="16200000">
            <a:off x="-558055" y="1607035"/>
            <a:ext cx="1512168" cy="307777"/>
          </a:xfrm>
          <a:prstGeom prst="rect">
            <a:avLst/>
          </a:prstGeom>
          <a:noFill/>
        </p:spPr>
        <p:txBody>
          <a:bodyPr wrap="square" rtlCol="0">
            <a:spAutoFit/>
          </a:bodyPr>
          <a:lstStyle/>
          <a:p>
            <a:r>
              <a:rPr lang="fr-FR" sz="1400" b="1" dirty="0" smtClean="0"/>
              <a:t>TOP CC</a:t>
            </a:r>
          </a:p>
        </p:txBody>
      </p:sp>
      <p:sp>
        <p:nvSpPr>
          <p:cNvPr id="38" name="Chevron 37"/>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9" name="ZoneTexte 38"/>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40" name="Chevron 39"/>
          <p:cNvSpPr/>
          <p:nvPr/>
        </p:nvSpPr>
        <p:spPr>
          <a:xfrm rot="5400000">
            <a:off x="-783329" y="5555459"/>
            <a:ext cx="1995177"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1" name="ZoneTexte 40"/>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sp>
        <p:nvSpPr>
          <p:cNvPr id="42" name="Rectangle 41"/>
          <p:cNvSpPr/>
          <p:nvPr/>
        </p:nvSpPr>
        <p:spPr>
          <a:xfrm>
            <a:off x="467544" y="1158751"/>
            <a:ext cx="6696744" cy="338554"/>
          </a:xfrm>
          <a:prstGeom prst="rect">
            <a:avLst/>
          </a:prstGeom>
        </p:spPr>
        <p:txBody>
          <a:bodyPr wrap="square">
            <a:spAutoFit/>
          </a:bodyPr>
          <a:lstStyle/>
          <a:p>
            <a:pPr>
              <a:spcAft>
                <a:spcPts val="600"/>
              </a:spcAft>
            </a:pPr>
            <a:r>
              <a:rPr lang="fr-FR" sz="1600" b="1" dirty="0" smtClean="0"/>
              <a:t>2.1.2 / </a:t>
            </a:r>
            <a:r>
              <a:rPr lang="fr-FR" sz="1600" b="1" u="sng" dirty="0" smtClean="0"/>
              <a:t>Mise à jour de la Connaissance Client</a:t>
            </a:r>
          </a:p>
        </p:txBody>
      </p:sp>
    </p:spTree>
    <p:extLst>
      <p:ext uri="{BB962C8B-B14F-4D97-AF65-F5344CB8AC3E}">
        <p14:creationId xmlns:p14="http://schemas.microsoft.com/office/powerpoint/2010/main" val="233221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9</a:t>
            </a:fld>
            <a:endParaRPr lang="fr-FR" dirty="0">
              <a:solidFill>
                <a:schemeClr val="tx1"/>
              </a:solidFill>
            </a:endParaRPr>
          </a:p>
        </p:txBody>
      </p:sp>
      <p:sp>
        <p:nvSpPr>
          <p:cNvPr id="7" name="Rectangle 6"/>
          <p:cNvSpPr/>
          <p:nvPr/>
        </p:nvSpPr>
        <p:spPr>
          <a:xfrm>
            <a:off x="683568" y="1660625"/>
            <a:ext cx="8205232" cy="3847207"/>
          </a:xfrm>
          <a:prstGeom prst="rect">
            <a:avLst/>
          </a:prstGeom>
        </p:spPr>
        <p:txBody>
          <a:bodyPr wrap="square">
            <a:spAutoFit/>
          </a:bodyPr>
          <a:lstStyle/>
          <a:p>
            <a:pPr marL="285750" indent="-285750" algn="just">
              <a:spcAft>
                <a:spcPts val="1200"/>
              </a:spcAft>
              <a:buClr>
                <a:srgbClr val="FF0000"/>
              </a:buClr>
              <a:buFont typeface="Wingdings" panose="05000000000000000000" pitchFamily="2" charset="2"/>
              <a:buChar char="Ø"/>
            </a:pPr>
            <a:r>
              <a:rPr lang="fr-FR" sz="1600" b="1" dirty="0" smtClean="0"/>
              <a:t>1/ Mettre le DRC en conformité </a:t>
            </a:r>
            <a:r>
              <a:rPr lang="fr-FR" sz="1600" dirty="0" smtClean="0">
                <a:sym typeface="Wingdings" panose="05000000000000000000" pitchFamily="2" charset="2"/>
              </a:rPr>
              <a:t> </a:t>
            </a:r>
            <a:r>
              <a:rPr lang="fr-FR" sz="1400" dirty="0" smtClean="0">
                <a:sym typeface="Wingdings" panose="05000000000000000000" pitchFamily="2" charset="2"/>
                <a:hlinkClick r:id="rId2"/>
              </a:rPr>
              <a:t>Lien référentiel DRC</a:t>
            </a:r>
            <a:endParaRPr lang="fr-FR" sz="1400" dirty="0" smtClean="0">
              <a:sym typeface="Wingdings" panose="05000000000000000000" pitchFamily="2" charset="2"/>
            </a:endParaRPr>
          </a:p>
          <a:p>
            <a:pPr marL="285750" indent="-285750" algn="just">
              <a:spcAft>
                <a:spcPts val="1200"/>
              </a:spcAft>
              <a:buClr>
                <a:srgbClr val="FF0000"/>
              </a:buClr>
              <a:buFont typeface="Wingdings" panose="05000000000000000000" pitchFamily="2" charset="2"/>
              <a:buChar char="Ø"/>
            </a:pPr>
            <a:r>
              <a:rPr lang="fr-FR" sz="1400" b="1" dirty="0" smtClean="0">
                <a:sym typeface="Wingdings" panose="05000000000000000000" pitchFamily="2" charset="2"/>
              </a:rPr>
              <a:t>2/ </a:t>
            </a:r>
            <a:r>
              <a:rPr lang="fr-FR" sz="1600" b="1" dirty="0"/>
              <a:t>Interroger </a:t>
            </a:r>
            <a:r>
              <a:rPr lang="fr-FR" sz="1600" b="1" dirty="0" smtClean="0"/>
              <a:t>et analyser les </a:t>
            </a:r>
            <a:r>
              <a:rPr lang="fr-FR" sz="1600" b="1" dirty="0"/>
              <a:t>fichiers réglementaires Banque de France en exécutant le script Synapse de Révision </a:t>
            </a:r>
            <a:r>
              <a:rPr lang="fr-FR" sz="1600" b="1" dirty="0" smtClean="0"/>
              <a:t>Annuelle</a:t>
            </a:r>
            <a:r>
              <a:rPr lang="fr-FR" sz="1400" b="1" dirty="0" smtClean="0"/>
              <a:t>. </a:t>
            </a:r>
            <a:r>
              <a:rPr lang="fr-FR" sz="1400" dirty="0"/>
              <a:t>Numériser le document PDF </a:t>
            </a:r>
            <a:r>
              <a:rPr lang="fr-FR" sz="1400" dirty="0" smtClean="0"/>
              <a:t>Synapse </a:t>
            </a:r>
            <a:r>
              <a:rPr lang="fr-FR" sz="1400" dirty="0"/>
              <a:t>dans DSC, Sujet REVISION / nature REVISION ANNUELLE avec comme description « </a:t>
            </a:r>
            <a:r>
              <a:rPr lang="fr-FR" sz="1400" dirty="0" smtClean="0"/>
              <a:t>SYNAPSE» complétée par </a:t>
            </a:r>
            <a:r>
              <a:rPr lang="fr-FR" sz="1400" dirty="0"/>
              <a:t>la date d’exécution du </a:t>
            </a:r>
            <a:r>
              <a:rPr lang="fr-FR" sz="1400" dirty="0" smtClean="0"/>
              <a:t>script</a:t>
            </a:r>
            <a:r>
              <a:rPr lang="fr-FR" sz="1400" dirty="0" smtClean="0">
                <a:solidFill>
                  <a:srgbClr val="FF0000"/>
                </a:solidFill>
              </a:rPr>
              <a:t>.</a:t>
            </a:r>
            <a:endParaRPr lang="fr-FR" sz="1400" dirty="0" smtClean="0">
              <a:solidFill>
                <a:srgbClr val="FF0000"/>
              </a:solidFill>
              <a:sym typeface="Wingdings" panose="05000000000000000000" pitchFamily="2" charset="2"/>
            </a:endParaRPr>
          </a:p>
          <a:p>
            <a:pPr marL="285750" indent="-285750" algn="just">
              <a:spcAft>
                <a:spcPts val="1200"/>
              </a:spcAft>
              <a:buClr>
                <a:srgbClr val="FF0000"/>
              </a:buClr>
              <a:buFont typeface="Wingdings" panose="05000000000000000000" pitchFamily="2" charset="2"/>
              <a:buChar char="Ø"/>
            </a:pPr>
            <a:r>
              <a:rPr lang="fr-FR" sz="1600" b="1" dirty="0">
                <a:sym typeface="Wingdings" panose="05000000000000000000" pitchFamily="2" charset="2"/>
              </a:rPr>
              <a:t>3</a:t>
            </a:r>
            <a:r>
              <a:rPr lang="fr-FR" sz="1600" b="1" dirty="0" smtClean="0">
                <a:sym typeface="Wingdings" panose="05000000000000000000" pitchFamily="2" charset="2"/>
              </a:rPr>
              <a:t>/ Vérifier et le cas échéant actualiser les données administratives</a:t>
            </a:r>
            <a:r>
              <a:rPr lang="fr-FR" sz="1400" b="1" dirty="0" smtClean="0">
                <a:sym typeface="Wingdings" panose="05000000000000000000" pitchFamily="2" charset="2"/>
              </a:rPr>
              <a:t> </a:t>
            </a:r>
            <a:r>
              <a:rPr lang="fr-FR" sz="1400" dirty="0" smtClean="0">
                <a:sym typeface="Wingdings" panose="05000000000000000000" pitchFamily="2" charset="2"/>
              </a:rPr>
              <a:t>notamment</a:t>
            </a:r>
            <a:r>
              <a:rPr lang="fr-FR" sz="1400" b="1" dirty="0" smtClean="0">
                <a:sym typeface="Wingdings" panose="05000000000000000000" pitchFamily="2" charset="2"/>
              </a:rPr>
              <a:t> </a:t>
            </a:r>
            <a:r>
              <a:rPr lang="fr-FR" sz="1400" dirty="0" smtClean="0">
                <a:sym typeface="Wingdings" panose="05000000000000000000" pitchFamily="2" charset="2"/>
              </a:rPr>
              <a:t>en cas de notification d’anomalies en cliquant sur </a:t>
            </a:r>
            <a:r>
              <a:rPr lang="fr-FR" sz="1600" b="1" dirty="0" smtClean="0">
                <a:sym typeface="Wingdings" panose="05000000000000000000" pitchFamily="2" charset="2"/>
              </a:rPr>
              <a:t>Rafraichir SIREN</a:t>
            </a:r>
            <a:r>
              <a:rPr lang="fr-FR" sz="1400" b="1" dirty="0" smtClean="0">
                <a:sym typeface="Wingdings" panose="05000000000000000000" pitchFamily="2" charset="2"/>
              </a:rPr>
              <a:t>. </a:t>
            </a:r>
          </a:p>
          <a:p>
            <a:pPr marL="285750" indent="-285750" algn="just">
              <a:spcAft>
                <a:spcPts val="1200"/>
              </a:spcAft>
              <a:buClr>
                <a:srgbClr val="FF0000"/>
              </a:buClr>
              <a:buFont typeface="Wingdings" panose="05000000000000000000" pitchFamily="2" charset="2"/>
              <a:buChar char="Ø"/>
            </a:pPr>
            <a:r>
              <a:rPr lang="fr-FR" sz="1400" b="1" dirty="0">
                <a:sym typeface="Wingdings" panose="05000000000000000000" pitchFamily="2" charset="2"/>
              </a:rPr>
              <a:t>4</a:t>
            </a:r>
            <a:r>
              <a:rPr lang="fr-FR" sz="1400" b="1" dirty="0" smtClean="0">
                <a:sym typeface="Wingdings" panose="05000000000000000000" pitchFamily="2" charset="2"/>
              </a:rPr>
              <a:t>/ </a:t>
            </a:r>
            <a:r>
              <a:rPr lang="fr-FR" sz="1600" b="1" dirty="0" smtClean="0">
                <a:sym typeface="Wingdings" panose="05000000000000000000" pitchFamily="2" charset="2"/>
              </a:rPr>
              <a:t>Mettre en conformité les liens </a:t>
            </a:r>
            <a:r>
              <a:rPr lang="fr-FR" sz="1400" b="1" dirty="0" smtClean="0">
                <a:sym typeface="Wingdings" panose="05000000000000000000" pitchFamily="2" charset="2"/>
              </a:rPr>
              <a:t>: </a:t>
            </a:r>
            <a:r>
              <a:rPr lang="fr-FR" sz="1400" dirty="0" smtClean="0">
                <a:sym typeface="Wingdings" panose="05000000000000000000" pitchFamily="2" charset="2"/>
              </a:rPr>
              <a:t>accès via la synthèse client  Liens</a:t>
            </a:r>
          </a:p>
          <a:p>
            <a:pPr marL="265113" algn="just">
              <a:spcAft>
                <a:spcPts val="1200"/>
              </a:spcAft>
            </a:pPr>
            <a:r>
              <a:rPr lang="fr-FR" sz="1400" dirty="0"/>
              <a:t>Les liens attendus doivent refléter la constitution de la structure en terme de liens Dirigeants / Bénéficiaires Effectifs / Opérationnels Banque à distance. La création d’un Interlocuteur impose la saisie d’au moins un moyen de contact ( téléphone fixe ou portable, mail) et des justificatifs obligatoires (pièces d’identité..). En cas d’évolution de la structure, les liens sont à mettre à jour</a:t>
            </a:r>
            <a:r>
              <a:rPr lang="fr-FR" sz="1400" dirty="0" smtClean="0"/>
              <a:t>.</a:t>
            </a:r>
          </a:p>
          <a:p>
            <a:pPr marL="265113" algn="just">
              <a:spcAft>
                <a:spcPts val="1200"/>
              </a:spcAft>
            </a:pPr>
            <a:r>
              <a:rPr lang="fr-FR" sz="1400" b="1" dirty="0" smtClean="0"/>
              <a:t>Prendre </a:t>
            </a:r>
            <a:r>
              <a:rPr lang="fr-FR" sz="1400" b="1" dirty="0"/>
              <a:t>en compte les documents statuts, KBIS, liasses fiscales et la connaissance du client afin d’effectuer la mise à jour sur le poste de travail</a:t>
            </a:r>
            <a:r>
              <a:rPr lang="fr-FR" sz="1400" b="1" dirty="0" smtClean="0"/>
              <a:t>.</a:t>
            </a:r>
            <a:endParaRPr lang="fr-FR" sz="1400" b="1" dirty="0"/>
          </a:p>
        </p:txBody>
      </p:sp>
      <p:sp>
        <p:nvSpPr>
          <p:cNvPr id="3" name="Rectangle 2"/>
          <p:cNvSpPr/>
          <p:nvPr/>
        </p:nvSpPr>
        <p:spPr>
          <a:xfrm>
            <a:off x="8007397" y="4267184"/>
            <a:ext cx="184731" cy="276999"/>
          </a:xfrm>
          <a:prstGeom prst="rect">
            <a:avLst/>
          </a:prstGeom>
        </p:spPr>
        <p:txBody>
          <a:bodyPr wrap="none">
            <a:spAutoFit/>
          </a:bodyPr>
          <a:lstStyle/>
          <a:p>
            <a:endParaRPr lang="fr-FR" sz="1200" dirty="0">
              <a:solidFill>
                <a:srgbClr val="C00000"/>
              </a:solidFill>
            </a:endParaRPr>
          </a:p>
        </p:txBody>
      </p:sp>
      <p:sp>
        <p:nvSpPr>
          <p:cNvPr id="23" name="Titre 8"/>
          <p:cNvSpPr txBox="1">
            <a:spLocks/>
          </p:cNvSpPr>
          <p:nvPr/>
        </p:nvSpPr>
        <p:spPr>
          <a:xfrm>
            <a:off x="1080705" y="260648"/>
            <a:ext cx="6731655"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2 - ETAPES DE LA REVISION ANNUELLE </a:t>
            </a:r>
          </a:p>
          <a:p>
            <a:pPr marL="265113" indent="-265113"/>
            <a:r>
              <a:rPr lang="fr-FR" sz="1800" b="0" dirty="0" smtClean="0"/>
              <a:t>	2.1 TOP CC – CONNAISSANCE CLIENT</a:t>
            </a:r>
            <a:endParaRPr lang="fr-FR" sz="1800" b="0" dirty="0"/>
          </a:p>
        </p:txBody>
      </p:sp>
      <p:sp>
        <p:nvSpPr>
          <p:cNvPr id="34" name="Pentagone 33"/>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35" name="ZoneTexte 34"/>
          <p:cNvSpPr txBox="1"/>
          <p:nvPr/>
        </p:nvSpPr>
        <p:spPr>
          <a:xfrm rot="16200000">
            <a:off x="-558055" y="1607035"/>
            <a:ext cx="1512168" cy="307777"/>
          </a:xfrm>
          <a:prstGeom prst="rect">
            <a:avLst/>
          </a:prstGeom>
          <a:noFill/>
        </p:spPr>
        <p:txBody>
          <a:bodyPr wrap="square" rtlCol="0">
            <a:spAutoFit/>
          </a:bodyPr>
          <a:lstStyle/>
          <a:p>
            <a:r>
              <a:rPr lang="fr-FR" sz="1400" b="1" dirty="0" smtClean="0"/>
              <a:t>TOP CC</a:t>
            </a:r>
          </a:p>
        </p:txBody>
      </p:sp>
      <p:sp>
        <p:nvSpPr>
          <p:cNvPr id="38" name="Chevron 37"/>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9" name="ZoneTexte 38"/>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40" name="Chevron 39"/>
          <p:cNvSpPr/>
          <p:nvPr/>
        </p:nvSpPr>
        <p:spPr>
          <a:xfrm rot="5400000">
            <a:off x="-783329" y="5555459"/>
            <a:ext cx="1995177"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1" name="ZoneTexte 40"/>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sp>
        <p:nvSpPr>
          <p:cNvPr id="42" name="Rectangle 41"/>
          <p:cNvSpPr/>
          <p:nvPr/>
        </p:nvSpPr>
        <p:spPr>
          <a:xfrm>
            <a:off x="467544" y="1114525"/>
            <a:ext cx="6696744" cy="338554"/>
          </a:xfrm>
          <a:prstGeom prst="rect">
            <a:avLst/>
          </a:prstGeom>
        </p:spPr>
        <p:txBody>
          <a:bodyPr wrap="square">
            <a:spAutoFit/>
          </a:bodyPr>
          <a:lstStyle/>
          <a:p>
            <a:pPr>
              <a:spcAft>
                <a:spcPts val="600"/>
              </a:spcAft>
            </a:pPr>
            <a:r>
              <a:rPr lang="fr-FR" sz="1600" b="1" dirty="0" smtClean="0"/>
              <a:t>2.1.2 / </a:t>
            </a:r>
            <a:r>
              <a:rPr lang="fr-FR" sz="1600" b="1" u="sng" dirty="0" smtClean="0"/>
              <a:t>Mise à jour de la Connaissance Client</a:t>
            </a:r>
          </a:p>
        </p:txBody>
      </p:sp>
    </p:spTree>
    <p:extLst>
      <p:ext uri="{BB962C8B-B14F-4D97-AF65-F5344CB8AC3E}">
        <p14:creationId xmlns:p14="http://schemas.microsoft.com/office/powerpoint/2010/main" val="1878848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95536" y="1056757"/>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10</a:t>
            </a:fld>
            <a:endParaRPr lang="fr-FR" dirty="0">
              <a:solidFill>
                <a:schemeClr val="tx1"/>
              </a:solidFill>
            </a:endParaRPr>
          </a:p>
        </p:txBody>
      </p:sp>
      <p:sp>
        <p:nvSpPr>
          <p:cNvPr id="3" name="Rectangle 2"/>
          <p:cNvSpPr/>
          <p:nvPr/>
        </p:nvSpPr>
        <p:spPr>
          <a:xfrm>
            <a:off x="7503341" y="4046804"/>
            <a:ext cx="184731" cy="276999"/>
          </a:xfrm>
          <a:prstGeom prst="rect">
            <a:avLst/>
          </a:prstGeom>
        </p:spPr>
        <p:txBody>
          <a:bodyPr wrap="none">
            <a:spAutoFit/>
          </a:bodyPr>
          <a:lstStyle/>
          <a:p>
            <a:endParaRPr lang="fr-FR" sz="1200" dirty="0">
              <a:solidFill>
                <a:srgbClr val="C00000"/>
              </a:solidFill>
            </a:endParaRPr>
          </a:p>
        </p:txBody>
      </p:sp>
      <p:sp>
        <p:nvSpPr>
          <p:cNvPr id="20" name="Rectangle 19"/>
          <p:cNvSpPr/>
          <p:nvPr/>
        </p:nvSpPr>
        <p:spPr>
          <a:xfrm>
            <a:off x="214258" y="978987"/>
            <a:ext cx="8568951" cy="3247043"/>
          </a:xfrm>
          <a:prstGeom prst="rect">
            <a:avLst/>
          </a:prstGeom>
        </p:spPr>
        <p:txBody>
          <a:bodyPr wrap="square">
            <a:spAutoFit/>
          </a:bodyPr>
          <a:lstStyle/>
          <a:p>
            <a:pPr indent="457200" algn="just"/>
            <a:r>
              <a:rPr lang="fr-FR" sz="1600" b="1" dirty="0" smtClean="0"/>
              <a:t>2.1.3 / </a:t>
            </a:r>
            <a:r>
              <a:rPr lang="fr-FR" sz="1600" b="1" u="sng" dirty="0" smtClean="0"/>
              <a:t>Mise en conformité des Bénéficiaires Effectifs</a:t>
            </a:r>
          </a:p>
          <a:p>
            <a:pPr algn="just"/>
            <a:endParaRPr lang="fr-FR" sz="1600" dirty="0" smtClean="0"/>
          </a:p>
          <a:p>
            <a:pPr lvl="1" algn="just"/>
            <a:r>
              <a:rPr lang="fr-FR" sz="1600" dirty="0" smtClean="0">
                <a:solidFill>
                  <a:srgbClr val="FF0000"/>
                </a:solidFill>
                <a:cs typeface="Calibri" panose="020F0502020204030204" pitchFamily="34" charset="0"/>
              </a:rPr>
              <a:t>a) Déterminer si </a:t>
            </a:r>
            <a:r>
              <a:rPr lang="fr-FR" sz="1600" dirty="0">
                <a:solidFill>
                  <a:srgbClr val="FF0000"/>
                </a:solidFill>
                <a:cs typeface="Calibri" panose="020F0502020204030204" pitchFamily="34" charset="0"/>
              </a:rPr>
              <a:t>la catégorie juridique du client nécessite d’identifier les </a:t>
            </a:r>
            <a:r>
              <a:rPr lang="fr-FR" sz="1600" dirty="0" smtClean="0">
                <a:solidFill>
                  <a:srgbClr val="FF0000"/>
                </a:solidFill>
                <a:cs typeface="Calibri" panose="020F0502020204030204" pitchFamily="34" charset="0"/>
              </a:rPr>
              <a:t>Bénéficiaires Effectifs</a:t>
            </a:r>
          </a:p>
          <a:p>
            <a:pPr lvl="1" algn="just">
              <a:spcBef>
                <a:spcPts val="1200"/>
              </a:spcBef>
              <a:buClr>
                <a:srgbClr val="FF0000"/>
              </a:buClr>
              <a:buFont typeface="Wingdings" panose="05000000000000000000" pitchFamily="2" charset="2"/>
              <a:buChar char="Ø"/>
            </a:pPr>
            <a:r>
              <a:rPr lang="fr-FR" sz="1400" b="1" i="1" dirty="0">
                <a:solidFill>
                  <a:schemeClr val="tx1">
                    <a:lumMod val="75000"/>
                    <a:lumOff val="25000"/>
                  </a:schemeClr>
                </a:solidFill>
                <a:cs typeface="Calibri" panose="020F0502020204030204" pitchFamily="34" charset="0"/>
              </a:rPr>
              <a:t>Ouvrir le fichier  </a:t>
            </a:r>
            <a:r>
              <a:rPr lang="fr-FR" sz="1400" b="1" dirty="0" smtClean="0">
                <a:solidFill>
                  <a:schemeClr val="tx1">
                    <a:lumMod val="75000"/>
                    <a:lumOff val="25000"/>
                  </a:schemeClr>
                </a:solidFill>
                <a:cs typeface="Calibri" panose="020F0502020204030204" pitchFamily="34" charset="0"/>
                <a:hlinkClick r:id="rId2"/>
              </a:rPr>
              <a:t>Bénéficiaires Effectifs – Tableau d’identification </a:t>
            </a:r>
            <a:r>
              <a:rPr lang="fr-FR" sz="1400" b="1" dirty="0">
                <a:solidFill>
                  <a:schemeClr val="tx1">
                    <a:lumMod val="75000"/>
                    <a:lumOff val="25000"/>
                  </a:schemeClr>
                </a:solidFill>
                <a:cs typeface="Calibri" panose="020F0502020204030204" pitchFamily="34" charset="0"/>
              </a:rPr>
              <a:t>de la </a:t>
            </a:r>
            <a:r>
              <a:rPr lang="fr-FR" sz="1400" b="1" dirty="0" smtClean="0">
                <a:solidFill>
                  <a:schemeClr val="tx1">
                    <a:lumMod val="75000"/>
                    <a:lumOff val="25000"/>
                  </a:schemeClr>
                </a:solidFill>
                <a:cs typeface="Calibri" panose="020F0502020204030204" pitchFamily="34" charset="0"/>
              </a:rPr>
              <a:t>Rubrique des Commerciaux</a:t>
            </a:r>
          </a:p>
          <a:p>
            <a:pPr lvl="1" algn="just">
              <a:spcBef>
                <a:spcPts val="1200"/>
              </a:spcBef>
              <a:buClr>
                <a:srgbClr val="FF0000"/>
              </a:buClr>
              <a:buFont typeface="Wingdings" panose="05000000000000000000" pitchFamily="2" charset="2"/>
              <a:buChar char="Ø"/>
            </a:pPr>
            <a:r>
              <a:rPr lang="fr-FR" sz="1400" b="1" i="1" dirty="0" smtClean="0">
                <a:solidFill>
                  <a:schemeClr val="tx1">
                    <a:lumMod val="75000"/>
                    <a:lumOff val="25000"/>
                  </a:schemeClr>
                </a:solidFill>
                <a:cs typeface="Calibri" panose="020F0502020204030204" pitchFamily="34" charset="0"/>
              </a:rPr>
              <a:t>Saisir </a:t>
            </a:r>
            <a:r>
              <a:rPr lang="fr-FR" sz="1400" b="1" i="1" dirty="0">
                <a:solidFill>
                  <a:schemeClr val="tx1">
                    <a:lumMod val="75000"/>
                    <a:lumOff val="25000"/>
                  </a:schemeClr>
                </a:solidFill>
                <a:cs typeface="Calibri" panose="020F0502020204030204" pitchFamily="34" charset="0"/>
              </a:rPr>
              <a:t>la catégorie juridique du client </a:t>
            </a:r>
            <a:r>
              <a:rPr lang="fr-FR" sz="1400" b="1" dirty="0">
                <a:solidFill>
                  <a:schemeClr val="tx1">
                    <a:lumMod val="75000"/>
                    <a:lumOff val="25000"/>
                  </a:schemeClr>
                </a:solidFill>
                <a:cs typeface="Calibri" panose="020F0502020204030204" pitchFamily="34" charset="0"/>
              </a:rPr>
              <a:t>: </a:t>
            </a:r>
            <a:r>
              <a:rPr lang="fr-FR" sz="1400" dirty="0">
                <a:solidFill>
                  <a:schemeClr val="tx1">
                    <a:lumMod val="75000"/>
                    <a:lumOff val="25000"/>
                  </a:schemeClr>
                </a:solidFill>
                <a:cs typeface="Calibri" panose="020F0502020204030204" pitchFamily="34" charset="0"/>
              </a:rPr>
              <a:t>La catégorie de BE permet d</a:t>
            </a:r>
            <a:r>
              <a:rPr lang="fr-FR" sz="1400" b="1" dirty="0">
                <a:solidFill>
                  <a:schemeClr val="tx1">
                    <a:lumMod val="75000"/>
                    <a:lumOff val="25000"/>
                  </a:schemeClr>
                </a:solidFill>
                <a:cs typeface="Calibri" panose="020F0502020204030204" pitchFamily="34" charset="0"/>
              </a:rPr>
              <a:t>’identifier le besoin en collecte de la liste des BE </a:t>
            </a:r>
            <a:r>
              <a:rPr lang="fr-FR" sz="1400" dirty="0">
                <a:solidFill>
                  <a:schemeClr val="tx1">
                    <a:lumMod val="75000"/>
                    <a:lumOff val="25000"/>
                  </a:schemeClr>
                </a:solidFill>
                <a:cs typeface="Calibri" panose="020F0502020204030204" pitchFamily="34" charset="0"/>
              </a:rPr>
              <a:t>mais aussi les </a:t>
            </a:r>
            <a:r>
              <a:rPr lang="fr-FR" sz="1400" b="1" dirty="0">
                <a:solidFill>
                  <a:schemeClr val="tx1">
                    <a:lumMod val="75000"/>
                    <a:lumOff val="25000"/>
                  </a:schemeClr>
                </a:solidFill>
                <a:cs typeface="Calibri" panose="020F0502020204030204" pitchFamily="34" charset="0"/>
              </a:rPr>
              <a:t>types de bénéficiaires attendus </a:t>
            </a:r>
            <a:r>
              <a:rPr lang="fr-FR" sz="1400" dirty="0">
                <a:solidFill>
                  <a:schemeClr val="tx1">
                    <a:lumMod val="75000"/>
                    <a:lumOff val="25000"/>
                  </a:schemeClr>
                </a:solidFill>
                <a:cs typeface="Calibri" panose="020F0502020204030204" pitchFamily="34" charset="0"/>
              </a:rPr>
              <a:t>: personnes physiques actionnaires, personnes physiques détenant un pouvoir de contrôle</a:t>
            </a:r>
            <a:r>
              <a:rPr lang="fr-FR" sz="1400" dirty="0" smtClean="0">
                <a:solidFill>
                  <a:schemeClr val="tx1">
                    <a:lumMod val="75000"/>
                    <a:lumOff val="25000"/>
                  </a:schemeClr>
                </a:solidFill>
                <a:cs typeface="Calibri" panose="020F0502020204030204" pitchFamily="34" charset="0"/>
              </a:rPr>
              <a:t>…</a:t>
            </a:r>
            <a:endParaRPr lang="fr-FR" sz="1400" b="1" dirty="0" smtClean="0">
              <a:solidFill>
                <a:schemeClr val="tx1">
                  <a:lumMod val="75000"/>
                  <a:lumOff val="25000"/>
                </a:schemeClr>
              </a:solidFill>
              <a:cs typeface="Calibri" panose="020F0502020204030204" pitchFamily="34" charset="0"/>
            </a:endParaRPr>
          </a:p>
          <a:p>
            <a:pPr algn="just">
              <a:spcBef>
                <a:spcPts val="1200"/>
              </a:spcBef>
              <a:buClr>
                <a:srgbClr val="FF0000"/>
              </a:buClr>
            </a:pPr>
            <a:r>
              <a:rPr lang="fr-FR" sz="1600" dirty="0" smtClean="0">
                <a:solidFill>
                  <a:srgbClr val="FF0000"/>
                </a:solidFill>
                <a:cs typeface="Calibri" panose="020F0502020204030204" pitchFamily="34" charset="0"/>
              </a:rPr>
              <a:t>          b) Recueillir, si besoin, la liste des Bénéficiaires Effectifs auprès du client par l’un des moyens suivants :</a:t>
            </a:r>
          </a:p>
          <a:p>
            <a:pPr lvl="1" algn="just">
              <a:spcBef>
                <a:spcPts val="600"/>
              </a:spcBef>
              <a:buClr>
                <a:srgbClr val="FF0000"/>
              </a:buClr>
              <a:buFont typeface="Wingdings" panose="05000000000000000000" pitchFamily="2" charset="2"/>
              <a:buChar char="Ø"/>
            </a:pPr>
            <a:r>
              <a:rPr lang="fr-FR" sz="1400" i="1" dirty="0" smtClean="0">
                <a:solidFill>
                  <a:schemeClr val="tx1">
                    <a:lumMod val="65000"/>
                    <a:lumOff val="35000"/>
                  </a:schemeClr>
                </a:solidFill>
                <a:cs typeface="Calibri" panose="020F0502020204030204" pitchFamily="34" charset="0"/>
              </a:rPr>
              <a:t>Privilégier </a:t>
            </a:r>
            <a:r>
              <a:rPr lang="fr-FR" sz="1400" i="1" dirty="0">
                <a:solidFill>
                  <a:schemeClr val="tx1">
                    <a:lumMod val="65000"/>
                    <a:lumOff val="35000"/>
                  </a:schemeClr>
                </a:solidFill>
                <a:cs typeface="Calibri" panose="020F0502020204030204" pitchFamily="34" charset="0"/>
              </a:rPr>
              <a:t>l</a:t>
            </a:r>
            <a:r>
              <a:rPr lang="fr-FR" sz="1400" b="1" i="1" dirty="0">
                <a:solidFill>
                  <a:schemeClr val="tx1">
                    <a:lumMod val="65000"/>
                    <a:lumOff val="35000"/>
                  </a:schemeClr>
                </a:solidFill>
                <a:cs typeface="Calibri" panose="020F0502020204030204" pitchFamily="34" charset="0"/>
              </a:rPr>
              <a:t>’extrait du Registre National des Bénéficiaires Effectifs (RNBE)</a:t>
            </a:r>
          </a:p>
          <a:p>
            <a:pPr lvl="1" algn="just">
              <a:spcBef>
                <a:spcPts val="600"/>
              </a:spcBef>
              <a:spcAft>
                <a:spcPts val="600"/>
              </a:spcAft>
              <a:buClr>
                <a:srgbClr val="FF0000"/>
              </a:buClr>
              <a:buFont typeface="Wingdings" panose="05000000000000000000" pitchFamily="2" charset="2"/>
              <a:buChar char="Ø"/>
            </a:pPr>
            <a:r>
              <a:rPr lang="fr-FR" sz="1400" i="1" dirty="0">
                <a:solidFill>
                  <a:schemeClr val="tx1">
                    <a:lumMod val="65000"/>
                    <a:lumOff val="35000"/>
                  </a:schemeClr>
                </a:solidFill>
                <a:cs typeface="Calibri" panose="020F0502020204030204" pitchFamily="34" charset="0"/>
              </a:rPr>
              <a:t>A défaut et/ou en attendant l’extrait RNBE, utiliser </a:t>
            </a:r>
            <a:r>
              <a:rPr lang="fr-FR" sz="1400" b="1" i="1" dirty="0" smtClean="0">
                <a:solidFill>
                  <a:schemeClr val="tx1">
                    <a:lumMod val="65000"/>
                    <a:lumOff val="35000"/>
                  </a:schemeClr>
                </a:solidFill>
                <a:cs typeface="Calibri" panose="020F0502020204030204" pitchFamily="34" charset="0"/>
              </a:rPr>
              <a:t>le </a:t>
            </a:r>
            <a:r>
              <a:rPr lang="fr-FR" sz="1400" b="1" i="1" dirty="0">
                <a:solidFill>
                  <a:schemeClr val="tx1">
                    <a:lumMod val="65000"/>
                    <a:lumOff val="35000"/>
                  </a:schemeClr>
                </a:solidFill>
                <a:cs typeface="Calibri" panose="020F0502020204030204" pitchFamily="34" charset="0"/>
              </a:rPr>
              <a:t>formulaire </a:t>
            </a:r>
            <a:r>
              <a:rPr lang="fr-FR" sz="1400" b="1" dirty="0">
                <a:solidFill>
                  <a:schemeClr val="tx1">
                    <a:lumMod val="65000"/>
                    <a:lumOff val="35000"/>
                  </a:schemeClr>
                </a:solidFill>
                <a:cs typeface="Calibri" panose="020F0502020204030204" pitchFamily="34" charset="0"/>
              </a:rPr>
              <a:t>d’auto déclaration </a:t>
            </a:r>
            <a:r>
              <a:rPr lang="fr-FR" sz="1400" b="1" i="1" dirty="0" err="1" smtClean="0">
                <a:solidFill>
                  <a:schemeClr val="tx1">
                    <a:lumMod val="65000"/>
                    <a:lumOff val="35000"/>
                  </a:schemeClr>
                </a:solidFill>
                <a:cs typeface="Calibri" panose="020F0502020204030204" pitchFamily="34" charset="0"/>
              </a:rPr>
              <a:t>MyWay</a:t>
            </a:r>
            <a:endParaRPr lang="fr-FR" sz="1400" b="1" i="1" dirty="0">
              <a:solidFill>
                <a:schemeClr val="tx1">
                  <a:lumMod val="65000"/>
                  <a:lumOff val="35000"/>
                </a:schemeClr>
              </a:solidFill>
              <a:cs typeface="Calibri" panose="020F0502020204030204" pitchFamily="34" charset="0"/>
            </a:endParaRPr>
          </a:p>
          <a:p>
            <a:pPr algn="just">
              <a:buClr>
                <a:srgbClr val="FF0000"/>
              </a:buClr>
            </a:pPr>
            <a:r>
              <a:rPr lang="fr-FR" sz="1200" dirty="0" smtClean="0">
                <a:solidFill>
                  <a:srgbClr val="C00000"/>
                </a:solidFill>
              </a:rPr>
              <a:t>         </a:t>
            </a:r>
            <a:endParaRPr lang="fr-FR" dirty="0" smtClean="0">
              <a:solidFill>
                <a:sysClr val="windowText" lastClr="000000"/>
              </a:solidFill>
            </a:endParaRPr>
          </a:p>
        </p:txBody>
      </p:sp>
      <p:sp>
        <p:nvSpPr>
          <p:cNvPr id="12"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2 - ETAPES DE LA REVISION ANNUELLE </a:t>
            </a:r>
          </a:p>
          <a:p>
            <a:pPr marL="265113" indent="-265113"/>
            <a:r>
              <a:rPr lang="fr-FR" sz="1800" b="0" dirty="0" smtClean="0"/>
              <a:t>	2.1 TOP CC – CONNAISSANCE CLIENT</a:t>
            </a:r>
            <a:endParaRPr lang="fr-FR" sz="1800" b="0" dirty="0"/>
          </a:p>
        </p:txBody>
      </p:sp>
      <p:sp>
        <p:nvSpPr>
          <p:cNvPr id="13" name="Pentagone 12"/>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14" name="ZoneTexte 13"/>
          <p:cNvSpPr txBox="1"/>
          <p:nvPr/>
        </p:nvSpPr>
        <p:spPr>
          <a:xfrm rot="16200000">
            <a:off x="-558055" y="1607035"/>
            <a:ext cx="1512168" cy="307777"/>
          </a:xfrm>
          <a:prstGeom prst="rect">
            <a:avLst/>
          </a:prstGeom>
          <a:noFill/>
        </p:spPr>
        <p:txBody>
          <a:bodyPr wrap="square" rtlCol="0">
            <a:spAutoFit/>
          </a:bodyPr>
          <a:lstStyle/>
          <a:p>
            <a:r>
              <a:rPr lang="fr-FR" sz="1400" b="1" dirty="0" smtClean="0"/>
              <a:t> TOP CC</a:t>
            </a:r>
          </a:p>
        </p:txBody>
      </p:sp>
      <p:sp>
        <p:nvSpPr>
          <p:cNvPr id="15" name="Chevron 14"/>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ZoneTexte 15"/>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17" name="Chevron 16"/>
          <p:cNvSpPr/>
          <p:nvPr/>
        </p:nvSpPr>
        <p:spPr>
          <a:xfrm rot="5400000">
            <a:off x="-783329" y="5555459"/>
            <a:ext cx="1995177"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ZoneTexte 17"/>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sp>
        <p:nvSpPr>
          <p:cNvPr id="4" name="Rectangle 3"/>
          <p:cNvSpPr/>
          <p:nvPr/>
        </p:nvSpPr>
        <p:spPr>
          <a:xfrm>
            <a:off x="60369" y="4242222"/>
            <a:ext cx="8196540" cy="2154436"/>
          </a:xfrm>
          <a:prstGeom prst="rect">
            <a:avLst/>
          </a:prstGeom>
        </p:spPr>
        <p:txBody>
          <a:bodyPr wrap="square">
            <a:spAutoFit/>
          </a:bodyPr>
          <a:lstStyle/>
          <a:p>
            <a:pPr lvl="1">
              <a:spcBef>
                <a:spcPts val="1200"/>
              </a:spcBef>
              <a:spcAft>
                <a:spcPts val="1200"/>
              </a:spcAft>
              <a:buClr>
                <a:srgbClr val="FF0000"/>
              </a:buClr>
            </a:pPr>
            <a:r>
              <a:rPr lang="fr-FR" sz="1600" b="1" dirty="0">
                <a:solidFill>
                  <a:srgbClr val="FF0000"/>
                </a:solidFill>
                <a:cs typeface="Calibri" panose="020F0502020204030204" pitchFamily="34" charset="0"/>
              </a:rPr>
              <a:t>Précisions sur les relations en cours : </a:t>
            </a:r>
          </a:p>
          <a:p>
            <a:pPr lvl="2" algn="just">
              <a:spcBef>
                <a:spcPts val="0"/>
              </a:spcBef>
              <a:spcAft>
                <a:spcPts val="600"/>
              </a:spcAft>
              <a:buClr>
                <a:srgbClr val="FF0000"/>
              </a:buClr>
              <a:buFont typeface="Wingdings" panose="05000000000000000000" pitchFamily="2" charset="2"/>
              <a:buChar char="§"/>
            </a:pPr>
            <a:r>
              <a:rPr lang="fr-FR" sz="1400" dirty="0">
                <a:solidFill>
                  <a:schemeClr val="tx1">
                    <a:lumMod val="65000"/>
                    <a:lumOff val="35000"/>
                  </a:schemeClr>
                </a:solidFill>
                <a:cs typeface="Calibri" panose="020F0502020204030204" pitchFamily="34" charset="0"/>
              </a:rPr>
              <a:t> Une nouvelle </a:t>
            </a:r>
            <a:r>
              <a:rPr lang="fr-FR" sz="1400" b="1" dirty="0">
                <a:solidFill>
                  <a:schemeClr val="tx1">
                    <a:lumMod val="65000"/>
                    <a:lumOff val="35000"/>
                  </a:schemeClr>
                </a:solidFill>
                <a:cs typeface="Calibri" panose="020F0502020204030204" pitchFamily="34" charset="0"/>
              </a:rPr>
              <a:t>vérification des éléments sur les bénéficiaires effectifs </a:t>
            </a:r>
            <a:r>
              <a:rPr lang="fr-FR" sz="1400" dirty="0">
                <a:solidFill>
                  <a:schemeClr val="tx1">
                    <a:lumMod val="65000"/>
                    <a:lumOff val="35000"/>
                  </a:schemeClr>
                </a:solidFill>
                <a:cs typeface="Calibri" panose="020F0502020204030204" pitchFamily="34" charset="0"/>
              </a:rPr>
              <a:t>est effectuée lorsque les informations recueillies à l’occasion de la </a:t>
            </a:r>
            <a:r>
              <a:rPr lang="fr-FR" sz="1400" b="1" dirty="0">
                <a:solidFill>
                  <a:schemeClr val="tx1">
                    <a:lumMod val="65000"/>
                    <a:lumOff val="35000"/>
                  </a:schemeClr>
                </a:solidFill>
                <a:cs typeface="Calibri" panose="020F0502020204030204" pitchFamily="34" charset="0"/>
              </a:rPr>
              <a:t>mise à jour des éléments de connaissance de la relation d’affaires </a:t>
            </a:r>
            <a:r>
              <a:rPr lang="fr-FR" sz="1400" dirty="0">
                <a:solidFill>
                  <a:schemeClr val="tx1">
                    <a:lumMod val="65000"/>
                    <a:lumOff val="35000"/>
                  </a:schemeClr>
                </a:solidFill>
                <a:cs typeface="Calibri" panose="020F0502020204030204" pitchFamily="34" charset="0"/>
              </a:rPr>
              <a:t>indiquent que ces éléments ne sont plus exacts ou pertinents, notamment en cas de modification des statuts et/ou des actionnaires.</a:t>
            </a:r>
          </a:p>
          <a:p>
            <a:pPr lvl="2" algn="just">
              <a:spcBef>
                <a:spcPts val="0"/>
              </a:spcBef>
              <a:spcAft>
                <a:spcPts val="600"/>
              </a:spcAft>
              <a:buClr>
                <a:srgbClr val="FF0000"/>
              </a:buClr>
              <a:buFont typeface="Wingdings" panose="05000000000000000000" pitchFamily="2" charset="2"/>
              <a:buChar char="§"/>
            </a:pPr>
            <a:r>
              <a:rPr lang="fr-FR" sz="1400" dirty="0">
                <a:solidFill>
                  <a:schemeClr val="tx1">
                    <a:lumMod val="65000"/>
                    <a:lumOff val="35000"/>
                  </a:schemeClr>
                </a:solidFill>
                <a:cs typeface="Calibri" panose="020F0502020204030204" pitchFamily="34" charset="0"/>
              </a:rPr>
              <a:t> La </a:t>
            </a:r>
            <a:r>
              <a:rPr lang="fr-FR" sz="1400" b="1" dirty="0">
                <a:solidFill>
                  <a:schemeClr val="tx1">
                    <a:lumMod val="65000"/>
                    <a:lumOff val="35000"/>
                  </a:schemeClr>
                </a:solidFill>
                <a:cs typeface="Calibri" panose="020F0502020204030204" pitchFamily="34" charset="0"/>
              </a:rPr>
              <a:t>périodicité de mise à jour </a:t>
            </a:r>
            <a:r>
              <a:rPr lang="fr-FR" sz="1400" dirty="0">
                <a:solidFill>
                  <a:schemeClr val="tx1">
                    <a:lumMod val="65000"/>
                    <a:lumOff val="35000"/>
                  </a:schemeClr>
                </a:solidFill>
                <a:cs typeface="Calibri" panose="020F0502020204030204" pitchFamily="34" charset="0"/>
              </a:rPr>
              <a:t>de la connaissance client (dont les bénéficiaires effectifs) dépend du niveau de risque de la relation d’affaires.</a:t>
            </a:r>
          </a:p>
          <a:p>
            <a:pPr lvl="2" algn="just">
              <a:spcBef>
                <a:spcPts val="0"/>
              </a:spcBef>
              <a:spcAft>
                <a:spcPts val="600"/>
              </a:spcAft>
              <a:buClr>
                <a:srgbClr val="FF0000"/>
              </a:buClr>
              <a:buFont typeface="Wingdings" panose="05000000000000000000" pitchFamily="2" charset="2"/>
              <a:buChar char="§"/>
            </a:pPr>
            <a:r>
              <a:rPr lang="fr-FR" sz="1400" dirty="0">
                <a:solidFill>
                  <a:schemeClr val="tx1">
                    <a:lumMod val="65000"/>
                    <a:lumOff val="35000"/>
                  </a:schemeClr>
                </a:solidFill>
                <a:cs typeface="Calibri" panose="020F0502020204030204" pitchFamily="34" charset="0"/>
              </a:rPr>
              <a:t> Le </a:t>
            </a:r>
            <a:r>
              <a:rPr lang="fr-FR" sz="1400" b="1" dirty="0">
                <a:solidFill>
                  <a:schemeClr val="tx1">
                    <a:lumMod val="65000"/>
                    <a:lumOff val="35000"/>
                  </a:schemeClr>
                </a:solidFill>
                <a:cs typeface="Calibri" panose="020F0502020204030204" pitchFamily="34" charset="0"/>
              </a:rPr>
              <a:t>formulaire n’est donc pas systématiquement soumis aux clients en cours de relation</a:t>
            </a:r>
            <a:r>
              <a:rPr lang="fr-FR" sz="1400" dirty="0">
                <a:solidFill>
                  <a:schemeClr val="tx1">
                    <a:lumMod val="65000"/>
                    <a:lumOff val="35000"/>
                  </a:schemeClr>
                </a:solidFill>
                <a:cs typeface="Calibri" panose="020F0502020204030204" pitchFamily="34" charset="0"/>
              </a:rPr>
              <a:t>.</a:t>
            </a:r>
          </a:p>
        </p:txBody>
      </p:sp>
    </p:spTree>
    <p:extLst>
      <p:ext uri="{BB962C8B-B14F-4D97-AF65-F5344CB8AC3E}">
        <p14:creationId xmlns:p14="http://schemas.microsoft.com/office/powerpoint/2010/main" val="24004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95536" y="1056758"/>
            <a:ext cx="8424936" cy="765886"/>
          </a:xfrm>
          <a:prstGeom prst="rect">
            <a:avLst/>
          </a:prstGeom>
          <a:noFill/>
        </p:spPr>
        <p:txBody>
          <a:bodyPr wrap="square" rtlCol="0">
            <a:no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11</a:t>
            </a:fld>
            <a:endParaRPr lang="fr-FR" dirty="0">
              <a:solidFill>
                <a:schemeClr val="tx1"/>
              </a:solidFill>
            </a:endParaRPr>
          </a:p>
        </p:txBody>
      </p:sp>
      <p:sp>
        <p:nvSpPr>
          <p:cNvPr id="11"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2.1 TOP CC - connaissance client</a:t>
            </a:r>
            <a:endParaRPr lang="fr-FR" sz="1800" b="0" dirty="0"/>
          </a:p>
        </p:txBody>
      </p:sp>
      <p:sp>
        <p:nvSpPr>
          <p:cNvPr id="12" name="Rectangle 11"/>
          <p:cNvSpPr/>
          <p:nvPr/>
        </p:nvSpPr>
        <p:spPr>
          <a:xfrm>
            <a:off x="615589" y="5184904"/>
            <a:ext cx="8695003" cy="908392"/>
          </a:xfrm>
          <a:prstGeom prst="rect">
            <a:avLst/>
          </a:prstGeom>
        </p:spPr>
        <p:txBody>
          <a:bodyPr wrap="square">
            <a:noAutofit/>
          </a:bodyPr>
          <a:lstStyle/>
          <a:p>
            <a:pPr marL="285750" lvl="1" indent="-285750">
              <a:spcBef>
                <a:spcPts val="1200"/>
              </a:spcBef>
              <a:spcAft>
                <a:spcPts val="600"/>
              </a:spcAft>
              <a:buClr>
                <a:srgbClr val="FF0000"/>
              </a:buClr>
              <a:buFont typeface="Wingdings" panose="05000000000000000000" pitchFamily="2" charset="2"/>
              <a:buChar char="Ø"/>
              <a:defRPr/>
            </a:pPr>
            <a:r>
              <a:rPr lang="fr-FR" sz="1400" b="1" dirty="0" smtClean="0"/>
              <a:t>Effectuer l’EAI ou procéder à son actualisation </a:t>
            </a:r>
            <a:r>
              <a:rPr lang="fr-FR" sz="1400" dirty="0"/>
              <a:t>si des changements de circonstances sont détectés.</a:t>
            </a:r>
            <a:endParaRPr lang="fr-FR" sz="1400" dirty="0" smtClean="0"/>
          </a:p>
          <a:p>
            <a:pPr marL="742950" lvl="2" indent="-285750">
              <a:buClr>
                <a:srgbClr val="FF0000"/>
              </a:buClr>
              <a:buFont typeface="Wingdings" panose="05000000000000000000" pitchFamily="2" charset="2"/>
              <a:buChar char="ü"/>
              <a:defRPr/>
            </a:pPr>
            <a:r>
              <a:rPr lang="fr-FR" sz="1200" dirty="0" smtClean="0">
                <a:hlinkClick r:id="rId2"/>
              </a:rPr>
              <a:t>Lien vers la </a:t>
            </a:r>
            <a:r>
              <a:rPr lang="fr-FR" sz="1200" dirty="0">
                <a:hlinkClick r:id="rId2"/>
              </a:rPr>
              <a:t>procédure Gérer l’auto-certification FATCA / EAI </a:t>
            </a:r>
            <a:r>
              <a:rPr lang="fr-FR" sz="1200" dirty="0" smtClean="0">
                <a:hlinkClick r:id="rId2"/>
              </a:rPr>
              <a:t> </a:t>
            </a:r>
            <a:r>
              <a:rPr lang="fr-FR" sz="1200" dirty="0" smtClean="0"/>
              <a:t>	</a:t>
            </a:r>
          </a:p>
          <a:p>
            <a:pPr marL="742950" lvl="2" indent="-285750">
              <a:buClr>
                <a:srgbClr val="FF0000"/>
              </a:buClr>
              <a:buFont typeface="Wingdings" panose="05000000000000000000" pitchFamily="2" charset="2"/>
              <a:buChar char="ü"/>
              <a:defRPr/>
            </a:pPr>
            <a:r>
              <a:rPr lang="fr-FR" sz="1200" dirty="0" smtClean="0">
                <a:solidFill>
                  <a:srgbClr val="C00000"/>
                </a:solidFill>
                <a:hlinkClick r:id="rId3"/>
              </a:rPr>
              <a:t>Lien vers la notice client EAI</a:t>
            </a:r>
            <a:r>
              <a:rPr lang="fr-FR" sz="1200" dirty="0" smtClean="0">
                <a:solidFill>
                  <a:srgbClr val="C00000"/>
                </a:solidFill>
              </a:rPr>
              <a:t>        </a:t>
            </a:r>
            <a:r>
              <a:rPr lang="fr-FR" dirty="0" smtClean="0">
                <a:solidFill>
                  <a:sysClr val="windowText" lastClr="000000"/>
                </a:solidFill>
              </a:rPr>
              <a:t>			</a:t>
            </a:r>
            <a:endParaRPr lang="fr-FR" dirty="0">
              <a:solidFill>
                <a:sysClr val="windowText" lastClr="000000"/>
              </a:solidFill>
            </a:endParaRPr>
          </a:p>
          <a:p>
            <a:endParaRPr lang="fr-FR" sz="1400" dirty="0"/>
          </a:p>
          <a:p>
            <a:pPr marL="0" lvl="1">
              <a:spcBef>
                <a:spcPts val="1200"/>
              </a:spcBef>
              <a:buClr>
                <a:srgbClr val="FF0000"/>
              </a:buClr>
              <a:defRPr/>
            </a:pPr>
            <a:r>
              <a:rPr lang="fr-FR" sz="1200" dirty="0" smtClean="0"/>
              <a:t>	</a:t>
            </a:r>
            <a:r>
              <a:rPr lang="fr-FR" sz="1200" dirty="0" smtClean="0">
                <a:solidFill>
                  <a:srgbClr val="C00000"/>
                </a:solidFill>
              </a:rPr>
              <a:t>		         </a:t>
            </a:r>
            <a:endParaRPr lang="fr-FR" dirty="0">
              <a:solidFill>
                <a:srgbClr val="581D74"/>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sp>
        <p:nvSpPr>
          <p:cNvPr id="25" name="Pentagone 24"/>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26" name="ZoneTexte 25"/>
          <p:cNvSpPr txBox="1"/>
          <p:nvPr/>
        </p:nvSpPr>
        <p:spPr>
          <a:xfrm rot="16200000">
            <a:off x="-558055" y="1607035"/>
            <a:ext cx="1512168" cy="307777"/>
          </a:xfrm>
          <a:prstGeom prst="rect">
            <a:avLst/>
          </a:prstGeom>
          <a:noFill/>
        </p:spPr>
        <p:txBody>
          <a:bodyPr wrap="square" rtlCol="0">
            <a:spAutoFit/>
          </a:bodyPr>
          <a:lstStyle/>
          <a:p>
            <a:r>
              <a:rPr lang="fr-FR" sz="1400" b="1" dirty="0" smtClean="0"/>
              <a:t> TOP CC</a:t>
            </a:r>
          </a:p>
        </p:txBody>
      </p:sp>
      <p:sp>
        <p:nvSpPr>
          <p:cNvPr id="27" name="Chevron 26"/>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ZoneTexte 27"/>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29" name="Chevron 28"/>
          <p:cNvSpPr/>
          <p:nvPr/>
        </p:nvSpPr>
        <p:spPr>
          <a:xfrm rot="5400000">
            <a:off x="-783329" y="5555459"/>
            <a:ext cx="1995177"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0" name="ZoneTexte 29"/>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sp>
        <p:nvSpPr>
          <p:cNvPr id="5" name="Rectangle 4"/>
          <p:cNvSpPr/>
          <p:nvPr/>
        </p:nvSpPr>
        <p:spPr>
          <a:xfrm>
            <a:off x="1907704" y="1056757"/>
            <a:ext cx="576064" cy="2840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615589" y="1065986"/>
            <a:ext cx="8204883" cy="756657"/>
          </a:xfrm>
          <a:prstGeom prst="rect">
            <a:avLst/>
          </a:prstGeom>
        </p:spPr>
        <p:txBody>
          <a:bodyPr wrap="square">
            <a:noAutofit/>
          </a:bodyPr>
          <a:lstStyle/>
          <a:p>
            <a:pPr marL="285750" indent="-285750" algn="just">
              <a:buClr>
                <a:schemeClr val="accent1"/>
              </a:buClr>
              <a:buFont typeface="Wingdings" panose="05000000000000000000" pitchFamily="2" charset="2"/>
              <a:buChar char="Ø"/>
            </a:pPr>
            <a:r>
              <a:rPr lang="fr-FR" sz="1400" b="1" dirty="0" smtClean="0"/>
              <a:t>Un lien Bénéficiaire effectif doit être créé pour toute personne physique</a:t>
            </a:r>
            <a:r>
              <a:rPr lang="fr-FR" sz="1400" dirty="0" smtClean="0"/>
              <a:t> qui détient, directement ou indirectement, plus de 25% du capital ou des droits de vote de la société, soit exerce, par tout autre moyen, un pouvoir de contrôle sur la personne morale.</a:t>
            </a:r>
            <a:r>
              <a:rPr lang="fr-FR" dirty="0" smtClean="0">
                <a:solidFill>
                  <a:srgbClr val="581D74"/>
                </a:solidFill>
              </a:rPr>
              <a:t>	      </a:t>
            </a:r>
            <a:r>
              <a:rPr lang="fr-FR" sz="1200" dirty="0">
                <a:solidFill>
                  <a:srgbClr val="C00000"/>
                </a:solidFill>
              </a:rPr>
              <a:t>	</a:t>
            </a:r>
            <a:r>
              <a:rPr lang="fr-FR" sz="1200" dirty="0" smtClean="0">
                <a:solidFill>
                  <a:srgbClr val="C00000"/>
                </a:solidFill>
              </a:rPr>
              <a:t>					         </a:t>
            </a:r>
            <a:endParaRPr lang="fr-FR" dirty="0">
              <a:solidFill>
                <a:srgbClr val="581D74"/>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grpSp>
        <p:nvGrpSpPr>
          <p:cNvPr id="9" name="Groupe 8"/>
          <p:cNvGrpSpPr/>
          <p:nvPr/>
        </p:nvGrpSpPr>
        <p:grpSpPr>
          <a:xfrm>
            <a:off x="1080705" y="1911341"/>
            <a:ext cx="7351496" cy="3140376"/>
            <a:chOff x="1080705" y="1911341"/>
            <a:chExt cx="7351496" cy="3140376"/>
          </a:xfrm>
        </p:grpSpPr>
        <p:pic>
          <p:nvPicPr>
            <p:cNvPr id="6146" name="Image 6"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705" y="1911341"/>
              <a:ext cx="7351496" cy="3140376"/>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9" name="Rectangle à coins arrondis 18"/>
            <p:cNvSpPr/>
            <p:nvPr/>
          </p:nvSpPr>
          <p:spPr>
            <a:xfrm>
              <a:off x="2267744" y="2149437"/>
              <a:ext cx="1149556" cy="331144"/>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2" name="Rectangle à coins arrondis 21"/>
            <p:cNvSpPr/>
            <p:nvPr/>
          </p:nvSpPr>
          <p:spPr>
            <a:xfrm>
              <a:off x="2339752" y="4296521"/>
              <a:ext cx="1152128" cy="54563"/>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3" name="Rectangle à coins arrondis 22"/>
            <p:cNvSpPr/>
            <p:nvPr/>
          </p:nvSpPr>
          <p:spPr>
            <a:xfrm>
              <a:off x="3565902" y="3917576"/>
              <a:ext cx="1152128" cy="70043"/>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4" name="Rectangle à coins arrondis 23"/>
            <p:cNvSpPr/>
            <p:nvPr/>
          </p:nvSpPr>
          <p:spPr>
            <a:xfrm>
              <a:off x="3563888" y="3729317"/>
              <a:ext cx="1152128" cy="70043"/>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1" name="Rectangle à coins arrondis 30"/>
            <p:cNvSpPr/>
            <p:nvPr/>
          </p:nvSpPr>
          <p:spPr>
            <a:xfrm>
              <a:off x="3563888" y="4085784"/>
              <a:ext cx="1152128" cy="70043"/>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3426703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95536" y="1056757"/>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12</a:t>
            </a:fld>
            <a:endParaRPr lang="fr-FR" dirty="0">
              <a:solidFill>
                <a:schemeClr val="tx1"/>
              </a:solidFill>
            </a:endParaRPr>
          </a:p>
        </p:txBody>
      </p:sp>
      <p:sp>
        <p:nvSpPr>
          <p:cNvPr id="3" name="Rectangle 2"/>
          <p:cNvSpPr/>
          <p:nvPr/>
        </p:nvSpPr>
        <p:spPr>
          <a:xfrm>
            <a:off x="7503341" y="4046804"/>
            <a:ext cx="184731" cy="276999"/>
          </a:xfrm>
          <a:prstGeom prst="rect">
            <a:avLst/>
          </a:prstGeom>
        </p:spPr>
        <p:txBody>
          <a:bodyPr wrap="none">
            <a:spAutoFit/>
          </a:bodyPr>
          <a:lstStyle/>
          <a:p>
            <a:endParaRPr lang="fr-FR" sz="1200" dirty="0">
              <a:solidFill>
                <a:srgbClr val="C00000"/>
              </a:solidFill>
            </a:endParaRPr>
          </a:p>
        </p:txBody>
      </p:sp>
      <p:sp>
        <p:nvSpPr>
          <p:cNvPr id="20" name="Rectangle 19">
            <a:hlinkClick r:id="rId2" action="ppaction://hlinkpres?slideindex=1&amp;slidetitle="/>
          </p:cNvPr>
          <p:cNvSpPr/>
          <p:nvPr/>
        </p:nvSpPr>
        <p:spPr>
          <a:xfrm>
            <a:off x="701533" y="836711"/>
            <a:ext cx="7542875" cy="1610029"/>
          </a:xfrm>
          <a:prstGeom prst="rect">
            <a:avLst/>
          </a:prstGeom>
        </p:spPr>
        <p:txBody>
          <a:bodyPr wrap="square">
            <a:noAutofit/>
          </a:bodyPr>
          <a:lstStyle/>
          <a:p>
            <a:pPr>
              <a:spcBef>
                <a:spcPts val="1200"/>
              </a:spcBef>
              <a:buClr>
                <a:srgbClr val="FF0000"/>
              </a:buClr>
            </a:pPr>
            <a:endParaRPr lang="fr-FR" sz="1400" dirty="0">
              <a:solidFill>
                <a:schemeClr val="tx1">
                  <a:lumMod val="65000"/>
                  <a:lumOff val="35000"/>
                </a:schemeClr>
              </a:solidFill>
              <a:latin typeface="Calibri" panose="020F0502020204030204" pitchFamily="34" charset="0"/>
              <a:cs typeface="Calibri" panose="020F0502020204030204" pitchFamily="34" charset="0"/>
            </a:endParaRPr>
          </a:p>
          <a:p>
            <a:pPr>
              <a:spcBef>
                <a:spcPts val="1200"/>
              </a:spcBef>
              <a:buClr>
                <a:srgbClr val="FF0000"/>
              </a:buClr>
            </a:pPr>
            <a:r>
              <a:rPr lang="fr-FR" sz="1600" b="1" dirty="0" smtClean="0"/>
              <a:t>2.1.4 / </a:t>
            </a:r>
            <a:r>
              <a:rPr lang="fr-FR" sz="1600" b="1" u="sng" dirty="0" smtClean="0"/>
              <a:t>Grappage</a:t>
            </a:r>
            <a:r>
              <a:rPr lang="fr-FR" sz="1600" u="sng" dirty="0" smtClean="0"/>
              <a:t>: </a:t>
            </a:r>
            <a:r>
              <a:rPr lang="fr-FR" sz="1600" u="sng" dirty="0" smtClean="0">
                <a:hlinkClick r:id="rId2" action="ppaction://hlinkpres?slideindex=1&amp;slidetitle="/>
              </a:rPr>
              <a:t>lien vers la procédure</a:t>
            </a:r>
            <a:endParaRPr lang="fr-FR" sz="1600" u="sng" dirty="0" smtClean="0"/>
          </a:p>
          <a:p>
            <a:pPr>
              <a:spcBef>
                <a:spcPts val="1200"/>
              </a:spcBef>
              <a:buClr>
                <a:srgbClr val="FF0000"/>
              </a:buClr>
            </a:pPr>
            <a:r>
              <a:rPr lang="fr-FR" sz="1600" dirty="0" smtClean="0"/>
              <a:t>Accès </a:t>
            </a:r>
            <a:r>
              <a:rPr lang="fr-FR" sz="1600" b="1" dirty="0"/>
              <a:t>via </a:t>
            </a:r>
            <a:r>
              <a:rPr lang="fr-FR" sz="1600" b="1" dirty="0" smtClean="0"/>
              <a:t>la connaissance client du PCM </a:t>
            </a:r>
            <a:r>
              <a:rPr lang="fr-FR" sz="1600" b="1" dirty="0" smtClean="0">
                <a:sym typeface="Wingdings" panose="05000000000000000000" pitchFamily="2" charset="2"/>
              </a:rPr>
              <a:t></a:t>
            </a:r>
            <a:r>
              <a:rPr lang="fr-FR" sz="1600" b="1" dirty="0" smtClean="0"/>
              <a:t> </a:t>
            </a:r>
            <a:r>
              <a:rPr lang="fr-FR" sz="1600" b="1" dirty="0"/>
              <a:t>rubrique </a:t>
            </a:r>
            <a:r>
              <a:rPr lang="fr-FR" sz="1600" b="1" dirty="0" smtClean="0"/>
              <a:t>Grappage </a:t>
            </a:r>
            <a:endParaRPr lang="fr-FR" sz="1600" dirty="0" smtClean="0"/>
          </a:p>
          <a:p>
            <a:pPr>
              <a:spcBef>
                <a:spcPts val="1200"/>
              </a:spcBef>
              <a:buClr>
                <a:srgbClr val="FF0000"/>
              </a:buClr>
            </a:pPr>
            <a:r>
              <a:rPr lang="fr-FR" sz="1600" dirty="0" smtClean="0"/>
              <a:t>Que la structure fasse partie d’un groupe ou non, il convient de renseigner un type de </a:t>
            </a:r>
            <a:r>
              <a:rPr lang="fr-FR" sz="1600" dirty="0" err="1" smtClean="0"/>
              <a:t>grappage</a:t>
            </a:r>
            <a:r>
              <a:rPr lang="fr-FR" sz="1600" dirty="0" smtClean="0"/>
              <a:t>.</a:t>
            </a:r>
            <a:endParaRPr lang="fr-FR" sz="1600" dirty="0" smtClean="0">
              <a:solidFill>
                <a:schemeClr val="tx1">
                  <a:lumMod val="65000"/>
                  <a:lumOff val="35000"/>
                </a:schemeClr>
              </a:solidFill>
              <a:latin typeface="Calibri" panose="020F0502020204030204" pitchFamily="34" charset="0"/>
              <a:cs typeface="Calibri" panose="020F0502020204030204" pitchFamily="34" charset="0"/>
            </a:endParaRPr>
          </a:p>
          <a:p>
            <a:pPr lvl="2">
              <a:spcBef>
                <a:spcPts val="0"/>
              </a:spcBef>
              <a:spcAft>
                <a:spcPts val="600"/>
              </a:spcAft>
              <a:buClr>
                <a:srgbClr val="FF0000"/>
              </a:buClr>
              <a:buFont typeface="Wingdings" panose="05000000000000000000" pitchFamily="2" charset="2"/>
              <a:buChar char="ü"/>
            </a:pPr>
            <a:endParaRPr lang="fr-FR" sz="1200" dirty="0" smtClean="0">
              <a:solidFill>
                <a:schemeClr val="tx1">
                  <a:lumMod val="65000"/>
                  <a:lumOff val="35000"/>
                </a:schemeClr>
              </a:solidFill>
              <a:latin typeface="Calibri" panose="020F0502020204030204" pitchFamily="34" charset="0"/>
              <a:cs typeface="Calibri" panose="020F0502020204030204" pitchFamily="34" charset="0"/>
            </a:endParaRPr>
          </a:p>
          <a:p>
            <a:pPr lvl="1">
              <a:spcBef>
                <a:spcPts val="0"/>
              </a:spcBef>
              <a:spcAft>
                <a:spcPts val="1200"/>
              </a:spcAft>
              <a:buClr>
                <a:srgbClr val="FF0000"/>
              </a:buClr>
              <a:buFont typeface="Wingdings" panose="05000000000000000000" pitchFamily="2" charset="2"/>
              <a:buChar char="Ø"/>
            </a:pPr>
            <a:endParaRPr lang="fr-FR" sz="1400" b="1" dirty="0">
              <a:solidFill>
                <a:schemeClr val="tx1">
                  <a:lumMod val="65000"/>
                  <a:lumOff val="35000"/>
                </a:schemeClr>
              </a:solidFill>
              <a:latin typeface="Calibri" panose="020F0502020204030204" pitchFamily="34" charset="0"/>
              <a:cs typeface="Calibri" panose="020F0502020204030204" pitchFamily="34" charset="0"/>
            </a:endParaRPr>
          </a:p>
          <a:p>
            <a:pPr>
              <a:spcBef>
                <a:spcPts val="600"/>
              </a:spcBef>
            </a:pPr>
            <a:endParaRPr lang="fr-FR" sz="1100" b="1" kern="0" dirty="0" smtClean="0">
              <a:solidFill>
                <a:schemeClr val="tx1">
                  <a:lumMod val="75000"/>
                  <a:lumOff val="25000"/>
                </a:schemeClr>
              </a:solidFill>
              <a:latin typeface="Calibri" panose="020F0502020204030204" pitchFamily="34" charset="0"/>
              <a:cs typeface="Calibri" panose="020F0502020204030204" pitchFamily="34" charset="0"/>
            </a:endParaRPr>
          </a:p>
          <a:p>
            <a:pPr lvl="1">
              <a:spcBef>
                <a:spcPts val="1200"/>
              </a:spcBef>
              <a:buClr>
                <a:srgbClr val="FF0000"/>
              </a:buClr>
            </a:pPr>
            <a:endParaRPr lang="fr-FR" sz="1400" b="1" dirty="0" smtClean="0">
              <a:solidFill>
                <a:schemeClr val="tx1">
                  <a:lumMod val="75000"/>
                  <a:lumOff val="25000"/>
                </a:schemeClr>
              </a:solidFill>
              <a:cs typeface="Calibri" panose="020F0502020204030204" pitchFamily="34" charset="0"/>
            </a:endParaRPr>
          </a:p>
          <a:p>
            <a:pPr marL="342900" indent="-342900">
              <a:buAutoNum type="arabicParenR"/>
            </a:pPr>
            <a:endParaRPr lang="fr-FR" sz="1600" dirty="0"/>
          </a:p>
          <a:p>
            <a:endParaRPr lang="fr-FR" sz="1600" dirty="0"/>
          </a:p>
          <a:p>
            <a:endParaRPr lang="fr-FR" sz="1600" dirty="0"/>
          </a:p>
          <a:p>
            <a:endParaRPr lang="fr-FR" sz="1600" dirty="0">
              <a:solidFill>
                <a:schemeClr val="tx1">
                  <a:lumMod val="65000"/>
                  <a:lumOff val="35000"/>
                </a:schemeClr>
              </a:solidFill>
            </a:endParaRPr>
          </a:p>
          <a:p>
            <a:pPr fontAlgn="base">
              <a:buClr>
                <a:srgbClr val="C00000"/>
              </a:buClr>
            </a:pPr>
            <a:r>
              <a:rPr lang="fr-FR" sz="1600" dirty="0" smtClean="0"/>
              <a:t>	</a:t>
            </a:r>
            <a:r>
              <a:rPr lang="fr-FR" dirty="0"/>
              <a:t> </a:t>
            </a:r>
            <a:endParaRPr lang="fr-FR" dirty="0" smtClean="0"/>
          </a:p>
          <a:p>
            <a:pPr algn="just" fontAlgn="base"/>
            <a:r>
              <a:rPr lang="fr-FR" dirty="0"/>
              <a:t>	</a:t>
            </a:r>
          </a:p>
          <a:p>
            <a:pPr fontAlgn="base"/>
            <a:endParaRPr lang="fr-FR" sz="1600" dirty="0"/>
          </a:p>
          <a:p>
            <a:pPr algn="just">
              <a:buClr>
                <a:srgbClr val="FF0000"/>
              </a:buClr>
            </a:pPr>
            <a:r>
              <a:rPr lang="fr-FR" dirty="0">
                <a:solidFill>
                  <a:srgbClr val="581D74"/>
                </a:solidFill>
              </a:rPr>
              <a:t>	</a:t>
            </a:r>
            <a:r>
              <a:rPr lang="fr-FR" dirty="0" smtClean="0">
                <a:solidFill>
                  <a:srgbClr val="581D74"/>
                </a:solidFill>
              </a:rPr>
              <a:t>					      </a:t>
            </a:r>
            <a:r>
              <a:rPr lang="fr-FR" sz="1200" dirty="0">
                <a:solidFill>
                  <a:srgbClr val="C00000"/>
                </a:solidFill>
              </a:rPr>
              <a:t>	</a:t>
            </a:r>
            <a:r>
              <a:rPr lang="fr-FR" sz="1200" dirty="0" smtClean="0">
                <a:solidFill>
                  <a:srgbClr val="C00000"/>
                </a:solidFill>
              </a:rPr>
              <a:t>					         </a:t>
            </a:r>
            <a:endParaRPr lang="fr-FR" dirty="0">
              <a:solidFill>
                <a:srgbClr val="581D74"/>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cxnSp>
        <p:nvCxnSpPr>
          <p:cNvPr id="13" name="Connecteur droit avec flèche 12"/>
          <p:cNvCxnSpPr/>
          <p:nvPr/>
        </p:nvCxnSpPr>
        <p:spPr>
          <a:xfrm flipH="1" flipV="1">
            <a:off x="5051887" y="4323803"/>
            <a:ext cx="878774" cy="242164"/>
          </a:xfrm>
          <a:prstGeom prst="straightConnector1">
            <a:avLst/>
          </a:prstGeom>
          <a:noFill/>
          <a:ln w="6350" cap="flat" cmpd="sng" algn="ctr">
            <a:solidFill>
              <a:srgbClr val="4F81BD"/>
            </a:solidFill>
            <a:prstDash val="solid"/>
            <a:miter lim="800000"/>
            <a:tailEnd type="arrow"/>
          </a:ln>
          <a:effectLst/>
        </p:spPr>
      </p:cxnSp>
      <p:sp>
        <p:nvSpPr>
          <p:cNvPr id="15"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2.1 TOP CC - connaissance client</a:t>
            </a:r>
            <a:endParaRPr lang="fr-FR" sz="1800" b="0" dirty="0"/>
          </a:p>
        </p:txBody>
      </p:sp>
      <p:sp>
        <p:nvSpPr>
          <p:cNvPr id="24" name="Pentagone 23"/>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25" name="ZoneTexte 24"/>
          <p:cNvSpPr txBox="1"/>
          <p:nvPr/>
        </p:nvSpPr>
        <p:spPr>
          <a:xfrm rot="16200000">
            <a:off x="-558055" y="1607035"/>
            <a:ext cx="1512168" cy="307777"/>
          </a:xfrm>
          <a:prstGeom prst="rect">
            <a:avLst/>
          </a:prstGeom>
          <a:noFill/>
        </p:spPr>
        <p:txBody>
          <a:bodyPr wrap="square" rtlCol="0">
            <a:spAutoFit/>
          </a:bodyPr>
          <a:lstStyle/>
          <a:p>
            <a:r>
              <a:rPr lang="fr-FR" sz="1400" b="1" dirty="0" smtClean="0"/>
              <a:t>TOP CC</a:t>
            </a:r>
          </a:p>
        </p:txBody>
      </p:sp>
      <p:sp>
        <p:nvSpPr>
          <p:cNvPr id="26" name="Chevron 25"/>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7" name="ZoneTexte 26"/>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28" name="Chevron 27"/>
          <p:cNvSpPr/>
          <p:nvPr/>
        </p:nvSpPr>
        <p:spPr>
          <a:xfrm rot="5400000">
            <a:off x="-783329" y="5555459"/>
            <a:ext cx="1995177"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9" name="ZoneTexte 28"/>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pic>
        <p:nvPicPr>
          <p:cNvPr id="5" name="Image 4"/>
          <p:cNvPicPr>
            <a:picLocks noChangeAspect="1"/>
          </p:cNvPicPr>
          <p:nvPr/>
        </p:nvPicPr>
        <p:blipFill rotWithShape="1">
          <a:blip r:embed="rId3"/>
          <a:srcRect l="67025" t="27600" r="2607" b="19201"/>
          <a:stretch/>
        </p:blipFill>
        <p:spPr>
          <a:xfrm>
            <a:off x="1243123" y="2446740"/>
            <a:ext cx="6276748" cy="3613885"/>
          </a:xfrm>
          <a:prstGeom prst="rect">
            <a:avLst/>
          </a:prstGeom>
        </p:spPr>
      </p:pic>
      <p:sp>
        <p:nvSpPr>
          <p:cNvPr id="4" name="Rectangle 3"/>
          <p:cNvSpPr/>
          <p:nvPr/>
        </p:nvSpPr>
        <p:spPr>
          <a:xfrm>
            <a:off x="3101610" y="4142422"/>
            <a:ext cx="3312368" cy="353214"/>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821088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899592" y="1139078"/>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13</a:t>
            </a:fld>
            <a:endParaRPr lang="fr-FR" dirty="0">
              <a:solidFill>
                <a:schemeClr val="tx1"/>
              </a:solidFill>
            </a:endParaRPr>
          </a:p>
        </p:txBody>
      </p:sp>
      <p:sp>
        <p:nvSpPr>
          <p:cNvPr id="7" name="Rectangle 6"/>
          <p:cNvSpPr/>
          <p:nvPr/>
        </p:nvSpPr>
        <p:spPr>
          <a:xfrm>
            <a:off x="269484" y="1065986"/>
            <a:ext cx="8695003" cy="3447098"/>
          </a:xfrm>
          <a:prstGeom prst="rect">
            <a:avLst/>
          </a:prstGeom>
        </p:spPr>
        <p:txBody>
          <a:bodyPr wrap="square">
            <a:spAutoFit/>
          </a:bodyPr>
          <a:lstStyle/>
          <a:p>
            <a:endParaRPr lang="fr-FR" sz="1600" dirty="0"/>
          </a:p>
          <a:p>
            <a:endParaRPr lang="fr-FR" sz="1600" dirty="0"/>
          </a:p>
          <a:p>
            <a:endParaRPr lang="fr-FR" sz="1600" dirty="0"/>
          </a:p>
          <a:p>
            <a:endParaRPr lang="fr-FR" sz="1600" dirty="0">
              <a:solidFill>
                <a:schemeClr val="tx1">
                  <a:lumMod val="65000"/>
                  <a:lumOff val="35000"/>
                </a:schemeClr>
              </a:solidFill>
            </a:endParaRPr>
          </a:p>
          <a:p>
            <a:pPr fontAlgn="base">
              <a:buClr>
                <a:srgbClr val="C00000"/>
              </a:buClr>
            </a:pPr>
            <a:r>
              <a:rPr lang="fr-FR" sz="1600" dirty="0" smtClean="0"/>
              <a:t>	</a:t>
            </a:r>
            <a:r>
              <a:rPr lang="fr-FR" dirty="0"/>
              <a:t> </a:t>
            </a:r>
            <a:endParaRPr lang="fr-FR" dirty="0" smtClean="0"/>
          </a:p>
          <a:p>
            <a:pPr algn="just" fontAlgn="base"/>
            <a:r>
              <a:rPr lang="fr-FR" dirty="0"/>
              <a:t>	</a:t>
            </a:r>
          </a:p>
          <a:p>
            <a:pPr fontAlgn="base"/>
            <a:endParaRPr lang="fr-FR" sz="1600" dirty="0"/>
          </a:p>
          <a:p>
            <a:pPr algn="just">
              <a:buClr>
                <a:srgbClr val="FF0000"/>
              </a:buClr>
            </a:pPr>
            <a:r>
              <a:rPr lang="fr-FR" dirty="0">
                <a:solidFill>
                  <a:srgbClr val="581D74"/>
                </a:solidFill>
              </a:rPr>
              <a:t>	</a:t>
            </a:r>
            <a:r>
              <a:rPr lang="fr-FR" dirty="0" smtClean="0">
                <a:solidFill>
                  <a:srgbClr val="581D74"/>
                </a:solidFill>
              </a:rPr>
              <a:t>				</a:t>
            </a:r>
            <a:endParaRPr lang="fr-FR" sz="1200" dirty="0" smtClean="0">
              <a:solidFill>
                <a:srgbClr val="C00000"/>
              </a:solidFill>
            </a:endParaRPr>
          </a:p>
          <a:p>
            <a:pPr algn="just">
              <a:buClr>
                <a:srgbClr val="FF0000"/>
              </a:buClr>
            </a:pPr>
            <a:r>
              <a:rPr lang="fr-FR" sz="1200" dirty="0">
                <a:solidFill>
                  <a:srgbClr val="C00000"/>
                </a:solidFill>
              </a:rPr>
              <a:t>	</a:t>
            </a:r>
            <a:r>
              <a:rPr lang="fr-FR" sz="1200" dirty="0" smtClean="0">
                <a:solidFill>
                  <a:srgbClr val="C00000"/>
                </a:solidFill>
              </a:rPr>
              <a:t>					         </a:t>
            </a:r>
            <a:endParaRPr lang="fr-FR" dirty="0">
              <a:solidFill>
                <a:srgbClr val="581D74"/>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sp>
        <p:nvSpPr>
          <p:cNvPr id="1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2 - ETAPES DE LA REVISION ANNUELLE </a:t>
            </a:r>
          </a:p>
          <a:p>
            <a:pPr marL="265113" indent="-265113"/>
            <a:r>
              <a:rPr lang="fr-FR" sz="1800" b="0" dirty="0" smtClean="0"/>
              <a:t>	2.1 TOP CC - connaissance client</a:t>
            </a:r>
            <a:endParaRPr lang="fr-FR" sz="1800" b="0" dirty="0"/>
          </a:p>
        </p:txBody>
      </p:sp>
      <p:sp>
        <p:nvSpPr>
          <p:cNvPr id="11" name="Rectangle 10"/>
          <p:cNvSpPr/>
          <p:nvPr/>
        </p:nvSpPr>
        <p:spPr>
          <a:xfrm>
            <a:off x="953560" y="1092066"/>
            <a:ext cx="7902915" cy="4016484"/>
          </a:xfrm>
          <a:prstGeom prst="rect">
            <a:avLst/>
          </a:prstGeom>
        </p:spPr>
        <p:txBody>
          <a:bodyPr wrap="square">
            <a:spAutoFit/>
          </a:bodyPr>
          <a:lstStyle/>
          <a:p>
            <a:pPr>
              <a:spcAft>
                <a:spcPts val="600"/>
              </a:spcAft>
            </a:pPr>
            <a:r>
              <a:rPr lang="fr-FR" sz="1600" b="1" dirty="0" smtClean="0"/>
              <a:t>2.1.5 / </a:t>
            </a:r>
            <a:r>
              <a:rPr lang="fr-FR" sz="1600" b="1" u="sng" dirty="0" smtClean="0"/>
              <a:t>Actualisation du TOP CC : </a:t>
            </a:r>
            <a:r>
              <a:rPr lang="fr-FR" sz="1600" b="1" u="sng" dirty="0" smtClean="0">
                <a:hlinkClick r:id="rId2" action="ppaction://hlinkfile"/>
              </a:rPr>
              <a:t>Mode opératoire TOP CC</a:t>
            </a:r>
            <a:endParaRPr lang="fr-FR" sz="1600" b="1" u="sng" dirty="0" smtClean="0"/>
          </a:p>
          <a:p>
            <a:pPr marL="285750" indent="-285750">
              <a:buClr>
                <a:schemeClr val="accent1"/>
              </a:buClr>
              <a:buFont typeface="Wingdings" panose="05000000000000000000" pitchFamily="2" charset="2"/>
              <a:buChar char="Ø"/>
            </a:pPr>
            <a:r>
              <a:rPr lang="fr-FR" sz="1600" b="1" dirty="0" smtClean="0"/>
              <a:t>S’assurer que le TOP CC est </a:t>
            </a:r>
            <a:r>
              <a:rPr lang="fr-FR" sz="1600" b="1" dirty="0">
                <a:solidFill>
                  <a:schemeClr val="accent6">
                    <a:lumMod val="50000"/>
                  </a:schemeClr>
                </a:solidFill>
              </a:rPr>
              <a:t>V</a:t>
            </a:r>
            <a:r>
              <a:rPr lang="fr-FR" sz="1600" b="1" dirty="0" smtClean="0">
                <a:solidFill>
                  <a:schemeClr val="accent6">
                    <a:lumMod val="50000"/>
                  </a:schemeClr>
                </a:solidFill>
              </a:rPr>
              <a:t>ert</a:t>
            </a:r>
            <a:r>
              <a:rPr lang="fr-FR" sz="1600" dirty="0" smtClean="0"/>
              <a:t> et faire </a:t>
            </a:r>
            <a:r>
              <a:rPr lang="fr-FR" sz="1600" b="1" u="sng" dirty="0" smtClean="0"/>
              <a:t>Valider les données </a:t>
            </a:r>
            <a:r>
              <a:rPr lang="fr-FR" sz="1600" dirty="0" smtClean="0"/>
              <a:t>afin de positionner la date d’actualisation à la date du jour et que la date limite de fin d’actualisation soit recalculée.</a:t>
            </a:r>
            <a:endParaRPr lang="fr-FR" sz="1600" dirty="0"/>
          </a:p>
          <a:p>
            <a:endParaRPr lang="fr-FR" sz="1600" dirty="0"/>
          </a:p>
          <a:p>
            <a:endParaRPr lang="fr-FR" sz="1600" dirty="0"/>
          </a:p>
          <a:p>
            <a:endParaRPr lang="fr-FR" sz="1600" dirty="0">
              <a:solidFill>
                <a:schemeClr val="tx1">
                  <a:lumMod val="65000"/>
                  <a:lumOff val="35000"/>
                </a:schemeClr>
              </a:solidFill>
            </a:endParaRPr>
          </a:p>
          <a:p>
            <a:pPr fontAlgn="base">
              <a:buClr>
                <a:srgbClr val="C00000"/>
              </a:buClr>
            </a:pPr>
            <a:r>
              <a:rPr lang="fr-FR" sz="1600" dirty="0" smtClean="0"/>
              <a:t>	</a:t>
            </a:r>
            <a:r>
              <a:rPr lang="fr-FR" dirty="0"/>
              <a:t> </a:t>
            </a:r>
            <a:endParaRPr lang="fr-FR" dirty="0" smtClean="0"/>
          </a:p>
          <a:p>
            <a:pPr algn="just" fontAlgn="base"/>
            <a:r>
              <a:rPr lang="fr-FR" dirty="0"/>
              <a:t>	</a:t>
            </a:r>
          </a:p>
          <a:p>
            <a:pPr fontAlgn="base"/>
            <a:endParaRPr lang="fr-FR" sz="1600" dirty="0"/>
          </a:p>
          <a:p>
            <a:pPr algn="just">
              <a:buClr>
                <a:srgbClr val="FF0000"/>
              </a:buClr>
            </a:pPr>
            <a:r>
              <a:rPr lang="fr-FR" dirty="0">
                <a:solidFill>
                  <a:srgbClr val="581D74"/>
                </a:solidFill>
              </a:rPr>
              <a:t>	</a:t>
            </a:r>
            <a:r>
              <a:rPr lang="fr-FR" dirty="0" smtClean="0">
                <a:solidFill>
                  <a:srgbClr val="581D74"/>
                </a:solidFill>
              </a:rPr>
              <a:t>					      </a:t>
            </a:r>
            <a:r>
              <a:rPr lang="fr-FR" sz="1200" dirty="0">
                <a:solidFill>
                  <a:srgbClr val="C00000"/>
                </a:solidFill>
              </a:rPr>
              <a:t>	</a:t>
            </a:r>
            <a:r>
              <a:rPr lang="fr-FR" sz="1200" dirty="0" smtClean="0">
                <a:solidFill>
                  <a:srgbClr val="C00000"/>
                </a:solidFill>
              </a:rPr>
              <a:t>					         </a:t>
            </a:r>
            <a:endParaRPr lang="fr-FR" dirty="0">
              <a:solidFill>
                <a:srgbClr val="581D74"/>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sp>
        <p:nvSpPr>
          <p:cNvPr id="22" name="Pentagone 21"/>
          <p:cNvSpPr/>
          <p:nvPr/>
        </p:nvSpPr>
        <p:spPr>
          <a:xfrm rot="5400000">
            <a:off x="-846574" y="1717672"/>
            <a:ext cx="2095682" cy="333761"/>
          </a:xfrm>
          <a:prstGeom prst="homePlat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fr-FR" sz="1600" b="1" dirty="0">
              <a:solidFill>
                <a:schemeClr val="tx1"/>
              </a:solidFill>
            </a:endParaRPr>
          </a:p>
        </p:txBody>
      </p:sp>
      <p:sp>
        <p:nvSpPr>
          <p:cNvPr id="23" name="ZoneTexte 22"/>
          <p:cNvSpPr txBox="1"/>
          <p:nvPr/>
        </p:nvSpPr>
        <p:spPr>
          <a:xfrm rot="16200000">
            <a:off x="-558055" y="1607035"/>
            <a:ext cx="1512168" cy="307777"/>
          </a:xfrm>
          <a:prstGeom prst="rect">
            <a:avLst/>
          </a:prstGeom>
          <a:noFill/>
        </p:spPr>
        <p:txBody>
          <a:bodyPr wrap="square" rtlCol="0">
            <a:spAutoFit/>
          </a:bodyPr>
          <a:lstStyle/>
          <a:p>
            <a:r>
              <a:rPr lang="fr-FR" sz="1400" b="1" dirty="0" smtClean="0"/>
              <a:t>TOP CC</a:t>
            </a:r>
          </a:p>
        </p:txBody>
      </p:sp>
      <p:sp>
        <p:nvSpPr>
          <p:cNvPr id="24" name="Chevron 23"/>
          <p:cNvSpPr/>
          <p:nvPr/>
        </p:nvSpPr>
        <p:spPr>
          <a:xfrm rot="5400000">
            <a:off x="-790196" y="3663506"/>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ZoneTexte 24"/>
          <p:cNvSpPr txBox="1"/>
          <p:nvPr/>
        </p:nvSpPr>
        <p:spPr>
          <a:xfrm rot="16200000">
            <a:off x="-548693" y="3585663"/>
            <a:ext cx="1512168" cy="307777"/>
          </a:xfrm>
          <a:prstGeom prst="rect">
            <a:avLst/>
          </a:prstGeom>
          <a:noFill/>
        </p:spPr>
        <p:txBody>
          <a:bodyPr wrap="square" rtlCol="0">
            <a:spAutoFit/>
          </a:bodyPr>
          <a:lstStyle/>
          <a:p>
            <a:r>
              <a:rPr lang="fr-FR" sz="1400" b="1" dirty="0" smtClean="0"/>
              <a:t>Révision Allégée</a:t>
            </a:r>
          </a:p>
        </p:txBody>
      </p:sp>
      <p:sp>
        <p:nvSpPr>
          <p:cNvPr id="21" name="ZoneTexte 20"/>
          <p:cNvSpPr txBox="1"/>
          <p:nvPr/>
        </p:nvSpPr>
        <p:spPr>
          <a:xfrm>
            <a:off x="6948264" y="5681683"/>
            <a:ext cx="1044116" cy="295652"/>
          </a:xfrm>
          <a:prstGeom prst="rect">
            <a:avLst/>
          </a:prstGeom>
          <a:noFill/>
          <a:ln w="28575">
            <a:solidFill>
              <a:srgbClr val="C00000"/>
            </a:solidFill>
          </a:ln>
        </p:spPr>
        <p:txBody>
          <a:bodyPr wrap="square" rtlCol="0">
            <a:noAutofit/>
          </a:bodyPr>
          <a:lstStyle/>
          <a:p>
            <a:endParaRPr lang="fr-FR" sz="700" dirty="0" smtClean="0">
              <a:ln w="76200">
                <a:solidFill>
                  <a:schemeClr val="accent1"/>
                </a:solidFill>
              </a:ln>
            </a:endParaRPr>
          </a:p>
        </p:txBody>
      </p:sp>
      <p:sp>
        <p:nvSpPr>
          <p:cNvPr id="26" name="Chevron 25"/>
          <p:cNvSpPr/>
          <p:nvPr/>
        </p:nvSpPr>
        <p:spPr>
          <a:xfrm rot="5400000">
            <a:off x="-783329" y="5555459"/>
            <a:ext cx="1995177"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3" name="Image 2"/>
          <p:cNvPicPr>
            <a:picLocks noChangeAspect="1"/>
          </p:cNvPicPr>
          <p:nvPr/>
        </p:nvPicPr>
        <p:blipFill rotWithShape="1">
          <a:blip r:embed="rId3"/>
          <a:srcRect l="66796" t="22001" r="996" b="19900"/>
          <a:stretch/>
        </p:blipFill>
        <p:spPr>
          <a:xfrm>
            <a:off x="1403647" y="2088195"/>
            <a:ext cx="6507445" cy="3857985"/>
          </a:xfrm>
          <a:prstGeom prst="rect">
            <a:avLst/>
          </a:prstGeom>
        </p:spPr>
      </p:pic>
      <p:sp>
        <p:nvSpPr>
          <p:cNvPr id="27" name="ZoneTexte 26"/>
          <p:cNvSpPr txBox="1"/>
          <p:nvPr/>
        </p:nvSpPr>
        <p:spPr>
          <a:xfrm rot="16200000">
            <a:off x="-541826" y="5477616"/>
            <a:ext cx="1512168" cy="307777"/>
          </a:xfrm>
          <a:prstGeom prst="rect">
            <a:avLst/>
          </a:prstGeom>
          <a:noFill/>
        </p:spPr>
        <p:txBody>
          <a:bodyPr wrap="square" rtlCol="0">
            <a:spAutoFit/>
          </a:bodyPr>
          <a:lstStyle/>
          <a:p>
            <a:r>
              <a:rPr lang="fr-FR" sz="1400" b="1" dirty="0" smtClean="0"/>
              <a:t>Révision Standard</a:t>
            </a:r>
          </a:p>
        </p:txBody>
      </p:sp>
    </p:spTree>
    <p:extLst>
      <p:ext uri="{BB962C8B-B14F-4D97-AF65-F5344CB8AC3E}">
        <p14:creationId xmlns:p14="http://schemas.microsoft.com/office/powerpoint/2010/main" val="3157741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1918" y="978987"/>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14</a:t>
            </a:fld>
            <a:endParaRPr lang="fr-FR" dirty="0">
              <a:solidFill>
                <a:schemeClr val="tx1"/>
              </a:solidFill>
            </a:endParaRPr>
          </a:p>
        </p:txBody>
      </p:sp>
      <p:sp>
        <p:nvSpPr>
          <p:cNvPr id="3" name="Rectangle 2"/>
          <p:cNvSpPr/>
          <p:nvPr/>
        </p:nvSpPr>
        <p:spPr>
          <a:xfrm>
            <a:off x="7503341" y="4046804"/>
            <a:ext cx="184731" cy="276999"/>
          </a:xfrm>
          <a:prstGeom prst="rect">
            <a:avLst/>
          </a:prstGeom>
        </p:spPr>
        <p:txBody>
          <a:bodyPr wrap="none">
            <a:spAutoFit/>
          </a:bodyPr>
          <a:lstStyle/>
          <a:p>
            <a:endParaRPr lang="fr-FR" sz="1200" dirty="0">
              <a:solidFill>
                <a:srgbClr val="C00000"/>
              </a:solidFill>
            </a:endParaRPr>
          </a:p>
        </p:txBody>
      </p:sp>
      <p:sp>
        <p:nvSpPr>
          <p:cNvPr id="5" name="Rectangle 4"/>
          <p:cNvSpPr/>
          <p:nvPr/>
        </p:nvSpPr>
        <p:spPr>
          <a:xfrm>
            <a:off x="544654" y="1048077"/>
            <a:ext cx="8160299" cy="1800493"/>
          </a:xfrm>
          <a:prstGeom prst="rect">
            <a:avLst/>
          </a:prstGeom>
        </p:spPr>
        <p:txBody>
          <a:bodyPr wrap="square">
            <a:spAutoFit/>
          </a:bodyPr>
          <a:lstStyle/>
          <a:p>
            <a:pPr marL="285750" indent="-285750" algn="just">
              <a:lnSpc>
                <a:spcPct val="90000"/>
              </a:lnSpc>
              <a:spcBef>
                <a:spcPts val="1000"/>
              </a:spcBef>
              <a:buClr>
                <a:srgbClr val="C00000"/>
              </a:buClr>
              <a:buFont typeface="Wingdings" panose="05000000000000000000" pitchFamily="2" charset="2"/>
              <a:buChar char="Ø"/>
              <a:defRPr/>
            </a:pPr>
            <a:r>
              <a:rPr lang="fr-FR" sz="1600" b="1" dirty="0" smtClean="0"/>
              <a:t>La </a:t>
            </a:r>
            <a:r>
              <a:rPr lang="fr-FR" sz="1600" b="1" dirty="0"/>
              <a:t>saisie des bilans se fait via I-DATECH pour le marché des </a:t>
            </a:r>
            <a:r>
              <a:rPr lang="fr-FR" sz="1600" b="1" dirty="0" smtClean="0"/>
              <a:t>Pros (bilan transmis par le chargé ou par le Middle Office) </a:t>
            </a:r>
          </a:p>
          <a:p>
            <a:pPr marL="285750" indent="-285750" algn="just">
              <a:lnSpc>
                <a:spcPct val="90000"/>
              </a:lnSpc>
              <a:spcBef>
                <a:spcPts val="1000"/>
              </a:spcBef>
              <a:buClr>
                <a:srgbClr val="C00000"/>
              </a:buClr>
              <a:buFont typeface="Wingdings" panose="05000000000000000000" pitchFamily="2" charset="2"/>
              <a:buChar char="Ø"/>
              <a:defRPr/>
            </a:pPr>
            <a:r>
              <a:rPr lang="fr-FR" sz="1600" b="1" u="sng" dirty="0" smtClean="0"/>
              <a:t>Connaissance Client – Financier : </a:t>
            </a:r>
          </a:p>
          <a:p>
            <a:pPr lvl="0" algn="just">
              <a:lnSpc>
                <a:spcPct val="90000"/>
              </a:lnSpc>
              <a:spcBef>
                <a:spcPts val="1000"/>
              </a:spcBef>
              <a:buClr>
                <a:srgbClr val="C00000"/>
              </a:buClr>
              <a:defRPr/>
            </a:pPr>
            <a:r>
              <a:rPr lang="fr-FR" sz="1600" dirty="0">
                <a:latin typeface="Arial Narrow" panose="020B0606020202030204" pitchFamily="34" charset="0"/>
                <a:cs typeface="Arial" panose="020B0604020202020204" pitchFamily="34" charset="0"/>
              </a:rPr>
              <a:t> </a:t>
            </a:r>
            <a:r>
              <a:rPr lang="fr-FR" sz="1600" dirty="0" smtClean="0">
                <a:latin typeface="Arial Narrow" panose="020B0606020202030204" pitchFamily="34" charset="0"/>
                <a:cs typeface="Arial" panose="020B0604020202020204" pitchFamily="34" charset="0"/>
              </a:rPr>
              <a:t>     Une </a:t>
            </a:r>
            <a:r>
              <a:rPr lang="fr-FR" sz="1600" dirty="0">
                <a:latin typeface="Arial Narrow" panose="020B0606020202030204" pitchFamily="34" charset="0"/>
                <a:cs typeface="Arial" panose="020B0604020202020204" pitchFamily="34" charset="0"/>
              </a:rPr>
              <a:t>fois le bilan validé, un pdf est généré à partir des données </a:t>
            </a:r>
            <a:r>
              <a:rPr lang="fr-FR" sz="1600" dirty="0" smtClean="0">
                <a:latin typeface="Arial Narrow" panose="020B0606020202030204" pitchFamily="34" charset="0"/>
                <a:cs typeface="Arial" panose="020B0604020202020204" pitchFamily="34" charset="0"/>
              </a:rPr>
              <a:t>saisies, puis il est intégré </a:t>
            </a:r>
            <a:r>
              <a:rPr lang="fr-FR" sz="1600" dirty="0">
                <a:latin typeface="Arial Narrow" panose="020B0606020202030204" pitchFamily="34" charset="0"/>
                <a:cs typeface="Arial" panose="020B0604020202020204" pitchFamily="34" charset="0"/>
              </a:rPr>
              <a:t>dans </a:t>
            </a:r>
            <a:r>
              <a:rPr lang="fr-FR" sz="1600" dirty="0" smtClean="0">
                <a:latin typeface="Arial Narrow" panose="020B0606020202030204" pitchFamily="34" charset="0"/>
                <a:cs typeface="Arial" panose="020B0604020202020204" pitchFamily="34" charset="0"/>
              </a:rPr>
              <a:t>Classeur</a:t>
            </a:r>
          </a:p>
          <a:p>
            <a:pPr lvl="0" algn="just">
              <a:lnSpc>
                <a:spcPct val="90000"/>
              </a:lnSpc>
              <a:spcBef>
                <a:spcPts val="1000"/>
              </a:spcBef>
              <a:buClr>
                <a:srgbClr val="C00000"/>
              </a:buClr>
              <a:defRPr/>
            </a:pPr>
            <a:r>
              <a:rPr lang="fr-FR" sz="1600" dirty="0">
                <a:latin typeface="Arial Narrow" panose="020B0606020202030204" pitchFamily="34" charset="0"/>
                <a:cs typeface="Arial" panose="020B0604020202020204" pitchFamily="34" charset="0"/>
              </a:rPr>
              <a:t> </a:t>
            </a:r>
            <a:r>
              <a:rPr lang="fr-FR" sz="1600" dirty="0" smtClean="0">
                <a:latin typeface="Arial Narrow" panose="020B0606020202030204" pitchFamily="34" charset="0"/>
                <a:cs typeface="Arial" panose="020B0604020202020204" pitchFamily="34" charset="0"/>
              </a:rPr>
              <a:t>     Client avec la nature « Bilan automatique ».</a:t>
            </a:r>
            <a:endParaRPr lang="fr-FR" sz="1600" dirty="0">
              <a:latin typeface="Arial Narrow" panose="020B0606020202030204" pitchFamily="34" charset="0"/>
              <a:cs typeface="Arial" panose="020B0604020202020204" pitchFamily="34" charset="0"/>
            </a:endParaRPr>
          </a:p>
          <a:p>
            <a:pPr marL="285750" indent="-285750">
              <a:buClr>
                <a:srgbClr val="C00000"/>
              </a:buClr>
              <a:buFont typeface="Wingdings" panose="05000000000000000000" pitchFamily="2" charset="2"/>
              <a:buChar char="Ø"/>
            </a:pPr>
            <a:endParaRPr lang="fr-FR" sz="1400" b="1" u="sng" dirty="0"/>
          </a:p>
        </p:txBody>
      </p:sp>
      <p:sp>
        <p:nvSpPr>
          <p:cNvPr id="8"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smtClean="0"/>
              <a:t>2 - ETAPES DE LA REVISION ANNUELLE </a:t>
            </a:r>
          </a:p>
          <a:p>
            <a:pPr marL="265113" indent="-265113"/>
            <a:r>
              <a:rPr lang="fr-FR" sz="1800" b="0" dirty="0" smtClean="0"/>
              <a:t>	2.2 collecte et saisie du bilan</a:t>
            </a:r>
            <a:endParaRPr lang="fr-FR" sz="1800" b="0" dirty="0"/>
          </a:p>
        </p:txBody>
      </p:sp>
      <p:sp>
        <p:nvSpPr>
          <p:cNvPr id="13" name="Chevron 12"/>
          <p:cNvSpPr/>
          <p:nvPr/>
        </p:nvSpPr>
        <p:spPr>
          <a:xfrm rot="5400000">
            <a:off x="-1326408" y="2229485"/>
            <a:ext cx="2971518"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ZoneTexte 13"/>
          <p:cNvSpPr txBox="1"/>
          <p:nvPr/>
        </p:nvSpPr>
        <p:spPr>
          <a:xfrm rot="16200000">
            <a:off x="-587368" y="2014971"/>
            <a:ext cx="1512168" cy="307777"/>
          </a:xfrm>
          <a:prstGeom prst="rect">
            <a:avLst/>
          </a:prstGeom>
          <a:noFill/>
        </p:spPr>
        <p:txBody>
          <a:bodyPr wrap="square" rtlCol="0">
            <a:spAutoFit/>
          </a:bodyPr>
          <a:lstStyle/>
          <a:p>
            <a:r>
              <a:rPr lang="fr-FR" sz="1400" b="1" dirty="0" smtClean="0"/>
              <a:t>Révision Allégée</a:t>
            </a:r>
          </a:p>
        </p:txBody>
      </p:sp>
      <p:sp>
        <p:nvSpPr>
          <p:cNvPr id="15" name="Chevron 14"/>
          <p:cNvSpPr/>
          <p:nvPr/>
        </p:nvSpPr>
        <p:spPr>
          <a:xfrm rot="5400000">
            <a:off x="-1249371" y="5089418"/>
            <a:ext cx="2927260"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6" name="ZoneTexte 15"/>
          <p:cNvSpPr txBox="1"/>
          <p:nvPr/>
        </p:nvSpPr>
        <p:spPr>
          <a:xfrm rot="16200000">
            <a:off x="-552936" y="4986490"/>
            <a:ext cx="1512168" cy="307777"/>
          </a:xfrm>
          <a:prstGeom prst="rect">
            <a:avLst/>
          </a:prstGeom>
          <a:noFill/>
        </p:spPr>
        <p:txBody>
          <a:bodyPr wrap="square" rtlCol="0">
            <a:spAutoFit/>
          </a:bodyPr>
          <a:lstStyle/>
          <a:p>
            <a:r>
              <a:rPr lang="fr-FR" sz="1400" b="1" dirty="0" smtClean="0"/>
              <a:t>Révision Standard</a:t>
            </a:r>
          </a:p>
        </p:txBody>
      </p:sp>
      <p:pic>
        <p:nvPicPr>
          <p:cNvPr id="4" name="Image 3"/>
          <p:cNvPicPr>
            <a:picLocks noChangeAspect="1"/>
          </p:cNvPicPr>
          <p:nvPr/>
        </p:nvPicPr>
        <p:blipFill rotWithShape="1">
          <a:blip r:embed="rId2"/>
          <a:srcRect l="66795" t="22000" r="536" b="19201"/>
          <a:stretch/>
        </p:blipFill>
        <p:spPr>
          <a:xfrm>
            <a:off x="1011585" y="2636912"/>
            <a:ext cx="5842933" cy="3456383"/>
          </a:xfrm>
          <a:prstGeom prst="rect">
            <a:avLst/>
          </a:prstGeom>
        </p:spPr>
      </p:pic>
      <p:sp>
        <p:nvSpPr>
          <p:cNvPr id="7" name="Rectangle 6"/>
          <p:cNvSpPr/>
          <p:nvPr/>
        </p:nvSpPr>
        <p:spPr>
          <a:xfrm>
            <a:off x="6948264" y="3059683"/>
            <a:ext cx="2088232" cy="738664"/>
          </a:xfrm>
          <a:prstGeom prst="rect">
            <a:avLst/>
          </a:prstGeom>
        </p:spPr>
        <p:txBody>
          <a:bodyPr wrap="square">
            <a:spAutoFit/>
          </a:bodyPr>
          <a:lstStyle/>
          <a:p>
            <a:r>
              <a:rPr lang="fr-FR" sz="1400" b="1" i="1" dirty="0">
                <a:solidFill>
                  <a:srgbClr val="C00000"/>
                </a:solidFill>
                <a:latin typeface="Calibri" panose="020F0502020204030204" pitchFamily="34" charset="0"/>
                <a:ea typeface="Calibri" panose="020F0502020204030204" pitchFamily="34" charset="0"/>
              </a:rPr>
              <a:t>La collecte et la saisie des bilans est un préalable à la </a:t>
            </a:r>
            <a:r>
              <a:rPr lang="fr-FR" sz="1400" b="1" i="1" dirty="0" smtClean="0">
                <a:solidFill>
                  <a:srgbClr val="C00000"/>
                </a:solidFill>
                <a:latin typeface="Calibri" panose="020F0502020204030204" pitchFamily="34" charset="0"/>
                <a:ea typeface="Calibri" panose="020F0502020204030204" pitchFamily="34" charset="0"/>
              </a:rPr>
              <a:t>notation.</a:t>
            </a:r>
            <a:endParaRPr lang="fr-FR" sz="1400" b="1" dirty="0">
              <a:solidFill>
                <a:srgbClr val="C00000"/>
              </a:solidFill>
            </a:endParaRPr>
          </a:p>
        </p:txBody>
      </p:sp>
    </p:spTree>
    <p:extLst>
      <p:ext uri="{BB962C8B-B14F-4D97-AF65-F5344CB8AC3E}">
        <p14:creationId xmlns:p14="http://schemas.microsoft.com/office/powerpoint/2010/main" val="13878145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15</a:t>
            </a:fld>
            <a:endParaRPr lang="fr-FR" dirty="0">
              <a:solidFill>
                <a:schemeClr val="tx1"/>
              </a:solidFill>
            </a:endParaRPr>
          </a:p>
        </p:txBody>
      </p:sp>
      <p:sp>
        <p:nvSpPr>
          <p:cNvPr id="3" name="Rectangle 2"/>
          <p:cNvSpPr/>
          <p:nvPr/>
        </p:nvSpPr>
        <p:spPr>
          <a:xfrm>
            <a:off x="7503341" y="4046804"/>
            <a:ext cx="184731" cy="276999"/>
          </a:xfrm>
          <a:prstGeom prst="rect">
            <a:avLst/>
          </a:prstGeom>
        </p:spPr>
        <p:txBody>
          <a:bodyPr wrap="none">
            <a:spAutoFit/>
          </a:bodyPr>
          <a:lstStyle/>
          <a:p>
            <a:endParaRPr lang="fr-FR" sz="1200" dirty="0">
              <a:solidFill>
                <a:srgbClr val="C00000"/>
              </a:solidFill>
            </a:endParaRPr>
          </a:p>
        </p:txBody>
      </p:sp>
      <p:sp>
        <p:nvSpPr>
          <p:cNvPr id="17" name="Rectangle 16"/>
          <p:cNvSpPr/>
          <p:nvPr/>
        </p:nvSpPr>
        <p:spPr>
          <a:xfrm>
            <a:off x="611560" y="979032"/>
            <a:ext cx="8219228" cy="4585871"/>
          </a:xfrm>
          <a:prstGeom prst="rect">
            <a:avLst/>
          </a:prstGeom>
        </p:spPr>
        <p:txBody>
          <a:bodyPr wrap="square">
            <a:spAutoFit/>
          </a:bodyPr>
          <a:lstStyle/>
          <a:p>
            <a:pPr marL="285750" indent="-285750">
              <a:buClr>
                <a:srgbClr val="C00000"/>
              </a:buClr>
              <a:buSzPts val="1400"/>
              <a:buFont typeface="Wingdings" panose="05000000000000000000" pitchFamily="2" charset="2"/>
              <a:buChar char="Ø"/>
            </a:pPr>
            <a:r>
              <a:rPr lang="fr-FR" b="1" u="sng" dirty="0" smtClean="0">
                <a:solidFill>
                  <a:schemeClr val="tx1">
                    <a:lumMod val="75000"/>
                    <a:lumOff val="25000"/>
                  </a:schemeClr>
                </a:solidFill>
                <a:latin typeface="Arial Narrow" panose="020B0606020202030204" pitchFamily="34" charset="0"/>
              </a:rPr>
              <a:t>Notation : </a:t>
            </a:r>
          </a:p>
          <a:p>
            <a:pPr algn="just">
              <a:buSzPts val="1400"/>
            </a:pPr>
            <a:r>
              <a:rPr lang="fr-FR" sz="1400" dirty="0">
                <a:solidFill>
                  <a:schemeClr val="tx1">
                    <a:lumMod val="75000"/>
                    <a:lumOff val="25000"/>
                  </a:schemeClr>
                </a:solidFill>
                <a:latin typeface="Arial Narrow" panose="020B0606020202030204" pitchFamily="34" charset="0"/>
              </a:rPr>
              <a:t>La notation s’intègre dans le dispositif d’octroi et de suivi du risque de crédit. Elle permet de suivre l’évolution du risque porté sur un client.</a:t>
            </a:r>
          </a:p>
          <a:p>
            <a:pPr algn="just">
              <a:buSzPts val="1400"/>
            </a:pPr>
            <a:r>
              <a:rPr lang="fr-FR" sz="1400" dirty="0" smtClean="0">
                <a:solidFill>
                  <a:schemeClr val="tx1">
                    <a:lumMod val="75000"/>
                    <a:lumOff val="25000"/>
                  </a:schemeClr>
                </a:solidFill>
                <a:latin typeface="Arial Narrow" panose="020B0606020202030204" pitchFamily="34" charset="0"/>
              </a:rPr>
              <a:t>Les clients Professionnels sont notés soit par NIO (pour les clients segmentés risques ‘</a:t>
            </a:r>
            <a:r>
              <a:rPr lang="fr-FR" sz="1400" dirty="0" err="1" smtClean="0">
                <a:solidFill>
                  <a:schemeClr val="tx1">
                    <a:lumMod val="75000"/>
                    <a:lumOff val="25000"/>
                  </a:schemeClr>
                </a:solidFill>
                <a:latin typeface="Arial Narrow" panose="020B0606020202030204" pitchFamily="34" charset="0"/>
              </a:rPr>
              <a:t>retail</a:t>
            </a:r>
            <a:r>
              <a:rPr lang="fr-FR" sz="1400" dirty="0" smtClean="0">
                <a:solidFill>
                  <a:schemeClr val="tx1">
                    <a:lumMod val="75000"/>
                    <a:lumOff val="25000"/>
                  </a:schemeClr>
                </a:solidFill>
                <a:latin typeface="Arial Narrow" panose="020B0606020202030204" pitchFamily="34" charset="0"/>
              </a:rPr>
              <a:t>’), soit par NIE (pour les clients segmentés risques ‘</a:t>
            </a:r>
            <a:r>
              <a:rPr lang="fr-FR" sz="1400" dirty="0" err="1" smtClean="0">
                <a:solidFill>
                  <a:schemeClr val="tx1">
                    <a:lumMod val="75000"/>
                    <a:lumOff val="25000"/>
                  </a:schemeClr>
                </a:solidFill>
                <a:latin typeface="Arial Narrow" panose="020B0606020202030204" pitchFamily="34" charset="0"/>
              </a:rPr>
              <a:t>corporate</a:t>
            </a:r>
            <a:r>
              <a:rPr lang="fr-FR" sz="1400" dirty="0" smtClean="0">
                <a:solidFill>
                  <a:schemeClr val="tx1">
                    <a:lumMod val="75000"/>
                    <a:lumOff val="25000"/>
                  </a:schemeClr>
                </a:solidFill>
                <a:latin typeface="Arial Narrow" panose="020B0606020202030204" pitchFamily="34" charset="0"/>
              </a:rPr>
              <a:t>’).</a:t>
            </a:r>
          </a:p>
          <a:p>
            <a:pPr algn="just">
              <a:buSzPts val="1400"/>
            </a:pPr>
            <a:endParaRPr lang="fr-FR" sz="1100" dirty="0">
              <a:solidFill>
                <a:schemeClr val="tx1">
                  <a:lumMod val="75000"/>
                  <a:lumOff val="25000"/>
                </a:schemeClr>
              </a:solidFill>
              <a:latin typeface="Arial Narrow" panose="020B0606020202030204" pitchFamily="34" charset="0"/>
            </a:endParaRPr>
          </a:p>
          <a:p>
            <a:pPr marL="742950" lvl="1" indent="-285750" algn="just">
              <a:buSzPts val="1400"/>
              <a:buFont typeface="Wingdings" panose="05000000000000000000" pitchFamily="2" charset="2"/>
              <a:buChar char="ü"/>
            </a:pPr>
            <a:r>
              <a:rPr lang="fr-FR" sz="1200" b="1" u="sng" dirty="0">
                <a:solidFill>
                  <a:schemeClr val="tx1">
                    <a:lumMod val="75000"/>
                    <a:lumOff val="25000"/>
                  </a:schemeClr>
                </a:solidFill>
                <a:latin typeface="Arial Narrow" panose="020B0606020202030204" pitchFamily="34" charset="0"/>
              </a:rPr>
              <a:t>Focus ‘Notation Interne </a:t>
            </a:r>
            <a:r>
              <a:rPr lang="fr-FR" sz="1200" b="1" u="sng" dirty="0" err="1" smtClean="0">
                <a:solidFill>
                  <a:schemeClr val="tx1">
                    <a:lumMod val="75000"/>
                    <a:lumOff val="25000"/>
                  </a:schemeClr>
                </a:solidFill>
                <a:latin typeface="Arial Narrow" panose="020B0606020202030204" pitchFamily="34" charset="0"/>
              </a:rPr>
              <a:t>PrOfessionnels</a:t>
            </a:r>
            <a:r>
              <a:rPr lang="fr-FR" sz="1200" b="1" u="sng" dirty="0" smtClean="0">
                <a:solidFill>
                  <a:schemeClr val="tx1">
                    <a:lumMod val="75000"/>
                    <a:lumOff val="25000"/>
                  </a:schemeClr>
                </a:solidFill>
                <a:latin typeface="Arial Narrow" panose="020B0606020202030204" pitchFamily="34" charset="0"/>
              </a:rPr>
              <a:t>’ </a:t>
            </a:r>
            <a:r>
              <a:rPr lang="fr-FR" sz="1200" b="1" u="sng" dirty="0">
                <a:solidFill>
                  <a:schemeClr val="tx1">
                    <a:lumMod val="75000"/>
                    <a:lumOff val="25000"/>
                  </a:schemeClr>
                </a:solidFill>
                <a:latin typeface="Arial Narrow" panose="020B0606020202030204" pitchFamily="34" charset="0"/>
              </a:rPr>
              <a:t>(</a:t>
            </a:r>
            <a:r>
              <a:rPr lang="fr-FR" sz="1200" b="1" u="sng" dirty="0" smtClean="0">
                <a:solidFill>
                  <a:schemeClr val="tx1">
                    <a:lumMod val="75000"/>
                    <a:lumOff val="25000"/>
                  </a:schemeClr>
                </a:solidFill>
                <a:latin typeface="Arial Narrow" panose="020B0606020202030204" pitchFamily="34" charset="0"/>
              </a:rPr>
              <a:t>NIO):</a:t>
            </a:r>
            <a:endParaRPr lang="fr-FR" sz="1200" b="1" u="sng" dirty="0">
              <a:solidFill>
                <a:schemeClr val="tx1">
                  <a:lumMod val="75000"/>
                  <a:lumOff val="25000"/>
                </a:schemeClr>
              </a:solidFill>
              <a:latin typeface="Arial Narrow" panose="020B0606020202030204" pitchFamily="34" charset="0"/>
            </a:endParaRPr>
          </a:p>
          <a:p>
            <a:pPr lvl="1" algn="just">
              <a:buSzPts val="1400"/>
            </a:pPr>
            <a:r>
              <a:rPr lang="fr-FR" sz="1200" dirty="0" smtClean="0">
                <a:solidFill>
                  <a:schemeClr val="tx1">
                    <a:lumMod val="75000"/>
                    <a:lumOff val="25000"/>
                  </a:schemeClr>
                </a:solidFill>
                <a:latin typeface="Arial Narrow" panose="020B0606020202030204" pitchFamily="34" charset="0"/>
              </a:rPr>
              <a:t>La notation NIO est une notation automatique. Elle est calculée de façon mensuelle sauf événement exceptionnel (du type incident ou entrée en défaut).</a:t>
            </a:r>
            <a:endParaRPr lang="fr-FR" sz="1600" b="1" u="sng" dirty="0">
              <a:solidFill>
                <a:schemeClr val="tx1">
                  <a:lumMod val="75000"/>
                  <a:lumOff val="25000"/>
                </a:schemeClr>
              </a:solidFill>
              <a:latin typeface="Arial Narrow" panose="020B0606020202030204" pitchFamily="34" charset="0"/>
            </a:endParaRPr>
          </a:p>
          <a:p>
            <a:pPr lvl="1" algn="just">
              <a:buSzPts val="1400"/>
            </a:pPr>
            <a:endParaRPr lang="fr-FR" sz="1100" b="1" u="sng" dirty="0" smtClean="0">
              <a:solidFill>
                <a:schemeClr val="tx1">
                  <a:lumMod val="75000"/>
                  <a:lumOff val="25000"/>
                </a:schemeClr>
              </a:solidFill>
              <a:latin typeface="Arial Narrow" panose="020B0606020202030204" pitchFamily="34" charset="0"/>
            </a:endParaRPr>
          </a:p>
          <a:p>
            <a:pPr marL="742950" lvl="1" indent="-285750" algn="just">
              <a:buSzPts val="1400"/>
              <a:buFont typeface="Wingdings" panose="05000000000000000000" pitchFamily="2" charset="2"/>
              <a:buChar char="ü"/>
            </a:pPr>
            <a:r>
              <a:rPr lang="fr-FR" sz="1200" b="1" u="sng" dirty="0">
                <a:solidFill>
                  <a:schemeClr val="tx1">
                    <a:lumMod val="75000"/>
                    <a:lumOff val="25000"/>
                  </a:schemeClr>
                </a:solidFill>
                <a:latin typeface="Arial Narrow" panose="020B0606020202030204" pitchFamily="34" charset="0"/>
              </a:rPr>
              <a:t>Focus ‘Notation Interne Entreprise’ (NIE):</a:t>
            </a:r>
          </a:p>
          <a:p>
            <a:pPr lvl="1" algn="just"/>
            <a:r>
              <a:rPr lang="fr-FR" sz="1200" dirty="0" smtClean="0">
                <a:solidFill>
                  <a:schemeClr val="tx1">
                    <a:lumMod val="75000"/>
                    <a:lumOff val="25000"/>
                  </a:schemeClr>
                </a:solidFill>
                <a:latin typeface="Arial Narrow" panose="020B0606020202030204" pitchFamily="34" charset="0"/>
              </a:rPr>
              <a:t>La </a:t>
            </a:r>
            <a:r>
              <a:rPr lang="fr-FR" sz="1200" dirty="0">
                <a:solidFill>
                  <a:schemeClr val="tx1">
                    <a:lumMod val="75000"/>
                    <a:lumOff val="25000"/>
                  </a:schemeClr>
                </a:solidFill>
                <a:latin typeface="Arial Narrow" panose="020B0606020202030204" pitchFamily="34" charset="0"/>
              </a:rPr>
              <a:t>notation NIE, quant à elle, est une notation à dire d’expert</a:t>
            </a:r>
            <a:endParaRPr lang="fr-FR" sz="1200" b="1" u="sng" dirty="0">
              <a:solidFill>
                <a:schemeClr val="tx1">
                  <a:lumMod val="75000"/>
                  <a:lumOff val="25000"/>
                </a:schemeClr>
              </a:solidFill>
              <a:latin typeface="Arial Narrow" panose="020B0606020202030204" pitchFamily="34" charset="0"/>
            </a:endParaRPr>
          </a:p>
          <a:p>
            <a:pPr marL="720000" lvl="2" algn="just"/>
            <a:r>
              <a:rPr lang="fr-FR" sz="1200" b="1" dirty="0">
                <a:solidFill>
                  <a:schemeClr val="tx1">
                    <a:lumMod val="75000"/>
                    <a:lumOff val="25000"/>
                  </a:schemeClr>
                </a:solidFill>
                <a:latin typeface="Arial Narrow" panose="020B0606020202030204" pitchFamily="34" charset="0"/>
              </a:rPr>
              <a:t>Critères </a:t>
            </a:r>
            <a:r>
              <a:rPr lang="fr-FR" sz="1200" b="1" dirty="0" smtClean="0">
                <a:solidFill>
                  <a:schemeClr val="tx1">
                    <a:lumMod val="75000"/>
                    <a:lumOff val="25000"/>
                  </a:schemeClr>
                </a:solidFill>
                <a:latin typeface="Arial Narrow" panose="020B0606020202030204" pitchFamily="34" charset="0"/>
              </a:rPr>
              <a:t>de notation par le moteur NIE </a:t>
            </a:r>
            <a:r>
              <a:rPr lang="fr-FR" sz="1200" b="1" dirty="0">
                <a:solidFill>
                  <a:schemeClr val="tx1">
                    <a:lumMod val="75000"/>
                    <a:lumOff val="25000"/>
                  </a:schemeClr>
                </a:solidFill>
                <a:latin typeface="Arial Narrow" panose="020B0606020202030204" pitchFamily="34" charset="0"/>
              </a:rPr>
              <a:t>:    </a:t>
            </a:r>
            <a:endParaRPr lang="fr-FR" sz="1200" b="1" dirty="0" smtClean="0">
              <a:solidFill>
                <a:schemeClr val="tx1">
                  <a:lumMod val="75000"/>
                  <a:lumOff val="25000"/>
                </a:schemeClr>
              </a:solidFill>
              <a:latin typeface="Arial Narrow" panose="020B0606020202030204" pitchFamily="34" charset="0"/>
            </a:endParaRPr>
          </a:p>
          <a:p>
            <a:pPr lvl="1" algn="just"/>
            <a:r>
              <a:rPr lang="fr-FR" sz="1200" b="1" dirty="0">
                <a:solidFill>
                  <a:schemeClr val="tx1">
                    <a:lumMod val="75000"/>
                    <a:lumOff val="25000"/>
                  </a:schemeClr>
                </a:solidFill>
                <a:latin typeface="Arial Narrow" panose="020B0606020202030204" pitchFamily="34" charset="0"/>
              </a:rPr>
              <a:t>	</a:t>
            </a:r>
            <a:r>
              <a:rPr lang="fr-FR" sz="1200" b="1" dirty="0" smtClean="0">
                <a:solidFill>
                  <a:schemeClr val="tx1">
                    <a:lumMod val="75000"/>
                    <a:lumOff val="25000"/>
                  </a:schemeClr>
                </a:solidFill>
                <a:latin typeface="Arial Narrow" panose="020B0606020202030204" pitchFamily="34" charset="0"/>
              </a:rPr>
              <a:t>- </a:t>
            </a:r>
            <a:r>
              <a:rPr lang="fr-FR" sz="1200" dirty="0" smtClean="0">
                <a:solidFill>
                  <a:schemeClr val="tx1">
                    <a:lumMod val="75000"/>
                    <a:lumOff val="25000"/>
                  </a:schemeClr>
                </a:solidFill>
                <a:latin typeface="Arial Narrow" panose="020B0606020202030204" pitchFamily="34" charset="0"/>
              </a:rPr>
              <a:t>Clients PME avec Chiffre d’Affaires &gt; 3 </a:t>
            </a:r>
            <a:r>
              <a:rPr lang="fr-FR" sz="1200" dirty="0">
                <a:solidFill>
                  <a:schemeClr val="tx1">
                    <a:lumMod val="75000"/>
                    <a:lumOff val="25000"/>
                  </a:schemeClr>
                </a:solidFill>
                <a:latin typeface="Arial Narrow" panose="020B0606020202030204" pitchFamily="34" charset="0"/>
              </a:rPr>
              <a:t>M€ </a:t>
            </a:r>
            <a:r>
              <a:rPr lang="fr-FR" sz="1200" dirty="0" smtClean="0">
                <a:solidFill>
                  <a:schemeClr val="tx1">
                    <a:lumMod val="75000"/>
                    <a:lumOff val="25000"/>
                  </a:schemeClr>
                </a:solidFill>
                <a:latin typeface="Arial Narrow" panose="020B0606020202030204" pitchFamily="34" charset="0"/>
              </a:rPr>
              <a:t> et/ou  encours &gt; 1M€</a:t>
            </a:r>
          </a:p>
          <a:p>
            <a:pPr lvl="2" algn="just"/>
            <a:r>
              <a:rPr lang="fr-FR" sz="1200" b="1" dirty="0" smtClean="0">
                <a:solidFill>
                  <a:schemeClr val="tx1">
                    <a:lumMod val="75000"/>
                    <a:lumOff val="25000"/>
                  </a:schemeClr>
                </a:solidFill>
                <a:latin typeface="Arial Narrow" panose="020B0606020202030204" pitchFamily="34" charset="0"/>
              </a:rPr>
              <a:t>-</a:t>
            </a:r>
            <a:r>
              <a:rPr lang="fr-FR" sz="1200" dirty="0" smtClean="0">
                <a:solidFill>
                  <a:schemeClr val="tx1">
                    <a:lumMod val="75000"/>
                    <a:lumOff val="25000"/>
                  </a:schemeClr>
                </a:solidFill>
                <a:latin typeface="Arial Narrow" panose="020B0606020202030204" pitchFamily="34" charset="0"/>
              </a:rPr>
              <a:t> Clients ES avec Budget &gt; </a:t>
            </a:r>
            <a:r>
              <a:rPr lang="fr-FR" sz="1200" dirty="0">
                <a:solidFill>
                  <a:schemeClr val="tx1">
                    <a:lumMod val="75000"/>
                    <a:lumOff val="25000"/>
                  </a:schemeClr>
                </a:solidFill>
                <a:latin typeface="Arial Narrow" panose="020B0606020202030204" pitchFamily="34" charset="0"/>
              </a:rPr>
              <a:t>3 M€ </a:t>
            </a:r>
            <a:r>
              <a:rPr lang="fr-FR" sz="1200" dirty="0" smtClean="0">
                <a:solidFill>
                  <a:schemeClr val="tx1">
                    <a:lumMod val="75000"/>
                    <a:lumOff val="25000"/>
                  </a:schemeClr>
                </a:solidFill>
                <a:latin typeface="Arial Narrow" panose="020B0606020202030204" pitchFamily="34" charset="0"/>
              </a:rPr>
              <a:t>et/ou encours &gt; 1 M€</a:t>
            </a:r>
          </a:p>
          <a:p>
            <a:pPr lvl="2" algn="just"/>
            <a:endParaRPr lang="fr-FR" sz="700" b="1" dirty="0">
              <a:solidFill>
                <a:schemeClr val="tx1">
                  <a:lumMod val="75000"/>
                  <a:lumOff val="25000"/>
                </a:schemeClr>
              </a:solidFill>
              <a:latin typeface="Arial Narrow" panose="020B0606020202030204" pitchFamily="34" charset="0"/>
            </a:endParaRPr>
          </a:p>
          <a:p>
            <a:pPr algn="just">
              <a:spcAft>
                <a:spcPts val="600"/>
              </a:spcAft>
            </a:pPr>
            <a:r>
              <a:rPr lang="fr-FR" sz="1400" b="1" u="sng" dirty="0" smtClean="0">
                <a:solidFill>
                  <a:schemeClr val="tx1">
                    <a:lumMod val="75000"/>
                    <a:lumOff val="25000"/>
                  </a:schemeClr>
                </a:solidFill>
                <a:latin typeface="Arial Narrow" panose="020B0606020202030204" pitchFamily="34" charset="0"/>
              </a:rPr>
              <a:t>Il existe 3 </a:t>
            </a:r>
            <a:r>
              <a:rPr lang="fr-FR" sz="1400" b="1" u="sng" dirty="0">
                <a:solidFill>
                  <a:schemeClr val="tx1">
                    <a:lumMod val="75000"/>
                    <a:lumOff val="25000"/>
                  </a:schemeClr>
                </a:solidFill>
                <a:latin typeface="Arial Narrow" panose="020B0606020202030204" pitchFamily="34" charset="0"/>
              </a:rPr>
              <a:t>méthodes de notation </a:t>
            </a:r>
            <a:r>
              <a:rPr lang="fr-FR" sz="1400" b="1" u="sng" dirty="0" smtClean="0">
                <a:solidFill>
                  <a:schemeClr val="tx1">
                    <a:lumMod val="75000"/>
                    <a:lumOff val="25000"/>
                  </a:schemeClr>
                </a:solidFill>
                <a:latin typeface="Arial Narrow" panose="020B0606020202030204" pitchFamily="34" charset="0"/>
              </a:rPr>
              <a:t>au sein du moteur NIE:</a:t>
            </a:r>
            <a:endParaRPr lang="fr-FR" sz="1400" b="1" u="sng" dirty="0">
              <a:solidFill>
                <a:schemeClr val="tx1">
                  <a:lumMod val="75000"/>
                  <a:lumOff val="25000"/>
                </a:schemeClr>
              </a:solidFill>
              <a:latin typeface="Arial Narrow" panose="020B0606020202030204" pitchFamily="34" charset="0"/>
            </a:endParaRPr>
          </a:p>
          <a:p>
            <a:pPr marL="360000" algn="just"/>
            <a:r>
              <a:rPr lang="fr-FR" sz="1400" b="1" dirty="0">
                <a:solidFill>
                  <a:schemeClr val="tx1">
                    <a:lumMod val="75000"/>
                    <a:lumOff val="25000"/>
                  </a:schemeClr>
                </a:solidFill>
                <a:latin typeface="Arial Narrow" panose="020B0606020202030204" pitchFamily="34" charset="0"/>
              </a:rPr>
              <a:t>   </a:t>
            </a:r>
            <a:r>
              <a:rPr lang="fr-FR" sz="1200" b="1" dirty="0" smtClean="0">
                <a:solidFill>
                  <a:schemeClr val="tx1">
                    <a:lumMod val="75000"/>
                    <a:lumOff val="25000"/>
                  </a:schemeClr>
                </a:solidFill>
                <a:latin typeface="Arial Narrow" panose="020B0606020202030204" pitchFamily="34" charset="0"/>
              </a:rPr>
              <a:t>1 - pour les clients dont le CA est compris </a:t>
            </a:r>
            <a:r>
              <a:rPr lang="fr-FR" sz="1200" b="1" dirty="0">
                <a:solidFill>
                  <a:schemeClr val="tx1">
                    <a:lumMod val="75000"/>
                    <a:lumOff val="25000"/>
                  </a:schemeClr>
                </a:solidFill>
                <a:latin typeface="Arial Narrow" panose="020B0606020202030204" pitchFamily="34" charset="0"/>
              </a:rPr>
              <a:t>entre 3 </a:t>
            </a:r>
            <a:r>
              <a:rPr lang="fr-FR" sz="1200" b="1" dirty="0" smtClean="0">
                <a:solidFill>
                  <a:schemeClr val="tx1">
                    <a:lumMod val="75000"/>
                    <a:lumOff val="25000"/>
                  </a:schemeClr>
                </a:solidFill>
                <a:latin typeface="Arial Narrow" panose="020B0606020202030204" pitchFamily="34" charset="0"/>
              </a:rPr>
              <a:t>et </a:t>
            </a:r>
            <a:r>
              <a:rPr lang="fr-FR" sz="1200" b="1" dirty="0">
                <a:solidFill>
                  <a:schemeClr val="tx1">
                    <a:lumMod val="75000"/>
                    <a:lumOff val="25000"/>
                  </a:schemeClr>
                </a:solidFill>
                <a:latin typeface="Arial Narrow" panose="020B0606020202030204" pitchFamily="34" charset="0"/>
              </a:rPr>
              <a:t>10 M€</a:t>
            </a:r>
            <a:r>
              <a:rPr lang="fr-FR" sz="1200" dirty="0">
                <a:solidFill>
                  <a:schemeClr val="tx1">
                    <a:lumMod val="75000"/>
                    <a:lumOff val="25000"/>
                  </a:schemeClr>
                </a:solidFill>
                <a:latin typeface="Arial Narrow" panose="020B0606020202030204" pitchFamily="34" charset="0"/>
              </a:rPr>
              <a:t>: calcul d’une notation NIE ‘automatique’ via le Modèle PE ‘Petites Entreprises</a:t>
            </a:r>
            <a:r>
              <a:rPr lang="fr-FR" sz="1200" dirty="0" smtClean="0">
                <a:solidFill>
                  <a:schemeClr val="tx1">
                    <a:lumMod val="75000"/>
                    <a:lumOff val="25000"/>
                  </a:schemeClr>
                </a:solidFill>
                <a:latin typeface="Arial Narrow" panose="020B0606020202030204" pitchFamily="34" charset="0"/>
              </a:rPr>
              <a:t>’.</a:t>
            </a:r>
            <a:endParaRPr lang="fr-FR" sz="1200" dirty="0">
              <a:solidFill>
                <a:schemeClr val="tx1">
                  <a:lumMod val="75000"/>
                  <a:lumOff val="25000"/>
                </a:schemeClr>
              </a:solidFill>
              <a:latin typeface="Arial Narrow" panose="020B0606020202030204" pitchFamily="34" charset="0"/>
            </a:endParaRPr>
          </a:p>
          <a:p>
            <a:pPr marL="360000" algn="just"/>
            <a:r>
              <a:rPr lang="fr-FR" sz="1200" b="1" dirty="0">
                <a:solidFill>
                  <a:schemeClr val="tx1">
                    <a:lumMod val="75000"/>
                    <a:lumOff val="25000"/>
                  </a:schemeClr>
                </a:solidFill>
                <a:latin typeface="Arial Narrow" panose="020B0606020202030204" pitchFamily="34" charset="0"/>
              </a:rPr>
              <a:t>    </a:t>
            </a:r>
            <a:r>
              <a:rPr lang="fr-FR" sz="1200" b="1" dirty="0" smtClean="0">
                <a:solidFill>
                  <a:schemeClr val="tx1">
                    <a:lumMod val="75000"/>
                    <a:lumOff val="25000"/>
                  </a:schemeClr>
                </a:solidFill>
                <a:latin typeface="Arial Narrow" panose="020B0606020202030204" pitchFamily="34" charset="0"/>
              </a:rPr>
              <a:t>2 - pour les clients dont le CA est </a:t>
            </a:r>
            <a:r>
              <a:rPr lang="fr-FR" sz="1200" b="1" dirty="0">
                <a:solidFill>
                  <a:schemeClr val="tx1">
                    <a:lumMod val="75000"/>
                    <a:lumOff val="25000"/>
                  </a:schemeClr>
                </a:solidFill>
                <a:latin typeface="Arial Narrow" panose="020B0606020202030204" pitchFamily="34" charset="0"/>
              </a:rPr>
              <a:t>compris entre 10 M€ et 1 Md€: </a:t>
            </a:r>
            <a:r>
              <a:rPr lang="fr-FR" sz="1200" dirty="0">
                <a:solidFill>
                  <a:schemeClr val="tx1">
                    <a:lumMod val="75000"/>
                    <a:lumOff val="25000"/>
                  </a:schemeClr>
                </a:solidFill>
                <a:latin typeface="Arial Narrow" panose="020B0606020202030204" pitchFamily="34" charset="0"/>
              </a:rPr>
              <a:t>calcul d’une notation NIE à dire d’expert. Lorsque la CEGEE est désignée comme banque référente, la notation est à la charge de la CEGEE.</a:t>
            </a:r>
          </a:p>
          <a:p>
            <a:pPr marL="360000" algn="just"/>
            <a:r>
              <a:rPr lang="fr-FR" sz="1200" b="1" dirty="0">
                <a:solidFill>
                  <a:schemeClr val="tx1">
                    <a:lumMod val="75000"/>
                    <a:lumOff val="25000"/>
                  </a:schemeClr>
                </a:solidFill>
                <a:latin typeface="Arial Narrow" panose="020B0606020202030204" pitchFamily="34" charset="0"/>
              </a:rPr>
              <a:t>    </a:t>
            </a:r>
            <a:r>
              <a:rPr lang="fr-FR" sz="1200" b="1" dirty="0" smtClean="0">
                <a:solidFill>
                  <a:schemeClr val="tx1">
                    <a:lumMod val="75000"/>
                    <a:lumOff val="25000"/>
                  </a:schemeClr>
                </a:solidFill>
                <a:latin typeface="Arial Narrow" panose="020B0606020202030204" pitchFamily="34" charset="0"/>
              </a:rPr>
              <a:t>3 - pour les clients dont le CA </a:t>
            </a:r>
            <a:r>
              <a:rPr lang="fr-FR" sz="1200" b="1" dirty="0">
                <a:solidFill>
                  <a:schemeClr val="tx1">
                    <a:lumMod val="75000"/>
                    <a:lumOff val="25000"/>
                  </a:schemeClr>
                </a:solidFill>
                <a:latin typeface="Arial Narrow" panose="020B0606020202030204" pitchFamily="34" charset="0"/>
              </a:rPr>
              <a:t>&gt; </a:t>
            </a:r>
            <a:r>
              <a:rPr lang="fr-FR" sz="1200" b="1" dirty="0" smtClean="0">
                <a:solidFill>
                  <a:schemeClr val="tx1">
                    <a:lumMod val="75000"/>
                    <a:lumOff val="25000"/>
                  </a:schemeClr>
                </a:solidFill>
                <a:latin typeface="Arial Narrow" panose="020B0606020202030204" pitchFamily="34" charset="0"/>
              </a:rPr>
              <a:t>1 Md</a:t>
            </a:r>
            <a:r>
              <a:rPr lang="fr-FR" sz="1200" b="1" dirty="0">
                <a:solidFill>
                  <a:schemeClr val="tx1">
                    <a:lumMod val="75000"/>
                    <a:lumOff val="25000"/>
                  </a:schemeClr>
                </a:solidFill>
                <a:latin typeface="Arial Narrow" panose="020B0606020202030204" pitchFamily="34" charset="0"/>
              </a:rPr>
              <a:t>€ : calcul d’une notation NIE à dire d’expert via le Modèle TRR. </a:t>
            </a:r>
            <a:r>
              <a:rPr lang="fr-FR" sz="1200" dirty="0">
                <a:solidFill>
                  <a:schemeClr val="tx1">
                    <a:lumMod val="75000"/>
                    <a:lumOff val="25000"/>
                  </a:schemeClr>
                </a:solidFill>
                <a:latin typeface="Arial Narrow" panose="020B0606020202030204" pitchFamily="34" charset="0"/>
              </a:rPr>
              <a:t>Lorsque la CEGEE est désignée comme banque référente, la notation est à la charge de la CEGEE.</a:t>
            </a:r>
            <a:endParaRPr lang="fr-FR" sz="1200" b="1" dirty="0">
              <a:solidFill>
                <a:schemeClr val="tx1">
                  <a:lumMod val="75000"/>
                  <a:lumOff val="25000"/>
                </a:schemeClr>
              </a:solidFill>
              <a:latin typeface="Arial Narrow" panose="020B0606020202030204" pitchFamily="34" charset="0"/>
            </a:endParaRPr>
          </a:p>
        </p:txBody>
      </p:sp>
      <p:sp>
        <p:nvSpPr>
          <p:cNvPr id="16" name="Titre 8"/>
          <p:cNvSpPr txBox="1">
            <a:spLocks/>
          </p:cNvSpPr>
          <p:nvPr/>
        </p:nvSpPr>
        <p:spPr>
          <a:xfrm>
            <a:off x="1080706" y="250463"/>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2.3 ANALYSE des indicateurs de risque - NOTATION</a:t>
            </a:r>
            <a:endParaRPr lang="fr-FR" sz="1800" b="0" dirty="0"/>
          </a:p>
        </p:txBody>
      </p:sp>
      <p:sp>
        <p:nvSpPr>
          <p:cNvPr id="11" name="Rectangle 10"/>
          <p:cNvSpPr/>
          <p:nvPr/>
        </p:nvSpPr>
        <p:spPr>
          <a:xfrm>
            <a:off x="595861" y="5647141"/>
            <a:ext cx="8460840" cy="605294"/>
          </a:xfrm>
          <a:prstGeom prst="rect">
            <a:avLst/>
          </a:prstGeom>
        </p:spPr>
        <p:txBody>
          <a:bodyPr wrap="square">
            <a:spAutoFit/>
          </a:bodyPr>
          <a:lstStyle/>
          <a:p>
            <a:pPr>
              <a:lnSpc>
                <a:spcPts val="2000"/>
              </a:lnSpc>
              <a:spcBef>
                <a:spcPts val="1000"/>
              </a:spcBef>
              <a:buClr>
                <a:schemeClr val="bg1">
                  <a:lumMod val="50000"/>
                </a:schemeClr>
              </a:buClr>
              <a:defRPr/>
            </a:pPr>
            <a:r>
              <a:rPr lang="fr-FR" sz="1600" b="1" i="1" dirty="0" smtClean="0">
                <a:solidFill>
                  <a:schemeClr val="accent1"/>
                </a:solidFill>
                <a:sym typeface="Wingdings" panose="05000000000000000000" pitchFamily="2" charset="2"/>
              </a:rPr>
              <a:t> </a:t>
            </a:r>
            <a:r>
              <a:rPr lang="fr-FR" sz="1600" b="1" i="1" u="sng" dirty="0" smtClean="0">
                <a:solidFill>
                  <a:schemeClr val="accent1"/>
                </a:solidFill>
              </a:rPr>
              <a:t>En cas de Révision Allégée uniquement</a:t>
            </a:r>
            <a:r>
              <a:rPr lang="fr-FR" sz="1600" b="1" i="1" dirty="0" smtClean="0">
                <a:solidFill>
                  <a:schemeClr val="accent1"/>
                </a:solidFill>
              </a:rPr>
              <a:t>, rédiger un point de situation synthétique dans DSC et passer au paragraphe 3, Valider et </a:t>
            </a:r>
            <a:r>
              <a:rPr lang="fr-FR" sz="1600" b="1" i="1" dirty="0" err="1" smtClean="0">
                <a:solidFill>
                  <a:schemeClr val="accent1"/>
                </a:solidFill>
              </a:rPr>
              <a:t>Historiser</a:t>
            </a:r>
            <a:r>
              <a:rPr lang="fr-FR" sz="1600" b="1" i="1" dirty="0" smtClean="0">
                <a:solidFill>
                  <a:schemeClr val="accent1"/>
                </a:solidFill>
              </a:rPr>
              <a:t> la Révision Annuelle. </a:t>
            </a:r>
            <a:endParaRPr lang="fr-FR" sz="1600" b="1" i="1" u="sng" dirty="0"/>
          </a:p>
        </p:txBody>
      </p:sp>
      <p:sp>
        <p:nvSpPr>
          <p:cNvPr id="14" name="Chevron 13"/>
          <p:cNvSpPr/>
          <p:nvPr/>
        </p:nvSpPr>
        <p:spPr>
          <a:xfrm rot="5400000">
            <a:off x="-1271503" y="2219300"/>
            <a:ext cx="2971518" cy="326505"/>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ZoneTexte 14"/>
          <p:cNvSpPr txBox="1"/>
          <p:nvPr/>
        </p:nvSpPr>
        <p:spPr>
          <a:xfrm rot="16200000">
            <a:off x="-587368" y="2014971"/>
            <a:ext cx="1512168" cy="307777"/>
          </a:xfrm>
          <a:prstGeom prst="rect">
            <a:avLst/>
          </a:prstGeom>
          <a:noFill/>
        </p:spPr>
        <p:txBody>
          <a:bodyPr wrap="square" rtlCol="0">
            <a:spAutoFit/>
          </a:bodyPr>
          <a:lstStyle/>
          <a:p>
            <a:r>
              <a:rPr lang="fr-FR" sz="1400" b="1" dirty="0" smtClean="0"/>
              <a:t>Révision Allégée</a:t>
            </a:r>
          </a:p>
        </p:txBody>
      </p:sp>
      <p:sp>
        <p:nvSpPr>
          <p:cNvPr id="18" name="Chevron 17"/>
          <p:cNvSpPr/>
          <p:nvPr/>
        </p:nvSpPr>
        <p:spPr>
          <a:xfrm rot="5400000">
            <a:off x="-1249371" y="5089418"/>
            <a:ext cx="2927260"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ZoneTexte 18"/>
          <p:cNvSpPr txBox="1"/>
          <p:nvPr/>
        </p:nvSpPr>
        <p:spPr>
          <a:xfrm rot="16200000">
            <a:off x="-552936" y="4986490"/>
            <a:ext cx="1512168" cy="307777"/>
          </a:xfrm>
          <a:prstGeom prst="rect">
            <a:avLst/>
          </a:prstGeom>
          <a:noFill/>
        </p:spPr>
        <p:txBody>
          <a:bodyPr wrap="square" rtlCol="0">
            <a:spAutoFit/>
          </a:bodyPr>
          <a:lstStyle/>
          <a:p>
            <a:r>
              <a:rPr lang="fr-FR" sz="1400" b="1" dirty="0" smtClean="0"/>
              <a:t>Révision Standard</a:t>
            </a:r>
          </a:p>
        </p:txBody>
      </p:sp>
      <p:sp>
        <p:nvSpPr>
          <p:cNvPr id="4" name="Flèche droite 3">
            <a:hlinkClick r:id="rId2" action="ppaction://hlinksldjump"/>
          </p:cNvPr>
          <p:cNvSpPr/>
          <p:nvPr/>
        </p:nvSpPr>
        <p:spPr>
          <a:xfrm>
            <a:off x="6261253" y="5909233"/>
            <a:ext cx="2361147" cy="343202"/>
          </a:xfrm>
          <a:prstGeom prst="rightArrow">
            <a:avLst>
              <a:gd name="adj1" fmla="val 50000"/>
              <a:gd name="adj2" fmla="val 687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solidFill>
              </a:rPr>
              <a:t>Validation et Historisation</a:t>
            </a:r>
            <a:endParaRPr lang="fr-FR" sz="1100" b="1" dirty="0">
              <a:solidFill>
                <a:schemeClr val="bg1"/>
              </a:solidFill>
            </a:endParaRPr>
          </a:p>
        </p:txBody>
      </p:sp>
    </p:spTree>
    <p:extLst>
      <p:ext uri="{BB962C8B-B14F-4D97-AF65-F5344CB8AC3E}">
        <p14:creationId xmlns:p14="http://schemas.microsoft.com/office/powerpoint/2010/main" val="3154059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23528" y="1700808"/>
            <a:ext cx="8499298" cy="523220"/>
          </a:xfrm>
          <a:prstGeom prst="rect">
            <a:avLst/>
          </a:prstGeom>
          <a:noFill/>
        </p:spPr>
        <p:txBody>
          <a:bodyPr wrap="square" rtlCol="0">
            <a:spAutoFit/>
          </a:bodyPr>
          <a:lstStyle/>
          <a:p>
            <a:pPr lvl="1" algn="just"/>
            <a:r>
              <a:rPr lang="fr-FR" sz="1400" b="1" dirty="0"/>
              <a:t>Lorsqu'on est en présence d’un Groupe formel il convient de faire la révision sur la base de comptes sociaux et de comptes consolidés ce qui permet de réviser l’ensemble Groupe.</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16</a:t>
            </a:fld>
            <a:endParaRPr lang="fr-FR" dirty="0">
              <a:solidFill>
                <a:schemeClr val="tx1"/>
              </a:solidFill>
            </a:endParaRPr>
          </a:p>
        </p:txBody>
      </p:sp>
      <p:sp>
        <p:nvSpPr>
          <p:cNvPr id="3" name="Rectangle 2"/>
          <p:cNvSpPr/>
          <p:nvPr/>
        </p:nvSpPr>
        <p:spPr>
          <a:xfrm>
            <a:off x="7503341" y="4046804"/>
            <a:ext cx="184731" cy="276999"/>
          </a:xfrm>
          <a:prstGeom prst="rect">
            <a:avLst/>
          </a:prstGeom>
        </p:spPr>
        <p:txBody>
          <a:bodyPr wrap="none">
            <a:spAutoFit/>
          </a:bodyPr>
          <a:lstStyle/>
          <a:p>
            <a:endParaRPr lang="fr-FR" sz="1200" dirty="0">
              <a:solidFill>
                <a:srgbClr val="C00000"/>
              </a:solidFill>
            </a:endParaRPr>
          </a:p>
        </p:txBody>
      </p:sp>
      <p:sp>
        <p:nvSpPr>
          <p:cNvPr id="5" name="Rectangle 4"/>
          <p:cNvSpPr/>
          <p:nvPr/>
        </p:nvSpPr>
        <p:spPr>
          <a:xfrm>
            <a:off x="445427" y="943288"/>
            <a:ext cx="8604448" cy="584775"/>
          </a:xfrm>
          <a:prstGeom prst="rect">
            <a:avLst/>
          </a:prstGeom>
        </p:spPr>
        <p:txBody>
          <a:bodyPr wrap="square">
            <a:spAutoFit/>
          </a:bodyPr>
          <a:lstStyle/>
          <a:p>
            <a:pPr marL="285750" indent="-285750">
              <a:buFont typeface="Wingdings" panose="05000000000000000000" pitchFamily="2" charset="2"/>
              <a:buChar char="v"/>
            </a:pPr>
            <a:r>
              <a:rPr lang="fr-FR" dirty="0" smtClean="0">
                <a:solidFill>
                  <a:srgbClr val="C00000"/>
                </a:solidFill>
              </a:rPr>
              <a:t>Synthèse : </a:t>
            </a:r>
            <a:endParaRPr lang="fr-FR" dirty="0">
              <a:solidFill>
                <a:srgbClr val="C00000"/>
              </a:solidFill>
            </a:endParaRPr>
          </a:p>
          <a:p>
            <a:endParaRPr lang="fr-FR" sz="1400" dirty="0"/>
          </a:p>
        </p:txBody>
      </p:sp>
      <p:sp>
        <p:nvSpPr>
          <p:cNvPr id="12" name="Rectangle 11"/>
          <p:cNvSpPr/>
          <p:nvPr/>
        </p:nvSpPr>
        <p:spPr>
          <a:xfrm>
            <a:off x="480593" y="2257966"/>
            <a:ext cx="856556" cy="374713"/>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100" kern="0" dirty="0" smtClean="0">
                <a:solidFill>
                  <a:prstClr val="black"/>
                </a:solidFill>
                <a:latin typeface="Calibri"/>
                <a:cs typeface="+mn-cs"/>
              </a:rPr>
              <a:t>Thématique</a:t>
            </a:r>
            <a:endParaRPr lang="fr-FR" sz="1100" kern="0" dirty="0">
              <a:solidFill>
                <a:prstClr val="black"/>
              </a:solidFill>
              <a:latin typeface="Calibri"/>
              <a:cs typeface="+mn-cs"/>
            </a:endParaRPr>
          </a:p>
        </p:txBody>
      </p:sp>
      <p:sp>
        <p:nvSpPr>
          <p:cNvPr id="13" name="Rectangle 20"/>
          <p:cNvSpPr>
            <a:spLocks noChangeArrowheads="1"/>
          </p:cNvSpPr>
          <p:nvPr/>
        </p:nvSpPr>
        <p:spPr bwMode="auto">
          <a:xfrm>
            <a:off x="1426160" y="3310458"/>
            <a:ext cx="2567255" cy="439396"/>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Analyse de la liasse fiscale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14" name="Rectangle 20"/>
          <p:cNvSpPr>
            <a:spLocks noChangeArrowheads="1"/>
          </p:cNvSpPr>
          <p:nvPr/>
        </p:nvSpPr>
        <p:spPr bwMode="auto">
          <a:xfrm>
            <a:off x="517013" y="2761656"/>
            <a:ext cx="820136" cy="3477551"/>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9525" fontAlgn="auto">
              <a:spcBef>
                <a:spcPts val="0"/>
              </a:spcBef>
              <a:spcAft>
                <a:spcPts val="0"/>
              </a:spcAft>
              <a:buClr>
                <a:srgbClr val="4F81BD"/>
              </a:buClr>
              <a:defRPr/>
            </a:pPr>
            <a:r>
              <a:rPr lang="fr-FR" sz="1100" b="1" kern="0" dirty="0" smtClean="0">
                <a:solidFill>
                  <a:prstClr val="black"/>
                </a:solidFill>
                <a:latin typeface="Arial Narrow" panose="020B0606020202030204" pitchFamily="34" charset="0"/>
                <a:cs typeface="Calibri" panose="020F0502020204030204" pitchFamily="34" charset="0"/>
              </a:rPr>
              <a:t>Analyse financière</a:t>
            </a:r>
          </a:p>
        </p:txBody>
      </p:sp>
      <p:sp>
        <p:nvSpPr>
          <p:cNvPr id="15" name="Rectangle 14"/>
          <p:cNvSpPr/>
          <p:nvPr/>
        </p:nvSpPr>
        <p:spPr>
          <a:xfrm>
            <a:off x="4166442" y="2217564"/>
            <a:ext cx="4735079" cy="373935"/>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100" kern="0" dirty="0" smtClean="0">
                <a:solidFill>
                  <a:prstClr val="black"/>
                </a:solidFill>
                <a:latin typeface="Calibri"/>
                <a:cs typeface="+mn-cs"/>
              </a:rPr>
              <a:t>Objectifs associés </a:t>
            </a:r>
            <a:endParaRPr lang="fr-FR" sz="1100" kern="0" dirty="0">
              <a:solidFill>
                <a:prstClr val="black"/>
              </a:solidFill>
              <a:latin typeface="Calibri"/>
              <a:cs typeface="+mn-cs"/>
            </a:endParaRPr>
          </a:p>
        </p:txBody>
      </p:sp>
      <p:sp>
        <p:nvSpPr>
          <p:cNvPr id="16" name="Rectangle 15"/>
          <p:cNvSpPr>
            <a:spLocks noChangeArrowheads="1"/>
          </p:cNvSpPr>
          <p:nvPr/>
        </p:nvSpPr>
        <p:spPr bwMode="auto">
          <a:xfrm>
            <a:off x="4166442" y="3315711"/>
            <a:ext cx="4711909" cy="439396"/>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261937" indent="-171450" algn="just" fontAlgn="auto">
              <a:spcBef>
                <a:spcPts val="0"/>
              </a:spcBef>
              <a:spcAft>
                <a:spcPts val="0"/>
              </a:spcAft>
              <a:buClr>
                <a:srgbClr val="4F81BD"/>
              </a:buClr>
              <a:buFontTx/>
              <a:buChar char="-"/>
              <a:defRPr/>
            </a:pPr>
            <a:r>
              <a:rPr lang="fr-FR" sz="1100" kern="0" dirty="0" smtClean="0">
                <a:solidFill>
                  <a:schemeClr val="tx1">
                    <a:lumMod val="75000"/>
                    <a:lumOff val="25000"/>
                  </a:schemeClr>
                </a:solidFill>
                <a:latin typeface="Arial Narrow" panose="020B0606020202030204" pitchFamily="34" charset="0"/>
                <a:cs typeface="Calibri" panose="020F0502020204030204" pitchFamily="34" charset="0"/>
              </a:rPr>
              <a:t>Obtenir la (les) dernière (s) liasse(s) fiscale(s)</a:t>
            </a:r>
          </a:p>
          <a:p>
            <a:pPr marL="261937" indent="-171450" algn="just" fontAlgn="auto">
              <a:spcBef>
                <a:spcPts val="0"/>
              </a:spcBef>
              <a:spcAft>
                <a:spcPts val="0"/>
              </a:spcAft>
              <a:buClr>
                <a:srgbClr val="4F81BD"/>
              </a:buClr>
              <a:buFontTx/>
              <a:buChar char="-"/>
              <a:defRPr/>
            </a:pPr>
            <a:r>
              <a:rPr lang="fr-FR" sz="1100" kern="0" dirty="0" smtClean="0">
                <a:solidFill>
                  <a:schemeClr val="tx1">
                    <a:lumMod val="75000"/>
                    <a:lumOff val="25000"/>
                  </a:schemeClr>
                </a:solidFill>
                <a:latin typeface="Arial Narrow" panose="020B0606020202030204" pitchFamily="34" charset="0"/>
                <a:cs typeface="Calibri" panose="020F0502020204030204" pitchFamily="34" charset="0"/>
              </a:rPr>
              <a:t>Vérifier la cohérence du résultat imposable par rapport au résultat comptable </a:t>
            </a:r>
            <a:endParaRPr lang="fr-FR" sz="11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17" name="Rectangle 16"/>
          <p:cNvSpPr/>
          <p:nvPr/>
        </p:nvSpPr>
        <p:spPr>
          <a:xfrm>
            <a:off x="1480515" y="2263901"/>
            <a:ext cx="2545366" cy="354797"/>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endParaRPr lang="fr-FR" sz="1100" kern="0" dirty="0" smtClean="0">
              <a:solidFill>
                <a:prstClr val="black"/>
              </a:solidFill>
              <a:latin typeface="Calibri"/>
            </a:endParaRPr>
          </a:p>
          <a:p>
            <a:pPr algn="ctr" fontAlgn="auto">
              <a:spcBef>
                <a:spcPts val="0"/>
              </a:spcBef>
              <a:spcAft>
                <a:spcPts val="0"/>
              </a:spcAft>
              <a:defRPr/>
            </a:pPr>
            <a:r>
              <a:rPr lang="fr-FR" sz="1100" kern="0" dirty="0" smtClean="0">
                <a:solidFill>
                  <a:prstClr val="black"/>
                </a:solidFill>
                <a:latin typeface="Calibri"/>
              </a:rPr>
              <a:t>Activités/Fonctions</a:t>
            </a:r>
            <a:endParaRPr lang="fr-FR" sz="1100" kern="0" dirty="0">
              <a:solidFill>
                <a:prstClr val="black"/>
              </a:solidFill>
              <a:latin typeface="Calibri"/>
            </a:endParaRPr>
          </a:p>
          <a:p>
            <a:pPr algn="ctr" fontAlgn="auto">
              <a:spcBef>
                <a:spcPts val="0"/>
              </a:spcBef>
              <a:spcAft>
                <a:spcPts val="0"/>
              </a:spcAft>
              <a:defRPr/>
            </a:pPr>
            <a:endParaRPr lang="fr-FR" sz="1100" kern="0" dirty="0">
              <a:solidFill>
                <a:prstClr val="black"/>
              </a:solidFill>
              <a:latin typeface="Calibri"/>
              <a:cs typeface="+mn-cs"/>
            </a:endParaRPr>
          </a:p>
        </p:txBody>
      </p:sp>
      <p:sp>
        <p:nvSpPr>
          <p:cNvPr id="18" name="Rectangle 20"/>
          <p:cNvSpPr>
            <a:spLocks noChangeArrowheads="1"/>
          </p:cNvSpPr>
          <p:nvPr/>
        </p:nvSpPr>
        <p:spPr bwMode="auto">
          <a:xfrm>
            <a:off x="1426159" y="2718017"/>
            <a:ext cx="2567255" cy="498938"/>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Analyse des états financiers les plus récents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19" name="Rectangle 18"/>
          <p:cNvSpPr>
            <a:spLocks noChangeArrowheads="1"/>
          </p:cNvSpPr>
          <p:nvPr/>
        </p:nvSpPr>
        <p:spPr bwMode="auto">
          <a:xfrm>
            <a:off x="4175171" y="3838669"/>
            <a:ext cx="4711909" cy="1168840"/>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261937" indent="-171450" algn="just" fontAlgn="auto">
              <a:spcBef>
                <a:spcPts val="600"/>
              </a:spcBef>
              <a:spcAft>
                <a:spcPts val="0"/>
              </a:spcAft>
              <a:buClr>
                <a:srgbClr val="4F81BD"/>
              </a:buClr>
              <a:buFontTx/>
              <a:buChar char="-"/>
              <a:defRPr/>
            </a:pPr>
            <a:endParaRPr lang="fr-FR" sz="1000" kern="0" dirty="0" smtClean="0">
              <a:solidFill>
                <a:schemeClr val="tx1">
                  <a:lumMod val="75000"/>
                  <a:lumOff val="25000"/>
                </a:schemeClr>
              </a:solidFill>
              <a:latin typeface="Arial Narrow" panose="020B0606020202030204" pitchFamily="34" charset="0"/>
              <a:cs typeface="Calibri" panose="020F0502020204030204" pitchFamily="34" charset="0"/>
            </a:endParaRPr>
          </a:p>
          <a:p>
            <a:pPr marL="261937" indent="-171450" algn="just" fontAlgn="auto">
              <a:spcBef>
                <a:spcPts val="600"/>
              </a:spcBef>
              <a:spcAft>
                <a:spcPts val="0"/>
              </a:spcAft>
              <a:buClr>
                <a:srgbClr val="4F81BD"/>
              </a:buClr>
              <a:buFontTx/>
              <a:buChar char="-"/>
              <a:defRP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Expliquer la constitution du résultat net de l’exercice et justifier sa variation par rapport à N-1</a:t>
            </a:r>
          </a:p>
          <a:p>
            <a:pPr marL="261937" indent="-171450" algn="just" fontAlgn="auto">
              <a:spcBef>
                <a:spcPts val="600"/>
              </a:spcBef>
              <a:spcAft>
                <a:spcPts val="0"/>
              </a:spcAft>
              <a:buClr>
                <a:srgbClr val="4F81BD"/>
              </a:buClr>
              <a:buFontTx/>
              <a:buChar char="-"/>
              <a:defRP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Apprécier la structure financière de l’entreprise et du groupe de clients à travers des agrégats et ratios (niveau des fonds propres, FR, BFR, EBE, …)</a:t>
            </a:r>
          </a:p>
          <a:p>
            <a:pPr marL="261937" indent="-171450" algn="just" fontAlgn="auto">
              <a:spcBef>
                <a:spcPts val="600"/>
              </a:spcBef>
              <a:spcAft>
                <a:spcPts val="0"/>
              </a:spcAft>
              <a:buClr>
                <a:srgbClr val="4F81BD"/>
              </a:buClr>
              <a:buFontTx/>
              <a:buChar char="-"/>
              <a:defRP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Apprécier la capacité d’endettement de l’entreprise et du Groupe de clients.</a:t>
            </a:r>
          </a:p>
          <a:p>
            <a:pPr marL="261937" indent="-171450" algn="just" fontAlgn="auto">
              <a:spcBef>
                <a:spcPts val="600"/>
              </a:spcBef>
              <a:spcAft>
                <a:spcPts val="0"/>
              </a:spcAft>
              <a:buClr>
                <a:srgbClr val="4F81BD"/>
              </a:buClr>
              <a:buFontTx/>
              <a:buChar char="-"/>
              <a:defRPr/>
            </a:pPr>
            <a:endParaRPr lang="fr-FR" sz="10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21" name="Rectangle 20"/>
          <p:cNvSpPr>
            <a:spLocks noChangeArrowheads="1"/>
          </p:cNvSpPr>
          <p:nvPr/>
        </p:nvSpPr>
        <p:spPr bwMode="auto">
          <a:xfrm>
            <a:off x="4175171" y="2672774"/>
            <a:ext cx="4711909" cy="498938"/>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261937" lvl="0" indent="-171450" algn="just" fontAlgn="auto">
              <a:spcBef>
                <a:spcPts val="0"/>
              </a:spcBef>
              <a:spcAft>
                <a:spcPts val="0"/>
              </a:spcAft>
              <a:buClr>
                <a:srgbClr val="4F81BD"/>
              </a:buClr>
              <a:buFontTx/>
              <a:buChar char="-"/>
              <a:defRPr/>
            </a:pPr>
            <a:endParaRPr lang="fr-FR" sz="1100" kern="0" dirty="0" smtClean="0">
              <a:solidFill>
                <a:schemeClr val="tx1">
                  <a:lumMod val="75000"/>
                  <a:lumOff val="25000"/>
                </a:schemeClr>
              </a:solidFill>
              <a:latin typeface="Arial Narrow" panose="020B0606020202030204" pitchFamily="34" charset="0"/>
              <a:cs typeface="Calibri" panose="020F0502020204030204" pitchFamily="34" charset="0"/>
            </a:endParaRPr>
          </a:p>
          <a:p>
            <a:pPr marL="261937" lvl="0" indent="-171450" algn="just" fontAlgn="auto">
              <a:spcBef>
                <a:spcPts val="0"/>
              </a:spcBef>
              <a:spcAft>
                <a:spcPts val="0"/>
              </a:spcAft>
              <a:buClr>
                <a:srgbClr val="4F81BD"/>
              </a:buClr>
              <a:buFontTx/>
              <a:buChar char="-"/>
              <a:defRPr/>
            </a:pPr>
            <a:r>
              <a:rPr lang="fr-FR" sz="1100" kern="0" dirty="0" smtClean="0">
                <a:solidFill>
                  <a:schemeClr val="tx1">
                    <a:lumMod val="75000"/>
                    <a:lumOff val="25000"/>
                  </a:schemeClr>
                </a:solidFill>
                <a:latin typeface="Arial Narrow" panose="020B0606020202030204" pitchFamily="34" charset="0"/>
                <a:cs typeface="Calibri" panose="020F0502020204030204" pitchFamily="34" charset="0"/>
              </a:rPr>
              <a:t>Obtenir et saisir les états financiers les plus </a:t>
            </a:r>
            <a:r>
              <a:rPr lang="fr-FR" sz="1100" kern="0" dirty="0">
                <a:solidFill>
                  <a:schemeClr val="tx1">
                    <a:lumMod val="75000"/>
                    <a:lumOff val="25000"/>
                  </a:schemeClr>
                </a:solidFill>
                <a:latin typeface="Arial Narrow" panose="020B0606020202030204" pitchFamily="34" charset="0"/>
                <a:cs typeface="Calibri" panose="020F0502020204030204" pitchFamily="34" charset="0"/>
              </a:rPr>
              <a:t>récents (éventuellement le rapport des CAC</a:t>
            </a:r>
            <a:r>
              <a:rPr lang="fr-FR" sz="1100" kern="0" dirty="0" smtClean="0">
                <a:solidFill>
                  <a:schemeClr val="tx1">
                    <a:lumMod val="75000"/>
                    <a:lumOff val="25000"/>
                  </a:schemeClr>
                </a:solidFill>
                <a:latin typeface="Arial Narrow" panose="020B0606020202030204" pitchFamily="34" charset="0"/>
                <a:cs typeface="Calibri" panose="020F0502020204030204" pitchFamily="34" charset="0"/>
              </a:rPr>
              <a:t>) (individuels et consolidés)</a:t>
            </a:r>
          </a:p>
          <a:p>
            <a:pPr marL="261937" lvl="0" indent="-171450" algn="just" fontAlgn="auto">
              <a:spcBef>
                <a:spcPts val="0"/>
              </a:spcBef>
              <a:spcAft>
                <a:spcPts val="0"/>
              </a:spcAft>
              <a:buClr>
                <a:srgbClr val="4F81BD"/>
              </a:buClr>
              <a:buFontTx/>
              <a:buChar char="-"/>
              <a:defRPr/>
            </a:pPr>
            <a:r>
              <a:rPr lang="fr-FR" sz="1100" kern="0" dirty="0" smtClean="0">
                <a:solidFill>
                  <a:schemeClr val="tx1">
                    <a:lumMod val="75000"/>
                    <a:lumOff val="25000"/>
                  </a:schemeClr>
                </a:solidFill>
                <a:latin typeface="Arial Narrow" panose="020B0606020202030204" pitchFamily="34" charset="0"/>
                <a:cs typeface="Calibri" panose="020F0502020204030204" pitchFamily="34" charset="0"/>
              </a:rPr>
              <a:t>Etablir un comparatif par rapport à N-1 et faire ressortir les variations</a:t>
            </a:r>
            <a:endParaRPr lang="fr-FR" sz="1100" kern="0" dirty="0">
              <a:solidFill>
                <a:schemeClr val="tx1">
                  <a:lumMod val="75000"/>
                  <a:lumOff val="25000"/>
                </a:schemeClr>
              </a:solidFill>
              <a:latin typeface="Arial Narrow" panose="020B0606020202030204" pitchFamily="34" charset="0"/>
              <a:cs typeface="Calibri" panose="020F0502020204030204" pitchFamily="34" charset="0"/>
            </a:endParaRPr>
          </a:p>
          <a:p>
            <a:pPr marL="90487" algn="just" fontAlgn="auto">
              <a:spcBef>
                <a:spcPts val="0"/>
              </a:spcBef>
              <a:spcAft>
                <a:spcPts val="0"/>
              </a:spcAft>
              <a:buClr>
                <a:srgbClr val="4F81BD"/>
              </a:buClr>
              <a:defRPr/>
            </a:pPr>
            <a:endParaRPr lang="fr-FR" sz="11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22" name="Rectangle 20"/>
          <p:cNvSpPr>
            <a:spLocks noChangeArrowheads="1"/>
          </p:cNvSpPr>
          <p:nvPr/>
        </p:nvSpPr>
        <p:spPr bwMode="auto">
          <a:xfrm>
            <a:off x="1396108" y="3833234"/>
            <a:ext cx="2567255" cy="1168840"/>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a:solidFill>
                  <a:schemeClr val="tx1">
                    <a:lumMod val="75000"/>
                    <a:lumOff val="25000"/>
                  </a:schemeClr>
                </a:solidFill>
                <a:latin typeface="Arial Narrow" panose="020B0606020202030204" pitchFamily="34" charset="0"/>
                <a:cs typeface="Calibri" panose="020F0502020204030204" pitchFamily="34" charset="0"/>
              </a:rPr>
              <a:t>Analyse </a:t>
            </a: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de l’activité/rentabilité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a:p>
            <a:pPr marL="90487" algn="just" fontAlgn="auto">
              <a:spcBef>
                <a:spcPts val="0"/>
              </a:spcBef>
              <a:spcAft>
                <a:spcPts val="0"/>
              </a:spcAft>
              <a:buClr>
                <a:srgbClr val="4F81BD"/>
              </a:buClr>
            </a:pP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23" name="Rectangle 20"/>
          <p:cNvSpPr>
            <a:spLocks noChangeArrowheads="1"/>
          </p:cNvSpPr>
          <p:nvPr/>
        </p:nvSpPr>
        <p:spPr bwMode="auto">
          <a:xfrm>
            <a:off x="1458626" y="5670660"/>
            <a:ext cx="2567255" cy="530034"/>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a:solidFill>
                  <a:schemeClr val="tx1">
                    <a:lumMod val="75000"/>
                    <a:lumOff val="25000"/>
                  </a:schemeClr>
                </a:solidFill>
                <a:latin typeface="Arial Narrow" panose="020B0606020202030204" pitchFamily="34" charset="0"/>
                <a:cs typeface="Calibri" panose="020F0502020204030204" pitchFamily="34" charset="0"/>
              </a:rPr>
              <a:t>Analyse </a:t>
            </a: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des états prévisionnels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a:p>
            <a:pPr marL="90487" algn="just" fontAlgn="auto">
              <a:spcBef>
                <a:spcPts val="0"/>
              </a:spcBef>
              <a:spcAft>
                <a:spcPts val="0"/>
              </a:spcAft>
              <a:buClr>
                <a:srgbClr val="4F81BD"/>
              </a:buClr>
            </a:pP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24" name="Rectangle 20"/>
          <p:cNvSpPr>
            <a:spLocks noChangeArrowheads="1"/>
          </p:cNvSpPr>
          <p:nvPr/>
        </p:nvSpPr>
        <p:spPr bwMode="auto">
          <a:xfrm>
            <a:off x="1396108" y="5092712"/>
            <a:ext cx="2567255" cy="439396"/>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a:solidFill>
                  <a:schemeClr val="tx1">
                    <a:lumMod val="75000"/>
                    <a:lumOff val="25000"/>
                  </a:schemeClr>
                </a:solidFill>
                <a:latin typeface="Arial Narrow" panose="020B0606020202030204" pitchFamily="34" charset="0"/>
                <a:cs typeface="Calibri" panose="020F0502020204030204" pitchFamily="34" charset="0"/>
              </a:rPr>
              <a:t>Analyse </a:t>
            </a: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de la trésorerie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a:p>
            <a:pPr marL="90487" algn="just" fontAlgn="auto">
              <a:spcBef>
                <a:spcPts val="0"/>
              </a:spcBef>
              <a:spcAft>
                <a:spcPts val="0"/>
              </a:spcAft>
              <a:buClr>
                <a:srgbClr val="4F81BD"/>
              </a:buClr>
            </a:pP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25" name="Rectangle 24"/>
          <p:cNvSpPr>
            <a:spLocks noChangeArrowheads="1"/>
          </p:cNvSpPr>
          <p:nvPr/>
        </p:nvSpPr>
        <p:spPr bwMode="auto">
          <a:xfrm>
            <a:off x="4175171" y="5087265"/>
            <a:ext cx="4711909" cy="439396"/>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261937" indent="-171450" algn="just" fontAlgn="auto">
              <a:spcBef>
                <a:spcPts val="0"/>
              </a:spcBef>
              <a:spcAft>
                <a:spcPts val="0"/>
              </a:spcAft>
              <a:buClr>
                <a:srgbClr val="4F81BD"/>
              </a:buClr>
              <a:buFontTx/>
              <a:buChar char="-"/>
              <a:defRP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Obtenir le tableau de flux de trésorerie de l’entreprise et du Groupe de clients</a:t>
            </a:r>
          </a:p>
          <a:p>
            <a:pPr marL="261937" indent="-171450" algn="just" fontAlgn="auto">
              <a:spcBef>
                <a:spcPts val="0"/>
              </a:spcBef>
              <a:spcAft>
                <a:spcPts val="0"/>
              </a:spcAft>
              <a:buClr>
                <a:srgbClr val="4F81BD"/>
              </a:buClr>
              <a:buFontTx/>
              <a:buChar char="-"/>
              <a:defRP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Expliquer le niveau des cash-flows actuels  </a:t>
            </a:r>
            <a:endParaRPr lang="fr-FR" sz="10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26" name="Rectangle 20"/>
          <p:cNvSpPr>
            <a:spLocks noChangeArrowheads="1"/>
          </p:cNvSpPr>
          <p:nvPr/>
        </p:nvSpPr>
        <p:spPr bwMode="auto">
          <a:xfrm>
            <a:off x="4166442" y="5670660"/>
            <a:ext cx="4729368" cy="530034"/>
          </a:xfrm>
          <a:prstGeom prst="rect">
            <a:avLst/>
          </a:prstGeom>
          <a:solidFill>
            <a:sysClr val="window" lastClr="FFFFFF"/>
          </a:solidFill>
          <a:ln w="19050" cap="flat" cmpd="sng" algn="ctr">
            <a:solidFill>
              <a:schemeClr val="bg1">
                <a:lumMod val="75000"/>
              </a:schemeClr>
            </a:solidFill>
            <a:prstDash val="sysDot"/>
          </a:ln>
          <a:effectLst/>
        </p:spPr>
        <p:txBody>
          <a:bodyPr lIns="36000" tIns="36000" rIns="36000" bIns="36000" anchor="ctr"/>
          <a:lstStyle/>
          <a:p>
            <a:pPr marL="261937" indent="-171450" algn="just" fontAlgn="auto">
              <a:spcBef>
                <a:spcPts val="0"/>
              </a:spcBef>
              <a:spcAft>
                <a:spcPts val="0"/>
              </a:spcAft>
              <a:buClr>
                <a:srgbClr val="4F81BD"/>
              </a:buClr>
              <a:buFontTx/>
              <a:buChar cha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Obtenir et saisir </a:t>
            </a:r>
            <a:r>
              <a:rPr lang="fr-FR" sz="1000" kern="0" dirty="0">
                <a:solidFill>
                  <a:schemeClr val="tx1">
                    <a:lumMod val="75000"/>
                    <a:lumOff val="25000"/>
                  </a:schemeClr>
                </a:solidFill>
                <a:latin typeface="Arial Narrow" panose="020B0606020202030204" pitchFamily="34" charset="0"/>
                <a:cs typeface="Calibri" panose="020F0502020204030204" pitchFamily="34" charset="0"/>
              </a:rPr>
              <a:t>les états prévisionnels établis sous la responsabilité du </a:t>
            </a: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management</a:t>
            </a:r>
          </a:p>
          <a:p>
            <a:pPr marL="261937" indent="-171450" algn="just" fontAlgn="auto">
              <a:spcBef>
                <a:spcPts val="0"/>
              </a:spcBef>
              <a:spcAft>
                <a:spcPts val="0"/>
              </a:spcAft>
              <a:buClr>
                <a:srgbClr val="4F81BD"/>
              </a:buClr>
              <a:buFontTx/>
              <a:buChar char="-"/>
            </a:pPr>
            <a:r>
              <a:rPr lang="fr-FR" sz="1000" kern="0" dirty="0" smtClean="0">
                <a:solidFill>
                  <a:schemeClr val="tx1">
                    <a:lumMod val="75000"/>
                    <a:lumOff val="25000"/>
                  </a:schemeClr>
                </a:solidFill>
                <a:latin typeface="Arial Narrow" panose="020B0606020202030204" pitchFamily="34" charset="0"/>
                <a:cs typeface="Calibri" panose="020F0502020204030204" pitchFamily="34" charset="0"/>
              </a:rPr>
              <a:t>Vérifier la cohérence des états prévisionnels par rapport à la stratégie d’évolution  </a:t>
            </a:r>
            <a:endParaRPr lang="fr-FR" sz="1000" kern="0" dirty="0">
              <a:solidFill>
                <a:schemeClr val="tx1">
                  <a:lumMod val="75000"/>
                  <a:lumOff val="25000"/>
                </a:schemeClr>
              </a:solidFill>
              <a:latin typeface="Arial Narrow" panose="020B0606020202030204" pitchFamily="34" charset="0"/>
              <a:cs typeface="Calibri" panose="020F0502020204030204" pitchFamily="34" charset="0"/>
            </a:endParaRPr>
          </a:p>
          <a:p>
            <a:pPr marL="90487" algn="just" fontAlgn="auto">
              <a:spcBef>
                <a:spcPts val="0"/>
              </a:spcBef>
              <a:spcAft>
                <a:spcPts val="0"/>
              </a:spcAft>
              <a:buClr>
                <a:srgbClr val="4F81BD"/>
              </a:buClr>
            </a:pPr>
            <a:r>
              <a:rPr lang="fr-FR" sz="1400" kern="0" dirty="0" smtClean="0">
                <a:solidFill>
                  <a:schemeClr val="tx1">
                    <a:lumMod val="75000"/>
                    <a:lumOff val="25000"/>
                  </a:schemeClr>
                </a:solidFill>
                <a:latin typeface="Arial Narrow" panose="020B0606020202030204" pitchFamily="34" charset="0"/>
                <a:cs typeface="Calibri" panose="020F0502020204030204" pitchFamily="34" charset="0"/>
              </a:rPr>
              <a:t>  </a:t>
            </a:r>
            <a:endParaRPr lang="fr-FR" sz="1400" kern="0" dirty="0">
              <a:solidFill>
                <a:schemeClr val="tx1">
                  <a:lumMod val="75000"/>
                  <a:lumOff val="25000"/>
                </a:schemeClr>
              </a:solidFill>
              <a:latin typeface="Arial Narrow" panose="020B0606020202030204" pitchFamily="34" charset="0"/>
              <a:cs typeface="Calibri" panose="020F0502020204030204" pitchFamily="34" charset="0"/>
            </a:endParaRPr>
          </a:p>
        </p:txBody>
      </p:sp>
      <p:sp>
        <p:nvSpPr>
          <p:cNvPr id="30" name="Titre 8"/>
          <p:cNvSpPr txBox="1">
            <a:spLocks/>
          </p:cNvSpPr>
          <p:nvPr/>
        </p:nvSpPr>
        <p:spPr>
          <a:xfrm>
            <a:off x="1080705" y="260648"/>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2.4 ANALYSE FINANCIERE</a:t>
            </a:r>
            <a:endParaRPr lang="fr-FR" sz="1800" b="0" dirty="0"/>
          </a:p>
        </p:txBody>
      </p:sp>
      <p:sp>
        <p:nvSpPr>
          <p:cNvPr id="34" name="Chevron 33"/>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5" name="ZoneTexte 34"/>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33" name="ZoneTexte 32"/>
          <p:cNvSpPr txBox="1"/>
          <p:nvPr/>
        </p:nvSpPr>
        <p:spPr>
          <a:xfrm>
            <a:off x="517013" y="1315884"/>
            <a:ext cx="8305813" cy="307777"/>
          </a:xfrm>
          <a:prstGeom prst="rect">
            <a:avLst/>
          </a:prstGeom>
          <a:solidFill>
            <a:schemeClr val="bg1">
              <a:lumMod val="85000"/>
            </a:schemeClr>
          </a:solidFill>
          <a:ln>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1" u="none" strike="noStrike" kern="0" cap="none" spc="0" normalizeH="0" baseline="0" noProof="0" dirty="0" smtClean="0">
                <a:ln>
                  <a:noFill/>
                </a:ln>
                <a:solidFill>
                  <a:schemeClr val="tx1"/>
                </a:solidFill>
                <a:effectLst/>
                <a:uLnTx/>
                <a:uFillTx/>
                <a:latin typeface="Calibri"/>
              </a:rPr>
              <a:t>via le totem  Connaissance Client &gt;</a:t>
            </a:r>
            <a:r>
              <a:rPr kumimoji="0" lang="fr-FR" sz="1400" b="1" i="1" u="none" strike="noStrike" kern="0" cap="none" spc="0" normalizeH="0" noProof="0" dirty="0" smtClean="0">
                <a:ln>
                  <a:noFill/>
                </a:ln>
                <a:solidFill>
                  <a:schemeClr val="tx1"/>
                </a:solidFill>
                <a:effectLst/>
                <a:uLnTx/>
                <a:uFillTx/>
                <a:latin typeface="Calibri"/>
              </a:rPr>
              <a:t> Données de gestion</a:t>
            </a:r>
            <a:r>
              <a:rPr kumimoji="0" lang="fr-FR" sz="1400" b="1" i="1" u="none" strike="noStrike" kern="0" cap="none" spc="0" normalizeH="0" baseline="0" noProof="0" dirty="0" smtClean="0">
                <a:ln>
                  <a:noFill/>
                </a:ln>
                <a:solidFill>
                  <a:schemeClr val="tx1"/>
                </a:solidFill>
                <a:effectLst/>
                <a:uLnTx/>
                <a:uFillTx/>
                <a:latin typeface="Calibri"/>
              </a:rPr>
              <a:t> &gt; </a:t>
            </a:r>
            <a:r>
              <a:rPr lang="fr-FR" sz="1400" b="1" i="1" kern="0" noProof="0" dirty="0" smtClean="0">
                <a:solidFill>
                  <a:schemeClr val="tx1"/>
                </a:solidFill>
                <a:latin typeface="Calibri"/>
              </a:rPr>
              <a:t>Dossier suivi Client </a:t>
            </a:r>
            <a:r>
              <a:rPr lang="fr-FR" sz="1400" b="1" i="1" u="sng" kern="0" noProof="0" dirty="0" smtClean="0">
                <a:solidFill>
                  <a:schemeClr val="tx1"/>
                </a:solidFill>
                <a:latin typeface="Calibri"/>
              </a:rPr>
              <a:t>&gt; Analyse financière</a:t>
            </a:r>
            <a:endParaRPr kumimoji="0" lang="fr-FR" sz="1400" b="1" i="1" u="sng" strike="noStrike" kern="0" cap="none" spc="0" normalizeH="0" baseline="0" noProof="0" dirty="0" smtClean="0">
              <a:ln>
                <a:noFill/>
              </a:ln>
              <a:solidFill>
                <a:schemeClr val="tx1"/>
              </a:solidFill>
              <a:effectLst/>
              <a:uLnTx/>
              <a:uFillTx/>
              <a:latin typeface="Calibri"/>
            </a:endParaRPr>
          </a:p>
        </p:txBody>
      </p:sp>
      <p:sp>
        <p:nvSpPr>
          <p:cNvPr id="27" name="Triangle isocèle 26"/>
          <p:cNvSpPr/>
          <p:nvPr/>
        </p:nvSpPr>
        <p:spPr>
          <a:xfrm>
            <a:off x="395536" y="1802897"/>
            <a:ext cx="360040" cy="357274"/>
          </a:xfrm>
          <a:prstGeom prs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dirty="0"/>
              <a:t>!</a:t>
            </a:r>
          </a:p>
        </p:txBody>
      </p:sp>
      <p:sp>
        <p:nvSpPr>
          <p:cNvPr id="4" name="Rectangle 3"/>
          <p:cNvSpPr/>
          <p:nvPr/>
        </p:nvSpPr>
        <p:spPr>
          <a:xfrm>
            <a:off x="957433" y="6248802"/>
            <a:ext cx="5399605" cy="230832"/>
          </a:xfrm>
          <a:prstGeom prst="rect">
            <a:avLst/>
          </a:prstGeom>
        </p:spPr>
        <p:txBody>
          <a:bodyPr wrap="square">
            <a:spAutoFit/>
          </a:bodyPr>
          <a:lstStyle/>
          <a:p>
            <a:r>
              <a:rPr lang="fr-FR" sz="900" b="1" i="1" dirty="0"/>
              <a:t>Source du tableau : Référentiel national de la révision annuelle </a:t>
            </a:r>
          </a:p>
        </p:txBody>
      </p:sp>
    </p:spTree>
    <p:extLst>
      <p:ext uri="{BB962C8B-B14F-4D97-AF65-F5344CB8AC3E}">
        <p14:creationId xmlns:p14="http://schemas.microsoft.com/office/powerpoint/2010/main" val="35222143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611560" y="1002765"/>
            <a:ext cx="8280920" cy="492443"/>
          </a:xfrm>
          <a:prstGeom prst="rect">
            <a:avLst/>
          </a:prstGeom>
          <a:noFill/>
        </p:spPr>
        <p:txBody>
          <a:bodyPr wrap="square" rtlCol="0">
            <a:spAutoFit/>
          </a:bodyPr>
          <a:lstStyle/>
          <a:p>
            <a:endParaRPr lang="fr-FR" sz="1000" b="1" dirty="0">
              <a:solidFill>
                <a:srgbClr val="C00000"/>
              </a:solidFill>
            </a:endParaRPr>
          </a:p>
          <a:p>
            <a:r>
              <a:rPr lang="fr-FR" sz="1600" dirty="0" smtClean="0">
                <a:solidFill>
                  <a:schemeClr val="tx1">
                    <a:lumMod val="75000"/>
                    <a:lumOff val="25000"/>
                  </a:schemeClr>
                </a:solidFill>
              </a:rPr>
              <a:t>Les principaux ratios financiers à analyser sont les suivants :</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17</a:t>
            </a:fld>
            <a:endParaRPr lang="fr-FR" dirty="0">
              <a:solidFill>
                <a:schemeClr val="tx1"/>
              </a:solidFill>
            </a:endParaRPr>
          </a:p>
        </p:txBody>
      </p:sp>
      <p:sp>
        <p:nvSpPr>
          <p:cNvPr id="3" name="Rectangle 2"/>
          <p:cNvSpPr/>
          <p:nvPr/>
        </p:nvSpPr>
        <p:spPr>
          <a:xfrm>
            <a:off x="7503341" y="4046804"/>
            <a:ext cx="184731" cy="276999"/>
          </a:xfrm>
          <a:prstGeom prst="rect">
            <a:avLst/>
          </a:prstGeom>
        </p:spPr>
        <p:txBody>
          <a:bodyPr wrap="none">
            <a:spAutoFit/>
          </a:bodyPr>
          <a:lstStyle/>
          <a:p>
            <a:endParaRPr lang="fr-FR" sz="1200" dirty="0">
              <a:solidFill>
                <a:srgbClr val="C00000"/>
              </a:solidFill>
            </a:endParaRPr>
          </a:p>
        </p:txBody>
      </p:sp>
      <p:pic>
        <p:nvPicPr>
          <p:cNvPr id="4" name="Image 3"/>
          <p:cNvPicPr>
            <a:picLocks noChangeAspect="1"/>
          </p:cNvPicPr>
          <p:nvPr/>
        </p:nvPicPr>
        <p:blipFill rotWithShape="1">
          <a:blip r:embed="rId2"/>
          <a:srcRect l="70636" t="37224" r="11433" b="54561"/>
          <a:stretch/>
        </p:blipFill>
        <p:spPr>
          <a:xfrm>
            <a:off x="1304718" y="1617575"/>
            <a:ext cx="6678579" cy="1005642"/>
          </a:xfrm>
          <a:prstGeom prst="rect">
            <a:avLst/>
          </a:prstGeom>
        </p:spPr>
      </p:pic>
      <p:sp>
        <p:nvSpPr>
          <p:cNvPr id="7" name="Titre 8"/>
          <p:cNvSpPr txBox="1">
            <a:spLocks/>
          </p:cNvSpPr>
          <p:nvPr/>
        </p:nvSpPr>
        <p:spPr>
          <a:xfrm>
            <a:off x="1080706" y="250463"/>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2.4 ANALYSE FINANCIERE</a:t>
            </a:r>
            <a:endParaRPr lang="fr-FR" sz="1800" b="0" dirty="0"/>
          </a:p>
        </p:txBody>
      </p:sp>
      <p:sp>
        <p:nvSpPr>
          <p:cNvPr id="9" name="Chevron 8"/>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ZoneTexte 9"/>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pic>
        <p:nvPicPr>
          <p:cNvPr id="11" name="Image 10"/>
          <p:cNvPicPr>
            <a:picLocks noChangeAspect="1"/>
          </p:cNvPicPr>
          <p:nvPr/>
        </p:nvPicPr>
        <p:blipFill rotWithShape="1">
          <a:blip r:embed="rId2"/>
          <a:srcRect l="70519" t="50219" r="11349" b="28167"/>
          <a:stretch/>
        </p:blipFill>
        <p:spPr>
          <a:xfrm>
            <a:off x="1259632" y="2636912"/>
            <a:ext cx="6768752" cy="2652150"/>
          </a:xfrm>
          <a:prstGeom prst="rect">
            <a:avLst/>
          </a:prstGeom>
        </p:spPr>
      </p:pic>
      <p:cxnSp>
        <p:nvCxnSpPr>
          <p:cNvPr id="8" name="Connecteur droit 7"/>
          <p:cNvCxnSpPr/>
          <p:nvPr/>
        </p:nvCxnSpPr>
        <p:spPr>
          <a:xfrm>
            <a:off x="1304718" y="1671653"/>
            <a:ext cx="0" cy="95156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259632" y="5302757"/>
            <a:ext cx="5399605" cy="230832"/>
          </a:xfrm>
          <a:prstGeom prst="rect">
            <a:avLst/>
          </a:prstGeom>
        </p:spPr>
        <p:txBody>
          <a:bodyPr wrap="square">
            <a:spAutoFit/>
          </a:bodyPr>
          <a:lstStyle/>
          <a:p>
            <a:r>
              <a:rPr lang="fr-FR" sz="900" b="1" i="1" dirty="0"/>
              <a:t>Source du tableau : Référentiel national de la révision annuelle </a:t>
            </a:r>
          </a:p>
        </p:txBody>
      </p:sp>
    </p:spTree>
    <p:extLst>
      <p:ext uri="{BB962C8B-B14F-4D97-AF65-F5344CB8AC3E}">
        <p14:creationId xmlns:p14="http://schemas.microsoft.com/office/powerpoint/2010/main" val="409615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pPr/>
              <a:t>18</a:t>
            </a:fld>
            <a:endParaRPr lang="fr-FR" dirty="0"/>
          </a:p>
        </p:txBody>
      </p:sp>
      <p:sp>
        <p:nvSpPr>
          <p:cNvPr id="6" name="Titre 8"/>
          <p:cNvSpPr txBox="1">
            <a:spLocks/>
          </p:cNvSpPr>
          <p:nvPr/>
        </p:nvSpPr>
        <p:spPr>
          <a:xfrm>
            <a:off x="1080706" y="250463"/>
            <a:ext cx="7991694" cy="646331"/>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2.5 ANALYSE des flux</a:t>
            </a:r>
            <a:endParaRPr lang="fr-FR" sz="1800" b="0" dirty="0"/>
          </a:p>
        </p:txBody>
      </p:sp>
      <p:sp>
        <p:nvSpPr>
          <p:cNvPr id="8" name="Rectangle 7"/>
          <p:cNvSpPr/>
          <p:nvPr/>
        </p:nvSpPr>
        <p:spPr>
          <a:xfrm>
            <a:off x="569029" y="1587817"/>
            <a:ext cx="791938" cy="374713"/>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100" kern="0" dirty="0" smtClean="0">
                <a:solidFill>
                  <a:prstClr val="black"/>
                </a:solidFill>
                <a:latin typeface="Calibri"/>
                <a:cs typeface="+mn-cs"/>
              </a:rPr>
              <a:t>Thématique</a:t>
            </a:r>
            <a:endParaRPr lang="fr-FR" sz="1100" kern="0" dirty="0">
              <a:solidFill>
                <a:prstClr val="black"/>
              </a:solidFill>
              <a:latin typeface="Calibri"/>
              <a:cs typeface="+mn-cs"/>
            </a:endParaRPr>
          </a:p>
        </p:txBody>
      </p:sp>
      <p:sp>
        <p:nvSpPr>
          <p:cNvPr id="9" name="Rectangle 20"/>
          <p:cNvSpPr>
            <a:spLocks noChangeArrowheads="1"/>
          </p:cNvSpPr>
          <p:nvPr/>
        </p:nvSpPr>
        <p:spPr bwMode="auto">
          <a:xfrm>
            <a:off x="1438039" y="2996952"/>
            <a:ext cx="2579163" cy="1728192"/>
          </a:xfrm>
          <a:prstGeom prst="rect">
            <a:avLst/>
          </a:prstGeom>
          <a:solidFill>
            <a:sysClr val="window" lastClr="FFFFFF"/>
          </a:solidFill>
          <a:ln w="19050" cap="flat" cmpd="sng" algn="ctr">
            <a:solidFill>
              <a:schemeClr val="bg1">
                <a:lumMod val="50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smtClean="0">
                <a:solidFill>
                  <a:schemeClr val="bg1">
                    <a:lumMod val="50000"/>
                  </a:schemeClr>
                </a:solidFill>
                <a:latin typeface="Arial Narrow" panose="020B0606020202030204" pitchFamily="34" charset="0"/>
                <a:cs typeface="Calibri" panose="020F0502020204030204" pitchFamily="34" charset="0"/>
              </a:rPr>
              <a:t>Analyse des flux débiteurs et flux créditeurs </a:t>
            </a:r>
            <a:endParaRPr lang="fr-FR" sz="1400" kern="0" dirty="0">
              <a:solidFill>
                <a:schemeClr val="bg1">
                  <a:lumMod val="50000"/>
                </a:schemeClr>
              </a:solidFill>
              <a:latin typeface="Arial Narrow" panose="020B0606020202030204" pitchFamily="34" charset="0"/>
              <a:cs typeface="Calibri" panose="020F0502020204030204" pitchFamily="34" charset="0"/>
            </a:endParaRPr>
          </a:p>
        </p:txBody>
      </p:sp>
      <p:sp>
        <p:nvSpPr>
          <p:cNvPr id="10" name="Rectangle 20"/>
          <p:cNvSpPr>
            <a:spLocks noChangeArrowheads="1"/>
          </p:cNvSpPr>
          <p:nvPr/>
        </p:nvSpPr>
        <p:spPr bwMode="auto">
          <a:xfrm>
            <a:off x="569029" y="2094718"/>
            <a:ext cx="791938" cy="2630426"/>
          </a:xfrm>
          <a:prstGeom prst="rect">
            <a:avLst/>
          </a:prstGeom>
          <a:solidFill>
            <a:sysClr val="window" lastClr="FFFFFF"/>
          </a:solidFill>
          <a:ln w="19050" cap="flat" cmpd="sng" algn="ctr">
            <a:solidFill>
              <a:schemeClr val="bg1">
                <a:lumMod val="50000"/>
              </a:schemeClr>
            </a:solidFill>
            <a:prstDash val="solid"/>
          </a:ln>
          <a:effectLst/>
        </p:spPr>
        <p:txBody>
          <a:bodyPr lIns="36000" tIns="36000" rIns="36000" bIns="36000" anchor="ctr"/>
          <a:lstStyle/>
          <a:p>
            <a:pPr marL="9525" fontAlgn="auto">
              <a:spcBef>
                <a:spcPts val="0"/>
              </a:spcBef>
              <a:spcAft>
                <a:spcPts val="0"/>
              </a:spcAft>
              <a:buClr>
                <a:srgbClr val="4F81BD"/>
              </a:buClr>
              <a:defRPr/>
            </a:pPr>
            <a:r>
              <a:rPr lang="fr-FR" sz="1100" b="1" kern="0" dirty="0" smtClean="0">
                <a:latin typeface="Arial Narrow" panose="020B0606020202030204" pitchFamily="34" charset="0"/>
                <a:cs typeface="Calibri" panose="020F0502020204030204" pitchFamily="34" charset="0"/>
              </a:rPr>
              <a:t>Fonctionnement des comptes et flux</a:t>
            </a:r>
          </a:p>
        </p:txBody>
      </p:sp>
      <p:sp>
        <p:nvSpPr>
          <p:cNvPr id="11" name="Rectangle 10"/>
          <p:cNvSpPr/>
          <p:nvPr/>
        </p:nvSpPr>
        <p:spPr>
          <a:xfrm>
            <a:off x="4155424" y="1607733"/>
            <a:ext cx="4735079" cy="373935"/>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r>
              <a:rPr lang="fr-FR" sz="1100" kern="0" dirty="0" smtClean="0">
                <a:solidFill>
                  <a:prstClr val="black"/>
                </a:solidFill>
                <a:latin typeface="Calibri"/>
                <a:cs typeface="+mn-cs"/>
              </a:rPr>
              <a:t>Objectifs associés </a:t>
            </a:r>
            <a:endParaRPr lang="fr-FR" sz="1100" kern="0" dirty="0">
              <a:solidFill>
                <a:prstClr val="black"/>
              </a:solidFill>
              <a:latin typeface="Calibri"/>
              <a:cs typeface="+mn-cs"/>
            </a:endParaRPr>
          </a:p>
        </p:txBody>
      </p:sp>
      <p:sp>
        <p:nvSpPr>
          <p:cNvPr id="12" name="Rectangle 11"/>
          <p:cNvSpPr>
            <a:spLocks noChangeArrowheads="1"/>
          </p:cNvSpPr>
          <p:nvPr/>
        </p:nvSpPr>
        <p:spPr bwMode="auto">
          <a:xfrm>
            <a:off x="4178594" y="2996952"/>
            <a:ext cx="4711909" cy="1728192"/>
          </a:xfrm>
          <a:prstGeom prst="rect">
            <a:avLst/>
          </a:prstGeom>
          <a:solidFill>
            <a:sysClr val="window" lastClr="FFFFFF"/>
          </a:solidFill>
          <a:ln w="19050" cap="flat" cmpd="sng" algn="ctr">
            <a:solidFill>
              <a:schemeClr val="bg1">
                <a:lumMod val="50000"/>
              </a:schemeClr>
            </a:solidFill>
            <a:prstDash val="sysDot"/>
          </a:ln>
          <a:effectLst/>
        </p:spPr>
        <p:txBody>
          <a:bodyPr lIns="36000" tIns="36000" rIns="36000" bIns="36000" anchor="ctr"/>
          <a:lstStyle/>
          <a:p>
            <a:pPr marL="261937" indent="-171450" algn="just" fontAlgn="auto">
              <a:spcBef>
                <a:spcPts val="0"/>
              </a:spcBef>
              <a:spcAft>
                <a:spcPts val="0"/>
              </a:spcAft>
              <a:buClr>
                <a:srgbClr val="4F81BD"/>
              </a:buClr>
              <a:buFontTx/>
              <a:buChar char="-"/>
              <a:defRPr/>
            </a:pPr>
            <a:endParaRPr lang="fr-FR" sz="1000" kern="0" dirty="0" smtClean="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endParaRPr lang="fr-FR" sz="1000" kern="0" dirty="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endParaRPr lang="fr-FR" sz="1000" kern="0" dirty="0" smtClean="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endParaRPr lang="fr-FR" sz="1000" kern="0" dirty="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endParaRPr lang="fr-FR" sz="1000" kern="0" dirty="0" smtClean="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endParaRPr lang="fr-FR" sz="1000" kern="0" dirty="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Analyser les flux débiteurs et créditeurs en:</a:t>
            </a:r>
          </a:p>
          <a:p>
            <a:pPr marL="719137" lvl="1" indent="-171450" algn="just" fontAlgn="auto">
              <a:spcBef>
                <a:spcPts val="0"/>
              </a:spcBef>
              <a:spcAft>
                <a:spcPts val="0"/>
              </a:spcAft>
              <a:buClr>
                <a:srgbClr val="4F81BD"/>
              </a:buClr>
              <a:buFont typeface="Arial" panose="020B0604020202020204" pitchFamily="34" charset="0"/>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Montants</a:t>
            </a:r>
          </a:p>
          <a:p>
            <a:pPr marL="719137" lvl="1" indent="-171450" algn="just" fontAlgn="auto">
              <a:spcBef>
                <a:spcPts val="0"/>
              </a:spcBef>
              <a:spcAft>
                <a:spcPts val="0"/>
              </a:spcAft>
              <a:buClr>
                <a:srgbClr val="4F81BD"/>
              </a:buClr>
              <a:buFont typeface="Arial" panose="020B0604020202020204" pitchFamily="34" charset="0"/>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Nombre de transactions</a:t>
            </a:r>
          </a:p>
          <a:p>
            <a:pPr marL="719137" lvl="1" indent="-171450" algn="just" fontAlgn="auto">
              <a:spcBef>
                <a:spcPts val="0"/>
              </a:spcBef>
              <a:spcAft>
                <a:spcPts val="0"/>
              </a:spcAft>
              <a:buClr>
                <a:srgbClr val="4F81BD"/>
              </a:buClr>
              <a:buFont typeface="Arial" panose="020B0604020202020204" pitchFamily="34" charset="0"/>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typologie (chèques, virements, cartes, encaissements, escomptes, espèces,..)</a:t>
            </a:r>
          </a:p>
          <a:p>
            <a:pPr marL="261937" indent="-171450" algn="just" fontAlgn="auto">
              <a:spcBef>
                <a:spcPts val="0"/>
              </a:spcBef>
              <a:spcAft>
                <a:spcPts val="0"/>
              </a:spcAft>
              <a:buClr>
                <a:srgbClr val="4F81BD"/>
              </a:buClr>
              <a:buFontTx/>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Analyser les flux confiés:</a:t>
            </a:r>
          </a:p>
          <a:p>
            <a:pPr marL="719137" lvl="1" indent="-171450" algn="just" fontAlgn="auto">
              <a:spcBef>
                <a:spcPts val="0"/>
              </a:spcBef>
              <a:spcAft>
                <a:spcPts val="0"/>
              </a:spcAft>
              <a:buClr>
                <a:srgbClr val="4F81BD"/>
              </a:buClr>
              <a:buFont typeface="Arial" panose="020B0604020202020204" pitchFamily="34" charset="0"/>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En montants</a:t>
            </a:r>
          </a:p>
          <a:p>
            <a:pPr marL="719137" lvl="1" indent="-171450" algn="just" fontAlgn="auto">
              <a:spcBef>
                <a:spcPts val="0"/>
              </a:spcBef>
              <a:spcAft>
                <a:spcPts val="0"/>
              </a:spcAft>
              <a:buClr>
                <a:srgbClr val="4F81BD"/>
              </a:buClr>
              <a:buFont typeface="Arial" panose="020B0604020202020204" pitchFamily="34" charset="0"/>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Part de flux par rapport à nos engagements</a:t>
            </a:r>
          </a:p>
          <a:p>
            <a:pPr marL="719137" lvl="1" indent="-171450" algn="just" fontAlgn="auto">
              <a:spcBef>
                <a:spcPts val="0"/>
              </a:spcBef>
              <a:spcAft>
                <a:spcPts val="0"/>
              </a:spcAft>
              <a:buClr>
                <a:srgbClr val="4F81BD"/>
              </a:buClr>
              <a:buFont typeface="Arial" panose="020B0604020202020204" pitchFamily="34" charset="0"/>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Part de flux par rapport au chiffre d’affaires</a:t>
            </a:r>
          </a:p>
          <a:p>
            <a:pPr marL="719137" lvl="1" indent="-171450" algn="just" fontAlgn="auto">
              <a:spcBef>
                <a:spcPts val="0"/>
              </a:spcBef>
              <a:spcAft>
                <a:spcPts val="0"/>
              </a:spcAft>
              <a:buClr>
                <a:srgbClr val="4F81BD"/>
              </a:buClr>
              <a:buFont typeface="Arial" panose="020B0604020202020204" pitchFamily="34" charset="0"/>
              <a:buChar char="•"/>
              <a:defRPr/>
            </a:pPr>
            <a:endParaRPr lang="fr-FR" sz="1100" kern="0" dirty="0" smtClean="0">
              <a:solidFill>
                <a:schemeClr val="bg1">
                  <a:lumMod val="50000"/>
                </a:schemeClr>
              </a:solidFill>
              <a:latin typeface="Arial Narrow" panose="020B0606020202030204" pitchFamily="34" charset="0"/>
              <a:cs typeface="Calibri" panose="020F0502020204030204" pitchFamily="34" charset="0"/>
            </a:endParaRPr>
          </a:p>
          <a:p>
            <a:pPr marL="719137" lvl="1" indent="-171450" algn="just" fontAlgn="auto">
              <a:spcBef>
                <a:spcPts val="0"/>
              </a:spcBef>
              <a:spcAft>
                <a:spcPts val="0"/>
              </a:spcAft>
              <a:buClr>
                <a:srgbClr val="4F81BD"/>
              </a:buClr>
              <a:buFont typeface="Arial" panose="020B0604020202020204" pitchFamily="34" charset="0"/>
              <a:buChar char="•"/>
              <a:defRPr/>
            </a:pPr>
            <a:endParaRPr lang="fr-FR" sz="1100" kern="0" dirty="0" smtClean="0">
              <a:solidFill>
                <a:schemeClr val="bg1">
                  <a:lumMod val="50000"/>
                </a:schemeClr>
              </a:solidFill>
              <a:latin typeface="Arial Narrow" panose="020B0606020202030204" pitchFamily="34" charset="0"/>
              <a:cs typeface="Calibri" panose="020F0502020204030204" pitchFamily="34" charset="0"/>
            </a:endParaRPr>
          </a:p>
          <a:p>
            <a:pPr marL="719137" lvl="1" indent="-171450" algn="just" fontAlgn="auto">
              <a:spcBef>
                <a:spcPts val="0"/>
              </a:spcBef>
              <a:spcAft>
                <a:spcPts val="0"/>
              </a:spcAft>
              <a:buClr>
                <a:srgbClr val="4F81BD"/>
              </a:buClr>
              <a:buFont typeface="Arial" panose="020B0604020202020204" pitchFamily="34" charset="0"/>
              <a:buChar char="•"/>
              <a:defRPr/>
            </a:pPr>
            <a:endParaRPr lang="fr-FR" sz="1100" kern="0" dirty="0" smtClean="0">
              <a:solidFill>
                <a:schemeClr val="bg1">
                  <a:lumMod val="50000"/>
                </a:schemeClr>
              </a:solidFill>
              <a:latin typeface="Arial Narrow" panose="020B0606020202030204" pitchFamily="34" charset="0"/>
              <a:cs typeface="Calibri" panose="020F0502020204030204" pitchFamily="34" charset="0"/>
            </a:endParaRPr>
          </a:p>
          <a:p>
            <a:pPr marL="719137" lvl="1" indent="-171450" algn="just" fontAlgn="auto">
              <a:spcBef>
                <a:spcPts val="0"/>
              </a:spcBef>
              <a:spcAft>
                <a:spcPts val="0"/>
              </a:spcAft>
              <a:buClr>
                <a:srgbClr val="4F81BD"/>
              </a:buClr>
              <a:buFont typeface="Arial" panose="020B0604020202020204" pitchFamily="34" charset="0"/>
              <a:buChar char="•"/>
              <a:defRPr/>
            </a:pPr>
            <a:endParaRPr lang="fr-FR" sz="1100" kern="0" dirty="0" smtClean="0">
              <a:solidFill>
                <a:schemeClr val="bg1">
                  <a:lumMod val="50000"/>
                </a:schemeClr>
              </a:solidFill>
              <a:latin typeface="Arial Narrow" panose="020B0606020202030204" pitchFamily="34" charset="0"/>
              <a:cs typeface="Calibri" panose="020F0502020204030204" pitchFamily="34" charset="0"/>
            </a:endParaRPr>
          </a:p>
          <a:p>
            <a:pPr marL="719137" lvl="1" indent="-171450" algn="just" fontAlgn="auto">
              <a:spcBef>
                <a:spcPts val="0"/>
              </a:spcBef>
              <a:spcAft>
                <a:spcPts val="0"/>
              </a:spcAft>
              <a:buClr>
                <a:srgbClr val="4F81BD"/>
              </a:buClr>
              <a:buFont typeface="Arial" panose="020B0604020202020204" pitchFamily="34" charset="0"/>
              <a:buChar char="•"/>
              <a:defRPr/>
            </a:pPr>
            <a:endParaRPr lang="fr-FR" sz="1100" kern="0" dirty="0">
              <a:solidFill>
                <a:schemeClr val="bg1">
                  <a:lumMod val="50000"/>
                </a:schemeClr>
              </a:solidFill>
              <a:latin typeface="Arial Narrow" panose="020B0606020202030204" pitchFamily="34" charset="0"/>
              <a:cs typeface="Calibri" panose="020F0502020204030204" pitchFamily="34" charset="0"/>
            </a:endParaRPr>
          </a:p>
        </p:txBody>
      </p:sp>
      <p:sp>
        <p:nvSpPr>
          <p:cNvPr id="13" name="Rectangle 12"/>
          <p:cNvSpPr/>
          <p:nvPr/>
        </p:nvSpPr>
        <p:spPr>
          <a:xfrm>
            <a:off x="1471836" y="1607732"/>
            <a:ext cx="2545366" cy="354797"/>
          </a:xfrm>
          <a:prstGeom prst="rect">
            <a:avLst/>
          </a:prstGeom>
          <a:ln/>
        </p:spPr>
        <p:style>
          <a:lnRef idx="1">
            <a:schemeClr val="accent3"/>
          </a:lnRef>
          <a:fillRef idx="2">
            <a:schemeClr val="accent3"/>
          </a:fillRef>
          <a:effectRef idx="1">
            <a:schemeClr val="accent3"/>
          </a:effectRef>
          <a:fontRef idx="minor">
            <a:schemeClr val="dk1"/>
          </a:fontRef>
        </p:style>
        <p:txBody>
          <a:bodyPr lIns="36000" tIns="36000" rIns="36000" bIns="36000" anchor="ctr"/>
          <a:lstStyle/>
          <a:p>
            <a:pPr algn="ctr" fontAlgn="auto">
              <a:spcBef>
                <a:spcPts val="0"/>
              </a:spcBef>
              <a:spcAft>
                <a:spcPts val="0"/>
              </a:spcAft>
              <a:defRPr/>
            </a:pPr>
            <a:endParaRPr lang="fr-FR" sz="1100" kern="0" dirty="0" smtClean="0">
              <a:solidFill>
                <a:prstClr val="black"/>
              </a:solidFill>
              <a:latin typeface="Calibri"/>
            </a:endParaRPr>
          </a:p>
          <a:p>
            <a:pPr algn="ctr" fontAlgn="auto">
              <a:spcBef>
                <a:spcPts val="0"/>
              </a:spcBef>
              <a:spcAft>
                <a:spcPts val="0"/>
              </a:spcAft>
              <a:defRPr/>
            </a:pPr>
            <a:r>
              <a:rPr lang="fr-FR" sz="1100" kern="0" dirty="0" smtClean="0">
                <a:solidFill>
                  <a:prstClr val="black"/>
                </a:solidFill>
                <a:latin typeface="Calibri"/>
              </a:rPr>
              <a:t>Activités/Fonctions</a:t>
            </a:r>
            <a:endParaRPr lang="fr-FR" sz="1100" kern="0" dirty="0">
              <a:solidFill>
                <a:prstClr val="black"/>
              </a:solidFill>
              <a:latin typeface="Calibri"/>
            </a:endParaRPr>
          </a:p>
          <a:p>
            <a:pPr algn="ctr" fontAlgn="auto">
              <a:spcBef>
                <a:spcPts val="0"/>
              </a:spcBef>
              <a:spcAft>
                <a:spcPts val="0"/>
              </a:spcAft>
              <a:defRPr/>
            </a:pPr>
            <a:endParaRPr lang="fr-FR" sz="1100" kern="0" dirty="0">
              <a:solidFill>
                <a:prstClr val="black"/>
              </a:solidFill>
              <a:latin typeface="Calibri"/>
              <a:cs typeface="+mn-cs"/>
            </a:endParaRPr>
          </a:p>
        </p:txBody>
      </p:sp>
      <p:sp>
        <p:nvSpPr>
          <p:cNvPr id="14" name="Rectangle 20"/>
          <p:cNvSpPr>
            <a:spLocks noChangeArrowheads="1"/>
          </p:cNvSpPr>
          <p:nvPr/>
        </p:nvSpPr>
        <p:spPr bwMode="auto">
          <a:xfrm>
            <a:off x="1471836" y="2094718"/>
            <a:ext cx="2567255" cy="830226"/>
          </a:xfrm>
          <a:prstGeom prst="rect">
            <a:avLst/>
          </a:prstGeom>
          <a:solidFill>
            <a:sysClr val="window" lastClr="FFFFFF"/>
          </a:solidFill>
          <a:ln w="19050" cap="flat" cmpd="sng" algn="ctr">
            <a:solidFill>
              <a:schemeClr val="bg1">
                <a:lumMod val="50000"/>
              </a:schemeClr>
            </a:solidFill>
            <a:prstDash val="sysDot"/>
          </a:ln>
          <a:effectLst/>
        </p:spPr>
        <p:txBody>
          <a:bodyPr lIns="36000" tIns="36000" rIns="36000" bIns="36000" anchor="ctr"/>
          <a:lstStyle/>
          <a:p>
            <a:pPr marL="90487" algn="just" fontAlgn="auto">
              <a:spcBef>
                <a:spcPts val="0"/>
              </a:spcBef>
              <a:spcAft>
                <a:spcPts val="0"/>
              </a:spcAft>
              <a:buClr>
                <a:srgbClr val="4F81BD"/>
              </a:buClr>
            </a:pPr>
            <a:r>
              <a:rPr lang="fr-FR" sz="1400" kern="0" dirty="0" smtClean="0">
                <a:solidFill>
                  <a:schemeClr val="bg1">
                    <a:lumMod val="50000"/>
                  </a:schemeClr>
                </a:solidFill>
                <a:latin typeface="Arial Narrow" panose="020B0606020202030204" pitchFamily="34" charset="0"/>
                <a:cs typeface="Calibri" panose="020F0502020204030204" pitchFamily="34" charset="0"/>
              </a:rPr>
              <a:t>Analyse des soldes mensuels et soldes moyens débiteurs et créditeurs</a:t>
            </a:r>
            <a:endParaRPr lang="fr-FR" sz="1400" kern="0" dirty="0">
              <a:solidFill>
                <a:schemeClr val="bg1">
                  <a:lumMod val="50000"/>
                </a:schemeClr>
              </a:solidFill>
              <a:latin typeface="Arial Narrow" panose="020B0606020202030204" pitchFamily="34" charset="0"/>
              <a:cs typeface="Calibri" panose="020F0502020204030204" pitchFamily="34" charset="0"/>
            </a:endParaRPr>
          </a:p>
        </p:txBody>
      </p:sp>
      <p:sp>
        <p:nvSpPr>
          <p:cNvPr id="15" name="Rectangle 14"/>
          <p:cNvSpPr>
            <a:spLocks noChangeArrowheads="1"/>
          </p:cNvSpPr>
          <p:nvPr/>
        </p:nvSpPr>
        <p:spPr bwMode="auto">
          <a:xfrm>
            <a:off x="4178594" y="2079654"/>
            <a:ext cx="4711909" cy="845290"/>
          </a:xfrm>
          <a:prstGeom prst="rect">
            <a:avLst/>
          </a:prstGeom>
          <a:solidFill>
            <a:sysClr val="window" lastClr="FFFFFF"/>
          </a:solidFill>
          <a:ln w="19050" cap="flat" cmpd="sng" algn="ctr">
            <a:solidFill>
              <a:schemeClr val="bg1">
                <a:lumMod val="50000"/>
              </a:schemeClr>
            </a:solidFill>
            <a:prstDash val="sysDot"/>
          </a:ln>
          <a:effectLst/>
        </p:spPr>
        <p:txBody>
          <a:bodyPr lIns="36000" tIns="36000" rIns="36000" bIns="36000" anchor="ctr"/>
          <a:lstStyle/>
          <a:p>
            <a:pPr marL="261937" indent="-171450" algn="just" fontAlgn="auto">
              <a:spcBef>
                <a:spcPts val="0"/>
              </a:spcBef>
              <a:spcAft>
                <a:spcPts val="0"/>
              </a:spcAft>
              <a:buClr>
                <a:srgbClr val="4F81BD"/>
              </a:buClr>
              <a:buFontTx/>
              <a:buChar char="-"/>
              <a:defRPr/>
            </a:pPr>
            <a:endParaRPr lang="fr-FR" sz="1100" kern="0" dirty="0" smtClean="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Analyser la tendance des soldes de fin de mois (ou une fréquence plus adaptée) et des soldes moyens débiteurs et créditeurs </a:t>
            </a:r>
          </a:p>
          <a:p>
            <a:pPr marL="261937" indent="-171450" algn="just" fontAlgn="auto">
              <a:spcBef>
                <a:spcPts val="0"/>
              </a:spcBef>
              <a:spcAft>
                <a:spcPts val="0"/>
              </a:spcAft>
              <a:buClr>
                <a:srgbClr val="4F81BD"/>
              </a:buClr>
              <a:buFontTx/>
              <a:buChar char="-"/>
              <a:defRPr/>
            </a:pPr>
            <a:r>
              <a:rPr lang="fr-FR" sz="1200" kern="0" dirty="0" smtClean="0">
                <a:solidFill>
                  <a:schemeClr val="bg1">
                    <a:lumMod val="50000"/>
                  </a:schemeClr>
                </a:solidFill>
                <a:latin typeface="Arial Narrow" panose="020B0606020202030204" pitchFamily="34" charset="0"/>
                <a:cs typeface="Calibri" panose="020F0502020204030204" pitchFamily="34" charset="0"/>
              </a:rPr>
              <a:t>Justifier la corrélation entre les soldes et l’activité de l’entreprise et analyser les gaps</a:t>
            </a:r>
          </a:p>
          <a:p>
            <a:pPr marL="261937" indent="-171450" algn="just" fontAlgn="auto">
              <a:spcBef>
                <a:spcPts val="0"/>
              </a:spcBef>
              <a:spcAft>
                <a:spcPts val="0"/>
              </a:spcAft>
              <a:buClr>
                <a:srgbClr val="4F81BD"/>
              </a:buClr>
              <a:buFontTx/>
              <a:buChar char="-"/>
              <a:defRPr/>
            </a:pPr>
            <a:endParaRPr lang="fr-FR" sz="1100" kern="0" dirty="0" smtClean="0">
              <a:solidFill>
                <a:schemeClr val="bg1">
                  <a:lumMod val="50000"/>
                </a:schemeClr>
              </a:solidFill>
              <a:latin typeface="Arial Narrow" panose="020B0606020202030204" pitchFamily="34" charset="0"/>
              <a:cs typeface="Calibri" panose="020F0502020204030204" pitchFamily="34" charset="0"/>
            </a:endParaRPr>
          </a:p>
          <a:p>
            <a:pPr marL="261937" indent="-171450" algn="just" fontAlgn="auto">
              <a:spcBef>
                <a:spcPts val="0"/>
              </a:spcBef>
              <a:spcAft>
                <a:spcPts val="0"/>
              </a:spcAft>
              <a:buClr>
                <a:srgbClr val="4F81BD"/>
              </a:buClr>
              <a:buFontTx/>
              <a:buChar char="-"/>
              <a:defRPr/>
            </a:pPr>
            <a:endParaRPr lang="fr-FR" sz="1100" kern="0" dirty="0">
              <a:solidFill>
                <a:schemeClr val="bg1">
                  <a:lumMod val="50000"/>
                </a:schemeClr>
              </a:solidFill>
              <a:latin typeface="Arial Narrow" panose="020B0606020202030204" pitchFamily="34" charset="0"/>
              <a:cs typeface="Calibri" panose="020F0502020204030204" pitchFamily="34" charset="0"/>
            </a:endParaRPr>
          </a:p>
        </p:txBody>
      </p:sp>
      <p:sp>
        <p:nvSpPr>
          <p:cNvPr id="17" name="Chevron 16"/>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ZoneTexte 17"/>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16" name="ZoneTexte 15"/>
          <p:cNvSpPr txBox="1"/>
          <p:nvPr/>
        </p:nvSpPr>
        <p:spPr>
          <a:xfrm>
            <a:off x="584690" y="1142178"/>
            <a:ext cx="8305813" cy="307777"/>
          </a:xfrm>
          <a:prstGeom prst="rect">
            <a:avLst/>
          </a:prstGeom>
          <a:solidFill>
            <a:schemeClr val="bg1">
              <a:lumMod val="85000"/>
            </a:schemeClr>
          </a:solidFill>
          <a:ln>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1" u="none" strike="noStrike" kern="0" cap="none" spc="0" normalizeH="0" baseline="0" noProof="0" dirty="0" smtClean="0">
                <a:ln>
                  <a:noFill/>
                </a:ln>
                <a:solidFill>
                  <a:schemeClr val="tx1"/>
                </a:solidFill>
                <a:effectLst/>
                <a:uLnTx/>
                <a:uFillTx/>
                <a:latin typeface="Calibri"/>
              </a:rPr>
              <a:t>via le totem  Connaissance Client &gt;</a:t>
            </a:r>
            <a:r>
              <a:rPr kumimoji="0" lang="fr-FR" sz="1400" b="1" i="1" u="none" strike="noStrike" kern="0" cap="none" spc="0" normalizeH="0" noProof="0" dirty="0" smtClean="0">
                <a:ln>
                  <a:noFill/>
                </a:ln>
                <a:solidFill>
                  <a:schemeClr val="tx1"/>
                </a:solidFill>
                <a:effectLst/>
                <a:uLnTx/>
                <a:uFillTx/>
                <a:latin typeface="Calibri"/>
              </a:rPr>
              <a:t> Données de gestion</a:t>
            </a:r>
            <a:r>
              <a:rPr kumimoji="0" lang="fr-FR" sz="1400" b="1" i="1" u="none" strike="noStrike" kern="0" cap="none" spc="0" normalizeH="0" baseline="0" noProof="0" dirty="0" smtClean="0">
                <a:ln>
                  <a:noFill/>
                </a:ln>
                <a:solidFill>
                  <a:schemeClr val="tx1"/>
                </a:solidFill>
                <a:effectLst/>
                <a:uLnTx/>
                <a:uFillTx/>
                <a:latin typeface="Calibri"/>
              </a:rPr>
              <a:t> &gt; </a:t>
            </a:r>
            <a:r>
              <a:rPr lang="fr-FR" sz="1400" b="1" i="1" kern="0" noProof="0" dirty="0" smtClean="0">
                <a:solidFill>
                  <a:schemeClr val="tx1"/>
                </a:solidFill>
                <a:latin typeface="Calibri"/>
              </a:rPr>
              <a:t>Dossier suivi Client </a:t>
            </a:r>
            <a:r>
              <a:rPr lang="fr-FR" sz="1400" b="1" i="1" u="sng" kern="0" noProof="0" dirty="0" smtClean="0">
                <a:solidFill>
                  <a:schemeClr val="tx1"/>
                </a:solidFill>
                <a:latin typeface="Calibri"/>
              </a:rPr>
              <a:t>&gt; Fonctionnement</a:t>
            </a:r>
            <a:endParaRPr kumimoji="0" lang="fr-FR" sz="1400" b="1" i="1" u="sng" strike="noStrike" kern="0" cap="none" spc="0" normalizeH="0" baseline="0" noProof="0" dirty="0" smtClean="0">
              <a:ln>
                <a:noFill/>
              </a:ln>
              <a:solidFill>
                <a:schemeClr val="tx1"/>
              </a:solidFill>
              <a:effectLst/>
              <a:uLnTx/>
              <a:uFillTx/>
              <a:latin typeface="Calibri"/>
            </a:endParaRPr>
          </a:p>
        </p:txBody>
      </p:sp>
      <p:sp>
        <p:nvSpPr>
          <p:cNvPr id="4" name="Rectangle 3"/>
          <p:cNvSpPr/>
          <p:nvPr/>
        </p:nvSpPr>
        <p:spPr>
          <a:xfrm>
            <a:off x="584690" y="5138025"/>
            <a:ext cx="8305813" cy="584775"/>
          </a:xfrm>
          <a:prstGeom prst="rect">
            <a:avLst/>
          </a:prstGeom>
        </p:spPr>
        <p:txBody>
          <a:bodyPr wrap="square">
            <a:spAutoFit/>
          </a:bodyPr>
          <a:lstStyle/>
          <a:p>
            <a:pPr marL="285750" indent="-285750">
              <a:buSzPts val="1400"/>
              <a:buFont typeface="Wingdings" panose="05000000000000000000" pitchFamily="2" charset="2"/>
              <a:buChar char="Ø"/>
            </a:pPr>
            <a:r>
              <a:rPr lang="fr-FR" sz="1600" dirty="0" smtClean="0">
                <a:solidFill>
                  <a:schemeClr val="tx1">
                    <a:lumMod val="75000"/>
                    <a:lumOff val="25000"/>
                  </a:schemeClr>
                </a:solidFill>
                <a:latin typeface="Arial Narrow" panose="020B0606020202030204" pitchFamily="34" charset="0"/>
              </a:rPr>
              <a:t>Une fois les données collectées et analysées, il convient de rédiger </a:t>
            </a:r>
            <a:r>
              <a:rPr lang="fr-FR" sz="1600" dirty="0">
                <a:solidFill>
                  <a:schemeClr val="tx1">
                    <a:lumMod val="75000"/>
                    <a:lumOff val="25000"/>
                  </a:schemeClr>
                </a:solidFill>
                <a:latin typeface="Arial Narrow" panose="020B0606020202030204" pitchFamily="34" charset="0"/>
              </a:rPr>
              <a:t>l’analyse économique et financière du </a:t>
            </a:r>
            <a:r>
              <a:rPr lang="fr-FR" sz="1600" dirty="0" smtClean="0">
                <a:solidFill>
                  <a:schemeClr val="tx1">
                    <a:lumMod val="75000"/>
                    <a:lumOff val="25000"/>
                  </a:schemeClr>
                </a:solidFill>
                <a:latin typeface="Arial Narrow" panose="020B0606020202030204" pitchFamily="34" charset="0"/>
              </a:rPr>
              <a:t>client via la rubrique « Commentaires » du DSC.</a:t>
            </a:r>
            <a:endParaRPr lang="fr-FR" sz="1600" dirty="0">
              <a:solidFill>
                <a:schemeClr val="tx1">
                  <a:lumMod val="75000"/>
                  <a:lumOff val="25000"/>
                </a:schemeClr>
              </a:solidFill>
              <a:latin typeface="Arial Narrow" panose="020B0606020202030204" pitchFamily="34" charset="0"/>
            </a:endParaRPr>
          </a:p>
        </p:txBody>
      </p:sp>
      <p:sp>
        <p:nvSpPr>
          <p:cNvPr id="19" name="Rectangle 18"/>
          <p:cNvSpPr/>
          <p:nvPr/>
        </p:nvSpPr>
        <p:spPr>
          <a:xfrm>
            <a:off x="548368" y="4741916"/>
            <a:ext cx="5399605" cy="230832"/>
          </a:xfrm>
          <a:prstGeom prst="rect">
            <a:avLst/>
          </a:prstGeom>
        </p:spPr>
        <p:txBody>
          <a:bodyPr wrap="square">
            <a:spAutoFit/>
          </a:bodyPr>
          <a:lstStyle/>
          <a:p>
            <a:r>
              <a:rPr lang="fr-FR" sz="900" b="1" i="1" dirty="0"/>
              <a:t>Source du tableau : Référentiel national de la révision annuelle </a:t>
            </a:r>
          </a:p>
        </p:txBody>
      </p:sp>
    </p:spTree>
    <p:extLst>
      <p:ext uri="{BB962C8B-B14F-4D97-AF65-F5344CB8AC3E}">
        <p14:creationId xmlns:p14="http://schemas.microsoft.com/office/powerpoint/2010/main" val="2118039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77511" y="4869160"/>
            <a:ext cx="8602217" cy="2346796"/>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300"/>
              </a:spcAft>
              <a:buClrTx/>
              <a:buSzTx/>
              <a:tabLst/>
              <a:defRPr/>
            </a:pPr>
            <a:endParaRPr lang="fr-FR" sz="1600" kern="0" dirty="0">
              <a:latin typeface="Arial Narrow"/>
            </a:endParaRPr>
          </a:p>
          <a:p>
            <a:pPr lvl="0" algn="just">
              <a:spcAft>
                <a:spcPts val="300"/>
              </a:spcAft>
              <a:defRPr/>
            </a:pPr>
            <a:r>
              <a:rPr lang="fr-FR" sz="1600" kern="0" dirty="0" smtClean="0">
                <a:latin typeface="Arial Narrow"/>
              </a:rPr>
              <a:t>La révision menée par les chargés de compte vise principalement à </a:t>
            </a:r>
            <a:r>
              <a:rPr lang="fr-FR" sz="1600" b="1" kern="0" dirty="0" smtClean="0">
                <a:latin typeface="Arial Narrow"/>
              </a:rPr>
              <a:t>s’assurer que la </a:t>
            </a:r>
            <a:r>
              <a:rPr lang="fr-FR" sz="1600" b="1" u="sng" kern="0" dirty="0" smtClean="0">
                <a:latin typeface="Arial Narrow"/>
              </a:rPr>
              <a:t>qualité de nos garanties n’est pas altérée</a:t>
            </a:r>
            <a:r>
              <a:rPr lang="fr-FR" sz="1600" kern="0" dirty="0" smtClean="0">
                <a:latin typeface="Arial Narrow"/>
              </a:rPr>
              <a:t>. En d’autres termes</a:t>
            </a:r>
            <a:r>
              <a:rPr lang="fr-FR" sz="1600" kern="0" dirty="0"/>
              <a:t>, </a:t>
            </a:r>
            <a:r>
              <a:rPr lang="fr-FR" sz="1600" kern="0" dirty="0" smtClean="0"/>
              <a:t>toute </a:t>
            </a:r>
            <a:r>
              <a:rPr lang="fr-FR" sz="1600" kern="0" dirty="0"/>
              <a:t>perte de valeur de la garantie estimée à dire d'expert par rapport à la valeur initialement retenue devra être signalée dans la zone commentaires de la révision annuelle dans </a:t>
            </a:r>
            <a:r>
              <a:rPr lang="fr-FR" sz="1600" kern="0" dirty="0" smtClean="0"/>
              <a:t>DSC et devra donner lieu à une action spécifique auprès du client concerné.</a:t>
            </a:r>
          </a:p>
          <a:p>
            <a:pPr lvl="0" algn="just">
              <a:spcAft>
                <a:spcPts val="300"/>
              </a:spcAft>
              <a:defRPr/>
            </a:pPr>
            <a:endParaRPr lang="fr-FR" sz="1600" kern="0" dirty="0">
              <a:latin typeface="Arial Narrow"/>
            </a:endParaRPr>
          </a:p>
          <a:p>
            <a:pPr marL="742950" lvl="1" indent="-285750" algn="just">
              <a:buFontTx/>
              <a:buChar char="-"/>
              <a:defRPr/>
            </a:pPr>
            <a:endParaRPr lang="fr-FR" sz="1600" b="1" kern="0" dirty="0" smtClean="0">
              <a:solidFill>
                <a:srgbClr val="C00000"/>
              </a:solidFill>
            </a:endParaRPr>
          </a:p>
          <a:p>
            <a:pPr marL="742950" lvl="1" indent="-285750" algn="just">
              <a:buFontTx/>
              <a:buChar char="-"/>
              <a:defRPr/>
            </a:pPr>
            <a:endParaRPr lang="fr-FR" sz="1600" b="1" kern="0" dirty="0">
              <a:solidFill>
                <a:srgbClr val="C0000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0" cap="none" spc="0" normalizeH="0" baseline="0" noProof="0" dirty="0" smtClean="0">
              <a:ln>
                <a:noFill/>
              </a:ln>
              <a:solidFill>
                <a:prstClr val="black"/>
              </a:solidFill>
              <a:effectLst/>
              <a:uLnTx/>
              <a:uFillTx/>
              <a:latin typeface="Arial Narrow"/>
              <a:ea typeface="+mn-ea"/>
              <a:cs typeface="+mn-cs"/>
            </a:endParaRPr>
          </a:p>
        </p:txBody>
      </p:sp>
      <p:sp>
        <p:nvSpPr>
          <p:cNvPr id="4" name="Chevron 3"/>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ZoneTexte 4"/>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7" name="Titre 8"/>
          <p:cNvSpPr txBox="1">
            <a:spLocks/>
          </p:cNvSpPr>
          <p:nvPr/>
        </p:nvSpPr>
        <p:spPr>
          <a:xfrm>
            <a:off x="1184839" y="274854"/>
            <a:ext cx="7794889"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0"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19</a:t>
            </a:fld>
            <a:endParaRPr lang="fr-FR" dirty="0">
              <a:solidFill>
                <a:schemeClr val="tx1"/>
              </a:solidFill>
            </a:endParaRPr>
          </a:p>
        </p:txBody>
      </p:sp>
      <p:sp>
        <p:nvSpPr>
          <p:cNvPr id="2" name="Rectangle 1"/>
          <p:cNvSpPr/>
          <p:nvPr/>
        </p:nvSpPr>
        <p:spPr>
          <a:xfrm>
            <a:off x="356007" y="929319"/>
            <a:ext cx="8536473" cy="4264757"/>
          </a:xfrm>
          <a:prstGeom prst="rect">
            <a:avLst/>
          </a:prstGeom>
        </p:spPr>
        <p:txBody>
          <a:bodyPr wrap="square">
            <a:spAutoFit/>
          </a:bodyPr>
          <a:lstStyle/>
          <a:p>
            <a:pPr lvl="0" algn="just">
              <a:lnSpc>
                <a:spcPct val="90000"/>
              </a:lnSpc>
              <a:spcBef>
                <a:spcPts val="1000"/>
              </a:spcBef>
              <a:buClr>
                <a:prstClr val="white">
                  <a:lumMod val="50000"/>
                </a:prstClr>
              </a:buClr>
              <a:defRPr/>
            </a:pPr>
            <a:r>
              <a:rPr lang="fr-FR" sz="1600" b="1" u="sng" kern="0" dirty="0">
                <a:solidFill>
                  <a:srgbClr val="C00000"/>
                </a:solidFill>
              </a:rPr>
              <a:t>Remarques </a:t>
            </a:r>
            <a:r>
              <a:rPr lang="fr-FR" sz="1600" b="1" u="sng" kern="0" dirty="0" smtClean="0">
                <a:solidFill>
                  <a:srgbClr val="C00000"/>
                </a:solidFill>
              </a:rPr>
              <a:t>préliminaires</a:t>
            </a:r>
          </a:p>
          <a:p>
            <a:pPr lvl="0" algn="just">
              <a:lnSpc>
                <a:spcPct val="90000"/>
              </a:lnSpc>
              <a:spcBef>
                <a:spcPts val="1000"/>
              </a:spcBef>
              <a:buClr>
                <a:prstClr val="white">
                  <a:lumMod val="50000"/>
                </a:prstClr>
              </a:buClr>
              <a:defRPr/>
            </a:pPr>
            <a:endParaRPr lang="fr-FR" sz="1200" b="1" u="sng" kern="0" dirty="0">
              <a:solidFill>
                <a:srgbClr val="C00000"/>
              </a:solidFill>
            </a:endParaRPr>
          </a:p>
          <a:p>
            <a:pPr algn="just">
              <a:defRPr/>
            </a:pPr>
            <a:r>
              <a:rPr lang="fr-FR" sz="1600" b="1" kern="0" dirty="0">
                <a:solidFill>
                  <a:srgbClr val="C00000"/>
                </a:solidFill>
              </a:rPr>
              <a:t>Les clients </a:t>
            </a:r>
            <a:r>
              <a:rPr lang="fr-FR" sz="1600" b="1" kern="0" dirty="0" smtClean="0">
                <a:solidFill>
                  <a:srgbClr val="C00000"/>
                </a:solidFill>
              </a:rPr>
              <a:t>du Marché </a:t>
            </a:r>
            <a:r>
              <a:rPr lang="fr-FR" sz="1600" b="1" kern="0" dirty="0">
                <a:solidFill>
                  <a:srgbClr val="C00000"/>
                </a:solidFill>
              </a:rPr>
              <a:t>des </a:t>
            </a:r>
            <a:r>
              <a:rPr lang="fr-FR" sz="1600" b="1" kern="0" dirty="0" smtClean="0">
                <a:solidFill>
                  <a:srgbClr val="C00000"/>
                </a:solidFill>
              </a:rPr>
              <a:t>Professionnels </a:t>
            </a:r>
            <a:r>
              <a:rPr lang="fr-FR" sz="1600" b="1" kern="0" dirty="0">
                <a:solidFill>
                  <a:srgbClr val="C00000"/>
                </a:solidFill>
              </a:rPr>
              <a:t>sur lesquels la revue des garanties est obligatoire sont les clients segmentés risque CORPORATE. </a:t>
            </a:r>
          </a:p>
          <a:p>
            <a:pPr lvl="0" algn="just">
              <a:defRPr/>
            </a:pPr>
            <a:endParaRPr lang="fr-FR" sz="1600" u="sng" kern="0" dirty="0">
              <a:solidFill>
                <a:prstClr val="black"/>
              </a:solidFill>
            </a:endParaRPr>
          </a:p>
          <a:p>
            <a:pPr lvl="0" algn="just">
              <a:defRPr/>
            </a:pPr>
            <a:r>
              <a:rPr lang="fr-FR" sz="1600" b="1" kern="0" dirty="0"/>
              <a:t>La revalorisation des garanties s’inscrit dans les travaux de révisions annuelles réalisés par les chargés </a:t>
            </a:r>
            <a:r>
              <a:rPr lang="fr-FR" sz="1600" b="1" kern="0" dirty="0" smtClean="0"/>
              <a:t>de compte (chargé d'affaire ou DA). </a:t>
            </a:r>
            <a:r>
              <a:rPr lang="fr-FR" sz="1600" kern="0" dirty="0"/>
              <a:t>Ce dispositif tient compte des « </a:t>
            </a:r>
            <a:r>
              <a:rPr lang="fr-FR" sz="1600" kern="0" dirty="0" err="1"/>
              <a:t>process</a:t>
            </a:r>
            <a:r>
              <a:rPr lang="fr-FR" sz="1600" kern="0" dirty="0"/>
              <a:t> » de prises de garanties et des contrôles réalisés par la DCE Pro-BDR</a:t>
            </a:r>
            <a:r>
              <a:rPr lang="fr-FR" sz="1600" kern="0" dirty="0" smtClean="0"/>
              <a:t>:</a:t>
            </a:r>
            <a:endParaRPr lang="fr-FR" sz="1600" kern="0" dirty="0"/>
          </a:p>
          <a:p>
            <a:pPr marL="285750" lvl="0" indent="-285750" algn="just">
              <a:spcAft>
                <a:spcPts val="300"/>
              </a:spcAft>
              <a:buFontTx/>
              <a:buChar char="-"/>
              <a:defRPr/>
            </a:pPr>
            <a:r>
              <a:rPr lang="fr-FR" sz="1600" b="1" kern="0" dirty="0"/>
              <a:t>Les garanties sont prises par la DCE Pro-BDR après édition des contrats et avant déblocage</a:t>
            </a:r>
            <a:r>
              <a:rPr lang="fr-FR" sz="1600" kern="0" dirty="0"/>
              <a:t>;</a:t>
            </a:r>
          </a:p>
          <a:p>
            <a:pPr marL="285750" lvl="0" indent="-285750" algn="just">
              <a:spcAft>
                <a:spcPts val="300"/>
              </a:spcAft>
              <a:buFontTx/>
              <a:buChar char="-"/>
              <a:defRPr/>
            </a:pPr>
            <a:r>
              <a:rPr lang="fr-FR" sz="1600" kern="0" dirty="0"/>
              <a:t>Le </a:t>
            </a:r>
            <a:r>
              <a:rPr lang="fr-FR" sz="1600" b="1" kern="0" dirty="0"/>
              <a:t>dispositif </a:t>
            </a:r>
            <a:r>
              <a:rPr lang="fr-FR" sz="1600" b="1" kern="0" dirty="0" smtClean="0"/>
              <a:t>PRISCOP </a:t>
            </a:r>
            <a:r>
              <a:rPr lang="fr-FR" sz="1600" b="1" kern="0" dirty="0"/>
              <a:t>(1</a:t>
            </a:r>
            <a:r>
              <a:rPr lang="fr-FR" sz="1600" b="1" kern="0" baseline="30000" dirty="0"/>
              <a:t>er</a:t>
            </a:r>
            <a:r>
              <a:rPr lang="fr-FR" sz="1600" b="1" kern="0" dirty="0"/>
              <a:t> niveau) </a:t>
            </a:r>
            <a:r>
              <a:rPr lang="fr-FR" sz="1600" kern="0" dirty="0"/>
              <a:t>permet de contrôler, par échantillons, la validité et la conformité des garanties prises; </a:t>
            </a:r>
          </a:p>
          <a:p>
            <a:pPr marL="285750" lvl="0" indent="-285750" algn="just">
              <a:spcAft>
                <a:spcPts val="300"/>
              </a:spcAft>
              <a:buFontTx/>
              <a:buChar char="-"/>
              <a:defRPr/>
            </a:pPr>
            <a:r>
              <a:rPr lang="fr-FR" sz="1600" kern="0" dirty="0"/>
              <a:t>Un </a:t>
            </a:r>
            <a:r>
              <a:rPr lang="fr-FR" sz="1600" b="1" kern="0" dirty="0"/>
              <a:t>suivi des garanties arrivant à échéance </a:t>
            </a:r>
            <a:r>
              <a:rPr lang="fr-FR" sz="1600" kern="0" dirty="0"/>
              <a:t>est mis à disposition du réseau; </a:t>
            </a:r>
          </a:p>
          <a:p>
            <a:pPr marL="285750" lvl="0" indent="-285750" algn="just">
              <a:spcAft>
                <a:spcPts val="300"/>
              </a:spcAft>
              <a:buFontTx/>
              <a:buChar char="-"/>
              <a:defRPr/>
            </a:pPr>
            <a:r>
              <a:rPr lang="fr-FR" sz="1600" kern="0" dirty="0"/>
              <a:t>Un </a:t>
            </a:r>
            <a:r>
              <a:rPr lang="fr-FR" sz="1600" b="1" kern="0" dirty="0"/>
              <a:t>suivi des crédits débloqués avant prise de garanties est formalisé par la DCE </a:t>
            </a:r>
            <a:r>
              <a:rPr lang="fr-FR" sz="1600" kern="0" dirty="0"/>
              <a:t>(action planifiée en 2021);</a:t>
            </a:r>
          </a:p>
          <a:p>
            <a:pPr marL="285750" lvl="0" indent="-285750" algn="just">
              <a:spcAft>
                <a:spcPts val="300"/>
              </a:spcAft>
              <a:buFontTx/>
              <a:buChar char="-"/>
              <a:defRPr/>
            </a:pPr>
            <a:r>
              <a:rPr lang="fr-FR" sz="1600" b="1" kern="0" dirty="0"/>
              <a:t>Des contrôles de la validité et de la conformité des garanties </a:t>
            </a:r>
            <a:r>
              <a:rPr lang="fr-FR" sz="1600" kern="0" dirty="0"/>
              <a:t>peuvent être organisés ponctuellement sur des crédits à encours ou risques importants par la DCE Pro-BDR.</a:t>
            </a:r>
          </a:p>
        </p:txBody>
      </p:sp>
    </p:spTree>
    <p:extLst>
      <p:ext uri="{BB962C8B-B14F-4D97-AF65-F5344CB8AC3E}">
        <p14:creationId xmlns:p14="http://schemas.microsoft.com/office/powerpoint/2010/main" val="1189166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1"/>
          <p:cNvSpPr txBox="1">
            <a:spLocks/>
          </p:cNvSpPr>
          <p:nvPr/>
        </p:nvSpPr>
        <p:spPr>
          <a:xfrm>
            <a:off x="616199" y="1196752"/>
            <a:ext cx="8527801" cy="4745482"/>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chemeClr val="bg1">
                  <a:lumMod val="50000"/>
                </a:schemeClr>
              </a:buClr>
              <a:buSzTx/>
              <a:buNone/>
              <a:tabLst>
                <a:tab pos="725488" algn="l"/>
              </a:tabLst>
              <a:defRPr/>
            </a:pPr>
            <a:r>
              <a:rPr lang="fr-FR" b="1" dirty="0" smtClean="0">
                <a:solidFill>
                  <a:srgbClr val="C00000"/>
                </a:solidFill>
                <a:latin typeface="+mn-lt"/>
              </a:rPr>
              <a:t>2.6.1</a:t>
            </a:r>
            <a:r>
              <a:rPr lang="fr-FR" b="1" u="sng" dirty="0" smtClean="0">
                <a:solidFill>
                  <a:srgbClr val="C00000"/>
                </a:solidFill>
                <a:latin typeface="+mn-lt"/>
              </a:rPr>
              <a:t> Consulter les garanties prévues au dossier</a:t>
            </a:r>
            <a:endParaRPr lang="fr-FR" b="1" u="sng" dirty="0">
              <a:solidFill>
                <a:srgbClr val="C00000"/>
              </a:solidFill>
              <a:latin typeface="+mn-lt"/>
            </a:endParaRPr>
          </a:p>
          <a:p>
            <a:pPr marL="0" marR="0" lvl="0" indent="0" algn="just" defTabSz="914400" rtl="0" eaLnBrk="1" fontAlgn="auto" latinLnBrk="0" hangingPunct="1">
              <a:lnSpc>
                <a:spcPct val="90000"/>
              </a:lnSpc>
              <a:spcBef>
                <a:spcPts val="1200"/>
              </a:spcBef>
              <a:spcAft>
                <a:spcPts val="0"/>
              </a:spcAft>
              <a:buClr>
                <a:srgbClr val="EA0000"/>
              </a:buClr>
              <a:buSzTx/>
              <a:buFont typeface="Arial Narrow" panose="020B0606020202030204" pitchFamily="34" charset="0"/>
              <a:buNone/>
              <a:tabLst>
                <a:tab pos="725488" algn="l"/>
              </a:tabLst>
              <a:defRPr/>
            </a:pPr>
            <a:r>
              <a:rPr lang="fr-FR" sz="1600" dirty="0" smtClean="0">
                <a:latin typeface="+mn-lt"/>
              </a:rPr>
              <a:t>Au regard de la </a:t>
            </a:r>
            <a:r>
              <a:rPr lang="fr-FR" sz="1600" dirty="0">
                <a:latin typeface="+mn-lt"/>
              </a:rPr>
              <a:t>décision </a:t>
            </a:r>
            <a:r>
              <a:rPr lang="fr-FR" sz="1600" dirty="0" smtClean="0">
                <a:latin typeface="+mn-lt"/>
              </a:rPr>
              <a:t>initiale, un niveau de sécurisation de nos encours a été validé. </a:t>
            </a:r>
          </a:p>
          <a:p>
            <a:pPr marL="0" marR="0" lvl="0" indent="0" algn="just" defTabSz="914400" rtl="0" eaLnBrk="1" fontAlgn="auto" latinLnBrk="0" hangingPunct="1">
              <a:lnSpc>
                <a:spcPct val="90000"/>
              </a:lnSpc>
              <a:spcBef>
                <a:spcPts val="0"/>
              </a:spcBef>
              <a:spcAft>
                <a:spcPts val="0"/>
              </a:spcAft>
              <a:buClr>
                <a:srgbClr val="EA0000"/>
              </a:buClr>
              <a:buSzTx/>
              <a:buFont typeface="Arial Narrow" panose="020B0606020202030204" pitchFamily="34" charset="0"/>
              <a:buNone/>
              <a:tabLst>
                <a:tab pos="725488" algn="l"/>
              </a:tabLst>
              <a:defRPr/>
            </a:pPr>
            <a:r>
              <a:rPr lang="fr-FR" sz="1600" dirty="0" smtClean="0">
                <a:latin typeface="+mn-lt"/>
              </a:rPr>
              <a:t>Il s’agit d’évaluer si notre risque reste bien garanti durant la vie du contrat.</a:t>
            </a:r>
            <a:endParaRPr lang="fr-FR" sz="1600" dirty="0">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smtClean="0">
              <a:ln>
                <a:noFill/>
              </a:ln>
              <a:solidFill>
                <a:sysClr val="windowText" lastClr="000000"/>
              </a:solidFill>
              <a:effectLst/>
              <a:uLnTx/>
              <a:uFillTx/>
              <a:latin typeface="+mn-lt"/>
            </a:endParaRPr>
          </a:p>
          <a:p>
            <a:pPr marL="0" marR="0" lvl="0" indent="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None/>
              <a:tabLst>
                <a:tab pos="725488" algn="l"/>
              </a:tabLst>
              <a:defRPr/>
            </a:pPr>
            <a:endParaRPr kumimoji="0" lang="fr-FR" sz="1600" b="0" i="0" u="none" strike="noStrike" kern="1200" cap="none" spc="0" normalizeH="0" baseline="0" noProof="0" dirty="0">
              <a:ln>
                <a:noFill/>
              </a:ln>
              <a:solidFill>
                <a:sysClr val="windowText" lastClr="000000"/>
              </a:solidFill>
              <a:effectLst/>
              <a:uLnTx/>
              <a:uFillTx/>
              <a:latin typeface="+mn-lt"/>
            </a:endParaRPr>
          </a:p>
        </p:txBody>
      </p:sp>
      <p:sp>
        <p:nvSpPr>
          <p:cNvPr id="6" name="Chevron 5"/>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ZoneTexte 6"/>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9" name="Titre 8"/>
          <p:cNvSpPr txBox="1">
            <a:spLocks/>
          </p:cNvSpPr>
          <p:nvPr/>
        </p:nvSpPr>
        <p:spPr>
          <a:xfrm>
            <a:off x="1043608" y="245422"/>
            <a:ext cx="7506857"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1"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20</a:t>
            </a:fld>
            <a:endParaRPr lang="fr-FR" dirty="0">
              <a:solidFill>
                <a:schemeClr val="tx1"/>
              </a:solidFill>
            </a:endParaRPr>
          </a:p>
        </p:txBody>
      </p:sp>
      <p:pic>
        <p:nvPicPr>
          <p:cNvPr id="2" name="Image 1"/>
          <p:cNvPicPr>
            <a:picLocks noChangeAspect="1"/>
          </p:cNvPicPr>
          <p:nvPr/>
        </p:nvPicPr>
        <p:blipFill rotWithShape="1">
          <a:blip r:embed="rId3"/>
          <a:srcRect l="66104" t="22000" r="766" b="20601"/>
          <a:stretch/>
        </p:blipFill>
        <p:spPr>
          <a:xfrm>
            <a:off x="1043608" y="2129673"/>
            <a:ext cx="7128792" cy="4059451"/>
          </a:xfrm>
          <a:prstGeom prst="rect">
            <a:avLst/>
          </a:prstGeom>
        </p:spPr>
      </p:pic>
      <p:sp>
        <p:nvSpPr>
          <p:cNvPr id="4" name="ZoneTexte 3"/>
          <p:cNvSpPr txBox="1"/>
          <p:nvPr/>
        </p:nvSpPr>
        <p:spPr>
          <a:xfrm>
            <a:off x="6678257" y="2636912"/>
            <a:ext cx="2160240" cy="60016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fr-FR" sz="1100" dirty="0" smtClean="0"/>
              <a:t>Depuis la synthèse du client, cliquer sur la ligne du prêt, puis « Garanties » via le totem</a:t>
            </a:r>
          </a:p>
        </p:txBody>
      </p:sp>
      <p:cxnSp>
        <p:nvCxnSpPr>
          <p:cNvPr id="10" name="Connecteur droit avec flèche 9"/>
          <p:cNvCxnSpPr>
            <a:stCxn id="4" idx="1"/>
          </p:cNvCxnSpPr>
          <p:nvPr/>
        </p:nvCxnSpPr>
        <p:spPr>
          <a:xfrm flipH="1">
            <a:off x="1835696" y="2936994"/>
            <a:ext cx="4842561" cy="1068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7308305" y="4562986"/>
            <a:ext cx="1530192" cy="27699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fr-FR" sz="1200" dirty="0" smtClean="0"/>
              <a:t>Garanties enregistrées</a:t>
            </a:r>
          </a:p>
        </p:txBody>
      </p:sp>
      <p:cxnSp>
        <p:nvCxnSpPr>
          <p:cNvPr id="14" name="Connecteur droit avec flèche 13"/>
          <p:cNvCxnSpPr>
            <a:stCxn id="12" idx="1"/>
          </p:cNvCxnSpPr>
          <p:nvPr/>
        </p:nvCxnSpPr>
        <p:spPr>
          <a:xfrm flipH="1">
            <a:off x="4860032" y="4701486"/>
            <a:ext cx="2448273" cy="3116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436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97982" y="5085184"/>
            <a:ext cx="8054091" cy="830997"/>
          </a:xfrm>
          <a:prstGeom prst="rect">
            <a:avLst/>
          </a:prstGeom>
          <a:solidFill>
            <a:sysClr val="window" lastClr="FFFFFF"/>
          </a:solidFill>
          <a:ln w="28575" cap="flat" cmpd="sng" algn="ctr">
            <a:solidFill>
              <a:srgbClr val="C0504D"/>
            </a:solidFill>
            <a:prstDash val="solid"/>
            <a:miter lim="800000"/>
          </a:ln>
          <a:effectLst/>
        </p:spPr>
        <p:txBody>
          <a:bodyPr wrap="square">
            <a:spAutoFit/>
          </a:bodyPr>
          <a:lstStyle/>
          <a:p>
            <a:pPr lvl="0" algn="just">
              <a:tabLst>
                <a:tab pos="725488" algn="l"/>
              </a:tabLst>
              <a:defRPr/>
            </a:pPr>
            <a:r>
              <a:rPr kumimoji="0" lang="fr-FR" sz="1600" b="0" i="0" u="none" strike="noStrike" kern="0" cap="none" spc="0" normalizeH="0" baseline="0" noProof="0" dirty="0" smtClean="0">
                <a:ln>
                  <a:noFill/>
                </a:ln>
                <a:effectLst/>
                <a:uLnTx/>
                <a:uFillTx/>
                <a:sym typeface="Wingdings" panose="05000000000000000000" pitchFamily="2" charset="2"/>
              </a:rPr>
              <a:t> </a:t>
            </a:r>
            <a:r>
              <a:rPr lang="fr-FR" sz="1600" b="1" kern="0" dirty="0">
                <a:sym typeface="Wingdings" panose="05000000000000000000" pitchFamily="2" charset="2"/>
              </a:rPr>
              <a:t>Dans tous les </a:t>
            </a:r>
            <a:r>
              <a:rPr lang="fr-FR" sz="1600" b="1" kern="0" dirty="0" smtClean="0">
                <a:sym typeface="Wingdings" panose="05000000000000000000" pitchFamily="2" charset="2"/>
              </a:rPr>
              <a:t>cas, </a:t>
            </a:r>
            <a:r>
              <a:rPr lang="fr-FR" sz="1600" b="1" kern="0" dirty="0">
                <a:sym typeface="Wingdings" panose="05000000000000000000" pitchFamily="2" charset="2"/>
              </a:rPr>
              <a:t>saisir </a:t>
            </a:r>
            <a:r>
              <a:rPr lang="fr-FR" sz="1600" b="1" kern="0" dirty="0" smtClean="0">
                <a:sym typeface="Wingdings" panose="05000000000000000000" pitchFamily="2" charset="2"/>
              </a:rPr>
              <a:t>a </a:t>
            </a:r>
            <a:r>
              <a:rPr lang="fr-FR" sz="1600" b="1" kern="0" dirty="0">
                <a:sym typeface="Wingdings" panose="05000000000000000000" pitchFamily="2" charset="2"/>
              </a:rPr>
              <a:t>minima un commentaire dans le pavé « Révision annuelle » de DSC au regard des justificatifs produits et compléter la saisie par: « Revue de garantie effectuée le JJ/MM/AAAA ».</a:t>
            </a:r>
          </a:p>
        </p:txBody>
      </p:sp>
      <p:sp>
        <p:nvSpPr>
          <p:cNvPr id="6" name="ZoneTexte 5"/>
          <p:cNvSpPr txBox="1"/>
          <p:nvPr/>
        </p:nvSpPr>
        <p:spPr>
          <a:xfrm>
            <a:off x="578063" y="1168245"/>
            <a:ext cx="8174010" cy="3135217"/>
          </a:xfrm>
          <a:prstGeom prst="rect">
            <a:avLst/>
          </a:prstGeom>
          <a:noFill/>
        </p:spPr>
        <p:txBody>
          <a:bodyPr wrap="square" rtlCol="0">
            <a:spAutoFit/>
          </a:bodyPr>
          <a:lstStyle/>
          <a:p>
            <a:pPr marR="0" lvl="0" algn="just" defTabSz="914400" eaLnBrk="1" fontAlgn="auto" latinLnBrk="0" hangingPunct="1">
              <a:lnSpc>
                <a:spcPct val="90000"/>
              </a:lnSpc>
              <a:spcBef>
                <a:spcPts val="1000"/>
              </a:spcBef>
              <a:spcAft>
                <a:spcPts val="0"/>
              </a:spcAft>
              <a:buClr>
                <a:schemeClr val="bg1">
                  <a:lumMod val="50000"/>
                </a:schemeClr>
              </a:buClr>
              <a:buSzTx/>
              <a:tabLst/>
              <a:defRPr/>
            </a:pPr>
            <a:r>
              <a:rPr kumimoji="0" lang="fr-FR" sz="1800" b="1" strike="noStrike" kern="0" cap="none" spc="0" normalizeH="0" baseline="0" noProof="0" dirty="0" smtClean="0">
                <a:ln>
                  <a:noFill/>
                </a:ln>
                <a:solidFill>
                  <a:srgbClr val="C00000"/>
                </a:solidFill>
                <a:effectLst/>
                <a:uLnTx/>
                <a:uFillTx/>
              </a:rPr>
              <a:t>2.6.2</a:t>
            </a:r>
            <a:r>
              <a:rPr kumimoji="0" lang="fr-FR" sz="1800" b="1" u="sng" strike="noStrike" kern="0" cap="none" spc="0" normalizeH="0" baseline="0" noProof="0" dirty="0" smtClean="0">
                <a:ln>
                  <a:noFill/>
                </a:ln>
                <a:solidFill>
                  <a:srgbClr val="C00000"/>
                </a:solidFill>
                <a:effectLst/>
                <a:uLnTx/>
                <a:uFillTx/>
              </a:rPr>
              <a:t> Revaloriser une garantie en fonction de sa typologie</a:t>
            </a:r>
          </a:p>
          <a:p>
            <a:pPr marR="0" lvl="0" algn="just" defTabSz="914400" eaLnBrk="1" fontAlgn="auto" latinLnBrk="0" hangingPunct="1">
              <a:lnSpc>
                <a:spcPct val="90000"/>
              </a:lnSpc>
              <a:spcBef>
                <a:spcPts val="1000"/>
              </a:spcBef>
              <a:spcAft>
                <a:spcPts val="0"/>
              </a:spcAft>
              <a:buClr>
                <a:schemeClr val="bg1">
                  <a:lumMod val="50000"/>
                </a:schemeClr>
              </a:buClr>
              <a:buSzTx/>
              <a:tabLst/>
              <a:defRPr/>
            </a:pPr>
            <a:endParaRPr kumimoji="0" lang="fr-FR" sz="1800" b="1" u="sng" strike="noStrike" kern="0" cap="none" spc="0" normalizeH="0" baseline="0" noProof="0" dirty="0" smtClean="0">
              <a:ln>
                <a:noFill/>
              </a:ln>
              <a:solidFill>
                <a:srgbClr val="C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800" b="1" i="0" u="sng" strike="noStrike" kern="0" cap="none" spc="0" normalizeH="0" baseline="0" noProof="0" dirty="0" smtClean="0">
                <a:ln>
                  <a:noFill/>
                </a:ln>
                <a:solidFill>
                  <a:prstClr val="black"/>
                </a:solidFill>
                <a:effectLst/>
                <a:uLnTx/>
                <a:uFillTx/>
              </a:rPr>
              <a:t>En cas d’Hypothèque</a:t>
            </a:r>
            <a:r>
              <a:rPr kumimoji="0" lang="fr-FR" sz="1800" b="1" i="0" u="none" strike="noStrike" kern="0" cap="none" spc="0" normalizeH="0" baseline="0" noProof="0" dirty="0" smtClean="0">
                <a:ln>
                  <a:noFill/>
                </a:ln>
                <a:solidFill>
                  <a:prstClr val="black"/>
                </a:solidFill>
                <a:effectLst/>
                <a:uLnTx/>
                <a:uFillTx/>
              </a:rPr>
              <a:t>: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100" b="1" i="0" u="none" strike="noStrike" kern="0" cap="none" spc="0" normalizeH="0" baseline="0" noProof="0" dirty="0" smtClean="0">
              <a:ln>
                <a:noFill/>
              </a:ln>
              <a:solidFill>
                <a:prstClr val="black"/>
              </a:solidFill>
              <a:effectLst/>
              <a:uLnTx/>
              <a:uFillTx/>
            </a:endParaRPr>
          </a:p>
          <a:p>
            <a:pPr lvl="0" algn="just">
              <a:buClr>
                <a:schemeClr val="bg1">
                  <a:lumMod val="50000"/>
                </a:schemeClr>
              </a:buClr>
              <a:defRPr/>
            </a:pPr>
            <a:r>
              <a:rPr lang="fr-FR" sz="1600" kern="0" dirty="0"/>
              <a:t>I</a:t>
            </a:r>
            <a:r>
              <a:rPr kumimoji="0" lang="fr-FR" sz="1600" i="0" strike="noStrike" kern="0" cap="none" spc="0" normalizeH="0" baseline="0" noProof="0" dirty="0" smtClean="0">
                <a:ln>
                  <a:noFill/>
                </a:ln>
                <a:effectLst/>
                <a:uLnTx/>
                <a:uFillTx/>
              </a:rPr>
              <a:t>l convient de s’assurer de l’existence du bien garanti post financement. </a:t>
            </a:r>
          </a:p>
          <a:p>
            <a:pPr lvl="0" algn="just">
              <a:buClr>
                <a:schemeClr val="bg1">
                  <a:lumMod val="50000"/>
                </a:schemeClr>
              </a:buClr>
              <a:defRPr/>
            </a:pPr>
            <a:r>
              <a:rPr kumimoji="0" lang="fr-FR" sz="1600" i="0" strike="noStrike" kern="0" cap="none" spc="0" normalizeH="0" baseline="0" noProof="0" dirty="0" smtClean="0">
                <a:ln>
                  <a:noFill/>
                </a:ln>
                <a:effectLst/>
                <a:uLnTx/>
                <a:uFillTx/>
              </a:rPr>
              <a:t>Aucune </a:t>
            </a:r>
            <a:r>
              <a:rPr kumimoji="0" lang="fr-FR" sz="1600" i="0" u="none" strike="noStrike" kern="0" cap="none" spc="0" normalizeH="0" baseline="0" noProof="0" dirty="0" smtClean="0">
                <a:ln>
                  <a:noFill/>
                </a:ln>
                <a:effectLst/>
                <a:uLnTx/>
                <a:uFillTx/>
              </a:rPr>
              <a:t>expertise immobilière n’est à réaliser au niveau des marchés. </a:t>
            </a:r>
          </a:p>
          <a:p>
            <a:pPr lvl="0" algn="just">
              <a:buClr>
                <a:schemeClr val="bg1">
                  <a:lumMod val="50000"/>
                </a:schemeClr>
              </a:buClr>
              <a:defRPr/>
            </a:pPr>
            <a:r>
              <a:rPr kumimoji="0" lang="fr-FR" sz="1600" i="0" u="none" strike="noStrike" kern="0" cap="none" spc="0" normalizeH="0" baseline="0" noProof="0" dirty="0" smtClean="0">
                <a:ln>
                  <a:noFill/>
                </a:ln>
                <a:effectLst/>
                <a:uLnTx/>
                <a:uFillTx/>
              </a:rPr>
              <a:t>Des éléments probants peuvent être recueillis par le chargé de compte (chargé d'affaire ou DA), tels que : l’encaissement de loyers, des</a:t>
            </a:r>
            <a:r>
              <a:rPr kumimoji="0" lang="fr-FR" sz="1600" i="0" u="none" strike="noStrike" kern="0" cap="none" spc="0" normalizeH="0" noProof="0" dirty="0" smtClean="0">
                <a:ln>
                  <a:noFill/>
                </a:ln>
                <a:effectLst/>
                <a:uLnTx/>
                <a:uFillTx/>
              </a:rPr>
              <a:t> échanges avec le dirigeant, la poursuite de l’activité (immobilier d’exploitation), des images du bien, l’activation du bien au bilan de la structure par exemple.</a:t>
            </a:r>
            <a:r>
              <a:rPr lang="fr-FR" sz="1600" kern="0" dirty="0"/>
              <a:t> </a:t>
            </a:r>
            <a:r>
              <a:rPr lang="fr-FR" sz="1600" kern="0" dirty="0" smtClean="0"/>
              <a:t>En cas de doute, une visite </a:t>
            </a:r>
            <a:r>
              <a:rPr lang="fr-FR" sz="1600" kern="0" dirty="0"/>
              <a:t>terrain </a:t>
            </a:r>
            <a:r>
              <a:rPr lang="fr-FR" sz="1600" kern="0" dirty="0" smtClean="0"/>
              <a:t>doit être réalisée pour apprécier </a:t>
            </a:r>
            <a:r>
              <a:rPr lang="fr-FR" sz="1600" kern="0" dirty="0"/>
              <a:t>l’investissement que nous avons accompagné. </a:t>
            </a:r>
            <a:endParaRPr lang="fr-FR" sz="1600" kern="0" dirty="0" smtClean="0"/>
          </a:p>
          <a:p>
            <a:pPr lvl="0" algn="just">
              <a:buClr>
                <a:schemeClr val="bg1">
                  <a:lumMod val="50000"/>
                </a:schemeClr>
              </a:buClr>
              <a:defRPr/>
            </a:pPr>
            <a:r>
              <a:rPr lang="fr-FR" sz="1600" kern="0" dirty="0" smtClean="0"/>
              <a:t>Ce dispositif est à mettre en œuvre à minima tous les 3 ans.</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smtClean="0">
              <a:ln>
                <a:noFill/>
              </a:ln>
              <a:solidFill>
                <a:prstClr val="black"/>
              </a:solidFill>
              <a:effectLst/>
              <a:uLnTx/>
              <a:uFillTx/>
            </a:endParaRPr>
          </a:p>
        </p:txBody>
      </p:sp>
      <p:sp>
        <p:nvSpPr>
          <p:cNvPr id="7" name="Chevron 6"/>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ZoneTexte 7"/>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9" name="Titre 8"/>
          <p:cNvSpPr txBox="1">
            <a:spLocks/>
          </p:cNvSpPr>
          <p:nvPr/>
        </p:nvSpPr>
        <p:spPr>
          <a:xfrm>
            <a:off x="1115616" y="245422"/>
            <a:ext cx="7218825"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0"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21</a:t>
            </a:fld>
            <a:endParaRPr lang="fr-FR" dirty="0">
              <a:solidFill>
                <a:schemeClr val="tx1"/>
              </a:solidFill>
            </a:endParaRPr>
          </a:p>
        </p:txBody>
      </p:sp>
    </p:spTree>
    <p:extLst>
      <p:ext uri="{BB962C8B-B14F-4D97-AF65-F5344CB8AC3E}">
        <p14:creationId xmlns:p14="http://schemas.microsoft.com/office/powerpoint/2010/main" val="1634155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78349" y="1001053"/>
            <a:ext cx="8421950" cy="2385268"/>
          </a:xfrm>
          <a:prstGeom prst="rect">
            <a:avLst/>
          </a:prstGeom>
          <a:noFill/>
        </p:spPr>
        <p:txBody>
          <a:bodyPr wrap="square" rtlCol="0">
            <a:spAutoFit/>
          </a:bodyPr>
          <a:lstStyle/>
          <a:p>
            <a:pPr algn="just"/>
            <a:endParaRPr lang="fr-FR" sz="1200" u="sng" dirty="0">
              <a:latin typeface="Arial Narrow" panose="020B0606020202030204" pitchFamily="34" charset="0"/>
            </a:endParaRPr>
          </a:p>
          <a:p>
            <a:pPr algn="just"/>
            <a:r>
              <a:rPr lang="fr-FR" b="1" u="sng" dirty="0" smtClean="0">
                <a:latin typeface="Arial Narrow" panose="020B0606020202030204" pitchFamily="34" charset="0"/>
              </a:rPr>
              <a:t>En cas de Gage d’instruments financiers / placements</a:t>
            </a:r>
            <a:r>
              <a:rPr lang="fr-FR" u="sng" dirty="0" smtClean="0">
                <a:latin typeface="Arial Narrow" panose="020B0606020202030204" pitchFamily="34" charset="0"/>
              </a:rPr>
              <a:t>:</a:t>
            </a:r>
            <a:r>
              <a:rPr lang="fr-FR" dirty="0" smtClean="0">
                <a:latin typeface="Arial Narrow" panose="020B0606020202030204" pitchFamily="34" charset="0"/>
              </a:rPr>
              <a:t> </a:t>
            </a:r>
            <a:r>
              <a:rPr lang="fr-FR" sz="1600" dirty="0" smtClean="0">
                <a:latin typeface="Arial Narrow" panose="020B0606020202030204" pitchFamily="34" charset="0"/>
              </a:rPr>
              <a:t>Le chargé de compte (chargé d'affaire ou DA)  doit produire tous les ans, au moment de la révision, le </a:t>
            </a:r>
            <a:r>
              <a:rPr lang="fr-FR" sz="1600" dirty="0">
                <a:latin typeface="Arial Narrow" panose="020B0606020202030204" pitchFamily="34" charset="0"/>
              </a:rPr>
              <a:t>relevé de compte </a:t>
            </a:r>
            <a:r>
              <a:rPr lang="fr-FR" sz="1600" dirty="0" smtClean="0">
                <a:latin typeface="Arial Narrow" panose="020B0606020202030204" pitchFamily="34" charset="0"/>
              </a:rPr>
              <a:t>titres / placements et insérer </a:t>
            </a:r>
            <a:r>
              <a:rPr lang="fr-FR" sz="1600" dirty="0">
                <a:latin typeface="Arial Narrow" panose="020B0606020202030204" pitchFamily="34" charset="0"/>
              </a:rPr>
              <a:t>c</a:t>
            </a:r>
            <a:r>
              <a:rPr lang="fr-FR" sz="1600" dirty="0" smtClean="0">
                <a:latin typeface="Arial Narrow" panose="020B0606020202030204" pitchFamily="34" charset="0"/>
              </a:rPr>
              <a:t>e </a:t>
            </a:r>
            <a:r>
              <a:rPr lang="fr-FR" sz="1600" dirty="0">
                <a:latin typeface="Arial Narrow" panose="020B0606020202030204" pitchFamily="34" charset="0"/>
              </a:rPr>
              <a:t>justificatif scanné </a:t>
            </a:r>
            <a:r>
              <a:rPr lang="fr-FR" sz="1600" dirty="0" smtClean="0">
                <a:latin typeface="Arial Narrow" panose="020B0606020202030204" pitchFamily="34" charset="0"/>
              </a:rPr>
              <a:t>dans DSC (rubrique précisée ci-après).</a:t>
            </a:r>
          </a:p>
          <a:p>
            <a:pPr algn="just"/>
            <a:endParaRPr lang="fr-FR" sz="1600" dirty="0">
              <a:latin typeface="Arial Narrow" panose="020B0606020202030204" pitchFamily="34" charset="0"/>
            </a:endParaRPr>
          </a:p>
          <a:p>
            <a:pPr algn="just"/>
            <a:endParaRPr lang="fr-FR" sz="1000" u="sng" dirty="0" smtClean="0">
              <a:latin typeface="Arial Narrow" panose="020B0606020202030204" pitchFamily="34" charset="0"/>
            </a:endParaRPr>
          </a:p>
          <a:p>
            <a:pPr algn="just"/>
            <a:r>
              <a:rPr lang="fr-FR" b="1" u="sng" dirty="0">
                <a:latin typeface="Arial Narrow" panose="020B0606020202030204" pitchFamily="34" charset="0"/>
              </a:rPr>
              <a:t>En cas de Nantissement </a:t>
            </a:r>
            <a:r>
              <a:rPr lang="fr-FR" b="1" u="sng" dirty="0" smtClean="0">
                <a:latin typeface="Arial Narrow" panose="020B0606020202030204" pitchFamily="34" charset="0"/>
              </a:rPr>
              <a:t>Fonds de Commerce</a:t>
            </a:r>
            <a:r>
              <a:rPr lang="fr-FR" dirty="0" smtClean="0">
                <a:latin typeface="Arial Narrow" panose="020B0606020202030204" pitchFamily="34" charset="0"/>
              </a:rPr>
              <a:t>: </a:t>
            </a:r>
            <a:r>
              <a:rPr lang="fr-FR" sz="1600" dirty="0" smtClean="0">
                <a:latin typeface="Arial Narrow" panose="020B0606020202030204" pitchFamily="34" charset="0"/>
              </a:rPr>
              <a:t>Le rang qui est affecté lors de l’obtention du </a:t>
            </a:r>
            <a:r>
              <a:rPr lang="fr-FR" sz="1600" dirty="0">
                <a:latin typeface="Arial Narrow" panose="020B0606020202030204" pitchFamily="34" charset="0"/>
              </a:rPr>
              <a:t>nantissement ne peut être primé par la suite. Ce type de garantie ne nécessite pas d’être analysée par le réseau commercial lors de la révision annuelle. </a:t>
            </a:r>
          </a:p>
          <a:p>
            <a:pPr algn="just"/>
            <a:endParaRPr lang="fr-FR" sz="1100" dirty="0" smtClean="0">
              <a:latin typeface="Arial Narrow" panose="020B0606020202030204" pitchFamily="34" charset="0"/>
            </a:endParaRPr>
          </a:p>
        </p:txBody>
      </p:sp>
      <p:sp>
        <p:nvSpPr>
          <p:cNvPr id="7" name="Rectangle 6"/>
          <p:cNvSpPr/>
          <p:nvPr/>
        </p:nvSpPr>
        <p:spPr>
          <a:xfrm>
            <a:off x="478349" y="5151023"/>
            <a:ext cx="8421950" cy="830997"/>
          </a:xfrm>
          <a:prstGeom prst="rect">
            <a:avLst/>
          </a:prstGeom>
          <a:solidFill>
            <a:sysClr val="window" lastClr="FFFFFF"/>
          </a:solidFill>
          <a:ln w="28575" cap="flat" cmpd="sng" algn="ctr">
            <a:solidFill>
              <a:srgbClr val="C0504D"/>
            </a:solidFill>
            <a:prstDash val="solid"/>
            <a:miter lim="800000"/>
          </a:ln>
          <a:effectLst/>
        </p:spPr>
        <p:txBody>
          <a:bodyPr wrap="square">
            <a:spAutoFit/>
          </a:bodyPr>
          <a:lstStyle/>
          <a:p>
            <a:pPr lvl="0" algn="just">
              <a:tabLst>
                <a:tab pos="725488" algn="l"/>
              </a:tabLst>
              <a:defRPr/>
            </a:pPr>
            <a:r>
              <a:rPr kumimoji="0" lang="fr-FR" sz="1600" b="0" i="0" u="none" strike="noStrike" kern="0" cap="none" spc="0" normalizeH="0" baseline="0" noProof="0" dirty="0" smtClean="0">
                <a:ln>
                  <a:noFill/>
                </a:ln>
                <a:effectLst/>
                <a:uLnTx/>
                <a:uFillTx/>
                <a:sym typeface="Wingdings" panose="05000000000000000000" pitchFamily="2" charset="2"/>
              </a:rPr>
              <a:t> </a:t>
            </a:r>
            <a:r>
              <a:rPr lang="fr-FR" sz="1600" b="1" kern="0" dirty="0">
                <a:sym typeface="Wingdings" panose="05000000000000000000" pitchFamily="2" charset="2"/>
              </a:rPr>
              <a:t>Dans tous les </a:t>
            </a:r>
            <a:r>
              <a:rPr lang="fr-FR" sz="1600" b="1" kern="0" dirty="0" smtClean="0">
                <a:sym typeface="Wingdings" panose="05000000000000000000" pitchFamily="2" charset="2"/>
              </a:rPr>
              <a:t>cas, </a:t>
            </a:r>
            <a:r>
              <a:rPr lang="fr-FR" sz="1600" b="1" kern="0" dirty="0">
                <a:sym typeface="Wingdings" panose="05000000000000000000" pitchFamily="2" charset="2"/>
              </a:rPr>
              <a:t>saisir </a:t>
            </a:r>
            <a:r>
              <a:rPr lang="fr-FR" sz="1600" b="1" kern="0" dirty="0" smtClean="0">
                <a:sym typeface="Wingdings" panose="05000000000000000000" pitchFamily="2" charset="2"/>
              </a:rPr>
              <a:t>a </a:t>
            </a:r>
            <a:r>
              <a:rPr lang="fr-FR" sz="1600" b="1" kern="0" dirty="0">
                <a:sym typeface="Wingdings" panose="05000000000000000000" pitchFamily="2" charset="2"/>
              </a:rPr>
              <a:t>minima un commentaire dans le pavé « Révision annuelle » de DSC au regard des justificatifs produits et compléter la saisie par: « Revue de garantie effectuée le JJ/MM/AAAA ».</a:t>
            </a:r>
          </a:p>
        </p:txBody>
      </p:sp>
      <p:sp>
        <p:nvSpPr>
          <p:cNvPr id="8" name="Chevron 7"/>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ZoneTexte 8"/>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11" name="Titre 8"/>
          <p:cNvSpPr txBox="1">
            <a:spLocks/>
          </p:cNvSpPr>
          <p:nvPr/>
        </p:nvSpPr>
        <p:spPr>
          <a:xfrm>
            <a:off x="1098899" y="290245"/>
            <a:ext cx="6812990"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7"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22</a:t>
            </a:fld>
            <a:endParaRPr lang="fr-FR" dirty="0">
              <a:solidFill>
                <a:schemeClr val="tx1"/>
              </a:solidFill>
            </a:endParaRPr>
          </a:p>
        </p:txBody>
      </p:sp>
      <p:sp>
        <p:nvSpPr>
          <p:cNvPr id="2" name="Rectangle 1"/>
          <p:cNvSpPr/>
          <p:nvPr/>
        </p:nvSpPr>
        <p:spPr>
          <a:xfrm>
            <a:off x="495668" y="3552694"/>
            <a:ext cx="8421950" cy="830997"/>
          </a:xfrm>
          <a:prstGeom prst="rect">
            <a:avLst/>
          </a:prstGeom>
        </p:spPr>
        <p:txBody>
          <a:bodyPr wrap="square">
            <a:spAutoFit/>
          </a:bodyPr>
          <a:lstStyle/>
          <a:p>
            <a:pPr algn="just"/>
            <a:r>
              <a:rPr lang="fr-FR" sz="1600" b="1" u="sng" dirty="0">
                <a:latin typeface="Arial Narrow" panose="020B0606020202030204" pitchFamily="34" charset="0"/>
              </a:rPr>
              <a:t>En cas de Caution Personne Physique</a:t>
            </a:r>
            <a:r>
              <a:rPr lang="fr-FR" sz="1600" dirty="0">
                <a:latin typeface="Arial Narrow" panose="020B0606020202030204" pitchFamily="34" charset="0"/>
              </a:rPr>
              <a:t>: </a:t>
            </a:r>
            <a:r>
              <a:rPr lang="fr-FR" sz="1600" dirty="0" smtClean="0">
                <a:latin typeface="Arial Narrow" panose="020B0606020202030204" pitchFamily="34" charset="0"/>
              </a:rPr>
              <a:t>Le chargé de compte (chargé d'affaire ou DA) </a:t>
            </a:r>
            <a:r>
              <a:rPr lang="fr-FR" sz="1600" dirty="0">
                <a:latin typeface="Arial Narrow" panose="020B0606020202030204" pitchFamily="34" charset="0"/>
              </a:rPr>
              <a:t>doit actualiser la fiche d’information caution tous les 3 ans (joindre le dernier justificatif en cours de validité dans DSC - rubrique précisée ci-après). Document de référence sous AGIL : « fiche patrimoniale » CRB203.</a:t>
            </a:r>
          </a:p>
        </p:txBody>
      </p:sp>
    </p:spTree>
    <p:extLst>
      <p:ext uri="{BB962C8B-B14F-4D97-AF65-F5344CB8AC3E}">
        <p14:creationId xmlns:p14="http://schemas.microsoft.com/office/powerpoint/2010/main" val="908920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78349" y="1088521"/>
            <a:ext cx="8054091" cy="4062651"/>
          </a:xfrm>
          <a:prstGeom prst="rect">
            <a:avLst/>
          </a:prstGeom>
          <a:noFill/>
        </p:spPr>
        <p:txBody>
          <a:bodyPr wrap="square" rtlCol="0">
            <a:spAutoFit/>
          </a:bodyPr>
          <a:lstStyle/>
          <a:p>
            <a:pPr algn="just"/>
            <a:endParaRPr lang="fr-FR" sz="1100" dirty="0" smtClean="0">
              <a:latin typeface="Arial Narrow" panose="020B0606020202030204" pitchFamily="34" charset="0"/>
            </a:endParaRPr>
          </a:p>
          <a:p>
            <a:pPr algn="just"/>
            <a:r>
              <a:rPr lang="fr-FR" sz="1600" b="1" u="sng" dirty="0">
                <a:latin typeface="Arial Narrow" panose="020B0606020202030204" pitchFamily="34" charset="0"/>
              </a:rPr>
              <a:t>En cas de Caution Personne Morale </a:t>
            </a:r>
            <a:r>
              <a:rPr lang="fr-FR" sz="1600" dirty="0">
                <a:latin typeface="Arial Narrow" panose="020B0606020202030204" pitchFamily="34" charset="0"/>
              </a:rPr>
              <a:t>: Le chargé de compte (chargé d'affaire ou DA) doit apprécier la solvabilité du garant, en recueillant tous les ans ses derniers éléments comptables et en les analysant (joindre ce justificatif sous DSC - rubrique précisée ci-après). Ce justificatif n’est pas demandé dès lors que la caution est une collectivité.</a:t>
            </a:r>
          </a:p>
          <a:p>
            <a:pPr algn="just"/>
            <a:endParaRPr lang="fr-FR" sz="1600" dirty="0">
              <a:latin typeface="Arial Narrow" panose="020B0606020202030204" pitchFamily="34" charset="0"/>
            </a:endParaRPr>
          </a:p>
          <a:p>
            <a:pPr algn="just"/>
            <a:endParaRPr lang="fr-FR" sz="1600" dirty="0" smtClean="0">
              <a:latin typeface="Arial Narrow" panose="020B0606020202030204" pitchFamily="34" charset="0"/>
            </a:endParaRPr>
          </a:p>
          <a:p>
            <a:pPr algn="just"/>
            <a:r>
              <a:rPr lang="fr-FR" sz="1600" dirty="0" smtClean="0">
                <a:latin typeface="Arial Narrow" panose="020B0606020202030204" pitchFamily="34" charset="0"/>
              </a:rPr>
              <a:t>Les </a:t>
            </a:r>
            <a:r>
              <a:rPr lang="fr-FR" b="1" u="sng" dirty="0" smtClean="0">
                <a:latin typeface="Arial Narrow" panose="020B0606020202030204" pitchFamily="34" charset="0"/>
              </a:rPr>
              <a:t>Cautions BPI / CEGC (ex-SACCEF)</a:t>
            </a:r>
            <a:r>
              <a:rPr lang="fr-FR" sz="1600" b="1" dirty="0" smtClean="0">
                <a:latin typeface="Arial Narrow" panose="020B0606020202030204" pitchFamily="34" charset="0"/>
              </a:rPr>
              <a:t> </a:t>
            </a:r>
            <a:r>
              <a:rPr lang="fr-FR" sz="1600" dirty="0" smtClean="0">
                <a:latin typeface="Arial Narrow" panose="020B0606020202030204" pitchFamily="34" charset="0"/>
              </a:rPr>
              <a:t>sont vérifiées par </a:t>
            </a:r>
            <a:r>
              <a:rPr lang="fr-FR" sz="1600" dirty="0">
                <a:latin typeface="Arial Narrow" panose="020B0606020202030204" pitchFamily="34" charset="0"/>
              </a:rPr>
              <a:t>la </a:t>
            </a:r>
            <a:r>
              <a:rPr lang="fr-FR" sz="1600" dirty="0" smtClean="0">
                <a:latin typeface="Arial Narrow" panose="020B0606020202030204" pitchFamily="34" charset="0"/>
              </a:rPr>
              <a:t>Direction </a:t>
            </a:r>
            <a:r>
              <a:rPr lang="fr-FR" sz="1600" dirty="0">
                <a:latin typeface="Arial Narrow" panose="020B0606020202030204" pitchFamily="34" charset="0"/>
              </a:rPr>
              <a:t>des Crédits et des Engagements </a:t>
            </a:r>
            <a:r>
              <a:rPr lang="fr-FR" sz="1600" dirty="0" smtClean="0">
                <a:latin typeface="Arial Narrow" panose="020B0606020202030204" pitchFamily="34" charset="0"/>
              </a:rPr>
              <a:t>au moment de la mise en place des crédits. Elles ne nécessitent pas d’être analysées par le réseau commercial lors de la révision annuelle.</a:t>
            </a:r>
          </a:p>
          <a:p>
            <a:pPr algn="just"/>
            <a:endParaRPr lang="fr-FR" sz="1600" dirty="0">
              <a:latin typeface="Arial Narrow" panose="020B0606020202030204" pitchFamily="34" charset="0"/>
            </a:endParaRPr>
          </a:p>
          <a:p>
            <a:pPr algn="just"/>
            <a:r>
              <a:rPr lang="fr-FR" b="1" u="sng" kern="0" dirty="0">
                <a:solidFill>
                  <a:prstClr val="black"/>
                </a:solidFill>
              </a:rPr>
              <a:t>En cas de Nantissement de contrat d’Assurance-vie </a:t>
            </a:r>
            <a:r>
              <a:rPr lang="fr-FR" sz="1600" b="1" kern="0" dirty="0">
                <a:solidFill>
                  <a:prstClr val="black"/>
                </a:solidFill>
              </a:rPr>
              <a:t>: </a:t>
            </a:r>
            <a:r>
              <a:rPr lang="fr-FR" sz="1600" kern="0" dirty="0" smtClean="0">
                <a:solidFill>
                  <a:prstClr val="black"/>
                </a:solidFill>
              </a:rPr>
              <a:t>Le chargé de compte (chargé d'affaire ou DA) </a:t>
            </a:r>
            <a:r>
              <a:rPr lang="fr-FR" sz="1600" kern="0" dirty="0">
                <a:solidFill>
                  <a:prstClr val="black"/>
                </a:solidFill>
              </a:rPr>
              <a:t>doit produire tous les ans, au moment de la révision, le relevé annuel du contrat et insérer ce justificatif scanné dans DSC (rubrique précisée ci-après).</a:t>
            </a:r>
          </a:p>
          <a:p>
            <a:pPr algn="just"/>
            <a:endParaRPr lang="fr-FR" sz="1600" dirty="0">
              <a:latin typeface="Arial Narrow" panose="020B0606020202030204" pitchFamily="34" charset="0"/>
            </a:endParaRPr>
          </a:p>
          <a:p>
            <a:pPr algn="just"/>
            <a:endParaRPr lang="fr-FR" sz="1100" b="1" dirty="0" smtClean="0">
              <a:latin typeface="Arial Narrow" panose="020B0606020202030204" pitchFamily="34" charset="0"/>
            </a:endParaRPr>
          </a:p>
        </p:txBody>
      </p:sp>
      <p:sp>
        <p:nvSpPr>
          <p:cNvPr id="7" name="Rectangle 6"/>
          <p:cNvSpPr/>
          <p:nvPr/>
        </p:nvSpPr>
        <p:spPr>
          <a:xfrm>
            <a:off x="478349" y="5085184"/>
            <a:ext cx="8054091" cy="830997"/>
          </a:xfrm>
          <a:prstGeom prst="rect">
            <a:avLst/>
          </a:prstGeom>
          <a:solidFill>
            <a:sysClr val="window" lastClr="FFFFFF"/>
          </a:solidFill>
          <a:ln w="28575" cap="flat" cmpd="sng" algn="ctr">
            <a:solidFill>
              <a:srgbClr val="C0504D"/>
            </a:solidFill>
            <a:prstDash val="solid"/>
            <a:miter lim="800000"/>
          </a:ln>
          <a:effectLst/>
        </p:spPr>
        <p:txBody>
          <a:bodyPr wrap="square">
            <a:spAutoFit/>
          </a:bodyPr>
          <a:lstStyle/>
          <a:p>
            <a:pPr marL="355600" marR="0" lvl="0" indent="-355600" algn="just" defTabSz="914400" eaLnBrk="1" fontAlgn="auto" latinLnBrk="0" hangingPunct="1">
              <a:lnSpc>
                <a:spcPct val="100000"/>
              </a:lnSpc>
              <a:spcBef>
                <a:spcPts val="0"/>
              </a:spcBef>
              <a:spcAft>
                <a:spcPts val="0"/>
              </a:spcAft>
              <a:buClrTx/>
              <a:buSzTx/>
              <a:buFont typeface="Wingdings" panose="05000000000000000000" pitchFamily="2" charset="2"/>
              <a:buChar char="è"/>
              <a:tabLst>
                <a:tab pos="725488" algn="l"/>
              </a:tabLst>
              <a:defRPr/>
            </a:pPr>
            <a:r>
              <a:rPr kumimoji="0" lang="fr-FR" sz="1600" b="1" i="0" u="none" strike="noStrike" kern="0" cap="none" spc="0" normalizeH="0" baseline="0" noProof="0" dirty="0" smtClean="0">
                <a:ln>
                  <a:noFill/>
                </a:ln>
                <a:effectLst/>
                <a:uLnTx/>
                <a:uFillTx/>
                <a:sym typeface="Wingdings" panose="05000000000000000000" pitchFamily="2" charset="2"/>
              </a:rPr>
              <a:t>Dans tous les cas, saisir a minima un commentaire dans le pavé « Révision annuelle » de DSC </a:t>
            </a:r>
            <a:r>
              <a:rPr lang="fr-FR" sz="1600" b="1" kern="0" dirty="0" smtClean="0">
                <a:sym typeface="Wingdings" panose="05000000000000000000" pitchFamily="2" charset="2"/>
              </a:rPr>
              <a:t>au regard des justificatifs produits et compléter la saisie par</a:t>
            </a:r>
            <a:r>
              <a:rPr kumimoji="0" lang="fr-FR" sz="1600" b="1" i="0" u="none" strike="noStrike" kern="0" cap="none" spc="0" normalizeH="0" baseline="0" noProof="0" dirty="0" smtClean="0">
                <a:ln>
                  <a:noFill/>
                </a:ln>
                <a:effectLst/>
                <a:uLnTx/>
                <a:uFillTx/>
                <a:sym typeface="Wingdings" panose="05000000000000000000" pitchFamily="2" charset="2"/>
              </a:rPr>
              <a:t>: « R</a:t>
            </a:r>
            <a:r>
              <a:rPr kumimoji="0" lang="fr-FR" sz="1600" b="1" i="0" u="none" strike="noStrike" kern="0" cap="none" spc="0" normalizeH="0" noProof="0" dirty="0" smtClean="0">
                <a:ln>
                  <a:noFill/>
                </a:ln>
                <a:effectLst/>
                <a:uLnTx/>
                <a:uFillTx/>
                <a:sym typeface="Wingdings" panose="05000000000000000000" pitchFamily="2" charset="2"/>
              </a:rPr>
              <a:t>evue de garantie effectuée le JJ/MM/AAAA ».</a:t>
            </a:r>
            <a:endParaRPr kumimoji="0" lang="fr-FR" sz="1600" b="1" i="0" u="none" strike="noStrike" kern="0" cap="none" spc="0" normalizeH="0" baseline="0" noProof="0" dirty="0" smtClean="0">
              <a:ln>
                <a:noFill/>
              </a:ln>
              <a:effectLst/>
              <a:uLnTx/>
              <a:uFillTx/>
              <a:sym typeface="Wingdings" panose="05000000000000000000" pitchFamily="2" charset="2"/>
            </a:endParaRPr>
          </a:p>
        </p:txBody>
      </p:sp>
      <p:sp>
        <p:nvSpPr>
          <p:cNvPr id="8" name="Chevron 7"/>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ZoneTexte 8"/>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10" name="Titre 8"/>
          <p:cNvSpPr txBox="1">
            <a:spLocks/>
          </p:cNvSpPr>
          <p:nvPr/>
        </p:nvSpPr>
        <p:spPr>
          <a:xfrm>
            <a:off x="1115616" y="260647"/>
            <a:ext cx="7002801"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2"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23</a:t>
            </a:fld>
            <a:endParaRPr lang="fr-FR" dirty="0">
              <a:solidFill>
                <a:schemeClr val="tx1"/>
              </a:solidFill>
            </a:endParaRPr>
          </a:p>
        </p:txBody>
      </p:sp>
    </p:spTree>
    <p:extLst>
      <p:ext uri="{BB962C8B-B14F-4D97-AF65-F5344CB8AC3E}">
        <p14:creationId xmlns:p14="http://schemas.microsoft.com/office/powerpoint/2010/main" val="3753184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14581" y="910553"/>
            <a:ext cx="7883565" cy="5940088"/>
          </a:xfrm>
          <a:prstGeom prst="rect">
            <a:avLst/>
          </a:prstGeom>
          <a:noFill/>
        </p:spPr>
        <p:txBody>
          <a:bodyPr wrap="square" rtlCol="0">
            <a:spAutoFit/>
          </a:bodyPr>
          <a:lstStyle/>
          <a:p>
            <a:pPr lvl="0" algn="just">
              <a:buClr>
                <a:schemeClr val="bg1">
                  <a:lumMod val="50000"/>
                </a:schemeClr>
              </a:buClr>
              <a:defRPr/>
            </a:pPr>
            <a:endParaRPr lang="fr-FR" sz="800" kern="0" dirty="0"/>
          </a:p>
          <a:p>
            <a:pPr algn="just">
              <a:buClr>
                <a:schemeClr val="bg1">
                  <a:lumMod val="50000"/>
                </a:schemeClr>
              </a:buClr>
              <a:defRPr/>
            </a:pPr>
            <a:r>
              <a:rPr lang="fr-FR" b="1" u="sng" kern="0" dirty="0">
                <a:solidFill>
                  <a:prstClr val="black"/>
                </a:solidFill>
              </a:rPr>
              <a:t>En cas de Nantissement </a:t>
            </a:r>
            <a:r>
              <a:rPr lang="fr-FR" b="1" u="sng" kern="0" dirty="0" smtClean="0">
                <a:solidFill>
                  <a:prstClr val="black"/>
                </a:solidFill>
              </a:rPr>
              <a:t>d’actions, Parts non cotées </a:t>
            </a:r>
            <a:r>
              <a:rPr lang="fr-FR" b="1" kern="0" dirty="0">
                <a:solidFill>
                  <a:prstClr val="black"/>
                </a:solidFill>
              </a:rPr>
              <a:t>: </a:t>
            </a:r>
            <a:r>
              <a:rPr lang="fr-FR" sz="1600" kern="0" dirty="0" smtClean="0">
                <a:solidFill>
                  <a:prstClr val="black"/>
                </a:solidFill>
              </a:rPr>
              <a:t>La garantie est prise par </a:t>
            </a:r>
            <a:r>
              <a:rPr lang="fr-FR" sz="1600" kern="0" dirty="0">
                <a:solidFill>
                  <a:prstClr val="black"/>
                </a:solidFill>
              </a:rPr>
              <a:t>la Direction des Crédits et des Engagements au moment de la </a:t>
            </a:r>
            <a:r>
              <a:rPr lang="fr-FR" sz="1600" kern="0" dirty="0" smtClean="0">
                <a:solidFill>
                  <a:prstClr val="black"/>
                </a:solidFill>
              </a:rPr>
              <a:t>réalisation des </a:t>
            </a:r>
            <a:r>
              <a:rPr lang="fr-FR" sz="1600" kern="0" dirty="0">
                <a:solidFill>
                  <a:prstClr val="black"/>
                </a:solidFill>
              </a:rPr>
              <a:t>crédits. </a:t>
            </a:r>
            <a:r>
              <a:rPr lang="fr-FR" sz="1600" kern="0" dirty="0" smtClean="0">
                <a:solidFill>
                  <a:prstClr val="black"/>
                </a:solidFill>
              </a:rPr>
              <a:t>Elle </a:t>
            </a:r>
            <a:r>
              <a:rPr lang="fr-FR" sz="1600" kern="0" dirty="0">
                <a:solidFill>
                  <a:prstClr val="black"/>
                </a:solidFill>
              </a:rPr>
              <a:t>ne </a:t>
            </a:r>
            <a:r>
              <a:rPr lang="fr-FR" sz="1600" kern="0" dirty="0" smtClean="0">
                <a:solidFill>
                  <a:prstClr val="black"/>
                </a:solidFill>
              </a:rPr>
              <a:t>nécessite </a:t>
            </a:r>
            <a:r>
              <a:rPr lang="fr-FR" sz="1600" kern="0" dirty="0">
                <a:solidFill>
                  <a:prstClr val="black"/>
                </a:solidFill>
              </a:rPr>
              <a:t>pas d’être </a:t>
            </a:r>
            <a:r>
              <a:rPr lang="fr-FR" sz="1600" kern="0" dirty="0" smtClean="0">
                <a:solidFill>
                  <a:prstClr val="black"/>
                </a:solidFill>
              </a:rPr>
              <a:t>analysée </a:t>
            </a:r>
            <a:r>
              <a:rPr lang="fr-FR" sz="1600" kern="0" dirty="0">
                <a:solidFill>
                  <a:prstClr val="black"/>
                </a:solidFill>
              </a:rPr>
              <a:t>par le réseau commercial lors de la révision </a:t>
            </a:r>
            <a:r>
              <a:rPr lang="fr-FR" sz="1600" kern="0" dirty="0" smtClean="0">
                <a:solidFill>
                  <a:prstClr val="black"/>
                </a:solidFill>
              </a:rPr>
              <a:t>annuelle.</a:t>
            </a:r>
          </a:p>
          <a:p>
            <a:pPr algn="just">
              <a:buClr>
                <a:schemeClr val="bg1">
                  <a:lumMod val="50000"/>
                </a:schemeClr>
              </a:buClr>
              <a:defRPr/>
            </a:pPr>
            <a:endParaRPr lang="fr-FR" sz="1600" kern="0" dirty="0" smtClean="0">
              <a:solidFill>
                <a:prstClr val="black"/>
              </a:solidFill>
            </a:endParaRPr>
          </a:p>
          <a:p>
            <a:pPr algn="just">
              <a:buClr>
                <a:schemeClr val="bg1">
                  <a:lumMod val="50000"/>
                </a:schemeClr>
              </a:buClr>
              <a:defRPr/>
            </a:pPr>
            <a:endParaRPr lang="fr-FR" sz="800" kern="0" dirty="0">
              <a:solidFill>
                <a:prstClr val="black"/>
              </a:solidFill>
            </a:endParaRPr>
          </a:p>
          <a:p>
            <a:pPr algn="just">
              <a:buClr>
                <a:schemeClr val="bg1">
                  <a:lumMod val="50000"/>
                </a:schemeClr>
              </a:buClr>
              <a:defRPr/>
            </a:pPr>
            <a:r>
              <a:rPr lang="fr-FR" b="1" u="sng" kern="0" dirty="0" smtClean="0">
                <a:solidFill>
                  <a:prstClr val="black"/>
                </a:solidFill>
              </a:rPr>
              <a:t>En cas de Cession Dailly </a:t>
            </a:r>
            <a:r>
              <a:rPr lang="fr-FR" sz="1600" kern="0" dirty="0" smtClean="0">
                <a:solidFill>
                  <a:prstClr val="black"/>
                </a:solidFill>
              </a:rPr>
              <a:t>: Le chargé de compte (chargé d'affaire ou DA) doit s’assurer de la présence dans Plan de Classement de la Convention-cadre de cession de créances professionnelles contresignée par le Client. Un commentaire en ce sens viendra justifier dans DSC cette démarche.</a:t>
            </a:r>
          </a:p>
          <a:p>
            <a:pPr algn="just">
              <a:buClr>
                <a:schemeClr val="bg1">
                  <a:lumMod val="50000"/>
                </a:schemeClr>
              </a:buClr>
              <a:defRPr/>
            </a:pPr>
            <a:endParaRPr lang="fr-FR" sz="1600" kern="0" dirty="0" smtClean="0">
              <a:solidFill>
                <a:prstClr val="black"/>
              </a:solidFill>
            </a:endParaRPr>
          </a:p>
          <a:p>
            <a:pPr algn="just">
              <a:buClr>
                <a:schemeClr val="bg1">
                  <a:lumMod val="50000"/>
                </a:schemeClr>
              </a:buClr>
              <a:defRPr/>
            </a:pPr>
            <a:r>
              <a:rPr lang="fr-FR" sz="1600" b="1" u="sng" kern="0" dirty="0">
                <a:solidFill>
                  <a:prstClr val="black"/>
                </a:solidFill>
              </a:rPr>
              <a:t>En cas de Gage sur véhicule ou Gage sur matériel </a:t>
            </a:r>
            <a:r>
              <a:rPr lang="fr-FR" sz="1600" kern="0" dirty="0">
                <a:solidFill>
                  <a:prstClr val="black"/>
                </a:solidFill>
              </a:rPr>
              <a:t>: La garantie est prise par la Direction des Crédits et des Engagements au moment de la réalisation des crédits. L’assureur du véhicule ou du matériel est informé de l’existence de notre garantie. Dès lors, en cas de sinistre nous en serions informés. En cas de destruction du bien (véhicule ou matériel), le gage est reporté sur l'indemnité d'assurance. </a:t>
            </a:r>
          </a:p>
          <a:p>
            <a:pPr algn="just">
              <a:buClr>
                <a:schemeClr val="bg1">
                  <a:lumMod val="50000"/>
                </a:schemeClr>
              </a:buClr>
              <a:defRPr/>
            </a:pPr>
            <a:r>
              <a:rPr lang="fr-FR" sz="1600" kern="0" dirty="0">
                <a:solidFill>
                  <a:prstClr val="black"/>
                </a:solidFill>
              </a:rPr>
              <a:t>Le véhicule ne peut être cédé sans l’accord du créancier gagiste (le transfert de la carte grise ne peut se faire sans mainlevée de la garantie et remboursement du crédit).</a:t>
            </a:r>
          </a:p>
          <a:p>
            <a:pPr algn="just">
              <a:buClr>
                <a:schemeClr val="bg1">
                  <a:lumMod val="50000"/>
                </a:schemeClr>
              </a:buClr>
              <a:defRPr/>
            </a:pPr>
            <a:r>
              <a:rPr lang="fr-FR" sz="1600" kern="0" dirty="0">
                <a:solidFill>
                  <a:prstClr val="black"/>
                </a:solidFill>
              </a:rPr>
              <a:t>Un gage sur matériel (sans dépossession) est inscrit au greffe du tribunal de commerce du siège social du débiteur. </a:t>
            </a:r>
          </a:p>
          <a:p>
            <a:pPr lvl="0" algn="just">
              <a:buClr>
                <a:schemeClr val="bg1">
                  <a:lumMod val="50000"/>
                </a:schemeClr>
              </a:buClr>
              <a:defRPr/>
            </a:pPr>
            <a:r>
              <a:rPr lang="fr-FR" sz="1600" kern="0" dirty="0"/>
              <a:t>Quel que soit le gage précité, il ne peut donner lieu à une revalorisation en cours de vie de la part du réseau commercial.</a:t>
            </a:r>
          </a:p>
          <a:p>
            <a:pPr algn="just">
              <a:buClr>
                <a:schemeClr val="bg1">
                  <a:lumMod val="50000"/>
                </a:schemeClr>
              </a:buClr>
              <a:defRPr/>
            </a:pPr>
            <a:endParaRPr lang="fr-FR" sz="1600" kern="0" dirty="0" smtClean="0">
              <a:solidFill>
                <a:prstClr val="black"/>
              </a:solidFill>
            </a:endParaRPr>
          </a:p>
          <a:p>
            <a:pPr algn="just">
              <a:buClr>
                <a:schemeClr val="bg1">
                  <a:lumMod val="50000"/>
                </a:schemeClr>
              </a:buClr>
              <a:defRPr/>
            </a:pPr>
            <a:endParaRPr lang="fr-FR" sz="1600" kern="0" dirty="0" smtClean="0">
              <a:solidFill>
                <a:prstClr val="black"/>
              </a:solidFill>
            </a:endParaRPr>
          </a:p>
          <a:p>
            <a:pPr algn="just">
              <a:buClr>
                <a:schemeClr val="bg1">
                  <a:lumMod val="50000"/>
                </a:schemeClr>
              </a:buClr>
              <a:defRPr/>
            </a:pPr>
            <a:endParaRPr lang="fr-FR" sz="800" kern="0" dirty="0">
              <a:solidFill>
                <a:prstClr val="black"/>
              </a:solidFill>
            </a:endParaRPr>
          </a:p>
          <a:p>
            <a:pPr lvl="0" algn="just">
              <a:buClr>
                <a:schemeClr val="bg1">
                  <a:lumMod val="50000"/>
                </a:schemeClr>
              </a:buClr>
              <a:defRPr/>
            </a:pPr>
            <a:endParaRPr lang="fr-FR" sz="1600" kern="0" dirty="0"/>
          </a:p>
          <a:p>
            <a:pPr lvl="0" algn="just">
              <a:buClr>
                <a:schemeClr val="bg1">
                  <a:lumMod val="50000"/>
                </a:schemeClr>
              </a:buClr>
              <a:defRPr/>
            </a:pPr>
            <a:endParaRPr lang="fr-FR" sz="1600" kern="0" dirty="0" smtClean="0"/>
          </a:p>
        </p:txBody>
      </p:sp>
      <p:sp>
        <p:nvSpPr>
          <p:cNvPr id="5" name="Chevron 4"/>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8" name="Rectangle 7"/>
          <p:cNvSpPr/>
          <p:nvPr/>
        </p:nvSpPr>
        <p:spPr>
          <a:xfrm>
            <a:off x="414327" y="5840022"/>
            <a:ext cx="8054091" cy="830997"/>
          </a:xfrm>
          <a:prstGeom prst="rect">
            <a:avLst/>
          </a:prstGeom>
          <a:solidFill>
            <a:sysClr val="window" lastClr="FFFFFF"/>
          </a:solidFill>
          <a:ln w="28575" cap="flat" cmpd="sng" algn="ctr">
            <a:solidFill>
              <a:srgbClr val="C0504D"/>
            </a:solidFill>
            <a:prstDash val="solid"/>
            <a:miter lim="800000"/>
          </a:ln>
          <a:effectLst/>
        </p:spPr>
        <p:txBody>
          <a:bodyPr wrap="square">
            <a:spAutoFit/>
          </a:bodyPr>
          <a:lstStyle/>
          <a:p>
            <a:pPr marL="355600" marR="0" lvl="0" indent="-355600" algn="just" defTabSz="914400" eaLnBrk="1" fontAlgn="auto" latinLnBrk="0" hangingPunct="1">
              <a:lnSpc>
                <a:spcPct val="100000"/>
              </a:lnSpc>
              <a:spcBef>
                <a:spcPts val="0"/>
              </a:spcBef>
              <a:spcAft>
                <a:spcPts val="0"/>
              </a:spcAft>
              <a:buClrTx/>
              <a:buSzTx/>
              <a:buFont typeface="Wingdings" panose="05000000000000000000" pitchFamily="2" charset="2"/>
              <a:buChar char="è"/>
              <a:tabLst>
                <a:tab pos="725488" algn="l"/>
              </a:tabLst>
              <a:defRPr/>
            </a:pPr>
            <a:r>
              <a:rPr kumimoji="0" lang="fr-FR" sz="1600" b="1" i="0" u="none" strike="noStrike" kern="0" cap="none" spc="0" normalizeH="0" baseline="0" noProof="0" dirty="0" smtClean="0">
                <a:ln>
                  <a:noFill/>
                </a:ln>
                <a:effectLst/>
                <a:uLnTx/>
                <a:uFillTx/>
                <a:sym typeface="Wingdings" panose="05000000000000000000" pitchFamily="2" charset="2"/>
              </a:rPr>
              <a:t>Dans tous les cas, saisir a minima un commentaire dans le pavé « Révision annuelle » de DSC </a:t>
            </a:r>
            <a:r>
              <a:rPr lang="fr-FR" sz="1600" b="1" kern="0" dirty="0" smtClean="0">
                <a:sym typeface="Wingdings" panose="05000000000000000000" pitchFamily="2" charset="2"/>
              </a:rPr>
              <a:t>au regard des justificatifs produits et compléter la saisie par</a:t>
            </a:r>
            <a:r>
              <a:rPr kumimoji="0" lang="fr-FR" sz="1600" b="1" i="0" u="none" strike="noStrike" kern="0" cap="none" spc="0" normalizeH="0" baseline="0" noProof="0" dirty="0" smtClean="0">
                <a:ln>
                  <a:noFill/>
                </a:ln>
                <a:effectLst/>
                <a:uLnTx/>
                <a:uFillTx/>
                <a:sym typeface="Wingdings" panose="05000000000000000000" pitchFamily="2" charset="2"/>
              </a:rPr>
              <a:t>: « R</a:t>
            </a:r>
            <a:r>
              <a:rPr kumimoji="0" lang="fr-FR" sz="1600" b="1" i="0" u="none" strike="noStrike" kern="0" cap="none" spc="0" normalizeH="0" noProof="0" dirty="0" smtClean="0">
                <a:ln>
                  <a:noFill/>
                </a:ln>
                <a:effectLst/>
                <a:uLnTx/>
                <a:uFillTx/>
                <a:sym typeface="Wingdings" panose="05000000000000000000" pitchFamily="2" charset="2"/>
              </a:rPr>
              <a:t>evue de garantie effectuée le JJ/MM/AAAA ».</a:t>
            </a:r>
            <a:endParaRPr kumimoji="0" lang="fr-FR" sz="1600" b="1" i="0" u="none" strike="noStrike" kern="0" cap="none" spc="0" normalizeH="0" baseline="0" noProof="0" dirty="0" smtClean="0">
              <a:ln>
                <a:noFill/>
              </a:ln>
              <a:effectLst/>
              <a:uLnTx/>
              <a:uFillTx/>
              <a:sym typeface="Wingdings" panose="05000000000000000000" pitchFamily="2" charset="2"/>
            </a:endParaRPr>
          </a:p>
        </p:txBody>
      </p:sp>
      <p:sp>
        <p:nvSpPr>
          <p:cNvPr id="12" name="Titre 8"/>
          <p:cNvSpPr txBox="1">
            <a:spLocks/>
          </p:cNvSpPr>
          <p:nvPr/>
        </p:nvSpPr>
        <p:spPr>
          <a:xfrm>
            <a:off x="1115616" y="260647"/>
            <a:ext cx="7002801"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3"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24</a:t>
            </a:fld>
            <a:endParaRPr lang="fr-FR" dirty="0">
              <a:solidFill>
                <a:schemeClr val="tx1"/>
              </a:solidFill>
            </a:endParaRPr>
          </a:p>
        </p:txBody>
      </p:sp>
    </p:spTree>
    <p:extLst>
      <p:ext uri="{BB962C8B-B14F-4D97-AF65-F5344CB8AC3E}">
        <p14:creationId xmlns:p14="http://schemas.microsoft.com/office/powerpoint/2010/main" val="650985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23723" y="970138"/>
            <a:ext cx="7766059" cy="3877985"/>
          </a:xfrm>
          <a:prstGeom prst="rect">
            <a:avLst/>
          </a:prstGeom>
          <a:noFill/>
        </p:spPr>
        <p:txBody>
          <a:bodyPr wrap="square" rtlCol="0">
            <a:spAutoFit/>
          </a:bodyPr>
          <a:lstStyle/>
          <a:p>
            <a:pPr algn="just"/>
            <a:endParaRPr lang="fr-FR" sz="1200" u="sng" dirty="0">
              <a:latin typeface="Arial Narrow" panose="020B0606020202030204" pitchFamily="34" charset="0"/>
            </a:endParaRPr>
          </a:p>
          <a:p>
            <a:pPr algn="just"/>
            <a:r>
              <a:rPr lang="fr-FR" sz="1600" b="1" u="sng" kern="0" dirty="0"/>
              <a:t>En cas de gage sur stock avec dépossession </a:t>
            </a:r>
            <a:r>
              <a:rPr lang="fr-FR" sz="1600" kern="0" dirty="0"/>
              <a:t>: </a:t>
            </a:r>
            <a:r>
              <a:rPr lang="fr-FR" sz="1600" kern="0" dirty="0" smtClean="0"/>
              <a:t>Le chargé de compte (chargé d'affaire ou DA) </a:t>
            </a:r>
            <a:r>
              <a:rPr lang="fr-FR" sz="1600" kern="0" dirty="0"/>
              <a:t>est destinataire des relevés d’état du stock de manière périodique émanant de la société de gage et peut numériser le dernier en date comme relevé de preuve sous DSC. </a:t>
            </a:r>
          </a:p>
          <a:p>
            <a:pPr algn="just"/>
            <a:endParaRPr lang="fr-FR" sz="1100" dirty="0" smtClean="0">
              <a:latin typeface="Arial Narrow" panose="020B0606020202030204" pitchFamily="34" charset="0"/>
            </a:endParaRPr>
          </a:p>
          <a:p>
            <a:pPr algn="just"/>
            <a:r>
              <a:rPr lang="fr-FR" b="1" u="sng" dirty="0" smtClean="0">
                <a:latin typeface="Arial Narrow" panose="020B0606020202030204" pitchFamily="34" charset="0"/>
              </a:rPr>
              <a:t>En cas de Blocage de Compte Courant d’Associés </a:t>
            </a:r>
            <a:r>
              <a:rPr lang="fr-FR" dirty="0" smtClean="0">
                <a:latin typeface="Arial Narrow" panose="020B0606020202030204" pitchFamily="34" charset="0"/>
              </a:rPr>
              <a:t>: </a:t>
            </a:r>
            <a:r>
              <a:rPr lang="fr-FR" sz="1600" dirty="0" smtClean="0">
                <a:latin typeface="Arial Narrow" panose="020B0606020202030204" pitchFamily="34" charset="0"/>
              </a:rPr>
              <a:t>Le chargé de compte (chargé d'affaire ou DA) doit recueillir tous les ans les derniers éléments comptables de l’entreprise bénéficiant des apports en compte courant de ses associés. Il peut ainsi se reporter au passif du bilan (autres fonds propres ou quasi fonds propres) et s’assurer que le montant des comptes courant d’associés y figure (joindre ce justificatif sous </a:t>
            </a:r>
            <a:r>
              <a:rPr lang="fr-FR" sz="1600" dirty="0">
                <a:latin typeface="Arial Narrow" panose="020B0606020202030204" pitchFamily="34" charset="0"/>
              </a:rPr>
              <a:t>DSC - rubrique </a:t>
            </a:r>
            <a:r>
              <a:rPr lang="fr-FR" sz="1600" dirty="0" smtClean="0">
                <a:latin typeface="Arial Narrow" panose="020B0606020202030204" pitchFamily="34" charset="0"/>
              </a:rPr>
              <a:t>précisée ci-après).</a:t>
            </a:r>
          </a:p>
          <a:p>
            <a:pPr algn="just"/>
            <a:endParaRPr lang="fr-FR" sz="1600" dirty="0">
              <a:latin typeface="Arial Narrow" panose="020B0606020202030204" pitchFamily="34" charset="0"/>
            </a:endParaRPr>
          </a:p>
          <a:p>
            <a:pPr algn="just"/>
            <a:r>
              <a:rPr lang="fr-FR" b="1" u="sng" dirty="0" smtClean="0">
                <a:latin typeface="Arial Narrow" panose="020B0606020202030204" pitchFamily="34" charset="0"/>
              </a:rPr>
              <a:t>En cas de Délégation de Loyers </a:t>
            </a:r>
            <a:r>
              <a:rPr lang="fr-FR" dirty="0" smtClean="0">
                <a:latin typeface="Arial Narrow" panose="020B0606020202030204" pitchFamily="34" charset="0"/>
              </a:rPr>
              <a:t>: </a:t>
            </a:r>
            <a:r>
              <a:rPr lang="fr-FR" sz="1600" dirty="0" smtClean="0">
                <a:latin typeface="Arial Narrow" panose="020B0606020202030204" pitchFamily="34" charset="0"/>
              </a:rPr>
              <a:t>Le chargé de compte (chargé d'affaire ou DA) peut constater le versement du loyer en compte courant bancaire permettant le paiement des échéances d’emprunts. Si le versement s’opère en nos livres, la production d’un relevé de compte mensuel servira l’élément de preuve </a:t>
            </a:r>
            <a:r>
              <a:rPr lang="fr-FR" sz="1600" dirty="0">
                <a:latin typeface="Arial Narrow" panose="020B0606020202030204" pitchFamily="34" charset="0"/>
              </a:rPr>
              <a:t>(joindre ce justificatif sous DSC - rubrique précisée ci-après</a:t>
            </a:r>
            <a:r>
              <a:rPr lang="fr-FR" sz="1600" dirty="0" smtClean="0">
                <a:latin typeface="Arial Narrow" panose="020B0606020202030204" pitchFamily="34" charset="0"/>
              </a:rPr>
              <a:t>).</a:t>
            </a:r>
            <a:endParaRPr lang="fr-FR" sz="1600" dirty="0">
              <a:latin typeface="Arial Narrow" panose="020B0606020202030204" pitchFamily="34" charset="0"/>
            </a:endParaRPr>
          </a:p>
          <a:p>
            <a:pPr algn="just"/>
            <a:endParaRPr lang="fr-FR" sz="1100" b="1" dirty="0" smtClean="0">
              <a:latin typeface="Arial Narrow" panose="020B0606020202030204" pitchFamily="34" charset="0"/>
            </a:endParaRPr>
          </a:p>
        </p:txBody>
      </p:sp>
      <p:sp>
        <p:nvSpPr>
          <p:cNvPr id="6" name="ZoneTexte 5"/>
          <p:cNvSpPr txBox="1"/>
          <p:nvPr/>
        </p:nvSpPr>
        <p:spPr>
          <a:xfrm>
            <a:off x="592334" y="4911284"/>
            <a:ext cx="8030066" cy="338554"/>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i="0" u="none" strike="noStrike" kern="0" cap="none" spc="0" normalizeH="0" baseline="0" noProof="0" dirty="0" smtClean="0">
                <a:ln>
                  <a:noFill/>
                </a:ln>
                <a:effectLst/>
                <a:uLnTx/>
                <a:uFillTx/>
              </a:rPr>
              <a:t>.</a:t>
            </a:r>
          </a:p>
        </p:txBody>
      </p:sp>
      <p:sp>
        <p:nvSpPr>
          <p:cNvPr id="8" name="Chevron 7"/>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ZoneTexte 8"/>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10" name="Rectangle 9"/>
          <p:cNvSpPr/>
          <p:nvPr/>
        </p:nvSpPr>
        <p:spPr>
          <a:xfrm>
            <a:off x="535691" y="5080561"/>
            <a:ext cx="8054091" cy="830997"/>
          </a:xfrm>
          <a:prstGeom prst="rect">
            <a:avLst/>
          </a:prstGeom>
          <a:solidFill>
            <a:sysClr val="window" lastClr="FFFFFF"/>
          </a:solidFill>
          <a:ln w="28575" cap="flat" cmpd="sng" algn="ctr">
            <a:solidFill>
              <a:srgbClr val="C0504D"/>
            </a:solidFill>
            <a:prstDash val="solid"/>
            <a:miter lim="800000"/>
          </a:ln>
          <a:effectLst/>
        </p:spPr>
        <p:txBody>
          <a:bodyPr wrap="square">
            <a:spAutoFit/>
          </a:bodyPr>
          <a:lstStyle/>
          <a:p>
            <a:pPr marL="355600" marR="0" lvl="0" indent="-355600" algn="just" defTabSz="914400" eaLnBrk="1" fontAlgn="auto" latinLnBrk="0" hangingPunct="1">
              <a:lnSpc>
                <a:spcPct val="100000"/>
              </a:lnSpc>
              <a:spcBef>
                <a:spcPts val="0"/>
              </a:spcBef>
              <a:spcAft>
                <a:spcPts val="0"/>
              </a:spcAft>
              <a:buClrTx/>
              <a:buSzTx/>
              <a:buFont typeface="Wingdings" panose="05000000000000000000" pitchFamily="2" charset="2"/>
              <a:buChar char="è"/>
              <a:tabLst>
                <a:tab pos="725488" algn="l"/>
              </a:tabLst>
              <a:defRPr/>
            </a:pPr>
            <a:r>
              <a:rPr kumimoji="0" lang="fr-FR" sz="1600" b="1" i="0" u="none" strike="noStrike" kern="0" cap="none" spc="0" normalizeH="0" baseline="0" noProof="0" dirty="0" smtClean="0">
                <a:ln>
                  <a:noFill/>
                </a:ln>
                <a:effectLst/>
                <a:uLnTx/>
                <a:uFillTx/>
                <a:sym typeface="Wingdings" panose="05000000000000000000" pitchFamily="2" charset="2"/>
              </a:rPr>
              <a:t>Dans tous les cas, saisir a minima un commentaire dans le pavé « Révision annuelle » de DSC </a:t>
            </a:r>
            <a:r>
              <a:rPr lang="fr-FR" sz="1600" b="1" kern="0" dirty="0" smtClean="0">
                <a:sym typeface="Wingdings" panose="05000000000000000000" pitchFamily="2" charset="2"/>
              </a:rPr>
              <a:t>au regard des justificatifs produits et compléter la saisie par</a:t>
            </a:r>
            <a:r>
              <a:rPr kumimoji="0" lang="fr-FR" sz="1600" b="1" i="0" u="none" strike="noStrike" kern="0" cap="none" spc="0" normalizeH="0" baseline="0" noProof="0" dirty="0" smtClean="0">
                <a:ln>
                  <a:noFill/>
                </a:ln>
                <a:effectLst/>
                <a:uLnTx/>
                <a:uFillTx/>
                <a:sym typeface="Wingdings" panose="05000000000000000000" pitchFamily="2" charset="2"/>
              </a:rPr>
              <a:t>: « R</a:t>
            </a:r>
            <a:r>
              <a:rPr kumimoji="0" lang="fr-FR" sz="1600" b="1" i="0" u="none" strike="noStrike" kern="0" cap="none" spc="0" normalizeH="0" noProof="0" dirty="0" smtClean="0">
                <a:ln>
                  <a:noFill/>
                </a:ln>
                <a:effectLst/>
                <a:uLnTx/>
                <a:uFillTx/>
                <a:sym typeface="Wingdings" panose="05000000000000000000" pitchFamily="2" charset="2"/>
              </a:rPr>
              <a:t>evue de garantie effectuée le JJ/MM/AAAA ».</a:t>
            </a:r>
            <a:endParaRPr kumimoji="0" lang="fr-FR" sz="1600" b="1" i="0" u="none" strike="noStrike" kern="0" cap="none" spc="0" normalizeH="0" baseline="0" noProof="0" dirty="0" smtClean="0">
              <a:ln>
                <a:noFill/>
              </a:ln>
              <a:effectLst/>
              <a:uLnTx/>
              <a:uFillTx/>
              <a:sym typeface="Wingdings" panose="05000000000000000000" pitchFamily="2" charset="2"/>
            </a:endParaRPr>
          </a:p>
        </p:txBody>
      </p:sp>
      <p:sp>
        <p:nvSpPr>
          <p:cNvPr id="13" name="Titre 8"/>
          <p:cNvSpPr txBox="1">
            <a:spLocks/>
          </p:cNvSpPr>
          <p:nvPr/>
        </p:nvSpPr>
        <p:spPr>
          <a:xfrm>
            <a:off x="1115616" y="260647"/>
            <a:ext cx="7002801"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revue des garanties</a:t>
            </a:r>
            <a:endParaRPr lang="fr-FR" sz="1800" b="0" dirty="0"/>
          </a:p>
        </p:txBody>
      </p:sp>
      <p:sp>
        <p:nvSpPr>
          <p:cNvPr id="14"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25</a:t>
            </a:fld>
            <a:endParaRPr lang="fr-FR" dirty="0">
              <a:solidFill>
                <a:schemeClr val="tx1"/>
              </a:solidFill>
            </a:endParaRPr>
          </a:p>
        </p:txBody>
      </p:sp>
    </p:spTree>
    <p:extLst>
      <p:ext uri="{BB962C8B-B14F-4D97-AF65-F5344CB8AC3E}">
        <p14:creationId xmlns:p14="http://schemas.microsoft.com/office/powerpoint/2010/main" val="3448279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3030" y="5517232"/>
            <a:ext cx="8054091" cy="584775"/>
          </a:xfrm>
          <a:prstGeom prst="rect">
            <a:avLst/>
          </a:prstGeom>
          <a:solidFill>
            <a:sysClr val="window" lastClr="FFFFFF"/>
          </a:solidFill>
          <a:ln w="28575" cap="flat" cmpd="sng" algn="ctr">
            <a:solidFill>
              <a:srgbClr val="C0504D"/>
            </a:solidFill>
            <a:prstDash val="solid"/>
            <a:miter lim="800000"/>
          </a:ln>
          <a:effectLst/>
        </p:spPr>
        <p:txBody>
          <a:bodyPr wrap="square">
            <a:spAutoFit/>
          </a:bodyPr>
          <a:lstStyle/>
          <a:p>
            <a:pPr marL="355600" lvl="0" indent="-355600" algn="just">
              <a:tabLst>
                <a:tab pos="725488" algn="l"/>
              </a:tabLst>
              <a:defRPr/>
            </a:pPr>
            <a:r>
              <a:rPr kumimoji="0" lang="fr-FR" sz="1600" b="0" i="0" u="none" strike="noStrike" kern="0" cap="none" spc="0" normalizeH="0" baseline="0" noProof="0" dirty="0" smtClean="0">
                <a:ln>
                  <a:noFill/>
                </a:ln>
                <a:effectLst/>
                <a:uLnTx/>
                <a:uFillTx/>
                <a:latin typeface="Calibri"/>
                <a:ea typeface="+mn-ea"/>
                <a:cs typeface="+mn-cs"/>
                <a:sym typeface="Wingdings" panose="05000000000000000000" pitchFamily="2" charset="2"/>
              </a:rPr>
              <a:t> </a:t>
            </a:r>
            <a:r>
              <a:rPr kumimoji="0" lang="fr-FR" sz="1600" b="1" i="0" u="none" strike="noStrike" kern="0" cap="none" spc="0" normalizeH="0" baseline="0" noProof="0" dirty="0" smtClean="0">
                <a:ln>
                  <a:noFill/>
                </a:ln>
                <a:effectLst/>
                <a:uLnTx/>
                <a:uFillTx/>
                <a:ea typeface="+mn-ea"/>
                <a:cs typeface="+mn-cs"/>
                <a:sym typeface="Wingdings" panose="05000000000000000000" pitchFamily="2" charset="2"/>
              </a:rPr>
              <a:t>Selon la typologie de garantie,</a:t>
            </a:r>
            <a:r>
              <a:rPr kumimoji="0" lang="fr-FR" sz="1600" b="1" i="0" u="none" strike="noStrike" kern="0" cap="none" spc="0" normalizeH="0" noProof="0" dirty="0" smtClean="0">
                <a:ln>
                  <a:noFill/>
                </a:ln>
                <a:effectLst/>
                <a:uLnTx/>
                <a:uFillTx/>
                <a:ea typeface="+mn-ea"/>
                <a:cs typeface="+mn-cs"/>
                <a:sym typeface="Wingdings" panose="05000000000000000000" pitchFamily="2" charset="2"/>
              </a:rPr>
              <a:t> si un justificatif peut être produit, veiller à le numériser sous DSC en respectant la nomenclature ci-dessus.</a:t>
            </a:r>
            <a:endParaRPr kumimoji="0" lang="fr-FR" sz="1600" b="1" i="0" u="none" strike="noStrike" kern="0" cap="none" spc="0" normalizeH="0" baseline="0" noProof="0" dirty="0">
              <a:ln>
                <a:noFill/>
              </a:ln>
              <a:effectLst/>
              <a:uLnTx/>
              <a:uFillTx/>
              <a:ea typeface="+mn-ea"/>
              <a:cs typeface="+mn-cs"/>
              <a:sym typeface="Wingdings" panose="05000000000000000000" pitchFamily="2" charset="2"/>
            </a:endParaRPr>
          </a:p>
        </p:txBody>
      </p:sp>
      <p:sp>
        <p:nvSpPr>
          <p:cNvPr id="6" name="ZoneTexte 5"/>
          <p:cNvSpPr txBox="1"/>
          <p:nvPr/>
        </p:nvSpPr>
        <p:spPr>
          <a:xfrm>
            <a:off x="487288" y="1200978"/>
            <a:ext cx="7918316" cy="1757404"/>
          </a:xfrm>
          <a:prstGeom prst="rect">
            <a:avLst/>
          </a:prstGeom>
          <a:noFill/>
        </p:spPr>
        <p:txBody>
          <a:bodyPr wrap="square" rtlCol="0">
            <a:spAutoFit/>
          </a:bodyPr>
          <a:lstStyle/>
          <a:p>
            <a:pPr marR="0" lvl="0" defTabSz="914400" eaLnBrk="1" fontAlgn="auto" latinLnBrk="0" hangingPunct="1">
              <a:lnSpc>
                <a:spcPct val="90000"/>
              </a:lnSpc>
              <a:spcBef>
                <a:spcPts val="1000"/>
              </a:spcBef>
              <a:spcAft>
                <a:spcPts val="0"/>
              </a:spcAft>
              <a:buClr>
                <a:srgbClr val="EA0000"/>
              </a:buClr>
              <a:buSzTx/>
              <a:tabLst/>
              <a:defRPr/>
            </a:pPr>
            <a:r>
              <a:rPr lang="fr-FR" b="1" kern="0" dirty="0" smtClean="0">
                <a:solidFill>
                  <a:srgbClr val="C00000"/>
                </a:solidFill>
              </a:rPr>
              <a:t>2.6</a:t>
            </a:r>
            <a:r>
              <a:rPr kumimoji="0" lang="fr-FR" sz="1800" b="1" i="0" strike="noStrike" kern="0" cap="none" spc="0" normalizeH="0" baseline="0" noProof="0" dirty="0" smtClean="0">
                <a:ln>
                  <a:noFill/>
                </a:ln>
                <a:solidFill>
                  <a:srgbClr val="C00000"/>
                </a:solidFill>
                <a:effectLst/>
                <a:uLnTx/>
                <a:uFillTx/>
              </a:rPr>
              <a:t>.4 </a:t>
            </a:r>
            <a:r>
              <a:rPr kumimoji="0" lang="fr-FR" sz="1800" b="1" i="0" u="sng" strike="noStrike" kern="0" cap="none" spc="0" normalizeH="0" baseline="0" noProof="0" dirty="0" smtClean="0">
                <a:ln>
                  <a:noFill/>
                </a:ln>
                <a:solidFill>
                  <a:srgbClr val="C00000"/>
                </a:solidFill>
                <a:effectLst/>
                <a:uLnTx/>
                <a:uFillTx/>
              </a:rPr>
              <a:t>Numérisation des justificatifs de valorisation des garanties</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200" b="0" i="0" u="sng" strike="noStrike" kern="0" cap="none" spc="0" normalizeH="0" baseline="0" noProof="0" dirty="0" smtClean="0">
              <a:ln>
                <a:noFill/>
              </a:ln>
              <a:solidFill>
                <a:prstClr val="black"/>
              </a:solidFill>
              <a:effectLst/>
              <a:uLnTx/>
              <a:uFillTx/>
            </a:endParaRPr>
          </a:p>
          <a:p>
            <a:pPr marL="285750" lvl="0" indent="-285750" algn="just">
              <a:buFont typeface="Arial" panose="020B0604020202020204" pitchFamily="34" charset="0"/>
              <a:buChar char="•"/>
              <a:defRPr/>
            </a:pPr>
            <a:r>
              <a:rPr lang="fr-FR" sz="1600" kern="0" dirty="0" smtClean="0"/>
              <a:t>Pièce </a:t>
            </a:r>
            <a:r>
              <a:rPr lang="fr-FR" sz="1600" kern="0" dirty="0"/>
              <a:t>jointe dans DSC</a:t>
            </a:r>
          </a:p>
          <a:p>
            <a:pPr marL="285750" lvl="0" indent="-285750" algn="just">
              <a:buFont typeface="Arial" panose="020B0604020202020204" pitchFamily="34" charset="0"/>
              <a:buChar char="•"/>
              <a:defRPr/>
            </a:pPr>
            <a:r>
              <a:rPr lang="fr-FR" sz="1600" kern="0" dirty="0" smtClean="0"/>
              <a:t>Sujet : REVISION</a:t>
            </a:r>
            <a:endParaRPr lang="fr-FR" sz="1600" kern="0" dirty="0"/>
          </a:p>
          <a:p>
            <a:pPr marL="285750" lvl="0" indent="-285750" algn="just">
              <a:buFont typeface="Arial" panose="020B0604020202020204" pitchFamily="34" charset="0"/>
              <a:buChar char="•"/>
              <a:defRPr/>
            </a:pPr>
            <a:r>
              <a:rPr lang="fr-FR" sz="1600" kern="0" dirty="0" smtClean="0"/>
              <a:t>Nature : REVISION </a:t>
            </a:r>
            <a:r>
              <a:rPr lang="fr-FR" sz="1600" kern="0" dirty="0"/>
              <a:t>ANNUELLE</a:t>
            </a:r>
          </a:p>
          <a:p>
            <a:pPr marL="285750" lvl="0" indent="-285750">
              <a:buFont typeface="Arial" panose="020B0604020202020204" pitchFamily="34" charset="0"/>
              <a:buChar char="•"/>
              <a:tabLst>
                <a:tab pos="2330450" algn="l"/>
              </a:tabLst>
              <a:defRPr/>
            </a:pPr>
            <a:r>
              <a:rPr lang="fr-FR" sz="1600" kern="0" dirty="0" smtClean="0"/>
              <a:t>Description </a:t>
            </a:r>
            <a:r>
              <a:rPr lang="fr-FR" sz="1600" kern="0" dirty="0"/>
              <a:t>contenant : </a:t>
            </a:r>
            <a:r>
              <a:rPr lang="fr-FR" sz="1600" kern="0" dirty="0" smtClean="0"/>
              <a:t>	REVUE </a:t>
            </a:r>
            <a:r>
              <a:rPr lang="fr-FR" sz="1600" kern="0" dirty="0"/>
              <a:t>GARANTIE « intitulé de la garantie » </a:t>
            </a:r>
            <a:r>
              <a:rPr lang="fr-FR" sz="1600" kern="0" dirty="0" smtClean="0"/>
              <a:t/>
            </a:r>
            <a:br>
              <a:rPr lang="fr-FR" sz="1600" kern="0" dirty="0" smtClean="0"/>
            </a:br>
            <a:r>
              <a:rPr lang="fr-FR" sz="1600" kern="0" dirty="0" smtClean="0"/>
              <a:t>	« </a:t>
            </a:r>
            <a:r>
              <a:rPr lang="fr-FR" sz="1600" kern="0" dirty="0"/>
              <a:t>numéro du financement concerné » « date de revue » </a:t>
            </a:r>
            <a:endParaRPr kumimoji="0" lang="fr-FR" sz="1800" i="0" u="none" strike="noStrike" kern="0" cap="none" spc="0" normalizeH="0" baseline="0" noProof="0" dirty="0" smtClean="0">
              <a:ln>
                <a:noFill/>
              </a:ln>
              <a:effectLst/>
              <a:uLnTx/>
              <a:uFillTx/>
            </a:endParaRPr>
          </a:p>
        </p:txBody>
      </p:sp>
      <p:pic>
        <p:nvPicPr>
          <p:cNvPr id="1026" name="Image 16" descr="image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11" y="2956202"/>
            <a:ext cx="7949565" cy="228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hevron 6"/>
          <p:cNvSpPr/>
          <p:nvPr/>
        </p:nvSpPr>
        <p:spPr>
          <a:xfrm rot="5400000">
            <a:off x="-2690403" y="3648387"/>
            <a:ext cx="5809322"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ZoneTexte 7"/>
          <p:cNvSpPr txBox="1"/>
          <p:nvPr/>
        </p:nvSpPr>
        <p:spPr>
          <a:xfrm rot="16200000">
            <a:off x="-546417" y="3595966"/>
            <a:ext cx="1512168" cy="307777"/>
          </a:xfrm>
          <a:prstGeom prst="rect">
            <a:avLst/>
          </a:prstGeom>
          <a:noFill/>
        </p:spPr>
        <p:txBody>
          <a:bodyPr wrap="square" rtlCol="0">
            <a:spAutoFit/>
          </a:bodyPr>
          <a:lstStyle/>
          <a:p>
            <a:r>
              <a:rPr lang="fr-FR" sz="1400" b="1" dirty="0" smtClean="0"/>
              <a:t>Révision Standard</a:t>
            </a:r>
          </a:p>
        </p:txBody>
      </p:sp>
      <p:sp>
        <p:nvSpPr>
          <p:cNvPr id="9" name="Titre 8"/>
          <p:cNvSpPr txBox="1">
            <a:spLocks/>
          </p:cNvSpPr>
          <p:nvPr/>
        </p:nvSpPr>
        <p:spPr>
          <a:xfrm>
            <a:off x="1115616" y="280990"/>
            <a:ext cx="8513775" cy="646331"/>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marL="265113" indent="-265113"/>
            <a:r>
              <a:rPr lang="fr-FR" sz="1800" dirty="0"/>
              <a:t>2</a:t>
            </a:r>
            <a:r>
              <a:rPr lang="fr-FR" sz="1800" dirty="0" smtClean="0"/>
              <a:t> - ETAPES DE LA REVISION ANNUELLE </a:t>
            </a:r>
          </a:p>
          <a:p>
            <a:pPr marL="265113" indent="-265113"/>
            <a:r>
              <a:rPr lang="fr-FR" sz="1800" b="0" dirty="0" smtClean="0"/>
              <a:t>	2.6 numérisation des justificatifs dans </a:t>
            </a:r>
            <a:r>
              <a:rPr lang="fr-FR" sz="1800" b="0" dirty="0" err="1" smtClean="0"/>
              <a:t>dsc</a:t>
            </a:r>
            <a:endParaRPr lang="fr-FR" sz="1800" b="0" dirty="0"/>
          </a:p>
        </p:txBody>
      </p:sp>
      <p:sp>
        <p:nvSpPr>
          <p:cNvPr id="11"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26</a:t>
            </a:fld>
            <a:endParaRPr lang="fr-FR" dirty="0">
              <a:solidFill>
                <a:schemeClr val="tx1"/>
              </a:solidFill>
            </a:endParaRPr>
          </a:p>
        </p:txBody>
      </p:sp>
    </p:spTree>
    <p:extLst>
      <p:ext uri="{BB962C8B-B14F-4D97-AF65-F5344CB8AC3E}">
        <p14:creationId xmlns:p14="http://schemas.microsoft.com/office/powerpoint/2010/main" val="31455580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737163" y="1107039"/>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27</a:t>
            </a:fld>
            <a:endParaRPr lang="fr-FR" dirty="0">
              <a:solidFill>
                <a:schemeClr val="tx1"/>
              </a:solidFill>
            </a:endParaRPr>
          </a:p>
        </p:txBody>
      </p:sp>
      <p:sp>
        <p:nvSpPr>
          <p:cNvPr id="7" name="Rectangle 6"/>
          <p:cNvSpPr/>
          <p:nvPr/>
        </p:nvSpPr>
        <p:spPr>
          <a:xfrm>
            <a:off x="107504" y="753825"/>
            <a:ext cx="8838183" cy="961802"/>
          </a:xfrm>
          <a:prstGeom prst="rect">
            <a:avLst/>
          </a:prstGeom>
        </p:spPr>
        <p:txBody>
          <a:bodyPr wrap="square">
            <a:spAutoFit/>
          </a:bodyPr>
          <a:lstStyle/>
          <a:p>
            <a:pPr marL="720725" algn="just">
              <a:spcAft>
                <a:spcPts val="300"/>
              </a:spcAft>
              <a:buClr>
                <a:srgbClr val="C00000"/>
              </a:buClr>
            </a:pPr>
            <a:endParaRPr lang="fr-FR" dirty="0" smtClean="0">
              <a:solidFill>
                <a:sysClr val="windowText" lastClr="000000"/>
              </a:solidFill>
            </a:endParaRPr>
          </a:p>
          <a:p>
            <a:pPr algn="just">
              <a:buClr>
                <a:srgbClr val="FF0000"/>
              </a:buClr>
            </a:pPr>
            <a:endParaRPr lang="fr-FR" dirty="0">
              <a:solidFill>
                <a:sysClr val="windowText" lastClr="000000"/>
              </a:solidFill>
            </a:endParaRPr>
          </a:p>
          <a:p>
            <a:pPr algn="just">
              <a:buClr>
                <a:srgbClr val="FF0000"/>
              </a:buClr>
            </a:pPr>
            <a:endParaRPr lang="fr-FR" dirty="0" smtClean="0">
              <a:solidFill>
                <a:sysClr val="windowText" lastClr="000000"/>
              </a:solidFill>
            </a:endParaRPr>
          </a:p>
        </p:txBody>
      </p:sp>
      <p:sp>
        <p:nvSpPr>
          <p:cNvPr id="13" name="ZoneTexte 12"/>
          <p:cNvSpPr txBox="1"/>
          <p:nvPr/>
        </p:nvSpPr>
        <p:spPr>
          <a:xfrm>
            <a:off x="716206" y="1712421"/>
            <a:ext cx="4965404" cy="307777"/>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fr-FR" sz="1400" b="1" i="1" kern="0" dirty="0">
                <a:solidFill>
                  <a:schemeClr val="tx1"/>
                </a:solidFill>
                <a:latin typeface="Calibri"/>
              </a:rPr>
              <a:t>via le totem  Connaissance Client &gt; Administratif &gt; Révision</a:t>
            </a:r>
          </a:p>
        </p:txBody>
      </p:sp>
      <p:sp>
        <p:nvSpPr>
          <p:cNvPr id="3" name="Rectangle 2"/>
          <p:cNvSpPr/>
          <p:nvPr/>
        </p:nvSpPr>
        <p:spPr>
          <a:xfrm>
            <a:off x="523466" y="1242056"/>
            <a:ext cx="5472608" cy="338554"/>
          </a:xfrm>
          <a:prstGeom prst="rect">
            <a:avLst/>
          </a:prstGeom>
        </p:spPr>
        <p:txBody>
          <a:bodyPr wrap="square">
            <a:spAutoFit/>
          </a:bodyPr>
          <a:lstStyle/>
          <a:p>
            <a:r>
              <a:rPr lang="fr-FR" sz="1600" b="1" dirty="0" smtClean="0">
                <a:sym typeface="Wingdings" panose="05000000000000000000" pitchFamily="2" charset="2"/>
              </a:rPr>
              <a:t> </a:t>
            </a:r>
            <a:r>
              <a:rPr lang="fr-FR" sz="1600" b="1" dirty="0" smtClean="0"/>
              <a:t>Accès </a:t>
            </a:r>
            <a:r>
              <a:rPr lang="fr-FR" sz="1600" b="1" dirty="0"/>
              <a:t>à la Révision Annuelle dans DSC </a:t>
            </a:r>
          </a:p>
        </p:txBody>
      </p:sp>
      <p:sp>
        <p:nvSpPr>
          <p:cNvPr id="21" name="Titre 1">
            <a:extLst>
              <a:ext uri="{FF2B5EF4-FFF2-40B4-BE49-F238E27FC236}">
                <a16:creationId xmlns:a16="http://schemas.microsoft.com/office/drawing/2014/main" id="{64F5B4AD-5F28-4BCC-B561-47A697A828B9}"/>
              </a:ext>
            </a:extLst>
          </p:cNvPr>
          <p:cNvSpPr>
            <a:spLocks noGrp="1"/>
          </p:cNvSpPr>
          <p:nvPr>
            <p:ph type="title"/>
          </p:nvPr>
        </p:nvSpPr>
        <p:spPr>
          <a:xfrm>
            <a:off x="1060644" y="280262"/>
            <a:ext cx="7183764" cy="826777"/>
          </a:xfrm>
        </p:spPr>
        <p:txBody>
          <a:bodyPr/>
          <a:lstStyle/>
          <a:p>
            <a:r>
              <a:rPr lang="fr-FR" sz="2000" dirty="0" smtClean="0"/>
              <a:t>3 – VALIDATION  ET HISTORISATION DE LA </a:t>
            </a:r>
            <a:r>
              <a:rPr lang="fr-FR" sz="2000" dirty="0"/>
              <a:t>REVISION ANNUELLE </a:t>
            </a:r>
            <a:br>
              <a:rPr lang="fr-FR" sz="2000" dirty="0"/>
            </a:br>
            <a:r>
              <a:rPr lang="fr-FR" dirty="0"/>
              <a:t/>
            </a:r>
            <a:br>
              <a:rPr lang="fr-FR" dirty="0"/>
            </a:br>
            <a:endParaRPr lang="fr-FR" dirty="0"/>
          </a:p>
        </p:txBody>
      </p:sp>
      <p:sp>
        <p:nvSpPr>
          <p:cNvPr id="15" name="Chevron 14"/>
          <p:cNvSpPr/>
          <p:nvPr/>
        </p:nvSpPr>
        <p:spPr>
          <a:xfrm rot="5400000">
            <a:off x="-1177365" y="4605283"/>
            <a:ext cx="2783244"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2" name="ZoneTexte 21"/>
          <p:cNvSpPr txBox="1"/>
          <p:nvPr/>
        </p:nvSpPr>
        <p:spPr>
          <a:xfrm rot="16200000">
            <a:off x="-549247" y="4267141"/>
            <a:ext cx="1512168" cy="307777"/>
          </a:xfrm>
          <a:prstGeom prst="rect">
            <a:avLst/>
          </a:prstGeom>
          <a:noFill/>
        </p:spPr>
        <p:txBody>
          <a:bodyPr wrap="square" rtlCol="0">
            <a:spAutoFit/>
          </a:bodyPr>
          <a:lstStyle/>
          <a:p>
            <a:r>
              <a:rPr lang="fr-FR" sz="1400" b="1" dirty="0" smtClean="0"/>
              <a:t>Révision Standard</a:t>
            </a:r>
          </a:p>
        </p:txBody>
      </p:sp>
      <p:sp>
        <p:nvSpPr>
          <p:cNvPr id="23" name="Chevron 22"/>
          <p:cNvSpPr/>
          <p:nvPr/>
        </p:nvSpPr>
        <p:spPr>
          <a:xfrm rot="5400000">
            <a:off x="-919554" y="2129108"/>
            <a:ext cx="2301427" cy="29270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4" name="ZoneTexte 23"/>
          <p:cNvSpPr txBox="1"/>
          <p:nvPr/>
        </p:nvSpPr>
        <p:spPr>
          <a:xfrm rot="16200000">
            <a:off x="-541826" y="2129552"/>
            <a:ext cx="1512168" cy="307777"/>
          </a:xfrm>
          <a:prstGeom prst="rect">
            <a:avLst/>
          </a:prstGeom>
          <a:noFill/>
        </p:spPr>
        <p:txBody>
          <a:bodyPr wrap="square" rtlCol="0">
            <a:spAutoFit/>
          </a:bodyPr>
          <a:lstStyle/>
          <a:p>
            <a:r>
              <a:rPr lang="fr-FR" sz="1400" b="1" dirty="0" smtClean="0"/>
              <a:t>Révision Allégée</a:t>
            </a:r>
          </a:p>
        </p:txBody>
      </p:sp>
      <p:pic>
        <p:nvPicPr>
          <p:cNvPr id="4" name="Image 3"/>
          <p:cNvPicPr>
            <a:picLocks noChangeAspect="1"/>
          </p:cNvPicPr>
          <p:nvPr/>
        </p:nvPicPr>
        <p:blipFill rotWithShape="1">
          <a:blip r:embed="rId2"/>
          <a:srcRect l="67255" t="26200" r="536" b="20601"/>
          <a:stretch/>
        </p:blipFill>
        <p:spPr>
          <a:xfrm>
            <a:off x="997806" y="2148085"/>
            <a:ext cx="7588229" cy="4119324"/>
          </a:xfrm>
          <a:prstGeom prst="rect">
            <a:avLst/>
          </a:prstGeom>
        </p:spPr>
      </p:pic>
      <p:sp>
        <p:nvSpPr>
          <p:cNvPr id="17" name="Ellipse 16"/>
          <p:cNvSpPr/>
          <p:nvPr/>
        </p:nvSpPr>
        <p:spPr>
          <a:xfrm>
            <a:off x="737163" y="5085184"/>
            <a:ext cx="957905" cy="358573"/>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992127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a:srcRect l="2184" t="11129" r="41451" b="44965"/>
          <a:stretch/>
        </p:blipFill>
        <p:spPr>
          <a:xfrm>
            <a:off x="686581" y="1628800"/>
            <a:ext cx="6464333" cy="2333383"/>
          </a:xfrm>
          <a:prstGeom prst="rect">
            <a:avLst/>
          </a:prstGeom>
        </p:spPr>
      </p:pic>
      <p:cxnSp>
        <p:nvCxnSpPr>
          <p:cNvPr id="10" name="Connecteur droit avec flèche 9"/>
          <p:cNvCxnSpPr/>
          <p:nvPr/>
        </p:nvCxnSpPr>
        <p:spPr>
          <a:xfrm flipH="1" flipV="1">
            <a:off x="5823057" y="1849605"/>
            <a:ext cx="1716714" cy="600879"/>
          </a:xfrm>
          <a:prstGeom prst="straightConnector1">
            <a:avLst/>
          </a:prstGeom>
          <a:noFill/>
          <a:ln w="19050" cap="flat" cmpd="sng" algn="ctr">
            <a:solidFill>
              <a:srgbClr val="4F81BD"/>
            </a:solidFill>
            <a:prstDash val="solid"/>
            <a:miter lim="800000"/>
            <a:tailEnd type="arrow"/>
          </a:ln>
          <a:effectLst/>
        </p:spPr>
      </p:cxnSp>
      <p:sp>
        <p:nvSpPr>
          <p:cNvPr id="12" name="ZoneTexte 11"/>
          <p:cNvSpPr txBox="1"/>
          <p:nvPr/>
        </p:nvSpPr>
        <p:spPr>
          <a:xfrm>
            <a:off x="573882" y="983301"/>
            <a:ext cx="8387315" cy="584775"/>
          </a:xfrm>
          <a:prstGeom prst="rect">
            <a:avLst/>
          </a:prstGeom>
          <a:noFill/>
        </p:spPr>
        <p:txBody>
          <a:bodyPr wrap="square" rtlCol="0">
            <a:spAutoFit/>
          </a:bodyPr>
          <a:lstStyle/>
          <a:p>
            <a:pPr marL="285750" indent="-285750">
              <a:buClr>
                <a:srgbClr val="FF0000"/>
              </a:buClr>
              <a:buFont typeface="Wingdings" panose="05000000000000000000" pitchFamily="2" charset="2"/>
              <a:buChar char="Ø"/>
            </a:pPr>
            <a:r>
              <a:rPr lang="fr-FR" sz="1600" b="1" dirty="0">
                <a:solidFill>
                  <a:prstClr val="black"/>
                </a:solidFill>
              </a:rPr>
              <a:t>Procéder à l’analyse dans DSC en utilisant les zones de commentaires ou en joignant l'analyse au format </a:t>
            </a:r>
            <a:r>
              <a:rPr lang="fr-FR" sz="1600" b="1" dirty="0" smtClean="0">
                <a:solidFill>
                  <a:prstClr val="black"/>
                </a:solidFill>
              </a:rPr>
              <a:t>Word dans les Pièces Jointes</a:t>
            </a:r>
            <a:endParaRPr lang="fr-FR" sz="1600" b="1" dirty="0">
              <a:solidFill>
                <a:prstClr val="black"/>
              </a:solidFill>
            </a:endParaRPr>
          </a:p>
        </p:txBody>
      </p:sp>
      <p:sp>
        <p:nvSpPr>
          <p:cNvPr id="13" name="Ellipse 12"/>
          <p:cNvSpPr/>
          <p:nvPr/>
        </p:nvSpPr>
        <p:spPr>
          <a:xfrm>
            <a:off x="5238225" y="1515891"/>
            <a:ext cx="1275907" cy="382773"/>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 name="Rectangle à coins arrondis 13"/>
          <p:cNvSpPr/>
          <p:nvPr/>
        </p:nvSpPr>
        <p:spPr>
          <a:xfrm>
            <a:off x="5712032" y="4021319"/>
            <a:ext cx="654613" cy="158796"/>
          </a:xfrm>
          <a:prstGeom prst="roundRect">
            <a:avLst/>
          </a:prstGeom>
          <a:solidFill>
            <a:sysClr val="window" lastClr="FFFFFF">
              <a:lumMod val="85000"/>
            </a:sysClr>
          </a:solid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5" name="Titre 1">
            <a:extLst>
              <a:ext uri="{FF2B5EF4-FFF2-40B4-BE49-F238E27FC236}">
                <a16:creationId xmlns:a16="http://schemas.microsoft.com/office/drawing/2014/main" id="{64F5B4AD-5F28-4BCC-B561-47A697A828B9}"/>
              </a:ext>
            </a:extLst>
          </p:cNvPr>
          <p:cNvSpPr>
            <a:spLocks noGrp="1"/>
          </p:cNvSpPr>
          <p:nvPr>
            <p:ph type="title"/>
          </p:nvPr>
        </p:nvSpPr>
        <p:spPr>
          <a:xfrm>
            <a:off x="1060644" y="280262"/>
            <a:ext cx="7183764" cy="537977"/>
          </a:xfrm>
        </p:spPr>
        <p:txBody>
          <a:bodyPr/>
          <a:lstStyle/>
          <a:p>
            <a:r>
              <a:rPr lang="fr-FR" sz="2000" dirty="0" smtClean="0"/>
              <a:t>3 – VALIDATION  ET HISTORISATION DE LA </a:t>
            </a:r>
            <a:r>
              <a:rPr lang="fr-FR" sz="2000" dirty="0"/>
              <a:t>REVISION ANNUELLE </a:t>
            </a:r>
            <a:br>
              <a:rPr lang="fr-FR" sz="2000" dirty="0"/>
            </a:br>
            <a:r>
              <a:rPr lang="fr-FR" dirty="0"/>
              <a:t/>
            </a:r>
            <a:br>
              <a:rPr lang="fr-FR" dirty="0"/>
            </a:br>
            <a:endParaRPr lang="fr-FR" dirty="0"/>
          </a:p>
        </p:txBody>
      </p:sp>
      <p:sp>
        <p:nvSpPr>
          <p:cNvPr id="26"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28</a:t>
            </a:fld>
            <a:endParaRPr lang="fr-FR" dirty="0">
              <a:solidFill>
                <a:schemeClr val="tx1"/>
              </a:solidFill>
            </a:endParaRPr>
          </a:p>
        </p:txBody>
      </p:sp>
      <p:sp>
        <p:nvSpPr>
          <p:cNvPr id="27" name="Chevron 26"/>
          <p:cNvSpPr/>
          <p:nvPr/>
        </p:nvSpPr>
        <p:spPr>
          <a:xfrm rot="5400000">
            <a:off x="-1177365" y="4605283"/>
            <a:ext cx="2783244"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8" name="ZoneTexte 27"/>
          <p:cNvSpPr txBox="1"/>
          <p:nvPr/>
        </p:nvSpPr>
        <p:spPr>
          <a:xfrm rot="16200000">
            <a:off x="-549247" y="4267141"/>
            <a:ext cx="1512168" cy="307777"/>
          </a:xfrm>
          <a:prstGeom prst="rect">
            <a:avLst/>
          </a:prstGeom>
          <a:noFill/>
        </p:spPr>
        <p:txBody>
          <a:bodyPr wrap="square" rtlCol="0">
            <a:spAutoFit/>
          </a:bodyPr>
          <a:lstStyle/>
          <a:p>
            <a:r>
              <a:rPr lang="fr-FR" sz="1400" b="1" dirty="0" smtClean="0"/>
              <a:t>Révision Standard</a:t>
            </a:r>
          </a:p>
        </p:txBody>
      </p:sp>
      <p:sp>
        <p:nvSpPr>
          <p:cNvPr id="29" name="Chevron 28"/>
          <p:cNvSpPr/>
          <p:nvPr/>
        </p:nvSpPr>
        <p:spPr>
          <a:xfrm rot="5400000">
            <a:off x="-919554" y="2129108"/>
            <a:ext cx="2301427" cy="29270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0" name="ZoneTexte 29"/>
          <p:cNvSpPr txBox="1"/>
          <p:nvPr/>
        </p:nvSpPr>
        <p:spPr>
          <a:xfrm rot="16200000">
            <a:off x="-541826" y="2129552"/>
            <a:ext cx="1512168" cy="307777"/>
          </a:xfrm>
          <a:prstGeom prst="rect">
            <a:avLst/>
          </a:prstGeom>
          <a:noFill/>
        </p:spPr>
        <p:txBody>
          <a:bodyPr wrap="square" rtlCol="0">
            <a:spAutoFit/>
          </a:bodyPr>
          <a:lstStyle/>
          <a:p>
            <a:r>
              <a:rPr lang="fr-FR" sz="1400" b="1" dirty="0" smtClean="0"/>
              <a:t>Révision Allégée</a:t>
            </a:r>
          </a:p>
        </p:txBody>
      </p:sp>
      <p:sp>
        <p:nvSpPr>
          <p:cNvPr id="9" name="ZoneTexte 8"/>
          <p:cNvSpPr txBox="1"/>
          <p:nvPr/>
        </p:nvSpPr>
        <p:spPr>
          <a:xfrm>
            <a:off x="6366645" y="2244833"/>
            <a:ext cx="2346252" cy="461665"/>
          </a:xfrm>
          <a:prstGeom prst="rect">
            <a:avLst/>
          </a:prstGeom>
          <a:solidFill>
            <a:srgbClr val="1F497D">
              <a:lumMod val="60000"/>
              <a:lumOff val="40000"/>
            </a:srgbClr>
          </a:solidFill>
          <a:ln>
            <a:solidFill>
              <a:srgbClr val="1F497D"/>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rPr>
              <a:t>Accès </a:t>
            </a:r>
            <a:r>
              <a:rPr kumimoji="0" lang="fr-FR" sz="1200" b="1" i="0" u="sng" strike="noStrike" kern="0" cap="none" spc="0" normalizeH="0" baseline="0" noProof="0" dirty="0" smtClean="0">
                <a:ln>
                  <a:noFill/>
                </a:ln>
                <a:solidFill>
                  <a:prstClr val="white"/>
                </a:solidFill>
                <a:effectLst/>
                <a:uLnTx/>
                <a:uFillTx/>
                <a:latin typeface="Calibri"/>
              </a:rPr>
              <a:t>zones de commentaires</a:t>
            </a:r>
            <a:r>
              <a:rPr kumimoji="0" lang="fr-FR" sz="1200" b="1" i="0" u="none" strike="noStrike" kern="0" cap="none" spc="0" normalizeH="0" baseline="0" noProof="0" dirty="0" smtClean="0">
                <a:ln>
                  <a:noFill/>
                </a:ln>
                <a:solidFill>
                  <a:prstClr val="white"/>
                </a:solidFill>
                <a:effectLst/>
                <a:uLnTx/>
                <a:uFillTx/>
                <a:latin typeface="Calibri"/>
              </a:rPr>
              <a:t> ou </a:t>
            </a:r>
            <a:r>
              <a:rPr kumimoji="0" lang="fr-FR" sz="1200" b="1" i="0" u="sng" strike="noStrike" kern="0" cap="none" spc="0" normalizeH="0" baseline="0" noProof="0" dirty="0" smtClean="0">
                <a:ln>
                  <a:noFill/>
                </a:ln>
                <a:solidFill>
                  <a:prstClr val="white"/>
                </a:solidFill>
                <a:effectLst/>
                <a:uLnTx/>
                <a:uFillTx/>
                <a:latin typeface="Calibri"/>
              </a:rPr>
              <a:t>Pièces Jointes</a:t>
            </a:r>
          </a:p>
        </p:txBody>
      </p:sp>
      <p:pic>
        <p:nvPicPr>
          <p:cNvPr id="3" name="Image 2"/>
          <p:cNvPicPr>
            <a:picLocks noChangeAspect="1"/>
          </p:cNvPicPr>
          <p:nvPr/>
        </p:nvPicPr>
        <p:blipFill rotWithShape="1">
          <a:blip r:embed="rId4"/>
          <a:srcRect l="67025" t="12201" r="3527" b="40900"/>
          <a:stretch/>
        </p:blipFill>
        <p:spPr>
          <a:xfrm>
            <a:off x="3564257" y="3847515"/>
            <a:ext cx="5604775" cy="2762244"/>
          </a:xfrm>
          <a:prstGeom prst="rect">
            <a:avLst/>
          </a:prstGeom>
        </p:spPr>
      </p:pic>
      <p:sp>
        <p:nvSpPr>
          <p:cNvPr id="8" name="ZoneTexte 7"/>
          <p:cNvSpPr txBox="1"/>
          <p:nvPr/>
        </p:nvSpPr>
        <p:spPr>
          <a:xfrm>
            <a:off x="723013" y="4720806"/>
            <a:ext cx="2296634" cy="1015663"/>
          </a:xfrm>
          <a:prstGeom prst="rect">
            <a:avLst/>
          </a:prstGeom>
          <a:solidFill>
            <a:srgbClr val="1F497D">
              <a:lumMod val="60000"/>
              <a:lumOff val="40000"/>
            </a:srgbClr>
          </a:solidFill>
          <a:ln>
            <a:solidFill>
              <a:srgbClr val="1F497D"/>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rPr>
              <a:t>Cliquer sur </a:t>
            </a:r>
            <a:r>
              <a:rPr kumimoji="0" lang="fr-FR" sz="1200" b="1" i="0" u="sng" strike="noStrike" kern="0" cap="none" spc="0" normalizeH="0" baseline="0" noProof="0" dirty="0" smtClean="0">
                <a:ln>
                  <a:noFill/>
                </a:ln>
                <a:solidFill>
                  <a:prstClr val="white"/>
                </a:solidFill>
                <a:effectLst/>
                <a:uLnTx/>
                <a:uFillTx/>
                <a:latin typeface="Calibri"/>
              </a:rPr>
              <a:t>Ajout</a:t>
            </a:r>
            <a:r>
              <a:rPr kumimoji="0" lang="fr-FR" sz="1200" b="1" i="0" u="none" strike="noStrike" kern="0" cap="none" spc="0" normalizeH="0" baseline="0" noProof="0" dirty="0" smtClean="0">
                <a:ln>
                  <a:noFill/>
                </a:ln>
                <a:solidFill>
                  <a:prstClr val="white"/>
                </a:solidFill>
                <a:effectLst/>
                <a:uLnTx/>
                <a:uFillTx/>
                <a:latin typeface="Calibri"/>
              </a:rPr>
              <a:t>, sélectionner le </a:t>
            </a:r>
            <a:r>
              <a:rPr kumimoji="0" lang="fr-FR" sz="1200" b="1" i="0" u="sng" strike="noStrike" kern="0" cap="none" spc="0" normalizeH="0" baseline="0" noProof="0" dirty="0" smtClean="0">
                <a:ln>
                  <a:noFill/>
                </a:ln>
                <a:solidFill>
                  <a:prstClr val="white"/>
                </a:solidFill>
                <a:effectLst/>
                <a:uLnTx/>
                <a:uFillTx/>
                <a:latin typeface="Calibri"/>
              </a:rPr>
              <a:t>Sujet</a:t>
            </a:r>
            <a:r>
              <a:rPr kumimoji="0" lang="fr-FR" sz="1200" b="1" i="0" u="none" strike="noStrike" kern="0" cap="none" spc="0" normalizeH="0" baseline="0" noProof="0" dirty="0" smtClean="0">
                <a:ln>
                  <a:noFill/>
                </a:ln>
                <a:solidFill>
                  <a:prstClr val="white"/>
                </a:solidFill>
                <a:effectLst/>
                <a:uLnTx/>
                <a:uFillTx/>
                <a:latin typeface="Calibri"/>
              </a:rPr>
              <a:t> et la </a:t>
            </a:r>
            <a:r>
              <a:rPr kumimoji="0" lang="fr-FR" sz="1200" b="1" i="0" u="sng" strike="noStrike" kern="0" cap="none" spc="0" normalizeH="0" baseline="0" noProof="0" dirty="0" smtClean="0">
                <a:ln>
                  <a:noFill/>
                </a:ln>
                <a:solidFill>
                  <a:prstClr val="white"/>
                </a:solidFill>
                <a:effectLst/>
                <a:uLnTx/>
                <a:uFillTx/>
                <a:latin typeface="Calibri"/>
              </a:rPr>
              <a:t>Nature</a:t>
            </a:r>
            <a:r>
              <a:rPr kumimoji="0" lang="fr-FR" sz="1200" b="1" i="0" u="none" strike="noStrike" kern="0" cap="none" spc="0" normalizeH="0" baseline="0" noProof="0" dirty="0" smtClean="0">
                <a:ln>
                  <a:noFill/>
                </a:ln>
                <a:solidFill>
                  <a:prstClr val="white"/>
                </a:solidFill>
                <a:effectLst/>
                <a:uLnTx/>
                <a:uFillTx/>
                <a:latin typeface="Calibri"/>
              </a:rPr>
              <a:t> révision annuelle et indiquer l’intitulé du document dans </a:t>
            </a:r>
            <a:r>
              <a:rPr kumimoji="0" lang="fr-FR" sz="1200" b="1" i="0" u="sng" strike="noStrike" kern="0" cap="none" spc="0" normalizeH="0" baseline="0" noProof="0" dirty="0" smtClean="0">
                <a:ln>
                  <a:noFill/>
                </a:ln>
                <a:solidFill>
                  <a:prstClr val="white"/>
                </a:solidFill>
                <a:effectLst/>
                <a:uLnTx/>
                <a:uFillTx/>
                <a:latin typeface="Calibri"/>
              </a:rPr>
              <a:t>Description</a:t>
            </a:r>
            <a:r>
              <a:rPr kumimoji="0" lang="fr-FR" sz="1200" b="1" i="0" u="none" strike="noStrike" kern="0" cap="none" spc="0" normalizeH="0" baseline="0" noProof="0" dirty="0" smtClean="0">
                <a:ln>
                  <a:noFill/>
                </a:ln>
                <a:solidFill>
                  <a:prstClr val="white"/>
                </a:solidFill>
                <a:effectLst/>
                <a:uLnTx/>
                <a:uFillTx/>
                <a:latin typeface="Calibri"/>
              </a:rPr>
              <a:t> puis rechercher le document</a:t>
            </a:r>
          </a:p>
        </p:txBody>
      </p:sp>
      <p:sp>
        <p:nvSpPr>
          <p:cNvPr id="11" name="Ellipse 10"/>
          <p:cNvSpPr/>
          <p:nvPr/>
        </p:nvSpPr>
        <p:spPr>
          <a:xfrm>
            <a:off x="4330553" y="5058862"/>
            <a:ext cx="4233081" cy="1310783"/>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 name="Ellipse 14"/>
          <p:cNvSpPr/>
          <p:nvPr/>
        </p:nvSpPr>
        <p:spPr>
          <a:xfrm>
            <a:off x="4330553" y="4244635"/>
            <a:ext cx="957905" cy="358573"/>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cxnSp>
        <p:nvCxnSpPr>
          <p:cNvPr id="18" name="Connecteur droit avec flèche 17"/>
          <p:cNvCxnSpPr>
            <a:stCxn id="8" idx="3"/>
            <a:endCxn id="15" idx="3"/>
          </p:cNvCxnSpPr>
          <p:nvPr/>
        </p:nvCxnSpPr>
        <p:spPr>
          <a:xfrm flipV="1">
            <a:off x="3019647" y="4550696"/>
            <a:ext cx="1451188" cy="677942"/>
          </a:xfrm>
          <a:prstGeom prst="straightConnector1">
            <a:avLst/>
          </a:prstGeom>
          <a:noFill/>
          <a:ln w="19050" cap="flat" cmpd="sng" algn="ctr">
            <a:solidFill>
              <a:srgbClr val="4F81BD"/>
            </a:solidFill>
            <a:prstDash val="solid"/>
            <a:miter lim="800000"/>
            <a:tailEnd type="arrow"/>
          </a:ln>
          <a:effectLst/>
        </p:spPr>
      </p:cxnSp>
      <p:cxnSp>
        <p:nvCxnSpPr>
          <p:cNvPr id="19" name="Connecteur droit avec flèche 18"/>
          <p:cNvCxnSpPr>
            <a:stCxn id="8" idx="3"/>
          </p:cNvCxnSpPr>
          <p:nvPr/>
        </p:nvCxnSpPr>
        <p:spPr>
          <a:xfrm flipV="1">
            <a:off x="3019647" y="5228637"/>
            <a:ext cx="1789859" cy="1"/>
          </a:xfrm>
          <a:prstGeom prst="straightConnector1">
            <a:avLst/>
          </a:prstGeom>
          <a:noFill/>
          <a:ln w="19050" cap="flat" cmpd="sng" algn="ctr">
            <a:solidFill>
              <a:srgbClr val="4F81BD"/>
            </a:solidFill>
            <a:prstDash val="solid"/>
            <a:miter lim="800000"/>
            <a:tailEnd type="arrow"/>
          </a:ln>
          <a:effectLst/>
        </p:spPr>
      </p:cxnSp>
    </p:spTree>
    <p:extLst>
      <p:ext uri="{BB962C8B-B14F-4D97-AF65-F5344CB8AC3E}">
        <p14:creationId xmlns:p14="http://schemas.microsoft.com/office/powerpoint/2010/main" val="3096644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1"/>
          <p:cNvSpPr txBox="1">
            <a:spLocks/>
          </p:cNvSpPr>
          <p:nvPr/>
        </p:nvSpPr>
        <p:spPr>
          <a:xfrm>
            <a:off x="915215" y="1058832"/>
            <a:ext cx="7854795" cy="4634943"/>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90000"/>
              </a:lnSpc>
              <a:spcBef>
                <a:spcPts val="1000"/>
              </a:spcBef>
              <a:spcAft>
                <a:spcPts val="0"/>
              </a:spcAft>
              <a:buClr>
                <a:srgbClr val="EA0000"/>
              </a:buClr>
              <a:buSzTx/>
              <a:buFont typeface="Wingdings" panose="05000000000000000000" pitchFamily="2" charset="2"/>
              <a:buChar char="Ø"/>
              <a:tabLst/>
              <a:defRPr/>
            </a:pPr>
            <a:r>
              <a:rPr kumimoji="0" lang="fr-FR" sz="1600" b="1" i="0" u="none" strike="noStrike" kern="1200" cap="none" spc="0" normalizeH="0" baseline="0" noProof="0" dirty="0" smtClean="0">
                <a:ln>
                  <a:noFill/>
                </a:ln>
                <a:solidFill>
                  <a:sysClr val="windowText" lastClr="000000"/>
                </a:solidFill>
                <a:effectLst/>
                <a:uLnTx/>
                <a:uFillTx/>
                <a:latin typeface="Arial Narrow" panose="020B0606020202030204" pitchFamily="34" charset="0"/>
                <a:ea typeface="+mn-ea"/>
                <a:cs typeface="+mn-cs"/>
                <a:sym typeface="Wingdings" panose="05000000000000000000" pitchFamily="2" charset="2"/>
              </a:rPr>
              <a:t>Dans l’application DSC, cocher le bouton « Enregistrer et historiser »  la révision annuelle.</a:t>
            </a:r>
            <a:endParaRPr kumimoji="0" lang="fr-FR" sz="1600" b="0" i="0" u="none" strike="noStrike" kern="1200" cap="none" spc="0" normalizeH="0" baseline="0" noProof="0" dirty="0" smtClean="0">
              <a:ln>
                <a:noFill/>
              </a:ln>
              <a:solidFill>
                <a:sysClr val="windowText" lastClr="000000"/>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
                <a:srgbClr val="EA0000"/>
              </a:buClr>
              <a:buSzTx/>
              <a:buNone/>
              <a:tabLst/>
              <a:defRPr/>
            </a:pPr>
            <a:r>
              <a:rPr kumimoji="0" lang="fr-FR" sz="1600" b="1" i="0" u="sng" strike="noStrike" kern="1200" cap="none" spc="0" normalizeH="0" baseline="0" noProof="0" dirty="0" smtClean="0">
                <a:ln>
                  <a:noFill/>
                </a:ln>
                <a:solidFill>
                  <a:schemeClr val="bg1">
                    <a:lumMod val="50000"/>
                  </a:schemeClr>
                </a:solidFill>
                <a:effectLst/>
                <a:uLnTx/>
                <a:uFillTx/>
                <a:latin typeface="Arial Narrow" panose="020B0606020202030204" pitchFamily="34" charset="0"/>
                <a:ea typeface="+mn-ea"/>
                <a:cs typeface="+mn-cs"/>
              </a:rPr>
              <a:t>    </a:t>
            </a:r>
            <a:r>
              <a:rPr kumimoji="0" lang="fr-FR" sz="1600" b="1" i="0" strike="noStrike" kern="1200" cap="none" spc="0" normalizeH="0" baseline="0" noProof="0" dirty="0" smtClean="0">
                <a:ln>
                  <a:noFill/>
                </a:ln>
                <a:solidFill>
                  <a:schemeClr val="bg1">
                    <a:lumMod val="50000"/>
                  </a:schemeClr>
                </a:solidFill>
                <a:effectLst/>
                <a:uLnTx/>
                <a:uFillTx/>
                <a:latin typeface="Arial Narrow" panose="020B0606020202030204" pitchFamily="34" charset="0"/>
                <a:ea typeface="+mn-ea"/>
                <a:cs typeface="+mn-cs"/>
              </a:rPr>
              <a:t>        </a:t>
            </a:r>
            <a:r>
              <a:rPr kumimoji="0" lang="fr-FR" sz="1600" b="1" i="0" u="sng" strike="noStrike" kern="1200" cap="none" spc="0" normalizeH="0" baseline="0" noProof="0" dirty="0" smtClean="0">
                <a:ln>
                  <a:noFill/>
                </a:ln>
                <a:solidFill>
                  <a:schemeClr val="bg1">
                    <a:lumMod val="50000"/>
                  </a:schemeClr>
                </a:solidFill>
                <a:effectLst/>
                <a:uLnTx/>
                <a:uFillTx/>
                <a:latin typeface="Arial Narrow" panose="020B0606020202030204" pitchFamily="34" charset="0"/>
                <a:ea typeface="+mn-ea"/>
                <a:cs typeface="+mn-cs"/>
              </a:rPr>
              <a:t>Enregistrer et historiser la RA sur chaque entité d’un groupe pour une RA conforme </a:t>
            </a:r>
          </a:p>
          <a:p>
            <a:pPr marL="285750" marR="0" lvl="0" indent="-285750" algn="l" defTabSz="914400" rtl="0" eaLnBrk="1" fontAlgn="auto" latinLnBrk="0" hangingPunct="1">
              <a:lnSpc>
                <a:spcPct val="90000"/>
              </a:lnSpc>
              <a:spcBef>
                <a:spcPts val="1000"/>
              </a:spcBef>
              <a:spcAft>
                <a:spcPts val="0"/>
              </a:spcAft>
              <a:buClr>
                <a:srgbClr val="EA0000"/>
              </a:buClr>
              <a:buSzTx/>
              <a:buFont typeface="Arial Narrow" panose="020B0606020202030204" pitchFamily="34" charset="0"/>
              <a:buChar char="■"/>
              <a:tabLst/>
              <a:defRPr/>
            </a:pPr>
            <a:endParaRPr kumimoji="0" lang="fr-FR" sz="16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528" y="1352382"/>
            <a:ext cx="935108" cy="764503"/>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1" name="Chevron 10"/>
          <p:cNvSpPr/>
          <p:nvPr/>
        </p:nvSpPr>
        <p:spPr>
          <a:xfrm rot="5400000">
            <a:off x="-1177365" y="4605283"/>
            <a:ext cx="2783244" cy="326505"/>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ZoneTexte 11"/>
          <p:cNvSpPr txBox="1"/>
          <p:nvPr/>
        </p:nvSpPr>
        <p:spPr>
          <a:xfrm rot="16200000">
            <a:off x="-549247" y="4267141"/>
            <a:ext cx="1512168" cy="307777"/>
          </a:xfrm>
          <a:prstGeom prst="rect">
            <a:avLst/>
          </a:prstGeom>
          <a:noFill/>
        </p:spPr>
        <p:txBody>
          <a:bodyPr wrap="square" rtlCol="0">
            <a:spAutoFit/>
          </a:bodyPr>
          <a:lstStyle/>
          <a:p>
            <a:r>
              <a:rPr lang="fr-FR" sz="1400" b="1" dirty="0" smtClean="0"/>
              <a:t>Révision Standard</a:t>
            </a:r>
          </a:p>
        </p:txBody>
      </p:sp>
      <p:sp>
        <p:nvSpPr>
          <p:cNvPr id="13" name="Chevron 12"/>
          <p:cNvSpPr/>
          <p:nvPr/>
        </p:nvSpPr>
        <p:spPr>
          <a:xfrm rot="5400000">
            <a:off x="-919554" y="2129108"/>
            <a:ext cx="2301427" cy="29270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ZoneTexte 13"/>
          <p:cNvSpPr txBox="1"/>
          <p:nvPr/>
        </p:nvSpPr>
        <p:spPr>
          <a:xfrm rot="16200000">
            <a:off x="-541826" y="2129552"/>
            <a:ext cx="1512168" cy="307777"/>
          </a:xfrm>
          <a:prstGeom prst="rect">
            <a:avLst/>
          </a:prstGeom>
          <a:noFill/>
        </p:spPr>
        <p:txBody>
          <a:bodyPr wrap="square" rtlCol="0">
            <a:spAutoFit/>
          </a:bodyPr>
          <a:lstStyle/>
          <a:p>
            <a:r>
              <a:rPr lang="fr-FR" sz="1400" b="1" dirty="0" smtClean="0"/>
              <a:t>Révision Allégée</a:t>
            </a:r>
          </a:p>
        </p:txBody>
      </p:sp>
      <p:sp>
        <p:nvSpPr>
          <p:cNvPr id="16" name="Titre 1">
            <a:extLst>
              <a:ext uri="{FF2B5EF4-FFF2-40B4-BE49-F238E27FC236}">
                <a16:creationId xmlns:a16="http://schemas.microsoft.com/office/drawing/2014/main" id="{64F5B4AD-5F28-4BCC-B561-47A697A828B9}"/>
              </a:ext>
            </a:extLst>
          </p:cNvPr>
          <p:cNvSpPr>
            <a:spLocks noGrp="1"/>
          </p:cNvSpPr>
          <p:nvPr>
            <p:ph type="title"/>
          </p:nvPr>
        </p:nvSpPr>
        <p:spPr>
          <a:xfrm>
            <a:off x="1060644" y="280262"/>
            <a:ext cx="7183764" cy="1077218"/>
          </a:xfrm>
        </p:spPr>
        <p:txBody>
          <a:bodyPr/>
          <a:lstStyle/>
          <a:p>
            <a:pPr>
              <a:buClr>
                <a:srgbClr val="FF0000"/>
              </a:buClr>
            </a:pPr>
            <a:r>
              <a:rPr lang="fr-FR" sz="2000" dirty="0" smtClean="0"/>
              <a:t>3 – VALIDATION  ET HISTORISATION DE LA </a:t>
            </a:r>
            <a:r>
              <a:rPr lang="fr-FR" sz="2000" dirty="0"/>
              <a:t>REVISION ANNUELLE </a:t>
            </a:r>
            <a:br>
              <a:rPr lang="fr-FR" sz="2000" dirty="0"/>
            </a:br>
            <a:r>
              <a:rPr lang="fr-FR" dirty="0"/>
              <a:t/>
            </a:r>
            <a:br>
              <a:rPr lang="fr-FR" dirty="0"/>
            </a:br>
            <a:endParaRPr lang="fr-FR" dirty="0"/>
          </a:p>
        </p:txBody>
      </p:sp>
      <p:sp>
        <p:nvSpPr>
          <p:cNvPr id="18" name="Espace réservé du numéro de diapositive 1"/>
          <p:cNvSpPr>
            <a:spLocks noGrp="1"/>
          </p:cNvSpPr>
          <p:nvPr>
            <p:ph type="sldNum" sz="quarter" idx="15"/>
          </p:nvPr>
        </p:nvSpPr>
        <p:spPr>
          <a:xfrm>
            <a:off x="8172400" y="188640"/>
            <a:ext cx="900000" cy="365125"/>
          </a:xfrm>
        </p:spPr>
        <p:txBody>
          <a:bodyPr/>
          <a:lstStyle/>
          <a:p>
            <a:fld id="{0536D7D7-E68B-4848-A580-3E20DDE126DB}" type="slidenum">
              <a:rPr lang="fr-FR" smtClean="0">
                <a:solidFill>
                  <a:schemeClr val="tx1"/>
                </a:solidFill>
              </a:rPr>
              <a:pPr/>
              <a:t>29</a:t>
            </a:fld>
            <a:endParaRPr lang="fr-FR" dirty="0">
              <a:solidFill>
                <a:schemeClr val="tx1"/>
              </a:solidFill>
            </a:endParaRPr>
          </a:p>
        </p:txBody>
      </p:sp>
      <p:sp>
        <p:nvSpPr>
          <p:cNvPr id="19" name="Rectangle 18"/>
          <p:cNvSpPr/>
          <p:nvPr/>
        </p:nvSpPr>
        <p:spPr>
          <a:xfrm>
            <a:off x="981283" y="5047832"/>
            <a:ext cx="7859026" cy="1246495"/>
          </a:xfrm>
          <a:prstGeom prst="rect">
            <a:avLst/>
          </a:prstGeom>
        </p:spPr>
        <p:txBody>
          <a:bodyPr wrap="square">
            <a:spAutoFit/>
          </a:bodyPr>
          <a:lstStyle/>
          <a:p>
            <a:pPr marL="285750" indent="-285750" algn="just">
              <a:buClr>
                <a:srgbClr val="C00000"/>
              </a:buClr>
              <a:buFont typeface="Wingdings" panose="05000000000000000000" pitchFamily="2" charset="2"/>
              <a:buChar char="ü"/>
            </a:pPr>
            <a:r>
              <a:rPr lang="fr-FR" sz="1400" i="1" dirty="0" smtClean="0">
                <a:ea typeface="Arial" panose="020B0604020202020204" pitchFamily="34" charset="0"/>
              </a:rPr>
              <a:t>La date de prochaine révision est proposée par défaut 1 an après la date de révision. Pensez à la modifier </a:t>
            </a:r>
            <a:r>
              <a:rPr lang="fr-FR" sz="1400" i="1" dirty="0">
                <a:ea typeface="Arial" panose="020B0604020202020204" pitchFamily="34" charset="0"/>
              </a:rPr>
              <a:t>éventuellement </a:t>
            </a:r>
            <a:r>
              <a:rPr lang="fr-FR" sz="1400" i="1" dirty="0" smtClean="0">
                <a:ea typeface="Arial" panose="020B0604020202020204" pitchFamily="34" charset="0"/>
              </a:rPr>
              <a:t>pour l’anticiper afin de mieux répartir les révisions sur l’année suivante.</a:t>
            </a:r>
          </a:p>
          <a:p>
            <a:pPr marL="285750" indent="-285750" algn="just">
              <a:spcBef>
                <a:spcPts val="600"/>
              </a:spcBef>
              <a:buClr>
                <a:srgbClr val="C00000"/>
              </a:buClr>
              <a:buFont typeface="Wingdings" panose="05000000000000000000" pitchFamily="2" charset="2"/>
              <a:buChar char="ü"/>
            </a:pPr>
            <a:r>
              <a:rPr lang="fr-FR" sz="1400" i="1" dirty="0" smtClean="0">
                <a:ea typeface="Arial" panose="020B0604020202020204" pitchFamily="34" charset="0"/>
              </a:rPr>
              <a:t>Lorsque </a:t>
            </a:r>
            <a:r>
              <a:rPr lang="fr-FR" sz="1400" i="1" dirty="0">
                <a:ea typeface="Arial" panose="020B0604020202020204" pitchFamily="34" charset="0"/>
              </a:rPr>
              <a:t>la saisie des documents comptables est impossible (ex : liasse fiscale </a:t>
            </a:r>
            <a:r>
              <a:rPr lang="fr-FR" sz="1400" i="1" dirty="0" smtClean="0">
                <a:ea typeface="Arial" panose="020B0604020202020204" pitchFamily="34" charset="0"/>
              </a:rPr>
              <a:t>spécifique), </a:t>
            </a:r>
            <a:r>
              <a:rPr lang="fr-FR" sz="1400" i="1" dirty="0">
                <a:ea typeface="Arial" panose="020B0604020202020204" pitchFamily="34" charset="0"/>
              </a:rPr>
              <a:t>ou </a:t>
            </a:r>
            <a:r>
              <a:rPr lang="fr-FR" sz="1400" i="1" dirty="0" smtClean="0">
                <a:ea typeface="Arial" panose="020B0604020202020204" pitchFamily="34" charset="0"/>
              </a:rPr>
              <a:t>lorsque qu’un problème technique </a:t>
            </a:r>
            <a:r>
              <a:rPr lang="fr-FR" sz="1400" i="1" dirty="0">
                <a:ea typeface="Arial" panose="020B0604020202020204" pitchFamily="34" charset="0"/>
              </a:rPr>
              <a:t>sans </a:t>
            </a:r>
            <a:r>
              <a:rPr lang="fr-FR" sz="1400" i="1" dirty="0" smtClean="0">
                <a:ea typeface="Arial" panose="020B0604020202020204" pitchFamily="34" charset="0"/>
              </a:rPr>
              <a:t>solution survient, </a:t>
            </a:r>
            <a:r>
              <a:rPr lang="fr-FR" sz="1400" i="1" dirty="0">
                <a:ea typeface="Arial" panose="020B0604020202020204" pitchFamily="34" charset="0"/>
              </a:rPr>
              <a:t>la révision annuelle doit néanmoins être validée si elle a été réalisée sur l’ensemble des autres points. Les documents ne pouvant être </a:t>
            </a:r>
            <a:r>
              <a:rPr lang="fr-FR" sz="1400" i="1" dirty="0" smtClean="0">
                <a:ea typeface="Arial" panose="020B0604020202020204" pitchFamily="34" charset="0"/>
              </a:rPr>
              <a:t>saisis, </a:t>
            </a:r>
            <a:r>
              <a:rPr lang="fr-FR" sz="1400" i="1" dirty="0">
                <a:ea typeface="Arial" panose="020B0604020202020204" pitchFamily="34" charset="0"/>
              </a:rPr>
              <a:t>doivent être intégrés dans le </a:t>
            </a:r>
            <a:r>
              <a:rPr lang="fr-FR" sz="1400" i="1" dirty="0" smtClean="0">
                <a:ea typeface="Arial" panose="020B0604020202020204" pitchFamily="34" charset="0"/>
              </a:rPr>
              <a:t>DRC.</a:t>
            </a:r>
            <a:endParaRPr lang="fr-FR" sz="1400" i="1" dirty="0"/>
          </a:p>
        </p:txBody>
      </p:sp>
      <p:grpSp>
        <p:nvGrpSpPr>
          <p:cNvPr id="30" name="Groupe 29"/>
          <p:cNvGrpSpPr/>
          <p:nvPr/>
        </p:nvGrpSpPr>
        <p:grpSpPr>
          <a:xfrm>
            <a:off x="588209" y="5316444"/>
            <a:ext cx="360040" cy="423465"/>
            <a:chOff x="683568" y="5336501"/>
            <a:chExt cx="360040" cy="423465"/>
          </a:xfrm>
        </p:grpSpPr>
        <p:sp>
          <p:nvSpPr>
            <p:cNvPr id="28" name="Triangle isocèle 27"/>
            <p:cNvSpPr/>
            <p:nvPr/>
          </p:nvSpPr>
          <p:spPr>
            <a:xfrm>
              <a:off x="683568" y="5336501"/>
              <a:ext cx="360040" cy="357274"/>
            </a:xfrm>
            <a:prstGeom prs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dirty="0"/>
            </a:p>
          </p:txBody>
        </p:sp>
        <p:sp>
          <p:nvSpPr>
            <p:cNvPr id="29" name="Rectangle 28"/>
            <p:cNvSpPr/>
            <p:nvPr/>
          </p:nvSpPr>
          <p:spPr>
            <a:xfrm>
              <a:off x="744806" y="5390634"/>
              <a:ext cx="237565" cy="369332"/>
            </a:xfrm>
            <a:prstGeom prst="rect">
              <a:avLst/>
            </a:prstGeom>
          </p:spPr>
          <p:txBody>
            <a:bodyPr wrap="none">
              <a:spAutoFit/>
            </a:bodyPr>
            <a:lstStyle/>
            <a:p>
              <a:pPr algn="ctr"/>
              <a:r>
                <a:rPr lang="fr-FR" dirty="0"/>
                <a:t>!</a:t>
              </a:r>
            </a:p>
          </p:txBody>
        </p:sp>
      </p:grpSp>
      <p:pic>
        <p:nvPicPr>
          <p:cNvPr id="2" name="Image 1"/>
          <p:cNvPicPr>
            <a:picLocks noChangeAspect="1"/>
          </p:cNvPicPr>
          <p:nvPr/>
        </p:nvPicPr>
        <p:blipFill rotWithShape="1">
          <a:blip r:embed="rId4"/>
          <a:srcRect l="-9053" t="15430" r="42867" b="16402"/>
          <a:stretch/>
        </p:blipFill>
        <p:spPr>
          <a:xfrm>
            <a:off x="-33297" y="1890507"/>
            <a:ext cx="8419436" cy="2850056"/>
          </a:xfrm>
          <a:prstGeom prst="rect">
            <a:avLst/>
          </a:prstGeom>
        </p:spPr>
      </p:pic>
    </p:spTree>
    <p:extLst>
      <p:ext uri="{BB962C8B-B14F-4D97-AF65-F5344CB8AC3E}">
        <p14:creationId xmlns:p14="http://schemas.microsoft.com/office/powerpoint/2010/main" val="207429586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106F41D-9071-4BEB-9462-E6FAF6C636F9}">
  <ds:schemaRefs>
    <ds:schemaRef ds:uri="http://schemas.microsoft.com/sharepoint/v3/contenttype/forms"/>
  </ds:schemaRefs>
</ds:datastoreItem>
</file>

<file path=customXml/itemProps2.xml><?xml version="1.0" encoding="utf-8"?>
<ds:datastoreItem xmlns:ds="http://schemas.openxmlformats.org/officeDocument/2006/customXml" ds:itemID="{68066E39-804A-4997-A54A-35BB5E8F0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0341085-8EEC-47D3-9566-2A45068B4531}">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Apex</Template>
  <TotalTime>15722</TotalTime>
  <Words>4496</Words>
  <Application>Microsoft Office PowerPoint</Application>
  <PresentationFormat>Affichage à l'écran (4:3)</PresentationFormat>
  <Paragraphs>535</Paragraphs>
  <Slides>29</Slides>
  <Notes>10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39" baseType="lpstr">
      <vt:lpstr>ＭＳ Ｐゴシック</vt:lpstr>
      <vt:lpstr>Arial</vt:lpstr>
      <vt:lpstr>Arial Narrow</vt:lpstr>
      <vt:lpstr>Calibri</vt:lpstr>
      <vt:lpstr>Courier New</vt:lpstr>
      <vt:lpstr>Verdana</vt:lpstr>
      <vt:lpstr>Wingdings</vt:lpstr>
      <vt:lpstr>Wingdings 2</vt:lpstr>
      <vt:lpstr>Thème Office</vt:lpstr>
      <vt:lpstr>Feuille de calcul</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 – VALIDATION  ET HISTORISATION DE LA REVISION ANNUELLE   </vt:lpstr>
      <vt:lpstr>3 – VALIDATION  ET HISTORISATION DE LA REVISION ANNUELLE   </vt:lpstr>
      <vt:lpstr>3 – VALIDATION  ET HISTORISATION DE LA REVISION ANNUELLE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ADROVIC Amela [CEGEE]</cp:lastModifiedBy>
  <cp:revision>727</cp:revision>
  <cp:lastPrinted>2021-03-24T09:57:14Z</cp:lastPrinted>
  <dcterms:created xsi:type="dcterms:W3CDTF">2017-05-30T18:41:27Z</dcterms:created>
  <dcterms:modified xsi:type="dcterms:W3CDTF">2021-06-25T12:07:30Z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christelle.aron@cegee.caisse-epargne.fr</vt:lpwstr>
  </property>
  <property fmtid="{D5CDD505-2E9C-101B-9397-08002B2CF9AE}" pid="6" name="MSIP_Label_48a19f0c-bea1-442e-a475-ed109d9ec508_SetDate">
    <vt:lpwstr>2020-03-23T17:25:00.5142865Z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