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43"/>
  </p:notesMasterIdLst>
  <p:handoutMasterIdLst>
    <p:handoutMasterId r:id="rId44"/>
  </p:handoutMasterIdLst>
  <p:sldIdLst>
    <p:sldId id="308" r:id="rId5"/>
    <p:sldId id="11459" r:id="rId6"/>
    <p:sldId id="4726" r:id="rId7"/>
    <p:sldId id="310" r:id="rId8"/>
    <p:sldId id="263" r:id="rId9"/>
    <p:sldId id="265" r:id="rId10"/>
    <p:sldId id="273" r:id="rId11"/>
    <p:sldId id="266" r:id="rId12"/>
    <p:sldId id="268" r:id="rId13"/>
    <p:sldId id="314" r:id="rId14"/>
    <p:sldId id="313" r:id="rId15"/>
    <p:sldId id="274" r:id="rId16"/>
    <p:sldId id="315" r:id="rId17"/>
    <p:sldId id="316" r:id="rId18"/>
    <p:sldId id="317" r:id="rId19"/>
    <p:sldId id="275" r:id="rId20"/>
    <p:sldId id="4735" r:id="rId21"/>
    <p:sldId id="11460" r:id="rId22"/>
    <p:sldId id="4710" r:id="rId23"/>
    <p:sldId id="11461" r:id="rId24"/>
    <p:sldId id="4725" r:id="rId25"/>
    <p:sldId id="4719" r:id="rId26"/>
    <p:sldId id="4720" r:id="rId27"/>
    <p:sldId id="11448" r:id="rId28"/>
    <p:sldId id="4724" r:id="rId29"/>
    <p:sldId id="4738" r:id="rId30"/>
    <p:sldId id="11462" r:id="rId31"/>
    <p:sldId id="653" r:id="rId32"/>
    <p:sldId id="656" r:id="rId33"/>
    <p:sldId id="654" r:id="rId34"/>
    <p:sldId id="657" r:id="rId35"/>
    <p:sldId id="655" r:id="rId36"/>
    <p:sldId id="658" r:id="rId37"/>
    <p:sldId id="659" r:id="rId38"/>
    <p:sldId id="11463" r:id="rId39"/>
    <p:sldId id="497" r:id="rId40"/>
    <p:sldId id="271" r:id="rId41"/>
    <p:sldId id="272"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6265" autoAdjust="0"/>
  </p:normalViewPr>
  <p:slideViewPr>
    <p:cSldViewPr snapToGrid="0" showGuides="1">
      <p:cViewPr varScale="1">
        <p:scale>
          <a:sx n="106" d="100"/>
          <a:sy n="106" d="100"/>
        </p:scale>
        <p:origin x="228" y="9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EEBD76-B920-4DED-941F-8FA9F5F56E6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4F2C7E2B-C56B-44D6-9225-6E9EBD83B108}">
      <dgm:prSet phldrT="[Texte]"/>
      <dgm:spPr>
        <a:solidFill>
          <a:schemeClr val="tx1">
            <a:lumMod val="40000"/>
            <a:lumOff val="60000"/>
          </a:schemeClr>
        </a:solidFill>
        <a:effectLst>
          <a:outerShdw blurRad="63500" sx="102000" sy="102000" algn="ctr" rotWithShape="0">
            <a:prstClr val="black">
              <a:alpha val="40000"/>
            </a:prstClr>
          </a:outerShdw>
        </a:effectLst>
      </dgm:spPr>
      <dgm:t>
        <a:bodyPr/>
        <a:lstStyle/>
        <a:p>
          <a:r>
            <a:rPr lang="fr-FR" dirty="0">
              <a:latin typeface="Univers"/>
            </a:rPr>
            <a:t>Rappeler le contexte réglementaire et les impacts sur le financement des Entrepreneurs Individuels</a:t>
          </a:r>
        </a:p>
      </dgm:t>
    </dgm:pt>
    <dgm:pt modelId="{5E0AF886-1E90-4072-B881-BFBA6187C5EC}" type="parTrans" cxnId="{794B91DE-946D-4180-B648-5C004143DE14}">
      <dgm:prSet/>
      <dgm:spPr/>
      <dgm:t>
        <a:bodyPr/>
        <a:lstStyle/>
        <a:p>
          <a:endParaRPr lang="fr-FR">
            <a:latin typeface="Montserrat SemiBold" panose="00000700000000000000" pitchFamily="2" charset="0"/>
          </a:endParaRPr>
        </a:p>
      </dgm:t>
    </dgm:pt>
    <dgm:pt modelId="{3F5C8614-D846-4D6D-AFE0-692DDDE49F4E}" type="sibTrans" cxnId="{794B91DE-946D-4180-B648-5C004143DE14}">
      <dgm:prSet/>
      <dgm:spPr/>
      <dgm:t>
        <a:bodyPr/>
        <a:lstStyle/>
        <a:p>
          <a:endParaRPr lang="fr-FR">
            <a:latin typeface="Montserrat SemiBold" panose="00000700000000000000" pitchFamily="2" charset="0"/>
          </a:endParaRPr>
        </a:p>
      </dgm:t>
    </dgm:pt>
    <dgm:pt modelId="{A7F8B2D1-05F3-468D-8AE0-F9D7B3591A5C}">
      <dgm:prSet/>
      <dgm:spPr>
        <a:solidFill>
          <a:schemeClr val="tx1">
            <a:lumMod val="40000"/>
            <a:lumOff val="60000"/>
          </a:schemeClr>
        </a:solidFill>
        <a:effectLst>
          <a:outerShdw blurRad="63500" sx="102000" sy="102000" algn="ctr" rotWithShape="0">
            <a:prstClr val="black">
              <a:alpha val="40000"/>
            </a:prstClr>
          </a:outerShdw>
        </a:effectLst>
      </dgm:spPr>
      <dgm:t>
        <a:bodyPr/>
        <a:lstStyle/>
        <a:p>
          <a:pPr rtl="0"/>
          <a:r>
            <a:rPr lang="fr-FR">
              <a:latin typeface="Univers"/>
            </a:rPr>
            <a:t> Etablir des préconisations sur l'usage de la renonciation à la séparation des patrimoines professionnel et personnel</a:t>
          </a:r>
        </a:p>
      </dgm:t>
    </dgm:pt>
    <dgm:pt modelId="{265F3563-3EF3-4DBC-A7AA-8DDA9313D5FC}" type="parTrans" cxnId="{908E75B2-5591-47EB-AC81-A197EF57546B}">
      <dgm:prSet/>
      <dgm:spPr/>
      <dgm:t>
        <a:bodyPr/>
        <a:lstStyle/>
        <a:p>
          <a:endParaRPr lang="fr-FR">
            <a:latin typeface="Montserrat SemiBold" panose="00000700000000000000" pitchFamily="2" charset="0"/>
          </a:endParaRPr>
        </a:p>
      </dgm:t>
    </dgm:pt>
    <dgm:pt modelId="{0CF26069-84C9-41F4-8DD0-53526CA85E5C}" type="sibTrans" cxnId="{908E75B2-5591-47EB-AC81-A197EF57546B}">
      <dgm:prSet/>
      <dgm:spPr/>
      <dgm:t>
        <a:bodyPr/>
        <a:lstStyle/>
        <a:p>
          <a:endParaRPr lang="fr-FR">
            <a:latin typeface="Montserrat SemiBold" panose="00000700000000000000" pitchFamily="2" charset="0"/>
          </a:endParaRPr>
        </a:p>
      </dgm:t>
    </dgm:pt>
    <dgm:pt modelId="{01B0969A-8D5B-44FF-9D49-344D73BE13F6}">
      <dgm:prSet/>
      <dgm:spPr>
        <a:solidFill>
          <a:schemeClr val="tx1">
            <a:lumMod val="40000"/>
            <a:lumOff val="60000"/>
          </a:schemeClr>
        </a:solidFill>
        <a:effectLst>
          <a:outerShdw blurRad="63500" sx="102000" sy="102000" algn="ctr" rotWithShape="0">
            <a:prstClr val="black">
              <a:alpha val="40000"/>
            </a:prstClr>
          </a:outerShdw>
        </a:effectLst>
      </dgm:spPr>
      <dgm:t>
        <a:bodyPr/>
        <a:lstStyle/>
        <a:p>
          <a:r>
            <a:rPr lang="fr-FR">
              <a:latin typeface="Univers"/>
            </a:rPr>
            <a:t>Préciser les modalités opérationnelles de demande et de gestion des renonciations</a:t>
          </a:r>
        </a:p>
      </dgm:t>
    </dgm:pt>
    <dgm:pt modelId="{9698E407-5B90-4B56-80A7-BEA9F8D98303}" type="parTrans" cxnId="{29155ACB-376E-4F20-A3ED-07332A55CD68}">
      <dgm:prSet/>
      <dgm:spPr/>
      <dgm:t>
        <a:bodyPr/>
        <a:lstStyle/>
        <a:p>
          <a:endParaRPr lang="fr-FR">
            <a:latin typeface="Montserrat SemiBold" panose="00000700000000000000" pitchFamily="2" charset="0"/>
          </a:endParaRPr>
        </a:p>
      </dgm:t>
    </dgm:pt>
    <dgm:pt modelId="{90284DE6-051E-4BBE-AF30-FD65CD4C90BD}" type="sibTrans" cxnId="{29155ACB-376E-4F20-A3ED-07332A55CD68}">
      <dgm:prSet/>
      <dgm:spPr/>
      <dgm:t>
        <a:bodyPr/>
        <a:lstStyle/>
        <a:p>
          <a:endParaRPr lang="fr-FR">
            <a:latin typeface="Montserrat SemiBold" panose="00000700000000000000" pitchFamily="2" charset="0"/>
          </a:endParaRPr>
        </a:p>
      </dgm:t>
    </dgm:pt>
    <dgm:pt modelId="{A9BBD2A5-B754-4AF1-9273-FC5AAABFEFDC}">
      <dgm:prSet/>
      <dgm:spPr>
        <a:solidFill>
          <a:schemeClr val="tx1">
            <a:lumMod val="40000"/>
            <a:lumOff val="60000"/>
          </a:schemeClr>
        </a:solidFill>
        <a:effectLst>
          <a:outerShdw blurRad="63500" sx="102000" sy="102000" algn="ctr" rotWithShape="0">
            <a:prstClr val="black">
              <a:alpha val="40000"/>
            </a:prstClr>
          </a:outerShdw>
        </a:effectLst>
      </dgm:spPr>
      <dgm:t>
        <a:bodyPr/>
        <a:lstStyle/>
        <a:p>
          <a:r>
            <a:rPr lang="fr-FR">
              <a:latin typeface="Univers"/>
            </a:rPr>
            <a:t>Inventorier la gamme de garanties avec lesquelles les financements aux EI peuvent être couverts en substitution et / ou complément de la renonciation</a:t>
          </a:r>
        </a:p>
      </dgm:t>
    </dgm:pt>
    <dgm:pt modelId="{7C6C1D4D-E4B5-449D-BA07-B6E6E8CA2489}" type="parTrans" cxnId="{84B05F0E-BAFA-4BE1-8D9C-A8B754A41391}">
      <dgm:prSet/>
      <dgm:spPr/>
      <dgm:t>
        <a:bodyPr/>
        <a:lstStyle/>
        <a:p>
          <a:endParaRPr lang="fr-FR">
            <a:latin typeface="Montserrat SemiBold" panose="00000700000000000000" pitchFamily="2" charset="0"/>
          </a:endParaRPr>
        </a:p>
      </dgm:t>
    </dgm:pt>
    <dgm:pt modelId="{552CEC37-449C-4314-A476-B52A091DBAAD}" type="sibTrans" cxnId="{84B05F0E-BAFA-4BE1-8D9C-A8B754A41391}">
      <dgm:prSet/>
      <dgm:spPr/>
      <dgm:t>
        <a:bodyPr/>
        <a:lstStyle/>
        <a:p>
          <a:endParaRPr lang="fr-FR">
            <a:latin typeface="Montserrat SemiBold" panose="00000700000000000000" pitchFamily="2" charset="0"/>
          </a:endParaRPr>
        </a:p>
      </dgm:t>
    </dgm:pt>
    <dgm:pt modelId="{17C428F5-2D64-4190-A365-BFA443B542FF}" type="pres">
      <dgm:prSet presAssocID="{1EEEBD76-B920-4DED-941F-8FA9F5F56E61}" presName="diagram" presStyleCnt="0">
        <dgm:presLayoutVars>
          <dgm:dir/>
          <dgm:resizeHandles val="exact"/>
        </dgm:presLayoutVars>
      </dgm:prSet>
      <dgm:spPr/>
    </dgm:pt>
    <dgm:pt modelId="{FFE225E3-E06A-4778-A252-7BB2E916F3BC}" type="pres">
      <dgm:prSet presAssocID="{4F2C7E2B-C56B-44D6-9225-6E9EBD83B108}" presName="node" presStyleLbl="node1" presStyleIdx="0" presStyleCnt="4">
        <dgm:presLayoutVars>
          <dgm:bulletEnabled val="1"/>
        </dgm:presLayoutVars>
      </dgm:prSet>
      <dgm:spPr/>
    </dgm:pt>
    <dgm:pt modelId="{84C3FEE6-3087-494A-8996-CC2145710FD5}" type="pres">
      <dgm:prSet presAssocID="{3F5C8614-D846-4D6D-AFE0-692DDDE49F4E}" presName="sibTrans" presStyleCnt="0"/>
      <dgm:spPr/>
    </dgm:pt>
    <dgm:pt modelId="{DFE0BF72-A8CD-42B2-A68F-7235962F4673}" type="pres">
      <dgm:prSet presAssocID="{A7F8B2D1-05F3-468D-8AE0-F9D7B3591A5C}" presName="node" presStyleLbl="node1" presStyleIdx="1" presStyleCnt="4">
        <dgm:presLayoutVars>
          <dgm:bulletEnabled val="1"/>
        </dgm:presLayoutVars>
      </dgm:prSet>
      <dgm:spPr/>
    </dgm:pt>
    <dgm:pt modelId="{68E4D182-EDF9-42F8-8D9D-F04AFBF41180}" type="pres">
      <dgm:prSet presAssocID="{0CF26069-84C9-41F4-8DD0-53526CA85E5C}" presName="sibTrans" presStyleCnt="0"/>
      <dgm:spPr/>
    </dgm:pt>
    <dgm:pt modelId="{6D1CE44E-D98A-4585-8C76-FB5F371DEE12}" type="pres">
      <dgm:prSet presAssocID="{01B0969A-8D5B-44FF-9D49-344D73BE13F6}" presName="node" presStyleLbl="node1" presStyleIdx="2" presStyleCnt="4">
        <dgm:presLayoutVars>
          <dgm:bulletEnabled val="1"/>
        </dgm:presLayoutVars>
      </dgm:prSet>
      <dgm:spPr/>
    </dgm:pt>
    <dgm:pt modelId="{DCD4391B-15E8-4279-B0F9-876DF398D3BA}" type="pres">
      <dgm:prSet presAssocID="{90284DE6-051E-4BBE-AF30-FD65CD4C90BD}" presName="sibTrans" presStyleCnt="0"/>
      <dgm:spPr/>
    </dgm:pt>
    <dgm:pt modelId="{C76818F6-34C7-4613-9A81-60A99C3DDF16}" type="pres">
      <dgm:prSet presAssocID="{A9BBD2A5-B754-4AF1-9273-FC5AAABFEFDC}" presName="node" presStyleLbl="node1" presStyleIdx="3" presStyleCnt="4">
        <dgm:presLayoutVars>
          <dgm:bulletEnabled val="1"/>
        </dgm:presLayoutVars>
      </dgm:prSet>
      <dgm:spPr/>
    </dgm:pt>
  </dgm:ptLst>
  <dgm:cxnLst>
    <dgm:cxn modelId="{C5469102-D879-4F61-98AA-78E7DA521FC0}" type="presOf" srcId="{A7F8B2D1-05F3-468D-8AE0-F9D7B3591A5C}" destId="{DFE0BF72-A8CD-42B2-A68F-7235962F4673}" srcOrd="0" destOrd="0" presId="urn:microsoft.com/office/officeart/2005/8/layout/default"/>
    <dgm:cxn modelId="{84B05F0E-BAFA-4BE1-8D9C-A8B754A41391}" srcId="{1EEEBD76-B920-4DED-941F-8FA9F5F56E61}" destId="{A9BBD2A5-B754-4AF1-9273-FC5AAABFEFDC}" srcOrd="3" destOrd="0" parTransId="{7C6C1D4D-E4B5-449D-BA07-B6E6E8CA2489}" sibTransId="{552CEC37-449C-4314-A476-B52A091DBAAD}"/>
    <dgm:cxn modelId="{DA42171B-A888-430A-9459-2A45579213A0}" type="presOf" srcId="{01B0969A-8D5B-44FF-9D49-344D73BE13F6}" destId="{6D1CE44E-D98A-4585-8C76-FB5F371DEE12}" srcOrd="0" destOrd="0" presId="urn:microsoft.com/office/officeart/2005/8/layout/default"/>
    <dgm:cxn modelId="{7757499A-E7DC-4917-B961-A0FBA4F9992A}" type="presOf" srcId="{A9BBD2A5-B754-4AF1-9273-FC5AAABFEFDC}" destId="{C76818F6-34C7-4613-9A81-60A99C3DDF16}" srcOrd="0" destOrd="0" presId="urn:microsoft.com/office/officeart/2005/8/layout/default"/>
    <dgm:cxn modelId="{D3CB6EAD-9D6B-4C53-A00A-32B18D51C45D}" type="presOf" srcId="{1EEEBD76-B920-4DED-941F-8FA9F5F56E61}" destId="{17C428F5-2D64-4190-A365-BFA443B542FF}" srcOrd="0" destOrd="0" presId="urn:microsoft.com/office/officeart/2005/8/layout/default"/>
    <dgm:cxn modelId="{908E75B2-5591-47EB-AC81-A197EF57546B}" srcId="{1EEEBD76-B920-4DED-941F-8FA9F5F56E61}" destId="{A7F8B2D1-05F3-468D-8AE0-F9D7B3591A5C}" srcOrd="1" destOrd="0" parTransId="{265F3563-3EF3-4DBC-A7AA-8DDA9313D5FC}" sibTransId="{0CF26069-84C9-41F4-8DD0-53526CA85E5C}"/>
    <dgm:cxn modelId="{29155ACB-376E-4F20-A3ED-07332A55CD68}" srcId="{1EEEBD76-B920-4DED-941F-8FA9F5F56E61}" destId="{01B0969A-8D5B-44FF-9D49-344D73BE13F6}" srcOrd="2" destOrd="0" parTransId="{9698E407-5B90-4B56-80A7-BEA9F8D98303}" sibTransId="{90284DE6-051E-4BBE-AF30-FD65CD4C90BD}"/>
    <dgm:cxn modelId="{EFBD80D6-D638-463F-A8E5-BEE868F507AF}" type="presOf" srcId="{4F2C7E2B-C56B-44D6-9225-6E9EBD83B108}" destId="{FFE225E3-E06A-4778-A252-7BB2E916F3BC}" srcOrd="0" destOrd="0" presId="urn:microsoft.com/office/officeart/2005/8/layout/default"/>
    <dgm:cxn modelId="{794B91DE-946D-4180-B648-5C004143DE14}" srcId="{1EEEBD76-B920-4DED-941F-8FA9F5F56E61}" destId="{4F2C7E2B-C56B-44D6-9225-6E9EBD83B108}" srcOrd="0" destOrd="0" parTransId="{5E0AF886-1E90-4072-B881-BFBA6187C5EC}" sibTransId="{3F5C8614-D846-4D6D-AFE0-692DDDE49F4E}"/>
    <dgm:cxn modelId="{096E9FA5-44C1-4C84-AB10-23E3D0EFEA13}" type="presParOf" srcId="{17C428F5-2D64-4190-A365-BFA443B542FF}" destId="{FFE225E3-E06A-4778-A252-7BB2E916F3BC}" srcOrd="0" destOrd="0" presId="urn:microsoft.com/office/officeart/2005/8/layout/default"/>
    <dgm:cxn modelId="{5F2D7C24-47B9-403A-9713-311FB34B8CF1}" type="presParOf" srcId="{17C428F5-2D64-4190-A365-BFA443B542FF}" destId="{84C3FEE6-3087-494A-8996-CC2145710FD5}" srcOrd="1" destOrd="0" presId="urn:microsoft.com/office/officeart/2005/8/layout/default"/>
    <dgm:cxn modelId="{22BD35DF-A462-4968-95AD-035385186A64}" type="presParOf" srcId="{17C428F5-2D64-4190-A365-BFA443B542FF}" destId="{DFE0BF72-A8CD-42B2-A68F-7235962F4673}" srcOrd="2" destOrd="0" presId="urn:microsoft.com/office/officeart/2005/8/layout/default"/>
    <dgm:cxn modelId="{DA209798-ACDC-4CCB-B758-895C89F75759}" type="presParOf" srcId="{17C428F5-2D64-4190-A365-BFA443B542FF}" destId="{68E4D182-EDF9-42F8-8D9D-F04AFBF41180}" srcOrd="3" destOrd="0" presId="urn:microsoft.com/office/officeart/2005/8/layout/default"/>
    <dgm:cxn modelId="{43B8CEA2-ACE2-4D7C-BCC8-9AB8FF350DA3}" type="presParOf" srcId="{17C428F5-2D64-4190-A365-BFA443B542FF}" destId="{6D1CE44E-D98A-4585-8C76-FB5F371DEE12}" srcOrd="4" destOrd="0" presId="urn:microsoft.com/office/officeart/2005/8/layout/default"/>
    <dgm:cxn modelId="{49DFA13C-28E0-4B86-80E5-9FDC0782CA11}" type="presParOf" srcId="{17C428F5-2D64-4190-A365-BFA443B542FF}" destId="{DCD4391B-15E8-4279-B0F9-876DF398D3BA}" srcOrd="5" destOrd="0" presId="urn:microsoft.com/office/officeart/2005/8/layout/default"/>
    <dgm:cxn modelId="{D34AEF89-9FE4-4A57-8277-A4880A461ED4}" type="presParOf" srcId="{17C428F5-2D64-4190-A365-BFA443B542FF}" destId="{C76818F6-34C7-4613-9A81-60A99C3DDF1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E2F5C0-5694-4B27-B417-2A02DABF1FA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F67BB1EC-E861-4AFF-BE1C-629812090738}">
      <dgm:prSet custT="1"/>
      <dgm:spPr>
        <a:xfrm>
          <a:off x="2407" y="285253"/>
          <a:ext cx="2347354" cy="414009"/>
        </a:xfrm>
        <a:prstGeom prst="rect">
          <a:avLst/>
        </a:prstGeom>
        <a:solidFill>
          <a:srgbClr val="C00000"/>
        </a:solidFill>
        <a:ln w="25400" cap="flat" cmpd="sng" algn="ctr">
          <a:solidFill>
            <a:srgbClr val="581D74">
              <a:hueOff val="0"/>
              <a:satOff val="0"/>
              <a:lumOff val="0"/>
              <a:alphaOff val="0"/>
            </a:srgbClr>
          </a:solidFill>
          <a:prstDash val="solid"/>
        </a:ln>
        <a:effectLst/>
      </dgm:spPr>
      <dgm:t>
        <a:bodyPr/>
        <a:lstStyle/>
        <a:p>
          <a:pPr>
            <a:buNone/>
          </a:pPr>
          <a:r>
            <a:rPr lang="fr-FR" sz="1600" dirty="0">
              <a:solidFill>
                <a:srgbClr val="FFFFFF"/>
              </a:solidFill>
              <a:latin typeface="Univers"/>
              <a:ea typeface="+mn-ea"/>
              <a:cs typeface="+mn-cs"/>
            </a:rPr>
            <a:t>La renonciation</a:t>
          </a:r>
        </a:p>
      </dgm:t>
    </dgm:pt>
    <dgm:pt modelId="{715EDD79-CD37-4649-9E29-3219BD4CAE2F}" type="parTrans" cxnId="{B9507FB7-F2EE-414F-B795-4A6BA6BC8355}">
      <dgm:prSet/>
      <dgm:spPr/>
      <dgm:t>
        <a:bodyPr/>
        <a:lstStyle/>
        <a:p>
          <a:endParaRPr lang="fr-FR"/>
        </a:p>
      </dgm:t>
    </dgm:pt>
    <dgm:pt modelId="{C8F9D72C-1B37-4D5A-A5DA-5FD3265562DB}" type="sibTrans" cxnId="{B9507FB7-F2EE-414F-B795-4A6BA6BC8355}">
      <dgm:prSet/>
      <dgm:spPr/>
      <dgm:t>
        <a:bodyPr/>
        <a:lstStyle/>
        <a:p>
          <a:endParaRPr lang="fr-FR"/>
        </a:p>
      </dgm:t>
    </dgm:pt>
    <dgm:pt modelId="{588360E4-4268-4E0D-A20D-B2F868AFD94D}">
      <dgm:prSet phldrT="[Texte]" custT="1"/>
      <dgm:spPr>
        <a:xfrm>
          <a:off x="2407"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lstStyle/>
        <a:p>
          <a:pPr>
            <a:buFont typeface="Courier New" panose="02070309020205020404" pitchFamily="49" charset="0"/>
            <a:buChar char="o"/>
          </a:pPr>
          <a:r>
            <a:rPr lang="fr-FR" sz="1200" dirty="0">
              <a:solidFill>
                <a:schemeClr val="tx1">
                  <a:lumMod val="75000"/>
                </a:schemeClr>
              </a:solidFill>
              <a:latin typeface="Univers"/>
              <a:ea typeface="+mn-ea"/>
              <a:cs typeface="+mn-cs"/>
              <a:sym typeface="Wingdings" panose="05000000000000000000" pitchFamily="2" charset="2"/>
            </a:rPr>
            <a:t>  Cette renonciation revient à restaurer le droit de gage général</a:t>
          </a:r>
          <a:endParaRPr lang="fr-FR" sz="1200" dirty="0">
            <a:solidFill>
              <a:schemeClr val="tx1">
                <a:lumMod val="75000"/>
              </a:schemeClr>
            </a:solidFill>
            <a:latin typeface="Univers"/>
            <a:ea typeface="+mn-ea"/>
            <a:cs typeface="+mn-cs"/>
          </a:endParaRPr>
        </a:p>
      </dgm:t>
    </dgm:pt>
    <dgm:pt modelId="{15F9E14E-86E6-48E6-9A8D-6F941AD17EA2}" type="parTrans" cxnId="{B0505F1F-CE63-47F9-A3EF-0313324E2339}">
      <dgm:prSet/>
      <dgm:spPr/>
      <dgm:t>
        <a:bodyPr/>
        <a:lstStyle/>
        <a:p>
          <a:endParaRPr lang="fr-FR"/>
        </a:p>
      </dgm:t>
    </dgm:pt>
    <dgm:pt modelId="{7E43666F-0D4A-463E-9204-97280E5ABA06}" type="sibTrans" cxnId="{B0505F1F-CE63-47F9-A3EF-0313324E2339}">
      <dgm:prSet/>
      <dgm:spPr/>
      <dgm:t>
        <a:bodyPr/>
        <a:lstStyle/>
        <a:p>
          <a:endParaRPr lang="fr-FR"/>
        </a:p>
      </dgm:t>
    </dgm:pt>
    <dgm:pt modelId="{F9F403E1-7973-4AC4-BE0C-A8419D1EF924}">
      <dgm:prSet phldrT="[Texte]" custT="1"/>
      <dgm:spPr>
        <a:xfrm>
          <a:off x="2407"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lstStyle/>
        <a:p>
          <a:pPr>
            <a:buFont typeface="Courier New" panose="02070309020205020404" pitchFamily="49" charset="0"/>
            <a:buChar char="o"/>
          </a:pPr>
          <a:r>
            <a:rPr lang="fr-FR" sz="1200" dirty="0">
              <a:solidFill>
                <a:schemeClr val="tx1">
                  <a:lumMod val="75000"/>
                </a:schemeClr>
              </a:solidFill>
              <a:latin typeface="Univers"/>
              <a:ea typeface="+mn-ea"/>
              <a:cs typeface="+mn-cs"/>
            </a:rPr>
            <a:t> S’il n’est </a:t>
          </a:r>
          <a:r>
            <a:rPr lang="fr-FR" sz="1200" b="1" dirty="0">
              <a:solidFill>
                <a:schemeClr val="tx1">
                  <a:lumMod val="75000"/>
                </a:schemeClr>
              </a:solidFill>
              <a:latin typeface="Univers"/>
              <a:ea typeface="+mn-ea"/>
              <a:cs typeface="+mn-cs"/>
            </a:rPr>
            <a:t>pas possible juridiquement de demander à l’EI de se porter caution </a:t>
          </a:r>
          <a:r>
            <a:rPr lang="fr-FR" sz="1200" dirty="0">
              <a:solidFill>
                <a:schemeClr val="tx1">
                  <a:lumMod val="75000"/>
                </a:schemeClr>
              </a:solidFill>
              <a:latin typeface="Univers"/>
              <a:ea typeface="+mn-ea"/>
              <a:cs typeface="+mn-cs"/>
            </a:rPr>
            <a:t>pour lui-même, une demande de renonciation pourrait être financièrement semblable à une caution</a:t>
          </a:r>
        </a:p>
      </dgm:t>
    </dgm:pt>
    <dgm:pt modelId="{CCA8B94B-7000-4392-8D2C-2DAE26471831}" type="parTrans" cxnId="{88A1AA60-4EFC-429D-9078-05A4A8561D21}">
      <dgm:prSet/>
      <dgm:spPr/>
      <dgm:t>
        <a:bodyPr/>
        <a:lstStyle/>
        <a:p>
          <a:endParaRPr lang="fr-FR"/>
        </a:p>
      </dgm:t>
    </dgm:pt>
    <dgm:pt modelId="{94CEDAD1-A328-4E47-A9BD-B980C09E565E}" type="sibTrans" cxnId="{88A1AA60-4EFC-429D-9078-05A4A8561D21}">
      <dgm:prSet/>
      <dgm:spPr/>
      <dgm:t>
        <a:bodyPr/>
        <a:lstStyle/>
        <a:p>
          <a:endParaRPr lang="fr-FR"/>
        </a:p>
      </dgm:t>
    </dgm:pt>
    <dgm:pt modelId="{175865F3-9BFA-40F2-9537-71173F0FC84B}">
      <dgm:prSet phldrT="[Texte]" custT="1"/>
      <dgm:spPr>
        <a:xfrm>
          <a:off x="5354375"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nchor="ctr"/>
        <a:lstStyle/>
        <a:p>
          <a:pPr rtl="0">
            <a:buChar char="•"/>
          </a:pPr>
          <a:r>
            <a:rPr lang="fr-FR" sz="1200" dirty="0">
              <a:solidFill>
                <a:schemeClr val="tx1">
                  <a:lumMod val="75000"/>
                </a:schemeClr>
              </a:solidFill>
              <a:latin typeface="Univers"/>
              <a:ea typeface="+mn-ea"/>
              <a:cs typeface="+mn-cs"/>
            </a:rPr>
            <a:t>Le recours aux organismes de cautions et aux garanties du FEI est envisageable en complément ou en alternative à la renonciation et/ou aux suretés réelles</a:t>
          </a:r>
        </a:p>
      </dgm:t>
    </dgm:pt>
    <dgm:pt modelId="{3C16631B-3E58-4978-8106-9C5D331639FE}" type="parTrans" cxnId="{E349549A-2DE0-41FB-A18B-90A467BD52BA}">
      <dgm:prSet/>
      <dgm:spPr/>
      <dgm:t>
        <a:bodyPr/>
        <a:lstStyle/>
        <a:p>
          <a:endParaRPr lang="fr-FR"/>
        </a:p>
      </dgm:t>
    </dgm:pt>
    <dgm:pt modelId="{16D337A3-45A9-4B9A-956B-1EF97CDFE079}" type="sibTrans" cxnId="{E349549A-2DE0-41FB-A18B-90A467BD52BA}">
      <dgm:prSet/>
      <dgm:spPr/>
      <dgm:t>
        <a:bodyPr/>
        <a:lstStyle/>
        <a:p>
          <a:endParaRPr lang="fr-FR"/>
        </a:p>
      </dgm:t>
    </dgm:pt>
    <dgm:pt modelId="{96C09548-5970-41CF-9B9A-4D18AE2EA060}">
      <dgm:prSet phldr="0" custT="1"/>
      <dgm:spPr>
        <a:xfrm>
          <a:off x="2678391"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nchor="ctr"/>
        <a:lstStyle/>
        <a:p>
          <a:pPr rtl="0">
            <a:buClr>
              <a:schemeClr val="tx1">
                <a:lumMod val="50000"/>
              </a:schemeClr>
            </a:buClr>
            <a:buChar char="•"/>
          </a:pPr>
          <a:r>
            <a:rPr lang="fr-FR" sz="1200" dirty="0">
              <a:solidFill>
                <a:srgbClr val="C00000"/>
              </a:solidFill>
              <a:latin typeface="Univers"/>
              <a:ea typeface="+mn-ea"/>
              <a:cs typeface="+mn-cs"/>
            </a:rPr>
            <a:t>EXCLUSIVEMENT</a:t>
          </a:r>
          <a:r>
            <a:rPr lang="fr-FR" sz="1200" dirty="0">
              <a:solidFill>
                <a:srgbClr val="000000">
                  <a:hueOff val="0"/>
                  <a:satOff val="0"/>
                  <a:lumOff val="0"/>
                  <a:alphaOff val="0"/>
                </a:srgbClr>
              </a:solidFill>
              <a:latin typeface="Univers"/>
              <a:ea typeface="+mn-ea"/>
              <a:cs typeface="+mn-cs"/>
            </a:rPr>
            <a:t> en </a:t>
          </a:r>
          <a:r>
            <a:rPr lang="fr-FR" sz="1200" dirty="0">
              <a:solidFill>
                <a:srgbClr val="C00000"/>
              </a:solidFill>
              <a:latin typeface="Univers"/>
              <a:ea typeface="+mn-ea"/>
              <a:cs typeface="+mn-cs"/>
            </a:rPr>
            <a:t>ALTERNATIVE</a:t>
          </a:r>
          <a:r>
            <a:rPr lang="fr-FR" sz="1200" dirty="0">
              <a:solidFill>
                <a:srgbClr val="FF0000"/>
              </a:solidFill>
              <a:latin typeface="Univers"/>
              <a:ea typeface="+mn-ea"/>
              <a:cs typeface="+mn-cs"/>
            </a:rPr>
            <a:t> </a:t>
          </a:r>
          <a:r>
            <a:rPr lang="fr-FR" sz="1200" dirty="0">
              <a:solidFill>
                <a:srgbClr val="000000">
                  <a:hueOff val="0"/>
                  <a:satOff val="0"/>
                  <a:lumOff val="0"/>
                  <a:alphaOff val="0"/>
                </a:srgbClr>
              </a:solidFill>
              <a:latin typeface="Univers"/>
              <a:ea typeface="+mn-ea"/>
              <a:cs typeface="+mn-cs"/>
            </a:rPr>
            <a:t>à la </a:t>
          </a:r>
          <a:r>
            <a:rPr lang="fr-FR" sz="1200" dirty="0">
              <a:solidFill>
                <a:schemeClr val="tx1">
                  <a:lumMod val="75000"/>
                </a:schemeClr>
              </a:solidFill>
              <a:latin typeface="Univers"/>
              <a:ea typeface="+mn-ea"/>
              <a:cs typeface="+mn-cs"/>
            </a:rPr>
            <a:t>renonciation, pour des suretés réelles qui porteraient sur le patrimoine </a:t>
          </a:r>
          <a:r>
            <a:rPr lang="fr-FR" sz="1200" b="1" dirty="0">
              <a:solidFill>
                <a:schemeClr val="tx1">
                  <a:lumMod val="75000"/>
                </a:schemeClr>
              </a:solidFill>
              <a:latin typeface="Univers"/>
              <a:ea typeface="+mn-ea"/>
              <a:cs typeface="+mn-cs"/>
            </a:rPr>
            <a:t>personnel</a:t>
          </a:r>
          <a:r>
            <a:rPr lang="fr-FR" sz="1200" dirty="0">
              <a:solidFill>
                <a:schemeClr val="tx1">
                  <a:lumMod val="75000"/>
                </a:schemeClr>
              </a:solidFill>
              <a:latin typeface="Univers"/>
              <a:ea typeface="+mn-ea"/>
              <a:cs typeface="+mn-cs"/>
            </a:rPr>
            <a:t> de l’EI</a:t>
          </a:r>
        </a:p>
      </dgm:t>
    </dgm:pt>
    <dgm:pt modelId="{EAA3C2E0-93E1-46C1-9C8D-AC150BB150CC}" type="parTrans" cxnId="{22DC3A22-484D-4793-99D2-5F0D7FD860DF}">
      <dgm:prSet/>
      <dgm:spPr/>
      <dgm:t>
        <a:bodyPr/>
        <a:lstStyle/>
        <a:p>
          <a:endParaRPr lang="fr-FR"/>
        </a:p>
      </dgm:t>
    </dgm:pt>
    <dgm:pt modelId="{1293251B-DAB7-46C0-B88B-19625DE2249A}" type="sibTrans" cxnId="{22DC3A22-484D-4793-99D2-5F0D7FD860DF}">
      <dgm:prSet/>
      <dgm:spPr/>
      <dgm:t>
        <a:bodyPr/>
        <a:lstStyle/>
        <a:p>
          <a:endParaRPr lang="fr-FR"/>
        </a:p>
      </dgm:t>
    </dgm:pt>
    <dgm:pt modelId="{4015164F-AD5E-437E-9CB8-D1420F16E0F7}">
      <dgm:prSet phldrT="[Texte]" custT="1"/>
      <dgm:spPr>
        <a:xfrm>
          <a:off x="2407"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lstStyle/>
        <a:p>
          <a:pPr>
            <a:buChar char="•"/>
          </a:pPr>
          <a:r>
            <a:rPr lang="fr-FR" sz="1200" dirty="0">
              <a:solidFill>
                <a:schemeClr val="tx1">
                  <a:lumMod val="75000"/>
                </a:schemeClr>
              </a:solidFill>
              <a:latin typeface="Univers"/>
              <a:ea typeface="+mn-ea"/>
              <a:cs typeface="+mn-cs"/>
            </a:rPr>
            <a:t>La banque peut demander au client de renoncer à cette séparation de son patrimoine professionnel et personnel</a:t>
          </a:r>
        </a:p>
      </dgm:t>
    </dgm:pt>
    <dgm:pt modelId="{E593F738-BB08-472A-8303-164BDAAEE886}" type="sibTrans" cxnId="{0393F64E-51F4-4CEF-8D9F-992D319353A4}">
      <dgm:prSet/>
      <dgm:spPr/>
      <dgm:t>
        <a:bodyPr/>
        <a:lstStyle/>
        <a:p>
          <a:endParaRPr lang="fr-FR"/>
        </a:p>
      </dgm:t>
    </dgm:pt>
    <dgm:pt modelId="{8408F0CF-C707-4E71-B2A1-5D460AA46CE4}" type="parTrans" cxnId="{0393F64E-51F4-4CEF-8D9F-992D319353A4}">
      <dgm:prSet/>
      <dgm:spPr/>
      <dgm:t>
        <a:bodyPr/>
        <a:lstStyle/>
        <a:p>
          <a:endParaRPr lang="fr-FR"/>
        </a:p>
      </dgm:t>
    </dgm:pt>
    <dgm:pt modelId="{A49BFD9D-9A3F-4476-9103-CEEE6E15A988}">
      <dgm:prSet phldrT="[Texte]" custT="1"/>
      <dgm:spPr>
        <a:xfrm>
          <a:off x="2678391" y="285253"/>
          <a:ext cx="2347354" cy="414009"/>
        </a:xfrm>
        <a:prstGeom prst="rect">
          <a:avLst/>
        </a:prstGeom>
        <a:solidFill>
          <a:srgbClr val="C00000"/>
        </a:solidFill>
        <a:ln w="25400" cap="flat" cmpd="sng" algn="ctr">
          <a:solidFill>
            <a:srgbClr val="581D74">
              <a:hueOff val="0"/>
              <a:satOff val="0"/>
              <a:lumOff val="0"/>
              <a:alphaOff val="0"/>
            </a:srgbClr>
          </a:solidFill>
          <a:prstDash val="solid"/>
        </a:ln>
        <a:effectLst/>
      </dgm:spPr>
      <dgm:t>
        <a:bodyPr/>
        <a:lstStyle/>
        <a:p>
          <a:pPr>
            <a:buNone/>
          </a:pPr>
          <a:r>
            <a:rPr lang="fr-FR" sz="1600">
              <a:solidFill>
                <a:srgbClr val="FFFFFF"/>
              </a:solidFill>
              <a:latin typeface="Univers"/>
              <a:ea typeface="+mn-ea"/>
              <a:cs typeface="+mn-cs"/>
            </a:rPr>
            <a:t>Les suretés réelles</a:t>
          </a:r>
        </a:p>
      </dgm:t>
    </dgm:pt>
    <dgm:pt modelId="{7D46A4DF-78A0-471E-8872-E1DB8C35EB6E}" type="parTrans" cxnId="{A941A160-59BB-4C35-A430-C212C3BDB803}">
      <dgm:prSet/>
      <dgm:spPr/>
      <dgm:t>
        <a:bodyPr/>
        <a:lstStyle/>
        <a:p>
          <a:endParaRPr lang="fr-FR"/>
        </a:p>
      </dgm:t>
    </dgm:pt>
    <dgm:pt modelId="{1FD5CD70-8775-46B4-A218-DB493146A44E}" type="sibTrans" cxnId="{A941A160-59BB-4C35-A430-C212C3BDB803}">
      <dgm:prSet/>
      <dgm:spPr/>
      <dgm:t>
        <a:bodyPr/>
        <a:lstStyle/>
        <a:p>
          <a:endParaRPr lang="fr-FR"/>
        </a:p>
      </dgm:t>
    </dgm:pt>
    <dgm:pt modelId="{D9AEC446-F95C-41D0-8BCD-388790574DB7}">
      <dgm:prSet phldr="0" custT="1"/>
      <dgm:spPr>
        <a:xfrm>
          <a:off x="5354375" y="285253"/>
          <a:ext cx="2347354" cy="414009"/>
        </a:xfrm>
        <a:prstGeom prst="rect">
          <a:avLst/>
        </a:prstGeom>
        <a:solidFill>
          <a:srgbClr val="C00000"/>
        </a:solidFill>
        <a:ln w="25400" cap="flat" cmpd="sng" algn="ctr">
          <a:solidFill>
            <a:srgbClr val="581D74">
              <a:hueOff val="0"/>
              <a:satOff val="0"/>
              <a:lumOff val="0"/>
              <a:alphaOff val="0"/>
            </a:srgbClr>
          </a:solidFill>
          <a:prstDash val="solid"/>
        </a:ln>
        <a:effectLst/>
      </dgm:spPr>
      <dgm:t>
        <a:bodyPr/>
        <a:lstStyle/>
        <a:p>
          <a:pPr rtl="0">
            <a:buNone/>
          </a:pPr>
          <a:r>
            <a:rPr lang="fr-FR" sz="1600">
              <a:solidFill>
                <a:srgbClr val="FFFFFF"/>
              </a:solidFill>
              <a:latin typeface="Univers"/>
              <a:ea typeface="+mn-ea"/>
              <a:cs typeface="+mn-cs"/>
            </a:rPr>
            <a:t>Le cautionnement et les garanties du FEI </a:t>
          </a:r>
        </a:p>
      </dgm:t>
    </dgm:pt>
    <dgm:pt modelId="{2401A48C-7CAA-488E-B688-4FCD83B98FC4}" type="parTrans" cxnId="{FE379721-E083-4C5F-A705-BBC9AD371179}">
      <dgm:prSet/>
      <dgm:spPr/>
      <dgm:t>
        <a:bodyPr/>
        <a:lstStyle/>
        <a:p>
          <a:endParaRPr lang="fr-FR"/>
        </a:p>
      </dgm:t>
    </dgm:pt>
    <dgm:pt modelId="{989970B2-0AC5-4D68-942F-FDE0A4F9292E}" type="sibTrans" cxnId="{FE379721-E083-4C5F-A705-BBC9AD371179}">
      <dgm:prSet/>
      <dgm:spPr/>
      <dgm:t>
        <a:bodyPr/>
        <a:lstStyle/>
        <a:p>
          <a:endParaRPr lang="fr-FR"/>
        </a:p>
      </dgm:t>
    </dgm:pt>
    <dgm:pt modelId="{87ECA9E0-72FD-4172-AE41-3386E239ADA4}">
      <dgm:prSet phldr="0" custT="1"/>
      <dgm:spPr>
        <a:xfrm>
          <a:off x="2678391" y="699263"/>
          <a:ext cx="2347354" cy="2415599"/>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nchor="ctr"/>
        <a:lstStyle/>
        <a:p>
          <a:pPr rtl="0">
            <a:buChar char="•"/>
          </a:pPr>
          <a:r>
            <a:rPr lang="fr-FR" sz="1200" dirty="0">
              <a:solidFill>
                <a:schemeClr val="tx1">
                  <a:lumMod val="75000"/>
                </a:schemeClr>
              </a:solidFill>
              <a:latin typeface="Univers"/>
              <a:ea typeface="+mn-ea"/>
              <a:cs typeface="+mn-cs"/>
            </a:rPr>
            <a:t>En alternative OU en complément à la renonciation pour des suretés réelles qui porteraient sur le patrimoine </a:t>
          </a:r>
          <a:r>
            <a:rPr lang="fr-FR" sz="1200" b="1" dirty="0">
              <a:solidFill>
                <a:schemeClr val="tx1">
                  <a:lumMod val="75000"/>
                </a:schemeClr>
              </a:solidFill>
              <a:latin typeface="Univers"/>
              <a:ea typeface="+mn-ea"/>
              <a:cs typeface="+mn-cs"/>
            </a:rPr>
            <a:t>professionnel</a:t>
          </a:r>
          <a:r>
            <a:rPr lang="fr-FR" sz="1200" dirty="0">
              <a:solidFill>
                <a:schemeClr val="tx1">
                  <a:lumMod val="75000"/>
                </a:schemeClr>
              </a:solidFill>
              <a:latin typeface="Univers"/>
              <a:ea typeface="+mn-ea"/>
              <a:cs typeface="+mn-cs"/>
            </a:rPr>
            <a:t> de l’EI</a:t>
          </a:r>
        </a:p>
      </dgm:t>
    </dgm:pt>
    <dgm:pt modelId="{7F9E0536-BA2B-410D-840A-7B02B8DF833D}" type="parTrans" cxnId="{D9D43D94-52FD-4622-B54C-9B21B6487069}">
      <dgm:prSet/>
      <dgm:spPr/>
      <dgm:t>
        <a:bodyPr/>
        <a:lstStyle/>
        <a:p>
          <a:endParaRPr lang="fr-FR"/>
        </a:p>
      </dgm:t>
    </dgm:pt>
    <dgm:pt modelId="{EA0623EB-3C46-4F4E-B42B-D82AF95B67F3}" type="sibTrans" cxnId="{D9D43D94-52FD-4622-B54C-9B21B6487069}">
      <dgm:prSet/>
      <dgm:spPr/>
      <dgm:t>
        <a:bodyPr/>
        <a:lstStyle/>
        <a:p>
          <a:endParaRPr lang="fr-FR"/>
        </a:p>
      </dgm:t>
    </dgm:pt>
    <dgm:pt modelId="{F9DEE22C-1085-4B48-A1FB-D699440C13AB}">
      <dgm:prSet phldr="0" custT="1"/>
      <dgm:spPr>
        <a:xfrm>
          <a:off x="2678391" y="699263"/>
          <a:ext cx="2347354" cy="2415599"/>
        </a:xfr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nchor="ctr"/>
        <a:lstStyle/>
        <a:p>
          <a:pPr rtl="0">
            <a:buChar char="•"/>
          </a:pPr>
          <a:endParaRPr lang="fr-FR" sz="1200" dirty="0">
            <a:solidFill>
              <a:schemeClr val="tx1">
                <a:lumMod val="75000"/>
              </a:schemeClr>
            </a:solidFill>
            <a:latin typeface="Univers"/>
            <a:ea typeface="+mn-ea"/>
            <a:cs typeface="+mn-cs"/>
          </a:endParaRPr>
        </a:p>
      </dgm:t>
    </dgm:pt>
    <dgm:pt modelId="{9FBB0A6B-57CA-42CC-B11D-D6F311518499}" type="parTrans" cxnId="{376A1B80-BF20-4590-988B-A8E13B44FEAE}">
      <dgm:prSet/>
      <dgm:spPr/>
      <dgm:t>
        <a:bodyPr/>
        <a:lstStyle/>
        <a:p>
          <a:endParaRPr lang="fr-FR"/>
        </a:p>
      </dgm:t>
    </dgm:pt>
    <dgm:pt modelId="{778A02DC-540F-4F61-9D7A-99E9E7CC4F5B}" type="sibTrans" cxnId="{376A1B80-BF20-4590-988B-A8E13B44FEAE}">
      <dgm:prSet/>
      <dgm:spPr/>
      <dgm:t>
        <a:bodyPr/>
        <a:lstStyle/>
        <a:p>
          <a:endParaRPr lang="fr-FR"/>
        </a:p>
      </dgm:t>
    </dgm:pt>
    <dgm:pt modelId="{0953B115-AD37-4556-9379-D64050E431C4}">
      <dgm:prSet phldr="0" custT="1"/>
      <dgm:spPr>
        <a:xfrm>
          <a:off x="2678391" y="699263"/>
          <a:ext cx="2347354" cy="2415599"/>
        </a:xfr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nchor="ctr"/>
        <a:lstStyle/>
        <a:p>
          <a:pPr rtl="0">
            <a:buChar char="•"/>
          </a:pPr>
          <a:endParaRPr lang="fr-FR" sz="1200" dirty="0">
            <a:solidFill>
              <a:schemeClr val="tx1">
                <a:lumMod val="75000"/>
              </a:schemeClr>
            </a:solidFill>
            <a:latin typeface="Univers"/>
            <a:ea typeface="+mn-ea"/>
            <a:cs typeface="+mn-cs"/>
          </a:endParaRPr>
        </a:p>
      </dgm:t>
    </dgm:pt>
    <dgm:pt modelId="{08A53438-715B-4653-9D3A-4525F93392E2}" type="parTrans" cxnId="{EA7F563A-28D2-497C-8872-06393C913C6B}">
      <dgm:prSet/>
      <dgm:spPr/>
      <dgm:t>
        <a:bodyPr/>
        <a:lstStyle/>
        <a:p>
          <a:endParaRPr lang="fr-FR"/>
        </a:p>
      </dgm:t>
    </dgm:pt>
    <dgm:pt modelId="{6F543B2F-67F7-4EAB-B863-F6EF877CC041}" type="sibTrans" cxnId="{EA7F563A-28D2-497C-8872-06393C913C6B}">
      <dgm:prSet/>
      <dgm:spPr/>
      <dgm:t>
        <a:bodyPr/>
        <a:lstStyle/>
        <a:p>
          <a:endParaRPr lang="fr-FR"/>
        </a:p>
      </dgm:t>
    </dgm:pt>
    <dgm:pt modelId="{3D9DB22F-F38E-4DDC-BCF6-7B3DC89CA21A}">
      <dgm:prSet phldrT="[Texte]" custT="1"/>
      <dgm:spPr>
        <a:xfrm>
          <a:off x="2407" y="699263"/>
          <a:ext cx="2347354" cy="2415599"/>
        </a:xfr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lstStyle/>
        <a:p>
          <a:pPr>
            <a:buChar char="•"/>
          </a:pPr>
          <a:endParaRPr lang="fr-FR" sz="1200" dirty="0">
            <a:solidFill>
              <a:schemeClr val="tx1">
                <a:lumMod val="75000"/>
              </a:schemeClr>
            </a:solidFill>
            <a:latin typeface="Univers"/>
            <a:ea typeface="+mn-ea"/>
            <a:cs typeface="+mn-cs"/>
          </a:endParaRPr>
        </a:p>
      </dgm:t>
    </dgm:pt>
    <dgm:pt modelId="{85F445CF-D665-4800-B1A2-C07BD9C1FE61}" type="parTrans" cxnId="{A3667BA3-4B07-4B92-BA0E-2BEC4A58FA8B}">
      <dgm:prSet/>
      <dgm:spPr/>
      <dgm:t>
        <a:bodyPr/>
        <a:lstStyle/>
        <a:p>
          <a:endParaRPr lang="fr-FR"/>
        </a:p>
      </dgm:t>
    </dgm:pt>
    <dgm:pt modelId="{4E725B06-48A5-40AA-983E-52D6E0E58A38}" type="sibTrans" cxnId="{A3667BA3-4B07-4B92-BA0E-2BEC4A58FA8B}">
      <dgm:prSet/>
      <dgm:spPr/>
      <dgm:t>
        <a:bodyPr/>
        <a:lstStyle/>
        <a:p>
          <a:endParaRPr lang="fr-FR"/>
        </a:p>
      </dgm:t>
    </dgm:pt>
    <dgm:pt modelId="{F16E57B8-8F2D-4634-9328-F86E28328DAD}">
      <dgm:prSet phldrT="[Texte]" custT="1"/>
      <dgm:spPr>
        <a:xfrm>
          <a:off x="2407" y="699263"/>
          <a:ext cx="2347354" cy="2415599"/>
        </a:xfrm>
        <a:solidFill>
          <a:schemeClr val="bg1">
            <a:lumMod val="95000"/>
            <a:alpha val="90000"/>
          </a:schemeClr>
        </a:solidFill>
        <a:ln w="25400" cap="flat" cmpd="sng" algn="ctr">
          <a:solidFill>
            <a:srgbClr val="581D74">
              <a:alpha val="90000"/>
              <a:tint val="40000"/>
              <a:hueOff val="0"/>
              <a:satOff val="0"/>
              <a:lumOff val="0"/>
              <a:alphaOff val="0"/>
            </a:srgbClr>
          </a:solidFill>
          <a:prstDash val="solid"/>
        </a:ln>
        <a:effectLst/>
      </dgm:spPr>
      <dgm:t>
        <a:bodyPr/>
        <a:lstStyle/>
        <a:p>
          <a:pPr>
            <a:buFont typeface="Courier New" panose="02070309020205020404" pitchFamily="49" charset="0"/>
            <a:buChar char="o"/>
          </a:pPr>
          <a:endParaRPr lang="fr-FR" sz="1200" dirty="0">
            <a:solidFill>
              <a:schemeClr val="tx1">
                <a:lumMod val="75000"/>
              </a:schemeClr>
            </a:solidFill>
            <a:latin typeface="Univers"/>
            <a:ea typeface="+mn-ea"/>
            <a:cs typeface="+mn-cs"/>
          </a:endParaRPr>
        </a:p>
      </dgm:t>
    </dgm:pt>
    <dgm:pt modelId="{95DB0D29-0F78-4082-B321-893121680BC1}" type="parTrans" cxnId="{C932A1CF-4635-45DF-B980-CF1C931D2881}">
      <dgm:prSet/>
      <dgm:spPr/>
      <dgm:t>
        <a:bodyPr/>
        <a:lstStyle/>
        <a:p>
          <a:endParaRPr lang="fr-FR"/>
        </a:p>
      </dgm:t>
    </dgm:pt>
    <dgm:pt modelId="{AF3C6566-2ACA-4AC4-B5BA-A29D9E0EF2EF}" type="sibTrans" cxnId="{C932A1CF-4635-45DF-B980-CF1C931D2881}">
      <dgm:prSet/>
      <dgm:spPr/>
      <dgm:t>
        <a:bodyPr/>
        <a:lstStyle/>
        <a:p>
          <a:endParaRPr lang="fr-FR"/>
        </a:p>
      </dgm:t>
    </dgm:pt>
    <dgm:pt modelId="{6ADE0CA2-143D-46CF-A681-470E3BD339E3}" type="pres">
      <dgm:prSet presAssocID="{9CE2F5C0-5694-4B27-B417-2A02DABF1FAA}" presName="Name0" presStyleCnt="0">
        <dgm:presLayoutVars>
          <dgm:dir/>
          <dgm:animLvl val="lvl"/>
          <dgm:resizeHandles val="exact"/>
        </dgm:presLayoutVars>
      </dgm:prSet>
      <dgm:spPr/>
    </dgm:pt>
    <dgm:pt modelId="{54258B2B-90BD-4312-8815-9CE4560BA126}" type="pres">
      <dgm:prSet presAssocID="{F67BB1EC-E861-4AFF-BE1C-629812090738}" presName="composite" presStyleCnt="0"/>
      <dgm:spPr/>
    </dgm:pt>
    <dgm:pt modelId="{7037D118-2D26-4BC7-ACAE-99E145E0F966}" type="pres">
      <dgm:prSet presAssocID="{F67BB1EC-E861-4AFF-BE1C-629812090738}" presName="parTx" presStyleLbl="alignNode1" presStyleIdx="0" presStyleCnt="3">
        <dgm:presLayoutVars>
          <dgm:chMax val="0"/>
          <dgm:chPref val="0"/>
          <dgm:bulletEnabled val="1"/>
        </dgm:presLayoutVars>
      </dgm:prSet>
      <dgm:spPr/>
    </dgm:pt>
    <dgm:pt modelId="{6466B956-9C4B-45A6-AF96-6FAF18B40842}" type="pres">
      <dgm:prSet presAssocID="{F67BB1EC-E861-4AFF-BE1C-629812090738}" presName="desTx" presStyleLbl="alignAccFollowNode1" presStyleIdx="0" presStyleCnt="3" custLinFactNeighborX="0">
        <dgm:presLayoutVars>
          <dgm:bulletEnabled val="1"/>
        </dgm:presLayoutVars>
      </dgm:prSet>
      <dgm:spPr>
        <a:prstGeom prst="rect">
          <a:avLst/>
        </a:prstGeom>
      </dgm:spPr>
    </dgm:pt>
    <dgm:pt modelId="{FA027D56-6CE8-44FA-950C-D28BD12D90E3}" type="pres">
      <dgm:prSet presAssocID="{C8F9D72C-1B37-4D5A-A5DA-5FD3265562DB}" presName="space" presStyleCnt="0"/>
      <dgm:spPr/>
    </dgm:pt>
    <dgm:pt modelId="{169323D9-DC7B-49F3-B7D7-E2879464DDCA}" type="pres">
      <dgm:prSet presAssocID="{A49BFD9D-9A3F-4476-9103-CEEE6E15A988}" presName="composite" presStyleCnt="0"/>
      <dgm:spPr/>
    </dgm:pt>
    <dgm:pt modelId="{E58496FE-49D2-40CC-B791-C4838071F708}" type="pres">
      <dgm:prSet presAssocID="{A49BFD9D-9A3F-4476-9103-CEEE6E15A988}" presName="parTx" presStyleLbl="alignNode1" presStyleIdx="1" presStyleCnt="3">
        <dgm:presLayoutVars>
          <dgm:chMax val="0"/>
          <dgm:chPref val="0"/>
          <dgm:bulletEnabled val="1"/>
        </dgm:presLayoutVars>
      </dgm:prSet>
      <dgm:spPr/>
    </dgm:pt>
    <dgm:pt modelId="{D9872B7F-80A2-4FF5-91B4-F3F3EDB2151B}" type="pres">
      <dgm:prSet presAssocID="{A49BFD9D-9A3F-4476-9103-CEEE6E15A988}" presName="desTx" presStyleLbl="alignAccFollowNode1" presStyleIdx="1" presStyleCnt="3" custLinFactNeighborX="0">
        <dgm:presLayoutVars>
          <dgm:bulletEnabled val="1"/>
        </dgm:presLayoutVars>
      </dgm:prSet>
      <dgm:spPr>
        <a:prstGeom prst="rect">
          <a:avLst/>
        </a:prstGeom>
      </dgm:spPr>
    </dgm:pt>
    <dgm:pt modelId="{0D05E36C-B556-4186-A1EC-EE056FF56372}" type="pres">
      <dgm:prSet presAssocID="{1FD5CD70-8775-46B4-A218-DB493146A44E}" presName="space" presStyleCnt="0"/>
      <dgm:spPr/>
    </dgm:pt>
    <dgm:pt modelId="{FFFB9B1D-E739-42E0-863E-6D4E3FEB1C29}" type="pres">
      <dgm:prSet presAssocID="{D9AEC446-F95C-41D0-8BCD-388790574DB7}" presName="composite" presStyleCnt="0"/>
      <dgm:spPr/>
    </dgm:pt>
    <dgm:pt modelId="{D90CDA9F-89C8-4353-A36E-06AE065E2B88}" type="pres">
      <dgm:prSet presAssocID="{D9AEC446-F95C-41D0-8BCD-388790574DB7}" presName="parTx" presStyleLbl="alignNode1" presStyleIdx="2" presStyleCnt="3">
        <dgm:presLayoutVars>
          <dgm:chMax val="0"/>
          <dgm:chPref val="0"/>
          <dgm:bulletEnabled val="1"/>
        </dgm:presLayoutVars>
      </dgm:prSet>
      <dgm:spPr/>
    </dgm:pt>
    <dgm:pt modelId="{E8A329CB-A5FC-413E-BC79-0A99483C8E51}" type="pres">
      <dgm:prSet presAssocID="{D9AEC446-F95C-41D0-8BCD-388790574DB7}" presName="desTx" presStyleLbl="alignAccFollowNode1" presStyleIdx="2" presStyleCnt="3" custLinFactNeighborX="378" custLinFactNeighborY="553">
        <dgm:presLayoutVars>
          <dgm:bulletEnabled val="1"/>
        </dgm:presLayoutVars>
      </dgm:prSet>
      <dgm:spPr/>
    </dgm:pt>
  </dgm:ptLst>
  <dgm:cxnLst>
    <dgm:cxn modelId="{21847004-3ACD-43EB-B9A9-CA3C7BC51793}" type="presOf" srcId="{588360E4-4268-4E0D-A20D-B2F868AFD94D}" destId="{6466B956-9C4B-45A6-AF96-6FAF18B40842}" srcOrd="0" destOrd="2" presId="urn:microsoft.com/office/officeart/2005/8/layout/hList1"/>
    <dgm:cxn modelId="{7623180A-768F-4683-AD66-11F128C72D96}" type="presOf" srcId="{4015164F-AD5E-437E-9CB8-D1420F16E0F7}" destId="{6466B956-9C4B-45A6-AF96-6FAF18B40842}" srcOrd="0" destOrd="0" presId="urn:microsoft.com/office/officeart/2005/8/layout/hList1"/>
    <dgm:cxn modelId="{B0505F1F-CE63-47F9-A3EF-0313324E2339}" srcId="{3D9DB22F-F38E-4DDC-BCF6-7B3DC89CA21A}" destId="{588360E4-4268-4E0D-A20D-B2F868AFD94D}" srcOrd="0" destOrd="0" parTransId="{15F9E14E-86E6-48E6-9A8D-6F941AD17EA2}" sibTransId="{7E43666F-0D4A-463E-9204-97280E5ABA06}"/>
    <dgm:cxn modelId="{FE379721-E083-4C5F-A705-BBC9AD371179}" srcId="{9CE2F5C0-5694-4B27-B417-2A02DABF1FAA}" destId="{D9AEC446-F95C-41D0-8BCD-388790574DB7}" srcOrd="2" destOrd="0" parTransId="{2401A48C-7CAA-488E-B688-4FCD83B98FC4}" sibTransId="{989970B2-0AC5-4D68-942F-FDE0A4F9292E}"/>
    <dgm:cxn modelId="{22DC3A22-484D-4793-99D2-5F0D7FD860DF}" srcId="{A49BFD9D-9A3F-4476-9103-CEEE6E15A988}" destId="{96C09548-5970-41CF-9B9A-4D18AE2EA060}" srcOrd="0" destOrd="0" parTransId="{EAA3C2E0-93E1-46C1-9C8D-AC150BB150CC}" sibTransId="{1293251B-DAB7-46C0-B88B-19625DE2249A}"/>
    <dgm:cxn modelId="{C6D18324-1C5D-473F-864B-090701A3837C}" type="presOf" srcId="{F16E57B8-8F2D-4634-9328-F86E28328DAD}" destId="{6466B956-9C4B-45A6-AF96-6FAF18B40842}" srcOrd="0" destOrd="3" presId="urn:microsoft.com/office/officeart/2005/8/layout/hList1"/>
    <dgm:cxn modelId="{4C0B3425-92D9-408F-96D6-AD330A8E4228}" type="presOf" srcId="{D9AEC446-F95C-41D0-8BCD-388790574DB7}" destId="{D90CDA9F-89C8-4353-A36E-06AE065E2B88}" srcOrd="0" destOrd="0" presId="urn:microsoft.com/office/officeart/2005/8/layout/hList1"/>
    <dgm:cxn modelId="{EA7F563A-28D2-497C-8872-06393C913C6B}" srcId="{A49BFD9D-9A3F-4476-9103-CEEE6E15A988}" destId="{0953B115-AD37-4556-9379-D64050E431C4}" srcOrd="1" destOrd="0" parTransId="{08A53438-715B-4653-9D3A-4525F93392E2}" sibTransId="{6F543B2F-67F7-4EAB-B863-F6EF877CC041}"/>
    <dgm:cxn modelId="{A941A160-59BB-4C35-A430-C212C3BDB803}" srcId="{9CE2F5C0-5694-4B27-B417-2A02DABF1FAA}" destId="{A49BFD9D-9A3F-4476-9103-CEEE6E15A988}" srcOrd="1" destOrd="0" parTransId="{7D46A4DF-78A0-471E-8872-E1DB8C35EB6E}" sibTransId="{1FD5CD70-8775-46B4-A218-DB493146A44E}"/>
    <dgm:cxn modelId="{88A1AA60-4EFC-429D-9078-05A4A8561D21}" srcId="{3D9DB22F-F38E-4DDC-BCF6-7B3DC89CA21A}" destId="{F9F403E1-7973-4AC4-BE0C-A8419D1EF924}" srcOrd="2" destOrd="0" parTransId="{CCA8B94B-7000-4392-8D2C-2DAE26471831}" sibTransId="{94CEDAD1-A328-4E47-A9BD-B980C09E565E}"/>
    <dgm:cxn modelId="{195CEE60-B918-4F29-94CF-BBA353B546F3}" type="presOf" srcId="{F9DEE22C-1085-4B48-A1FB-D699440C13AB}" destId="{D9872B7F-80A2-4FF5-91B4-F3F3EDB2151B}" srcOrd="0" destOrd="2" presId="urn:microsoft.com/office/officeart/2005/8/layout/hList1"/>
    <dgm:cxn modelId="{0393F64E-51F4-4CEF-8D9F-992D319353A4}" srcId="{F67BB1EC-E861-4AFF-BE1C-629812090738}" destId="{4015164F-AD5E-437E-9CB8-D1420F16E0F7}" srcOrd="0" destOrd="0" parTransId="{8408F0CF-C707-4E71-B2A1-5D460AA46CE4}" sibTransId="{E593F738-BB08-472A-8303-164BDAAEE886}"/>
    <dgm:cxn modelId="{CEE56452-66B6-445B-99EF-8239C8A73F55}" type="presOf" srcId="{0953B115-AD37-4556-9379-D64050E431C4}" destId="{D9872B7F-80A2-4FF5-91B4-F3F3EDB2151B}" srcOrd="0" destOrd="1" presId="urn:microsoft.com/office/officeart/2005/8/layout/hList1"/>
    <dgm:cxn modelId="{611BBF58-AAE7-40FC-8763-46335B45DB92}" type="presOf" srcId="{3D9DB22F-F38E-4DDC-BCF6-7B3DC89CA21A}" destId="{6466B956-9C4B-45A6-AF96-6FAF18B40842}" srcOrd="0" destOrd="1" presId="urn:microsoft.com/office/officeart/2005/8/layout/hList1"/>
    <dgm:cxn modelId="{376A1B80-BF20-4590-988B-A8E13B44FEAE}" srcId="{A49BFD9D-9A3F-4476-9103-CEEE6E15A988}" destId="{F9DEE22C-1085-4B48-A1FB-D699440C13AB}" srcOrd="2" destOrd="0" parTransId="{9FBB0A6B-57CA-42CC-B11D-D6F311518499}" sibTransId="{778A02DC-540F-4F61-9D7A-99E9E7CC4F5B}"/>
    <dgm:cxn modelId="{D9D43D94-52FD-4622-B54C-9B21B6487069}" srcId="{A49BFD9D-9A3F-4476-9103-CEEE6E15A988}" destId="{87ECA9E0-72FD-4172-AE41-3386E239ADA4}" srcOrd="3" destOrd="0" parTransId="{7F9E0536-BA2B-410D-840A-7B02B8DF833D}" sibTransId="{EA0623EB-3C46-4F4E-B42B-D82AF95B67F3}"/>
    <dgm:cxn modelId="{E349549A-2DE0-41FB-A18B-90A467BD52BA}" srcId="{D9AEC446-F95C-41D0-8BCD-388790574DB7}" destId="{175865F3-9BFA-40F2-9537-71173F0FC84B}" srcOrd="0" destOrd="0" parTransId="{3C16631B-3E58-4978-8106-9C5D331639FE}" sibTransId="{16D337A3-45A9-4B9A-956B-1EF97CDFE079}"/>
    <dgm:cxn modelId="{A3667BA3-4B07-4B92-BA0E-2BEC4A58FA8B}" srcId="{F67BB1EC-E861-4AFF-BE1C-629812090738}" destId="{3D9DB22F-F38E-4DDC-BCF6-7B3DC89CA21A}" srcOrd="1" destOrd="0" parTransId="{85F445CF-D665-4800-B1A2-C07BD9C1FE61}" sibTransId="{4E725B06-48A5-40AA-983E-52D6E0E58A38}"/>
    <dgm:cxn modelId="{958F4BAB-E091-4672-B9F4-E4B67F48A555}" type="presOf" srcId="{87ECA9E0-72FD-4172-AE41-3386E239ADA4}" destId="{D9872B7F-80A2-4FF5-91B4-F3F3EDB2151B}" srcOrd="0" destOrd="3" presId="urn:microsoft.com/office/officeart/2005/8/layout/hList1"/>
    <dgm:cxn modelId="{91D0E9AE-08D5-48C4-9E2A-831B117128E5}" type="presOf" srcId="{F9F403E1-7973-4AC4-BE0C-A8419D1EF924}" destId="{6466B956-9C4B-45A6-AF96-6FAF18B40842}" srcOrd="0" destOrd="4" presId="urn:microsoft.com/office/officeart/2005/8/layout/hList1"/>
    <dgm:cxn modelId="{4D9C5FB6-917D-45C8-B750-41D6DFC84065}" type="presOf" srcId="{A49BFD9D-9A3F-4476-9103-CEEE6E15A988}" destId="{E58496FE-49D2-40CC-B791-C4838071F708}" srcOrd="0" destOrd="0" presId="urn:microsoft.com/office/officeart/2005/8/layout/hList1"/>
    <dgm:cxn modelId="{B9507FB7-F2EE-414F-B795-4A6BA6BC8355}" srcId="{9CE2F5C0-5694-4B27-B417-2A02DABF1FAA}" destId="{F67BB1EC-E861-4AFF-BE1C-629812090738}" srcOrd="0" destOrd="0" parTransId="{715EDD79-CD37-4649-9E29-3219BD4CAE2F}" sibTransId="{C8F9D72C-1B37-4D5A-A5DA-5FD3265562DB}"/>
    <dgm:cxn modelId="{FBE98FBB-7A65-4C25-BDBF-E4925C93C2D0}" type="presOf" srcId="{175865F3-9BFA-40F2-9537-71173F0FC84B}" destId="{E8A329CB-A5FC-413E-BC79-0A99483C8E51}" srcOrd="0" destOrd="0" presId="urn:microsoft.com/office/officeart/2005/8/layout/hList1"/>
    <dgm:cxn modelId="{3ECD67CB-D662-4D5F-A928-EFE13E5CB5DA}" type="presOf" srcId="{F67BB1EC-E861-4AFF-BE1C-629812090738}" destId="{7037D118-2D26-4BC7-ACAE-99E145E0F966}" srcOrd="0" destOrd="0" presId="urn:microsoft.com/office/officeart/2005/8/layout/hList1"/>
    <dgm:cxn modelId="{C932A1CF-4635-45DF-B980-CF1C931D2881}" srcId="{3D9DB22F-F38E-4DDC-BCF6-7B3DC89CA21A}" destId="{F16E57B8-8F2D-4634-9328-F86E28328DAD}" srcOrd="1" destOrd="0" parTransId="{95DB0D29-0F78-4082-B321-893121680BC1}" sibTransId="{AF3C6566-2ACA-4AC4-B5BA-A29D9E0EF2EF}"/>
    <dgm:cxn modelId="{EEFDD3D9-F7E7-41DF-9CBE-7532CD7DB36F}" type="presOf" srcId="{96C09548-5970-41CF-9B9A-4D18AE2EA060}" destId="{D9872B7F-80A2-4FF5-91B4-F3F3EDB2151B}" srcOrd="0" destOrd="0" presId="urn:microsoft.com/office/officeart/2005/8/layout/hList1"/>
    <dgm:cxn modelId="{2903DFF0-2AC0-4EE4-B0F2-872782B7F160}" type="presOf" srcId="{9CE2F5C0-5694-4B27-B417-2A02DABF1FAA}" destId="{6ADE0CA2-143D-46CF-A681-470E3BD339E3}" srcOrd="0" destOrd="0" presId="urn:microsoft.com/office/officeart/2005/8/layout/hList1"/>
    <dgm:cxn modelId="{0E50CE03-205A-4494-BB44-16835A5E5204}" type="presParOf" srcId="{6ADE0CA2-143D-46CF-A681-470E3BD339E3}" destId="{54258B2B-90BD-4312-8815-9CE4560BA126}" srcOrd="0" destOrd="0" presId="urn:microsoft.com/office/officeart/2005/8/layout/hList1"/>
    <dgm:cxn modelId="{BC6EED5E-CCD3-420D-91D1-CE2110004B3D}" type="presParOf" srcId="{54258B2B-90BD-4312-8815-9CE4560BA126}" destId="{7037D118-2D26-4BC7-ACAE-99E145E0F966}" srcOrd="0" destOrd="0" presId="urn:microsoft.com/office/officeart/2005/8/layout/hList1"/>
    <dgm:cxn modelId="{188A60EB-CCFB-4D06-B201-AFC647DD4802}" type="presParOf" srcId="{54258B2B-90BD-4312-8815-9CE4560BA126}" destId="{6466B956-9C4B-45A6-AF96-6FAF18B40842}" srcOrd="1" destOrd="0" presId="urn:microsoft.com/office/officeart/2005/8/layout/hList1"/>
    <dgm:cxn modelId="{40700B77-86A3-42D0-8654-D1ACE3B609E9}" type="presParOf" srcId="{6ADE0CA2-143D-46CF-A681-470E3BD339E3}" destId="{FA027D56-6CE8-44FA-950C-D28BD12D90E3}" srcOrd="1" destOrd="0" presId="urn:microsoft.com/office/officeart/2005/8/layout/hList1"/>
    <dgm:cxn modelId="{5128AA12-8E97-4FAE-A172-07472834261C}" type="presParOf" srcId="{6ADE0CA2-143D-46CF-A681-470E3BD339E3}" destId="{169323D9-DC7B-49F3-B7D7-E2879464DDCA}" srcOrd="2" destOrd="0" presId="urn:microsoft.com/office/officeart/2005/8/layout/hList1"/>
    <dgm:cxn modelId="{310EA4BE-4970-43AD-92D0-F48922192604}" type="presParOf" srcId="{169323D9-DC7B-49F3-B7D7-E2879464DDCA}" destId="{E58496FE-49D2-40CC-B791-C4838071F708}" srcOrd="0" destOrd="0" presId="urn:microsoft.com/office/officeart/2005/8/layout/hList1"/>
    <dgm:cxn modelId="{280CE7E4-E9D4-4800-A1BD-4E70B10C6B57}" type="presParOf" srcId="{169323D9-DC7B-49F3-B7D7-E2879464DDCA}" destId="{D9872B7F-80A2-4FF5-91B4-F3F3EDB2151B}" srcOrd="1" destOrd="0" presId="urn:microsoft.com/office/officeart/2005/8/layout/hList1"/>
    <dgm:cxn modelId="{7E1DE579-9BEC-4BE3-BF69-56414A6B0D28}" type="presParOf" srcId="{6ADE0CA2-143D-46CF-A681-470E3BD339E3}" destId="{0D05E36C-B556-4186-A1EC-EE056FF56372}" srcOrd="3" destOrd="0" presId="urn:microsoft.com/office/officeart/2005/8/layout/hList1"/>
    <dgm:cxn modelId="{28C4BF73-2283-4C08-AEDD-A18E4D5B1B5D}" type="presParOf" srcId="{6ADE0CA2-143D-46CF-A681-470E3BD339E3}" destId="{FFFB9B1D-E739-42E0-863E-6D4E3FEB1C29}" srcOrd="4" destOrd="0" presId="urn:microsoft.com/office/officeart/2005/8/layout/hList1"/>
    <dgm:cxn modelId="{36310766-761E-4CBD-82D0-2938A1B6E4BB}" type="presParOf" srcId="{FFFB9B1D-E739-42E0-863E-6D4E3FEB1C29}" destId="{D90CDA9F-89C8-4353-A36E-06AE065E2B88}" srcOrd="0" destOrd="0" presId="urn:microsoft.com/office/officeart/2005/8/layout/hList1"/>
    <dgm:cxn modelId="{154929FD-C480-4B40-8FB3-A78C703ED303}" type="presParOf" srcId="{FFFB9B1D-E739-42E0-863E-6D4E3FEB1C29}" destId="{E8A329CB-A5FC-413E-BC79-0A99483C8E5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225E3-E06A-4778-A252-7BB2E916F3BC}">
      <dsp:nvSpPr>
        <dsp:cNvPr id="0" name=""/>
        <dsp:cNvSpPr/>
      </dsp:nvSpPr>
      <dsp:spPr>
        <a:xfrm>
          <a:off x="1651400" y="1949"/>
          <a:ext cx="3535909" cy="2121545"/>
        </a:xfrm>
        <a:prstGeom prst="rect">
          <a:avLst/>
        </a:prstGeom>
        <a:solidFill>
          <a:schemeClr val="tx1">
            <a:lumMod val="40000"/>
            <a:lumOff val="60000"/>
          </a:schemeClr>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Univers"/>
            </a:rPr>
            <a:t>Rappeler le contexte réglementaire et les impacts sur le financement des Entrepreneurs Individuels</a:t>
          </a:r>
        </a:p>
      </dsp:txBody>
      <dsp:txXfrm>
        <a:off x="1651400" y="1949"/>
        <a:ext cx="3535909" cy="2121545"/>
      </dsp:txXfrm>
    </dsp:sp>
    <dsp:sp modelId="{DFE0BF72-A8CD-42B2-A68F-7235962F4673}">
      <dsp:nvSpPr>
        <dsp:cNvPr id="0" name=""/>
        <dsp:cNvSpPr/>
      </dsp:nvSpPr>
      <dsp:spPr>
        <a:xfrm>
          <a:off x="5540901" y="1949"/>
          <a:ext cx="3535909" cy="2121545"/>
        </a:xfrm>
        <a:prstGeom prst="rect">
          <a:avLst/>
        </a:prstGeom>
        <a:solidFill>
          <a:schemeClr val="tx1">
            <a:lumMod val="40000"/>
            <a:lumOff val="60000"/>
          </a:schemeClr>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fr-FR" sz="1900" kern="1200">
              <a:latin typeface="Univers"/>
            </a:rPr>
            <a:t> Etablir des préconisations sur l'usage de la renonciation à la séparation des patrimoines professionnel et personnel</a:t>
          </a:r>
        </a:p>
      </dsp:txBody>
      <dsp:txXfrm>
        <a:off x="5540901" y="1949"/>
        <a:ext cx="3535909" cy="2121545"/>
      </dsp:txXfrm>
    </dsp:sp>
    <dsp:sp modelId="{6D1CE44E-D98A-4585-8C76-FB5F371DEE12}">
      <dsp:nvSpPr>
        <dsp:cNvPr id="0" name=""/>
        <dsp:cNvSpPr/>
      </dsp:nvSpPr>
      <dsp:spPr>
        <a:xfrm>
          <a:off x="1651400" y="2477085"/>
          <a:ext cx="3535909" cy="2121545"/>
        </a:xfrm>
        <a:prstGeom prst="rect">
          <a:avLst/>
        </a:prstGeom>
        <a:solidFill>
          <a:schemeClr val="tx1">
            <a:lumMod val="40000"/>
            <a:lumOff val="60000"/>
          </a:schemeClr>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latin typeface="Univers"/>
            </a:rPr>
            <a:t>Préciser les modalités opérationnelles de demande et de gestion des renonciations</a:t>
          </a:r>
        </a:p>
      </dsp:txBody>
      <dsp:txXfrm>
        <a:off x="1651400" y="2477085"/>
        <a:ext cx="3535909" cy="2121545"/>
      </dsp:txXfrm>
    </dsp:sp>
    <dsp:sp modelId="{C76818F6-34C7-4613-9A81-60A99C3DDF16}">
      <dsp:nvSpPr>
        <dsp:cNvPr id="0" name=""/>
        <dsp:cNvSpPr/>
      </dsp:nvSpPr>
      <dsp:spPr>
        <a:xfrm>
          <a:off x="5540901" y="2477085"/>
          <a:ext cx="3535909" cy="2121545"/>
        </a:xfrm>
        <a:prstGeom prst="rect">
          <a:avLst/>
        </a:prstGeom>
        <a:solidFill>
          <a:schemeClr val="tx1">
            <a:lumMod val="40000"/>
            <a:lumOff val="60000"/>
          </a:schemeClr>
        </a:solidFill>
        <a:ln w="12700" cap="flat" cmpd="sng" algn="ctr">
          <a:solidFill>
            <a:schemeClr val="lt1">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latin typeface="Univers"/>
            </a:rPr>
            <a:t>Inventorier la gamme de garanties avec lesquelles les financements aux EI peuvent être couverts en substitution et / ou complément de la renonciation</a:t>
          </a:r>
        </a:p>
      </dsp:txBody>
      <dsp:txXfrm>
        <a:off x="5540901" y="2477085"/>
        <a:ext cx="3535909" cy="2121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7D118-2D26-4BC7-ACAE-99E145E0F966}">
      <dsp:nvSpPr>
        <dsp:cNvPr id="0" name=""/>
        <dsp:cNvSpPr/>
      </dsp:nvSpPr>
      <dsp:spPr>
        <a:xfrm>
          <a:off x="2930" y="8878"/>
          <a:ext cx="2857625" cy="835200"/>
        </a:xfrm>
        <a:prstGeom prst="rect">
          <a:avLst/>
        </a:prstGeom>
        <a:solidFill>
          <a:srgbClr val="C00000"/>
        </a:solidFill>
        <a:ln w="25400" cap="flat" cmpd="sng" algn="ctr">
          <a:solidFill>
            <a:srgbClr val="581D7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r-FR" sz="1600" kern="1200" dirty="0">
              <a:solidFill>
                <a:srgbClr val="FFFFFF"/>
              </a:solidFill>
              <a:latin typeface="Univers"/>
              <a:ea typeface="+mn-ea"/>
              <a:cs typeface="+mn-cs"/>
            </a:rPr>
            <a:t>La renonciation</a:t>
          </a:r>
        </a:p>
      </dsp:txBody>
      <dsp:txXfrm>
        <a:off x="2930" y="8878"/>
        <a:ext cx="2857625" cy="835200"/>
      </dsp:txXfrm>
    </dsp:sp>
    <dsp:sp modelId="{6466B956-9C4B-45A6-AF96-6FAF18B40842}">
      <dsp:nvSpPr>
        <dsp:cNvPr id="0" name=""/>
        <dsp:cNvSpPr/>
      </dsp:nvSpPr>
      <dsp:spPr>
        <a:xfrm>
          <a:off x="2930" y="844078"/>
          <a:ext cx="2857625" cy="2865780"/>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fr-FR" sz="1200" kern="1200" dirty="0">
              <a:solidFill>
                <a:schemeClr val="tx1">
                  <a:lumMod val="75000"/>
                </a:schemeClr>
              </a:solidFill>
              <a:latin typeface="Univers"/>
              <a:ea typeface="+mn-ea"/>
              <a:cs typeface="+mn-cs"/>
            </a:rPr>
            <a:t>La banque peut demander au client de renoncer à cette séparation de son patrimoine professionnel et personnel</a:t>
          </a:r>
        </a:p>
        <a:p>
          <a:pPr marL="114300" lvl="1" indent="-114300" algn="l" defTabSz="533400">
            <a:lnSpc>
              <a:spcPct val="90000"/>
            </a:lnSpc>
            <a:spcBef>
              <a:spcPct val="0"/>
            </a:spcBef>
            <a:spcAft>
              <a:spcPct val="15000"/>
            </a:spcAft>
            <a:buChar char="•"/>
          </a:pPr>
          <a:endParaRPr lang="fr-FR" sz="1200" kern="1200" dirty="0">
            <a:solidFill>
              <a:schemeClr val="tx1">
                <a:lumMod val="75000"/>
              </a:schemeClr>
            </a:solidFill>
            <a:latin typeface="Univers"/>
            <a:ea typeface="+mn-ea"/>
            <a:cs typeface="+mn-cs"/>
          </a:endParaRPr>
        </a:p>
        <a:p>
          <a:pPr marL="228600" lvl="2" indent="-114300" algn="l" defTabSz="533400">
            <a:lnSpc>
              <a:spcPct val="90000"/>
            </a:lnSpc>
            <a:spcBef>
              <a:spcPct val="0"/>
            </a:spcBef>
            <a:spcAft>
              <a:spcPct val="15000"/>
            </a:spcAft>
            <a:buFont typeface="Courier New" panose="02070309020205020404" pitchFamily="49" charset="0"/>
            <a:buChar char="o"/>
          </a:pPr>
          <a:r>
            <a:rPr lang="fr-FR" sz="1200" kern="1200" dirty="0">
              <a:solidFill>
                <a:schemeClr val="tx1">
                  <a:lumMod val="75000"/>
                </a:schemeClr>
              </a:solidFill>
              <a:latin typeface="Univers"/>
              <a:ea typeface="+mn-ea"/>
              <a:cs typeface="+mn-cs"/>
              <a:sym typeface="Wingdings" panose="05000000000000000000" pitchFamily="2" charset="2"/>
            </a:rPr>
            <a:t>  Cette renonciation revient à restaurer le droit de gage général</a:t>
          </a:r>
          <a:endParaRPr lang="fr-FR" sz="1200" kern="1200" dirty="0">
            <a:solidFill>
              <a:schemeClr val="tx1">
                <a:lumMod val="75000"/>
              </a:schemeClr>
            </a:solidFill>
            <a:latin typeface="Univers"/>
            <a:ea typeface="+mn-ea"/>
            <a:cs typeface="+mn-cs"/>
          </a:endParaRPr>
        </a:p>
        <a:p>
          <a:pPr marL="228600" lvl="2" indent="-114300" algn="l" defTabSz="533400">
            <a:lnSpc>
              <a:spcPct val="90000"/>
            </a:lnSpc>
            <a:spcBef>
              <a:spcPct val="0"/>
            </a:spcBef>
            <a:spcAft>
              <a:spcPct val="15000"/>
            </a:spcAft>
            <a:buFont typeface="Courier New" panose="02070309020205020404" pitchFamily="49" charset="0"/>
            <a:buChar char="o"/>
          </a:pPr>
          <a:endParaRPr lang="fr-FR" sz="1200" kern="1200" dirty="0">
            <a:solidFill>
              <a:schemeClr val="tx1">
                <a:lumMod val="75000"/>
              </a:schemeClr>
            </a:solidFill>
            <a:latin typeface="Univers"/>
            <a:ea typeface="+mn-ea"/>
            <a:cs typeface="+mn-cs"/>
          </a:endParaRPr>
        </a:p>
        <a:p>
          <a:pPr marL="228600" lvl="2" indent="-114300" algn="l" defTabSz="533400">
            <a:lnSpc>
              <a:spcPct val="90000"/>
            </a:lnSpc>
            <a:spcBef>
              <a:spcPct val="0"/>
            </a:spcBef>
            <a:spcAft>
              <a:spcPct val="15000"/>
            </a:spcAft>
            <a:buFont typeface="Courier New" panose="02070309020205020404" pitchFamily="49" charset="0"/>
            <a:buChar char="o"/>
          </a:pPr>
          <a:r>
            <a:rPr lang="fr-FR" sz="1200" kern="1200" dirty="0">
              <a:solidFill>
                <a:schemeClr val="tx1">
                  <a:lumMod val="75000"/>
                </a:schemeClr>
              </a:solidFill>
              <a:latin typeface="Univers"/>
              <a:ea typeface="+mn-ea"/>
              <a:cs typeface="+mn-cs"/>
            </a:rPr>
            <a:t> S’il n’est </a:t>
          </a:r>
          <a:r>
            <a:rPr lang="fr-FR" sz="1200" b="1" kern="1200" dirty="0">
              <a:solidFill>
                <a:schemeClr val="tx1">
                  <a:lumMod val="75000"/>
                </a:schemeClr>
              </a:solidFill>
              <a:latin typeface="Univers"/>
              <a:ea typeface="+mn-ea"/>
              <a:cs typeface="+mn-cs"/>
            </a:rPr>
            <a:t>pas possible juridiquement de demander à l’EI de se porter caution </a:t>
          </a:r>
          <a:r>
            <a:rPr lang="fr-FR" sz="1200" kern="1200" dirty="0">
              <a:solidFill>
                <a:schemeClr val="tx1">
                  <a:lumMod val="75000"/>
                </a:schemeClr>
              </a:solidFill>
              <a:latin typeface="Univers"/>
              <a:ea typeface="+mn-ea"/>
              <a:cs typeface="+mn-cs"/>
            </a:rPr>
            <a:t>pour lui-même, une demande de renonciation pourrait être financièrement semblable à une caution</a:t>
          </a:r>
        </a:p>
      </dsp:txBody>
      <dsp:txXfrm>
        <a:off x="2930" y="844078"/>
        <a:ext cx="2857625" cy="2865780"/>
      </dsp:txXfrm>
    </dsp:sp>
    <dsp:sp modelId="{E58496FE-49D2-40CC-B791-C4838071F708}">
      <dsp:nvSpPr>
        <dsp:cNvPr id="0" name=""/>
        <dsp:cNvSpPr/>
      </dsp:nvSpPr>
      <dsp:spPr>
        <a:xfrm>
          <a:off x="3260624" y="8878"/>
          <a:ext cx="2857625" cy="835200"/>
        </a:xfrm>
        <a:prstGeom prst="rect">
          <a:avLst/>
        </a:prstGeom>
        <a:solidFill>
          <a:srgbClr val="C00000"/>
        </a:solidFill>
        <a:ln w="25400" cap="flat" cmpd="sng" algn="ctr">
          <a:solidFill>
            <a:srgbClr val="581D7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r-FR" sz="1600" kern="1200">
              <a:solidFill>
                <a:srgbClr val="FFFFFF"/>
              </a:solidFill>
              <a:latin typeface="Univers"/>
              <a:ea typeface="+mn-ea"/>
              <a:cs typeface="+mn-cs"/>
            </a:rPr>
            <a:t>Les suretés réelles</a:t>
          </a:r>
        </a:p>
      </dsp:txBody>
      <dsp:txXfrm>
        <a:off x="3260624" y="8878"/>
        <a:ext cx="2857625" cy="835200"/>
      </dsp:txXfrm>
    </dsp:sp>
    <dsp:sp modelId="{D9872B7F-80A2-4FF5-91B4-F3F3EDB2151B}">
      <dsp:nvSpPr>
        <dsp:cNvPr id="0" name=""/>
        <dsp:cNvSpPr/>
      </dsp:nvSpPr>
      <dsp:spPr>
        <a:xfrm>
          <a:off x="3260624" y="844078"/>
          <a:ext cx="2857625" cy="2865780"/>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rtl="0">
            <a:lnSpc>
              <a:spcPct val="90000"/>
            </a:lnSpc>
            <a:spcBef>
              <a:spcPct val="0"/>
            </a:spcBef>
            <a:spcAft>
              <a:spcPct val="15000"/>
            </a:spcAft>
            <a:buClr>
              <a:schemeClr val="tx1">
                <a:lumMod val="50000"/>
              </a:schemeClr>
            </a:buClr>
            <a:buChar char="•"/>
          </a:pPr>
          <a:r>
            <a:rPr lang="fr-FR" sz="1200" kern="1200" dirty="0">
              <a:solidFill>
                <a:srgbClr val="C00000"/>
              </a:solidFill>
              <a:latin typeface="Univers"/>
              <a:ea typeface="+mn-ea"/>
              <a:cs typeface="+mn-cs"/>
            </a:rPr>
            <a:t>EXCLUSIVEMENT</a:t>
          </a:r>
          <a:r>
            <a:rPr lang="fr-FR" sz="1200" kern="1200" dirty="0">
              <a:solidFill>
                <a:srgbClr val="000000">
                  <a:hueOff val="0"/>
                  <a:satOff val="0"/>
                  <a:lumOff val="0"/>
                  <a:alphaOff val="0"/>
                </a:srgbClr>
              </a:solidFill>
              <a:latin typeface="Univers"/>
              <a:ea typeface="+mn-ea"/>
              <a:cs typeface="+mn-cs"/>
            </a:rPr>
            <a:t> en </a:t>
          </a:r>
          <a:r>
            <a:rPr lang="fr-FR" sz="1200" kern="1200" dirty="0">
              <a:solidFill>
                <a:srgbClr val="C00000"/>
              </a:solidFill>
              <a:latin typeface="Univers"/>
              <a:ea typeface="+mn-ea"/>
              <a:cs typeface="+mn-cs"/>
            </a:rPr>
            <a:t>ALTERNATIVE</a:t>
          </a:r>
          <a:r>
            <a:rPr lang="fr-FR" sz="1200" kern="1200" dirty="0">
              <a:solidFill>
                <a:srgbClr val="FF0000"/>
              </a:solidFill>
              <a:latin typeface="Univers"/>
              <a:ea typeface="+mn-ea"/>
              <a:cs typeface="+mn-cs"/>
            </a:rPr>
            <a:t> </a:t>
          </a:r>
          <a:r>
            <a:rPr lang="fr-FR" sz="1200" kern="1200" dirty="0">
              <a:solidFill>
                <a:srgbClr val="000000">
                  <a:hueOff val="0"/>
                  <a:satOff val="0"/>
                  <a:lumOff val="0"/>
                  <a:alphaOff val="0"/>
                </a:srgbClr>
              </a:solidFill>
              <a:latin typeface="Univers"/>
              <a:ea typeface="+mn-ea"/>
              <a:cs typeface="+mn-cs"/>
            </a:rPr>
            <a:t>à la </a:t>
          </a:r>
          <a:r>
            <a:rPr lang="fr-FR" sz="1200" kern="1200" dirty="0">
              <a:solidFill>
                <a:schemeClr val="tx1">
                  <a:lumMod val="75000"/>
                </a:schemeClr>
              </a:solidFill>
              <a:latin typeface="Univers"/>
              <a:ea typeface="+mn-ea"/>
              <a:cs typeface="+mn-cs"/>
            </a:rPr>
            <a:t>renonciation, pour des suretés réelles qui porteraient sur le patrimoine </a:t>
          </a:r>
          <a:r>
            <a:rPr lang="fr-FR" sz="1200" b="1" kern="1200" dirty="0">
              <a:solidFill>
                <a:schemeClr val="tx1">
                  <a:lumMod val="75000"/>
                </a:schemeClr>
              </a:solidFill>
              <a:latin typeface="Univers"/>
              <a:ea typeface="+mn-ea"/>
              <a:cs typeface="+mn-cs"/>
            </a:rPr>
            <a:t>personnel</a:t>
          </a:r>
          <a:r>
            <a:rPr lang="fr-FR" sz="1200" kern="1200" dirty="0">
              <a:solidFill>
                <a:schemeClr val="tx1">
                  <a:lumMod val="75000"/>
                </a:schemeClr>
              </a:solidFill>
              <a:latin typeface="Univers"/>
              <a:ea typeface="+mn-ea"/>
              <a:cs typeface="+mn-cs"/>
            </a:rPr>
            <a:t> de l’EI</a:t>
          </a:r>
        </a:p>
        <a:p>
          <a:pPr marL="114300" lvl="1" indent="-114300" algn="l" defTabSz="533400" rtl="0">
            <a:lnSpc>
              <a:spcPct val="90000"/>
            </a:lnSpc>
            <a:spcBef>
              <a:spcPct val="0"/>
            </a:spcBef>
            <a:spcAft>
              <a:spcPct val="15000"/>
            </a:spcAft>
            <a:buChar char="•"/>
          </a:pPr>
          <a:endParaRPr lang="fr-FR" sz="1200" kern="1200" dirty="0">
            <a:solidFill>
              <a:schemeClr val="tx1">
                <a:lumMod val="75000"/>
              </a:schemeClr>
            </a:solidFill>
            <a:latin typeface="Univers"/>
            <a:ea typeface="+mn-ea"/>
            <a:cs typeface="+mn-cs"/>
          </a:endParaRPr>
        </a:p>
        <a:p>
          <a:pPr marL="114300" lvl="1" indent="-114300" algn="l" defTabSz="533400" rtl="0">
            <a:lnSpc>
              <a:spcPct val="90000"/>
            </a:lnSpc>
            <a:spcBef>
              <a:spcPct val="0"/>
            </a:spcBef>
            <a:spcAft>
              <a:spcPct val="15000"/>
            </a:spcAft>
            <a:buChar char="•"/>
          </a:pPr>
          <a:endParaRPr lang="fr-FR" sz="1200" kern="1200" dirty="0">
            <a:solidFill>
              <a:schemeClr val="tx1">
                <a:lumMod val="75000"/>
              </a:schemeClr>
            </a:solidFill>
            <a:latin typeface="Univers"/>
            <a:ea typeface="+mn-ea"/>
            <a:cs typeface="+mn-cs"/>
          </a:endParaRPr>
        </a:p>
        <a:p>
          <a:pPr marL="114300" lvl="1" indent="-114300" algn="l" defTabSz="533400" rtl="0">
            <a:lnSpc>
              <a:spcPct val="90000"/>
            </a:lnSpc>
            <a:spcBef>
              <a:spcPct val="0"/>
            </a:spcBef>
            <a:spcAft>
              <a:spcPct val="15000"/>
            </a:spcAft>
            <a:buChar char="•"/>
          </a:pPr>
          <a:r>
            <a:rPr lang="fr-FR" sz="1200" kern="1200" dirty="0">
              <a:solidFill>
                <a:schemeClr val="tx1">
                  <a:lumMod val="75000"/>
                </a:schemeClr>
              </a:solidFill>
              <a:latin typeface="Univers"/>
              <a:ea typeface="+mn-ea"/>
              <a:cs typeface="+mn-cs"/>
            </a:rPr>
            <a:t>En alternative OU en complément à la renonciation pour des suretés réelles qui porteraient sur le patrimoine </a:t>
          </a:r>
          <a:r>
            <a:rPr lang="fr-FR" sz="1200" b="1" kern="1200" dirty="0">
              <a:solidFill>
                <a:schemeClr val="tx1">
                  <a:lumMod val="75000"/>
                </a:schemeClr>
              </a:solidFill>
              <a:latin typeface="Univers"/>
              <a:ea typeface="+mn-ea"/>
              <a:cs typeface="+mn-cs"/>
            </a:rPr>
            <a:t>professionnel</a:t>
          </a:r>
          <a:r>
            <a:rPr lang="fr-FR" sz="1200" kern="1200" dirty="0">
              <a:solidFill>
                <a:schemeClr val="tx1">
                  <a:lumMod val="75000"/>
                </a:schemeClr>
              </a:solidFill>
              <a:latin typeface="Univers"/>
              <a:ea typeface="+mn-ea"/>
              <a:cs typeface="+mn-cs"/>
            </a:rPr>
            <a:t> de l’EI</a:t>
          </a:r>
        </a:p>
      </dsp:txBody>
      <dsp:txXfrm>
        <a:off x="3260624" y="844078"/>
        <a:ext cx="2857625" cy="2865780"/>
      </dsp:txXfrm>
    </dsp:sp>
    <dsp:sp modelId="{D90CDA9F-89C8-4353-A36E-06AE065E2B88}">
      <dsp:nvSpPr>
        <dsp:cNvPr id="0" name=""/>
        <dsp:cNvSpPr/>
      </dsp:nvSpPr>
      <dsp:spPr>
        <a:xfrm>
          <a:off x="6518318" y="8878"/>
          <a:ext cx="2857625" cy="835200"/>
        </a:xfrm>
        <a:prstGeom prst="rect">
          <a:avLst/>
        </a:prstGeom>
        <a:solidFill>
          <a:srgbClr val="C00000"/>
        </a:solidFill>
        <a:ln w="25400" cap="flat" cmpd="sng" algn="ctr">
          <a:solidFill>
            <a:srgbClr val="581D7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rtl="0">
            <a:lnSpc>
              <a:spcPct val="90000"/>
            </a:lnSpc>
            <a:spcBef>
              <a:spcPct val="0"/>
            </a:spcBef>
            <a:spcAft>
              <a:spcPct val="35000"/>
            </a:spcAft>
            <a:buNone/>
          </a:pPr>
          <a:r>
            <a:rPr lang="fr-FR" sz="1600" kern="1200">
              <a:solidFill>
                <a:srgbClr val="FFFFFF"/>
              </a:solidFill>
              <a:latin typeface="Univers"/>
              <a:ea typeface="+mn-ea"/>
              <a:cs typeface="+mn-cs"/>
            </a:rPr>
            <a:t>Le cautionnement et les garanties du FEI </a:t>
          </a:r>
        </a:p>
      </dsp:txBody>
      <dsp:txXfrm>
        <a:off x="6518318" y="8878"/>
        <a:ext cx="2857625" cy="835200"/>
      </dsp:txXfrm>
    </dsp:sp>
    <dsp:sp modelId="{E8A329CB-A5FC-413E-BC79-0A99483C8E51}">
      <dsp:nvSpPr>
        <dsp:cNvPr id="0" name=""/>
        <dsp:cNvSpPr/>
      </dsp:nvSpPr>
      <dsp:spPr>
        <a:xfrm>
          <a:off x="6521249" y="852956"/>
          <a:ext cx="2857625" cy="2865780"/>
        </a:xfrm>
        <a:prstGeom prst="rect">
          <a:avLst/>
        </a:prstGeom>
        <a:solidFill>
          <a:schemeClr val="bg1">
            <a:lumMod val="95000"/>
            <a:alpha val="90000"/>
          </a:schemeClr>
        </a:solidFill>
        <a:ln w="25400" cap="flat" cmpd="sng" algn="ctr">
          <a:solidFill>
            <a:srgbClr val="581D7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ctr" anchorCtr="0">
          <a:noAutofit/>
        </a:bodyPr>
        <a:lstStyle/>
        <a:p>
          <a:pPr marL="114300" lvl="1" indent="-114300" algn="l" defTabSz="533400" rtl="0">
            <a:lnSpc>
              <a:spcPct val="90000"/>
            </a:lnSpc>
            <a:spcBef>
              <a:spcPct val="0"/>
            </a:spcBef>
            <a:spcAft>
              <a:spcPct val="15000"/>
            </a:spcAft>
            <a:buChar char="•"/>
          </a:pPr>
          <a:r>
            <a:rPr lang="fr-FR" sz="1200" kern="1200" dirty="0">
              <a:solidFill>
                <a:schemeClr val="tx1">
                  <a:lumMod val="75000"/>
                </a:schemeClr>
              </a:solidFill>
              <a:latin typeface="Univers"/>
              <a:ea typeface="+mn-ea"/>
              <a:cs typeface="+mn-cs"/>
            </a:rPr>
            <a:t>Le recours aux organismes de cautions et aux garanties du FEI est envisageable en complément ou en alternative à la renonciation et/ou aux suretés réelles</a:t>
          </a:r>
        </a:p>
      </dsp:txBody>
      <dsp:txXfrm>
        <a:off x="6521249" y="852956"/>
        <a:ext cx="2857625" cy="286578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16/05/2022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16/05/2022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3238663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3362416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2970906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3300976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3920401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418274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1897147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3122869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2126073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3115157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20</a:t>
            </a:fld>
            <a:endParaRPr lang="fr-FR"/>
          </a:p>
        </p:txBody>
      </p:sp>
    </p:spTree>
    <p:extLst>
      <p:ext uri="{BB962C8B-B14F-4D97-AF65-F5344CB8AC3E}">
        <p14:creationId xmlns:p14="http://schemas.microsoft.com/office/powerpoint/2010/main" val="141909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27</a:t>
            </a:fld>
            <a:endParaRPr lang="fr-FR"/>
          </a:p>
        </p:txBody>
      </p:sp>
    </p:spTree>
    <p:extLst>
      <p:ext uri="{BB962C8B-B14F-4D97-AF65-F5344CB8AC3E}">
        <p14:creationId xmlns:p14="http://schemas.microsoft.com/office/powerpoint/2010/main" val="3432502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35</a:t>
            </a:fld>
            <a:endParaRPr lang="fr-FR"/>
          </a:p>
        </p:txBody>
      </p:sp>
    </p:spTree>
    <p:extLst>
      <p:ext uri="{BB962C8B-B14F-4D97-AF65-F5344CB8AC3E}">
        <p14:creationId xmlns:p14="http://schemas.microsoft.com/office/powerpoint/2010/main" val="3155333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37</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38</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16 mai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16 mai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16 mai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16 mai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16 mai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16 mai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chor="ctr">
            <a:normAutofit/>
          </a:bodyPr>
          <a:lstStyle>
            <a:lvl1pPr marL="0" indent="0" algn="l">
              <a:buNone/>
              <a:defRPr sz="2133" b="0" i="0" baseline="0">
                <a:solidFill>
                  <a:srgbClr val="B24388"/>
                </a:solidFill>
                <a:latin typeface="Univers"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701936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chor="ctr">
            <a:normAutofit/>
          </a:bodyPr>
          <a:lstStyle>
            <a:lvl1pPr marL="0" indent="0" algn="l">
              <a:buNone/>
              <a:defRPr sz="2133" b="0" i="0" baseline="0">
                <a:solidFill>
                  <a:srgbClr val="B24388"/>
                </a:solidFill>
                <a:latin typeface="Univers"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69559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a:blip r:embed="rId2" cstate="print">
            <a:duotone>
              <a:srgbClr val="E7E6E6">
                <a:shade val="45000"/>
                <a:satMod val="135000"/>
              </a:srgbClr>
              <a:prstClr val="white"/>
            </a:duotone>
            <a:extLst>
              <a:ext uri="{28A0092B-C50C-407E-A947-70E740481C1C}">
                <a14:useLocalDpi xmlns:a14="http://schemas.microsoft.com/office/drawing/2010/main" val="0"/>
              </a:ext>
            </a:extLst>
          </a:blip>
          <a:stretch>
            <a:fillRect/>
          </a:stretch>
        </p:blipFill>
        <p:spPr>
          <a:xfrm>
            <a:off x="10731708" y="339915"/>
            <a:ext cx="1145507" cy="1147037"/>
          </a:xfrm>
          <a:prstGeom prst="rect">
            <a:avLst/>
          </a:prstGeom>
        </p:spPr>
      </p:pic>
    </p:spTree>
    <p:extLst>
      <p:ext uri="{BB962C8B-B14F-4D97-AF65-F5344CB8AC3E}">
        <p14:creationId xmlns:p14="http://schemas.microsoft.com/office/powerpoint/2010/main" val="2118095926"/>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16 mai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 id="2147483744" r:id="rId18"/>
    <p:sldLayoutId id="2147483781" r:id="rId19"/>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www.economie.gouv.fr/20-nouvelles-mesures-soutien-independants" TargetMode="External"/><Relationship Id="rId5" Type="http://schemas.openxmlformats.org/officeDocument/2006/relationships/image" Target="../media/image16.png"/><Relationship Id="rId4" Type="http://schemas.openxmlformats.org/officeDocument/2006/relationships/hyperlink" Target="https://www.economie.gouv.fr/files/files/directions_services/covid19-soutien-entreprises/20210916_DP_Plan_independants.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dirty="0">
                <a:solidFill>
                  <a:srgbClr val="D7000F"/>
                </a:solidFill>
                <a:effectLst>
                  <a:outerShdw blurRad="50800" dist="38100" dir="2700000" algn="tl" rotWithShape="0">
                    <a:prstClr val="black">
                      <a:alpha val="40000"/>
                    </a:prstClr>
                  </a:outerShdw>
                </a:effectLst>
              </a:rPr>
              <a:t>REFORME DES INDEPENDANTS</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3" y="2835170"/>
            <a:ext cx="10903745" cy="900000"/>
          </a:xfrm>
        </p:spPr>
        <p:txBody>
          <a:bodyPr/>
          <a:lstStyle/>
          <a:p>
            <a:r>
              <a:rPr lang="fr-FR" sz="2400" dirty="0"/>
              <a:t>Impacts sur le financement des Entrepreneurs Individuels et sur les garanties  </a:t>
            </a:r>
          </a:p>
          <a:p>
            <a:br>
              <a:rPr lang="fr-FR" dirty="0"/>
            </a:b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1110206" y="4061199"/>
            <a:ext cx="2520000" cy="540000"/>
          </a:xfrm>
        </p:spPr>
        <p:txBody>
          <a:bodyPr/>
          <a:lstStyle/>
          <a:p>
            <a:r>
              <a:rPr lang="fr-FR" dirty="0"/>
              <a:t>15 mai 2022</a:t>
            </a:r>
          </a:p>
        </p:txBody>
      </p:sp>
      <p:pic>
        <p:nvPicPr>
          <p:cNvPr id="6" name="Image 5">
            <a:extLst>
              <a:ext uri="{FF2B5EF4-FFF2-40B4-BE49-F238E27FC236}">
                <a16:creationId xmlns:a16="http://schemas.microsoft.com/office/drawing/2014/main" id="{29B4CE15-2AFC-4661-B549-24AE1B662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99217">
            <a:off x="10210698" y="618579"/>
            <a:ext cx="1382954" cy="1384802"/>
          </a:xfrm>
          <a:prstGeom prst="rect">
            <a:avLst/>
          </a:prstGeom>
        </p:spPr>
      </p:pic>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dirty="0"/>
              <a:t>CHIFFRES CLES</a:t>
            </a:r>
          </a:p>
        </p:txBody>
      </p:sp>
      <p:sp>
        <p:nvSpPr>
          <p:cNvPr id="3" name="Espace réservé du texte 2"/>
          <p:cNvSpPr>
            <a:spLocks noGrp="1"/>
          </p:cNvSpPr>
          <p:nvPr>
            <p:ph type="body" sz="quarter" idx="12"/>
          </p:nvPr>
        </p:nvSpPr>
        <p:spPr>
          <a:xfrm>
            <a:off x="1195407" y="934142"/>
            <a:ext cx="10272131" cy="384043"/>
          </a:xfrm>
        </p:spPr>
        <p:txBody>
          <a:bodyPr>
            <a:normAutofit/>
          </a:bodyPr>
          <a:lstStyle/>
          <a:p>
            <a:r>
              <a:rPr lang="fr-FR" dirty="0">
                <a:solidFill>
                  <a:schemeClr val="tx1">
                    <a:lumMod val="75000"/>
                  </a:schemeClr>
                </a:solidFill>
              </a:rPr>
              <a:t>Les Indépendants en France et la position de la Caisse d’Epargne</a:t>
            </a:r>
          </a:p>
        </p:txBody>
      </p:sp>
      <p:sp>
        <p:nvSpPr>
          <p:cNvPr id="6" name="Shape 190"/>
          <p:cNvSpPr txBox="1">
            <a:spLocks/>
          </p:cNvSpPr>
          <p:nvPr/>
        </p:nvSpPr>
        <p:spPr>
          <a:xfrm>
            <a:off x="1123392" y="1395424"/>
            <a:ext cx="1425968" cy="553998"/>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defRPr/>
            </a:pPr>
            <a:r>
              <a:rPr lang="en" sz="3600" kern="0" spc="-300" dirty="0">
                <a:solidFill>
                  <a:srgbClr val="581D74"/>
                </a:solidFill>
                <a:latin typeface="Arial" panose="020B0604020202020204"/>
                <a:ea typeface="Cabin"/>
                <a:cs typeface="Cabin"/>
                <a:sym typeface="Cabin"/>
              </a:rPr>
              <a:t>1,98</a:t>
            </a:r>
          </a:p>
        </p:txBody>
      </p:sp>
      <p:sp>
        <p:nvSpPr>
          <p:cNvPr id="7" name="Shape 190"/>
          <p:cNvSpPr txBox="1">
            <a:spLocks/>
          </p:cNvSpPr>
          <p:nvPr/>
        </p:nvSpPr>
        <p:spPr>
          <a:xfrm>
            <a:off x="1200421" y="1903266"/>
            <a:ext cx="2011769" cy="654025"/>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lnSpc>
                <a:spcPts val="1733"/>
              </a:lnSpc>
              <a:defRPr/>
            </a:pPr>
            <a:r>
              <a:rPr lang="fr-FR" sz="1733" kern="0" cap="none" dirty="0">
                <a:solidFill>
                  <a:srgbClr val="000000"/>
                </a:solidFill>
                <a:ea typeface="Cabin"/>
                <a:cs typeface="Cabin"/>
                <a:sym typeface="Cabin"/>
              </a:rPr>
              <a:t>m</a:t>
            </a:r>
            <a:r>
              <a:rPr lang="en" sz="1733" kern="0" cap="none" dirty="0">
                <a:solidFill>
                  <a:srgbClr val="000000"/>
                </a:solidFill>
                <a:ea typeface="Cabin"/>
                <a:cs typeface="Cabin"/>
                <a:sym typeface="Cabin"/>
              </a:rPr>
              <a:t>illions </a:t>
            </a:r>
          </a:p>
          <a:p>
            <a:pPr algn="l" defTabSz="1219170">
              <a:lnSpc>
                <a:spcPts val="1733"/>
              </a:lnSpc>
              <a:defRPr/>
            </a:pPr>
            <a:r>
              <a:rPr lang="fr-FR" sz="1733" kern="0" cap="none" dirty="0">
                <a:solidFill>
                  <a:srgbClr val="000000"/>
                </a:solidFill>
                <a:ea typeface="Cabin"/>
                <a:cs typeface="Cabin"/>
                <a:sym typeface="Cabin"/>
              </a:rPr>
              <a:t>d</a:t>
            </a:r>
            <a:r>
              <a:rPr lang="en" sz="1733" kern="0" cap="none" dirty="0">
                <a:solidFill>
                  <a:srgbClr val="000000"/>
                </a:solidFill>
                <a:ea typeface="Cabin"/>
                <a:cs typeface="Cabin"/>
                <a:sym typeface="Cabin"/>
              </a:rPr>
              <a:t>’Entreprises</a:t>
            </a:r>
          </a:p>
          <a:p>
            <a:pPr algn="l" defTabSz="1219170">
              <a:lnSpc>
                <a:spcPts val="1733"/>
              </a:lnSpc>
              <a:defRPr/>
            </a:pPr>
            <a:r>
              <a:rPr lang="en" sz="1733" kern="0" cap="none" dirty="0">
                <a:solidFill>
                  <a:srgbClr val="000000"/>
                </a:solidFill>
                <a:ea typeface="Cabin"/>
                <a:cs typeface="Cabin"/>
                <a:sym typeface="Cabin"/>
              </a:rPr>
              <a:t>Individuelles en France</a:t>
            </a:r>
          </a:p>
        </p:txBody>
      </p:sp>
      <p:grpSp>
        <p:nvGrpSpPr>
          <p:cNvPr id="8" name="Groupe 7"/>
          <p:cNvGrpSpPr/>
          <p:nvPr/>
        </p:nvGrpSpPr>
        <p:grpSpPr>
          <a:xfrm>
            <a:off x="9193593" y="1478851"/>
            <a:ext cx="2279051" cy="1496039"/>
            <a:chOff x="2947925" y="3127789"/>
            <a:chExt cx="1709288" cy="1122029"/>
          </a:xfrm>
        </p:grpSpPr>
        <p:sp>
          <p:nvSpPr>
            <p:cNvPr id="9" name="Shape 190"/>
            <p:cNvSpPr txBox="1">
              <a:spLocks/>
            </p:cNvSpPr>
            <p:nvPr/>
          </p:nvSpPr>
          <p:spPr>
            <a:xfrm>
              <a:off x="2947925" y="3127789"/>
              <a:ext cx="1149257" cy="769490"/>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defRPr/>
              </a:pPr>
              <a:r>
                <a:rPr lang="en" sz="6667" kern="0" spc="-467" dirty="0">
                  <a:solidFill>
                    <a:srgbClr val="EAB818"/>
                  </a:solidFill>
                  <a:latin typeface="Arial" panose="020B0604020202020204"/>
                  <a:ea typeface="Cabin"/>
                  <a:cs typeface="Cabin"/>
                  <a:sym typeface="Cabin"/>
                </a:rPr>
                <a:t>40%</a:t>
              </a:r>
            </a:p>
          </p:txBody>
        </p:sp>
        <p:sp>
          <p:nvSpPr>
            <p:cNvPr id="10" name="Shape 190"/>
            <p:cNvSpPr txBox="1">
              <a:spLocks/>
            </p:cNvSpPr>
            <p:nvPr/>
          </p:nvSpPr>
          <p:spPr>
            <a:xfrm>
              <a:off x="2995700" y="3922805"/>
              <a:ext cx="1661513" cy="327013"/>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lnSpc>
                  <a:spcPts val="1733"/>
                </a:lnSpc>
                <a:defRPr/>
              </a:pPr>
              <a:r>
                <a:rPr lang="fr-FR" sz="1733" kern="0" cap="none" dirty="0">
                  <a:solidFill>
                    <a:srgbClr val="000000"/>
                  </a:solidFill>
                  <a:ea typeface="Cabin"/>
                  <a:cs typeface="Cabin"/>
                  <a:sym typeface="Cabin"/>
                </a:rPr>
                <a:t>D</a:t>
              </a:r>
              <a:r>
                <a:rPr lang="en" sz="1733" kern="0" cap="none" dirty="0">
                  <a:solidFill>
                    <a:srgbClr val="000000"/>
                  </a:solidFill>
                  <a:ea typeface="Cabin"/>
                  <a:cs typeface="Cabin"/>
                  <a:sym typeface="Cabin"/>
                </a:rPr>
                <a:t>e notre portefeuille PRO</a:t>
              </a:r>
            </a:p>
            <a:p>
              <a:pPr algn="l" defTabSz="1219170">
                <a:lnSpc>
                  <a:spcPts val="1733"/>
                </a:lnSpc>
                <a:defRPr/>
              </a:pPr>
              <a:r>
                <a:rPr lang="en" sz="1733" kern="0" cap="none" dirty="0">
                  <a:solidFill>
                    <a:srgbClr val="000000"/>
                  </a:solidFill>
                  <a:ea typeface="Cabin"/>
                  <a:cs typeface="Cabin"/>
                  <a:sym typeface="Cabin"/>
                </a:rPr>
                <a:t>164 000  clients</a:t>
              </a:r>
            </a:p>
          </p:txBody>
        </p:sp>
      </p:grpSp>
      <p:grpSp>
        <p:nvGrpSpPr>
          <p:cNvPr id="11" name="Groupe 10"/>
          <p:cNvGrpSpPr/>
          <p:nvPr/>
        </p:nvGrpSpPr>
        <p:grpSpPr>
          <a:xfrm>
            <a:off x="1622082" y="5082052"/>
            <a:ext cx="2107901" cy="1137127"/>
            <a:chOff x="5263863" y="1509830"/>
            <a:chExt cx="1580926" cy="852845"/>
          </a:xfrm>
        </p:grpSpPr>
        <p:sp>
          <p:nvSpPr>
            <p:cNvPr id="12" name="Shape 190"/>
            <p:cNvSpPr txBox="1">
              <a:spLocks/>
            </p:cNvSpPr>
            <p:nvPr/>
          </p:nvSpPr>
          <p:spPr>
            <a:xfrm>
              <a:off x="5263863" y="1509830"/>
              <a:ext cx="850220" cy="769490"/>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defRPr/>
              </a:pPr>
              <a:r>
                <a:rPr lang="en" sz="6667" kern="0" spc="-467" dirty="0">
                  <a:solidFill>
                    <a:srgbClr val="DB4B4B"/>
                  </a:solidFill>
                  <a:latin typeface="Arial" panose="020B0604020202020204"/>
                  <a:ea typeface="Cabin"/>
                  <a:cs typeface="Cabin"/>
                  <a:sym typeface="Cabin"/>
                </a:rPr>
                <a:t>1,3</a:t>
              </a:r>
            </a:p>
          </p:txBody>
        </p:sp>
        <p:sp>
          <p:nvSpPr>
            <p:cNvPr id="13" name="Shape 190"/>
            <p:cNvSpPr txBox="1">
              <a:spLocks/>
            </p:cNvSpPr>
            <p:nvPr/>
          </p:nvSpPr>
          <p:spPr>
            <a:xfrm>
              <a:off x="5357603" y="2199169"/>
              <a:ext cx="1487186" cy="163506"/>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defTabSz="1219170">
                <a:lnSpc>
                  <a:spcPts val="1733"/>
                </a:lnSpc>
                <a:defRPr/>
              </a:pPr>
              <a:r>
                <a:rPr lang="fr-FR" sz="1733" kern="0" cap="none" dirty="0">
                  <a:solidFill>
                    <a:srgbClr val="000000"/>
                  </a:solidFill>
                  <a:ea typeface="Cabin"/>
                  <a:cs typeface="Cabin"/>
                  <a:sym typeface="Cabin"/>
                </a:rPr>
                <a:t>Milliard d’encours MLT</a:t>
              </a:r>
              <a:endParaRPr lang="en" sz="1733" kern="0" cap="none" dirty="0">
                <a:solidFill>
                  <a:srgbClr val="000000"/>
                </a:solidFill>
                <a:ea typeface="Cabin"/>
                <a:cs typeface="Cabin"/>
                <a:sym typeface="Cabin"/>
              </a:endParaRPr>
            </a:p>
          </p:txBody>
        </p:sp>
      </p:grpSp>
      <p:grpSp>
        <p:nvGrpSpPr>
          <p:cNvPr id="21" name="Groupe 20"/>
          <p:cNvGrpSpPr/>
          <p:nvPr/>
        </p:nvGrpSpPr>
        <p:grpSpPr>
          <a:xfrm>
            <a:off x="380177" y="1643833"/>
            <a:ext cx="660347" cy="574895"/>
            <a:chOff x="2938463" y="1712913"/>
            <a:chExt cx="846137" cy="787400"/>
          </a:xfrm>
        </p:grpSpPr>
        <p:sp>
          <p:nvSpPr>
            <p:cNvPr id="22" name="Freeform 5"/>
            <p:cNvSpPr>
              <a:spLocks/>
            </p:cNvSpPr>
            <p:nvPr/>
          </p:nvSpPr>
          <p:spPr bwMode="auto">
            <a:xfrm>
              <a:off x="3295650" y="1816101"/>
              <a:ext cx="244475" cy="112713"/>
            </a:xfrm>
            <a:custGeom>
              <a:avLst/>
              <a:gdLst>
                <a:gd name="T0" fmla="*/ 0 w 76"/>
                <a:gd name="T1" fmla="*/ 16 h 35"/>
                <a:gd name="T2" fmla="*/ 65 w 76"/>
                <a:gd name="T3" fmla="*/ 0 h 35"/>
                <a:gd name="T4" fmla="*/ 64 w 76"/>
                <a:gd name="T5" fmla="*/ 16 h 35"/>
                <a:gd name="T6" fmla="*/ 76 w 76"/>
                <a:gd name="T7" fmla="*/ 12 h 35"/>
              </a:gdLst>
              <a:ahLst/>
              <a:cxnLst>
                <a:cxn ang="0">
                  <a:pos x="T0" y="T1"/>
                </a:cxn>
                <a:cxn ang="0">
                  <a:pos x="T2" y="T3"/>
                </a:cxn>
                <a:cxn ang="0">
                  <a:pos x="T4" y="T5"/>
                </a:cxn>
                <a:cxn ang="0">
                  <a:pos x="T6" y="T7"/>
                </a:cxn>
              </a:cxnLst>
              <a:rect l="0" t="0" r="r" b="b"/>
              <a:pathLst>
                <a:path w="76" h="35">
                  <a:moveTo>
                    <a:pt x="0" y="16"/>
                  </a:moveTo>
                  <a:cubicBezTo>
                    <a:pt x="0" y="16"/>
                    <a:pt x="38" y="35"/>
                    <a:pt x="65" y="0"/>
                  </a:cubicBezTo>
                  <a:cubicBezTo>
                    <a:pt x="65" y="0"/>
                    <a:pt x="68" y="7"/>
                    <a:pt x="64" y="16"/>
                  </a:cubicBezTo>
                  <a:cubicBezTo>
                    <a:pt x="64" y="16"/>
                    <a:pt x="70" y="19"/>
                    <a:pt x="76" y="12"/>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3" name="Freeform 6"/>
            <p:cNvSpPr>
              <a:spLocks/>
            </p:cNvSpPr>
            <p:nvPr/>
          </p:nvSpPr>
          <p:spPr bwMode="auto">
            <a:xfrm>
              <a:off x="3211513" y="1712913"/>
              <a:ext cx="215900" cy="466725"/>
            </a:xfrm>
            <a:custGeom>
              <a:avLst/>
              <a:gdLst>
                <a:gd name="T0" fmla="*/ 67 w 67"/>
                <a:gd name="T1" fmla="*/ 145 h 145"/>
                <a:gd name="T2" fmla="*/ 21 w 67"/>
                <a:gd name="T3" fmla="*/ 104 h 145"/>
                <a:gd name="T4" fmla="*/ 11 w 67"/>
                <a:gd name="T5" fmla="*/ 94 h 145"/>
                <a:gd name="T6" fmla="*/ 18 w 67"/>
                <a:gd name="T7" fmla="*/ 81 h 145"/>
                <a:gd name="T8" fmla="*/ 64 w 67"/>
                <a:gd name="T9" fmla="*/ 0 h 145"/>
              </a:gdLst>
              <a:ahLst/>
              <a:cxnLst>
                <a:cxn ang="0">
                  <a:pos x="T0" y="T1"/>
                </a:cxn>
                <a:cxn ang="0">
                  <a:pos x="T2" y="T3"/>
                </a:cxn>
                <a:cxn ang="0">
                  <a:pos x="T4" y="T5"/>
                </a:cxn>
                <a:cxn ang="0">
                  <a:pos x="T6" y="T7"/>
                </a:cxn>
                <a:cxn ang="0">
                  <a:pos x="T8" y="T9"/>
                </a:cxn>
              </a:cxnLst>
              <a:rect l="0" t="0" r="r" b="b"/>
              <a:pathLst>
                <a:path w="67" h="145">
                  <a:moveTo>
                    <a:pt x="67" y="145"/>
                  </a:moveTo>
                  <a:cubicBezTo>
                    <a:pt x="33" y="145"/>
                    <a:pt x="21" y="104"/>
                    <a:pt x="21" y="104"/>
                  </a:cubicBezTo>
                  <a:cubicBezTo>
                    <a:pt x="21" y="104"/>
                    <a:pt x="13" y="105"/>
                    <a:pt x="11" y="94"/>
                  </a:cubicBezTo>
                  <a:cubicBezTo>
                    <a:pt x="9" y="84"/>
                    <a:pt x="18" y="81"/>
                    <a:pt x="18" y="81"/>
                  </a:cubicBezTo>
                  <a:cubicBezTo>
                    <a:pt x="18" y="81"/>
                    <a:pt x="0" y="18"/>
                    <a:pt x="64" y="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4" name="Freeform 7"/>
            <p:cNvSpPr>
              <a:spLocks/>
            </p:cNvSpPr>
            <p:nvPr/>
          </p:nvSpPr>
          <p:spPr bwMode="auto">
            <a:xfrm>
              <a:off x="3433763" y="1735138"/>
              <a:ext cx="209550" cy="444500"/>
            </a:xfrm>
            <a:custGeom>
              <a:avLst/>
              <a:gdLst>
                <a:gd name="T0" fmla="*/ 0 w 65"/>
                <a:gd name="T1" fmla="*/ 138 h 138"/>
                <a:gd name="T2" fmla="*/ 47 w 65"/>
                <a:gd name="T3" fmla="*/ 97 h 138"/>
                <a:gd name="T4" fmla="*/ 58 w 65"/>
                <a:gd name="T5" fmla="*/ 87 h 138"/>
                <a:gd name="T6" fmla="*/ 50 w 65"/>
                <a:gd name="T7" fmla="*/ 74 h 138"/>
                <a:gd name="T8" fmla="*/ 21 w 65"/>
                <a:gd name="T9" fmla="*/ 0 h 138"/>
              </a:gdLst>
              <a:ahLst/>
              <a:cxnLst>
                <a:cxn ang="0">
                  <a:pos x="T0" y="T1"/>
                </a:cxn>
                <a:cxn ang="0">
                  <a:pos x="T2" y="T3"/>
                </a:cxn>
                <a:cxn ang="0">
                  <a:pos x="T4" y="T5"/>
                </a:cxn>
                <a:cxn ang="0">
                  <a:pos x="T6" y="T7"/>
                </a:cxn>
                <a:cxn ang="0">
                  <a:pos x="T8" y="T9"/>
                </a:cxn>
              </a:cxnLst>
              <a:rect l="0" t="0" r="r" b="b"/>
              <a:pathLst>
                <a:path w="65" h="138">
                  <a:moveTo>
                    <a:pt x="0" y="138"/>
                  </a:moveTo>
                  <a:cubicBezTo>
                    <a:pt x="35" y="138"/>
                    <a:pt x="47" y="97"/>
                    <a:pt x="47" y="97"/>
                  </a:cubicBezTo>
                  <a:cubicBezTo>
                    <a:pt x="47" y="97"/>
                    <a:pt x="55" y="98"/>
                    <a:pt x="58" y="87"/>
                  </a:cubicBezTo>
                  <a:cubicBezTo>
                    <a:pt x="60" y="77"/>
                    <a:pt x="50" y="74"/>
                    <a:pt x="50" y="74"/>
                  </a:cubicBezTo>
                  <a:cubicBezTo>
                    <a:pt x="50" y="74"/>
                    <a:pt x="65" y="23"/>
                    <a:pt x="21" y="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5" name="Line 8"/>
            <p:cNvSpPr>
              <a:spLocks noChangeShapeType="1"/>
            </p:cNvSpPr>
            <p:nvPr/>
          </p:nvSpPr>
          <p:spPr bwMode="auto">
            <a:xfrm>
              <a:off x="3355975" y="1970088"/>
              <a:ext cx="0" cy="28575"/>
            </a:xfrm>
            <a:prstGeom prst="line">
              <a:avLst/>
            </a:prstGeom>
            <a:noFill/>
            <a:ln w="12700" cap="rnd">
              <a:solidFill>
                <a:srgbClr val="3C3C3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6" name="Line 9"/>
            <p:cNvSpPr>
              <a:spLocks noChangeShapeType="1"/>
            </p:cNvSpPr>
            <p:nvPr/>
          </p:nvSpPr>
          <p:spPr bwMode="auto">
            <a:xfrm>
              <a:off x="3484563" y="1966913"/>
              <a:ext cx="0" cy="31750"/>
            </a:xfrm>
            <a:prstGeom prst="line">
              <a:avLst/>
            </a:prstGeom>
            <a:noFill/>
            <a:ln w="12700" cap="rnd">
              <a:solidFill>
                <a:srgbClr val="3C3C3B"/>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7" name="Freeform 10"/>
            <p:cNvSpPr>
              <a:spLocks/>
            </p:cNvSpPr>
            <p:nvPr/>
          </p:nvSpPr>
          <p:spPr bwMode="auto">
            <a:xfrm>
              <a:off x="3398838" y="2082801"/>
              <a:ext cx="53975" cy="15875"/>
            </a:xfrm>
            <a:custGeom>
              <a:avLst/>
              <a:gdLst>
                <a:gd name="T0" fmla="*/ 17 w 17"/>
                <a:gd name="T1" fmla="*/ 0 h 5"/>
                <a:gd name="T2" fmla="*/ 0 w 17"/>
                <a:gd name="T3" fmla="*/ 0 h 5"/>
              </a:gdLst>
              <a:ahLst/>
              <a:cxnLst>
                <a:cxn ang="0">
                  <a:pos x="T0" y="T1"/>
                </a:cxn>
                <a:cxn ang="0">
                  <a:pos x="T2" y="T3"/>
                </a:cxn>
              </a:cxnLst>
              <a:rect l="0" t="0" r="r" b="b"/>
              <a:pathLst>
                <a:path w="17" h="5">
                  <a:moveTo>
                    <a:pt x="17" y="0"/>
                  </a:moveTo>
                  <a:cubicBezTo>
                    <a:pt x="13" y="5"/>
                    <a:pt x="4" y="5"/>
                    <a:pt x="0" y="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8" name="Freeform 11"/>
            <p:cNvSpPr>
              <a:spLocks/>
            </p:cNvSpPr>
            <p:nvPr/>
          </p:nvSpPr>
          <p:spPr bwMode="auto">
            <a:xfrm>
              <a:off x="3051175" y="2179638"/>
              <a:ext cx="379412" cy="320675"/>
            </a:xfrm>
            <a:custGeom>
              <a:avLst/>
              <a:gdLst>
                <a:gd name="T0" fmla="*/ 10 w 118"/>
                <a:gd name="T1" fmla="*/ 100 h 100"/>
                <a:gd name="T2" fmla="*/ 72 w 118"/>
                <a:gd name="T3" fmla="*/ 19 h 100"/>
                <a:gd name="T4" fmla="*/ 85 w 118"/>
                <a:gd name="T5" fmla="*/ 0 h 100"/>
                <a:gd name="T6" fmla="*/ 118 w 118"/>
                <a:gd name="T7" fmla="*/ 26 h 100"/>
                <a:gd name="T8" fmla="*/ 100 w 118"/>
                <a:gd name="T9" fmla="*/ 47 h 100"/>
                <a:gd name="T10" fmla="*/ 83 w 118"/>
                <a:gd name="T11" fmla="*/ 30 h 100"/>
              </a:gdLst>
              <a:ahLst/>
              <a:cxnLst>
                <a:cxn ang="0">
                  <a:pos x="T0" y="T1"/>
                </a:cxn>
                <a:cxn ang="0">
                  <a:pos x="T2" y="T3"/>
                </a:cxn>
                <a:cxn ang="0">
                  <a:pos x="T4" y="T5"/>
                </a:cxn>
                <a:cxn ang="0">
                  <a:pos x="T6" y="T7"/>
                </a:cxn>
                <a:cxn ang="0">
                  <a:pos x="T8" y="T9"/>
                </a:cxn>
                <a:cxn ang="0">
                  <a:pos x="T10" y="T11"/>
                </a:cxn>
              </a:cxnLst>
              <a:rect l="0" t="0" r="r" b="b"/>
              <a:pathLst>
                <a:path w="118" h="100">
                  <a:moveTo>
                    <a:pt x="10" y="100"/>
                  </a:moveTo>
                  <a:cubicBezTo>
                    <a:pt x="10" y="100"/>
                    <a:pt x="0" y="37"/>
                    <a:pt x="72" y="19"/>
                  </a:cubicBezTo>
                  <a:cubicBezTo>
                    <a:pt x="85" y="0"/>
                    <a:pt x="85" y="0"/>
                    <a:pt x="85" y="0"/>
                  </a:cubicBezTo>
                  <a:cubicBezTo>
                    <a:pt x="118" y="26"/>
                    <a:pt x="118" y="26"/>
                    <a:pt x="118" y="26"/>
                  </a:cubicBezTo>
                  <a:cubicBezTo>
                    <a:pt x="100" y="47"/>
                    <a:pt x="100" y="47"/>
                    <a:pt x="100" y="47"/>
                  </a:cubicBezTo>
                  <a:cubicBezTo>
                    <a:pt x="83" y="30"/>
                    <a:pt x="83" y="30"/>
                    <a:pt x="83" y="3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29" name="Freeform 12"/>
            <p:cNvSpPr>
              <a:spLocks/>
            </p:cNvSpPr>
            <p:nvPr/>
          </p:nvSpPr>
          <p:spPr bwMode="auto">
            <a:xfrm>
              <a:off x="3433763" y="2179638"/>
              <a:ext cx="331787" cy="211138"/>
            </a:xfrm>
            <a:custGeom>
              <a:avLst/>
              <a:gdLst>
                <a:gd name="T0" fmla="*/ 103 w 103"/>
                <a:gd name="T1" fmla="*/ 66 h 66"/>
                <a:gd name="T2" fmla="*/ 45 w 103"/>
                <a:gd name="T3" fmla="*/ 19 h 66"/>
                <a:gd name="T4" fmla="*/ 32 w 103"/>
                <a:gd name="T5" fmla="*/ 0 h 66"/>
                <a:gd name="T6" fmla="*/ 0 w 103"/>
                <a:gd name="T7" fmla="*/ 27 h 66"/>
                <a:gd name="T8" fmla="*/ 17 w 103"/>
                <a:gd name="T9" fmla="*/ 48 h 66"/>
                <a:gd name="T10" fmla="*/ 35 w 103"/>
                <a:gd name="T11" fmla="*/ 30 h 66"/>
              </a:gdLst>
              <a:ahLst/>
              <a:cxnLst>
                <a:cxn ang="0">
                  <a:pos x="T0" y="T1"/>
                </a:cxn>
                <a:cxn ang="0">
                  <a:pos x="T2" y="T3"/>
                </a:cxn>
                <a:cxn ang="0">
                  <a:pos x="T4" y="T5"/>
                </a:cxn>
                <a:cxn ang="0">
                  <a:pos x="T6" y="T7"/>
                </a:cxn>
                <a:cxn ang="0">
                  <a:pos x="T8" y="T9"/>
                </a:cxn>
                <a:cxn ang="0">
                  <a:pos x="T10" y="T11"/>
                </a:cxn>
              </a:cxnLst>
              <a:rect l="0" t="0" r="r" b="b"/>
              <a:pathLst>
                <a:path w="103" h="66">
                  <a:moveTo>
                    <a:pt x="103" y="66"/>
                  </a:moveTo>
                  <a:cubicBezTo>
                    <a:pt x="96" y="48"/>
                    <a:pt x="81" y="28"/>
                    <a:pt x="45" y="19"/>
                  </a:cubicBezTo>
                  <a:cubicBezTo>
                    <a:pt x="32" y="0"/>
                    <a:pt x="32" y="0"/>
                    <a:pt x="32" y="0"/>
                  </a:cubicBezTo>
                  <a:cubicBezTo>
                    <a:pt x="0" y="27"/>
                    <a:pt x="0" y="27"/>
                    <a:pt x="0" y="27"/>
                  </a:cubicBezTo>
                  <a:cubicBezTo>
                    <a:pt x="17" y="48"/>
                    <a:pt x="17" y="48"/>
                    <a:pt x="17" y="48"/>
                  </a:cubicBezTo>
                  <a:cubicBezTo>
                    <a:pt x="35" y="30"/>
                    <a:pt x="35" y="30"/>
                    <a:pt x="35" y="3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30" name="Freeform 13"/>
            <p:cNvSpPr>
              <a:spLocks/>
            </p:cNvSpPr>
            <p:nvPr/>
          </p:nvSpPr>
          <p:spPr bwMode="auto">
            <a:xfrm>
              <a:off x="3781425" y="2462213"/>
              <a:ext cx="3175" cy="38100"/>
            </a:xfrm>
            <a:custGeom>
              <a:avLst/>
              <a:gdLst>
                <a:gd name="T0" fmla="*/ 0 w 1"/>
                <a:gd name="T1" fmla="*/ 12 h 12"/>
                <a:gd name="T2" fmla="*/ 0 w 1"/>
                <a:gd name="T3" fmla="*/ 0 h 12"/>
              </a:gdLst>
              <a:ahLst/>
              <a:cxnLst>
                <a:cxn ang="0">
                  <a:pos x="T0" y="T1"/>
                </a:cxn>
                <a:cxn ang="0">
                  <a:pos x="T2" y="T3"/>
                </a:cxn>
              </a:cxnLst>
              <a:rect l="0" t="0" r="r" b="b"/>
              <a:pathLst>
                <a:path w="1" h="12">
                  <a:moveTo>
                    <a:pt x="0" y="12"/>
                  </a:moveTo>
                  <a:cubicBezTo>
                    <a:pt x="0" y="12"/>
                    <a:pt x="1" y="7"/>
                    <a:pt x="0" y="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31" name="Freeform 14"/>
            <p:cNvSpPr>
              <a:spLocks/>
            </p:cNvSpPr>
            <p:nvPr/>
          </p:nvSpPr>
          <p:spPr bwMode="auto">
            <a:xfrm>
              <a:off x="2938463" y="1728788"/>
              <a:ext cx="276225" cy="276225"/>
            </a:xfrm>
            <a:custGeom>
              <a:avLst/>
              <a:gdLst>
                <a:gd name="T0" fmla="*/ 86 w 86"/>
                <a:gd name="T1" fmla="*/ 34 h 86"/>
                <a:gd name="T2" fmla="*/ 86 w 86"/>
                <a:gd name="T3" fmla="*/ 75 h 86"/>
                <a:gd name="T4" fmla="*/ 75 w 86"/>
                <a:gd name="T5" fmla="*/ 86 h 86"/>
                <a:gd name="T6" fmla="*/ 11 w 86"/>
                <a:gd name="T7" fmla="*/ 86 h 86"/>
                <a:gd name="T8" fmla="*/ 0 w 86"/>
                <a:gd name="T9" fmla="*/ 75 h 86"/>
                <a:gd name="T10" fmla="*/ 0 w 86"/>
                <a:gd name="T11" fmla="*/ 11 h 86"/>
                <a:gd name="T12" fmla="*/ 11 w 86"/>
                <a:gd name="T13" fmla="*/ 0 h 86"/>
                <a:gd name="T14" fmla="*/ 75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86" y="34"/>
                  </a:moveTo>
                  <a:cubicBezTo>
                    <a:pt x="86" y="75"/>
                    <a:pt x="86" y="75"/>
                    <a:pt x="86" y="75"/>
                  </a:cubicBezTo>
                  <a:cubicBezTo>
                    <a:pt x="86" y="81"/>
                    <a:pt x="81" y="86"/>
                    <a:pt x="75" y="86"/>
                  </a:cubicBezTo>
                  <a:cubicBezTo>
                    <a:pt x="11" y="86"/>
                    <a:pt x="11" y="86"/>
                    <a:pt x="11" y="86"/>
                  </a:cubicBezTo>
                  <a:cubicBezTo>
                    <a:pt x="5" y="86"/>
                    <a:pt x="0" y="81"/>
                    <a:pt x="0" y="75"/>
                  </a:cubicBezTo>
                  <a:cubicBezTo>
                    <a:pt x="0" y="11"/>
                    <a:pt x="0" y="11"/>
                    <a:pt x="0" y="11"/>
                  </a:cubicBezTo>
                  <a:cubicBezTo>
                    <a:pt x="0" y="5"/>
                    <a:pt x="5" y="0"/>
                    <a:pt x="11" y="0"/>
                  </a:cubicBezTo>
                  <a:cubicBezTo>
                    <a:pt x="75" y="0"/>
                    <a:pt x="75" y="0"/>
                    <a:pt x="75" y="0"/>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32" name="Freeform 15"/>
            <p:cNvSpPr>
              <a:spLocks/>
            </p:cNvSpPr>
            <p:nvPr/>
          </p:nvSpPr>
          <p:spPr bwMode="auto">
            <a:xfrm>
              <a:off x="2986088" y="1722438"/>
              <a:ext cx="271462" cy="187325"/>
            </a:xfrm>
            <a:custGeom>
              <a:avLst/>
              <a:gdLst>
                <a:gd name="T0" fmla="*/ 171 w 171"/>
                <a:gd name="T1" fmla="*/ 0 h 118"/>
                <a:gd name="T2" fmla="*/ 53 w 171"/>
                <a:gd name="T3" fmla="*/ 118 h 118"/>
                <a:gd name="T4" fmla="*/ 0 w 171"/>
                <a:gd name="T5" fmla="*/ 67 h 118"/>
              </a:gdLst>
              <a:ahLst/>
              <a:cxnLst>
                <a:cxn ang="0">
                  <a:pos x="T0" y="T1"/>
                </a:cxn>
                <a:cxn ang="0">
                  <a:pos x="T2" y="T3"/>
                </a:cxn>
                <a:cxn ang="0">
                  <a:pos x="T4" y="T5"/>
                </a:cxn>
              </a:cxnLst>
              <a:rect l="0" t="0" r="r" b="b"/>
              <a:pathLst>
                <a:path w="171" h="118">
                  <a:moveTo>
                    <a:pt x="171" y="0"/>
                  </a:moveTo>
                  <a:lnTo>
                    <a:pt x="53" y="118"/>
                  </a:lnTo>
                  <a:lnTo>
                    <a:pt x="0" y="67"/>
                  </a:lnTo>
                </a:path>
              </a:pathLst>
            </a:custGeom>
            <a:noFill/>
            <a:ln w="381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grpSp>
      <p:grpSp>
        <p:nvGrpSpPr>
          <p:cNvPr id="2" name="Groupe 1"/>
          <p:cNvGrpSpPr/>
          <p:nvPr/>
        </p:nvGrpSpPr>
        <p:grpSpPr>
          <a:xfrm>
            <a:off x="8376036" y="1944065"/>
            <a:ext cx="817557" cy="791331"/>
            <a:chOff x="3094674" y="1695278"/>
            <a:chExt cx="613168" cy="593498"/>
          </a:xfrm>
        </p:grpSpPr>
        <p:sp>
          <p:nvSpPr>
            <p:cNvPr id="34" name="Freeform 19"/>
            <p:cNvSpPr>
              <a:spLocks noEditPoints="1"/>
            </p:cNvSpPr>
            <p:nvPr/>
          </p:nvSpPr>
          <p:spPr bwMode="auto">
            <a:xfrm>
              <a:off x="3147223" y="1695278"/>
              <a:ext cx="517714" cy="423719"/>
            </a:xfrm>
            <a:custGeom>
              <a:avLst/>
              <a:gdLst>
                <a:gd name="T0" fmla="*/ 98 w 129"/>
                <a:gd name="T1" fmla="*/ 18 h 106"/>
                <a:gd name="T2" fmla="*/ 78 w 129"/>
                <a:gd name="T3" fmla="*/ 2 h 106"/>
                <a:gd name="T4" fmla="*/ 70 w 129"/>
                <a:gd name="T5" fmla="*/ 25 h 106"/>
                <a:gd name="T6" fmla="*/ 80 w 129"/>
                <a:gd name="T7" fmla="*/ 8 h 106"/>
                <a:gd name="T8" fmla="*/ 96 w 129"/>
                <a:gd name="T9" fmla="*/ 14 h 106"/>
                <a:gd name="T10" fmla="*/ 85 w 129"/>
                <a:gd name="T11" fmla="*/ 29 h 106"/>
                <a:gd name="T12" fmla="*/ 79 w 129"/>
                <a:gd name="T13" fmla="*/ 49 h 106"/>
                <a:gd name="T14" fmla="*/ 64 w 129"/>
                <a:gd name="T15" fmla="*/ 24 h 106"/>
                <a:gd name="T16" fmla="*/ 51 w 129"/>
                <a:gd name="T17" fmla="*/ 42 h 106"/>
                <a:gd name="T18" fmla="*/ 57 w 129"/>
                <a:gd name="T19" fmla="*/ 38 h 106"/>
                <a:gd name="T20" fmla="*/ 76 w 129"/>
                <a:gd name="T21" fmla="*/ 40 h 106"/>
                <a:gd name="T22" fmla="*/ 74 w 129"/>
                <a:gd name="T23" fmla="*/ 43 h 106"/>
                <a:gd name="T24" fmla="*/ 42 w 129"/>
                <a:gd name="T25" fmla="*/ 37 h 106"/>
                <a:gd name="T26" fmla="*/ 52 w 129"/>
                <a:gd name="T27" fmla="*/ 98 h 106"/>
                <a:gd name="T28" fmla="*/ 116 w 129"/>
                <a:gd name="T29" fmla="*/ 74 h 106"/>
                <a:gd name="T30" fmla="*/ 9 w 129"/>
                <a:gd name="T31" fmla="*/ 106 h 106"/>
                <a:gd name="T32" fmla="*/ 102 w 129"/>
                <a:gd name="T33" fmla="*/ 34 h 106"/>
                <a:gd name="T34" fmla="*/ 117 w 129"/>
                <a:gd name="T35" fmla="*/ 38 h 106"/>
                <a:gd name="T36" fmla="*/ 107 w 129"/>
                <a:gd name="T37" fmla="*/ 52 h 106"/>
                <a:gd name="T38" fmla="*/ 95 w 129"/>
                <a:gd name="T39" fmla="*/ 40 h 106"/>
                <a:gd name="T40" fmla="*/ 107 w 129"/>
                <a:gd name="T41" fmla="*/ 24 h 106"/>
                <a:gd name="T42" fmla="*/ 110 w 129"/>
                <a:gd name="T43" fmla="*/ 63 h 106"/>
                <a:gd name="T44" fmla="*/ 115 w 129"/>
                <a:gd name="T45" fmla="*/ 57 h 106"/>
                <a:gd name="T46" fmla="*/ 101 w 129"/>
                <a:gd name="T47" fmla="*/ 61 h 106"/>
                <a:gd name="T48" fmla="*/ 101 w 129"/>
                <a:gd name="T49" fmla="*/ 54 h 106"/>
                <a:gd name="T50" fmla="*/ 87 w 129"/>
                <a:gd name="T51" fmla="*/ 89 h 106"/>
                <a:gd name="T52" fmla="*/ 86 w 129"/>
                <a:gd name="T53" fmla="*/ 46 h 106"/>
                <a:gd name="T54" fmla="*/ 37 w 129"/>
                <a:gd name="T55" fmla="*/ 11 h 106"/>
                <a:gd name="T56" fmla="*/ 52 w 129"/>
                <a:gd name="T57" fmla="*/ 19 h 106"/>
                <a:gd name="T58" fmla="*/ 52 w 129"/>
                <a:gd name="T59" fmla="*/ 13 h 106"/>
                <a:gd name="T60" fmla="*/ 52 w 129"/>
                <a:gd name="T61" fmla="*/ 19 h 106"/>
                <a:gd name="T62" fmla="*/ 32 w 129"/>
                <a:gd name="T63" fmla="*/ 14 h 106"/>
                <a:gd name="T64" fmla="*/ 42 w 129"/>
                <a:gd name="T65" fmla="*/ 29 h 106"/>
                <a:gd name="T66" fmla="*/ 43 w 129"/>
                <a:gd name="T67" fmla="*/ 37 h 106"/>
                <a:gd name="T68" fmla="*/ 84 w 129"/>
                <a:gd name="T69" fmla="*/ 73 h 106"/>
                <a:gd name="T70" fmla="*/ 64 w 129"/>
                <a:gd name="T71" fmla="*/ 59 h 106"/>
                <a:gd name="T72" fmla="*/ 56 w 129"/>
                <a:gd name="T73" fmla="*/ 58 h 106"/>
                <a:gd name="T74" fmla="*/ 61 w 129"/>
                <a:gd name="T75" fmla="*/ 63 h 106"/>
                <a:gd name="T76" fmla="*/ 33 w 129"/>
                <a:gd name="T77" fmla="*/ 40 h 106"/>
                <a:gd name="T78" fmla="*/ 21 w 129"/>
                <a:gd name="T79" fmla="*/ 24 h 106"/>
                <a:gd name="T80" fmla="*/ 11 w 129"/>
                <a:gd name="T81" fmla="*/ 43 h 106"/>
                <a:gd name="T82" fmla="*/ 11 w 129"/>
                <a:gd name="T83" fmla="*/ 37 h 106"/>
                <a:gd name="T84" fmla="*/ 12 w 129"/>
                <a:gd name="T85" fmla="*/ 43 h 106"/>
                <a:gd name="T86" fmla="*/ 27 w 129"/>
                <a:gd name="T87" fmla="*/ 54 h 106"/>
                <a:gd name="T88" fmla="*/ 41 w 129"/>
                <a:gd name="T89" fmla="*/ 85 h 106"/>
                <a:gd name="T90" fmla="*/ 21 w 129"/>
                <a:gd name="T91" fmla="*/ 59 h 106"/>
                <a:gd name="T92" fmla="*/ 2 w 129"/>
                <a:gd name="T9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9" h="106">
                  <a:moveTo>
                    <a:pt x="91" y="27"/>
                  </a:moveTo>
                  <a:cubicBezTo>
                    <a:pt x="93" y="28"/>
                    <a:pt x="96" y="29"/>
                    <a:pt x="100" y="25"/>
                  </a:cubicBezTo>
                  <a:cubicBezTo>
                    <a:pt x="100" y="25"/>
                    <a:pt x="96" y="24"/>
                    <a:pt x="98" y="18"/>
                  </a:cubicBezTo>
                  <a:cubicBezTo>
                    <a:pt x="99" y="12"/>
                    <a:pt x="95" y="0"/>
                    <a:pt x="85" y="0"/>
                  </a:cubicBezTo>
                  <a:cubicBezTo>
                    <a:pt x="85" y="0"/>
                    <a:pt x="85" y="0"/>
                    <a:pt x="85" y="0"/>
                  </a:cubicBezTo>
                  <a:cubicBezTo>
                    <a:pt x="83" y="0"/>
                    <a:pt x="80" y="1"/>
                    <a:pt x="78" y="2"/>
                  </a:cubicBezTo>
                  <a:moveTo>
                    <a:pt x="74" y="7"/>
                  </a:moveTo>
                  <a:cubicBezTo>
                    <a:pt x="73" y="11"/>
                    <a:pt x="72" y="15"/>
                    <a:pt x="73" y="18"/>
                  </a:cubicBezTo>
                  <a:cubicBezTo>
                    <a:pt x="74" y="24"/>
                    <a:pt x="70" y="25"/>
                    <a:pt x="70" y="25"/>
                  </a:cubicBezTo>
                  <a:cubicBezTo>
                    <a:pt x="76" y="30"/>
                    <a:pt x="80" y="26"/>
                    <a:pt x="80" y="26"/>
                  </a:cubicBezTo>
                  <a:moveTo>
                    <a:pt x="90" y="15"/>
                  </a:moveTo>
                  <a:cubicBezTo>
                    <a:pt x="88" y="14"/>
                    <a:pt x="84" y="13"/>
                    <a:pt x="80" y="8"/>
                  </a:cubicBezTo>
                  <a:moveTo>
                    <a:pt x="95" y="19"/>
                  </a:moveTo>
                  <a:cubicBezTo>
                    <a:pt x="96" y="19"/>
                    <a:pt x="97" y="18"/>
                    <a:pt x="97" y="17"/>
                  </a:cubicBezTo>
                  <a:cubicBezTo>
                    <a:pt x="97" y="15"/>
                    <a:pt x="97" y="14"/>
                    <a:pt x="96" y="14"/>
                  </a:cubicBezTo>
                  <a:moveTo>
                    <a:pt x="86" y="29"/>
                  </a:moveTo>
                  <a:cubicBezTo>
                    <a:pt x="90" y="29"/>
                    <a:pt x="94" y="25"/>
                    <a:pt x="95" y="19"/>
                  </a:cubicBezTo>
                  <a:moveTo>
                    <a:pt x="85" y="29"/>
                  </a:moveTo>
                  <a:cubicBezTo>
                    <a:pt x="81" y="29"/>
                    <a:pt x="77" y="25"/>
                    <a:pt x="76" y="19"/>
                  </a:cubicBezTo>
                  <a:moveTo>
                    <a:pt x="70" y="51"/>
                  </a:moveTo>
                  <a:cubicBezTo>
                    <a:pt x="71" y="51"/>
                    <a:pt x="75" y="52"/>
                    <a:pt x="79" y="49"/>
                  </a:cubicBezTo>
                  <a:cubicBezTo>
                    <a:pt x="79" y="49"/>
                    <a:pt x="75" y="48"/>
                    <a:pt x="76" y="42"/>
                  </a:cubicBezTo>
                  <a:cubicBezTo>
                    <a:pt x="78" y="36"/>
                    <a:pt x="73" y="24"/>
                    <a:pt x="64" y="24"/>
                  </a:cubicBezTo>
                  <a:cubicBezTo>
                    <a:pt x="64" y="24"/>
                    <a:pt x="64" y="24"/>
                    <a:pt x="64" y="24"/>
                  </a:cubicBezTo>
                  <a:cubicBezTo>
                    <a:pt x="61" y="24"/>
                    <a:pt x="59" y="25"/>
                    <a:pt x="57" y="26"/>
                  </a:cubicBezTo>
                  <a:moveTo>
                    <a:pt x="53" y="31"/>
                  </a:moveTo>
                  <a:cubicBezTo>
                    <a:pt x="51" y="35"/>
                    <a:pt x="51" y="39"/>
                    <a:pt x="51" y="42"/>
                  </a:cubicBezTo>
                  <a:cubicBezTo>
                    <a:pt x="53" y="48"/>
                    <a:pt x="49" y="49"/>
                    <a:pt x="49" y="49"/>
                  </a:cubicBezTo>
                  <a:cubicBezTo>
                    <a:pt x="54" y="53"/>
                    <a:pt x="58" y="50"/>
                    <a:pt x="58" y="50"/>
                  </a:cubicBezTo>
                  <a:moveTo>
                    <a:pt x="57" y="38"/>
                  </a:moveTo>
                  <a:cubicBezTo>
                    <a:pt x="59" y="38"/>
                    <a:pt x="63" y="36"/>
                    <a:pt x="68" y="32"/>
                  </a:cubicBezTo>
                  <a:moveTo>
                    <a:pt x="74" y="43"/>
                  </a:moveTo>
                  <a:cubicBezTo>
                    <a:pt x="75" y="43"/>
                    <a:pt x="76" y="42"/>
                    <a:pt x="76" y="40"/>
                  </a:cubicBezTo>
                  <a:cubicBezTo>
                    <a:pt x="76" y="39"/>
                    <a:pt x="75" y="38"/>
                    <a:pt x="74" y="38"/>
                  </a:cubicBezTo>
                  <a:moveTo>
                    <a:pt x="64" y="52"/>
                  </a:moveTo>
                  <a:cubicBezTo>
                    <a:pt x="69" y="52"/>
                    <a:pt x="72" y="49"/>
                    <a:pt x="74" y="43"/>
                  </a:cubicBezTo>
                  <a:moveTo>
                    <a:pt x="64" y="52"/>
                  </a:moveTo>
                  <a:cubicBezTo>
                    <a:pt x="60" y="52"/>
                    <a:pt x="56" y="49"/>
                    <a:pt x="55" y="43"/>
                  </a:cubicBezTo>
                  <a:moveTo>
                    <a:pt x="42" y="37"/>
                  </a:moveTo>
                  <a:cubicBezTo>
                    <a:pt x="42" y="54"/>
                    <a:pt x="42" y="54"/>
                    <a:pt x="42" y="54"/>
                  </a:cubicBezTo>
                  <a:moveTo>
                    <a:pt x="52" y="70"/>
                  </a:moveTo>
                  <a:cubicBezTo>
                    <a:pt x="52" y="98"/>
                    <a:pt x="52" y="98"/>
                    <a:pt x="52" y="98"/>
                  </a:cubicBezTo>
                  <a:moveTo>
                    <a:pt x="74" y="75"/>
                  </a:moveTo>
                  <a:cubicBezTo>
                    <a:pt x="74" y="84"/>
                    <a:pt x="74" y="84"/>
                    <a:pt x="74" y="84"/>
                  </a:cubicBezTo>
                  <a:moveTo>
                    <a:pt x="116" y="74"/>
                  </a:moveTo>
                  <a:cubicBezTo>
                    <a:pt x="116" y="101"/>
                    <a:pt x="116" y="101"/>
                    <a:pt x="116" y="101"/>
                  </a:cubicBezTo>
                  <a:moveTo>
                    <a:pt x="9" y="72"/>
                  </a:moveTo>
                  <a:cubicBezTo>
                    <a:pt x="9" y="106"/>
                    <a:pt x="9" y="106"/>
                    <a:pt x="9" y="106"/>
                  </a:cubicBezTo>
                  <a:moveTo>
                    <a:pt x="113" y="35"/>
                  </a:moveTo>
                  <a:cubicBezTo>
                    <a:pt x="113" y="35"/>
                    <a:pt x="107" y="37"/>
                    <a:pt x="103" y="31"/>
                  </a:cubicBezTo>
                  <a:cubicBezTo>
                    <a:pt x="102" y="34"/>
                    <a:pt x="102" y="34"/>
                    <a:pt x="102" y="34"/>
                  </a:cubicBezTo>
                  <a:moveTo>
                    <a:pt x="117" y="43"/>
                  </a:moveTo>
                  <a:cubicBezTo>
                    <a:pt x="118" y="43"/>
                    <a:pt x="119" y="42"/>
                    <a:pt x="119" y="40"/>
                  </a:cubicBezTo>
                  <a:cubicBezTo>
                    <a:pt x="119" y="39"/>
                    <a:pt x="118" y="38"/>
                    <a:pt x="117" y="38"/>
                  </a:cubicBezTo>
                  <a:moveTo>
                    <a:pt x="117" y="37"/>
                  </a:moveTo>
                  <a:cubicBezTo>
                    <a:pt x="117" y="30"/>
                    <a:pt x="112" y="24"/>
                    <a:pt x="107" y="24"/>
                  </a:cubicBezTo>
                  <a:moveTo>
                    <a:pt x="107" y="52"/>
                  </a:moveTo>
                  <a:cubicBezTo>
                    <a:pt x="111" y="52"/>
                    <a:pt x="115" y="49"/>
                    <a:pt x="116" y="43"/>
                  </a:cubicBezTo>
                  <a:moveTo>
                    <a:pt x="97" y="43"/>
                  </a:moveTo>
                  <a:cubicBezTo>
                    <a:pt x="96" y="43"/>
                    <a:pt x="95" y="42"/>
                    <a:pt x="95" y="40"/>
                  </a:cubicBezTo>
                  <a:cubicBezTo>
                    <a:pt x="95" y="39"/>
                    <a:pt x="96" y="38"/>
                    <a:pt x="97" y="38"/>
                  </a:cubicBezTo>
                  <a:moveTo>
                    <a:pt x="97" y="37"/>
                  </a:moveTo>
                  <a:cubicBezTo>
                    <a:pt x="97" y="30"/>
                    <a:pt x="102" y="24"/>
                    <a:pt x="107" y="24"/>
                  </a:cubicBezTo>
                  <a:moveTo>
                    <a:pt x="107" y="52"/>
                  </a:moveTo>
                  <a:cubicBezTo>
                    <a:pt x="102" y="52"/>
                    <a:pt x="99" y="49"/>
                    <a:pt x="98" y="43"/>
                  </a:cubicBezTo>
                  <a:moveTo>
                    <a:pt x="110" y="63"/>
                  </a:moveTo>
                  <a:cubicBezTo>
                    <a:pt x="107" y="59"/>
                    <a:pt x="107" y="59"/>
                    <a:pt x="107" y="59"/>
                  </a:cubicBezTo>
                  <a:cubicBezTo>
                    <a:pt x="113" y="54"/>
                    <a:pt x="113" y="54"/>
                    <a:pt x="113" y="54"/>
                  </a:cubicBezTo>
                  <a:cubicBezTo>
                    <a:pt x="115" y="57"/>
                    <a:pt x="115" y="57"/>
                    <a:pt x="115" y="57"/>
                  </a:cubicBezTo>
                  <a:cubicBezTo>
                    <a:pt x="129" y="62"/>
                    <a:pt x="126" y="73"/>
                    <a:pt x="126" y="73"/>
                  </a:cubicBezTo>
                  <a:cubicBezTo>
                    <a:pt x="126" y="90"/>
                    <a:pt x="126" y="90"/>
                    <a:pt x="126" y="90"/>
                  </a:cubicBezTo>
                  <a:moveTo>
                    <a:pt x="101" y="61"/>
                  </a:moveTo>
                  <a:cubicBezTo>
                    <a:pt x="103" y="63"/>
                    <a:pt x="103" y="63"/>
                    <a:pt x="103" y="63"/>
                  </a:cubicBezTo>
                  <a:cubicBezTo>
                    <a:pt x="106" y="59"/>
                    <a:pt x="106" y="59"/>
                    <a:pt x="106" y="59"/>
                  </a:cubicBezTo>
                  <a:cubicBezTo>
                    <a:pt x="101" y="54"/>
                    <a:pt x="101" y="54"/>
                    <a:pt x="101" y="54"/>
                  </a:cubicBezTo>
                  <a:cubicBezTo>
                    <a:pt x="98" y="58"/>
                    <a:pt x="98" y="58"/>
                    <a:pt x="98" y="58"/>
                  </a:cubicBezTo>
                  <a:cubicBezTo>
                    <a:pt x="85" y="63"/>
                    <a:pt x="87" y="73"/>
                    <a:pt x="87" y="73"/>
                  </a:cubicBezTo>
                  <a:cubicBezTo>
                    <a:pt x="87" y="89"/>
                    <a:pt x="87" y="89"/>
                    <a:pt x="87" y="89"/>
                  </a:cubicBezTo>
                  <a:moveTo>
                    <a:pt x="91" y="32"/>
                  </a:moveTo>
                  <a:cubicBezTo>
                    <a:pt x="86" y="37"/>
                    <a:pt x="86" y="37"/>
                    <a:pt x="86" y="37"/>
                  </a:cubicBezTo>
                  <a:cubicBezTo>
                    <a:pt x="86" y="46"/>
                    <a:pt x="86" y="46"/>
                    <a:pt x="86" y="46"/>
                  </a:cubicBezTo>
                  <a:moveTo>
                    <a:pt x="79" y="32"/>
                  </a:moveTo>
                  <a:cubicBezTo>
                    <a:pt x="85" y="37"/>
                    <a:pt x="85" y="37"/>
                    <a:pt x="85" y="37"/>
                  </a:cubicBezTo>
                  <a:moveTo>
                    <a:pt x="37" y="11"/>
                  </a:moveTo>
                  <a:cubicBezTo>
                    <a:pt x="37" y="11"/>
                    <a:pt x="42" y="13"/>
                    <a:pt x="46" y="7"/>
                  </a:cubicBezTo>
                  <a:cubicBezTo>
                    <a:pt x="47" y="10"/>
                    <a:pt x="47" y="10"/>
                    <a:pt x="47" y="10"/>
                  </a:cubicBezTo>
                  <a:moveTo>
                    <a:pt x="52" y="19"/>
                  </a:moveTo>
                  <a:cubicBezTo>
                    <a:pt x="53" y="19"/>
                    <a:pt x="54" y="18"/>
                    <a:pt x="54" y="16"/>
                  </a:cubicBezTo>
                  <a:cubicBezTo>
                    <a:pt x="54" y="15"/>
                    <a:pt x="54" y="14"/>
                    <a:pt x="52" y="14"/>
                  </a:cubicBezTo>
                  <a:moveTo>
                    <a:pt x="52" y="13"/>
                  </a:moveTo>
                  <a:cubicBezTo>
                    <a:pt x="52" y="6"/>
                    <a:pt x="48" y="1"/>
                    <a:pt x="43" y="1"/>
                  </a:cubicBezTo>
                  <a:moveTo>
                    <a:pt x="43" y="29"/>
                  </a:moveTo>
                  <a:cubicBezTo>
                    <a:pt x="47" y="29"/>
                    <a:pt x="50" y="25"/>
                    <a:pt x="52" y="19"/>
                  </a:cubicBezTo>
                  <a:moveTo>
                    <a:pt x="32" y="19"/>
                  </a:moveTo>
                  <a:cubicBezTo>
                    <a:pt x="31" y="19"/>
                    <a:pt x="30" y="18"/>
                    <a:pt x="30" y="16"/>
                  </a:cubicBezTo>
                  <a:cubicBezTo>
                    <a:pt x="30" y="15"/>
                    <a:pt x="31" y="14"/>
                    <a:pt x="32" y="14"/>
                  </a:cubicBezTo>
                  <a:moveTo>
                    <a:pt x="32" y="13"/>
                  </a:moveTo>
                  <a:cubicBezTo>
                    <a:pt x="33" y="6"/>
                    <a:pt x="37" y="1"/>
                    <a:pt x="42" y="1"/>
                  </a:cubicBezTo>
                  <a:moveTo>
                    <a:pt x="42" y="29"/>
                  </a:moveTo>
                  <a:cubicBezTo>
                    <a:pt x="38" y="29"/>
                    <a:pt x="34" y="25"/>
                    <a:pt x="33" y="19"/>
                  </a:cubicBezTo>
                  <a:moveTo>
                    <a:pt x="48" y="32"/>
                  </a:moveTo>
                  <a:cubicBezTo>
                    <a:pt x="43" y="37"/>
                    <a:pt x="43" y="37"/>
                    <a:pt x="43" y="37"/>
                  </a:cubicBezTo>
                  <a:moveTo>
                    <a:pt x="36" y="32"/>
                  </a:moveTo>
                  <a:cubicBezTo>
                    <a:pt x="42" y="37"/>
                    <a:pt x="42" y="37"/>
                    <a:pt x="42" y="37"/>
                  </a:cubicBezTo>
                  <a:moveTo>
                    <a:pt x="84" y="73"/>
                  </a:moveTo>
                  <a:cubicBezTo>
                    <a:pt x="84" y="73"/>
                    <a:pt x="86" y="62"/>
                    <a:pt x="72" y="57"/>
                  </a:cubicBezTo>
                  <a:cubicBezTo>
                    <a:pt x="70" y="54"/>
                    <a:pt x="70" y="54"/>
                    <a:pt x="70" y="54"/>
                  </a:cubicBezTo>
                  <a:cubicBezTo>
                    <a:pt x="64" y="59"/>
                    <a:pt x="64" y="59"/>
                    <a:pt x="64" y="59"/>
                  </a:cubicBezTo>
                  <a:cubicBezTo>
                    <a:pt x="67" y="63"/>
                    <a:pt x="67" y="63"/>
                    <a:pt x="67" y="63"/>
                  </a:cubicBezTo>
                  <a:moveTo>
                    <a:pt x="45" y="73"/>
                  </a:moveTo>
                  <a:cubicBezTo>
                    <a:pt x="45" y="73"/>
                    <a:pt x="42" y="63"/>
                    <a:pt x="56" y="58"/>
                  </a:cubicBezTo>
                  <a:cubicBezTo>
                    <a:pt x="58" y="54"/>
                    <a:pt x="58" y="54"/>
                    <a:pt x="58" y="54"/>
                  </a:cubicBezTo>
                  <a:cubicBezTo>
                    <a:pt x="64" y="59"/>
                    <a:pt x="64" y="59"/>
                    <a:pt x="64" y="59"/>
                  </a:cubicBezTo>
                  <a:cubicBezTo>
                    <a:pt x="61" y="63"/>
                    <a:pt x="61" y="63"/>
                    <a:pt x="61" y="63"/>
                  </a:cubicBezTo>
                  <a:cubicBezTo>
                    <a:pt x="58" y="61"/>
                    <a:pt x="58" y="61"/>
                    <a:pt x="58" y="61"/>
                  </a:cubicBezTo>
                  <a:moveTo>
                    <a:pt x="31" y="43"/>
                  </a:moveTo>
                  <a:cubicBezTo>
                    <a:pt x="32" y="43"/>
                    <a:pt x="33" y="42"/>
                    <a:pt x="33" y="40"/>
                  </a:cubicBezTo>
                  <a:cubicBezTo>
                    <a:pt x="33" y="39"/>
                    <a:pt x="32" y="38"/>
                    <a:pt x="31" y="38"/>
                  </a:cubicBezTo>
                  <a:moveTo>
                    <a:pt x="31" y="37"/>
                  </a:moveTo>
                  <a:cubicBezTo>
                    <a:pt x="31" y="30"/>
                    <a:pt x="27" y="24"/>
                    <a:pt x="21" y="24"/>
                  </a:cubicBezTo>
                  <a:moveTo>
                    <a:pt x="21" y="52"/>
                  </a:moveTo>
                  <a:cubicBezTo>
                    <a:pt x="26" y="52"/>
                    <a:pt x="29" y="49"/>
                    <a:pt x="31" y="43"/>
                  </a:cubicBezTo>
                  <a:moveTo>
                    <a:pt x="11" y="43"/>
                  </a:moveTo>
                  <a:cubicBezTo>
                    <a:pt x="10" y="43"/>
                    <a:pt x="9" y="42"/>
                    <a:pt x="9" y="40"/>
                  </a:cubicBezTo>
                  <a:cubicBezTo>
                    <a:pt x="9" y="39"/>
                    <a:pt x="10" y="38"/>
                    <a:pt x="11" y="38"/>
                  </a:cubicBezTo>
                  <a:moveTo>
                    <a:pt x="11" y="37"/>
                  </a:moveTo>
                  <a:cubicBezTo>
                    <a:pt x="12" y="30"/>
                    <a:pt x="16" y="24"/>
                    <a:pt x="21" y="24"/>
                  </a:cubicBezTo>
                  <a:moveTo>
                    <a:pt x="21" y="52"/>
                  </a:moveTo>
                  <a:cubicBezTo>
                    <a:pt x="17" y="52"/>
                    <a:pt x="13" y="49"/>
                    <a:pt x="12" y="43"/>
                  </a:cubicBezTo>
                  <a:moveTo>
                    <a:pt x="25" y="63"/>
                  </a:moveTo>
                  <a:cubicBezTo>
                    <a:pt x="22" y="59"/>
                    <a:pt x="22" y="59"/>
                    <a:pt x="22" y="59"/>
                  </a:cubicBezTo>
                  <a:cubicBezTo>
                    <a:pt x="27" y="54"/>
                    <a:pt x="27" y="54"/>
                    <a:pt x="27" y="54"/>
                  </a:cubicBezTo>
                  <a:cubicBezTo>
                    <a:pt x="30" y="57"/>
                    <a:pt x="30" y="57"/>
                    <a:pt x="30" y="57"/>
                  </a:cubicBezTo>
                  <a:cubicBezTo>
                    <a:pt x="43" y="62"/>
                    <a:pt x="41" y="73"/>
                    <a:pt x="41" y="73"/>
                  </a:cubicBezTo>
                  <a:cubicBezTo>
                    <a:pt x="41" y="85"/>
                    <a:pt x="41" y="85"/>
                    <a:pt x="41" y="85"/>
                  </a:cubicBezTo>
                  <a:moveTo>
                    <a:pt x="15" y="61"/>
                  </a:moveTo>
                  <a:cubicBezTo>
                    <a:pt x="18" y="63"/>
                    <a:pt x="18" y="63"/>
                    <a:pt x="18" y="63"/>
                  </a:cubicBezTo>
                  <a:cubicBezTo>
                    <a:pt x="21" y="59"/>
                    <a:pt x="21" y="59"/>
                    <a:pt x="21" y="59"/>
                  </a:cubicBezTo>
                  <a:cubicBezTo>
                    <a:pt x="15" y="54"/>
                    <a:pt x="15" y="54"/>
                    <a:pt x="15" y="54"/>
                  </a:cubicBezTo>
                  <a:cubicBezTo>
                    <a:pt x="13" y="58"/>
                    <a:pt x="13" y="58"/>
                    <a:pt x="13" y="58"/>
                  </a:cubicBezTo>
                  <a:cubicBezTo>
                    <a:pt x="0" y="63"/>
                    <a:pt x="2" y="73"/>
                    <a:pt x="2" y="73"/>
                  </a:cubicBezTo>
                  <a:cubicBezTo>
                    <a:pt x="2" y="89"/>
                    <a:pt x="2" y="89"/>
                    <a:pt x="2" y="89"/>
                  </a:cubicBezTo>
                  <a:cubicBezTo>
                    <a:pt x="2" y="89"/>
                    <a:pt x="0" y="99"/>
                    <a:pt x="9" y="99"/>
                  </a:cubicBez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35" name="Freeform 20"/>
            <p:cNvSpPr>
              <a:spLocks noEditPoints="1"/>
            </p:cNvSpPr>
            <p:nvPr/>
          </p:nvSpPr>
          <p:spPr bwMode="auto">
            <a:xfrm>
              <a:off x="3094674" y="1737086"/>
              <a:ext cx="613168" cy="551690"/>
            </a:xfrm>
            <a:custGeom>
              <a:avLst/>
              <a:gdLst>
                <a:gd name="T0" fmla="*/ 141 w 141"/>
                <a:gd name="T1" fmla="*/ 57 h 127"/>
                <a:gd name="T2" fmla="*/ 71 w 141"/>
                <a:gd name="T3" fmla="*/ 116 h 127"/>
                <a:gd name="T4" fmla="*/ 0 w 141"/>
                <a:gd name="T5" fmla="*/ 45 h 127"/>
                <a:gd name="T6" fmla="*/ 17 w 141"/>
                <a:gd name="T7" fmla="*/ 0 h 127"/>
                <a:gd name="T8" fmla="*/ 114 w 141"/>
                <a:gd name="T9" fmla="*/ 115 h 127"/>
                <a:gd name="T10" fmla="*/ 105 w 141"/>
                <a:gd name="T11" fmla="*/ 120 h 127"/>
                <a:gd name="T12" fmla="*/ 90 w 141"/>
                <a:gd name="T13" fmla="*/ 125 h 127"/>
                <a:gd name="T14" fmla="*/ 71 w 141"/>
                <a:gd name="T15" fmla="*/ 127 h 127"/>
                <a:gd name="T16" fmla="*/ 52 w 141"/>
                <a:gd name="T17" fmla="*/ 125 h 127"/>
                <a:gd name="T18" fmla="*/ 41 w 141"/>
                <a:gd name="T19" fmla="*/ 122 h 127"/>
                <a:gd name="T20" fmla="*/ 22 w 141"/>
                <a:gd name="T21" fmla="*/ 1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7">
                  <a:moveTo>
                    <a:pt x="141" y="57"/>
                  </a:moveTo>
                  <a:cubicBezTo>
                    <a:pt x="135" y="91"/>
                    <a:pt x="106" y="116"/>
                    <a:pt x="71" y="116"/>
                  </a:cubicBezTo>
                  <a:cubicBezTo>
                    <a:pt x="32" y="116"/>
                    <a:pt x="0" y="84"/>
                    <a:pt x="0" y="45"/>
                  </a:cubicBezTo>
                  <a:cubicBezTo>
                    <a:pt x="0" y="28"/>
                    <a:pt x="6" y="12"/>
                    <a:pt x="17" y="0"/>
                  </a:cubicBezTo>
                  <a:moveTo>
                    <a:pt x="114" y="115"/>
                  </a:moveTo>
                  <a:cubicBezTo>
                    <a:pt x="111" y="117"/>
                    <a:pt x="108" y="118"/>
                    <a:pt x="105" y="120"/>
                  </a:cubicBezTo>
                  <a:moveTo>
                    <a:pt x="90" y="125"/>
                  </a:moveTo>
                  <a:cubicBezTo>
                    <a:pt x="84" y="126"/>
                    <a:pt x="78" y="127"/>
                    <a:pt x="71" y="127"/>
                  </a:cubicBezTo>
                  <a:cubicBezTo>
                    <a:pt x="64" y="127"/>
                    <a:pt x="58" y="126"/>
                    <a:pt x="52" y="125"/>
                  </a:cubicBezTo>
                  <a:moveTo>
                    <a:pt x="41" y="122"/>
                  </a:moveTo>
                  <a:cubicBezTo>
                    <a:pt x="35" y="119"/>
                    <a:pt x="28" y="115"/>
                    <a:pt x="22" y="111"/>
                  </a:cubicBezTo>
                </a:path>
              </a:pathLst>
            </a:custGeom>
            <a:noFill/>
            <a:ln w="12700"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grpSp>
      <p:grpSp>
        <p:nvGrpSpPr>
          <p:cNvPr id="104" name="Groupe 103">
            <a:extLst>
              <a:ext uri="{FF2B5EF4-FFF2-40B4-BE49-F238E27FC236}">
                <a16:creationId xmlns:a16="http://schemas.microsoft.com/office/drawing/2014/main" id="{0F3FCD27-6673-4551-8A92-9A11C4BA8933}"/>
              </a:ext>
            </a:extLst>
          </p:cNvPr>
          <p:cNvGrpSpPr/>
          <p:nvPr/>
        </p:nvGrpSpPr>
        <p:grpSpPr>
          <a:xfrm>
            <a:off x="322079" y="4917261"/>
            <a:ext cx="1148220" cy="1288123"/>
            <a:chOff x="6456601" y="2578021"/>
            <a:chExt cx="374651" cy="433388"/>
          </a:xfrm>
        </p:grpSpPr>
        <p:sp>
          <p:nvSpPr>
            <p:cNvPr id="105" name="Freeform 187">
              <a:extLst>
                <a:ext uri="{FF2B5EF4-FFF2-40B4-BE49-F238E27FC236}">
                  <a16:creationId xmlns:a16="http://schemas.microsoft.com/office/drawing/2014/main" id="{991EE922-C301-40E8-A5FD-DC780778FF03}"/>
                </a:ext>
              </a:extLst>
            </p:cNvPr>
            <p:cNvSpPr>
              <a:spLocks/>
            </p:cNvSpPr>
            <p:nvPr/>
          </p:nvSpPr>
          <p:spPr bwMode="auto">
            <a:xfrm>
              <a:off x="6645514" y="2670096"/>
              <a:ext cx="114300" cy="204788"/>
            </a:xfrm>
            <a:custGeom>
              <a:avLst/>
              <a:gdLst>
                <a:gd name="T0" fmla="*/ 62 w 65"/>
                <a:gd name="T1" fmla="*/ 112 h 112"/>
                <a:gd name="T2" fmla="*/ 62 w 65"/>
                <a:gd name="T3" fmla="*/ 80 h 112"/>
                <a:gd name="T4" fmla="*/ 6 w 65"/>
                <a:gd name="T5" fmla="*/ 0 h 112"/>
                <a:gd name="T6" fmla="*/ 0 w 65"/>
                <a:gd name="T7" fmla="*/ 0 h 112"/>
              </a:gdLst>
              <a:ahLst/>
              <a:cxnLst>
                <a:cxn ang="0">
                  <a:pos x="T0" y="T1"/>
                </a:cxn>
                <a:cxn ang="0">
                  <a:pos x="T2" y="T3"/>
                </a:cxn>
                <a:cxn ang="0">
                  <a:pos x="T4" y="T5"/>
                </a:cxn>
                <a:cxn ang="0">
                  <a:pos x="T6" y="T7"/>
                </a:cxn>
              </a:cxnLst>
              <a:rect l="0" t="0" r="r" b="b"/>
              <a:pathLst>
                <a:path w="65" h="112">
                  <a:moveTo>
                    <a:pt x="62" y="112"/>
                  </a:moveTo>
                  <a:cubicBezTo>
                    <a:pt x="62" y="93"/>
                    <a:pt x="62" y="80"/>
                    <a:pt x="62" y="80"/>
                  </a:cubicBezTo>
                  <a:cubicBezTo>
                    <a:pt x="62" y="80"/>
                    <a:pt x="65" y="0"/>
                    <a:pt x="6" y="0"/>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06" name="Line 188">
              <a:extLst>
                <a:ext uri="{FF2B5EF4-FFF2-40B4-BE49-F238E27FC236}">
                  <a16:creationId xmlns:a16="http://schemas.microsoft.com/office/drawing/2014/main" id="{29A01A03-5470-47C2-B8F8-44F7346462AB}"/>
                </a:ext>
              </a:extLst>
            </p:cNvPr>
            <p:cNvSpPr>
              <a:spLocks noChangeShapeType="1"/>
            </p:cNvSpPr>
            <p:nvPr/>
          </p:nvSpPr>
          <p:spPr bwMode="auto">
            <a:xfrm>
              <a:off x="6575664" y="2986008"/>
              <a:ext cx="1412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07" name="Freeform 189">
              <a:extLst>
                <a:ext uri="{FF2B5EF4-FFF2-40B4-BE49-F238E27FC236}">
                  <a16:creationId xmlns:a16="http://schemas.microsoft.com/office/drawing/2014/main" id="{B8BA25F9-9967-433E-8B09-FF7F26AD8494}"/>
                </a:ext>
              </a:extLst>
            </p:cNvPr>
            <p:cNvSpPr>
              <a:spLocks/>
            </p:cNvSpPr>
            <p:nvPr/>
          </p:nvSpPr>
          <p:spPr bwMode="auto">
            <a:xfrm>
              <a:off x="6513751" y="2658983"/>
              <a:ext cx="100013" cy="123825"/>
            </a:xfrm>
            <a:custGeom>
              <a:avLst/>
              <a:gdLst>
                <a:gd name="T0" fmla="*/ 57 w 57"/>
                <a:gd name="T1" fmla="*/ 5 h 68"/>
                <a:gd name="T2" fmla="*/ 0 w 57"/>
                <a:gd name="T3" fmla="*/ 68 h 68"/>
              </a:gdLst>
              <a:ahLst/>
              <a:cxnLst>
                <a:cxn ang="0">
                  <a:pos x="T0" y="T1"/>
                </a:cxn>
                <a:cxn ang="0">
                  <a:pos x="T2" y="T3"/>
                </a:cxn>
              </a:cxnLst>
              <a:rect l="0" t="0" r="r" b="b"/>
              <a:pathLst>
                <a:path w="57" h="68">
                  <a:moveTo>
                    <a:pt x="57" y="5"/>
                  </a:moveTo>
                  <a:cubicBezTo>
                    <a:pt x="57" y="5"/>
                    <a:pt x="9" y="0"/>
                    <a:pt x="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08" name="Freeform 190">
              <a:extLst>
                <a:ext uri="{FF2B5EF4-FFF2-40B4-BE49-F238E27FC236}">
                  <a16:creationId xmlns:a16="http://schemas.microsoft.com/office/drawing/2014/main" id="{06CD20EC-788F-435D-8EFC-62EDC0660D48}"/>
                </a:ext>
              </a:extLst>
            </p:cNvPr>
            <p:cNvSpPr>
              <a:spLocks/>
            </p:cNvSpPr>
            <p:nvPr/>
          </p:nvSpPr>
          <p:spPr bwMode="auto">
            <a:xfrm>
              <a:off x="6591539" y="2578021"/>
              <a:ext cx="100013" cy="92075"/>
            </a:xfrm>
            <a:custGeom>
              <a:avLst/>
              <a:gdLst>
                <a:gd name="T0" fmla="*/ 41 w 57"/>
                <a:gd name="T1" fmla="*/ 50 h 50"/>
                <a:gd name="T2" fmla="*/ 57 w 57"/>
                <a:gd name="T3" fmla="*/ 18 h 50"/>
                <a:gd name="T4" fmla="*/ 0 w 57"/>
                <a:gd name="T5" fmla="*/ 16 h 50"/>
              </a:gdLst>
              <a:ahLst/>
              <a:cxnLst>
                <a:cxn ang="0">
                  <a:pos x="T0" y="T1"/>
                </a:cxn>
                <a:cxn ang="0">
                  <a:pos x="T2" y="T3"/>
                </a:cxn>
                <a:cxn ang="0">
                  <a:pos x="T4" y="T5"/>
                </a:cxn>
              </a:cxnLst>
              <a:rect l="0" t="0" r="r" b="b"/>
              <a:pathLst>
                <a:path w="57" h="50">
                  <a:moveTo>
                    <a:pt x="41" y="50"/>
                  </a:moveTo>
                  <a:cubicBezTo>
                    <a:pt x="57" y="18"/>
                    <a:pt x="57" y="18"/>
                    <a:pt x="57" y="18"/>
                  </a:cubicBezTo>
                  <a:cubicBezTo>
                    <a:pt x="57" y="18"/>
                    <a:pt x="29" y="0"/>
                    <a:pt x="0" y="1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09" name="Line 191">
              <a:extLst>
                <a:ext uri="{FF2B5EF4-FFF2-40B4-BE49-F238E27FC236}">
                  <a16:creationId xmlns:a16="http://schemas.microsoft.com/office/drawing/2014/main" id="{581B394C-ED88-4426-8433-4980F05AD7D7}"/>
                </a:ext>
              </a:extLst>
            </p:cNvPr>
            <p:cNvSpPr>
              <a:spLocks noChangeShapeType="1"/>
            </p:cNvSpPr>
            <p:nvPr/>
          </p:nvSpPr>
          <p:spPr bwMode="auto">
            <a:xfrm>
              <a:off x="6580426" y="2616121"/>
              <a:ext cx="20638" cy="508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0" name="Line 192">
              <a:extLst>
                <a:ext uri="{FF2B5EF4-FFF2-40B4-BE49-F238E27FC236}">
                  <a16:creationId xmlns:a16="http://schemas.microsoft.com/office/drawing/2014/main" id="{A9CBE020-9F7C-4170-8974-AD5144EF8985}"/>
                </a:ext>
              </a:extLst>
            </p:cNvPr>
            <p:cNvSpPr>
              <a:spLocks noChangeShapeType="1"/>
            </p:cNvSpPr>
            <p:nvPr/>
          </p:nvSpPr>
          <p:spPr bwMode="auto">
            <a:xfrm>
              <a:off x="6634401" y="2609771"/>
              <a:ext cx="0" cy="492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1" name="Line 193">
              <a:extLst>
                <a:ext uri="{FF2B5EF4-FFF2-40B4-BE49-F238E27FC236}">
                  <a16:creationId xmlns:a16="http://schemas.microsoft.com/office/drawing/2014/main" id="{0DB56E7A-DBD2-4676-A0F7-4FFD81993D46}"/>
                </a:ext>
              </a:extLst>
            </p:cNvPr>
            <p:cNvSpPr>
              <a:spLocks noChangeShapeType="1"/>
            </p:cNvSpPr>
            <p:nvPr/>
          </p:nvSpPr>
          <p:spPr bwMode="auto">
            <a:xfrm>
              <a:off x="6610589" y="2619296"/>
              <a:ext cx="9525"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grpSp>
          <p:nvGrpSpPr>
            <p:cNvPr id="112" name="Groupe 111">
              <a:extLst>
                <a:ext uri="{FF2B5EF4-FFF2-40B4-BE49-F238E27FC236}">
                  <a16:creationId xmlns:a16="http://schemas.microsoft.com/office/drawing/2014/main" id="{7539C6DA-C3A8-4966-997C-119EB1EC59CC}"/>
                </a:ext>
              </a:extLst>
            </p:cNvPr>
            <p:cNvGrpSpPr/>
            <p:nvPr/>
          </p:nvGrpSpPr>
          <p:grpSpPr>
            <a:xfrm>
              <a:off x="6556614" y="2738358"/>
              <a:ext cx="158750" cy="169863"/>
              <a:chOff x="6556614" y="2738358"/>
              <a:chExt cx="158750" cy="169863"/>
            </a:xfrm>
          </p:grpSpPr>
          <p:sp>
            <p:nvSpPr>
              <p:cNvPr id="141" name="Freeform 194">
                <a:extLst>
                  <a:ext uri="{FF2B5EF4-FFF2-40B4-BE49-F238E27FC236}">
                    <a16:creationId xmlns:a16="http://schemas.microsoft.com/office/drawing/2014/main" id="{075ACDDC-6B91-4382-8D1C-A33130A322D1}"/>
                  </a:ext>
                </a:extLst>
              </p:cNvPr>
              <p:cNvSpPr>
                <a:spLocks/>
              </p:cNvSpPr>
              <p:nvPr/>
            </p:nvSpPr>
            <p:spPr bwMode="auto">
              <a:xfrm>
                <a:off x="6556614" y="2738358"/>
                <a:ext cx="158750" cy="169863"/>
              </a:xfrm>
              <a:custGeom>
                <a:avLst/>
                <a:gdLst>
                  <a:gd name="T0" fmla="*/ 9 w 91"/>
                  <a:gd name="T1" fmla="*/ 76 h 92"/>
                  <a:gd name="T2" fmla="*/ 45 w 91"/>
                  <a:gd name="T3" fmla="*/ 92 h 92"/>
                  <a:gd name="T4" fmla="*/ 91 w 91"/>
                  <a:gd name="T5" fmla="*/ 46 h 92"/>
                  <a:gd name="T6" fmla="*/ 45 w 91"/>
                  <a:gd name="T7" fmla="*/ 0 h 92"/>
                  <a:gd name="T8" fmla="*/ 0 w 91"/>
                  <a:gd name="T9" fmla="*/ 34 h 92"/>
                </a:gdLst>
                <a:ahLst/>
                <a:cxnLst>
                  <a:cxn ang="0">
                    <a:pos x="T0" y="T1"/>
                  </a:cxn>
                  <a:cxn ang="0">
                    <a:pos x="T2" y="T3"/>
                  </a:cxn>
                  <a:cxn ang="0">
                    <a:pos x="T4" y="T5"/>
                  </a:cxn>
                  <a:cxn ang="0">
                    <a:pos x="T6" y="T7"/>
                  </a:cxn>
                  <a:cxn ang="0">
                    <a:pos x="T8" y="T9"/>
                  </a:cxn>
                </a:cxnLst>
                <a:rect l="0" t="0" r="r" b="b"/>
                <a:pathLst>
                  <a:path w="91" h="92">
                    <a:moveTo>
                      <a:pt x="9" y="76"/>
                    </a:moveTo>
                    <a:cubicBezTo>
                      <a:pt x="18" y="86"/>
                      <a:pt x="31" y="92"/>
                      <a:pt x="45" y="92"/>
                    </a:cubicBezTo>
                    <a:cubicBezTo>
                      <a:pt x="70" y="92"/>
                      <a:pt x="91" y="71"/>
                      <a:pt x="91" y="46"/>
                    </a:cubicBezTo>
                    <a:cubicBezTo>
                      <a:pt x="91" y="20"/>
                      <a:pt x="70" y="0"/>
                      <a:pt x="45" y="0"/>
                    </a:cubicBezTo>
                    <a:cubicBezTo>
                      <a:pt x="23" y="0"/>
                      <a:pt x="5" y="14"/>
                      <a:pt x="0" y="3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42" name="Freeform 195">
                <a:extLst>
                  <a:ext uri="{FF2B5EF4-FFF2-40B4-BE49-F238E27FC236}">
                    <a16:creationId xmlns:a16="http://schemas.microsoft.com/office/drawing/2014/main" id="{C54EB9C4-E6A7-4FD8-BE2F-D1C95EFC272C}"/>
                  </a:ext>
                </a:extLst>
              </p:cNvPr>
              <p:cNvSpPr>
                <a:spLocks/>
              </p:cNvSpPr>
              <p:nvPr/>
            </p:nvSpPr>
            <p:spPr bwMode="auto">
              <a:xfrm>
                <a:off x="6597889" y="2782808"/>
                <a:ext cx="52388" cy="82550"/>
              </a:xfrm>
              <a:custGeom>
                <a:avLst/>
                <a:gdLst>
                  <a:gd name="T0" fmla="*/ 30 w 30"/>
                  <a:gd name="T1" fmla="*/ 44 h 45"/>
                  <a:gd name="T2" fmla="*/ 23 w 30"/>
                  <a:gd name="T3" fmla="*/ 45 h 45"/>
                  <a:gd name="T4" fmla="*/ 0 w 30"/>
                  <a:gd name="T5" fmla="*/ 23 h 45"/>
                  <a:gd name="T6" fmla="*/ 23 w 30"/>
                  <a:gd name="T7" fmla="*/ 0 h 45"/>
                  <a:gd name="T8" fmla="*/ 29 w 30"/>
                  <a:gd name="T9" fmla="*/ 0 h 45"/>
                </a:gdLst>
                <a:ahLst/>
                <a:cxnLst>
                  <a:cxn ang="0">
                    <a:pos x="T0" y="T1"/>
                  </a:cxn>
                  <a:cxn ang="0">
                    <a:pos x="T2" y="T3"/>
                  </a:cxn>
                  <a:cxn ang="0">
                    <a:pos x="T4" y="T5"/>
                  </a:cxn>
                  <a:cxn ang="0">
                    <a:pos x="T6" y="T7"/>
                  </a:cxn>
                  <a:cxn ang="0">
                    <a:pos x="T8" y="T9"/>
                  </a:cxn>
                </a:cxnLst>
                <a:rect l="0" t="0" r="r" b="b"/>
                <a:pathLst>
                  <a:path w="30" h="45">
                    <a:moveTo>
                      <a:pt x="30" y="44"/>
                    </a:moveTo>
                    <a:cubicBezTo>
                      <a:pt x="27" y="45"/>
                      <a:pt x="25" y="45"/>
                      <a:pt x="23" y="45"/>
                    </a:cubicBezTo>
                    <a:cubicBezTo>
                      <a:pt x="10" y="45"/>
                      <a:pt x="0" y="35"/>
                      <a:pt x="0" y="23"/>
                    </a:cubicBezTo>
                    <a:cubicBezTo>
                      <a:pt x="0" y="10"/>
                      <a:pt x="10" y="0"/>
                      <a:pt x="23" y="0"/>
                    </a:cubicBezTo>
                    <a:cubicBezTo>
                      <a:pt x="25" y="0"/>
                      <a:pt x="27" y="0"/>
                      <a:pt x="2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43" name="Line 196">
                <a:extLst>
                  <a:ext uri="{FF2B5EF4-FFF2-40B4-BE49-F238E27FC236}">
                    <a16:creationId xmlns:a16="http://schemas.microsoft.com/office/drawing/2014/main" id="{75E3CE1C-FBE9-4E77-BF76-DC2827ABEBCD}"/>
                  </a:ext>
                </a:extLst>
              </p:cNvPr>
              <p:cNvSpPr>
                <a:spLocks noChangeShapeType="1"/>
              </p:cNvSpPr>
              <p:nvPr/>
            </p:nvSpPr>
            <p:spPr bwMode="auto">
              <a:xfrm>
                <a:off x="6585189" y="2816146"/>
                <a:ext cx="555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44" name="Line 197">
                <a:extLst>
                  <a:ext uri="{FF2B5EF4-FFF2-40B4-BE49-F238E27FC236}">
                    <a16:creationId xmlns:a16="http://schemas.microsoft.com/office/drawing/2014/main" id="{6F33FA6B-AF87-4991-960A-999FBD7480DF}"/>
                  </a:ext>
                </a:extLst>
              </p:cNvPr>
              <p:cNvSpPr>
                <a:spLocks noChangeShapeType="1"/>
              </p:cNvSpPr>
              <p:nvPr/>
            </p:nvSpPr>
            <p:spPr bwMode="auto">
              <a:xfrm>
                <a:off x="6585189" y="2830433"/>
                <a:ext cx="555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grpSp>
        <p:sp>
          <p:nvSpPr>
            <p:cNvPr id="113" name="Oval 198">
              <a:extLst>
                <a:ext uri="{FF2B5EF4-FFF2-40B4-BE49-F238E27FC236}">
                  <a16:creationId xmlns:a16="http://schemas.microsoft.com/office/drawing/2014/main" id="{26013B73-FBA6-41E8-BC33-2064B51F877A}"/>
                </a:ext>
              </a:extLst>
            </p:cNvPr>
            <p:cNvSpPr>
              <a:spLocks noChangeArrowheads="1"/>
            </p:cNvSpPr>
            <p:nvPr/>
          </p:nvSpPr>
          <p:spPr bwMode="auto">
            <a:xfrm>
              <a:off x="6456601" y="2795508"/>
              <a:ext cx="109538" cy="42863"/>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4" name="Freeform 199">
              <a:extLst>
                <a:ext uri="{FF2B5EF4-FFF2-40B4-BE49-F238E27FC236}">
                  <a16:creationId xmlns:a16="http://schemas.microsoft.com/office/drawing/2014/main" id="{7E855460-9C0C-4888-BBD7-9412B81A935B}"/>
                </a:ext>
              </a:extLst>
            </p:cNvPr>
            <p:cNvSpPr>
              <a:spLocks/>
            </p:cNvSpPr>
            <p:nvPr/>
          </p:nvSpPr>
          <p:spPr bwMode="auto">
            <a:xfrm>
              <a:off x="6551851" y="2816146"/>
              <a:ext cx="14288" cy="41275"/>
            </a:xfrm>
            <a:custGeom>
              <a:avLst/>
              <a:gdLst>
                <a:gd name="T0" fmla="*/ 0 w 8"/>
                <a:gd name="T1" fmla="*/ 22 h 22"/>
                <a:gd name="T2" fmla="*/ 8 w 8"/>
                <a:gd name="T3" fmla="*/ 14 h 22"/>
                <a:gd name="T4" fmla="*/ 8 w 8"/>
                <a:gd name="T5" fmla="*/ 0 h 22"/>
              </a:gdLst>
              <a:ahLst/>
              <a:cxnLst>
                <a:cxn ang="0">
                  <a:pos x="T0" y="T1"/>
                </a:cxn>
                <a:cxn ang="0">
                  <a:pos x="T2" y="T3"/>
                </a:cxn>
                <a:cxn ang="0">
                  <a:pos x="T4" y="T5"/>
                </a:cxn>
              </a:cxnLst>
              <a:rect l="0" t="0" r="r" b="b"/>
              <a:pathLst>
                <a:path w="8" h="22">
                  <a:moveTo>
                    <a:pt x="0" y="22"/>
                  </a:moveTo>
                  <a:cubicBezTo>
                    <a:pt x="5" y="20"/>
                    <a:pt x="8" y="17"/>
                    <a:pt x="8" y="14"/>
                  </a:cubicBezTo>
                  <a:cubicBezTo>
                    <a:pt x="8" y="0"/>
                    <a:pt x="8" y="0"/>
                    <a:pt x="8"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5" name="Freeform 200">
              <a:extLst>
                <a:ext uri="{FF2B5EF4-FFF2-40B4-BE49-F238E27FC236}">
                  <a16:creationId xmlns:a16="http://schemas.microsoft.com/office/drawing/2014/main" id="{239B04B4-308C-4EFF-986B-5291D0F41A6E}"/>
                </a:ext>
              </a:extLst>
            </p:cNvPr>
            <p:cNvSpPr>
              <a:spLocks/>
            </p:cNvSpPr>
            <p:nvPr/>
          </p:nvSpPr>
          <p:spPr bwMode="auto">
            <a:xfrm>
              <a:off x="6456601" y="2817733"/>
              <a:ext cx="71438" cy="46038"/>
            </a:xfrm>
            <a:custGeom>
              <a:avLst/>
              <a:gdLst>
                <a:gd name="T0" fmla="*/ 0 w 41"/>
                <a:gd name="T1" fmla="*/ 0 h 25"/>
                <a:gd name="T2" fmla="*/ 0 w 41"/>
                <a:gd name="T3" fmla="*/ 13 h 25"/>
                <a:gd name="T4" fmla="*/ 32 w 41"/>
                <a:gd name="T5" fmla="*/ 25 h 25"/>
                <a:gd name="T6" fmla="*/ 41 w 41"/>
                <a:gd name="T7" fmla="*/ 24 h 25"/>
              </a:gdLst>
              <a:ahLst/>
              <a:cxnLst>
                <a:cxn ang="0">
                  <a:pos x="T0" y="T1"/>
                </a:cxn>
                <a:cxn ang="0">
                  <a:pos x="T2" y="T3"/>
                </a:cxn>
                <a:cxn ang="0">
                  <a:pos x="T4" y="T5"/>
                </a:cxn>
                <a:cxn ang="0">
                  <a:pos x="T6" y="T7"/>
                </a:cxn>
              </a:cxnLst>
              <a:rect l="0" t="0" r="r" b="b"/>
              <a:pathLst>
                <a:path w="41" h="25">
                  <a:moveTo>
                    <a:pt x="0" y="0"/>
                  </a:moveTo>
                  <a:cubicBezTo>
                    <a:pt x="0" y="13"/>
                    <a:pt x="0" y="13"/>
                    <a:pt x="0" y="13"/>
                  </a:cubicBezTo>
                  <a:cubicBezTo>
                    <a:pt x="0" y="19"/>
                    <a:pt x="14" y="25"/>
                    <a:pt x="32" y="25"/>
                  </a:cubicBezTo>
                  <a:cubicBezTo>
                    <a:pt x="35" y="25"/>
                    <a:pt x="38" y="24"/>
                    <a:pt x="41" y="2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6" name="Freeform 201">
              <a:extLst>
                <a:ext uri="{FF2B5EF4-FFF2-40B4-BE49-F238E27FC236}">
                  <a16:creationId xmlns:a16="http://schemas.microsoft.com/office/drawing/2014/main" id="{26B018B3-BB2B-4A8E-82E7-07507F7BEE8E}"/>
                </a:ext>
              </a:extLst>
            </p:cNvPr>
            <p:cNvSpPr>
              <a:spLocks/>
            </p:cNvSpPr>
            <p:nvPr/>
          </p:nvSpPr>
          <p:spPr bwMode="auto">
            <a:xfrm>
              <a:off x="6456601" y="2841546"/>
              <a:ext cx="109538" cy="46038"/>
            </a:xfrm>
            <a:custGeom>
              <a:avLst/>
              <a:gdLst>
                <a:gd name="T0" fmla="*/ 0 w 63"/>
                <a:gd name="T1" fmla="*/ 0 h 25"/>
                <a:gd name="T2" fmla="*/ 0 w 63"/>
                <a:gd name="T3" fmla="*/ 13 h 25"/>
                <a:gd name="T4" fmla="*/ 32 w 63"/>
                <a:gd name="T5" fmla="*/ 25 h 25"/>
                <a:gd name="T6" fmla="*/ 63 w 63"/>
                <a:gd name="T7" fmla="*/ 13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3"/>
                    <a:pt x="0" y="13"/>
                    <a:pt x="0" y="13"/>
                  </a:cubicBezTo>
                  <a:cubicBezTo>
                    <a:pt x="0" y="20"/>
                    <a:pt x="14" y="25"/>
                    <a:pt x="32" y="25"/>
                  </a:cubicBezTo>
                  <a:cubicBezTo>
                    <a:pt x="49" y="25"/>
                    <a:pt x="63" y="20"/>
                    <a:pt x="63" y="13"/>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7" name="Freeform 202">
              <a:extLst>
                <a:ext uri="{FF2B5EF4-FFF2-40B4-BE49-F238E27FC236}">
                  <a16:creationId xmlns:a16="http://schemas.microsoft.com/office/drawing/2014/main" id="{D893689B-32A7-4688-940E-5001531D9E66}"/>
                </a:ext>
              </a:extLst>
            </p:cNvPr>
            <p:cNvSpPr>
              <a:spLocks/>
            </p:cNvSpPr>
            <p:nvPr/>
          </p:nvSpPr>
          <p:spPr bwMode="auto">
            <a:xfrm>
              <a:off x="6526451" y="2865358"/>
              <a:ext cx="39688" cy="46038"/>
            </a:xfrm>
            <a:custGeom>
              <a:avLst/>
              <a:gdLst>
                <a:gd name="T0" fmla="*/ 0 w 23"/>
                <a:gd name="T1" fmla="*/ 25 h 25"/>
                <a:gd name="T2" fmla="*/ 23 w 23"/>
                <a:gd name="T3" fmla="*/ 14 h 25"/>
                <a:gd name="T4" fmla="*/ 23 w 23"/>
                <a:gd name="T5" fmla="*/ 0 h 25"/>
              </a:gdLst>
              <a:ahLst/>
              <a:cxnLst>
                <a:cxn ang="0">
                  <a:pos x="T0" y="T1"/>
                </a:cxn>
                <a:cxn ang="0">
                  <a:pos x="T2" y="T3"/>
                </a:cxn>
                <a:cxn ang="0">
                  <a:pos x="T4" y="T5"/>
                </a:cxn>
              </a:cxnLst>
              <a:rect l="0" t="0" r="r" b="b"/>
              <a:pathLst>
                <a:path w="23" h="25">
                  <a:moveTo>
                    <a:pt x="0" y="25"/>
                  </a:moveTo>
                  <a:cubicBezTo>
                    <a:pt x="13" y="24"/>
                    <a:pt x="23" y="19"/>
                    <a:pt x="23" y="14"/>
                  </a:cubicBezTo>
                  <a:cubicBezTo>
                    <a:pt x="23" y="0"/>
                    <a:pt x="23" y="0"/>
                    <a:pt x="2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8" name="Freeform 203">
              <a:extLst>
                <a:ext uri="{FF2B5EF4-FFF2-40B4-BE49-F238E27FC236}">
                  <a16:creationId xmlns:a16="http://schemas.microsoft.com/office/drawing/2014/main" id="{D0208E4E-5E17-4DA4-A3DB-105434304AD1}"/>
                </a:ext>
              </a:extLst>
            </p:cNvPr>
            <p:cNvSpPr>
              <a:spLocks/>
            </p:cNvSpPr>
            <p:nvPr/>
          </p:nvSpPr>
          <p:spPr bwMode="auto">
            <a:xfrm>
              <a:off x="6456601" y="2865358"/>
              <a:ext cx="42863" cy="46038"/>
            </a:xfrm>
            <a:custGeom>
              <a:avLst/>
              <a:gdLst>
                <a:gd name="T0" fmla="*/ 0 w 25"/>
                <a:gd name="T1" fmla="*/ 0 h 25"/>
                <a:gd name="T2" fmla="*/ 0 w 25"/>
                <a:gd name="T3" fmla="*/ 14 h 25"/>
                <a:gd name="T4" fmla="*/ 25 w 25"/>
                <a:gd name="T5" fmla="*/ 25 h 25"/>
              </a:gdLst>
              <a:ahLst/>
              <a:cxnLst>
                <a:cxn ang="0">
                  <a:pos x="T0" y="T1"/>
                </a:cxn>
                <a:cxn ang="0">
                  <a:pos x="T2" y="T3"/>
                </a:cxn>
                <a:cxn ang="0">
                  <a:pos x="T4" y="T5"/>
                </a:cxn>
              </a:cxnLst>
              <a:rect l="0" t="0" r="r" b="b"/>
              <a:pathLst>
                <a:path w="25" h="25">
                  <a:moveTo>
                    <a:pt x="0" y="0"/>
                  </a:moveTo>
                  <a:cubicBezTo>
                    <a:pt x="0" y="14"/>
                    <a:pt x="0" y="14"/>
                    <a:pt x="0" y="14"/>
                  </a:cubicBezTo>
                  <a:cubicBezTo>
                    <a:pt x="0" y="19"/>
                    <a:pt x="11" y="24"/>
                    <a:pt x="25"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19" name="Freeform 204">
              <a:extLst>
                <a:ext uri="{FF2B5EF4-FFF2-40B4-BE49-F238E27FC236}">
                  <a16:creationId xmlns:a16="http://schemas.microsoft.com/office/drawing/2014/main" id="{9CE74054-FEC4-4ECF-8BDF-E6BC53A87336}"/>
                </a:ext>
              </a:extLst>
            </p:cNvPr>
            <p:cNvSpPr>
              <a:spLocks/>
            </p:cNvSpPr>
            <p:nvPr/>
          </p:nvSpPr>
          <p:spPr bwMode="auto">
            <a:xfrm>
              <a:off x="6456601" y="2892346"/>
              <a:ext cx="109538" cy="44450"/>
            </a:xfrm>
            <a:custGeom>
              <a:avLst/>
              <a:gdLst>
                <a:gd name="T0" fmla="*/ 0 w 63"/>
                <a:gd name="T1" fmla="*/ 0 h 25"/>
                <a:gd name="T2" fmla="*/ 0 w 63"/>
                <a:gd name="T3" fmla="*/ 13 h 25"/>
                <a:gd name="T4" fmla="*/ 31 w 63"/>
                <a:gd name="T5" fmla="*/ 25 h 25"/>
                <a:gd name="T6" fmla="*/ 63 w 63"/>
                <a:gd name="T7" fmla="*/ 13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3"/>
                    <a:pt x="0" y="13"/>
                    <a:pt x="0" y="13"/>
                  </a:cubicBezTo>
                  <a:cubicBezTo>
                    <a:pt x="0" y="20"/>
                    <a:pt x="14" y="25"/>
                    <a:pt x="31" y="25"/>
                  </a:cubicBezTo>
                  <a:cubicBezTo>
                    <a:pt x="49" y="25"/>
                    <a:pt x="63" y="20"/>
                    <a:pt x="63" y="13"/>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0" name="Freeform 205">
              <a:extLst>
                <a:ext uri="{FF2B5EF4-FFF2-40B4-BE49-F238E27FC236}">
                  <a16:creationId xmlns:a16="http://schemas.microsoft.com/office/drawing/2014/main" id="{DF064437-D41A-4BC2-A8EA-A31552CED349}"/>
                </a:ext>
              </a:extLst>
            </p:cNvPr>
            <p:cNvSpPr>
              <a:spLocks/>
            </p:cNvSpPr>
            <p:nvPr/>
          </p:nvSpPr>
          <p:spPr bwMode="auto">
            <a:xfrm>
              <a:off x="6456601" y="2916158"/>
              <a:ext cx="109538" cy="46038"/>
            </a:xfrm>
            <a:custGeom>
              <a:avLst/>
              <a:gdLst>
                <a:gd name="T0" fmla="*/ 0 w 63"/>
                <a:gd name="T1" fmla="*/ 0 h 25"/>
                <a:gd name="T2" fmla="*/ 0 w 63"/>
                <a:gd name="T3" fmla="*/ 14 h 25"/>
                <a:gd name="T4" fmla="*/ 32 w 63"/>
                <a:gd name="T5" fmla="*/ 25 h 25"/>
                <a:gd name="T6" fmla="*/ 63 w 63"/>
                <a:gd name="T7" fmla="*/ 14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4"/>
                    <a:pt x="0" y="14"/>
                    <a:pt x="0" y="14"/>
                  </a:cubicBezTo>
                  <a:cubicBezTo>
                    <a:pt x="0" y="20"/>
                    <a:pt x="14" y="25"/>
                    <a:pt x="32" y="25"/>
                  </a:cubicBezTo>
                  <a:cubicBezTo>
                    <a:pt x="49" y="25"/>
                    <a:pt x="63" y="20"/>
                    <a:pt x="63" y="14"/>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1" name="Freeform 206">
              <a:extLst>
                <a:ext uri="{FF2B5EF4-FFF2-40B4-BE49-F238E27FC236}">
                  <a16:creationId xmlns:a16="http://schemas.microsoft.com/office/drawing/2014/main" id="{A78254BB-1DB9-4EB9-BDF7-C1165C90CCF6}"/>
                </a:ext>
              </a:extLst>
            </p:cNvPr>
            <p:cNvSpPr>
              <a:spLocks/>
            </p:cNvSpPr>
            <p:nvPr/>
          </p:nvSpPr>
          <p:spPr bwMode="auto">
            <a:xfrm>
              <a:off x="6496289" y="2941558"/>
              <a:ext cx="69850" cy="46038"/>
            </a:xfrm>
            <a:custGeom>
              <a:avLst/>
              <a:gdLst>
                <a:gd name="T0" fmla="*/ 0 w 40"/>
                <a:gd name="T1" fmla="*/ 25 h 25"/>
                <a:gd name="T2" fmla="*/ 9 w 40"/>
                <a:gd name="T3" fmla="*/ 25 h 25"/>
                <a:gd name="T4" fmla="*/ 40 w 40"/>
                <a:gd name="T5" fmla="*/ 13 h 25"/>
                <a:gd name="T6" fmla="*/ 40 w 40"/>
                <a:gd name="T7" fmla="*/ 0 h 25"/>
              </a:gdLst>
              <a:ahLst/>
              <a:cxnLst>
                <a:cxn ang="0">
                  <a:pos x="T0" y="T1"/>
                </a:cxn>
                <a:cxn ang="0">
                  <a:pos x="T2" y="T3"/>
                </a:cxn>
                <a:cxn ang="0">
                  <a:pos x="T4" y="T5"/>
                </a:cxn>
                <a:cxn ang="0">
                  <a:pos x="T6" y="T7"/>
                </a:cxn>
              </a:cxnLst>
              <a:rect l="0" t="0" r="r" b="b"/>
              <a:pathLst>
                <a:path w="40" h="25">
                  <a:moveTo>
                    <a:pt x="0" y="25"/>
                  </a:moveTo>
                  <a:cubicBezTo>
                    <a:pt x="3" y="25"/>
                    <a:pt x="6" y="25"/>
                    <a:pt x="9" y="25"/>
                  </a:cubicBezTo>
                  <a:cubicBezTo>
                    <a:pt x="26" y="25"/>
                    <a:pt x="40" y="20"/>
                    <a:pt x="40" y="13"/>
                  </a:cubicBezTo>
                  <a:cubicBezTo>
                    <a:pt x="40" y="0"/>
                    <a:pt x="40" y="0"/>
                    <a:pt x="4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2" name="Freeform 207">
              <a:extLst>
                <a:ext uri="{FF2B5EF4-FFF2-40B4-BE49-F238E27FC236}">
                  <a16:creationId xmlns:a16="http://schemas.microsoft.com/office/drawing/2014/main" id="{26FD3E22-7412-455D-8C7B-CB9ED552C011}"/>
                </a:ext>
              </a:extLst>
            </p:cNvPr>
            <p:cNvSpPr>
              <a:spLocks/>
            </p:cNvSpPr>
            <p:nvPr/>
          </p:nvSpPr>
          <p:spPr bwMode="auto">
            <a:xfrm>
              <a:off x="6456601" y="2941558"/>
              <a:ext cx="17463" cy="39688"/>
            </a:xfrm>
            <a:custGeom>
              <a:avLst/>
              <a:gdLst>
                <a:gd name="T0" fmla="*/ 0 w 10"/>
                <a:gd name="T1" fmla="*/ 0 h 22"/>
                <a:gd name="T2" fmla="*/ 0 w 10"/>
                <a:gd name="T3" fmla="*/ 13 h 22"/>
                <a:gd name="T4" fmla="*/ 10 w 10"/>
                <a:gd name="T5" fmla="*/ 22 h 22"/>
              </a:gdLst>
              <a:ahLst/>
              <a:cxnLst>
                <a:cxn ang="0">
                  <a:pos x="T0" y="T1"/>
                </a:cxn>
                <a:cxn ang="0">
                  <a:pos x="T2" y="T3"/>
                </a:cxn>
                <a:cxn ang="0">
                  <a:pos x="T4" y="T5"/>
                </a:cxn>
              </a:cxnLst>
              <a:rect l="0" t="0" r="r" b="b"/>
              <a:pathLst>
                <a:path w="10" h="22">
                  <a:moveTo>
                    <a:pt x="0" y="0"/>
                  </a:moveTo>
                  <a:cubicBezTo>
                    <a:pt x="0" y="13"/>
                    <a:pt x="0" y="13"/>
                    <a:pt x="0" y="13"/>
                  </a:cubicBezTo>
                  <a:cubicBezTo>
                    <a:pt x="0" y="17"/>
                    <a:pt x="4" y="20"/>
                    <a:pt x="10"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3" name="Freeform 208">
              <a:extLst>
                <a:ext uri="{FF2B5EF4-FFF2-40B4-BE49-F238E27FC236}">
                  <a16:creationId xmlns:a16="http://schemas.microsoft.com/office/drawing/2014/main" id="{65867A4E-8FFB-4713-AFF8-5DED7529D029}"/>
                </a:ext>
              </a:extLst>
            </p:cNvPr>
            <p:cNvSpPr>
              <a:spLocks/>
            </p:cNvSpPr>
            <p:nvPr/>
          </p:nvSpPr>
          <p:spPr bwMode="auto">
            <a:xfrm>
              <a:off x="6456601" y="2965371"/>
              <a:ext cx="109538" cy="46038"/>
            </a:xfrm>
            <a:custGeom>
              <a:avLst/>
              <a:gdLst>
                <a:gd name="T0" fmla="*/ 0 w 63"/>
                <a:gd name="T1" fmla="*/ 0 h 25"/>
                <a:gd name="T2" fmla="*/ 0 w 63"/>
                <a:gd name="T3" fmla="*/ 14 h 25"/>
                <a:gd name="T4" fmla="*/ 31 w 63"/>
                <a:gd name="T5" fmla="*/ 25 h 25"/>
                <a:gd name="T6" fmla="*/ 63 w 63"/>
                <a:gd name="T7" fmla="*/ 14 h 25"/>
                <a:gd name="T8" fmla="*/ 63 w 63"/>
                <a:gd name="T9" fmla="*/ 0 h 25"/>
              </a:gdLst>
              <a:ahLst/>
              <a:cxnLst>
                <a:cxn ang="0">
                  <a:pos x="T0" y="T1"/>
                </a:cxn>
                <a:cxn ang="0">
                  <a:pos x="T2" y="T3"/>
                </a:cxn>
                <a:cxn ang="0">
                  <a:pos x="T4" y="T5"/>
                </a:cxn>
                <a:cxn ang="0">
                  <a:pos x="T6" y="T7"/>
                </a:cxn>
                <a:cxn ang="0">
                  <a:pos x="T8" y="T9"/>
                </a:cxn>
              </a:cxnLst>
              <a:rect l="0" t="0" r="r" b="b"/>
              <a:pathLst>
                <a:path w="63" h="25">
                  <a:moveTo>
                    <a:pt x="0" y="0"/>
                  </a:moveTo>
                  <a:cubicBezTo>
                    <a:pt x="0" y="14"/>
                    <a:pt x="0" y="14"/>
                    <a:pt x="0" y="14"/>
                  </a:cubicBezTo>
                  <a:cubicBezTo>
                    <a:pt x="0" y="20"/>
                    <a:pt x="14" y="25"/>
                    <a:pt x="31" y="25"/>
                  </a:cubicBezTo>
                  <a:cubicBezTo>
                    <a:pt x="49" y="25"/>
                    <a:pt x="63" y="20"/>
                    <a:pt x="63" y="14"/>
                  </a:cubicBezTo>
                  <a:cubicBezTo>
                    <a:pt x="63" y="0"/>
                    <a:pt x="63" y="0"/>
                    <a:pt x="6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4" name="Line 209">
              <a:extLst>
                <a:ext uri="{FF2B5EF4-FFF2-40B4-BE49-F238E27FC236}">
                  <a16:creationId xmlns:a16="http://schemas.microsoft.com/office/drawing/2014/main" id="{8DE29E5F-87AC-4592-871F-7318BF618C0D}"/>
                </a:ext>
              </a:extLst>
            </p:cNvPr>
            <p:cNvSpPr>
              <a:spLocks noChangeShapeType="1"/>
            </p:cNvSpPr>
            <p:nvPr/>
          </p:nvSpPr>
          <p:spPr bwMode="auto">
            <a:xfrm>
              <a:off x="6567726" y="281773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5" name="Oval 210">
              <a:extLst>
                <a:ext uri="{FF2B5EF4-FFF2-40B4-BE49-F238E27FC236}">
                  <a16:creationId xmlns:a16="http://schemas.microsoft.com/office/drawing/2014/main" id="{D768F4C4-9BE3-4367-90F0-7D16788A78DA}"/>
                </a:ext>
              </a:extLst>
            </p:cNvPr>
            <p:cNvSpPr>
              <a:spLocks noChangeArrowheads="1"/>
            </p:cNvSpPr>
            <p:nvPr/>
          </p:nvSpPr>
          <p:spPr bwMode="auto">
            <a:xfrm>
              <a:off x="6718539" y="2887583"/>
              <a:ext cx="112713" cy="44450"/>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6" name="Freeform 211">
              <a:extLst>
                <a:ext uri="{FF2B5EF4-FFF2-40B4-BE49-F238E27FC236}">
                  <a16:creationId xmlns:a16="http://schemas.microsoft.com/office/drawing/2014/main" id="{24EDF43E-7944-447E-871F-73276E456EFD}"/>
                </a:ext>
              </a:extLst>
            </p:cNvPr>
            <p:cNvSpPr>
              <a:spLocks/>
            </p:cNvSpPr>
            <p:nvPr/>
          </p:nvSpPr>
          <p:spPr bwMode="auto">
            <a:xfrm>
              <a:off x="6815376" y="2909808"/>
              <a:ext cx="15875" cy="41275"/>
            </a:xfrm>
            <a:custGeom>
              <a:avLst/>
              <a:gdLst>
                <a:gd name="T0" fmla="*/ 0 w 9"/>
                <a:gd name="T1" fmla="*/ 22 h 22"/>
                <a:gd name="T2" fmla="*/ 9 w 9"/>
                <a:gd name="T3" fmla="*/ 13 h 22"/>
                <a:gd name="T4" fmla="*/ 9 w 9"/>
                <a:gd name="T5" fmla="*/ 0 h 22"/>
              </a:gdLst>
              <a:ahLst/>
              <a:cxnLst>
                <a:cxn ang="0">
                  <a:pos x="T0" y="T1"/>
                </a:cxn>
                <a:cxn ang="0">
                  <a:pos x="T2" y="T3"/>
                </a:cxn>
                <a:cxn ang="0">
                  <a:pos x="T4" y="T5"/>
                </a:cxn>
              </a:cxnLst>
              <a:rect l="0" t="0" r="r" b="b"/>
              <a:pathLst>
                <a:path w="9" h="22">
                  <a:moveTo>
                    <a:pt x="0" y="22"/>
                  </a:moveTo>
                  <a:cubicBezTo>
                    <a:pt x="6" y="20"/>
                    <a:pt x="9" y="17"/>
                    <a:pt x="9" y="13"/>
                  </a:cubicBezTo>
                  <a:cubicBezTo>
                    <a:pt x="9" y="0"/>
                    <a:pt x="9" y="0"/>
                    <a:pt x="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7" name="Freeform 212">
              <a:extLst>
                <a:ext uri="{FF2B5EF4-FFF2-40B4-BE49-F238E27FC236}">
                  <a16:creationId xmlns:a16="http://schemas.microsoft.com/office/drawing/2014/main" id="{EDB455CC-F55F-48C0-89F1-481D86D8A77B}"/>
                </a:ext>
              </a:extLst>
            </p:cNvPr>
            <p:cNvSpPr>
              <a:spLocks/>
            </p:cNvSpPr>
            <p:nvPr/>
          </p:nvSpPr>
          <p:spPr bwMode="auto">
            <a:xfrm>
              <a:off x="6718539" y="2909808"/>
              <a:ext cx="74613" cy="46038"/>
            </a:xfrm>
            <a:custGeom>
              <a:avLst/>
              <a:gdLst>
                <a:gd name="T0" fmla="*/ 0 w 42"/>
                <a:gd name="T1" fmla="*/ 0 h 25"/>
                <a:gd name="T2" fmla="*/ 0 w 42"/>
                <a:gd name="T3" fmla="*/ 13 h 25"/>
                <a:gd name="T4" fmla="*/ 32 w 42"/>
                <a:gd name="T5" fmla="*/ 25 h 25"/>
                <a:gd name="T6" fmla="*/ 42 w 42"/>
                <a:gd name="T7" fmla="*/ 25 h 25"/>
              </a:gdLst>
              <a:ahLst/>
              <a:cxnLst>
                <a:cxn ang="0">
                  <a:pos x="T0" y="T1"/>
                </a:cxn>
                <a:cxn ang="0">
                  <a:pos x="T2" y="T3"/>
                </a:cxn>
                <a:cxn ang="0">
                  <a:pos x="T4" y="T5"/>
                </a:cxn>
                <a:cxn ang="0">
                  <a:pos x="T6" y="T7"/>
                </a:cxn>
              </a:cxnLst>
              <a:rect l="0" t="0" r="r" b="b"/>
              <a:pathLst>
                <a:path w="42" h="25">
                  <a:moveTo>
                    <a:pt x="0" y="0"/>
                  </a:moveTo>
                  <a:cubicBezTo>
                    <a:pt x="0" y="13"/>
                    <a:pt x="0" y="13"/>
                    <a:pt x="0" y="13"/>
                  </a:cubicBezTo>
                  <a:cubicBezTo>
                    <a:pt x="0" y="20"/>
                    <a:pt x="15" y="25"/>
                    <a:pt x="32" y="25"/>
                  </a:cubicBezTo>
                  <a:cubicBezTo>
                    <a:pt x="36" y="25"/>
                    <a:pt x="39" y="25"/>
                    <a:pt x="42"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8" name="Freeform 213">
              <a:extLst>
                <a:ext uri="{FF2B5EF4-FFF2-40B4-BE49-F238E27FC236}">
                  <a16:creationId xmlns:a16="http://schemas.microsoft.com/office/drawing/2014/main" id="{2DBB26E0-C230-45DA-B8B8-DCE4D26F0A3D}"/>
                </a:ext>
              </a:extLst>
            </p:cNvPr>
            <p:cNvSpPr>
              <a:spLocks/>
            </p:cNvSpPr>
            <p:nvPr/>
          </p:nvSpPr>
          <p:spPr bwMode="auto">
            <a:xfrm>
              <a:off x="6718539" y="2935208"/>
              <a:ext cx="112713" cy="46038"/>
            </a:xfrm>
            <a:custGeom>
              <a:avLst/>
              <a:gdLst>
                <a:gd name="T0" fmla="*/ 0 w 64"/>
                <a:gd name="T1" fmla="*/ 0 h 25"/>
                <a:gd name="T2" fmla="*/ 0 w 64"/>
                <a:gd name="T3" fmla="*/ 13 h 25"/>
                <a:gd name="T4" fmla="*/ 32 w 64"/>
                <a:gd name="T5" fmla="*/ 25 h 25"/>
                <a:gd name="T6" fmla="*/ 64 w 64"/>
                <a:gd name="T7" fmla="*/ 13 h 25"/>
                <a:gd name="T8" fmla="*/ 64 w 64"/>
                <a:gd name="T9" fmla="*/ 0 h 25"/>
              </a:gdLst>
              <a:ahLst/>
              <a:cxnLst>
                <a:cxn ang="0">
                  <a:pos x="T0" y="T1"/>
                </a:cxn>
                <a:cxn ang="0">
                  <a:pos x="T2" y="T3"/>
                </a:cxn>
                <a:cxn ang="0">
                  <a:pos x="T4" y="T5"/>
                </a:cxn>
                <a:cxn ang="0">
                  <a:pos x="T6" y="T7"/>
                </a:cxn>
                <a:cxn ang="0">
                  <a:pos x="T8" y="T9"/>
                </a:cxn>
              </a:cxnLst>
              <a:rect l="0" t="0" r="r" b="b"/>
              <a:pathLst>
                <a:path w="64" h="25">
                  <a:moveTo>
                    <a:pt x="0" y="0"/>
                  </a:moveTo>
                  <a:cubicBezTo>
                    <a:pt x="0" y="13"/>
                    <a:pt x="0" y="13"/>
                    <a:pt x="0" y="13"/>
                  </a:cubicBezTo>
                  <a:cubicBezTo>
                    <a:pt x="0" y="20"/>
                    <a:pt x="15" y="25"/>
                    <a:pt x="32" y="25"/>
                  </a:cubicBezTo>
                  <a:cubicBezTo>
                    <a:pt x="50" y="25"/>
                    <a:pt x="64" y="20"/>
                    <a:pt x="64" y="13"/>
                  </a:cubicBezTo>
                  <a:cubicBezTo>
                    <a:pt x="64" y="0"/>
                    <a:pt x="64" y="0"/>
                    <a:pt x="6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29" name="Freeform 214">
              <a:extLst>
                <a:ext uri="{FF2B5EF4-FFF2-40B4-BE49-F238E27FC236}">
                  <a16:creationId xmlns:a16="http://schemas.microsoft.com/office/drawing/2014/main" id="{6CABF2F4-2364-4344-B682-0787489F9F52}"/>
                </a:ext>
              </a:extLst>
            </p:cNvPr>
            <p:cNvSpPr>
              <a:spLocks/>
            </p:cNvSpPr>
            <p:nvPr/>
          </p:nvSpPr>
          <p:spPr bwMode="auto">
            <a:xfrm>
              <a:off x="6788389" y="2959021"/>
              <a:ext cx="42863" cy="46038"/>
            </a:xfrm>
            <a:custGeom>
              <a:avLst/>
              <a:gdLst>
                <a:gd name="T0" fmla="*/ 0 w 24"/>
                <a:gd name="T1" fmla="*/ 25 h 25"/>
                <a:gd name="T2" fmla="*/ 24 w 24"/>
                <a:gd name="T3" fmla="*/ 13 h 25"/>
                <a:gd name="T4" fmla="*/ 24 w 24"/>
                <a:gd name="T5" fmla="*/ 0 h 25"/>
              </a:gdLst>
              <a:ahLst/>
              <a:cxnLst>
                <a:cxn ang="0">
                  <a:pos x="T0" y="T1"/>
                </a:cxn>
                <a:cxn ang="0">
                  <a:pos x="T2" y="T3"/>
                </a:cxn>
                <a:cxn ang="0">
                  <a:pos x="T4" y="T5"/>
                </a:cxn>
              </a:cxnLst>
              <a:rect l="0" t="0" r="r" b="b"/>
              <a:pathLst>
                <a:path w="24" h="25">
                  <a:moveTo>
                    <a:pt x="0" y="25"/>
                  </a:moveTo>
                  <a:cubicBezTo>
                    <a:pt x="14" y="23"/>
                    <a:pt x="24" y="19"/>
                    <a:pt x="24" y="13"/>
                  </a:cubicBezTo>
                  <a:cubicBezTo>
                    <a:pt x="24" y="0"/>
                    <a:pt x="24" y="0"/>
                    <a:pt x="2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0" name="Freeform 215">
              <a:extLst>
                <a:ext uri="{FF2B5EF4-FFF2-40B4-BE49-F238E27FC236}">
                  <a16:creationId xmlns:a16="http://schemas.microsoft.com/office/drawing/2014/main" id="{814A8C6F-A6A3-4A99-A65C-917E9D7E091B}"/>
                </a:ext>
              </a:extLst>
            </p:cNvPr>
            <p:cNvSpPr>
              <a:spLocks/>
            </p:cNvSpPr>
            <p:nvPr/>
          </p:nvSpPr>
          <p:spPr bwMode="auto">
            <a:xfrm>
              <a:off x="6718539" y="2959021"/>
              <a:ext cx="46038" cy="46038"/>
            </a:xfrm>
            <a:custGeom>
              <a:avLst/>
              <a:gdLst>
                <a:gd name="T0" fmla="*/ 0 w 26"/>
                <a:gd name="T1" fmla="*/ 0 h 25"/>
                <a:gd name="T2" fmla="*/ 0 w 26"/>
                <a:gd name="T3" fmla="*/ 13 h 25"/>
                <a:gd name="T4" fmla="*/ 26 w 26"/>
                <a:gd name="T5" fmla="*/ 25 h 25"/>
              </a:gdLst>
              <a:ahLst/>
              <a:cxnLst>
                <a:cxn ang="0">
                  <a:pos x="T0" y="T1"/>
                </a:cxn>
                <a:cxn ang="0">
                  <a:pos x="T2" y="T3"/>
                </a:cxn>
                <a:cxn ang="0">
                  <a:pos x="T4" y="T5"/>
                </a:cxn>
              </a:cxnLst>
              <a:rect l="0" t="0" r="r" b="b"/>
              <a:pathLst>
                <a:path w="26" h="25">
                  <a:moveTo>
                    <a:pt x="0" y="0"/>
                  </a:moveTo>
                  <a:cubicBezTo>
                    <a:pt x="0" y="13"/>
                    <a:pt x="0" y="13"/>
                    <a:pt x="0" y="13"/>
                  </a:cubicBezTo>
                  <a:cubicBezTo>
                    <a:pt x="0" y="19"/>
                    <a:pt x="11" y="24"/>
                    <a:pt x="26" y="2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1" name="Line 216">
              <a:extLst>
                <a:ext uri="{FF2B5EF4-FFF2-40B4-BE49-F238E27FC236}">
                  <a16:creationId xmlns:a16="http://schemas.microsoft.com/office/drawing/2014/main" id="{C5FDF52A-48B8-4511-84C6-C1FC805FFD60}"/>
                </a:ext>
              </a:extLst>
            </p:cNvPr>
            <p:cNvSpPr>
              <a:spLocks noChangeShapeType="1"/>
            </p:cNvSpPr>
            <p:nvPr/>
          </p:nvSpPr>
          <p:spPr bwMode="auto">
            <a:xfrm>
              <a:off x="6831251" y="2909808"/>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2" name="Line 217">
              <a:extLst>
                <a:ext uri="{FF2B5EF4-FFF2-40B4-BE49-F238E27FC236}">
                  <a16:creationId xmlns:a16="http://schemas.microsoft.com/office/drawing/2014/main" id="{710FB09C-0542-49F3-B9F6-18147E04F25E}"/>
                </a:ext>
              </a:extLst>
            </p:cNvPr>
            <p:cNvSpPr>
              <a:spLocks noChangeShapeType="1"/>
            </p:cNvSpPr>
            <p:nvPr/>
          </p:nvSpPr>
          <p:spPr bwMode="auto">
            <a:xfrm flipH="1">
              <a:off x="6761401" y="2654221"/>
              <a:ext cx="31750" cy="238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3" name="Line 218">
              <a:extLst>
                <a:ext uri="{FF2B5EF4-FFF2-40B4-BE49-F238E27FC236}">
                  <a16:creationId xmlns:a16="http://schemas.microsoft.com/office/drawing/2014/main" id="{4630B292-ADA0-4083-893E-72A80F9C121F}"/>
                </a:ext>
              </a:extLst>
            </p:cNvPr>
            <p:cNvSpPr>
              <a:spLocks noChangeShapeType="1"/>
            </p:cNvSpPr>
            <p:nvPr/>
          </p:nvSpPr>
          <p:spPr bwMode="auto">
            <a:xfrm flipH="1">
              <a:off x="6782039" y="2717721"/>
              <a:ext cx="30163" cy="31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4" name="Line 219">
              <a:extLst>
                <a:ext uri="{FF2B5EF4-FFF2-40B4-BE49-F238E27FC236}">
                  <a16:creationId xmlns:a16="http://schemas.microsoft.com/office/drawing/2014/main" id="{9100EF69-FC99-4045-9159-B4A7859260E8}"/>
                </a:ext>
              </a:extLst>
            </p:cNvPr>
            <p:cNvSpPr>
              <a:spLocks noChangeShapeType="1"/>
            </p:cNvSpPr>
            <p:nvPr/>
          </p:nvSpPr>
          <p:spPr bwMode="auto">
            <a:xfrm flipH="1">
              <a:off x="6728064" y="2625646"/>
              <a:ext cx="6350"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5" name="Line 220">
              <a:extLst>
                <a:ext uri="{FF2B5EF4-FFF2-40B4-BE49-F238E27FC236}">
                  <a16:creationId xmlns:a16="http://schemas.microsoft.com/office/drawing/2014/main" id="{1832ABD8-4AAC-40E3-B9AF-D010E5B09287}"/>
                </a:ext>
              </a:extLst>
            </p:cNvPr>
            <p:cNvSpPr>
              <a:spLocks noChangeShapeType="1"/>
            </p:cNvSpPr>
            <p:nvPr/>
          </p:nvSpPr>
          <p:spPr bwMode="auto">
            <a:xfrm>
              <a:off x="6591539" y="3001883"/>
              <a:ext cx="508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6" name="Line 221">
              <a:extLst>
                <a:ext uri="{FF2B5EF4-FFF2-40B4-BE49-F238E27FC236}">
                  <a16:creationId xmlns:a16="http://schemas.microsoft.com/office/drawing/2014/main" id="{719E076D-E256-45FA-BC11-8B20217C4F73}"/>
                </a:ext>
              </a:extLst>
            </p:cNvPr>
            <p:cNvSpPr>
              <a:spLocks noChangeShapeType="1"/>
            </p:cNvSpPr>
            <p:nvPr/>
          </p:nvSpPr>
          <p:spPr bwMode="auto">
            <a:xfrm>
              <a:off x="6658214" y="3001883"/>
              <a:ext cx="1111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7" name="Line 222">
              <a:extLst>
                <a:ext uri="{FF2B5EF4-FFF2-40B4-BE49-F238E27FC236}">
                  <a16:creationId xmlns:a16="http://schemas.microsoft.com/office/drawing/2014/main" id="{4F889819-D626-4209-B096-917A41A87587}"/>
                </a:ext>
              </a:extLst>
            </p:cNvPr>
            <p:cNvSpPr>
              <a:spLocks noChangeShapeType="1"/>
            </p:cNvSpPr>
            <p:nvPr/>
          </p:nvSpPr>
          <p:spPr bwMode="auto">
            <a:xfrm>
              <a:off x="6567726" y="2933621"/>
              <a:ext cx="333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8" name="Line 223">
              <a:extLst>
                <a:ext uri="{FF2B5EF4-FFF2-40B4-BE49-F238E27FC236}">
                  <a16:creationId xmlns:a16="http://schemas.microsoft.com/office/drawing/2014/main" id="{AA4AFBB4-0698-4E9E-B8D4-D3DF863372C8}"/>
                </a:ext>
              </a:extLst>
            </p:cNvPr>
            <p:cNvSpPr>
              <a:spLocks noChangeShapeType="1"/>
            </p:cNvSpPr>
            <p:nvPr/>
          </p:nvSpPr>
          <p:spPr bwMode="auto">
            <a:xfrm>
              <a:off x="6567726" y="2954258"/>
              <a:ext cx="1428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39" name="Freeform 224">
              <a:extLst>
                <a:ext uri="{FF2B5EF4-FFF2-40B4-BE49-F238E27FC236}">
                  <a16:creationId xmlns:a16="http://schemas.microsoft.com/office/drawing/2014/main" id="{085E20F9-6D4C-49C4-BC28-A204BA941B0C}"/>
                </a:ext>
              </a:extLst>
            </p:cNvPr>
            <p:cNvSpPr>
              <a:spLocks/>
            </p:cNvSpPr>
            <p:nvPr/>
          </p:nvSpPr>
          <p:spPr bwMode="auto">
            <a:xfrm>
              <a:off x="6591539" y="2690733"/>
              <a:ext cx="11113" cy="4763"/>
            </a:xfrm>
            <a:custGeom>
              <a:avLst/>
              <a:gdLst>
                <a:gd name="T0" fmla="*/ 0 w 7"/>
                <a:gd name="T1" fmla="*/ 2 h 2"/>
                <a:gd name="T2" fmla="*/ 7 w 7"/>
                <a:gd name="T3" fmla="*/ 0 h 2"/>
              </a:gdLst>
              <a:ahLst/>
              <a:cxnLst>
                <a:cxn ang="0">
                  <a:pos x="T0" y="T1"/>
                </a:cxn>
                <a:cxn ang="0">
                  <a:pos x="T2" y="T3"/>
                </a:cxn>
              </a:cxnLst>
              <a:rect l="0" t="0" r="r" b="b"/>
              <a:pathLst>
                <a:path w="7" h="2">
                  <a:moveTo>
                    <a:pt x="0" y="2"/>
                  </a:moveTo>
                  <a:cubicBezTo>
                    <a:pt x="2" y="1"/>
                    <a:pt x="4" y="0"/>
                    <a:pt x="7"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sp>
          <p:nvSpPr>
            <p:cNvPr id="140" name="Freeform 225">
              <a:extLst>
                <a:ext uri="{FF2B5EF4-FFF2-40B4-BE49-F238E27FC236}">
                  <a16:creationId xmlns:a16="http://schemas.microsoft.com/office/drawing/2014/main" id="{0F185857-5A41-4349-AF5C-2C5EDCF1CC9B}"/>
                </a:ext>
              </a:extLst>
            </p:cNvPr>
            <p:cNvSpPr>
              <a:spLocks/>
            </p:cNvSpPr>
            <p:nvPr/>
          </p:nvSpPr>
          <p:spPr bwMode="auto">
            <a:xfrm>
              <a:off x="6543914" y="2708196"/>
              <a:ext cx="25400" cy="57150"/>
            </a:xfrm>
            <a:custGeom>
              <a:avLst/>
              <a:gdLst>
                <a:gd name="T0" fmla="*/ 0 w 15"/>
                <a:gd name="T1" fmla="*/ 31 h 31"/>
                <a:gd name="T2" fmla="*/ 15 w 15"/>
                <a:gd name="T3" fmla="*/ 0 h 31"/>
              </a:gdLst>
              <a:ahLst/>
              <a:cxnLst>
                <a:cxn ang="0">
                  <a:pos x="T0" y="T1"/>
                </a:cxn>
                <a:cxn ang="0">
                  <a:pos x="T2" y="T3"/>
                </a:cxn>
              </a:cxnLst>
              <a:rect l="0" t="0" r="r" b="b"/>
              <a:pathLst>
                <a:path w="15" h="31">
                  <a:moveTo>
                    <a:pt x="0" y="31"/>
                  </a:moveTo>
                  <a:cubicBezTo>
                    <a:pt x="0" y="31"/>
                    <a:pt x="2" y="13"/>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latin typeface="Arial"/>
                <a:cs typeface="Arial"/>
                <a:sym typeface="Arial"/>
              </a:endParaRPr>
            </a:p>
          </p:txBody>
        </p:sp>
      </p:grpSp>
      <p:pic>
        <p:nvPicPr>
          <p:cNvPr id="5" name="Image 4">
            <a:extLst>
              <a:ext uri="{FF2B5EF4-FFF2-40B4-BE49-F238E27FC236}">
                <a16:creationId xmlns:a16="http://schemas.microsoft.com/office/drawing/2014/main" id="{5D0906CC-91E3-4272-9AEB-38EF37356A85}"/>
              </a:ext>
            </a:extLst>
          </p:cNvPr>
          <p:cNvPicPr>
            <a:picLocks noChangeAspect="1"/>
          </p:cNvPicPr>
          <p:nvPr/>
        </p:nvPicPr>
        <p:blipFill rotWithShape="1">
          <a:blip r:embed="rId2"/>
          <a:srcRect t="9331"/>
          <a:stretch/>
        </p:blipFill>
        <p:spPr>
          <a:xfrm>
            <a:off x="4873366" y="3311456"/>
            <a:ext cx="5390034" cy="3104869"/>
          </a:xfrm>
          <a:prstGeom prst="rect">
            <a:avLst/>
          </a:prstGeom>
        </p:spPr>
      </p:pic>
      <p:pic>
        <p:nvPicPr>
          <p:cNvPr id="33" name="Image 32">
            <a:extLst>
              <a:ext uri="{FF2B5EF4-FFF2-40B4-BE49-F238E27FC236}">
                <a16:creationId xmlns:a16="http://schemas.microsoft.com/office/drawing/2014/main" id="{4C6C913F-8F1D-4641-8D1D-4E0539B2C881}"/>
              </a:ext>
            </a:extLst>
          </p:cNvPr>
          <p:cNvPicPr>
            <a:picLocks noChangeAspect="1"/>
          </p:cNvPicPr>
          <p:nvPr/>
        </p:nvPicPr>
        <p:blipFill>
          <a:blip r:embed="rId3"/>
          <a:stretch>
            <a:fillRect/>
          </a:stretch>
        </p:blipFill>
        <p:spPr>
          <a:xfrm>
            <a:off x="176375" y="2760759"/>
            <a:ext cx="4745970" cy="2090091"/>
          </a:xfrm>
          <a:prstGeom prst="rect">
            <a:avLst/>
          </a:prstGeom>
        </p:spPr>
      </p:pic>
    </p:spTree>
    <p:extLst>
      <p:ext uri="{BB962C8B-B14F-4D97-AF65-F5344CB8AC3E}">
        <p14:creationId xmlns:p14="http://schemas.microsoft.com/office/powerpoint/2010/main" val="354720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F35292-39F5-423F-9646-EE76DD84AFC5}"/>
              </a:ext>
            </a:extLst>
          </p:cNvPr>
          <p:cNvSpPr/>
          <p:nvPr/>
        </p:nvSpPr>
        <p:spPr>
          <a:xfrm>
            <a:off x="10030990" y="448138"/>
            <a:ext cx="1626771" cy="121394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67B9E935-5BFE-4078-909A-E1639273DC49}"/>
              </a:ext>
            </a:extLst>
          </p:cNvPr>
          <p:cNvSpPr>
            <a:spLocks noGrp="1"/>
          </p:cNvSpPr>
          <p:nvPr>
            <p:ph type="title"/>
          </p:nvPr>
        </p:nvSpPr>
        <p:spPr>
          <a:xfrm>
            <a:off x="876958" y="343696"/>
            <a:ext cx="10534288" cy="576000"/>
          </a:xfrm>
        </p:spPr>
        <p:txBody>
          <a:bodyPr/>
          <a:lstStyle/>
          <a:p>
            <a:r>
              <a:rPr lang="fr-FR" dirty="0"/>
              <a:t>Les 4 objectifs du document </a:t>
            </a:r>
          </a:p>
        </p:txBody>
      </p:sp>
      <p:sp>
        <p:nvSpPr>
          <p:cNvPr id="3" name="Espace réservé du texte 2">
            <a:extLst>
              <a:ext uri="{FF2B5EF4-FFF2-40B4-BE49-F238E27FC236}">
                <a16:creationId xmlns:a16="http://schemas.microsoft.com/office/drawing/2014/main" id="{740E80D3-EA44-43CF-AA01-505840CF9BB2}"/>
              </a:ext>
            </a:extLst>
          </p:cNvPr>
          <p:cNvSpPr>
            <a:spLocks noGrp="1"/>
          </p:cNvSpPr>
          <p:nvPr>
            <p:ph type="body" sz="quarter" idx="12"/>
          </p:nvPr>
        </p:nvSpPr>
        <p:spPr>
          <a:xfrm>
            <a:off x="9955924" y="487872"/>
            <a:ext cx="1776904" cy="993914"/>
          </a:xfrm>
          <a:ln>
            <a:noFill/>
          </a:ln>
        </p:spPr>
        <p:txBody>
          <a:bodyPr>
            <a:normAutofit/>
          </a:bodyPr>
          <a:lstStyle/>
          <a:p>
            <a:pPr algn="ctr"/>
            <a:r>
              <a:rPr lang="fr-FR" sz="1800" dirty="0">
                <a:ln w="0"/>
                <a:solidFill>
                  <a:schemeClr val="tx1"/>
                </a:solidFill>
                <a:effectLst>
                  <a:outerShdw blurRad="38100" dist="19050" dir="2700000" algn="tl" rotWithShape="0">
                    <a:schemeClr val="dk1">
                      <a:alpha val="40000"/>
                    </a:schemeClr>
                  </a:outerShdw>
                </a:effectLst>
              </a:rPr>
              <a:t>Sécuriser les financements sur les EI</a:t>
            </a:r>
          </a:p>
        </p:txBody>
      </p:sp>
      <p:graphicFrame>
        <p:nvGraphicFramePr>
          <p:cNvPr id="5" name="Espace réservé du contenu 4">
            <a:extLst>
              <a:ext uri="{FF2B5EF4-FFF2-40B4-BE49-F238E27FC236}">
                <a16:creationId xmlns:a16="http://schemas.microsoft.com/office/drawing/2014/main" id="{39F8C029-DCF4-40C8-82F7-2FF6176CCC0C}"/>
              </a:ext>
            </a:extLst>
          </p:cNvPr>
          <p:cNvGraphicFramePr>
            <a:graphicFrameLocks noGrp="1"/>
          </p:cNvGraphicFramePr>
          <p:nvPr>
            <p:ph sz="quarter" idx="13"/>
            <p:extLst>
              <p:ext uri="{D42A27DB-BD31-4B8C-83A1-F6EECF244321}">
                <p14:modId xmlns:p14="http://schemas.microsoft.com/office/powerpoint/2010/main" val="1113320614"/>
              </p:ext>
            </p:extLst>
          </p:nvPr>
        </p:nvGraphicFramePr>
        <p:xfrm>
          <a:off x="342050" y="1611219"/>
          <a:ext cx="10728212" cy="460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re 1">
            <a:extLst>
              <a:ext uri="{FF2B5EF4-FFF2-40B4-BE49-F238E27FC236}">
                <a16:creationId xmlns:a16="http://schemas.microsoft.com/office/drawing/2014/main" id="{8E2F0DEC-A1D9-41E2-9CEC-AB3326035C9F}"/>
              </a:ext>
            </a:extLst>
          </p:cNvPr>
          <p:cNvSpPr txBox="1">
            <a:spLocks/>
          </p:cNvSpPr>
          <p:nvPr/>
        </p:nvSpPr>
        <p:spPr>
          <a:xfrm>
            <a:off x="0" y="5649710"/>
            <a:ext cx="10534288" cy="576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a:lstStyle>
          <a:p>
            <a:endParaRPr lang="fr-FR" dirty="0"/>
          </a:p>
        </p:txBody>
      </p:sp>
    </p:spTree>
    <p:extLst>
      <p:ext uri="{BB962C8B-B14F-4D97-AF65-F5344CB8AC3E}">
        <p14:creationId xmlns:p14="http://schemas.microsoft.com/office/powerpoint/2010/main" val="4036620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608242" y="1380420"/>
            <a:ext cx="1332000" cy="576000"/>
          </a:xfrm>
        </p:spPr>
        <p:txBody>
          <a:bodyPr/>
          <a:lstStyle/>
          <a:p>
            <a:r>
              <a:rPr lang="fr-FR" dirty="0"/>
              <a:t>01</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608242" y="2683624"/>
            <a:ext cx="1332000" cy="576000"/>
          </a:xfrm>
        </p:spPr>
        <p:txBody>
          <a:bodyPr/>
          <a:lstStyle/>
          <a:p>
            <a:r>
              <a:rPr lang="fr-FR" dirty="0"/>
              <a:t>02</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608242" y="3986828"/>
            <a:ext cx="1332000" cy="576000"/>
          </a:xfrm>
        </p:spPr>
        <p:txBody>
          <a:bodyPr/>
          <a:lstStyle/>
          <a:p>
            <a:r>
              <a:rPr lang="fr-FR" dirty="0"/>
              <a:t>03</a:t>
            </a:r>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1608242" y="5290033"/>
            <a:ext cx="1332000" cy="576000"/>
          </a:xfrm>
        </p:spPr>
        <p:txBody>
          <a:bodyPr/>
          <a:lstStyle/>
          <a:p>
            <a:r>
              <a:rPr lang="fr-FR" dirty="0"/>
              <a:t>04</a:t>
            </a:r>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796430" y="1397709"/>
            <a:ext cx="1332000" cy="576000"/>
          </a:xfrm>
        </p:spPr>
        <p:txBody>
          <a:bodyPr/>
          <a:lstStyle/>
          <a:p>
            <a:r>
              <a:rPr lang="fr-FR" dirty="0"/>
              <a:t>05</a:t>
            </a:r>
          </a:p>
        </p:txBody>
      </p:sp>
      <p:sp>
        <p:nvSpPr>
          <p:cNvPr id="14" name="Espace réservé du texte 13">
            <a:extLst>
              <a:ext uri="{FF2B5EF4-FFF2-40B4-BE49-F238E27FC236}">
                <a16:creationId xmlns:a16="http://schemas.microsoft.com/office/drawing/2014/main" id="{6457C385-E4A4-426E-B274-09C049CF6350}"/>
              </a:ext>
            </a:extLst>
          </p:cNvPr>
          <p:cNvSpPr>
            <a:spLocks noGrp="1"/>
          </p:cNvSpPr>
          <p:nvPr>
            <p:ph type="body" sz="quarter" idx="21"/>
          </p:nvPr>
        </p:nvSpPr>
        <p:spPr>
          <a:xfrm>
            <a:off x="6717493" y="2654457"/>
            <a:ext cx="1332000" cy="576000"/>
          </a:xfrm>
        </p:spPr>
        <p:txBody>
          <a:bodyPr/>
          <a:lstStyle/>
          <a:p>
            <a:r>
              <a:rPr lang="fr-FR" dirty="0"/>
              <a:t>06 </a:t>
            </a:r>
          </a:p>
        </p:txBody>
      </p:sp>
      <p:sp>
        <p:nvSpPr>
          <p:cNvPr id="22" name="Espace réservé du texte 1">
            <a:extLst>
              <a:ext uri="{FF2B5EF4-FFF2-40B4-BE49-F238E27FC236}">
                <a16:creationId xmlns:a16="http://schemas.microsoft.com/office/drawing/2014/main" id="{1B6CADF0-52B2-4249-8D63-51EE43E8BD9D}"/>
              </a:ext>
            </a:extLst>
          </p:cNvPr>
          <p:cNvSpPr txBox="1">
            <a:spLocks/>
          </p:cNvSpPr>
          <p:nvPr/>
        </p:nvSpPr>
        <p:spPr>
          <a:xfrm>
            <a:off x="2697024" y="1368020"/>
            <a:ext cx="3758975" cy="576000"/>
          </a:xfrm>
          <a:prstGeom prst="rect">
            <a:avLst/>
          </a:prstGeom>
        </p:spPr>
        <p:txBody>
          <a:bodyPr vert="horz" lIns="0" tIns="0" rIns="0" bIns="0" rtlCol="0" anchor="ctr" anchorCtr="0">
            <a:no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La Loi « Indépendants » et ses impacts sur le financement des Entrepreneurs individuels</a:t>
            </a:r>
          </a:p>
        </p:txBody>
      </p:sp>
      <p:sp>
        <p:nvSpPr>
          <p:cNvPr id="23" name="Espace réservé du texte 2">
            <a:extLst>
              <a:ext uri="{FF2B5EF4-FFF2-40B4-BE49-F238E27FC236}">
                <a16:creationId xmlns:a16="http://schemas.microsoft.com/office/drawing/2014/main" id="{28DAC1C7-1B7E-4338-B19D-BF6465368942}"/>
              </a:ext>
            </a:extLst>
          </p:cNvPr>
          <p:cNvSpPr txBox="1">
            <a:spLocks/>
          </p:cNvSpPr>
          <p:nvPr/>
        </p:nvSpPr>
        <p:spPr>
          <a:xfrm>
            <a:off x="2697024" y="2667389"/>
            <a:ext cx="3758975" cy="576000"/>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L’usage de la demande de renonciation au client EI</a:t>
            </a:r>
          </a:p>
        </p:txBody>
      </p:sp>
      <p:sp>
        <p:nvSpPr>
          <p:cNvPr id="24" name="Espace réservé du texte 3">
            <a:extLst>
              <a:ext uri="{FF2B5EF4-FFF2-40B4-BE49-F238E27FC236}">
                <a16:creationId xmlns:a16="http://schemas.microsoft.com/office/drawing/2014/main" id="{28F96369-0CDA-464D-92C2-EBA0B24D153A}"/>
              </a:ext>
            </a:extLst>
          </p:cNvPr>
          <p:cNvSpPr txBox="1">
            <a:spLocks/>
          </p:cNvSpPr>
          <p:nvPr/>
        </p:nvSpPr>
        <p:spPr>
          <a:xfrm>
            <a:off x="2697024" y="3966758"/>
            <a:ext cx="3758975" cy="576000"/>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En pratique : financer un EI avec une demande de renonciation </a:t>
            </a:r>
          </a:p>
        </p:txBody>
      </p:sp>
      <p:sp>
        <p:nvSpPr>
          <p:cNvPr id="25" name="Espace réservé du texte 4">
            <a:extLst>
              <a:ext uri="{FF2B5EF4-FFF2-40B4-BE49-F238E27FC236}">
                <a16:creationId xmlns:a16="http://schemas.microsoft.com/office/drawing/2014/main" id="{EB637D99-23BC-418F-9A70-E0B2386CC5A7}"/>
              </a:ext>
            </a:extLst>
          </p:cNvPr>
          <p:cNvSpPr txBox="1">
            <a:spLocks/>
          </p:cNvSpPr>
          <p:nvPr/>
        </p:nvSpPr>
        <p:spPr>
          <a:xfrm>
            <a:off x="2697024" y="5266127"/>
            <a:ext cx="3758975" cy="576000"/>
          </a:xfrm>
          <a:prstGeom prst="rect">
            <a:avLst/>
          </a:prstGeom>
        </p:spPr>
        <p:txBody>
          <a:bodyPr vert="horz" lIns="0" tIns="0" rIns="0" bIns="0" rtlCol="0" anchor="ctr" anchorCtr="0">
            <a:no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Garanties alternatives et / ou complémentaires à la renonciation pour couvrir les EI</a:t>
            </a:r>
          </a:p>
        </p:txBody>
      </p:sp>
      <p:sp>
        <p:nvSpPr>
          <p:cNvPr id="26" name="Espace réservé du texte 5">
            <a:extLst>
              <a:ext uri="{FF2B5EF4-FFF2-40B4-BE49-F238E27FC236}">
                <a16:creationId xmlns:a16="http://schemas.microsoft.com/office/drawing/2014/main" id="{BC0E7A63-3E08-44BD-818B-AC77851FB98E}"/>
              </a:ext>
            </a:extLst>
          </p:cNvPr>
          <p:cNvSpPr txBox="1">
            <a:spLocks/>
          </p:cNvSpPr>
          <p:nvPr/>
        </p:nvSpPr>
        <p:spPr>
          <a:xfrm>
            <a:off x="7991362" y="1432826"/>
            <a:ext cx="1200541" cy="540883"/>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Annexes</a:t>
            </a:r>
          </a:p>
        </p:txBody>
      </p:sp>
      <p:sp>
        <p:nvSpPr>
          <p:cNvPr id="16" name="Espace réservé du texte 5">
            <a:extLst>
              <a:ext uri="{FF2B5EF4-FFF2-40B4-BE49-F238E27FC236}">
                <a16:creationId xmlns:a16="http://schemas.microsoft.com/office/drawing/2014/main" id="{A2B451AA-2FA6-4587-9A8D-DDF6AC5F1B14}"/>
              </a:ext>
            </a:extLst>
          </p:cNvPr>
          <p:cNvSpPr txBox="1">
            <a:spLocks/>
          </p:cNvSpPr>
          <p:nvPr/>
        </p:nvSpPr>
        <p:spPr>
          <a:xfrm>
            <a:off x="7991362" y="3966758"/>
            <a:ext cx="3449654" cy="540883"/>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La synthèse : que retenir ?</a:t>
            </a:r>
          </a:p>
        </p:txBody>
      </p:sp>
      <p:sp>
        <p:nvSpPr>
          <p:cNvPr id="17" name="Espace réservé du texte 5">
            <a:extLst>
              <a:ext uri="{FF2B5EF4-FFF2-40B4-BE49-F238E27FC236}">
                <a16:creationId xmlns:a16="http://schemas.microsoft.com/office/drawing/2014/main" id="{78CD6BFE-6B5E-4786-8AF0-732C311B0BCA}"/>
              </a:ext>
            </a:extLst>
          </p:cNvPr>
          <p:cNvSpPr txBox="1">
            <a:spLocks/>
          </p:cNvSpPr>
          <p:nvPr/>
        </p:nvSpPr>
        <p:spPr>
          <a:xfrm>
            <a:off x="7991362" y="2689574"/>
            <a:ext cx="3449654" cy="540883"/>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marL="0" marR="0" lvl="0" indent="0" algn="l" rtl="0" eaLnBrk="1" hangingPunct="1">
              <a:lnSpc>
                <a:spcPct val="70000"/>
              </a:lnSpc>
              <a:spcBef>
                <a:spcPts val="0"/>
              </a:spcBef>
              <a:spcAft>
                <a:spcPts val="0"/>
              </a:spcAft>
              <a:buClr>
                <a:srgbClr val="B24388"/>
              </a:buClr>
              <a:buFont typeface="Cambria Math" panose="02040503050406030204" pitchFamily="18" charset="0"/>
              <a:buNone/>
              <a:defRPr lang="fr-FR" sz="2000" b="0" i="0" u="none" strike="noStrike" cap="none" dirty="0" smtClean="0">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70000"/>
              </a:lnSpc>
              <a:spcBef>
                <a:spcPts val="0"/>
              </a:spcBef>
              <a:spcAft>
                <a:spcPts val="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La saisie de la garantie sous DEFI</a:t>
            </a:r>
          </a:p>
        </p:txBody>
      </p:sp>
      <p:sp>
        <p:nvSpPr>
          <p:cNvPr id="18" name="Espace réservé du texte 13">
            <a:extLst>
              <a:ext uri="{FF2B5EF4-FFF2-40B4-BE49-F238E27FC236}">
                <a16:creationId xmlns:a16="http://schemas.microsoft.com/office/drawing/2014/main" id="{571F15A2-EF8B-4DB8-B009-FCE4AEDFB597}"/>
              </a:ext>
            </a:extLst>
          </p:cNvPr>
          <p:cNvSpPr txBox="1">
            <a:spLocks/>
          </p:cNvSpPr>
          <p:nvPr/>
        </p:nvSpPr>
        <p:spPr>
          <a:xfrm>
            <a:off x="6796430" y="3931641"/>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07 </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La Loi « Indépendants » et ses impacts sur le financement des Entrepreneurs Individuels</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Action en faveur des indépendants pour un environnement juste, simple et protecteur</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Le plan indépendants 2022</a:t>
            </a:r>
          </a:p>
        </p:txBody>
      </p:sp>
      <p:sp>
        <p:nvSpPr>
          <p:cNvPr id="9" name="Triangle isocèle 8">
            <a:extLst>
              <a:ext uri="{FF2B5EF4-FFF2-40B4-BE49-F238E27FC236}">
                <a16:creationId xmlns:a16="http://schemas.microsoft.com/office/drawing/2014/main" id="{54E559FA-1811-4F8F-92AF-FB58A52A77DA}"/>
              </a:ext>
            </a:extLst>
          </p:cNvPr>
          <p:cNvSpPr/>
          <p:nvPr/>
        </p:nvSpPr>
        <p:spPr>
          <a:xfrm rot="5400000">
            <a:off x="3895226" y="3352961"/>
            <a:ext cx="2232623" cy="213750"/>
          </a:xfrm>
          <a:prstGeom prst="triangle">
            <a:avLst>
              <a:gd name="adj" fmla="val 49294"/>
            </a:avLst>
          </a:prstGeom>
          <a:solidFill>
            <a:srgbClr val="E4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6FC5E253-5207-4CBA-85BF-64247B15314B}"/>
              </a:ext>
            </a:extLst>
          </p:cNvPr>
          <p:cNvSpPr/>
          <p:nvPr/>
        </p:nvSpPr>
        <p:spPr>
          <a:xfrm flipH="1">
            <a:off x="4723649" y="1673963"/>
            <a:ext cx="45719" cy="3571747"/>
          </a:xfrm>
          <a:prstGeom prst="roundRect">
            <a:avLst/>
          </a:prstGeom>
          <a:solidFill>
            <a:srgbClr val="E4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7D81B2DA-F3A0-4F8C-8FAC-374D25AFCA52}"/>
              </a:ext>
            </a:extLst>
          </p:cNvPr>
          <p:cNvSpPr txBox="1"/>
          <p:nvPr/>
        </p:nvSpPr>
        <p:spPr>
          <a:xfrm>
            <a:off x="1159327" y="1484011"/>
            <a:ext cx="3530368" cy="3139321"/>
          </a:xfrm>
          <a:prstGeom prst="rect">
            <a:avLst/>
          </a:prstGeom>
          <a:noFill/>
        </p:spPr>
        <p:txBody>
          <a:bodyPr wrap="square" rtlCol="0">
            <a:spAutoFit/>
          </a:bodyPr>
          <a:lstStyle/>
          <a:p>
            <a:pPr algn="ctr"/>
            <a:r>
              <a:rPr lang="fr-FR" b="1" dirty="0">
                <a:solidFill>
                  <a:schemeClr val="bg2"/>
                </a:solidFill>
                <a:latin typeface="Univers" panose="020B0604020202020204" pitchFamily="34" charset="0"/>
              </a:rPr>
              <a:t>5 axes et 20 mesures </a:t>
            </a:r>
            <a:r>
              <a:rPr lang="fr-FR" dirty="0">
                <a:solidFill>
                  <a:schemeClr val="tx1">
                    <a:lumMod val="75000"/>
                  </a:schemeClr>
                </a:solidFill>
                <a:latin typeface="Univers" panose="020B0604020202020204" pitchFamily="34" charset="0"/>
              </a:rPr>
              <a:t>pour favoriser et sécuriser l’entreprenariat individuel</a:t>
            </a:r>
          </a:p>
          <a:p>
            <a:pPr algn="ctr"/>
            <a:endParaRPr lang="fr-FR" dirty="0">
              <a:solidFill>
                <a:srgbClr val="7030A0"/>
              </a:solidFill>
              <a:latin typeface="Univers" panose="020B0604020202020204" pitchFamily="34" charset="0"/>
            </a:endParaRPr>
          </a:p>
          <a:p>
            <a:pPr algn="ctr"/>
            <a:endParaRPr lang="fr-FR" dirty="0">
              <a:solidFill>
                <a:srgbClr val="7030A0"/>
              </a:solidFill>
              <a:latin typeface="Univers" panose="020B0604020202020204" pitchFamily="34" charset="0"/>
            </a:endParaRPr>
          </a:p>
          <a:p>
            <a:pPr algn="ctr"/>
            <a:endParaRPr lang="fr-FR" dirty="0">
              <a:solidFill>
                <a:srgbClr val="7030A0"/>
              </a:solidFill>
              <a:latin typeface="Univers" panose="020B0604020202020204" pitchFamily="34" charset="0"/>
            </a:endParaRPr>
          </a:p>
          <a:p>
            <a:pPr algn="ctr"/>
            <a:r>
              <a:rPr lang="fr-FR" b="1" dirty="0">
                <a:solidFill>
                  <a:schemeClr val="bg2"/>
                </a:solidFill>
                <a:latin typeface="Univers" panose="020B0604020202020204" pitchFamily="34" charset="0"/>
              </a:rPr>
              <a:t>Une Loi qui entre en vigueur le 15 mai 2022 </a:t>
            </a:r>
            <a:r>
              <a:rPr lang="fr-FR" b="1" dirty="0">
                <a:solidFill>
                  <a:schemeClr val="tx1">
                    <a:lumMod val="75000"/>
                  </a:schemeClr>
                </a:solidFill>
                <a:latin typeface="Univers" panose="020B0604020202020204" pitchFamily="34" charset="0"/>
              </a:rPr>
              <a:t>et qui concerne tous types d’Entrepreneurs Individuels (y compris les Professions Libérales)</a:t>
            </a:r>
          </a:p>
        </p:txBody>
      </p:sp>
      <p:pic>
        <p:nvPicPr>
          <p:cNvPr id="15" name="Picture 2" descr="Handshake Icon 2819899">
            <a:extLst>
              <a:ext uri="{FF2B5EF4-FFF2-40B4-BE49-F238E27FC236}">
                <a16:creationId xmlns:a16="http://schemas.microsoft.com/office/drawing/2014/main" id="{0D19371D-CE8F-4907-B1A7-E9DE190A0C25}"/>
              </a:ext>
            </a:extLst>
          </p:cNvPr>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342722" y="2434199"/>
            <a:ext cx="672531" cy="672531"/>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e 15">
            <a:extLst>
              <a:ext uri="{FF2B5EF4-FFF2-40B4-BE49-F238E27FC236}">
                <a16:creationId xmlns:a16="http://schemas.microsoft.com/office/drawing/2014/main" id="{24BF48A8-A9E5-4FBA-85DC-00E95102A16A}"/>
              </a:ext>
            </a:extLst>
          </p:cNvPr>
          <p:cNvGrpSpPr/>
          <p:nvPr/>
        </p:nvGrpSpPr>
        <p:grpSpPr>
          <a:xfrm>
            <a:off x="5495447" y="1648717"/>
            <a:ext cx="5713835" cy="627129"/>
            <a:chOff x="3312963" y="1199948"/>
            <a:chExt cx="4096199" cy="369269"/>
          </a:xfrm>
        </p:grpSpPr>
        <p:sp>
          <p:nvSpPr>
            <p:cNvPr id="17" name="Rectangle : coins arrondis 16">
              <a:extLst>
                <a:ext uri="{FF2B5EF4-FFF2-40B4-BE49-F238E27FC236}">
                  <a16:creationId xmlns:a16="http://schemas.microsoft.com/office/drawing/2014/main" id="{E7354DB9-A7AF-4902-A9E8-C19F35C23E08}"/>
                </a:ext>
              </a:extLst>
            </p:cNvPr>
            <p:cNvSpPr/>
            <p:nvPr/>
          </p:nvSpPr>
          <p:spPr>
            <a:xfrm>
              <a:off x="3488436" y="1199948"/>
              <a:ext cx="3920726" cy="369269"/>
            </a:xfrm>
            <a:prstGeom prst="roundRect">
              <a:avLst/>
            </a:prstGeom>
            <a:solidFill>
              <a:schemeClr val="bg1">
                <a:lumMod val="95000"/>
              </a:schemeClr>
            </a:solid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0" rIns="36000" bIns="0" numCol="1" spcCol="1270" anchor="ctr" anchorCtr="0">
              <a:noAutofit/>
            </a:bodyPr>
            <a:lstStyle/>
            <a:p>
              <a:pPr defTabSz="666750">
                <a:lnSpc>
                  <a:spcPct val="90000"/>
                </a:lnSpc>
                <a:spcBef>
                  <a:spcPct val="0"/>
                </a:spcBef>
                <a:spcAft>
                  <a:spcPct val="35000"/>
                </a:spcAft>
              </a:pPr>
              <a:r>
                <a:rPr lang="fr-FR" sz="1200" b="1" dirty="0">
                  <a:solidFill>
                    <a:schemeClr val="tx1"/>
                  </a:solidFill>
                  <a:latin typeface="Univers" panose="020B0604020202020204" pitchFamily="34" charset="0"/>
                  <a:cs typeface="Arial"/>
                </a:rPr>
                <a:t>Créer un statut unique pour l’EI et faciliter le passage en Société</a:t>
              </a:r>
            </a:p>
          </p:txBody>
        </p:sp>
        <p:sp>
          <p:nvSpPr>
            <p:cNvPr id="18" name="Forme libre : forme 17">
              <a:extLst>
                <a:ext uri="{FF2B5EF4-FFF2-40B4-BE49-F238E27FC236}">
                  <a16:creationId xmlns:a16="http://schemas.microsoft.com/office/drawing/2014/main" id="{FD2A637B-5456-4DD8-8C4F-CA81490882CB}"/>
                </a:ext>
              </a:extLst>
            </p:cNvPr>
            <p:cNvSpPr/>
            <p:nvPr/>
          </p:nvSpPr>
          <p:spPr>
            <a:xfrm>
              <a:off x="3312963" y="1235696"/>
              <a:ext cx="246891" cy="246890"/>
            </a:xfrm>
            <a:custGeom>
              <a:avLst/>
              <a:gdLst>
                <a:gd name="connsiteX0" fmla="*/ 0 w 1309687"/>
                <a:gd name="connsiteY0" fmla="*/ 654844 h 1309687"/>
                <a:gd name="connsiteX1" fmla="*/ 654844 w 1309687"/>
                <a:gd name="connsiteY1" fmla="*/ 0 h 1309687"/>
                <a:gd name="connsiteX2" fmla="*/ 1309688 w 1309687"/>
                <a:gd name="connsiteY2" fmla="*/ 654844 h 1309687"/>
                <a:gd name="connsiteX3" fmla="*/ 654844 w 1309687"/>
                <a:gd name="connsiteY3" fmla="*/ 1309688 h 1309687"/>
                <a:gd name="connsiteX4" fmla="*/ 0 w 1309687"/>
                <a:gd name="connsiteY4" fmla="*/ 654844 h 130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7" h="1309687">
                  <a:moveTo>
                    <a:pt x="0" y="654844"/>
                  </a:moveTo>
                  <a:cubicBezTo>
                    <a:pt x="0" y="293184"/>
                    <a:pt x="293184" y="0"/>
                    <a:pt x="654844" y="0"/>
                  </a:cubicBezTo>
                  <a:cubicBezTo>
                    <a:pt x="1016504" y="0"/>
                    <a:pt x="1309688" y="293184"/>
                    <a:pt x="1309688" y="654844"/>
                  </a:cubicBezTo>
                  <a:cubicBezTo>
                    <a:pt x="1309688" y="1016504"/>
                    <a:pt x="1016504" y="1309688"/>
                    <a:pt x="654844" y="1309688"/>
                  </a:cubicBezTo>
                  <a:cubicBezTo>
                    <a:pt x="293184" y="1309688"/>
                    <a:pt x="0" y="1016504"/>
                    <a:pt x="0" y="654844"/>
                  </a:cubicBezTo>
                  <a:close/>
                </a:path>
              </a:pathLst>
            </a:custGeom>
            <a:solidFill>
              <a:schemeClr val="accent3"/>
            </a:solid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b="1" dirty="0">
                  <a:solidFill>
                    <a:schemeClr val="bg1"/>
                  </a:solidFill>
                  <a:latin typeface="Univers" panose="020B0604020202020204" pitchFamily="34" charset="0"/>
                  <a:cs typeface="Arial"/>
                </a:rPr>
                <a:t>1</a:t>
              </a:r>
            </a:p>
          </p:txBody>
        </p:sp>
      </p:grpSp>
      <p:grpSp>
        <p:nvGrpSpPr>
          <p:cNvPr id="19" name="Groupe 18">
            <a:extLst>
              <a:ext uri="{FF2B5EF4-FFF2-40B4-BE49-F238E27FC236}">
                <a16:creationId xmlns:a16="http://schemas.microsoft.com/office/drawing/2014/main" id="{CA75A293-BEE1-43DA-A6C6-1FEB733A4E74}"/>
              </a:ext>
            </a:extLst>
          </p:cNvPr>
          <p:cNvGrpSpPr/>
          <p:nvPr/>
        </p:nvGrpSpPr>
        <p:grpSpPr>
          <a:xfrm>
            <a:off x="5495448" y="2456902"/>
            <a:ext cx="5787301" cy="627129"/>
            <a:chOff x="4474130" y="1443070"/>
            <a:chExt cx="4116425" cy="369269"/>
          </a:xfrm>
        </p:grpSpPr>
        <p:sp>
          <p:nvSpPr>
            <p:cNvPr id="20" name="Rectangle : coins arrondis 19">
              <a:extLst>
                <a:ext uri="{FF2B5EF4-FFF2-40B4-BE49-F238E27FC236}">
                  <a16:creationId xmlns:a16="http://schemas.microsoft.com/office/drawing/2014/main" id="{6531625E-E0D1-4017-A0DE-2036A4980897}"/>
                </a:ext>
              </a:extLst>
            </p:cNvPr>
            <p:cNvSpPr/>
            <p:nvPr/>
          </p:nvSpPr>
          <p:spPr>
            <a:xfrm>
              <a:off x="4669829" y="1443070"/>
              <a:ext cx="3920726" cy="369269"/>
            </a:xfrm>
            <a:prstGeom prst="roundRect">
              <a:avLst/>
            </a:prstGeom>
            <a:solidFill>
              <a:schemeClr val="bg1">
                <a:lumMod val="95000"/>
              </a:schemeClr>
            </a:solid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0" rIns="36000" bIns="0" numCol="1" spcCol="1270" anchor="ctr" anchorCtr="0">
              <a:noAutofit/>
            </a:bodyPr>
            <a:lstStyle/>
            <a:p>
              <a:pPr defTabSz="666750">
                <a:lnSpc>
                  <a:spcPct val="90000"/>
                </a:lnSpc>
                <a:spcBef>
                  <a:spcPct val="0"/>
                </a:spcBef>
                <a:spcAft>
                  <a:spcPct val="35000"/>
                </a:spcAft>
              </a:pPr>
              <a:endParaRPr lang="fr-FR" sz="1200" b="1" dirty="0">
                <a:solidFill>
                  <a:schemeClr val="accent5"/>
                </a:solidFill>
                <a:latin typeface="Univers" panose="020B0604020202020204" pitchFamily="34" charset="0"/>
                <a:cs typeface="Arial"/>
              </a:endParaRPr>
            </a:p>
            <a:p>
              <a:pPr defTabSz="666750">
                <a:lnSpc>
                  <a:spcPct val="90000"/>
                </a:lnSpc>
                <a:spcBef>
                  <a:spcPct val="0"/>
                </a:spcBef>
                <a:spcAft>
                  <a:spcPct val="35000"/>
                </a:spcAft>
              </a:pPr>
              <a:r>
                <a:rPr lang="fr-FR" sz="1200" b="1" dirty="0">
                  <a:solidFill>
                    <a:schemeClr val="tx1"/>
                  </a:solidFill>
                  <a:latin typeface="Univers" panose="020B0604020202020204" pitchFamily="34" charset="0"/>
                  <a:cs typeface="Arial"/>
                </a:rPr>
                <a:t>Améliorer et simplifier leur protection sociale </a:t>
              </a:r>
            </a:p>
            <a:p>
              <a:pPr defTabSz="666750">
                <a:lnSpc>
                  <a:spcPct val="90000"/>
                </a:lnSpc>
                <a:spcBef>
                  <a:spcPct val="0"/>
                </a:spcBef>
                <a:spcAft>
                  <a:spcPct val="35000"/>
                </a:spcAft>
              </a:pPr>
              <a:endParaRPr lang="fr-FR" sz="900" b="1" dirty="0">
                <a:solidFill>
                  <a:schemeClr val="bg2"/>
                </a:solidFill>
                <a:latin typeface="Univers" panose="020B0604020202020204" pitchFamily="34" charset="0"/>
                <a:cs typeface="Arial"/>
              </a:endParaRPr>
            </a:p>
          </p:txBody>
        </p:sp>
        <p:sp>
          <p:nvSpPr>
            <p:cNvPr id="21" name="Forme libre : forme 20">
              <a:extLst>
                <a:ext uri="{FF2B5EF4-FFF2-40B4-BE49-F238E27FC236}">
                  <a16:creationId xmlns:a16="http://schemas.microsoft.com/office/drawing/2014/main" id="{19C40541-0497-4938-A19B-212A1F2CFC59}"/>
                </a:ext>
              </a:extLst>
            </p:cNvPr>
            <p:cNvSpPr/>
            <p:nvPr/>
          </p:nvSpPr>
          <p:spPr>
            <a:xfrm>
              <a:off x="4474130" y="1504259"/>
              <a:ext cx="246891" cy="246890"/>
            </a:xfrm>
            <a:custGeom>
              <a:avLst/>
              <a:gdLst>
                <a:gd name="connsiteX0" fmla="*/ 0 w 1309687"/>
                <a:gd name="connsiteY0" fmla="*/ 654844 h 1309687"/>
                <a:gd name="connsiteX1" fmla="*/ 654844 w 1309687"/>
                <a:gd name="connsiteY1" fmla="*/ 0 h 1309687"/>
                <a:gd name="connsiteX2" fmla="*/ 1309688 w 1309687"/>
                <a:gd name="connsiteY2" fmla="*/ 654844 h 1309687"/>
                <a:gd name="connsiteX3" fmla="*/ 654844 w 1309687"/>
                <a:gd name="connsiteY3" fmla="*/ 1309688 h 1309687"/>
                <a:gd name="connsiteX4" fmla="*/ 0 w 1309687"/>
                <a:gd name="connsiteY4" fmla="*/ 654844 h 130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7" h="1309687">
                  <a:moveTo>
                    <a:pt x="0" y="654844"/>
                  </a:moveTo>
                  <a:cubicBezTo>
                    <a:pt x="0" y="293184"/>
                    <a:pt x="293184" y="0"/>
                    <a:pt x="654844" y="0"/>
                  </a:cubicBezTo>
                  <a:cubicBezTo>
                    <a:pt x="1016504" y="0"/>
                    <a:pt x="1309688" y="293184"/>
                    <a:pt x="1309688" y="654844"/>
                  </a:cubicBezTo>
                  <a:cubicBezTo>
                    <a:pt x="1309688" y="1016504"/>
                    <a:pt x="1016504" y="1309688"/>
                    <a:pt x="654844" y="1309688"/>
                  </a:cubicBezTo>
                  <a:cubicBezTo>
                    <a:pt x="293184" y="1309688"/>
                    <a:pt x="0" y="1016504"/>
                    <a:pt x="0" y="654844"/>
                  </a:cubicBezTo>
                  <a:close/>
                </a:path>
              </a:pathLst>
            </a:custGeom>
            <a:solidFill>
              <a:schemeClr val="accent6"/>
            </a:solidFill>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b="1">
                  <a:solidFill>
                    <a:schemeClr val="bg1"/>
                  </a:solidFill>
                  <a:latin typeface="Univers" panose="020B0604020202020204" pitchFamily="34" charset="0"/>
                  <a:cs typeface="Arial"/>
                </a:rPr>
                <a:t>2</a:t>
              </a:r>
            </a:p>
          </p:txBody>
        </p:sp>
      </p:grpSp>
      <p:grpSp>
        <p:nvGrpSpPr>
          <p:cNvPr id="22" name="Groupe 21">
            <a:extLst>
              <a:ext uri="{FF2B5EF4-FFF2-40B4-BE49-F238E27FC236}">
                <a16:creationId xmlns:a16="http://schemas.microsoft.com/office/drawing/2014/main" id="{8BB06023-01CB-4463-8D54-B09573210AA4}"/>
              </a:ext>
            </a:extLst>
          </p:cNvPr>
          <p:cNvGrpSpPr/>
          <p:nvPr/>
        </p:nvGrpSpPr>
        <p:grpSpPr>
          <a:xfrm>
            <a:off x="5521586" y="3202986"/>
            <a:ext cx="5688107" cy="627129"/>
            <a:chOff x="3339102" y="2787848"/>
            <a:chExt cx="5042898" cy="369269"/>
          </a:xfrm>
        </p:grpSpPr>
        <p:sp>
          <p:nvSpPr>
            <p:cNvPr id="23" name="Rectangle : coins arrondis 22">
              <a:extLst>
                <a:ext uri="{FF2B5EF4-FFF2-40B4-BE49-F238E27FC236}">
                  <a16:creationId xmlns:a16="http://schemas.microsoft.com/office/drawing/2014/main" id="{C317DE15-D833-4771-97AF-BEC819D4881F}"/>
                </a:ext>
              </a:extLst>
            </p:cNvPr>
            <p:cNvSpPr/>
            <p:nvPr/>
          </p:nvSpPr>
          <p:spPr>
            <a:xfrm>
              <a:off x="3559854" y="2787848"/>
              <a:ext cx="4822146" cy="369269"/>
            </a:xfrm>
            <a:prstGeom prst="roundRect">
              <a:avLst/>
            </a:prstGeom>
            <a:solidFill>
              <a:schemeClr val="bg1">
                <a:lumMod val="95000"/>
              </a:schemeClr>
            </a:solid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0" rIns="36000" bIns="0" numCol="1" spcCol="1270" anchor="ctr" anchorCtr="0">
              <a:noAutofit/>
            </a:bodyPr>
            <a:lstStyle/>
            <a:p>
              <a:pPr defTabSz="666750">
                <a:lnSpc>
                  <a:spcPct val="90000"/>
                </a:lnSpc>
                <a:spcBef>
                  <a:spcPct val="0"/>
                </a:spcBef>
                <a:spcAft>
                  <a:spcPct val="35000"/>
                </a:spcAft>
              </a:pPr>
              <a:r>
                <a:rPr lang="fr-FR" sz="1200" b="1">
                  <a:solidFill>
                    <a:schemeClr val="tx1"/>
                  </a:solidFill>
                  <a:latin typeface="Univers" panose="020B0604020202020204" pitchFamily="34" charset="0"/>
                  <a:cs typeface="Arial"/>
                </a:rPr>
                <a:t>Faciliter leur reconversion et leur formation</a:t>
              </a:r>
            </a:p>
          </p:txBody>
        </p:sp>
        <p:sp>
          <p:nvSpPr>
            <p:cNvPr id="24" name="Forme libre : forme 23">
              <a:extLst>
                <a:ext uri="{FF2B5EF4-FFF2-40B4-BE49-F238E27FC236}">
                  <a16:creationId xmlns:a16="http://schemas.microsoft.com/office/drawing/2014/main" id="{600CBBBF-4260-4FDA-9A74-91C594C08EEF}"/>
                </a:ext>
              </a:extLst>
            </p:cNvPr>
            <p:cNvSpPr/>
            <p:nvPr/>
          </p:nvSpPr>
          <p:spPr>
            <a:xfrm>
              <a:off x="3339102" y="2845747"/>
              <a:ext cx="307732" cy="246890"/>
            </a:xfrm>
            <a:custGeom>
              <a:avLst/>
              <a:gdLst>
                <a:gd name="connsiteX0" fmla="*/ 0 w 1309687"/>
                <a:gd name="connsiteY0" fmla="*/ 654844 h 1309687"/>
                <a:gd name="connsiteX1" fmla="*/ 654844 w 1309687"/>
                <a:gd name="connsiteY1" fmla="*/ 0 h 1309687"/>
                <a:gd name="connsiteX2" fmla="*/ 1309688 w 1309687"/>
                <a:gd name="connsiteY2" fmla="*/ 654844 h 1309687"/>
                <a:gd name="connsiteX3" fmla="*/ 654844 w 1309687"/>
                <a:gd name="connsiteY3" fmla="*/ 1309688 h 1309687"/>
                <a:gd name="connsiteX4" fmla="*/ 0 w 1309687"/>
                <a:gd name="connsiteY4" fmla="*/ 654844 h 130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7" h="1309687">
                  <a:moveTo>
                    <a:pt x="0" y="654844"/>
                  </a:moveTo>
                  <a:cubicBezTo>
                    <a:pt x="0" y="293184"/>
                    <a:pt x="293184" y="0"/>
                    <a:pt x="654844" y="0"/>
                  </a:cubicBezTo>
                  <a:cubicBezTo>
                    <a:pt x="1016504" y="0"/>
                    <a:pt x="1309688" y="293184"/>
                    <a:pt x="1309688" y="654844"/>
                  </a:cubicBezTo>
                  <a:cubicBezTo>
                    <a:pt x="1309688" y="1016504"/>
                    <a:pt x="1016504" y="1309688"/>
                    <a:pt x="654844" y="1309688"/>
                  </a:cubicBezTo>
                  <a:cubicBezTo>
                    <a:pt x="293184" y="1309688"/>
                    <a:pt x="0" y="1016504"/>
                    <a:pt x="0" y="654844"/>
                  </a:cubicBezTo>
                  <a:close/>
                </a:path>
              </a:pathLst>
            </a:custGeom>
            <a:solidFill>
              <a:schemeClr val="accent3">
                <a:lumMod val="50000"/>
              </a:schemeClr>
            </a:solidFill>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b="1">
                  <a:solidFill>
                    <a:schemeClr val="bg1"/>
                  </a:solidFill>
                  <a:latin typeface="Univers" panose="020B0604020202020204" pitchFamily="34" charset="0"/>
                  <a:cs typeface="Arial"/>
                </a:rPr>
                <a:t>3</a:t>
              </a:r>
            </a:p>
          </p:txBody>
        </p:sp>
      </p:grpSp>
      <p:grpSp>
        <p:nvGrpSpPr>
          <p:cNvPr id="25" name="Groupe 24">
            <a:extLst>
              <a:ext uri="{FF2B5EF4-FFF2-40B4-BE49-F238E27FC236}">
                <a16:creationId xmlns:a16="http://schemas.microsoft.com/office/drawing/2014/main" id="{10A64F0B-5175-477D-AD40-903696A427C5}"/>
              </a:ext>
            </a:extLst>
          </p:cNvPr>
          <p:cNvGrpSpPr/>
          <p:nvPr/>
        </p:nvGrpSpPr>
        <p:grpSpPr>
          <a:xfrm>
            <a:off x="5521586" y="3942658"/>
            <a:ext cx="5700883" cy="627129"/>
            <a:chOff x="4471384" y="3238993"/>
            <a:chExt cx="4368410" cy="369269"/>
          </a:xfrm>
        </p:grpSpPr>
        <p:sp>
          <p:nvSpPr>
            <p:cNvPr id="26" name="Rectangle : coins arrondis 25">
              <a:extLst>
                <a:ext uri="{FF2B5EF4-FFF2-40B4-BE49-F238E27FC236}">
                  <a16:creationId xmlns:a16="http://schemas.microsoft.com/office/drawing/2014/main" id="{3B765778-4AFB-42AF-82A2-215192168254}"/>
                </a:ext>
              </a:extLst>
            </p:cNvPr>
            <p:cNvSpPr/>
            <p:nvPr/>
          </p:nvSpPr>
          <p:spPr>
            <a:xfrm>
              <a:off x="4630350" y="3238993"/>
              <a:ext cx="4209444" cy="369269"/>
            </a:xfrm>
            <a:prstGeom prst="roundRect">
              <a:avLst/>
            </a:prstGeom>
            <a:solidFill>
              <a:schemeClr val="bg1">
                <a:lumMod val="95000"/>
              </a:schemeClr>
            </a:solid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0" rIns="36000" bIns="0" numCol="1" spcCol="1270" anchor="ctr" anchorCtr="0">
              <a:noAutofit/>
            </a:bodyPr>
            <a:lstStyle/>
            <a:p>
              <a:pPr defTabSz="666750">
                <a:lnSpc>
                  <a:spcPct val="90000"/>
                </a:lnSpc>
                <a:spcBef>
                  <a:spcPct val="0"/>
                </a:spcBef>
                <a:spcAft>
                  <a:spcPct val="35000"/>
                </a:spcAft>
              </a:pPr>
              <a:endParaRPr lang="fr-FR" sz="1200" b="1" dirty="0">
                <a:solidFill>
                  <a:schemeClr val="tx1"/>
                </a:solidFill>
                <a:latin typeface="Montserrat SemiBold" panose="00000700000000000000" pitchFamily="2" charset="0"/>
                <a:cs typeface="Arial"/>
              </a:endParaRPr>
            </a:p>
            <a:p>
              <a:pPr defTabSz="666750">
                <a:lnSpc>
                  <a:spcPct val="90000"/>
                </a:lnSpc>
                <a:spcBef>
                  <a:spcPct val="0"/>
                </a:spcBef>
                <a:spcAft>
                  <a:spcPct val="35000"/>
                </a:spcAft>
              </a:pPr>
              <a:r>
                <a:rPr lang="fr-FR" sz="1200" b="1" dirty="0">
                  <a:solidFill>
                    <a:schemeClr val="tx1"/>
                  </a:solidFill>
                  <a:latin typeface="Univers" panose="020B0604020202020204" pitchFamily="34" charset="0"/>
                  <a:cs typeface="Arial"/>
                </a:rPr>
                <a:t>Favoriser</a:t>
              </a:r>
              <a:r>
                <a:rPr lang="fr-FR" sz="1200" b="1" dirty="0">
                  <a:solidFill>
                    <a:schemeClr val="tx1"/>
                  </a:solidFill>
                  <a:latin typeface="Montserrat SemiBold" panose="00000700000000000000" pitchFamily="2" charset="0"/>
                  <a:cs typeface="Arial"/>
                </a:rPr>
                <a:t> la transmission des entreprises et des savoir-faire</a:t>
              </a:r>
            </a:p>
            <a:p>
              <a:pPr defTabSz="666750">
                <a:lnSpc>
                  <a:spcPct val="90000"/>
                </a:lnSpc>
                <a:spcBef>
                  <a:spcPct val="0"/>
                </a:spcBef>
                <a:spcAft>
                  <a:spcPct val="35000"/>
                </a:spcAft>
              </a:pPr>
              <a:endParaRPr lang="fr-FR" sz="900" b="1" dirty="0">
                <a:solidFill>
                  <a:schemeClr val="tx1"/>
                </a:solidFill>
                <a:latin typeface="Montserrat SemiBold" panose="00000700000000000000" pitchFamily="2" charset="0"/>
                <a:cs typeface="Arial"/>
              </a:endParaRPr>
            </a:p>
          </p:txBody>
        </p:sp>
        <p:sp>
          <p:nvSpPr>
            <p:cNvPr id="27" name="Forme libre : forme 26">
              <a:extLst>
                <a:ext uri="{FF2B5EF4-FFF2-40B4-BE49-F238E27FC236}">
                  <a16:creationId xmlns:a16="http://schemas.microsoft.com/office/drawing/2014/main" id="{8FC042F9-B444-49E7-8BFD-A363F23C88CD}"/>
                </a:ext>
              </a:extLst>
            </p:cNvPr>
            <p:cNvSpPr/>
            <p:nvPr/>
          </p:nvSpPr>
          <p:spPr>
            <a:xfrm>
              <a:off x="4471384" y="3300182"/>
              <a:ext cx="249637" cy="246890"/>
            </a:xfrm>
            <a:custGeom>
              <a:avLst/>
              <a:gdLst>
                <a:gd name="connsiteX0" fmla="*/ 0 w 1309687"/>
                <a:gd name="connsiteY0" fmla="*/ 654844 h 1309687"/>
                <a:gd name="connsiteX1" fmla="*/ 654844 w 1309687"/>
                <a:gd name="connsiteY1" fmla="*/ 0 h 1309687"/>
                <a:gd name="connsiteX2" fmla="*/ 1309688 w 1309687"/>
                <a:gd name="connsiteY2" fmla="*/ 654844 h 1309687"/>
                <a:gd name="connsiteX3" fmla="*/ 654844 w 1309687"/>
                <a:gd name="connsiteY3" fmla="*/ 1309688 h 1309687"/>
                <a:gd name="connsiteX4" fmla="*/ 0 w 1309687"/>
                <a:gd name="connsiteY4" fmla="*/ 654844 h 130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7" h="1309687">
                  <a:moveTo>
                    <a:pt x="0" y="654844"/>
                  </a:moveTo>
                  <a:cubicBezTo>
                    <a:pt x="0" y="293184"/>
                    <a:pt x="293184" y="0"/>
                    <a:pt x="654844" y="0"/>
                  </a:cubicBezTo>
                  <a:cubicBezTo>
                    <a:pt x="1016504" y="0"/>
                    <a:pt x="1309688" y="293184"/>
                    <a:pt x="1309688" y="654844"/>
                  </a:cubicBezTo>
                  <a:cubicBezTo>
                    <a:pt x="1309688" y="1016504"/>
                    <a:pt x="1016504" y="1309688"/>
                    <a:pt x="654844" y="1309688"/>
                  </a:cubicBezTo>
                  <a:cubicBezTo>
                    <a:pt x="293184" y="1309688"/>
                    <a:pt x="0" y="1016504"/>
                    <a:pt x="0" y="654844"/>
                  </a:cubicBezTo>
                  <a:close/>
                </a:path>
              </a:pathLst>
            </a:custGeom>
            <a:solidFill>
              <a:schemeClr val="bg2"/>
            </a:solidFill>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b="1" dirty="0">
                  <a:solidFill>
                    <a:schemeClr val="bg1"/>
                  </a:solidFill>
                  <a:latin typeface="Montserrat SemiBold" panose="00000700000000000000" pitchFamily="2" charset="0"/>
                  <a:cs typeface="Arial"/>
                </a:rPr>
                <a:t>4</a:t>
              </a:r>
            </a:p>
          </p:txBody>
        </p:sp>
      </p:grpSp>
      <p:grpSp>
        <p:nvGrpSpPr>
          <p:cNvPr id="28" name="Groupe 27">
            <a:extLst>
              <a:ext uri="{FF2B5EF4-FFF2-40B4-BE49-F238E27FC236}">
                <a16:creationId xmlns:a16="http://schemas.microsoft.com/office/drawing/2014/main" id="{C400895C-3F9C-42F7-9A0D-A977C009B6B6}"/>
              </a:ext>
            </a:extLst>
          </p:cNvPr>
          <p:cNvGrpSpPr/>
          <p:nvPr/>
        </p:nvGrpSpPr>
        <p:grpSpPr>
          <a:xfrm>
            <a:off x="5534095" y="4660988"/>
            <a:ext cx="5675187" cy="627129"/>
            <a:chOff x="4480775" y="4422443"/>
            <a:chExt cx="4060195" cy="369269"/>
          </a:xfrm>
        </p:grpSpPr>
        <p:sp>
          <p:nvSpPr>
            <p:cNvPr id="29" name="Rectangle : coins arrondis 28">
              <a:extLst>
                <a:ext uri="{FF2B5EF4-FFF2-40B4-BE49-F238E27FC236}">
                  <a16:creationId xmlns:a16="http://schemas.microsoft.com/office/drawing/2014/main" id="{E680F8F9-FE2A-44F5-BB26-094B95569507}"/>
                </a:ext>
              </a:extLst>
            </p:cNvPr>
            <p:cNvSpPr/>
            <p:nvPr/>
          </p:nvSpPr>
          <p:spPr>
            <a:xfrm>
              <a:off x="4620244" y="4422443"/>
              <a:ext cx="3920726" cy="369269"/>
            </a:xfrm>
            <a:prstGeom prst="roundRect">
              <a:avLst/>
            </a:prstGeom>
            <a:solidFill>
              <a:schemeClr val="bg1">
                <a:lumMod val="95000"/>
              </a:schemeClr>
            </a:solid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0" rIns="36000" bIns="0" numCol="1" spcCol="1270" anchor="ctr" anchorCtr="0">
              <a:noAutofit/>
            </a:bodyPr>
            <a:lstStyle/>
            <a:p>
              <a:pPr defTabSz="666750">
                <a:lnSpc>
                  <a:spcPct val="90000"/>
                </a:lnSpc>
                <a:spcBef>
                  <a:spcPct val="0"/>
                </a:spcBef>
                <a:spcAft>
                  <a:spcPct val="35000"/>
                </a:spcAft>
              </a:pPr>
              <a:r>
                <a:rPr lang="fr-FR" sz="1200" b="1" dirty="0">
                  <a:solidFill>
                    <a:schemeClr val="tx1"/>
                  </a:solidFill>
                  <a:latin typeface="Univers" panose="020B0604020202020204" pitchFamily="34" charset="0"/>
                  <a:cs typeface="Arial"/>
                </a:rPr>
                <a:t> Simplifier l’environnement juridique et l’accès à  l’information</a:t>
              </a:r>
            </a:p>
          </p:txBody>
        </p:sp>
        <p:sp>
          <p:nvSpPr>
            <p:cNvPr id="30" name="Forme libre : forme 29">
              <a:extLst>
                <a:ext uri="{FF2B5EF4-FFF2-40B4-BE49-F238E27FC236}">
                  <a16:creationId xmlns:a16="http://schemas.microsoft.com/office/drawing/2014/main" id="{8D3CA0B9-C121-4A2B-A27D-98AB44F592B6}"/>
                </a:ext>
              </a:extLst>
            </p:cNvPr>
            <p:cNvSpPr/>
            <p:nvPr/>
          </p:nvSpPr>
          <p:spPr>
            <a:xfrm>
              <a:off x="4480775" y="4475352"/>
              <a:ext cx="246891" cy="246890"/>
            </a:xfrm>
            <a:custGeom>
              <a:avLst/>
              <a:gdLst>
                <a:gd name="connsiteX0" fmla="*/ 0 w 1309687"/>
                <a:gd name="connsiteY0" fmla="*/ 654844 h 1309687"/>
                <a:gd name="connsiteX1" fmla="*/ 654844 w 1309687"/>
                <a:gd name="connsiteY1" fmla="*/ 0 h 1309687"/>
                <a:gd name="connsiteX2" fmla="*/ 1309688 w 1309687"/>
                <a:gd name="connsiteY2" fmla="*/ 654844 h 1309687"/>
                <a:gd name="connsiteX3" fmla="*/ 654844 w 1309687"/>
                <a:gd name="connsiteY3" fmla="*/ 1309688 h 1309687"/>
                <a:gd name="connsiteX4" fmla="*/ 0 w 1309687"/>
                <a:gd name="connsiteY4" fmla="*/ 654844 h 130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7" h="1309687">
                  <a:moveTo>
                    <a:pt x="0" y="654844"/>
                  </a:moveTo>
                  <a:cubicBezTo>
                    <a:pt x="0" y="293184"/>
                    <a:pt x="293184" y="0"/>
                    <a:pt x="654844" y="0"/>
                  </a:cubicBezTo>
                  <a:cubicBezTo>
                    <a:pt x="1016504" y="0"/>
                    <a:pt x="1309688" y="293184"/>
                    <a:pt x="1309688" y="654844"/>
                  </a:cubicBezTo>
                  <a:cubicBezTo>
                    <a:pt x="1309688" y="1016504"/>
                    <a:pt x="1016504" y="1309688"/>
                    <a:pt x="654844" y="1309688"/>
                  </a:cubicBezTo>
                  <a:cubicBezTo>
                    <a:pt x="293184" y="1309688"/>
                    <a:pt x="0" y="1016504"/>
                    <a:pt x="0" y="654844"/>
                  </a:cubicBezTo>
                  <a:close/>
                </a:path>
              </a:pathLst>
            </a:custGeom>
            <a:solidFill>
              <a:schemeClr val="accent5"/>
            </a:solidFill>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b="1" dirty="0">
                  <a:solidFill>
                    <a:schemeClr val="bg1"/>
                  </a:solidFill>
                  <a:latin typeface="Univers" panose="020B0604020202020204" pitchFamily="34" charset="0"/>
                  <a:cs typeface="Arial"/>
                </a:rPr>
                <a:t>5</a:t>
              </a:r>
            </a:p>
          </p:txBody>
        </p:sp>
      </p:grpSp>
      <p:sp>
        <p:nvSpPr>
          <p:cNvPr id="32" name="ZoneTexte 31">
            <a:extLst>
              <a:ext uri="{FF2B5EF4-FFF2-40B4-BE49-F238E27FC236}">
                <a16:creationId xmlns:a16="http://schemas.microsoft.com/office/drawing/2014/main" id="{5A0D9931-DBFA-4F51-9CF5-E06FB4F16B9A}"/>
              </a:ext>
            </a:extLst>
          </p:cNvPr>
          <p:cNvSpPr txBox="1"/>
          <p:nvPr/>
        </p:nvSpPr>
        <p:spPr>
          <a:xfrm>
            <a:off x="1159327" y="5461337"/>
            <a:ext cx="3168354" cy="1015663"/>
          </a:xfrm>
          <a:prstGeom prst="rect">
            <a:avLst/>
          </a:prstGeom>
          <a:solidFill>
            <a:srgbClr val="C00000"/>
          </a:solidFill>
        </p:spPr>
        <p:txBody>
          <a:bodyPr wrap="square">
            <a:spAutoFit/>
          </a:bodyPr>
          <a:lstStyle/>
          <a:p>
            <a:pPr algn="ctr"/>
            <a:r>
              <a:rPr lang="fr-FR" sz="1200" b="1" dirty="0">
                <a:solidFill>
                  <a:schemeClr val="bg1"/>
                </a:solidFill>
                <a:latin typeface="Univers" panose="020B0503020202020204" pitchFamily="34" charset="0"/>
              </a:rPr>
              <a:t>Pour les EI crées à compter du 15/05/2022, les intitulés de comptes bancaires devront obligatoirement mentionner  « Entrepreneur Individuel » ou l’acronyme « EI »</a:t>
            </a:r>
          </a:p>
        </p:txBody>
      </p:sp>
      <p:pic>
        <p:nvPicPr>
          <p:cNvPr id="34" name="Image 33">
            <a:hlinkClick r:id="rId4"/>
            <a:extLst>
              <a:ext uri="{FF2B5EF4-FFF2-40B4-BE49-F238E27FC236}">
                <a16:creationId xmlns:a16="http://schemas.microsoft.com/office/drawing/2014/main" id="{07019851-5EE8-4185-9FF6-9B28CCEAF295}"/>
              </a:ext>
            </a:extLst>
          </p:cNvPr>
          <p:cNvPicPr>
            <a:picLocks noChangeAspect="1"/>
          </p:cNvPicPr>
          <p:nvPr/>
        </p:nvPicPr>
        <p:blipFill>
          <a:blip r:embed="rId5"/>
          <a:stretch>
            <a:fillRect/>
          </a:stretch>
        </p:blipFill>
        <p:spPr>
          <a:xfrm>
            <a:off x="8439638" y="5840416"/>
            <a:ext cx="1163723" cy="675403"/>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458AAC0D-E912-4170-92CE-475981123787}"/>
              </a:ext>
            </a:extLst>
          </p:cNvPr>
          <p:cNvSpPr/>
          <p:nvPr/>
        </p:nvSpPr>
        <p:spPr>
          <a:xfrm>
            <a:off x="5651363" y="5499988"/>
            <a:ext cx="6096000" cy="553998"/>
          </a:xfrm>
          <a:prstGeom prst="rect">
            <a:avLst/>
          </a:prstGeom>
        </p:spPr>
        <p:txBody>
          <a:bodyPr>
            <a:spAutoFit/>
          </a:bodyPr>
          <a:lstStyle/>
          <a:p>
            <a:pPr lvl="1">
              <a:defRPr/>
            </a:pPr>
            <a:r>
              <a:rPr lang="fr-FR" sz="1000" dirty="0">
                <a:solidFill>
                  <a:srgbClr val="333132"/>
                </a:solidFill>
              </a:rPr>
              <a:t>Pour en savoir plus vous pouvez </a:t>
            </a:r>
            <a:r>
              <a:rPr lang="fr-FR" sz="1000" u="sng" dirty="0">
                <a:solidFill>
                  <a:srgbClr val="000091"/>
                </a:solidFill>
                <a:hlinkClick r:id="rId6">
                  <a:extLst>
                    <a:ext uri="{A12FA001-AC4F-418D-AE19-62706E023703}">
                      <ahyp:hlinkClr xmlns:ahyp="http://schemas.microsoft.com/office/drawing/2018/hyperlinkcolor" val="tx"/>
                    </a:ext>
                  </a:extLst>
                </a:hlinkClick>
              </a:rPr>
              <a:t>c</a:t>
            </a:r>
            <a:r>
              <a:rPr lang="fr-FR" sz="1000" dirty="0">
                <a:solidFill>
                  <a:srgbClr val="000091"/>
                </a:solidFill>
                <a:hlinkClick r:id="rId6">
                  <a:extLst>
                    <a:ext uri="{A12FA001-AC4F-418D-AE19-62706E023703}">
                      <ahyp:hlinkClr xmlns:ahyp="http://schemas.microsoft.com/office/drawing/2018/hyperlinkcolor" val="tx"/>
                    </a:ext>
                  </a:extLst>
                </a:hlinkClick>
              </a:rPr>
              <a:t>onsulter l'ensemble des 20 mesures</a:t>
            </a:r>
            <a:r>
              <a:rPr lang="fr-FR" sz="1000" dirty="0">
                <a:solidFill>
                  <a:srgbClr val="F75F15"/>
                </a:solidFill>
                <a:hlinkClick r:id="rId6">
                  <a:extLst>
                    <a:ext uri="{A12FA001-AC4F-418D-AE19-62706E023703}">
                      <ahyp:hlinkClr xmlns:ahyp="http://schemas.microsoft.com/office/drawing/2018/hyperlinkcolor" val="tx"/>
                    </a:ext>
                  </a:extLst>
                </a:hlinkClick>
              </a:rPr>
              <a:t>.</a:t>
            </a:r>
            <a:endParaRPr lang="fr-FR" sz="1000" dirty="0">
              <a:solidFill>
                <a:srgbClr val="F75F15"/>
              </a:solidFill>
            </a:endParaRPr>
          </a:p>
          <a:p>
            <a:pPr lvl="0">
              <a:defRPr/>
            </a:pPr>
            <a:endParaRPr lang="fr-FR" sz="1000" dirty="0">
              <a:solidFill>
                <a:srgbClr val="F75F15"/>
              </a:solidFill>
            </a:endParaRPr>
          </a:p>
          <a:p>
            <a:pPr lvl="0">
              <a:defRPr/>
            </a:pPr>
            <a:r>
              <a:rPr lang="fr-FR" sz="1000" dirty="0">
                <a:solidFill>
                  <a:srgbClr val="F75F15"/>
                </a:solidFill>
              </a:rPr>
              <a:t>	    </a:t>
            </a:r>
            <a:r>
              <a:rPr lang="fr-FR" sz="1000" dirty="0">
                <a:solidFill>
                  <a:prstClr val="black">
                    <a:lumMod val="75000"/>
                    <a:lumOff val="25000"/>
                  </a:prstClr>
                </a:solidFill>
              </a:rPr>
              <a:t>ou le dossier de presse </a:t>
            </a:r>
            <a:r>
              <a:rPr lang="fr-FR" sz="1000" dirty="0">
                <a:solidFill>
                  <a:prstClr val="black">
                    <a:lumMod val="75000"/>
                    <a:lumOff val="25000"/>
                  </a:prstClr>
                </a:solidFill>
                <a:sym typeface="Wingdings" panose="05000000000000000000" pitchFamily="2" charset="2"/>
              </a:rPr>
              <a:t></a:t>
            </a:r>
            <a:endParaRPr lang="fr-FR" sz="1000" dirty="0">
              <a:solidFill>
                <a:prstClr val="black">
                  <a:lumMod val="75000"/>
                  <a:lumOff val="25000"/>
                </a:prstClr>
              </a:solidFill>
            </a:endParaRPr>
          </a:p>
        </p:txBody>
      </p:sp>
      <p:pic>
        <p:nvPicPr>
          <p:cNvPr id="4" name="Image 3">
            <a:extLst>
              <a:ext uri="{FF2B5EF4-FFF2-40B4-BE49-F238E27FC236}">
                <a16:creationId xmlns:a16="http://schemas.microsoft.com/office/drawing/2014/main" id="{205D6D25-F41A-4562-BABB-E19449721E2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339" b="90826" l="4264" r="96318">
                        <a14:foregroundMark x1="10271" y1="49083" x2="10271" y2="49083"/>
                        <a14:foregroundMark x1="4264" y1="42202" x2="4264" y2="42202"/>
                        <a14:foregroundMark x1="18992" y1="61468" x2="18992" y2="61468"/>
                        <a14:foregroundMark x1="11628" y1="91743" x2="11628" y2="91743"/>
                        <a14:foregroundMark x1="91860" y1="46789" x2="91860" y2="46789"/>
                        <a14:foregroundMark x1="91279" y1="58257" x2="91279" y2="58257"/>
                        <a14:foregroundMark x1="96318" y1="50000" x2="96318" y2="50000"/>
                        <a14:foregroundMark x1="73062" y1="44495" x2="73062" y2="44495"/>
                        <a14:foregroundMark x1="81202" y1="44495" x2="81202" y2="44495"/>
                        <a14:foregroundMark x1="83333" y1="38532" x2="83333" y2="38532"/>
                        <a14:foregroundMark x1="81395" y1="41284" x2="81395" y2="41284"/>
                        <a14:foregroundMark x1="81008" y1="40367" x2="81008" y2="40367"/>
                        <a14:foregroundMark x1="83140" y1="40367" x2="83140" y2="40367"/>
                        <a14:foregroundMark x1="80233" y1="40367" x2="80233" y2="40367"/>
                        <a14:foregroundMark x1="94186" y1="7339" x2="94186" y2="7339"/>
                        <a14:foregroundMark x1="51938" y1="49083" x2="51938" y2="49083"/>
                        <a14:foregroundMark x1="49806" y1="50917" x2="49806" y2="50917"/>
                        <a14:foregroundMark x1="80620" y1="41743" x2="80620" y2="41743"/>
                        <a14:foregroundMark x1="80620" y1="43578" x2="80620" y2="43578"/>
                        <a14:foregroundMark x1="81008" y1="41743" x2="81008" y2="41743"/>
                        <a14:foregroundMark x1="83721" y1="39450" x2="83721" y2="39450"/>
                      </a14:backgroundRemoval>
                    </a14:imgEffect>
                  </a14:imgLayer>
                </a14:imgProps>
              </a:ext>
            </a:extLst>
          </a:blip>
          <a:stretch>
            <a:fillRect/>
          </a:stretch>
        </p:blipFill>
        <p:spPr>
          <a:xfrm rot="21355525">
            <a:off x="125437" y="4844971"/>
            <a:ext cx="1539311" cy="650329"/>
          </a:xfrm>
          <a:prstGeom prst="rect">
            <a:avLst/>
          </a:prstGeom>
        </p:spPr>
      </p:pic>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389650"/>
            <a:ext cx="10800000" cy="719227"/>
          </a:xfrm>
        </p:spPr>
        <p:txBody>
          <a:bodyPr/>
          <a:lstStyle/>
          <a:p>
            <a:r>
              <a:rPr lang="fr-FR" dirty="0"/>
              <a:t>La protection du patrimoine personnel des « Indépendants » est renforcée</a:t>
            </a:r>
          </a:p>
        </p:txBody>
      </p:sp>
      <p:sp>
        <p:nvSpPr>
          <p:cNvPr id="3" name="Espace réservé du texte 2">
            <a:extLst>
              <a:ext uri="{FF2B5EF4-FFF2-40B4-BE49-F238E27FC236}">
                <a16:creationId xmlns:a16="http://schemas.microsoft.com/office/drawing/2014/main" id="{ED407DAB-68F2-4625-9A29-C52AF5D86B45}"/>
              </a:ext>
            </a:extLst>
          </p:cNvPr>
          <p:cNvSpPr>
            <a:spLocks noGrp="1"/>
          </p:cNvSpPr>
          <p:nvPr>
            <p:ph type="body" sz="quarter" idx="13"/>
          </p:nvPr>
        </p:nvSpPr>
        <p:spPr>
          <a:xfrm>
            <a:off x="632386" y="2286000"/>
            <a:ext cx="5162400" cy="3469211"/>
          </a:xfrm>
          <a:solidFill>
            <a:schemeClr val="bg1">
              <a:lumMod val="95000"/>
            </a:schemeClr>
          </a:solidFill>
          <a:ln>
            <a:solidFill>
              <a:schemeClr val="tx1">
                <a:lumMod val="60000"/>
                <a:lumOff val="40000"/>
              </a:schemeClr>
            </a:solidFill>
          </a:ln>
        </p:spPr>
        <p:txBody>
          <a:bodyPr/>
          <a:lstStyle/>
          <a:p>
            <a:pPr lvl="0">
              <a:lnSpc>
                <a:spcPct val="120000"/>
              </a:lnSpc>
              <a:spcBef>
                <a:spcPts val="0"/>
              </a:spcBef>
              <a:spcAft>
                <a:spcPts val="600"/>
              </a:spcAft>
              <a:buClr>
                <a:srgbClr val="B24388"/>
              </a:buClr>
            </a:pPr>
            <a:r>
              <a:rPr lang="fr-FR" sz="1500" kern="0" dirty="0">
                <a:solidFill>
                  <a:srgbClr val="000000"/>
                </a:solidFill>
                <a:latin typeface="Univers" panose="020B0604020202020204" pitchFamily="34" charset="0"/>
                <a:cs typeface="Arial"/>
                <a:sym typeface="Arial"/>
              </a:rPr>
              <a:t>La fin du droit de gage général en garantie des financements octroyés aux EI</a:t>
            </a:r>
          </a:p>
          <a:p>
            <a:pPr lvl="0">
              <a:lnSpc>
                <a:spcPct val="120000"/>
              </a:lnSpc>
              <a:spcBef>
                <a:spcPts val="0"/>
              </a:spcBef>
              <a:spcAft>
                <a:spcPts val="600"/>
              </a:spcAft>
              <a:buClr>
                <a:srgbClr val="B24388"/>
              </a:buClr>
            </a:pPr>
            <a:endParaRPr lang="fr-FR" sz="900" kern="0" dirty="0">
              <a:solidFill>
                <a:srgbClr val="000000"/>
              </a:solidFill>
              <a:latin typeface="Univers" panose="020B0604020202020204" pitchFamily="34" charset="0"/>
              <a:cs typeface="Arial"/>
              <a:sym typeface="Arial"/>
            </a:endParaRPr>
          </a:p>
          <a:p>
            <a:pPr marL="541020" lvl="1" indent="-204470">
              <a:lnSpc>
                <a:spcPct val="120000"/>
              </a:lnSpc>
              <a:spcBef>
                <a:spcPts val="0"/>
              </a:spcBef>
              <a:spcAft>
                <a:spcPts val="600"/>
              </a:spcAft>
              <a:buClr>
                <a:srgbClr val="581D74"/>
              </a:buClr>
              <a:buFont typeface="Symbol" panose="05050102010706020507" pitchFamily="18" charset="2"/>
              <a:buChar char="·"/>
            </a:pPr>
            <a:r>
              <a:rPr lang="fr-FR" sz="1300" kern="0" dirty="0">
                <a:solidFill>
                  <a:srgbClr val="000000"/>
                </a:solidFill>
                <a:latin typeface="Univers" panose="020B0604020202020204" pitchFamily="34" charset="0"/>
                <a:cs typeface="Arial"/>
                <a:sym typeface="Arial"/>
              </a:rPr>
              <a:t>Jusqu’au 14 mai, la « caution » de l’entrepreneur individuel est induite lors de la mise en place d’un financement</a:t>
            </a:r>
            <a:endParaRPr lang="fr-FR" sz="900" kern="0" dirty="0">
              <a:solidFill>
                <a:srgbClr val="000000"/>
              </a:solidFill>
              <a:latin typeface="Univers" panose="020B0604020202020204" pitchFamily="34" charset="0"/>
              <a:cs typeface="Arial"/>
              <a:sym typeface="Arial"/>
            </a:endParaRPr>
          </a:p>
          <a:p>
            <a:pPr marL="807720" lvl="2" indent="-198120">
              <a:lnSpc>
                <a:spcPct val="120000"/>
              </a:lnSpc>
              <a:spcBef>
                <a:spcPts val="0"/>
              </a:spcBef>
              <a:spcAft>
                <a:spcPts val="600"/>
              </a:spcAft>
              <a:buClr>
                <a:srgbClr val="EC624A"/>
              </a:buClr>
              <a:buFont typeface="Courier New" panose="02070309020205020404" pitchFamily="49" charset="0"/>
              <a:buChar char="o"/>
            </a:pPr>
            <a:r>
              <a:rPr lang="fr-FR" sz="1200" kern="0" dirty="0">
                <a:solidFill>
                  <a:srgbClr val="000000"/>
                </a:solidFill>
                <a:latin typeface="Univers" panose="020B0604020202020204" pitchFamily="34" charset="0"/>
                <a:cs typeface="Arial"/>
                <a:sym typeface="Arial"/>
              </a:rPr>
              <a:t>En cas d’incident, la banque peut exercer des recouvrements sur l’ensemble du patrimoine de l’EI, professionnel et personnel</a:t>
            </a:r>
          </a:p>
          <a:p>
            <a:pPr marL="807720" lvl="2" indent="-198120">
              <a:lnSpc>
                <a:spcPct val="120000"/>
              </a:lnSpc>
              <a:spcBef>
                <a:spcPts val="0"/>
              </a:spcBef>
              <a:spcAft>
                <a:spcPts val="600"/>
              </a:spcAft>
              <a:buClr>
                <a:srgbClr val="EC624A"/>
              </a:buClr>
              <a:buFont typeface="Courier New" panose="02070309020205020404" pitchFamily="49" charset="0"/>
              <a:buChar char="o"/>
            </a:pPr>
            <a:r>
              <a:rPr lang="fr-FR" sz="1200" kern="0" dirty="0">
                <a:solidFill>
                  <a:srgbClr val="000000"/>
                </a:solidFill>
                <a:latin typeface="Univers" panose="020B0604020202020204" pitchFamily="34" charset="0"/>
                <a:cs typeface="Arial"/>
                <a:sym typeface="Arial"/>
              </a:rPr>
              <a:t>Le droit de gage général continuera à s’appliquer à toutes les créances nées jusqu’au 14 mai</a:t>
            </a:r>
            <a:endParaRPr lang="fr-FR" dirty="0"/>
          </a:p>
        </p:txBody>
      </p:sp>
      <p:sp>
        <p:nvSpPr>
          <p:cNvPr id="5" name="Espace réservé du texte 4">
            <a:extLst>
              <a:ext uri="{FF2B5EF4-FFF2-40B4-BE49-F238E27FC236}">
                <a16:creationId xmlns:a16="http://schemas.microsoft.com/office/drawing/2014/main" id="{6009B639-5955-4DAC-A8AF-5F655B897599}"/>
              </a:ext>
            </a:extLst>
          </p:cNvPr>
          <p:cNvSpPr>
            <a:spLocks noGrp="1"/>
          </p:cNvSpPr>
          <p:nvPr>
            <p:ph type="body" sz="quarter" idx="14"/>
          </p:nvPr>
        </p:nvSpPr>
        <p:spPr>
          <a:xfrm>
            <a:off x="6271186" y="2286000"/>
            <a:ext cx="5161198" cy="3469211"/>
          </a:xfrm>
          <a:solidFill>
            <a:schemeClr val="bg1">
              <a:lumMod val="95000"/>
            </a:schemeClr>
          </a:solidFill>
          <a:ln>
            <a:solidFill>
              <a:schemeClr val="tx1">
                <a:lumMod val="60000"/>
                <a:lumOff val="40000"/>
              </a:schemeClr>
            </a:solidFill>
          </a:ln>
        </p:spPr>
        <p:txBody>
          <a:bodyPr/>
          <a:lstStyle/>
          <a:p>
            <a:pPr lvl="0">
              <a:lnSpc>
                <a:spcPct val="120000"/>
              </a:lnSpc>
              <a:spcBef>
                <a:spcPts val="0"/>
              </a:spcBef>
              <a:spcAft>
                <a:spcPts val="600"/>
              </a:spcAft>
              <a:buClr>
                <a:srgbClr val="B24388"/>
              </a:buClr>
            </a:pPr>
            <a:r>
              <a:rPr lang="fr-FR" sz="1500" kern="0" dirty="0">
                <a:solidFill>
                  <a:srgbClr val="000000"/>
                </a:solidFill>
                <a:latin typeface="Univers" panose="020B0604020202020204" pitchFamily="34" charset="0"/>
                <a:cs typeface="Arial"/>
                <a:sym typeface="Wingdings" panose="05000000000000000000" pitchFamily="2" charset="2"/>
              </a:rPr>
              <a:t>A partir du 15 mai, le droit de gage ne portera que sur le patrimoine professionnel de l’EI</a:t>
            </a:r>
            <a:endParaRPr lang="fr-FR" sz="900" kern="0" dirty="0">
              <a:solidFill>
                <a:srgbClr val="000000"/>
              </a:solidFill>
              <a:latin typeface="Univers" panose="020B0604020202020204" pitchFamily="34" charset="0"/>
              <a:cs typeface="Arial"/>
              <a:sym typeface="Wingdings" panose="05000000000000000000" pitchFamily="2" charset="2"/>
            </a:endParaRPr>
          </a:p>
          <a:p>
            <a:pPr marL="541020" lvl="1" indent="-204470">
              <a:lnSpc>
                <a:spcPct val="120000"/>
              </a:lnSpc>
              <a:spcBef>
                <a:spcPts val="0"/>
              </a:spcBef>
              <a:spcAft>
                <a:spcPts val="600"/>
              </a:spcAft>
              <a:buClr>
                <a:srgbClr val="581D74"/>
              </a:buClr>
              <a:buFont typeface="Symbol" panose="05050102010706020507" pitchFamily="18" charset="2"/>
              <a:buChar char="·"/>
            </a:pPr>
            <a:r>
              <a:rPr lang="fr-FR" sz="1300" kern="0" dirty="0">
                <a:solidFill>
                  <a:srgbClr val="000000"/>
                </a:solidFill>
                <a:latin typeface="Univers" panose="020B0604020202020204" pitchFamily="34" charset="0"/>
                <a:cs typeface="Arial"/>
                <a:sym typeface="Wingdings" panose="05000000000000000000" pitchFamily="2" charset="2"/>
              </a:rPr>
              <a:t> D</a:t>
            </a:r>
            <a:r>
              <a:rPr lang="fr-FR" sz="1300" kern="0" dirty="0">
                <a:solidFill>
                  <a:srgbClr val="000000"/>
                </a:solidFill>
                <a:latin typeface="Univers" panose="020B0604020202020204" pitchFamily="34" charset="0"/>
                <a:cs typeface="Arial"/>
                <a:sym typeface="Arial"/>
              </a:rPr>
              <a:t>istinction entre patrimoines personnel et professionnel de l’Entrepreneur Individuel</a:t>
            </a:r>
            <a:endParaRPr lang="fr-FR" sz="900" kern="0" dirty="0">
              <a:solidFill>
                <a:srgbClr val="000000"/>
              </a:solidFill>
              <a:latin typeface="Univers" panose="020B0604020202020204" pitchFamily="34" charset="0"/>
              <a:cs typeface="Arial"/>
              <a:sym typeface="Arial"/>
            </a:endParaRPr>
          </a:p>
          <a:p>
            <a:pPr marL="807720" lvl="2" indent="-198120">
              <a:lnSpc>
                <a:spcPct val="120000"/>
              </a:lnSpc>
              <a:spcBef>
                <a:spcPts val="0"/>
              </a:spcBef>
              <a:spcAft>
                <a:spcPts val="600"/>
              </a:spcAft>
              <a:buClr>
                <a:srgbClr val="EC624A"/>
              </a:buClr>
              <a:buFont typeface="Courier New" panose="02070309020205020404" pitchFamily="49" charset="0"/>
              <a:buChar char="o"/>
            </a:pPr>
            <a:r>
              <a:rPr lang="fr-FR" sz="1200" kern="0" dirty="0">
                <a:solidFill>
                  <a:srgbClr val="000000"/>
                </a:solidFill>
                <a:latin typeface="Univers" panose="020B0604020202020204" pitchFamily="34" charset="0"/>
                <a:cs typeface="Arial"/>
                <a:sym typeface="Arial"/>
              </a:rPr>
              <a:t>Avec la Réforme, TOUS les EI sont dotés de fait de deux patrimoines distincts : personnel et professionnel</a:t>
            </a:r>
          </a:p>
          <a:p>
            <a:pPr marL="1165225" lvl="3" indent="-196850">
              <a:lnSpc>
                <a:spcPct val="120000"/>
              </a:lnSpc>
              <a:spcBef>
                <a:spcPts val="0"/>
              </a:spcBef>
              <a:spcAft>
                <a:spcPts val="600"/>
              </a:spcAft>
              <a:buClr>
                <a:srgbClr val="00A193"/>
              </a:buClr>
            </a:pPr>
            <a:r>
              <a:rPr lang="fr-FR" sz="900" kern="0" dirty="0">
                <a:solidFill>
                  <a:srgbClr val="000000"/>
                </a:solidFill>
                <a:latin typeface="Univers" panose="020B0604020202020204" pitchFamily="34" charset="0"/>
                <a:cs typeface="Arial"/>
                <a:sym typeface="Arial"/>
              </a:rPr>
              <a:t>Il n’est pas prévu, comme dans le cadre de l’EIRL, d’établir une ventilation formelle entre ces patrimoines</a:t>
            </a:r>
          </a:p>
          <a:p>
            <a:pPr marL="807720" lvl="2" indent="-198120">
              <a:lnSpc>
                <a:spcPct val="120000"/>
              </a:lnSpc>
              <a:spcBef>
                <a:spcPts val="0"/>
              </a:spcBef>
              <a:spcAft>
                <a:spcPts val="600"/>
              </a:spcAft>
              <a:buClr>
                <a:srgbClr val="EC624A"/>
              </a:buClr>
              <a:buFont typeface="Courier New" panose="02070309020205020404" pitchFamily="49" charset="0"/>
              <a:buChar char="o"/>
            </a:pPr>
            <a:r>
              <a:rPr lang="fr-FR" sz="1200" kern="0" dirty="0">
                <a:solidFill>
                  <a:srgbClr val="000000"/>
                </a:solidFill>
                <a:latin typeface="Univers" panose="020B0604020202020204" pitchFamily="34" charset="0"/>
                <a:cs typeface="Arial"/>
                <a:sym typeface="Arial"/>
              </a:rPr>
              <a:t>Bien professionnel = Bien exclusivement utile à l’activité professionnelle </a:t>
            </a:r>
          </a:p>
          <a:p>
            <a:pPr marL="807720" lvl="2" indent="-198120">
              <a:lnSpc>
                <a:spcPct val="120000"/>
              </a:lnSpc>
              <a:spcBef>
                <a:spcPts val="0"/>
              </a:spcBef>
              <a:spcAft>
                <a:spcPts val="600"/>
              </a:spcAft>
              <a:buClr>
                <a:srgbClr val="EC624A"/>
              </a:buClr>
              <a:buFont typeface="Courier New" panose="02070309020205020404" pitchFamily="49" charset="0"/>
              <a:buChar char="o"/>
            </a:pPr>
            <a:r>
              <a:rPr lang="fr-FR" sz="1200" kern="0" dirty="0">
                <a:solidFill>
                  <a:srgbClr val="000000"/>
                </a:solidFill>
                <a:latin typeface="Univers" panose="020B0604020202020204" pitchFamily="34" charset="0"/>
                <a:cs typeface="Arial"/>
                <a:sym typeface="Arial"/>
              </a:rPr>
              <a:t>Ce droit de gage limité au patrimoine professionnel portera sur tous les nouveaux financements octroyés aux EI quelle que soit leur date de création</a:t>
            </a:r>
            <a:endParaRPr lang="fr-FR" dirty="0"/>
          </a:p>
        </p:txBody>
      </p:sp>
      <p:sp>
        <p:nvSpPr>
          <p:cNvPr id="14" name="Espace réservé du texte 4">
            <a:extLst>
              <a:ext uri="{FF2B5EF4-FFF2-40B4-BE49-F238E27FC236}">
                <a16:creationId xmlns:a16="http://schemas.microsoft.com/office/drawing/2014/main" id="{E2402F47-9C7B-420D-B92B-D5738896D8F1}"/>
              </a:ext>
            </a:extLst>
          </p:cNvPr>
          <p:cNvSpPr txBox="1">
            <a:spLocks/>
          </p:cNvSpPr>
          <p:nvPr/>
        </p:nvSpPr>
        <p:spPr>
          <a:xfrm>
            <a:off x="559953" y="1102789"/>
            <a:ext cx="7704098" cy="289776"/>
          </a:xfrm>
          <a:prstGeom prst="rect">
            <a:avLst/>
          </a:prstGeom>
        </p:spPr>
        <p:txBody>
          <a:bodyPr vert="horz" lIns="91440" tIns="45720" rIns="91440" bIns="45720" rtlCol="0" anchor="ctr">
            <a:norm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solidFill>
                  <a:schemeClr val="tx1"/>
                </a:solidFill>
              </a:rPr>
              <a:t>Une Loi qui concerne </a:t>
            </a:r>
            <a:r>
              <a:rPr lang="fr-FR" dirty="0">
                <a:solidFill>
                  <a:srgbClr val="C00000"/>
                </a:solidFill>
              </a:rPr>
              <a:t>tous les nouveaux financements</a:t>
            </a:r>
            <a:r>
              <a:rPr lang="fr-FR" dirty="0">
                <a:solidFill>
                  <a:schemeClr val="tx1"/>
                </a:solidFill>
              </a:rPr>
              <a:t> octroyés aux EI à partir du 15 mai 2022</a:t>
            </a:r>
          </a:p>
        </p:txBody>
      </p:sp>
      <p:sp>
        <p:nvSpPr>
          <p:cNvPr id="2" name="ZoneTexte 1">
            <a:extLst>
              <a:ext uri="{FF2B5EF4-FFF2-40B4-BE49-F238E27FC236}">
                <a16:creationId xmlns:a16="http://schemas.microsoft.com/office/drawing/2014/main" id="{74745D83-60D2-4327-A120-69660739136A}"/>
              </a:ext>
            </a:extLst>
          </p:cNvPr>
          <p:cNvSpPr txBox="1"/>
          <p:nvPr/>
        </p:nvSpPr>
        <p:spPr>
          <a:xfrm>
            <a:off x="1931275" y="1566355"/>
            <a:ext cx="1813035" cy="369332"/>
          </a:xfrm>
          <a:prstGeom prst="rect">
            <a:avLst/>
          </a:prstGeom>
          <a:solidFill>
            <a:srgbClr val="C00000"/>
          </a:solidFill>
          <a:ln>
            <a:solidFill>
              <a:schemeClr val="tx1">
                <a:lumMod val="50000"/>
              </a:schemeClr>
            </a:solidFill>
          </a:ln>
        </p:spPr>
        <p:txBody>
          <a:bodyPr wrap="square" rtlCol="0">
            <a:spAutoFit/>
          </a:bodyPr>
          <a:lstStyle/>
          <a:p>
            <a:r>
              <a:rPr lang="fr-FR" dirty="0">
                <a:solidFill>
                  <a:schemeClr val="bg1"/>
                </a:solidFill>
              </a:rPr>
              <a:t>Avant le 15 mai</a:t>
            </a:r>
          </a:p>
        </p:txBody>
      </p:sp>
      <p:sp>
        <p:nvSpPr>
          <p:cNvPr id="9" name="ZoneTexte 8">
            <a:extLst>
              <a:ext uri="{FF2B5EF4-FFF2-40B4-BE49-F238E27FC236}">
                <a16:creationId xmlns:a16="http://schemas.microsoft.com/office/drawing/2014/main" id="{4C9B9BCF-2373-46EF-BB64-E2FCB06CD85E}"/>
              </a:ext>
            </a:extLst>
          </p:cNvPr>
          <p:cNvSpPr txBox="1"/>
          <p:nvPr/>
        </p:nvSpPr>
        <p:spPr>
          <a:xfrm>
            <a:off x="7677806" y="1587689"/>
            <a:ext cx="1813035" cy="369332"/>
          </a:xfrm>
          <a:prstGeom prst="rect">
            <a:avLst/>
          </a:prstGeom>
          <a:solidFill>
            <a:srgbClr val="C00000"/>
          </a:solidFill>
          <a:ln>
            <a:solidFill>
              <a:schemeClr val="tx1">
                <a:lumMod val="50000"/>
              </a:schemeClr>
            </a:solidFill>
          </a:ln>
        </p:spPr>
        <p:txBody>
          <a:bodyPr wrap="square" rtlCol="0">
            <a:spAutoFit/>
          </a:bodyPr>
          <a:lstStyle/>
          <a:p>
            <a:r>
              <a:rPr lang="fr-FR" dirty="0">
                <a:solidFill>
                  <a:schemeClr val="bg1"/>
                </a:solidFill>
              </a:rPr>
              <a:t>Après le 15 mai</a:t>
            </a:r>
          </a:p>
        </p:txBody>
      </p:sp>
    </p:spTree>
    <p:extLst>
      <p:ext uri="{BB962C8B-B14F-4D97-AF65-F5344CB8AC3E}">
        <p14:creationId xmlns:p14="http://schemas.microsoft.com/office/powerpoint/2010/main" val="22984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5D3184CB-BCA8-413D-A2B4-CA85A551BD63}"/>
              </a:ext>
            </a:extLst>
          </p:cNvPr>
          <p:cNvSpPr>
            <a:spLocks noGrp="1"/>
          </p:cNvSpPr>
          <p:nvPr>
            <p:ph type="sldNum" sz="quarter" idx="12"/>
          </p:nvPr>
        </p:nvSpPr>
        <p:spPr/>
        <p:txBody>
          <a:bodyPr/>
          <a:lstStyle/>
          <a:p>
            <a:fld id="{975A587B-5814-4D9B-9598-FE9CB954CB01}" type="slidenum">
              <a:rPr lang="fr-FR" smtClean="0"/>
              <a:pPr/>
              <a:t>8</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dirty="0"/>
              <a:t>Des impacts sur l’analyse et la couverture de nos risques</a:t>
            </a:r>
          </a:p>
        </p:txBody>
      </p:sp>
      <p:sp>
        <p:nvSpPr>
          <p:cNvPr id="8" name="Espace réservé du texte 2">
            <a:extLst>
              <a:ext uri="{FF2B5EF4-FFF2-40B4-BE49-F238E27FC236}">
                <a16:creationId xmlns:a16="http://schemas.microsoft.com/office/drawing/2014/main" id="{9C0F77DF-2628-48C6-97F8-37FF12E9BAEB}"/>
              </a:ext>
            </a:extLst>
          </p:cNvPr>
          <p:cNvSpPr txBox="1">
            <a:spLocks/>
          </p:cNvSpPr>
          <p:nvPr/>
        </p:nvSpPr>
        <p:spPr>
          <a:xfrm>
            <a:off x="1045206" y="1208389"/>
            <a:ext cx="9186602" cy="486550"/>
          </a:xfrm>
          <a:prstGeom prst="rect">
            <a:avLst/>
          </a:prstGeom>
        </p:spPr>
        <p:txBody>
          <a:bodyPr vert="horz" lIns="0" tIns="0" rIns="0" bIns="0" rtlCol="0" anchor="ctr">
            <a:noAutofit/>
          </a:bodyPr>
          <a:lstStyle>
            <a:defPPr marR="0" lvl="0" algn="l" rtl="0">
              <a:lnSpc>
                <a:spcPct val="100000"/>
              </a:lnSpc>
              <a:spcBef>
                <a:spcPts val="0"/>
              </a:spcBef>
              <a:spcAft>
                <a:spcPts val="0"/>
              </a:spcAft>
            </a:defPPr>
            <a:lvl1pPr marL="0" marR="0" lvl="0" indent="0" algn="l" rtl="0" eaLnBrk="1" hangingPunct="1">
              <a:lnSpc>
                <a:spcPct val="150000"/>
              </a:lnSpc>
              <a:spcBef>
                <a:spcPts val="0"/>
              </a:spcBef>
              <a:spcAft>
                <a:spcPts val="600"/>
              </a:spcAft>
              <a:buClr>
                <a:srgbClr val="B24388"/>
              </a:buClr>
              <a:buFont typeface="Cambria Math" panose="02040503050406030204" pitchFamily="18" charset="0"/>
              <a:buNone/>
              <a:defRPr sz="1600" b="0" i="0" u="none" strike="noStrike" cap="none" baseline="0">
                <a:solidFill>
                  <a:srgbClr val="B24388"/>
                </a:solidFill>
                <a:latin typeface="Univers" panose="020B0604020202020204" pitchFamily="34" charset="0"/>
                <a:ea typeface="Univers" panose="020B0604020202020204" pitchFamily="34" charset="0"/>
                <a:cs typeface="Arial"/>
                <a:sym typeface="Arial"/>
              </a:defRPr>
            </a:lvl1pPr>
            <a:lvl2pPr marL="457200" marR="0" lvl="1" indent="0" algn="l" rtl="0" eaLnBrk="1" hangingPunct="1">
              <a:lnSpc>
                <a:spcPct val="150000"/>
              </a:lnSpc>
              <a:spcBef>
                <a:spcPts val="0"/>
              </a:spcBef>
              <a:spcAft>
                <a:spcPts val="600"/>
              </a:spcAft>
              <a:buClr>
                <a:schemeClr val="accent1"/>
              </a:buClr>
              <a:buFont typeface="Symbol" panose="05050102010706020507" pitchFamily="18" charset="2"/>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2pPr>
            <a:lvl3pPr marL="914400" marR="0" lvl="2" indent="0" algn="l" rtl="0" eaLnBrk="1" hangingPunct="1">
              <a:lnSpc>
                <a:spcPct val="150000"/>
              </a:lnSpc>
              <a:spcBef>
                <a:spcPts val="0"/>
              </a:spcBef>
              <a:spcAft>
                <a:spcPts val="600"/>
              </a:spcAft>
              <a:buClr>
                <a:srgbClr val="EC624A"/>
              </a:buClr>
              <a:buFont typeface="Courier New" panose="02070309020205020404" pitchFamily="49"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3pPr>
            <a:lvl4pPr marL="1371600" marR="0" lvl="3" indent="0" algn="l" rtl="0" eaLnBrk="1" hangingPunct="1">
              <a:lnSpc>
                <a:spcPct val="150000"/>
              </a:lnSpc>
              <a:spcBef>
                <a:spcPts val="0"/>
              </a:spcBef>
              <a:spcAft>
                <a:spcPts val="600"/>
              </a:spcAft>
              <a:buClr>
                <a:schemeClr val="accent2"/>
              </a:buClr>
              <a:buFont typeface="Arial" panose="020B0604020202020204" pitchFamily="34"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En cas de défaillance, le patrimoine personnel de l’EI sera insaisissable sauf s’il renonce à cette séparation entre patrimoines professionnel et personnel. Ce nouvel environnement juridique doit conduire à :</a:t>
            </a:r>
          </a:p>
        </p:txBody>
      </p:sp>
      <p:sp>
        <p:nvSpPr>
          <p:cNvPr id="19" name="ZoneTexte 18">
            <a:extLst>
              <a:ext uri="{FF2B5EF4-FFF2-40B4-BE49-F238E27FC236}">
                <a16:creationId xmlns:a16="http://schemas.microsoft.com/office/drawing/2014/main" id="{C39A4FF3-31F0-430A-8B7A-A3BCD09BBBBE}"/>
              </a:ext>
            </a:extLst>
          </p:cNvPr>
          <p:cNvSpPr txBox="1"/>
          <p:nvPr/>
        </p:nvSpPr>
        <p:spPr>
          <a:xfrm>
            <a:off x="1045206" y="2083987"/>
            <a:ext cx="4338718" cy="1211005"/>
          </a:xfrm>
          <a:prstGeom prst="rect">
            <a:avLst/>
          </a:prstGeom>
          <a:solidFill>
            <a:srgbClr val="C00000"/>
          </a:solidFill>
          <a:ln>
            <a:noFill/>
          </a:ln>
          <a:effectLst/>
        </p:spPr>
        <p:txBody>
          <a:bodyPr spcFirstLastPara="0" vert="horz" wrap="square" lIns="99568" tIns="56896" rIns="99568" bIns="56896"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fr-FR" sz="1600" b="0" i="0" u="none" strike="noStrike" kern="1200" cap="none" spc="0" normalizeH="0" baseline="0" noProof="0" dirty="0">
                <a:ln>
                  <a:noFill/>
                </a:ln>
                <a:solidFill>
                  <a:srgbClr val="FFFFFF"/>
                </a:solidFill>
                <a:effectLst/>
                <a:uLnTx/>
                <a:uFillTx/>
                <a:latin typeface="Univers"/>
                <a:ea typeface="+mn-ea"/>
                <a:cs typeface="+mn-cs"/>
              </a:rPr>
              <a:t>Analyser différemment nos clients EI</a:t>
            </a:r>
          </a:p>
        </p:txBody>
      </p:sp>
      <p:grpSp>
        <p:nvGrpSpPr>
          <p:cNvPr id="15" name="Groupe 14">
            <a:extLst>
              <a:ext uri="{FF2B5EF4-FFF2-40B4-BE49-F238E27FC236}">
                <a16:creationId xmlns:a16="http://schemas.microsoft.com/office/drawing/2014/main" id="{6C405EB5-DCEC-448D-BEFB-006E588D2BFB}"/>
              </a:ext>
            </a:extLst>
          </p:cNvPr>
          <p:cNvGrpSpPr/>
          <p:nvPr/>
        </p:nvGrpSpPr>
        <p:grpSpPr>
          <a:xfrm>
            <a:off x="1037323" y="3271524"/>
            <a:ext cx="4338718" cy="2569779"/>
            <a:chOff x="37" y="952361"/>
            <a:chExt cx="3600028" cy="2445795"/>
          </a:xfrm>
          <a:solidFill>
            <a:schemeClr val="bg1">
              <a:lumMod val="95000"/>
            </a:schemeClr>
          </a:solidFill>
        </p:grpSpPr>
        <p:sp>
          <p:nvSpPr>
            <p:cNvPr id="16" name="Rectangle 15">
              <a:extLst>
                <a:ext uri="{FF2B5EF4-FFF2-40B4-BE49-F238E27FC236}">
                  <a16:creationId xmlns:a16="http://schemas.microsoft.com/office/drawing/2014/main" id="{175625E5-9520-4E58-BF6D-8C159C2CC8E9}"/>
                </a:ext>
              </a:extLst>
            </p:cNvPr>
            <p:cNvSpPr/>
            <p:nvPr/>
          </p:nvSpPr>
          <p:spPr>
            <a:xfrm>
              <a:off x="37" y="952361"/>
              <a:ext cx="3600028" cy="2445795"/>
            </a:xfrm>
            <a:prstGeom prst="rect">
              <a:avLst/>
            </a:prstGeom>
            <a:grpFill/>
            <a:ln w="25400" cap="flat" cmpd="sng" algn="ctr">
              <a:solidFill>
                <a:srgbClr val="581D74">
                  <a:alpha val="90000"/>
                  <a:tint val="40000"/>
                  <a:hueOff val="0"/>
                  <a:satOff val="0"/>
                  <a:lumOff val="0"/>
                  <a:alphaOff val="0"/>
                </a:srgbClr>
              </a:solidFill>
              <a:prstDash val="solid"/>
            </a:ln>
            <a:effectLst/>
          </p:spPr>
        </p:sp>
        <p:sp>
          <p:nvSpPr>
            <p:cNvPr id="17" name="ZoneTexte 16">
              <a:extLst>
                <a:ext uri="{FF2B5EF4-FFF2-40B4-BE49-F238E27FC236}">
                  <a16:creationId xmlns:a16="http://schemas.microsoft.com/office/drawing/2014/main" id="{81EB1808-241C-4A46-A816-99A38EB2E734}"/>
                </a:ext>
              </a:extLst>
            </p:cNvPr>
            <p:cNvSpPr txBox="1"/>
            <p:nvPr/>
          </p:nvSpPr>
          <p:spPr>
            <a:xfrm>
              <a:off x="37" y="1012534"/>
              <a:ext cx="3600028" cy="2220602"/>
            </a:xfrm>
            <a:prstGeom prst="rect">
              <a:avLst/>
            </a:prstGeom>
            <a:grpFill/>
            <a:ln>
              <a:noFill/>
            </a:ln>
            <a:effectLst/>
          </p:spPr>
          <p:txBody>
            <a:bodyPr spcFirstLastPara="0" vert="horz" wrap="square" lIns="74676" tIns="74676" rIns="99568" bIns="112014" numCol="1" spcCol="1270" anchor="ctr" anchorCtr="0">
              <a:noAutofit/>
            </a:bodyPr>
            <a:lstStyle/>
            <a:p>
              <a:pPr marL="114300" marR="0" lvl="1" indent="-114300" algn="l" defTabSz="62230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Le nouveau statut EI se rapproche des autres statuts existants chez les professionnels (SARL, EURL,….)</a:t>
              </a:r>
            </a:p>
            <a:p>
              <a:pPr marL="114300" marR="0" lvl="1" indent="-114300" algn="l" defTabSz="622300" eaLnBrk="1" fontAlgn="auto" latinLnBrk="0" hangingPunct="1">
                <a:lnSpc>
                  <a:spcPct val="90000"/>
                </a:lnSpc>
                <a:spcBef>
                  <a:spcPct val="0"/>
                </a:spcBef>
                <a:spcAft>
                  <a:spcPct val="15000"/>
                </a:spcAft>
                <a:buClrTx/>
                <a:buSzTx/>
                <a:buFontTx/>
                <a:buChar char="•"/>
                <a:tabLst/>
                <a:defRPr/>
              </a:pPr>
              <a:endPar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endParaRPr>
            </a:p>
            <a:p>
              <a:pPr marL="114300" marR="0" lvl="1" indent="-114300" algn="l" defTabSz="62230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Dorénavant l’étude d’un dossier EI ne se distingue pas de l’étude d’un « Pro » avec une autre nature juridique</a:t>
              </a:r>
            </a:p>
            <a:p>
              <a:pPr marL="114300" marR="0" lvl="1" indent="-114300" algn="l" defTabSz="622300" eaLnBrk="1" fontAlgn="auto" latinLnBrk="0" hangingPunct="1">
                <a:lnSpc>
                  <a:spcPct val="90000"/>
                </a:lnSpc>
                <a:spcBef>
                  <a:spcPct val="0"/>
                </a:spcBef>
                <a:spcAft>
                  <a:spcPct val="15000"/>
                </a:spcAft>
                <a:buClrTx/>
                <a:buSzTx/>
                <a:buFontTx/>
                <a:buChar char="•"/>
                <a:tabLst/>
                <a:defRPr/>
              </a:pPr>
              <a:endPar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endParaRPr>
            </a:p>
            <a:p>
              <a:pPr marL="114300" marR="0" lvl="1" indent="-114300" algn="l" defTabSz="62230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La structure financière de ces contreparties EI devient, de fait, plus importante dans leur analyse. En particulier leur niveau de fonds propres et leur niveau d’actifs</a:t>
              </a:r>
            </a:p>
          </p:txBody>
        </p:sp>
      </p:grpSp>
      <p:grpSp>
        <p:nvGrpSpPr>
          <p:cNvPr id="20" name="Groupe 19">
            <a:extLst>
              <a:ext uri="{FF2B5EF4-FFF2-40B4-BE49-F238E27FC236}">
                <a16:creationId xmlns:a16="http://schemas.microsoft.com/office/drawing/2014/main" id="{62AAAF97-D560-40E6-AF6C-E93F2260204F}"/>
              </a:ext>
            </a:extLst>
          </p:cNvPr>
          <p:cNvGrpSpPr/>
          <p:nvPr/>
        </p:nvGrpSpPr>
        <p:grpSpPr>
          <a:xfrm>
            <a:off x="6631779" y="2083987"/>
            <a:ext cx="4363363" cy="1211006"/>
            <a:chOff x="4104070" y="1961"/>
            <a:chExt cx="3600028" cy="950400"/>
          </a:xfrm>
          <a:solidFill>
            <a:srgbClr val="C00000"/>
          </a:solidFill>
        </p:grpSpPr>
        <p:sp>
          <p:nvSpPr>
            <p:cNvPr id="24" name="Rectangle 23">
              <a:extLst>
                <a:ext uri="{FF2B5EF4-FFF2-40B4-BE49-F238E27FC236}">
                  <a16:creationId xmlns:a16="http://schemas.microsoft.com/office/drawing/2014/main" id="{AB9D1099-B56C-41A1-B684-B17C89F37DD1}"/>
                </a:ext>
              </a:extLst>
            </p:cNvPr>
            <p:cNvSpPr/>
            <p:nvPr/>
          </p:nvSpPr>
          <p:spPr>
            <a:xfrm>
              <a:off x="4104070" y="1961"/>
              <a:ext cx="3600028" cy="950400"/>
            </a:xfrm>
            <a:prstGeom prst="rect">
              <a:avLst/>
            </a:prstGeom>
            <a:grpFill/>
            <a:ln w="25400" cap="flat" cmpd="sng" algn="ctr">
              <a:solidFill>
                <a:srgbClr val="581D74">
                  <a:hueOff val="0"/>
                  <a:satOff val="0"/>
                  <a:lumOff val="0"/>
                  <a:alphaOff val="0"/>
                </a:srgbClr>
              </a:solidFill>
              <a:prstDash val="solid"/>
            </a:ln>
            <a:effectLst/>
          </p:spPr>
        </p:sp>
        <p:sp>
          <p:nvSpPr>
            <p:cNvPr id="25" name="ZoneTexte 24">
              <a:extLst>
                <a:ext uri="{FF2B5EF4-FFF2-40B4-BE49-F238E27FC236}">
                  <a16:creationId xmlns:a16="http://schemas.microsoft.com/office/drawing/2014/main" id="{5D3DB3F8-2D5C-424E-94F4-2EFCCAAC48AD}"/>
                </a:ext>
              </a:extLst>
            </p:cNvPr>
            <p:cNvSpPr txBox="1"/>
            <p:nvPr/>
          </p:nvSpPr>
          <p:spPr>
            <a:xfrm>
              <a:off x="4104070" y="1961"/>
              <a:ext cx="3600028" cy="950400"/>
            </a:xfrm>
            <a:prstGeom prst="rect">
              <a:avLst/>
            </a:prstGeom>
            <a:grpFill/>
            <a:ln>
              <a:noFill/>
            </a:ln>
            <a:effectLst/>
          </p:spPr>
          <p:txBody>
            <a:bodyPr spcFirstLastPara="0" vert="horz" wrap="square" lIns="99568" tIns="56896" rIns="99568" bIns="56896"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fr-FR" sz="1600" b="0" i="0" u="none" strike="noStrike" kern="1200" cap="none" spc="0" normalizeH="0" baseline="0" noProof="0" dirty="0">
                  <a:ln>
                    <a:noFill/>
                  </a:ln>
                  <a:solidFill>
                    <a:srgbClr val="FFFFFF"/>
                  </a:solidFill>
                  <a:effectLst/>
                  <a:uLnTx/>
                  <a:uFillTx/>
                  <a:latin typeface="Univers"/>
                  <a:ea typeface="+mn-ea"/>
                  <a:cs typeface="+mn-cs"/>
                </a:rPr>
                <a:t>Appréhender le nouveau périmètre des garanties pour limiter notre risque</a:t>
              </a:r>
            </a:p>
          </p:txBody>
        </p:sp>
      </p:grpSp>
      <p:grpSp>
        <p:nvGrpSpPr>
          <p:cNvPr id="21" name="Groupe 20">
            <a:extLst>
              <a:ext uri="{FF2B5EF4-FFF2-40B4-BE49-F238E27FC236}">
                <a16:creationId xmlns:a16="http://schemas.microsoft.com/office/drawing/2014/main" id="{F04DD0A7-6105-443F-879E-F12355F6849B}"/>
              </a:ext>
            </a:extLst>
          </p:cNvPr>
          <p:cNvGrpSpPr/>
          <p:nvPr/>
        </p:nvGrpSpPr>
        <p:grpSpPr>
          <a:xfrm>
            <a:off x="6631779" y="3294992"/>
            <a:ext cx="4363363" cy="2569779"/>
            <a:chOff x="4104070" y="952361"/>
            <a:chExt cx="3600028" cy="2445795"/>
          </a:xfrm>
          <a:solidFill>
            <a:schemeClr val="bg1">
              <a:lumMod val="95000"/>
            </a:schemeClr>
          </a:solidFill>
        </p:grpSpPr>
        <p:sp>
          <p:nvSpPr>
            <p:cNvPr id="22" name="Rectangle 21">
              <a:extLst>
                <a:ext uri="{FF2B5EF4-FFF2-40B4-BE49-F238E27FC236}">
                  <a16:creationId xmlns:a16="http://schemas.microsoft.com/office/drawing/2014/main" id="{49C5469F-3A4C-4D37-9359-B59E4BF27428}"/>
                </a:ext>
              </a:extLst>
            </p:cNvPr>
            <p:cNvSpPr/>
            <p:nvPr/>
          </p:nvSpPr>
          <p:spPr>
            <a:xfrm>
              <a:off x="4104070" y="952361"/>
              <a:ext cx="3600028" cy="2445795"/>
            </a:xfrm>
            <a:prstGeom prst="rect">
              <a:avLst/>
            </a:prstGeom>
            <a:grpFill/>
            <a:ln w="25400" cap="flat" cmpd="sng" algn="ctr">
              <a:solidFill>
                <a:srgbClr val="581D74">
                  <a:alpha val="90000"/>
                  <a:tint val="40000"/>
                  <a:hueOff val="0"/>
                  <a:satOff val="0"/>
                  <a:lumOff val="0"/>
                  <a:alphaOff val="0"/>
                </a:srgbClr>
              </a:solidFill>
              <a:prstDash val="solid"/>
            </a:ln>
            <a:effectLst/>
          </p:spPr>
        </p:sp>
        <p:sp>
          <p:nvSpPr>
            <p:cNvPr id="23" name="ZoneTexte 22">
              <a:extLst>
                <a:ext uri="{FF2B5EF4-FFF2-40B4-BE49-F238E27FC236}">
                  <a16:creationId xmlns:a16="http://schemas.microsoft.com/office/drawing/2014/main" id="{54209C38-8849-445F-8312-9AC89DE1D8DE}"/>
                </a:ext>
              </a:extLst>
            </p:cNvPr>
            <p:cNvSpPr txBox="1"/>
            <p:nvPr/>
          </p:nvSpPr>
          <p:spPr>
            <a:xfrm>
              <a:off x="4104070" y="952361"/>
              <a:ext cx="3600028" cy="2445795"/>
            </a:xfrm>
            <a:prstGeom prst="rect">
              <a:avLst/>
            </a:prstGeom>
            <a:grpFill/>
            <a:ln>
              <a:noFill/>
            </a:ln>
            <a:effectLst/>
          </p:spPr>
          <p:txBody>
            <a:bodyPr spcFirstLastPara="0" vert="horz" wrap="square" lIns="74676" tIns="74676" rIns="99568" bIns="112014" numCol="1" spcCol="1270" anchor="ctr" anchorCtr="0">
              <a:noAutofit/>
            </a:bodyPr>
            <a:lstStyle/>
            <a:p>
              <a:pPr marL="114300" marR="0" lvl="1" indent="-114300" algn="l" defTabSz="62230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Demander au client de renoncer à cette séparation de son patrimoine professionnel et personnel</a:t>
              </a:r>
            </a:p>
            <a:p>
              <a:pPr marL="114300" marR="0" lvl="1" indent="-114300" algn="l" defTabSz="622300" eaLnBrk="1" fontAlgn="auto" latinLnBrk="0" hangingPunct="1">
                <a:lnSpc>
                  <a:spcPct val="90000"/>
                </a:lnSpc>
                <a:spcBef>
                  <a:spcPct val="0"/>
                </a:spcBef>
                <a:spcAft>
                  <a:spcPct val="15000"/>
                </a:spcAft>
                <a:buClrTx/>
                <a:buSzTx/>
                <a:buFontTx/>
                <a:buChar char="•"/>
                <a:tabLst/>
                <a:defRPr/>
              </a:pPr>
              <a:endPar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Prendre des suretés réelles dans certains cas</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fr-FR" sz="1200" b="0" i="0" u="none" strike="noStrike" kern="1200" cap="none" spc="0" normalizeH="0" baseline="0" noProof="0" dirty="0">
                  <a:ln>
                    <a:noFill/>
                  </a:ln>
                  <a:solidFill>
                    <a:schemeClr val="tx1">
                      <a:lumMod val="75000"/>
                    </a:schemeClr>
                  </a:solidFill>
                  <a:effectLst/>
                  <a:uLnTx/>
                  <a:uFillTx/>
                  <a:latin typeface="Univers"/>
                  <a:ea typeface="+mn-ea"/>
                  <a:cs typeface="+mn-cs"/>
                </a:rPr>
                <a:t>Recourir aux organismes de cautions et aux garanties du FEI</a:t>
              </a:r>
            </a:p>
          </p:txBody>
        </p:sp>
      </p:grpSp>
      <p:pic>
        <p:nvPicPr>
          <p:cNvPr id="2" name="Image 1">
            <a:extLst>
              <a:ext uri="{FF2B5EF4-FFF2-40B4-BE49-F238E27FC236}">
                <a16:creationId xmlns:a16="http://schemas.microsoft.com/office/drawing/2014/main" id="{57F0E2D5-C990-4727-835A-435947449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04" b="91246" l="8027" r="92308">
                        <a14:foregroundMark x1="19064" y1="43771" x2="19064" y2="43771"/>
                        <a14:foregroundMark x1="87960" y1="42761" x2="87960" y2="42761"/>
                        <a14:foregroundMark x1="53177" y1="4040" x2="53177" y2="4040"/>
                        <a14:foregroundMark x1="49164" y1="41751" x2="49164" y2="41751"/>
                        <a14:foregroundMark x1="55853" y1="64646" x2="55853" y2="64646"/>
                        <a14:foregroundMark x1="42809" y1="90909" x2="42809" y2="90909"/>
                        <a14:foregroundMark x1="54515" y1="91582" x2="54515" y2="91582"/>
                        <a14:foregroundMark x1="18060" y1="59259" x2="18060" y2="59259"/>
                        <a14:foregroundMark x1="8361" y1="46465" x2="8361" y2="46465"/>
                        <a14:foregroundMark x1="14716" y1="49832" x2="14716" y2="49832"/>
                        <a14:foregroundMark x1="77258" y1="32323" x2="77258" y2="32323"/>
                        <a14:foregroundMark x1="92308" y1="35017" x2="92308" y2="35017"/>
                        <a14:foregroundMark x1="86288" y1="55556" x2="86288" y2="55556"/>
                      </a14:backgroundRemoval>
                    </a14:imgEffect>
                  </a14:imgLayer>
                </a14:imgProps>
              </a:ext>
            </a:extLst>
          </a:blip>
          <a:stretch>
            <a:fillRect/>
          </a:stretch>
        </p:blipFill>
        <p:spPr>
          <a:xfrm>
            <a:off x="426908" y="1910601"/>
            <a:ext cx="996936" cy="990267"/>
          </a:xfrm>
          <a:prstGeom prst="rect">
            <a:avLst/>
          </a:prstGeom>
        </p:spPr>
      </p:pic>
      <p:pic>
        <p:nvPicPr>
          <p:cNvPr id="18" name="Image 17">
            <a:extLst>
              <a:ext uri="{FF2B5EF4-FFF2-40B4-BE49-F238E27FC236}">
                <a16:creationId xmlns:a16="http://schemas.microsoft.com/office/drawing/2014/main" id="{FEADA0B9-0F5E-4FED-B119-9270B5C1456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04" b="91246" l="8027" r="92308">
                        <a14:foregroundMark x1="19064" y1="43771" x2="19064" y2="43771"/>
                        <a14:foregroundMark x1="87960" y1="42761" x2="87960" y2="42761"/>
                        <a14:foregroundMark x1="53177" y1="4040" x2="53177" y2="4040"/>
                        <a14:foregroundMark x1="49164" y1="41751" x2="49164" y2="41751"/>
                        <a14:foregroundMark x1="55853" y1="64646" x2="55853" y2="64646"/>
                        <a14:foregroundMark x1="42809" y1="90909" x2="42809" y2="90909"/>
                        <a14:foregroundMark x1="54515" y1="91582" x2="54515" y2="91582"/>
                        <a14:foregroundMark x1="18060" y1="59259" x2="18060" y2="59259"/>
                        <a14:foregroundMark x1="8361" y1="46465" x2="8361" y2="46465"/>
                        <a14:foregroundMark x1="14716" y1="49832" x2="14716" y2="49832"/>
                        <a14:foregroundMark x1="77258" y1="32323" x2="77258" y2="32323"/>
                        <a14:foregroundMark x1="92308" y1="35017" x2="92308" y2="35017"/>
                        <a14:foregroundMark x1="86288" y1="55556" x2="86288" y2="55556"/>
                      </a14:backgroundRemoval>
                    </a14:imgEffect>
                  </a14:imgLayer>
                </a14:imgProps>
              </a:ext>
            </a:extLst>
          </a:blip>
          <a:stretch>
            <a:fillRect/>
          </a:stretch>
        </p:blipFill>
        <p:spPr>
          <a:xfrm>
            <a:off x="5944688" y="1953112"/>
            <a:ext cx="996936" cy="990267"/>
          </a:xfrm>
          <a:prstGeom prst="rect">
            <a:avLst/>
          </a:prstGeom>
        </p:spPr>
      </p:pic>
    </p:spTree>
    <p:extLst>
      <p:ext uri="{BB962C8B-B14F-4D97-AF65-F5344CB8AC3E}">
        <p14:creationId xmlns:p14="http://schemas.microsoft.com/office/powerpoint/2010/main" val="29561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p:txBody>
          <a:bodyPr/>
          <a:lstStyle/>
          <a:p>
            <a:fld id="{975A587B-5814-4D9B-9598-FE9CB954CB01}" type="slidenum">
              <a:rPr lang="fr-FR" smtClean="0"/>
              <a:pPr/>
              <a:t>9</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96000" y="362430"/>
            <a:ext cx="10800000" cy="719227"/>
          </a:xfrm>
        </p:spPr>
        <p:txBody>
          <a:bodyPr/>
          <a:lstStyle/>
          <a:p>
            <a:r>
              <a:rPr lang="fr-FR" dirty="0"/>
              <a:t>Appréhender le nouveau périmètre des garanties pour limiter notre risque</a:t>
            </a:r>
          </a:p>
        </p:txBody>
      </p:sp>
      <p:sp>
        <p:nvSpPr>
          <p:cNvPr id="20" name="Espace réservé du texte 2">
            <a:extLst>
              <a:ext uri="{FF2B5EF4-FFF2-40B4-BE49-F238E27FC236}">
                <a16:creationId xmlns:a16="http://schemas.microsoft.com/office/drawing/2014/main" id="{5A125B13-E57E-4C92-B6CE-4ADBE9610532}"/>
              </a:ext>
            </a:extLst>
          </p:cNvPr>
          <p:cNvSpPr txBox="1">
            <a:spLocks/>
          </p:cNvSpPr>
          <p:nvPr/>
        </p:nvSpPr>
        <p:spPr>
          <a:xfrm>
            <a:off x="916244" y="1349320"/>
            <a:ext cx="9079093" cy="486550"/>
          </a:xfrm>
          <a:prstGeom prst="rect">
            <a:avLst/>
          </a:prstGeom>
        </p:spPr>
        <p:txBody>
          <a:bodyPr vert="horz" lIns="0" tIns="0" rIns="0" bIns="0" rtlCol="0" anchor="ctr">
            <a:noAutofit/>
          </a:bodyPr>
          <a:lstStyle>
            <a:defPPr marR="0" lvl="0" algn="l" rtl="0">
              <a:lnSpc>
                <a:spcPct val="100000"/>
              </a:lnSpc>
              <a:spcBef>
                <a:spcPts val="0"/>
              </a:spcBef>
              <a:spcAft>
                <a:spcPts val="0"/>
              </a:spcAft>
            </a:defPPr>
            <a:lvl1pPr marL="0" marR="0" lvl="0" indent="0" algn="l" rtl="0" eaLnBrk="1" hangingPunct="1">
              <a:lnSpc>
                <a:spcPct val="150000"/>
              </a:lnSpc>
              <a:spcBef>
                <a:spcPts val="0"/>
              </a:spcBef>
              <a:spcAft>
                <a:spcPts val="600"/>
              </a:spcAft>
              <a:buClr>
                <a:srgbClr val="B24388"/>
              </a:buClr>
              <a:buFont typeface="Cambria Math" panose="02040503050406030204" pitchFamily="18" charset="0"/>
              <a:buNone/>
              <a:defRPr sz="1600" b="0" i="0" u="none" strike="noStrike" cap="none" baseline="0">
                <a:solidFill>
                  <a:srgbClr val="B24388"/>
                </a:solidFill>
                <a:latin typeface="Univers" panose="020B0604020202020204" pitchFamily="34" charset="0"/>
                <a:ea typeface="Univers" panose="020B0604020202020204" pitchFamily="34" charset="0"/>
                <a:cs typeface="Arial"/>
                <a:sym typeface="Arial"/>
              </a:defRPr>
            </a:lvl1pPr>
            <a:lvl2pPr marL="457200" marR="0" lvl="1" indent="0" algn="l" rtl="0" eaLnBrk="1" hangingPunct="1">
              <a:lnSpc>
                <a:spcPct val="150000"/>
              </a:lnSpc>
              <a:spcBef>
                <a:spcPts val="0"/>
              </a:spcBef>
              <a:spcAft>
                <a:spcPts val="600"/>
              </a:spcAft>
              <a:buClr>
                <a:schemeClr val="accent1"/>
              </a:buClr>
              <a:buFont typeface="Symbol" panose="05050102010706020507" pitchFamily="18" charset="2"/>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2pPr>
            <a:lvl3pPr marL="914400" marR="0" lvl="2" indent="0" algn="l" rtl="0" eaLnBrk="1" hangingPunct="1">
              <a:lnSpc>
                <a:spcPct val="150000"/>
              </a:lnSpc>
              <a:spcBef>
                <a:spcPts val="0"/>
              </a:spcBef>
              <a:spcAft>
                <a:spcPts val="600"/>
              </a:spcAft>
              <a:buClr>
                <a:srgbClr val="EC624A"/>
              </a:buClr>
              <a:buFont typeface="Courier New" panose="02070309020205020404" pitchFamily="49"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3pPr>
            <a:lvl4pPr marL="1371600" marR="0" lvl="3" indent="0" algn="l" rtl="0" eaLnBrk="1" hangingPunct="1">
              <a:lnSpc>
                <a:spcPct val="150000"/>
              </a:lnSpc>
              <a:spcBef>
                <a:spcPts val="0"/>
              </a:spcBef>
              <a:spcAft>
                <a:spcPts val="600"/>
              </a:spcAft>
              <a:buClr>
                <a:schemeClr val="accent2"/>
              </a:buClr>
              <a:buFont typeface="Arial" panose="020B0604020202020204" pitchFamily="34"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None/>
              <a:tabLst/>
              <a:defRPr/>
            </a:pPr>
            <a:r>
              <a:rPr kumimoji="0" lang="fr-FR" sz="1400"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La Loi </a:t>
            </a:r>
            <a:r>
              <a:rPr kumimoji="0" lang="fr-FR" sz="1400" b="1"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ne permet pas </a:t>
            </a:r>
            <a:r>
              <a:rPr kumimoji="0" lang="fr-FR" sz="1400"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de cumuler une demande de renonciation et des suretés réelles sur le patrimoine personnel de l’EI</a:t>
            </a:r>
          </a:p>
        </p:txBody>
      </p:sp>
      <p:graphicFrame>
        <p:nvGraphicFramePr>
          <p:cNvPr id="21" name="Espace réservé du contenu 7">
            <a:extLst>
              <a:ext uri="{FF2B5EF4-FFF2-40B4-BE49-F238E27FC236}">
                <a16:creationId xmlns:a16="http://schemas.microsoft.com/office/drawing/2014/main" id="{889662A9-A53B-478B-9813-09604B1B6E27}"/>
              </a:ext>
            </a:extLst>
          </p:cNvPr>
          <p:cNvGraphicFramePr>
            <a:graphicFrameLocks/>
          </p:cNvGraphicFramePr>
          <p:nvPr>
            <p:extLst>
              <p:ext uri="{D42A27DB-BD31-4B8C-83A1-F6EECF244321}">
                <p14:modId xmlns:p14="http://schemas.microsoft.com/office/powerpoint/2010/main" val="1460392814"/>
              </p:ext>
            </p:extLst>
          </p:nvPr>
        </p:nvGraphicFramePr>
        <p:xfrm>
          <a:off x="1065780" y="2222938"/>
          <a:ext cx="9378875" cy="3718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 1">
            <a:extLst>
              <a:ext uri="{FF2B5EF4-FFF2-40B4-BE49-F238E27FC236}">
                <a16:creationId xmlns:a16="http://schemas.microsoft.com/office/drawing/2014/main" id="{9344FA87-9C8A-43CF-8489-56F5E436F6EE}"/>
              </a:ext>
            </a:extLst>
          </p:cNvPr>
          <p:cNvPicPr>
            <a:picLocks noChangeAspect="1"/>
          </p:cNvPicPr>
          <p:nvPr/>
        </p:nvPicPr>
        <p:blipFill>
          <a:blip r:embed="rId8"/>
          <a:stretch>
            <a:fillRect/>
          </a:stretch>
        </p:blipFill>
        <p:spPr>
          <a:xfrm rot="20910832">
            <a:off x="204247" y="1261527"/>
            <a:ext cx="661183" cy="576848"/>
          </a:xfrm>
          <a:prstGeom prst="rect">
            <a:avLst/>
          </a:prstGeom>
        </p:spPr>
      </p:pic>
    </p:spTree>
    <p:extLst>
      <p:ext uri="{BB962C8B-B14F-4D97-AF65-F5344CB8AC3E}">
        <p14:creationId xmlns:p14="http://schemas.microsoft.com/office/powerpoint/2010/main" val="120138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L’usage de la demande de renonciation au client EI</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10</a:t>
            </a:fld>
            <a:endParaRPr lang="fr-FR" dirty="0"/>
          </a:p>
        </p:txBody>
      </p:sp>
    </p:spTree>
    <p:extLst>
      <p:ext uri="{BB962C8B-B14F-4D97-AF65-F5344CB8AC3E}">
        <p14:creationId xmlns:p14="http://schemas.microsoft.com/office/powerpoint/2010/main" val="427156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pPr marL="285750" lvl="0" indent="-285750">
              <a:lnSpc>
                <a:spcPct val="120000"/>
              </a:lnSpc>
              <a:spcBef>
                <a:spcPts val="0"/>
              </a:spcBef>
              <a:spcAft>
                <a:spcPts val="600"/>
              </a:spcAft>
              <a:buClr>
                <a:srgbClr val="B24388"/>
              </a:buClr>
              <a:buFont typeface="Wingdings" panose="05000000000000000000" pitchFamily="2" charset="2"/>
              <a:buChar char="§"/>
            </a:pPr>
            <a:r>
              <a:rPr lang="fr-FR" sz="1300" b="0" kern="0" dirty="0">
                <a:solidFill>
                  <a:srgbClr val="000000"/>
                </a:solidFill>
                <a:latin typeface="Univers"/>
                <a:cs typeface="Arial"/>
                <a:sym typeface="Arial"/>
              </a:rPr>
              <a:t>L’esprit de la Loi qui vise notamment la protection des EI, en particulier de leur patrimoine personnel</a:t>
            </a:r>
          </a:p>
          <a:p>
            <a:pPr marL="541020" lvl="1" indent="-204470">
              <a:lnSpc>
                <a:spcPct val="120000"/>
              </a:lnSpc>
              <a:spcBef>
                <a:spcPts val="0"/>
              </a:spcBef>
              <a:spcAft>
                <a:spcPts val="600"/>
              </a:spcAft>
              <a:buClr>
                <a:srgbClr val="581D74"/>
              </a:buClr>
              <a:buFont typeface="Wingdings" panose="05000000000000000000" pitchFamily="2" charset="2"/>
              <a:buChar char="§"/>
            </a:pPr>
            <a:r>
              <a:rPr lang="fr-FR" sz="1000" kern="0" dirty="0">
                <a:solidFill>
                  <a:srgbClr val="000000"/>
                </a:solidFill>
                <a:latin typeface="Univers"/>
                <a:cs typeface="Arial"/>
                <a:sym typeface="Arial"/>
              </a:rPr>
              <a:t>Mission parlementaire d’observation sur les modalités de mise en œuvre de la Loi par les banques sur les deux années qui suivront son entrée en vigueur.</a:t>
            </a:r>
          </a:p>
          <a:p>
            <a:pPr marL="541020" lvl="1" indent="-204470">
              <a:lnSpc>
                <a:spcPct val="120000"/>
              </a:lnSpc>
              <a:spcBef>
                <a:spcPts val="0"/>
              </a:spcBef>
              <a:spcAft>
                <a:spcPts val="600"/>
              </a:spcAft>
              <a:buClr>
                <a:srgbClr val="581D74"/>
              </a:buClr>
              <a:buFont typeface="Wingdings" panose="05000000000000000000" pitchFamily="2" charset="2"/>
              <a:buChar char="§"/>
            </a:pPr>
            <a:r>
              <a:rPr lang="fr-FR" sz="1000" b="1" kern="0" dirty="0">
                <a:solidFill>
                  <a:schemeClr val="bg2"/>
                </a:solidFill>
                <a:latin typeface="Univers"/>
                <a:cs typeface="Arial"/>
                <a:sym typeface="Wingdings" panose="05000000000000000000" pitchFamily="2" charset="2"/>
              </a:rPr>
              <a:t>En conséquence, la demande de renonciation ne peut participer à la maitrise des risques que sur des dossiers spécifiques, ou pour des situations particulières</a:t>
            </a:r>
            <a:endParaRPr lang="fr-FR" sz="1000" b="1" kern="0" dirty="0">
              <a:solidFill>
                <a:schemeClr val="bg2"/>
              </a:solidFill>
              <a:latin typeface="Univers"/>
              <a:cs typeface="Arial"/>
              <a:sym typeface="Arial"/>
            </a:endParaRPr>
          </a:p>
          <a:p>
            <a:pPr marL="807720" lvl="2" indent="-198120">
              <a:lnSpc>
                <a:spcPct val="120000"/>
              </a:lnSpc>
              <a:spcBef>
                <a:spcPts val="0"/>
              </a:spcBef>
              <a:spcAft>
                <a:spcPts val="600"/>
              </a:spcAft>
              <a:buClr>
                <a:srgbClr val="EC624A"/>
              </a:buClr>
              <a:buFont typeface="Wingdings" panose="05000000000000000000" pitchFamily="2" charset="2"/>
              <a:buChar char="§"/>
            </a:pPr>
            <a:r>
              <a:rPr lang="fr-FR" sz="900" b="1" kern="0" dirty="0">
                <a:solidFill>
                  <a:schemeClr val="bg2"/>
                </a:solidFill>
                <a:latin typeface="Univers"/>
                <a:cs typeface="Arial"/>
                <a:sym typeface="Wingdings" panose="05000000000000000000" pitchFamily="2" charset="2"/>
              </a:rPr>
              <a:t>Attention au risque d’image que pourrait créer un recours plus systématique à cette demande de renonciation</a:t>
            </a:r>
            <a:endParaRPr lang="fr-FR" sz="900" b="1" kern="0" dirty="0">
              <a:solidFill>
                <a:schemeClr val="bg2"/>
              </a:solidFill>
              <a:latin typeface="Univers"/>
              <a:cs typeface="Arial"/>
              <a:sym typeface="Arial"/>
            </a:endParaRPr>
          </a:p>
          <a:p>
            <a:pPr marL="285750" lvl="0" indent="-285750">
              <a:lnSpc>
                <a:spcPct val="120000"/>
              </a:lnSpc>
              <a:spcBef>
                <a:spcPts val="0"/>
              </a:spcBef>
              <a:spcAft>
                <a:spcPts val="600"/>
              </a:spcAft>
              <a:buClr>
                <a:srgbClr val="B24388"/>
              </a:buClr>
              <a:buFont typeface="Wingdings" panose="05000000000000000000" pitchFamily="2" charset="2"/>
              <a:buChar char="§"/>
            </a:pPr>
            <a:r>
              <a:rPr lang="fr-FR" sz="1300" b="0" kern="0" dirty="0">
                <a:solidFill>
                  <a:srgbClr val="000000"/>
                </a:solidFill>
                <a:latin typeface="Univers"/>
                <a:cs typeface="Arial"/>
                <a:sym typeface="Arial"/>
              </a:rPr>
              <a:t>La compatibilité avec les garanties </a:t>
            </a:r>
            <a:r>
              <a:rPr lang="fr-FR" sz="1300" kern="0" dirty="0">
                <a:solidFill>
                  <a:schemeClr val="bg2"/>
                </a:solidFill>
                <a:latin typeface="Univers"/>
                <a:cs typeface="Arial"/>
                <a:sym typeface="Arial"/>
              </a:rPr>
              <a:t>complémentaires</a:t>
            </a:r>
            <a:r>
              <a:rPr lang="fr-FR" sz="1300" b="0" kern="0" dirty="0">
                <a:solidFill>
                  <a:srgbClr val="000000"/>
                </a:solidFill>
                <a:latin typeface="Univers"/>
                <a:cs typeface="Arial"/>
                <a:sym typeface="Arial"/>
              </a:rPr>
              <a:t> qui seraient sollicitées par ailleurs et qui peuvent, dans certains cas, limiter le recours à des garanties « personnelles »</a:t>
            </a:r>
          </a:p>
          <a:p>
            <a:pPr marL="541020" lvl="1" indent="-204470">
              <a:lnSpc>
                <a:spcPct val="120000"/>
              </a:lnSpc>
              <a:spcBef>
                <a:spcPts val="0"/>
              </a:spcBef>
              <a:spcAft>
                <a:spcPts val="600"/>
              </a:spcAft>
              <a:buClr>
                <a:srgbClr val="581D74"/>
              </a:buClr>
              <a:buFont typeface="Wingdings" panose="05000000000000000000" pitchFamily="2" charset="2"/>
              <a:buChar char="§"/>
            </a:pPr>
            <a:r>
              <a:rPr lang="fr-FR" sz="1000" kern="0" dirty="0">
                <a:solidFill>
                  <a:srgbClr val="000000"/>
                </a:solidFill>
                <a:latin typeface="Univers"/>
                <a:cs typeface="Arial"/>
                <a:sym typeface="Arial"/>
              </a:rPr>
              <a:t>Des enveloppes du FEI et les garanties Bpifrance</a:t>
            </a:r>
          </a:p>
          <a:p>
            <a:pPr marL="285750" lvl="0" indent="-285750">
              <a:lnSpc>
                <a:spcPct val="120000"/>
              </a:lnSpc>
              <a:spcBef>
                <a:spcPts val="0"/>
              </a:spcBef>
              <a:spcAft>
                <a:spcPts val="600"/>
              </a:spcAft>
              <a:buClr>
                <a:srgbClr val="B24388"/>
              </a:buClr>
              <a:buFont typeface="Wingdings" panose="05000000000000000000" pitchFamily="2" charset="2"/>
              <a:buChar char="§"/>
            </a:pPr>
            <a:r>
              <a:rPr lang="fr-FR" sz="1300" b="0" kern="0" dirty="0">
                <a:solidFill>
                  <a:srgbClr val="000000"/>
                </a:solidFill>
                <a:latin typeface="Univers"/>
                <a:cs typeface="Arial"/>
                <a:sym typeface="Arial"/>
              </a:rPr>
              <a:t>La « qualité » des sûretés conventionnelles pouvant être proposées par l’EI sur son patrimoine personnel en alternative à la renonciation</a:t>
            </a:r>
          </a:p>
          <a:p>
            <a:pPr marL="285750" lvl="0" indent="-285750">
              <a:lnSpc>
                <a:spcPct val="120000"/>
              </a:lnSpc>
              <a:spcBef>
                <a:spcPts val="0"/>
              </a:spcBef>
              <a:spcAft>
                <a:spcPts val="600"/>
              </a:spcAft>
              <a:buClr>
                <a:srgbClr val="B24388"/>
              </a:buClr>
              <a:buFont typeface="Wingdings" panose="05000000000000000000" pitchFamily="2" charset="2"/>
              <a:buChar char="§"/>
            </a:pPr>
            <a:r>
              <a:rPr lang="fr-FR" sz="1300" b="0" kern="0" dirty="0">
                <a:solidFill>
                  <a:srgbClr val="000000"/>
                </a:solidFill>
                <a:latin typeface="Univers"/>
                <a:cs typeface="Arial"/>
                <a:sym typeface="Arial"/>
              </a:rPr>
              <a:t>Plus généralement, les politiques de risque qui prévalent au plan national et au sein de la CEGEE</a:t>
            </a:r>
          </a:p>
          <a:p>
            <a:pPr marL="285750" lvl="0" indent="-285750">
              <a:lnSpc>
                <a:spcPct val="120000"/>
              </a:lnSpc>
              <a:spcBef>
                <a:spcPts val="0"/>
              </a:spcBef>
              <a:spcAft>
                <a:spcPts val="600"/>
              </a:spcAft>
              <a:buClr>
                <a:srgbClr val="B24388"/>
              </a:buClr>
              <a:buFont typeface="Wingdings" panose="05000000000000000000" pitchFamily="2" charset="2"/>
              <a:buChar char="§"/>
            </a:pPr>
            <a:r>
              <a:rPr lang="fr-FR" sz="1000" kern="0" dirty="0">
                <a:solidFill>
                  <a:srgbClr val="000000"/>
                </a:solidFill>
                <a:latin typeface="Univers"/>
                <a:cs typeface="Arial"/>
                <a:sym typeface="Arial"/>
              </a:rPr>
              <a:t>En particulier, si la garantie peut être une condition nécessaire car elle permet de sécuriser les financements (notamment lorsque la durée de l’opération amoindrit la visibilité), elle ne légitime jamais à elle seule la décision d’engagement</a:t>
            </a:r>
          </a:p>
          <a:p>
            <a:pPr marL="807720" lvl="2" indent="-198120">
              <a:lnSpc>
                <a:spcPct val="120000"/>
              </a:lnSpc>
              <a:spcBef>
                <a:spcPts val="0"/>
              </a:spcBef>
              <a:spcAft>
                <a:spcPts val="600"/>
              </a:spcAft>
              <a:buClr>
                <a:schemeClr val="tx1">
                  <a:lumMod val="75000"/>
                </a:schemeClr>
              </a:buClr>
              <a:buFont typeface="Courier New" panose="02070309020205020404" pitchFamily="49" charset="0"/>
              <a:buChar char="o"/>
            </a:pPr>
            <a:r>
              <a:rPr lang="fr-FR" sz="900" kern="0" dirty="0">
                <a:solidFill>
                  <a:srgbClr val="000000"/>
                </a:solidFill>
                <a:latin typeface="Univers"/>
                <a:cs typeface="Arial"/>
                <a:sym typeface="Arial"/>
              </a:rPr>
              <a:t>A noter que la renonciation n’étant pas une garantie en tant que telle, elle ne permettra pas de réduire la consommation des fonds propres</a:t>
            </a:r>
          </a:p>
          <a:p>
            <a:endParaRPr lang="fr-FR" dirty="0"/>
          </a:p>
        </p:txBody>
      </p:sp>
      <p:sp>
        <p:nvSpPr>
          <p:cNvPr id="5" name="Espace réservé du numéro de diapositive 4"/>
          <p:cNvSpPr>
            <a:spLocks noGrp="1"/>
          </p:cNvSpPr>
          <p:nvPr>
            <p:ph type="sldNum" sz="quarter" idx="12"/>
          </p:nvPr>
        </p:nvSpPr>
        <p:spPr/>
        <p:txBody>
          <a:bodyPr/>
          <a:lstStyle/>
          <a:p>
            <a:fld id="{975A587B-5814-4D9B-9598-FE9CB954CB01}" type="slidenum">
              <a:rPr lang="fr-FR" smtClean="0"/>
              <a:t>11</a:t>
            </a:fld>
            <a:endParaRPr lang="fr-FR"/>
          </a:p>
        </p:txBody>
      </p:sp>
      <p:sp>
        <p:nvSpPr>
          <p:cNvPr id="6" name="Espace réservé du texte 5"/>
          <p:cNvSpPr>
            <a:spLocks noGrp="1"/>
          </p:cNvSpPr>
          <p:nvPr>
            <p:ph type="body" idx="1"/>
          </p:nvPr>
        </p:nvSpPr>
        <p:spPr/>
        <p:txBody>
          <a:bodyPr/>
          <a:lstStyle/>
          <a:p>
            <a:r>
              <a:rPr lang="fr-FR" dirty="0"/>
              <a:t>Une demande à considérer globalement avec :</a:t>
            </a:r>
          </a:p>
          <a:p>
            <a:endParaRPr lang="fr-FR" dirty="0"/>
          </a:p>
        </p:txBody>
      </p:sp>
      <p:sp>
        <p:nvSpPr>
          <p:cNvPr id="7" name="Espace réservé du texte 6"/>
          <p:cNvSpPr>
            <a:spLocks noGrp="1"/>
          </p:cNvSpPr>
          <p:nvPr>
            <p:ph type="body" sz="quarter" idx="14"/>
          </p:nvPr>
        </p:nvSpPr>
        <p:spPr>
          <a:xfrm>
            <a:off x="7936076" y="1001109"/>
            <a:ext cx="4037834" cy="5125199"/>
          </a:xfrm>
        </p:spPr>
        <p:txBody>
          <a:bodyPr/>
          <a:lstStyle/>
          <a:p>
            <a:pPr lvl="0">
              <a:spcBef>
                <a:spcPts val="0"/>
              </a:spcBef>
            </a:pPr>
            <a:r>
              <a:rPr lang="fr-FR" sz="900" b="0" kern="0" dirty="0">
                <a:solidFill>
                  <a:schemeClr val="tx1">
                    <a:lumMod val="75000"/>
                  </a:schemeClr>
                </a:solidFill>
                <a:cs typeface="Arial"/>
                <a:sym typeface="Arial"/>
              </a:rPr>
              <a:t>Une nouvelle garantie </a:t>
            </a:r>
            <a:r>
              <a:rPr lang="fr-FR" sz="900" kern="0" dirty="0">
                <a:solidFill>
                  <a:schemeClr val="tx1">
                    <a:lumMod val="75000"/>
                  </a:schemeClr>
                </a:solidFill>
                <a:cs typeface="Arial"/>
                <a:sym typeface="Arial"/>
              </a:rPr>
              <a:t>‘’Renonciation EI’’ </a:t>
            </a:r>
            <a:r>
              <a:rPr lang="fr-FR" sz="900" b="0" kern="0" dirty="0">
                <a:solidFill>
                  <a:schemeClr val="tx1">
                    <a:lumMod val="75000"/>
                  </a:schemeClr>
                </a:solidFill>
                <a:cs typeface="Arial"/>
                <a:sym typeface="Arial"/>
              </a:rPr>
              <a:t>est créée :</a:t>
            </a:r>
          </a:p>
          <a:p>
            <a:pPr lvl="0">
              <a:spcBef>
                <a:spcPts val="0"/>
              </a:spcBef>
            </a:pPr>
            <a:endParaRPr lang="fr-FR" sz="900" b="0" kern="0" dirty="0">
              <a:solidFill>
                <a:schemeClr val="tx1">
                  <a:lumMod val="75000"/>
                </a:schemeClr>
              </a:solidFill>
              <a:cs typeface="Arial"/>
              <a:sym typeface="Arial"/>
            </a:endParaRPr>
          </a:p>
          <a:p>
            <a:pPr marL="171450" lvl="0" indent="-171450">
              <a:spcBef>
                <a:spcPts val="0"/>
              </a:spcBef>
              <a:buFont typeface="Wingdings" panose="05000000000000000000" pitchFamily="2" charset="2"/>
              <a:buChar char="Ø"/>
            </a:pPr>
            <a:r>
              <a:rPr lang="fr-FR" sz="900" b="0" kern="0" dirty="0">
                <a:solidFill>
                  <a:schemeClr val="tx1">
                    <a:lumMod val="75000"/>
                  </a:schemeClr>
                </a:solidFill>
                <a:cs typeface="Arial"/>
                <a:sym typeface="Arial"/>
              </a:rPr>
              <a:t>Cette « garantie » est disponible dans les outils d’instruction (</a:t>
            </a:r>
            <a:r>
              <a:rPr lang="fr-FR" sz="900" b="0" kern="0" dirty="0" err="1">
                <a:solidFill>
                  <a:schemeClr val="tx1">
                    <a:lumMod val="75000"/>
                  </a:schemeClr>
                </a:solidFill>
                <a:cs typeface="Arial"/>
                <a:sym typeface="Arial"/>
              </a:rPr>
              <a:t>DeFi</a:t>
            </a:r>
            <a:r>
              <a:rPr lang="fr-FR" sz="900" b="0" kern="0" dirty="0">
                <a:solidFill>
                  <a:schemeClr val="tx1">
                    <a:lumMod val="75000"/>
                  </a:schemeClr>
                </a:solidFill>
                <a:cs typeface="Arial"/>
                <a:sym typeface="Arial"/>
              </a:rPr>
              <a:t>, MyCréditPro ) dès le 16 mai.</a:t>
            </a:r>
          </a:p>
          <a:p>
            <a:pPr lvl="0">
              <a:spcBef>
                <a:spcPts val="0"/>
              </a:spcBef>
            </a:pPr>
            <a:endParaRPr lang="fr-FR" sz="900" b="0" kern="0" dirty="0">
              <a:solidFill>
                <a:schemeClr val="tx1">
                  <a:lumMod val="75000"/>
                </a:schemeClr>
              </a:solidFill>
              <a:cs typeface="Arial"/>
              <a:sym typeface="Arial"/>
            </a:endParaRPr>
          </a:p>
          <a:p>
            <a:pPr lvl="0">
              <a:spcBef>
                <a:spcPts val="0"/>
              </a:spcBef>
            </a:pPr>
            <a:r>
              <a:rPr lang="fr-FR" sz="900" b="0" kern="0" dirty="0">
                <a:solidFill>
                  <a:schemeClr val="tx1">
                    <a:lumMod val="75000"/>
                  </a:schemeClr>
                </a:solidFill>
                <a:cs typeface="Arial"/>
                <a:sym typeface="Arial"/>
              </a:rPr>
              <a:t>C’est une </a:t>
            </a:r>
            <a:r>
              <a:rPr lang="fr-FR" sz="900" kern="0" dirty="0">
                <a:solidFill>
                  <a:srgbClr val="000000"/>
                </a:solidFill>
                <a:cs typeface="Arial"/>
                <a:sym typeface="Arial"/>
              </a:rPr>
              <a:t>‘’pseudo’’ garantie </a:t>
            </a:r>
            <a:r>
              <a:rPr lang="fr-FR" sz="900" b="0" kern="0" dirty="0">
                <a:solidFill>
                  <a:srgbClr val="000000"/>
                </a:solidFill>
                <a:cs typeface="Arial"/>
                <a:sym typeface="Arial"/>
              </a:rPr>
              <a:t>qui n’est pas comptabilisée, elle permet surtout  :</a:t>
            </a:r>
          </a:p>
          <a:p>
            <a:pPr lvl="0">
              <a:spcBef>
                <a:spcPts val="0"/>
              </a:spcBef>
            </a:pPr>
            <a:r>
              <a:rPr lang="fr-FR" sz="900" b="0" kern="0" dirty="0">
                <a:solidFill>
                  <a:srgbClr val="000000"/>
                </a:solidFill>
                <a:cs typeface="Arial"/>
                <a:sym typeface="Arial"/>
              </a:rPr>
              <a:t>-     de générer les </a:t>
            </a:r>
            <a:r>
              <a:rPr lang="fr-FR" sz="900" kern="0" dirty="0">
                <a:solidFill>
                  <a:srgbClr val="000000"/>
                </a:solidFill>
                <a:cs typeface="Arial"/>
                <a:sym typeface="Arial"/>
              </a:rPr>
              <a:t>clauses nécessaires au contrat </a:t>
            </a:r>
            <a:r>
              <a:rPr lang="fr-FR" sz="900" b="0" kern="0" dirty="0">
                <a:solidFill>
                  <a:srgbClr val="000000"/>
                </a:solidFill>
                <a:cs typeface="Arial"/>
                <a:sym typeface="Arial"/>
              </a:rPr>
              <a:t>(dès le 16 mai)  et </a:t>
            </a:r>
            <a:r>
              <a:rPr lang="fr-FR" sz="900" kern="0" dirty="0">
                <a:solidFill>
                  <a:srgbClr val="000000"/>
                </a:solidFill>
                <a:cs typeface="Arial"/>
                <a:sym typeface="Arial"/>
              </a:rPr>
              <a:t>l’acte spécifique de renonciation</a:t>
            </a:r>
            <a:r>
              <a:rPr lang="fr-FR" sz="900" b="0" kern="0" dirty="0">
                <a:solidFill>
                  <a:srgbClr val="000000"/>
                </a:solidFill>
                <a:cs typeface="Arial"/>
                <a:sym typeface="Arial"/>
              </a:rPr>
              <a:t> (en juin sous réserve de publication rapide de l’arrêté), 	</a:t>
            </a:r>
          </a:p>
          <a:p>
            <a:pPr lvl="0">
              <a:spcBef>
                <a:spcPts val="0"/>
              </a:spcBef>
            </a:pPr>
            <a:r>
              <a:rPr lang="fr-FR" sz="900" b="0" kern="0" dirty="0">
                <a:solidFill>
                  <a:srgbClr val="000000"/>
                </a:solidFill>
                <a:cs typeface="Arial"/>
                <a:sym typeface="Arial"/>
              </a:rPr>
              <a:t>-     d’attirer l’attention des Middle/ Back offices sur la garantie et le respect de </a:t>
            </a:r>
            <a:r>
              <a:rPr lang="fr-FR" sz="900" kern="0" dirty="0">
                <a:solidFill>
                  <a:srgbClr val="000000"/>
                </a:solidFill>
                <a:cs typeface="Arial"/>
                <a:sym typeface="Arial"/>
              </a:rPr>
              <a:t>délais avant versement</a:t>
            </a:r>
            <a:r>
              <a:rPr lang="fr-FR" sz="900" b="0" kern="0" dirty="0">
                <a:solidFill>
                  <a:srgbClr val="000000"/>
                </a:solidFill>
                <a:cs typeface="Arial"/>
                <a:sym typeface="Arial"/>
              </a:rPr>
              <a:t>, </a:t>
            </a:r>
          </a:p>
          <a:p>
            <a:pPr marL="171450" lvl="0" indent="-171450">
              <a:spcBef>
                <a:spcPts val="0"/>
              </a:spcBef>
              <a:buFontTx/>
              <a:buChar char="-"/>
            </a:pPr>
            <a:r>
              <a:rPr lang="fr-FR" sz="900" b="0" kern="0" dirty="0">
                <a:solidFill>
                  <a:srgbClr val="000000"/>
                </a:solidFill>
                <a:cs typeface="Arial"/>
                <a:sym typeface="Arial"/>
              </a:rPr>
              <a:t>d’identifier dès l’instruction et la décision que la renonciation est demandée, et en gestion que l’Entrepreneur Individuel a renoncé à la séparation de son patrimoine sur le crédit en question.</a:t>
            </a:r>
          </a:p>
          <a:p>
            <a:pPr lvl="0">
              <a:spcBef>
                <a:spcPts val="0"/>
              </a:spcBef>
            </a:pPr>
            <a:endParaRPr lang="fr-FR" sz="900" b="0" kern="0" dirty="0">
              <a:solidFill>
                <a:srgbClr val="000000"/>
              </a:solidFill>
              <a:cs typeface="Arial"/>
              <a:sym typeface="Arial"/>
            </a:endParaRPr>
          </a:p>
          <a:p>
            <a:pPr marL="171450" indent="-171450">
              <a:spcBef>
                <a:spcPts val="0"/>
              </a:spcBef>
              <a:buFont typeface="Wingdings" panose="05000000000000000000" pitchFamily="2" charset="2"/>
              <a:buChar char="Ø"/>
            </a:pPr>
            <a:r>
              <a:rPr lang="fr-FR" sz="900" b="0" dirty="0"/>
              <a:t>La garantie est positionnée par l’instructeur dans l’outil d’instruction,</a:t>
            </a:r>
          </a:p>
          <a:p>
            <a:pPr>
              <a:spcBef>
                <a:spcPts val="0"/>
              </a:spcBef>
            </a:pPr>
            <a:r>
              <a:rPr lang="fr-FR" sz="900" b="0" dirty="0">
                <a:solidFill>
                  <a:srgbClr val="C00000"/>
                </a:solidFill>
              </a:rPr>
              <a:t>Aucune édition agence n’est possible avec cette garantie,</a:t>
            </a:r>
          </a:p>
          <a:p>
            <a:pPr>
              <a:spcBef>
                <a:spcPts val="0"/>
              </a:spcBef>
            </a:pPr>
            <a:r>
              <a:rPr lang="fr-FR" sz="900" b="0" dirty="0">
                <a:solidFill>
                  <a:srgbClr val="C00000"/>
                </a:solidFill>
              </a:rPr>
              <a:t>Aucun contrat ne peut être adressé en SED </a:t>
            </a:r>
            <a:r>
              <a:rPr lang="fr-FR" sz="900" b="0" dirty="0"/>
              <a:t>(la réforme prévoit obligatoirement une signature manuscrite de l’emprunteur sur l’acte de renonciation.)</a:t>
            </a:r>
          </a:p>
          <a:p>
            <a:pPr>
              <a:spcBef>
                <a:spcPts val="0"/>
              </a:spcBef>
            </a:pPr>
            <a:endParaRPr lang="fr-FR" sz="900" b="0" dirty="0"/>
          </a:p>
          <a:p>
            <a:pPr marL="171450" indent="-171450">
              <a:spcBef>
                <a:spcPts val="0"/>
              </a:spcBef>
              <a:buFont typeface="Wingdings" panose="05000000000000000000" pitchFamily="2" charset="2"/>
              <a:buChar char="Ø"/>
            </a:pPr>
            <a:r>
              <a:rPr lang="fr-FR" sz="900" b="0" dirty="0"/>
              <a:t>L’acte de renonciation est adressé par le back office à l’emprunteur en même temps que le contrat de crédit, l’emprunteur doit :</a:t>
            </a:r>
          </a:p>
          <a:p>
            <a:pPr>
              <a:spcBef>
                <a:spcPts val="0"/>
              </a:spcBef>
            </a:pPr>
            <a:r>
              <a:rPr lang="fr-FR" sz="900" b="0" dirty="0"/>
              <a:t> - mentionner une date de réception,</a:t>
            </a:r>
          </a:p>
          <a:p>
            <a:pPr>
              <a:spcBef>
                <a:spcPts val="0"/>
              </a:spcBef>
            </a:pPr>
            <a:r>
              <a:rPr lang="fr-FR" sz="900" b="0" dirty="0"/>
              <a:t> - </a:t>
            </a:r>
            <a:r>
              <a:rPr lang="fr-FR" sz="900" dirty="0"/>
              <a:t>attendre 7 jours (ramenés à 3 jours en cas de mention manuscrite conforme à l’arrêté portée sur l’acte de renonciation) avant de le signer et de le retourner au prêteur (délai de réflexion) </a:t>
            </a:r>
          </a:p>
          <a:p>
            <a:pPr>
              <a:spcBef>
                <a:spcPts val="0"/>
              </a:spcBef>
            </a:pPr>
            <a:r>
              <a:rPr lang="fr-FR" sz="900" b="0" dirty="0"/>
              <a:t>Le versement, obligatoirement effectué par le Back office, ne peut intervenir avant expiration du délai de réflexion </a:t>
            </a:r>
            <a:r>
              <a:rPr lang="fr-FR" sz="900" b="0" i="1" dirty="0"/>
              <a:t>(analyse en cours sur la création d’un justificatif)</a:t>
            </a:r>
          </a:p>
          <a:p>
            <a:pPr lvl="0">
              <a:spcBef>
                <a:spcPts val="0"/>
              </a:spcBef>
            </a:pPr>
            <a:endParaRPr lang="fr-FR" sz="800" dirty="0"/>
          </a:p>
        </p:txBody>
      </p:sp>
      <p:sp>
        <p:nvSpPr>
          <p:cNvPr id="8" name="Titre 7"/>
          <p:cNvSpPr>
            <a:spLocks noGrp="1"/>
          </p:cNvSpPr>
          <p:nvPr>
            <p:ph type="title"/>
          </p:nvPr>
        </p:nvSpPr>
        <p:spPr>
          <a:xfrm>
            <a:off x="632384" y="174471"/>
            <a:ext cx="10800000" cy="719227"/>
          </a:xfrm>
        </p:spPr>
        <p:txBody>
          <a:bodyPr/>
          <a:lstStyle/>
          <a:p>
            <a:r>
              <a:rPr lang="fr-FR" dirty="0"/>
              <a:t>Du bon usage d’une demande de renonciation</a:t>
            </a:r>
          </a:p>
        </p:txBody>
      </p:sp>
      <p:graphicFrame>
        <p:nvGraphicFramePr>
          <p:cNvPr id="9" name="Objet 8">
            <a:extLst>
              <a:ext uri="{FF2B5EF4-FFF2-40B4-BE49-F238E27FC236}">
                <a16:creationId xmlns:a16="http://schemas.microsoft.com/office/drawing/2014/main" id="{F0C87F99-B935-47A6-A44A-4581D1C5FDF1}"/>
              </a:ext>
            </a:extLst>
          </p:cNvPr>
          <p:cNvGraphicFramePr>
            <a:graphicFrameLocks noChangeAspect="1"/>
          </p:cNvGraphicFramePr>
          <p:nvPr>
            <p:extLst>
              <p:ext uri="{D42A27DB-BD31-4B8C-83A1-F6EECF244321}">
                <p14:modId xmlns:p14="http://schemas.microsoft.com/office/powerpoint/2010/main" val="212614419"/>
              </p:ext>
            </p:extLst>
          </p:nvPr>
        </p:nvGraphicFramePr>
        <p:xfrm>
          <a:off x="67843" y="5912118"/>
          <a:ext cx="1018573" cy="859515"/>
        </p:xfrm>
        <a:graphic>
          <a:graphicData uri="http://schemas.openxmlformats.org/presentationml/2006/ole">
            <mc:AlternateContent xmlns:mc="http://schemas.openxmlformats.org/markup-compatibility/2006">
              <mc:Choice xmlns:v="urn:schemas-microsoft-com:vml" Requires="v">
                <p:oleObj spid="_x0000_s2069" name="Acrobat Document" showAsIcon="1" r:id="rId3" imgW="529200" imgH="445680" progId="AcroExch.Document.DC">
                  <p:embed/>
                </p:oleObj>
              </mc:Choice>
              <mc:Fallback>
                <p:oleObj name="Acrobat Document" showAsIcon="1" r:id="rId3" imgW="529200" imgH="445680" progId="AcroExch.Document.DC">
                  <p:embed/>
                  <p:pic>
                    <p:nvPicPr>
                      <p:cNvPr id="6" name="Objet 5">
                        <a:extLst>
                          <a:ext uri="{FF2B5EF4-FFF2-40B4-BE49-F238E27FC236}">
                            <a16:creationId xmlns:a16="http://schemas.microsoft.com/office/drawing/2014/main" id="{64AD2129-B337-41F3-9975-B5CF755975DC}"/>
                          </a:ext>
                        </a:extLst>
                      </p:cNvPr>
                      <p:cNvPicPr/>
                      <p:nvPr/>
                    </p:nvPicPr>
                    <p:blipFill>
                      <a:blip r:embed="rId4"/>
                      <a:stretch>
                        <a:fillRect/>
                      </a:stretch>
                    </p:blipFill>
                    <p:spPr>
                      <a:xfrm>
                        <a:off x="67843" y="5912118"/>
                        <a:ext cx="1018573" cy="859515"/>
                      </a:xfrm>
                      <a:prstGeom prst="rect">
                        <a:avLst/>
                      </a:prstGeom>
                    </p:spPr>
                  </p:pic>
                </p:oleObj>
              </mc:Fallback>
            </mc:AlternateContent>
          </a:graphicData>
        </a:graphic>
      </p:graphicFrame>
      <p:sp>
        <p:nvSpPr>
          <p:cNvPr id="10" name="ZoneTexte 9">
            <a:extLst>
              <a:ext uri="{FF2B5EF4-FFF2-40B4-BE49-F238E27FC236}">
                <a16:creationId xmlns:a16="http://schemas.microsoft.com/office/drawing/2014/main" id="{E5029EEC-8827-4D69-B977-A33DE0ED847E}"/>
              </a:ext>
            </a:extLst>
          </p:cNvPr>
          <p:cNvSpPr txBox="1"/>
          <p:nvPr/>
        </p:nvSpPr>
        <p:spPr>
          <a:xfrm>
            <a:off x="7958836" y="1104619"/>
            <a:ext cx="4255946" cy="338554"/>
          </a:xfrm>
          <a:prstGeom prst="rect">
            <a:avLst/>
          </a:prstGeom>
          <a:noFill/>
        </p:spPr>
        <p:txBody>
          <a:bodyPr wrap="square" rtlCol="0">
            <a:spAutoFit/>
          </a:bodyPr>
          <a:lstStyle/>
          <a:p>
            <a:r>
              <a:rPr lang="fr-FR" sz="1600" dirty="0">
                <a:solidFill>
                  <a:schemeClr val="bg2"/>
                </a:solidFill>
              </a:rPr>
              <a:t>Acte de renonciation = nouvelle garantie ?</a:t>
            </a:r>
          </a:p>
        </p:txBody>
      </p:sp>
      <p:pic>
        <p:nvPicPr>
          <p:cNvPr id="11" name="Image 10">
            <a:extLst>
              <a:ext uri="{FF2B5EF4-FFF2-40B4-BE49-F238E27FC236}">
                <a16:creationId xmlns:a16="http://schemas.microsoft.com/office/drawing/2014/main" id="{AC0683F1-1FA5-4DB8-829F-D82EE410497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859" b="91822" l="8118" r="93358">
                        <a14:foregroundMark x1="15129" y1="47212" x2="15129" y2="47212"/>
                        <a14:foregroundMark x1="86716" y1="46840" x2="86716" y2="46840"/>
                        <a14:foregroundMark x1="45756" y1="34572" x2="45756" y2="34572"/>
                        <a14:foregroundMark x1="57934" y1="63941" x2="57934" y2="63941"/>
                        <a14:foregroundMark x1="48708" y1="91822" x2="48708" y2="91822"/>
                        <a14:foregroundMark x1="83026" y1="25279" x2="83026" y2="25279"/>
                        <a14:foregroundMark x1="53506" y1="2230" x2="53506" y2="2230"/>
                        <a14:foregroundMark x1="52030" y1="4089" x2="52030" y2="4089"/>
                        <a14:foregroundMark x1="93358" y1="50186" x2="93358" y2="50186"/>
                        <a14:foregroundMark x1="8118" y1="50186" x2="8118" y2="50186"/>
                        <a14:foregroundMark x1="14022" y1="48699" x2="14022" y2="48699"/>
                      </a14:backgroundRemoval>
                    </a14:imgEffect>
                  </a14:imgLayer>
                </a14:imgProps>
              </a:ext>
            </a:extLst>
          </a:blip>
          <a:stretch>
            <a:fillRect/>
          </a:stretch>
        </p:blipFill>
        <p:spPr>
          <a:xfrm>
            <a:off x="11029067" y="83050"/>
            <a:ext cx="1185715" cy="1176965"/>
          </a:xfrm>
          <a:prstGeom prst="rect">
            <a:avLst/>
          </a:prstGeom>
        </p:spPr>
      </p:pic>
    </p:spTree>
    <p:extLst>
      <p:ext uri="{BB962C8B-B14F-4D97-AF65-F5344CB8AC3E}">
        <p14:creationId xmlns:p14="http://schemas.microsoft.com/office/powerpoint/2010/main" val="3915506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12</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96000" y="370733"/>
            <a:ext cx="10800000" cy="719227"/>
          </a:xfrm>
        </p:spPr>
        <p:txBody>
          <a:bodyPr/>
          <a:lstStyle/>
          <a:p>
            <a:r>
              <a:rPr lang="fr-FR" dirty="0">
                <a:sym typeface="Arial"/>
              </a:rPr>
              <a:t>Les financements MLT aux EI qui peuvent être concernés par la renonciation</a:t>
            </a:r>
            <a:endParaRPr lang="fr-FR" dirty="0"/>
          </a:p>
        </p:txBody>
      </p:sp>
      <p:sp>
        <p:nvSpPr>
          <p:cNvPr id="16" name="Espace réservé du contenu 3">
            <a:extLst>
              <a:ext uri="{FF2B5EF4-FFF2-40B4-BE49-F238E27FC236}">
                <a16:creationId xmlns:a16="http://schemas.microsoft.com/office/drawing/2014/main" id="{54DCBFF4-084B-4033-BACC-78BF0A0E1F42}"/>
              </a:ext>
            </a:extLst>
          </p:cNvPr>
          <p:cNvSpPr txBox="1">
            <a:spLocks/>
          </p:cNvSpPr>
          <p:nvPr/>
        </p:nvSpPr>
        <p:spPr>
          <a:xfrm>
            <a:off x="1491168" y="2105120"/>
            <a:ext cx="7918648" cy="3280395"/>
          </a:xfrm>
          <a:prstGeom prst="rect">
            <a:avLst/>
          </a:prstGeom>
        </p:spPr>
        <p:txBody>
          <a:bodyPr vert="horz" lIns="91440" tIns="45720" rIns="91440" bIns="45720" rtlCol="0" anchor="ctr">
            <a:normAutofit fontScale="85000" lnSpcReduction="20000"/>
          </a:bodyPr>
          <a:lstStyle>
            <a:defPPr marR="0" lvl="0" algn="l" rtl="0">
              <a:lnSpc>
                <a:spcPct val="100000"/>
              </a:lnSpc>
              <a:spcBef>
                <a:spcPts val="0"/>
              </a:spcBef>
              <a:spcAft>
                <a:spcPts val="0"/>
              </a:spcAft>
            </a:defPPr>
            <a:lvl1pPr marL="266700" marR="0" lvl="0" indent="-266700" algn="l" rtl="0" eaLnBrk="1" hangingPunct="1">
              <a:lnSpc>
                <a:spcPct val="150000"/>
              </a:lnSpc>
              <a:spcBef>
                <a:spcPts val="0"/>
              </a:spcBef>
              <a:spcAft>
                <a:spcPts val="600"/>
              </a:spcAft>
              <a:buClr>
                <a:srgbClr val="B24388"/>
              </a:buClr>
              <a:buFont typeface="Cambria Math" panose="02040503050406030204" pitchFamily="18" charset="0"/>
              <a:buChar char="ʘ"/>
              <a:defRPr sz="2000" b="0" i="0" u="none" strike="noStrike" cap="none">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R="0" lvl="0" algn="l" defTabSz="914400" rtl="0" eaLnBrk="1" fontAlgn="auto" latinLnBrk="0" hangingPunct="1">
              <a:lnSpc>
                <a:spcPct val="150000"/>
              </a:lnSpc>
              <a:spcBef>
                <a:spcPts val="0"/>
              </a:spcBef>
              <a:spcAft>
                <a:spcPts val="600"/>
              </a:spcAft>
              <a:buClr>
                <a:srgbClr val="B24388"/>
              </a:buClr>
              <a:buSzTx/>
              <a:buFont typeface="Wingdings" panose="05000000000000000000" pitchFamily="2" charset="2"/>
              <a:buChar char="§"/>
              <a:tabLst/>
              <a:defRPr/>
            </a:pPr>
            <a:r>
              <a:rPr kumimoji="0" lang="fr-FR" sz="1800" b="1" i="0" u="none" strike="noStrike" kern="0" cap="none" spc="0" normalizeH="0" baseline="0" noProof="0" dirty="0">
                <a:ln>
                  <a:noFill/>
                </a:ln>
                <a:solidFill>
                  <a:srgbClr val="C00000"/>
                </a:solidFill>
                <a:effectLst/>
                <a:uLnTx/>
                <a:uFillTx/>
                <a:latin typeface="Univers"/>
                <a:cs typeface="Arial"/>
                <a:sym typeface="Arial"/>
              </a:rPr>
              <a:t>Les financements classiques </a:t>
            </a:r>
            <a:r>
              <a:rPr kumimoji="0" lang="fr-FR" sz="1800" b="0" i="0" u="none" strike="noStrike" kern="0" cap="none" spc="0" normalizeH="0" baseline="0" noProof="0" dirty="0">
                <a:ln>
                  <a:noFill/>
                </a:ln>
                <a:solidFill>
                  <a:srgbClr val="000000"/>
                </a:solidFill>
                <a:effectLst/>
                <a:uLnTx/>
                <a:uFillTx/>
                <a:latin typeface="Univers"/>
                <a:cs typeface="Arial"/>
                <a:sym typeface="Arial"/>
              </a:rPr>
              <a:t>hors crédits « digital » et « express »</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Univers"/>
                <a:cs typeface="Arial"/>
                <a:sym typeface="Arial"/>
              </a:rPr>
              <a:t>Ces crédits « digital » et « express » nécessitent des réponses rapides, simples et sont destinés à des clients avec un profil de risque maitrisé. Des critères qui sont incompatibles avec le délai de réflexion et la nature des dossiers qui pourraient justifier cette demande de renonciation (cf. exemples infra)</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400" b="0" i="0" u="none" strike="noStrike" kern="0" cap="none" spc="0" normalizeH="0" baseline="0" noProof="0" dirty="0">
                <a:ln>
                  <a:noFill/>
                </a:ln>
                <a:solidFill>
                  <a:srgbClr val="000000"/>
                </a:solidFill>
                <a:effectLst/>
                <a:uLnTx/>
                <a:uFillTx/>
                <a:latin typeface="Univers"/>
                <a:cs typeface="Arial"/>
                <a:sym typeface="Wingdings" panose="05000000000000000000" pitchFamily="2" charset="2"/>
              </a:rPr>
              <a:t> </a:t>
            </a:r>
            <a:r>
              <a:rPr kumimoji="0" lang="fr-FR" sz="1400" b="0" i="0" u="none" strike="noStrike" kern="0" cap="none" spc="0" normalizeH="0" baseline="0" noProof="0" dirty="0">
                <a:ln>
                  <a:noFill/>
                </a:ln>
                <a:solidFill>
                  <a:srgbClr val="000000"/>
                </a:solidFill>
                <a:effectLst/>
                <a:uLnTx/>
                <a:uFillTx/>
                <a:latin typeface="Univers"/>
                <a:cs typeface="Arial"/>
                <a:sym typeface="Arial"/>
              </a:rPr>
              <a:t>En pratique, les dossiers avec une demande de renonciation seraient à réserver aux financements hors délégation des agences</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endParaRPr kumimoji="0" lang="fr-FR" sz="1400" b="0" i="0" u="none" strike="noStrike" kern="0" cap="none" spc="0" normalizeH="0" baseline="0" noProof="0" dirty="0">
              <a:ln>
                <a:noFill/>
              </a:ln>
              <a:solidFill>
                <a:srgbClr val="000000"/>
              </a:solidFill>
              <a:effectLst/>
              <a:uLnTx/>
              <a:uFillTx/>
              <a:latin typeface="Univers"/>
              <a:cs typeface="Arial"/>
              <a:sym typeface="Arial"/>
            </a:endParaRPr>
          </a:p>
          <a:p>
            <a:pPr marR="0" lvl="0" algn="l" defTabSz="914400" rtl="0" eaLnBrk="1" fontAlgn="auto" latinLnBrk="0" hangingPunct="1">
              <a:lnSpc>
                <a:spcPct val="150000"/>
              </a:lnSpc>
              <a:spcBef>
                <a:spcPts val="0"/>
              </a:spcBef>
              <a:spcAft>
                <a:spcPts val="600"/>
              </a:spcAft>
              <a:buClr>
                <a:srgbClr val="B24388"/>
              </a:buClr>
              <a:buSzTx/>
              <a:buFont typeface="Wingdings" panose="05000000000000000000" pitchFamily="2" charset="2"/>
              <a:buChar char="§"/>
              <a:tabLst/>
              <a:defRPr/>
            </a:pPr>
            <a:r>
              <a:rPr kumimoji="0" lang="fr-FR" sz="1800" b="1" i="0" u="none" strike="noStrike" kern="0" cap="none" spc="0" normalizeH="0" baseline="0" noProof="0" dirty="0">
                <a:ln>
                  <a:noFill/>
                </a:ln>
                <a:solidFill>
                  <a:srgbClr val="C00000"/>
                </a:solidFill>
                <a:effectLst/>
                <a:uLnTx/>
                <a:uFillTx/>
                <a:latin typeface="Univers"/>
                <a:cs typeface="Arial"/>
                <a:sym typeface="Arial"/>
              </a:rPr>
              <a:t>Le crédit-bail </a:t>
            </a:r>
            <a:r>
              <a:rPr kumimoji="0" lang="fr-FR" sz="1800" b="0" i="0" u="none" strike="noStrike" kern="0" cap="none" spc="0" normalizeH="0" baseline="0" noProof="0" dirty="0">
                <a:ln>
                  <a:noFill/>
                </a:ln>
                <a:solidFill>
                  <a:srgbClr val="000000"/>
                </a:solidFill>
                <a:effectLst/>
                <a:uLnTx/>
                <a:uFillTx/>
                <a:latin typeface="Univers"/>
                <a:cs typeface="Arial"/>
                <a:sym typeface="Arial"/>
              </a:rPr>
              <a:t>: BPCE Lease s’alignera sur les choix qui seront effectués par les Etablissements mais considère que les suretés réelles devraient être privilégiées par rapport aux demandes de renonciation</a:t>
            </a:r>
            <a:r>
              <a:rPr kumimoji="0" lang="fr-FR" sz="1400" b="0" i="0" u="none" strike="noStrike" kern="0" cap="none" spc="0" normalizeH="0" baseline="0" noProof="0" dirty="0">
                <a:ln>
                  <a:noFill/>
                </a:ln>
                <a:solidFill>
                  <a:srgbClr val="000000"/>
                </a:solidFill>
                <a:effectLst/>
                <a:uLnTx/>
                <a:uFillTx/>
                <a:latin typeface="Univers"/>
                <a:cs typeface="Arial"/>
                <a:sym typeface="Arial"/>
              </a:rPr>
              <a:t> </a:t>
            </a:r>
            <a:endParaRPr kumimoji="0" lang="fr-FR" sz="14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p:txBody>
      </p:sp>
      <p:sp>
        <p:nvSpPr>
          <p:cNvPr id="5" name="Rectangle 4">
            <a:extLst>
              <a:ext uri="{FF2B5EF4-FFF2-40B4-BE49-F238E27FC236}">
                <a16:creationId xmlns:a16="http://schemas.microsoft.com/office/drawing/2014/main" id="{7D93FECD-E33A-40FB-9E50-AA1B8D2B95F9}"/>
              </a:ext>
            </a:extLst>
          </p:cNvPr>
          <p:cNvSpPr/>
          <p:nvPr/>
        </p:nvSpPr>
        <p:spPr>
          <a:xfrm>
            <a:off x="1060520" y="1362576"/>
            <a:ext cx="9943723" cy="369332"/>
          </a:xfrm>
          <a:prstGeom prst="rect">
            <a:avLst/>
          </a:prstGeom>
        </p:spPr>
        <p:txBody>
          <a:bodyPr wrap="square">
            <a:spAutoFit/>
          </a:bodyPr>
          <a:lstStyle/>
          <a:p>
            <a:r>
              <a:rPr lang="fr-FR" dirty="0"/>
              <a:t>Potentiellement toutes les natures de crédits à moyen long terme à finalité professionnelle</a:t>
            </a:r>
          </a:p>
        </p:txBody>
      </p:sp>
    </p:spTree>
    <p:extLst>
      <p:ext uri="{BB962C8B-B14F-4D97-AF65-F5344CB8AC3E}">
        <p14:creationId xmlns:p14="http://schemas.microsoft.com/office/powerpoint/2010/main" val="97983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13</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387307"/>
            <a:ext cx="10800000" cy="719227"/>
          </a:xfrm>
        </p:spPr>
        <p:txBody>
          <a:bodyPr/>
          <a:lstStyle/>
          <a:p>
            <a:r>
              <a:rPr lang="fr-FR" dirty="0">
                <a:sym typeface="Arial"/>
              </a:rPr>
              <a:t>Les financements CT aux EI qui peuvent être concernés par la renonciation</a:t>
            </a:r>
            <a:endParaRPr lang="fr-FR" dirty="0"/>
          </a:p>
        </p:txBody>
      </p:sp>
      <p:sp>
        <p:nvSpPr>
          <p:cNvPr id="9" name="Espace réservé du texte 2">
            <a:extLst>
              <a:ext uri="{FF2B5EF4-FFF2-40B4-BE49-F238E27FC236}">
                <a16:creationId xmlns:a16="http://schemas.microsoft.com/office/drawing/2014/main" id="{2F812A0A-E679-4179-9AB3-8F6C22B6EA06}"/>
              </a:ext>
            </a:extLst>
          </p:cNvPr>
          <p:cNvSpPr txBox="1">
            <a:spLocks/>
          </p:cNvSpPr>
          <p:nvPr/>
        </p:nvSpPr>
        <p:spPr>
          <a:xfrm>
            <a:off x="774273" y="1284250"/>
            <a:ext cx="9504844" cy="462223"/>
          </a:xfrm>
          <a:prstGeom prst="rect">
            <a:avLst/>
          </a:prstGeom>
        </p:spPr>
        <p:txBody>
          <a:bodyPr vert="horz" lIns="0" tIns="0" rIns="0" bIns="0" rtlCol="0" anchor="ctr">
            <a:noAutofit/>
          </a:bodyPr>
          <a:lstStyle>
            <a:defPPr marR="0" lvl="0" algn="l" rtl="0">
              <a:lnSpc>
                <a:spcPct val="100000"/>
              </a:lnSpc>
              <a:spcBef>
                <a:spcPts val="0"/>
              </a:spcBef>
              <a:spcAft>
                <a:spcPts val="0"/>
              </a:spcAft>
            </a:defPPr>
            <a:lvl1pPr marL="0" marR="0" lvl="0" indent="0" algn="l" rtl="0" eaLnBrk="1" hangingPunct="1">
              <a:lnSpc>
                <a:spcPct val="150000"/>
              </a:lnSpc>
              <a:spcBef>
                <a:spcPts val="0"/>
              </a:spcBef>
              <a:spcAft>
                <a:spcPts val="600"/>
              </a:spcAft>
              <a:buClr>
                <a:srgbClr val="B24388"/>
              </a:buClr>
              <a:buFont typeface="Cambria Math" panose="02040503050406030204" pitchFamily="18" charset="0"/>
              <a:buNone/>
              <a:defRPr sz="1600" b="0" i="0" u="none" strike="noStrike" cap="none" baseline="0">
                <a:solidFill>
                  <a:srgbClr val="B24388"/>
                </a:solidFill>
                <a:latin typeface="Univers" panose="020B0604020202020204" pitchFamily="34" charset="0"/>
                <a:ea typeface="Univers" panose="020B0604020202020204" pitchFamily="34" charset="0"/>
                <a:cs typeface="Arial"/>
                <a:sym typeface="Arial"/>
              </a:defRPr>
            </a:lvl1pPr>
            <a:lvl2pPr marL="457200" marR="0" lvl="1" indent="0" algn="l" rtl="0" eaLnBrk="1" hangingPunct="1">
              <a:lnSpc>
                <a:spcPct val="150000"/>
              </a:lnSpc>
              <a:spcBef>
                <a:spcPts val="0"/>
              </a:spcBef>
              <a:spcAft>
                <a:spcPts val="600"/>
              </a:spcAft>
              <a:buClr>
                <a:schemeClr val="accent1"/>
              </a:buClr>
              <a:buFont typeface="Symbol" panose="05050102010706020507" pitchFamily="18" charset="2"/>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2pPr>
            <a:lvl3pPr marL="914400" marR="0" lvl="2" indent="0" algn="l" rtl="0" eaLnBrk="1" hangingPunct="1">
              <a:lnSpc>
                <a:spcPct val="150000"/>
              </a:lnSpc>
              <a:spcBef>
                <a:spcPts val="0"/>
              </a:spcBef>
              <a:spcAft>
                <a:spcPts val="600"/>
              </a:spcAft>
              <a:buClr>
                <a:srgbClr val="EC624A"/>
              </a:buClr>
              <a:buFont typeface="Courier New" panose="02070309020205020404" pitchFamily="49"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3pPr>
            <a:lvl4pPr marL="1371600" marR="0" lvl="3" indent="0" algn="l" rtl="0" eaLnBrk="1" hangingPunct="1">
              <a:lnSpc>
                <a:spcPct val="150000"/>
              </a:lnSpc>
              <a:spcBef>
                <a:spcPts val="0"/>
              </a:spcBef>
              <a:spcAft>
                <a:spcPts val="600"/>
              </a:spcAft>
              <a:buClr>
                <a:schemeClr val="accent2"/>
              </a:buClr>
              <a:buFont typeface="Arial" panose="020B0604020202020204" pitchFamily="34"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Les financements à court terme à finalité professionnelle certains en montant et durée !</a:t>
            </a:r>
          </a:p>
        </p:txBody>
      </p:sp>
      <p:sp>
        <p:nvSpPr>
          <p:cNvPr id="10" name="Espace réservé du contenu 3">
            <a:extLst>
              <a:ext uri="{FF2B5EF4-FFF2-40B4-BE49-F238E27FC236}">
                <a16:creationId xmlns:a16="http://schemas.microsoft.com/office/drawing/2014/main" id="{19A6E81D-3FB6-40D2-ACDC-82863F2F0732}"/>
              </a:ext>
            </a:extLst>
          </p:cNvPr>
          <p:cNvSpPr txBox="1">
            <a:spLocks/>
          </p:cNvSpPr>
          <p:nvPr/>
        </p:nvSpPr>
        <p:spPr>
          <a:xfrm>
            <a:off x="1401034" y="2240954"/>
            <a:ext cx="8080842" cy="3247084"/>
          </a:xfrm>
          <a:prstGeom prst="rect">
            <a:avLst/>
          </a:prstGeom>
        </p:spPr>
        <p:txBody>
          <a:bodyPr vert="horz" lIns="91440" tIns="45720" rIns="91440" bIns="45720" rtlCol="0" anchor="t">
            <a:normAutofit fontScale="70000" lnSpcReduction="20000"/>
          </a:bodyPr>
          <a:lstStyle>
            <a:defPPr marR="0" lvl="0" algn="l" rtl="0">
              <a:lnSpc>
                <a:spcPct val="100000"/>
              </a:lnSpc>
              <a:spcBef>
                <a:spcPts val="0"/>
              </a:spcBef>
              <a:spcAft>
                <a:spcPts val="0"/>
              </a:spcAft>
            </a:defPPr>
            <a:lvl1pPr marL="266700" marR="0" lvl="0" indent="-266700" algn="l" rtl="0" eaLnBrk="1" hangingPunct="1">
              <a:lnSpc>
                <a:spcPct val="150000"/>
              </a:lnSpc>
              <a:spcBef>
                <a:spcPts val="0"/>
              </a:spcBef>
              <a:spcAft>
                <a:spcPts val="600"/>
              </a:spcAft>
              <a:buClr>
                <a:srgbClr val="B24388"/>
              </a:buClr>
              <a:buFont typeface="Cambria Math" panose="02040503050406030204" pitchFamily="18" charset="0"/>
              <a:buChar char="ʘ"/>
              <a:defRPr sz="2000" b="0" i="0" u="none" strike="noStrike" cap="none">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buFont typeface="Wingdings" panose="05000000000000000000" pitchFamily="2" charset="2"/>
              <a:buChar char="§"/>
              <a:defRPr/>
            </a:pPr>
            <a:r>
              <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Des montants souvent modestes et des impératifs de rapidité de mise en œuvre du CT qui ne justifient pas ou ne sont pas compatibles avec une demande de renonciation</a:t>
            </a:r>
          </a:p>
          <a:p>
            <a:pPr>
              <a:buFont typeface="Wingdings" panose="05000000000000000000" pitchFamily="2" charset="2"/>
              <a:buChar char="§"/>
              <a:defRPr/>
            </a:pPr>
            <a:r>
              <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Des impératifs de forme du financement CT pour qu'il puisse être associé à une demande de renonciation :</a:t>
            </a:r>
          </a:p>
          <a:p>
            <a:pPr lvl="1">
              <a:buClr>
                <a:srgbClr val="581D74"/>
              </a:buClr>
              <a:buFont typeface="Wingdings" panose="05000000000000000000" pitchFamily="2" charset="2"/>
              <a:buChar char="§"/>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Il doit être contractualisé et des informations relatives à l'engagement doivent impérativement y figurer </a:t>
            </a:r>
            <a:r>
              <a:rPr kumimoji="0" lang="fr-FR" sz="1800" b="0" i="0" u="none" strike="noStrike" kern="0" cap="none" spc="0" normalizeH="0" baseline="0" noProof="0" dirty="0">
                <a:ln>
                  <a:noFill/>
                </a:ln>
                <a:solidFill>
                  <a:srgbClr val="C00000"/>
                </a:solidFill>
                <a:effectLst/>
                <a:uLnTx/>
                <a:uFillTx/>
                <a:latin typeface="Univers" panose="020B0604020202020204" pitchFamily="34" charset="0"/>
                <a:cs typeface="Arial"/>
                <a:sym typeface="Arial"/>
              </a:rPr>
              <a:t>: dates initiale et d'échéance, objet, montant</a:t>
            </a:r>
          </a:p>
          <a:p>
            <a:pPr lvl="1">
              <a:buClr>
                <a:srgbClr val="581D74"/>
              </a:buClr>
              <a:buFont typeface="Wingdings" panose="05000000000000000000" pitchFamily="2" charset="2"/>
              <a:buChar char="§"/>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Liste des produits éligibles en annexe</a:t>
            </a:r>
          </a:p>
          <a:p>
            <a:pPr lvl="1">
              <a:buClr>
                <a:srgbClr val="581D74"/>
              </a:buClr>
              <a:buFont typeface="Wingdings" panose="05000000000000000000" pitchFamily="2" charset="2"/>
              <a:buChar char="§"/>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A noter : lors d'un renouvellement de ligne, la demande de renonciation devra être réitérée avec un formalisme identique à celui de l'acte initial</a:t>
            </a:r>
          </a:p>
          <a:p>
            <a:pPr lvl="2">
              <a:buFont typeface="Wingdings" panose="05000000000000000000" pitchFamily="2" charset="2"/>
              <a:buChar char="§"/>
              <a:defRPr/>
            </a:pPr>
            <a:endParaRPr kumimoji="0" lang="fr-FR" sz="16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a:p>
            <a:pPr marL="541020" marR="0" lvl="1" indent="-204470" algn="l" defTabSz="914400" rtl="0" eaLnBrk="1" fontAlgn="auto" latinLnBrk="0" hangingPunct="1">
              <a:lnSpc>
                <a:spcPct val="150000"/>
              </a:lnSpc>
              <a:spcBef>
                <a:spcPts val="0"/>
              </a:spcBef>
              <a:spcAft>
                <a:spcPts val="600"/>
              </a:spcAft>
              <a:buClr>
                <a:srgbClr val="581D74"/>
              </a:buClr>
              <a:buSzTx/>
              <a:buFont typeface="Symbol" panose="05050102010706020507" pitchFamily="18" charset="2"/>
              <a:buChar char="·"/>
              <a:tabLst/>
              <a:defRPr/>
            </a:pPr>
            <a:endPar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a:p>
            <a:pPr marL="266700" marR="0" lvl="0" indent="-26670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a:p>
            <a:pPr marL="266700" marR="0" lvl="0" indent="-26670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p:txBody>
      </p:sp>
    </p:spTree>
    <p:extLst>
      <p:ext uri="{BB962C8B-B14F-4D97-AF65-F5344CB8AC3E}">
        <p14:creationId xmlns:p14="http://schemas.microsoft.com/office/powerpoint/2010/main" val="321257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14</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379423"/>
            <a:ext cx="10800000" cy="719227"/>
          </a:xfrm>
        </p:spPr>
        <p:txBody>
          <a:bodyPr/>
          <a:lstStyle/>
          <a:p>
            <a:r>
              <a:rPr lang="fr-FR" dirty="0">
                <a:sym typeface="Arial"/>
              </a:rPr>
              <a:t>Quelques exemples de cas d’usage pour lesquels la renonciation pourrait être sollicitée</a:t>
            </a:r>
            <a:endParaRPr lang="fr-FR" dirty="0"/>
          </a:p>
        </p:txBody>
      </p:sp>
      <p:sp>
        <p:nvSpPr>
          <p:cNvPr id="8" name="Espace réservé du texte 2">
            <a:extLst>
              <a:ext uri="{FF2B5EF4-FFF2-40B4-BE49-F238E27FC236}">
                <a16:creationId xmlns:a16="http://schemas.microsoft.com/office/drawing/2014/main" id="{69AAF221-24D2-408A-B019-AFD46AB18129}"/>
              </a:ext>
            </a:extLst>
          </p:cNvPr>
          <p:cNvSpPr txBox="1">
            <a:spLocks/>
          </p:cNvSpPr>
          <p:nvPr/>
        </p:nvSpPr>
        <p:spPr>
          <a:xfrm>
            <a:off x="851839" y="1549428"/>
            <a:ext cx="9860830" cy="288032"/>
          </a:xfrm>
          <a:prstGeom prst="rect">
            <a:avLst/>
          </a:prstGeom>
        </p:spPr>
        <p:txBody>
          <a:bodyPr vert="horz" lIns="0" tIns="0" rIns="0" bIns="0" rtlCol="0" anchor="ctr">
            <a:noAutofit/>
          </a:bodyPr>
          <a:lstStyle>
            <a:defPPr marR="0" lvl="0" algn="l" rtl="0">
              <a:lnSpc>
                <a:spcPct val="100000"/>
              </a:lnSpc>
              <a:spcBef>
                <a:spcPts val="0"/>
              </a:spcBef>
              <a:spcAft>
                <a:spcPts val="0"/>
              </a:spcAft>
            </a:defPPr>
            <a:lvl1pPr marL="0" marR="0" lvl="0" indent="0" algn="l" rtl="0" eaLnBrk="1" hangingPunct="1">
              <a:lnSpc>
                <a:spcPct val="150000"/>
              </a:lnSpc>
              <a:spcBef>
                <a:spcPts val="0"/>
              </a:spcBef>
              <a:spcAft>
                <a:spcPts val="600"/>
              </a:spcAft>
              <a:buClr>
                <a:srgbClr val="B24388"/>
              </a:buClr>
              <a:buFont typeface="Cambria Math" panose="02040503050406030204" pitchFamily="18" charset="0"/>
              <a:buNone/>
              <a:defRPr sz="1600" b="0" i="0" u="none" strike="noStrike" cap="none" baseline="0">
                <a:solidFill>
                  <a:srgbClr val="B24388"/>
                </a:solidFill>
                <a:latin typeface="Univers" panose="020B0604020202020204" pitchFamily="34" charset="0"/>
                <a:ea typeface="Univers" panose="020B0604020202020204" pitchFamily="34" charset="0"/>
                <a:cs typeface="Arial"/>
                <a:sym typeface="Arial"/>
              </a:defRPr>
            </a:lvl1pPr>
            <a:lvl2pPr marL="457200" marR="0" lvl="1" indent="0" algn="l" rtl="0" eaLnBrk="1" hangingPunct="1">
              <a:lnSpc>
                <a:spcPct val="150000"/>
              </a:lnSpc>
              <a:spcBef>
                <a:spcPts val="0"/>
              </a:spcBef>
              <a:spcAft>
                <a:spcPts val="600"/>
              </a:spcAft>
              <a:buClr>
                <a:schemeClr val="accent1"/>
              </a:buClr>
              <a:buFont typeface="Symbol" panose="05050102010706020507" pitchFamily="18" charset="2"/>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2pPr>
            <a:lvl3pPr marL="914400" marR="0" lvl="2" indent="0" algn="l" rtl="0" eaLnBrk="1" hangingPunct="1">
              <a:lnSpc>
                <a:spcPct val="150000"/>
              </a:lnSpc>
              <a:spcBef>
                <a:spcPts val="0"/>
              </a:spcBef>
              <a:spcAft>
                <a:spcPts val="600"/>
              </a:spcAft>
              <a:buClr>
                <a:srgbClr val="EC624A"/>
              </a:buClr>
              <a:buFont typeface="Courier New" panose="02070309020205020404" pitchFamily="49"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3pPr>
            <a:lvl4pPr marL="1371600" marR="0" lvl="3" indent="0" algn="l" rtl="0" eaLnBrk="1" hangingPunct="1">
              <a:lnSpc>
                <a:spcPct val="150000"/>
              </a:lnSpc>
              <a:spcBef>
                <a:spcPts val="0"/>
              </a:spcBef>
              <a:spcAft>
                <a:spcPts val="600"/>
              </a:spcAft>
              <a:buClr>
                <a:schemeClr val="accent2"/>
              </a:buClr>
              <a:buFont typeface="Arial" panose="020B0604020202020204" pitchFamily="34"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None/>
              <a:tabLst/>
              <a:defRPr/>
            </a:pPr>
            <a:r>
              <a:rPr kumimoji="0" lang="fr-FR" sz="1800"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Situations spécifiques à considérer au regard des politiques de risques locales </a:t>
            </a:r>
          </a:p>
        </p:txBody>
      </p:sp>
      <p:sp>
        <p:nvSpPr>
          <p:cNvPr id="13" name="Espace réservé du contenu 3">
            <a:extLst>
              <a:ext uri="{FF2B5EF4-FFF2-40B4-BE49-F238E27FC236}">
                <a16:creationId xmlns:a16="http://schemas.microsoft.com/office/drawing/2014/main" id="{EF7DCD9D-D45C-4E00-8AA6-91989EFC9B8F}"/>
              </a:ext>
            </a:extLst>
          </p:cNvPr>
          <p:cNvSpPr txBox="1">
            <a:spLocks/>
          </p:cNvSpPr>
          <p:nvPr/>
        </p:nvSpPr>
        <p:spPr>
          <a:xfrm>
            <a:off x="1560495" y="2288238"/>
            <a:ext cx="7699141" cy="3341107"/>
          </a:xfrm>
          <a:prstGeom prst="rect">
            <a:avLst/>
          </a:prstGeom>
        </p:spPr>
        <p:txBody>
          <a:bodyPr vert="horz" lIns="91440" tIns="45720" rIns="91440" bIns="45720" rtlCol="0">
            <a:normAutofit fontScale="85000" lnSpcReduction="10000"/>
          </a:bodyPr>
          <a:lstStyle>
            <a:defPPr marR="0" lvl="0" algn="l" rtl="0">
              <a:lnSpc>
                <a:spcPct val="100000"/>
              </a:lnSpc>
              <a:spcBef>
                <a:spcPts val="0"/>
              </a:spcBef>
              <a:spcAft>
                <a:spcPts val="0"/>
              </a:spcAft>
            </a:defPPr>
            <a:lvl1pPr marL="266700" marR="0" lvl="0" indent="-266700" algn="l" rtl="0" eaLnBrk="1" hangingPunct="1">
              <a:lnSpc>
                <a:spcPct val="150000"/>
              </a:lnSpc>
              <a:spcBef>
                <a:spcPts val="0"/>
              </a:spcBef>
              <a:spcAft>
                <a:spcPts val="600"/>
              </a:spcAft>
              <a:buClr>
                <a:srgbClr val="B24388"/>
              </a:buClr>
              <a:buFont typeface="Cambria Math" panose="02040503050406030204" pitchFamily="18" charset="0"/>
              <a:buChar char="ʘ"/>
              <a:defRPr sz="2000" b="0" i="0" u="none" strike="noStrike" cap="none">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R="0" lvl="0" algn="l" defTabSz="914400" rtl="0" eaLnBrk="1" fontAlgn="auto" latinLnBrk="0" hangingPunct="1">
              <a:lnSpc>
                <a:spcPct val="150000"/>
              </a:lnSpc>
              <a:spcBef>
                <a:spcPts val="0"/>
              </a:spcBef>
              <a:spcAft>
                <a:spcPts val="600"/>
              </a:spcAft>
              <a:buClr>
                <a:srgbClr val="B24388"/>
              </a:buClr>
              <a:buSzTx/>
              <a:buFont typeface="Wingdings" panose="05000000000000000000" pitchFamily="2" charset="2"/>
              <a:buChar char="§"/>
              <a:tabLst/>
              <a:defRPr/>
            </a:pPr>
            <a:r>
              <a:rPr kumimoji="0" lang="fr-FR" sz="2000" b="1"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Ponctuellement</a:t>
            </a:r>
            <a:r>
              <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 dans des situations pour lesquelles on sollicite la caution du dirigeant pour un dossier « Pro » qui exerce avec une autre nature juridique</a:t>
            </a:r>
          </a:p>
          <a:p>
            <a:pPr marR="0" lvl="0" algn="l" defTabSz="914400" rtl="0" eaLnBrk="1" fontAlgn="auto" latinLnBrk="0" hangingPunct="1">
              <a:lnSpc>
                <a:spcPct val="150000"/>
              </a:lnSpc>
              <a:spcBef>
                <a:spcPts val="0"/>
              </a:spcBef>
              <a:spcAft>
                <a:spcPts val="600"/>
              </a:spcAft>
              <a:buClr>
                <a:srgbClr val="B24388"/>
              </a:buClr>
              <a:buSzTx/>
              <a:buFont typeface="Wingdings" panose="05000000000000000000" pitchFamily="2" charset="2"/>
              <a:buChar char="§"/>
              <a:tabLst/>
              <a:defRPr/>
            </a:pPr>
            <a:r>
              <a:rPr kumimoji="0" lang="fr-FR" sz="2000" b="1"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Plus généralement</a:t>
            </a:r>
            <a:r>
              <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 en cas de :</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Création (expérience limitée de l’entrepreneur)</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Client sur secteur sensible</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Client avec notation dégradée</a:t>
            </a:r>
          </a:p>
          <a:p>
            <a:pPr marR="0" lvl="1" algn="l" defTabSz="914400" rtl="0" eaLnBrk="1" fontAlgn="auto" latinLnBrk="0" hangingPunct="1">
              <a:lnSpc>
                <a:spcPct val="150000"/>
              </a:lnSpc>
              <a:spcBef>
                <a:spcPts val="0"/>
              </a:spcBef>
              <a:spcAft>
                <a:spcPts val="600"/>
              </a:spcAft>
              <a:buClr>
                <a:srgbClr val="581D74"/>
              </a:buClr>
              <a:buSzTx/>
              <a:buFont typeface="Wingdings" panose="05000000000000000000" pitchFamily="2" charset="2"/>
              <a:buChar char="§"/>
              <a:tabLst/>
              <a:defRPr/>
            </a:pPr>
            <a:r>
              <a:rPr kumimoji="0" lang="fr-FR" sz="18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rPr>
              <a:t>Au-delà des cas identifiés, situations à dire d’expert</a:t>
            </a:r>
          </a:p>
          <a:p>
            <a:pPr marR="0" lvl="0" algn="l" defTabSz="914400" rtl="0" eaLnBrk="1" fontAlgn="auto" latinLnBrk="0" hangingPunct="1">
              <a:lnSpc>
                <a:spcPct val="150000"/>
              </a:lnSpc>
              <a:spcBef>
                <a:spcPts val="0"/>
              </a:spcBef>
              <a:spcAft>
                <a:spcPts val="600"/>
              </a:spcAft>
              <a:buClr>
                <a:srgbClr val="B24388"/>
              </a:buClr>
              <a:buSzTx/>
              <a:buFont typeface="Wingdings" panose="05000000000000000000" pitchFamily="2" charset="2"/>
              <a:buChar char="§"/>
              <a:tabLst/>
              <a:defRPr/>
            </a:pPr>
            <a:endPar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a:p>
            <a:pPr marL="266700" marR="0" lvl="0" indent="-266700" algn="l" defTabSz="914400" rtl="0" eaLnBrk="1" fontAlgn="auto" latinLnBrk="0" hangingPunct="1">
              <a:lnSpc>
                <a:spcPct val="150000"/>
              </a:lnSpc>
              <a:spcBef>
                <a:spcPts val="0"/>
              </a:spcBef>
              <a:spcAft>
                <a:spcPts val="600"/>
              </a:spcAft>
              <a:buClr>
                <a:srgbClr val="B24388"/>
              </a:buClr>
              <a:buSzTx/>
              <a:buFont typeface="Cambria Math" panose="02040503050406030204" pitchFamily="18" charset="0"/>
              <a:buChar char="ʘ"/>
              <a:tabLst/>
              <a:defRPr/>
            </a:pPr>
            <a:endParaRPr kumimoji="0" lang="fr-FR" sz="2000" b="0" i="0" u="none" strike="noStrike" kern="0" cap="none" spc="0" normalizeH="0" baseline="0" noProof="0" dirty="0">
              <a:ln>
                <a:noFill/>
              </a:ln>
              <a:solidFill>
                <a:srgbClr val="000000"/>
              </a:solidFill>
              <a:effectLst/>
              <a:uLnTx/>
              <a:uFillTx/>
              <a:latin typeface="Univers" panose="020B0604020202020204" pitchFamily="34" charset="0"/>
              <a:cs typeface="Arial"/>
              <a:sym typeface="Arial"/>
            </a:endParaRPr>
          </a:p>
        </p:txBody>
      </p:sp>
      <p:pic>
        <p:nvPicPr>
          <p:cNvPr id="2" name="Image 1">
            <a:extLst>
              <a:ext uri="{FF2B5EF4-FFF2-40B4-BE49-F238E27FC236}">
                <a16:creationId xmlns:a16="http://schemas.microsoft.com/office/drawing/2014/main" id="{6775560E-F48C-401D-968B-A9DCEAE6CAE6}"/>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6718" y="2080864"/>
            <a:ext cx="1590242" cy="1207192"/>
          </a:xfrm>
          <a:prstGeom prst="rect">
            <a:avLst/>
          </a:prstGeom>
        </p:spPr>
      </p:pic>
    </p:spTree>
    <p:extLst>
      <p:ext uri="{BB962C8B-B14F-4D97-AF65-F5344CB8AC3E}">
        <p14:creationId xmlns:p14="http://schemas.microsoft.com/office/powerpoint/2010/main" val="375347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En pratique : financer un EI avec une demande de renonciation</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Pied de page de votre présentation - Date</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dirty="0"/>
          </a:p>
        </p:txBody>
      </p:sp>
    </p:spTree>
    <p:extLst>
      <p:ext uri="{BB962C8B-B14F-4D97-AF65-F5344CB8AC3E}">
        <p14:creationId xmlns:p14="http://schemas.microsoft.com/office/powerpoint/2010/main" val="222795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063DE6B7-1DAB-4FB9-B1BE-099621B650AD}"/>
              </a:ext>
            </a:extLst>
          </p:cNvPr>
          <p:cNvSpPr>
            <a:spLocks noGrp="1"/>
          </p:cNvSpPr>
          <p:nvPr>
            <p:ph type="sldNum" sz="quarter" idx="12"/>
          </p:nvPr>
        </p:nvSpPr>
        <p:spPr/>
        <p:txBody>
          <a:bodyPr/>
          <a:lstStyle/>
          <a:p>
            <a:fld id="{975A587B-5814-4D9B-9598-FE9CB954CB01}" type="slidenum">
              <a:rPr lang="fr-FR" smtClean="0"/>
              <a:pPr/>
              <a:t>16</a:t>
            </a:fld>
            <a:endParaRPr lang="fr-F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p:txBody>
          <a:bodyPr/>
          <a:lstStyle/>
          <a:p>
            <a:r>
              <a:rPr lang="fr-FR" dirty="0"/>
              <a:t>Déterminer préalablement le patrimoine de l’EI</a:t>
            </a:r>
          </a:p>
        </p:txBody>
      </p:sp>
      <p:sp>
        <p:nvSpPr>
          <p:cNvPr id="16" name="Espace réservé du texte 2">
            <a:extLst>
              <a:ext uri="{FF2B5EF4-FFF2-40B4-BE49-F238E27FC236}">
                <a16:creationId xmlns:a16="http://schemas.microsoft.com/office/drawing/2014/main" id="{92C1551F-6C22-4F58-9F11-F5DFA413B975}"/>
              </a:ext>
            </a:extLst>
          </p:cNvPr>
          <p:cNvSpPr txBox="1">
            <a:spLocks/>
          </p:cNvSpPr>
          <p:nvPr/>
        </p:nvSpPr>
        <p:spPr>
          <a:xfrm>
            <a:off x="819995" y="1377248"/>
            <a:ext cx="9506417" cy="383082"/>
          </a:xfrm>
          <a:prstGeom prst="rect">
            <a:avLst/>
          </a:prstGeom>
        </p:spPr>
        <p:txBody>
          <a:bodyPr vert="horz" lIns="0" tIns="0" rIns="0" bIns="0" rtlCol="0" anchor="ctr">
            <a:noAutofit/>
          </a:bodyPr>
          <a:lstStyle>
            <a:defPPr marR="0" lvl="0" algn="l" rtl="0">
              <a:lnSpc>
                <a:spcPct val="100000"/>
              </a:lnSpc>
              <a:spcBef>
                <a:spcPts val="0"/>
              </a:spcBef>
              <a:spcAft>
                <a:spcPts val="0"/>
              </a:spcAft>
            </a:defPPr>
            <a:lvl1pPr marL="0" marR="0" lvl="0" indent="0" algn="l" rtl="0" eaLnBrk="1" hangingPunct="1">
              <a:lnSpc>
                <a:spcPct val="150000"/>
              </a:lnSpc>
              <a:spcBef>
                <a:spcPts val="0"/>
              </a:spcBef>
              <a:spcAft>
                <a:spcPts val="600"/>
              </a:spcAft>
              <a:buClr>
                <a:srgbClr val="B24388"/>
              </a:buClr>
              <a:buFont typeface="Cambria Math" panose="02040503050406030204" pitchFamily="18" charset="0"/>
              <a:buNone/>
              <a:defRPr sz="1600" b="0" i="0" u="none" strike="noStrike" cap="none" baseline="0">
                <a:solidFill>
                  <a:srgbClr val="B24388"/>
                </a:solidFill>
                <a:latin typeface="Univers" panose="020B0604020202020204" pitchFamily="34" charset="0"/>
                <a:ea typeface="Univers" panose="020B0604020202020204" pitchFamily="34" charset="0"/>
                <a:cs typeface="Arial"/>
                <a:sym typeface="Arial"/>
              </a:defRPr>
            </a:lvl1pPr>
            <a:lvl2pPr marL="457200" marR="0" lvl="1" indent="0" algn="l" rtl="0" eaLnBrk="1" hangingPunct="1">
              <a:lnSpc>
                <a:spcPct val="150000"/>
              </a:lnSpc>
              <a:spcBef>
                <a:spcPts val="0"/>
              </a:spcBef>
              <a:spcAft>
                <a:spcPts val="600"/>
              </a:spcAft>
              <a:buClr>
                <a:schemeClr val="accent1"/>
              </a:buClr>
              <a:buFont typeface="Symbol" panose="05050102010706020507" pitchFamily="18" charset="2"/>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2pPr>
            <a:lvl3pPr marL="914400" marR="0" lvl="2" indent="0" algn="l" rtl="0" eaLnBrk="1" hangingPunct="1">
              <a:lnSpc>
                <a:spcPct val="150000"/>
              </a:lnSpc>
              <a:spcBef>
                <a:spcPts val="0"/>
              </a:spcBef>
              <a:spcAft>
                <a:spcPts val="600"/>
              </a:spcAft>
              <a:buClr>
                <a:srgbClr val="EC624A"/>
              </a:buClr>
              <a:buFont typeface="Courier New" panose="02070309020205020404" pitchFamily="49"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3pPr>
            <a:lvl4pPr marL="1371600" marR="0" lvl="3" indent="0" algn="l" rtl="0" eaLnBrk="1" hangingPunct="1">
              <a:lnSpc>
                <a:spcPct val="150000"/>
              </a:lnSpc>
              <a:spcBef>
                <a:spcPts val="0"/>
              </a:spcBef>
              <a:spcAft>
                <a:spcPts val="600"/>
              </a:spcAft>
              <a:buClr>
                <a:schemeClr val="accent2"/>
              </a:buClr>
              <a:buFont typeface="Arial" panose="020B0604020202020204" pitchFamily="34" charset="0"/>
              <a:buNone/>
              <a:defRPr sz="1200" b="0" i="0" u="none" strike="noStrike" cap="none">
                <a:solidFill>
                  <a:schemeClr val="bg1"/>
                </a:solidFill>
                <a:latin typeface="Univers" panose="020B0604020202020204" pitchFamily="34" charset="0"/>
                <a:ea typeface="Univers" panose="020B0604020202020204" pitchFamily="34" charset="0"/>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20000"/>
              </a:lnSpc>
              <a:spcBef>
                <a:spcPts val="0"/>
              </a:spcBef>
              <a:spcAft>
                <a:spcPts val="600"/>
              </a:spcAft>
              <a:buClr>
                <a:srgbClr val="B24388"/>
              </a:buClr>
              <a:buSzTx/>
              <a:buFont typeface="Cambria Math" panose="02040503050406030204" pitchFamily="18" charset="0"/>
              <a:buNone/>
              <a:tabLst/>
              <a:defRPr/>
            </a:pPr>
            <a:r>
              <a:rPr kumimoji="0" lang="fr-FR" b="0" i="0" u="none" strike="noStrike" kern="0" cap="none" spc="0" normalizeH="0" baseline="0" noProof="0" dirty="0">
                <a:ln>
                  <a:noFill/>
                </a:ln>
                <a:solidFill>
                  <a:schemeClr val="tx1">
                    <a:lumMod val="75000"/>
                  </a:schemeClr>
                </a:solidFill>
                <a:effectLst/>
                <a:uLnTx/>
                <a:uFillTx/>
                <a:latin typeface="Univers" panose="020B0604020202020204" pitchFamily="34" charset="0"/>
                <a:cs typeface="Arial"/>
                <a:sym typeface="Arial"/>
              </a:rPr>
              <a:t>Une demande de renonciation se comprend lorsque le patrimoine professionnel est limité et son patrimoine personnel suffisant pour couvrir le financement sollicité</a:t>
            </a:r>
          </a:p>
        </p:txBody>
      </p:sp>
      <p:sp>
        <p:nvSpPr>
          <p:cNvPr id="19" name="Espace réservé du contenu 3">
            <a:extLst>
              <a:ext uri="{FF2B5EF4-FFF2-40B4-BE49-F238E27FC236}">
                <a16:creationId xmlns:a16="http://schemas.microsoft.com/office/drawing/2014/main" id="{518A7F13-8D1B-4947-94F2-2DCF878A3FDF}"/>
              </a:ext>
            </a:extLst>
          </p:cNvPr>
          <p:cNvSpPr txBox="1">
            <a:spLocks/>
          </p:cNvSpPr>
          <p:nvPr/>
        </p:nvSpPr>
        <p:spPr>
          <a:xfrm>
            <a:off x="1497121" y="2066831"/>
            <a:ext cx="7704856" cy="3712563"/>
          </a:xfrm>
          <a:prstGeom prst="rect">
            <a:avLst/>
          </a:prstGeom>
        </p:spPr>
        <p:txBody>
          <a:bodyPr vert="horz" lIns="91440" tIns="45720" rIns="91440" bIns="45720" rtlCol="0" anchor="ctr">
            <a:normAutofit fontScale="92500" lnSpcReduction="10000"/>
          </a:bodyPr>
          <a:lstStyle>
            <a:defPPr marR="0" lvl="0" algn="l" rtl="0">
              <a:lnSpc>
                <a:spcPct val="100000"/>
              </a:lnSpc>
              <a:spcBef>
                <a:spcPts val="0"/>
              </a:spcBef>
              <a:spcAft>
                <a:spcPts val="0"/>
              </a:spcAft>
            </a:defPPr>
            <a:lvl1pPr marL="266700" marR="0" lvl="0" indent="-266700" algn="l" rtl="0" eaLnBrk="1" hangingPunct="1">
              <a:lnSpc>
                <a:spcPct val="150000"/>
              </a:lnSpc>
              <a:spcBef>
                <a:spcPts val="0"/>
              </a:spcBef>
              <a:spcAft>
                <a:spcPts val="600"/>
              </a:spcAft>
              <a:buClr>
                <a:srgbClr val="B24388"/>
              </a:buClr>
              <a:buFont typeface="Cambria Math" panose="02040503050406030204" pitchFamily="18" charset="0"/>
              <a:buChar char="ʘ"/>
              <a:defRPr sz="2000" b="0" i="0" u="none" strike="noStrike" cap="none">
                <a:solidFill>
                  <a:srgbClr val="000000"/>
                </a:solidFill>
                <a:latin typeface="Univers" panose="020B0604020202020204" pitchFamily="34" charset="0"/>
                <a:ea typeface="Univers" panose="020B0604020202020204" pitchFamily="34" charset="0"/>
                <a:cs typeface="Arial"/>
                <a:sym typeface="Arial"/>
              </a:defRPr>
            </a:lvl1pPr>
            <a:lvl2pPr marL="541338" marR="0" lvl="1" indent="-204788" algn="l" rtl="0" eaLnBrk="1" hangingPunct="1">
              <a:lnSpc>
                <a:spcPct val="150000"/>
              </a:lnSpc>
              <a:spcBef>
                <a:spcPts val="0"/>
              </a:spcBef>
              <a:spcAft>
                <a:spcPts val="600"/>
              </a:spcAft>
              <a:buClr>
                <a:schemeClr val="accent1"/>
              </a:buClr>
              <a:buFont typeface="Symbol" panose="05050102010706020507" pitchFamily="18" charset="2"/>
              <a:buChar char="·"/>
              <a:defRPr sz="1800" b="0" i="0" u="none" strike="noStrike" cap="none">
                <a:solidFill>
                  <a:srgbClr val="000000"/>
                </a:solidFill>
                <a:latin typeface="Univers" panose="020B0604020202020204" pitchFamily="34" charset="0"/>
                <a:ea typeface="Univers" panose="020B0604020202020204" pitchFamily="34" charset="0"/>
                <a:cs typeface="Arial"/>
                <a:sym typeface="Arial"/>
              </a:defRPr>
            </a:lvl2pPr>
            <a:lvl3pPr marL="808038" marR="0" lvl="2" indent="-198438" algn="l" rtl="0" eaLnBrk="1" hangingPunct="1">
              <a:lnSpc>
                <a:spcPct val="150000"/>
              </a:lnSpc>
              <a:spcBef>
                <a:spcPts val="0"/>
              </a:spcBef>
              <a:spcAft>
                <a:spcPts val="600"/>
              </a:spcAft>
              <a:buClr>
                <a:srgbClr val="EC624A"/>
              </a:buClr>
              <a:buFont typeface="Courier New" panose="02070309020205020404" pitchFamily="49" charset="0"/>
              <a:buChar char="o"/>
              <a:defRPr sz="1600" b="0" i="0" u="none" strike="noStrike" cap="none">
                <a:solidFill>
                  <a:srgbClr val="000000"/>
                </a:solidFill>
                <a:latin typeface="Univers" panose="020B0604020202020204" pitchFamily="34" charset="0"/>
                <a:ea typeface="Univers" panose="020B0604020202020204" pitchFamily="34" charset="0"/>
                <a:cs typeface="Arial"/>
                <a:sym typeface="Arial"/>
              </a:defRPr>
            </a:lvl3pPr>
            <a:lvl4pPr marL="1165225" marR="0" lvl="3" indent="-196850" algn="l" rtl="0" eaLnBrk="1" hangingPunct="1">
              <a:lnSpc>
                <a:spcPct val="150000"/>
              </a:lnSpc>
              <a:spcBef>
                <a:spcPts val="0"/>
              </a:spcBef>
              <a:spcAft>
                <a:spcPts val="600"/>
              </a:spcAft>
              <a:buClr>
                <a:schemeClr val="accent2"/>
              </a:buClr>
              <a:buFont typeface="Arial" panose="020B0604020202020204" pitchFamily="34" charset="0"/>
              <a:buChar char="•"/>
              <a:defRPr sz="1400" b="0" i="0" u="none" strike="noStrike" cap="none">
                <a:solidFill>
                  <a:srgbClr val="000000"/>
                </a:solidFill>
                <a:latin typeface="Univers" panose="020B0604020202020204" pitchFamily="34" charset="0"/>
                <a:ea typeface="Univers" panose="020B0604020202020204" pitchFamily="34" charset="0"/>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nSpc>
                <a:spcPct val="120000"/>
              </a:lnSpc>
              <a:buClr>
                <a:schemeClr val="tx1"/>
              </a:buClr>
              <a:buFont typeface="Wingdings" panose="05000000000000000000" pitchFamily="2" charset="2"/>
              <a:buChar char="§"/>
            </a:pPr>
            <a:r>
              <a:rPr lang="fr-FR" sz="1400" kern="0" dirty="0">
                <a:latin typeface="Univers"/>
              </a:rPr>
              <a:t>Inventorier le patrimoine professionnel ET personnel préalablement à toute demande de renonciation</a:t>
            </a:r>
          </a:p>
          <a:p>
            <a:pPr lvl="1">
              <a:lnSpc>
                <a:spcPct val="120000"/>
              </a:lnSpc>
              <a:buClr>
                <a:schemeClr val="tx1"/>
              </a:buClr>
              <a:buFont typeface="Wingdings" panose="05000000000000000000" pitchFamily="2" charset="2"/>
              <a:buChar char="§"/>
            </a:pPr>
            <a:r>
              <a:rPr lang="fr-FR" sz="1200" kern="0" dirty="0">
                <a:latin typeface="Univers"/>
              </a:rPr>
              <a:t>Le patrimoine professionnel = les biens, droits, obligations et sûretés dont l’EI est titulaire et qui par nature ou destination ou en fonction de leur objet, servent à son activité</a:t>
            </a:r>
          </a:p>
          <a:p>
            <a:pPr lvl="2">
              <a:lnSpc>
                <a:spcPct val="120000"/>
              </a:lnSpc>
              <a:buClr>
                <a:schemeClr val="tx1"/>
              </a:buClr>
              <a:buFont typeface="Wingdings" panose="05000000000000000000" pitchFamily="2" charset="2"/>
              <a:buChar char="§"/>
            </a:pPr>
            <a:r>
              <a:rPr lang="fr-FR" sz="1100" kern="0" dirty="0">
                <a:latin typeface="Univers"/>
              </a:rPr>
              <a:t>Cf. liste en annexe</a:t>
            </a:r>
          </a:p>
          <a:p>
            <a:pPr lvl="1">
              <a:lnSpc>
                <a:spcPct val="120000"/>
              </a:lnSpc>
              <a:buClr>
                <a:schemeClr val="tx1"/>
              </a:buClr>
              <a:buFont typeface="Wingdings" panose="05000000000000000000" pitchFamily="2" charset="2"/>
              <a:buChar char="§"/>
            </a:pPr>
            <a:r>
              <a:rPr lang="fr-FR" sz="1200" kern="0" dirty="0">
                <a:latin typeface="Univers"/>
              </a:rPr>
              <a:t>La valeur du patrimoine professionnel des EI est souvent limitée</a:t>
            </a:r>
          </a:p>
          <a:p>
            <a:pPr lvl="1">
              <a:lnSpc>
                <a:spcPct val="120000"/>
              </a:lnSpc>
              <a:buClr>
                <a:schemeClr val="tx1"/>
              </a:buClr>
              <a:buFont typeface="Wingdings" panose="05000000000000000000" pitchFamily="2" charset="2"/>
              <a:buChar char="§"/>
            </a:pPr>
            <a:r>
              <a:rPr lang="fr-FR" sz="1200" kern="0" dirty="0">
                <a:latin typeface="Univers"/>
              </a:rPr>
              <a:t>Pas de dispositif réglementaire prévu pour établir un inventaire des actifs professionnels et personnels </a:t>
            </a:r>
            <a:r>
              <a:rPr lang="fr-FR" sz="1200" kern="0" dirty="0">
                <a:latin typeface="Univers"/>
                <a:sym typeface="Wingdings" panose="05000000000000000000" pitchFamily="2" charset="2"/>
              </a:rPr>
              <a:t> recourir à une grille interne</a:t>
            </a:r>
            <a:endParaRPr lang="fr-FR" sz="1200" kern="0" dirty="0">
              <a:highlight>
                <a:srgbClr val="FFFF00"/>
              </a:highlight>
              <a:latin typeface="Univers"/>
            </a:endParaRPr>
          </a:p>
          <a:p>
            <a:pPr>
              <a:lnSpc>
                <a:spcPct val="120000"/>
              </a:lnSpc>
              <a:buClr>
                <a:schemeClr val="tx1"/>
              </a:buClr>
              <a:buFont typeface="Wingdings" panose="05000000000000000000" pitchFamily="2" charset="2"/>
              <a:buChar char="§"/>
            </a:pPr>
            <a:r>
              <a:rPr lang="fr-FR" sz="1400" kern="0" dirty="0">
                <a:latin typeface="Univers"/>
              </a:rPr>
              <a:t>Point d’attention pour les actifs </a:t>
            </a:r>
            <a:r>
              <a:rPr lang="fr-FR" sz="1400" kern="0" dirty="0">
                <a:solidFill>
                  <a:srgbClr val="C00000"/>
                </a:solidFill>
                <a:latin typeface="Univers"/>
              </a:rPr>
              <a:t>professionnels et personnels </a:t>
            </a:r>
            <a:r>
              <a:rPr lang="fr-FR" sz="1400" kern="0" dirty="0">
                <a:latin typeface="Univers"/>
              </a:rPr>
              <a:t>détenus en commun avec le conjoint </a:t>
            </a:r>
            <a:r>
              <a:rPr lang="fr-FR" sz="1400" kern="0" dirty="0">
                <a:latin typeface="Univers"/>
                <a:sym typeface="Wingdings" panose="05000000000000000000" pitchFamily="2" charset="2"/>
              </a:rPr>
              <a:t> </a:t>
            </a:r>
            <a:r>
              <a:rPr lang="fr-FR" sz="1400" kern="0" dirty="0">
                <a:latin typeface="Univers"/>
              </a:rPr>
              <a:t>s’assurer que le conjoint a bien donné son accord pour que : </a:t>
            </a:r>
          </a:p>
          <a:p>
            <a:pPr lvl="1">
              <a:lnSpc>
                <a:spcPct val="120000"/>
              </a:lnSpc>
              <a:buClr>
                <a:schemeClr val="tx1"/>
              </a:buClr>
              <a:buFont typeface="Wingdings" panose="05000000000000000000" pitchFamily="2" charset="2"/>
              <a:buChar char="§"/>
            </a:pPr>
            <a:r>
              <a:rPr lang="fr-FR" sz="1200" kern="0" dirty="0">
                <a:latin typeface="Univers"/>
              </a:rPr>
              <a:t>Un actif soit intégré au patrimoine professionnel de l’EI</a:t>
            </a:r>
          </a:p>
          <a:p>
            <a:pPr lvl="2">
              <a:lnSpc>
                <a:spcPct val="120000"/>
              </a:lnSpc>
              <a:buClr>
                <a:schemeClr val="tx1"/>
              </a:buClr>
              <a:buFont typeface="Wingdings" panose="05000000000000000000" pitchFamily="2" charset="2"/>
              <a:buChar char="§"/>
            </a:pPr>
            <a:r>
              <a:rPr lang="fr-FR" sz="1100" kern="0" dirty="0">
                <a:latin typeface="Univers"/>
              </a:rPr>
              <a:t>Cf. tableau en annexe</a:t>
            </a:r>
          </a:p>
          <a:p>
            <a:pPr lvl="1">
              <a:lnSpc>
                <a:spcPct val="120000"/>
              </a:lnSpc>
              <a:buClr>
                <a:schemeClr val="tx1"/>
              </a:buClr>
              <a:buFont typeface="Wingdings" panose="05000000000000000000" pitchFamily="2" charset="2"/>
              <a:buChar char="§"/>
            </a:pPr>
            <a:r>
              <a:rPr lang="fr-FR" sz="1200" kern="0" dirty="0">
                <a:solidFill>
                  <a:srgbClr val="C00000"/>
                </a:solidFill>
                <a:latin typeface="Univers"/>
              </a:rPr>
              <a:t>En cas de renonciation, le recouvrement sur le patrimoine personnel soit possible</a:t>
            </a:r>
          </a:p>
          <a:p>
            <a:pPr lvl="1">
              <a:lnSpc>
                <a:spcPct val="120000"/>
              </a:lnSpc>
              <a:buClr>
                <a:schemeClr val="tx1"/>
              </a:buClr>
              <a:buFont typeface="Wingdings" panose="05000000000000000000" pitchFamily="2" charset="2"/>
              <a:buChar char="§"/>
            </a:pPr>
            <a:r>
              <a:rPr lang="fr-FR" sz="1200" kern="0" dirty="0">
                <a:solidFill>
                  <a:srgbClr val="C00000"/>
                </a:solidFill>
                <a:latin typeface="Univers"/>
              </a:rPr>
              <a:t>A noter : Si le conjoint de l’EI est co-emprunteur ou que son consentement a été recueilli à l’acte de prêt, il n’est plus nécessaire d’obtenir son accord formel  </a:t>
            </a:r>
          </a:p>
        </p:txBody>
      </p:sp>
    </p:spTree>
    <p:extLst>
      <p:ext uri="{BB962C8B-B14F-4D97-AF65-F5344CB8AC3E}">
        <p14:creationId xmlns:p14="http://schemas.microsoft.com/office/powerpoint/2010/main" val="38845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96791C-FBAF-43DF-B5E2-5643732D0B95}"/>
              </a:ext>
            </a:extLst>
          </p:cNvPr>
          <p:cNvSpPr>
            <a:spLocks noGrp="1"/>
          </p:cNvSpPr>
          <p:nvPr>
            <p:ph type="title"/>
          </p:nvPr>
        </p:nvSpPr>
        <p:spPr>
          <a:xfrm>
            <a:off x="672644" y="399772"/>
            <a:ext cx="10800000" cy="719227"/>
          </a:xfrm>
        </p:spPr>
        <p:txBody>
          <a:bodyPr/>
          <a:lstStyle/>
          <a:p>
            <a:r>
              <a:rPr lang="fr-FR" dirty="0"/>
              <a:t>Principes retenus pour le circuit des dossiers avec acte de renonciation </a:t>
            </a:r>
          </a:p>
        </p:txBody>
      </p:sp>
      <p:sp>
        <p:nvSpPr>
          <p:cNvPr id="3" name="Espace réservé du texte 2">
            <a:extLst>
              <a:ext uri="{FF2B5EF4-FFF2-40B4-BE49-F238E27FC236}">
                <a16:creationId xmlns:a16="http://schemas.microsoft.com/office/drawing/2014/main" id="{7EE31C92-0EE2-4CD7-9097-80ABF6E139AB}"/>
              </a:ext>
            </a:extLst>
          </p:cNvPr>
          <p:cNvSpPr>
            <a:spLocks noGrp="1"/>
          </p:cNvSpPr>
          <p:nvPr>
            <p:ph type="body" sz="quarter" idx="12"/>
          </p:nvPr>
        </p:nvSpPr>
        <p:spPr>
          <a:xfrm>
            <a:off x="959934" y="1401411"/>
            <a:ext cx="10272131" cy="384043"/>
          </a:xfrm>
        </p:spPr>
        <p:txBody>
          <a:bodyPr>
            <a:normAutofit/>
          </a:bodyPr>
          <a:lstStyle/>
          <a:p>
            <a:r>
              <a:rPr lang="fr-FR">
                <a:solidFill>
                  <a:schemeClr val="tx1">
                    <a:lumMod val="75000"/>
                  </a:schemeClr>
                </a:solidFill>
              </a:rPr>
              <a:t>De l’origination au déblocage des fonds des financements</a:t>
            </a:r>
          </a:p>
        </p:txBody>
      </p:sp>
      <p:sp>
        <p:nvSpPr>
          <p:cNvPr id="4" name="Espace réservé du contenu 3">
            <a:extLst>
              <a:ext uri="{FF2B5EF4-FFF2-40B4-BE49-F238E27FC236}">
                <a16:creationId xmlns:a16="http://schemas.microsoft.com/office/drawing/2014/main" id="{D741DA4D-8733-41CA-8324-77C0EA6FD9EC}"/>
              </a:ext>
            </a:extLst>
          </p:cNvPr>
          <p:cNvSpPr>
            <a:spLocks noGrp="1"/>
          </p:cNvSpPr>
          <p:nvPr>
            <p:ph sz="quarter" idx="13"/>
          </p:nvPr>
        </p:nvSpPr>
        <p:spPr>
          <a:xfrm>
            <a:off x="1199503" y="1913580"/>
            <a:ext cx="10273141" cy="4544648"/>
          </a:xfrm>
        </p:spPr>
        <p:txBody>
          <a:bodyPr anchor="ctr">
            <a:normAutofit/>
          </a:bodyPr>
          <a:lstStyle/>
          <a:p>
            <a:pPr marL="285750" indent="-285750">
              <a:buClr>
                <a:schemeClr val="tx1"/>
              </a:buClr>
              <a:buFont typeface="Wingdings" panose="05000000000000000000" pitchFamily="2" charset="2"/>
              <a:buChar char="§"/>
            </a:pPr>
            <a:r>
              <a:rPr lang="fr-FR" sz="1400" b="0" dirty="0">
                <a:solidFill>
                  <a:schemeClr val="tx1">
                    <a:lumMod val="75000"/>
                  </a:schemeClr>
                </a:solidFill>
              </a:rPr>
              <a:t>La demande de renonciation est initiée par le Front avec l’offre de prêt</a:t>
            </a:r>
          </a:p>
          <a:p>
            <a:pPr marL="285750" lvl="1" indent="-285750">
              <a:buClr>
                <a:schemeClr val="tx1"/>
              </a:buClr>
              <a:buFont typeface="Wingdings" panose="05000000000000000000" pitchFamily="2" charset="2"/>
              <a:buChar char="§"/>
            </a:pPr>
            <a:r>
              <a:rPr lang="fr-FR" dirty="0">
                <a:solidFill>
                  <a:schemeClr val="tx1">
                    <a:lumMod val="75000"/>
                  </a:schemeClr>
                </a:solidFill>
              </a:rPr>
              <a:t>La demande de renonciation s’apparente à une garantie dans les SI. Le montant du financement constitue le maximum d’engagement du client qui figurera sur l’acte de renonciation mais Il est possible de lui demander de s’engager pour un montant inférieur.</a:t>
            </a:r>
          </a:p>
          <a:p>
            <a:pPr marL="285750" lvl="1" indent="-285750">
              <a:buClr>
                <a:schemeClr val="tx1"/>
              </a:buClr>
              <a:buFont typeface="Wingdings" panose="05000000000000000000" pitchFamily="2" charset="2"/>
              <a:buChar char="§"/>
            </a:pPr>
            <a:r>
              <a:rPr lang="fr-FR" dirty="0">
                <a:solidFill>
                  <a:schemeClr val="tx1">
                    <a:lumMod val="75000"/>
                  </a:schemeClr>
                </a:solidFill>
              </a:rPr>
              <a:t>Le contrat de prêt intègre une clause qui mentionne la demande de renonciation</a:t>
            </a:r>
          </a:p>
          <a:p>
            <a:pPr marL="285750" indent="-285750">
              <a:buClr>
                <a:schemeClr val="tx1"/>
              </a:buClr>
              <a:buFont typeface="Wingdings" panose="05000000000000000000" pitchFamily="2" charset="2"/>
              <a:buChar char="§"/>
            </a:pPr>
            <a:r>
              <a:rPr lang="fr-FR" sz="1400" b="0" dirty="0">
                <a:solidFill>
                  <a:schemeClr val="tx1">
                    <a:lumMod val="75000"/>
                  </a:schemeClr>
                </a:solidFill>
              </a:rPr>
              <a:t>L’offre de prêt et la demande de renonciation seront édités par le « Middle/Back » et envoyés par courrier (ou remis en mains propres) au client </a:t>
            </a:r>
            <a:r>
              <a:rPr lang="fr-FR" sz="1400" dirty="0">
                <a:solidFill>
                  <a:schemeClr val="tx1">
                    <a:lumMod val="75000"/>
                  </a:schemeClr>
                </a:solidFill>
              </a:rPr>
              <a:t>qui ne pourra les signer qu’à l’expiration du délai de réflexion.</a:t>
            </a:r>
          </a:p>
          <a:p>
            <a:pPr marL="285750" indent="-285750">
              <a:buClr>
                <a:schemeClr val="tx1"/>
              </a:buClr>
              <a:buFont typeface="Wingdings" panose="05000000000000000000" pitchFamily="2" charset="2"/>
              <a:buChar char="§"/>
            </a:pPr>
            <a:r>
              <a:rPr lang="fr-FR" sz="1400" b="0" dirty="0">
                <a:solidFill>
                  <a:schemeClr val="tx1">
                    <a:lumMod val="75000"/>
                  </a:schemeClr>
                </a:solidFill>
              </a:rPr>
              <a:t>La date de réception (ou remise en mains propres) devra être apposée sur l’acte de renonciation</a:t>
            </a:r>
          </a:p>
          <a:p>
            <a:pPr marL="285750" indent="-285750">
              <a:buClr>
                <a:schemeClr val="tx1"/>
              </a:buClr>
              <a:buFont typeface="Wingdings" panose="05000000000000000000" pitchFamily="2" charset="2"/>
              <a:buChar char="§"/>
            </a:pPr>
            <a:r>
              <a:rPr lang="fr-FR" sz="1400" b="0" dirty="0">
                <a:solidFill>
                  <a:schemeClr val="tx1">
                    <a:lumMod val="75000"/>
                  </a:schemeClr>
                </a:solidFill>
              </a:rPr>
              <a:t>Les dossiers (offre et acte de renonciation) sont retournés au Back office pour contrôle de conformité des délais et déblocage des fonds</a:t>
            </a:r>
          </a:p>
        </p:txBody>
      </p:sp>
    </p:spTree>
    <p:extLst>
      <p:ext uri="{BB962C8B-B14F-4D97-AF65-F5344CB8AC3E}">
        <p14:creationId xmlns:p14="http://schemas.microsoft.com/office/powerpoint/2010/main" val="1275479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04</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Garanties complémentaires ou alternatives à la renonciation pour couvrir les EI </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18</a:t>
            </a:fld>
            <a:endParaRPr lang="fr-FR" dirty="0"/>
          </a:p>
        </p:txBody>
      </p:sp>
    </p:spTree>
    <p:extLst>
      <p:ext uri="{BB962C8B-B14F-4D97-AF65-F5344CB8AC3E}">
        <p14:creationId xmlns:p14="http://schemas.microsoft.com/office/powerpoint/2010/main" val="339104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BCC5D-60EF-4BFD-90FC-1F1D2686AC92}"/>
              </a:ext>
            </a:extLst>
          </p:cNvPr>
          <p:cNvSpPr>
            <a:spLocks noGrp="1"/>
          </p:cNvSpPr>
          <p:nvPr>
            <p:ph type="title"/>
          </p:nvPr>
        </p:nvSpPr>
        <p:spPr>
          <a:xfrm>
            <a:off x="735430" y="172493"/>
            <a:ext cx="10272131" cy="933152"/>
          </a:xfrm>
        </p:spPr>
        <p:txBody>
          <a:bodyPr/>
          <a:lstStyle/>
          <a:p>
            <a:r>
              <a:rPr lang="fr-FR" dirty="0"/>
              <a:t>Recourir aux suretés conventionnelles et / ou à des organismes de cautions</a:t>
            </a:r>
          </a:p>
        </p:txBody>
      </p:sp>
      <p:sp>
        <p:nvSpPr>
          <p:cNvPr id="3" name="Espace réservé du texte 2">
            <a:extLst>
              <a:ext uri="{FF2B5EF4-FFF2-40B4-BE49-F238E27FC236}">
                <a16:creationId xmlns:a16="http://schemas.microsoft.com/office/drawing/2014/main" id="{1EA5D181-A7D0-4DE2-BED9-11A55E8AE515}"/>
              </a:ext>
            </a:extLst>
          </p:cNvPr>
          <p:cNvSpPr>
            <a:spLocks noGrp="1"/>
          </p:cNvSpPr>
          <p:nvPr>
            <p:ph type="body" sz="quarter" idx="12"/>
          </p:nvPr>
        </p:nvSpPr>
        <p:spPr>
          <a:xfrm>
            <a:off x="846667" y="1184313"/>
            <a:ext cx="10385399" cy="796483"/>
          </a:xfrm>
          <a:solidFill>
            <a:schemeClr val="bg1">
              <a:lumMod val="95000"/>
            </a:schemeClr>
          </a:solidFill>
          <a:ln>
            <a:solidFill>
              <a:schemeClr val="tx1">
                <a:lumMod val="75000"/>
              </a:schemeClr>
            </a:solidFill>
          </a:ln>
        </p:spPr>
        <p:txBody>
          <a:bodyPr>
            <a:normAutofit/>
          </a:bodyPr>
          <a:lstStyle/>
          <a:p>
            <a:r>
              <a:rPr lang="fr-FR" sz="1467" b="1" dirty="0">
                <a:solidFill>
                  <a:srgbClr val="C00000"/>
                </a:solidFill>
                <a:latin typeface="Univers"/>
              </a:rPr>
              <a:t> </a:t>
            </a:r>
            <a:r>
              <a:rPr lang="fr-FR" sz="1400" dirty="0">
                <a:solidFill>
                  <a:srgbClr val="C00000"/>
                </a:solidFill>
                <a:latin typeface="Univers"/>
              </a:rPr>
              <a:t>La loi ne restreint ni le périmètre des garanties ni le cumul des garanties sur les Entrepreneurs Individuels mais la Loi exclut la possibilité de prendre des suretés réelles sur le patrimoine personnel si le créancier recourt à une  demande de renonciation </a:t>
            </a:r>
            <a:endParaRPr lang="fr-FR" sz="1400" dirty="0">
              <a:solidFill>
                <a:srgbClr val="C00000"/>
              </a:solidFill>
            </a:endParaRPr>
          </a:p>
        </p:txBody>
      </p:sp>
      <p:sp>
        <p:nvSpPr>
          <p:cNvPr id="4" name="Espace réservé du contenu 3">
            <a:extLst>
              <a:ext uri="{FF2B5EF4-FFF2-40B4-BE49-F238E27FC236}">
                <a16:creationId xmlns:a16="http://schemas.microsoft.com/office/drawing/2014/main" id="{7F976D3E-5A56-46D0-95ED-DD2CFC1CD478}"/>
              </a:ext>
            </a:extLst>
          </p:cNvPr>
          <p:cNvSpPr>
            <a:spLocks noGrp="1"/>
          </p:cNvSpPr>
          <p:nvPr>
            <p:ph sz="quarter" idx="13"/>
          </p:nvPr>
        </p:nvSpPr>
        <p:spPr>
          <a:xfrm>
            <a:off x="846667" y="1912832"/>
            <a:ext cx="10820400" cy="4546037"/>
          </a:xfrm>
        </p:spPr>
        <p:txBody>
          <a:bodyPr anchor="ctr">
            <a:normAutofit/>
          </a:bodyPr>
          <a:lstStyle/>
          <a:p>
            <a:pPr marL="342900" indent="-342900">
              <a:buClr>
                <a:schemeClr val="tx1">
                  <a:lumMod val="75000"/>
                </a:schemeClr>
              </a:buClr>
              <a:buFont typeface="Wingdings" panose="05000000000000000000" pitchFamily="2" charset="2"/>
              <a:buChar char="§"/>
            </a:pPr>
            <a:r>
              <a:rPr lang="fr-FR" dirty="0">
                <a:solidFill>
                  <a:schemeClr val="tx1">
                    <a:lumMod val="75000"/>
                  </a:schemeClr>
                </a:solidFill>
              </a:rPr>
              <a:t>Envisager des garanties complémentaires ou alternatives à la renonciation au regard de la valeur du patrimoine personnel du client </a:t>
            </a:r>
          </a:p>
          <a:p>
            <a:pPr marL="734472" lvl="1" indent="-285750">
              <a:buClr>
                <a:schemeClr val="tx1">
                  <a:lumMod val="75000"/>
                </a:schemeClr>
              </a:buClr>
              <a:buFont typeface="Wingdings" panose="05000000000000000000" pitchFamily="2" charset="2"/>
              <a:buChar char="§"/>
            </a:pPr>
            <a:r>
              <a:rPr lang="fr-FR" sz="1467" dirty="0">
                <a:solidFill>
                  <a:schemeClr val="tx1">
                    <a:lumMod val="75000"/>
                  </a:schemeClr>
                </a:solidFill>
              </a:rPr>
              <a:t>Difficulté d’appréciation et volatilité de la valeur globale du droit de gage sur le patrimoine personnel compte tenu notamment des actifs à usage mixte personnel et professionnel (comptes bancaires, immobilier,…)</a:t>
            </a:r>
          </a:p>
          <a:p>
            <a:pPr marL="342900" indent="-342900">
              <a:buClr>
                <a:schemeClr val="tx1">
                  <a:lumMod val="75000"/>
                </a:schemeClr>
              </a:buClr>
              <a:buFont typeface="Wingdings" panose="05000000000000000000" pitchFamily="2" charset="2"/>
              <a:buChar char="§"/>
            </a:pPr>
            <a:r>
              <a:rPr lang="fr-FR" dirty="0">
                <a:solidFill>
                  <a:schemeClr val="tx1">
                    <a:lumMod val="75000"/>
                  </a:schemeClr>
                </a:solidFill>
              </a:rPr>
              <a:t>La Loi n’interdit pas à l’EI d’accorder des sûretés conventionnelles sur son patrimoine personnel</a:t>
            </a:r>
          </a:p>
          <a:p>
            <a:pPr marL="734472" lvl="1" indent="-285750">
              <a:buClr>
                <a:schemeClr val="tx1">
                  <a:lumMod val="75000"/>
                </a:schemeClr>
              </a:buClr>
              <a:buFont typeface="Wingdings" panose="05000000000000000000" pitchFamily="2" charset="2"/>
              <a:buChar char="§"/>
            </a:pPr>
            <a:r>
              <a:rPr lang="fr-FR" sz="1467" dirty="0">
                <a:solidFill>
                  <a:schemeClr val="tx1">
                    <a:lumMod val="75000"/>
                  </a:schemeClr>
                </a:solidFill>
              </a:rPr>
              <a:t>Gages de biens corporels, nantissements, hypothèques,…</a:t>
            </a:r>
          </a:p>
          <a:p>
            <a:pPr marL="342900" indent="-342900">
              <a:buClr>
                <a:schemeClr val="tx1">
                  <a:lumMod val="75000"/>
                </a:schemeClr>
              </a:buClr>
              <a:buFont typeface="Wingdings" panose="05000000000000000000" pitchFamily="2" charset="2"/>
              <a:buChar char="§"/>
            </a:pPr>
            <a:r>
              <a:rPr lang="fr-FR" dirty="0">
                <a:solidFill>
                  <a:schemeClr val="tx1">
                    <a:lumMod val="75000"/>
                  </a:schemeClr>
                </a:solidFill>
              </a:rPr>
              <a:t>La Loi n’impacte pas, à date, les modalités d’intervention des organismes de caution ou du FEI</a:t>
            </a:r>
          </a:p>
          <a:p>
            <a:pPr marL="734472" lvl="1" indent="-285750">
              <a:buClr>
                <a:schemeClr val="tx1">
                  <a:lumMod val="75000"/>
                </a:schemeClr>
              </a:buClr>
              <a:buFont typeface="Wingdings" panose="05000000000000000000" pitchFamily="2" charset="2"/>
              <a:buChar char="§"/>
            </a:pPr>
            <a:r>
              <a:rPr lang="fr-FR" sz="1467" dirty="0">
                <a:solidFill>
                  <a:schemeClr val="tx1">
                    <a:lumMod val="75000"/>
                  </a:schemeClr>
                </a:solidFill>
                <a:latin typeface="Univers"/>
                <a:sym typeface="Wingdings" panose="05000000000000000000" pitchFamily="2" charset="2"/>
              </a:rPr>
              <a:t> </a:t>
            </a:r>
            <a:r>
              <a:rPr lang="fr-FR" sz="1467" dirty="0">
                <a:solidFill>
                  <a:schemeClr val="tx1">
                    <a:lumMod val="75000"/>
                  </a:schemeClr>
                </a:solidFill>
                <a:latin typeface="Univers"/>
              </a:rPr>
              <a:t>Un acte de renonciation est compatible avec l’intervention de ces garants sous réserve qu’il soit cohérent avec la politique de risques des Etablissements et - par précaution car il est probable que l’acte de renonciation soit assimilable à une caution personnelle du point de vue de ces garants - que le montant d’engagement figurant à l’acte respecte les limites maximum de caution personnelle fixées par ces garants.</a:t>
            </a:r>
          </a:p>
        </p:txBody>
      </p:sp>
    </p:spTree>
    <p:extLst>
      <p:ext uri="{BB962C8B-B14F-4D97-AF65-F5344CB8AC3E}">
        <p14:creationId xmlns:p14="http://schemas.microsoft.com/office/powerpoint/2010/main" val="215988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05</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7" y="3504384"/>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Annexes</a:t>
            </a:r>
          </a:p>
          <a:p>
            <a:pPr marL="342900" lvl="0" indent="-342900">
              <a:spcBef>
                <a:spcPts val="0"/>
              </a:spcBef>
              <a:spcAft>
                <a:spcPts val="600"/>
              </a:spcAft>
              <a:buClr>
                <a:srgbClr val="B24388"/>
              </a:buClr>
              <a:buFont typeface="Wingdings" panose="05000000000000000000" pitchFamily="2" charset="2"/>
              <a:buChar char="Ø"/>
            </a:pPr>
            <a:r>
              <a:rPr lang="fr-FR" sz="2400" kern="0" dirty="0">
                <a:solidFill>
                  <a:schemeClr val="tx1">
                    <a:lumMod val="75000"/>
                  </a:schemeClr>
                </a:solidFill>
                <a:cs typeface="Arial" panose="020B0604020202020204" pitchFamily="34" charset="0"/>
                <a:sym typeface="Arial"/>
              </a:rPr>
              <a:t>Patrimoine Pro et régimes matrimoniaux</a:t>
            </a:r>
          </a:p>
          <a:p>
            <a:pPr marL="342900" lvl="0" indent="-342900">
              <a:spcBef>
                <a:spcPts val="0"/>
              </a:spcBef>
              <a:spcAft>
                <a:spcPts val="600"/>
              </a:spcAft>
              <a:buClr>
                <a:srgbClr val="B24388"/>
              </a:buClr>
              <a:buFont typeface="Wingdings" panose="05000000000000000000" pitchFamily="2" charset="2"/>
              <a:buChar char="Ø"/>
            </a:pPr>
            <a:r>
              <a:rPr lang="fr-FR" sz="2400" kern="0" dirty="0">
                <a:solidFill>
                  <a:schemeClr val="tx1">
                    <a:lumMod val="75000"/>
                  </a:schemeClr>
                </a:solidFill>
                <a:cs typeface="Arial" panose="020B0604020202020204" pitchFamily="34" charset="0"/>
                <a:sym typeface="Arial"/>
              </a:rPr>
              <a:t>La renonciation plus précisément</a:t>
            </a:r>
          </a:p>
          <a:p>
            <a:pPr marL="342900" lvl="0" indent="-342900">
              <a:spcBef>
                <a:spcPts val="0"/>
              </a:spcBef>
              <a:spcAft>
                <a:spcPts val="600"/>
              </a:spcAft>
              <a:buClr>
                <a:srgbClr val="B24388"/>
              </a:buClr>
              <a:buFont typeface="Wingdings" panose="05000000000000000000" pitchFamily="2" charset="2"/>
              <a:buChar char="Ø"/>
            </a:pPr>
            <a:r>
              <a:rPr lang="fr-FR" sz="2400" kern="0" dirty="0">
                <a:solidFill>
                  <a:schemeClr val="tx1">
                    <a:lumMod val="75000"/>
                  </a:schemeClr>
                </a:solidFill>
                <a:cs typeface="Arial" panose="020B0604020202020204" pitchFamily="34" charset="0"/>
                <a:sym typeface="Arial"/>
              </a:rPr>
              <a:t>Les autres suretés</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20</a:t>
            </a:fld>
            <a:endParaRPr lang="fr-FR" dirty="0"/>
          </a:p>
        </p:txBody>
      </p:sp>
    </p:spTree>
    <p:extLst>
      <p:ext uri="{BB962C8B-B14F-4D97-AF65-F5344CB8AC3E}">
        <p14:creationId xmlns:p14="http://schemas.microsoft.com/office/powerpoint/2010/main" val="327283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A74C1D-B5B6-4194-AC4C-9A41463F6D5E}"/>
              </a:ext>
            </a:extLst>
          </p:cNvPr>
          <p:cNvSpPr>
            <a:spLocks noGrp="1"/>
          </p:cNvSpPr>
          <p:nvPr>
            <p:ph type="title"/>
          </p:nvPr>
        </p:nvSpPr>
        <p:spPr/>
        <p:txBody>
          <a:bodyPr/>
          <a:lstStyle/>
          <a:p>
            <a:r>
              <a:rPr lang="fr-FR" dirty="0"/>
              <a:t>Le patrimoine professionnel des EI</a:t>
            </a:r>
          </a:p>
        </p:txBody>
      </p:sp>
      <p:sp>
        <p:nvSpPr>
          <p:cNvPr id="3" name="Espace réservé du texte 2">
            <a:extLst>
              <a:ext uri="{FF2B5EF4-FFF2-40B4-BE49-F238E27FC236}">
                <a16:creationId xmlns:a16="http://schemas.microsoft.com/office/drawing/2014/main" id="{D2BBB015-68CB-48F5-A1C7-98A714E1BF5F}"/>
              </a:ext>
            </a:extLst>
          </p:cNvPr>
          <p:cNvSpPr>
            <a:spLocks noGrp="1"/>
          </p:cNvSpPr>
          <p:nvPr>
            <p:ph type="body" sz="quarter" idx="12"/>
          </p:nvPr>
        </p:nvSpPr>
        <p:spPr>
          <a:xfrm>
            <a:off x="719402" y="1013069"/>
            <a:ext cx="10272131" cy="692785"/>
          </a:xfrm>
        </p:spPr>
        <p:txBody>
          <a:bodyPr anchor="ctr">
            <a:normAutofit fontScale="85000" lnSpcReduction="20000"/>
          </a:bodyPr>
          <a:lstStyle/>
          <a:p>
            <a:r>
              <a:rPr lang="fr-FR" dirty="0">
                <a:solidFill>
                  <a:schemeClr val="tx1">
                    <a:lumMod val="75000"/>
                  </a:schemeClr>
                </a:solidFill>
              </a:rPr>
              <a:t>Les biens, droits, obligations et sûretés dont l’entrepreneur individuel est titulaire, </a:t>
            </a:r>
            <a:r>
              <a:rPr lang="fr-FR" b="1" dirty="0">
                <a:solidFill>
                  <a:schemeClr val="tx1">
                    <a:lumMod val="75000"/>
                  </a:schemeClr>
                </a:solidFill>
              </a:rPr>
              <a:t>utiles</a:t>
            </a:r>
            <a:r>
              <a:rPr lang="fr-FR" dirty="0">
                <a:solidFill>
                  <a:schemeClr val="tx1">
                    <a:lumMod val="75000"/>
                  </a:schemeClr>
                </a:solidFill>
              </a:rPr>
              <a:t> à l’activité, s'entendent de ceux qui, par nature, par destination ou en fonction de leur objet, servent à son activité, tels que :</a:t>
            </a:r>
          </a:p>
        </p:txBody>
      </p:sp>
      <p:sp>
        <p:nvSpPr>
          <p:cNvPr id="4" name="Espace réservé du contenu 3">
            <a:extLst>
              <a:ext uri="{FF2B5EF4-FFF2-40B4-BE49-F238E27FC236}">
                <a16:creationId xmlns:a16="http://schemas.microsoft.com/office/drawing/2014/main" id="{09A2DD9A-F3FA-45CA-8167-FCFBA47552F5}"/>
              </a:ext>
            </a:extLst>
          </p:cNvPr>
          <p:cNvSpPr>
            <a:spLocks noGrp="1"/>
          </p:cNvSpPr>
          <p:nvPr>
            <p:ph sz="quarter" idx="13"/>
          </p:nvPr>
        </p:nvSpPr>
        <p:spPr>
          <a:xfrm>
            <a:off x="621323" y="1508786"/>
            <a:ext cx="10851275" cy="4950085"/>
          </a:xfrm>
        </p:spPr>
        <p:txBody>
          <a:bodyPr anchor="ctr">
            <a:normAutofit/>
          </a:bodyPr>
          <a:lstStyle/>
          <a:p>
            <a:pPr marL="342900" indent="-342900">
              <a:buFont typeface="+mj-lt"/>
              <a:buAutoNum type="arabicPeriod"/>
            </a:pPr>
            <a:r>
              <a:rPr lang="fr-FR" sz="1400" b="0" dirty="0">
                <a:solidFill>
                  <a:schemeClr val="tx1">
                    <a:lumMod val="75000"/>
                  </a:schemeClr>
                </a:solidFill>
              </a:rPr>
              <a:t>Le fonds de commerce, le fonds artisanal, le fonds agricole, tous les biens corporels ou incorporels qui les constituent et les droits y afférents, et le droit de présentation de la clientèle d’un professionnel libéral</a:t>
            </a:r>
          </a:p>
          <a:p>
            <a:pPr marL="342900" indent="-342900">
              <a:buFont typeface="+mj-lt"/>
              <a:buAutoNum type="arabicPeriod"/>
            </a:pPr>
            <a:r>
              <a:rPr lang="fr-FR" sz="1400" b="0" dirty="0">
                <a:solidFill>
                  <a:schemeClr val="tx1">
                    <a:lumMod val="75000"/>
                  </a:schemeClr>
                </a:solidFill>
              </a:rPr>
              <a:t>Les biens meubles servant à l’activité, la marchandise, le matériel et l’outillage, le matériel agricole, ainsi que les moyens de mobilité pour les activités itinérantes telles que la vente et les prestations à domicile, les activités de transport ou de livraison</a:t>
            </a:r>
          </a:p>
          <a:p>
            <a:pPr marL="342900" indent="-342900">
              <a:buFont typeface="+mj-lt"/>
              <a:buAutoNum type="arabicPeriod"/>
            </a:pPr>
            <a:r>
              <a:rPr lang="fr-FR" sz="1400" b="0" dirty="0">
                <a:solidFill>
                  <a:schemeClr val="tx1">
                    <a:lumMod val="75000"/>
                  </a:schemeClr>
                </a:solidFill>
              </a:rPr>
              <a:t>Les biens immeubles servant à l’activité, y compris la partie de la résidence principale de l’entrepreneur individuel utilisée pour un usage professionnel ; lorsque ces immeubles sont détenus par une société dont l’entrepreneur individuel est actionnaire ou associé et qui a pour activité principale leur mise à disposition au profit de l’entrepreneur individuel, les actions ou parts desdites sociétés</a:t>
            </a:r>
          </a:p>
          <a:p>
            <a:pPr marL="342900" indent="-342900">
              <a:buFont typeface="+mj-lt"/>
              <a:buAutoNum type="arabicPeriod"/>
            </a:pPr>
            <a:r>
              <a:rPr lang="fr-FR" sz="1400" b="0" dirty="0">
                <a:solidFill>
                  <a:schemeClr val="tx1">
                    <a:lumMod val="75000"/>
                  </a:schemeClr>
                </a:solidFill>
                <a:latin typeface="Univers"/>
              </a:rPr>
              <a:t>Les biens incorporels servant à l’activité tels que les données relatives aux clients, les brevets d’invention, les licences, les marques, les dessins et modèles, et plus généralement les droits de propriété intellectuelle, le nom commercial et l’enseigne</a:t>
            </a:r>
          </a:p>
          <a:p>
            <a:pPr marL="342900" indent="-342900">
              <a:buFont typeface="+mj-lt"/>
              <a:buAutoNum type="arabicPeriod"/>
            </a:pPr>
            <a:r>
              <a:rPr lang="fr-FR" sz="1400" b="0" dirty="0">
                <a:solidFill>
                  <a:schemeClr val="tx1">
                    <a:lumMod val="75000"/>
                  </a:schemeClr>
                </a:solidFill>
                <a:latin typeface="Univers"/>
              </a:rPr>
              <a:t>Les fonds de caisse, toute somme en numéraire conservée sur le lieu d’exercice de l’activité professionnelle, les sommes inscrites aux comptes bancaires dédiés à cette activité, notamment au titre des articles L. 613-10 du code de la sécurité sociale et L. 123-24 du présent code, ainsi que les sommes destinées à pourvoir aux dépenses courantes relatives à cette même activité.</a:t>
            </a:r>
            <a:endParaRPr lang="fr-FR" sz="1333" b="0" dirty="0">
              <a:solidFill>
                <a:schemeClr val="tx1">
                  <a:lumMod val="75000"/>
                </a:schemeClr>
              </a:solidFill>
            </a:endParaRPr>
          </a:p>
        </p:txBody>
      </p:sp>
    </p:spTree>
    <p:extLst>
      <p:ext uri="{BB962C8B-B14F-4D97-AF65-F5344CB8AC3E}">
        <p14:creationId xmlns:p14="http://schemas.microsoft.com/office/powerpoint/2010/main" val="676433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E887CE-9779-4789-AE1D-A08B6DABEB45}"/>
              </a:ext>
            </a:extLst>
          </p:cNvPr>
          <p:cNvSpPr>
            <a:spLocks noGrp="1"/>
          </p:cNvSpPr>
          <p:nvPr>
            <p:ph type="title"/>
          </p:nvPr>
        </p:nvSpPr>
        <p:spPr>
          <a:xfrm>
            <a:off x="735430" y="304176"/>
            <a:ext cx="10426711" cy="1003376"/>
          </a:xfrm>
        </p:spPr>
        <p:txBody>
          <a:bodyPr anchor="ctr"/>
          <a:lstStyle/>
          <a:p>
            <a:r>
              <a:rPr lang="fr-FR" dirty="0"/>
              <a:t>Patrimoine professionnel et régimes matrimoniaux : la Loi vise aussi la protection du conjoint</a:t>
            </a:r>
          </a:p>
        </p:txBody>
      </p:sp>
      <p:sp>
        <p:nvSpPr>
          <p:cNvPr id="3" name="Espace réservé du texte 2">
            <a:extLst>
              <a:ext uri="{FF2B5EF4-FFF2-40B4-BE49-F238E27FC236}">
                <a16:creationId xmlns:a16="http://schemas.microsoft.com/office/drawing/2014/main" id="{6CCD2A73-1F74-4143-8271-9359E395F837}"/>
              </a:ext>
            </a:extLst>
          </p:cNvPr>
          <p:cNvSpPr>
            <a:spLocks noGrp="1"/>
          </p:cNvSpPr>
          <p:nvPr>
            <p:ph type="body" sz="quarter" idx="12"/>
          </p:nvPr>
        </p:nvSpPr>
        <p:spPr>
          <a:xfrm>
            <a:off x="906518" y="1290801"/>
            <a:ext cx="10272131" cy="384043"/>
          </a:xfrm>
        </p:spPr>
        <p:txBody>
          <a:bodyPr>
            <a:noAutofit/>
          </a:bodyPr>
          <a:lstStyle/>
          <a:p>
            <a:r>
              <a:rPr lang="fr-FR" sz="1800" dirty="0">
                <a:solidFill>
                  <a:schemeClr val="tx1">
                    <a:lumMod val="75000"/>
                  </a:schemeClr>
                </a:solidFill>
              </a:rPr>
              <a:t>Quels sont les biens inclus dans le patrimoine professionnel de l’EI au regard de son régime matrimonial ?</a:t>
            </a:r>
          </a:p>
        </p:txBody>
      </p:sp>
      <p:graphicFrame>
        <p:nvGraphicFramePr>
          <p:cNvPr id="5" name="Espace réservé du contenu 4">
            <a:extLst>
              <a:ext uri="{FF2B5EF4-FFF2-40B4-BE49-F238E27FC236}">
                <a16:creationId xmlns:a16="http://schemas.microsoft.com/office/drawing/2014/main" id="{89BEA86A-7FAF-4543-B7B3-07C9C434228C}"/>
              </a:ext>
            </a:extLst>
          </p:cNvPr>
          <p:cNvGraphicFramePr>
            <a:graphicFrameLocks noGrp="1"/>
          </p:cNvGraphicFramePr>
          <p:nvPr>
            <p:ph sz="quarter" idx="13"/>
            <p:extLst>
              <p:ext uri="{D42A27DB-BD31-4B8C-83A1-F6EECF244321}">
                <p14:modId xmlns:p14="http://schemas.microsoft.com/office/powerpoint/2010/main" val="1934347987"/>
              </p:ext>
            </p:extLst>
          </p:nvPr>
        </p:nvGraphicFramePr>
        <p:xfrm>
          <a:off x="906518" y="1898484"/>
          <a:ext cx="10200290" cy="4302540"/>
        </p:xfrm>
        <a:graphic>
          <a:graphicData uri="http://schemas.openxmlformats.org/drawingml/2006/table">
            <a:tbl>
              <a:tblPr/>
              <a:tblGrid>
                <a:gridCol w="2260695">
                  <a:extLst>
                    <a:ext uri="{9D8B030D-6E8A-4147-A177-3AD203B41FA5}">
                      <a16:colId xmlns:a16="http://schemas.microsoft.com/office/drawing/2014/main" val="1789007624"/>
                    </a:ext>
                  </a:extLst>
                </a:gridCol>
                <a:gridCol w="2539044">
                  <a:extLst>
                    <a:ext uri="{9D8B030D-6E8A-4147-A177-3AD203B41FA5}">
                      <a16:colId xmlns:a16="http://schemas.microsoft.com/office/drawing/2014/main" val="1614742869"/>
                    </a:ext>
                  </a:extLst>
                </a:gridCol>
                <a:gridCol w="5400551">
                  <a:extLst>
                    <a:ext uri="{9D8B030D-6E8A-4147-A177-3AD203B41FA5}">
                      <a16:colId xmlns:a16="http://schemas.microsoft.com/office/drawing/2014/main" val="3565192357"/>
                    </a:ext>
                  </a:extLst>
                </a:gridCol>
              </a:tblGrid>
              <a:tr h="253959">
                <a:tc gridSpan="3">
                  <a:txBody>
                    <a:bodyPr/>
                    <a:lstStyle/>
                    <a:p>
                      <a:pPr algn="ctr" fontAlgn="b"/>
                      <a:r>
                        <a:rPr lang="fr-FR" sz="1900" b="1" i="0" u="none" strike="noStrike" dirty="0">
                          <a:solidFill>
                            <a:schemeClr val="bg1"/>
                          </a:solidFill>
                          <a:effectLst>
                            <a:outerShdw blurRad="38100" dist="38100" dir="2700000" algn="tl">
                              <a:srgbClr val="000000">
                                <a:alpha val="43137"/>
                              </a:srgbClr>
                            </a:outerShdw>
                          </a:effectLst>
                          <a:latin typeface="Univers" panose="020B0503020202020204" pitchFamily="34" charset="0"/>
                        </a:rPr>
                        <a:t>Communauté réduite aux acquêts</a:t>
                      </a:r>
                    </a:p>
                  </a:txBody>
                  <a:tcPr marL="9728" marR="9728" marT="9728" marB="466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hMerge="1">
                  <a:txBody>
                    <a:bodyPr/>
                    <a:lstStyle/>
                    <a:p>
                      <a:endParaRPr lang="fr-FR"/>
                    </a:p>
                  </a:txBody>
                  <a:tcPr>
                    <a:lnL w="6350" cap="flat" cmpd="sng" algn="ctr">
                      <a:solidFill>
                        <a:srgbClr val="000000"/>
                      </a:solidFill>
                      <a:prstDash val="solid"/>
                      <a:round/>
                      <a:headEnd type="none" w="med" len="med"/>
                      <a:tailEnd type="none" w="med" len="med"/>
                    </a:lnL>
                  </a:tcPr>
                </a:tc>
                <a:tc hMerge="1">
                  <a:txBody>
                    <a:bodyPr/>
                    <a:lstStyle/>
                    <a:p>
                      <a:endParaRPr lang="fr-FR"/>
                    </a:p>
                  </a:txBody>
                  <a:tcPr/>
                </a:tc>
                <a:extLst>
                  <a:ext uri="{0D108BD9-81ED-4DB2-BD59-A6C34878D82A}">
                    <a16:rowId xmlns:a16="http://schemas.microsoft.com/office/drawing/2014/main" val="1691026092"/>
                  </a:ext>
                </a:extLst>
              </a:tr>
              <a:tr h="399385">
                <a:tc>
                  <a:txBody>
                    <a:bodyPr/>
                    <a:lstStyle/>
                    <a:p>
                      <a:pPr algn="ctr" fontAlgn="b"/>
                      <a:r>
                        <a:rPr lang="fr-FR" sz="1600" b="0" i="0" u="none" strike="noStrike" dirty="0">
                          <a:solidFill>
                            <a:schemeClr val="bg1"/>
                          </a:solidFill>
                          <a:effectLst/>
                          <a:latin typeface="Univers" panose="020B0503020202020204" pitchFamily="34" charset="0"/>
                        </a:rPr>
                        <a:t>Biens appartenant à l'EI</a:t>
                      </a:r>
                    </a:p>
                  </a:txBody>
                  <a:tcPr marL="9728" marR="9728" marT="9728" marB="46692"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fr-FR" sz="1600" b="0" i="0" u="none" strike="noStrike">
                          <a:solidFill>
                            <a:schemeClr val="bg1"/>
                          </a:solidFill>
                          <a:effectLst/>
                          <a:latin typeface="Univers" panose="020B0503020202020204" pitchFamily="34" charset="0"/>
                        </a:rPr>
                        <a:t>Biens appartenant au conjoint</a:t>
                      </a:r>
                    </a:p>
                  </a:txBody>
                  <a:tcPr marL="9728" marR="9728" marT="9728" marB="4669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fr-FR" sz="1600" b="0" i="0" u="none" strike="noStrike">
                          <a:solidFill>
                            <a:schemeClr val="bg1"/>
                          </a:solidFill>
                          <a:effectLst/>
                          <a:latin typeface="Univers" panose="020B0503020202020204" pitchFamily="34" charset="0"/>
                        </a:rPr>
                        <a:t>Biens appartenant à la Communauté</a:t>
                      </a:r>
                    </a:p>
                  </a:txBody>
                  <a:tcPr marL="9728" marR="9728" marT="9728" marB="46692"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2192150769"/>
                  </a:ext>
                </a:extLst>
              </a:tr>
              <a:tr h="578371">
                <a:tc>
                  <a:txBody>
                    <a:bodyPr/>
                    <a:lstStyle/>
                    <a:p>
                      <a:pPr algn="ctr" fontAlgn="b"/>
                      <a:r>
                        <a:rPr lang="fr-FR" sz="1600" b="0" i="0" u="none" strike="noStrike" dirty="0">
                          <a:solidFill>
                            <a:schemeClr val="bg1"/>
                          </a:solidFill>
                          <a:effectLst/>
                          <a:latin typeface="Univers" panose="020B0503020202020204" pitchFamily="34" charset="0"/>
                        </a:rPr>
                        <a:t>Inclus si destinés au patrimoine professionnel</a:t>
                      </a:r>
                    </a:p>
                  </a:txBody>
                  <a:tcPr marL="9728" marR="9728" marT="9728" marB="46692"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fontAlgn="b"/>
                      <a:r>
                        <a:rPr lang="fr-FR" sz="1600" b="0" i="0" u="none" strike="noStrike" dirty="0">
                          <a:solidFill>
                            <a:schemeClr val="bg1"/>
                          </a:solidFill>
                          <a:effectLst/>
                          <a:latin typeface="Univers" panose="020B0503020202020204" pitchFamily="34" charset="0"/>
                        </a:rPr>
                        <a:t>Exclus</a:t>
                      </a:r>
                    </a:p>
                  </a:txBody>
                  <a:tcPr marL="9728" marR="9728" marT="9728" marB="4669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fr-FR" sz="1600" b="0" i="0" u="none" strike="noStrike" dirty="0">
                          <a:solidFill>
                            <a:schemeClr val="bg1"/>
                          </a:solidFill>
                          <a:effectLst/>
                          <a:latin typeface="Univers" panose="020B0503020202020204" pitchFamily="34" charset="0"/>
                        </a:rPr>
                        <a:t>Inclus </a:t>
                      </a:r>
                      <a:r>
                        <a:rPr lang="fr-FR" sz="1600" b="0" i="0" u="sng" strike="noStrike" dirty="0">
                          <a:solidFill>
                            <a:schemeClr val="bg1"/>
                          </a:solidFill>
                          <a:effectLst/>
                          <a:latin typeface="Univers" panose="020B0503020202020204" pitchFamily="34" charset="0"/>
                        </a:rPr>
                        <a:t>si accord conjoint</a:t>
                      </a:r>
                      <a:endParaRPr lang="fr-FR" sz="1600" b="0" i="0" u="none" strike="noStrike" dirty="0">
                        <a:solidFill>
                          <a:schemeClr val="bg1"/>
                        </a:solidFill>
                        <a:effectLst/>
                        <a:latin typeface="Univers" panose="020B0503020202020204" pitchFamily="34" charset="0"/>
                      </a:endParaRPr>
                    </a:p>
                  </a:txBody>
                  <a:tcPr marL="9728" marR="9728" marT="9728" marB="46692"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721503210"/>
                  </a:ext>
                </a:extLst>
              </a:tr>
              <a:tr h="253959">
                <a:tc gridSpan="3">
                  <a:txBody>
                    <a:bodyPr/>
                    <a:lstStyle/>
                    <a:p>
                      <a:pPr algn="ctr" fontAlgn="b"/>
                      <a:r>
                        <a:rPr lang="fr-FR" sz="1900" b="1" i="0" u="none" strike="noStrike" dirty="0">
                          <a:solidFill>
                            <a:schemeClr val="bg1"/>
                          </a:solidFill>
                          <a:effectLst/>
                          <a:latin typeface="Univers" panose="020B0503020202020204" pitchFamily="34" charset="0"/>
                        </a:rPr>
                        <a:t>Séparation des biens / Participation aux acquêts</a:t>
                      </a:r>
                    </a:p>
                  </a:txBody>
                  <a:tcPr marL="9728" marR="9728" marT="9728" marB="466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hMerge="1">
                  <a:txBody>
                    <a:bodyPr/>
                    <a:lstStyle/>
                    <a:p>
                      <a:endParaRPr lang="fr-FR"/>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fr-FR"/>
                    </a:p>
                  </a:txBody>
                  <a:tcPr/>
                </a:tc>
                <a:extLst>
                  <a:ext uri="{0D108BD9-81ED-4DB2-BD59-A6C34878D82A}">
                    <a16:rowId xmlns:a16="http://schemas.microsoft.com/office/drawing/2014/main" val="206673320"/>
                  </a:ext>
                </a:extLst>
              </a:tr>
              <a:tr h="399385">
                <a:tc>
                  <a:txBody>
                    <a:bodyPr/>
                    <a:lstStyle/>
                    <a:p>
                      <a:pPr algn="ctr" fontAlgn="b"/>
                      <a:r>
                        <a:rPr lang="fr-FR" sz="1600" b="0" i="0" u="none" strike="noStrike" dirty="0">
                          <a:solidFill>
                            <a:schemeClr val="bg1"/>
                          </a:solidFill>
                          <a:effectLst/>
                          <a:latin typeface="Univers" panose="020B0503020202020204" pitchFamily="34" charset="0"/>
                        </a:rPr>
                        <a:t>Biens appartenant à l'EI</a:t>
                      </a:r>
                    </a:p>
                  </a:txBody>
                  <a:tcPr marL="9728" marR="9728" marT="9728" marB="46692"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r>
                        <a:rPr lang="fr-FR" sz="1600" b="0" i="0" u="none" strike="noStrike">
                          <a:solidFill>
                            <a:schemeClr val="bg1"/>
                          </a:solidFill>
                          <a:effectLst/>
                          <a:latin typeface="Univers" panose="020B0503020202020204" pitchFamily="34" charset="0"/>
                        </a:rPr>
                        <a:t>Biens appartenant au conjoint</a:t>
                      </a:r>
                    </a:p>
                  </a:txBody>
                  <a:tcPr marL="9728" marR="9728" marT="9728" marB="4669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fr-FR" sz="1600" b="0" i="0" u="none" strike="noStrike">
                          <a:solidFill>
                            <a:schemeClr val="bg1"/>
                          </a:solidFill>
                          <a:effectLst/>
                          <a:latin typeface="Univers" panose="020B0503020202020204" pitchFamily="34" charset="0"/>
                        </a:rPr>
                        <a:t>Biens indivis</a:t>
                      </a:r>
                    </a:p>
                  </a:txBody>
                  <a:tcPr marL="9728" marR="9728" marT="9728" marB="46692"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511704407"/>
                  </a:ext>
                </a:extLst>
              </a:tr>
              <a:tr h="661255">
                <a:tc>
                  <a:txBody>
                    <a:bodyPr/>
                    <a:lstStyle/>
                    <a:p>
                      <a:pPr algn="ctr" fontAlgn="ctr"/>
                      <a:r>
                        <a:rPr lang="fr-FR" sz="1600" b="0" i="0" u="none" strike="noStrike" dirty="0">
                          <a:solidFill>
                            <a:schemeClr val="bg1"/>
                          </a:solidFill>
                          <a:effectLst/>
                          <a:latin typeface="Univers" panose="020B0503020202020204" pitchFamily="34" charset="0"/>
                        </a:rPr>
                        <a:t>Inclus si destinés au patrimoine professionnel</a:t>
                      </a:r>
                    </a:p>
                  </a:txBody>
                  <a:tcPr marL="9728" marR="9728" marT="9728" marB="46692"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fontAlgn="ctr"/>
                      <a:r>
                        <a:rPr lang="fr-FR" sz="1600" b="0" i="0" u="none" strike="noStrike" dirty="0">
                          <a:solidFill>
                            <a:schemeClr val="bg1"/>
                          </a:solidFill>
                          <a:effectLst/>
                          <a:latin typeface="Univers" panose="020B0503020202020204" pitchFamily="34" charset="0"/>
                        </a:rPr>
                        <a:t>Exclus</a:t>
                      </a:r>
                    </a:p>
                  </a:txBody>
                  <a:tcPr marL="9728" marR="9728" marT="9728" marB="4669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ctr"/>
                      <a:r>
                        <a:rPr lang="fr-FR" sz="1600" b="0" i="0" u="none" strike="noStrike" dirty="0">
                          <a:solidFill>
                            <a:schemeClr val="bg1"/>
                          </a:solidFill>
                          <a:effectLst/>
                          <a:latin typeface="Univers" panose="020B0503020202020204" pitchFamily="34" charset="0"/>
                        </a:rPr>
                        <a:t>Inclus </a:t>
                      </a:r>
                      <a:r>
                        <a:rPr lang="fr-FR" sz="1600" b="0" i="0" u="sng" strike="noStrike" dirty="0">
                          <a:solidFill>
                            <a:schemeClr val="bg1"/>
                          </a:solidFill>
                          <a:effectLst/>
                          <a:latin typeface="Univers" panose="020B0503020202020204" pitchFamily="34" charset="0"/>
                        </a:rPr>
                        <a:t>si accord conjoint</a:t>
                      </a:r>
                      <a:r>
                        <a:rPr lang="fr-FR" sz="1600" b="0" i="0" u="none" strike="noStrike" dirty="0">
                          <a:solidFill>
                            <a:schemeClr val="bg1"/>
                          </a:solidFill>
                          <a:effectLst/>
                          <a:latin typeface="Univers" panose="020B0503020202020204" pitchFamily="34" charset="0"/>
                        </a:rPr>
                        <a:t> mais droits créanciers professionnels uniquement à hauteur de la portion de l'EI et après avoir provoqué le partage</a:t>
                      </a:r>
                    </a:p>
                  </a:txBody>
                  <a:tcPr marL="9728" marR="9728" marT="9728" marB="46692"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626146374"/>
                  </a:ext>
                </a:extLst>
              </a:tr>
              <a:tr h="253959">
                <a:tc gridSpan="3">
                  <a:txBody>
                    <a:bodyPr/>
                    <a:lstStyle/>
                    <a:p>
                      <a:pPr algn="ctr" fontAlgn="b"/>
                      <a:r>
                        <a:rPr lang="fr-FR" sz="1900" b="1" i="0" u="none" strike="noStrike" dirty="0">
                          <a:solidFill>
                            <a:schemeClr val="bg1"/>
                          </a:solidFill>
                          <a:effectLst>
                            <a:outerShdw blurRad="38100" dist="38100" dir="2700000" algn="tl">
                              <a:srgbClr val="000000">
                                <a:alpha val="43137"/>
                              </a:srgbClr>
                            </a:outerShdw>
                          </a:effectLst>
                          <a:latin typeface="Univers" panose="020B0503020202020204" pitchFamily="34" charset="0"/>
                        </a:rPr>
                        <a:t>Communauté universelle</a:t>
                      </a:r>
                    </a:p>
                  </a:txBody>
                  <a:tcPr marL="9728" marR="9728" marT="9728" marB="466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hMerge="1">
                  <a:txBody>
                    <a:bodyPr/>
                    <a:lstStyle/>
                    <a:p>
                      <a:endParaRPr lang="fr-FR"/>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fr-FR"/>
                    </a:p>
                  </a:txBody>
                  <a:tcPr/>
                </a:tc>
                <a:extLst>
                  <a:ext uri="{0D108BD9-81ED-4DB2-BD59-A6C34878D82A}">
                    <a16:rowId xmlns:a16="http://schemas.microsoft.com/office/drawing/2014/main" val="7792784"/>
                  </a:ext>
                </a:extLst>
              </a:tr>
              <a:tr h="220400">
                <a:tc gridSpan="3">
                  <a:txBody>
                    <a:bodyPr/>
                    <a:lstStyle/>
                    <a:p>
                      <a:pPr algn="ctr" fontAlgn="b"/>
                      <a:r>
                        <a:rPr lang="fr-FR" sz="1600" b="0" i="0" u="none" strike="noStrike" dirty="0">
                          <a:solidFill>
                            <a:schemeClr val="bg1"/>
                          </a:solidFill>
                          <a:effectLst/>
                          <a:latin typeface="Univers" panose="020B0503020202020204" pitchFamily="34" charset="0"/>
                        </a:rPr>
                        <a:t>Biens communs</a:t>
                      </a:r>
                    </a:p>
                  </a:txBody>
                  <a:tcPr marL="9728" marR="9728" marT="9728" marB="466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hMerge="1">
                  <a:txBody>
                    <a:bodyPr/>
                    <a:lstStyle/>
                    <a:p>
                      <a:endParaRPr lang="fr-FR"/>
                    </a:p>
                  </a:txBody>
                  <a:tcPr>
                    <a:lnL w="6350" cap="flat" cmpd="sng" algn="ctr">
                      <a:solidFill>
                        <a:srgbClr val="000000"/>
                      </a:solidFill>
                      <a:prstDash val="solid"/>
                      <a:round/>
                      <a:headEnd type="none" w="med" len="med"/>
                      <a:tailEnd type="none" w="med" len="med"/>
                    </a:lnL>
                  </a:tcPr>
                </a:tc>
                <a:tc hMerge="1">
                  <a:txBody>
                    <a:bodyPr/>
                    <a:lstStyle/>
                    <a:p>
                      <a:endParaRPr lang="fr-FR"/>
                    </a:p>
                  </a:txBody>
                  <a:tcPr/>
                </a:tc>
                <a:extLst>
                  <a:ext uri="{0D108BD9-81ED-4DB2-BD59-A6C34878D82A}">
                    <a16:rowId xmlns:a16="http://schemas.microsoft.com/office/drawing/2014/main" val="1546370736"/>
                  </a:ext>
                </a:extLst>
              </a:tr>
              <a:tr h="220400">
                <a:tc gridSpan="3">
                  <a:txBody>
                    <a:bodyPr/>
                    <a:lstStyle/>
                    <a:p>
                      <a:pPr algn="ctr" fontAlgn="b"/>
                      <a:r>
                        <a:rPr lang="fr-FR" sz="1600" b="0" i="0" u="none" strike="noStrike" dirty="0">
                          <a:solidFill>
                            <a:schemeClr val="bg1"/>
                          </a:solidFill>
                          <a:effectLst/>
                          <a:latin typeface="Univers" panose="020B0503020202020204" pitchFamily="34" charset="0"/>
                        </a:rPr>
                        <a:t>Inclus</a:t>
                      </a:r>
                    </a:p>
                  </a:txBody>
                  <a:tcPr marL="9728" marR="9728" marT="9728" marB="466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fr-FR"/>
                    </a:p>
                  </a:txBody>
                  <a:tcPr>
                    <a:lnL w="6350" cap="flat" cmpd="sng" algn="ctr">
                      <a:solidFill>
                        <a:srgbClr val="000000"/>
                      </a:solidFill>
                      <a:prstDash val="solid"/>
                      <a:round/>
                      <a:headEnd type="none" w="med" len="med"/>
                      <a:tailEnd type="none" w="med" len="med"/>
                    </a:lnL>
                  </a:tcPr>
                </a:tc>
                <a:tc hMerge="1">
                  <a:txBody>
                    <a:bodyPr/>
                    <a:lstStyle/>
                    <a:p>
                      <a:endParaRPr lang="fr-FR"/>
                    </a:p>
                  </a:txBody>
                  <a:tcPr/>
                </a:tc>
                <a:extLst>
                  <a:ext uri="{0D108BD9-81ED-4DB2-BD59-A6C34878D82A}">
                    <a16:rowId xmlns:a16="http://schemas.microsoft.com/office/drawing/2014/main" val="3037229782"/>
                  </a:ext>
                </a:extLst>
              </a:tr>
            </a:tbl>
          </a:graphicData>
        </a:graphic>
      </p:graphicFrame>
    </p:spTree>
    <p:extLst>
      <p:ext uri="{BB962C8B-B14F-4D97-AF65-F5344CB8AC3E}">
        <p14:creationId xmlns:p14="http://schemas.microsoft.com/office/powerpoint/2010/main" val="2771277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43B3C-F145-42B4-BC92-7C8D0376EBD9}"/>
              </a:ext>
            </a:extLst>
          </p:cNvPr>
          <p:cNvSpPr>
            <a:spLocks noGrp="1"/>
          </p:cNvSpPr>
          <p:nvPr>
            <p:ph type="title"/>
          </p:nvPr>
        </p:nvSpPr>
        <p:spPr/>
        <p:txBody>
          <a:bodyPr/>
          <a:lstStyle/>
          <a:p>
            <a:r>
              <a:rPr lang="fr-FR"/>
              <a:t>La renonciation plus précisément</a:t>
            </a:r>
          </a:p>
        </p:txBody>
      </p:sp>
      <p:sp>
        <p:nvSpPr>
          <p:cNvPr id="3" name="Espace réservé du texte 2">
            <a:extLst>
              <a:ext uri="{FF2B5EF4-FFF2-40B4-BE49-F238E27FC236}">
                <a16:creationId xmlns:a16="http://schemas.microsoft.com/office/drawing/2014/main" id="{782994D5-A599-46CB-B873-2CAF9342290C}"/>
              </a:ext>
            </a:extLst>
          </p:cNvPr>
          <p:cNvSpPr>
            <a:spLocks noGrp="1"/>
          </p:cNvSpPr>
          <p:nvPr>
            <p:ph type="body" sz="quarter" idx="12"/>
          </p:nvPr>
        </p:nvSpPr>
        <p:spPr>
          <a:xfrm>
            <a:off x="813201" y="1084014"/>
            <a:ext cx="10272131" cy="384043"/>
          </a:xfrm>
        </p:spPr>
        <p:txBody>
          <a:bodyPr>
            <a:normAutofit/>
          </a:bodyPr>
          <a:lstStyle/>
          <a:p>
            <a:r>
              <a:rPr lang="fr-FR" sz="1800" dirty="0">
                <a:solidFill>
                  <a:schemeClr val="tx1">
                    <a:lumMod val="75000"/>
                  </a:schemeClr>
                </a:solidFill>
              </a:rPr>
              <a:t>Renoncer à la séparation partielle ou totale de leur patrimoine</a:t>
            </a:r>
          </a:p>
        </p:txBody>
      </p:sp>
      <p:sp>
        <p:nvSpPr>
          <p:cNvPr id="4" name="Espace réservé du contenu 3">
            <a:extLst>
              <a:ext uri="{FF2B5EF4-FFF2-40B4-BE49-F238E27FC236}">
                <a16:creationId xmlns:a16="http://schemas.microsoft.com/office/drawing/2014/main" id="{50A5E4A9-C7D6-4266-977A-4D39613F1A2F}"/>
              </a:ext>
            </a:extLst>
          </p:cNvPr>
          <p:cNvSpPr>
            <a:spLocks noGrp="1"/>
          </p:cNvSpPr>
          <p:nvPr>
            <p:ph sz="quarter" idx="13"/>
          </p:nvPr>
        </p:nvSpPr>
        <p:spPr>
          <a:xfrm>
            <a:off x="813201" y="1200043"/>
            <a:ext cx="10273141" cy="4950084"/>
          </a:xfrm>
        </p:spPr>
        <p:txBody>
          <a:bodyPr anchor="ctr">
            <a:normAutofit/>
          </a:bodyPr>
          <a:lstStyle/>
          <a:p>
            <a:pPr>
              <a:lnSpc>
                <a:spcPct val="120000"/>
              </a:lnSpc>
            </a:pPr>
            <a:r>
              <a:rPr lang="fr-FR" dirty="0">
                <a:latin typeface="Univers"/>
              </a:rPr>
              <a:t>La demande de renonciation doit respecter, à peine de nullité, des formes fixées par décret</a:t>
            </a:r>
          </a:p>
          <a:p>
            <a:pPr marL="734472" lvl="1" indent="-285750">
              <a:lnSpc>
                <a:spcPct val="120000"/>
              </a:lnSpc>
              <a:buClr>
                <a:schemeClr val="tx1"/>
              </a:buClr>
              <a:buFont typeface="Wingdings" panose="05000000000000000000" pitchFamily="2" charset="2"/>
              <a:buChar char="§"/>
            </a:pPr>
            <a:r>
              <a:rPr lang="fr-FR" b="1" dirty="0">
                <a:latin typeface="Univers"/>
              </a:rPr>
              <a:t>Une demande écrite </a:t>
            </a:r>
            <a:r>
              <a:rPr lang="fr-FR" dirty="0">
                <a:latin typeface="Univers"/>
              </a:rPr>
              <a:t>du créancier à l’entrepreneur individuel pour qu’il renonce à la séparation de ses patrimoines personnel et professionnel, pour un engagement spécifique dont le terme et le montant doit être déterminé (ou déterminable)</a:t>
            </a:r>
          </a:p>
          <a:p>
            <a:pPr marL="1090063" lvl="2" indent="-285750">
              <a:lnSpc>
                <a:spcPct val="120000"/>
              </a:lnSpc>
              <a:buClr>
                <a:schemeClr val="tx1"/>
              </a:buClr>
              <a:buFont typeface="Wingdings" panose="05000000000000000000" pitchFamily="2" charset="2"/>
              <a:buChar char="§"/>
            </a:pPr>
            <a:r>
              <a:rPr lang="fr-FR" dirty="0">
                <a:latin typeface="Univers"/>
              </a:rPr>
              <a:t>Le montant de l’engagement de l’EI est à définir pour chaque dossier mais il ne pourra excéder le montant du financement. </a:t>
            </a:r>
          </a:p>
          <a:p>
            <a:pPr marL="734472" lvl="1" indent="-285750">
              <a:lnSpc>
                <a:spcPct val="120000"/>
              </a:lnSpc>
              <a:buClr>
                <a:schemeClr val="tx1"/>
              </a:buClr>
              <a:buFont typeface="Wingdings" panose="05000000000000000000" pitchFamily="2" charset="2"/>
              <a:buChar char="§"/>
            </a:pPr>
            <a:r>
              <a:rPr lang="fr-FR" dirty="0">
                <a:latin typeface="Univers"/>
              </a:rPr>
              <a:t>Cette renonciation ne peut intervenir avant l’échéance d’un délai de réflexion à compter de la réception de la demande de renonciation de 7 jours francs OU de 3 jours francs si l’entrepreneur individuel fait précéder sa signature d’une mention </a:t>
            </a:r>
            <a:r>
              <a:rPr lang="fr-FR" dirty="0">
                <a:solidFill>
                  <a:srgbClr val="C00000"/>
                </a:solidFill>
                <a:latin typeface="Univers"/>
              </a:rPr>
              <a:t>manuscrite </a:t>
            </a:r>
            <a:r>
              <a:rPr lang="fr-FR" dirty="0">
                <a:latin typeface="Univers"/>
              </a:rPr>
              <a:t>spécifique</a:t>
            </a:r>
          </a:p>
          <a:p>
            <a:pPr marL="734472" lvl="1" indent="-285750">
              <a:lnSpc>
                <a:spcPct val="120000"/>
              </a:lnSpc>
              <a:buClr>
                <a:schemeClr val="tx1"/>
              </a:buClr>
              <a:buFont typeface="Wingdings" panose="05000000000000000000" pitchFamily="2" charset="2"/>
              <a:buChar char="§"/>
            </a:pPr>
            <a:r>
              <a:rPr lang="fr-FR" i="1" dirty="0">
                <a:latin typeface="Univers"/>
              </a:rPr>
              <a:t>Un acte de renonciation qui devrait intégrer notre devoir d'information au client sur les conséquences de sa renonciation</a:t>
            </a:r>
          </a:p>
        </p:txBody>
      </p:sp>
    </p:spTree>
    <p:extLst>
      <p:ext uri="{BB962C8B-B14F-4D97-AF65-F5344CB8AC3E}">
        <p14:creationId xmlns:p14="http://schemas.microsoft.com/office/powerpoint/2010/main" val="446590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39BC2D-9401-41A0-B26B-F68BE10FF59D}"/>
              </a:ext>
            </a:extLst>
          </p:cNvPr>
          <p:cNvSpPr>
            <a:spLocks noGrp="1"/>
          </p:cNvSpPr>
          <p:nvPr>
            <p:ph type="title"/>
          </p:nvPr>
        </p:nvSpPr>
        <p:spPr/>
        <p:txBody>
          <a:bodyPr/>
          <a:lstStyle/>
          <a:p>
            <a:r>
              <a:rPr lang="fr-FR"/>
              <a:t>Les suretés conventionnelles</a:t>
            </a:r>
          </a:p>
        </p:txBody>
      </p:sp>
      <p:sp>
        <p:nvSpPr>
          <p:cNvPr id="4" name="Espace réservé du contenu 3">
            <a:extLst>
              <a:ext uri="{FF2B5EF4-FFF2-40B4-BE49-F238E27FC236}">
                <a16:creationId xmlns:a16="http://schemas.microsoft.com/office/drawing/2014/main" id="{82B2D627-9A68-4F9F-99CF-86AF0F39FC81}"/>
              </a:ext>
            </a:extLst>
          </p:cNvPr>
          <p:cNvSpPr>
            <a:spLocks noGrp="1"/>
          </p:cNvSpPr>
          <p:nvPr>
            <p:ph sz="quarter" idx="13"/>
          </p:nvPr>
        </p:nvSpPr>
        <p:spPr>
          <a:xfrm>
            <a:off x="759616" y="673247"/>
            <a:ext cx="11022024" cy="5383603"/>
          </a:xfrm>
        </p:spPr>
        <p:txBody>
          <a:bodyPr anchor="ctr">
            <a:normAutofit/>
          </a:bodyPr>
          <a:lstStyle/>
          <a:p>
            <a:pPr marL="285750" indent="-285750">
              <a:buClr>
                <a:schemeClr val="tx1"/>
              </a:buClr>
              <a:buFont typeface="Wingdings" panose="05000000000000000000" pitchFamily="2" charset="2"/>
              <a:buChar char="§"/>
            </a:pPr>
            <a:r>
              <a:rPr lang="fr-FR" b="0" dirty="0">
                <a:solidFill>
                  <a:schemeClr val="tx1">
                    <a:lumMod val="75000"/>
                  </a:schemeClr>
                </a:solidFill>
              </a:rPr>
              <a:t>Il s’agit de la seconde exception, avec la renonciation, au principe selon lequel l’entrepreneur individuel n’est tenu de remplir son engagement à l’égard de ses créanciers professionnels que sur son patrimoine professionnel: l’entrepreneur individuel peut accorder des sûretés conventionnelles sur son patrimoine personnel.​</a:t>
            </a:r>
          </a:p>
          <a:p>
            <a:pPr marL="285750" indent="-285750">
              <a:buClr>
                <a:schemeClr val="tx1"/>
              </a:buClr>
              <a:buFont typeface="Wingdings" panose="05000000000000000000" pitchFamily="2" charset="2"/>
              <a:buChar char="§"/>
            </a:pPr>
            <a:r>
              <a:rPr lang="fr-FR" b="0" dirty="0">
                <a:solidFill>
                  <a:schemeClr val="tx1">
                    <a:lumMod val="75000"/>
                  </a:schemeClr>
                </a:solidFill>
              </a:rPr>
              <a:t>Les sûretés conventionnelles recouvrent toutes les sûretés qui ont été librement constituées par les parties à un contrat, en considération des intérêts économiques en présence.​</a:t>
            </a:r>
          </a:p>
          <a:p>
            <a:pPr marL="285750" indent="-285750">
              <a:buClr>
                <a:schemeClr val="tx1"/>
              </a:buClr>
              <a:buFont typeface="Wingdings" panose="05000000000000000000" pitchFamily="2" charset="2"/>
              <a:buChar char="§"/>
            </a:pPr>
            <a:r>
              <a:rPr lang="fr-FR" b="0" dirty="0">
                <a:solidFill>
                  <a:schemeClr val="tx1">
                    <a:lumMod val="75000"/>
                  </a:schemeClr>
                </a:solidFill>
              </a:rPr>
              <a:t>Il s’agit, entre autres:​</a:t>
            </a:r>
          </a:p>
          <a:p>
            <a:pPr marL="465750" lvl="2" indent="-285750">
              <a:buClr>
                <a:schemeClr val="tx1"/>
              </a:buClr>
              <a:buFont typeface="Wingdings" panose="05000000000000000000" pitchFamily="2" charset="2"/>
              <a:buChar char="§"/>
            </a:pPr>
            <a:r>
              <a:rPr lang="fr-FR" sz="1467" dirty="0">
                <a:solidFill>
                  <a:schemeClr val="tx1">
                    <a:lumMod val="75000"/>
                  </a:schemeClr>
                </a:solidFill>
              </a:rPr>
              <a:t>Gages de biens corporels;​</a:t>
            </a:r>
          </a:p>
          <a:p>
            <a:pPr marL="465750" lvl="2" indent="-285750">
              <a:buClr>
                <a:schemeClr val="tx1"/>
              </a:buClr>
              <a:buFont typeface="Wingdings" panose="05000000000000000000" pitchFamily="2" charset="2"/>
              <a:buChar char="§"/>
            </a:pPr>
            <a:r>
              <a:rPr lang="fr-FR" sz="1467" dirty="0">
                <a:solidFill>
                  <a:schemeClr val="tx1">
                    <a:lumMod val="75000"/>
                  </a:schemeClr>
                </a:solidFill>
              </a:rPr>
              <a:t>Nantissements (nantissement d’assurance-vie, nantissement de comptes, nantissement de fonds de commerce…);​</a:t>
            </a:r>
          </a:p>
          <a:p>
            <a:pPr marL="465750" lvl="2" indent="-285750">
              <a:buClr>
                <a:schemeClr val="tx1"/>
              </a:buClr>
              <a:buFont typeface="Wingdings" panose="05000000000000000000" pitchFamily="2" charset="2"/>
              <a:buChar char="§"/>
            </a:pPr>
            <a:r>
              <a:rPr lang="fr-FR" sz="1467" dirty="0">
                <a:solidFill>
                  <a:schemeClr val="tx1">
                    <a:lumMod val="75000"/>
                  </a:schemeClr>
                </a:solidFill>
              </a:rPr>
              <a:t>Hypothèque conventionnelle…​</a:t>
            </a:r>
          </a:p>
          <a:p>
            <a:pPr marL="285750" indent="-285750">
              <a:buClr>
                <a:schemeClr val="tx1"/>
              </a:buClr>
              <a:buFont typeface="Wingdings" panose="05000000000000000000" pitchFamily="2" charset="2"/>
              <a:buChar char="§"/>
            </a:pPr>
            <a:r>
              <a:rPr lang="fr-FR" b="0" dirty="0">
                <a:solidFill>
                  <a:schemeClr val="tx1">
                    <a:lumMod val="75000"/>
                  </a:schemeClr>
                </a:solidFill>
              </a:rPr>
              <a:t>La résidence principale et les autres biens déclarés insaisissables par l’entrepreneur individuel ne pourront être appréhendés par le créancier professionnel toutefois rien ne lui interdit de renoncer à l’insaisissabilité qu’elle soit légale ou qu’elle résulte d’une déclaration d’insaisissabilité (article L 526-3 alinéa 2 du code de commerce).​ </a:t>
            </a:r>
          </a:p>
        </p:txBody>
      </p:sp>
    </p:spTree>
    <p:extLst>
      <p:ext uri="{BB962C8B-B14F-4D97-AF65-F5344CB8AC3E}">
        <p14:creationId xmlns:p14="http://schemas.microsoft.com/office/powerpoint/2010/main" val="1569910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A9309C-9A4D-4B9E-9A6E-09D99C6BD8BB}"/>
              </a:ext>
            </a:extLst>
          </p:cNvPr>
          <p:cNvSpPr>
            <a:spLocks noGrp="1"/>
          </p:cNvSpPr>
          <p:nvPr>
            <p:ph type="title"/>
          </p:nvPr>
        </p:nvSpPr>
        <p:spPr/>
        <p:txBody>
          <a:bodyPr/>
          <a:lstStyle/>
          <a:p>
            <a:r>
              <a:rPr lang="fr-FR"/>
              <a:t>CEGC et les EI</a:t>
            </a:r>
          </a:p>
        </p:txBody>
      </p:sp>
      <p:sp>
        <p:nvSpPr>
          <p:cNvPr id="4" name="Espace réservé du texte 3">
            <a:extLst>
              <a:ext uri="{FF2B5EF4-FFF2-40B4-BE49-F238E27FC236}">
                <a16:creationId xmlns:a16="http://schemas.microsoft.com/office/drawing/2014/main" id="{49D3DD39-1C39-47F5-AD89-3FE82B70346C}"/>
              </a:ext>
            </a:extLst>
          </p:cNvPr>
          <p:cNvSpPr>
            <a:spLocks noGrp="1"/>
          </p:cNvSpPr>
          <p:nvPr>
            <p:ph type="body" sz="quarter" idx="12"/>
          </p:nvPr>
        </p:nvSpPr>
        <p:spPr>
          <a:xfrm>
            <a:off x="798492" y="979765"/>
            <a:ext cx="10272131" cy="384043"/>
          </a:xfrm>
        </p:spPr>
        <p:txBody>
          <a:bodyPr anchor="ctr">
            <a:normAutofit fontScale="85000" lnSpcReduction="10000"/>
          </a:bodyPr>
          <a:lstStyle/>
          <a:p>
            <a:r>
              <a:rPr lang="fr-FR" dirty="0">
                <a:solidFill>
                  <a:schemeClr val="tx1">
                    <a:lumMod val="75000"/>
                  </a:schemeClr>
                </a:solidFill>
              </a:rPr>
              <a:t>A date, la Loi ne modifie ni l’éligibilité des EI aux garanties existantes ni leur tarification</a:t>
            </a:r>
          </a:p>
        </p:txBody>
      </p:sp>
      <p:sp>
        <p:nvSpPr>
          <p:cNvPr id="5" name="Espace réservé du contenu 4">
            <a:extLst>
              <a:ext uri="{FF2B5EF4-FFF2-40B4-BE49-F238E27FC236}">
                <a16:creationId xmlns:a16="http://schemas.microsoft.com/office/drawing/2014/main" id="{8A2F6020-E7ED-4F6B-A014-F67E863DE2AF}"/>
              </a:ext>
            </a:extLst>
          </p:cNvPr>
          <p:cNvSpPr>
            <a:spLocks noGrp="1"/>
          </p:cNvSpPr>
          <p:nvPr>
            <p:ph sz="quarter" idx="13"/>
          </p:nvPr>
        </p:nvSpPr>
        <p:spPr>
          <a:xfrm>
            <a:off x="537426" y="917347"/>
            <a:ext cx="11341891" cy="5349215"/>
          </a:xfrm>
        </p:spPr>
        <p:txBody>
          <a:bodyPr vert="horz" lIns="121920" tIns="60960" rIns="121920" bIns="60960" rtlCol="0" anchor="ctr">
            <a:noAutofit/>
          </a:bodyPr>
          <a:lstStyle/>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Dans le cadre de l’accompagnement du Groupe BPCE sur les financements professionnels en Caution Simple, les évolutions statutaires de l’entrepreneur ne sont pas de nature à modifier l’approche globale de son appréciation du risque au regard des fondamentaux actuels.</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CEGC n’envisage pas d’exigence de renonciation de l’entrepreneur dans les demandes si non initiée dans les politiques de risque de l’établissement préteur</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En cas de renonciation demandée par l’établissement préteur, CEGC souhaite en être informée lors de l’instruction de l’analyse de la demande (accessibilité au document)</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En l’absence ou faiblesse du patrimoine professionnel,  CEGC peut préconiser une implication financière supplémentaire (Niveau d’apport au projet supplémentaire hors frais) dans le montage du financement</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CEGC préconise une formalisation écrite, signée et datée de l’évaluation du patrimoine professionnel dans les demandes de financements des Entrepreneurs Individuels (format à déterminer)</a:t>
            </a:r>
          </a:p>
        </p:txBody>
      </p:sp>
    </p:spTree>
    <p:extLst>
      <p:ext uri="{BB962C8B-B14F-4D97-AF65-F5344CB8AC3E}">
        <p14:creationId xmlns:p14="http://schemas.microsoft.com/office/powerpoint/2010/main" val="2387880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A9309C-9A4D-4B9E-9A6E-09D99C6BD8BB}"/>
              </a:ext>
            </a:extLst>
          </p:cNvPr>
          <p:cNvSpPr>
            <a:spLocks noGrp="1"/>
          </p:cNvSpPr>
          <p:nvPr>
            <p:ph type="title"/>
          </p:nvPr>
        </p:nvSpPr>
        <p:spPr/>
        <p:txBody>
          <a:bodyPr/>
          <a:lstStyle/>
          <a:p>
            <a:r>
              <a:rPr lang="fr-FR"/>
              <a:t>Bpifrance et les EI</a:t>
            </a:r>
          </a:p>
        </p:txBody>
      </p:sp>
      <p:sp>
        <p:nvSpPr>
          <p:cNvPr id="4" name="Espace réservé du texte 3">
            <a:extLst>
              <a:ext uri="{FF2B5EF4-FFF2-40B4-BE49-F238E27FC236}">
                <a16:creationId xmlns:a16="http://schemas.microsoft.com/office/drawing/2014/main" id="{49D3DD39-1C39-47F5-AD89-3FE82B70346C}"/>
              </a:ext>
            </a:extLst>
          </p:cNvPr>
          <p:cNvSpPr>
            <a:spLocks noGrp="1"/>
          </p:cNvSpPr>
          <p:nvPr>
            <p:ph type="body" sz="quarter" idx="12"/>
          </p:nvPr>
        </p:nvSpPr>
        <p:spPr>
          <a:xfrm>
            <a:off x="896318" y="979765"/>
            <a:ext cx="10272131" cy="384043"/>
          </a:xfrm>
        </p:spPr>
        <p:txBody>
          <a:bodyPr anchor="ctr">
            <a:normAutofit fontScale="85000" lnSpcReduction="10000"/>
          </a:bodyPr>
          <a:lstStyle/>
          <a:p>
            <a:r>
              <a:rPr lang="fr-FR" dirty="0">
                <a:solidFill>
                  <a:schemeClr val="tx1">
                    <a:lumMod val="75000"/>
                  </a:schemeClr>
                </a:solidFill>
              </a:rPr>
              <a:t>A date, la Loi ne modifie ni l’éligibilité des EI aux garanties existantes ni leur tarification</a:t>
            </a:r>
          </a:p>
        </p:txBody>
      </p:sp>
      <p:sp>
        <p:nvSpPr>
          <p:cNvPr id="5" name="Espace réservé du contenu 4">
            <a:extLst>
              <a:ext uri="{FF2B5EF4-FFF2-40B4-BE49-F238E27FC236}">
                <a16:creationId xmlns:a16="http://schemas.microsoft.com/office/drawing/2014/main" id="{8A2F6020-E7ED-4F6B-A014-F67E863DE2AF}"/>
              </a:ext>
            </a:extLst>
          </p:cNvPr>
          <p:cNvSpPr>
            <a:spLocks noGrp="1"/>
          </p:cNvSpPr>
          <p:nvPr>
            <p:ph sz="quarter" idx="13"/>
          </p:nvPr>
        </p:nvSpPr>
        <p:spPr>
          <a:xfrm>
            <a:off x="152400" y="1171787"/>
            <a:ext cx="11884925" cy="5349215"/>
          </a:xfrm>
        </p:spPr>
        <p:txBody>
          <a:bodyPr vert="horz" lIns="121920" tIns="60960" rIns="121920" bIns="60960" rtlCol="0" anchor="ctr">
            <a:noAutofit/>
          </a:bodyPr>
          <a:lstStyle/>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Bpifrance est l’organisme de caution privilégié par les Banques et les Caisses pour couvrir les dossiers en création</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Les dispositifs d’accompagnement de Bpifrance sont renforcés et permettent de sécuriser les financements des dossiers</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Bpifrance indique qu’un acte de renonciation n’est pas incompatible avec l’obtention de leurs garanties sous réserve que cet acte soit prévu par la politique des risques des Etablissements. Il n’y a donc pas novation par rapport au cadre contractuel en vigueur</a:t>
            </a:r>
          </a:p>
          <a:p>
            <a:pPr marL="368297" indent="-285750">
              <a:buFont typeface="Wingdings" panose="05000000000000000000" pitchFamily="2" charset="2"/>
              <a:buChar char="§"/>
            </a:pPr>
            <a:r>
              <a:rPr lang="fr-FR" b="0" dirty="0">
                <a:solidFill>
                  <a:schemeClr val="tx1">
                    <a:lumMod val="75000"/>
                  </a:schemeClr>
                </a:solidFill>
                <a:latin typeface="Univers" panose="020B0503020202020204" pitchFamily="34" charset="0"/>
              </a:rPr>
              <a:t>Toutefois, Bpifrance confirme qu’elle n’incite pas les Etablissements à solliciter leurs clients pour des garanties « personnelles ». Un acte de renonciation pouvant être assimilable financièrement à une caution personnelle, il est recommandé de limiter le montant de l’engagement figurant sur cet acte  aux limites de caution personnelle fixées par Bpifrance. Elles ne doivent généralement pas excéder 50% du montant prêté.</a:t>
            </a:r>
            <a:endParaRPr lang="fr-FR" sz="933" b="0" dirty="0">
              <a:solidFill>
                <a:schemeClr val="tx1">
                  <a:lumMod val="75000"/>
                </a:schemeClr>
              </a:solidFill>
              <a:latin typeface="Univers" panose="020B0503020202020204" pitchFamily="34" charset="0"/>
            </a:endParaRPr>
          </a:p>
        </p:txBody>
      </p:sp>
    </p:spTree>
    <p:extLst>
      <p:ext uri="{BB962C8B-B14F-4D97-AF65-F5344CB8AC3E}">
        <p14:creationId xmlns:p14="http://schemas.microsoft.com/office/powerpoint/2010/main" val="1198152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06</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La saisie de la renonciation sous DEFI</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27</a:t>
            </a:fld>
            <a:endParaRPr lang="fr-FR" dirty="0"/>
          </a:p>
        </p:txBody>
      </p:sp>
    </p:spTree>
    <p:extLst>
      <p:ext uri="{BB962C8B-B14F-4D97-AF65-F5344CB8AC3E}">
        <p14:creationId xmlns:p14="http://schemas.microsoft.com/office/powerpoint/2010/main" val="156597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p:txBody>
          <a:bodyPr/>
          <a:lstStyle/>
          <a:p>
            <a:r>
              <a:rPr lang="fr-FR" dirty="0">
                <a:solidFill>
                  <a:schemeClr val="tx1">
                    <a:lumMod val="75000"/>
                  </a:schemeClr>
                </a:solidFill>
              </a:rPr>
              <a:t>Concours DEFI non interfacé (Court terme ou MLT non interfacé) 1/2</a:t>
            </a:r>
          </a:p>
        </p:txBody>
      </p:sp>
      <p:pic>
        <p:nvPicPr>
          <p:cNvPr id="7" name="Image 6">
            <a:extLst>
              <a:ext uri="{FF2B5EF4-FFF2-40B4-BE49-F238E27FC236}">
                <a16:creationId xmlns:a16="http://schemas.microsoft.com/office/drawing/2014/main" id="{739AAFC9-387C-4A37-B443-5B2868175C81}"/>
              </a:ext>
            </a:extLst>
          </p:cNvPr>
          <p:cNvPicPr/>
          <p:nvPr/>
        </p:nvPicPr>
        <p:blipFill>
          <a:blip r:embed="rId2"/>
          <a:stretch>
            <a:fillRect/>
          </a:stretch>
        </p:blipFill>
        <p:spPr>
          <a:xfrm>
            <a:off x="489755" y="1284577"/>
            <a:ext cx="6499608" cy="3263051"/>
          </a:xfrm>
          <a:prstGeom prst="rect">
            <a:avLst/>
          </a:prstGeom>
        </p:spPr>
      </p:pic>
      <p:sp>
        <p:nvSpPr>
          <p:cNvPr id="8" name="Ellipse 7">
            <a:extLst>
              <a:ext uri="{FF2B5EF4-FFF2-40B4-BE49-F238E27FC236}">
                <a16:creationId xmlns:a16="http://schemas.microsoft.com/office/drawing/2014/main" id="{EA15CB3C-50CC-4F98-BE8E-FCA91B4C785A}"/>
              </a:ext>
            </a:extLst>
          </p:cNvPr>
          <p:cNvSpPr/>
          <p:nvPr/>
        </p:nvSpPr>
        <p:spPr>
          <a:xfrm>
            <a:off x="719403" y="3531051"/>
            <a:ext cx="672075" cy="4498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 name="Ellipse 8">
            <a:extLst>
              <a:ext uri="{FF2B5EF4-FFF2-40B4-BE49-F238E27FC236}">
                <a16:creationId xmlns:a16="http://schemas.microsoft.com/office/drawing/2014/main" id="{3EC5A1B9-2FA1-42AA-9F84-329DE11D2D96}"/>
              </a:ext>
            </a:extLst>
          </p:cNvPr>
          <p:cNvSpPr/>
          <p:nvPr/>
        </p:nvSpPr>
        <p:spPr>
          <a:xfrm>
            <a:off x="627397" y="2255996"/>
            <a:ext cx="1020235" cy="4498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0" name="Rectangle : coins arrondis 9">
            <a:extLst>
              <a:ext uri="{FF2B5EF4-FFF2-40B4-BE49-F238E27FC236}">
                <a16:creationId xmlns:a16="http://schemas.microsoft.com/office/drawing/2014/main" id="{4222DE86-5FC5-447C-B858-0D1BADC5B253}"/>
              </a:ext>
            </a:extLst>
          </p:cNvPr>
          <p:cNvSpPr/>
          <p:nvPr/>
        </p:nvSpPr>
        <p:spPr>
          <a:xfrm>
            <a:off x="1354452" y="2790347"/>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‘’Ajouter’’ une ‘’Garantie réelle’’</a:t>
            </a:r>
          </a:p>
        </p:txBody>
      </p:sp>
      <p:pic>
        <p:nvPicPr>
          <p:cNvPr id="12" name="Image 11">
            <a:extLst>
              <a:ext uri="{FF2B5EF4-FFF2-40B4-BE49-F238E27FC236}">
                <a16:creationId xmlns:a16="http://schemas.microsoft.com/office/drawing/2014/main" id="{44101680-C322-4290-8E50-D32D52F0ACFD}"/>
              </a:ext>
            </a:extLst>
          </p:cNvPr>
          <p:cNvPicPr>
            <a:picLocks noChangeAspect="1"/>
          </p:cNvPicPr>
          <p:nvPr/>
        </p:nvPicPr>
        <p:blipFill>
          <a:blip r:embed="rId3"/>
          <a:stretch>
            <a:fillRect/>
          </a:stretch>
        </p:blipFill>
        <p:spPr>
          <a:xfrm>
            <a:off x="3971724" y="4389107"/>
            <a:ext cx="6035277" cy="1899268"/>
          </a:xfrm>
          <a:prstGeom prst="rect">
            <a:avLst/>
          </a:prstGeom>
        </p:spPr>
      </p:pic>
      <p:sp>
        <p:nvSpPr>
          <p:cNvPr id="13" name="Rectangle : coins arrondis 12">
            <a:extLst>
              <a:ext uri="{FF2B5EF4-FFF2-40B4-BE49-F238E27FC236}">
                <a16:creationId xmlns:a16="http://schemas.microsoft.com/office/drawing/2014/main" id="{62DD3C8D-327E-4197-9E8A-642CB70CA058}"/>
              </a:ext>
            </a:extLst>
          </p:cNvPr>
          <p:cNvSpPr/>
          <p:nvPr/>
        </p:nvSpPr>
        <p:spPr>
          <a:xfrm>
            <a:off x="2226915" y="4958971"/>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Retenir ‘’Autres garanties’’</a:t>
            </a:r>
          </a:p>
        </p:txBody>
      </p:sp>
      <p:sp>
        <p:nvSpPr>
          <p:cNvPr id="14" name="Ellipse 13">
            <a:extLst>
              <a:ext uri="{FF2B5EF4-FFF2-40B4-BE49-F238E27FC236}">
                <a16:creationId xmlns:a16="http://schemas.microsoft.com/office/drawing/2014/main" id="{3B79633B-825C-4CDB-B123-8E26B71576CB}"/>
              </a:ext>
            </a:extLst>
          </p:cNvPr>
          <p:cNvSpPr/>
          <p:nvPr/>
        </p:nvSpPr>
        <p:spPr>
          <a:xfrm>
            <a:off x="5039883" y="5635873"/>
            <a:ext cx="1536171" cy="4047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911308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7E7FCA0D-7E65-4C05-839E-4CEBE9944FDC}"/>
              </a:ext>
            </a:extLst>
          </p:cNvPr>
          <p:cNvPicPr/>
          <p:nvPr/>
        </p:nvPicPr>
        <p:blipFill>
          <a:blip r:embed="rId2"/>
          <a:stretch>
            <a:fillRect/>
          </a:stretch>
        </p:blipFill>
        <p:spPr>
          <a:xfrm>
            <a:off x="815413" y="2160583"/>
            <a:ext cx="7680960" cy="3039533"/>
          </a:xfrm>
          <a:prstGeom prst="rect">
            <a:avLst/>
          </a:prstGeom>
        </p:spPr>
      </p:pic>
      <p:sp>
        <p:nvSpPr>
          <p:cNvPr id="2" name="Titre 1">
            <a:extLst>
              <a:ext uri="{FF2B5EF4-FFF2-40B4-BE49-F238E27FC236}">
                <a16:creationId xmlns:a16="http://schemas.microsoft.com/office/drawing/2014/main" id="{63554479-79D6-4790-AEA3-FE0FE7C2652C}"/>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4333DFD0-AB7A-4F22-AC7C-27A0B5E8BE2F}"/>
              </a:ext>
            </a:extLst>
          </p:cNvPr>
          <p:cNvSpPr>
            <a:spLocks noGrp="1"/>
          </p:cNvSpPr>
          <p:nvPr>
            <p:ph type="body" sz="quarter" idx="12"/>
          </p:nvPr>
        </p:nvSpPr>
        <p:spPr>
          <a:xfrm>
            <a:off x="1160253" y="1138544"/>
            <a:ext cx="10272131" cy="384043"/>
          </a:xfrm>
        </p:spPr>
        <p:txBody>
          <a:bodyPr/>
          <a:lstStyle/>
          <a:p>
            <a:r>
              <a:rPr lang="fr-FR" dirty="0">
                <a:solidFill>
                  <a:schemeClr val="tx1">
                    <a:lumMod val="75000"/>
                  </a:schemeClr>
                </a:solidFill>
              </a:rPr>
              <a:t>Concours DEFI non interfacé (Court terme ou MLT non interfacé) 2/2</a:t>
            </a:r>
          </a:p>
          <a:p>
            <a:endParaRPr lang="fr-FR" dirty="0">
              <a:solidFill>
                <a:schemeClr val="tx1">
                  <a:lumMod val="75000"/>
                </a:schemeClr>
              </a:solidFill>
            </a:endParaRPr>
          </a:p>
        </p:txBody>
      </p:sp>
      <p:sp>
        <p:nvSpPr>
          <p:cNvPr id="7" name="Rectangle : coins arrondis 6">
            <a:extLst>
              <a:ext uri="{FF2B5EF4-FFF2-40B4-BE49-F238E27FC236}">
                <a16:creationId xmlns:a16="http://schemas.microsoft.com/office/drawing/2014/main" id="{C321D3D1-9A61-41D9-A131-95DA8EA4D329}"/>
              </a:ext>
            </a:extLst>
          </p:cNvPr>
          <p:cNvSpPr/>
          <p:nvPr/>
        </p:nvSpPr>
        <p:spPr>
          <a:xfrm>
            <a:off x="4127782" y="1876382"/>
            <a:ext cx="2208245" cy="1044711"/>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Sélectionner ‘’Renonciation séparation patrimoine’’ </a:t>
            </a:r>
          </a:p>
        </p:txBody>
      </p:sp>
      <p:sp>
        <p:nvSpPr>
          <p:cNvPr id="8" name="Rectangle : coins arrondis 7">
            <a:extLst>
              <a:ext uri="{FF2B5EF4-FFF2-40B4-BE49-F238E27FC236}">
                <a16:creationId xmlns:a16="http://schemas.microsoft.com/office/drawing/2014/main" id="{7C5DF127-0FDF-4601-B838-0E2068AC04B7}"/>
              </a:ext>
            </a:extLst>
          </p:cNvPr>
          <p:cNvSpPr/>
          <p:nvPr/>
        </p:nvSpPr>
        <p:spPr>
          <a:xfrm>
            <a:off x="4895867" y="4581129"/>
            <a:ext cx="2400267" cy="1044711"/>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 montant de la renonciation peut être limité (selon procédure Etablissement)</a:t>
            </a:r>
          </a:p>
        </p:txBody>
      </p:sp>
      <p:cxnSp>
        <p:nvCxnSpPr>
          <p:cNvPr id="10" name="Connecteur droit avec flèche 9">
            <a:extLst>
              <a:ext uri="{FF2B5EF4-FFF2-40B4-BE49-F238E27FC236}">
                <a16:creationId xmlns:a16="http://schemas.microsoft.com/office/drawing/2014/main" id="{87E23AC7-5F68-45BC-9307-D2371F4EA20C}"/>
              </a:ext>
            </a:extLst>
          </p:cNvPr>
          <p:cNvCxnSpPr>
            <a:cxnSpLocks/>
          </p:cNvCxnSpPr>
          <p:nvPr/>
        </p:nvCxnSpPr>
        <p:spPr>
          <a:xfrm flipH="1" flipV="1">
            <a:off x="3902777" y="3429000"/>
            <a:ext cx="960107" cy="117976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a:extLst>
              <a:ext uri="{FF2B5EF4-FFF2-40B4-BE49-F238E27FC236}">
                <a16:creationId xmlns:a16="http://schemas.microsoft.com/office/drawing/2014/main" id="{0E57867A-06E7-447D-BC8D-FEB445496B28}"/>
              </a:ext>
            </a:extLst>
          </p:cNvPr>
          <p:cNvSpPr/>
          <p:nvPr/>
        </p:nvSpPr>
        <p:spPr>
          <a:xfrm>
            <a:off x="1679509" y="2900725"/>
            <a:ext cx="2112235" cy="265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158553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a:xfrm>
            <a:off x="1199456" y="1147505"/>
            <a:ext cx="10272131" cy="384043"/>
          </a:xfrm>
        </p:spPr>
        <p:txBody>
          <a:bodyPr/>
          <a:lstStyle/>
          <a:p>
            <a:r>
              <a:rPr lang="fr-FR" dirty="0">
                <a:solidFill>
                  <a:schemeClr val="tx1">
                    <a:lumMod val="75000"/>
                  </a:schemeClr>
                </a:solidFill>
              </a:rPr>
              <a:t>Dossiers DEFI interfacés avec MyCréditPro 1/2</a:t>
            </a:r>
          </a:p>
          <a:p>
            <a:endParaRPr lang="fr-FR" dirty="0">
              <a:solidFill>
                <a:schemeClr val="tx1">
                  <a:lumMod val="75000"/>
                </a:schemeClr>
              </a:solidFill>
            </a:endParaRPr>
          </a:p>
        </p:txBody>
      </p:sp>
      <p:sp>
        <p:nvSpPr>
          <p:cNvPr id="4" name="ZoneTexte 3">
            <a:extLst>
              <a:ext uri="{FF2B5EF4-FFF2-40B4-BE49-F238E27FC236}">
                <a16:creationId xmlns:a16="http://schemas.microsoft.com/office/drawing/2014/main" id="{BDB4DD93-6815-4D92-86CB-D8C4510ABAD9}"/>
              </a:ext>
            </a:extLst>
          </p:cNvPr>
          <p:cNvSpPr txBox="1"/>
          <p:nvPr/>
        </p:nvSpPr>
        <p:spPr>
          <a:xfrm>
            <a:off x="1199456" y="1497813"/>
            <a:ext cx="9793088" cy="4154984"/>
          </a:xfrm>
          <a:prstGeom prst="rect">
            <a:avLst/>
          </a:prstGeom>
          <a:noFill/>
        </p:spPr>
        <p:txBody>
          <a:bodyPr wrap="square" rtlCol="0">
            <a:spAutoFit/>
          </a:bodyPr>
          <a:lstStyle/>
          <a:p>
            <a:endParaRPr lang="fr-FR" sz="2400" b="1" dirty="0"/>
          </a:p>
          <a:p>
            <a:endParaRPr lang="fr-FR" sz="2400" dirty="0"/>
          </a:p>
          <a:p>
            <a:endParaRPr lang="fr-FR" sz="2400" dirty="0"/>
          </a:p>
          <a:p>
            <a:r>
              <a:rPr lang="fr-FR" sz="2400" dirty="0"/>
              <a:t>	</a:t>
            </a:r>
          </a:p>
          <a:p>
            <a:endParaRPr lang="fr-FR" sz="2400" dirty="0"/>
          </a:p>
          <a:p>
            <a:endParaRPr lang="fr-FR" sz="2400" dirty="0"/>
          </a:p>
          <a:p>
            <a:endParaRPr lang="fr-FR" sz="2400" dirty="0"/>
          </a:p>
          <a:p>
            <a:endParaRPr lang="fr-FR" sz="2400" dirty="0"/>
          </a:p>
          <a:p>
            <a:endParaRPr lang="fr-FR" sz="2400" dirty="0"/>
          </a:p>
          <a:p>
            <a:endParaRPr lang="fr-FR" sz="2400" dirty="0"/>
          </a:p>
          <a:p>
            <a:r>
              <a:rPr lang="fr-FR" sz="2400" dirty="0"/>
              <a:t>	</a:t>
            </a:r>
          </a:p>
        </p:txBody>
      </p:sp>
      <p:pic>
        <p:nvPicPr>
          <p:cNvPr id="5" name="Image 4">
            <a:extLst>
              <a:ext uri="{FF2B5EF4-FFF2-40B4-BE49-F238E27FC236}">
                <a16:creationId xmlns:a16="http://schemas.microsoft.com/office/drawing/2014/main" id="{F04FF642-381C-4D09-AAB6-C588B8479E94}"/>
              </a:ext>
            </a:extLst>
          </p:cNvPr>
          <p:cNvPicPr/>
          <p:nvPr/>
        </p:nvPicPr>
        <p:blipFill>
          <a:blip r:embed="rId2"/>
          <a:stretch>
            <a:fillRect/>
          </a:stretch>
        </p:blipFill>
        <p:spPr>
          <a:xfrm>
            <a:off x="527381" y="1558664"/>
            <a:ext cx="6624736" cy="3623773"/>
          </a:xfrm>
          <a:prstGeom prst="rect">
            <a:avLst/>
          </a:prstGeom>
        </p:spPr>
      </p:pic>
      <p:pic>
        <p:nvPicPr>
          <p:cNvPr id="6" name="Image 5">
            <a:extLst>
              <a:ext uri="{FF2B5EF4-FFF2-40B4-BE49-F238E27FC236}">
                <a16:creationId xmlns:a16="http://schemas.microsoft.com/office/drawing/2014/main" id="{A9E975D8-931E-410A-81B7-2F8BA174FC32}"/>
              </a:ext>
            </a:extLst>
          </p:cNvPr>
          <p:cNvPicPr/>
          <p:nvPr/>
        </p:nvPicPr>
        <p:blipFill>
          <a:blip r:embed="rId3"/>
          <a:stretch>
            <a:fillRect/>
          </a:stretch>
        </p:blipFill>
        <p:spPr>
          <a:xfrm>
            <a:off x="4271797" y="2660916"/>
            <a:ext cx="6144683" cy="2969497"/>
          </a:xfrm>
          <a:prstGeom prst="rect">
            <a:avLst/>
          </a:prstGeom>
        </p:spPr>
      </p:pic>
      <p:sp>
        <p:nvSpPr>
          <p:cNvPr id="7" name="Ellipse 6">
            <a:extLst>
              <a:ext uri="{FF2B5EF4-FFF2-40B4-BE49-F238E27FC236}">
                <a16:creationId xmlns:a16="http://schemas.microsoft.com/office/drawing/2014/main" id="{96AD77F1-1C49-4CFF-AAFF-D7049370850C}"/>
              </a:ext>
            </a:extLst>
          </p:cNvPr>
          <p:cNvSpPr/>
          <p:nvPr/>
        </p:nvSpPr>
        <p:spPr>
          <a:xfrm>
            <a:off x="815414" y="3044958"/>
            <a:ext cx="768085" cy="4800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Ellipse 7">
            <a:extLst>
              <a:ext uri="{FF2B5EF4-FFF2-40B4-BE49-F238E27FC236}">
                <a16:creationId xmlns:a16="http://schemas.microsoft.com/office/drawing/2014/main" id="{7A2FE997-7F7A-4438-A322-D00F6AEA9E53}"/>
              </a:ext>
            </a:extLst>
          </p:cNvPr>
          <p:cNvSpPr/>
          <p:nvPr/>
        </p:nvSpPr>
        <p:spPr>
          <a:xfrm>
            <a:off x="3029248" y="3188974"/>
            <a:ext cx="768085" cy="4800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 name="Rectangle : coins arrondis 8">
            <a:extLst>
              <a:ext uri="{FF2B5EF4-FFF2-40B4-BE49-F238E27FC236}">
                <a16:creationId xmlns:a16="http://schemas.microsoft.com/office/drawing/2014/main" id="{19AE6972-E5F0-4437-88FD-4C4859209EFF}"/>
              </a:ext>
            </a:extLst>
          </p:cNvPr>
          <p:cNvSpPr/>
          <p:nvPr/>
        </p:nvSpPr>
        <p:spPr>
          <a:xfrm>
            <a:off x="1251238" y="3893724"/>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‘’Ajouter’’ une ‘’Garantie’’</a:t>
            </a:r>
          </a:p>
        </p:txBody>
      </p:sp>
      <p:sp>
        <p:nvSpPr>
          <p:cNvPr id="10" name="Ellipse 9">
            <a:extLst>
              <a:ext uri="{FF2B5EF4-FFF2-40B4-BE49-F238E27FC236}">
                <a16:creationId xmlns:a16="http://schemas.microsoft.com/office/drawing/2014/main" id="{5A2FC1EC-C68C-44E9-82CE-C881BA736EF7}"/>
              </a:ext>
            </a:extLst>
          </p:cNvPr>
          <p:cNvSpPr/>
          <p:nvPr/>
        </p:nvSpPr>
        <p:spPr>
          <a:xfrm>
            <a:off x="4847861" y="4389106"/>
            <a:ext cx="1536171" cy="2641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 name="Rectangle : coins arrondis 10">
            <a:extLst>
              <a:ext uri="{FF2B5EF4-FFF2-40B4-BE49-F238E27FC236}">
                <a16:creationId xmlns:a16="http://schemas.microsoft.com/office/drawing/2014/main" id="{8861C6F1-B434-4E56-8DA4-5F632BEACC7D}"/>
              </a:ext>
            </a:extLst>
          </p:cNvPr>
          <p:cNvSpPr/>
          <p:nvPr/>
        </p:nvSpPr>
        <p:spPr>
          <a:xfrm>
            <a:off x="3766835" y="4844684"/>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Retenir ‘’Renonciation EI’’</a:t>
            </a:r>
          </a:p>
        </p:txBody>
      </p:sp>
    </p:spTree>
    <p:extLst>
      <p:ext uri="{BB962C8B-B14F-4D97-AF65-F5344CB8AC3E}">
        <p14:creationId xmlns:p14="http://schemas.microsoft.com/office/powerpoint/2010/main" val="1596634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358811CD-4A49-4876-BBEF-7AE02D569CCA}"/>
              </a:ext>
            </a:extLst>
          </p:cNvPr>
          <p:cNvPicPr/>
          <p:nvPr/>
        </p:nvPicPr>
        <p:blipFill>
          <a:blip r:embed="rId2"/>
          <a:stretch>
            <a:fillRect/>
          </a:stretch>
        </p:blipFill>
        <p:spPr>
          <a:xfrm>
            <a:off x="712840" y="1584228"/>
            <a:ext cx="6432715" cy="3870349"/>
          </a:xfrm>
          <a:prstGeom prst="rect">
            <a:avLst/>
          </a:prstGeom>
        </p:spPr>
      </p:pic>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a:xfrm>
            <a:off x="1019163" y="1138692"/>
            <a:ext cx="10272131" cy="384043"/>
          </a:xfrm>
        </p:spPr>
        <p:txBody>
          <a:bodyPr/>
          <a:lstStyle/>
          <a:p>
            <a:r>
              <a:rPr lang="fr-FR" dirty="0">
                <a:solidFill>
                  <a:schemeClr val="tx1">
                    <a:lumMod val="75000"/>
                  </a:schemeClr>
                </a:solidFill>
              </a:rPr>
              <a:t>Dossiers DEFI interfacés avec MyCréditPro 1/2</a:t>
            </a:r>
          </a:p>
          <a:p>
            <a:endParaRPr lang="fr-FR" dirty="0">
              <a:solidFill>
                <a:schemeClr val="tx1">
                  <a:lumMod val="75000"/>
                </a:schemeClr>
              </a:solidFill>
            </a:endParaRPr>
          </a:p>
        </p:txBody>
      </p:sp>
      <p:sp>
        <p:nvSpPr>
          <p:cNvPr id="7" name="Ellipse 6">
            <a:extLst>
              <a:ext uri="{FF2B5EF4-FFF2-40B4-BE49-F238E27FC236}">
                <a16:creationId xmlns:a16="http://schemas.microsoft.com/office/drawing/2014/main" id="{96AD77F1-1C49-4CFF-AAFF-D7049370850C}"/>
              </a:ext>
            </a:extLst>
          </p:cNvPr>
          <p:cNvSpPr/>
          <p:nvPr/>
        </p:nvSpPr>
        <p:spPr>
          <a:xfrm>
            <a:off x="1583499" y="2198074"/>
            <a:ext cx="1344149" cy="26906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Ellipse 7">
            <a:extLst>
              <a:ext uri="{FF2B5EF4-FFF2-40B4-BE49-F238E27FC236}">
                <a16:creationId xmlns:a16="http://schemas.microsoft.com/office/drawing/2014/main" id="{7A2FE997-7F7A-4438-A322-D00F6AEA9E53}"/>
              </a:ext>
            </a:extLst>
          </p:cNvPr>
          <p:cNvSpPr/>
          <p:nvPr/>
        </p:nvSpPr>
        <p:spPr>
          <a:xfrm>
            <a:off x="712840" y="4079202"/>
            <a:ext cx="2208245" cy="4800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 name="Rectangle : coins arrondis 12">
            <a:extLst>
              <a:ext uri="{FF2B5EF4-FFF2-40B4-BE49-F238E27FC236}">
                <a16:creationId xmlns:a16="http://schemas.microsoft.com/office/drawing/2014/main" id="{DCB4401E-C82E-412D-BFE6-070C300E82C8}"/>
              </a:ext>
            </a:extLst>
          </p:cNvPr>
          <p:cNvSpPr/>
          <p:nvPr/>
        </p:nvSpPr>
        <p:spPr>
          <a:xfrm>
            <a:off x="3088707" y="2222452"/>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Un seul objet à la garantie : ‘’Patrimoine’’</a:t>
            </a:r>
          </a:p>
        </p:txBody>
      </p:sp>
      <p:sp>
        <p:nvSpPr>
          <p:cNvPr id="14" name="Rectangle : coins arrondis 13">
            <a:extLst>
              <a:ext uri="{FF2B5EF4-FFF2-40B4-BE49-F238E27FC236}">
                <a16:creationId xmlns:a16="http://schemas.microsoft.com/office/drawing/2014/main" id="{5348A5A5-5236-4144-A920-37EDB66F9EA2}"/>
              </a:ext>
            </a:extLst>
          </p:cNvPr>
          <p:cNvSpPr/>
          <p:nvPr/>
        </p:nvSpPr>
        <p:spPr>
          <a:xfrm>
            <a:off x="4079776" y="3620215"/>
            <a:ext cx="5376597" cy="192266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rPr>
              <a:t>En cas de montant limité (voir procédure Etablissement), l’indiquer en commentaires ; </a:t>
            </a:r>
          </a:p>
          <a:p>
            <a:r>
              <a:rPr lang="fr-FR" sz="1333" b="1" i="1" dirty="0">
                <a:solidFill>
                  <a:schemeClr val="tx1"/>
                </a:solidFill>
              </a:rPr>
              <a:t>La zone ‘’Montant :’’ est prévue pour la valeur vénale qui n’est pas à renseigner</a:t>
            </a:r>
            <a:r>
              <a:rPr lang="fr-FR" sz="1333" b="1" dirty="0">
                <a:solidFill>
                  <a:schemeClr val="tx1"/>
                </a:solidFill>
              </a:rPr>
              <a:t>.</a:t>
            </a:r>
          </a:p>
          <a:p>
            <a:br>
              <a:rPr lang="fr-FR" sz="1600" b="1" dirty="0">
                <a:solidFill>
                  <a:schemeClr val="tx1"/>
                </a:solidFill>
              </a:rPr>
            </a:br>
            <a:r>
              <a:rPr lang="fr-FR" sz="1600" b="1" dirty="0">
                <a:solidFill>
                  <a:srgbClr val="C00000"/>
                </a:solidFill>
              </a:rPr>
              <a:t>L’éventuel montant limité devra être saisi manuellement dans MyCréditPro pour figurer sur le contrat et à terme sur l’acte de renonciation</a:t>
            </a:r>
          </a:p>
        </p:txBody>
      </p:sp>
    </p:spTree>
    <p:extLst>
      <p:ext uri="{BB962C8B-B14F-4D97-AF65-F5344CB8AC3E}">
        <p14:creationId xmlns:p14="http://schemas.microsoft.com/office/powerpoint/2010/main" val="2611484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p:txBody>
          <a:bodyPr/>
          <a:lstStyle/>
          <a:p>
            <a:r>
              <a:rPr lang="fr-FR" dirty="0">
                <a:solidFill>
                  <a:schemeClr val="tx1">
                    <a:lumMod val="75000"/>
                  </a:schemeClr>
                </a:solidFill>
              </a:rPr>
              <a:t>Restitutions dans DEFI</a:t>
            </a:r>
          </a:p>
        </p:txBody>
      </p:sp>
      <p:sp>
        <p:nvSpPr>
          <p:cNvPr id="4" name="ZoneTexte 3">
            <a:extLst>
              <a:ext uri="{FF2B5EF4-FFF2-40B4-BE49-F238E27FC236}">
                <a16:creationId xmlns:a16="http://schemas.microsoft.com/office/drawing/2014/main" id="{BDB4DD93-6815-4D92-86CB-D8C4510ABAD9}"/>
              </a:ext>
            </a:extLst>
          </p:cNvPr>
          <p:cNvSpPr txBox="1"/>
          <p:nvPr/>
        </p:nvSpPr>
        <p:spPr>
          <a:xfrm>
            <a:off x="1199456" y="1497813"/>
            <a:ext cx="9793088" cy="4154984"/>
          </a:xfrm>
          <a:prstGeom prst="rect">
            <a:avLst/>
          </a:prstGeom>
          <a:noFill/>
        </p:spPr>
        <p:txBody>
          <a:bodyPr wrap="square" rtlCol="0">
            <a:spAutoFit/>
          </a:bodyPr>
          <a:lstStyle/>
          <a:p>
            <a:endParaRPr lang="fr-FR" sz="2400" b="1" dirty="0"/>
          </a:p>
          <a:p>
            <a:endParaRPr lang="fr-FR" sz="2400" dirty="0"/>
          </a:p>
          <a:p>
            <a:endParaRPr lang="fr-FR" sz="2400" dirty="0"/>
          </a:p>
          <a:p>
            <a:r>
              <a:rPr lang="fr-FR" sz="2400" dirty="0"/>
              <a:t>	</a:t>
            </a:r>
          </a:p>
          <a:p>
            <a:endParaRPr lang="fr-FR" sz="2400" dirty="0"/>
          </a:p>
          <a:p>
            <a:endParaRPr lang="fr-FR" sz="2400" dirty="0"/>
          </a:p>
          <a:p>
            <a:endParaRPr lang="fr-FR" sz="2400" dirty="0"/>
          </a:p>
          <a:p>
            <a:endParaRPr lang="fr-FR" sz="2400" dirty="0"/>
          </a:p>
          <a:p>
            <a:endParaRPr lang="fr-FR" sz="2400" dirty="0"/>
          </a:p>
          <a:p>
            <a:endParaRPr lang="fr-FR" sz="2400" dirty="0"/>
          </a:p>
          <a:p>
            <a:r>
              <a:rPr lang="fr-FR" sz="2400" dirty="0"/>
              <a:t>	</a:t>
            </a:r>
          </a:p>
        </p:txBody>
      </p:sp>
      <p:pic>
        <p:nvPicPr>
          <p:cNvPr id="5" name="Image 4">
            <a:extLst>
              <a:ext uri="{FF2B5EF4-FFF2-40B4-BE49-F238E27FC236}">
                <a16:creationId xmlns:a16="http://schemas.microsoft.com/office/drawing/2014/main" id="{6A010D4E-B979-4D19-9C8C-E1742646F99E}"/>
              </a:ext>
            </a:extLst>
          </p:cNvPr>
          <p:cNvPicPr>
            <a:picLocks noChangeAspect="1"/>
          </p:cNvPicPr>
          <p:nvPr/>
        </p:nvPicPr>
        <p:blipFill>
          <a:blip r:embed="rId2"/>
          <a:stretch>
            <a:fillRect/>
          </a:stretch>
        </p:blipFill>
        <p:spPr>
          <a:xfrm>
            <a:off x="815413" y="1497813"/>
            <a:ext cx="7075987" cy="2112235"/>
          </a:xfrm>
          <a:prstGeom prst="rect">
            <a:avLst/>
          </a:prstGeom>
        </p:spPr>
      </p:pic>
      <p:sp>
        <p:nvSpPr>
          <p:cNvPr id="7" name="Rectangle : coins arrondis 6">
            <a:extLst>
              <a:ext uri="{FF2B5EF4-FFF2-40B4-BE49-F238E27FC236}">
                <a16:creationId xmlns:a16="http://schemas.microsoft.com/office/drawing/2014/main" id="{B4BFA59B-D5AF-47FB-8BF1-1EC6E42F5E0C}"/>
              </a:ext>
            </a:extLst>
          </p:cNvPr>
          <p:cNvSpPr/>
          <p:nvPr/>
        </p:nvSpPr>
        <p:spPr>
          <a:xfrm>
            <a:off x="7194416" y="1609071"/>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Restitution sur le concours</a:t>
            </a:r>
          </a:p>
        </p:txBody>
      </p:sp>
      <p:pic>
        <p:nvPicPr>
          <p:cNvPr id="8" name="Image 4">
            <a:extLst>
              <a:ext uri="{FF2B5EF4-FFF2-40B4-BE49-F238E27FC236}">
                <a16:creationId xmlns:a16="http://schemas.microsoft.com/office/drawing/2014/main" id="{62639915-54EF-47E9-ACE6-D50631A3F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5893" y="3610049"/>
            <a:ext cx="5942608" cy="2754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 coins arrondis 8">
            <a:extLst>
              <a:ext uri="{FF2B5EF4-FFF2-40B4-BE49-F238E27FC236}">
                <a16:creationId xmlns:a16="http://schemas.microsoft.com/office/drawing/2014/main" id="{2C39F88C-96E4-4292-A39B-F78F9BB47F9E}"/>
              </a:ext>
            </a:extLst>
          </p:cNvPr>
          <p:cNvSpPr/>
          <p:nvPr/>
        </p:nvSpPr>
        <p:spPr>
          <a:xfrm>
            <a:off x="3407702" y="4778153"/>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Exemple de restitution sur la note de synthèse</a:t>
            </a:r>
          </a:p>
        </p:txBody>
      </p:sp>
    </p:spTree>
    <p:extLst>
      <p:ext uri="{BB962C8B-B14F-4D97-AF65-F5344CB8AC3E}">
        <p14:creationId xmlns:p14="http://schemas.microsoft.com/office/powerpoint/2010/main" val="1388691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a:xfrm>
            <a:off x="1160253" y="1119632"/>
            <a:ext cx="10272131" cy="384043"/>
          </a:xfrm>
        </p:spPr>
        <p:txBody>
          <a:bodyPr/>
          <a:lstStyle/>
          <a:p>
            <a:r>
              <a:rPr lang="fr-FR" dirty="0">
                <a:solidFill>
                  <a:schemeClr val="tx1">
                    <a:lumMod val="75000"/>
                  </a:schemeClr>
                </a:solidFill>
              </a:rPr>
              <a:t>Dossiers MyCréditPro  1/2</a:t>
            </a:r>
          </a:p>
          <a:p>
            <a:endParaRPr lang="fr-FR" dirty="0">
              <a:solidFill>
                <a:schemeClr val="tx1">
                  <a:lumMod val="75000"/>
                </a:schemeClr>
              </a:solidFill>
            </a:endParaRPr>
          </a:p>
        </p:txBody>
      </p:sp>
      <p:pic>
        <p:nvPicPr>
          <p:cNvPr id="9" name="Image 8">
            <a:extLst>
              <a:ext uri="{FF2B5EF4-FFF2-40B4-BE49-F238E27FC236}">
                <a16:creationId xmlns:a16="http://schemas.microsoft.com/office/drawing/2014/main" id="{DDC7C557-BCC1-42C9-9A52-72796ED9C99B}"/>
              </a:ext>
            </a:extLst>
          </p:cNvPr>
          <p:cNvPicPr/>
          <p:nvPr/>
        </p:nvPicPr>
        <p:blipFill>
          <a:blip r:embed="rId2"/>
          <a:stretch>
            <a:fillRect/>
          </a:stretch>
        </p:blipFill>
        <p:spPr>
          <a:xfrm>
            <a:off x="685840" y="1412777"/>
            <a:ext cx="6144683" cy="3282952"/>
          </a:xfrm>
          <a:prstGeom prst="rect">
            <a:avLst/>
          </a:prstGeom>
        </p:spPr>
      </p:pic>
      <p:sp>
        <p:nvSpPr>
          <p:cNvPr id="10" name="Rectangle : coins arrondis 9">
            <a:extLst>
              <a:ext uri="{FF2B5EF4-FFF2-40B4-BE49-F238E27FC236}">
                <a16:creationId xmlns:a16="http://schemas.microsoft.com/office/drawing/2014/main" id="{87080449-8D32-40D8-ADD0-0CF53FA865A3}"/>
              </a:ext>
            </a:extLst>
          </p:cNvPr>
          <p:cNvSpPr/>
          <p:nvPr/>
        </p:nvSpPr>
        <p:spPr>
          <a:xfrm>
            <a:off x="3756660" y="2153537"/>
            <a:ext cx="2162053" cy="985295"/>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Dans l’écran ‘’Ajouter une garantie’’, retenir ‘’Renonciation EI’’</a:t>
            </a:r>
          </a:p>
        </p:txBody>
      </p:sp>
      <p:pic>
        <p:nvPicPr>
          <p:cNvPr id="13" name="Image 12">
            <a:extLst>
              <a:ext uri="{FF2B5EF4-FFF2-40B4-BE49-F238E27FC236}">
                <a16:creationId xmlns:a16="http://schemas.microsoft.com/office/drawing/2014/main" id="{F4A3F8C8-D228-449D-858D-68CA0F39DE71}"/>
              </a:ext>
            </a:extLst>
          </p:cNvPr>
          <p:cNvPicPr/>
          <p:nvPr/>
        </p:nvPicPr>
        <p:blipFill>
          <a:blip r:embed="rId3"/>
          <a:stretch>
            <a:fillRect/>
          </a:stretch>
        </p:blipFill>
        <p:spPr>
          <a:xfrm>
            <a:off x="4182101" y="3429000"/>
            <a:ext cx="7234363" cy="3143149"/>
          </a:xfrm>
          <a:prstGeom prst="rect">
            <a:avLst/>
          </a:prstGeom>
        </p:spPr>
      </p:pic>
      <p:sp>
        <p:nvSpPr>
          <p:cNvPr id="12" name="Rectangle : coins arrondis 11">
            <a:extLst>
              <a:ext uri="{FF2B5EF4-FFF2-40B4-BE49-F238E27FC236}">
                <a16:creationId xmlns:a16="http://schemas.microsoft.com/office/drawing/2014/main" id="{97675477-B28B-4C4B-AA8D-301300D7221B}"/>
              </a:ext>
            </a:extLst>
          </p:cNvPr>
          <p:cNvSpPr/>
          <p:nvPr/>
        </p:nvSpPr>
        <p:spPr>
          <a:xfrm>
            <a:off x="7799283" y="5812611"/>
            <a:ext cx="2162053" cy="759539"/>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Un seul objet à la garantie : ‘’Patrimoine’’</a:t>
            </a:r>
          </a:p>
        </p:txBody>
      </p:sp>
      <p:sp>
        <p:nvSpPr>
          <p:cNvPr id="14" name="Rectangle : coins arrondis 13">
            <a:extLst>
              <a:ext uri="{FF2B5EF4-FFF2-40B4-BE49-F238E27FC236}">
                <a16:creationId xmlns:a16="http://schemas.microsoft.com/office/drawing/2014/main" id="{F8E6E462-CFCB-4A28-94BE-EB7A49E981D8}"/>
              </a:ext>
            </a:extLst>
          </p:cNvPr>
          <p:cNvSpPr/>
          <p:nvPr/>
        </p:nvSpPr>
        <p:spPr>
          <a:xfrm>
            <a:off x="6830523" y="4112727"/>
            <a:ext cx="2400267" cy="1044711"/>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 montant de la renonciation peut être limité (selon procédure Etablissement)</a:t>
            </a:r>
          </a:p>
        </p:txBody>
      </p:sp>
      <p:cxnSp>
        <p:nvCxnSpPr>
          <p:cNvPr id="15" name="Connecteur droit avec flèche 14">
            <a:extLst>
              <a:ext uri="{FF2B5EF4-FFF2-40B4-BE49-F238E27FC236}">
                <a16:creationId xmlns:a16="http://schemas.microsoft.com/office/drawing/2014/main" id="{2F703108-6717-4012-B4C3-E9DDDBEEBC5C}"/>
              </a:ext>
            </a:extLst>
          </p:cNvPr>
          <p:cNvCxnSpPr/>
          <p:nvPr/>
        </p:nvCxnSpPr>
        <p:spPr>
          <a:xfrm flipH="1">
            <a:off x="6192011" y="4791742"/>
            <a:ext cx="576064" cy="60774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922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18F5FA-FA58-48A7-BFD2-93FC8A806115}"/>
              </a:ext>
            </a:extLst>
          </p:cNvPr>
          <p:cNvSpPr>
            <a:spLocks noGrp="1"/>
          </p:cNvSpPr>
          <p:nvPr>
            <p:ph type="title"/>
          </p:nvPr>
        </p:nvSpPr>
        <p:spPr/>
        <p:txBody>
          <a:bodyPr/>
          <a:lstStyle/>
          <a:p>
            <a:r>
              <a:rPr lang="fr-FR" dirty="0"/>
              <a:t>Saisie de la garantie</a:t>
            </a:r>
          </a:p>
        </p:txBody>
      </p:sp>
      <p:sp>
        <p:nvSpPr>
          <p:cNvPr id="3" name="Espace réservé du texte 2">
            <a:extLst>
              <a:ext uri="{FF2B5EF4-FFF2-40B4-BE49-F238E27FC236}">
                <a16:creationId xmlns:a16="http://schemas.microsoft.com/office/drawing/2014/main" id="{DB6DDC7D-8674-4891-91BA-CB41105D778B}"/>
              </a:ext>
            </a:extLst>
          </p:cNvPr>
          <p:cNvSpPr>
            <a:spLocks noGrp="1"/>
          </p:cNvSpPr>
          <p:nvPr>
            <p:ph type="body" sz="quarter" idx="12"/>
          </p:nvPr>
        </p:nvSpPr>
        <p:spPr/>
        <p:txBody>
          <a:bodyPr/>
          <a:lstStyle/>
          <a:p>
            <a:r>
              <a:rPr lang="fr-FR" dirty="0">
                <a:solidFill>
                  <a:schemeClr val="tx1">
                    <a:lumMod val="75000"/>
                  </a:schemeClr>
                </a:solidFill>
              </a:rPr>
              <a:t>Dossiers DEFI interfacés avec MyCréditPro  2/2</a:t>
            </a:r>
          </a:p>
        </p:txBody>
      </p:sp>
      <p:pic>
        <p:nvPicPr>
          <p:cNvPr id="5" name="Image 4">
            <a:extLst>
              <a:ext uri="{FF2B5EF4-FFF2-40B4-BE49-F238E27FC236}">
                <a16:creationId xmlns:a16="http://schemas.microsoft.com/office/drawing/2014/main" id="{90BC14C5-723E-4C4D-B2FC-28A578A9C169}"/>
              </a:ext>
            </a:extLst>
          </p:cNvPr>
          <p:cNvPicPr/>
          <p:nvPr/>
        </p:nvPicPr>
        <p:blipFill>
          <a:blip r:embed="rId2"/>
          <a:stretch>
            <a:fillRect/>
          </a:stretch>
        </p:blipFill>
        <p:spPr>
          <a:xfrm>
            <a:off x="287301" y="1632504"/>
            <a:ext cx="7680960" cy="1584960"/>
          </a:xfrm>
          <a:prstGeom prst="rect">
            <a:avLst/>
          </a:prstGeom>
        </p:spPr>
      </p:pic>
      <p:sp>
        <p:nvSpPr>
          <p:cNvPr id="6" name="Rectangle : coins arrondis 5">
            <a:extLst>
              <a:ext uri="{FF2B5EF4-FFF2-40B4-BE49-F238E27FC236}">
                <a16:creationId xmlns:a16="http://schemas.microsoft.com/office/drawing/2014/main" id="{36C23799-9B84-4A4D-9943-F3BF4CACE227}"/>
              </a:ext>
            </a:extLst>
          </p:cNvPr>
          <p:cNvSpPr/>
          <p:nvPr/>
        </p:nvSpPr>
        <p:spPr>
          <a:xfrm>
            <a:off x="2639616" y="1472134"/>
            <a:ext cx="2976331" cy="1009353"/>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En gestion administrative, compléter les caractéristiques de la garantie</a:t>
            </a:r>
          </a:p>
        </p:txBody>
      </p:sp>
      <p:sp>
        <p:nvSpPr>
          <p:cNvPr id="9" name="Rectangle : coins arrondis 8">
            <a:extLst>
              <a:ext uri="{FF2B5EF4-FFF2-40B4-BE49-F238E27FC236}">
                <a16:creationId xmlns:a16="http://schemas.microsoft.com/office/drawing/2014/main" id="{C7E3F4C3-FFBB-41C1-B163-3C0B97127BDF}"/>
              </a:ext>
            </a:extLst>
          </p:cNvPr>
          <p:cNvSpPr/>
          <p:nvPr/>
        </p:nvSpPr>
        <p:spPr>
          <a:xfrm>
            <a:off x="2013823" y="4601514"/>
            <a:ext cx="2976331" cy="1452753"/>
          </a:xfrm>
          <a:prstGeom prst="roundRect">
            <a:avLst/>
          </a:prstGeom>
          <a:solidFill>
            <a:schemeClr val="tx1">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Renseigner les caractéristiques obligatoires de la garantie du masque de saisie.</a:t>
            </a:r>
            <a:br>
              <a:rPr lang="fr-FR" sz="1600" b="1" dirty="0">
                <a:solidFill>
                  <a:schemeClr val="tx1"/>
                </a:solidFill>
              </a:rPr>
            </a:br>
            <a:br>
              <a:rPr lang="fr-FR" sz="1600" b="1" dirty="0">
                <a:solidFill>
                  <a:schemeClr val="tx1"/>
                </a:solidFill>
              </a:rPr>
            </a:br>
            <a:r>
              <a:rPr lang="fr-FR" sz="1600" b="1" dirty="0">
                <a:solidFill>
                  <a:schemeClr val="tx1"/>
                </a:solidFill>
              </a:rPr>
              <a:t>Accorder la garantie</a:t>
            </a:r>
          </a:p>
        </p:txBody>
      </p:sp>
      <p:pic>
        <p:nvPicPr>
          <p:cNvPr id="10" name="Image 9">
            <a:extLst>
              <a:ext uri="{FF2B5EF4-FFF2-40B4-BE49-F238E27FC236}">
                <a16:creationId xmlns:a16="http://schemas.microsoft.com/office/drawing/2014/main" id="{34E39438-6766-4862-B334-0425CAB8CA06}"/>
              </a:ext>
            </a:extLst>
          </p:cNvPr>
          <p:cNvPicPr>
            <a:picLocks noChangeAspect="1"/>
          </p:cNvPicPr>
          <p:nvPr/>
        </p:nvPicPr>
        <p:blipFill>
          <a:blip r:embed="rId3"/>
          <a:stretch>
            <a:fillRect/>
          </a:stretch>
        </p:blipFill>
        <p:spPr>
          <a:xfrm>
            <a:off x="5039883" y="3088646"/>
            <a:ext cx="5646363" cy="3685671"/>
          </a:xfrm>
          <a:prstGeom prst="rect">
            <a:avLst/>
          </a:prstGeom>
        </p:spPr>
      </p:pic>
      <p:sp>
        <p:nvSpPr>
          <p:cNvPr id="11" name="Signe de multiplication 10">
            <a:extLst>
              <a:ext uri="{FF2B5EF4-FFF2-40B4-BE49-F238E27FC236}">
                <a16:creationId xmlns:a16="http://schemas.microsoft.com/office/drawing/2014/main" id="{DB444B14-428B-4217-97F3-C0FD5FFC72D5}"/>
              </a:ext>
            </a:extLst>
          </p:cNvPr>
          <p:cNvSpPr/>
          <p:nvPr/>
        </p:nvSpPr>
        <p:spPr>
          <a:xfrm>
            <a:off x="5728536" y="3964734"/>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 name="Signe de multiplication 12">
            <a:extLst>
              <a:ext uri="{FF2B5EF4-FFF2-40B4-BE49-F238E27FC236}">
                <a16:creationId xmlns:a16="http://schemas.microsoft.com/office/drawing/2014/main" id="{2D0EC4FD-5E16-4EE4-944E-5CD7CF23B64F}"/>
              </a:ext>
            </a:extLst>
          </p:cNvPr>
          <p:cNvSpPr/>
          <p:nvPr/>
        </p:nvSpPr>
        <p:spPr>
          <a:xfrm>
            <a:off x="9456373" y="3921830"/>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Signe de multiplication 13">
            <a:extLst>
              <a:ext uri="{FF2B5EF4-FFF2-40B4-BE49-F238E27FC236}">
                <a16:creationId xmlns:a16="http://schemas.microsoft.com/office/drawing/2014/main" id="{22473194-998F-4A80-94FC-3C3A7864C51F}"/>
              </a:ext>
            </a:extLst>
          </p:cNvPr>
          <p:cNvSpPr/>
          <p:nvPr/>
        </p:nvSpPr>
        <p:spPr>
          <a:xfrm>
            <a:off x="5728536" y="4113851"/>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5" name="Signe de multiplication 14">
            <a:extLst>
              <a:ext uri="{FF2B5EF4-FFF2-40B4-BE49-F238E27FC236}">
                <a16:creationId xmlns:a16="http://schemas.microsoft.com/office/drawing/2014/main" id="{A37C047A-8533-4C05-9377-D96F3B3D0B52}"/>
              </a:ext>
            </a:extLst>
          </p:cNvPr>
          <p:cNvSpPr/>
          <p:nvPr/>
        </p:nvSpPr>
        <p:spPr>
          <a:xfrm>
            <a:off x="5999989" y="4833467"/>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Signe de multiplication 15">
            <a:extLst>
              <a:ext uri="{FF2B5EF4-FFF2-40B4-BE49-F238E27FC236}">
                <a16:creationId xmlns:a16="http://schemas.microsoft.com/office/drawing/2014/main" id="{B26AE259-8277-4E1D-88C6-F9C79D6B4D97}"/>
              </a:ext>
            </a:extLst>
          </p:cNvPr>
          <p:cNvSpPr/>
          <p:nvPr/>
        </p:nvSpPr>
        <p:spPr>
          <a:xfrm>
            <a:off x="5996468" y="5000495"/>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7" name="Signe de multiplication 16">
            <a:extLst>
              <a:ext uri="{FF2B5EF4-FFF2-40B4-BE49-F238E27FC236}">
                <a16:creationId xmlns:a16="http://schemas.microsoft.com/office/drawing/2014/main" id="{5663A7BF-D11C-4784-8CA4-A913A3595F0D}"/>
              </a:ext>
            </a:extLst>
          </p:cNvPr>
          <p:cNvSpPr/>
          <p:nvPr/>
        </p:nvSpPr>
        <p:spPr>
          <a:xfrm>
            <a:off x="5581071" y="5368750"/>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8" name="Signe de multiplication 17">
            <a:extLst>
              <a:ext uri="{FF2B5EF4-FFF2-40B4-BE49-F238E27FC236}">
                <a16:creationId xmlns:a16="http://schemas.microsoft.com/office/drawing/2014/main" id="{B8F4079C-E481-43CB-8FB9-A293E8189C9A}"/>
              </a:ext>
            </a:extLst>
          </p:cNvPr>
          <p:cNvSpPr/>
          <p:nvPr/>
        </p:nvSpPr>
        <p:spPr>
          <a:xfrm>
            <a:off x="8592277" y="5354868"/>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9" name="Signe de multiplication 18">
            <a:extLst>
              <a:ext uri="{FF2B5EF4-FFF2-40B4-BE49-F238E27FC236}">
                <a16:creationId xmlns:a16="http://schemas.microsoft.com/office/drawing/2014/main" id="{8B2902E0-6CB8-4FDD-A48D-A99E6E2D1510}"/>
              </a:ext>
            </a:extLst>
          </p:cNvPr>
          <p:cNvSpPr/>
          <p:nvPr/>
        </p:nvSpPr>
        <p:spPr>
          <a:xfrm>
            <a:off x="5776541" y="5486911"/>
            <a:ext cx="96011" cy="192021"/>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0" name="Ellipse 19">
            <a:extLst>
              <a:ext uri="{FF2B5EF4-FFF2-40B4-BE49-F238E27FC236}">
                <a16:creationId xmlns:a16="http://schemas.microsoft.com/office/drawing/2014/main" id="{7D6C2DCB-9C12-4964-8591-AA80D97F88C2}"/>
              </a:ext>
            </a:extLst>
          </p:cNvPr>
          <p:cNvSpPr/>
          <p:nvPr/>
        </p:nvSpPr>
        <p:spPr>
          <a:xfrm>
            <a:off x="5639632" y="6151557"/>
            <a:ext cx="1344149" cy="26906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4" name="Rectangle : coins arrondis 3">
            <a:extLst>
              <a:ext uri="{FF2B5EF4-FFF2-40B4-BE49-F238E27FC236}">
                <a16:creationId xmlns:a16="http://schemas.microsoft.com/office/drawing/2014/main" id="{34ED8D63-2E1B-41C2-9994-6296FA5DE8CE}"/>
              </a:ext>
            </a:extLst>
          </p:cNvPr>
          <p:cNvSpPr/>
          <p:nvPr/>
        </p:nvSpPr>
        <p:spPr>
          <a:xfrm>
            <a:off x="8880310" y="4601513"/>
            <a:ext cx="1855665" cy="59100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33" dirty="0">
                <a:solidFill>
                  <a:schemeClr val="tx1"/>
                </a:solidFill>
              </a:rPr>
              <a:t>Une valeur vénale doit  techniquement être renseignée mais n’est pas exploitée.  </a:t>
            </a:r>
          </a:p>
        </p:txBody>
      </p:sp>
    </p:spTree>
    <p:extLst>
      <p:ext uri="{BB962C8B-B14F-4D97-AF65-F5344CB8AC3E}">
        <p14:creationId xmlns:p14="http://schemas.microsoft.com/office/powerpoint/2010/main" val="1638185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07</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pPr lvl="0">
              <a:spcBef>
                <a:spcPts val="0"/>
              </a:spcBef>
              <a:spcAft>
                <a:spcPts val="600"/>
              </a:spcAft>
              <a:buClr>
                <a:srgbClr val="B24388"/>
              </a:buClr>
            </a:pPr>
            <a:r>
              <a:rPr lang="fr-FR" sz="2400" kern="0" dirty="0">
                <a:solidFill>
                  <a:schemeClr val="tx1">
                    <a:lumMod val="75000"/>
                  </a:schemeClr>
                </a:solidFill>
                <a:cs typeface="Arial" panose="020B0604020202020204" pitchFamily="34" charset="0"/>
                <a:sym typeface="Arial"/>
              </a:rPr>
              <a:t>Synthèse de la réforme des Indépendants</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35</a:t>
            </a:fld>
            <a:endParaRPr lang="fr-FR" dirty="0"/>
          </a:p>
        </p:txBody>
      </p:sp>
    </p:spTree>
    <p:extLst>
      <p:ext uri="{BB962C8B-B14F-4D97-AF65-F5344CB8AC3E}">
        <p14:creationId xmlns:p14="http://schemas.microsoft.com/office/powerpoint/2010/main" val="309629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0B6B73-2656-4C1E-8470-4993F7D2DADE}"/>
              </a:ext>
            </a:extLst>
          </p:cNvPr>
          <p:cNvSpPr>
            <a:spLocks noGrp="1"/>
          </p:cNvSpPr>
          <p:nvPr>
            <p:ph type="title"/>
          </p:nvPr>
        </p:nvSpPr>
        <p:spPr>
          <a:xfrm>
            <a:off x="584392" y="479218"/>
            <a:ext cx="10800000" cy="719227"/>
          </a:xfrm>
        </p:spPr>
        <p:txBody>
          <a:bodyPr/>
          <a:lstStyle/>
          <a:p>
            <a:r>
              <a:rPr lang="fr-FR" sz="2400" dirty="0"/>
              <a:t>Le plan indépendants 2022</a:t>
            </a:r>
            <a:br>
              <a:rPr lang="fr-FR" sz="2400" dirty="0"/>
            </a:br>
            <a:endParaRPr lang="fr-FR" dirty="0"/>
          </a:p>
        </p:txBody>
      </p:sp>
      <p:pic>
        <p:nvPicPr>
          <p:cNvPr id="45" name="Image 44">
            <a:extLst>
              <a:ext uri="{FF2B5EF4-FFF2-40B4-BE49-F238E27FC236}">
                <a16:creationId xmlns:a16="http://schemas.microsoft.com/office/drawing/2014/main" id="{D0604F2A-A172-4510-BA07-E2319A771D95}"/>
              </a:ext>
            </a:extLst>
          </p:cNvPr>
          <p:cNvPicPr>
            <a:picLocks noChangeAspect="1"/>
          </p:cNvPicPr>
          <p:nvPr/>
        </p:nvPicPr>
        <p:blipFill>
          <a:blip r:embed="rId2" cstate="print">
            <a:duotone>
              <a:srgbClr val="E92147">
                <a:shade val="45000"/>
                <a:satMod val="135000"/>
              </a:srgb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21180748">
            <a:off x="93033" y="5439509"/>
            <a:ext cx="955371" cy="82709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DEE23689-1FD2-49A5-9971-B8E561017069}"/>
              </a:ext>
            </a:extLst>
          </p:cNvPr>
          <p:cNvSpPr/>
          <p:nvPr/>
        </p:nvSpPr>
        <p:spPr>
          <a:xfrm>
            <a:off x="941689" y="1104760"/>
            <a:ext cx="6736862" cy="369332"/>
          </a:xfrm>
          <a:prstGeom prst="rect">
            <a:avLst/>
          </a:prstGeom>
        </p:spPr>
        <p:txBody>
          <a:bodyPr wrap="square">
            <a:spAutoFit/>
          </a:bodyPr>
          <a:lstStyle/>
          <a:p>
            <a:r>
              <a:rPr lang="fr-FR" b="1" dirty="0"/>
              <a:t>En synthèse que retenir ?</a:t>
            </a:r>
          </a:p>
        </p:txBody>
      </p:sp>
      <p:sp>
        <p:nvSpPr>
          <p:cNvPr id="11" name="Espace réservé du numéro de diapositive 7">
            <a:extLst>
              <a:ext uri="{FF2B5EF4-FFF2-40B4-BE49-F238E27FC236}">
                <a16:creationId xmlns:a16="http://schemas.microsoft.com/office/drawing/2014/main" id="{C062C48E-4761-452E-BD9F-6F317646C995}"/>
              </a:ext>
            </a:extLst>
          </p:cNvPr>
          <p:cNvSpPr txBox="1">
            <a:spLocks/>
          </p:cNvSpPr>
          <p:nvPr/>
        </p:nvSpPr>
        <p:spPr>
          <a:xfrm>
            <a:off x="5736000" y="6477000"/>
            <a:ext cx="720000" cy="252000"/>
          </a:xfrm>
          <a:prstGeom prst="rect">
            <a:avLst/>
          </a:prstGeom>
        </p:spPr>
        <p:txBody>
          <a:bodyPr vert="horz" lIns="91440" tIns="45720" rIns="91440" bIns="45720" rtlCol="0" anchor="ctr">
            <a:normAutofit fontScale="92500" lnSpcReduction="20000"/>
          </a:bodyPr>
          <a:lstStyle>
            <a:lvl1pPr marL="0" indent="0" algn="l" defTabSz="914400" rtl="0" eaLnBrk="1" latinLnBrk="0" hangingPunct="1">
              <a:lnSpc>
                <a:spcPct val="100000"/>
              </a:lnSpc>
              <a:spcBef>
                <a:spcPts val="1500"/>
              </a:spcBef>
              <a:buFont typeface="Arial" panose="020B0604020202020204" pitchFamily="34" charset="0"/>
              <a:buNone/>
              <a:defRPr sz="1900" b="1" kern="1200" baseline="0">
                <a:solidFill>
                  <a:schemeClr val="tx1">
                    <a:lumMod val="75000"/>
                    <a:lumOff val="25000"/>
                  </a:schemeClr>
                </a:solidFill>
                <a:latin typeface="Montserrat Black" panose="00000A00000000000000" pitchFamily="2"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buFontTx/>
              <a:buNone/>
              <a:defRPr/>
            </a:pPr>
            <a:fld id="{975A587B-5814-4D9B-9598-FE9CB954CB01}" type="slidenum">
              <a:rPr lang="fr-FR" sz="1300" smtClean="0">
                <a:solidFill>
                  <a:srgbClr val="D7000F"/>
                </a:solidFill>
                <a:latin typeface="Arial" panose="020B0604020202020204"/>
              </a:rPr>
              <a:pPr algn="ctr">
                <a:spcBef>
                  <a:spcPts val="0"/>
                </a:spcBef>
                <a:buFontTx/>
                <a:buNone/>
                <a:defRPr/>
              </a:pPr>
              <a:t>36</a:t>
            </a:fld>
            <a:endParaRPr lang="fr-FR" sz="1300">
              <a:solidFill>
                <a:srgbClr val="D7000F"/>
              </a:solidFill>
              <a:latin typeface="Arial" panose="020B0604020202020204"/>
            </a:endParaRPr>
          </a:p>
        </p:txBody>
      </p:sp>
      <p:sp>
        <p:nvSpPr>
          <p:cNvPr id="3" name="ZoneTexte 2">
            <a:extLst>
              <a:ext uri="{FF2B5EF4-FFF2-40B4-BE49-F238E27FC236}">
                <a16:creationId xmlns:a16="http://schemas.microsoft.com/office/drawing/2014/main" id="{998FFEEF-DD0E-4E91-A29D-8C076CB102DC}"/>
              </a:ext>
            </a:extLst>
          </p:cNvPr>
          <p:cNvSpPr txBox="1"/>
          <p:nvPr/>
        </p:nvSpPr>
        <p:spPr>
          <a:xfrm>
            <a:off x="1207344" y="1819595"/>
            <a:ext cx="10497312" cy="4308872"/>
          </a:xfrm>
          <a:prstGeom prst="rect">
            <a:avLst/>
          </a:prstGeom>
          <a:noFill/>
        </p:spPr>
        <p:txBody>
          <a:bodyPr wrap="square" rtlCol="0">
            <a:spAutoFit/>
          </a:bodyPr>
          <a:lstStyle/>
          <a:p>
            <a:pPr marL="342900" indent="-342900">
              <a:buFont typeface="+mj-lt"/>
              <a:buAutoNum type="arabicPeriod"/>
            </a:pPr>
            <a:r>
              <a:rPr lang="fr-FR" sz="1300" dirty="0">
                <a:solidFill>
                  <a:schemeClr val="bg2"/>
                </a:solidFill>
              </a:rPr>
              <a:t>Attention, pour les EI crées à partir du 15/05 , obligation de mentionner à la main dans l’intitulé du compte « EI » ou « Entrepreneur Individuel » devant le nom du client.</a:t>
            </a:r>
          </a:p>
          <a:p>
            <a:pPr marL="342900" indent="-342900">
              <a:buFont typeface="+mj-lt"/>
              <a:buAutoNum type="arabicPeriod"/>
            </a:pPr>
            <a:endParaRPr lang="fr-FR" sz="1300" dirty="0"/>
          </a:p>
          <a:p>
            <a:pPr marL="342900" indent="-342900">
              <a:buFont typeface="+mj-lt"/>
              <a:buAutoNum type="arabicPeriod"/>
            </a:pPr>
            <a:r>
              <a:rPr lang="fr-FR" sz="1300" dirty="0"/>
              <a:t>En cas de défaillance, le patrimoine personnel des entrepreneurs individuels devient insaisissable pour </a:t>
            </a:r>
            <a:r>
              <a:rPr lang="fr-FR" sz="1300" b="1" dirty="0"/>
              <a:t>les nouveaux </a:t>
            </a:r>
            <a:r>
              <a:rPr lang="fr-FR" sz="1300" dirty="0"/>
              <a:t>financements octroyés à partir du 15 mai 2022.</a:t>
            </a:r>
          </a:p>
          <a:p>
            <a:pPr marL="342900" indent="-342900">
              <a:buFont typeface="+mj-lt"/>
              <a:buAutoNum type="arabicPeriod"/>
            </a:pPr>
            <a:endParaRPr lang="fr-FR" sz="1300" dirty="0"/>
          </a:p>
          <a:p>
            <a:pPr marL="342900" indent="-342900">
              <a:buFont typeface="+mj-lt"/>
              <a:buAutoNum type="arabicPeriod"/>
            </a:pPr>
            <a:r>
              <a:rPr lang="fr-FR" sz="1300" dirty="0"/>
              <a:t>Une demande de renonciation à la séparation du patrimoine reste possible dans certains cas spécifiques mais l’usage doit être conforme à l’esprit de la loi. </a:t>
            </a:r>
            <a:r>
              <a:rPr lang="fr-FR" sz="1300" dirty="0">
                <a:solidFill>
                  <a:schemeClr val="bg2"/>
                </a:solidFill>
              </a:rPr>
              <a:t>Attention au risque d’image </a:t>
            </a:r>
            <a:r>
              <a:rPr lang="fr-FR" sz="1300" dirty="0"/>
              <a:t>suite à des recours plus systématiques de cette demande. (</a:t>
            </a:r>
            <a:r>
              <a:rPr lang="fr-FR" sz="1300" i="1" kern="0" dirty="0">
                <a:solidFill>
                  <a:srgbClr val="000000"/>
                </a:solidFill>
                <a:latin typeface="Univers"/>
                <a:cs typeface="Arial"/>
                <a:sym typeface="Arial"/>
              </a:rPr>
              <a:t>Mission parlementaire d’observation sur les modalités de mise en œuvre de la Loi par les banques sur les deux années qui suivront son entrée en vigueur)</a:t>
            </a:r>
          </a:p>
          <a:p>
            <a:pPr marL="342900" indent="-342900">
              <a:buFont typeface="+mj-lt"/>
              <a:buAutoNum type="arabicPeriod"/>
            </a:pPr>
            <a:endParaRPr lang="fr-FR" sz="1300" i="1" kern="0" dirty="0">
              <a:solidFill>
                <a:srgbClr val="000000"/>
              </a:solidFill>
              <a:latin typeface="Univers"/>
              <a:cs typeface="Arial"/>
              <a:sym typeface="Arial"/>
            </a:endParaRPr>
          </a:p>
          <a:p>
            <a:pPr marL="342900" indent="-342900">
              <a:buFont typeface="+mj-lt"/>
              <a:buAutoNum type="arabicPeriod"/>
            </a:pPr>
            <a:r>
              <a:rPr lang="fr-FR" sz="1300" kern="0" dirty="0">
                <a:solidFill>
                  <a:srgbClr val="000000"/>
                </a:solidFill>
                <a:latin typeface="Univers"/>
                <a:cs typeface="Arial"/>
                <a:sym typeface="Arial"/>
              </a:rPr>
              <a:t>L’impact en terme de risque reste limité : notre analyse portant essentiellement sur l’activité professionnelles de l’EI. </a:t>
            </a:r>
          </a:p>
          <a:p>
            <a:pPr marL="342900" indent="-342900">
              <a:buFont typeface="+mj-lt"/>
              <a:buAutoNum type="arabicPeriod"/>
            </a:pPr>
            <a:endParaRPr lang="fr-FR" sz="1300" kern="0" dirty="0">
              <a:solidFill>
                <a:srgbClr val="000000"/>
              </a:solidFill>
              <a:latin typeface="Univers"/>
              <a:cs typeface="Arial"/>
              <a:sym typeface="Arial"/>
            </a:endParaRPr>
          </a:p>
          <a:p>
            <a:pPr marL="342900" indent="-342900">
              <a:buFont typeface="+mj-lt"/>
              <a:buAutoNum type="arabicPeriod"/>
            </a:pPr>
            <a:r>
              <a:rPr lang="fr-FR" sz="1300" kern="0" dirty="0">
                <a:solidFill>
                  <a:srgbClr val="000000"/>
                </a:solidFill>
                <a:latin typeface="Univers"/>
                <a:cs typeface="Arial"/>
                <a:sym typeface="Arial"/>
              </a:rPr>
              <a:t>L’impossibilité juridique de prendre en caution l’Entrepreneur Individuel demeure.</a:t>
            </a:r>
          </a:p>
          <a:p>
            <a:pPr marL="342900" indent="-342900">
              <a:buFont typeface="+mj-lt"/>
              <a:buAutoNum type="arabicPeriod"/>
            </a:pPr>
            <a:endParaRPr lang="fr-FR" sz="1300" kern="0" dirty="0">
              <a:solidFill>
                <a:srgbClr val="000000"/>
              </a:solidFill>
              <a:latin typeface="Univers"/>
              <a:cs typeface="Arial"/>
              <a:sym typeface="Arial"/>
            </a:endParaRPr>
          </a:p>
          <a:p>
            <a:pPr marL="342900" indent="-342900">
              <a:buFont typeface="+mj-lt"/>
              <a:buAutoNum type="arabicPeriod"/>
            </a:pPr>
            <a:r>
              <a:rPr lang="fr-FR" sz="1300" kern="0" dirty="0">
                <a:solidFill>
                  <a:srgbClr val="000000"/>
                </a:solidFill>
                <a:latin typeface="Univers"/>
                <a:cs typeface="Arial"/>
                <a:sym typeface="Arial"/>
              </a:rPr>
              <a:t>Il convient au besoin de saisir d’autres garanties (BPI, CEGC, SAIGI, Hypothèques…)</a:t>
            </a:r>
          </a:p>
          <a:p>
            <a:pPr marL="342900" indent="-342900">
              <a:buFont typeface="+mj-lt"/>
              <a:buAutoNum type="arabicPeriod"/>
            </a:pPr>
            <a:endParaRPr lang="fr-FR" sz="1300" kern="0" dirty="0">
              <a:solidFill>
                <a:srgbClr val="000000"/>
              </a:solidFill>
              <a:latin typeface="Univers"/>
              <a:cs typeface="Arial"/>
              <a:sym typeface="Arial"/>
            </a:endParaRPr>
          </a:p>
          <a:p>
            <a:pPr marL="342900" indent="-342900">
              <a:buFont typeface="+mj-lt"/>
              <a:buAutoNum type="arabicPeriod"/>
            </a:pPr>
            <a:r>
              <a:rPr lang="fr-FR" sz="1300" kern="0" dirty="0">
                <a:solidFill>
                  <a:srgbClr val="000000"/>
                </a:solidFill>
                <a:latin typeface="Univers"/>
                <a:cs typeface="Arial"/>
                <a:sym typeface="Arial"/>
              </a:rPr>
              <a:t>Un crédit PRO avec renonciation génère un délai de rétraction obligatoire (7 jours pouvant être ramené à 3)</a:t>
            </a:r>
          </a:p>
          <a:p>
            <a:pPr marL="342900" indent="-342900">
              <a:buFont typeface="+mj-lt"/>
              <a:buAutoNum type="arabicPeriod"/>
            </a:pPr>
            <a:endParaRPr lang="fr-FR" sz="1300" kern="0" dirty="0">
              <a:solidFill>
                <a:srgbClr val="000000"/>
              </a:solidFill>
              <a:latin typeface="Univers"/>
              <a:cs typeface="Arial"/>
              <a:sym typeface="Arial"/>
            </a:endParaRPr>
          </a:p>
          <a:p>
            <a:pPr marL="342900" indent="-342900">
              <a:buFont typeface="+mj-lt"/>
              <a:buAutoNum type="arabicPeriod"/>
            </a:pPr>
            <a:r>
              <a:rPr lang="fr-FR" sz="1300" kern="0" dirty="0">
                <a:solidFill>
                  <a:srgbClr val="000000"/>
                </a:solidFill>
                <a:latin typeface="Univers"/>
                <a:cs typeface="Arial"/>
                <a:sym typeface="Arial"/>
              </a:rPr>
              <a:t>A date nous sommes en attente des derniers décrets (formalisme de l’acte de renonciation)</a:t>
            </a:r>
          </a:p>
          <a:p>
            <a:pPr marL="342900" indent="-342900">
              <a:buFont typeface="+mj-lt"/>
              <a:buAutoNum type="arabicPeriod"/>
            </a:pPr>
            <a:endParaRPr lang="fr-FR" sz="1400" dirty="0"/>
          </a:p>
        </p:txBody>
      </p:sp>
      <p:sp>
        <p:nvSpPr>
          <p:cNvPr id="34" name="ZoneTexte 33">
            <a:extLst>
              <a:ext uri="{FF2B5EF4-FFF2-40B4-BE49-F238E27FC236}">
                <a16:creationId xmlns:a16="http://schemas.microsoft.com/office/drawing/2014/main" id="{548AB5D3-A202-442D-9CCE-CCB0F8A7B0A7}"/>
              </a:ext>
            </a:extLst>
          </p:cNvPr>
          <p:cNvSpPr txBox="1"/>
          <p:nvPr/>
        </p:nvSpPr>
        <p:spPr>
          <a:xfrm rot="21163819">
            <a:off x="7794549" y="351801"/>
            <a:ext cx="2383872" cy="646331"/>
          </a:xfrm>
          <a:prstGeom prst="rect">
            <a:avLst/>
          </a:prstGeom>
          <a:solidFill>
            <a:schemeClr val="bg1">
              <a:lumMod val="95000"/>
            </a:schemeClr>
          </a:solidFill>
          <a:ln>
            <a:solidFill>
              <a:srgbClr val="C00000"/>
            </a:solidFill>
          </a:ln>
          <a:effectLst>
            <a:outerShdw blurRad="50800" dist="38100" algn="l" rotWithShape="0">
              <a:prstClr val="black">
                <a:alpha val="40000"/>
              </a:prstClr>
            </a:outerShdw>
          </a:effectLst>
        </p:spPr>
        <p:txBody>
          <a:bodyPr wrap="square" rtlCol="0">
            <a:spAutoFit/>
          </a:bodyPr>
          <a:lstStyle/>
          <a:p>
            <a:r>
              <a:rPr lang="fr-FR" dirty="0"/>
              <a:t>Mise en application de la loi 15/05/2022</a:t>
            </a:r>
          </a:p>
        </p:txBody>
      </p:sp>
    </p:spTree>
    <p:extLst>
      <p:ext uri="{BB962C8B-B14F-4D97-AF65-F5344CB8AC3E}">
        <p14:creationId xmlns:p14="http://schemas.microsoft.com/office/powerpoint/2010/main" val="374950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1EE22BC676F724EB4E397C91DCC90B5" ma:contentTypeVersion="0" ma:contentTypeDescription="Crée un document." ma:contentTypeScope="" ma:versionID="c05dfbad8a46c6fca6b69a11acbdbe1a">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07CE5C0-8FFB-4B69-97B2-067D7CDF9714}">
  <ds:schemaRefs>
    <ds:schemaRef ds:uri="http://schemas.microsoft.com/sharepoint/v3/contenttype/forms"/>
  </ds:schemaRefs>
</ds:datastoreItem>
</file>

<file path=customXml/itemProps2.xml><?xml version="1.0" encoding="utf-8"?>
<ds:datastoreItem xmlns:ds="http://schemas.openxmlformats.org/officeDocument/2006/customXml" ds:itemID="{EB37F56D-41EA-4609-A779-9E032D57FA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28FCF14-A54C-4419-8E54-EDF716CB9E8E}">
  <ds:schemaRefs>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808</TotalTime>
  <Words>3994</Words>
  <Application>Microsoft Office PowerPoint</Application>
  <PresentationFormat>Grand écran</PresentationFormat>
  <Paragraphs>362</Paragraphs>
  <Slides>38</Slides>
  <Notes>19</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38</vt:i4>
      </vt:variant>
    </vt:vector>
  </HeadingPairs>
  <TitlesOfParts>
    <vt:vector size="51" baseType="lpstr">
      <vt:lpstr>Arial</vt:lpstr>
      <vt:lpstr>Arial Black</vt:lpstr>
      <vt:lpstr>Arial Narrow</vt:lpstr>
      <vt:lpstr>Cambria Math</vt:lpstr>
      <vt:lpstr>Courier New</vt:lpstr>
      <vt:lpstr>Montserrat Black</vt:lpstr>
      <vt:lpstr>Montserrat SemiBold</vt:lpstr>
      <vt:lpstr>Symbol</vt:lpstr>
      <vt:lpstr>Univers</vt:lpstr>
      <vt:lpstr>Wingdings</vt:lpstr>
      <vt:lpstr>Wingdings 2</vt:lpstr>
      <vt:lpstr>Caisse d'Epargne</vt:lpstr>
      <vt:lpstr>Acrobat Document</vt:lpstr>
      <vt:lpstr>REFORME DES INDEPENDANTS</vt:lpstr>
      <vt:lpstr>CHIFFRES CLES</vt:lpstr>
      <vt:lpstr>Les 4 objectifs du document </vt:lpstr>
      <vt:lpstr>Sommaire</vt:lpstr>
      <vt:lpstr>01</vt:lpstr>
      <vt:lpstr>Le plan indépendants 2022</vt:lpstr>
      <vt:lpstr>La protection du patrimoine personnel des « Indépendants » est renforcée</vt:lpstr>
      <vt:lpstr>Des impacts sur l’analyse et la couverture de nos risques</vt:lpstr>
      <vt:lpstr>Appréhender le nouveau périmètre des garanties pour limiter notre risque</vt:lpstr>
      <vt:lpstr>02</vt:lpstr>
      <vt:lpstr>Du bon usage d’une demande de renonciation</vt:lpstr>
      <vt:lpstr>Les financements MLT aux EI qui peuvent être concernés par la renonciation</vt:lpstr>
      <vt:lpstr>Les financements CT aux EI qui peuvent être concernés par la renonciation</vt:lpstr>
      <vt:lpstr>Quelques exemples de cas d’usage pour lesquels la renonciation pourrait être sollicitée</vt:lpstr>
      <vt:lpstr>03</vt:lpstr>
      <vt:lpstr>Déterminer préalablement le patrimoine de l’EI</vt:lpstr>
      <vt:lpstr>Principes retenus pour le circuit des dossiers avec acte de renonciation </vt:lpstr>
      <vt:lpstr>04</vt:lpstr>
      <vt:lpstr>Recourir aux suretés conventionnelles et / ou à des organismes de cautions</vt:lpstr>
      <vt:lpstr>05</vt:lpstr>
      <vt:lpstr>Le patrimoine professionnel des EI</vt:lpstr>
      <vt:lpstr>Patrimoine professionnel et régimes matrimoniaux : la Loi vise aussi la protection du conjoint</vt:lpstr>
      <vt:lpstr>La renonciation plus précisément</vt:lpstr>
      <vt:lpstr>Les suretés conventionnelles</vt:lpstr>
      <vt:lpstr>CEGC et les EI</vt:lpstr>
      <vt:lpstr>Bpifrance et les EI</vt:lpstr>
      <vt:lpstr>06</vt:lpstr>
      <vt:lpstr>Saisie de la garantie</vt:lpstr>
      <vt:lpstr>Saisie de la garantie</vt:lpstr>
      <vt:lpstr>Saisie de la garantie</vt:lpstr>
      <vt:lpstr>Saisie de la garantie</vt:lpstr>
      <vt:lpstr>Saisie de la garantie</vt:lpstr>
      <vt:lpstr>Saisie de la garantie</vt:lpstr>
      <vt:lpstr>Saisie de la garantie</vt:lpstr>
      <vt:lpstr>07</vt:lpstr>
      <vt:lpstr>Le plan indépendants 2022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REFFORT Didier [CEGEE]</cp:lastModifiedBy>
  <cp:revision>70</cp:revision>
  <dcterms:created xsi:type="dcterms:W3CDTF">2021-07-28T12:57:33Z</dcterms:created>
  <dcterms:modified xsi:type="dcterms:W3CDTF">2022-05-16T10:01:30Z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0x010100B1EE22BC676F724EB4E397C91DCC90B5</vt:lpwstr>
  </property>
</Properties>
</file>