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7" r:id="rId4"/>
  </p:sldMasterIdLst>
  <p:notesMasterIdLst>
    <p:notesMasterId r:id="rId17"/>
  </p:notesMasterIdLst>
  <p:handoutMasterIdLst>
    <p:handoutMasterId r:id="rId18"/>
  </p:handoutMasterIdLst>
  <p:sldIdLst>
    <p:sldId id="320" r:id="rId5"/>
    <p:sldId id="414" r:id="rId6"/>
    <p:sldId id="418" r:id="rId7"/>
    <p:sldId id="416" r:id="rId8"/>
    <p:sldId id="417" r:id="rId9"/>
    <p:sldId id="420" r:id="rId10"/>
    <p:sldId id="421" r:id="rId11"/>
    <p:sldId id="422" r:id="rId12"/>
    <p:sldId id="429" r:id="rId13"/>
    <p:sldId id="423" r:id="rId14"/>
    <p:sldId id="424" r:id="rId15"/>
    <p:sldId id="427" r:id="rId16"/>
  </p:sldIdLst>
  <p:sldSz cx="9144000" cy="6858000" type="screen4x3"/>
  <p:notesSz cx="6797675" cy="9926638"/>
  <p:defaultTextStyle>
    <a:defPPr>
      <a:defRPr lang="fr-FR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6707"/>
    <a:srgbClr val="EB690B"/>
    <a:srgbClr val="C6C6C6"/>
    <a:srgbClr val="D9D9D9"/>
    <a:srgbClr val="F74D2B"/>
    <a:srgbClr val="B4B4B4"/>
    <a:srgbClr val="9A6596"/>
    <a:srgbClr val="A17164"/>
    <a:srgbClr val="F7401B"/>
    <a:srgbClr val="AFC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664" autoAdjust="0"/>
    <p:restoredTop sz="94701" autoAdjust="0"/>
  </p:normalViewPr>
  <p:slideViewPr>
    <p:cSldViewPr snapToObjects="1">
      <p:cViewPr>
        <p:scale>
          <a:sx n="80" d="100"/>
          <a:sy n="80" d="100"/>
        </p:scale>
        <p:origin x="-840" y="-72"/>
      </p:cViewPr>
      <p:guideLst>
        <p:guide orient="horz" pos="2205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767" tIns="31885" rIns="63767" bIns="31885" numCol="1" anchor="t" anchorCtr="0" compatLnSpc="1">
            <a:prstTxWarp prst="textNoShape">
              <a:avLst/>
            </a:prstTxWarp>
          </a:bodyPr>
          <a:lstStyle>
            <a:lvl1pPr algn="l" defTabSz="638062">
              <a:defRPr sz="800"/>
            </a:lvl1pPr>
          </a:lstStyle>
          <a:p>
            <a:endParaRPr lang="fr-FR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767" tIns="31885" rIns="63767" bIns="31885" numCol="1" anchor="t" anchorCtr="0" compatLnSpc="1">
            <a:prstTxWarp prst="textNoShape">
              <a:avLst/>
            </a:prstTxWarp>
          </a:bodyPr>
          <a:lstStyle>
            <a:lvl1pPr algn="r" defTabSz="638062">
              <a:defRPr sz="800"/>
            </a:lvl1pPr>
          </a:lstStyle>
          <a:p>
            <a:endParaRPr lang="fr-FR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831"/>
            <a:ext cx="2946400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767" tIns="31885" rIns="63767" bIns="31885" numCol="1" anchor="b" anchorCtr="0" compatLnSpc="1">
            <a:prstTxWarp prst="textNoShape">
              <a:avLst/>
            </a:prstTxWarp>
          </a:bodyPr>
          <a:lstStyle>
            <a:lvl1pPr algn="l" defTabSz="638062">
              <a:defRPr sz="800"/>
            </a:lvl1pPr>
          </a:lstStyle>
          <a:p>
            <a:endParaRPr lang="fr-FR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831"/>
            <a:ext cx="2944813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767" tIns="31885" rIns="63767" bIns="31885" numCol="1" anchor="b" anchorCtr="0" compatLnSpc="1">
            <a:prstTxWarp prst="textNoShape">
              <a:avLst/>
            </a:prstTxWarp>
          </a:bodyPr>
          <a:lstStyle>
            <a:lvl1pPr algn="r" defTabSz="638062">
              <a:defRPr sz="800"/>
            </a:lvl1pPr>
          </a:lstStyle>
          <a:p>
            <a:fld id="{CF69AEC2-37B5-4F2A-A9E9-912691DD410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30663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1" tIns="45776" rIns="91551" bIns="45776" numCol="1" anchor="t" anchorCtr="0" compatLnSpc="1">
            <a:prstTxWarp prst="textNoShape">
              <a:avLst/>
            </a:prstTxWarp>
          </a:bodyPr>
          <a:lstStyle>
            <a:lvl1pPr algn="l" defTabSz="915825">
              <a:defRPr sz="1200"/>
            </a:lvl1pPr>
          </a:lstStyle>
          <a:p>
            <a:endParaRPr lang="fr-F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9" y="0"/>
            <a:ext cx="2946400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1" tIns="45776" rIns="91551" bIns="45776" numCol="1" anchor="t" anchorCtr="0" compatLnSpc="1">
            <a:prstTxWarp prst="textNoShape">
              <a:avLst/>
            </a:prstTxWarp>
          </a:bodyPr>
          <a:lstStyle>
            <a:lvl1pPr algn="r" defTabSz="915825">
              <a:defRPr sz="1200"/>
            </a:lvl1pPr>
          </a:lstStyle>
          <a:p>
            <a:endParaRPr lang="fr-F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5710"/>
            <a:ext cx="5438775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1" tIns="45776" rIns="91551" bIns="457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831"/>
            <a:ext cx="2946400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1" tIns="45776" rIns="91551" bIns="45776" numCol="1" anchor="b" anchorCtr="0" compatLnSpc="1">
            <a:prstTxWarp prst="textNoShape">
              <a:avLst/>
            </a:prstTxWarp>
          </a:bodyPr>
          <a:lstStyle>
            <a:lvl1pPr algn="l" defTabSz="915825">
              <a:defRPr sz="1200"/>
            </a:lvl1pPr>
          </a:lstStyle>
          <a:p>
            <a:endParaRPr lang="fr-FR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9" y="9429831"/>
            <a:ext cx="2946400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1" tIns="45776" rIns="91551" bIns="45776" numCol="1" anchor="b" anchorCtr="0" compatLnSpc="1">
            <a:prstTxWarp prst="textNoShape">
              <a:avLst/>
            </a:prstTxWarp>
          </a:bodyPr>
          <a:lstStyle>
            <a:lvl1pPr algn="r" defTabSz="915825">
              <a:defRPr sz="1200"/>
            </a:lvl1pPr>
          </a:lstStyle>
          <a:p>
            <a:fld id="{0CB4AB67-9B96-4A14-899F-07B6BC956A7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91813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EF9B5-89E0-4353-B668-0ED8E06FD8FE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fld id="{8395E46A-00D0-4681-9270-569E3EDDFF06}" type="slidenum">
              <a:rPr lang="fr-FR" altLang="fr-FR" sz="1200"/>
              <a:pPr/>
              <a:t>9</a:t>
            </a:fld>
            <a:endParaRPr lang="fr-FR" altLang="fr-FR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fld id="{50446946-25D5-48D7-9C9E-B4E400860E13}" type="slidenum">
              <a:rPr lang="fr-FR" altLang="fr-FR" sz="1200"/>
              <a:pPr/>
              <a:t>12</a:t>
            </a:fld>
            <a:endParaRPr lang="fr-FR" altLang="fr-FR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3617336"/>
          </a:xfrm>
          <a:prstGeom prst="rect">
            <a:avLst/>
          </a:prstGeom>
        </p:spPr>
      </p:pic>
      <p:sp>
        <p:nvSpPr>
          <p:cNvPr id="33075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5288" y="3861048"/>
            <a:ext cx="7380000" cy="1080120"/>
          </a:xfrm>
        </p:spPr>
        <p:txBody>
          <a:bodyPr anchor="b"/>
          <a:lstStyle>
            <a:lvl1pPr algn="l"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307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026496"/>
            <a:ext cx="7380000" cy="634752"/>
          </a:xfrm>
        </p:spPr>
        <p:txBody>
          <a:bodyPr/>
          <a:lstStyle>
            <a:lvl1pPr algn="l"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10"/>
          </p:nvPr>
        </p:nvSpPr>
        <p:spPr>
          <a:xfrm>
            <a:off x="395288" y="6542408"/>
            <a:ext cx="4464050" cy="226588"/>
          </a:xfrm>
        </p:spPr>
        <p:txBody>
          <a:bodyPr/>
          <a:lstStyle>
            <a:lvl1pPr>
              <a:defRPr sz="1050" b="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0" y="3589952"/>
            <a:ext cx="9144000" cy="144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8" name="Image 7" descr="logo F_CEGC_100x135_rv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25064" y="5183993"/>
            <a:ext cx="1152000" cy="1554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203848" y="2410061"/>
            <a:ext cx="5184576" cy="3993035"/>
          </a:xfrm>
        </p:spPr>
        <p:txBody>
          <a:bodyPr>
            <a:normAutofit/>
          </a:bodyPr>
          <a:lstStyle>
            <a:lvl1pPr marL="361950" indent="-361950">
              <a:spcAft>
                <a:spcPts val="1500"/>
              </a:spcAft>
              <a:buFontTx/>
              <a:buBlip>
                <a:blip r:embed="rId2"/>
              </a:buBlip>
              <a:defRPr sz="2000" b="0" baseline="0"/>
            </a:lvl1pPr>
            <a:lvl2pPr>
              <a:buNone/>
              <a:defRPr/>
            </a:lvl2pPr>
            <a:lvl3pPr>
              <a:buFontTx/>
              <a:buBlip>
                <a:blip r:embed="rId2"/>
              </a:buBlip>
              <a:defRPr/>
            </a:lvl3pPr>
            <a:lvl4pPr marL="893763" indent="180975">
              <a:buFontTx/>
              <a:buBlip>
                <a:blip r:embed="rId2"/>
              </a:buBlip>
              <a:defRPr/>
            </a:lvl4pPr>
            <a:lvl5pPr marL="1436688" indent="-180975">
              <a:buClr>
                <a:schemeClr val="tx2"/>
              </a:buClr>
              <a:buFont typeface="Wingdings" pitchFamily="2" charset="2"/>
              <a:buChar char="§"/>
              <a:defRPr lang="fr-FR" sz="1200" dirty="0" smtClean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6" name="Titre 1"/>
          <p:cNvSpPr txBox="1">
            <a:spLocks/>
          </p:cNvSpPr>
          <p:nvPr userDrawn="1"/>
        </p:nvSpPr>
        <p:spPr bwMode="gray">
          <a:xfrm>
            <a:off x="395536" y="2348880"/>
            <a:ext cx="3240360" cy="635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36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SOMMAIRE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9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1161" y="6449397"/>
            <a:ext cx="2889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9FB2DFB-5DF3-4377-9EBB-04123D950EDE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0" name="Connecteur droit 19"/>
          <p:cNvCxnSpPr/>
          <p:nvPr userDrawn="1"/>
        </p:nvCxnSpPr>
        <p:spPr bwMode="auto">
          <a:xfrm>
            <a:off x="611560" y="6561328"/>
            <a:ext cx="0" cy="1599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 userDrawn="1"/>
        </p:nvSpPr>
        <p:spPr bwMode="auto">
          <a:xfrm>
            <a:off x="0" y="1988840"/>
            <a:ext cx="9144000" cy="144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2" name="Image 11" descr="logo F_CEGC_100x135_rv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00144" y="5949280"/>
            <a:ext cx="613468" cy="82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0147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146832" y="2637532"/>
            <a:ext cx="8568952" cy="1079500"/>
          </a:xfrm>
        </p:spPr>
        <p:txBody>
          <a:bodyPr/>
          <a:lstStyle>
            <a:lvl1pPr algn="l">
              <a:defRPr sz="14000" b="0">
                <a:solidFill>
                  <a:schemeClr val="accent2"/>
                </a:solidFill>
                <a:latin typeface="Verdana" pitchFamily="34" charset="0"/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80120" y="4095303"/>
            <a:ext cx="7663880" cy="1133897"/>
          </a:xfrm>
        </p:spPr>
        <p:txBody>
          <a:bodyPr anchor="t"/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F8630D-F49B-4E70-B5D6-297FF554490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0120" y="2583135"/>
            <a:ext cx="7663880" cy="1362075"/>
          </a:xfrm>
        </p:spPr>
        <p:txBody>
          <a:bodyPr anchor="b"/>
          <a:lstStyle>
            <a:lvl1pPr algn="l">
              <a:defRPr sz="2800" b="1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cxnSp>
        <p:nvCxnSpPr>
          <p:cNvPr id="25" name="Connecteur droit 24"/>
          <p:cNvCxnSpPr/>
          <p:nvPr userDrawn="1"/>
        </p:nvCxnSpPr>
        <p:spPr bwMode="auto">
          <a:xfrm>
            <a:off x="611560" y="6561328"/>
            <a:ext cx="0" cy="1599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Connecteur droit 27"/>
          <p:cNvCxnSpPr/>
          <p:nvPr userDrawn="1"/>
        </p:nvCxnSpPr>
        <p:spPr bwMode="auto">
          <a:xfrm>
            <a:off x="1423744" y="3068960"/>
            <a:ext cx="0" cy="136207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 userDrawn="1"/>
        </p:nvSpPr>
        <p:spPr bwMode="auto">
          <a:xfrm>
            <a:off x="0" y="1988840"/>
            <a:ext cx="9144000" cy="144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7" name="Image 16" descr="logo F_CEGC_100x135_rvb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00144" y="5949280"/>
            <a:ext cx="613468" cy="82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0147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4pPr marL="903288" indent="173038">
              <a:buSzPct val="100000"/>
              <a:buFont typeface="Wingdings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1436688" indent="-180975">
              <a:buFont typeface="Wingdings" pitchFamily="2" charset="2"/>
              <a:buChar char="§"/>
              <a:tabLst/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27A21D-D908-4CE5-B2D3-358E3B2AC7E5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0" y="354573"/>
            <a:ext cx="8064500" cy="4953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7088" y="1268860"/>
            <a:ext cx="3956050" cy="4536000"/>
          </a:xfrm>
        </p:spPr>
        <p:txBody>
          <a:bodyPr/>
          <a:lstStyle>
            <a:lvl4pPr marL="903288" indent="171450">
              <a:buFont typeface="Wingdings" pitchFamily="2" charset="2"/>
              <a:buChar char="§"/>
              <a:defRPr sz="1400">
                <a:latin typeface="+mn-lt"/>
              </a:defRPr>
            </a:lvl4pPr>
            <a:lvl5pPr marL="1436688" indent="-180975"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231161" y="6453013"/>
            <a:ext cx="288925" cy="360363"/>
          </a:xfrm>
        </p:spPr>
        <p:txBody>
          <a:bodyPr/>
          <a:lstStyle>
            <a:lvl1pPr>
              <a:defRPr/>
            </a:lvl1pPr>
          </a:lstStyle>
          <a:p>
            <a:fld id="{8CFAB05C-EF70-4671-88A3-9F3C28FE1AAC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533894" y="1268760"/>
            <a:ext cx="3956050" cy="5040000"/>
          </a:xfrm>
        </p:spPr>
        <p:txBody>
          <a:bodyPr/>
          <a:lstStyle>
            <a:lvl4pPr marL="903288" indent="171450">
              <a:buFont typeface="Wingdings" pitchFamily="2" charset="2"/>
              <a:buChar char="§"/>
              <a:defRPr sz="1400">
                <a:latin typeface="+mn-lt"/>
              </a:defRPr>
            </a:lvl4pPr>
            <a:lvl5pPr marL="1436688" indent="-180975"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B2DFB-5DF3-4377-9EBB-04123D950ED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sz="half" idx="1"/>
          </p:nvPr>
        </p:nvSpPr>
        <p:spPr>
          <a:xfrm>
            <a:off x="529702" y="1268760"/>
            <a:ext cx="5695200" cy="5040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903288" indent="171450">
              <a:buFont typeface="Wingdings" pitchFamily="2" charset="2"/>
              <a:buChar char="§"/>
              <a:defRPr sz="1400"/>
            </a:lvl4pPr>
            <a:lvl5pPr marL="1436688" indent="-180975"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contenu 3"/>
          <p:cNvSpPr>
            <a:spLocks noGrp="1"/>
          </p:cNvSpPr>
          <p:nvPr>
            <p:ph sz="half" idx="2"/>
          </p:nvPr>
        </p:nvSpPr>
        <p:spPr>
          <a:xfrm>
            <a:off x="6376060" y="1268760"/>
            <a:ext cx="2232000" cy="4680000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buSzPct val="80000"/>
              <a:buFont typeface="Wingdings" pitchFamily="2" charset="2"/>
              <a:buChar char=""/>
              <a:defRPr sz="1600" b="0" i="1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_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FB2DFB-5DF3-4377-9EBB-04123D950ED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sz="half" idx="1"/>
          </p:nvPr>
        </p:nvSpPr>
        <p:spPr>
          <a:xfrm>
            <a:off x="529702" y="1268760"/>
            <a:ext cx="5695200" cy="5040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903288" indent="171450">
              <a:buFont typeface="Wingdings" pitchFamily="2" charset="2"/>
              <a:buChar char="§"/>
              <a:defRPr sz="1400"/>
            </a:lvl4pPr>
            <a:lvl5pPr marL="1527175" indent="-180975"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6372448" y="1276912"/>
            <a:ext cx="2232000" cy="4608000"/>
          </a:xfrm>
          <a:solidFill>
            <a:srgbClr val="9A6596"/>
          </a:solidFill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10000"/>
              <a:buFont typeface="+mj-lt"/>
              <a:buAutoNum type="arabicPeriod"/>
              <a:defRPr sz="1800" b="1" i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60" y="349960"/>
            <a:ext cx="8064000" cy="4968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1812" y="1258712"/>
            <a:ext cx="4040188" cy="612000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1812" y="1897978"/>
            <a:ext cx="4040188" cy="4356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903288" indent="171450">
              <a:buFont typeface="Wingdings" pitchFamily="2" charset="2"/>
              <a:buChar char="§"/>
              <a:tabLst>
                <a:tab pos="893763" algn="l"/>
              </a:tabLst>
              <a:defRPr sz="1400"/>
            </a:lvl4pPr>
            <a:lvl5pPr marL="1436688" indent="-180975">
              <a:buFont typeface="Wingdings" pitchFamily="2" charset="2"/>
              <a:buChar char="§"/>
              <a:defRPr sz="1400">
                <a:solidFill>
                  <a:schemeClr val="tx2"/>
                </a:solidFill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258712"/>
            <a:ext cx="4068000" cy="612000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897978"/>
            <a:ext cx="4041775" cy="4356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 marL="903288" indent="171450">
              <a:buFont typeface="Wingdings" pitchFamily="2" charset="2"/>
              <a:buChar char="§"/>
              <a:defRPr sz="1400"/>
            </a:lvl4pPr>
            <a:lvl5pPr marL="1436688" indent="-180975">
              <a:buFont typeface="Wingdings" pitchFamily="2" charset="2"/>
              <a:buChar char="§"/>
              <a:tabLst/>
              <a:defRPr sz="1400">
                <a:solidFill>
                  <a:schemeClr val="tx2"/>
                </a:solidFill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FEA188-FC81-4DA5-AE64-2B6558B07E5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529776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1268760"/>
            <a:ext cx="5486400" cy="3955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864499"/>
            <a:ext cx="5486400" cy="372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65DB35-02BA-4316-BA92-4371E94BC53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E82744-0DDC-4DE2-9A19-31B50AC3D19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odu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E82744-0DDC-4DE2-9A19-31B50AC3D19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4" name="Forme libre 3"/>
          <p:cNvSpPr/>
          <p:nvPr userDrawn="1"/>
        </p:nvSpPr>
        <p:spPr>
          <a:xfrm>
            <a:off x="531158" y="2107650"/>
            <a:ext cx="3960000" cy="3769721"/>
          </a:xfrm>
          <a:custGeom>
            <a:avLst/>
            <a:gdLst>
              <a:gd name="connsiteX0" fmla="*/ 0 w 2457152"/>
              <a:gd name="connsiteY0" fmla="*/ 0 h 4051619"/>
              <a:gd name="connsiteX1" fmla="*/ 2457152 w 2457152"/>
              <a:gd name="connsiteY1" fmla="*/ 0 h 4051619"/>
              <a:gd name="connsiteX2" fmla="*/ 2457152 w 2457152"/>
              <a:gd name="connsiteY2" fmla="*/ 4051619 h 4051619"/>
              <a:gd name="connsiteX3" fmla="*/ 0 w 2457152"/>
              <a:gd name="connsiteY3" fmla="*/ 4051619 h 4051619"/>
              <a:gd name="connsiteX4" fmla="*/ 0 w 2457152"/>
              <a:gd name="connsiteY4" fmla="*/ 0 h 405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152" h="4051619">
                <a:moveTo>
                  <a:pt x="0" y="0"/>
                </a:moveTo>
                <a:lnTo>
                  <a:pt x="2457152" y="0"/>
                </a:lnTo>
                <a:lnTo>
                  <a:pt x="2457152" y="4051619"/>
                </a:lnTo>
                <a:lnTo>
                  <a:pt x="0" y="40516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rgbClr val="D9D9D9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marL="0" lvl="1" algn="l" defTabSz="711200">
              <a:lnSpc>
                <a:spcPct val="90000"/>
              </a:lnSpc>
              <a:spcBef>
                <a:spcPct val="20000"/>
              </a:spcBef>
              <a:buClr>
                <a:srgbClr val="7030A0"/>
              </a:buClr>
            </a:pPr>
            <a:endParaRPr lang="fr-FR" sz="1400" dirty="0" smtClean="0"/>
          </a:p>
          <a:p>
            <a:pPr marL="0" lvl="1" algn="l" defTabSz="711200">
              <a:lnSpc>
                <a:spcPct val="90000"/>
              </a:lnSpc>
              <a:spcBef>
                <a:spcPct val="20000"/>
              </a:spcBef>
              <a:buClr>
                <a:srgbClr val="7030A0"/>
              </a:buClr>
            </a:pPr>
            <a:endParaRPr lang="fr-FR" sz="1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Forme libre 4"/>
          <p:cNvSpPr/>
          <p:nvPr userDrawn="1"/>
        </p:nvSpPr>
        <p:spPr>
          <a:xfrm>
            <a:off x="4644008" y="1646851"/>
            <a:ext cx="3960032" cy="460800"/>
          </a:xfrm>
          <a:custGeom>
            <a:avLst/>
            <a:gdLst>
              <a:gd name="connsiteX0" fmla="*/ 0 w 2457152"/>
              <a:gd name="connsiteY0" fmla="*/ 0 h 460800"/>
              <a:gd name="connsiteX1" fmla="*/ 2457152 w 2457152"/>
              <a:gd name="connsiteY1" fmla="*/ 0 h 460800"/>
              <a:gd name="connsiteX2" fmla="*/ 2457152 w 2457152"/>
              <a:gd name="connsiteY2" fmla="*/ 460800 h 460800"/>
              <a:gd name="connsiteX3" fmla="*/ 0 w 2457152"/>
              <a:gd name="connsiteY3" fmla="*/ 460800 h 460800"/>
              <a:gd name="connsiteX4" fmla="*/ 0 w 2457152"/>
              <a:gd name="connsiteY4" fmla="*/ 0 h 46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152" h="460800">
                <a:moveTo>
                  <a:pt x="0" y="0"/>
                </a:moveTo>
                <a:lnTo>
                  <a:pt x="2457152" y="0"/>
                </a:lnTo>
                <a:lnTo>
                  <a:pt x="2457152" y="460800"/>
                </a:lnTo>
                <a:lnTo>
                  <a:pt x="0" y="460800"/>
                </a:lnTo>
                <a:lnTo>
                  <a:pt x="0" y="0"/>
                </a:lnTo>
                <a:close/>
              </a:path>
            </a:pathLst>
          </a:custGeom>
          <a:noFill/>
          <a:ln w="12700" cmpd="sng">
            <a:solidFill>
              <a:srgbClr val="D9D9D9"/>
            </a:solidFill>
            <a:miter lim="800000"/>
            <a:headEnd/>
            <a:tailEnd/>
          </a:ln>
        </p:spPr>
        <p:txBody>
          <a:bodyPr tIns="0" bIns="0" anchor="ctr" anchorCtr="0"/>
          <a:lstStyle/>
          <a:p>
            <a:pPr marL="0" lvl="1" defTabSz="711200">
              <a:lnSpc>
                <a:spcPct val="90000"/>
              </a:lnSpc>
              <a:spcBef>
                <a:spcPct val="20000"/>
              </a:spcBef>
              <a:buClr>
                <a:srgbClr val="7030A0"/>
              </a:buClr>
            </a:pPr>
            <a:r>
              <a:rPr lang="fr-FR" sz="2000" b="1" dirty="0" smtClean="0">
                <a:solidFill>
                  <a:srgbClr val="EB690B"/>
                </a:solidFill>
              </a:rPr>
              <a:t>Clients</a:t>
            </a:r>
          </a:p>
        </p:txBody>
      </p:sp>
      <p:sp>
        <p:nvSpPr>
          <p:cNvPr id="6" name="Forme libre 5"/>
          <p:cNvSpPr/>
          <p:nvPr userDrawn="1"/>
        </p:nvSpPr>
        <p:spPr>
          <a:xfrm>
            <a:off x="4644008" y="2107651"/>
            <a:ext cx="3960440" cy="1291635"/>
          </a:xfrm>
          <a:custGeom>
            <a:avLst/>
            <a:gdLst>
              <a:gd name="connsiteX0" fmla="*/ 0 w 2457152"/>
              <a:gd name="connsiteY0" fmla="*/ 0 h 4051619"/>
              <a:gd name="connsiteX1" fmla="*/ 2457152 w 2457152"/>
              <a:gd name="connsiteY1" fmla="*/ 0 h 4051619"/>
              <a:gd name="connsiteX2" fmla="*/ 2457152 w 2457152"/>
              <a:gd name="connsiteY2" fmla="*/ 4051619 h 4051619"/>
              <a:gd name="connsiteX3" fmla="*/ 0 w 2457152"/>
              <a:gd name="connsiteY3" fmla="*/ 4051619 h 4051619"/>
              <a:gd name="connsiteX4" fmla="*/ 0 w 2457152"/>
              <a:gd name="connsiteY4" fmla="*/ 0 h 405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152" h="4051619">
                <a:moveTo>
                  <a:pt x="0" y="0"/>
                </a:moveTo>
                <a:lnTo>
                  <a:pt x="2457152" y="0"/>
                </a:lnTo>
                <a:lnTo>
                  <a:pt x="2457152" y="4051619"/>
                </a:lnTo>
                <a:lnTo>
                  <a:pt x="0" y="40516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rgbClr val="D9D9D9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marL="0" lvl="1" algn="l" defTabSz="711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fr-FR" sz="1400" b="1" dirty="0" smtClean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4643696" y="3573016"/>
            <a:ext cx="3960344" cy="2304356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D9D9D9"/>
            </a:solidFill>
            <a:miter lim="800000"/>
            <a:headEnd/>
            <a:tailEnd/>
          </a:ln>
        </p:spPr>
        <p:txBody>
          <a:bodyPr tIns="540000"/>
          <a:lstStyle/>
          <a:p>
            <a:pPr algn="l" fontAlgn="ctr"/>
            <a:endParaRPr lang="fr-FR" sz="1400" dirty="0" smtClean="0"/>
          </a:p>
        </p:txBody>
      </p:sp>
      <p:sp>
        <p:nvSpPr>
          <p:cNvPr id="8" name="Forme libre 7"/>
          <p:cNvSpPr/>
          <p:nvPr userDrawn="1"/>
        </p:nvSpPr>
        <p:spPr>
          <a:xfrm>
            <a:off x="531158" y="1646851"/>
            <a:ext cx="3960000" cy="460800"/>
          </a:xfrm>
          <a:custGeom>
            <a:avLst/>
            <a:gdLst>
              <a:gd name="connsiteX0" fmla="*/ 0 w 2457152"/>
              <a:gd name="connsiteY0" fmla="*/ 0 h 460800"/>
              <a:gd name="connsiteX1" fmla="*/ 2457152 w 2457152"/>
              <a:gd name="connsiteY1" fmla="*/ 0 h 460800"/>
              <a:gd name="connsiteX2" fmla="*/ 2457152 w 2457152"/>
              <a:gd name="connsiteY2" fmla="*/ 460800 h 460800"/>
              <a:gd name="connsiteX3" fmla="*/ 0 w 2457152"/>
              <a:gd name="connsiteY3" fmla="*/ 460800 h 460800"/>
              <a:gd name="connsiteX4" fmla="*/ 0 w 2457152"/>
              <a:gd name="connsiteY4" fmla="*/ 0 h 46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152" h="460800">
                <a:moveTo>
                  <a:pt x="0" y="0"/>
                </a:moveTo>
                <a:lnTo>
                  <a:pt x="2457152" y="0"/>
                </a:lnTo>
                <a:lnTo>
                  <a:pt x="2457152" y="460800"/>
                </a:lnTo>
                <a:lnTo>
                  <a:pt x="0" y="460800"/>
                </a:lnTo>
                <a:lnTo>
                  <a:pt x="0" y="0"/>
                </a:lnTo>
                <a:close/>
              </a:path>
            </a:pathLst>
          </a:custGeom>
          <a:noFill/>
          <a:ln w="12700" cmpd="sng">
            <a:solidFill>
              <a:srgbClr val="D9D9D9"/>
            </a:solidFill>
            <a:miter lim="800000"/>
            <a:headEnd/>
            <a:tailEnd/>
          </a:ln>
        </p:spPr>
        <p:txBody>
          <a:bodyPr tIns="0" bIns="0" anchor="ctr" anchorCtr="0"/>
          <a:lstStyle/>
          <a:p>
            <a:pPr marL="0" lvl="1" defTabSz="711200">
              <a:lnSpc>
                <a:spcPct val="90000"/>
              </a:lnSpc>
              <a:spcBef>
                <a:spcPct val="20000"/>
              </a:spcBef>
              <a:buClr>
                <a:srgbClr val="7030A0"/>
              </a:buClr>
            </a:pPr>
            <a:r>
              <a:rPr lang="fr-FR" sz="2000" b="1" dirty="0" smtClean="0">
                <a:solidFill>
                  <a:srgbClr val="EB690B"/>
                </a:solidFill>
              </a:rPr>
              <a:t>Offre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44008" y="3573016"/>
            <a:ext cx="3960440" cy="468000"/>
          </a:xfrm>
          <a:prstGeom prst="rect">
            <a:avLst/>
          </a:prstGeom>
          <a:noFill/>
          <a:ln w="12700" cmpd="sng">
            <a:solidFill>
              <a:srgbClr val="D9D9D9"/>
            </a:solidFill>
            <a:miter lim="800000"/>
            <a:headEnd/>
            <a:tailEnd/>
          </a:ln>
        </p:spPr>
        <p:txBody>
          <a:bodyPr tIns="0" bIns="0" anchor="ctr" anchorCtr="0"/>
          <a:lstStyle/>
          <a:p>
            <a:pPr marL="0" lvl="1" defTabSz="711200">
              <a:lnSpc>
                <a:spcPct val="90000"/>
              </a:lnSpc>
              <a:spcBef>
                <a:spcPct val="20000"/>
              </a:spcBef>
              <a:buClr>
                <a:srgbClr val="7030A0"/>
              </a:buClr>
            </a:pPr>
            <a:r>
              <a:rPr lang="fr-FR" sz="2000" b="1" dirty="0" smtClean="0">
                <a:solidFill>
                  <a:srgbClr val="EB690B"/>
                </a:solidFill>
              </a:rPr>
              <a:t>Les +</a:t>
            </a:r>
            <a:endParaRPr lang="fr-FR" sz="2000" b="1" dirty="0">
              <a:solidFill>
                <a:srgbClr val="EB690B"/>
              </a:solidFill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528638" y="2107650"/>
            <a:ext cx="3962520" cy="3769722"/>
          </a:xfrm>
          <a:ln w="12700"/>
        </p:spPr>
        <p:txBody>
          <a:bodyPr lIns="108000" rIns="108000" anchor="ctr"/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2pPr>
            <a:lvl4pPr marL="903288" indent="173038">
              <a:buSzPct val="100000"/>
              <a:buFont typeface="Wingdings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1436688" indent="-180975">
              <a:buFont typeface="Wingdings" pitchFamily="2" charset="2"/>
              <a:buChar char="§"/>
              <a:tabLst/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1"/>
          </p:nvPr>
        </p:nvSpPr>
        <p:spPr>
          <a:xfrm>
            <a:off x="4644008" y="2107651"/>
            <a:ext cx="3962520" cy="1291635"/>
          </a:xfrm>
          <a:ln w="12700"/>
        </p:spPr>
        <p:txBody>
          <a:bodyPr lIns="108000" rIns="108000" anchor="ctr"/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2pPr>
            <a:lvl4pPr marL="903288" indent="173038">
              <a:buSzPct val="100000"/>
              <a:buFont typeface="Wingdings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1436688" indent="-180975">
              <a:buFont typeface="Wingdings" pitchFamily="2" charset="2"/>
              <a:buChar char="§"/>
              <a:tabLst/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2"/>
          </p:nvPr>
        </p:nvSpPr>
        <p:spPr>
          <a:xfrm>
            <a:off x="4644008" y="4041015"/>
            <a:ext cx="3962520" cy="1836355"/>
          </a:xfrm>
          <a:ln w="12700"/>
        </p:spPr>
        <p:txBody>
          <a:bodyPr lIns="108000" rIns="108000" anchor="ctr"/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2pPr>
            <a:lvl4pPr marL="903288" indent="173038">
              <a:buSzPct val="100000"/>
              <a:buFont typeface="Wingdings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1436688" indent="-180975">
              <a:buFont typeface="Wingdings" pitchFamily="2" charset="2"/>
              <a:buChar char="§"/>
              <a:tabLst/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3F3EED-1D9E-4A84-A117-56F09F142E8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rnièr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358995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0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5288" y="4005064"/>
            <a:ext cx="7380000" cy="1080120"/>
          </a:xfrm>
        </p:spPr>
        <p:txBody>
          <a:bodyPr anchor="b"/>
          <a:lstStyle>
            <a:lvl1pPr algn="l"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 smtClean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10"/>
          </p:nvPr>
        </p:nvSpPr>
        <p:spPr>
          <a:xfrm>
            <a:off x="395288" y="6453336"/>
            <a:ext cx="6552976" cy="226588"/>
          </a:xfrm>
        </p:spPr>
        <p:txBody>
          <a:bodyPr/>
          <a:lstStyle>
            <a:lvl1pPr>
              <a:defRPr sz="900" b="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3589952"/>
            <a:ext cx="9144000" cy="144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40" y="5157192"/>
            <a:ext cx="1296144" cy="215679"/>
          </a:xfrm>
          <a:prstGeom prst="rect">
            <a:avLst/>
          </a:prstGeom>
        </p:spPr>
      </p:pic>
      <p:pic>
        <p:nvPicPr>
          <p:cNvPr id="9" name="Image 8" descr="logo F_CEGC_100x135_rv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25064" y="5183993"/>
            <a:ext cx="1152000" cy="155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89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1016752"/>
            <a:ext cx="9144000" cy="36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rgbClr val="9A6596"/>
              </a:solidFill>
              <a:effectLst/>
              <a:latin typeface="Verdana" pitchFamily="34" charset="0"/>
            </a:endParaRPr>
          </a:p>
        </p:txBody>
      </p:sp>
      <p:sp>
        <p:nvSpPr>
          <p:cNvPr id="329738" name="Rectangle 10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352752"/>
            <a:ext cx="80645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et modifiez le titre</a:t>
            </a:r>
          </a:p>
        </p:txBody>
      </p:sp>
      <p:sp>
        <p:nvSpPr>
          <p:cNvPr id="329739" name="Rectangle 11"/>
          <p:cNvSpPr>
            <a:spLocks noGrp="1" noChangeArrowheads="1"/>
          </p:cNvSpPr>
          <p:nvPr>
            <p:ph type="body" idx="1"/>
          </p:nvPr>
        </p:nvSpPr>
        <p:spPr bwMode="gray">
          <a:xfrm>
            <a:off x="528638" y="1268760"/>
            <a:ext cx="80645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329747" name="Rectangle 19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1161" y="6449397"/>
            <a:ext cx="2889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9FB2DFB-5DF3-4377-9EBB-04123D950EDE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5" name="Connecteur droit 14"/>
          <p:cNvCxnSpPr/>
          <p:nvPr/>
        </p:nvCxnSpPr>
        <p:spPr bwMode="auto">
          <a:xfrm>
            <a:off x="611560" y="6561328"/>
            <a:ext cx="0" cy="1599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Image 17" descr="logo F_CEGC_100x135_rvb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400144" y="5949280"/>
            <a:ext cx="613468" cy="828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12" y="114960"/>
            <a:ext cx="900000" cy="90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05" r:id="rId2"/>
    <p:sldLayoutId id="2147483660" r:id="rId3"/>
    <p:sldLayoutId id="2147483659" r:id="rId4"/>
    <p:sldLayoutId id="2147483692" r:id="rId5"/>
    <p:sldLayoutId id="2147483718" r:id="rId6"/>
    <p:sldLayoutId id="2147483719" r:id="rId7"/>
    <p:sldLayoutId id="2147483662" r:id="rId8"/>
    <p:sldLayoutId id="2147483666" r:id="rId9"/>
    <p:sldLayoutId id="2147483721" r:id="rId10"/>
    <p:sldLayoutId id="2147483724" r:id="rId11"/>
    <p:sldLayoutId id="2147483722" r:id="rId12"/>
    <p:sldLayoutId id="2147483720" r:id="rId1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956F60"/>
          </a:solidFill>
          <a:latin typeface="Verdana" pitchFamily="34" charset="0"/>
        </a:defRPr>
      </a:lvl9pPr>
    </p:titleStyle>
    <p:bodyStyle>
      <a:lvl1pPr algn="l" defTabSz="723900" rtl="0" eaLnBrk="1" fontAlgn="base" hangingPunct="1">
        <a:spcBef>
          <a:spcPct val="20000"/>
        </a:spcBef>
        <a:spcAft>
          <a:spcPct val="0"/>
        </a:spcAft>
        <a:defRPr sz="2000" b="1">
          <a:solidFill>
            <a:schemeClr val="tx2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>
          <a:srgbClr val="956F60"/>
        </a:buClr>
        <a:buSzPct val="100000"/>
        <a:buFontTx/>
        <a:buBlip>
          <a:blip r:embed="rId17"/>
        </a:buBlip>
        <a:defRPr b="0">
          <a:solidFill>
            <a:schemeClr val="tx2"/>
          </a:solidFill>
          <a:latin typeface="+mn-lt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Tx/>
        <a:buBlip>
          <a:blip r:embed="rId17"/>
        </a:buBlip>
        <a:defRPr sz="1600">
          <a:solidFill>
            <a:schemeClr val="tx2"/>
          </a:solidFill>
          <a:latin typeface="+mn-lt"/>
        </a:defRPr>
      </a:lvl3pPr>
      <a:lvl4pPr marL="1074738" indent="-171450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 baseline="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CEGC – Zoom sur l’offre CAPEB</a:t>
            </a:r>
          </a:p>
        </p:txBody>
      </p:sp>
      <p:sp>
        <p:nvSpPr>
          <p:cNvPr id="4099" name="Rectangle 11"/>
          <p:cNvSpPr>
            <a:spLocks noChangeArrowheads="1"/>
          </p:cNvSpPr>
          <p:nvPr/>
        </p:nvSpPr>
        <p:spPr bwMode="auto">
          <a:xfrm>
            <a:off x="3973513" y="3276600"/>
            <a:ext cx="1196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–"/>
            </a:pPr>
            <a:endParaRPr lang="fr-FR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80120" y="4293096"/>
            <a:ext cx="7663880" cy="1133897"/>
          </a:xfrm>
        </p:spPr>
        <p:txBody>
          <a:bodyPr/>
          <a:lstStyle/>
          <a:p>
            <a:r>
              <a:rPr lang="fr-FR" altLang="fr-FR" sz="2000" b="1" i="1" dirty="0">
                <a:solidFill>
                  <a:srgbClr val="7030A0"/>
                </a:solidFill>
              </a:rPr>
              <a:t>Un outil « avant-gardiste »</a:t>
            </a:r>
            <a:r>
              <a:rPr lang="fr-FR" altLang="fr-FR" sz="2000" dirty="0">
                <a:solidFill>
                  <a:srgbClr val="7030A0"/>
                </a:solidFill>
              </a:rPr>
              <a:t> </a:t>
            </a:r>
            <a:r>
              <a:rPr lang="fr-FR" altLang="fr-FR" sz="2000" b="1" i="1" dirty="0" smtClean="0">
                <a:solidFill>
                  <a:srgbClr val="7030A0"/>
                </a:solidFill>
              </a:rPr>
              <a:t>mis </a:t>
            </a:r>
            <a:r>
              <a:rPr lang="fr-FR" altLang="fr-FR" sz="2000" b="1" i="1" dirty="0">
                <a:solidFill>
                  <a:srgbClr val="7030A0"/>
                </a:solidFill>
              </a:rPr>
              <a:t>au point avec la </a:t>
            </a:r>
            <a:r>
              <a:rPr lang="fr-FR" altLang="fr-FR" sz="2000" b="1" i="1" dirty="0" smtClean="0">
                <a:solidFill>
                  <a:srgbClr val="7030A0"/>
                </a:solidFill>
              </a:rPr>
              <a:t>CAPEB pour </a:t>
            </a:r>
            <a:r>
              <a:rPr lang="fr-FR" altLang="fr-FR" sz="2000" b="1" i="1" dirty="0">
                <a:solidFill>
                  <a:srgbClr val="7030A0"/>
                </a:solidFill>
              </a:rPr>
              <a:t>les artisans du bâtiment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8630D-F49B-4E70-B5D6-297FF5544906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Zoom sur l’offre CAPEB</a:t>
            </a:r>
            <a:endParaRPr lang="fr-FR" dirty="0">
              <a:solidFill>
                <a:srgbClr val="7030A0"/>
              </a:solidFill>
            </a:endParaRPr>
          </a:p>
        </p:txBody>
      </p:sp>
      <p:pic>
        <p:nvPicPr>
          <p:cNvPr id="6" name="Picture 7" descr="Logo - CAP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257800"/>
            <a:ext cx="24479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371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3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Zoom sur l’offre CAPEB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086" y="1268760"/>
            <a:ext cx="8084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b="1" dirty="0">
                <a:solidFill>
                  <a:srgbClr val="7030A0"/>
                </a:solidFill>
              </a:rPr>
              <a:t>Quid des retenues de garanties  et comment les éviter ?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7584" y="2131532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1800" dirty="0">
                <a:solidFill>
                  <a:srgbClr val="7030A0"/>
                </a:solidFill>
              </a:rPr>
              <a:t>Dans le cadre de marchés publics ou privés, </a:t>
            </a:r>
            <a:br>
              <a:rPr lang="fr-FR" altLang="fr-FR" sz="1800" dirty="0">
                <a:solidFill>
                  <a:srgbClr val="7030A0"/>
                </a:solidFill>
              </a:rPr>
            </a:br>
            <a:r>
              <a:rPr lang="fr-FR" altLang="fr-FR" sz="1800" dirty="0">
                <a:solidFill>
                  <a:srgbClr val="7030A0"/>
                </a:solidFill>
              </a:rPr>
              <a:t>le maître d’ouvrage peut retenir 5% du montant de la facture </a:t>
            </a:r>
            <a:br>
              <a:rPr lang="fr-FR" altLang="fr-FR" sz="1800" dirty="0">
                <a:solidFill>
                  <a:srgbClr val="7030A0"/>
                </a:solidFill>
              </a:rPr>
            </a:br>
            <a:r>
              <a:rPr lang="fr-FR" altLang="fr-FR" sz="1800" dirty="0">
                <a:solidFill>
                  <a:srgbClr val="7030A0"/>
                </a:solidFill>
              </a:rPr>
              <a:t>en garantie des réserves relatives à l’exécution du contrat.</a:t>
            </a:r>
            <a:br>
              <a:rPr lang="fr-FR" altLang="fr-FR" sz="1800" dirty="0">
                <a:solidFill>
                  <a:srgbClr val="7030A0"/>
                </a:solidFill>
              </a:rPr>
            </a:br>
            <a:r>
              <a:rPr lang="fr-FR" altLang="fr-FR" sz="1800" dirty="0">
                <a:solidFill>
                  <a:srgbClr val="7030A0"/>
                </a:solidFill>
              </a:rPr>
              <a:t/>
            </a:r>
            <a:br>
              <a:rPr lang="fr-FR" altLang="fr-FR" sz="1800" dirty="0">
                <a:solidFill>
                  <a:srgbClr val="7030A0"/>
                </a:solidFill>
              </a:rPr>
            </a:br>
            <a:r>
              <a:rPr lang="fr-FR" altLang="fr-FR" sz="1800" dirty="0">
                <a:solidFill>
                  <a:srgbClr val="7030A0"/>
                </a:solidFill>
              </a:rPr>
              <a:t>Ces sommes sont restituables, 1 an après le procès verbal de réception du chantier, si les éventuelles réserves sont levées.</a:t>
            </a:r>
            <a:br>
              <a:rPr lang="fr-FR" altLang="fr-FR" sz="1800" dirty="0">
                <a:solidFill>
                  <a:srgbClr val="7030A0"/>
                </a:solidFill>
              </a:rPr>
            </a:br>
            <a:endParaRPr lang="fr-FR" altLang="fr-FR" sz="1800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3154" y="4159354"/>
            <a:ext cx="7857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1800" dirty="0">
                <a:solidFill>
                  <a:srgbClr val="7030A0"/>
                </a:solidFill>
              </a:rPr>
              <a:t>Les artisans peuvent fournir</a:t>
            </a:r>
            <a:br>
              <a:rPr lang="fr-FR" altLang="fr-FR" sz="1800" dirty="0">
                <a:solidFill>
                  <a:srgbClr val="7030A0"/>
                </a:solidFill>
              </a:rPr>
            </a:br>
            <a:r>
              <a:rPr lang="fr-FR" altLang="fr-FR" sz="1800" dirty="0">
                <a:solidFill>
                  <a:srgbClr val="7030A0"/>
                </a:solidFill>
              </a:rPr>
              <a:t>au m</a:t>
            </a:r>
            <a:r>
              <a:rPr lang="fr-FR" altLang="ja-JP" sz="1800" dirty="0">
                <a:solidFill>
                  <a:srgbClr val="7030A0"/>
                </a:solidFill>
              </a:rPr>
              <a:t>aître d’ouvrage une caution à la place de la retenue de garantie</a:t>
            </a:r>
            <a:endParaRPr lang="fr-FR" altLang="fr-FR" sz="1800" dirty="0">
              <a:solidFill>
                <a:srgbClr val="7030A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3154" y="5249068"/>
            <a:ext cx="79972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b="1" dirty="0">
                <a:solidFill>
                  <a:srgbClr val="7030A0"/>
                </a:solidFill>
              </a:rPr>
              <a:t>En fournissant une </a:t>
            </a:r>
            <a:r>
              <a:rPr lang="fr-FR" altLang="fr-FR" b="1" dirty="0" smtClean="0">
                <a:solidFill>
                  <a:srgbClr val="7030A0"/>
                </a:solidFill>
              </a:rPr>
              <a:t>caution, l’artisan </a:t>
            </a:r>
            <a:r>
              <a:rPr lang="fr-FR" altLang="fr-FR" b="1" dirty="0">
                <a:solidFill>
                  <a:srgbClr val="7030A0"/>
                </a:solidFill>
              </a:rPr>
              <a:t>perçoit l’argent immédiatement.</a:t>
            </a:r>
          </a:p>
          <a:p>
            <a:r>
              <a:rPr lang="fr-FR" altLang="fr-FR" b="1" dirty="0">
                <a:solidFill>
                  <a:srgbClr val="7030A0"/>
                </a:solidFill>
              </a:rPr>
              <a:t>Il n’a pas à réclamer le paiement 1 an après.</a:t>
            </a:r>
            <a:endParaRPr lang="fr-FR" b="1" dirty="0">
              <a:solidFill>
                <a:srgbClr val="7030A0"/>
              </a:solidFill>
            </a:endParaRPr>
          </a:p>
        </p:txBody>
      </p:sp>
      <p:pic>
        <p:nvPicPr>
          <p:cNvPr id="21" name="Picture 7" descr="Logo - CAP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470" y="0"/>
            <a:ext cx="24479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8012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4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Zoom sur l’offre CAPEB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057959"/>
              </p:ext>
            </p:extLst>
          </p:nvPr>
        </p:nvGraphicFramePr>
        <p:xfrm>
          <a:off x="-288032" y="4935222"/>
          <a:ext cx="9036495" cy="221970"/>
        </p:xfrm>
        <a:graphic>
          <a:graphicData uri="http://schemas.openxmlformats.org/drawingml/2006/table">
            <a:tbl>
              <a:tblPr/>
              <a:tblGrid>
                <a:gridCol w="3471648"/>
                <a:gridCol w="1208269"/>
                <a:gridCol w="2178289"/>
                <a:gridCol w="217828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-1" y="1628775"/>
            <a:ext cx="87484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3200" dirty="0" smtClean="0">
                <a:solidFill>
                  <a:srgbClr val="7030A0"/>
                </a:solidFill>
              </a:rPr>
              <a:t>La </a:t>
            </a:r>
            <a:r>
              <a:rPr lang="fr-FR" altLang="fr-FR" sz="3200" dirty="0">
                <a:solidFill>
                  <a:srgbClr val="7030A0"/>
                </a:solidFill>
              </a:rPr>
              <a:t>caution de retenue de garantie améliore </a:t>
            </a:r>
            <a:r>
              <a:rPr lang="fr-FR" altLang="fr-FR" sz="3200" dirty="0" smtClean="0">
                <a:solidFill>
                  <a:srgbClr val="7030A0"/>
                </a:solidFill>
              </a:rPr>
              <a:t>la trésorerie</a:t>
            </a:r>
            <a:endParaRPr lang="fr-FR" altLang="fr-FR" sz="3200" b="1" i="1" dirty="0">
              <a:solidFill>
                <a:srgbClr val="7030A0"/>
              </a:solidFill>
            </a:endParaRPr>
          </a:p>
        </p:txBody>
      </p:sp>
      <p:pic>
        <p:nvPicPr>
          <p:cNvPr id="16" name="Picture 7" descr="Logo - CAP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463" y="8906"/>
            <a:ext cx="24479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81000" y="4114800"/>
            <a:ext cx="4318000" cy="123348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/>
            <a:r>
              <a:rPr lang="fr-FR" altLang="fr-FR" dirty="0">
                <a:solidFill>
                  <a:schemeClr val="bg1"/>
                </a:solidFill>
              </a:rPr>
              <a:t>750 000 €</a:t>
            </a:r>
            <a:br>
              <a:rPr lang="fr-FR" altLang="fr-FR" dirty="0">
                <a:solidFill>
                  <a:schemeClr val="bg1"/>
                </a:solidFill>
              </a:rPr>
            </a:br>
            <a:r>
              <a:rPr lang="fr-FR" altLang="fr-FR" dirty="0">
                <a:solidFill>
                  <a:schemeClr val="bg1"/>
                </a:solidFill>
              </a:rPr>
              <a:t>de chiffre d’affaires</a:t>
            </a:r>
            <a:endParaRPr lang="fr-FR" altLang="fr-FR" sz="3200" dirty="0">
              <a:solidFill>
                <a:schemeClr val="bg1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648200" y="4114800"/>
            <a:ext cx="4318000" cy="1233488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/>
            <a:r>
              <a:rPr lang="fr-FR" altLang="fr-FR" dirty="0" smtClean="0">
                <a:solidFill>
                  <a:schemeClr val="bg1"/>
                </a:solidFill>
              </a:rPr>
              <a:t>37 500 </a:t>
            </a:r>
            <a:r>
              <a:rPr lang="fr-FR" altLang="fr-FR" dirty="0">
                <a:solidFill>
                  <a:schemeClr val="bg1"/>
                </a:solidFill>
              </a:rPr>
              <a:t>€</a:t>
            </a:r>
            <a:br>
              <a:rPr lang="fr-FR" altLang="fr-FR" dirty="0">
                <a:solidFill>
                  <a:schemeClr val="bg1"/>
                </a:solidFill>
              </a:rPr>
            </a:br>
            <a:r>
              <a:rPr lang="fr-FR" altLang="fr-FR" dirty="0">
                <a:solidFill>
                  <a:schemeClr val="bg1"/>
                </a:solidFill>
              </a:rPr>
              <a:t>de trésorerie en plus </a:t>
            </a:r>
            <a:br>
              <a:rPr lang="fr-FR" altLang="fr-FR" dirty="0">
                <a:solidFill>
                  <a:schemeClr val="bg1"/>
                </a:solidFill>
              </a:rPr>
            </a:br>
            <a:r>
              <a:rPr lang="fr-FR" altLang="fr-FR" dirty="0" smtClean="0">
                <a:solidFill>
                  <a:schemeClr val="bg1"/>
                </a:solidFill>
              </a:rPr>
              <a:t>par an</a:t>
            </a:r>
            <a:endParaRPr lang="fr-FR" alt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310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5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750" y="228600"/>
            <a:ext cx="8064500" cy="723900"/>
          </a:xfrm>
        </p:spPr>
        <p:txBody>
          <a:bodyPr/>
          <a:lstStyle/>
          <a:p>
            <a:r>
              <a:rPr lang="fr-FR" altLang="fr-FR" dirty="0" smtClean="0">
                <a:solidFill>
                  <a:srgbClr val="7030A0"/>
                </a:solidFill>
              </a:rPr>
              <a:t/>
            </a:r>
            <a:br>
              <a:rPr lang="fr-FR" altLang="fr-FR" dirty="0" smtClean="0">
                <a:solidFill>
                  <a:srgbClr val="7030A0"/>
                </a:solidFill>
              </a:rPr>
            </a:br>
            <a:r>
              <a:rPr lang="fr-FR" altLang="fr-FR" dirty="0" smtClean="0">
                <a:solidFill>
                  <a:srgbClr val="7030A0"/>
                </a:solidFill>
              </a:rPr>
              <a:t>Pour </a:t>
            </a:r>
            <a:r>
              <a:rPr lang="fr-FR" altLang="fr-FR" dirty="0">
                <a:solidFill>
                  <a:srgbClr val="7030A0"/>
                </a:solidFill>
              </a:rPr>
              <a:t>devenir </a:t>
            </a:r>
            <a:r>
              <a:rPr lang="fr-FR" altLang="fr-FR" dirty="0" smtClean="0">
                <a:solidFill>
                  <a:srgbClr val="7030A0"/>
                </a:solidFill>
              </a:rPr>
              <a:t>client, connectez-vous</a:t>
            </a:r>
            <a:r>
              <a:rPr lang="fr-FR" altLang="fr-FR" dirty="0">
                <a:solidFill>
                  <a:srgbClr val="7030A0"/>
                </a:solidFill>
              </a:rPr>
              <a:t/>
            </a:r>
            <a:br>
              <a:rPr lang="fr-FR" altLang="fr-FR" dirty="0">
                <a:solidFill>
                  <a:srgbClr val="7030A0"/>
                </a:solidFill>
              </a:rPr>
            </a:br>
            <a:endParaRPr lang="fr-FR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176664"/>
              </p:ext>
            </p:extLst>
          </p:nvPr>
        </p:nvGraphicFramePr>
        <p:xfrm>
          <a:off x="-288032" y="4935222"/>
          <a:ext cx="9036495" cy="221970"/>
        </p:xfrm>
        <a:graphic>
          <a:graphicData uri="http://schemas.openxmlformats.org/drawingml/2006/table">
            <a:tbl>
              <a:tblPr/>
              <a:tblGrid>
                <a:gridCol w="3471648"/>
                <a:gridCol w="1208269"/>
                <a:gridCol w="2178289"/>
                <a:gridCol w="217828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301350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fr-FR" altLang="fr-FR" b="1" i="1" dirty="0">
              <a:solidFill>
                <a:schemeClr val="bg1"/>
              </a:solidFill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231161" y="1412776"/>
            <a:ext cx="8639969" cy="804290"/>
            <a:chOff x="240" y="2160"/>
            <a:chExt cx="5760" cy="384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336" y="2160"/>
              <a:ext cx="5664" cy="38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240" y="2160"/>
              <a:ext cx="5125" cy="36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3200" b="1" i="1" dirty="0">
                  <a:solidFill>
                    <a:schemeClr val="bg1"/>
                  </a:solidFill>
                </a:rPr>
                <a:t>www.caution-artisan-du-batiment.com</a:t>
              </a:r>
            </a:p>
          </p:txBody>
        </p:sp>
      </p:grpSp>
      <p:pic>
        <p:nvPicPr>
          <p:cNvPr id="13" name="Picture 12" descr="phas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636838"/>
            <a:ext cx="616902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99130" y="2286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auto">
          <a:xfrm>
            <a:off x="7956550" y="4149725"/>
            <a:ext cx="863600" cy="287338"/>
          </a:xfrm>
          <a:prstGeom prst="wedgeRectCallout">
            <a:avLst>
              <a:gd name="adj1" fmla="val -417829"/>
              <a:gd name="adj2" fmla="val 147792"/>
            </a:avLst>
          </a:prstGeom>
          <a:solidFill>
            <a:srgbClr val="B7D0E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000" dirty="0"/>
              <a:t>Cliquer ICI !</a:t>
            </a:r>
          </a:p>
          <a:p>
            <a:pPr algn="ctr"/>
            <a:endParaRPr lang="fr-FR" altLang="fr-FR" sz="1000" dirty="0"/>
          </a:p>
        </p:txBody>
      </p:sp>
    </p:spTree>
    <p:extLst>
      <p:ext uri="{BB962C8B-B14F-4D97-AF65-F5344CB8AC3E}">
        <p14:creationId xmlns:p14="http://schemas.microsoft.com/office/powerpoint/2010/main" val="38488012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6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81891" y="228600"/>
            <a:ext cx="8064500" cy="795516"/>
          </a:xfrm>
        </p:spPr>
        <p:txBody>
          <a:bodyPr/>
          <a:lstStyle/>
          <a:p>
            <a:r>
              <a:rPr lang="fr-FR" altLang="fr-FR" sz="2800" dirty="0">
                <a:solidFill>
                  <a:srgbClr val="7030A0"/>
                </a:solidFill>
              </a:rPr>
              <a:t>Vous renseignez les informations concernant votre entreprise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10201"/>
              </p:ext>
            </p:extLst>
          </p:nvPr>
        </p:nvGraphicFramePr>
        <p:xfrm>
          <a:off x="-288032" y="4935222"/>
          <a:ext cx="9036495" cy="221970"/>
        </p:xfrm>
        <a:graphic>
          <a:graphicData uri="http://schemas.openxmlformats.org/drawingml/2006/table">
            <a:tbl>
              <a:tblPr/>
              <a:tblGrid>
                <a:gridCol w="3471648"/>
                <a:gridCol w="1208269"/>
                <a:gridCol w="2178289"/>
                <a:gridCol w="217828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231161" y="1597456"/>
            <a:ext cx="8733327" cy="609600"/>
            <a:chOff x="240" y="2160"/>
            <a:chExt cx="5760" cy="384"/>
          </a:xfrm>
          <a:solidFill>
            <a:schemeClr val="tx1">
              <a:lumMod val="60000"/>
              <a:lumOff val="40000"/>
            </a:schemeClr>
          </a:solidFill>
        </p:grpSpPr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336" y="2160"/>
              <a:ext cx="5664" cy="38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240" y="2160"/>
              <a:ext cx="5125" cy="36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2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3200" b="1" i="1" dirty="0">
                  <a:solidFill>
                    <a:schemeClr val="bg1"/>
                  </a:solidFill>
                </a:rPr>
                <a:t>www.caution-artisan-du-batiment.com</a:t>
              </a:r>
            </a:p>
          </p:txBody>
        </p:sp>
      </p:grpSp>
      <p:pic>
        <p:nvPicPr>
          <p:cNvPr id="13" name="Picture 12" descr="phas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2471738"/>
            <a:ext cx="76327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3203575" y="2924175"/>
            <a:ext cx="2016125" cy="431800"/>
          </a:xfrm>
          <a:prstGeom prst="wedgeRectCallout">
            <a:avLst>
              <a:gd name="adj1" fmla="val -87718"/>
              <a:gd name="adj2" fmla="val 136028"/>
            </a:avLst>
          </a:prstGeom>
          <a:solidFill>
            <a:srgbClr val="B7D0E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000" dirty="0"/>
              <a:t>Votre Prénom NOM</a:t>
            </a:r>
            <a:br>
              <a:rPr lang="fr-FR" altLang="fr-FR" sz="1000" dirty="0"/>
            </a:br>
            <a:r>
              <a:rPr lang="fr-FR" altLang="fr-FR" sz="1000" dirty="0"/>
              <a:t> si vous êtes en nom propre</a:t>
            </a:r>
          </a:p>
          <a:p>
            <a:pPr algn="ctr"/>
            <a:endParaRPr lang="fr-FR" altLang="fr-FR" sz="1000" dirty="0"/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7245126" y="4719322"/>
            <a:ext cx="2016125" cy="431800"/>
          </a:xfrm>
          <a:prstGeom prst="wedgeRectCallout">
            <a:avLst>
              <a:gd name="adj1" fmla="val -87718"/>
              <a:gd name="adj2" fmla="val 136028"/>
            </a:avLst>
          </a:prstGeom>
          <a:solidFill>
            <a:srgbClr val="B7D0E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000" dirty="0" smtClean="0"/>
              <a:t>Mettre un zéro si vous êtes en nom propre</a:t>
            </a:r>
            <a:endParaRPr lang="fr-FR" altLang="fr-FR" sz="1000" dirty="0"/>
          </a:p>
          <a:p>
            <a:pPr algn="ctr"/>
            <a:endParaRPr lang="fr-FR" altLang="fr-FR" sz="1000" dirty="0"/>
          </a:p>
        </p:txBody>
      </p:sp>
    </p:spTree>
    <p:extLst>
      <p:ext uri="{BB962C8B-B14F-4D97-AF65-F5344CB8AC3E}">
        <p14:creationId xmlns:p14="http://schemas.microsoft.com/office/powerpoint/2010/main" val="4055858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7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31161" y="228600"/>
            <a:ext cx="8373089" cy="619452"/>
          </a:xfrm>
        </p:spPr>
        <p:txBody>
          <a:bodyPr/>
          <a:lstStyle/>
          <a:p>
            <a:r>
              <a:rPr lang="fr-FR" altLang="fr-FR" sz="2400" dirty="0">
                <a:solidFill>
                  <a:srgbClr val="7030A0"/>
                </a:solidFill>
              </a:rPr>
              <a:t>Vous renseignez des informations simples </a:t>
            </a:r>
            <a:r>
              <a:rPr lang="fr-FR" altLang="fr-FR" sz="2400" dirty="0" smtClean="0">
                <a:solidFill>
                  <a:srgbClr val="7030A0"/>
                </a:solidFill>
              </a:rPr>
              <a:t>sur </a:t>
            </a:r>
            <a:r>
              <a:rPr lang="fr-FR" altLang="fr-FR" sz="2400" dirty="0">
                <a:solidFill>
                  <a:srgbClr val="7030A0"/>
                </a:solidFill>
              </a:rPr>
              <a:t>vous, vos finances, votre banque</a:t>
            </a:r>
            <a:endParaRPr lang="fr-FR" sz="2400" dirty="0">
              <a:solidFill>
                <a:srgbClr val="7030A0"/>
              </a:solidFill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146732"/>
              </p:ext>
            </p:extLst>
          </p:nvPr>
        </p:nvGraphicFramePr>
        <p:xfrm>
          <a:off x="-288032" y="4935222"/>
          <a:ext cx="9036495" cy="221970"/>
        </p:xfrm>
        <a:graphic>
          <a:graphicData uri="http://schemas.openxmlformats.org/drawingml/2006/table">
            <a:tbl>
              <a:tblPr/>
              <a:tblGrid>
                <a:gridCol w="3471648"/>
                <a:gridCol w="1208269"/>
                <a:gridCol w="2178289"/>
                <a:gridCol w="217828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7" descr="phas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841" y="1733022"/>
            <a:ext cx="6769100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42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8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2800" dirty="0">
                <a:solidFill>
                  <a:srgbClr val="7030A0"/>
                </a:solidFill>
              </a:rPr>
              <a:t>Quelques informations complémentaires</a:t>
            </a:r>
            <a:r>
              <a:rPr lang="fr-FR" altLang="fr-FR" sz="2800" dirty="0">
                <a:solidFill>
                  <a:srgbClr val="FF0000"/>
                </a:solidFill>
              </a:rPr>
              <a:t/>
            </a:r>
            <a:br>
              <a:rPr lang="fr-FR" altLang="fr-FR" sz="2800" dirty="0">
                <a:solidFill>
                  <a:srgbClr val="FF0000"/>
                </a:solidFill>
              </a:rPr>
            </a:br>
            <a:r>
              <a:rPr lang="fr-FR" altLang="fr-FR" sz="2800" dirty="0">
                <a:solidFill>
                  <a:srgbClr val="FF0000"/>
                </a:solidFill>
              </a:rPr>
              <a:t> </a:t>
            </a:r>
            <a:endParaRPr lang="fr-FR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504941"/>
              </p:ext>
            </p:extLst>
          </p:nvPr>
        </p:nvGraphicFramePr>
        <p:xfrm>
          <a:off x="-288032" y="4935222"/>
          <a:ext cx="9036495" cy="221970"/>
        </p:xfrm>
        <a:graphic>
          <a:graphicData uri="http://schemas.openxmlformats.org/drawingml/2006/table">
            <a:tbl>
              <a:tblPr/>
              <a:tblGrid>
                <a:gridCol w="3471648"/>
                <a:gridCol w="1208269"/>
                <a:gridCol w="2178289"/>
                <a:gridCol w="217828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6" descr="phas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492375"/>
            <a:ext cx="60960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6372225" y="4000500"/>
            <a:ext cx="2592388" cy="936625"/>
          </a:xfrm>
          <a:prstGeom prst="wedgeRectCallout">
            <a:avLst>
              <a:gd name="adj1" fmla="val -103093"/>
              <a:gd name="adj2" fmla="val 72713"/>
            </a:avLst>
          </a:prstGeom>
          <a:solidFill>
            <a:srgbClr val="B7D0E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000" dirty="0"/>
              <a:t>Inscrivez les lettres présentées dans le pictogramme au dessus.</a:t>
            </a:r>
          </a:p>
          <a:p>
            <a:r>
              <a:rPr lang="fr-FR" altLang="fr-FR" sz="1000" dirty="0"/>
              <a:t>Si c’est illisible clichez sur le bouton </a:t>
            </a:r>
            <a:r>
              <a:rPr lang="fr-FR" altLang="fr-FR" sz="1000" b="1" dirty="0"/>
              <a:t>« Changer l’image ».</a:t>
            </a:r>
          </a:p>
          <a:p>
            <a:r>
              <a:rPr lang="fr-FR" altLang="fr-FR" sz="1000" b="1" dirty="0"/>
              <a:t>Cette méthode évite le piratage !</a:t>
            </a:r>
          </a:p>
          <a:p>
            <a:pPr algn="ctr"/>
            <a:endParaRPr lang="fr-FR" altLang="fr-FR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2123728" y="5609431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b="1" dirty="0">
                <a:solidFill>
                  <a:srgbClr val="7030A0"/>
                </a:solidFill>
              </a:rPr>
              <a:t>Validez. Votre demande de ligne est enregistrée…ensuite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9712" y="13407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altLang="fr-FR" b="1" dirty="0" smtClean="0">
                <a:solidFill>
                  <a:srgbClr val="7030A0"/>
                </a:solidFill>
              </a:rPr>
              <a:t>une </a:t>
            </a:r>
            <a:r>
              <a:rPr lang="fr-FR" altLang="fr-FR" b="1" dirty="0">
                <a:solidFill>
                  <a:srgbClr val="7030A0"/>
                </a:solidFill>
              </a:rPr>
              <a:t>signature électronique sécurisée</a:t>
            </a:r>
            <a:endParaRPr lang="fr-F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5272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3132138" y="6589713"/>
            <a:ext cx="2895600" cy="268287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000">
                <a:solidFill>
                  <a:schemeClr val="bg2"/>
                </a:solidFill>
              </a:rPr>
              <a:t>Version du 28 avril 2008</a:t>
            </a:r>
          </a:p>
        </p:txBody>
      </p:sp>
      <p:sp>
        <p:nvSpPr>
          <p:cNvPr id="17411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5913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fld id="{571DF437-35FE-408F-A41E-26285EF92E97}" type="slidenum">
              <a:rPr lang="fr-FR" altLang="fr-FR" sz="1200">
                <a:solidFill>
                  <a:schemeClr val="bg2"/>
                </a:solidFill>
              </a:rPr>
              <a:pPr/>
              <a:t>9</a:t>
            </a:fld>
            <a:endParaRPr lang="fr-FR" altLang="fr-FR" sz="1200">
              <a:solidFill>
                <a:schemeClr val="bg2"/>
              </a:solidFill>
            </a:endParaRPr>
          </a:p>
        </p:txBody>
      </p:sp>
      <p:sp>
        <p:nvSpPr>
          <p:cNvPr id="17413" name="Rectangle 22"/>
          <p:cNvSpPr>
            <a:spLocks noChangeArrowheads="1"/>
          </p:cNvSpPr>
          <p:nvPr/>
        </p:nvSpPr>
        <p:spPr bwMode="auto">
          <a:xfrm>
            <a:off x="684213" y="2771775"/>
            <a:ext cx="82073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/>
            <a:r>
              <a:rPr lang="fr-FR" altLang="fr-FR" b="1" dirty="0">
                <a:solidFill>
                  <a:srgbClr val="7030A0"/>
                </a:solidFill>
              </a:rPr>
              <a:t>En 24 heures, vous avez une offre commerciale envoyée par mail</a:t>
            </a:r>
            <a:endParaRPr lang="fr-FR" altLang="fr-FR" sz="3200" b="1" dirty="0">
              <a:solidFill>
                <a:srgbClr val="7030A0"/>
              </a:solidFill>
            </a:endParaRPr>
          </a:p>
        </p:txBody>
      </p:sp>
      <p:sp>
        <p:nvSpPr>
          <p:cNvPr id="17415" name="Rectangle 26"/>
          <p:cNvSpPr>
            <a:spLocks noChangeArrowheads="1"/>
          </p:cNvSpPr>
          <p:nvPr/>
        </p:nvSpPr>
        <p:spPr bwMode="auto">
          <a:xfrm>
            <a:off x="684213" y="3665538"/>
            <a:ext cx="7847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/>
            <a:r>
              <a:rPr lang="fr-FR" altLang="fr-FR" b="1" dirty="0">
                <a:solidFill>
                  <a:srgbClr val="7030A0"/>
                </a:solidFill>
              </a:rPr>
              <a:t>Vous retournez votre contrat signé par courrier à CEGI </a:t>
            </a:r>
            <a:endParaRPr lang="fr-FR" altLang="fr-FR" sz="2000" dirty="0">
              <a:solidFill>
                <a:srgbClr val="7030A0"/>
              </a:solidFill>
            </a:endParaRPr>
          </a:p>
        </p:txBody>
      </p:sp>
      <p:pic>
        <p:nvPicPr>
          <p:cNvPr id="17417" name="Picture 31" descr="Fri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Rectangle 32"/>
          <p:cNvSpPr>
            <a:spLocks noGrp="1" noChangeArrowheads="1"/>
          </p:cNvSpPr>
          <p:nvPr>
            <p:ph type="title"/>
          </p:nvPr>
        </p:nvSpPr>
        <p:spPr>
          <a:xfrm>
            <a:off x="250825" y="533400"/>
            <a:ext cx="8588375" cy="11969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FR" altLang="fr-FR" sz="4000" i="1" dirty="0">
                <a:solidFill>
                  <a:srgbClr val="7030A0"/>
                </a:solidFill>
              </a:rPr>
              <a:t>www.caution-artisan-du-batiment.com</a:t>
            </a:r>
            <a:br>
              <a:rPr lang="fr-FR" altLang="fr-FR" sz="4000" i="1" dirty="0">
                <a:solidFill>
                  <a:srgbClr val="7030A0"/>
                </a:solidFill>
              </a:rPr>
            </a:br>
            <a:endParaRPr lang="fr-FR" altLang="fr-FR" sz="4000" dirty="0" smtClean="0"/>
          </a:p>
        </p:txBody>
      </p:sp>
      <p:sp>
        <p:nvSpPr>
          <p:cNvPr id="17420" name="AutoShape 36"/>
          <p:cNvSpPr>
            <a:spLocks noChangeArrowheads="1"/>
          </p:cNvSpPr>
          <p:nvPr/>
        </p:nvSpPr>
        <p:spPr bwMode="auto">
          <a:xfrm>
            <a:off x="2374900" y="5805488"/>
            <a:ext cx="6769100" cy="5762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17421" name="Rectangle 37"/>
          <p:cNvSpPr>
            <a:spLocks noChangeArrowheads="1"/>
          </p:cNvSpPr>
          <p:nvPr/>
        </p:nvSpPr>
        <p:spPr bwMode="auto">
          <a:xfrm>
            <a:off x="2843808" y="5949950"/>
            <a:ext cx="607635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800" dirty="0">
                <a:solidFill>
                  <a:srgbClr val="7030A0"/>
                </a:solidFill>
              </a:rPr>
              <a:t>« ça y est vous pouvez demander vos cautions ! »</a:t>
            </a:r>
          </a:p>
        </p:txBody>
      </p:sp>
      <p:sp>
        <p:nvSpPr>
          <p:cNvPr id="17422" name="Rectangle 38"/>
          <p:cNvSpPr>
            <a:spLocks noChangeArrowheads="1"/>
          </p:cNvSpPr>
          <p:nvPr/>
        </p:nvSpPr>
        <p:spPr bwMode="auto">
          <a:xfrm>
            <a:off x="684213" y="4657725"/>
            <a:ext cx="7847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/>
            <a:r>
              <a:rPr lang="fr-FR" altLang="fr-FR" b="1" dirty="0">
                <a:solidFill>
                  <a:srgbClr val="7030A0"/>
                </a:solidFill>
              </a:rPr>
              <a:t>A réception, CEGI vous communique immédiatement votre code d’accès</a:t>
            </a:r>
            <a:endParaRPr lang="fr-FR" altLang="fr-FR" sz="3200" b="1" dirty="0">
              <a:solidFill>
                <a:srgbClr val="7030A0"/>
              </a:solidFill>
            </a:endParaRPr>
          </a:p>
        </p:txBody>
      </p:sp>
      <p:pic>
        <p:nvPicPr>
          <p:cNvPr id="23" name="Picture 7" descr="Logo - CAP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10" y="1090612"/>
            <a:ext cx="24479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34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10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750" y="228600"/>
            <a:ext cx="8064500" cy="723900"/>
          </a:xfrm>
        </p:spPr>
        <p:txBody>
          <a:bodyPr/>
          <a:lstStyle/>
          <a:p>
            <a:r>
              <a:rPr lang="fr-FR" altLang="fr-FR" sz="2800" dirty="0">
                <a:solidFill>
                  <a:srgbClr val="7030A0"/>
                </a:solidFill>
              </a:rPr>
              <a:t>Un seul écran de </a:t>
            </a:r>
            <a:r>
              <a:rPr lang="fr-FR" altLang="fr-FR" sz="2800" dirty="0" smtClean="0">
                <a:solidFill>
                  <a:srgbClr val="7030A0"/>
                </a:solidFill>
              </a:rPr>
              <a:t>saisie pour </a:t>
            </a:r>
            <a:r>
              <a:rPr lang="fr-FR" altLang="fr-FR" sz="2800" dirty="0">
                <a:solidFill>
                  <a:srgbClr val="7030A0"/>
                </a:solidFill>
              </a:rPr>
              <a:t>obtenir votre caution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8393"/>
              </p:ext>
            </p:extLst>
          </p:nvPr>
        </p:nvGraphicFramePr>
        <p:xfrm>
          <a:off x="-288032" y="4935222"/>
          <a:ext cx="9036495" cy="221970"/>
        </p:xfrm>
        <a:graphic>
          <a:graphicData uri="http://schemas.openxmlformats.org/drawingml/2006/table">
            <a:tbl>
              <a:tblPr/>
              <a:tblGrid>
                <a:gridCol w="3471648"/>
                <a:gridCol w="1208269"/>
                <a:gridCol w="2178289"/>
                <a:gridCol w="2178289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0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400" b="1" i="0" u="none" strike="noStrike" dirty="0">
                        <a:latin typeface="Arial"/>
                      </a:endParaRPr>
                    </a:p>
                  </a:txBody>
                  <a:tcPr marL="8610" marR="8610" marT="861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301350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fr-FR" altLang="fr-FR" b="1" i="1" dirty="0">
              <a:solidFill>
                <a:schemeClr val="bg1"/>
              </a:solidFill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83561" y="1597459"/>
            <a:ext cx="7983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3200" b="1" i="1" dirty="0">
                <a:solidFill>
                  <a:schemeClr val="bg1"/>
                </a:solidFill>
              </a:rPr>
              <a:t>www.caution-artisan-du-batiment.com</a:t>
            </a:r>
          </a:p>
        </p:txBody>
      </p:sp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" t="13194" r="23018" b="12990"/>
          <a:stretch>
            <a:fillRect/>
          </a:stretch>
        </p:blipFill>
        <p:spPr bwMode="auto">
          <a:xfrm>
            <a:off x="3851920" y="1957983"/>
            <a:ext cx="5192712" cy="409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8676" y="2388620"/>
            <a:ext cx="3438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2000" dirty="0">
                <a:solidFill>
                  <a:srgbClr val="7030A0"/>
                </a:solidFill>
              </a:rPr>
              <a:t>Renseignement des </a:t>
            </a:r>
            <a:r>
              <a:rPr lang="fr-FR" altLang="fr-FR" sz="2000" dirty="0" smtClean="0">
                <a:solidFill>
                  <a:srgbClr val="7030A0"/>
                </a:solidFill>
              </a:rPr>
              <a:t>données</a:t>
            </a:r>
          </a:p>
          <a:p>
            <a:pPr eaLnBrk="1" hangingPunct="1"/>
            <a:r>
              <a:rPr lang="fr-FR" altLang="fr-FR" sz="2000" dirty="0" smtClean="0">
                <a:solidFill>
                  <a:srgbClr val="7030A0"/>
                </a:solidFill>
              </a:rPr>
              <a:t> </a:t>
            </a:r>
            <a:r>
              <a:rPr lang="fr-FR" altLang="fr-FR" sz="2000" dirty="0">
                <a:solidFill>
                  <a:srgbClr val="7030A0"/>
                </a:solidFill>
              </a:rPr>
              <a:t>de la caution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3600" y="4005064"/>
            <a:ext cx="3268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2000" dirty="0">
                <a:solidFill>
                  <a:srgbClr val="7030A0"/>
                </a:solidFill>
              </a:rPr>
              <a:t>Renseignement des caractéristiques du marché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7794" y="5373216"/>
            <a:ext cx="31720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2000" dirty="0">
                <a:solidFill>
                  <a:srgbClr val="7030A0"/>
                </a:solidFill>
              </a:rPr>
              <a:t>Saisie des coordonnées du bénéficiaire (ma</a:t>
            </a:r>
            <a:r>
              <a:rPr lang="fr-FR" altLang="ja-JP" sz="2000" dirty="0">
                <a:solidFill>
                  <a:srgbClr val="7030A0"/>
                </a:solidFill>
              </a:rPr>
              <a:t>ître d’ouvrage)</a:t>
            </a:r>
            <a:endParaRPr lang="fr-FR" altLang="fr-FR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87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0E890D05-2F79-4F04-84F7-7722E9660FCA}" type="slidenum">
              <a:rPr lang="fr-FR" smtClean="0"/>
              <a:pPr/>
              <a:t>11</a:t>
            </a:fld>
            <a:endParaRPr lang="fr-FR" dirty="0" smtClean="0"/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2339752" y="3068960"/>
            <a:ext cx="5913437" cy="6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711200">
              <a:lnSpc>
                <a:spcPct val="90000"/>
              </a:lnSpc>
              <a:spcAft>
                <a:spcPct val="35000"/>
              </a:spcAft>
            </a:pPr>
            <a:endParaRPr lang="fr-FR" sz="1800" dirty="0" smtClean="0">
              <a:latin typeface="+mn-lt"/>
            </a:endParaRPr>
          </a:p>
          <a:p>
            <a:pPr marL="0" lvl="1" algn="l" defTabSz="488950">
              <a:lnSpc>
                <a:spcPct val="90000"/>
              </a:lnSpc>
              <a:spcAft>
                <a:spcPct val="15000"/>
              </a:spcAft>
              <a:defRPr/>
            </a:pPr>
            <a:endParaRPr lang="fr-FR" sz="1200" dirty="0" smtClean="0">
              <a:solidFill>
                <a:srgbClr val="581D74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31161" y="352752"/>
            <a:ext cx="8912839" cy="495300"/>
          </a:xfrm>
        </p:spPr>
        <p:txBody>
          <a:bodyPr/>
          <a:lstStyle/>
          <a:p>
            <a:r>
              <a:rPr lang="fr-FR" altLang="fr-FR" sz="2800" i="1" dirty="0">
                <a:solidFill>
                  <a:schemeClr val="bg1"/>
                </a:solidFill>
              </a:rPr>
              <a:t>www.caution-artisan-du-batiment.com</a:t>
            </a:r>
            <a:br>
              <a:rPr lang="fr-FR" altLang="fr-FR" sz="2800" i="1" dirty="0">
                <a:solidFill>
                  <a:schemeClr val="bg1"/>
                </a:solidFill>
              </a:rPr>
            </a:br>
            <a:r>
              <a:rPr lang="fr-FR" altLang="fr-FR" sz="2800" i="1" dirty="0">
                <a:solidFill>
                  <a:srgbClr val="7030A0"/>
                </a:solidFill>
              </a:rPr>
              <a:t>www.caution-artisan-du-batiment.com</a:t>
            </a:r>
            <a:r>
              <a:rPr lang="fr-FR" altLang="fr-FR" sz="2800" i="1" dirty="0">
                <a:solidFill>
                  <a:srgbClr val="FFC000"/>
                </a:solidFill>
              </a:rPr>
              <a:t/>
            </a:r>
            <a:br>
              <a:rPr lang="fr-FR" altLang="fr-FR" sz="2800" i="1" dirty="0">
                <a:solidFill>
                  <a:srgbClr val="FFC000"/>
                </a:solidFill>
              </a:rPr>
            </a:br>
            <a:endParaRPr lang="fr-FR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9038" y="28178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9495" y="1196752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b="1" dirty="0">
                <a:solidFill>
                  <a:srgbClr val="7030A0"/>
                </a:solidFill>
              </a:rPr>
              <a:t>Les cautions vous sont postées le jour même</a:t>
            </a:r>
            <a:br>
              <a:rPr lang="fr-FR" altLang="fr-FR" b="1" dirty="0">
                <a:solidFill>
                  <a:srgbClr val="7030A0"/>
                </a:solidFill>
              </a:rPr>
            </a:br>
            <a:endParaRPr lang="fr-FR" altLang="fr-FR" b="1" dirty="0" smtClean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 smtClean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 smtClean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 smtClean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 smtClean="0">
              <a:solidFill>
                <a:srgbClr val="7030A0"/>
              </a:solidFill>
            </a:endParaRPr>
          </a:p>
          <a:p>
            <a:pPr eaLnBrk="1" hangingPunct="1"/>
            <a:endParaRPr lang="fr-FR" altLang="fr-FR" b="1" dirty="0">
              <a:solidFill>
                <a:srgbClr val="7030A0"/>
              </a:solidFill>
            </a:endParaRPr>
          </a:p>
          <a:p>
            <a:pPr eaLnBrk="1" hangingPunct="1"/>
            <a:r>
              <a:rPr lang="fr-FR" altLang="fr-FR" b="1" dirty="0">
                <a:solidFill>
                  <a:srgbClr val="7030A0"/>
                </a:solidFill>
              </a:rPr>
              <a:t/>
            </a:r>
            <a:br>
              <a:rPr lang="fr-FR" altLang="fr-FR" b="1" dirty="0">
                <a:solidFill>
                  <a:srgbClr val="7030A0"/>
                </a:solidFill>
              </a:rPr>
            </a:br>
            <a:r>
              <a:rPr lang="fr-FR" altLang="fr-FR" b="1" dirty="0">
                <a:solidFill>
                  <a:srgbClr val="7030A0"/>
                </a:solidFill>
              </a:rPr>
              <a:t>La mainlevée se fait automatiquement, </a:t>
            </a:r>
            <a:br>
              <a:rPr lang="fr-FR" altLang="fr-FR" b="1" dirty="0">
                <a:solidFill>
                  <a:srgbClr val="7030A0"/>
                </a:solidFill>
              </a:rPr>
            </a:br>
            <a:r>
              <a:rPr lang="fr-FR" altLang="fr-FR" b="1" dirty="0">
                <a:solidFill>
                  <a:srgbClr val="7030A0"/>
                </a:solidFill>
              </a:rPr>
              <a:t>24 mois après la date d’émission,</a:t>
            </a:r>
            <a:br>
              <a:rPr lang="fr-FR" altLang="fr-FR" b="1" dirty="0">
                <a:solidFill>
                  <a:srgbClr val="7030A0"/>
                </a:solidFill>
              </a:rPr>
            </a:br>
            <a:r>
              <a:rPr lang="fr-FR" altLang="fr-FR" b="1" dirty="0">
                <a:solidFill>
                  <a:srgbClr val="7030A0"/>
                </a:solidFill>
              </a:rPr>
              <a:t>sans aucune formalité.</a:t>
            </a:r>
            <a:endParaRPr lang="fr-FR" altLang="fr-FR" sz="3200" b="1" dirty="0">
              <a:solidFill>
                <a:srgbClr val="7030A0"/>
              </a:solidFill>
            </a:endParaRPr>
          </a:p>
        </p:txBody>
      </p:sp>
      <p:grpSp>
        <p:nvGrpSpPr>
          <p:cNvPr id="11" name="Groupe 20"/>
          <p:cNvGrpSpPr/>
          <p:nvPr/>
        </p:nvGrpSpPr>
        <p:grpSpPr>
          <a:xfrm>
            <a:off x="3058815" y="1802078"/>
            <a:ext cx="2554288" cy="3743325"/>
            <a:chOff x="6588125" y="1989138"/>
            <a:chExt cx="2554288" cy="3743325"/>
          </a:xfrm>
        </p:grpSpPr>
        <p:sp>
          <p:nvSpPr>
            <p:cNvPr id="12" name="Rectangle 11"/>
            <p:cNvSpPr/>
            <p:nvPr/>
          </p:nvSpPr>
          <p:spPr bwMode="auto">
            <a:xfrm>
              <a:off x="6588125" y="1989138"/>
              <a:ext cx="2554288" cy="3743325"/>
            </a:xfrm>
            <a:prstGeom prst="rect">
              <a:avLst/>
            </a:prstGeom>
            <a:noFill/>
            <a:ln w="9525" cap="flat" cmpd="sng" algn="ctr">
              <a:solidFill>
                <a:srgbClr val="F74D2B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latin typeface="Arial" charset="0"/>
                <a:ea typeface="+mn-ea"/>
              </a:endParaRPr>
            </a:p>
          </p:txBody>
        </p:sp>
        <p:pic>
          <p:nvPicPr>
            <p:cNvPr id="15" name="Image 14" descr="Caution page 1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56388" y="2503488"/>
              <a:ext cx="2413000" cy="31924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ZoneTexte 16"/>
            <p:cNvSpPr txBox="1">
              <a:spLocks noChangeArrowheads="1"/>
            </p:cNvSpPr>
            <p:nvPr/>
          </p:nvSpPr>
          <p:spPr bwMode="auto">
            <a:xfrm>
              <a:off x="7197725" y="1989138"/>
              <a:ext cx="19446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fr-FR" sz="1400" dirty="0">
                <a:solidFill>
                  <a:srgbClr val="F74D2B"/>
                </a:solidFill>
              </a:endParaRPr>
            </a:p>
          </p:txBody>
        </p:sp>
      </p:grpSp>
      <p:pic>
        <p:nvPicPr>
          <p:cNvPr id="1026" name="Image 1" descr="T:\Partage-MARKETING\01_Logos CEGC\logo CEGC_cmjn_28,5x42mm_B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152" y="2284760"/>
            <a:ext cx="496264" cy="73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9478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3132138" y="6589713"/>
            <a:ext cx="2895600" cy="268287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fr-FR" altLang="fr-FR" sz="1000">
                <a:solidFill>
                  <a:schemeClr val="bg2"/>
                </a:solidFill>
              </a:rPr>
              <a:t>Version du 28 avril 2008</a:t>
            </a:r>
          </a:p>
        </p:txBody>
      </p:sp>
      <p:sp>
        <p:nvSpPr>
          <p:cNvPr id="22531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5913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fld id="{86F5F8B7-76A1-463F-B8A2-36D957928C9A}" type="slidenum">
              <a:rPr lang="fr-FR" altLang="fr-FR" sz="1200">
                <a:solidFill>
                  <a:schemeClr val="bg2"/>
                </a:solidFill>
              </a:rPr>
              <a:pPr/>
              <a:t>12</a:t>
            </a:fld>
            <a:endParaRPr lang="fr-FR" altLang="fr-FR" sz="1200">
              <a:solidFill>
                <a:schemeClr val="bg2"/>
              </a:solidFill>
            </a:endParaRPr>
          </a:p>
        </p:txBody>
      </p:sp>
      <p:sp>
        <p:nvSpPr>
          <p:cNvPr id="22532" name="Rectangle 42"/>
          <p:cNvSpPr>
            <a:spLocks noChangeArrowheads="1"/>
          </p:cNvSpPr>
          <p:nvPr/>
        </p:nvSpPr>
        <p:spPr bwMode="auto">
          <a:xfrm>
            <a:off x="114135" y="2687596"/>
            <a:ext cx="47244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22533" name="AutoShape 37"/>
          <p:cNvSpPr>
            <a:spLocks noChangeArrowheads="1"/>
          </p:cNvSpPr>
          <p:nvPr/>
        </p:nvSpPr>
        <p:spPr bwMode="auto">
          <a:xfrm>
            <a:off x="152400" y="3492500"/>
            <a:ext cx="2667000" cy="609600"/>
          </a:xfrm>
          <a:prstGeom prst="roundRect">
            <a:avLst>
              <a:gd name="adj" fmla="val 41667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22535" name="Rectangle 3"/>
          <p:cNvSpPr>
            <a:spLocks noGrp="1" noChangeArrowheads="1"/>
          </p:cNvSpPr>
          <p:nvPr>
            <p:ph type="title"/>
          </p:nvPr>
        </p:nvSpPr>
        <p:spPr>
          <a:xfrm>
            <a:off x="366712" y="0"/>
            <a:ext cx="8588375" cy="11969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fr-FR" altLang="fr-FR" sz="4000" dirty="0" smtClean="0"/>
              <a:t> </a:t>
            </a:r>
            <a:r>
              <a:rPr lang="fr-FR" altLang="fr-FR" sz="4000" dirty="0" smtClean="0">
                <a:sym typeface="Wingdings 2" pitchFamily="18" charset="2"/>
              </a:rPr>
              <a:t> </a:t>
            </a:r>
            <a:r>
              <a:rPr lang="fr-FR" altLang="fr-FR" sz="2800" dirty="0" smtClean="0">
                <a:solidFill>
                  <a:srgbClr val="7030A0"/>
                </a:solidFill>
              </a:rPr>
              <a:t>Conditions financières</a:t>
            </a:r>
          </a:p>
        </p:txBody>
      </p:sp>
      <p:sp>
        <p:nvSpPr>
          <p:cNvPr id="22536" name="Rectangle 4"/>
          <p:cNvSpPr>
            <a:spLocks noChangeArrowheads="1"/>
          </p:cNvSpPr>
          <p:nvPr/>
        </p:nvSpPr>
        <p:spPr bwMode="auto">
          <a:xfrm>
            <a:off x="609600" y="2971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eaLnBrk="1" hangingPunct="1"/>
            <a:r>
              <a:rPr lang="fr-FR" altLang="fr-FR" sz="2000" dirty="0"/>
              <a:t>Taux</a:t>
            </a:r>
            <a:endParaRPr lang="fr-FR" altLang="fr-FR" sz="2800" dirty="0"/>
          </a:p>
        </p:txBody>
      </p:sp>
      <p:sp>
        <p:nvSpPr>
          <p:cNvPr id="22538" name="Rectangle 8"/>
          <p:cNvSpPr>
            <a:spLocks noChangeArrowheads="1"/>
          </p:cNvSpPr>
          <p:nvPr/>
        </p:nvSpPr>
        <p:spPr bwMode="auto">
          <a:xfrm>
            <a:off x="4572000" y="3352800"/>
            <a:ext cx="3887788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r" eaLnBrk="1" hangingPunct="1"/>
            <a:r>
              <a:rPr lang="fr-FR" altLang="fr-FR" sz="2000" dirty="0">
                <a:solidFill>
                  <a:srgbClr val="7030A0"/>
                </a:solidFill>
              </a:rPr>
              <a:t>Facturation sur </a:t>
            </a:r>
            <a:r>
              <a:rPr lang="fr-FR" altLang="fr-FR" sz="2000" dirty="0" smtClean="0">
                <a:solidFill>
                  <a:srgbClr val="7030A0"/>
                </a:solidFill>
              </a:rPr>
              <a:t>utilisations</a:t>
            </a:r>
          </a:p>
          <a:p>
            <a:pPr algn="r" eaLnBrk="1" hangingPunct="1"/>
            <a:r>
              <a:rPr lang="fr-FR" altLang="fr-FR" sz="2000" dirty="0" smtClean="0">
                <a:solidFill>
                  <a:srgbClr val="7030A0"/>
                </a:solidFill>
              </a:rPr>
              <a:t>par </a:t>
            </a:r>
            <a:r>
              <a:rPr lang="fr-FR" altLang="fr-FR" sz="2000" dirty="0">
                <a:solidFill>
                  <a:srgbClr val="7030A0"/>
                </a:solidFill>
              </a:rPr>
              <a:t>trimestre échu </a:t>
            </a:r>
            <a:br>
              <a:rPr lang="fr-FR" altLang="fr-FR" sz="2000" dirty="0">
                <a:solidFill>
                  <a:srgbClr val="7030A0"/>
                </a:solidFill>
              </a:rPr>
            </a:br>
            <a:r>
              <a:rPr lang="fr-FR" altLang="fr-FR" sz="2000" dirty="0">
                <a:solidFill>
                  <a:srgbClr val="7030A0"/>
                </a:solidFill>
              </a:rPr>
              <a:t>et prélèvement automatique</a:t>
            </a:r>
            <a:endParaRPr lang="fr-FR" altLang="fr-FR" sz="2800" dirty="0">
              <a:solidFill>
                <a:srgbClr val="7030A0"/>
              </a:solidFill>
            </a:endParaRPr>
          </a:p>
        </p:txBody>
      </p:sp>
      <p:sp>
        <p:nvSpPr>
          <p:cNvPr id="22543" name="Rectangle 17"/>
          <p:cNvSpPr>
            <a:spLocks noChangeArrowheads="1"/>
          </p:cNvSpPr>
          <p:nvPr/>
        </p:nvSpPr>
        <p:spPr bwMode="auto">
          <a:xfrm>
            <a:off x="152400" y="3568700"/>
            <a:ext cx="2590800" cy="457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/>
            <a:r>
              <a:rPr lang="fr-FR" altLang="fr-FR" sz="1300" b="1" dirty="0"/>
              <a:t>LIGNE GLOBALE</a:t>
            </a:r>
            <a:br>
              <a:rPr lang="fr-FR" altLang="fr-FR" sz="1300" b="1" dirty="0"/>
            </a:br>
            <a:r>
              <a:rPr lang="fr-FR" altLang="fr-FR" sz="1300" b="1" dirty="0"/>
              <a:t> DE CAUTION - EN €</a:t>
            </a:r>
            <a:endParaRPr lang="fr-FR" altLang="fr-FR" sz="2800" dirty="0"/>
          </a:p>
        </p:txBody>
      </p:sp>
      <p:sp>
        <p:nvSpPr>
          <p:cNvPr id="22544" name="Rectangle 21"/>
          <p:cNvSpPr>
            <a:spLocks noChangeArrowheads="1"/>
          </p:cNvSpPr>
          <p:nvPr/>
        </p:nvSpPr>
        <p:spPr bwMode="auto">
          <a:xfrm>
            <a:off x="5076057" y="4406859"/>
            <a:ext cx="3291042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r" eaLnBrk="1" hangingPunct="1"/>
            <a:r>
              <a:rPr lang="fr-FR" altLang="fr-FR" sz="2000" b="1" dirty="0">
                <a:solidFill>
                  <a:srgbClr val="7030A0"/>
                </a:solidFill>
              </a:rPr>
              <a:t>Frais par caution : 25€</a:t>
            </a:r>
            <a:endParaRPr lang="fr-FR" altLang="fr-FR" sz="2800" b="1" dirty="0">
              <a:solidFill>
                <a:srgbClr val="7030A0"/>
              </a:solidFill>
            </a:endParaRPr>
          </a:p>
        </p:txBody>
      </p:sp>
      <p:sp>
        <p:nvSpPr>
          <p:cNvPr id="22545" name="Rectangle 23"/>
          <p:cNvSpPr>
            <a:spLocks noChangeArrowheads="1"/>
          </p:cNvSpPr>
          <p:nvPr/>
        </p:nvSpPr>
        <p:spPr bwMode="auto">
          <a:xfrm>
            <a:off x="5508104" y="5016500"/>
            <a:ext cx="3026296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r" eaLnBrk="1" hangingPunct="1"/>
            <a:r>
              <a:rPr lang="fr-FR" altLang="fr-FR" sz="2000" b="1" dirty="0" smtClean="0">
                <a:solidFill>
                  <a:srgbClr val="7030A0"/>
                </a:solidFill>
              </a:rPr>
              <a:t>Frais </a:t>
            </a:r>
            <a:r>
              <a:rPr lang="fr-FR" altLang="fr-FR" sz="2000" b="1" dirty="0">
                <a:solidFill>
                  <a:srgbClr val="7030A0"/>
                </a:solidFill>
              </a:rPr>
              <a:t>annuel de </a:t>
            </a:r>
            <a:r>
              <a:rPr lang="fr-FR" altLang="fr-FR" sz="2000" b="1" dirty="0" smtClean="0">
                <a:solidFill>
                  <a:srgbClr val="7030A0"/>
                </a:solidFill>
              </a:rPr>
              <a:t>gestion annuel : </a:t>
            </a:r>
            <a:r>
              <a:rPr lang="fr-FR" altLang="fr-FR" sz="2000" b="1" dirty="0">
                <a:solidFill>
                  <a:srgbClr val="7030A0"/>
                </a:solidFill>
              </a:rPr>
              <a:t>80€</a:t>
            </a:r>
            <a:endParaRPr lang="fr-FR" altLang="fr-FR" sz="2800" b="1" dirty="0">
              <a:solidFill>
                <a:srgbClr val="7030A0"/>
              </a:solidFill>
            </a:endParaRPr>
          </a:p>
        </p:txBody>
      </p:sp>
      <p:sp>
        <p:nvSpPr>
          <p:cNvPr id="22547" name="Rectangle 25"/>
          <p:cNvSpPr>
            <a:spLocks noChangeArrowheads="1"/>
          </p:cNvSpPr>
          <p:nvPr/>
        </p:nvSpPr>
        <p:spPr bwMode="auto">
          <a:xfrm>
            <a:off x="5724128" y="5827901"/>
            <a:ext cx="2810272" cy="51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l" eaLnBrk="1" hangingPunct="1"/>
            <a:r>
              <a:rPr lang="fr-FR" altLang="fr-FR" sz="2000" dirty="0" smtClean="0">
                <a:solidFill>
                  <a:srgbClr val="7030A0"/>
                </a:solidFill>
              </a:rPr>
              <a:t>Frais d’opposition à mainlevée </a:t>
            </a:r>
            <a:r>
              <a:rPr lang="fr-FR" altLang="fr-FR" sz="2000" dirty="0">
                <a:solidFill>
                  <a:srgbClr val="7030A0"/>
                </a:solidFill>
              </a:rPr>
              <a:t>: 25€</a:t>
            </a:r>
            <a:endParaRPr lang="fr-FR" altLang="fr-FR" sz="2800" dirty="0">
              <a:solidFill>
                <a:srgbClr val="7030A0"/>
              </a:solidFill>
            </a:endParaRPr>
          </a:p>
        </p:txBody>
      </p:sp>
      <p:sp>
        <p:nvSpPr>
          <p:cNvPr id="22548" name="AutoShape 38"/>
          <p:cNvSpPr>
            <a:spLocks noChangeArrowheads="1"/>
          </p:cNvSpPr>
          <p:nvPr/>
        </p:nvSpPr>
        <p:spPr bwMode="auto">
          <a:xfrm>
            <a:off x="2984500" y="3500438"/>
            <a:ext cx="1676400" cy="609600"/>
          </a:xfrm>
          <a:prstGeom prst="roundRect">
            <a:avLst>
              <a:gd name="adj" fmla="val 3541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22549" name="Rectangle 31"/>
          <p:cNvSpPr>
            <a:spLocks noChangeArrowheads="1"/>
          </p:cNvSpPr>
          <p:nvPr/>
        </p:nvSpPr>
        <p:spPr bwMode="auto">
          <a:xfrm>
            <a:off x="2832100" y="3517900"/>
            <a:ext cx="1828800" cy="6096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/>
            <a:r>
              <a:rPr lang="fr-FR" altLang="fr-FR" sz="1300" b="1" dirty="0"/>
              <a:t>TAUX ANNUEL </a:t>
            </a:r>
            <a:br>
              <a:rPr lang="fr-FR" altLang="fr-FR" sz="1300" b="1" dirty="0"/>
            </a:br>
            <a:r>
              <a:rPr lang="fr-FR" altLang="fr-FR" sz="1300" b="1" u="sng" dirty="0"/>
              <a:t>SUR UTILISATION</a:t>
            </a:r>
            <a:endParaRPr lang="fr-FR" altLang="fr-FR" sz="2800" u="sng" dirty="0"/>
          </a:p>
        </p:txBody>
      </p:sp>
      <p:sp>
        <p:nvSpPr>
          <p:cNvPr id="22550" name="AutoShape 33"/>
          <p:cNvSpPr>
            <a:spLocks noChangeArrowheads="1"/>
          </p:cNvSpPr>
          <p:nvPr/>
        </p:nvSpPr>
        <p:spPr bwMode="auto">
          <a:xfrm>
            <a:off x="152400" y="3492500"/>
            <a:ext cx="2667000" cy="2590800"/>
          </a:xfrm>
          <a:prstGeom prst="roundRect">
            <a:avLst>
              <a:gd name="adj" fmla="val 9046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22551" name="AutoShape 34"/>
          <p:cNvSpPr>
            <a:spLocks noChangeArrowheads="1"/>
          </p:cNvSpPr>
          <p:nvPr/>
        </p:nvSpPr>
        <p:spPr bwMode="auto">
          <a:xfrm>
            <a:off x="2895600" y="3492500"/>
            <a:ext cx="1676400" cy="2590800"/>
          </a:xfrm>
          <a:prstGeom prst="roundRect">
            <a:avLst>
              <a:gd name="adj" fmla="val 1288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22552" name="Rectangle 36"/>
          <p:cNvSpPr>
            <a:spLocks noChangeArrowheads="1"/>
          </p:cNvSpPr>
          <p:nvPr/>
        </p:nvSpPr>
        <p:spPr bwMode="auto">
          <a:xfrm>
            <a:off x="127000" y="3873500"/>
            <a:ext cx="2743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>
              <a:lnSpc>
                <a:spcPct val="160000"/>
              </a:lnSpc>
            </a:pPr>
            <a:r>
              <a:rPr lang="fr-FR" altLang="fr-FR" sz="1500" b="1" dirty="0"/>
              <a:t>Inférieure ou égale à 50.000</a:t>
            </a:r>
            <a:br>
              <a:rPr lang="fr-FR" altLang="fr-FR" sz="1500" b="1" dirty="0"/>
            </a:br>
            <a:r>
              <a:rPr lang="fr-FR" altLang="fr-FR" sz="1500" b="1" dirty="0"/>
              <a:t>de 50.001 à 75.000</a:t>
            </a:r>
            <a:br>
              <a:rPr lang="fr-FR" altLang="fr-FR" sz="1500" b="1" dirty="0"/>
            </a:br>
            <a:r>
              <a:rPr lang="fr-FR" altLang="fr-FR" sz="1500" b="1" dirty="0"/>
              <a:t>de 75.001 à 100.000</a:t>
            </a:r>
            <a:br>
              <a:rPr lang="fr-FR" altLang="fr-FR" sz="1500" b="1" dirty="0"/>
            </a:br>
            <a:r>
              <a:rPr lang="fr-FR" altLang="fr-FR" sz="1500" b="1" dirty="0"/>
              <a:t>de 100.001 à 200.000</a:t>
            </a:r>
            <a:br>
              <a:rPr lang="fr-FR" altLang="fr-FR" sz="1500" b="1" dirty="0"/>
            </a:br>
            <a:r>
              <a:rPr lang="fr-FR" altLang="fr-FR" sz="1500" b="1" dirty="0"/>
              <a:t>de 200.001 à 500.000</a:t>
            </a:r>
            <a:endParaRPr lang="fr-FR" altLang="fr-FR" sz="2800" dirty="0"/>
          </a:p>
        </p:txBody>
      </p:sp>
      <p:sp>
        <p:nvSpPr>
          <p:cNvPr id="22553" name="Rectangle 39"/>
          <p:cNvSpPr>
            <a:spLocks noChangeArrowheads="1"/>
          </p:cNvSpPr>
          <p:nvPr/>
        </p:nvSpPr>
        <p:spPr bwMode="auto">
          <a:xfrm>
            <a:off x="3009900" y="3873500"/>
            <a:ext cx="1460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>
              <a:lnSpc>
                <a:spcPct val="160000"/>
              </a:lnSpc>
            </a:pPr>
            <a:r>
              <a:rPr lang="fr-FR" altLang="fr-FR" sz="1500" b="1" dirty="0"/>
              <a:t>1,50%</a:t>
            </a:r>
            <a:br>
              <a:rPr lang="fr-FR" altLang="fr-FR" sz="1500" b="1" dirty="0"/>
            </a:br>
            <a:r>
              <a:rPr lang="fr-FR" altLang="fr-FR" sz="1500" b="1" dirty="0"/>
              <a:t>1,40%</a:t>
            </a:r>
            <a:br>
              <a:rPr lang="fr-FR" altLang="fr-FR" sz="1500" b="1" dirty="0"/>
            </a:br>
            <a:r>
              <a:rPr lang="fr-FR" altLang="fr-FR" sz="1500" b="1" dirty="0"/>
              <a:t>1,20%</a:t>
            </a:r>
            <a:br>
              <a:rPr lang="fr-FR" altLang="fr-FR" sz="1500" b="1" dirty="0"/>
            </a:br>
            <a:r>
              <a:rPr lang="fr-FR" altLang="fr-FR" sz="1500" b="1" dirty="0"/>
              <a:t>1,10%</a:t>
            </a:r>
            <a:br>
              <a:rPr lang="fr-FR" altLang="fr-FR" sz="1500" b="1" dirty="0"/>
            </a:br>
            <a:r>
              <a:rPr lang="fr-FR" altLang="fr-FR" sz="1500" b="1" dirty="0"/>
              <a:t>1%</a:t>
            </a:r>
            <a:endParaRPr lang="fr-FR" altLang="fr-FR" sz="2800" dirty="0"/>
          </a:p>
        </p:txBody>
      </p:sp>
      <p:sp>
        <p:nvSpPr>
          <p:cNvPr id="22554" name="AutoShape 40"/>
          <p:cNvSpPr>
            <a:spLocks noChangeArrowheads="1"/>
          </p:cNvSpPr>
          <p:nvPr/>
        </p:nvSpPr>
        <p:spPr bwMode="auto">
          <a:xfrm>
            <a:off x="152400" y="6146800"/>
            <a:ext cx="4419600" cy="457200"/>
          </a:xfrm>
          <a:prstGeom prst="roundRect">
            <a:avLst>
              <a:gd name="adj" fmla="val 46181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endParaRPr lang="fr-FR" altLang="fr-FR"/>
          </a:p>
        </p:txBody>
      </p:sp>
      <p:sp>
        <p:nvSpPr>
          <p:cNvPr id="22555" name="Rectangle 41"/>
          <p:cNvSpPr>
            <a:spLocks noChangeArrowheads="1"/>
          </p:cNvSpPr>
          <p:nvPr/>
        </p:nvSpPr>
        <p:spPr bwMode="auto">
          <a:xfrm>
            <a:off x="266700" y="6146800"/>
            <a:ext cx="422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/>
            <a:r>
              <a:rPr lang="fr-FR" altLang="fr-FR" sz="1400" b="1" dirty="0"/>
              <a:t>Au-delà </a:t>
            </a:r>
            <a:r>
              <a:rPr lang="fr-FR" altLang="fr-FR" sz="1500" b="1" dirty="0"/>
              <a:t>tarif</a:t>
            </a:r>
            <a:r>
              <a:rPr lang="fr-FR" altLang="fr-FR" sz="1400" b="1" dirty="0"/>
              <a:t> au cas par cas</a:t>
            </a:r>
            <a:endParaRPr lang="fr-FR" altLang="fr-FR" sz="2800" dirty="0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231161" y="1597459"/>
            <a:ext cx="8135938" cy="57943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3200" b="1" i="1" dirty="0">
                <a:solidFill>
                  <a:srgbClr val="7030A0"/>
                </a:solidFill>
              </a:rPr>
              <a:t>www.caution-artisan-du-batiment.com</a:t>
            </a:r>
          </a:p>
        </p:txBody>
      </p:sp>
      <p:pic>
        <p:nvPicPr>
          <p:cNvPr id="36" name="Picture 7" descr="Logo - CAP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101" y="-16556"/>
            <a:ext cx="2447925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63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que-CEGC-ME">
  <a:themeElements>
    <a:clrScheme name="ME">
      <a:dk1>
        <a:srgbClr val="581D74"/>
      </a:dk1>
      <a:lt1>
        <a:srgbClr val="FFFFFF"/>
      </a:lt1>
      <a:dk2>
        <a:srgbClr val="494C52"/>
      </a:dk2>
      <a:lt2>
        <a:srgbClr val="CED0D4"/>
      </a:lt2>
      <a:accent1>
        <a:srgbClr val="993366"/>
      </a:accent1>
      <a:accent2>
        <a:srgbClr val="EC6707"/>
      </a:accent2>
      <a:accent3>
        <a:srgbClr val="CE84B2"/>
      </a:accent3>
      <a:accent4>
        <a:srgbClr val="00B0F0"/>
      </a:accent4>
      <a:accent5>
        <a:srgbClr val="C9F0FF"/>
      </a:accent5>
      <a:accent6>
        <a:srgbClr val="494C52"/>
      </a:accent6>
      <a:hlink>
        <a:srgbClr val="581D74"/>
      </a:hlink>
      <a:folHlink>
        <a:srgbClr val="B2A2C7"/>
      </a:folHlink>
    </a:clrScheme>
    <a:fontScheme name="Masque_BP1818 v2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 bwMode="gray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7239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1050" b="0" i="0" u="none" strike="noStrike" kern="0" cap="none" spc="0" normalizeH="0" baseline="0" noProof="0" dirty="0" smtClean="0">
            <a:ln>
              <a:noFill/>
            </a:ln>
            <a:solidFill>
              <a:schemeClr val="tx2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>
    <a:extraClrScheme>
      <a:clrScheme name="Masque_BP1818 v21 1">
        <a:dk1>
          <a:srgbClr val="494C52"/>
        </a:dk1>
        <a:lt1>
          <a:srgbClr val="FFFFFF"/>
        </a:lt1>
        <a:dk2>
          <a:srgbClr val="000000"/>
        </a:dk2>
        <a:lt2>
          <a:srgbClr val="C0C0C0"/>
        </a:lt2>
        <a:accent1>
          <a:srgbClr val="956F60"/>
        </a:accent1>
        <a:accent2>
          <a:srgbClr val="EF2B3E"/>
        </a:accent2>
        <a:accent3>
          <a:srgbClr val="FFFFFF"/>
        </a:accent3>
        <a:accent4>
          <a:srgbClr val="3D4045"/>
        </a:accent4>
        <a:accent5>
          <a:srgbClr val="C8BBB6"/>
        </a:accent5>
        <a:accent6>
          <a:srgbClr val="D92637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que_BP1818 v21 2">
        <a:dk1>
          <a:srgbClr val="494C52"/>
        </a:dk1>
        <a:lt1>
          <a:srgbClr val="FFFFFF"/>
        </a:lt1>
        <a:dk2>
          <a:srgbClr val="000000"/>
        </a:dk2>
        <a:lt2>
          <a:srgbClr val="C0C0C0"/>
        </a:lt2>
        <a:accent1>
          <a:srgbClr val="908271"/>
        </a:accent1>
        <a:accent2>
          <a:srgbClr val="C8BFA0"/>
        </a:accent2>
        <a:accent3>
          <a:srgbClr val="FFFFFF"/>
        </a:accent3>
        <a:accent4>
          <a:srgbClr val="3D4045"/>
        </a:accent4>
        <a:accent5>
          <a:srgbClr val="C6C1BB"/>
        </a:accent5>
        <a:accent6>
          <a:srgbClr val="B5AD91"/>
        </a:accent6>
        <a:hlink>
          <a:srgbClr val="494C52"/>
        </a:hlink>
        <a:folHlink>
          <a:srgbClr val="8B9B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que_BP1818 v21 3">
        <a:dk1>
          <a:srgbClr val="494C52"/>
        </a:dk1>
        <a:lt1>
          <a:srgbClr val="FFFFFF"/>
        </a:lt1>
        <a:dk2>
          <a:srgbClr val="000000"/>
        </a:dk2>
        <a:lt2>
          <a:srgbClr val="C0C0C0"/>
        </a:lt2>
        <a:accent1>
          <a:srgbClr val="908271"/>
        </a:accent1>
        <a:accent2>
          <a:srgbClr val="C8BFA0"/>
        </a:accent2>
        <a:accent3>
          <a:srgbClr val="FFFFFF"/>
        </a:accent3>
        <a:accent4>
          <a:srgbClr val="3D4045"/>
        </a:accent4>
        <a:accent5>
          <a:srgbClr val="C6C1BB"/>
        </a:accent5>
        <a:accent6>
          <a:srgbClr val="B5AD91"/>
        </a:accent6>
        <a:hlink>
          <a:srgbClr val="494C52"/>
        </a:hlink>
        <a:folHlink>
          <a:srgbClr val="E6186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que_BP1818 v21 4">
        <a:dk1>
          <a:srgbClr val="494C52"/>
        </a:dk1>
        <a:lt1>
          <a:srgbClr val="FFFFFF"/>
        </a:lt1>
        <a:dk2>
          <a:srgbClr val="809AAE"/>
        </a:dk2>
        <a:lt2>
          <a:srgbClr val="C0C0C0"/>
        </a:lt2>
        <a:accent1>
          <a:srgbClr val="956F60"/>
        </a:accent1>
        <a:accent2>
          <a:srgbClr val="EF2B3E"/>
        </a:accent2>
        <a:accent3>
          <a:srgbClr val="FFFFFF"/>
        </a:accent3>
        <a:accent4>
          <a:srgbClr val="3D4045"/>
        </a:accent4>
        <a:accent5>
          <a:srgbClr val="C8BBB6"/>
        </a:accent5>
        <a:accent6>
          <a:srgbClr val="D92637"/>
        </a:accent6>
        <a:hlink>
          <a:srgbClr val="809AAE"/>
        </a:hlink>
        <a:folHlink>
          <a:srgbClr val="BB96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que_BP1818 v21 5">
        <a:dk1>
          <a:srgbClr val="494C52"/>
        </a:dk1>
        <a:lt1>
          <a:srgbClr val="FFFFFF"/>
        </a:lt1>
        <a:dk2>
          <a:srgbClr val="000000"/>
        </a:dk2>
        <a:lt2>
          <a:srgbClr val="C0C0C0"/>
        </a:lt2>
        <a:accent1>
          <a:srgbClr val="C1A99F"/>
        </a:accent1>
        <a:accent2>
          <a:srgbClr val="C8BFA0"/>
        </a:accent2>
        <a:accent3>
          <a:srgbClr val="FFFFFF"/>
        </a:accent3>
        <a:accent4>
          <a:srgbClr val="3D4045"/>
        </a:accent4>
        <a:accent5>
          <a:srgbClr val="DDD1CD"/>
        </a:accent5>
        <a:accent6>
          <a:srgbClr val="B5AD91"/>
        </a:accent6>
        <a:hlink>
          <a:srgbClr val="494C52"/>
        </a:hlink>
        <a:folHlink>
          <a:srgbClr val="8B9B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que_BP1818 v21 6">
        <a:dk1>
          <a:srgbClr val="494C52"/>
        </a:dk1>
        <a:lt1>
          <a:srgbClr val="FFFFFF"/>
        </a:lt1>
        <a:dk2>
          <a:srgbClr val="000000"/>
        </a:dk2>
        <a:lt2>
          <a:srgbClr val="C0C0C0"/>
        </a:lt2>
        <a:accent1>
          <a:srgbClr val="908271"/>
        </a:accent1>
        <a:accent2>
          <a:srgbClr val="BB9657"/>
        </a:accent2>
        <a:accent3>
          <a:srgbClr val="FFFFFF"/>
        </a:accent3>
        <a:accent4>
          <a:srgbClr val="3D4045"/>
        </a:accent4>
        <a:accent5>
          <a:srgbClr val="C6C1BB"/>
        </a:accent5>
        <a:accent6>
          <a:srgbClr val="A9874E"/>
        </a:accent6>
        <a:hlink>
          <a:srgbClr val="494C52"/>
        </a:hlink>
        <a:folHlink>
          <a:srgbClr val="5F333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A1409A9DDCB4881B142184B812D3D" ma:contentTypeVersion="0" ma:contentTypeDescription="Crée un document." ma:contentTypeScope="" ma:versionID="caf034c29ba3d9ce99fd52d7db6c41a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A2AEAA8-FA66-452B-8D26-90A9ED60C7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AC72B19-90AC-44F3-8A4B-C94D2F1D50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A6DD27-2DF0-4BBB-948C-AD98D3100ACA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masque-CEGC-ME</Template>
  <TotalTime>1701</TotalTime>
  <Words>297</Words>
  <Application>Microsoft Office PowerPoint</Application>
  <PresentationFormat>Affichage à l'écran (4:3)</PresentationFormat>
  <Paragraphs>81</Paragraphs>
  <Slides>12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masque-CEGC-ME</vt:lpstr>
      <vt:lpstr> </vt:lpstr>
      <vt:lpstr>Zoom sur l’offre CAPEB</vt:lpstr>
      <vt:lpstr>Zoom sur l’offre CAPEB</vt:lpstr>
      <vt:lpstr>Zoom sur l’offre CAPEB</vt:lpstr>
      <vt:lpstr> Pour devenir client, connectez-vous </vt:lpstr>
      <vt:lpstr>Vous renseignez les informations concernant votre entreprise</vt:lpstr>
      <vt:lpstr>Vous renseignez des informations simples sur vous, vos finances, votre banque</vt:lpstr>
      <vt:lpstr>Quelques informations complémentaires  </vt:lpstr>
      <vt:lpstr>www.caution-artisan-du-batiment.com </vt:lpstr>
      <vt:lpstr>Un seul écran de saisie pour obtenir votre caution</vt:lpstr>
      <vt:lpstr>www.caution-artisan-du-batiment.com www.caution-artisan-du-batiment.com </vt:lpstr>
      <vt:lpstr>  Conditions financières</vt:lpstr>
    </vt:vector>
  </TitlesOfParts>
  <Company>CEGC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client</dc:title>
  <dc:subject>Masque powerpoint Décembre 2010</dc:subject>
  <dc:creator>abarbe</dc:creator>
  <cp:lastModifiedBy>A5704641</cp:lastModifiedBy>
  <cp:revision>189</cp:revision>
  <cp:lastPrinted>2014-11-03T17:51:44Z</cp:lastPrinted>
  <dcterms:created xsi:type="dcterms:W3CDTF">2014-03-19T10:48:48Z</dcterms:created>
  <dcterms:modified xsi:type="dcterms:W3CDTF">2016-07-05T15:47:55Z</dcterms:modified>
  <cp:category>Charte graphique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0x010100327A1409A9DDCB4881B142184B812D3D</vt:lpwstr>
  </property>
</Properties>
</file>