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10"/>
  </p:notesMasterIdLst>
  <p:handoutMasterIdLst>
    <p:handoutMasterId r:id="rId11"/>
  </p:handoutMasterIdLst>
  <p:sldIdLst>
    <p:sldId id="976" r:id="rId3"/>
    <p:sldId id="978" r:id="rId4"/>
    <p:sldId id="979" r:id="rId5"/>
    <p:sldId id="980" r:id="rId6"/>
    <p:sldId id="983" r:id="rId7"/>
    <p:sldId id="982" r:id="rId8"/>
    <p:sldId id="984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FF9900"/>
    <a:srgbClr val="DF4A21"/>
    <a:srgbClr val="FF8119"/>
    <a:srgbClr val="FF66CC"/>
    <a:srgbClr val="85FFBC"/>
    <a:srgbClr val="09FF78"/>
    <a:srgbClr val="FF7401"/>
    <a:srgbClr val="CC6860"/>
    <a:srgbClr val="E90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9467" autoAdjust="0"/>
  </p:normalViewPr>
  <p:slideViewPr>
    <p:cSldViewPr snapToGrid="0">
      <p:cViewPr>
        <p:scale>
          <a:sx n="90" d="100"/>
          <a:sy n="90" d="100"/>
        </p:scale>
        <p:origin x="-2298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14/05/2018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14/05/2018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7" name="Image 6" descr="image00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00264" y="6373196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200"/>
            </a:lvl1pPr>
            <a:lvl2pPr>
              <a:buClr>
                <a:srgbClr val="C00000"/>
              </a:buClr>
              <a:defRPr sz="1100"/>
            </a:lvl2pPr>
            <a:lvl3pPr>
              <a:buClr>
                <a:srgbClr val="C00000"/>
              </a:buClr>
              <a:defRPr sz="1050"/>
            </a:lvl3pPr>
            <a:lvl4pPr>
              <a:buClr>
                <a:srgbClr val="C00000"/>
              </a:buClr>
              <a:defRPr sz="1000"/>
            </a:lvl4pPr>
            <a:lvl5pPr>
              <a:buClr>
                <a:srgbClr val="C0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10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1" name="Image 10" descr="image00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1400"/>
            </a:lvl1pPr>
            <a:lvl2pPr>
              <a:buClr>
                <a:srgbClr val="C00000"/>
              </a:buClr>
              <a:defRPr sz="1200"/>
            </a:lvl2pPr>
            <a:lvl3pPr>
              <a:buClr>
                <a:srgbClr val="C00000"/>
              </a:buClr>
              <a:defRPr sz="1100"/>
            </a:lvl3pPr>
            <a:lvl4pPr>
              <a:buClr>
                <a:srgbClr val="C00000"/>
              </a:buClr>
              <a:defRPr sz="1050"/>
            </a:lvl4pPr>
            <a:lvl5pPr>
              <a:buClr>
                <a:srgbClr val="C0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1" name="Image 10" descr="image00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7" y="6174410"/>
            <a:ext cx="1101792" cy="6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5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10" y="6277184"/>
            <a:ext cx="1577267" cy="35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61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27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33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6007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73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34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81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5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3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3897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  <p:sldLayoutId id="2147483656" r:id="rId5"/>
    <p:sldLayoutId id="2147483667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10" y="6277184"/>
            <a:ext cx="1577267" cy="35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85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9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commerciaux.celca.caisse-epargne.fr/download/1071/assurance-groupe-cnp/8036/2018_05_ade-cnp-signature-electronique-guide-du-conseiller.pptx" TargetMode="Externa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commerciaux.celca.caisse-epargne.fr/particuliers/credits-particuliers/assureur-des-emprunteur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1" b="4501"/>
          <a:stretch>
            <a:fillRect/>
          </a:stretch>
        </p:blipFill>
        <p:spPr/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0" y="3643351"/>
            <a:ext cx="9144000" cy="65530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cap="all" dirty="0" smtClean="0">
                <a:solidFill>
                  <a:srgbClr val="C00000"/>
                </a:solidFill>
                <a:latin typeface="Arial Narrow" panose="020B0606020202030204" pitchFamily="34" charset="0"/>
                <a:ea typeface="+mn-ea"/>
                <a:cs typeface="+mn-cs"/>
              </a:rPr>
              <a:t>Signature électronique</a:t>
            </a:r>
            <a:r>
              <a:rPr lang="fr-FR" dirty="0" smtClean="0">
                <a:solidFill>
                  <a:srgbClr val="C00000"/>
                </a:solidFill>
              </a:rPr>
              <a:t/>
            </a:r>
            <a:br>
              <a:rPr lang="fr-FR" dirty="0" smtClean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1" y="2913729"/>
            <a:ext cx="9143999" cy="439254"/>
          </a:xfrm>
        </p:spPr>
        <p:txBody>
          <a:bodyPr>
            <a:noAutofit/>
          </a:bodyPr>
          <a:lstStyle/>
          <a:p>
            <a:r>
              <a:rPr lang="fr-FR" sz="3200" dirty="0" smtClean="0">
                <a:latin typeface="Arial Narrow" panose="020B0606020202030204" pitchFamily="34" charset="0"/>
                <a:cs typeface="+mn-cs"/>
              </a:rPr>
              <a:t>ADE CNP</a:t>
            </a:r>
            <a:endParaRPr lang="fr-FR" sz="3200" dirty="0">
              <a:latin typeface="Arial Narrow" panose="020B0606020202030204" pitchFamily="34" charset="0"/>
              <a:cs typeface="+mn-cs"/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8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83" y="3932378"/>
            <a:ext cx="4013804" cy="223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02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Nouveau : questionnaire de santé et </a:t>
            </a:r>
            <a:br>
              <a:rPr lang="fr-FR" dirty="0" smtClean="0"/>
            </a:br>
            <a:r>
              <a:rPr lang="fr-FR" dirty="0" smtClean="0"/>
              <a:t>adhésion CNP en ligne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60000" y="1174886"/>
            <a:ext cx="78868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ce contexte, nous allons connaître une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évolution majeure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compter du </a:t>
            </a:r>
            <a:r>
              <a:rPr lang="fr-FR" sz="2000" b="1" dirty="0" smtClean="0">
                <a:solidFill>
                  <a:srgbClr val="00B05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22 mai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processus d’adhésion à l’assurance emprunteur CNP. Un assuré, pourra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choisir de réaliser ses formalités d’adhésion à l’ADE à distance sur internet (PC ou tablette) :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compléter son Questionnaire de Santé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(QS)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ou son QSS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(QS Simplifié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),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signer et signer le bulletin d’adhésion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7" descr="Logo_couv_48x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60000" y="1215681"/>
            <a:ext cx="1902044" cy="138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60000" y="3960000"/>
            <a:ext cx="383243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périmètre concerne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toutes les </a:t>
            </a:r>
            <a:r>
              <a:rPr lang="fr-FR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polices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    (sauf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MAGFI et ASSURISQUE)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tous les </a:t>
            </a:r>
            <a:r>
              <a:rPr lang="fr-FR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marchés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    (PART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PRO, BDR)</a:t>
            </a:r>
          </a:p>
          <a:p>
            <a:endParaRPr lang="fr-FR" sz="800" b="1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1872143" y="1080000"/>
            <a:ext cx="70673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Nous poursuivons nos démarches vers :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digitalisation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de nos offres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amélioration de la conformité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les procédures d’adhésion (sécurisation de la confidentialité, diminution des anomalies, archivage et historisation)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 </a:t>
            </a:r>
            <a:r>
              <a:rPr lang="fr-FR" sz="1600" dirty="0" err="1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process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global plus fluide et plus rapide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crédit immobilier</a:t>
            </a:r>
          </a:p>
          <a:p>
            <a:pPr marL="74295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une </a:t>
            </a:r>
            <a:r>
              <a:rPr lang="fr-FR" sz="1600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relation clientèle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plus moderne et plus efficace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7999"/>
            <a:ext cx="8445600" cy="691675"/>
          </a:xfrm>
        </p:spPr>
        <p:txBody>
          <a:bodyPr>
            <a:normAutofit/>
          </a:bodyPr>
          <a:lstStyle/>
          <a:p>
            <a:r>
              <a:rPr lang="fr-FR" dirty="0" smtClean="0"/>
              <a:t>LES étapes clef du processus</a:t>
            </a:r>
            <a:endParaRPr lang="fr-FR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4" b="74219"/>
          <a:stretch/>
        </p:blipFill>
        <p:spPr bwMode="auto">
          <a:xfrm>
            <a:off x="265109" y="1345721"/>
            <a:ext cx="8645978" cy="123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4" r="3564" b="28930"/>
          <a:stretch/>
        </p:blipFill>
        <p:spPr bwMode="auto">
          <a:xfrm>
            <a:off x="265109" y="2602179"/>
            <a:ext cx="8645978" cy="20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70" r="3564"/>
          <a:stretch/>
        </p:blipFill>
        <p:spPr bwMode="auto">
          <a:xfrm>
            <a:off x="265109" y="4701395"/>
            <a:ext cx="8645978" cy="138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55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02000"/>
          </a:xfrm>
        </p:spPr>
        <p:txBody>
          <a:bodyPr>
            <a:normAutofit/>
          </a:bodyPr>
          <a:lstStyle/>
          <a:p>
            <a:r>
              <a:rPr lang="fr-FR" dirty="0" smtClean="0"/>
              <a:t>Les Principaux impacts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819508" y="1080000"/>
            <a:ext cx="74187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</a:t>
            </a: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lient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conserve toujours le choix du mode d’adhésion :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papier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(confidentiel avec retour par courrier à l’assureur),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écran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(par informatique en face à face agence) </a:t>
            </a:r>
            <a:r>
              <a:rPr lang="fr-FR" altLang="fr-FR" sz="16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ou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internet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(à distance avec signature électronique).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19508" y="2250000"/>
            <a:ext cx="741871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Commercial 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agence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présente au 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client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tous les 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avantages de la fonctionnalité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signature électronique : confidentialité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simplicité, sécurité</a:t>
            </a:r>
            <a:r>
              <a:rPr lang="fr-FR" alt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</a:t>
            </a: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rapidité…</a:t>
            </a:r>
          </a:p>
          <a:p>
            <a:pPr marL="285750" indent="-285750" algn="just">
              <a:buClr>
                <a:schemeClr val="tx1">
                  <a:lumMod val="75000"/>
                  <a:lumOff val="2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Il s’assure qu’il dispose des moyens de contact </a:t>
            </a:r>
            <a:r>
              <a:rPr lang="fr-FR" altLang="fr-FR" sz="1600" b="1" u="sng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propres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et </a:t>
            </a:r>
            <a:r>
              <a:rPr lang="fr-FR" altLang="fr-FR" sz="1600" b="1" u="sng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distincts</a:t>
            </a:r>
            <a:r>
              <a:rPr lang="fr-FR" alt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(obligatoire) de chaque emprunteur et en vérifie la mise à jour :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44391" y="4138985"/>
            <a:ext cx="5890915" cy="1889879"/>
          </a:xfrm>
          <a:prstGeom prst="round2Diag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r>
              <a:rPr lang="fr-FR" altLang="fr-FR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adresse </a:t>
            </a: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mail 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laquelle seront envoyés au client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l’adresse de </a:t>
            </a:r>
            <a:r>
              <a:rPr lang="fr-FR" altLang="fr-FR" sz="15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connexion</a:t>
            </a:r>
            <a:r>
              <a:rPr lang="fr-FR" altLang="fr-F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l’espace sécurisé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CNP </a:t>
            </a:r>
            <a:r>
              <a:rPr lang="fr-FR" alt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Assurances et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un mot de passe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pour que le client puisse s’identifier à distance</a:t>
            </a:r>
          </a:p>
          <a:p>
            <a:pPr marL="285750" indent="-28575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endParaRPr lang="fr-FR" altLang="fr-FR" sz="15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Ø"/>
            </a:pP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n</a:t>
            </a:r>
            <a:r>
              <a:rPr lang="fr-FR" altLang="fr-FR" sz="1500" b="1" dirty="0">
                <a:latin typeface="Arial Narrow" panose="020B0606020202030204" pitchFamily="34" charset="0"/>
                <a:cs typeface="Calibri" panose="020F0502020204030204" pitchFamily="34" charset="0"/>
              </a:rPr>
              <a:t>° de téléphone </a:t>
            </a:r>
            <a:r>
              <a:rPr lang="fr-FR" altLang="fr-FR" sz="1500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portable </a:t>
            </a:r>
            <a:r>
              <a:rPr lang="fr-FR" altLang="fr-F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lequel sera envoyé au client un </a:t>
            </a:r>
            <a:r>
              <a:rPr lang="fr-FR" altLang="fr-FR" sz="15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code SMS à 6 chiffres </a:t>
            </a:r>
            <a:r>
              <a:rPr lang="fr-FR" alt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permettant de signer électroniquement son questionnaire de santé et sa demande d’adhésion au contrat ADE CNP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5110122"/>
            <a:ext cx="601336" cy="60133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263341"/>
            <a:ext cx="660318" cy="660318"/>
          </a:xfrm>
          <a:prstGeom prst="rect">
            <a:avLst/>
          </a:prstGeom>
        </p:spPr>
      </p:pic>
      <p:pic>
        <p:nvPicPr>
          <p:cNvPr id="9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45" b="89941" l="789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2" y="2934110"/>
            <a:ext cx="758158" cy="6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823494" y="3916392"/>
            <a:ext cx="2250260" cy="1795066"/>
            <a:chOff x="6823494" y="3916392"/>
            <a:chExt cx="2250260" cy="1795066"/>
          </a:xfrm>
        </p:grpSpPr>
        <p:sp>
          <p:nvSpPr>
            <p:cNvPr id="3" name="ZoneTexte 2">
              <a:hlinkClick r:id="rId6"/>
            </p:cNvPr>
            <p:cNvSpPr txBox="1"/>
            <p:nvPr/>
          </p:nvSpPr>
          <p:spPr>
            <a:xfrm>
              <a:off x="6823494" y="4519642"/>
              <a:ext cx="1742536" cy="119181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/>
                <a:t>Cliquez ICI pour accéder au guide complet du conseiller</a:t>
              </a:r>
              <a:endParaRPr lang="fr-FR" sz="1600" b="1" dirty="0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97" b="98603" l="38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1107" y="3916392"/>
              <a:ext cx="1052647" cy="1004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156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349200" y="377999"/>
            <a:ext cx="8445600" cy="701999"/>
          </a:xfrm>
        </p:spPr>
        <p:txBody>
          <a:bodyPr>
            <a:normAutofit/>
          </a:bodyPr>
          <a:lstStyle/>
          <a:p>
            <a:r>
              <a:rPr lang="fr-FR" dirty="0" smtClean="0"/>
              <a:t>LE PERIMETRE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60000" y="1157633"/>
            <a:ext cx="846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Signature Electronique peut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être proposée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tous les candidats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à l’assurance des emprunteurs du contrat groupe CNP/NA pour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</a:t>
            </a: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immobiliers instruits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Néo / Mycredimmo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conso instruits dans Néo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crédits </a:t>
            </a: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 </a:t>
            </a:r>
            <a:endParaRPr lang="fr-FR" sz="1600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fr-FR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</a:t>
            </a:r>
            <a:r>
              <a:rPr lang="fr-FR" sz="1600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es crédits BDR</a:t>
            </a:r>
            <a:endParaRPr lang="fr-FR" sz="16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altLang="fr-FR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ccolade fermante 1"/>
          <p:cNvSpPr/>
          <p:nvPr/>
        </p:nvSpPr>
        <p:spPr>
          <a:xfrm>
            <a:off x="4968825" y="2156583"/>
            <a:ext cx="336430" cy="750481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391509" y="2351728"/>
            <a:ext cx="3014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interfacés directement avec 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ccolade fermante 8"/>
          <p:cNvSpPr/>
          <p:nvPr/>
        </p:nvSpPr>
        <p:spPr>
          <a:xfrm>
            <a:off x="4968825" y="3042197"/>
            <a:ext cx="345057" cy="672860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391509" y="3130282"/>
            <a:ext cx="2363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éalisés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via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en mode déconnecté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421057" y="1876013"/>
            <a:ext cx="35477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immobiliers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instruits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Néo / Mycredimmo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crédits conso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instruits dans Néo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crédits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Pro 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7149" y="3342922"/>
            <a:ext cx="846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altLang="fr-FR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fr-FR" alt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Marché des PRO </a:t>
            </a:r>
            <a:endParaRPr lang="fr-FR" altLang="fr-FR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L’adhésion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 ligne fonctionne également en utilisant </a:t>
            </a:r>
            <a:r>
              <a:rPr lang="fr-FR" sz="1600" b="1" dirty="0" err="1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en mode déconnecté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c’est-à-dire en lançant l’application depuis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l’intranet. Les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particularités sont alors les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suivantes :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compléter manuellement toutes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les informations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 client et son financement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(comme habituellement)</a:t>
            </a: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choisir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nouveau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mode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d’adhésion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‘Saisie sur internet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’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rgbClr val="FF0000"/>
              </a:buClr>
              <a:buFont typeface="+mj-lt"/>
              <a:buAutoNum type="arabicPeriod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saisir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manuellement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mail client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et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son n° de mobile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(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non récupérés de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Mysys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) ainsi que le </a:t>
            </a:r>
            <a:r>
              <a:rPr lang="fr-FR" sz="1600" b="1" dirty="0" smtClean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mail du conseiller en agence</a:t>
            </a:r>
            <a:endParaRPr lang="fr-FR" sz="1600" b="1" dirty="0">
              <a:solidFill>
                <a:srgbClr val="DF4A2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3" grpId="0"/>
      <p:bldP spid="9" grpId="0" animBg="1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</a:t>
            </a:r>
            <a:r>
              <a:rPr lang="fr-FR" dirty="0"/>
              <a:t>d’attention 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68287" y="1417638"/>
            <a:ext cx="8542338" cy="484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9287" y="1197065"/>
            <a:ext cx="787286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 l’issue du parcours du client, une notification automatique est transmise à l’instructeur du dossier pour l'informer que son client a finalisé sa demande d’adhésion.</a:t>
            </a:r>
          </a:p>
          <a:p>
            <a:pPr>
              <a:buClr>
                <a:srgbClr val="FF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Cas #1</a:t>
            </a:r>
            <a:r>
              <a:rPr lang="fr-FR" sz="1400" b="1" dirty="0">
                <a:solidFill>
                  <a:srgbClr val="C0504D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l’accord est immédiat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, NEO et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sont mis à jour en temps réel et la décision est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consultable</a:t>
            </a: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Cas #2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l’accord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n’est pas immédiat et la décision est mise en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attente :</a:t>
            </a:r>
          </a:p>
          <a:p>
            <a:pPr marL="285750" indent="-285750">
              <a:buClr>
                <a:srgbClr val="FF9933"/>
              </a:buClr>
              <a:buFont typeface="Courier New" panose="02070309020205020404" pitchFamily="49" charset="0"/>
              <a:buChar char="o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1260475" lvl="1" indent="-285750">
              <a:buClr>
                <a:srgbClr val="FF9933"/>
              </a:buClr>
              <a:buFont typeface="Wingdings" panose="05000000000000000000" pitchFamily="2" charset="2"/>
              <a:buChar char="Ø"/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décision ne sera pas notifiée automatiquement ni au conseiller ni au client : consulter régulièrement </a:t>
            </a:r>
            <a:r>
              <a:rPr lang="fr-F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CNPnet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1260475" lvl="1" indent="-285750">
              <a:buClr>
                <a:srgbClr val="FF9933"/>
              </a:buClr>
              <a:buFont typeface="Wingdings" panose="05000000000000000000" pitchFamily="2" charset="2"/>
              <a:buChar char="Ø"/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 cas d’accord en différé (avec ou sans restriction) CNP enverra au client un </a:t>
            </a: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courrier</a:t>
            </a:r>
            <a:r>
              <a:rPr lang="fr-FR" sz="1400" b="1" dirty="0" smtClean="0">
                <a:solidFill>
                  <a:srgbClr val="C0504D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d’acceptation à signer « Bon pour accord » qu’il faudra joindre au dossier de crédit</a:t>
            </a:r>
          </a:p>
          <a:p>
            <a:pPr>
              <a:buClr>
                <a:srgbClr val="FF9933"/>
              </a:buClr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9933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9933"/>
              </a:buClr>
            </a:pP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synthèse CNPNET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et la </a:t>
            </a:r>
            <a:r>
              <a:rPr lang="fr-FR" sz="1600" b="1" dirty="0">
                <a:solidFill>
                  <a:srgbClr val="DF4A2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décision CNP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sont les seuls documents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qui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restent nécessaires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le dossier de crédit (à imprimer et à joindre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la pochette « Assurances »)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9933"/>
              </a:buClr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751566" y="4805725"/>
            <a:ext cx="6003581" cy="91940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client dispose de 40 jours maximum pour réaliser son adhésion en ligne (s’assurer que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ses démarches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soient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finalisées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dans </a:t>
            </a:r>
            <a:r>
              <a:rPr lang="fr-FR" sz="16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 </a:t>
            </a:r>
            <a:r>
              <a:rPr lang="fr-FR" sz="1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délai, à défaut une nouvelle souscription devra être initiée)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45" b="89941" l="789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18" y="2844923"/>
            <a:ext cx="758158" cy="6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4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06056" y="1566798"/>
            <a:ext cx="7857460" cy="4515034"/>
          </a:xfrm>
        </p:spPr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Retrouvez toutes les informations relatives à nos contrats CNP dans la </a:t>
            </a:r>
            <a:r>
              <a:rPr lang="fr-FR" i="1" dirty="0" smtClean="0">
                <a:hlinkClick r:id="rId2"/>
              </a:rPr>
              <a:t>Rubrique des Commerciaux  &gt; Particuliers &gt; Crédits  &gt; Assurances Des Emprunteurs</a:t>
            </a:r>
            <a:r>
              <a:rPr lang="fr-FR" i="1" dirty="0" smtClean="0"/>
              <a:t> </a:t>
            </a:r>
          </a:p>
          <a:p>
            <a:endParaRPr lang="fr-FR" dirty="0" smtClean="0"/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Pour toutes vos questions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relatives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à la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signature électronique de l’ADE CNP,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vous pouvez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contacter </a:t>
            </a:r>
            <a:r>
              <a:rPr lang="fr-FR" b="1" dirty="0">
                <a:solidFill>
                  <a:srgbClr val="C0504D"/>
                </a:solidFill>
              </a:rPr>
              <a:t>CELC’ASSISTANCE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(choix </a:t>
            </a:r>
            <a:r>
              <a:rPr lang="fr-FR" sz="2400" b="1" dirty="0">
                <a:solidFill>
                  <a:srgbClr val="C0504D"/>
                </a:solidFill>
              </a:rPr>
              <a:t>2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puis </a:t>
            </a:r>
            <a:r>
              <a:rPr lang="fr-FR" sz="2400" b="1" dirty="0">
                <a:solidFill>
                  <a:srgbClr val="C0504D"/>
                </a:solidFill>
              </a:rPr>
              <a:t>1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vous accompagner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31194" t="44447" r="17583" b="44806"/>
          <a:stretch>
            <a:fillRect/>
          </a:stretch>
        </p:blipFill>
        <p:spPr>
          <a:xfrm>
            <a:off x="2313096" y="3933602"/>
            <a:ext cx="4602132" cy="723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48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62350</TotalTime>
  <Words>640</Words>
  <Application>Microsoft Office PowerPoint</Application>
  <PresentationFormat>Affichage à l'écran (4:3)</PresentationFormat>
  <Paragraphs>74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9" baseType="lpstr">
      <vt:lpstr>Thème Office</vt:lpstr>
      <vt:lpstr>1-MODELE PART</vt:lpstr>
      <vt:lpstr>Signature électronique </vt:lpstr>
      <vt:lpstr>Nouveau : questionnaire de santé et  adhésion CNP en ligne</vt:lpstr>
      <vt:lpstr>LES étapes clef du processus</vt:lpstr>
      <vt:lpstr>Les Principaux impacts</vt:lpstr>
      <vt:lpstr>LE PERIMETRE</vt:lpstr>
      <vt:lpstr>Points d’attention </vt:lpstr>
      <vt:lpstr>Pour vous accompagner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sconte</dc:creator>
  <cp:lastModifiedBy>A5702169</cp:lastModifiedBy>
  <cp:revision>2261</cp:revision>
  <cp:lastPrinted>2018-05-11T12:20:10Z</cp:lastPrinted>
  <dcterms:created xsi:type="dcterms:W3CDTF">2013-02-04T10:32:20Z</dcterms:created>
  <dcterms:modified xsi:type="dcterms:W3CDTF">2018-05-14T12:07:18Z</dcterms:modified>
</cp:coreProperties>
</file>