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4"/>
  </p:sldMasterIdLst>
  <p:notesMasterIdLst>
    <p:notesMasterId r:id="rId28"/>
  </p:notesMasterIdLst>
  <p:handoutMasterIdLst>
    <p:handoutMasterId r:id="rId29"/>
  </p:handoutMasterIdLst>
  <p:sldIdLst>
    <p:sldId id="362" r:id="rId5"/>
    <p:sldId id="370" r:id="rId6"/>
    <p:sldId id="364" r:id="rId7"/>
    <p:sldId id="398" r:id="rId8"/>
    <p:sldId id="405" r:id="rId9"/>
    <p:sldId id="406" r:id="rId10"/>
    <p:sldId id="407" r:id="rId11"/>
    <p:sldId id="408" r:id="rId12"/>
    <p:sldId id="409" r:id="rId13"/>
    <p:sldId id="379" r:id="rId14"/>
    <p:sldId id="404" r:id="rId15"/>
    <p:sldId id="403" r:id="rId16"/>
    <p:sldId id="380" r:id="rId17"/>
    <p:sldId id="381" r:id="rId18"/>
    <p:sldId id="382" r:id="rId19"/>
    <p:sldId id="383" r:id="rId20"/>
    <p:sldId id="385" r:id="rId21"/>
    <p:sldId id="410" r:id="rId22"/>
    <p:sldId id="411" r:id="rId23"/>
    <p:sldId id="412" r:id="rId24"/>
    <p:sldId id="401" r:id="rId25"/>
    <p:sldId id="413" r:id="rId26"/>
    <p:sldId id="298" r:id="rId27"/>
  </p:sldIdLst>
  <p:sldSz cx="9144000" cy="5143500" type="screen16x9"/>
  <p:notesSz cx="7099300" cy="10234613"/>
  <p:embeddedFontLst>
    <p:embeddedFont>
      <p:font typeface="Arial Narrow" panose="020B0606020202030204" pitchFamily="34" charset="0"/>
      <p:regular r:id="rId30"/>
      <p:bold r:id="rId31"/>
      <p:italic r:id="rId32"/>
      <p:boldItalic r:id="rId33"/>
    </p:embeddedFont>
    <p:embeddedFont>
      <p:font typeface="Cabin" panose="020B0604020202020204" charset="0"/>
      <p:regular r:id="rId34"/>
      <p:bold r:id="rId35"/>
      <p:italic r:id="rId36"/>
      <p:boldItalic r:id="rId37"/>
    </p:embeddedFont>
    <p:embeddedFont>
      <p:font typeface="Cambria Math" panose="02040503050406030204" pitchFamily="18" charset="0"/>
      <p:regular r:id="rId38"/>
    </p:embeddedFont>
    <p:embeddedFont>
      <p:font typeface="Calibri" panose="020F0502020204030204" pitchFamily="34" charset="0"/>
      <p:regular r:id="rId39"/>
      <p:bold r:id="rId40"/>
      <p:italic r:id="rId41"/>
      <p:boldItalic r:id="rId42"/>
    </p:embeddedFont>
    <p:embeddedFont>
      <p:font typeface="Cabin Condensed" panose="020B0604020202020204" charset="0"/>
      <p:regular r:id="rId43"/>
      <p:bold r:id="rId44"/>
    </p:embeddedFont>
  </p:embeddedFontLst>
  <p:defaultTextStyle>
    <a:defPPr>
      <a:defRPr lang="fr-FR"/>
    </a:defPPr>
    <a:lvl1pPr algn="l" rtl="0" fontAlgn="base">
      <a:spcBef>
        <a:spcPct val="0"/>
      </a:spcBef>
      <a:spcAft>
        <a:spcPct val="0"/>
      </a:spcAft>
      <a:defRPr sz="1400" kern="1200">
        <a:solidFill>
          <a:srgbClr val="000000"/>
        </a:solidFill>
        <a:latin typeface="Arial" charset="0"/>
        <a:ea typeface="+mn-ea"/>
        <a:cs typeface="Arial" charset="0"/>
        <a:sym typeface="Arial" charset="0"/>
      </a:defRPr>
    </a:lvl1pPr>
    <a:lvl2pPr marL="457200" algn="l" rtl="0" fontAlgn="base">
      <a:spcBef>
        <a:spcPct val="0"/>
      </a:spcBef>
      <a:spcAft>
        <a:spcPct val="0"/>
      </a:spcAft>
      <a:defRPr sz="1400" kern="1200">
        <a:solidFill>
          <a:srgbClr val="000000"/>
        </a:solidFill>
        <a:latin typeface="Arial" charset="0"/>
        <a:ea typeface="+mn-ea"/>
        <a:cs typeface="Arial" charset="0"/>
        <a:sym typeface="Arial" charset="0"/>
      </a:defRPr>
    </a:lvl2pPr>
    <a:lvl3pPr marL="914400" algn="l" rtl="0" fontAlgn="base">
      <a:spcBef>
        <a:spcPct val="0"/>
      </a:spcBef>
      <a:spcAft>
        <a:spcPct val="0"/>
      </a:spcAft>
      <a:defRPr sz="1400" kern="1200">
        <a:solidFill>
          <a:srgbClr val="000000"/>
        </a:solidFill>
        <a:latin typeface="Arial" charset="0"/>
        <a:ea typeface="+mn-ea"/>
        <a:cs typeface="Arial" charset="0"/>
        <a:sym typeface="Arial" charset="0"/>
      </a:defRPr>
    </a:lvl3pPr>
    <a:lvl4pPr marL="1371600" algn="l" rtl="0" fontAlgn="base">
      <a:spcBef>
        <a:spcPct val="0"/>
      </a:spcBef>
      <a:spcAft>
        <a:spcPct val="0"/>
      </a:spcAft>
      <a:defRPr sz="1400" kern="1200">
        <a:solidFill>
          <a:srgbClr val="000000"/>
        </a:solidFill>
        <a:latin typeface="Arial" charset="0"/>
        <a:ea typeface="+mn-ea"/>
        <a:cs typeface="Arial" charset="0"/>
        <a:sym typeface="Arial" charset="0"/>
      </a:defRPr>
    </a:lvl4pPr>
    <a:lvl5pPr marL="1828800" algn="l" rtl="0" fontAlgn="base">
      <a:spcBef>
        <a:spcPct val="0"/>
      </a:spcBef>
      <a:spcAft>
        <a:spcPct val="0"/>
      </a:spcAft>
      <a:defRPr sz="1400" kern="1200">
        <a:solidFill>
          <a:srgbClr val="000000"/>
        </a:solidFill>
        <a:latin typeface="Arial" charset="0"/>
        <a:ea typeface="+mn-ea"/>
        <a:cs typeface="Arial" charset="0"/>
        <a:sym typeface="Arial" charset="0"/>
      </a:defRPr>
    </a:lvl5pPr>
    <a:lvl6pPr marL="2286000" algn="l" defTabSz="914400" rtl="0" eaLnBrk="1" latinLnBrk="0" hangingPunct="1">
      <a:defRPr sz="1400" kern="1200">
        <a:solidFill>
          <a:srgbClr val="000000"/>
        </a:solidFill>
        <a:latin typeface="Arial" charset="0"/>
        <a:ea typeface="+mn-ea"/>
        <a:cs typeface="Arial" charset="0"/>
        <a:sym typeface="Arial" charset="0"/>
      </a:defRPr>
    </a:lvl6pPr>
    <a:lvl7pPr marL="2743200" algn="l" defTabSz="914400" rtl="0" eaLnBrk="1" latinLnBrk="0" hangingPunct="1">
      <a:defRPr sz="1400" kern="1200">
        <a:solidFill>
          <a:srgbClr val="000000"/>
        </a:solidFill>
        <a:latin typeface="Arial" charset="0"/>
        <a:ea typeface="+mn-ea"/>
        <a:cs typeface="Arial" charset="0"/>
        <a:sym typeface="Arial" charset="0"/>
      </a:defRPr>
    </a:lvl7pPr>
    <a:lvl8pPr marL="3200400" algn="l" defTabSz="914400" rtl="0" eaLnBrk="1" latinLnBrk="0" hangingPunct="1">
      <a:defRPr sz="1400" kern="1200">
        <a:solidFill>
          <a:srgbClr val="000000"/>
        </a:solidFill>
        <a:latin typeface="Arial" charset="0"/>
        <a:ea typeface="+mn-ea"/>
        <a:cs typeface="Arial" charset="0"/>
        <a:sym typeface="Arial" charset="0"/>
      </a:defRPr>
    </a:lvl8pPr>
    <a:lvl9pPr marL="3657600" algn="l" defTabSz="914400" rtl="0" eaLnBrk="1" latinLnBrk="0" hangingPunct="1">
      <a:defRPr sz="1400" kern="1200">
        <a:solidFill>
          <a:srgbClr val="000000"/>
        </a:solidFill>
        <a:latin typeface="Arial" charset="0"/>
        <a:ea typeface="+mn-ea"/>
        <a:cs typeface="Arial" charset="0"/>
        <a:sym typeface="Arial" charset="0"/>
      </a:defRPr>
    </a:lvl9pPr>
  </p:defaultTextStyle>
  <p:extLst>
    <p:ext uri="{521415D9-36F7-43E2-AB2F-B90AF26B5E84}">
      <p14:sectionLst xmlns:p14="http://schemas.microsoft.com/office/powerpoint/2010/main">
        <p14:section name="Section par défaut" id="{C9C2A034-4027-41CF-B1B7-B8DEAD5D496D}">
          <p14:sldIdLst>
            <p14:sldId id="362"/>
            <p14:sldId id="370"/>
            <p14:sldId id="364"/>
            <p14:sldId id="398"/>
            <p14:sldId id="405"/>
            <p14:sldId id="406"/>
            <p14:sldId id="407"/>
            <p14:sldId id="408"/>
            <p14:sldId id="409"/>
            <p14:sldId id="379"/>
            <p14:sldId id="404"/>
            <p14:sldId id="403"/>
            <p14:sldId id="380"/>
            <p14:sldId id="381"/>
            <p14:sldId id="382"/>
            <p14:sldId id="383"/>
            <p14:sldId id="385"/>
            <p14:sldId id="410"/>
            <p14:sldId id="411"/>
            <p14:sldId id="412"/>
            <p14:sldId id="401"/>
          </p14:sldIdLst>
        </p14:section>
        <p14:section name="Section sans titre" id="{F45BA30E-16B2-49C9-B8DB-602AB21FC167}">
          <p14:sldIdLst>
            <p14:sldId id="413"/>
            <p14:sldId id="298"/>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24A79"/>
    <a:srgbClr val="DDFAFF"/>
    <a:srgbClr val="83517B"/>
    <a:srgbClr val="4D6995"/>
    <a:srgbClr val="CB3964"/>
    <a:srgbClr val="7197BA"/>
    <a:srgbClr val="6FA287"/>
    <a:srgbClr val="00838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F66A9B51-AE3E-4324-8CB2-79743BB350C3}">
  <a:tblStyle styleId="{F66A9B51-AE3E-4324-8CB2-79743BB350C3}" styleName="Table_0">
    <a:wholeTbl>
      <a:tcStyle>
        <a:tcBdr>
          <a:left>
            <a:ln w="9525" cap="flat" cmpd="sng">
              <a:solidFill>
                <a:srgbClr val="000000"/>
              </a:solidFill>
              <a:prstDash val="solid"/>
              <a:round/>
              <a:headEnd type="none" w="med" len="med"/>
              <a:tailEnd type="none" w="med" len="med"/>
            </a:ln>
          </a:left>
          <a:right>
            <a:ln w="9525" cap="flat" cmpd="sng">
              <a:solidFill>
                <a:srgbClr val="000000"/>
              </a:solidFill>
              <a:prstDash val="solid"/>
              <a:round/>
              <a:headEnd type="none" w="med" len="med"/>
              <a:tailEnd type="none" w="med" len="med"/>
            </a:ln>
          </a:right>
          <a:top>
            <a:ln w="9525" cap="flat" cmpd="sng">
              <a:solidFill>
                <a:srgbClr val="000000"/>
              </a:solidFill>
              <a:prstDash val="solid"/>
              <a:round/>
              <a:headEnd type="none" w="med" len="med"/>
              <a:tailEnd type="none" w="med" len="med"/>
            </a:ln>
          </a:top>
          <a:bottom>
            <a:ln w="9525" cap="flat" cmpd="sng">
              <a:solidFill>
                <a:srgbClr val="000000"/>
              </a:solidFill>
              <a:prstDash val="solid"/>
              <a:round/>
              <a:headEnd type="none" w="med" len="med"/>
              <a:tailEnd type="none" w="med" len="med"/>
            </a:ln>
          </a:bottom>
          <a:insideH>
            <a:ln w="9525" cap="flat" cmpd="sng">
              <a:solidFill>
                <a:srgbClr val="000000"/>
              </a:solidFill>
              <a:prstDash val="solid"/>
              <a:round/>
              <a:headEnd type="none" w="med" len="med"/>
              <a:tailEnd type="none" w="med" len="med"/>
            </a:ln>
          </a:insideH>
          <a:insideV>
            <a:ln w="9525" cap="flat" cmpd="sng">
              <a:solidFill>
                <a:srgbClr val="000000"/>
              </a:solidFill>
              <a:prstDash val="solid"/>
              <a:round/>
              <a:headEnd type="none" w="med" len="med"/>
              <a:tailEnd type="none" w="med" len="med"/>
            </a:ln>
          </a:insideV>
        </a:tcBdr>
      </a:tcStyle>
    </a:wholeTbl>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Style moyen 1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Style léger 2 - Accentuation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20"/>
    <p:restoredTop sz="94689" autoAdjust="0"/>
  </p:normalViewPr>
  <p:slideViewPr>
    <p:cSldViewPr>
      <p:cViewPr>
        <p:scale>
          <a:sx n="100" d="100"/>
          <a:sy n="100" d="100"/>
        </p:scale>
        <p:origin x="-1860" y="-780"/>
      </p:cViewPr>
      <p:guideLst>
        <p:guide orient="horz" pos="1575"/>
        <p:guide orient="horz" pos="169"/>
        <p:guide pos="1383"/>
        <p:guide pos="1927"/>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80" d="100"/>
          <a:sy n="80" d="100"/>
        </p:scale>
        <p:origin x="-3960" y="-96"/>
      </p:cViewPr>
      <p:guideLst>
        <p:guide orient="horz" pos="3223"/>
        <p:guide pos="2237"/>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10.fntdata"/><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font" Target="fonts/font5.fntdata"/><Relationship Id="rId42" Type="http://schemas.openxmlformats.org/officeDocument/2006/relationships/font" Target="fonts/font13.fntdata"/><Relationship Id="rId47"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4.fntdata"/><Relationship Id="rId38" Type="http://schemas.openxmlformats.org/officeDocument/2006/relationships/font" Target="fonts/font9.fntdata"/><Relationship Id="rId46"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41" Type="http://schemas.openxmlformats.org/officeDocument/2006/relationships/font" Target="fonts/font12.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font" Target="fonts/font11.fntdata"/><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36" Type="http://schemas.openxmlformats.org/officeDocument/2006/relationships/font" Target="fonts/font7.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2.fntdata"/><Relationship Id="rId44" Type="http://schemas.openxmlformats.org/officeDocument/2006/relationships/font" Target="fonts/font15.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font" Target="fonts/font1.fntdata"/><Relationship Id="rId35" Type="http://schemas.openxmlformats.org/officeDocument/2006/relationships/font" Target="fonts/font6.fntdata"/><Relationship Id="rId43" Type="http://schemas.openxmlformats.org/officeDocument/2006/relationships/font" Target="fonts/font14.fntdata"/><Relationship Id="rId4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Espace réservé de l'en-tête 1"/>
          <p:cNvSpPr>
            <a:spLocks noGrp="1"/>
          </p:cNvSpPr>
          <p:nvPr>
            <p:ph type="hdr" sz="quarter"/>
          </p:nvPr>
        </p:nvSpPr>
        <p:spPr bwMode="auto">
          <a:xfrm>
            <a:off x="0" y="1"/>
            <a:ext cx="3077137" cy="51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5076" tIns="47539" rIns="95076" bIns="47539" numCol="1" anchor="t" anchorCtr="0" compatLnSpc="1">
            <a:prstTxWarp prst="textNoShape">
              <a:avLst/>
            </a:prstTxWarp>
          </a:bodyPr>
          <a:lstStyle>
            <a:lvl1pPr>
              <a:defRPr sz="1200"/>
            </a:lvl1pPr>
          </a:lstStyle>
          <a:p>
            <a:pPr>
              <a:defRPr/>
            </a:pPr>
            <a:endParaRPr lang="fr-FR" altLang="fr-FR"/>
          </a:p>
        </p:txBody>
      </p:sp>
      <p:sp>
        <p:nvSpPr>
          <p:cNvPr id="20483" name="Espace réservé de la date 2"/>
          <p:cNvSpPr>
            <a:spLocks noGrp="1"/>
          </p:cNvSpPr>
          <p:nvPr>
            <p:ph type="dt" sz="quarter" idx="1"/>
          </p:nvPr>
        </p:nvSpPr>
        <p:spPr bwMode="auto">
          <a:xfrm>
            <a:off x="4020506" y="1"/>
            <a:ext cx="3077137" cy="51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5076" tIns="47539" rIns="95076" bIns="47539" numCol="1" anchor="t" anchorCtr="0" compatLnSpc="1">
            <a:prstTxWarp prst="textNoShape">
              <a:avLst/>
            </a:prstTxWarp>
          </a:bodyPr>
          <a:lstStyle>
            <a:lvl1pPr algn="r">
              <a:defRPr sz="1200"/>
            </a:lvl1pPr>
          </a:lstStyle>
          <a:p>
            <a:pPr>
              <a:defRPr/>
            </a:pPr>
            <a:fld id="{A5B348D5-CD94-431E-B1D2-ABA9DAC3EA42}" type="datetimeFigureOut">
              <a:rPr lang="fr-FR" altLang="fr-FR"/>
              <a:pPr>
                <a:defRPr/>
              </a:pPr>
              <a:t>09/05/2018</a:t>
            </a:fld>
            <a:endParaRPr lang="fr-FR" altLang="fr-FR"/>
          </a:p>
        </p:txBody>
      </p:sp>
      <p:sp>
        <p:nvSpPr>
          <p:cNvPr id="20484" name="Espace réservé du pied de page 3"/>
          <p:cNvSpPr>
            <a:spLocks noGrp="1"/>
          </p:cNvSpPr>
          <p:nvPr>
            <p:ph type="ftr" sz="quarter" idx="2"/>
          </p:nvPr>
        </p:nvSpPr>
        <p:spPr bwMode="auto">
          <a:xfrm>
            <a:off x="0" y="9721155"/>
            <a:ext cx="3077137" cy="511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5076" tIns="47539" rIns="95076" bIns="47539" numCol="1" anchor="b" anchorCtr="0" compatLnSpc="1">
            <a:prstTxWarp prst="textNoShape">
              <a:avLst/>
            </a:prstTxWarp>
          </a:bodyPr>
          <a:lstStyle>
            <a:lvl1pPr>
              <a:defRPr sz="1200"/>
            </a:lvl1pPr>
          </a:lstStyle>
          <a:p>
            <a:pPr>
              <a:defRPr/>
            </a:pPr>
            <a:endParaRPr lang="fr-FR" altLang="fr-FR"/>
          </a:p>
        </p:txBody>
      </p:sp>
      <p:sp>
        <p:nvSpPr>
          <p:cNvPr id="20485" name="Espace réservé du numéro de diapositive 4"/>
          <p:cNvSpPr>
            <a:spLocks noGrp="1"/>
          </p:cNvSpPr>
          <p:nvPr>
            <p:ph type="sldNum" sz="quarter" idx="3"/>
          </p:nvPr>
        </p:nvSpPr>
        <p:spPr bwMode="auto">
          <a:xfrm>
            <a:off x="4020506" y="9721155"/>
            <a:ext cx="3077137" cy="511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5076" tIns="47539" rIns="95076" bIns="47539" numCol="1" anchor="b" anchorCtr="0" compatLnSpc="1">
            <a:prstTxWarp prst="textNoShape">
              <a:avLst/>
            </a:prstTxWarp>
          </a:bodyPr>
          <a:lstStyle>
            <a:lvl1pPr algn="r">
              <a:defRPr sz="1200"/>
            </a:lvl1pPr>
          </a:lstStyle>
          <a:p>
            <a:pPr>
              <a:defRPr/>
            </a:pPr>
            <a:fld id="{798BFD2D-B6E9-4C65-AA95-DD846EBD7B00}" type="slidenum">
              <a:rPr lang="fr-FR" altLang="fr-FR"/>
              <a:pPr>
                <a:defRPr/>
              </a:pPr>
              <a:t>‹N°›</a:t>
            </a:fld>
            <a:endParaRPr lang="fr-FR" altLang="fr-FR"/>
          </a:p>
        </p:txBody>
      </p:sp>
    </p:spTree>
    <p:extLst>
      <p:ext uri="{BB962C8B-B14F-4D97-AF65-F5344CB8AC3E}">
        <p14:creationId xmlns:p14="http://schemas.microsoft.com/office/powerpoint/2010/main" val="9157385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Shape 3"/>
          <p:cNvSpPr>
            <a:spLocks noGrp="1" noRot="1" noChangeAspect="1"/>
          </p:cNvSpPr>
          <p:nvPr>
            <p:ph type="sldImg" idx="2"/>
          </p:nvPr>
        </p:nvSpPr>
        <p:spPr bwMode="auto">
          <a:xfrm>
            <a:off x="131763" y="765175"/>
            <a:ext cx="6835775" cy="3844925"/>
          </a:xfrm>
          <a:custGeom>
            <a:avLst/>
            <a:gdLst>
              <a:gd name="T0" fmla="*/ 0 w 120000"/>
              <a:gd name="T1" fmla="*/ 0 h 120000"/>
              <a:gd name="T2" fmla="*/ 2147483647 w 120000"/>
              <a:gd name="T3" fmla="*/ 0 h 120000"/>
              <a:gd name="T4" fmla="*/ 2147483647 w 120000"/>
              <a:gd name="T5" fmla="*/ 2147483647 h 120000"/>
              <a:gd name="T6" fmla="*/ 0 w 120000"/>
              <a:gd name="T7" fmla="*/ 2147483647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w="9525" cap="flat"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4" name="Shape 4"/>
          <p:cNvSpPr txBox="1">
            <a:spLocks noGrp="1"/>
          </p:cNvSpPr>
          <p:nvPr>
            <p:ph type="body" idx="1"/>
          </p:nvPr>
        </p:nvSpPr>
        <p:spPr>
          <a:xfrm>
            <a:off x="709599" y="4863047"/>
            <a:ext cx="5680103" cy="4604670"/>
          </a:xfrm>
          <a:prstGeom prst="rect">
            <a:avLst/>
          </a:prstGeom>
          <a:noFill/>
          <a:ln>
            <a:noFill/>
          </a:ln>
        </p:spPr>
        <p:txBody>
          <a:bodyPr lIns="95062" tIns="95062" rIns="95062" bIns="95062"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pPr lvl="0"/>
            <a:endParaRPr noProof="0"/>
          </a:p>
        </p:txBody>
      </p:sp>
    </p:spTree>
    <p:extLst>
      <p:ext uri="{BB962C8B-B14F-4D97-AF65-F5344CB8AC3E}">
        <p14:creationId xmlns:p14="http://schemas.microsoft.com/office/powerpoint/2010/main" val="1290315479"/>
      </p:ext>
    </p:extLst>
  </p:cSld>
  <p:clrMap bg1="lt1" tx1="dk1" bg2="dk2" tx2="lt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742950" indent="-285750" algn="l" rtl="0" eaLnBrk="0" fontAlgn="base" hangingPunct="0">
      <a:spcBef>
        <a:spcPct val="30000"/>
      </a:spcBef>
      <a:spcAft>
        <a:spcPct val="0"/>
      </a:spcAft>
      <a:defRPr sz="1200" kern="1200">
        <a:solidFill>
          <a:schemeClr val="tx1"/>
        </a:solidFill>
        <a:latin typeface="+mn-lt"/>
        <a:ea typeface="+mn-ea"/>
        <a:cs typeface="+mn-cs"/>
      </a:defRPr>
    </a:lvl2pPr>
    <a:lvl3pPr marL="1143000" indent="-228600" algn="l" rtl="0" eaLnBrk="0" fontAlgn="base" hangingPunct="0">
      <a:spcBef>
        <a:spcPct val="30000"/>
      </a:spcBef>
      <a:spcAft>
        <a:spcPct val="0"/>
      </a:spcAft>
      <a:defRPr sz="1200" kern="1200">
        <a:solidFill>
          <a:schemeClr val="tx1"/>
        </a:solidFill>
        <a:latin typeface="+mn-lt"/>
        <a:ea typeface="+mn-ea"/>
        <a:cs typeface="+mn-cs"/>
      </a:defRPr>
    </a:lvl3pPr>
    <a:lvl4pPr marL="1600200" indent="-228600" algn="l" rtl="0" eaLnBrk="0" fontAlgn="base" hangingPunct="0">
      <a:spcBef>
        <a:spcPct val="30000"/>
      </a:spcBef>
      <a:spcAft>
        <a:spcPct val="0"/>
      </a:spcAft>
      <a:defRPr sz="1200" kern="1200">
        <a:solidFill>
          <a:schemeClr val="tx1"/>
        </a:solidFill>
        <a:latin typeface="+mn-lt"/>
        <a:ea typeface="+mn-ea"/>
        <a:cs typeface="+mn-cs"/>
      </a:defRPr>
    </a:lvl4pPr>
    <a:lvl5pPr marL="2057400" indent="-2286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Espace réservé de l'image des diapositives 1"/>
          <p:cNvSpPr>
            <a:spLocks noGrp="1" noRot="1" noChangeAspect="1" noTextEdit="1"/>
          </p:cNvSpPr>
          <p:nvPr>
            <p:ph type="sldImg"/>
          </p:nvPr>
        </p:nvSpPr>
        <p:spPr>
          <a:ln>
            <a:headEnd/>
            <a:tailEnd/>
          </a:ln>
        </p:spPr>
      </p:sp>
      <p:sp>
        <p:nvSpPr>
          <p:cNvPr id="38915" name="Espace réservé des commentaires 2"/>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a:spcBef>
                <a:spcPct val="0"/>
              </a:spcBef>
            </a:pPr>
            <a:endParaRPr lang="fr-FR" altLang="fr-FR"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6276703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8" Type="http://schemas.openxmlformats.org/officeDocument/2006/relationships/hyperlink" Target="https://www.youtube.com/user/GroupeBPCE" TargetMode="External"/><Relationship Id="rId3" Type="http://schemas.openxmlformats.org/officeDocument/2006/relationships/hyperlink" Target="https://twitter.com/GroupeBPCE" TargetMode="External"/><Relationship Id="rId7" Type="http://schemas.openxmlformats.org/officeDocument/2006/relationships/hyperlink" Target="http://www.groupebpce.fr/" TargetMode="External"/><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hyperlink" Target="http://instagram.com/groupebpce" TargetMode="External"/><Relationship Id="rId5" Type="http://schemas.openxmlformats.org/officeDocument/2006/relationships/hyperlink" Target="https://www.instagram.com/groupebpce/" TargetMode="External"/><Relationship Id="rId4" Type="http://schemas.openxmlformats.org/officeDocument/2006/relationships/hyperlink" Target="https://fr.linkedin.com/company/bpce" TargetMode="Externa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sp>
        <p:nvSpPr>
          <p:cNvPr id="8" name="AutoShape 11"/>
          <p:cNvSpPr>
            <a:spLocks noChangeAspect="1" noChangeArrowheads="1" noTextEdit="1"/>
          </p:cNvSpPr>
          <p:nvPr userDrawn="1"/>
        </p:nvSpPr>
        <p:spPr bwMode="auto">
          <a:xfrm>
            <a:off x="292100" y="0"/>
            <a:ext cx="6624638" cy="5148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pic>
        <p:nvPicPr>
          <p:cNvPr id="9" name="Image 13" descr="Groupe BPCE.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92838" y="4527550"/>
            <a:ext cx="2843212"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Espace réservé pour une image  4"/>
          <p:cNvSpPr>
            <a:spLocks noGrp="1"/>
          </p:cNvSpPr>
          <p:nvPr>
            <p:ph type="pic" sz="quarter" idx="13"/>
          </p:nvPr>
        </p:nvSpPr>
        <p:spPr>
          <a:xfrm>
            <a:off x="0" y="-7665"/>
            <a:ext cx="6137783" cy="5155928"/>
          </a:xfrm>
          <a:custGeom>
            <a:avLst/>
            <a:gdLst>
              <a:gd name="connsiteX0" fmla="*/ 0 w 5040313"/>
              <a:gd name="connsiteY0" fmla="*/ 0 h 5148263"/>
              <a:gd name="connsiteX1" fmla="*/ 5040313 w 5040313"/>
              <a:gd name="connsiteY1" fmla="*/ 0 h 5148263"/>
              <a:gd name="connsiteX2" fmla="*/ 5040313 w 5040313"/>
              <a:gd name="connsiteY2" fmla="*/ 5148263 h 5148263"/>
              <a:gd name="connsiteX3" fmla="*/ 0 w 5040313"/>
              <a:gd name="connsiteY3" fmla="*/ 5148263 h 5148263"/>
              <a:gd name="connsiteX4" fmla="*/ 0 w 5040313"/>
              <a:gd name="connsiteY4" fmla="*/ 0 h 5148263"/>
              <a:gd name="connsiteX0" fmla="*/ 0 w 6056313"/>
              <a:gd name="connsiteY0" fmla="*/ 0 h 5148263"/>
              <a:gd name="connsiteX1" fmla="*/ 5040313 w 6056313"/>
              <a:gd name="connsiteY1" fmla="*/ 0 h 5148263"/>
              <a:gd name="connsiteX2" fmla="*/ 5040313 w 6056313"/>
              <a:gd name="connsiteY2" fmla="*/ 5148263 h 5148263"/>
              <a:gd name="connsiteX3" fmla="*/ 0 w 6056313"/>
              <a:gd name="connsiteY3" fmla="*/ 5148263 h 5148263"/>
              <a:gd name="connsiteX4" fmla="*/ 0 w 6056313"/>
              <a:gd name="connsiteY4" fmla="*/ 0 h 5148263"/>
              <a:gd name="connsiteX0" fmla="*/ 0 w 6256260"/>
              <a:gd name="connsiteY0" fmla="*/ 0 h 5148263"/>
              <a:gd name="connsiteX1" fmla="*/ 5040313 w 6256260"/>
              <a:gd name="connsiteY1" fmla="*/ 0 h 5148263"/>
              <a:gd name="connsiteX2" fmla="*/ 5040313 w 6256260"/>
              <a:gd name="connsiteY2" fmla="*/ 5148263 h 5148263"/>
              <a:gd name="connsiteX3" fmla="*/ 0 w 6256260"/>
              <a:gd name="connsiteY3" fmla="*/ 5148263 h 5148263"/>
              <a:gd name="connsiteX4" fmla="*/ 0 w 6256260"/>
              <a:gd name="connsiteY4" fmla="*/ 0 h 5148263"/>
              <a:gd name="connsiteX0" fmla="*/ 0 w 6236362"/>
              <a:gd name="connsiteY0" fmla="*/ 15240 h 5163503"/>
              <a:gd name="connsiteX1" fmla="*/ 5009833 w 6236362"/>
              <a:gd name="connsiteY1" fmla="*/ 0 h 5163503"/>
              <a:gd name="connsiteX2" fmla="*/ 5040313 w 6236362"/>
              <a:gd name="connsiteY2" fmla="*/ 5163503 h 5163503"/>
              <a:gd name="connsiteX3" fmla="*/ 0 w 6236362"/>
              <a:gd name="connsiteY3" fmla="*/ 5163503 h 5163503"/>
              <a:gd name="connsiteX4" fmla="*/ 0 w 6236362"/>
              <a:gd name="connsiteY4" fmla="*/ 15240 h 5163503"/>
              <a:gd name="connsiteX0" fmla="*/ 0 w 6137783"/>
              <a:gd name="connsiteY0" fmla="*/ 15240 h 5163503"/>
              <a:gd name="connsiteX1" fmla="*/ 5009833 w 6137783"/>
              <a:gd name="connsiteY1" fmla="*/ 0 h 5163503"/>
              <a:gd name="connsiteX2" fmla="*/ 5040313 w 6137783"/>
              <a:gd name="connsiteY2" fmla="*/ 5163503 h 5163503"/>
              <a:gd name="connsiteX3" fmla="*/ 0 w 6137783"/>
              <a:gd name="connsiteY3" fmla="*/ 5163503 h 5163503"/>
              <a:gd name="connsiteX4" fmla="*/ 0 w 6137783"/>
              <a:gd name="connsiteY4" fmla="*/ 15240 h 5163503"/>
              <a:gd name="connsiteX0" fmla="*/ 0 w 6137783"/>
              <a:gd name="connsiteY0" fmla="*/ 0 h 5171191"/>
              <a:gd name="connsiteX1" fmla="*/ 5009833 w 6137783"/>
              <a:gd name="connsiteY1" fmla="*/ 7688 h 5171191"/>
              <a:gd name="connsiteX2" fmla="*/ 5040313 w 6137783"/>
              <a:gd name="connsiteY2" fmla="*/ 5171191 h 5171191"/>
              <a:gd name="connsiteX3" fmla="*/ 0 w 6137783"/>
              <a:gd name="connsiteY3" fmla="*/ 5171191 h 5171191"/>
              <a:gd name="connsiteX4" fmla="*/ 0 w 6137783"/>
              <a:gd name="connsiteY4" fmla="*/ 0 h 5171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37783" h="5171191">
                <a:moveTo>
                  <a:pt x="0" y="0"/>
                </a:moveTo>
                <a:lnTo>
                  <a:pt x="5009833" y="7688"/>
                </a:lnTo>
                <a:cubicBezTo>
                  <a:pt x="7067233" y="2523876"/>
                  <a:pt x="5832793" y="4232343"/>
                  <a:pt x="5040313" y="5171191"/>
                </a:cubicBezTo>
                <a:lnTo>
                  <a:pt x="0" y="5171191"/>
                </a:lnTo>
                <a:lnTo>
                  <a:pt x="0" y="0"/>
                </a:lnTo>
                <a:close/>
              </a:path>
            </a:pathLst>
          </a:custGeom>
          <a:solidFill>
            <a:schemeClr val="accent1"/>
          </a:solidFill>
        </p:spPr>
        <p:txBody>
          <a:bodyPr rtlCol="0">
            <a:normAutofit/>
          </a:bodyPr>
          <a:lstStyle/>
          <a:p>
            <a:pPr lvl="0"/>
            <a:r>
              <a:rPr lang="fr-FR" noProof="0" smtClean="0">
                <a:sym typeface="Arial"/>
              </a:rPr>
              <a:t>Cliquez sur l'icône pour ajouter une image</a:t>
            </a:r>
            <a:endParaRPr lang="fr-FR" noProof="0" dirty="0">
              <a:sym typeface="Arial"/>
            </a:endParaRPr>
          </a:p>
        </p:txBody>
      </p:sp>
      <p:sp>
        <p:nvSpPr>
          <p:cNvPr id="10" name="Shape 10"/>
          <p:cNvSpPr txBox="1">
            <a:spLocks noGrp="1"/>
          </p:cNvSpPr>
          <p:nvPr>
            <p:ph type="ctrTitle"/>
          </p:nvPr>
        </p:nvSpPr>
        <p:spPr>
          <a:xfrm>
            <a:off x="291318" y="1902564"/>
            <a:ext cx="5827253" cy="1159799"/>
          </a:xfrm>
          <a:prstGeom prst="rect">
            <a:avLst/>
          </a:prstGeom>
        </p:spPr>
        <p:txBody>
          <a:bodyPr tIns="0" bIns="0" anchor="ctr"/>
          <a:lstStyle>
            <a:lvl1pPr lvl="0" algn="l">
              <a:lnSpc>
                <a:spcPct val="90000"/>
              </a:lnSpc>
              <a:spcBef>
                <a:spcPts val="0"/>
              </a:spcBef>
              <a:buClr>
                <a:srgbClr val="FFFFFF"/>
              </a:buClr>
              <a:buSzPct val="100000"/>
              <a:buFont typeface="Cabin Condensed"/>
              <a:defRPr sz="3600">
                <a:solidFill>
                  <a:schemeClr val="bg1"/>
                </a:solidFill>
                <a:effectLst>
                  <a:outerShdw blurRad="50800" dist="38100" dir="2700000" algn="tl" rotWithShape="0">
                    <a:prstClr val="black">
                      <a:alpha val="40000"/>
                    </a:prstClr>
                  </a:outerShdw>
                </a:effectLst>
                <a:latin typeface="Arial Narrow" panose="020B0606020202030204" pitchFamily="34" charset="0"/>
                <a:ea typeface="Arial Narrow" panose="020B0606020202030204" pitchFamily="34" charset="0"/>
                <a:cs typeface="Arial Narrow" panose="020B060602020203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smtClean="0"/>
              <a:t>Modifiez le style du titre</a:t>
            </a:r>
            <a:endParaRPr dirty="0"/>
          </a:p>
        </p:txBody>
      </p:sp>
      <p:sp>
        <p:nvSpPr>
          <p:cNvPr id="7" name="Espace réservé du texte 52"/>
          <p:cNvSpPr>
            <a:spLocks noGrp="1"/>
          </p:cNvSpPr>
          <p:nvPr>
            <p:ph type="body" sz="quarter" idx="10"/>
          </p:nvPr>
        </p:nvSpPr>
        <p:spPr>
          <a:xfrm>
            <a:off x="291318" y="4086328"/>
            <a:ext cx="624751" cy="302955"/>
          </a:xfrm>
          <a:prstGeom prst="roundRect">
            <a:avLst>
              <a:gd name="adj" fmla="val 50000"/>
            </a:avLst>
          </a:prstGeom>
          <a:solidFill>
            <a:schemeClr val="bg1"/>
          </a:solidFill>
          <a:ln>
            <a:noFill/>
          </a:ln>
        </p:spPr>
        <p:txBody>
          <a:bodyPr wrap="none" lIns="72000" tIns="0" rIns="72000" bIns="0" anchor="ctr">
            <a:spAutoFit/>
          </a:bodyPr>
          <a:lstStyle>
            <a:lvl1pPr marL="0" indent="0">
              <a:buNone/>
              <a:defRPr sz="1400" b="0" cap="all" baseline="0">
                <a:solidFill>
                  <a:schemeClr val="accent1"/>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smtClean="0"/>
              <a:t>Modifiez les styles du texte du masque</a:t>
            </a:r>
          </a:p>
        </p:txBody>
      </p:sp>
      <p:sp>
        <p:nvSpPr>
          <p:cNvPr id="6" name="Espace réservé du texte 52"/>
          <p:cNvSpPr>
            <a:spLocks noGrp="1"/>
          </p:cNvSpPr>
          <p:nvPr>
            <p:ph type="body" sz="quarter" idx="11"/>
          </p:nvPr>
        </p:nvSpPr>
        <p:spPr>
          <a:xfrm>
            <a:off x="291318" y="3102518"/>
            <a:ext cx="5827253" cy="369332"/>
          </a:xfrm>
          <a:prstGeom prst="rect">
            <a:avLst/>
          </a:prstGeom>
          <a:noFill/>
          <a:ln>
            <a:noFill/>
          </a:ln>
        </p:spPr>
        <p:txBody>
          <a:bodyPr lIns="0" tIns="0" rIns="0" bIns="0">
            <a:spAutoFit/>
          </a:bodyPr>
          <a:lstStyle>
            <a:lvl1pPr marL="0" indent="0" algn="l">
              <a:buNone/>
              <a:defRPr sz="2400" b="0" cap="none" baseline="0">
                <a:solidFill>
                  <a:schemeClr val="bg1"/>
                </a:solidFill>
                <a:effectLst>
                  <a:outerShdw blurRad="50800" dist="38100" dir="2700000" algn="tl" rotWithShape="0">
                    <a:prstClr val="black">
                      <a:alpha val="40000"/>
                    </a:prstClr>
                  </a:outerShdw>
                </a:effectLst>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smtClean="0"/>
              <a:t>Modifiez les styles du texte du masque</a:t>
            </a:r>
          </a:p>
        </p:txBody>
      </p:sp>
      <p:sp>
        <p:nvSpPr>
          <p:cNvPr id="12" name="Espace réservé du texte 52"/>
          <p:cNvSpPr>
            <a:spLocks noGrp="1"/>
          </p:cNvSpPr>
          <p:nvPr>
            <p:ph type="body" sz="quarter" idx="12"/>
          </p:nvPr>
        </p:nvSpPr>
        <p:spPr>
          <a:xfrm>
            <a:off x="6916324" y="159482"/>
            <a:ext cx="2016224" cy="324036"/>
          </a:xfrm>
        </p:spPr>
        <p:txBody>
          <a:bodyPr lIns="0" tIns="0" rIns="0" bIns="0" anchor="ctr"/>
          <a:lstStyle>
            <a:lvl1pPr marL="0" indent="0" algn="r">
              <a:buNone/>
              <a:defRPr sz="1200" b="0">
                <a:solidFill>
                  <a:srgbClr val="83517B"/>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smtClean="0"/>
              <a:t>Modifiez les styles du texte du masque</a:t>
            </a:r>
          </a:p>
        </p:txBody>
      </p:sp>
    </p:spTree>
    <p:extLst>
      <p:ext uri="{BB962C8B-B14F-4D97-AF65-F5344CB8AC3E}">
        <p14:creationId xmlns:p14="http://schemas.microsoft.com/office/powerpoint/2010/main" val="8141090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re B">
    <p:spTree>
      <p:nvGrpSpPr>
        <p:cNvPr id="1" name="Shape 8"/>
        <p:cNvGrpSpPr/>
        <p:nvPr/>
      </p:nvGrpSpPr>
      <p:grpSpPr>
        <a:xfrm>
          <a:off x="0" y="0"/>
          <a:ext cx="0" cy="0"/>
          <a:chOff x="0" y="0"/>
          <a:chExt cx="0" cy="0"/>
        </a:xfrm>
      </p:grpSpPr>
      <p:sp>
        <p:nvSpPr>
          <p:cNvPr id="8" name="AutoShape 11"/>
          <p:cNvSpPr>
            <a:spLocks noChangeAspect="1" noChangeArrowheads="1" noTextEdit="1"/>
          </p:cNvSpPr>
          <p:nvPr userDrawn="1"/>
        </p:nvSpPr>
        <p:spPr bwMode="auto">
          <a:xfrm>
            <a:off x="292100" y="0"/>
            <a:ext cx="6624638" cy="5148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pic>
        <p:nvPicPr>
          <p:cNvPr id="11" name="Image 13" descr="Groupe BPCE.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92838" y="4527550"/>
            <a:ext cx="2843212"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Espace réservé pour une image  4"/>
          <p:cNvSpPr>
            <a:spLocks noGrp="1"/>
          </p:cNvSpPr>
          <p:nvPr>
            <p:ph type="pic" sz="quarter" idx="13"/>
          </p:nvPr>
        </p:nvSpPr>
        <p:spPr>
          <a:xfrm>
            <a:off x="0" y="-7665"/>
            <a:ext cx="6137783" cy="5155928"/>
          </a:xfrm>
          <a:custGeom>
            <a:avLst/>
            <a:gdLst>
              <a:gd name="connsiteX0" fmla="*/ 0 w 5040313"/>
              <a:gd name="connsiteY0" fmla="*/ 0 h 5148263"/>
              <a:gd name="connsiteX1" fmla="*/ 5040313 w 5040313"/>
              <a:gd name="connsiteY1" fmla="*/ 0 h 5148263"/>
              <a:gd name="connsiteX2" fmla="*/ 5040313 w 5040313"/>
              <a:gd name="connsiteY2" fmla="*/ 5148263 h 5148263"/>
              <a:gd name="connsiteX3" fmla="*/ 0 w 5040313"/>
              <a:gd name="connsiteY3" fmla="*/ 5148263 h 5148263"/>
              <a:gd name="connsiteX4" fmla="*/ 0 w 5040313"/>
              <a:gd name="connsiteY4" fmla="*/ 0 h 5148263"/>
              <a:gd name="connsiteX0" fmla="*/ 0 w 6056313"/>
              <a:gd name="connsiteY0" fmla="*/ 0 h 5148263"/>
              <a:gd name="connsiteX1" fmla="*/ 5040313 w 6056313"/>
              <a:gd name="connsiteY1" fmla="*/ 0 h 5148263"/>
              <a:gd name="connsiteX2" fmla="*/ 5040313 w 6056313"/>
              <a:gd name="connsiteY2" fmla="*/ 5148263 h 5148263"/>
              <a:gd name="connsiteX3" fmla="*/ 0 w 6056313"/>
              <a:gd name="connsiteY3" fmla="*/ 5148263 h 5148263"/>
              <a:gd name="connsiteX4" fmla="*/ 0 w 6056313"/>
              <a:gd name="connsiteY4" fmla="*/ 0 h 5148263"/>
              <a:gd name="connsiteX0" fmla="*/ 0 w 6256260"/>
              <a:gd name="connsiteY0" fmla="*/ 0 h 5148263"/>
              <a:gd name="connsiteX1" fmla="*/ 5040313 w 6256260"/>
              <a:gd name="connsiteY1" fmla="*/ 0 h 5148263"/>
              <a:gd name="connsiteX2" fmla="*/ 5040313 w 6256260"/>
              <a:gd name="connsiteY2" fmla="*/ 5148263 h 5148263"/>
              <a:gd name="connsiteX3" fmla="*/ 0 w 6256260"/>
              <a:gd name="connsiteY3" fmla="*/ 5148263 h 5148263"/>
              <a:gd name="connsiteX4" fmla="*/ 0 w 6256260"/>
              <a:gd name="connsiteY4" fmla="*/ 0 h 5148263"/>
              <a:gd name="connsiteX0" fmla="*/ 0 w 6236362"/>
              <a:gd name="connsiteY0" fmla="*/ 15240 h 5163503"/>
              <a:gd name="connsiteX1" fmla="*/ 5009833 w 6236362"/>
              <a:gd name="connsiteY1" fmla="*/ 0 h 5163503"/>
              <a:gd name="connsiteX2" fmla="*/ 5040313 w 6236362"/>
              <a:gd name="connsiteY2" fmla="*/ 5163503 h 5163503"/>
              <a:gd name="connsiteX3" fmla="*/ 0 w 6236362"/>
              <a:gd name="connsiteY3" fmla="*/ 5163503 h 5163503"/>
              <a:gd name="connsiteX4" fmla="*/ 0 w 6236362"/>
              <a:gd name="connsiteY4" fmla="*/ 15240 h 5163503"/>
              <a:gd name="connsiteX0" fmla="*/ 0 w 6137783"/>
              <a:gd name="connsiteY0" fmla="*/ 15240 h 5163503"/>
              <a:gd name="connsiteX1" fmla="*/ 5009833 w 6137783"/>
              <a:gd name="connsiteY1" fmla="*/ 0 h 5163503"/>
              <a:gd name="connsiteX2" fmla="*/ 5040313 w 6137783"/>
              <a:gd name="connsiteY2" fmla="*/ 5163503 h 5163503"/>
              <a:gd name="connsiteX3" fmla="*/ 0 w 6137783"/>
              <a:gd name="connsiteY3" fmla="*/ 5163503 h 5163503"/>
              <a:gd name="connsiteX4" fmla="*/ 0 w 6137783"/>
              <a:gd name="connsiteY4" fmla="*/ 15240 h 5163503"/>
              <a:gd name="connsiteX0" fmla="*/ 0 w 6137783"/>
              <a:gd name="connsiteY0" fmla="*/ 0 h 5171191"/>
              <a:gd name="connsiteX1" fmla="*/ 5009833 w 6137783"/>
              <a:gd name="connsiteY1" fmla="*/ 7688 h 5171191"/>
              <a:gd name="connsiteX2" fmla="*/ 5040313 w 6137783"/>
              <a:gd name="connsiteY2" fmla="*/ 5171191 h 5171191"/>
              <a:gd name="connsiteX3" fmla="*/ 0 w 6137783"/>
              <a:gd name="connsiteY3" fmla="*/ 5171191 h 5171191"/>
              <a:gd name="connsiteX4" fmla="*/ 0 w 6137783"/>
              <a:gd name="connsiteY4" fmla="*/ 0 h 5171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37783" h="5171191">
                <a:moveTo>
                  <a:pt x="0" y="0"/>
                </a:moveTo>
                <a:lnTo>
                  <a:pt x="5009833" y="7688"/>
                </a:lnTo>
                <a:cubicBezTo>
                  <a:pt x="7067233" y="2523876"/>
                  <a:pt x="5832793" y="4232343"/>
                  <a:pt x="5040313" y="5171191"/>
                </a:cubicBezTo>
                <a:lnTo>
                  <a:pt x="0" y="5171191"/>
                </a:lnTo>
                <a:lnTo>
                  <a:pt x="0" y="0"/>
                </a:lnTo>
                <a:close/>
              </a:path>
            </a:pathLst>
          </a:custGeom>
          <a:solidFill>
            <a:schemeClr val="bg1">
              <a:lumMod val="95000"/>
            </a:schemeClr>
          </a:solidFill>
        </p:spPr>
        <p:txBody>
          <a:bodyPr rtlCol="0">
            <a:normAutofit/>
          </a:bodyPr>
          <a:lstStyle/>
          <a:p>
            <a:pPr lvl="0"/>
            <a:r>
              <a:rPr lang="fr-FR" noProof="0" smtClean="0">
                <a:sym typeface="Arial"/>
              </a:rPr>
              <a:t>Cliquez sur l'icône pour ajouter une image</a:t>
            </a:r>
            <a:endParaRPr lang="fr-FR" noProof="0" dirty="0">
              <a:sym typeface="Arial"/>
            </a:endParaRPr>
          </a:p>
        </p:txBody>
      </p:sp>
      <p:sp>
        <p:nvSpPr>
          <p:cNvPr id="10" name="Shape 10"/>
          <p:cNvSpPr txBox="1">
            <a:spLocks noGrp="1"/>
          </p:cNvSpPr>
          <p:nvPr>
            <p:ph type="ctrTitle"/>
          </p:nvPr>
        </p:nvSpPr>
        <p:spPr>
          <a:xfrm>
            <a:off x="291318" y="1347614"/>
            <a:ext cx="5827253" cy="1159799"/>
          </a:xfrm>
          <a:prstGeom prst="rect">
            <a:avLst/>
          </a:prstGeom>
        </p:spPr>
        <p:txBody>
          <a:bodyPr tIns="0" bIns="0" anchor="ctr"/>
          <a:lstStyle>
            <a:lvl1pPr lvl="0" algn="l">
              <a:lnSpc>
                <a:spcPct val="90000"/>
              </a:lnSpc>
              <a:spcBef>
                <a:spcPts val="0"/>
              </a:spcBef>
              <a:buClr>
                <a:srgbClr val="FFFFFF"/>
              </a:buClr>
              <a:buSzPct val="100000"/>
              <a:buFont typeface="Cabin Condensed"/>
              <a:defRPr sz="3600">
                <a:solidFill>
                  <a:schemeClr val="accent1"/>
                </a:solidFill>
                <a:latin typeface="Arial Narrow" panose="020B0606020202030204" pitchFamily="34" charset="0"/>
                <a:ea typeface="Arial Narrow" panose="020B0606020202030204" pitchFamily="34" charset="0"/>
                <a:cs typeface="Arial Narrow" panose="020B060602020203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smtClean="0"/>
              <a:t>Modifiez le style du titre</a:t>
            </a:r>
            <a:endParaRPr dirty="0"/>
          </a:p>
        </p:txBody>
      </p:sp>
      <p:sp>
        <p:nvSpPr>
          <p:cNvPr id="7" name="Espace réservé du texte 52"/>
          <p:cNvSpPr>
            <a:spLocks noGrp="1"/>
          </p:cNvSpPr>
          <p:nvPr>
            <p:ph type="body" sz="quarter" idx="10"/>
          </p:nvPr>
        </p:nvSpPr>
        <p:spPr>
          <a:xfrm>
            <a:off x="291318" y="4086328"/>
            <a:ext cx="624751" cy="302955"/>
          </a:xfrm>
          <a:prstGeom prst="roundRect">
            <a:avLst>
              <a:gd name="adj" fmla="val 50000"/>
            </a:avLst>
          </a:prstGeom>
          <a:solidFill>
            <a:schemeClr val="accent1"/>
          </a:solidFill>
          <a:ln>
            <a:noFill/>
          </a:ln>
        </p:spPr>
        <p:txBody>
          <a:bodyPr wrap="none" lIns="72000" tIns="0" rIns="72000" bIns="0" anchor="ctr">
            <a:spAutoFit/>
          </a:bodyPr>
          <a:lstStyle>
            <a:lvl1pPr marL="0" indent="0">
              <a:buNone/>
              <a:defRPr sz="1400" b="0" cap="all" baseline="0">
                <a:solidFill>
                  <a:schemeClr val="bg1"/>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Modifiez les styles du texte du masque</a:t>
            </a:r>
          </a:p>
        </p:txBody>
      </p:sp>
      <p:sp>
        <p:nvSpPr>
          <p:cNvPr id="6" name="Espace réservé du texte 52"/>
          <p:cNvSpPr>
            <a:spLocks noGrp="1"/>
          </p:cNvSpPr>
          <p:nvPr>
            <p:ph type="body" sz="quarter" idx="11"/>
          </p:nvPr>
        </p:nvSpPr>
        <p:spPr>
          <a:xfrm>
            <a:off x="291318" y="2547568"/>
            <a:ext cx="5827253" cy="369332"/>
          </a:xfrm>
          <a:prstGeom prst="rect">
            <a:avLst/>
          </a:prstGeom>
          <a:noFill/>
          <a:ln>
            <a:noFill/>
          </a:ln>
        </p:spPr>
        <p:txBody>
          <a:bodyPr lIns="0" tIns="0" rIns="0" bIns="0">
            <a:spAutoFit/>
          </a:bodyPr>
          <a:lstStyle>
            <a:lvl1pPr marL="0" indent="0" algn="l">
              <a:buNone/>
              <a:defRPr sz="2400" b="0" cap="none" baseline="0">
                <a:solidFill>
                  <a:schemeClr val="accent1"/>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smtClean="0"/>
              <a:t>Modifiez les styles du texte du masque</a:t>
            </a:r>
          </a:p>
        </p:txBody>
      </p:sp>
      <p:sp>
        <p:nvSpPr>
          <p:cNvPr id="12" name="Espace réservé du texte 52"/>
          <p:cNvSpPr>
            <a:spLocks noGrp="1"/>
          </p:cNvSpPr>
          <p:nvPr>
            <p:ph type="body" sz="quarter" idx="12"/>
          </p:nvPr>
        </p:nvSpPr>
        <p:spPr>
          <a:xfrm>
            <a:off x="6916324" y="159482"/>
            <a:ext cx="2016224" cy="324036"/>
          </a:xfrm>
        </p:spPr>
        <p:txBody>
          <a:bodyPr lIns="0" tIns="0" rIns="0" bIns="0" anchor="ctr"/>
          <a:lstStyle>
            <a:lvl1pPr marL="0" indent="0" algn="r">
              <a:buNone/>
              <a:defRPr sz="1200" b="0">
                <a:solidFill>
                  <a:srgbClr val="83517B"/>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smtClean="0"/>
              <a:t>Modifiez les styles du texte du masque</a:t>
            </a:r>
          </a:p>
        </p:txBody>
      </p:sp>
      <p:sp>
        <p:nvSpPr>
          <p:cNvPr id="13" name="ZoneTexte 12"/>
          <p:cNvSpPr txBox="1"/>
          <p:nvPr userDrawn="1"/>
        </p:nvSpPr>
        <p:spPr>
          <a:xfrm>
            <a:off x="2483768" y="4876006"/>
            <a:ext cx="4752528" cy="261610"/>
          </a:xfrm>
          <a:prstGeom prst="rect">
            <a:avLst/>
          </a:prstGeom>
          <a:noFill/>
        </p:spPr>
        <p:txBody>
          <a:bodyPr wrap="square" rtlCol="0">
            <a:spAutoFit/>
          </a:bodyPr>
          <a:lstStyle/>
          <a:p>
            <a:r>
              <a:rPr lang="fr-FR" sz="1050" i="1" dirty="0" smtClean="0">
                <a:solidFill>
                  <a:srgbClr val="7030A0"/>
                </a:solidFill>
              </a:rPr>
              <a:t>Document à usage strictement interne</a:t>
            </a:r>
            <a:r>
              <a:rPr lang="fr-FR" sz="1050" i="1" baseline="0" dirty="0" smtClean="0">
                <a:solidFill>
                  <a:srgbClr val="7030A0"/>
                </a:solidFill>
              </a:rPr>
              <a:t> – Ne pas diffuser</a:t>
            </a:r>
            <a:endParaRPr lang="fr-FR" sz="1050" i="1" dirty="0">
              <a:solidFill>
                <a:srgbClr val="7030A0"/>
              </a:solidFill>
            </a:endParaRPr>
          </a:p>
        </p:txBody>
      </p:sp>
    </p:spTree>
    <p:extLst>
      <p:ext uri="{BB962C8B-B14F-4D97-AF65-F5344CB8AC3E}">
        <p14:creationId xmlns:p14="http://schemas.microsoft.com/office/powerpoint/2010/main" val="33604253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Titre C">
    <p:spTree>
      <p:nvGrpSpPr>
        <p:cNvPr id="1" name="Shape 8"/>
        <p:cNvGrpSpPr/>
        <p:nvPr/>
      </p:nvGrpSpPr>
      <p:grpSpPr>
        <a:xfrm>
          <a:off x="0" y="0"/>
          <a:ext cx="0" cy="0"/>
          <a:chOff x="0" y="0"/>
          <a:chExt cx="0" cy="0"/>
        </a:xfrm>
      </p:grpSpPr>
      <p:sp>
        <p:nvSpPr>
          <p:cNvPr id="8" name="AutoShape 11"/>
          <p:cNvSpPr>
            <a:spLocks noChangeAspect="1" noChangeArrowheads="1" noTextEdit="1"/>
          </p:cNvSpPr>
          <p:nvPr userDrawn="1"/>
        </p:nvSpPr>
        <p:spPr bwMode="auto">
          <a:xfrm>
            <a:off x="292100" y="0"/>
            <a:ext cx="6624638" cy="5148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pic>
        <p:nvPicPr>
          <p:cNvPr id="11" name="Image 13" descr="Groupe BPCE.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92838" y="4527550"/>
            <a:ext cx="2843212"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Espace réservé pour une image  4"/>
          <p:cNvSpPr>
            <a:spLocks noGrp="1"/>
          </p:cNvSpPr>
          <p:nvPr>
            <p:ph type="pic" sz="quarter" idx="13"/>
          </p:nvPr>
        </p:nvSpPr>
        <p:spPr>
          <a:xfrm>
            <a:off x="0" y="-7665"/>
            <a:ext cx="6137783" cy="5155928"/>
          </a:xfrm>
          <a:custGeom>
            <a:avLst/>
            <a:gdLst>
              <a:gd name="connsiteX0" fmla="*/ 0 w 5040313"/>
              <a:gd name="connsiteY0" fmla="*/ 0 h 5148263"/>
              <a:gd name="connsiteX1" fmla="*/ 5040313 w 5040313"/>
              <a:gd name="connsiteY1" fmla="*/ 0 h 5148263"/>
              <a:gd name="connsiteX2" fmla="*/ 5040313 w 5040313"/>
              <a:gd name="connsiteY2" fmla="*/ 5148263 h 5148263"/>
              <a:gd name="connsiteX3" fmla="*/ 0 w 5040313"/>
              <a:gd name="connsiteY3" fmla="*/ 5148263 h 5148263"/>
              <a:gd name="connsiteX4" fmla="*/ 0 w 5040313"/>
              <a:gd name="connsiteY4" fmla="*/ 0 h 5148263"/>
              <a:gd name="connsiteX0" fmla="*/ 0 w 6056313"/>
              <a:gd name="connsiteY0" fmla="*/ 0 h 5148263"/>
              <a:gd name="connsiteX1" fmla="*/ 5040313 w 6056313"/>
              <a:gd name="connsiteY1" fmla="*/ 0 h 5148263"/>
              <a:gd name="connsiteX2" fmla="*/ 5040313 w 6056313"/>
              <a:gd name="connsiteY2" fmla="*/ 5148263 h 5148263"/>
              <a:gd name="connsiteX3" fmla="*/ 0 w 6056313"/>
              <a:gd name="connsiteY3" fmla="*/ 5148263 h 5148263"/>
              <a:gd name="connsiteX4" fmla="*/ 0 w 6056313"/>
              <a:gd name="connsiteY4" fmla="*/ 0 h 5148263"/>
              <a:gd name="connsiteX0" fmla="*/ 0 w 6256260"/>
              <a:gd name="connsiteY0" fmla="*/ 0 h 5148263"/>
              <a:gd name="connsiteX1" fmla="*/ 5040313 w 6256260"/>
              <a:gd name="connsiteY1" fmla="*/ 0 h 5148263"/>
              <a:gd name="connsiteX2" fmla="*/ 5040313 w 6256260"/>
              <a:gd name="connsiteY2" fmla="*/ 5148263 h 5148263"/>
              <a:gd name="connsiteX3" fmla="*/ 0 w 6256260"/>
              <a:gd name="connsiteY3" fmla="*/ 5148263 h 5148263"/>
              <a:gd name="connsiteX4" fmla="*/ 0 w 6256260"/>
              <a:gd name="connsiteY4" fmla="*/ 0 h 5148263"/>
              <a:gd name="connsiteX0" fmla="*/ 0 w 6236362"/>
              <a:gd name="connsiteY0" fmla="*/ 15240 h 5163503"/>
              <a:gd name="connsiteX1" fmla="*/ 5009833 w 6236362"/>
              <a:gd name="connsiteY1" fmla="*/ 0 h 5163503"/>
              <a:gd name="connsiteX2" fmla="*/ 5040313 w 6236362"/>
              <a:gd name="connsiteY2" fmla="*/ 5163503 h 5163503"/>
              <a:gd name="connsiteX3" fmla="*/ 0 w 6236362"/>
              <a:gd name="connsiteY3" fmla="*/ 5163503 h 5163503"/>
              <a:gd name="connsiteX4" fmla="*/ 0 w 6236362"/>
              <a:gd name="connsiteY4" fmla="*/ 15240 h 5163503"/>
              <a:gd name="connsiteX0" fmla="*/ 0 w 6137783"/>
              <a:gd name="connsiteY0" fmla="*/ 15240 h 5163503"/>
              <a:gd name="connsiteX1" fmla="*/ 5009833 w 6137783"/>
              <a:gd name="connsiteY1" fmla="*/ 0 h 5163503"/>
              <a:gd name="connsiteX2" fmla="*/ 5040313 w 6137783"/>
              <a:gd name="connsiteY2" fmla="*/ 5163503 h 5163503"/>
              <a:gd name="connsiteX3" fmla="*/ 0 w 6137783"/>
              <a:gd name="connsiteY3" fmla="*/ 5163503 h 5163503"/>
              <a:gd name="connsiteX4" fmla="*/ 0 w 6137783"/>
              <a:gd name="connsiteY4" fmla="*/ 15240 h 5163503"/>
              <a:gd name="connsiteX0" fmla="*/ 0 w 6137783"/>
              <a:gd name="connsiteY0" fmla="*/ 0 h 5171191"/>
              <a:gd name="connsiteX1" fmla="*/ 5009833 w 6137783"/>
              <a:gd name="connsiteY1" fmla="*/ 7688 h 5171191"/>
              <a:gd name="connsiteX2" fmla="*/ 5040313 w 6137783"/>
              <a:gd name="connsiteY2" fmla="*/ 5171191 h 5171191"/>
              <a:gd name="connsiteX3" fmla="*/ 0 w 6137783"/>
              <a:gd name="connsiteY3" fmla="*/ 5171191 h 5171191"/>
              <a:gd name="connsiteX4" fmla="*/ 0 w 6137783"/>
              <a:gd name="connsiteY4" fmla="*/ 0 h 5171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37783" h="5171191">
                <a:moveTo>
                  <a:pt x="0" y="0"/>
                </a:moveTo>
                <a:lnTo>
                  <a:pt x="5009833" y="7688"/>
                </a:lnTo>
                <a:cubicBezTo>
                  <a:pt x="7067233" y="2523876"/>
                  <a:pt x="5832793" y="4232343"/>
                  <a:pt x="5040313" y="5171191"/>
                </a:cubicBezTo>
                <a:lnTo>
                  <a:pt x="0" y="5171191"/>
                </a:lnTo>
                <a:lnTo>
                  <a:pt x="0" y="0"/>
                </a:lnTo>
                <a:close/>
              </a:path>
            </a:pathLst>
          </a:custGeom>
          <a:solidFill>
            <a:schemeClr val="bg1">
              <a:lumMod val="95000"/>
            </a:schemeClr>
          </a:solidFill>
        </p:spPr>
        <p:txBody>
          <a:bodyPr rtlCol="0">
            <a:normAutofit/>
          </a:bodyPr>
          <a:lstStyle/>
          <a:p>
            <a:pPr lvl="0"/>
            <a:r>
              <a:rPr lang="fr-FR" noProof="0" smtClean="0">
                <a:sym typeface="Arial"/>
              </a:rPr>
              <a:t>Cliquez sur l'icône pour ajouter une image</a:t>
            </a:r>
            <a:endParaRPr lang="fr-FR" noProof="0" dirty="0">
              <a:sym typeface="Arial"/>
            </a:endParaRPr>
          </a:p>
        </p:txBody>
      </p:sp>
      <p:sp>
        <p:nvSpPr>
          <p:cNvPr id="10" name="Shape 10"/>
          <p:cNvSpPr txBox="1">
            <a:spLocks noGrp="1"/>
          </p:cNvSpPr>
          <p:nvPr>
            <p:ph type="ctrTitle"/>
          </p:nvPr>
        </p:nvSpPr>
        <p:spPr>
          <a:xfrm>
            <a:off x="291318" y="1347614"/>
            <a:ext cx="5827253" cy="1159799"/>
          </a:xfrm>
          <a:prstGeom prst="rect">
            <a:avLst/>
          </a:prstGeom>
        </p:spPr>
        <p:txBody>
          <a:bodyPr tIns="0" bIns="0" anchor="ctr"/>
          <a:lstStyle>
            <a:lvl1pPr lvl="0" algn="l">
              <a:lnSpc>
                <a:spcPct val="90000"/>
              </a:lnSpc>
              <a:spcBef>
                <a:spcPts val="0"/>
              </a:spcBef>
              <a:buClr>
                <a:srgbClr val="FFFFFF"/>
              </a:buClr>
              <a:buSzPct val="100000"/>
              <a:buFont typeface="Cabin Condensed"/>
              <a:defRPr sz="3600">
                <a:solidFill>
                  <a:schemeClr val="accent1"/>
                </a:solidFill>
                <a:latin typeface="Arial Narrow" panose="020B0606020202030204" pitchFamily="34" charset="0"/>
                <a:ea typeface="Arial Narrow" panose="020B0606020202030204" pitchFamily="34" charset="0"/>
                <a:cs typeface="Arial Narrow" panose="020B060602020203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smtClean="0"/>
              <a:t>Modifiez le style du titre</a:t>
            </a:r>
            <a:endParaRPr dirty="0"/>
          </a:p>
        </p:txBody>
      </p:sp>
      <p:sp>
        <p:nvSpPr>
          <p:cNvPr id="7" name="Espace réservé du texte 52"/>
          <p:cNvSpPr>
            <a:spLocks noGrp="1"/>
          </p:cNvSpPr>
          <p:nvPr>
            <p:ph type="body" sz="quarter" idx="10"/>
          </p:nvPr>
        </p:nvSpPr>
        <p:spPr>
          <a:xfrm>
            <a:off x="291318" y="4086328"/>
            <a:ext cx="624751" cy="302955"/>
          </a:xfrm>
          <a:prstGeom prst="roundRect">
            <a:avLst>
              <a:gd name="adj" fmla="val 50000"/>
            </a:avLst>
          </a:prstGeom>
          <a:solidFill>
            <a:schemeClr val="bg1"/>
          </a:solidFill>
          <a:ln>
            <a:noFill/>
          </a:ln>
        </p:spPr>
        <p:txBody>
          <a:bodyPr wrap="none" lIns="72000" tIns="0" rIns="72000" bIns="0" anchor="ctr">
            <a:spAutoFit/>
          </a:bodyPr>
          <a:lstStyle>
            <a:lvl1pPr marL="0" indent="0">
              <a:buNone/>
              <a:defRPr sz="1400" b="0" cap="all" baseline="0">
                <a:solidFill>
                  <a:schemeClr val="accent1"/>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smtClean="0"/>
              <a:t>Modifiez les styles du texte du masque</a:t>
            </a:r>
          </a:p>
        </p:txBody>
      </p:sp>
      <p:sp>
        <p:nvSpPr>
          <p:cNvPr id="6" name="Espace réservé du texte 52"/>
          <p:cNvSpPr>
            <a:spLocks noGrp="1"/>
          </p:cNvSpPr>
          <p:nvPr>
            <p:ph type="body" sz="quarter" idx="11"/>
          </p:nvPr>
        </p:nvSpPr>
        <p:spPr>
          <a:xfrm>
            <a:off x="291318" y="2547568"/>
            <a:ext cx="5827253" cy="369332"/>
          </a:xfrm>
          <a:prstGeom prst="rect">
            <a:avLst/>
          </a:prstGeom>
          <a:noFill/>
          <a:ln>
            <a:noFill/>
          </a:ln>
        </p:spPr>
        <p:txBody>
          <a:bodyPr lIns="0" tIns="0" rIns="0" bIns="0">
            <a:spAutoFit/>
          </a:bodyPr>
          <a:lstStyle>
            <a:lvl1pPr marL="0" indent="0" algn="l">
              <a:buNone/>
              <a:defRPr sz="2400" b="0" cap="none" baseline="0">
                <a:solidFill>
                  <a:schemeClr val="accent1"/>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smtClean="0"/>
              <a:t>Modifiez les styles du texte du masque</a:t>
            </a:r>
          </a:p>
        </p:txBody>
      </p:sp>
      <p:sp>
        <p:nvSpPr>
          <p:cNvPr id="12" name="Espace réservé du texte 52"/>
          <p:cNvSpPr>
            <a:spLocks noGrp="1"/>
          </p:cNvSpPr>
          <p:nvPr>
            <p:ph type="body" sz="quarter" idx="12"/>
          </p:nvPr>
        </p:nvSpPr>
        <p:spPr>
          <a:xfrm>
            <a:off x="6916324" y="159482"/>
            <a:ext cx="2016224" cy="324036"/>
          </a:xfrm>
        </p:spPr>
        <p:txBody>
          <a:bodyPr lIns="0" tIns="0" rIns="0" bIns="0" anchor="ctr"/>
          <a:lstStyle>
            <a:lvl1pPr marL="0" indent="0" algn="r">
              <a:buNone/>
              <a:defRPr sz="1200" b="0">
                <a:solidFill>
                  <a:srgbClr val="83517B"/>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smtClean="0"/>
              <a:t>Modifiez les styles du texte du masque</a:t>
            </a:r>
          </a:p>
        </p:txBody>
      </p:sp>
    </p:spTree>
    <p:extLst>
      <p:ext uri="{BB962C8B-B14F-4D97-AF65-F5344CB8AC3E}">
        <p14:creationId xmlns:p14="http://schemas.microsoft.com/office/powerpoint/2010/main" val="29054816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14" name="Shape 24"/>
          <p:cNvSpPr>
            <a:spLocks noChangeArrowheads="1"/>
          </p:cNvSpPr>
          <p:nvPr userDrawn="1"/>
        </p:nvSpPr>
        <p:spPr bwMode="auto">
          <a:xfrm>
            <a:off x="2324100" y="765175"/>
            <a:ext cx="188913" cy="190500"/>
          </a:xfrm>
          <a:prstGeom prst="ellipse">
            <a:avLst/>
          </a:prstGeom>
          <a:solidFill>
            <a:schemeClr val="bg1"/>
          </a:solidFill>
          <a:ln w="28575">
            <a:solidFill>
              <a:schemeClr val="bg1"/>
            </a:solidFill>
            <a:round/>
            <a:headEnd/>
            <a:tailEnd/>
          </a:ln>
        </p:spPr>
        <p:txBody>
          <a:bodyPr lIns="91425" tIns="91425" rIns="91425" bIns="91425" anchor="ctr"/>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eaLnBrk="1" hangingPunct="1">
              <a:defRPr/>
            </a:pPr>
            <a:endParaRPr lang="fr-FR" altLang="fr-FR" smtClean="0"/>
          </a:p>
        </p:txBody>
      </p:sp>
      <p:sp>
        <p:nvSpPr>
          <p:cNvPr id="15" name="Espace réservé du texte 52"/>
          <p:cNvSpPr txBox="1">
            <a:spLocks/>
          </p:cNvSpPr>
          <p:nvPr userDrawn="1"/>
        </p:nvSpPr>
        <p:spPr>
          <a:xfrm>
            <a:off x="250825" y="252413"/>
            <a:ext cx="909638" cy="260350"/>
          </a:xfrm>
          <a:prstGeom prst="roundRect">
            <a:avLst>
              <a:gd name="adj" fmla="val 50000"/>
            </a:avLst>
          </a:prstGeom>
          <a:solidFill>
            <a:schemeClr val="bg1"/>
          </a:solidFill>
          <a:ln>
            <a:solidFill>
              <a:schemeClr val="accent1"/>
            </a:solidFill>
          </a:ln>
        </p:spPr>
        <p:txBody>
          <a:bodyPr wrap="none" lIns="72000" tIns="0" rIns="72000" bIns="0" anchor="ctr">
            <a:sp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chemeClr val="accent6"/>
              </a:buClr>
              <a:buFont typeface="Cambria Math" panose="02040503050406030204" pitchFamily="18" charset="0"/>
              <a:buNone/>
              <a:defRPr sz="1200" b="0" i="0" u="none" strike="noStrike" cap="all" baseline="0">
                <a:solidFill>
                  <a:schemeClr val="bg1"/>
                </a:solidFill>
                <a:latin typeface="Arial Narrow" panose="020B0606020202030204" pitchFamily="34" charset="0"/>
                <a:ea typeface="Arial"/>
                <a:cs typeface="Arial"/>
                <a:sym typeface="Arial"/>
              </a:defRPr>
            </a:lvl1pPr>
            <a:lvl2pPr marL="457200" marR="0" lvl="1" indent="0" algn="l" rtl="0">
              <a:lnSpc>
                <a:spcPct val="100000"/>
              </a:lnSpc>
              <a:spcBef>
                <a:spcPts val="0"/>
              </a:spcBef>
              <a:spcAft>
                <a:spcPts val="0"/>
              </a:spcAft>
              <a:buClr>
                <a:schemeClr val="accent1"/>
              </a:buClr>
              <a:buFont typeface="Symbol" panose="05050102010706020507" pitchFamily="18" charset="2"/>
              <a:buNone/>
              <a:defRPr sz="1200" b="0" i="0" u="none" strike="noStrike" cap="none">
                <a:solidFill>
                  <a:schemeClr val="bg1"/>
                </a:solidFill>
                <a:latin typeface="+mn-lt"/>
                <a:ea typeface="Arial"/>
                <a:cs typeface="Arial"/>
                <a:sym typeface="Arial"/>
              </a:defRPr>
            </a:lvl2pPr>
            <a:lvl3pPr marL="914400" marR="0" lvl="2" indent="0" algn="l" rtl="0">
              <a:lnSpc>
                <a:spcPct val="100000"/>
              </a:lnSpc>
              <a:spcBef>
                <a:spcPts val="0"/>
              </a:spcBef>
              <a:spcAft>
                <a:spcPts val="0"/>
              </a:spcAft>
              <a:buClr>
                <a:schemeClr val="accent4"/>
              </a:buClr>
              <a:buFont typeface="Courier New" panose="02070309020205020404" pitchFamily="49" charset="0"/>
              <a:buNone/>
              <a:defRPr sz="1200" b="0" i="0" u="none" strike="noStrike" cap="none">
                <a:solidFill>
                  <a:schemeClr val="bg1"/>
                </a:solidFill>
                <a:latin typeface="+mn-lt"/>
                <a:ea typeface="Arial"/>
                <a:cs typeface="Arial"/>
                <a:sym typeface="Arial"/>
              </a:defRPr>
            </a:lvl3pPr>
            <a:lvl4pPr marL="1371600" marR="0" lvl="3" indent="0" algn="l" rtl="0">
              <a:lnSpc>
                <a:spcPct val="100000"/>
              </a:lnSpc>
              <a:spcBef>
                <a:spcPts val="0"/>
              </a:spcBef>
              <a:spcAft>
                <a:spcPts val="0"/>
              </a:spcAft>
              <a:buClr>
                <a:schemeClr val="accent2"/>
              </a:buClr>
              <a:buFont typeface="Arial" panose="020B0604020202020204" pitchFamily="34" charset="0"/>
              <a:buNone/>
              <a:defRPr sz="1200" b="0" i="0" u="none" strike="noStrike" cap="none">
                <a:solidFill>
                  <a:schemeClr val="bg1"/>
                </a:solidFill>
                <a:latin typeface="+mn-lt"/>
                <a:ea typeface="Arial"/>
                <a:cs typeface="Arial"/>
                <a:sym typeface="Arial"/>
              </a:defRPr>
            </a:lvl4pPr>
            <a:lvl5pPr marL="1828800" marR="0" lvl="4" indent="0" algn="l" rtl="0">
              <a:lnSpc>
                <a:spcPct val="100000"/>
              </a:lnSpc>
              <a:spcBef>
                <a:spcPts val="0"/>
              </a:spcBef>
              <a:spcAft>
                <a:spcPts val="0"/>
              </a:spcAft>
              <a:buNone/>
              <a:defRPr sz="1200" b="0" i="0" u="none" strike="noStrike" cap="none">
                <a:solidFill>
                  <a:schemeClr val="bg1"/>
                </a:solidFill>
                <a:latin typeface="+mn-lt"/>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fontAlgn="auto">
              <a:defRPr/>
            </a:pPr>
            <a:r>
              <a:rPr lang="fr-FR" kern="0" dirty="0" smtClean="0">
                <a:solidFill>
                  <a:schemeClr val="accent1"/>
                </a:solidFill>
              </a:rPr>
              <a:t>sommaire</a:t>
            </a:r>
            <a:endParaRPr lang="fr-FR" kern="0" dirty="0">
              <a:solidFill>
                <a:schemeClr val="accent1"/>
              </a:solidFill>
            </a:endParaRPr>
          </a:p>
        </p:txBody>
      </p:sp>
      <p:cxnSp>
        <p:nvCxnSpPr>
          <p:cNvPr id="16" name="Shape 23"/>
          <p:cNvCxnSpPr>
            <a:cxnSpLocks noChangeShapeType="1"/>
          </p:cNvCxnSpPr>
          <p:nvPr userDrawn="1"/>
        </p:nvCxnSpPr>
        <p:spPr bwMode="auto">
          <a:xfrm>
            <a:off x="2419350" y="-7938"/>
            <a:ext cx="0" cy="4883151"/>
          </a:xfrm>
          <a:prstGeom prst="straightConnector1">
            <a:avLst/>
          </a:prstGeom>
          <a:noFill/>
          <a:ln w="6350">
            <a:solidFill>
              <a:srgbClr val="999FA9"/>
            </a:solidFill>
            <a:round/>
            <a:headEnd type="none" w="lg" len="lg"/>
            <a:tailEnd type="none" w="lg" len="lg"/>
          </a:ln>
          <a:extLst>
            <a:ext uri="{909E8E84-426E-40DD-AFC4-6F175D3DCCD1}">
              <a14:hiddenFill xmlns:a14="http://schemas.microsoft.com/office/drawing/2010/main">
                <a:noFill/>
              </a14:hiddenFill>
            </a:ext>
          </a:extLst>
        </p:spPr>
      </p:cxnSp>
      <p:sp>
        <p:nvSpPr>
          <p:cNvPr id="27" name="Espace réservé du texte 2"/>
          <p:cNvSpPr>
            <a:spLocks noGrp="1"/>
          </p:cNvSpPr>
          <p:nvPr>
            <p:ph type="body" sz="quarter" idx="11"/>
          </p:nvPr>
        </p:nvSpPr>
        <p:spPr>
          <a:xfrm>
            <a:off x="2837382" y="411645"/>
            <a:ext cx="5947085" cy="611933"/>
          </a:xfrm>
        </p:spPr>
        <p:txBody>
          <a:bodyPr lIns="0" tIns="0" rIns="0" bIns="0" anchor="ctr">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smtClean="0"/>
              <a:t>Modifiez les styles du texte du masque</a:t>
            </a:r>
          </a:p>
        </p:txBody>
      </p:sp>
      <p:sp>
        <p:nvSpPr>
          <p:cNvPr id="29" name="Espace réservé du texte 2"/>
          <p:cNvSpPr>
            <a:spLocks noGrp="1"/>
          </p:cNvSpPr>
          <p:nvPr>
            <p:ph type="body" sz="quarter" idx="13"/>
          </p:nvPr>
        </p:nvSpPr>
        <p:spPr>
          <a:xfrm>
            <a:off x="2837382" y="1138913"/>
            <a:ext cx="5947085" cy="611933"/>
          </a:xfrm>
        </p:spPr>
        <p:txBody>
          <a:bodyPr lIns="0" tIns="0" rIns="0" bIns="0" anchor="ctr">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smtClean="0"/>
              <a:t>Modifiez les styles du texte du masque</a:t>
            </a:r>
          </a:p>
        </p:txBody>
      </p:sp>
      <p:sp>
        <p:nvSpPr>
          <p:cNvPr id="31" name="Espace réservé du texte 2"/>
          <p:cNvSpPr>
            <a:spLocks noGrp="1"/>
          </p:cNvSpPr>
          <p:nvPr>
            <p:ph type="body" sz="quarter" idx="15"/>
          </p:nvPr>
        </p:nvSpPr>
        <p:spPr>
          <a:xfrm>
            <a:off x="2837382" y="1866181"/>
            <a:ext cx="5947085" cy="611933"/>
          </a:xfrm>
        </p:spPr>
        <p:txBody>
          <a:bodyPr lIns="0" tIns="0" rIns="0" bIns="0" anchor="ctr">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smtClean="0"/>
              <a:t>Modifiez les styles du texte du masque</a:t>
            </a:r>
          </a:p>
        </p:txBody>
      </p:sp>
      <p:sp>
        <p:nvSpPr>
          <p:cNvPr id="33" name="Espace réservé du texte 2"/>
          <p:cNvSpPr>
            <a:spLocks noGrp="1"/>
          </p:cNvSpPr>
          <p:nvPr>
            <p:ph type="body" sz="quarter" idx="17"/>
          </p:nvPr>
        </p:nvSpPr>
        <p:spPr>
          <a:xfrm>
            <a:off x="2837382" y="2593449"/>
            <a:ext cx="5947085" cy="611933"/>
          </a:xfrm>
        </p:spPr>
        <p:txBody>
          <a:bodyPr lIns="0" tIns="0" rIns="0" bIns="0" anchor="ctr">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smtClean="0"/>
              <a:t>Modifiez les styles du texte du masque</a:t>
            </a:r>
          </a:p>
        </p:txBody>
      </p:sp>
      <p:sp>
        <p:nvSpPr>
          <p:cNvPr id="35" name="Espace réservé du texte 2"/>
          <p:cNvSpPr>
            <a:spLocks noGrp="1"/>
          </p:cNvSpPr>
          <p:nvPr>
            <p:ph type="body" sz="quarter" idx="19"/>
          </p:nvPr>
        </p:nvSpPr>
        <p:spPr>
          <a:xfrm>
            <a:off x="2837382" y="3320717"/>
            <a:ext cx="5947085" cy="611933"/>
          </a:xfrm>
        </p:spPr>
        <p:txBody>
          <a:bodyPr lIns="0" tIns="0" rIns="0" bIns="0" anchor="ctr">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smtClean="0"/>
              <a:t>Modifiez les styles du texte du masque</a:t>
            </a:r>
          </a:p>
        </p:txBody>
      </p:sp>
      <p:sp>
        <p:nvSpPr>
          <p:cNvPr id="37" name="Espace réservé du texte 2"/>
          <p:cNvSpPr>
            <a:spLocks noGrp="1"/>
          </p:cNvSpPr>
          <p:nvPr>
            <p:ph type="body" sz="quarter" idx="21"/>
          </p:nvPr>
        </p:nvSpPr>
        <p:spPr>
          <a:xfrm>
            <a:off x="2837382" y="4047985"/>
            <a:ext cx="5947085" cy="611933"/>
          </a:xfrm>
        </p:spPr>
        <p:txBody>
          <a:bodyPr lIns="0" tIns="0" rIns="0" bIns="0" anchor="ctr">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smtClean="0"/>
              <a:t>Modifiez les styles du texte du masque</a:t>
            </a:r>
          </a:p>
        </p:txBody>
      </p:sp>
      <p:sp>
        <p:nvSpPr>
          <p:cNvPr id="26" name="Espace réservé du texte 52"/>
          <p:cNvSpPr>
            <a:spLocks noGrp="1"/>
          </p:cNvSpPr>
          <p:nvPr>
            <p:ph type="body" sz="quarter" idx="10"/>
          </p:nvPr>
        </p:nvSpPr>
        <p:spPr>
          <a:xfrm>
            <a:off x="2127164" y="411574"/>
            <a:ext cx="576000" cy="576000"/>
          </a:xfrm>
          <a:prstGeom prst="ellipse">
            <a:avLst/>
          </a:prstGeom>
          <a:solidFill>
            <a:schemeClr val="accent1"/>
          </a:solidFill>
          <a:ln w="38100">
            <a:noFill/>
          </a:ln>
        </p:spPr>
        <p:txBody>
          <a:bodyPr wrap="none" lIns="72000" tIns="0" rIns="72000" bIns="0" anchor="ctr">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smtClean="0"/>
              <a:t>Modifiez les styles du texte du masque</a:t>
            </a:r>
          </a:p>
        </p:txBody>
      </p:sp>
      <p:sp>
        <p:nvSpPr>
          <p:cNvPr id="28" name="Espace réservé du texte 52"/>
          <p:cNvSpPr>
            <a:spLocks noGrp="1"/>
          </p:cNvSpPr>
          <p:nvPr>
            <p:ph type="body" sz="quarter" idx="12"/>
          </p:nvPr>
        </p:nvSpPr>
        <p:spPr>
          <a:xfrm>
            <a:off x="2127164" y="1138842"/>
            <a:ext cx="576000" cy="576000"/>
          </a:xfrm>
          <a:prstGeom prst="ellipse">
            <a:avLst/>
          </a:prstGeom>
          <a:solidFill>
            <a:schemeClr val="accent4"/>
          </a:solidFill>
          <a:ln w="38100">
            <a:noFill/>
          </a:ln>
        </p:spPr>
        <p:txBody>
          <a:bodyPr wrap="none" lIns="72000" tIns="0" rIns="72000" bIns="0" anchor="ctr">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Modifiez les styles du texte du masque</a:t>
            </a:r>
          </a:p>
        </p:txBody>
      </p:sp>
      <p:sp>
        <p:nvSpPr>
          <p:cNvPr id="30" name="Espace réservé du texte 52"/>
          <p:cNvSpPr>
            <a:spLocks noGrp="1"/>
          </p:cNvSpPr>
          <p:nvPr>
            <p:ph type="body" sz="quarter" idx="14"/>
          </p:nvPr>
        </p:nvSpPr>
        <p:spPr>
          <a:xfrm>
            <a:off x="2127164" y="1866110"/>
            <a:ext cx="576000" cy="576000"/>
          </a:xfrm>
          <a:prstGeom prst="ellipse">
            <a:avLst/>
          </a:prstGeom>
          <a:solidFill>
            <a:schemeClr val="accent5"/>
          </a:solidFill>
          <a:ln w="38100">
            <a:noFill/>
          </a:ln>
        </p:spPr>
        <p:txBody>
          <a:bodyPr wrap="none" lIns="72000" tIns="0" rIns="72000" bIns="0" anchor="ctr">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smtClean="0"/>
              <a:t>Modifiez les styles du texte du masque</a:t>
            </a:r>
          </a:p>
        </p:txBody>
      </p:sp>
      <p:sp>
        <p:nvSpPr>
          <p:cNvPr id="32" name="Espace réservé du texte 52"/>
          <p:cNvSpPr>
            <a:spLocks noGrp="1"/>
          </p:cNvSpPr>
          <p:nvPr>
            <p:ph type="body" sz="quarter" idx="16"/>
          </p:nvPr>
        </p:nvSpPr>
        <p:spPr>
          <a:xfrm>
            <a:off x="2127164" y="2593378"/>
            <a:ext cx="576000" cy="576000"/>
          </a:xfrm>
          <a:prstGeom prst="ellipse">
            <a:avLst/>
          </a:prstGeom>
          <a:solidFill>
            <a:schemeClr val="accent6"/>
          </a:solidFill>
          <a:ln w="38100">
            <a:noFill/>
          </a:ln>
        </p:spPr>
        <p:txBody>
          <a:bodyPr wrap="none" lIns="72000" tIns="0" rIns="72000" bIns="0" anchor="ctr">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smtClean="0"/>
              <a:t>Modifiez les styles du texte du masque</a:t>
            </a:r>
          </a:p>
        </p:txBody>
      </p:sp>
      <p:sp>
        <p:nvSpPr>
          <p:cNvPr id="34" name="Espace réservé du texte 52"/>
          <p:cNvSpPr>
            <a:spLocks noGrp="1"/>
          </p:cNvSpPr>
          <p:nvPr>
            <p:ph type="body" sz="quarter" idx="18"/>
          </p:nvPr>
        </p:nvSpPr>
        <p:spPr>
          <a:xfrm>
            <a:off x="2127164" y="3320646"/>
            <a:ext cx="576000" cy="576000"/>
          </a:xfrm>
          <a:prstGeom prst="ellipse">
            <a:avLst/>
          </a:prstGeom>
          <a:solidFill>
            <a:schemeClr val="accent3"/>
          </a:solidFill>
          <a:ln w="38100">
            <a:noFill/>
          </a:ln>
        </p:spPr>
        <p:txBody>
          <a:bodyPr wrap="none" lIns="72000" tIns="0" rIns="72000" bIns="0" anchor="ctr">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smtClean="0"/>
              <a:t>Modifiez les styles du texte du masque</a:t>
            </a:r>
          </a:p>
        </p:txBody>
      </p:sp>
      <p:sp>
        <p:nvSpPr>
          <p:cNvPr id="36" name="Espace réservé du texte 52"/>
          <p:cNvSpPr>
            <a:spLocks noGrp="1"/>
          </p:cNvSpPr>
          <p:nvPr>
            <p:ph type="body" sz="quarter" idx="20"/>
          </p:nvPr>
        </p:nvSpPr>
        <p:spPr>
          <a:xfrm>
            <a:off x="2127164" y="4047914"/>
            <a:ext cx="576000" cy="576000"/>
          </a:xfrm>
          <a:prstGeom prst="ellipse">
            <a:avLst/>
          </a:prstGeom>
          <a:solidFill>
            <a:schemeClr val="accent2"/>
          </a:solidFill>
          <a:ln w="38100">
            <a:noFill/>
          </a:ln>
        </p:spPr>
        <p:txBody>
          <a:bodyPr wrap="none" lIns="72000" tIns="0" rIns="72000" bIns="0" anchor="ctr">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smtClean="0"/>
              <a:t>Modifiez les styles du texte du masque</a:t>
            </a:r>
          </a:p>
        </p:txBody>
      </p:sp>
    </p:spTree>
    <p:extLst>
      <p:ext uri="{BB962C8B-B14F-4D97-AF65-F5344CB8AC3E}">
        <p14:creationId xmlns:p14="http://schemas.microsoft.com/office/powerpoint/2010/main" val="31181688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 colonne">
    <p:spTree>
      <p:nvGrpSpPr>
        <p:cNvPr id="1" name=""/>
        <p:cNvGrpSpPr/>
        <p:nvPr/>
      </p:nvGrpSpPr>
      <p:grpSpPr>
        <a:xfrm>
          <a:off x="0" y="0"/>
          <a:ext cx="0" cy="0"/>
          <a:chOff x="0" y="0"/>
          <a:chExt cx="0" cy="0"/>
        </a:xfrm>
      </p:grpSpPr>
      <p:sp>
        <p:nvSpPr>
          <p:cNvPr id="2" name="Titre 1"/>
          <p:cNvSpPr>
            <a:spLocks noGrp="1"/>
          </p:cNvSpPr>
          <p:nvPr>
            <p:ph type="title"/>
          </p:nvPr>
        </p:nvSpPr>
        <p:spPr>
          <a:xfrm>
            <a:off x="251520" y="447514"/>
            <a:ext cx="1944216" cy="1155851"/>
          </a:xfrm>
        </p:spPr>
        <p:txBody>
          <a:bodyPr/>
          <a:lstStyle>
            <a:lvl1pPr>
              <a:lnSpc>
                <a:spcPct val="90000"/>
              </a:lnSpc>
              <a:defRPr/>
            </a:lvl1pPr>
          </a:lstStyle>
          <a:p>
            <a:r>
              <a:rPr lang="fr-FR" smtClean="0"/>
              <a:t>Modifiez le style du titre</a:t>
            </a:r>
            <a:endParaRPr lang="fr-FR" dirty="0"/>
          </a:p>
        </p:txBody>
      </p:sp>
      <p:sp>
        <p:nvSpPr>
          <p:cNvPr id="4" name="Espace réservé du texte 12"/>
          <p:cNvSpPr>
            <a:spLocks noGrp="1"/>
          </p:cNvSpPr>
          <p:nvPr>
            <p:ph idx="1"/>
          </p:nvPr>
        </p:nvSpPr>
        <p:spPr>
          <a:xfrm>
            <a:off x="2627784" y="411510"/>
            <a:ext cx="6336704" cy="4212307"/>
          </a:xfrm>
          <a:prstGeom prst="rect">
            <a:avLst/>
          </a:prstGeom>
        </p:spPr>
        <p:txBody>
          <a:bodyPr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p:txBody>
      </p:sp>
      <p:sp>
        <p:nvSpPr>
          <p:cNvPr id="16" name="Espace réservé du texte 52"/>
          <p:cNvSpPr>
            <a:spLocks noGrp="1"/>
          </p:cNvSpPr>
          <p:nvPr>
            <p:ph type="body" sz="quarter" idx="12"/>
          </p:nvPr>
        </p:nvSpPr>
        <p:spPr>
          <a:xfrm>
            <a:off x="251520" y="1697776"/>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smtClean="0"/>
              <a:t>Modifiez les styles du texte du masque</a:t>
            </a:r>
          </a:p>
        </p:txBody>
      </p:sp>
    </p:spTree>
    <p:extLst>
      <p:ext uri="{BB962C8B-B14F-4D97-AF65-F5344CB8AC3E}">
        <p14:creationId xmlns:p14="http://schemas.microsoft.com/office/powerpoint/2010/main" val="29866233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 colonnes">
    <p:spTree>
      <p:nvGrpSpPr>
        <p:cNvPr id="1" name=""/>
        <p:cNvGrpSpPr/>
        <p:nvPr/>
      </p:nvGrpSpPr>
      <p:grpSpPr>
        <a:xfrm>
          <a:off x="0" y="0"/>
          <a:ext cx="0" cy="0"/>
          <a:chOff x="0" y="0"/>
          <a:chExt cx="0" cy="0"/>
        </a:xfrm>
      </p:grpSpPr>
      <p:sp>
        <p:nvSpPr>
          <p:cNvPr id="4" name="Espace réservé du texte 12"/>
          <p:cNvSpPr>
            <a:spLocks noGrp="1"/>
          </p:cNvSpPr>
          <p:nvPr>
            <p:ph idx="1"/>
          </p:nvPr>
        </p:nvSpPr>
        <p:spPr>
          <a:xfrm>
            <a:off x="2627784" y="483518"/>
            <a:ext cx="3060000" cy="4284476"/>
          </a:xfrm>
          <a:prstGeom prst="rect">
            <a:avLst/>
          </a:prstGeom>
        </p:spPr>
        <p:txBody>
          <a:bodyPr lIns="0" tIns="0" rIns="0" bIns="0" rtlCol="0">
            <a:normAutofit/>
          </a:bodyPr>
          <a:lstStyle>
            <a:lvl1pPr marL="179388" indent="-179388">
              <a:defRPr sz="1600"/>
            </a:lvl1pPr>
            <a:lvl2pPr>
              <a:defRPr sz="1400"/>
            </a:lvl2pPr>
            <a:lvl3pPr>
              <a:defRPr sz="1200"/>
            </a:lvl3pPr>
            <a:lvl4pPr>
              <a:defRPr sz="1100"/>
            </a:lvl4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p:txBody>
      </p:sp>
      <p:sp>
        <p:nvSpPr>
          <p:cNvPr id="7" name="Espace réservé du texte 12"/>
          <p:cNvSpPr>
            <a:spLocks noGrp="1"/>
          </p:cNvSpPr>
          <p:nvPr>
            <p:ph idx="15"/>
          </p:nvPr>
        </p:nvSpPr>
        <p:spPr>
          <a:xfrm>
            <a:off x="5868484" y="483518"/>
            <a:ext cx="3060000" cy="4284476"/>
          </a:xfrm>
          <a:prstGeom prst="rect">
            <a:avLst/>
          </a:prstGeom>
        </p:spPr>
        <p:txBody>
          <a:bodyPr lIns="0" tIns="0" rIns="0" bIns="0" rtlCol="0">
            <a:normAutofit/>
          </a:bodyPr>
          <a:lstStyle>
            <a:lvl1pPr marL="179388" indent="-179388">
              <a:defRPr sz="1600"/>
            </a:lvl1pPr>
            <a:lvl2pPr>
              <a:defRPr sz="1400"/>
            </a:lvl2pPr>
            <a:lvl3pPr>
              <a:defRPr sz="1200"/>
            </a:lvl3pPr>
            <a:lvl4pPr>
              <a:defRPr sz="1100"/>
            </a:lvl4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p:txBody>
      </p:sp>
      <p:sp>
        <p:nvSpPr>
          <p:cNvPr id="8" name="Titre 1"/>
          <p:cNvSpPr>
            <a:spLocks noGrp="1"/>
          </p:cNvSpPr>
          <p:nvPr>
            <p:ph type="title"/>
          </p:nvPr>
        </p:nvSpPr>
        <p:spPr>
          <a:xfrm>
            <a:off x="251520" y="437778"/>
            <a:ext cx="1944216" cy="1155851"/>
          </a:xfrm>
        </p:spPr>
        <p:txBody>
          <a:bodyPr/>
          <a:lstStyle>
            <a:lvl1pPr>
              <a:lnSpc>
                <a:spcPct val="90000"/>
              </a:lnSpc>
              <a:defRPr/>
            </a:lvl1pPr>
          </a:lstStyle>
          <a:p>
            <a:r>
              <a:rPr lang="fr-FR" smtClean="0"/>
              <a:t>Modifiez le style du titre</a:t>
            </a:r>
            <a:endParaRPr lang="fr-FR" dirty="0"/>
          </a:p>
        </p:txBody>
      </p:sp>
      <p:sp>
        <p:nvSpPr>
          <p:cNvPr id="10" name="Espace réservé du texte 52"/>
          <p:cNvSpPr>
            <a:spLocks noGrp="1"/>
          </p:cNvSpPr>
          <p:nvPr>
            <p:ph type="body" sz="quarter" idx="12"/>
          </p:nvPr>
        </p:nvSpPr>
        <p:spPr>
          <a:xfrm>
            <a:off x="251520" y="1688040"/>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smtClean="0"/>
              <a:t>Modifiez les styles du texte du masque</a:t>
            </a:r>
          </a:p>
        </p:txBody>
      </p:sp>
    </p:spTree>
    <p:extLst>
      <p:ext uri="{BB962C8B-B14F-4D97-AF65-F5344CB8AC3E}">
        <p14:creationId xmlns:p14="http://schemas.microsoft.com/office/powerpoint/2010/main" val="3576252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colonnes bis">
    <p:spTree>
      <p:nvGrpSpPr>
        <p:cNvPr id="1" name=""/>
        <p:cNvGrpSpPr/>
        <p:nvPr/>
      </p:nvGrpSpPr>
      <p:grpSpPr>
        <a:xfrm>
          <a:off x="0" y="0"/>
          <a:ext cx="0" cy="0"/>
          <a:chOff x="0" y="0"/>
          <a:chExt cx="0" cy="0"/>
        </a:xfrm>
      </p:grpSpPr>
      <p:sp>
        <p:nvSpPr>
          <p:cNvPr id="4" name="Espace réservé du texte 12"/>
          <p:cNvSpPr>
            <a:spLocks noGrp="1"/>
          </p:cNvSpPr>
          <p:nvPr>
            <p:ph idx="1"/>
          </p:nvPr>
        </p:nvSpPr>
        <p:spPr>
          <a:xfrm>
            <a:off x="2627784" y="771550"/>
            <a:ext cx="3060000" cy="3888432"/>
          </a:xfrm>
          <a:prstGeom prst="rect">
            <a:avLst/>
          </a:prstGeom>
        </p:spPr>
        <p:txBody>
          <a:bodyPr lIns="0" tIns="0" rIns="0" bIns="0" rtlCol="0">
            <a:normAutofit/>
          </a:bodyPr>
          <a:lstStyle>
            <a:lvl1pPr>
              <a:defRPr sz="1600"/>
            </a:lvl1pPr>
            <a:lvl2pPr>
              <a:defRPr sz="1400"/>
            </a:lvl2pPr>
            <a:lvl3pPr>
              <a:defRPr sz="1200"/>
            </a:lvl3pPr>
            <a:lvl4pPr>
              <a:defRPr sz="1100"/>
            </a:lvl4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p:txBody>
      </p:sp>
      <p:sp>
        <p:nvSpPr>
          <p:cNvPr id="7" name="Espace réservé du texte 12"/>
          <p:cNvSpPr>
            <a:spLocks noGrp="1"/>
          </p:cNvSpPr>
          <p:nvPr>
            <p:ph idx="15"/>
          </p:nvPr>
        </p:nvSpPr>
        <p:spPr>
          <a:xfrm>
            <a:off x="5868484" y="771550"/>
            <a:ext cx="3060000" cy="3888432"/>
          </a:xfrm>
          <a:prstGeom prst="rect">
            <a:avLst/>
          </a:prstGeom>
        </p:spPr>
        <p:txBody>
          <a:bodyPr lIns="0" tIns="0" rIns="0" bIns="0" rtlCol="0">
            <a:normAutofit/>
          </a:bodyPr>
          <a:lstStyle>
            <a:lvl1pPr>
              <a:defRPr sz="1600"/>
            </a:lvl1pPr>
            <a:lvl2pPr>
              <a:defRPr sz="1400"/>
            </a:lvl2pPr>
            <a:lvl3pPr>
              <a:defRPr sz="1200"/>
            </a:lvl3pPr>
            <a:lvl4pPr>
              <a:defRPr sz="1100"/>
            </a:lvl4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p:txBody>
      </p:sp>
      <p:sp>
        <p:nvSpPr>
          <p:cNvPr id="8" name="Titre 1"/>
          <p:cNvSpPr>
            <a:spLocks noGrp="1"/>
          </p:cNvSpPr>
          <p:nvPr>
            <p:ph type="title"/>
          </p:nvPr>
        </p:nvSpPr>
        <p:spPr>
          <a:xfrm>
            <a:off x="251520" y="439105"/>
            <a:ext cx="1944216" cy="1155851"/>
          </a:xfrm>
        </p:spPr>
        <p:txBody>
          <a:bodyPr/>
          <a:lstStyle>
            <a:lvl1pPr>
              <a:lnSpc>
                <a:spcPct val="90000"/>
              </a:lnSpc>
              <a:defRPr/>
            </a:lvl1pPr>
          </a:lstStyle>
          <a:p>
            <a:r>
              <a:rPr lang="fr-FR" smtClean="0"/>
              <a:t>Modifiez le style du titre</a:t>
            </a:r>
            <a:endParaRPr lang="fr-FR" dirty="0"/>
          </a:p>
        </p:txBody>
      </p:sp>
      <p:sp>
        <p:nvSpPr>
          <p:cNvPr id="9" name="Espace réservé du texte 52"/>
          <p:cNvSpPr>
            <a:spLocks noGrp="1"/>
          </p:cNvSpPr>
          <p:nvPr>
            <p:ph type="body" sz="quarter" idx="12"/>
          </p:nvPr>
        </p:nvSpPr>
        <p:spPr>
          <a:xfrm>
            <a:off x="251520" y="1689367"/>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smtClean="0"/>
              <a:t>Modifiez les styles du texte du masque</a:t>
            </a:r>
          </a:p>
        </p:txBody>
      </p:sp>
    </p:spTree>
    <p:extLst>
      <p:ext uri="{BB962C8B-B14F-4D97-AF65-F5344CB8AC3E}">
        <p14:creationId xmlns:p14="http://schemas.microsoft.com/office/powerpoint/2010/main" val="1746991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 colonnes">
    <p:spTree>
      <p:nvGrpSpPr>
        <p:cNvPr id="1" name=""/>
        <p:cNvGrpSpPr/>
        <p:nvPr/>
      </p:nvGrpSpPr>
      <p:grpSpPr>
        <a:xfrm>
          <a:off x="0" y="0"/>
          <a:ext cx="0" cy="0"/>
          <a:chOff x="0" y="0"/>
          <a:chExt cx="0" cy="0"/>
        </a:xfrm>
      </p:grpSpPr>
      <p:sp>
        <p:nvSpPr>
          <p:cNvPr id="4" name="Espace réservé du texte 12"/>
          <p:cNvSpPr>
            <a:spLocks noGrp="1"/>
          </p:cNvSpPr>
          <p:nvPr>
            <p:ph idx="1"/>
          </p:nvPr>
        </p:nvSpPr>
        <p:spPr>
          <a:xfrm>
            <a:off x="2627784" y="526958"/>
            <a:ext cx="2052000" cy="4241036"/>
          </a:xfrm>
          <a:prstGeom prst="rect">
            <a:avLst/>
          </a:prstGeom>
        </p:spPr>
        <p:txBody>
          <a:bodyPr lIns="0" tIns="0" rIns="0" bIns="0" rtlCol="0">
            <a:normAutofit/>
          </a:bodyPr>
          <a:lstStyle>
            <a:lvl1pPr>
              <a:defRPr sz="1400"/>
            </a:lvl1pPr>
            <a:lvl2pPr>
              <a:defRPr sz="1200"/>
            </a:lvl2pPr>
            <a:lvl3pPr>
              <a:defRPr sz="1100"/>
            </a:lvl3pPr>
            <a:lvl4pPr>
              <a:defRPr sz="1050"/>
            </a:lvl4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p:txBody>
      </p:sp>
      <p:sp>
        <p:nvSpPr>
          <p:cNvPr id="7" name="Espace réservé du texte 12"/>
          <p:cNvSpPr>
            <a:spLocks noGrp="1"/>
          </p:cNvSpPr>
          <p:nvPr>
            <p:ph idx="15"/>
          </p:nvPr>
        </p:nvSpPr>
        <p:spPr>
          <a:xfrm>
            <a:off x="4770022" y="526958"/>
            <a:ext cx="2052000" cy="4241036"/>
          </a:xfrm>
          <a:prstGeom prst="rect">
            <a:avLst/>
          </a:prstGeom>
        </p:spPr>
        <p:txBody>
          <a:bodyPr lIns="0" tIns="0" rIns="0" bIns="0" rtlCol="0">
            <a:normAutofit/>
          </a:bodyPr>
          <a:lstStyle>
            <a:lvl1pPr>
              <a:defRPr sz="1400"/>
            </a:lvl1pPr>
            <a:lvl2pPr>
              <a:defRPr sz="1200"/>
            </a:lvl2pPr>
            <a:lvl3pPr>
              <a:defRPr sz="1100"/>
            </a:lvl3pPr>
            <a:lvl4pPr>
              <a:defRPr sz="1050"/>
            </a:lvl4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p:txBody>
      </p:sp>
      <p:sp>
        <p:nvSpPr>
          <p:cNvPr id="8" name="Espace réservé du texte 12"/>
          <p:cNvSpPr>
            <a:spLocks noGrp="1"/>
          </p:cNvSpPr>
          <p:nvPr>
            <p:ph idx="16"/>
          </p:nvPr>
        </p:nvSpPr>
        <p:spPr>
          <a:xfrm>
            <a:off x="6912260" y="526958"/>
            <a:ext cx="2052000" cy="4241036"/>
          </a:xfrm>
          <a:prstGeom prst="rect">
            <a:avLst/>
          </a:prstGeom>
        </p:spPr>
        <p:txBody>
          <a:bodyPr lIns="0" tIns="0" rIns="0" bIns="0" rtlCol="0">
            <a:normAutofit/>
          </a:bodyPr>
          <a:lstStyle>
            <a:lvl1pPr>
              <a:defRPr sz="1400"/>
            </a:lvl1pPr>
            <a:lvl2pPr>
              <a:defRPr sz="1200"/>
            </a:lvl2pPr>
            <a:lvl3pPr>
              <a:defRPr sz="1100"/>
            </a:lvl3pPr>
            <a:lvl4pPr>
              <a:defRPr sz="1050"/>
            </a:lvl4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p:txBody>
      </p:sp>
      <p:sp>
        <p:nvSpPr>
          <p:cNvPr id="9" name="Titre 1"/>
          <p:cNvSpPr>
            <a:spLocks noGrp="1"/>
          </p:cNvSpPr>
          <p:nvPr>
            <p:ph type="title"/>
          </p:nvPr>
        </p:nvSpPr>
        <p:spPr>
          <a:xfrm>
            <a:off x="251520" y="447675"/>
            <a:ext cx="1944216" cy="1155851"/>
          </a:xfrm>
        </p:spPr>
        <p:txBody>
          <a:bodyPr/>
          <a:lstStyle>
            <a:lvl1pPr>
              <a:lnSpc>
                <a:spcPct val="90000"/>
              </a:lnSpc>
              <a:defRPr/>
            </a:lvl1pPr>
          </a:lstStyle>
          <a:p>
            <a:r>
              <a:rPr lang="fr-FR" smtClean="0"/>
              <a:t>Modifiez le style du titre</a:t>
            </a:r>
            <a:endParaRPr lang="fr-FR" dirty="0"/>
          </a:p>
        </p:txBody>
      </p:sp>
      <p:sp>
        <p:nvSpPr>
          <p:cNvPr id="10" name="Espace réservé du texte 52"/>
          <p:cNvSpPr>
            <a:spLocks noGrp="1"/>
          </p:cNvSpPr>
          <p:nvPr>
            <p:ph type="body" sz="quarter" idx="12"/>
          </p:nvPr>
        </p:nvSpPr>
        <p:spPr>
          <a:xfrm>
            <a:off x="251520" y="1697937"/>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smtClean="0"/>
              <a:t>Modifiez les styles du texte du masque</a:t>
            </a:r>
          </a:p>
        </p:txBody>
      </p:sp>
    </p:spTree>
    <p:extLst>
      <p:ext uri="{BB962C8B-B14F-4D97-AF65-F5344CB8AC3E}">
        <p14:creationId xmlns:p14="http://schemas.microsoft.com/office/powerpoint/2010/main" val="17055397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re">
    <p:spTree>
      <p:nvGrpSpPr>
        <p:cNvPr id="1" name=""/>
        <p:cNvGrpSpPr/>
        <p:nvPr/>
      </p:nvGrpSpPr>
      <p:grpSpPr>
        <a:xfrm>
          <a:off x="0" y="0"/>
          <a:ext cx="0" cy="0"/>
          <a:chOff x="0" y="0"/>
          <a:chExt cx="0" cy="0"/>
        </a:xfrm>
      </p:grpSpPr>
      <p:sp>
        <p:nvSpPr>
          <p:cNvPr id="2" name="Titre 1"/>
          <p:cNvSpPr>
            <a:spLocks noGrp="1"/>
          </p:cNvSpPr>
          <p:nvPr>
            <p:ph type="title"/>
          </p:nvPr>
        </p:nvSpPr>
        <p:spPr>
          <a:xfrm>
            <a:off x="251520" y="447514"/>
            <a:ext cx="1944216" cy="1155851"/>
          </a:xfrm>
        </p:spPr>
        <p:txBody>
          <a:bodyPr/>
          <a:lstStyle>
            <a:lvl1pPr>
              <a:lnSpc>
                <a:spcPct val="90000"/>
              </a:lnSpc>
              <a:defRPr/>
            </a:lvl1pPr>
          </a:lstStyle>
          <a:p>
            <a:r>
              <a:rPr lang="fr-FR" smtClean="0"/>
              <a:t>Modifiez le style du titre</a:t>
            </a:r>
            <a:endParaRPr lang="fr-FR" dirty="0"/>
          </a:p>
        </p:txBody>
      </p:sp>
      <p:sp>
        <p:nvSpPr>
          <p:cNvPr id="16" name="Espace réservé du texte 52"/>
          <p:cNvSpPr>
            <a:spLocks noGrp="1"/>
          </p:cNvSpPr>
          <p:nvPr>
            <p:ph type="body" sz="quarter" idx="12"/>
          </p:nvPr>
        </p:nvSpPr>
        <p:spPr>
          <a:xfrm>
            <a:off x="251520" y="1697776"/>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smtClean="0"/>
              <a:t>Modifiez les styles du texte du masque</a:t>
            </a:r>
          </a:p>
        </p:txBody>
      </p:sp>
    </p:spTree>
    <p:extLst>
      <p:ext uri="{BB962C8B-B14F-4D97-AF65-F5344CB8AC3E}">
        <p14:creationId xmlns:p14="http://schemas.microsoft.com/office/powerpoint/2010/main" val="1676269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Fin vide">
    <p:bg>
      <p:bgPr>
        <a:solidFill>
          <a:schemeClr val="accent1"/>
        </a:solidFill>
        <a:effectLst/>
      </p:bgPr>
    </p:bg>
    <p:spTree>
      <p:nvGrpSpPr>
        <p:cNvPr id="1" name="Shape 8"/>
        <p:cNvGrpSpPr/>
        <p:nvPr/>
      </p:nvGrpSpPr>
      <p:grpSpPr>
        <a:xfrm>
          <a:off x="0" y="0"/>
          <a:ext cx="0" cy="0"/>
          <a:chOff x="0" y="0"/>
          <a:chExt cx="0" cy="0"/>
        </a:xfrm>
      </p:grpSpPr>
      <p:sp>
        <p:nvSpPr>
          <p:cNvPr id="2" name="Freeform 7"/>
          <p:cNvSpPr>
            <a:spLocks/>
          </p:cNvSpPr>
          <p:nvPr userDrawn="1"/>
        </p:nvSpPr>
        <p:spPr bwMode="auto">
          <a:xfrm>
            <a:off x="-36513" y="-11113"/>
            <a:ext cx="6159501" cy="5173663"/>
          </a:xfrm>
          <a:custGeom>
            <a:avLst/>
            <a:gdLst>
              <a:gd name="T0" fmla="*/ 0 w 1930"/>
              <a:gd name="T1" fmla="*/ 2147483647 h 1621"/>
              <a:gd name="T2" fmla="*/ 2147483647 w 1930"/>
              <a:gd name="T3" fmla="*/ 0 h 1621"/>
              <a:gd name="T4" fmla="*/ 2147483647 w 1930"/>
              <a:gd name="T5" fmla="*/ 2147483647 h 1621"/>
              <a:gd name="T6" fmla="*/ 2147483647 w 1930"/>
              <a:gd name="T7" fmla="*/ 2147483647 h 1621"/>
              <a:gd name="T8" fmla="*/ 0 w 1930"/>
              <a:gd name="T9" fmla="*/ 2147483647 h 1621"/>
              <a:gd name="T10" fmla="*/ 0 w 1930"/>
              <a:gd name="T11" fmla="*/ 2147483647 h 162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30" h="1621">
                <a:moveTo>
                  <a:pt x="0" y="2"/>
                </a:moveTo>
                <a:cubicBezTo>
                  <a:pt x="1576" y="0"/>
                  <a:pt x="1576" y="0"/>
                  <a:pt x="1576" y="0"/>
                </a:cubicBezTo>
                <a:cubicBezTo>
                  <a:pt x="1786" y="210"/>
                  <a:pt x="1926" y="537"/>
                  <a:pt x="1928" y="807"/>
                </a:cubicBezTo>
                <a:cubicBezTo>
                  <a:pt x="1930" y="1078"/>
                  <a:pt x="1829" y="1354"/>
                  <a:pt x="1588" y="1621"/>
                </a:cubicBezTo>
                <a:cubicBezTo>
                  <a:pt x="0" y="1621"/>
                  <a:pt x="0" y="1621"/>
                  <a:pt x="0" y="1621"/>
                </a:cubicBezTo>
                <a:lnTo>
                  <a:pt x="0" y="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Tree>
    <p:extLst>
      <p:ext uri="{BB962C8B-B14F-4D97-AF65-F5344CB8AC3E}">
        <p14:creationId xmlns:p14="http://schemas.microsoft.com/office/powerpoint/2010/main" val="27699119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Fin">
    <p:bg>
      <p:bgPr>
        <a:solidFill>
          <a:schemeClr val="accent1"/>
        </a:solidFill>
        <a:effectLst/>
      </p:bgPr>
    </p:bg>
    <p:spTree>
      <p:nvGrpSpPr>
        <p:cNvPr id="1" name="Shape 8"/>
        <p:cNvGrpSpPr/>
        <p:nvPr/>
      </p:nvGrpSpPr>
      <p:grpSpPr>
        <a:xfrm>
          <a:off x="0" y="0"/>
          <a:ext cx="0" cy="0"/>
          <a:chOff x="0" y="0"/>
          <a:chExt cx="0" cy="0"/>
        </a:xfrm>
      </p:grpSpPr>
      <p:sp>
        <p:nvSpPr>
          <p:cNvPr id="2" name="Freeform 7"/>
          <p:cNvSpPr>
            <a:spLocks/>
          </p:cNvSpPr>
          <p:nvPr userDrawn="1"/>
        </p:nvSpPr>
        <p:spPr bwMode="auto">
          <a:xfrm>
            <a:off x="-36513" y="-11113"/>
            <a:ext cx="6159501" cy="5173663"/>
          </a:xfrm>
          <a:custGeom>
            <a:avLst/>
            <a:gdLst>
              <a:gd name="T0" fmla="*/ 0 w 1930"/>
              <a:gd name="T1" fmla="*/ 2147483647 h 1621"/>
              <a:gd name="T2" fmla="*/ 2147483647 w 1930"/>
              <a:gd name="T3" fmla="*/ 0 h 1621"/>
              <a:gd name="T4" fmla="*/ 2147483647 w 1930"/>
              <a:gd name="T5" fmla="*/ 2147483647 h 1621"/>
              <a:gd name="T6" fmla="*/ 2147483647 w 1930"/>
              <a:gd name="T7" fmla="*/ 2147483647 h 1621"/>
              <a:gd name="T8" fmla="*/ 0 w 1930"/>
              <a:gd name="T9" fmla="*/ 2147483647 h 1621"/>
              <a:gd name="T10" fmla="*/ 0 w 1930"/>
              <a:gd name="T11" fmla="*/ 2147483647 h 162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30" h="1621">
                <a:moveTo>
                  <a:pt x="0" y="2"/>
                </a:moveTo>
                <a:cubicBezTo>
                  <a:pt x="1576" y="0"/>
                  <a:pt x="1576" y="0"/>
                  <a:pt x="1576" y="0"/>
                </a:cubicBezTo>
                <a:cubicBezTo>
                  <a:pt x="1786" y="210"/>
                  <a:pt x="1926" y="537"/>
                  <a:pt x="1928" y="807"/>
                </a:cubicBezTo>
                <a:cubicBezTo>
                  <a:pt x="1930" y="1078"/>
                  <a:pt x="1829" y="1354"/>
                  <a:pt x="1588" y="1621"/>
                </a:cubicBezTo>
                <a:cubicBezTo>
                  <a:pt x="0" y="1621"/>
                  <a:pt x="0" y="1621"/>
                  <a:pt x="0" y="1621"/>
                </a:cubicBezTo>
                <a:lnTo>
                  <a:pt x="0" y="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pic>
        <p:nvPicPr>
          <p:cNvPr id="3" name="Image 1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42875" y="2014538"/>
            <a:ext cx="5753100"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reeform 6">
            <a:hlinkClick r:id="rId3"/>
          </p:cNvPr>
          <p:cNvSpPr>
            <a:spLocks noEditPoints="1"/>
          </p:cNvSpPr>
          <p:nvPr userDrawn="1"/>
        </p:nvSpPr>
        <p:spPr bwMode="auto">
          <a:xfrm>
            <a:off x="6624638" y="4484688"/>
            <a:ext cx="393700" cy="390525"/>
          </a:xfrm>
          <a:custGeom>
            <a:avLst/>
            <a:gdLst>
              <a:gd name="T0" fmla="*/ 2147483647 w 105"/>
              <a:gd name="T1" fmla="*/ 2147483647 h 104"/>
              <a:gd name="T2" fmla="*/ 2147483647 w 105"/>
              <a:gd name="T3" fmla="*/ 2147483647 h 104"/>
              <a:gd name="T4" fmla="*/ 0 w 105"/>
              <a:gd name="T5" fmla="*/ 2147483647 h 104"/>
              <a:gd name="T6" fmla="*/ 2147483647 w 105"/>
              <a:gd name="T7" fmla="*/ 0 h 104"/>
              <a:gd name="T8" fmla="*/ 2147483647 w 105"/>
              <a:gd name="T9" fmla="*/ 2147483647 h 104"/>
              <a:gd name="T10" fmla="*/ 2147483647 w 105"/>
              <a:gd name="T11" fmla="*/ 2147483647 h 104"/>
              <a:gd name="T12" fmla="*/ 2147483647 w 105"/>
              <a:gd name="T13" fmla="*/ 2147483647 h 104"/>
              <a:gd name="T14" fmla="*/ 2147483647 w 105"/>
              <a:gd name="T15" fmla="*/ 2147483647 h 104"/>
              <a:gd name="T16" fmla="*/ 2147483647 w 105"/>
              <a:gd name="T17" fmla="*/ 2147483647 h 104"/>
              <a:gd name="T18" fmla="*/ 2147483647 w 105"/>
              <a:gd name="T19" fmla="*/ 2147483647 h 104"/>
              <a:gd name="T20" fmla="*/ 2147483647 w 105"/>
              <a:gd name="T21" fmla="*/ 2147483647 h 104"/>
              <a:gd name="T22" fmla="*/ 2147483647 w 105"/>
              <a:gd name="T23" fmla="*/ 2147483647 h 104"/>
              <a:gd name="T24" fmla="*/ 2147483647 w 105"/>
              <a:gd name="T25" fmla="*/ 2147483647 h 104"/>
              <a:gd name="T26" fmla="*/ 2147483647 w 105"/>
              <a:gd name="T27" fmla="*/ 2147483647 h 104"/>
              <a:gd name="T28" fmla="*/ 2147483647 w 105"/>
              <a:gd name="T29" fmla="*/ 2147483647 h 104"/>
              <a:gd name="T30" fmla="*/ 2147483647 w 105"/>
              <a:gd name="T31" fmla="*/ 2147483647 h 104"/>
              <a:gd name="T32" fmla="*/ 2147483647 w 105"/>
              <a:gd name="T33" fmla="*/ 2147483647 h 104"/>
              <a:gd name="T34" fmla="*/ 2147483647 w 105"/>
              <a:gd name="T35" fmla="*/ 2147483647 h 104"/>
              <a:gd name="T36" fmla="*/ 2147483647 w 105"/>
              <a:gd name="T37" fmla="*/ 2147483647 h 104"/>
              <a:gd name="T38" fmla="*/ 2147483647 w 105"/>
              <a:gd name="T39" fmla="*/ 2147483647 h 104"/>
              <a:gd name="T40" fmla="*/ 2147483647 w 105"/>
              <a:gd name="T41" fmla="*/ 2147483647 h 104"/>
              <a:gd name="T42" fmla="*/ 2147483647 w 105"/>
              <a:gd name="T43" fmla="*/ 2147483647 h 104"/>
              <a:gd name="T44" fmla="*/ 2147483647 w 105"/>
              <a:gd name="T45" fmla="*/ 2147483647 h 104"/>
              <a:gd name="T46" fmla="*/ 2147483647 w 105"/>
              <a:gd name="T47" fmla="*/ 2147483647 h 104"/>
              <a:gd name="T48" fmla="*/ 2147483647 w 105"/>
              <a:gd name="T49" fmla="*/ 2147483647 h 104"/>
              <a:gd name="T50" fmla="*/ 2147483647 w 105"/>
              <a:gd name="T51" fmla="*/ 2147483647 h 104"/>
              <a:gd name="T52" fmla="*/ 2147483647 w 105"/>
              <a:gd name="T53" fmla="*/ 2147483647 h 10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05" h="104">
                <a:moveTo>
                  <a:pt x="105" y="52"/>
                </a:moveTo>
                <a:cubicBezTo>
                  <a:pt x="105" y="81"/>
                  <a:pt x="82" y="104"/>
                  <a:pt x="53" y="104"/>
                </a:cubicBezTo>
                <a:cubicBezTo>
                  <a:pt x="24" y="104"/>
                  <a:pt x="0" y="81"/>
                  <a:pt x="0" y="52"/>
                </a:cubicBezTo>
                <a:cubicBezTo>
                  <a:pt x="0" y="23"/>
                  <a:pt x="24" y="0"/>
                  <a:pt x="53" y="0"/>
                </a:cubicBezTo>
                <a:cubicBezTo>
                  <a:pt x="82" y="0"/>
                  <a:pt x="105" y="23"/>
                  <a:pt x="105" y="52"/>
                </a:cubicBezTo>
                <a:moveTo>
                  <a:pt x="64" y="27"/>
                </a:moveTo>
                <a:cubicBezTo>
                  <a:pt x="57" y="27"/>
                  <a:pt x="52" y="33"/>
                  <a:pt x="52" y="40"/>
                </a:cubicBezTo>
                <a:cubicBezTo>
                  <a:pt x="52" y="41"/>
                  <a:pt x="52" y="42"/>
                  <a:pt x="52" y="43"/>
                </a:cubicBezTo>
                <a:cubicBezTo>
                  <a:pt x="42" y="42"/>
                  <a:pt x="33" y="37"/>
                  <a:pt x="26" y="30"/>
                </a:cubicBezTo>
                <a:cubicBezTo>
                  <a:pt x="25" y="31"/>
                  <a:pt x="25" y="34"/>
                  <a:pt x="25" y="36"/>
                </a:cubicBezTo>
                <a:cubicBezTo>
                  <a:pt x="25" y="40"/>
                  <a:pt x="27" y="44"/>
                  <a:pt x="30" y="46"/>
                </a:cubicBezTo>
                <a:cubicBezTo>
                  <a:pt x="28" y="46"/>
                  <a:pt x="26" y="46"/>
                  <a:pt x="25" y="45"/>
                </a:cubicBezTo>
                <a:cubicBezTo>
                  <a:pt x="25" y="45"/>
                  <a:pt x="25" y="45"/>
                  <a:pt x="25" y="45"/>
                </a:cubicBezTo>
                <a:cubicBezTo>
                  <a:pt x="25" y="51"/>
                  <a:pt x="29" y="56"/>
                  <a:pt x="35" y="57"/>
                </a:cubicBezTo>
                <a:cubicBezTo>
                  <a:pt x="34" y="57"/>
                  <a:pt x="33" y="58"/>
                  <a:pt x="31" y="58"/>
                </a:cubicBezTo>
                <a:cubicBezTo>
                  <a:pt x="31" y="58"/>
                  <a:pt x="30" y="57"/>
                  <a:pt x="29" y="57"/>
                </a:cubicBezTo>
                <a:cubicBezTo>
                  <a:pt x="31" y="62"/>
                  <a:pt x="35" y="66"/>
                  <a:pt x="41" y="66"/>
                </a:cubicBezTo>
                <a:cubicBezTo>
                  <a:pt x="36" y="69"/>
                  <a:pt x="31" y="71"/>
                  <a:pt x="25" y="71"/>
                </a:cubicBezTo>
                <a:cubicBezTo>
                  <a:pt x="24" y="71"/>
                  <a:pt x="23" y="71"/>
                  <a:pt x="22" y="71"/>
                </a:cubicBezTo>
                <a:cubicBezTo>
                  <a:pt x="28" y="75"/>
                  <a:pt x="34" y="77"/>
                  <a:pt x="41" y="77"/>
                </a:cubicBezTo>
                <a:cubicBezTo>
                  <a:pt x="64" y="77"/>
                  <a:pt x="77" y="58"/>
                  <a:pt x="77" y="41"/>
                </a:cubicBezTo>
                <a:cubicBezTo>
                  <a:pt x="77" y="41"/>
                  <a:pt x="77" y="40"/>
                  <a:pt x="77" y="40"/>
                </a:cubicBezTo>
                <a:cubicBezTo>
                  <a:pt x="79" y="38"/>
                  <a:pt x="81" y="36"/>
                  <a:pt x="83" y="33"/>
                </a:cubicBezTo>
                <a:cubicBezTo>
                  <a:pt x="81" y="34"/>
                  <a:pt x="78" y="35"/>
                  <a:pt x="76" y="35"/>
                </a:cubicBezTo>
                <a:cubicBezTo>
                  <a:pt x="78" y="34"/>
                  <a:pt x="80" y="31"/>
                  <a:pt x="81" y="28"/>
                </a:cubicBezTo>
                <a:cubicBezTo>
                  <a:pt x="79" y="30"/>
                  <a:pt x="76" y="31"/>
                  <a:pt x="73" y="31"/>
                </a:cubicBezTo>
                <a:cubicBezTo>
                  <a:pt x="71" y="29"/>
                  <a:pt x="68" y="27"/>
                  <a:pt x="64" y="2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 name="Freeform 14">
            <a:hlinkClick r:id="rId4"/>
          </p:cNvPr>
          <p:cNvSpPr>
            <a:spLocks noEditPoints="1"/>
          </p:cNvSpPr>
          <p:nvPr userDrawn="1"/>
        </p:nvSpPr>
        <p:spPr bwMode="auto">
          <a:xfrm>
            <a:off x="7077075" y="4484688"/>
            <a:ext cx="390525" cy="390525"/>
          </a:xfrm>
          <a:custGeom>
            <a:avLst/>
            <a:gdLst>
              <a:gd name="T0" fmla="*/ 2147483647 w 104"/>
              <a:gd name="T1" fmla="*/ 2147483647 h 104"/>
              <a:gd name="T2" fmla="*/ 2147483647 w 104"/>
              <a:gd name="T3" fmla="*/ 2147483647 h 104"/>
              <a:gd name="T4" fmla="*/ 0 w 104"/>
              <a:gd name="T5" fmla="*/ 2147483647 h 104"/>
              <a:gd name="T6" fmla="*/ 2147483647 w 104"/>
              <a:gd name="T7" fmla="*/ 0 h 104"/>
              <a:gd name="T8" fmla="*/ 2147483647 w 104"/>
              <a:gd name="T9" fmla="*/ 2147483647 h 104"/>
              <a:gd name="T10" fmla="*/ 2147483647 w 104"/>
              <a:gd name="T11" fmla="*/ 2147483647 h 104"/>
              <a:gd name="T12" fmla="*/ 2147483647 w 104"/>
              <a:gd name="T13" fmla="*/ 2147483647 h 104"/>
              <a:gd name="T14" fmla="*/ 2147483647 w 104"/>
              <a:gd name="T15" fmla="*/ 2147483647 h 104"/>
              <a:gd name="T16" fmla="*/ 2147483647 w 104"/>
              <a:gd name="T17" fmla="*/ 2147483647 h 104"/>
              <a:gd name="T18" fmla="*/ 2147483647 w 104"/>
              <a:gd name="T19" fmla="*/ 2147483647 h 104"/>
              <a:gd name="T20" fmla="*/ 2147483647 w 104"/>
              <a:gd name="T21" fmla="*/ 2147483647 h 104"/>
              <a:gd name="T22" fmla="*/ 2147483647 w 104"/>
              <a:gd name="T23" fmla="*/ 2147483647 h 104"/>
              <a:gd name="T24" fmla="*/ 2147483647 w 104"/>
              <a:gd name="T25" fmla="*/ 2147483647 h 104"/>
              <a:gd name="T26" fmla="*/ 2147483647 w 104"/>
              <a:gd name="T27" fmla="*/ 2147483647 h 104"/>
              <a:gd name="T28" fmla="*/ 2147483647 w 104"/>
              <a:gd name="T29" fmla="*/ 2147483647 h 104"/>
              <a:gd name="T30" fmla="*/ 2147483647 w 104"/>
              <a:gd name="T31" fmla="*/ 2147483647 h 104"/>
              <a:gd name="T32" fmla="*/ 2147483647 w 104"/>
              <a:gd name="T33" fmla="*/ 2147483647 h 104"/>
              <a:gd name="T34" fmla="*/ 2147483647 w 104"/>
              <a:gd name="T35" fmla="*/ 2147483647 h 104"/>
              <a:gd name="T36" fmla="*/ 2147483647 w 104"/>
              <a:gd name="T37" fmla="*/ 2147483647 h 104"/>
              <a:gd name="T38" fmla="*/ 2147483647 w 104"/>
              <a:gd name="T39" fmla="*/ 2147483647 h 104"/>
              <a:gd name="T40" fmla="*/ 2147483647 w 104"/>
              <a:gd name="T41" fmla="*/ 2147483647 h 104"/>
              <a:gd name="T42" fmla="*/ 2147483647 w 104"/>
              <a:gd name="T43" fmla="*/ 2147483647 h 104"/>
              <a:gd name="T44" fmla="*/ 2147483647 w 104"/>
              <a:gd name="T45" fmla="*/ 2147483647 h 104"/>
              <a:gd name="T46" fmla="*/ 2147483647 w 104"/>
              <a:gd name="T47" fmla="*/ 2147483647 h 104"/>
              <a:gd name="T48" fmla="*/ 2147483647 w 104"/>
              <a:gd name="T49" fmla="*/ 2147483647 h 104"/>
              <a:gd name="T50" fmla="*/ 2147483647 w 104"/>
              <a:gd name="T51" fmla="*/ 2147483647 h 104"/>
              <a:gd name="T52" fmla="*/ 2147483647 w 104"/>
              <a:gd name="T53" fmla="*/ 2147483647 h 104"/>
              <a:gd name="T54" fmla="*/ 2147483647 w 104"/>
              <a:gd name="T55" fmla="*/ 2147483647 h 104"/>
              <a:gd name="T56" fmla="*/ 2147483647 w 104"/>
              <a:gd name="T57" fmla="*/ 2147483647 h 104"/>
              <a:gd name="T58" fmla="*/ 2147483647 w 104"/>
              <a:gd name="T59" fmla="*/ 2147483647 h 10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04" h="104">
                <a:moveTo>
                  <a:pt x="104" y="52"/>
                </a:moveTo>
                <a:cubicBezTo>
                  <a:pt x="104" y="81"/>
                  <a:pt x="81" y="104"/>
                  <a:pt x="52" y="104"/>
                </a:cubicBezTo>
                <a:cubicBezTo>
                  <a:pt x="23" y="104"/>
                  <a:pt x="0" y="81"/>
                  <a:pt x="0" y="52"/>
                </a:cubicBezTo>
                <a:cubicBezTo>
                  <a:pt x="0" y="23"/>
                  <a:pt x="23" y="0"/>
                  <a:pt x="52" y="0"/>
                </a:cubicBezTo>
                <a:cubicBezTo>
                  <a:pt x="81" y="0"/>
                  <a:pt x="104" y="23"/>
                  <a:pt x="104" y="52"/>
                </a:cubicBezTo>
                <a:moveTo>
                  <a:pt x="37" y="43"/>
                </a:moveTo>
                <a:cubicBezTo>
                  <a:pt x="26" y="43"/>
                  <a:pt x="26" y="43"/>
                  <a:pt x="26" y="43"/>
                </a:cubicBezTo>
                <a:cubicBezTo>
                  <a:pt x="26" y="78"/>
                  <a:pt x="26" y="78"/>
                  <a:pt x="26" y="78"/>
                </a:cubicBezTo>
                <a:cubicBezTo>
                  <a:pt x="37" y="78"/>
                  <a:pt x="37" y="78"/>
                  <a:pt x="37" y="78"/>
                </a:cubicBezTo>
                <a:lnTo>
                  <a:pt x="37" y="43"/>
                </a:lnTo>
                <a:close/>
                <a:moveTo>
                  <a:pt x="38" y="32"/>
                </a:moveTo>
                <a:cubicBezTo>
                  <a:pt x="38" y="29"/>
                  <a:pt x="36" y="27"/>
                  <a:pt x="32" y="27"/>
                </a:cubicBezTo>
                <a:cubicBezTo>
                  <a:pt x="28" y="27"/>
                  <a:pt x="25" y="29"/>
                  <a:pt x="25" y="32"/>
                </a:cubicBezTo>
                <a:cubicBezTo>
                  <a:pt x="25" y="36"/>
                  <a:pt x="28" y="38"/>
                  <a:pt x="32" y="38"/>
                </a:cubicBezTo>
                <a:cubicBezTo>
                  <a:pt x="32" y="38"/>
                  <a:pt x="32" y="38"/>
                  <a:pt x="32" y="38"/>
                </a:cubicBezTo>
                <a:cubicBezTo>
                  <a:pt x="36" y="38"/>
                  <a:pt x="38" y="36"/>
                  <a:pt x="38" y="32"/>
                </a:cubicBezTo>
                <a:moveTo>
                  <a:pt x="79" y="58"/>
                </a:moveTo>
                <a:cubicBezTo>
                  <a:pt x="79" y="47"/>
                  <a:pt x="73" y="42"/>
                  <a:pt x="65" y="42"/>
                </a:cubicBezTo>
                <a:cubicBezTo>
                  <a:pt x="59" y="42"/>
                  <a:pt x="57" y="46"/>
                  <a:pt x="55" y="48"/>
                </a:cubicBezTo>
                <a:cubicBezTo>
                  <a:pt x="55" y="43"/>
                  <a:pt x="55" y="43"/>
                  <a:pt x="55" y="43"/>
                </a:cubicBezTo>
                <a:cubicBezTo>
                  <a:pt x="44" y="43"/>
                  <a:pt x="44" y="43"/>
                  <a:pt x="44" y="43"/>
                </a:cubicBezTo>
                <a:cubicBezTo>
                  <a:pt x="44" y="46"/>
                  <a:pt x="44" y="78"/>
                  <a:pt x="44" y="78"/>
                </a:cubicBezTo>
                <a:cubicBezTo>
                  <a:pt x="55" y="78"/>
                  <a:pt x="55" y="78"/>
                  <a:pt x="55" y="78"/>
                </a:cubicBezTo>
                <a:cubicBezTo>
                  <a:pt x="55" y="58"/>
                  <a:pt x="55" y="58"/>
                  <a:pt x="55" y="58"/>
                </a:cubicBezTo>
                <a:cubicBezTo>
                  <a:pt x="55" y="57"/>
                  <a:pt x="55" y="56"/>
                  <a:pt x="56" y="56"/>
                </a:cubicBezTo>
                <a:cubicBezTo>
                  <a:pt x="56" y="53"/>
                  <a:pt x="58" y="51"/>
                  <a:pt x="61" y="51"/>
                </a:cubicBezTo>
                <a:cubicBezTo>
                  <a:pt x="66" y="51"/>
                  <a:pt x="67" y="54"/>
                  <a:pt x="67" y="59"/>
                </a:cubicBezTo>
                <a:cubicBezTo>
                  <a:pt x="67" y="78"/>
                  <a:pt x="67" y="78"/>
                  <a:pt x="67" y="78"/>
                </a:cubicBezTo>
                <a:cubicBezTo>
                  <a:pt x="79" y="78"/>
                  <a:pt x="79" y="78"/>
                  <a:pt x="79" y="78"/>
                </a:cubicBezTo>
                <a:lnTo>
                  <a:pt x="79" y="5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grpSp>
        <p:nvGrpSpPr>
          <p:cNvPr id="6" name="Groupe 20"/>
          <p:cNvGrpSpPr>
            <a:grpSpLocks/>
          </p:cNvGrpSpPr>
          <p:nvPr userDrawn="1"/>
        </p:nvGrpSpPr>
        <p:grpSpPr bwMode="auto">
          <a:xfrm>
            <a:off x="7527925" y="4484688"/>
            <a:ext cx="374650" cy="390525"/>
            <a:chOff x="7656513" y="4516438"/>
            <a:chExt cx="374650" cy="390525"/>
          </a:xfrm>
        </p:grpSpPr>
        <p:sp>
          <p:nvSpPr>
            <p:cNvPr id="7" name="Oval 15">
              <a:hlinkClick r:id="rId5"/>
            </p:cNvPr>
            <p:cNvSpPr>
              <a:spLocks noChangeArrowheads="1"/>
            </p:cNvSpPr>
            <p:nvPr/>
          </p:nvSpPr>
          <p:spPr bwMode="auto">
            <a:xfrm>
              <a:off x="7797801" y="4667250"/>
              <a:ext cx="90487" cy="936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eaLnBrk="1" hangingPunct="1">
                <a:defRPr/>
              </a:pPr>
              <a:endParaRPr lang="fr-FR" altLang="fr-FR" smtClean="0"/>
            </a:p>
          </p:txBody>
        </p:sp>
        <p:sp>
          <p:nvSpPr>
            <p:cNvPr id="8" name="Freeform 16">
              <a:hlinkClick r:id="rId5"/>
            </p:cNvPr>
            <p:cNvSpPr>
              <a:spLocks noEditPoints="1"/>
            </p:cNvSpPr>
            <p:nvPr/>
          </p:nvSpPr>
          <p:spPr bwMode="auto">
            <a:xfrm>
              <a:off x="7734300" y="4595813"/>
              <a:ext cx="222250" cy="231775"/>
            </a:xfrm>
            <a:custGeom>
              <a:avLst/>
              <a:gdLst>
                <a:gd name="T0" fmla="*/ 2147483647 w 59"/>
                <a:gd name="T1" fmla="*/ 2147483647 h 62"/>
                <a:gd name="T2" fmla="*/ 2147483647 w 59"/>
                <a:gd name="T3" fmla="*/ 2147483647 h 62"/>
                <a:gd name="T4" fmla="*/ 2147483647 w 59"/>
                <a:gd name="T5" fmla="*/ 2147483647 h 62"/>
                <a:gd name="T6" fmla="*/ 2147483647 w 59"/>
                <a:gd name="T7" fmla="*/ 0 h 62"/>
                <a:gd name="T8" fmla="*/ 2147483647 w 59"/>
                <a:gd name="T9" fmla="*/ 0 h 62"/>
                <a:gd name="T10" fmla="*/ 2147483647 w 59"/>
                <a:gd name="T11" fmla="*/ 0 h 62"/>
                <a:gd name="T12" fmla="*/ 2147483647 w 59"/>
                <a:gd name="T13" fmla="*/ 2147483647 h 62"/>
                <a:gd name="T14" fmla="*/ 2147483647 w 59"/>
                <a:gd name="T15" fmla="*/ 2147483647 h 62"/>
                <a:gd name="T16" fmla="*/ 2147483647 w 59"/>
                <a:gd name="T17" fmla="*/ 2147483647 h 62"/>
                <a:gd name="T18" fmla="*/ 0 w 59"/>
                <a:gd name="T19" fmla="*/ 2147483647 h 62"/>
                <a:gd name="T20" fmla="*/ 0 w 59"/>
                <a:gd name="T21" fmla="*/ 2147483647 h 62"/>
                <a:gd name="T22" fmla="*/ 0 w 59"/>
                <a:gd name="T23" fmla="*/ 2147483647 h 62"/>
                <a:gd name="T24" fmla="*/ 2147483647 w 59"/>
                <a:gd name="T25" fmla="*/ 2147483647 h 62"/>
                <a:gd name="T26" fmla="*/ 2147483647 w 59"/>
                <a:gd name="T27" fmla="*/ 2147483647 h 62"/>
                <a:gd name="T28" fmla="*/ 2147483647 w 59"/>
                <a:gd name="T29" fmla="*/ 2147483647 h 62"/>
                <a:gd name="T30" fmla="*/ 2147483647 w 59"/>
                <a:gd name="T31" fmla="*/ 2147483647 h 62"/>
                <a:gd name="T32" fmla="*/ 2147483647 w 59"/>
                <a:gd name="T33" fmla="*/ 2147483647 h 62"/>
                <a:gd name="T34" fmla="*/ 2147483647 w 59"/>
                <a:gd name="T35" fmla="*/ 2147483647 h 62"/>
                <a:gd name="T36" fmla="*/ 2147483647 w 59"/>
                <a:gd name="T37" fmla="*/ 2147483647 h 62"/>
                <a:gd name="T38" fmla="*/ 2147483647 w 59"/>
                <a:gd name="T39" fmla="*/ 2147483647 h 62"/>
                <a:gd name="T40" fmla="*/ 2147483647 w 59"/>
                <a:gd name="T41" fmla="*/ 2147483647 h 62"/>
                <a:gd name="T42" fmla="*/ 2147483647 w 59"/>
                <a:gd name="T43" fmla="*/ 2147483647 h 62"/>
                <a:gd name="T44" fmla="*/ 2147483647 w 59"/>
                <a:gd name="T45" fmla="*/ 2147483647 h 62"/>
                <a:gd name="T46" fmla="*/ 2147483647 w 59"/>
                <a:gd name="T47" fmla="*/ 2147483647 h 62"/>
                <a:gd name="T48" fmla="*/ 2147483647 w 59"/>
                <a:gd name="T49" fmla="*/ 2147483647 h 62"/>
                <a:gd name="T50" fmla="*/ 2147483647 w 59"/>
                <a:gd name="T51" fmla="*/ 2147483647 h 62"/>
                <a:gd name="T52" fmla="*/ 2147483647 w 59"/>
                <a:gd name="T53" fmla="*/ 2147483647 h 62"/>
                <a:gd name="T54" fmla="*/ 2147483647 w 59"/>
                <a:gd name="T55" fmla="*/ 2147483647 h 62"/>
                <a:gd name="T56" fmla="*/ 2147483647 w 59"/>
                <a:gd name="T57" fmla="*/ 2147483647 h 62"/>
                <a:gd name="T58" fmla="*/ 2147483647 w 59"/>
                <a:gd name="T59" fmla="*/ 2147483647 h 62"/>
                <a:gd name="T60" fmla="*/ 2147483647 w 59"/>
                <a:gd name="T61" fmla="*/ 2147483647 h 62"/>
                <a:gd name="T62" fmla="*/ 2147483647 w 59"/>
                <a:gd name="T63" fmla="*/ 2147483647 h 62"/>
                <a:gd name="T64" fmla="*/ 2147483647 w 59"/>
                <a:gd name="T65" fmla="*/ 2147483647 h 62"/>
                <a:gd name="T66" fmla="*/ 2147483647 w 59"/>
                <a:gd name="T67" fmla="*/ 2147483647 h 62"/>
                <a:gd name="T68" fmla="*/ 2147483647 w 59"/>
                <a:gd name="T69" fmla="*/ 2147483647 h 6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9" h="62">
                  <a:moveTo>
                    <a:pt x="58" y="9"/>
                  </a:moveTo>
                  <a:cubicBezTo>
                    <a:pt x="57" y="7"/>
                    <a:pt x="56" y="6"/>
                    <a:pt x="55" y="5"/>
                  </a:cubicBezTo>
                  <a:cubicBezTo>
                    <a:pt x="54" y="3"/>
                    <a:pt x="52" y="2"/>
                    <a:pt x="51" y="2"/>
                  </a:cubicBezTo>
                  <a:cubicBezTo>
                    <a:pt x="49" y="1"/>
                    <a:pt x="47" y="1"/>
                    <a:pt x="44" y="0"/>
                  </a:cubicBezTo>
                  <a:cubicBezTo>
                    <a:pt x="40" y="0"/>
                    <a:pt x="39" y="0"/>
                    <a:pt x="29" y="0"/>
                  </a:cubicBezTo>
                  <a:cubicBezTo>
                    <a:pt x="20" y="0"/>
                    <a:pt x="18" y="0"/>
                    <a:pt x="15" y="0"/>
                  </a:cubicBezTo>
                  <a:cubicBezTo>
                    <a:pt x="11" y="1"/>
                    <a:pt x="9" y="1"/>
                    <a:pt x="8" y="2"/>
                  </a:cubicBezTo>
                  <a:cubicBezTo>
                    <a:pt x="6" y="2"/>
                    <a:pt x="5" y="3"/>
                    <a:pt x="4" y="5"/>
                  </a:cubicBezTo>
                  <a:cubicBezTo>
                    <a:pt x="2" y="6"/>
                    <a:pt x="2" y="7"/>
                    <a:pt x="1" y="9"/>
                  </a:cubicBezTo>
                  <a:cubicBezTo>
                    <a:pt x="0" y="10"/>
                    <a:pt x="0" y="12"/>
                    <a:pt x="0" y="16"/>
                  </a:cubicBezTo>
                  <a:cubicBezTo>
                    <a:pt x="0" y="20"/>
                    <a:pt x="0" y="21"/>
                    <a:pt x="0" y="31"/>
                  </a:cubicBezTo>
                  <a:cubicBezTo>
                    <a:pt x="0" y="41"/>
                    <a:pt x="0" y="42"/>
                    <a:pt x="0" y="46"/>
                  </a:cubicBezTo>
                  <a:cubicBezTo>
                    <a:pt x="0" y="50"/>
                    <a:pt x="0" y="52"/>
                    <a:pt x="1" y="53"/>
                  </a:cubicBezTo>
                  <a:cubicBezTo>
                    <a:pt x="2" y="55"/>
                    <a:pt x="2" y="56"/>
                    <a:pt x="4" y="58"/>
                  </a:cubicBezTo>
                  <a:cubicBezTo>
                    <a:pt x="5" y="59"/>
                    <a:pt x="6" y="60"/>
                    <a:pt x="8" y="61"/>
                  </a:cubicBezTo>
                  <a:cubicBezTo>
                    <a:pt x="9" y="61"/>
                    <a:pt x="11" y="62"/>
                    <a:pt x="15" y="62"/>
                  </a:cubicBezTo>
                  <a:cubicBezTo>
                    <a:pt x="18" y="62"/>
                    <a:pt x="20" y="62"/>
                    <a:pt x="29" y="62"/>
                  </a:cubicBezTo>
                  <a:cubicBezTo>
                    <a:pt x="39" y="62"/>
                    <a:pt x="40" y="62"/>
                    <a:pt x="44" y="62"/>
                  </a:cubicBezTo>
                  <a:cubicBezTo>
                    <a:pt x="47" y="62"/>
                    <a:pt x="49" y="61"/>
                    <a:pt x="51" y="61"/>
                  </a:cubicBezTo>
                  <a:cubicBezTo>
                    <a:pt x="52" y="60"/>
                    <a:pt x="54" y="59"/>
                    <a:pt x="55" y="58"/>
                  </a:cubicBezTo>
                  <a:cubicBezTo>
                    <a:pt x="56" y="56"/>
                    <a:pt x="57" y="55"/>
                    <a:pt x="58" y="53"/>
                  </a:cubicBezTo>
                  <a:cubicBezTo>
                    <a:pt x="58" y="52"/>
                    <a:pt x="59" y="50"/>
                    <a:pt x="59" y="46"/>
                  </a:cubicBezTo>
                  <a:cubicBezTo>
                    <a:pt x="59" y="42"/>
                    <a:pt x="59" y="41"/>
                    <a:pt x="59" y="31"/>
                  </a:cubicBezTo>
                  <a:cubicBezTo>
                    <a:pt x="59" y="21"/>
                    <a:pt x="59" y="20"/>
                    <a:pt x="59" y="16"/>
                  </a:cubicBezTo>
                  <a:cubicBezTo>
                    <a:pt x="59" y="12"/>
                    <a:pt x="58" y="10"/>
                    <a:pt x="58" y="9"/>
                  </a:cubicBezTo>
                  <a:close/>
                  <a:moveTo>
                    <a:pt x="29" y="50"/>
                  </a:moveTo>
                  <a:cubicBezTo>
                    <a:pt x="19" y="50"/>
                    <a:pt x="11" y="42"/>
                    <a:pt x="11" y="31"/>
                  </a:cubicBezTo>
                  <a:cubicBezTo>
                    <a:pt x="11" y="20"/>
                    <a:pt x="19" y="12"/>
                    <a:pt x="29" y="12"/>
                  </a:cubicBezTo>
                  <a:cubicBezTo>
                    <a:pt x="40" y="12"/>
                    <a:pt x="48" y="20"/>
                    <a:pt x="48" y="31"/>
                  </a:cubicBezTo>
                  <a:cubicBezTo>
                    <a:pt x="48" y="42"/>
                    <a:pt x="40" y="50"/>
                    <a:pt x="29" y="50"/>
                  </a:cubicBezTo>
                  <a:close/>
                  <a:moveTo>
                    <a:pt x="49" y="15"/>
                  </a:moveTo>
                  <a:cubicBezTo>
                    <a:pt x="46" y="15"/>
                    <a:pt x="44" y="13"/>
                    <a:pt x="44" y="11"/>
                  </a:cubicBezTo>
                  <a:cubicBezTo>
                    <a:pt x="44" y="8"/>
                    <a:pt x="46" y="6"/>
                    <a:pt x="49" y="6"/>
                  </a:cubicBezTo>
                  <a:cubicBezTo>
                    <a:pt x="51" y="6"/>
                    <a:pt x="53" y="8"/>
                    <a:pt x="53" y="11"/>
                  </a:cubicBezTo>
                  <a:cubicBezTo>
                    <a:pt x="53" y="13"/>
                    <a:pt x="51" y="15"/>
                    <a:pt x="49" y="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9" name="Freeform 17">
              <a:hlinkClick r:id="rId6"/>
            </p:cNvPr>
            <p:cNvSpPr>
              <a:spLocks noEditPoints="1"/>
            </p:cNvSpPr>
            <p:nvPr/>
          </p:nvSpPr>
          <p:spPr bwMode="auto">
            <a:xfrm>
              <a:off x="7656513" y="4516438"/>
              <a:ext cx="374650" cy="390525"/>
            </a:xfrm>
            <a:custGeom>
              <a:avLst/>
              <a:gdLst>
                <a:gd name="T0" fmla="*/ 2147483647 w 100"/>
                <a:gd name="T1" fmla="*/ 0 h 104"/>
                <a:gd name="T2" fmla="*/ 0 w 100"/>
                <a:gd name="T3" fmla="*/ 2147483647 h 104"/>
                <a:gd name="T4" fmla="*/ 2147483647 w 100"/>
                <a:gd name="T5" fmla="*/ 2147483647 h 104"/>
                <a:gd name="T6" fmla="*/ 2147483647 w 100"/>
                <a:gd name="T7" fmla="*/ 2147483647 h 104"/>
                <a:gd name="T8" fmla="*/ 2147483647 w 100"/>
                <a:gd name="T9" fmla="*/ 0 h 104"/>
                <a:gd name="T10" fmla="*/ 2147483647 w 100"/>
                <a:gd name="T11" fmla="*/ 2147483647 h 104"/>
                <a:gd name="T12" fmla="*/ 2147483647 w 100"/>
                <a:gd name="T13" fmla="*/ 2147483647 h 104"/>
                <a:gd name="T14" fmla="*/ 2147483647 w 100"/>
                <a:gd name="T15" fmla="*/ 2147483647 h 104"/>
                <a:gd name="T16" fmla="*/ 2147483647 w 100"/>
                <a:gd name="T17" fmla="*/ 2147483647 h 104"/>
                <a:gd name="T18" fmla="*/ 2147483647 w 100"/>
                <a:gd name="T19" fmla="*/ 2147483647 h 104"/>
                <a:gd name="T20" fmla="*/ 2147483647 w 100"/>
                <a:gd name="T21" fmla="*/ 2147483647 h 104"/>
                <a:gd name="T22" fmla="*/ 2147483647 w 100"/>
                <a:gd name="T23" fmla="*/ 2147483647 h 104"/>
                <a:gd name="T24" fmla="*/ 2147483647 w 100"/>
                <a:gd name="T25" fmla="*/ 2147483647 h 104"/>
                <a:gd name="T26" fmla="*/ 2147483647 w 100"/>
                <a:gd name="T27" fmla="*/ 2147483647 h 104"/>
                <a:gd name="T28" fmla="*/ 2147483647 w 100"/>
                <a:gd name="T29" fmla="*/ 2147483647 h 104"/>
                <a:gd name="T30" fmla="*/ 2147483647 w 100"/>
                <a:gd name="T31" fmla="*/ 2147483647 h 104"/>
                <a:gd name="T32" fmla="*/ 2147483647 w 100"/>
                <a:gd name="T33" fmla="*/ 2147483647 h 104"/>
                <a:gd name="T34" fmla="*/ 2147483647 w 100"/>
                <a:gd name="T35" fmla="*/ 2147483647 h 104"/>
                <a:gd name="T36" fmla="*/ 2147483647 w 100"/>
                <a:gd name="T37" fmla="*/ 2147483647 h 104"/>
                <a:gd name="T38" fmla="*/ 2147483647 w 100"/>
                <a:gd name="T39" fmla="*/ 2147483647 h 104"/>
                <a:gd name="T40" fmla="*/ 2147483647 w 100"/>
                <a:gd name="T41" fmla="*/ 2147483647 h 104"/>
                <a:gd name="T42" fmla="*/ 2147483647 w 100"/>
                <a:gd name="T43" fmla="*/ 2147483647 h 104"/>
                <a:gd name="T44" fmla="*/ 2147483647 w 100"/>
                <a:gd name="T45" fmla="*/ 2147483647 h 104"/>
                <a:gd name="T46" fmla="*/ 2147483647 w 100"/>
                <a:gd name="T47" fmla="*/ 2147483647 h 104"/>
                <a:gd name="T48" fmla="*/ 2147483647 w 100"/>
                <a:gd name="T49" fmla="*/ 2147483647 h 104"/>
                <a:gd name="T50" fmla="*/ 2147483647 w 100"/>
                <a:gd name="T51" fmla="*/ 2147483647 h 104"/>
                <a:gd name="T52" fmla="*/ 2147483647 w 100"/>
                <a:gd name="T53" fmla="*/ 2147483647 h 104"/>
                <a:gd name="T54" fmla="*/ 2147483647 w 100"/>
                <a:gd name="T55" fmla="*/ 2147483647 h 104"/>
                <a:gd name="T56" fmla="*/ 2147483647 w 100"/>
                <a:gd name="T57" fmla="*/ 2147483647 h 104"/>
                <a:gd name="T58" fmla="*/ 2147483647 w 100"/>
                <a:gd name="T59" fmla="*/ 2147483647 h 10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00" h="104">
                  <a:moveTo>
                    <a:pt x="50" y="0"/>
                  </a:moveTo>
                  <a:cubicBezTo>
                    <a:pt x="22" y="0"/>
                    <a:pt x="0" y="23"/>
                    <a:pt x="0" y="52"/>
                  </a:cubicBezTo>
                  <a:cubicBezTo>
                    <a:pt x="0" y="81"/>
                    <a:pt x="22" y="104"/>
                    <a:pt x="50" y="104"/>
                  </a:cubicBezTo>
                  <a:cubicBezTo>
                    <a:pt x="78" y="104"/>
                    <a:pt x="100" y="81"/>
                    <a:pt x="100" y="52"/>
                  </a:cubicBezTo>
                  <a:cubicBezTo>
                    <a:pt x="100" y="23"/>
                    <a:pt x="78" y="0"/>
                    <a:pt x="50" y="0"/>
                  </a:cubicBezTo>
                  <a:close/>
                  <a:moveTo>
                    <a:pt x="85" y="77"/>
                  </a:moveTo>
                  <a:cubicBezTo>
                    <a:pt x="84" y="79"/>
                    <a:pt x="82" y="81"/>
                    <a:pt x="80" y="84"/>
                  </a:cubicBezTo>
                  <a:cubicBezTo>
                    <a:pt x="78" y="86"/>
                    <a:pt x="76" y="87"/>
                    <a:pt x="74" y="88"/>
                  </a:cubicBezTo>
                  <a:cubicBezTo>
                    <a:pt x="72" y="89"/>
                    <a:pt x="69" y="89"/>
                    <a:pt x="65" y="90"/>
                  </a:cubicBezTo>
                  <a:cubicBezTo>
                    <a:pt x="61" y="90"/>
                    <a:pt x="60" y="90"/>
                    <a:pt x="50" y="90"/>
                  </a:cubicBezTo>
                  <a:cubicBezTo>
                    <a:pt x="40" y="90"/>
                    <a:pt x="39" y="90"/>
                    <a:pt x="35" y="90"/>
                  </a:cubicBezTo>
                  <a:cubicBezTo>
                    <a:pt x="31" y="89"/>
                    <a:pt x="29" y="89"/>
                    <a:pt x="26" y="88"/>
                  </a:cubicBezTo>
                  <a:cubicBezTo>
                    <a:pt x="24" y="87"/>
                    <a:pt x="22" y="86"/>
                    <a:pt x="20" y="84"/>
                  </a:cubicBezTo>
                  <a:cubicBezTo>
                    <a:pt x="18" y="81"/>
                    <a:pt x="17" y="79"/>
                    <a:pt x="16" y="77"/>
                  </a:cubicBezTo>
                  <a:cubicBezTo>
                    <a:pt x="15" y="74"/>
                    <a:pt x="14" y="72"/>
                    <a:pt x="14" y="68"/>
                  </a:cubicBezTo>
                  <a:cubicBezTo>
                    <a:pt x="14" y="64"/>
                    <a:pt x="14" y="62"/>
                    <a:pt x="14" y="52"/>
                  </a:cubicBezTo>
                  <a:cubicBezTo>
                    <a:pt x="14" y="42"/>
                    <a:pt x="14" y="41"/>
                    <a:pt x="14" y="37"/>
                  </a:cubicBezTo>
                  <a:cubicBezTo>
                    <a:pt x="14" y="33"/>
                    <a:pt x="15" y="30"/>
                    <a:pt x="16" y="27"/>
                  </a:cubicBezTo>
                  <a:cubicBezTo>
                    <a:pt x="17" y="25"/>
                    <a:pt x="18" y="23"/>
                    <a:pt x="20" y="21"/>
                  </a:cubicBezTo>
                  <a:cubicBezTo>
                    <a:pt x="22" y="19"/>
                    <a:pt x="24" y="17"/>
                    <a:pt x="26" y="16"/>
                  </a:cubicBezTo>
                  <a:cubicBezTo>
                    <a:pt x="29" y="15"/>
                    <a:pt x="31" y="15"/>
                    <a:pt x="35" y="15"/>
                  </a:cubicBezTo>
                  <a:cubicBezTo>
                    <a:pt x="39" y="14"/>
                    <a:pt x="40" y="14"/>
                    <a:pt x="50" y="14"/>
                  </a:cubicBezTo>
                  <a:cubicBezTo>
                    <a:pt x="60" y="14"/>
                    <a:pt x="61" y="14"/>
                    <a:pt x="65" y="15"/>
                  </a:cubicBezTo>
                  <a:cubicBezTo>
                    <a:pt x="69" y="15"/>
                    <a:pt x="72" y="15"/>
                    <a:pt x="74" y="16"/>
                  </a:cubicBezTo>
                  <a:cubicBezTo>
                    <a:pt x="76" y="17"/>
                    <a:pt x="78" y="19"/>
                    <a:pt x="80" y="21"/>
                  </a:cubicBezTo>
                  <a:cubicBezTo>
                    <a:pt x="82" y="23"/>
                    <a:pt x="84" y="25"/>
                    <a:pt x="85" y="27"/>
                  </a:cubicBezTo>
                  <a:cubicBezTo>
                    <a:pt x="86" y="30"/>
                    <a:pt x="86" y="33"/>
                    <a:pt x="86" y="37"/>
                  </a:cubicBezTo>
                  <a:cubicBezTo>
                    <a:pt x="86" y="41"/>
                    <a:pt x="87" y="42"/>
                    <a:pt x="87" y="52"/>
                  </a:cubicBezTo>
                  <a:cubicBezTo>
                    <a:pt x="87" y="62"/>
                    <a:pt x="86" y="64"/>
                    <a:pt x="86" y="68"/>
                  </a:cubicBezTo>
                  <a:cubicBezTo>
                    <a:pt x="86" y="72"/>
                    <a:pt x="86" y="74"/>
                    <a:pt x="85" y="7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grpSp>
      <p:sp>
        <p:nvSpPr>
          <p:cNvPr id="10" name="Shape 190">
            <a:hlinkClick r:id="rId7"/>
          </p:cNvPr>
          <p:cNvSpPr txBox="1">
            <a:spLocks/>
          </p:cNvSpPr>
          <p:nvPr userDrawn="1"/>
        </p:nvSpPr>
        <p:spPr bwMode="auto">
          <a:xfrm>
            <a:off x="6659563" y="4198938"/>
            <a:ext cx="1203325" cy="17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b">
            <a:spAutoFit/>
          </a:bodyPr>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eaLnBrk="1" hangingPunct="1">
              <a:lnSpc>
                <a:spcPct val="80000"/>
              </a:lnSpc>
              <a:defRPr/>
            </a:pPr>
            <a:r>
              <a:rPr lang="fr-FR" altLang="fr-FR" b="1" smtClean="0">
                <a:solidFill>
                  <a:schemeClr val="bg1"/>
                </a:solidFill>
                <a:sym typeface="Cabin" charset="0"/>
              </a:rPr>
              <a:t>groupebpce.fr</a:t>
            </a:r>
          </a:p>
        </p:txBody>
      </p:sp>
      <p:grpSp>
        <p:nvGrpSpPr>
          <p:cNvPr id="11" name="Groupe 26"/>
          <p:cNvGrpSpPr>
            <a:grpSpLocks/>
          </p:cNvGrpSpPr>
          <p:nvPr userDrawn="1"/>
        </p:nvGrpSpPr>
        <p:grpSpPr bwMode="auto">
          <a:xfrm>
            <a:off x="7961313" y="4487863"/>
            <a:ext cx="390525" cy="390525"/>
            <a:chOff x="7173964" y="1442837"/>
            <a:chExt cx="390525" cy="390525"/>
          </a:xfrm>
        </p:grpSpPr>
        <p:sp>
          <p:nvSpPr>
            <p:cNvPr id="12" name="Ellipse 11">
              <a:hlinkClick r:id="rId8"/>
            </p:cNvPr>
            <p:cNvSpPr/>
            <p:nvPr/>
          </p:nvSpPr>
          <p:spPr>
            <a:xfrm>
              <a:off x="7173964" y="1442837"/>
              <a:ext cx="390525" cy="3905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kern="0">
                <a:sym typeface="Arial"/>
              </a:endParaRPr>
            </a:p>
          </p:txBody>
        </p:sp>
        <p:grpSp>
          <p:nvGrpSpPr>
            <p:cNvPr id="13" name="Groupe 28"/>
            <p:cNvGrpSpPr>
              <a:grpSpLocks/>
            </p:cNvGrpSpPr>
            <p:nvPr/>
          </p:nvGrpSpPr>
          <p:grpSpPr bwMode="auto">
            <a:xfrm>
              <a:off x="7241802" y="1548089"/>
              <a:ext cx="254848" cy="180020"/>
              <a:chOff x="7539038" y="5757863"/>
              <a:chExt cx="373063" cy="263525"/>
            </a:xfrm>
          </p:grpSpPr>
          <p:sp>
            <p:nvSpPr>
              <p:cNvPr id="14" name="Freeform 12"/>
              <p:cNvSpPr>
                <a:spLocks/>
              </p:cNvSpPr>
              <p:nvPr/>
            </p:nvSpPr>
            <p:spPr bwMode="auto">
              <a:xfrm>
                <a:off x="7688263" y="5832475"/>
                <a:ext cx="100013" cy="104775"/>
              </a:xfrm>
              <a:custGeom>
                <a:avLst/>
                <a:gdLst>
                  <a:gd name="T0" fmla="*/ 0 w 63"/>
                  <a:gd name="T1" fmla="*/ 2147483647 h 66"/>
                  <a:gd name="T2" fmla="*/ 2147483647 w 63"/>
                  <a:gd name="T3" fmla="*/ 2147483647 h 66"/>
                  <a:gd name="T4" fmla="*/ 0 w 63"/>
                  <a:gd name="T5" fmla="*/ 0 h 66"/>
                  <a:gd name="T6" fmla="*/ 0 w 63"/>
                  <a:gd name="T7" fmla="*/ 2147483647 h 6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3" h="66">
                    <a:moveTo>
                      <a:pt x="0" y="66"/>
                    </a:moveTo>
                    <a:lnTo>
                      <a:pt x="63" y="33"/>
                    </a:lnTo>
                    <a:lnTo>
                      <a:pt x="0" y="0"/>
                    </a:lnTo>
                    <a:lnTo>
                      <a:pt x="0" y="6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5" name="Freeform 13"/>
              <p:cNvSpPr>
                <a:spLocks/>
              </p:cNvSpPr>
              <p:nvPr/>
            </p:nvSpPr>
            <p:spPr bwMode="auto">
              <a:xfrm>
                <a:off x="7688263" y="5832475"/>
                <a:ext cx="100013" cy="104775"/>
              </a:xfrm>
              <a:custGeom>
                <a:avLst/>
                <a:gdLst>
                  <a:gd name="T0" fmla="*/ 0 w 63"/>
                  <a:gd name="T1" fmla="*/ 2147483647 h 66"/>
                  <a:gd name="T2" fmla="*/ 2147483647 w 63"/>
                  <a:gd name="T3" fmla="*/ 2147483647 h 66"/>
                  <a:gd name="T4" fmla="*/ 0 w 63"/>
                  <a:gd name="T5" fmla="*/ 0 h 66"/>
                  <a:gd name="T6" fmla="*/ 0 w 63"/>
                  <a:gd name="T7" fmla="*/ 2147483647 h 6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3" h="66">
                    <a:moveTo>
                      <a:pt x="0" y="66"/>
                    </a:moveTo>
                    <a:lnTo>
                      <a:pt x="63" y="33"/>
                    </a:lnTo>
                    <a:lnTo>
                      <a:pt x="0" y="0"/>
                    </a:lnTo>
                    <a:lnTo>
                      <a:pt x="0" y="6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6" name="Freeform 14"/>
              <p:cNvSpPr>
                <a:spLocks/>
              </p:cNvSpPr>
              <p:nvPr/>
            </p:nvSpPr>
            <p:spPr bwMode="auto">
              <a:xfrm>
                <a:off x="7777163" y="5884863"/>
                <a:ext cx="11113" cy="6350"/>
              </a:xfrm>
              <a:custGeom>
                <a:avLst/>
                <a:gdLst>
                  <a:gd name="T0" fmla="*/ 2147483647 w 7"/>
                  <a:gd name="T1" fmla="*/ 0 h 4"/>
                  <a:gd name="T2" fmla="*/ 0 w 7"/>
                  <a:gd name="T3" fmla="*/ 2147483647 h 4"/>
                  <a:gd name="T4" fmla="*/ 0 w 7"/>
                  <a:gd name="T5" fmla="*/ 2147483647 h 4"/>
                  <a:gd name="T6" fmla="*/ 2147483647 w 7"/>
                  <a:gd name="T7" fmla="*/ 0 h 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 h="4">
                    <a:moveTo>
                      <a:pt x="7" y="0"/>
                    </a:moveTo>
                    <a:lnTo>
                      <a:pt x="0" y="4"/>
                    </a:lnTo>
                    <a:lnTo>
                      <a:pt x="7" y="0"/>
                    </a:lnTo>
                    <a:close/>
                  </a:path>
                </a:pathLst>
              </a:custGeom>
              <a:solidFill>
                <a:srgbClr val="E2D9D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7" name="Freeform 15"/>
              <p:cNvSpPr>
                <a:spLocks/>
              </p:cNvSpPr>
              <p:nvPr/>
            </p:nvSpPr>
            <p:spPr bwMode="auto">
              <a:xfrm>
                <a:off x="7777163" y="5884863"/>
                <a:ext cx="11113" cy="6350"/>
              </a:xfrm>
              <a:custGeom>
                <a:avLst/>
                <a:gdLst>
                  <a:gd name="T0" fmla="*/ 2147483647 w 7"/>
                  <a:gd name="T1" fmla="*/ 0 h 4"/>
                  <a:gd name="T2" fmla="*/ 0 w 7"/>
                  <a:gd name="T3" fmla="*/ 2147483647 h 4"/>
                  <a:gd name="T4" fmla="*/ 0 w 7"/>
                  <a:gd name="T5" fmla="*/ 2147483647 h 4"/>
                  <a:gd name="T6" fmla="*/ 2147483647 w 7"/>
                  <a:gd name="T7" fmla="*/ 0 h 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 h="4">
                    <a:moveTo>
                      <a:pt x="7" y="0"/>
                    </a:moveTo>
                    <a:lnTo>
                      <a:pt x="0" y="4"/>
                    </a:lnTo>
                    <a:lnTo>
                      <a:pt x="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8" name="Freeform 16"/>
              <p:cNvSpPr>
                <a:spLocks/>
              </p:cNvSpPr>
              <p:nvPr/>
            </p:nvSpPr>
            <p:spPr bwMode="auto">
              <a:xfrm>
                <a:off x="7688263" y="5832475"/>
                <a:ext cx="100013" cy="58738"/>
              </a:xfrm>
              <a:custGeom>
                <a:avLst/>
                <a:gdLst>
                  <a:gd name="T0" fmla="*/ 0 w 63"/>
                  <a:gd name="T1" fmla="*/ 0 h 37"/>
                  <a:gd name="T2" fmla="*/ 2147483647 w 63"/>
                  <a:gd name="T3" fmla="*/ 2147483647 h 37"/>
                  <a:gd name="T4" fmla="*/ 2147483647 w 63"/>
                  <a:gd name="T5" fmla="*/ 2147483647 h 37"/>
                  <a:gd name="T6" fmla="*/ 0 w 63"/>
                  <a:gd name="T7" fmla="*/ 0 h 3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3" h="37">
                    <a:moveTo>
                      <a:pt x="0" y="0"/>
                    </a:moveTo>
                    <a:lnTo>
                      <a:pt x="56" y="37"/>
                    </a:lnTo>
                    <a:lnTo>
                      <a:pt x="63" y="33"/>
                    </a:lnTo>
                    <a:lnTo>
                      <a:pt x="0" y="0"/>
                    </a:lnTo>
                    <a:close/>
                  </a:path>
                </a:pathLst>
              </a:custGeom>
              <a:solidFill>
                <a:srgbClr val="E3D9D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9" name="Freeform 17"/>
              <p:cNvSpPr>
                <a:spLocks/>
              </p:cNvSpPr>
              <p:nvPr/>
            </p:nvSpPr>
            <p:spPr bwMode="auto">
              <a:xfrm>
                <a:off x="7688263" y="5832475"/>
                <a:ext cx="100013" cy="58738"/>
              </a:xfrm>
              <a:custGeom>
                <a:avLst/>
                <a:gdLst>
                  <a:gd name="T0" fmla="*/ 0 w 63"/>
                  <a:gd name="T1" fmla="*/ 0 h 37"/>
                  <a:gd name="T2" fmla="*/ 2147483647 w 63"/>
                  <a:gd name="T3" fmla="*/ 2147483647 h 37"/>
                  <a:gd name="T4" fmla="*/ 2147483647 w 63"/>
                  <a:gd name="T5" fmla="*/ 2147483647 h 37"/>
                  <a:gd name="T6" fmla="*/ 0 w 63"/>
                  <a:gd name="T7" fmla="*/ 0 h 3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3" h="37">
                    <a:moveTo>
                      <a:pt x="0" y="0"/>
                    </a:moveTo>
                    <a:lnTo>
                      <a:pt x="56" y="37"/>
                    </a:lnTo>
                    <a:lnTo>
                      <a:pt x="63" y="3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0" name="Freeform 18"/>
              <p:cNvSpPr>
                <a:spLocks noEditPoints="1"/>
              </p:cNvSpPr>
              <p:nvPr/>
            </p:nvSpPr>
            <p:spPr bwMode="auto">
              <a:xfrm>
                <a:off x="7539038" y="5757863"/>
                <a:ext cx="373063" cy="263525"/>
              </a:xfrm>
              <a:custGeom>
                <a:avLst/>
                <a:gdLst>
                  <a:gd name="T0" fmla="*/ 2147483647 w 156"/>
                  <a:gd name="T1" fmla="*/ 2147483647 h 110"/>
                  <a:gd name="T2" fmla="*/ 2147483647 w 156"/>
                  <a:gd name="T3" fmla="*/ 2147483647 h 110"/>
                  <a:gd name="T4" fmla="*/ 2147483647 w 156"/>
                  <a:gd name="T5" fmla="*/ 2147483647 h 110"/>
                  <a:gd name="T6" fmla="*/ 2147483647 w 156"/>
                  <a:gd name="T7" fmla="*/ 0 h 110"/>
                  <a:gd name="T8" fmla="*/ 2147483647 w 156"/>
                  <a:gd name="T9" fmla="*/ 0 h 110"/>
                  <a:gd name="T10" fmla="*/ 2147483647 w 156"/>
                  <a:gd name="T11" fmla="*/ 2147483647 h 110"/>
                  <a:gd name="T12" fmla="*/ 2147483647 w 156"/>
                  <a:gd name="T13" fmla="*/ 2147483647 h 110"/>
                  <a:gd name="T14" fmla="*/ 2147483647 w 156"/>
                  <a:gd name="T15" fmla="*/ 2147483647 h 110"/>
                  <a:gd name="T16" fmla="*/ 0 w 156"/>
                  <a:gd name="T17" fmla="*/ 2147483647 h 110"/>
                  <a:gd name="T18" fmla="*/ 0 w 156"/>
                  <a:gd name="T19" fmla="*/ 2147483647 h 110"/>
                  <a:gd name="T20" fmla="*/ 2147483647 w 156"/>
                  <a:gd name="T21" fmla="*/ 2147483647 h 110"/>
                  <a:gd name="T22" fmla="*/ 2147483647 w 156"/>
                  <a:gd name="T23" fmla="*/ 2147483647 h 110"/>
                  <a:gd name="T24" fmla="*/ 2147483647 w 156"/>
                  <a:gd name="T25" fmla="*/ 2147483647 h 110"/>
                  <a:gd name="T26" fmla="*/ 2147483647 w 156"/>
                  <a:gd name="T27" fmla="*/ 2147483647 h 110"/>
                  <a:gd name="T28" fmla="*/ 2147483647 w 156"/>
                  <a:gd name="T29" fmla="*/ 2147483647 h 110"/>
                  <a:gd name="T30" fmla="*/ 2147483647 w 156"/>
                  <a:gd name="T31" fmla="*/ 2147483647 h 110"/>
                  <a:gd name="T32" fmla="*/ 2147483647 w 156"/>
                  <a:gd name="T33" fmla="*/ 2147483647 h 110"/>
                  <a:gd name="T34" fmla="*/ 2147483647 w 156"/>
                  <a:gd name="T35" fmla="*/ 2147483647 h 110"/>
                  <a:gd name="T36" fmla="*/ 2147483647 w 156"/>
                  <a:gd name="T37" fmla="*/ 2147483647 h 110"/>
                  <a:gd name="T38" fmla="*/ 2147483647 w 156"/>
                  <a:gd name="T39" fmla="*/ 2147483647 h 110"/>
                  <a:gd name="T40" fmla="*/ 2147483647 w 156"/>
                  <a:gd name="T41" fmla="*/ 2147483647 h 110"/>
                  <a:gd name="T42" fmla="*/ 2147483647 w 156"/>
                  <a:gd name="T43" fmla="*/ 2147483647 h 110"/>
                  <a:gd name="T44" fmla="*/ 2147483647 w 156"/>
                  <a:gd name="T45" fmla="*/ 2147483647 h 110"/>
                  <a:gd name="T46" fmla="*/ 2147483647 w 156"/>
                  <a:gd name="T47" fmla="*/ 2147483647 h 11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56" h="110">
                    <a:moveTo>
                      <a:pt x="154" y="24"/>
                    </a:moveTo>
                    <a:cubicBezTo>
                      <a:pt x="154" y="24"/>
                      <a:pt x="153" y="13"/>
                      <a:pt x="148" y="8"/>
                    </a:cubicBezTo>
                    <a:cubicBezTo>
                      <a:pt x="142" y="2"/>
                      <a:pt x="135" y="2"/>
                      <a:pt x="132" y="2"/>
                    </a:cubicBezTo>
                    <a:cubicBezTo>
                      <a:pt x="111" y="0"/>
                      <a:pt x="78" y="0"/>
                      <a:pt x="78" y="0"/>
                    </a:cubicBezTo>
                    <a:cubicBezTo>
                      <a:pt x="78" y="0"/>
                      <a:pt x="78" y="0"/>
                      <a:pt x="78" y="0"/>
                    </a:cubicBezTo>
                    <a:cubicBezTo>
                      <a:pt x="78" y="0"/>
                      <a:pt x="45" y="0"/>
                      <a:pt x="23" y="2"/>
                    </a:cubicBezTo>
                    <a:cubicBezTo>
                      <a:pt x="20" y="2"/>
                      <a:pt x="14" y="2"/>
                      <a:pt x="8" y="8"/>
                    </a:cubicBezTo>
                    <a:cubicBezTo>
                      <a:pt x="3" y="13"/>
                      <a:pt x="2" y="24"/>
                      <a:pt x="2" y="24"/>
                    </a:cubicBezTo>
                    <a:cubicBezTo>
                      <a:pt x="2" y="24"/>
                      <a:pt x="0" y="36"/>
                      <a:pt x="0" y="49"/>
                    </a:cubicBezTo>
                    <a:cubicBezTo>
                      <a:pt x="0" y="61"/>
                      <a:pt x="0" y="61"/>
                      <a:pt x="0" y="61"/>
                    </a:cubicBezTo>
                    <a:cubicBezTo>
                      <a:pt x="0" y="73"/>
                      <a:pt x="2" y="86"/>
                      <a:pt x="2" y="86"/>
                    </a:cubicBezTo>
                    <a:cubicBezTo>
                      <a:pt x="2" y="86"/>
                      <a:pt x="3" y="97"/>
                      <a:pt x="8" y="101"/>
                    </a:cubicBezTo>
                    <a:cubicBezTo>
                      <a:pt x="14" y="108"/>
                      <a:pt x="22" y="107"/>
                      <a:pt x="25" y="108"/>
                    </a:cubicBezTo>
                    <a:cubicBezTo>
                      <a:pt x="37" y="109"/>
                      <a:pt x="78" y="110"/>
                      <a:pt x="78" y="110"/>
                    </a:cubicBezTo>
                    <a:cubicBezTo>
                      <a:pt x="78" y="110"/>
                      <a:pt x="111" y="110"/>
                      <a:pt x="132" y="108"/>
                    </a:cubicBezTo>
                    <a:cubicBezTo>
                      <a:pt x="135" y="108"/>
                      <a:pt x="142" y="108"/>
                      <a:pt x="148" y="101"/>
                    </a:cubicBezTo>
                    <a:cubicBezTo>
                      <a:pt x="153" y="97"/>
                      <a:pt x="154" y="86"/>
                      <a:pt x="154" y="86"/>
                    </a:cubicBezTo>
                    <a:cubicBezTo>
                      <a:pt x="154" y="86"/>
                      <a:pt x="156" y="73"/>
                      <a:pt x="156" y="61"/>
                    </a:cubicBezTo>
                    <a:cubicBezTo>
                      <a:pt x="156" y="49"/>
                      <a:pt x="156" y="49"/>
                      <a:pt x="156" y="49"/>
                    </a:cubicBezTo>
                    <a:cubicBezTo>
                      <a:pt x="156" y="36"/>
                      <a:pt x="154" y="24"/>
                      <a:pt x="154" y="24"/>
                    </a:cubicBezTo>
                    <a:close/>
                    <a:moveTo>
                      <a:pt x="62" y="75"/>
                    </a:moveTo>
                    <a:cubicBezTo>
                      <a:pt x="62" y="31"/>
                      <a:pt x="62" y="31"/>
                      <a:pt x="62" y="31"/>
                    </a:cubicBezTo>
                    <a:cubicBezTo>
                      <a:pt x="104" y="53"/>
                      <a:pt x="104" y="53"/>
                      <a:pt x="104" y="53"/>
                    </a:cubicBezTo>
                    <a:lnTo>
                      <a:pt x="62" y="75"/>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grpSp>
      </p:grpSp>
      <p:sp>
        <p:nvSpPr>
          <p:cNvPr id="21" name="ZoneTexte 20"/>
          <p:cNvSpPr txBox="1"/>
          <p:nvPr userDrawn="1"/>
        </p:nvSpPr>
        <p:spPr>
          <a:xfrm>
            <a:off x="2483768" y="4876006"/>
            <a:ext cx="4752528" cy="261610"/>
          </a:xfrm>
          <a:prstGeom prst="rect">
            <a:avLst/>
          </a:prstGeom>
          <a:noFill/>
        </p:spPr>
        <p:txBody>
          <a:bodyPr wrap="square" rtlCol="0">
            <a:spAutoFit/>
          </a:bodyPr>
          <a:lstStyle/>
          <a:p>
            <a:r>
              <a:rPr lang="fr-FR" sz="1050" i="1" dirty="0" smtClean="0">
                <a:solidFill>
                  <a:srgbClr val="7030A0"/>
                </a:solidFill>
              </a:rPr>
              <a:t>Document à usage strictement interne</a:t>
            </a:r>
            <a:r>
              <a:rPr lang="fr-FR" sz="1050" i="1" baseline="0" dirty="0" smtClean="0">
                <a:solidFill>
                  <a:srgbClr val="7030A0"/>
                </a:solidFill>
              </a:rPr>
              <a:t> – Ne pas diffuser</a:t>
            </a:r>
            <a:endParaRPr lang="fr-FR" sz="1050" i="1" dirty="0">
              <a:solidFill>
                <a:srgbClr val="7030A0"/>
              </a:solidFill>
            </a:endParaRPr>
          </a:p>
        </p:txBody>
      </p:sp>
    </p:spTree>
    <p:extLst>
      <p:ext uri="{BB962C8B-B14F-4D97-AF65-F5344CB8AC3E}">
        <p14:creationId xmlns:p14="http://schemas.microsoft.com/office/powerpoint/2010/main" val="8301224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vierge">
    <p:spTree>
      <p:nvGrpSpPr>
        <p:cNvPr id="1" name=""/>
        <p:cNvGrpSpPr/>
        <p:nvPr/>
      </p:nvGrpSpPr>
      <p:grpSpPr>
        <a:xfrm>
          <a:off x="0" y="0"/>
          <a:ext cx="0" cy="0"/>
          <a:chOff x="0" y="0"/>
          <a:chExt cx="0" cy="0"/>
        </a:xfrm>
      </p:grpSpPr>
    </p:spTree>
    <p:extLst>
      <p:ext uri="{BB962C8B-B14F-4D97-AF65-F5344CB8AC3E}">
        <p14:creationId xmlns:p14="http://schemas.microsoft.com/office/powerpoint/2010/main" val="9022142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26" name="Shape 23"/>
          <p:cNvCxnSpPr>
            <a:cxnSpLocks noChangeShapeType="1"/>
          </p:cNvCxnSpPr>
          <p:nvPr/>
        </p:nvCxnSpPr>
        <p:spPr bwMode="auto">
          <a:xfrm>
            <a:off x="2419350" y="-7938"/>
            <a:ext cx="0" cy="4883151"/>
          </a:xfrm>
          <a:prstGeom prst="straightConnector1">
            <a:avLst/>
          </a:prstGeom>
          <a:noFill/>
          <a:ln w="6350">
            <a:solidFill>
              <a:srgbClr val="999FA9"/>
            </a:solidFill>
            <a:round/>
            <a:headEnd type="none" w="lg" len="lg"/>
            <a:tailEnd type="none" w="lg" len="lg"/>
          </a:ln>
          <a:extLst>
            <a:ext uri="{909E8E84-426E-40DD-AFC4-6F175D3DCCD1}">
              <a14:hiddenFill xmlns:a14="http://schemas.microsoft.com/office/drawing/2010/main">
                <a:noFill/>
              </a14:hiddenFill>
            </a:ext>
          </a:extLst>
        </p:spPr>
      </p:cxnSp>
      <p:sp>
        <p:nvSpPr>
          <p:cNvPr id="10" name="Espace réservé du titre 9"/>
          <p:cNvSpPr>
            <a:spLocks noGrp="1"/>
          </p:cNvSpPr>
          <p:nvPr>
            <p:ph type="title"/>
          </p:nvPr>
        </p:nvSpPr>
        <p:spPr>
          <a:xfrm>
            <a:off x="142875" y="447675"/>
            <a:ext cx="2052638" cy="1887538"/>
          </a:xfrm>
          <a:prstGeom prst="rect">
            <a:avLst/>
          </a:prstGeom>
        </p:spPr>
        <p:txBody>
          <a:bodyPr vert="horz" lIns="0" tIns="45720" rIns="0" bIns="45720" rtlCol="0" anchor="t" anchorCtr="0">
            <a:normAutofit/>
          </a:bodyPr>
          <a:lstStyle/>
          <a:p>
            <a:r>
              <a:rPr lang="fr-FR" dirty="0" smtClean="0"/>
              <a:t>Modifiez le style du titre</a:t>
            </a:r>
            <a:endParaRPr lang="fr-FR" dirty="0"/>
          </a:p>
        </p:txBody>
      </p:sp>
      <p:sp>
        <p:nvSpPr>
          <p:cNvPr id="1028" name="Shape 24"/>
          <p:cNvSpPr>
            <a:spLocks noChangeArrowheads="1"/>
          </p:cNvSpPr>
          <p:nvPr/>
        </p:nvSpPr>
        <p:spPr bwMode="auto">
          <a:xfrm>
            <a:off x="2324100" y="509588"/>
            <a:ext cx="188913" cy="190500"/>
          </a:xfrm>
          <a:prstGeom prst="ellipse">
            <a:avLst/>
          </a:prstGeom>
          <a:solidFill>
            <a:schemeClr val="accent1"/>
          </a:solidFill>
          <a:ln w="28575">
            <a:solidFill>
              <a:schemeClr val="bg1"/>
            </a:solidFill>
            <a:round/>
            <a:headEnd/>
            <a:tailEnd/>
          </a:ln>
        </p:spPr>
        <p:txBody>
          <a:bodyPr lIns="91425" tIns="91425" rIns="91425" bIns="91425" anchor="ctr"/>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eaLnBrk="1" hangingPunct="1">
              <a:defRPr/>
            </a:pPr>
            <a:endParaRPr lang="fr-FR" altLang="fr-FR" smtClean="0"/>
          </a:p>
        </p:txBody>
      </p:sp>
      <p:sp>
        <p:nvSpPr>
          <p:cNvPr id="1029" name="Espace réservé du texte 12"/>
          <p:cNvSpPr>
            <a:spLocks noGrp="1"/>
          </p:cNvSpPr>
          <p:nvPr>
            <p:ph type="body" idx="1"/>
          </p:nvPr>
        </p:nvSpPr>
        <p:spPr bwMode="auto">
          <a:xfrm>
            <a:off x="2627313" y="447675"/>
            <a:ext cx="6337300" cy="3792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smtClean="0">
                <a:sym typeface="Arial" charset="0"/>
              </a:rPr>
              <a:t>Modifiez les styles du texte du masque</a:t>
            </a:r>
          </a:p>
          <a:p>
            <a:pPr lvl="1"/>
            <a:r>
              <a:rPr lang="fr-FR" altLang="fr-FR" smtClean="0">
                <a:sym typeface="Arial" charset="0"/>
              </a:rPr>
              <a:t>Deuxième niveau</a:t>
            </a:r>
          </a:p>
          <a:p>
            <a:pPr lvl="2"/>
            <a:r>
              <a:rPr lang="fr-FR" altLang="fr-FR" smtClean="0">
                <a:sym typeface="Arial" charset="0"/>
              </a:rPr>
              <a:t>Troisième niveau</a:t>
            </a:r>
          </a:p>
          <a:p>
            <a:pPr lvl="3"/>
            <a:r>
              <a:rPr lang="fr-FR" altLang="fr-FR" smtClean="0">
                <a:sym typeface="Arial" charset="0"/>
              </a:rPr>
              <a:t>Quatrième niveau</a:t>
            </a:r>
          </a:p>
        </p:txBody>
      </p:sp>
      <p:sp>
        <p:nvSpPr>
          <p:cNvPr id="18" name="Oval 13"/>
          <p:cNvSpPr txBox="1">
            <a:spLocks noChangeAspect="1" noChangeArrowheads="1"/>
          </p:cNvSpPr>
          <p:nvPr/>
        </p:nvSpPr>
        <p:spPr bwMode="auto">
          <a:xfrm>
            <a:off x="71438" y="4946650"/>
            <a:ext cx="206375" cy="138113"/>
          </a:xfrm>
          <a:prstGeom prst="rect">
            <a:avLst/>
          </a:prstGeom>
          <a:noFill/>
          <a:ln>
            <a:noFill/>
          </a:ln>
          <a:effectLst/>
        </p:spPr>
        <p:txBody>
          <a:bodyPr wrap="none" lIns="0" tIns="0" rIns="0" bIns="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A5217D60-CE0E-469E-A6B4-19A09D73278D}" type="slidenum">
              <a:rPr lang="fr-FR">
                <a:solidFill>
                  <a:schemeClr val="accent1"/>
                </a:solidFill>
                <a:sym typeface="Arial"/>
              </a:rPr>
              <a:pPr algn="r">
                <a:defRPr/>
              </a:pPr>
              <a:t>‹N°›</a:t>
            </a:fld>
            <a:endParaRPr lang="fr-FR" dirty="0">
              <a:solidFill>
                <a:schemeClr val="accent1"/>
              </a:solidFill>
              <a:sym typeface="Arial"/>
            </a:endParaRPr>
          </a:p>
        </p:txBody>
      </p:sp>
      <p:pic>
        <p:nvPicPr>
          <p:cNvPr id="1031" name="Image 18"/>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7667625" y="4938713"/>
            <a:ext cx="1279525" cy="15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2" name="Connecteur droit 21"/>
          <p:cNvCxnSpPr/>
          <p:nvPr/>
        </p:nvCxnSpPr>
        <p:spPr>
          <a:xfrm>
            <a:off x="0" y="4875213"/>
            <a:ext cx="9144000" cy="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9" name="ZoneTexte 8"/>
          <p:cNvSpPr txBox="1"/>
          <p:nvPr userDrawn="1"/>
        </p:nvSpPr>
        <p:spPr>
          <a:xfrm>
            <a:off x="2483768" y="4876006"/>
            <a:ext cx="4752528" cy="261610"/>
          </a:xfrm>
          <a:prstGeom prst="rect">
            <a:avLst/>
          </a:prstGeom>
          <a:noFill/>
        </p:spPr>
        <p:txBody>
          <a:bodyPr wrap="square" rtlCol="0">
            <a:spAutoFit/>
          </a:bodyPr>
          <a:lstStyle/>
          <a:p>
            <a:r>
              <a:rPr lang="fr-FR" sz="1050" i="1" dirty="0" smtClean="0">
                <a:solidFill>
                  <a:srgbClr val="7030A0"/>
                </a:solidFill>
              </a:rPr>
              <a:t>Document à usage strictement interne</a:t>
            </a:r>
            <a:r>
              <a:rPr lang="fr-FR" sz="1050" i="1" baseline="0" dirty="0" smtClean="0">
                <a:solidFill>
                  <a:srgbClr val="7030A0"/>
                </a:solidFill>
              </a:rPr>
              <a:t> – Ne pas diffuser</a:t>
            </a:r>
            <a:endParaRPr lang="fr-FR" sz="1050" i="1" dirty="0">
              <a:solidFill>
                <a:srgbClr val="7030A0"/>
              </a:solidFill>
            </a:endParaRPr>
          </a:p>
        </p:txBody>
      </p:sp>
    </p:spTree>
  </p:cSld>
  <p:clrMap bg1="lt1" tx1="dk1" bg2="dk2" tx2="lt2" accent1="accent1" accent2="accent2" accent3="accent3" accent4="accent4" accent5="accent5" accent6="accent6" hlink="hlink" folHlink="folHlink"/>
  <p:sldLayoutIdLst>
    <p:sldLayoutId id="2147484055" r:id="rId1"/>
    <p:sldLayoutId id="2147484056" r:id="rId2"/>
    <p:sldLayoutId id="2147484057" r:id="rId3"/>
    <p:sldLayoutId id="2147484058" r:id="rId4"/>
    <p:sldLayoutId id="2147484050" r:id="rId5"/>
    <p:sldLayoutId id="2147484051" r:id="rId6"/>
    <p:sldLayoutId id="2147484052" r:id="rId7"/>
    <p:sldLayoutId id="2147484053" r:id="rId8"/>
    <p:sldLayoutId id="2147484054" r:id="rId9"/>
    <p:sldLayoutId id="2147484059" r:id="rId10"/>
    <p:sldLayoutId id="2147484060" r:id="rId11"/>
    <p:sldLayoutId id="2147484061" r:id="rId12"/>
  </p:sldLayoutIdLst>
  <p:timing>
    <p:tnLst>
      <p:par>
        <p:cTn id="1" dur="indefinite" restart="never" nodeType="tmRoot"/>
      </p:par>
    </p:tnLst>
  </p:timing>
  <p:hf sldNum="0" hdr="0" ftr="0" dt="0"/>
  <p:txStyles>
    <p:titleStyle>
      <a:defPPr marR="0" lvl="0" algn="l" rtl="0">
        <a:lnSpc>
          <a:spcPct val="100000"/>
        </a:lnSpc>
        <a:spcBef>
          <a:spcPts val="0"/>
        </a:spcBef>
        <a:spcAft>
          <a:spcPts val="0"/>
        </a:spcAft>
      </a:defPPr>
      <a:lvl1pPr algn="r" rtl="0" eaLnBrk="0" fontAlgn="base" hangingPunct="0">
        <a:lnSpc>
          <a:spcPct val="90000"/>
        </a:lnSpc>
        <a:spcBef>
          <a:spcPct val="0"/>
        </a:spcBef>
        <a:spcAft>
          <a:spcPct val="0"/>
        </a:spcAft>
        <a:defRPr sz="2000" b="1" cap="all">
          <a:solidFill>
            <a:schemeClr val="accent1"/>
          </a:solidFill>
          <a:latin typeface="Arial Narrow" panose="020B0606020202030204" pitchFamily="34" charset="0"/>
          <a:ea typeface="Arial Narrow" panose="020B0606020202030204" pitchFamily="34" charset="0"/>
          <a:cs typeface="Arial Narrow" pitchFamily="34" charset="0"/>
          <a:sym typeface="Arial" charset="0"/>
        </a:defRPr>
      </a:lvl1pPr>
      <a:lvl2pPr algn="r" rtl="0" eaLnBrk="0" fontAlgn="base" hangingPunct="0">
        <a:lnSpc>
          <a:spcPct val="90000"/>
        </a:lnSpc>
        <a:spcBef>
          <a:spcPct val="0"/>
        </a:spcBef>
        <a:spcAft>
          <a:spcPct val="0"/>
        </a:spcAft>
        <a:defRPr sz="2000" b="1">
          <a:solidFill>
            <a:schemeClr val="accent1"/>
          </a:solidFill>
          <a:latin typeface="Arial Narrow" pitchFamily="34" charset="0"/>
          <a:ea typeface="Arial Narrow" pitchFamily="34" charset="0"/>
          <a:cs typeface="Arial Narrow" pitchFamily="34" charset="0"/>
          <a:sym typeface="Arial" charset="0"/>
        </a:defRPr>
      </a:lvl2pPr>
      <a:lvl3pPr algn="r" rtl="0" eaLnBrk="0" fontAlgn="base" hangingPunct="0">
        <a:lnSpc>
          <a:spcPct val="90000"/>
        </a:lnSpc>
        <a:spcBef>
          <a:spcPct val="0"/>
        </a:spcBef>
        <a:spcAft>
          <a:spcPct val="0"/>
        </a:spcAft>
        <a:defRPr sz="2000" b="1">
          <a:solidFill>
            <a:schemeClr val="accent1"/>
          </a:solidFill>
          <a:latin typeface="Arial Narrow" pitchFamily="34" charset="0"/>
          <a:ea typeface="Arial Narrow" pitchFamily="34" charset="0"/>
          <a:cs typeface="Arial Narrow" pitchFamily="34" charset="0"/>
          <a:sym typeface="Arial" charset="0"/>
        </a:defRPr>
      </a:lvl3pPr>
      <a:lvl4pPr algn="r" rtl="0" eaLnBrk="0" fontAlgn="base" hangingPunct="0">
        <a:lnSpc>
          <a:spcPct val="90000"/>
        </a:lnSpc>
        <a:spcBef>
          <a:spcPct val="0"/>
        </a:spcBef>
        <a:spcAft>
          <a:spcPct val="0"/>
        </a:spcAft>
        <a:defRPr sz="2000" b="1">
          <a:solidFill>
            <a:schemeClr val="accent1"/>
          </a:solidFill>
          <a:latin typeface="Arial Narrow" pitchFamily="34" charset="0"/>
          <a:ea typeface="Arial Narrow" pitchFamily="34" charset="0"/>
          <a:cs typeface="Arial Narrow" pitchFamily="34" charset="0"/>
          <a:sym typeface="Arial" charset="0"/>
        </a:defRPr>
      </a:lvl4pPr>
      <a:lvl5pPr algn="r" rtl="0" eaLnBrk="0" fontAlgn="base" hangingPunct="0">
        <a:lnSpc>
          <a:spcPct val="90000"/>
        </a:lnSpc>
        <a:spcBef>
          <a:spcPct val="0"/>
        </a:spcBef>
        <a:spcAft>
          <a:spcPct val="0"/>
        </a:spcAft>
        <a:defRPr sz="2000" b="1">
          <a:solidFill>
            <a:schemeClr val="accent1"/>
          </a:solidFill>
          <a:latin typeface="Arial Narrow" pitchFamily="34" charset="0"/>
          <a:ea typeface="Arial Narrow" pitchFamily="34" charset="0"/>
          <a:cs typeface="Arial Narrow" pitchFamily="34" charset="0"/>
          <a:sym typeface="Arial" charset="0"/>
        </a:defRPr>
      </a:lvl5pPr>
      <a:lvl6pPr marL="457200" algn="r" rtl="0" fontAlgn="base">
        <a:lnSpc>
          <a:spcPct val="90000"/>
        </a:lnSpc>
        <a:spcBef>
          <a:spcPct val="0"/>
        </a:spcBef>
        <a:spcAft>
          <a:spcPct val="0"/>
        </a:spcAft>
        <a:defRPr sz="2000" b="1">
          <a:solidFill>
            <a:schemeClr val="accent1"/>
          </a:solidFill>
          <a:latin typeface="Arial Narrow" pitchFamily="34" charset="0"/>
          <a:ea typeface="Arial Narrow" pitchFamily="34" charset="0"/>
          <a:cs typeface="Arial Narrow" pitchFamily="34" charset="0"/>
          <a:sym typeface="Arial" charset="0"/>
        </a:defRPr>
      </a:lvl6pPr>
      <a:lvl7pPr marL="914400" algn="r" rtl="0" fontAlgn="base">
        <a:lnSpc>
          <a:spcPct val="90000"/>
        </a:lnSpc>
        <a:spcBef>
          <a:spcPct val="0"/>
        </a:spcBef>
        <a:spcAft>
          <a:spcPct val="0"/>
        </a:spcAft>
        <a:defRPr sz="2000" b="1">
          <a:solidFill>
            <a:schemeClr val="accent1"/>
          </a:solidFill>
          <a:latin typeface="Arial Narrow" pitchFamily="34" charset="0"/>
          <a:ea typeface="Arial Narrow" pitchFamily="34" charset="0"/>
          <a:cs typeface="Arial Narrow" pitchFamily="34" charset="0"/>
          <a:sym typeface="Arial" charset="0"/>
        </a:defRPr>
      </a:lvl7pPr>
      <a:lvl8pPr marL="1371600" algn="r" rtl="0" fontAlgn="base">
        <a:lnSpc>
          <a:spcPct val="90000"/>
        </a:lnSpc>
        <a:spcBef>
          <a:spcPct val="0"/>
        </a:spcBef>
        <a:spcAft>
          <a:spcPct val="0"/>
        </a:spcAft>
        <a:defRPr sz="2000" b="1">
          <a:solidFill>
            <a:schemeClr val="accent1"/>
          </a:solidFill>
          <a:latin typeface="Arial Narrow" pitchFamily="34" charset="0"/>
          <a:ea typeface="Arial Narrow" pitchFamily="34" charset="0"/>
          <a:cs typeface="Arial Narrow" pitchFamily="34" charset="0"/>
          <a:sym typeface="Arial" charset="0"/>
        </a:defRPr>
      </a:lvl8pPr>
      <a:lvl9pPr marL="1828800" algn="r" rtl="0" fontAlgn="base">
        <a:lnSpc>
          <a:spcPct val="90000"/>
        </a:lnSpc>
        <a:spcBef>
          <a:spcPct val="0"/>
        </a:spcBef>
        <a:spcAft>
          <a:spcPct val="0"/>
        </a:spcAft>
        <a:defRPr sz="2000" b="1">
          <a:solidFill>
            <a:schemeClr val="accent1"/>
          </a:solidFill>
          <a:latin typeface="Arial Narrow" pitchFamily="34" charset="0"/>
          <a:ea typeface="Arial Narrow" pitchFamily="34" charset="0"/>
          <a:cs typeface="Arial Narrow" pitchFamily="34" charset="0"/>
          <a:sym typeface="Arial" charset="0"/>
        </a:defRPr>
      </a:lvl9pPr>
    </p:titleStyle>
    <p:bodyStyle>
      <a:defPPr marR="0" lvl="0" algn="l" rtl="0">
        <a:lnSpc>
          <a:spcPct val="100000"/>
        </a:lnSpc>
        <a:spcBef>
          <a:spcPts val="0"/>
        </a:spcBef>
        <a:spcAft>
          <a:spcPts val="0"/>
        </a:spcAft>
      </a:defPPr>
      <a:lvl1pPr marL="266700" indent="-266700" algn="l" rtl="0" eaLnBrk="0" fontAlgn="base" hangingPunct="0">
        <a:spcBef>
          <a:spcPct val="0"/>
        </a:spcBef>
        <a:spcAft>
          <a:spcPct val="0"/>
        </a:spcAft>
        <a:buClr>
          <a:srgbClr val="00B2CB"/>
        </a:buClr>
        <a:buFont typeface="Cambria Math" pitchFamily="18" charset="0"/>
        <a:buChar char="ʘ"/>
        <a:defRPr sz="2000">
          <a:solidFill>
            <a:srgbClr val="000000"/>
          </a:solidFill>
          <a:latin typeface="+mn-lt"/>
          <a:ea typeface="Arial"/>
          <a:cs typeface="Arial"/>
          <a:sym typeface="Arial" charset="0"/>
        </a:defRPr>
      </a:lvl1pPr>
      <a:lvl2pPr marL="541338" lvl="1" indent="-204788" algn="l" rtl="0" eaLnBrk="0" fontAlgn="base" hangingPunct="0">
        <a:spcBef>
          <a:spcPct val="0"/>
        </a:spcBef>
        <a:spcAft>
          <a:spcPct val="0"/>
        </a:spcAft>
        <a:buClr>
          <a:schemeClr val="accent1"/>
        </a:buClr>
        <a:buFont typeface="Symbol" pitchFamily="18" charset="2"/>
        <a:buChar char="·"/>
        <a:defRPr>
          <a:solidFill>
            <a:srgbClr val="000000"/>
          </a:solidFill>
          <a:latin typeface="+mn-lt"/>
          <a:ea typeface="Arial"/>
          <a:cs typeface="Arial"/>
          <a:sym typeface="Arial" charset="0"/>
        </a:defRPr>
      </a:lvl2pPr>
      <a:lvl3pPr marL="808038" lvl="2" indent="-198438" algn="l" rtl="0" eaLnBrk="0" fontAlgn="base" hangingPunct="0">
        <a:spcBef>
          <a:spcPct val="0"/>
        </a:spcBef>
        <a:spcAft>
          <a:spcPct val="0"/>
        </a:spcAft>
        <a:buClr>
          <a:srgbClr val="B0006C"/>
        </a:buClr>
        <a:buFont typeface="Courier New" pitchFamily="49" charset="0"/>
        <a:buChar char="o"/>
        <a:defRPr sz="1600">
          <a:solidFill>
            <a:srgbClr val="000000"/>
          </a:solidFill>
          <a:latin typeface="+mn-lt"/>
          <a:ea typeface="Arial"/>
          <a:cs typeface="Arial"/>
          <a:sym typeface="Arial" charset="0"/>
        </a:defRPr>
      </a:lvl3pPr>
      <a:lvl4pPr marL="1165225" lvl="3" indent="-196850" algn="l" rtl="0" eaLnBrk="0" fontAlgn="base" hangingPunct="0">
        <a:spcBef>
          <a:spcPct val="0"/>
        </a:spcBef>
        <a:spcAft>
          <a:spcPct val="0"/>
        </a:spcAft>
        <a:buClr>
          <a:schemeClr val="accent2"/>
        </a:buClr>
        <a:buFont typeface="Arial" charset="0"/>
        <a:buChar char="•"/>
        <a:defRPr sz="1400">
          <a:solidFill>
            <a:srgbClr val="000000"/>
          </a:solidFill>
          <a:latin typeface="+mn-lt"/>
          <a:ea typeface="Arial"/>
          <a:cs typeface="Arial"/>
          <a:sym typeface="Arial" charset="0"/>
        </a:defRPr>
      </a:lvl4pPr>
      <a:lvl5pPr lvl="4" algn="l" rtl="0" eaLnBrk="0" fontAlgn="base" hangingPunct="0">
        <a:spcBef>
          <a:spcPct val="0"/>
        </a:spcBef>
        <a:spcAft>
          <a:spcPct val="0"/>
        </a:spcAft>
        <a:defRPr sz="1400">
          <a:solidFill>
            <a:srgbClr val="000000"/>
          </a:solidFill>
          <a:latin typeface="+mn-lt"/>
          <a:ea typeface="Arial"/>
          <a:cs typeface="Arial"/>
          <a:sym typeface="Arial" charset="0"/>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hyperlink" Target="https://cnpnet.cnp.fr/" TargetMode="Externa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2.emf"/><Relationship Id="rId1" Type="http://schemas.openxmlformats.org/officeDocument/2006/relationships/slideLayout" Target="../slideLayouts/slideLayout5.xml"/><Relationship Id="rId5" Type="http://schemas.openxmlformats.org/officeDocument/2006/relationships/image" Target="../media/image7.png"/><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25.emf"/><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image" Target="../media/image27.emf"/><Relationship Id="rId1" Type="http://schemas.openxmlformats.org/officeDocument/2006/relationships/slideLayout" Target="../slideLayouts/slideLayout5.xml"/><Relationship Id="rId5" Type="http://schemas.openxmlformats.org/officeDocument/2006/relationships/image" Target="../media/image29.png"/><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xml"/><Relationship Id="rId1" Type="http://schemas.openxmlformats.org/officeDocument/2006/relationships/slideLayout" Target="../slideLayouts/slideLayout5.xml"/><Relationship Id="rId5" Type="http://schemas.openxmlformats.org/officeDocument/2006/relationships/image" Target="../media/image32.png"/><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4"/>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127" b="127"/>
          <a:stretch>
            <a:fillRect/>
          </a:stretch>
        </p:blipFill>
        <p:spPr/>
      </p:pic>
      <p:sp>
        <p:nvSpPr>
          <p:cNvPr id="14" name="Titre 13"/>
          <p:cNvSpPr>
            <a:spLocks noGrp="1"/>
          </p:cNvSpPr>
          <p:nvPr>
            <p:ph type="ctrTitle"/>
          </p:nvPr>
        </p:nvSpPr>
        <p:spPr>
          <a:xfrm>
            <a:off x="292100" y="1347788"/>
            <a:ext cx="5826125" cy="1158875"/>
          </a:xfrm>
        </p:spPr>
        <p:txBody>
          <a:bodyPr/>
          <a:lstStyle/>
          <a:p>
            <a:pPr eaLnBrk="1" fontAlgn="auto" hangingPunct="1">
              <a:spcAft>
                <a:spcPts val="0"/>
              </a:spcAft>
              <a:defRPr/>
            </a:pPr>
            <a:r>
              <a:rPr lang="fr-FR" dirty="0" smtClean="0"/>
              <a:t>ADE EN LIGNE</a:t>
            </a:r>
            <a:br>
              <a:rPr lang="fr-FR" dirty="0" smtClean="0"/>
            </a:br>
            <a:r>
              <a:rPr lang="fr-FR" dirty="0" smtClean="0"/>
              <a:t>GUIDE CONSEILLER</a:t>
            </a:r>
            <a:endParaRPr lang="fr-FR" dirty="0"/>
          </a:p>
        </p:txBody>
      </p:sp>
      <p:sp>
        <p:nvSpPr>
          <p:cNvPr id="16" name="Espace réservé du texte 15"/>
          <p:cNvSpPr>
            <a:spLocks noGrp="1"/>
          </p:cNvSpPr>
          <p:nvPr>
            <p:ph type="body" sz="quarter" idx="10"/>
          </p:nvPr>
        </p:nvSpPr>
        <p:spPr>
          <a:xfrm>
            <a:off x="292100" y="4086354"/>
            <a:ext cx="1221530" cy="302955"/>
          </a:xfrm>
        </p:spPr>
        <p:txBody>
          <a:bodyPr rtlCol="0"/>
          <a:lstStyle/>
          <a:p>
            <a:pPr eaLnBrk="1" fontAlgn="auto" hangingPunct="1">
              <a:spcBef>
                <a:spcPts val="0"/>
              </a:spcBef>
              <a:spcAft>
                <a:spcPts val="0"/>
              </a:spcAft>
              <a:buClr>
                <a:schemeClr val="accent6"/>
              </a:buClr>
              <a:defRPr/>
            </a:pPr>
            <a:r>
              <a:rPr lang="fr-FR" dirty="0" smtClean="0">
                <a:sym typeface="Arial"/>
              </a:rPr>
              <a:t>30 mars 2018</a:t>
            </a:r>
          </a:p>
        </p:txBody>
      </p:sp>
      <p:sp>
        <p:nvSpPr>
          <p:cNvPr id="9221" name="Espace réservé du texte 19"/>
          <p:cNvSpPr>
            <a:spLocks noGrp="1"/>
          </p:cNvSpPr>
          <p:nvPr>
            <p:ph type="body" sz="quarter" idx="11"/>
          </p:nvPr>
        </p:nvSpPr>
        <p:spPr>
          <a:xfrm>
            <a:off x="292100" y="2547938"/>
            <a:ext cx="5826125" cy="738664"/>
          </a:xfrm>
        </p:spPr>
        <p:txBody>
          <a:bodyPr/>
          <a:lstStyle/>
          <a:p>
            <a:pPr eaLnBrk="1" hangingPunct="1"/>
            <a:r>
              <a:rPr lang="fr-FR" altLang="fr-FR" dirty="0" smtClean="0">
                <a:cs typeface="Arial" charset="0"/>
              </a:rPr>
              <a:t>Assurance des emprunteurs</a:t>
            </a:r>
          </a:p>
          <a:p>
            <a:pPr eaLnBrk="1" hangingPunct="1"/>
            <a:r>
              <a:rPr lang="fr-FR" altLang="fr-FR" dirty="0" smtClean="0">
                <a:cs typeface="Arial" charset="0"/>
              </a:rPr>
              <a:t>Adhésion au contrat groupe CNP/NA sur internet</a:t>
            </a:r>
          </a:p>
        </p:txBody>
      </p:sp>
      <p:pic>
        <p:nvPicPr>
          <p:cNvPr id="6" name="Image 5"/>
          <p:cNvPicPr>
            <a:picLocks noChangeAspect="1"/>
          </p:cNvPicPr>
          <p:nvPr/>
        </p:nvPicPr>
        <p:blipFill rotWithShape="1">
          <a:blip r:embed="rId3" cstate="print">
            <a:extLst>
              <a:ext uri="{28A0092B-C50C-407E-A947-70E740481C1C}">
                <a14:useLocalDpi xmlns:a14="http://schemas.microsoft.com/office/drawing/2010/main" val="0"/>
              </a:ext>
            </a:extLst>
          </a:blip>
          <a:srcRect l="26230" t="9847" r="22888" b="40767"/>
          <a:stretch/>
        </p:blipFill>
        <p:spPr>
          <a:xfrm>
            <a:off x="6948264" y="2499742"/>
            <a:ext cx="1368152" cy="1301799"/>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itre 81"/>
          <p:cNvSpPr>
            <a:spLocks noGrp="1"/>
          </p:cNvSpPr>
          <p:nvPr>
            <p:ph type="title"/>
          </p:nvPr>
        </p:nvSpPr>
        <p:spPr>
          <a:xfrm>
            <a:off x="250825" y="447675"/>
            <a:ext cx="1944688" cy="1155700"/>
          </a:xfrm>
        </p:spPr>
        <p:txBody>
          <a:bodyPr/>
          <a:lstStyle/>
          <a:p>
            <a:pPr eaLnBrk="1" fontAlgn="auto" hangingPunct="1">
              <a:spcBef>
                <a:spcPts val="0"/>
              </a:spcBef>
              <a:spcAft>
                <a:spcPts val="0"/>
              </a:spcAft>
              <a:defRPr/>
            </a:pPr>
            <a:r>
              <a:rPr lang="fr-FR" dirty="0" smtClean="0">
                <a:cs typeface="Arial"/>
                <a:sym typeface="Arial"/>
              </a:rPr>
              <a:t>Un nouveau service pour vos clients</a:t>
            </a:r>
            <a:endParaRPr lang="fr-FR" dirty="0">
              <a:cs typeface="Arial"/>
              <a:sym typeface="Arial"/>
            </a:endParaRPr>
          </a:p>
        </p:txBody>
      </p:sp>
      <p:sp>
        <p:nvSpPr>
          <p:cNvPr id="12291" name="Espace réservé du contenu 10"/>
          <p:cNvSpPr>
            <a:spLocks noGrp="1"/>
          </p:cNvSpPr>
          <p:nvPr>
            <p:ph idx="1"/>
          </p:nvPr>
        </p:nvSpPr>
        <p:spPr>
          <a:xfrm>
            <a:off x="2627313" y="340072"/>
            <a:ext cx="6337300" cy="4679950"/>
          </a:xfrm>
        </p:spPr>
        <p:txBody>
          <a:bodyPr>
            <a:noAutofit/>
          </a:bodyPr>
          <a:lstStyle/>
          <a:p>
            <a:pPr>
              <a:defRPr/>
            </a:pPr>
            <a:r>
              <a:rPr lang="fr-FR" altLang="fr-FR" dirty="0" smtClean="0">
                <a:cs typeface="Arial" charset="0"/>
              </a:rPr>
              <a:t>Le client réalise </a:t>
            </a:r>
            <a:r>
              <a:rPr lang="fr-FR" altLang="fr-FR" dirty="0">
                <a:cs typeface="Arial" charset="0"/>
              </a:rPr>
              <a:t>ses formalités </a:t>
            </a:r>
            <a:r>
              <a:rPr lang="fr-FR" altLang="fr-FR" dirty="0" smtClean="0">
                <a:cs typeface="Arial" charset="0"/>
              </a:rPr>
              <a:t>ADE </a:t>
            </a:r>
            <a:r>
              <a:rPr lang="fr-FR" altLang="fr-FR" dirty="0">
                <a:cs typeface="Arial" charset="0"/>
              </a:rPr>
              <a:t>à distance sur internet (PC ou tablette) : </a:t>
            </a:r>
            <a:r>
              <a:rPr lang="fr-FR" altLang="fr-FR" dirty="0" smtClean="0">
                <a:cs typeface="Arial" charset="0"/>
              </a:rPr>
              <a:t>il complète </a:t>
            </a:r>
            <a:r>
              <a:rPr lang="fr-FR" altLang="fr-FR" dirty="0">
                <a:cs typeface="Arial" charset="0"/>
              </a:rPr>
              <a:t>son Questionnaire de Santé (</a:t>
            </a:r>
            <a:r>
              <a:rPr lang="fr-FR" altLang="fr-FR" dirty="0" smtClean="0">
                <a:cs typeface="Arial" charset="0"/>
              </a:rPr>
              <a:t>QS), le signe </a:t>
            </a:r>
            <a:r>
              <a:rPr lang="fr-FR" altLang="fr-FR" dirty="0">
                <a:cs typeface="Arial" charset="0"/>
              </a:rPr>
              <a:t>et </a:t>
            </a:r>
            <a:r>
              <a:rPr lang="fr-FR" altLang="fr-FR" dirty="0" smtClean="0">
                <a:cs typeface="Arial" charset="0"/>
              </a:rPr>
              <a:t>signe </a:t>
            </a:r>
            <a:r>
              <a:rPr lang="fr-FR" altLang="fr-FR" dirty="0">
                <a:cs typeface="Arial" charset="0"/>
              </a:rPr>
              <a:t>le bulletin </a:t>
            </a:r>
            <a:r>
              <a:rPr lang="fr-FR" altLang="fr-FR" dirty="0" smtClean="0">
                <a:cs typeface="Arial" charset="0"/>
              </a:rPr>
              <a:t>d’adhésion. Toutes les conventions du contrat groupe CNP/NA sont concernées (sauf </a:t>
            </a:r>
            <a:r>
              <a:rPr lang="fr-FR" altLang="fr-FR" dirty="0" err="1" smtClean="0">
                <a:cs typeface="Arial" charset="0"/>
              </a:rPr>
              <a:t>Magfi</a:t>
            </a:r>
            <a:r>
              <a:rPr lang="fr-FR" altLang="fr-FR" dirty="0" smtClean="0">
                <a:cs typeface="Arial" charset="0"/>
              </a:rPr>
              <a:t> et </a:t>
            </a:r>
            <a:r>
              <a:rPr lang="fr-FR" altLang="fr-FR" dirty="0" err="1" smtClean="0">
                <a:cs typeface="Arial" charset="0"/>
              </a:rPr>
              <a:t>Assurisques</a:t>
            </a:r>
            <a:r>
              <a:rPr lang="fr-FR" altLang="fr-FR" dirty="0" smtClean="0">
                <a:cs typeface="Arial" charset="0"/>
              </a:rPr>
              <a:t>)</a:t>
            </a:r>
          </a:p>
          <a:p>
            <a:pPr>
              <a:defRPr/>
            </a:pPr>
            <a:endParaRPr lang="fr-FR" altLang="fr-FR" dirty="0" smtClean="0">
              <a:cs typeface="Arial" charset="0"/>
            </a:endParaRPr>
          </a:p>
          <a:p>
            <a:pPr>
              <a:defRPr/>
            </a:pPr>
            <a:r>
              <a:rPr lang="fr-FR" altLang="fr-FR" dirty="0" smtClean="0">
                <a:cs typeface="Arial" charset="0"/>
              </a:rPr>
              <a:t>Le service est accessible en 24/7</a:t>
            </a:r>
          </a:p>
          <a:p>
            <a:pPr>
              <a:defRPr/>
            </a:pPr>
            <a:endParaRPr lang="fr-FR" altLang="fr-FR" dirty="0" smtClean="0">
              <a:cs typeface="Arial" charset="0"/>
            </a:endParaRPr>
          </a:p>
          <a:p>
            <a:pPr>
              <a:defRPr/>
            </a:pPr>
            <a:r>
              <a:rPr lang="fr-FR" altLang="fr-FR" dirty="0" smtClean="0">
                <a:cs typeface="Arial" charset="0"/>
              </a:rPr>
              <a:t>Le parcours crédit / ADE devient plus fluide</a:t>
            </a:r>
          </a:p>
          <a:p>
            <a:pPr>
              <a:defRPr/>
            </a:pPr>
            <a:endParaRPr lang="fr-FR" altLang="fr-FR" dirty="0" smtClean="0">
              <a:cs typeface="Arial" charset="0"/>
            </a:endParaRPr>
          </a:p>
          <a:p>
            <a:pPr>
              <a:defRPr/>
            </a:pPr>
            <a:r>
              <a:rPr lang="fr-FR" altLang="fr-FR" dirty="0" smtClean="0">
                <a:cs typeface="Arial" charset="0"/>
              </a:rPr>
              <a:t>La confidentialité de cette opération d’assurance est renforcée : plus de questionnaire de santé dans les dossiers de crédit</a:t>
            </a:r>
          </a:p>
        </p:txBody>
      </p:sp>
      <p:sp>
        <p:nvSpPr>
          <p:cNvPr id="84" name="Espace réservé du texte 83"/>
          <p:cNvSpPr>
            <a:spLocks noGrp="1"/>
          </p:cNvSpPr>
          <p:nvPr>
            <p:ph type="body" sz="quarter" idx="12"/>
          </p:nvPr>
        </p:nvSpPr>
        <p:spPr>
          <a:xfrm>
            <a:off x="250825" y="1697038"/>
            <a:ext cx="1944688" cy="1306512"/>
          </a:xfrm>
        </p:spPr>
        <p:txBody>
          <a:bodyPr rtlCol="0"/>
          <a:lstStyle/>
          <a:p>
            <a:pPr eaLnBrk="1" fontAlgn="auto" hangingPunct="1">
              <a:spcBef>
                <a:spcPts val="0"/>
              </a:spcBef>
              <a:spcAft>
                <a:spcPts val="0"/>
              </a:spcAft>
              <a:buClr>
                <a:schemeClr val="accent6"/>
              </a:buClr>
              <a:defRPr/>
            </a:pPr>
            <a:r>
              <a:rPr lang="fr-FR" dirty="0" smtClean="0">
                <a:sym typeface="Arial"/>
              </a:rPr>
              <a:t>L’assurance Des Emprunteurs (ADE) en ligne </a:t>
            </a:r>
            <a:endParaRPr lang="fr-FR" dirty="0">
              <a:sym typeface="Aria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itre 81"/>
          <p:cNvSpPr>
            <a:spLocks noGrp="1"/>
          </p:cNvSpPr>
          <p:nvPr>
            <p:ph type="title"/>
          </p:nvPr>
        </p:nvSpPr>
        <p:spPr>
          <a:xfrm>
            <a:off x="179388" y="447675"/>
            <a:ext cx="2016125" cy="1155700"/>
          </a:xfrm>
        </p:spPr>
        <p:txBody>
          <a:bodyPr/>
          <a:lstStyle/>
          <a:p>
            <a:pPr eaLnBrk="1" fontAlgn="auto" hangingPunct="1">
              <a:spcBef>
                <a:spcPts val="0"/>
              </a:spcBef>
              <a:spcAft>
                <a:spcPts val="0"/>
              </a:spcAft>
              <a:defRPr/>
            </a:pPr>
            <a:r>
              <a:rPr lang="fr-FR" dirty="0" smtClean="0">
                <a:cs typeface="Arial"/>
                <a:sym typeface="Arial"/>
              </a:rPr>
              <a:t>Bonnes pratiques</a:t>
            </a:r>
            <a:endParaRPr lang="fr-FR" dirty="0">
              <a:cs typeface="Arial"/>
              <a:sym typeface="Arial"/>
            </a:endParaRPr>
          </a:p>
        </p:txBody>
      </p:sp>
      <p:sp>
        <p:nvSpPr>
          <p:cNvPr id="13315" name="Espace réservé du contenu 10"/>
          <p:cNvSpPr>
            <a:spLocks noGrp="1"/>
          </p:cNvSpPr>
          <p:nvPr>
            <p:ph idx="1"/>
          </p:nvPr>
        </p:nvSpPr>
        <p:spPr>
          <a:xfrm>
            <a:off x="2627313" y="195263"/>
            <a:ext cx="6337300" cy="4608512"/>
          </a:xfrm>
        </p:spPr>
        <p:txBody>
          <a:bodyPr>
            <a:normAutofit/>
          </a:bodyPr>
          <a:lstStyle/>
          <a:p>
            <a:pPr eaLnBrk="1" hangingPunct="1">
              <a:lnSpc>
                <a:spcPct val="90000"/>
              </a:lnSpc>
            </a:pPr>
            <a:r>
              <a:rPr lang="fr-FR" altLang="fr-FR" sz="1800" dirty="0" smtClean="0">
                <a:cs typeface="Arial" charset="0"/>
              </a:rPr>
              <a:t>Equipement client recommandé : PC ou tablette</a:t>
            </a:r>
          </a:p>
          <a:p>
            <a:pPr eaLnBrk="1" hangingPunct="1">
              <a:lnSpc>
                <a:spcPct val="90000"/>
              </a:lnSpc>
            </a:pPr>
            <a:endParaRPr lang="fr-FR" altLang="fr-FR" sz="1800" dirty="0">
              <a:cs typeface="Arial" charset="0"/>
            </a:endParaRPr>
          </a:p>
          <a:p>
            <a:pPr eaLnBrk="1" hangingPunct="1">
              <a:lnSpc>
                <a:spcPct val="90000"/>
              </a:lnSpc>
            </a:pPr>
            <a:r>
              <a:rPr lang="fr-FR" altLang="fr-FR" sz="1800" dirty="0" smtClean="0">
                <a:cs typeface="Arial" charset="0"/>
              </a:rPr>
              <a:t>Moyens de contacts</a:t>
            </a:r>
          </a:p>
          <a:p>
            <a:pPr lvl="1" eaLnBrk="1" hangingPunct="1">
              <a:lnSpc>
                <a:spcPct val="90000"/>
              </a:lnSpc>
            </a:pPr>
            <a:r>
              <a:rPr lang="fr-FR" altLang="fr-FR" sz="1600" dirty="0" smtClean="0">
                <a:cs typeface="Arial" charset="0"/>
              </a:rPr>
              <a:t>Le client / candidat à l’assurance doit disposer d’un n° de mobile et d’une adresse mail personnelle</a:t>
            </a:r>
          </a:p>
          <a:p>
            <a:pPr lvl="1" eaLnBrk="1" hangingPunct="1">
              <a:lnSpc>
                <a:spcPct val="90000"/>
              </a:lnSpc>
            </a:pPr>
            <a:r>
              <a:rPr lang="fr-FR" altLang="fr-FR" sz="1600" dirty="0" smtClean="0">
                <a:cs typeface="Arial" charset="0"/>
              </a:rPr>
              <a:t>Dans le cas de </a:t>
            </a:r>
            <a:r>
              <a:rPr lang="fr-FR" altLang="fr-FR" sz="1600" dirty="0" err="1" smtClean="0">
                <a:cs typeface="Arial" charset="0"/>
              </a:rPr>
              <a:t>coemprunteurs</a:t>
            </a:r>
            <a:r>
              <a:rPr lang="fr-FR" altLang="fr-FR" sz="1600" dirty="0" smtClean="0">
                <a:cs typeface="Arial" charset="0"/>
              </a:rPr>
              <a:t> / </a:t>
            </a:r>
            <a:r>
              <a:rPr lang="fr-FR" altLang="fr-FR" sz="1600" dirty="0" err="1" smtClean="0">
                <a:cs typeface="Arial" charset="0"/>
              </a:rPr>
              <a:t>coassurés</a:t>
            </a:r>
            <a:r>
              <a:rPr lang="fr-FR" altLang="fr-FR" sz="1600" dirty="0" smtClean="0">
                <a:cs typeface="Arial" charset="0"/>
              </a:rPr>
              <a:t>, chacun doit disposer d’un n° de mobile et d’une adresse mail propre et distinct</a:t>
            </a:r>
          </a:p>
          <a:p>
            <a:pPr lvl="1" eaLnBrk="1" hangingPunct="1">
              <a:lnSpc>
                <a:spcPct val="90000"/>
              </a:lnSpc>
            </a:pPr>
            <a:endParaRPr lang="fr-FR" altLang="fr-FR" sz="1600" dirty="0" smtClean="0">
              <a:cs typeface="Arial" charset="0"/>
            </a:endParaRPr>
          </a:p>
          <a:p>
            <a:pPr eaLnBrk="1" hangingPunct="1">
              <a:lnSpc>
                <a:spcPct val="90000"/>
              </a:lnSpc>
            </a:pPr>
            <a:r>
              <a:rPr lang="fr-FR" altLang="fr-FR" sz="1800" dirty="0" smtClean="0">
                <a:cs typeface="Arial" charset="0"/>
              </a:rPr>
              <a:t>Situations commerciales adaptées</a:t>
            </a:r>
          </a:p>
          <a:p>
            <a:pPr lvl="1" eaLnBrk="1" hangingPunct="1">
              <a:lnSpc>
                <a:spcPct val="90000"/>
              </a:lnSpc>
            </a:pPr>
            <a:r>
              <a:rPr lang="fr-FR" altLang="fr-FR" sz="1600" dirty="0" smtClean="0">
                <a:cs typeface="Arial" charset="0"/>
              </a:rPr>
              <a:t>Vente à distance (téléphone), notamment pour les e-agences ‘Mon Banquier en Ligne’</a:t>
            </a:r>
          </a:p>
          <a:p>
            <a:pPr lvl="1" eaLnBrk="1" hangingPunct="1">
              <a:lnSpc>
                <a:spcPct val="90000"/>
              </a:lnSpc>
            </a:pPr>
            <a:r>
              <a:rPr lang="fr-FR" altLang="fr-FR" sz="1600" dirty="0" smtClean="0">
                <a:cs typeface="Arial" charset="0"/>
              </a:rPr>
              <a:t>Vente en face-à-face pour les clients appétant et équipés des moyens de contacts adéquats</a:t>
            </a:r>
          </a:p>
          <a:p>
            <a:pPr lvl="1" eaLnBrk="1" hangingPunct="1">
              <a:lnSpc>
                <a:spcPct val="90000"/>
              </a:lnSpc>
            </a:pPr>
            <a:r>
              <a:rPr lang="fr-FR" altLang="fr-FR" sz="1600" dirty="0" smtClean="0">
                <a:cs typeface="Arial" charset="0"/>
              </a:rPr>
              <a:t>A noter que chaque assuré d’un même dossier de financement peut choisir une modalité d’adhésion ADE différente : ex. en ligne pour l’un, papier ou saisie écran pour l’autre</a:t>
            </a:r>
          </a:p>
          <a:p>
            <a:pPr lvl="1" eaLnBrk="1" hangingPunct="1">
              <a:lnSpc>
                <a:spcPct val="90000"/>
              </a:lnSpc>
            </a:pPr>
            <a:endParaRPr lang="fr-FR" altLang="fr-FR" sz="1600" dirty="0" smtClean="0">
              <a:cs typeface="Arial" charset="0"/>
              <a:sym typeface="Wingdings" pitchFamily="2" charset="2"/>
            </a:endParaRPr>
          </a:p>
        </p:txBody>
      </p:sp>
      <p:sp>
        <p:nvSpPr>
          <p:cNvPr id="84" name="Espace réservé du texte 83"/>
          <p:cNvSpPr>
            <a:spLocks noGrp="1"/>
          </p:cNvSpPr>
          <p:nvPr>
            <p:ph type="body" sz="quarter" idx="12"/>
          </p:nvPr>
        </p:nvSpPr>
        <p:spPr>
          <a:xfrm>
            <a:off x="250825" y="1697038"/>
            <a:ext cx="1944688" cy="1306512"/>
          </a:xfrm>
        </p:spPr>
        <p:txBody>
          <a:bodyPr rtlCol="0"/>
          <a:lstStyle/>
          <a:p>
            <a:pPr eaLnBrk="1" fontAlgn="auto" hangingPunct="1">
              <a:spcBef>
                <a:spcPts val="0"/>
              </a:spcBef>
              <a:spcAft>
                <a:spcPts val="0"/>
              </a:spcAft>
              <a:buClr>
                <a:schemeClr val="accent6"/>
              </a:buClr>
              <a:defRPr/>
            </a:pPr>
            <a:r>
              <a:rPr lang="fr-FR" dirty="0" smtClean="0">
                <a:sym typeface="Arial"/>
              </a:rPr>
              <a:t>A quels clients et dans quelles situations proposer l’ADE en ligne ?</a:t>
            </a:r>
            <a:endParaRPr lang="fr-FR" dirty="0">
              <a:sym typeface="Aria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itre 81"/>
          <p:cNvSpPr>
            <a:spLocks noGrp="1"/>
          </p:cNvSpPr>
          <p:nvPr>
            <p:ph type="title"/>
          </p:nvPr>
        </p:nvSpPr>
        <p:spPr>
          <a:xfrm>
            <a:off x="179388" y="447675"/>
            <a:ext cx="2016125" cy="1155700"/>
          </a:xfrm>
        </p:spPr>
        <p:txBody>
          <a:bodyPr/>
          <a:lstStyle/>
          <a:p>
            <a:pPr eaLnBrk="1" fontAlgn="auto" hangingPunct="1">
              <a:spcBef>
                <a:spcPts val="0"/>
              </a:spcBef>
              <a:spcAft>
                <a:spcPts val="0"/>
              </a:spcAft>
              <a:defRPr/>
            </a:pPr>
            <a:r>
              <a:rPr lang="fr-FR" dirty="0" smtClean="0">
                <a:cs typeface="Arial"/>
                <a:sym typeface="Arial"/>
              </a:rPr>
              <a:t>COMMENT ça marche ?</a:t>
            </a:r>
            <a:endParaRPr lang="fr-FR" dirty="0">
              <a:cs typeface="Arial"/>
              <a:sym typeface="Arial"/>
            </a:endParaRPr>
          </a:p>
        </p:txBody>
      </p:sp>
      <p:sp>
        <p:nvSpPr>
          <p:cNvPr id="84" name="Espace réservé du texte 83"/>
          <p:cNvSpPr>
            <a:spLocks noGrp="1"/>
          </p:cNvSpPr>
          <p:nvPr>
            <p:ph type="body" sz="quarter" idx="12"/>
          </p:nvPr>
        </p:nvSpPr>
        <p:spPr>
          <a:xfrm>
            <a:off x="827583" y="1697038"/>
            <a:ext cx="1367929" cy="370656"/>
          </a:xfrm>
        </p:spPr>
        <p:txBody>
          <a:bodyPr rtlCol="0"/>
          <a:lstStyle/>
          <a:p>
            <a:pPr eaLnBrk="1" fontAlgn="auto" hangingPunct="1">
              <a:spcBef>
                <a:spcPts val="0"/>
              </a:spcBef>
              <a:spcAft>
                <a:spcPts val="0"/>
              </a:spcAft>
              <a:buClr>
                <a:schemeClr val="accent6"/>
              </a:buClr>
              <a:defRPr/>
            </a:pPr>
            <a:r>
              <a:rPr lang="fr-FR" dirty="0" smtClean="0">
                <a:sym typeface="Arial"/>
              </a:rPr>
              <a:t>3 étapes</a:t>
            </a:r>
            <a:endParaRPr lang="fr-FR" dirty="0">
              <a:sym typeface="Arial"/>
            </a:endParaRPr>
          </a:p>
        </p:txBody>
      </p:sp>
      <p:pic>
        <p:nvPicPr>
          <p:cNvPr id="3379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9882" y="1131590"/>
            <a:ext cx="6605811" cy="33848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Ellipse 8"/>
          <p:cNvSpPr/>
          <p:nvPr/>
        </p:nvSpPr>
        <p:spPr>
          <a:xfrm>
            <a:off x="2627313" y="1653902"/>
            <a:ext cx="287337" cy="287337"/>
          </a:xfrm>
          <a:prstGeom prst="ellipse">
            <a:avLst/>
          </a:prstGeom>
          <a:solidFill>
            <a:schemeClr val="accent1">
              <a:alpha val="4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200" b="1" dirty="0"/>
              <a:t>1</a:t>
            </a:r>
          </a:p>
        </p:txBody>
      </p:sp>
      <p:sp>
        <p:nvSpPr>
          <p:cNvPr id="10" name="Ellipse 9"/>
          <p:cNvSpPr/>
          <p:nvPr/>
        </p:nvSpPr>
        <p:spPr>
          <a:xfrm>
            <a:off x="2627313" y="2517502"/>
            <a:ext cx="287337" cy="288925"/>
          </a:xfrm>
          <a:prstGeom prst="ellipse">
            <a:avLst/>
          </a:prstGeom>
          <a:solidFill>
            <a:schemeClr val="accent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200" b="1" dirty="0"/>
              <a:t>2</a:t>
            </a:r>
          </a:p>
        </p:txBody>
      </p:sp>
      <p:sp>
        <p:nvSpPr>
          <p:cNvPr id="11" name="Ellipse 10"/>
          <p:cNvSpPr/>
          <p:nvPr/>
        </p:nvSpPr>
        <p:spPr>
          <a:xfrm>
            <a:off x="2627313" y="3939902"/>
            <a:ext cx="287337" cy="28892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200" b="1" dirty="0"/>
              <a:t>3</a:t>
            </a:r>
          </a:p>
        </p:txBody>
      </p:sp>
      <p:sp>
        <p:nvSpPr>
          <p:cNvPr id="8" name="Ellipse 7"/>
          <p:cNvSpPr/>
          <p:nvPr/>
        </p:nvSpPr>
        <p:spPr>
          <a:xfrm>
            <a:off x="467544" y="2314762"/>
            <a:ext cx="287337" cy="287337"/>
          </a:xfrm>
          <a:prstGeom prst="ellipse">
            <a:avLst/>
          </a:prstGeom>
          <a:solidFill>
            <a:schemeClr val="accent1">
              <a:alpha val="4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200" b="1" dirty="0"/>
              <a:t>1</a:t>
            </a:r>
          </a:p>
        </p:txBody>
      </p:sp>
      <p:sp>
        <p:nvSpPr>
          <p:cNvPr id="12" name="Espace réservé du texte 83"/>
          <p:cNvSpPr txBox="1">
            <a:spLocks/>
          </p:cNvSpPr>
          <p:nvPr/>
        </p:nvSpPr>
        <p:spPr bwMode="auto">
          <a:xfrm>
            <a:off x="823672" y="2273102"/>
            <a:ext cx="1367929" cy="370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ctr" anchorCtr="0" compatLnSpc="1">
            <a:prstTxWarp prst="textNoShape">
              <a:avLst/>
            </a:prstTxWarp>
            <a:normAutofit/>
          </a:bodyPr>
          <a:lstStyle>
            <a:defPPr marR="0" lvl="0" algn="l" rtl="0">
              <a:lnSpc>
                <a:spcPct val="100000"/>
              </a:lnSpc>
              <a:spcBef>
                <a:spcPts val="0"/>
              </a:spcBef>
              <a:spcAft>
                <a:spcPts val="0"/>
              </a:spcAft>
            </a:defPPr>
            <a:lvl1pPr marL="0" indent="0" algn="r" rtl="0" eaLnBrk="0" fontAlgn="base" hangingPunct="0">
              <a:spcBef>
                <a:spcPct val="0"/>
              </a:spcBef>
              <a:spcAft>
                <a:spcPct val="0"/>
              </a:spcAft>
              <a:buClr>
                <a:srgbClr val="00B2CB"/>
              </a:buClr>
              <a:buFont typeface="Cambria Math" pitchFamily="18" charset="0"/>
              <a:buNone/>
              <a:defRPr sz="1600" b="0" i="1" baseline="0">
                <a:solidFill>
                  <a:schemeClr val="accent2">
                    <a:lumMod val="75000"/>
                  </a:schemeClr>
                </a:solidFill>
                <a:latin typeface="+mn-lt"/>
                <a:ea typeface="Arial"/>
                <a:cs typeface="Arial"/>
                <a:sym typeface="Arial" charset="0"/>
              </a:defRPr>
            </a:lvl1pPr>
            <a:lvl2pPr marL="457200" lvl="1" indent="0" algn="l" rtl="0" eaLnBrk="0" fontAlgn="base" hangingPunct="0">
              <a:spcBef>
                <a:spcPct val="0"/>
              </a:spcBef>
              <a:spcAft>
                <a:spcPct val="0"/>
              </a:spcAft>
              <a:buClr>
                <a:schemeClr val="accent1"/>
              </a:buClr>
              <a:buFont typeface="Symbol" pitchFamily="18" charset="2"/>
              <a:buNone/>
              <a:defRPr sz="1200" b="0">
                <a:solidFill>
                  <a:schemeClr val="bg1"/>
                </a:solidFill>
                <a:latin typeface="+mn-lt"/>
                <a:ea typeface="Arial"/>
                <a:cs typeface="Arial"/>
                <a:sym typeface="Arial" charset="0"/>
              </a:defRPr>
            </a:lvl2pPr>
            <a:lvl3pPr marL="914400" lvl="2" indent="0" algn="l" rtl="0" eaLnBrk="0" fontAlgn="base" hangingPunct="0">
              <a:spcBef>
                <a:spcPct val="0"/>
              </a:spcBef>
              <a:spcAft>
                <a:spcPct val="0"/>
              </a:spcAft>
              <a:buClr>
                <a:srgbClr val="B0006C"/>
              </a:buClr>
              <a:buFont typeface="Courier New" pitchFamily="49" charset="0"/>
              <a:buNone/>
              <a:defRPr sz="1200" b="0">
                <a:solidFill>
                  <a:schemeClr val="bg1"/>
                </a:solidFill>
                <a:latin typeface="+mn-lt"/>
                <a:ea typeface="Arial"/>
                <a:cs typeface="Arial"/>
                <a:sym typeface="Arial" charset="0"/>
              </a:defRPr>
            </a:lvl3pPr>
            <a:lvl4pPr marL="1371600" lvl="3" indent="0" algn="l" rtl="0" eaLnBrk="0" fontAlgn="base" hangingPunct="0">
              <a:spcBef>
                <a:spcPct val="0"/>
              </a:spcBef>
              <a:spcAft>
                <a:spcPct val="0"/>
              </a:spcAft>
              <a:buClr>
                <a:schemeClr val="accent2"/>
              </a:buClr>
              <a:buFont typeface="Arial" charset="0"/>
              <a:buNone/>
              <a:defRPr sz="1200" b="0">
                <a:solidFill>
                  <a:schemeClr val="bg1"/>
                </a:solidFill>
                <a:latin typeface="+mn-lt"/>
                <a:ea typeface="Arial"/>
                <a:cs typeface="Arial"/>
                <a:sym typeface="Arial" charset="0"/>
              </a:defRPr>
            </a:lvl4pPr>
            <a:lvl5pPr marL="1828800" lvl="4" indent="0" algn="l" rtl="0" eaLnBrk="0" fontAlgn="base" hangingPunct="0">
              <a:spcBef>
                <a:spcPct val="0"/>
              </a:spcBef>
              <a:spcAft>
                <a:spcPct val="0"/>
              </a:spcAft>
              <a:buNone/>
              <a:defRPr sz="1200" b="0">
                <a:solidFill>
                  <a:schemeClr val="bg1"/>
                </a:solidFill>
                <a:latin typeface="+mn-lt"/>
                <a:ea typeface="Arial"/>
                <a:cs typeface="Arial"/>
                <a:sym typeface="Arial" charset="0"/>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algn="l" eaLnBrk="1" fontAlgn="auto" hangingPunct="1">
              <a:spcBef>
                <a:spcPts val="0"/>
              </a:spcBef>
              <a:spcAft>
                <a:spcPts val="0"/>
              </a:spcAft>
              <a:buClr>
                <a:schemeClr val="accent6"/>
              </a:buClr>
              <a:defRPr/>
            </a:pPr>
            <a:r>
              <a:rPr lang="fr-FR" i="0" kern="0" dirty="0" smtClean="0">
                <a:sym typeface="Arial"/>
              </a:rPr>
              <a:t>Départ agence</a:t>
            </a:r>
            <a:endParaRPr lang="fr-FR" i="0" kern="0" dirty="0">
              <a:sym typeface="Arial"/>
            </a:endParaRPr>
          </a:p>
        </p:txBody>
      </p:sp>
      <p:sp>
        <p:nvSpPr>
          <p:cNvPr id="13" name="Ellipse 12"/>
          <p:cNvSpPr/>
          <p:nvPr/>
        </p:nvSpPr>
        <p:spPr>
          <a:xfrm>
            <a:off x="467543" y="2722307"/>
            <a:ext cx="287337" cy="287337"/>
          </a:xfrm>
          <a:prstGeom prst="ellipse">
            <a:avLst/>
          </a:prstGeom>
          <a:solidFill>
            <a:schemeClr val="accent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200" b="1" dirty="0" smtClean="0"/>
              <a:t>2</a:t>
            </a:r>
            <a:endParaRPr lang="fr-FR" sz="1200" b="1" dirty="0"/>
          </a:p>
        </p:txBody>
      </p:sp>
      <p:sp>
        <p:nvSpPr>
          <p:cNvPr id="14" name="Espace réservé du texte 83"/>
          <p:cNvSpPr txBox="1">
            <a:spLocks/>
          </p:cNvSpPr>
          <p:nvPr/>
        </p:nvSpPr>
        <p:spPr bwMode="auto">
          <a:xfrm>
            <a:off x="823671" y="2680647"/>
            <a:ext cx="1367929" cy="370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ctr" anchorCtr="0" compatLnSpc="1">
            <a:prstTxWarp prst="textNoShape">
              <a:avLst/>
            </a:prstTxWarp>
            <a:normAutofit/>
          </a:bodyPr>
          <a:lstStyle>
            <a:defPPr marR="0" lvl="0" algn="l" rtl="0">
              <a:lnSpc>
                <a:spcPct val="100000"/>
              </a:lnSpc>
              <a:spcBef>
                <a:spcPts val="0"/>
              </a:spcBef>
              <a:spcAft>
                <a:spcPts val="0"/>
              </a:spcAft>
            </a:defPPr>
            <a:lvl1pPr marL="0" indent="0" algn="r" rtl="0" eaLnBrk="0" fontAlgn="base" hangingPunct="0">
              <a:spcBef>
                <a:spcPct val="0"/>
              </a:spcBef>
              <a:spcAft>
                <a:spcPct val="0"/>
              </a:spcAft>
              <a:buClr>
                <a:srgbClr val="00B2CB"/>
              </a:buClr>
              <a:buFont typeface="Cambria Math" pitchFamily="18" charset="0"/>
              <a:buNone/>
              <a:defRPr sz="1600" b="0" i="1" baseline="0">
                <a:solidFill>
                  <a:schemeClr val="accent2">
                    <a:lumMod val="75000"/>
                  </a:schemeClr>
                </a:solidFill>
                <a:latin typeface="+mn-lt"/>
                <a:ea typeface="Arial"/>
                <a:cs typeface="Arial"/>
                <a:sym typeface="Arial" charset="0"/>
              </a:defRPr>
            </a:lvl1pPr>
            <a:lvl2pPr marL="457200" lvl="1" indent="0" algn="l" rtl="0" eaLnBrk="0" fontAlgn="base" hangingPunct="0">
              <a:spcBef>
                <a:spcPct val="0"/>
              </a:spcBef>
              <a:spcAft>
                <a:spcPct val="0"/>
              </a:spcAft>
              <a:buClr>
                <a:schemeClr val="accent1"/>
              </a:buClr>
              <a:buFont typeface="Symbol" pitchFamily="18" charset="2"/>
              <a:buNone/>
              <a:defRPr sz="1200" b="0">
                <a:solidFill>
                  <a:schemeClr val="bg1"/>
                </a:solidFill>
                <a:latin typeface="+mn-lt"/>
                <a:ea typeface="Arial"/>
                <a:cs typeface="Arial"/>
                <a:sym typeface="Arial" charset="0"/>
              </a:defRPr>
            </a:lvl2pPr>
            <a:lvl3pPr marL="914400" lvl="2" indent="0" algn="l" rtl="0" eaLnBrk="0" fontAlgn="base" hangingPunct="0">
              <a:spcBef>
                <a:spcPct val="0"/>
              </a:spcBef>
              <a:spcAft>
                <a:spcPct val="0"/>
              </a:spcAft>
              <a:buClr>
                <a:srgbClr val="B0006C"/>
              </a:buClr>
              <a:buFont typeface="Courier New" pitchFamily="49" charset="0"/>
              <a:buNone/>
              <a:defRPr sz="1200" b="0">
                <a:solidFill>
                  <a:schemeClr val="bg1"/>
                </a:solidFill>
                <a:latin typeface="+mn-lt"/>
                <a:ea typeface="Arial"/>
                <a:cs typeface="Arial"/>
                <a:sym typeface="Arial" charset="0"/>
              </a:defRPr>
            </a:lvl3pPr>
            <a:lvl4pPr marL="1371600" lvl="3" indent="0" algn="l" rtl="0" eaLnBrk="0" fontAlgn="base" hangingPunct="0">
              <a:spcBef>
                <a:spcPct val="0"/>
              </a:spcBef>
              <a:spcAft>
                <a:spcPct val="0"/>
              </a:spcAft>
              <a:buClr>
                <a:schemeClr val="accent2"/>
              </a:buClr>
              <a:buFont typeface="Arial" charset="0"/>
              <a:buNone/>
              <a:defRPr sz="1200" b="0">
                <a:solidFill>
                  <a:schemeClr val="bg1"/>
                </a:solidFill>
                <a:latin typeface="+mn-lt"/>
                <a:ea typeface="Arial"/>
                <a:cs typeface="Arial"/>
                <a:sym typeface="Arial" charset="0"/>
              </a:defRPr>
            </a:lvl4pPr>
            <a:lvl5pPr marL="1828800" lvl="4" indent="0" algn="l" rtl="0" eaLnBrk="0" fontAlgn="base" hangingPunct="0">
              <a:spcBef>
                <a:spcPct val="0"/>
              </a:spcBef>
              <a:spcAft>
                <a:spcPct val="0"/>
              </a:spcAft>
              <a:buNone/>
              <a:defRPr sz="1200" b="0">
                <a:solidFill>
                  <a:schemeClr val="bg1"/>
                </a:solidFill>
                <a:latin typeface="+mn-lt"/>
                <a:ea typeface="Arial"/>
                <a:cs typeface="Arial"/>
                <a:sym typeface="Arial" charset="0"/>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algn="l" eaLnBrk="1" fontAlgn="auto" hangingPunct="1">
              <a:spcBef>
                <a:spcPts val="0"/>
              </a:spcBef>
              <a:spcAft>
                <a:spcPts val="0"/>
              </a:spcAft>
              <a:buClr>
                <a:schemeClr val="accent6"/>
              </a:buClr>
              <a:defRPr/>
            </a:pPr>
            <a:r>
              <a:rPr lang="fr-FR" i="0" kern="0" dirty="0" smtClean="0">
                <a:sym typeface="Arial"/>
              </a:rPr>
              <a:t>Client chez lui</a:t>
            </a:r>
            <a:endParaRPr lang="fr-FR" i="0" kern="0" dirty="0">
              <a:sym typeface="Arial"/>
            </a:endParaRPr>
          </a:p>
        </p:txBody>
      </p:sp>
      <p:sp>
        <p:nvSpPr>
          <p:cNvPr id="15" name="Ellipse 14"/>
          <p:cNvSpPr/>
          <p:nvPr/>
        </p:nvSpPr>
        <p:spPr>
          <a:xfrm>
            <a:off x="467544" y="3117466"/>
            <a:ext cx="287337" cy="28733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200" b="1" dirty="0" smtClean="0"/>
              <a:t>3</a:t>
            </a:r>
            <a:endParaRPr lang="fr-FR" sz="1200" b="1" dirty="0"/>
          </a:p>
        </p:txBody>
      </p:sp>
      <p:sp>
        <p:nvSpPr>
          <p:cNvPr id="16" name="Espace réservé du texte 83"/>
          <p:cNvSpPr txBox="1">
            <a:spLocks/>
          </p:cNvSpPr>
          <p:nvPr/>
        </p:nvSpPr>
        <p:spPr bwMode="auto">
          <a:xfrm>
            <a:off x="823672" y="3075806"/>
            <a:ext cx="1367929" cy="370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ctr" anchorCtr="0" compatLnSpc="1">
            <a:prstTxWarp prst="textNoShape">
              <a:avLst/>
            </a:prstTxWarp>
            <a:normAutofit/>
          </a:bodyPr>
          <a:lstStyle>
            <a:defPPr marR="0" lvl="0" algn="l" rtl="0">
              <a:lnSpc>
                <a:spcPct val="100000"/>
              </a:lnSpc>
              <a:spcBef>
                <a:spcPts val="0"/>
              </a:spcBef>
              <a:spcAft>
                <a:spcPts val="0"/>
              </a:spcAft>
            </a:defPPr>
            <a:lvl1pPr marL="0" indent="0" algn="r" rtl="0" eaLnBrk="0" fontAlgn="base" hangingPunct="0">
              <a:spcBef>
                <a:spcPct val="0"/>
              </a:spcBef>
              <a:spcAft>
                <a:spcPct val="0"/>
              </a:spcAft>
              <a:buClr>
                <a:srgbClr val="00B2CB"/>
              </a:buClr>
              <a:buFont typeface="Cambria Math" pitchFamily="18" charset="0"/>
              <a:buNone/>
              <a:defRPr sz="1600" b="0" i="1" baseline="0">
                <a:solidFill>
                  <a:schemeClr val="accent2">
                    <a:lumMod val="75000"/>
                  </a:schemeClr>
                </a:solidFill>
                <a:latin typeface="+mn-lt"/>
                <a:ea typeface="Arial"/>
                <a:cs typeface="Arial"/>
                <a:sym typeface="Arial" charset="0"/>
              </a:defRPr>
            </a:lvl1pPr>
            <a:lvl2pPr marL="457200" lvl="1" indent="0" algn="l" rtl="0" eaLnBrk="0" fontAlgn="base" hangingPunct="0">
              <a:spcBef>
                <a:spcPct val="0"/>
              </a:spcBef>
              <a:spcAft>
                <a:spcPct val="0"/>
              </a:spcAft>
              <a:buClr>
                <a:schemeClr val="accent1"/>
              </a:buClr>
              <a:buFont typeface="Symbol" pitchFamily="18" charset="2"/>
              <a:buNone/>
              <a:defRPr sz="1200" b="0">
                <a:solidFill>
                  <a:schemeClr val="bg1"/>
                </a:solidFill>
                <a:latin typeface="+mn-lt"/>
                <a:ea typeface="Arial"/>
                <a:cs typeface="Arial"/>
                <a:sym typeface="Arial" charset="0"/>
              </a:defRPr>
            </a:lvl2pPr>
            <a:lvl3pPr marL="914400" lvl="2" indent="0" algn="l" rtl="0" eaLnBrk="0" fontAlgn="base" hangingPunct="0">
              <a:spcBef>
                <a:spcPct val="0"/>
              </a:spcBef>
              <a:spcAft>
                <a:spcPct val="0"/>
              </a:spcAft>
              <a:buClr>
                <a:srgbClr val="B0006C"/>
              </a:buClr>
              <a:buFont typeface="Courier New" pitchFamily="49" charset="0"/>
              <a:buNone/>
              <a:defRPr sz="1200" b="0">
                <a:solidFill>
                  <a:schemeClr val="bg1"/>
                </a:solidFill>
                <a:latin typeface="+mn-lt"/>
                <a:ea typeface="Arial"/>
                <a:cs typeface="Arial"/>
                <a:sym typeface="Arial" charset="0"/>
              </a:defRPr>
            </a:lvl3pPr>
            <a:lvl4pPr marL="1371600" lvl="3" indent="0" algn="l" rtl="0" eaLnBrk="0" fontAlgn="base" hangingPunct="0">
              <a:spcBef>
                <a:spcPct val="0"/>
              </a:spcBef>
              <a:spcAft>
                <a:spcPct val="0"/>
              </a:spcAft>
              <a:buClr>
                <a:schemeClr val="accent2"/>
              </a:buClr>
              <a:buFont typeface="Arial" charset="0"/>
              <a:buNone/>
              <a:defRPr sz="1200" b="0">
                <a:solidFill>
                  <a:schemeClr val="bg1"/>
                </a:solidFill>
                <a:latin typeface="+mn-lt"/>
                <a:ea typeface="Arial"/>
                <a:cs typeface="Arial"/>
                <a:sym typeface="Arial" charset="0"/>
              </a:defRPr>
            </a:lvl4pPr>
            <a:lvl5pPr marL="1828800" lvl="4" indent="0" algn="l" rtl="0" eaLnBrk="0" fontAlgn="base" hangingPunct="0">
              <a:spcBef>
                <a:spcPct val="0"/>
              </a:spcBef>
              <a:spcAft>
                <a:spcPct val="0"/>
              </a:spcAft>
              <a:buNone/>
              <a:defRPr sz="1200" b="0">
                <a:solidFill>
                  <a:schemeClr val="bg1"/>
                </a:solidFill>
                <a:latin typeface="+mn-lt"/>
                <a:ea typeface="Arial"/>
                <a:cs typeface="Arial"/>
                <a:sym typeface="Arial" charset="0"/>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algn="l" eaLnBrk="1" fontAlgn="auto" hangingPunct="1">
              <a:spcBef>
                <a:spcPts val="0"/>
              </a:spcBef>
              <a:spcAft>
                <a:spcPts val="0"/>
              </a:spcAft>
              <a:buClr>
                <a:schemeClr val="accent6"/>
              </a:buClr>
              <a:defRPr/>
            </a:pPr>
            <a:r>
              <a:rPr lang="fr-FR" i="0" kern="0" dirty="0" smtClean="0">
                <a:sym typeface="Arial"/>
              </a:rPr>
              <a:t>Retour agence</a:t>
            </a:r>
            <a:endParaRPr lang="fr-FR" i="0" kern="0" dirty="0">
              <a:sym typeface="Aria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itre 81"/>
          <p:cNvSpPr>
            <a:spLocks noGrp="1"/>
          </p:cNvSpPr>
          <p:nvPr>
            <p:ph type="title"/>
          </p:nvPr>
        </p:nvSpPr>
        <p:spPr>
          <a:xfrm>
            <a:off x="179388" y="447675"/>
            <a:ext cx="2016125" cy="1155700"/>
          </a:xfrm>
        </p:spPr>
        <p:txBody>
          <a:bodyPr/>
          <a:lstStyle/>
          <a:p>
            <a:pPr eaLnBrk="1" fontAlgn="auto" hangingPunct="1">
              <a:spcBef>
                <a:spcPts val="0"/>
              </a:spcBef>
              <a:spcAft>
                <a:spcPts val="0"/>
              </a:spcAft>
              <a:defRPr/>
            </a:pPr>
            <a:r>
              <a:rPr lang="fr-FR" dirty="0">
                <a:cs typeface="Arial"/>
                <a:sym typeface="Arial"/>
              </a:rPr>
              <a:t>ETAPE 1 </a:t>
            </a:r>
            <a:r>
              <a:rPr lang="fr-FR" dirty="0" smtClean="0">
                <a:cs typeface="Arial"/>
                <a:sym typeface="Arial"/>
              </a:rPr>
              <a:t>:</a:t>
            </a:r>
            <a:br>
              <a:rPr lang="fr-FR" dirty="0" smtClean="0">
                <a:cs typeface="Arial"/>
                <a:sym typeface="Arial"/>
              </a:rPr>
            </a:br>
            <a:r>
              <a:rPr lang="fr-FR" dirty="0" smtClean="0">
                <a:cs typeface="Arial"/>
                <a:sym typeface="Arial"/>
              </a:rPr>
              <a:t>départ agence</a:t>
            </a:r>
            <a:endParaRPr lang="fr-FR" dirty="0">
              <a:cs typeface="Arial"/>
              <a:sym typeface="Arial"/>
            </a:endParaRPr>
          </a:p>
        </p:txBody>
      </p:sp>
      <p:sp>
        <p:nvSpPr>
          <p:cNvPr id="84" name="Espace réservé du texte 83"/>
          <p:cNvSpPr>
            <a:spLocks noGrp="1"/>
          </p:cNvSpPr>
          <p:nvPr>
            <p:ph type="body" sz="quarter" idx="12"/>
          </p:nvPr>
        </p:nvSpPr>
        <p:spPr>
          <a:xfrm>
            <a:off x="250825" y="1697038"/>
            <a:ext cx="1944688" cy="1306512"/>
          </a:xfrm>
        </p:spPr>
        <p:txBody>
          <a:bodyPr rtlCol="0">
            <a:normAutofit fontScale="92500" lnSpcReduction="20000"/>
          </a:bodyPr>
          <a:lstStyle/>
          <a:p>
            <a:pPr eaLnBrk="1" fontAlgn="auto" hangingPunct="1">
              <a:spcBef>
                <a:spcPts val="0"/>
              </a:spcBef>
              <a:spcAft>
                <a:spcPts val="0"/>
              </a:spcAft>
              <a:buClr>
                <a:schemeClr val="accent6"/>
              </a:buClr>
              <a:defRPr/>
            </a:pPr>
            <a:r>
              <a:rPr lang="fr-FR" dirty="0" smtClean="0">
                <a:sym typeface="Arial"/>
              </a:rPr>
              <a:t>Le conseiller déclenche la souscription ADE en ligne depuis </a:t>
            </a:r>
            <a:r>
              <a:rPr lang="fr-FR" dirty="0" err="1" smtClean="0">
                <a:sym typeface="Arial"/>
              </a:rPr>
              <a:t>CNPnet</a:t>
            </a:r>
            <a:r>
              <a:rPr lang="fr-FR" dirty="0">
                <a:sym typeface="Arial"/>
              </a:rPr>
              <a:t> </a:t>
            </a:r>
            <a:r>
              <a:rPr lang="fr-FR" dirty="0" smtClean="0">
                <a:sym typeface="Arial"/>
              </a:rPr>
              <a:t>lorsqu’il réalise l’instruction du prêt sur Néo / </a:t>
            </a:r>
            <a:r>
              <a:rPr lang="fr-FR" dirty="0" err="1" smtClean="0">
                <a:sym typeface="Arial"/>
              </a:rPr>
              <a:t>Mycredimmo</a:t>
            </a:r>
            <a:endParaRPr lang="fr-FR" dirty="0">
              <a:sym typeface="Arial"/>
            </a:endParaRPr>
          </a:p>
        </p:txBody>
      </p:sp>
      <p:sp>
        <p:nvSpPr>
          <p:cNvPr id="16388" name="Rectangle 2"/>
          <p:cNvSpPr>
            <a:spLocks noChangeArrowheads="1"/>
          </p:cNvSpPr>
          <p:nvPr/>
        </p:nvSpPr>
        <p:spPr bwMode="auto">
          <a:xfrm>
            <a:off x="2627313" y="268288"/>
            <a:ext cx="633095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B2CB"/>
              </a:buClr>
              <a:buFont typeface="Cambria Math" pitchFamily="18" charset="0"/>
              <a:buChar char="ʘ"/>
              <a:defRPr sz="2000">
                <a:solidFill>
                  <a:srgbClr val="000000"/>
                </a:solidFill>
                <a:latin typeface="Arial" charset="0"/>
                <a:cs typeface="Arial" charset="0"/>
                <a:sym typeface="Arial" charset="0"/>
              </a:defRPr>
            </a:lvl1pPr>
            <a:lvl2pPr marL="742950" indent="-285750" eaLnBrk="0" hangingPunct="0">
              <a:buClr>
                <a:schemeClr val="accent1"/>
              </a:buClr>
              <a:buFont typeface="Symbol" pitchFamily="18" charset="2"/>
              <a:buChar char="·"/>
              <a:defRPr>
                <a:solidFill>
                  <a:srgbClr val="000000"/>
                </a:solidFill>
                <a:latin typeface="Arial" charset="0"/>
                <a:cs typeface="Arial" charset="0"/>
                <a:sym typeface="Arial" charset="0"/>
              </a:defRPr>
            </a:lvl2pPr>
            <a:lvl3pPr marL="1143000" indent="-228600" eaLnBrk="0" hangingPunct="0">
              <a:buClr>
                <a:srgbClr val="B0006C"/>
              </a:buClr>
              <a:buFont typeface="Courier New" pitchFamily="49" charset="0"/>
              <a:buChar char="o"/>
              <a:defRPr sz="1600">
                <a:solidFill>
                  <a:srgbClr val="000000"/>
                </a:solidFill>
                <a:latin typeface="Arial" charset="0"/>
                <a:cs typeface="Arial" charset="0"/>
                <a:sym typeface="Arial" charset="0"/>
              </a:defRPr>
            </a:lvl3pPr>
            <a:lvl4pPr marL="1600200" indent="-228600" eaLnBrk="0" hangingPunct="0">
              <a:buClr>
                <a:schemeClr val="accent2"/>
              </a:buClr>
              <a:buFont typeface="Arial" charset="0"/>
              <a:buChar char="•"/>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algn="ctr" eaLnBrk="1" hangingPunct="1">
              <a:buClrTx/>
              <a:buFontTx/>
              <a:buNone/>
            </a:pPr>
            <a:r>
              <a:rPr lang="fr-FR" altLang="fr-FR" sz="1400" dirty="0"/>
              <a:t>Choix </a:t>
            </a:r>
            <a:r>
              <a:rPr lang="fr-FR" altLang="fr-FR" sz="1400" dirty="0" smtClean="0"/>
              <a:t>‘</a:t>
            </a:r>
            <a:r>
              <a:rPr lang="fr-FR" altLang="fr-FR" sz="1400" dirty="0" smtClean="0">
                <a:solidFill>
                  <a:srgbClr val="00B050"/>
                </a:solidFill>
              </a:rPr>
              <a:t>Mode internet</a:t>
            </a:r>
            <a:r>
              <a:rPr lang="fr-FR" altLang="fr-FR" sz="1400" dirty="0"/>
              <a:t>’. Dans le cas de </a:t>
            </a:r>
            <a:r>
              <a:rPr lang="fr-FR" altLang="fr-FR" sz="1400" dirty="0" err="1"/>
              <a:t>CNPnet</a:t>
            </a:r>
            <a:r>
              <a:rPr lang="fr-FR" altLang="fr-FR" sz="1400" dirty="0"/>
              <a:t> interfacé à Néo </a:t>
            </a:r>
            <a:r>
              <a:rPr lang="fr-FR" altLang="fr-FR" sz="1400" dirty="0">
                <a:solidFill>
                  <a:schemeClr val="tx1"/>
                </a:solidFill>
              </a:rPr>
              <a:t>le</a:t>
            </a:r>
            <a:r>
              <a:rPr lang="fr-FR" altLang="fr-FR" sz="1400" dirty="0">
                <a:solidFill>
                  <a:srgbClr val="C00000"/>
                </a:solidFill>
              </a:rPr>
              <a:t> </a:t>
            </a:r>
            <a:r>
              <a:rPr lang="fr-FR" altLang="fr-FR" sz="1400" dirty="0">
                <a:solidFill>
                  <a:srgbClr val="FF0000"/>
                </a:solidFill>
              </a:rPr>
              <a:t>n° du </a:t>
            </a:r>
            <a:r>
              <a:rPr lang="fr-FR" altLang="fr-FR" sz="1400" dirty="0" smtClean="0">
                <a:solidFill>
                  <a:srgbClr val="FF0000"/>
                </a:solidFill>
              </a:rPr>
              <a:t>mobile</a:t>
            </a:r>
            <a:r>
              <a:rPr lang="fr-FR" altLang="fr-FR" sz="1400" dirty="0" smtClean="0">
                <a:solidFill>
                  <a:schemeClr val="tx1"/>
                </a:solidFill>
              </a:rPr>
              <a:t>, le </a:t>
            </a:r>
            <a:r>
              <a:rPr lang="fr-FR" altLang="fr-FR" sz="1400" dirty="0">
                <a:solidFill>
                  <a:srgbClr val="FF0000"/>
                </a:solidFill>
              </a:rPr>
              <a:t>mail </a:t>
            </a:r>
            <a:r>
              <a:rPr lang="fr-FR" altLang="fr-FR" sz="1400" dirty="0" smtClean="0">
                <a:solidFill>
                  <a:srgbClr val="FF0000"/>
                </a:solidFill>
              </a:rPr>
              <a:t>client </a:t>
            </a:r>
            <a:r>
              <a:rPr lang="fr-FR" altLang="fr-FR" sz="1400" dirty="0" smtClean="0">
                <a:solidFill>
                  <a:schemeClr val="tx1"/>
                </a:solidFill>
              </a:rPr>
              <a:t>sont alimentés automatiquement depuis Mysys et modifiables si nécessaire. Le </a:t>
            </a:r>
            <a:r>
              <a:rPr lang="fr-FR" altLang="fr-FR" sz="1400" dirty="0" smtClean="0">
                <a:solidFill>
                  <a:srgbClr val="0070C0"/>
                </a:solidFill>
              </a:rPr>
              <a:t>mail conseiller / agence </a:t>
            </a:r>
            <a:r>
              <a:rPr lang="fr-FR" altLang="fr-FR" sz="1400" dirty="0" smtClean="0">
                <a:solidFill>
                  <a:schemeClr val="tx1"/>
                </a:solidFill>
              </a:rPr>
              <a:t>est récupéré automatiquement</a:t>
            </a:r>
            <a:endParaRPr lang="fr-FR" altLang="fr-FR" sz="1400" dirty="0">
              <a:solidFill>
                <a:schemeClr val="tx1"/>
              </a:solidFill>
            </a:endParaRPr>
          </a:p>
        </p:txBody>
      </p:sp>
      <p:sp>
        <p:nvSpPr>
          <p:cNvPr id="6" name="ZoneTexte 5"/>
          <p:cNvSpPr txBox="1"/>
          <p:nvPr/>
        </p:nvSpPr>
        <p:spPr>
          <a:xfrm>
            <a:off x="107950" y="3525838"/>
            <a:ext cx="2232025" cy="1062037"/>
          </a:xfrm>
          <a:prstGeom prst="rect">
            <a:avLst/>
          </a:prstGeom>
          <a:solidFill>
            <a:schemeClr val="bg1"/>
          </a:solidFill>
        </p:spPr>
        <p:txBody>
          <a:bodyPr>
            <a:spAutoFit/>
          </a:bodyPr>
          <a:lstStyle/>
          <a:p>
            <a:pPr algn="ctr">
              <a:defRPr/>
            </a:pPr>
            <a:r>
              <a:rPr lang="fr-FR" sz="1050" dirty="0">
                <a:solidFill>
                  <a:srgbClr val="C00000"/>
                </a:solidFill>
              </a:rPr>
              <a:t>A partir de cette action, le client dispose de 40 jours pour finaliser son adhésion en ligne, à défaut le dossier </a:t>
            </a:r>
            <a:r>
              <a:rPr lang="fr-FR" sz="1050" dirty="0" err="1">
                <a:solidFill>
                  <a:srgbClr val="C00000"/>
                </a:solidFill>
              </a:rPr>
              <a:t>CNPnet</a:t>
            </a:r>
            <a:r>
              <a:rPr lang="fr-FR" sz="1050" dirty="0">
                <a:solidFill>
                  <a:srgbClr val="C00000"/>
                </a:solidFill>
              </a:rPr>
              <a:t> sera purgé et il sera nécessaire de renouveler l‘opération</a:t>
            </a:r>
          </a:p>
        </p:txBody>
      </p:sp>
      <p:pic>
        <p:nvPicPr>
          <p:cNvPr id="16390"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9738" y="3222625"/>
            <a:ext cx="387350" cy="320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2969" t="31389" r="14922" b="22639"/>
          <a:stretch/>
        </p:blipFill>
        <p:spPr bwMode="auto">
          <a:xfrm>
            <a:off x="2627313" y="1188792"/>
            <a:ext cx="6264696" cy="31088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150224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itre 81"/>
          <p:cNvSpPr>
            <a:spLocks noGrp="1"/>
          </p:cNvSpPr>
          <p:nvPr>
            <p:ph type="title"/>
          </p:nvPr>
        </p:nvSpPr>
        <p:spPr>
          <a:xfrm>
            <a:off x="179388" y="447675"/>
            <a:ext cx="2016125" cy="1155700"/>
          </a:xfrm>
        </p:spPr>
        <p:txBody>
          <a:bodyPr/>
          <a:lstStyle/>
          <a:p>
            <a:pPr eaLnBrk="1" fontAlgn="auto" hangingPunct="1">
              <a:spcBef>
                <a:spcPts val="0"/>
              </a:spcBef>
              <a:spcAft>
                <a:spcPts val="0"/>
              </a:spcAft>
              <a:defRPr/>
            </a:pPr>
            <a:r>
              <a:rPr lang="fr-FR" dirty="0">
                <a:cs typeface="Arial"/>
                <a:sym typeface="Arial"/>
              </a:rPr>
              <a:t>ETAPE 1 :</a:t>
            </a:r>
            <a:br>
              <a:rPr lang="fr-FR" dirty="0">
                <a:cs typeface="Arial"/>
                <a:sym typeface="Arial"/>
              </a:rPr>
            </a:br>
            <a:r>
              <a:rPr lang="fr-FR" dirty="0">
                <a:cs typeface="Arial"/>
                <a:sym typeface="Arial"/>
              </a:rPr>
              <a:t>départ agence</a:t>
            </a:r>
          </a:p>
        </p:txBody>
      </p:sp>
      <p:sp>
        <p:nvSpPr>
          <p:cNvPr id="84" name="Espace réservé du texte 83"/>
          <p:cNvSpPr>
            <a:spLocks noGrp="1"/>
          </p:cNvSpPr>
          <p:nvPr>
            <p:ph type="body" sz="quarter" idx="12"/>
          </p:nvPr>
        </p:nvSpPr>
        <p:spPr>
          <a:xfrm>
            <a:off x="250825" y="1697038"/>
            <a:ext cx="1944688" cy="1090612"/>
          </a:xfrm>
        </p:spPr>
        <p:txBody>
          <a:bodyPr rtlCol="0"/>
          <a:lstStyle/>
          <a:p>
            <a:pPr eaLnBrk="1" fontAlgn="auto" hangingPunct="1">
              <a:spcBef>
                <a:spcPts val="0"/>
              </a:spcBef>
              <a:spcAft>
                <a:spcPts val="0"/>
              </a:spcAft>
              <a:buClr>
                <a:schemeClr val="accent6"/>
              </a:buClr>
              <a:defRPr/>
            </a:pPr>
            <a:r>
              <a:rPr lang="fr-FR" dirty="0" smtClean="0">
                <a:sym typeface="Arial"/>
              </a:rPr>
              <a:t>Le conseiller communique un identifiant au client…</a:t>
            </a:r>
            <a:endParaRPr lang="fr-FR" dirty="0">
              <a:sym typeface="Arial"/>
            </a:endParaRPr>
          </a:p>
        </p:txBody>
      </p:sp>
      <p:sp>
        <p:nvSpPr>
          <p:cNvPr id="17412" name="Rectangle 2"/>
          <p:cNvSpPr>
            <a:spLocks noChangeArrowheads="1"/>
          </p:cNvSpPr>
          <p:nvPr/>
        </p:nvSpPr>
        <p:spPr bwMode="auto">
          <a:xfrm>
            <a:off x="2555875" y="123825"/>
            <a:ext cx="6230938"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B2CB"/>
              </a:buClr>
              <a:buFont typeface="Cambria Math" pitchFamily="18" charset="0"/>
              <a:buChar char="ʘ"/>
              <a:defRPr sz="2000">
                <a:solidFill>
                  <a:srgbClr val="000000"/>
                </a:solidFill>
                <a:latin typeface="Arial" charset="0"/>
                <a:cs typeface="Arial" charset="0"/>
                <a:sym typeface="Arial" charset="0"/>
              </a:defRPr>
            </a:lvl1pPr>
            <a:lvl2pPr marL="742950" indent="-285750" eaLnBrk="0" hangingPunct="0">
              <a:buClr>
                <a:schemeClr val="accent1"/>
              </a:buClr>
              <a:buFont typeface="Symbol" pitchFamily="18" charset="2"/>
              <a:buChar char="·"/>
              <a:defRPr>
                <a:solidFill>
                  <a:srgbClr val="000000"/>
                </a:solidFill>
                <a:latin typeface="Arial" charset="0"/>
                <a:cs typeface="Arial" charset="0"/>
                <a:sym typeface="Arial" charset="0"/>
              </a:defRPr>
            </a:lvl2pPr>
            <a:lvl3pPr marL="1143000" indent="-228600" eaLnBrk="0" hangingPunct="0">
              <a:buClr>
                <a:srgbClr val="B0006C"/>
              </a:buClr>
              <a:buFont typeface="Courier New" pitchFamily="49" charset="0"/>
              <a:buChar char="o"/>
              <a:defRPr sz="1600">
                <a:solidFill>
                  <a:srgbClr val="000000"/>
                </a:solidFill>
                <a:latin typeface="Arial" charset="0"/>
                <a:cs typeface="Arial" charset="0"/>
                <a:sym typeface="Arial" charset="0"/>
              </a:defRPr>
            </a:lvl3pPr>
            <a:lvl4pPr marL="1600200" indent="-228600" eaLnBrk="0" hangingPunct="0">
              <a:buClr>
                <a:schemeClr val="accent2"/>
              </a:buClr>
              <a:buFont typeface="Arial" charset="0"/>
              <a:buChar char="•"/>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algn="ctr" eaLnBrk="1" hangingPunct="1">
              <a:buClrTx/>
              <a:buFontTx/>
              <a:buNone/>
            </a:pPr>
            <a:r>
              <a:rPr lang="fr-FR" altLang="fr-FR" sz="1400" dirty="0"/>
              <a:t>Le conseiller communique </a:t>
            </a:r>
            <a:r>
              <a:rPr lang="fr-FR" altLang="fr-FR" sz="1400" dirty="0">
                <a:solidFill>
                  <a:srgbClr val="C00000"/>
                </a:solidFill>
              </a:rPr>
              <a:t>l’identifiant</a:t>
            </a:r>
            <a:r>
              <a:rPr lang="fr-FR" altLang="fr-FR" sz="1400" dirty="0"/>
              <a:t> généré automatiquement par </a:t>
            </a:r>
            <a:r>
              <a:rPr lang="fr-FR" altLang="fr-FR" sz="1400" dirty="0" err="1"/>
              <a:t>CNPnet</a:t>
            </a:r>
            <a:r>
              <a:rPr lang="fr-FR" altLang="fr-FR" sz="1400" dirty="0"/>
              <a:t> : </a:t>
            </a:r>
            <a:r>
              <a:rPr lang="fr-FR" altLang="fr-FR" sz="1400" dirty="0">
                <a:solidFill>
                  <a:srgbClr val="C00000"/>
                </a:solidFill>
              </a:rPr>
              <a:t>impression de la synthèse </a:t>
            </a:r>
            <a:r>
              <a:rPr lang="fr-FR" altLang="fr-FR" sz="1400" dirty="0"/>
              <a:t>écran, </a:t>
            </a:r>
            <a:r>
              <a:rPr lang="fr-FR" altLang="fr-FR" sz="1400" dirty="0">
                <a:solidFill>
                  <a:srgbClr val="C00000"/>
                </a:solidFill>
              </a:rPr>
              <a:t>oralement</a:t>
            </a:r>
            <a:r>
              <a:rPr lang="fr-FR" altLang="fr-FR" sz="1400" dirty="0"/>
              <a:t> en présence du client</a:t>
            </a:r>
            <a:r>
              <a:rPr lang="fr-FR" altLang="fr-FR" sz="1400" dirty="0">
                <a:solidFill>
                  <a:srgbClr val="C00000"/>
                </a:solidFill>
              </a:rPr>
              <a:t>, </a:t>
            </a:r>
            <a:r>
              <a:rPr lang="fr-FR" altLang="fr-FR" sz="1400" dirty="0">
                <a:solidFill>
                  <a:schemeClr val="tx1"/>
                </a:solidFill>
              </a:rPr>
              <a:t>par</a:t>
            </a:r>
            <a:r>
              <a:rPr lang="fr-FR" altLang="fr-FR" sz="1400" dirty="0">
                <a:solidFill>
                  <a:srgbClr val="C00000"/>
                </a:solidFill>
              </a:rPr>
              <a:t> téléphone </a:t>
            </a:r>
            <a:r>
              <a:rPr lang="fr-FR" altLang="fr-FR" sz="1400" dirty="0">
                <a:solidFill>
                  <a:schemeClr val="tx1"/>
                </a:solidFill>
              </a:rPr>
              <a:t>ou</a:t>
            </a:r>
            <a:r>
              <a:rPr lang="fr-FR" altLang="fr-FR" sz="1400" dirty="0">
                <a:solidFill>
                  <a:srgbClr val="C00000"/>
                </a:solidFill>
              </a:rPr>
              <a:t> mail </a:t>
            </a:r>
            <a:r>
              <a:rPr lang="fr-FR" altLang="fr-FR" sz="1400" dirty="0"/>
              <a:t>si à distance</a:t>
            </a:r>
          </a:p>
        </p:txBody>
      </p:sp>
      <p:sp>
        <p:nvSpPr>
          <p:cNvPr id="2" name="ZoneTexte 1"/>
          <p:cNvSpPr txBox="1"/>
          <p:nvPr/>
        </p:nvSpPr>
        <p:spPr>
          <a:xfrm>
            <a:off x="7137400" y="2049463"/>
            <a:ext cx="1827213" cy="738187"/>
          </a:xfrm>
          <a:prstGeom prst="rect">
            <a:avLst/>
          </a:prstGeom>
          <a:solidFill>
            <a:schemeClr val="bg1"/>
          </a:solidFill>
        </p:spPr>
        <p:txBody>
          <a:bodyPr>
            <a:spAutoFit/>
          </a:bodyPr>
          <a:lstStyle/>
          <a:p>
            <a:pPr algn="ctr">
              <a:defRPr/>
            </a:pPr>
            <a:r>
              <a:rPr lang="fr-FR" sz="1050" dirty="0"/>
              <a:t>Le conseiller peut remettre au client un document présentant la procédure d’adhésion en ligne</a:t>
            </a:r>
          </a:p>
        </p:txBody>
      </p:sp>
      <p:pic>
        <p:nvPicPr>
          <p:cNvPr id="17418" name="Picture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0" y="1058863"/>
            <a:ext cx="4629150" cy="3228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Ellipse 10"/>
          <p:cNvSpPr/>
          <p:nvPr/>
        </p:nvSpPr>
        <p:spPr>
          <a:xfrm>
            <a:off x="3525838" y="2790825"/>
            <a:ext cx="2592387" cy="288925"/>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38787" t="17179" r="30606" b="10057"/>
          <a:stretch/>
        </p:blipFill>
        <p:spPr bwMode="auto">
          <a:xfrm>
            <a:off x="7349107" y="2787650"/>
            <a:ext cx="1403797" cy="18763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9247770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itre 81"/>
          <p:cNvSpPr>
            <a:spLocks noGrp="1"/>
          </p:cNvSpPr>
          <p:nvPr>
            <p:ph type="title"/>
          </p:nvPr>
        </p:nvSpPr>
        <p:spPr>
          <a:xfrm>
            <a:off x="179388" y="447675"/>
            <a:ext cx="2016125" cy="1155700"/>
          </a:xfrm>
        </p:spPr>
        <p:txBody>
          <a:bodyPr/>
          <a:lstStyle/>
          <a:p>
            <a:pPr eaLnBrk="1" fontAlgn="auto" hangingPunct="1">
              <a:spcBef>
                <a:spcPts val="0"/>
              </a:spcBef>
              <a:spcAft>
                <a:spcPts val="0"/>
              </a:spcAft>
              <a:defRPr/>
            </a:pPr>
            <a:r>
              <a:rPr lang="fr-FR" dirty="0">
                <a:cs typeface="Arial"/>
                <a:sym typeface="Arial"/>
              </a:rPr>
              <a:t>Etape 2 </a:t>
            </a:r>
            <a:r>
              <a:rPr lang="fr-FR" dirty="0" smtClean="0">
                <a:cs typeface="Arial"/>
                <a:sym typeface="Arial"/>
              </a:rPr>
              <a:t>:</a:t>
            </a:r>
            <a:br>
              <a:rPr lang="fr-FR" dirty="0" smtClean="0">
                <a:cs typeface="Arial"/>
                <a:sym typeface="Arial"/>
              </a:rPr>
            </a:br>
            <a:r>
              <a:rPr lang="fr-FR" dirty="0" smtClean="0">
                <a:cs typeface="Arial"/>
                <a:sym typeface="Arial"/>
              </a:rPr>
              <a:t>le client chez lui</a:t>
            </a:r>
            <a:endParaRPr lang="fr-FR" dirty="0">
              <a:cs typeface="Arial"/>
              <a:sym typeface="Arial"/>
            </a:endParaRPr>
          </a:p>
        </p:txBody>
      </p:sp>
      <p:sp>
        <p:nvSpPr>
          <p:cNvPr id="84" name="Espace réservé du texte 83"/>
          <p:cNvSpPr>
            <a:spLocks noGrp="1"/>
          </p:cNvSpPr>
          <p:nvPr>
            <p:ph type="body" sz="quarter" idx="12"/>
          </p:nvPr>
        </p:nvSpPr>
        <p:spPr>
          <a:xfrm>
            <a:off x="250825" y="1697038"/>
            <a:ext cx="1944688" cy="1306512"/>
          </a:xfrm>
        </p:spPr>
        <p:txBody>
          <a:bodyPr rtlCol="0">
            <a:normAutofit fontScale="92500" lnSpcReduction="10000"/>
          </a:bodyPr>
          <a:lstStyle/>
          <a:p>
            <a:pPr eaLnBrk="1" fontAlgn="auto" hangingPunct="1">
              <a:spcBef>
                <a:spcPts val="0"/>
              </a:spcBef>
              <a:spcAft>
                <a:spcPts val="0"/>
              </a:spcAft>
              <a:buClr>
                <a:schemeClr val="accent6"/>
              </a:buClr>
              <a:defRPr/>
            </a:pPr>
            <a:r>
              <a:rPr lang="fr-FR" dirty="0" smtClean="0">
                <a:sym typeface="Arial"/>
              </a:rPr>
              <a:t>Le client reçoit par mail expédié par CNP ses autres moyens de connexion : adresse  internet et mot de passe …</a:t>
            </a:r>
            <a:endParaRPr lang="fr-FR" dirty="0">
              <a:sym typeface="Arial"/>
            </a:endParaRPr>
          </a:p>
        </p:txBody>
      </p:sp>
      <p:sp>
        <p:nvSpPr>
          <p:cNvPr id="18436" name="Rectangle 2"/>
          <p:cNvSpPr>
            <a:spLocks noChangeArrowheads="1"/>
          </p:cNvSpPr>
          <p:nvPr/>
        </p:nvSpPr>
        <p:spPr bwMode="auto">
          <a:xfrm>
            <a:off x="2627784" y="200025"/>
            <a:ext cx="627685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buClr>
                <a:srgbClr val="00B2CB"/>
              </a:buClr>
              <a:buFont typeface="Cambria Math" pitchFamily="18" charset="0"/>
              <a:buChar char="ʘ"/>
              <a:defRPr sz="2000">
                <a:solidFill>
                  <a:srgbClr val="000000"/>
                </a:solidFill>
                <a:latin typeface="Arial" charset="0"/>
                <a:cs typeface="Arial" charset="0"/>
                <a:sym typeface="Arial" charset="0"/>
              </a:defRPr>
            </a:lvl1pPr>
            <a:lvl2pPr marL="742950" indent="-285750" eaLnBrk="0" hangingPunct="0">
              <a:buClr>
                <a:schemeClr val="accent1"/>
              </a:buClr>
              <a:buFont typeface="Symbol" pitchFamily="18" charset="2"/>
              <a:buChar char="·"/>
              <a:defRPr>
                <a:solidFill>
                  <a:srgbClr val="000000"/>
                </a:solidFill>
                <a:latin typeface="Arial" charset="0"/>
                <a:cs typeface="Arial" charset="0"/>
                <a:sym typeface="Arial" charset="0"/>
              </a:defRPr>
            </a:lvl2pPr>
            <a:lvl3pPr marL="1143000" indent="-228600" eaLnBrk="0" hangingPunct="0">
              <a:buClr>
                <a:srgbClr val="B0006C"/>
              </a:buClr>
              <a:buFont typeface="Courier New" pitchFamily="49" charset="0"/>
              <a:buChar char="o"/>
              <a:defRPr sz="1600">
                <a:solidFill>
                  <a:srgbClr val="000000"/>
                </a:solidFill>
                <a:latin typeface="Arial" charset="0"/>
                <a:cs typeface="Arial" charset="0"/>
                <a:sym typeface="Arial" charset="0"/>
              </a:defRPr>
            </a:lvl3pPr>
            <a:lvl4pPr marL="1600200" indent="-228600" eaLnBrk="0" hangingPunct="0">
              <a:buClr>
                <a:schemeClr val="accent2"/>
              </a:buClr>
              <a:buFont typeface="Arial" charset="0"/>
              <a:buChar char="•"/>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algn="ctr" eaLnBrk="1" hangingPunct="1">
              <a:buClrTx/>
              <a:buFontTx/>
              <a:buNone/>
            </a:pPr>
            <a:r>
              <a:rPr lang="fr-FR" altLang="fr-FR" sz="1400" dirty="0"/>
              <a:t>Le client reçoit </a:t>
            </a:r>
            <a:r>
              <a:rPr lang="fr-FR" altLang="fr-FR" sz="1400" dirty="0" smtClean="0"/>
              <a:t>également sur </a:t>
            </a:r>
            <a:r>
              <a:rPr lang="fr-FR" altLang="fr-FR" sz="1400" dirty="0"/>
              <a:t>son mail : une </a:t>
            </a:r>
            <a:r>
              <a:rPr lang="fr-FR" altLang="fr-FR" sz="1400" dirty="0">
                <a:solidFill>
                  <a:srgbClr val="C00000"/>
                </a:solidFill>
              </a:rPr>
              <a:t>adresse de connexion </a:t>
            </a:r>
            <a:r>
              <a:rPr lang="fr-FR" altLang="fr-FR" sz="1400" dirty="0"/>
              <a:t>et un </a:t>
            </a:r>
            <a:r>
              <a:rPr lang="fr-FR" altLang="fr-FR" sz="1400" dirty="0">
                <a:solidFill>
                  <a:srgbClr val="C00000"/>
                </a:solidFill>
              </a:rPr>
              <a:t>mot de passe. </a:t>
            </a:r>
            <a:r>
              <a:rPr lang="fr-FR" altLang="fr-FR" sz="1400" dirty="0">
                <a:solidFill>
                  <a:schemeClr val="tx1"/>
                </a:solidFill>
              </a:rPr>
              <a:t>Ce mail, transmis directement par CNP, lui rappelle également que l’identifiant lui a été transmis par son conseiller Caisse d’épargne</a:t>
            </a:r>
          </a:p>
        </p:txBody>
      </p:sp>
      <p:pic>
        <p:nvPicPr>
          <p:cNvPr id="1843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7864" y="987574"/>
            <a:ext cx="4194175" cy="3816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ZoneTexte 1"/>
          <p:cNvSpPr txBox="1"/>
          <p:nvPr/>
        </p:nvSpPr>
        <p:spPr>
          <a:xfrm>
            <a:off x="6372200" y="2371695"/>
            <a:ext cx="1944216" cy="200055"/>
          </a:xfrm>
          <a:prstGeom prst="rect">
            <a:avLst/>
          </a:prstGeom>
          <a:noFill/>
        </p:spPr>
        <p:txBody>
          <a:bodyPr wrap="square" rtlCol="0">
            <a:spAutoFit/>
          </a:bodyPr>
          <a:lstStyle/>
          <a:p>
            <a:r>
              <a:rPr lang="fr-FR" sz="700" dirty="0" smtClean="0">
                <a:solidFill>
                  <a:schemeClr val="tx1">
                    <a:lumMod val="75000"/>
                    <a:lumOff val="25000"/>
                  </a:schemeClr>
                </a:solidFill>
                <a:latin typeface="Arial Narrow" panose="020B0606020202030204" pitchFamily="34" charset="0"/>
              </a:rPr>
              <a:t>Caisse d’épargne de XXXXXXXXX </a:t>
            </a:r>
            <a:endParaRPr lang="fr-FR" sz="700" dirty="0">
              <a:solidFill>
                <a:schemeClr val="tx1">
                  <a:lumMod val="75000"/>
                  <a:lumOff val="25000"/>
                </a:schemeClr>
              </a:solidFill>
              <a:latin typeface="Arial Narrow" panose="020B0606020202030204" pitchFamily="34" charset="0"/>
            </a:endParaRPr>
          </a:p>
        </p:txBody>
      </p:sp>
      <p:sp>
        <p:nvSpPr>
          <p:cNvPr id="7" name="ZoneTexte 6"/>
          <p:cNvSpPr txBox="1"/>
          <p:nvPr/>
        </p:nvSpPr>
        <p:spPr>
          <a:xfrm>
            <a:off x="6444208" y="3235791"/>
            <a:ext cx="1944216" cy="200055"/>
          </a:xfrm>
          <a:prstGeom prst="rect">
            <a:avLst/>
          </a:prstGeom>
          <a:noFill/>
        </p:spPr>
        <p:txBody>
          <a:bodyPr wrap="square" rtlCol="0">
            <a:spAutoFit/>
          </a:bodyPr>
          <a:lstStyle/>
          <a:p>
            <a:r>
              <a:rPr lang="fr-FR" sz="700" dirty="0" smtClean="0">
                <a:solidFill>
                  <a:schemeClr val="tx1">
                    <a:lumMod val="75000"/>
                    <a:lumOff val="25000"/>
                  </a:schemeClr>
                </a:solidFill>
                <a:latin typeface="Arial Narrow" panose="020B0606020202030204" pitchFamily="34" charset="0"/>
              </a:rPr>
              <a:t>Caisse d’épargne de XXXXXXXXX </a:t>
            </a:r>
            <a:endParaRPr lang="fr-FR" sz="700" dirty="0">
              <a:solidFill>
                <a:schemeClr val="tx1">
                  <a:lumMod val="75000"/>
                  <a:lumOff val="25000"/>
                </a:schemeClr>
              </a:solidFill>
              <a:latin typeface="Arial Narrow" panose="020B0606020202030204" pitchFamily="34" charset="0"/>
            </a:endParaRPr>
          </a:p>
        </p:txBody>
      </p:sp>
      <p:sp>
        <p:nvSpPr>
          <p:cNvPr id="3" name="ZoneTexte 2"/>
          <p:cNvSpPr txBox="1"/>
          <p:nvPr/>
        </p:nvSpPr>
        <p:spPr>
          <a:xfrm>
            <a:off x="3491880" y="1995686"/>
            <a:ext cx="1224136" cy="307777"/>
          </a:xfrm>
          <a:prstGeom prst="rect">
            <a:avLst/>
          </a:prstGeom>
          <a:solidFill>
            <a:schemeClr val="bg1"/>
          </a:solidFill>
        </p:spPr>
        <p:txBody>
          <a:bodyPr wrap="square" rtlCol="0">
            <a:spAutoFit/>
          </a:bodyPr>
          <a:lstStyle/>
          <a:p>
            <a:endParaRPr lang="fr-FR" dirty="0"/>
          </a:p>
        </p:txBody>
      </p:sp>
      <p:sp>
        <p:nvSpPr>
          <p:cNvPr id="9" name="ZoneTexte 8"/>
          <p:cNvSpPr txBox="1"/>
          <p:nvPr/>
        </p:nvSpPr>
        <p:spPr>
          <a:xfrm>
            <a:off x="6587802" y="3795886"/>
            <a:ext cx="1944216" cy="200055"/>
          </a:xfrm>
          <a:prstGeom prst="rect">
            <a:avLst/>
          </a:prstGeom>
          <a:solidFill>
            <a:schemeClr val="bg1"/>
          </a:solidFill>
        </p:spPr>
        <p:txBody>
          <a:bodyPr wrap="square" rtlCol="0">
            <a:spAutoFit/>
          </a:bodyPr>
          <a:lstStyle/>
          <a:p>
            <a:r>
              <a:rPr lang="fr-FR" sz="700" dirty="0" smtClean="0">
                <a:solidFill>
                  <a:schemeClr val="tx1">
                    <a:lumMod val="75000"/>
                    <a:lumOff val="25000"/>
                  </a:schemeClr>
                </a:solidFill>
                <a:latin typeface="Arial Narrow" panose="020B0606020202030204" pitchFamily="34" charset="0"/>
              </a:rPr>
              <a:t>Caisse d’épargne de XXXXXXXXX </a:t>
            </a:r>
            <a:endParaRPr lang="fr-FR" sz="700" dirty="0">
              <a:solidFill>
                <a:schemeClr val="tx1">
                  <a:lumMod val="75000"/>
                  <a:lumOff val="25000"/>
                </a:schemeClr>
              </a:solidFill>
              <a:latin typeface="Arial Narrow" panose="020B0606020202030204" pitchFamily="34" charset="0"/>
            </a:endParaRPr>
          </a:p>
        </p:txBody>
      </p:sp>
    </p:spTree>
    <p:extLst>
      <p:ext uri="{BB962C8B-B14F-4D97-AF65-F5344CB8AC3E}">
        <p14:creationId xmlns:p14="http://schemas.microsoft.com/office/powerpoint/2010/main" val="18089412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itre 81"/>
          <p:cNvSpPr>
            <a:spLocks noGrp="1"/>
          </p:cNvSpPr>
          <p:nvPr>
            <p:ph type="title"/>
          </p:nvPr>
        </p:nvSpPr>
        <p:spPr>
          <a:xfrm>
            <a:off x="179388" y="447675"/>
            <a:ext cx="2016125" cy="1155700"/>
          </a:xfrm>
        </p:spPr>
        <p:txBody>
          <a:bodyPr>
            <a:normAutofit/>
          </a:bodyPr>
          <a:lstStyle/>
          <a:p>
            <a:pPr eaLnBrk="1" fontAlgn="auto" hangingPunct="1">
              <a:spcBef>
                <a:spcPts val="0"/>
              </a:spcBef>
              <a:spcAft>
                <a:spcPts val="0"/>
              </a:spcAft>
              <a:defRPr/>
            </a:pPr>
            <a:r>
              <a:rPr lang="fr-FR" dirty="0">
                <a:cs typeface="Arial"/>
                <a:sym typeface="Arial"/>
              </a:rPr>
              <a:t>Etape 2 </a:t>
            </a:r>
            <a:r>
              <a:rPr lang="fr-FR" dirty="0" smtClean="0">
                <a:cs typeface="Arial"/>
                <a:sym typeface="Arial"/>
              </a:rPr>
              <a:t>:</a:t>
            </a:r>
            <a:br>
              <a:rPr lang="fr-FR" dirty="0" smtClean="0">
                <a:cs typeface="Arial"/>
                <a:sym typeface="Arial"/>
              </a:rPr>
            </a:br>
            <a:r>
              <a:rPr lang="fr-FR" dirty="0" smtClean="0">
                <a:cs typeface="Arial"/>
                <a:sym typeface="Arial"/>
              </a:rPr>
              <a:t>LE client chez lui</a:t>
            </a:r>
            <a:endParaRPr lang="fr-FR" dirty="0">
              <a:cs typeface="Arial"/>
              <a:sym typeface="Arial"/>
            </a:endParaRPr>
          </a:p>
        </p:txBody>
      </p:sp>
      <p:sp>
        <p:nvSpPr>
          <p:cNvPr id="84" name="Espace réservé du texte 83"/>
          <p:cNvSpPr>
            <a:spLocks noGrp="1"/>
          </p:cNvSpPr>
          <p:nvPr>
            <p:ph type="body" sz="quarter" idx="12"/>
          </p:nvPr>
        </p:nvSpPr>
        <p:spPr>
          <a:xfrm>
            <a:off x="179512" y="1697038"/>
            <a:ext cx="2160239" cy="1306512"/>
          </a:xfrm>
        </p:spPr>
        <p:txBody>
          <a:bodyPr rtlCol="0"/>
          <a:lstStyle/>
          <a:p>
            <a:pPr eaLnBrk="1" fontAlgn="auto" hangingPunct="1">
              <a:spcBef>
                <a:spcPts val="0"/>
              </a:spcBef>
              <a:spcAft>
                <a:spcPts val="0"/>
              </a:spcAft>
              <a:buClr>
                <a:schemeClr val="accent6"/>
              </a:buClr>
              <a:defRPr/>
            </a:pPr>
            <a:r>
              <a:rPr lang="fr-FR" dirty="0" smtClean="0">
                <a:sym typeface="Arial"/>
              </a:rPr>
              <a:t>Etape d’identification sur </a:t>
            </a:r>
            <a:r>
              <a:rPr lang="fr-FR" b="1" u="sng" dirty="0">
                <a:solidFill>
                  <a:srgbClr val="C00000"/>
                </a:solidFill>
                <a:hlinkClick r:id="rId2"/>
              </a:rPr>
              <a:t>https://cnpnet.cnp.fr</a:t>
            </a:r>
            <a:r>
              <a:rPr lang="fr-FR" b="1" dirty="0" smtClean="0">
                <a:sym typeface="Arial"/>
              </a:rPr>
              <a:t> </a:t>
            </a:r>
            <a:endParaRPr lang="fr-FR" b="1" dirty="0">
              <a:sym typeface="Arial"/>
            </a:endParaRPr>
          </a:p>
        </p:txBody>
      </p:sp>
      <p:sp>
        <p:nvSpPr>
          <p:cNvPr id="19460" name="Rectangle 2"/>
          <p:cNvSpPr>
            <a:spLocks noChangeArrowheads="1"/>
          </p:cNvSpPr>
          <p:nvPr/>
        </p:nvSpPr>
        <p:spPr bwMode="auto">
          <a:xfrm>
            <a:off x="2687638" y="200025"/>
            <a:ext cx="612140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B2CB"/>
              </a:buClr>
              <a:buFont typeface="Cambria Math" pitchFamily="18" charset="0"/>
              <a:buChar char="ʘ"/>
              <a:defRPr sz="2000">
                <a:solidFill>
                  <a:srgbClr val="000000"/>
                </a:solidFill>
                <a:latin typeface="Arial" charset="0"/>
                <a:cs typeface="Arial" charset="0"/>
                <a:sym typeface="Arial" charset="0"/>
              </a:defRPr>
            </a:lvl1pPr>
            <a:lvl2pPr marL="742950" indent="-285750" eaLnBrk="0" hangingPunct="0">
              <a:buClr>
                <a:schemeClr val="accent1"/>
              </a:buClr>
              <a:buFont typeface="Symbol" pitchFamily="18" charset="2"/>
              <a:buChar char="·"/>
              <a:defRPr>
                <a:solidFill>
                  <a:srgbClr val="000000"/>
                </a:solidFill>
                <a:latin typeface="Arial" charset="0"/>
                <a:cs typeface="Arial" charset="0"/>
                <a:sym typeface="Arial" charset="0"/>
              </a:defRPr>
            </a:lvl2pPr>
            <a:lvl3pPr marL="1143000" indent="-228600" eaLnBrk="0" hangingPunct="0">
              <a:buClr>
                <a:srgbClr val="B0006C"/>
              </a:buClr>
              <a:buFont typeface="Courier New" pitchFamily="49" charset="0"/>
              <a:buChar char="o"/>
              <a:defRPr sz="1600">
                <a:solidFill>
                  <a:srgbClr val="000000"/>
                </a:solidFill>
                <a:latin typeface="Arial" charset="0"/>
                <a:cs typeface="Arial" charset="0"/>
                <a:sym typeface="Arial" charset="0"/>
              </a:defRPr>
            </a:lvl3pPr>
            <a:lvl4pPr marL="1600200" indent="-228600" eaLnBrk="0" hangingPunct="0">
              <a:buClr>
                <a:schemeClr val="accent2"/>
              </a:buClr>
              <a:buFont typeface="Arial" charset="0"/>
              <a:buChar char="•"/>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algn="ctr" eaLnBrk="1" hangingPunct="1">
              <a:buClrTx/>
              <a:buFontTx/>
              <a:buNone/>
            </a:pPr>
            <a:r>
              <a:rPr lang="fr-FR" altLang="fr-FR" sz="1400" dirty="0"/>
              <a:t>Le client se connecte sur </a:t>
            </a:r>
            <a:r>
              <a:rPr lang="fr-FR" altLang="fr-FR" sz="1400" dirty="0">
                <a:solidFill>
                  <a:srgbClr val="C00000"/>
                </a:solidFill>
              </a:rPr>
              <a:t>l’espace sécurisé de CNP </a:t>
            </a:r>
            <a:r>
              <a:rPr lang="fr-FR" altLang="fr-FR" sz="1400" dirty="0" smtClean="0">
                <a:solidFill>
                  <a:srgbClr val="C00000"/>
                </a:solidFill>
              </a:rPr>
              <a:t>Assurances (</a:t>
            </a:r>
            <a:r>
              <a:rPr lang="fr-FR" sz="1400" u="sng" dirty="0" smtClean="0">
                <a:solidFill>
                  <a:srgbClr val="C00000"/>
                </a:solidFill>
                <a:hlinkClick r:id="rId2"/>
              </a:rPr>
              <a:t>https</a:t>
            </a:r>
            <a:r>
              <a:rPr lang="fr-FR" sz="1400" u="sng" dirty="0">
                <a:solidFill>
                  <a:srgbClr val="C00000"/>
                </a:solidFill>
                <a:hlinkClick r:id="rId2"/>
              </a:rPr>
              <a:t>://cnpnet.cnp.fr</a:t>
            </a:r>
            <a:r>
              <a:rPr lang="fr-FR" sz="1400" dirty="0">
                <a:solidFill>
                  <a:srgbClr val="C00000"/>
                </a:solidFill>
              </a:rPr>
              <a:t> </a:t>
            </a:r>
            <a:r>
              <a:rPr lang="fr-FR" sz="1400" dirty="0" smtClean="0">
                <a:solidFill>
                  <a:srgbClr val="C00000"/>
                </a:solidFill>
              </a:rPr>
              <a:t>)</a:t>
            </a:r>
            <a:r>
              <a:rPr lang="fr-FR" altLang="fr-FR" sz="1400" dirty="0" smtClean="0"/>
              <a:t>, </a:t>
            </a:r>
            <a:r>
              <a:rPr lang="fr-FR" altLang="fr-FR" sz="1400" dirty="0"/>
              <a:t>il s’identifie. Un processus de sécurité ‘code </a:t>
            </a:r>
            <a:r>
              <a:rPr lang="fr-FR" altLang="fr-FR" sz="1400" dirty="0" err="1"/>
              <a:t>Capcha</a:t>
            </a:r>
            <a:r>
              <a:rPr lang="fr-FR" altLang="fr-FR" sz="1400" dirty="0"/>
              <a:t>’ est prévu en cas de tentatives infructueuses, il y a également un processus de réitération du mot de passe si </a:t>
            </a:r>
            <a:r>
              <a:rPr lang="fr-FR" altLang="fr-FR" sz="1400" dirty="0" smtClean="0"/>
              <a:t>nécessaire (dans ce cas, un nouveau mail est reçu directement par le client)</a:t>
            </a:r>
            <a:endParaRPr lang="fr-FR" altLang="fr-FR" sz="1400" dirty="0">
              <a:solidFill>
                <a:schemeClr val="tx1"/>
              </a:solidFill>
            </a:endParaRPr>
          </a:p>
        </p:txBody>
      </p:sp>
      <p:pic>
        <p:nvPicPr>
          <p:cNvPr id="1946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49613" y="1470025"/>
            <a:ext cx="4995862" cy="278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961324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itre 81"/>
          <p:cNvSpPr>
            <a:spLocks noGrp="1"/>
          </p:cNvSpPr>
          <p:nvPr>
            <p:ph type="title"/>
          </p:nvPr>
        </p:nvSpPr>
        <p:spPr>
          <a:xfrm>
            <a:off x="179388" y="447675"/>
            <a:ext cx="2016125" cy="1155700"/>
          </a:xfrm>
        </p:spPr>
        <p:txBody>
          <a:bodyPr>
            <a:normAutofit/>
          </a:bodyPr>
          <a:lstStyle/>
          <a:p>
            <a:pPr eaLnBrk="1" fontAlgn="auto" hangingPunct="1">
              <a:spcBef>
                <a:spcPts val="0"/>
              </a:spcBef>
              <a:spcAft>
                <a:spcPts val="0"/>
              </a:spcAft>
              <a:defRPr/>
            </a:pPr>
            <a:r>
              <a:rPr lang="fr-FR" dirty="0">
                <a:cs typeface="Arial"/>
                <a:sym typeface="Arial"/>
              </a:rPr>
              <a:t>Etape 2 </a:t>
            </a:r>
            <a:r>
              <a:rPr lang="fr-FR" dirty="0" smtClean="0">
                <a:cs typeface="Arial"/>
                <a:sym typeface="Arial"/>
              </a:rPr>
              <a:t>:</a:t>
            </a:r>
            <a:br>
              <a:rPr lang="fr-FR" dirty="0" smtClean="0">
                <a:cs typeface="Arial"/>
                <a:sym typeface="Arial"/>
              </a:rPr>
            </a:br>
            <a:r>
              <a:rPr lang="fr-FR" dirty="0" smtClean="0">
                <a:cs typeface="Arial"/>
                <a:sym typeface="Arial"/>
              </a:rPr>
              <a:t>Le client chez lui</a:t>
            </a:r>
            <a:endParaRPr lang="fr-FR" dirty="0">
              <a:cs typeface="Arial"/>
              <a:sym typeface="Arial"/>
            </a:endParaRPr>
          </a:p>
        </p:txBody>
      </p:sp>
      <p:sp>
        <p:nvSpPr>
          <p:cNvPr id="84" name="Espace réservé du texte 83"/>
          <p:cNvSpPr>
            <a:spLocks noGrp="1"/>
          </p:cNvSpPr>
          <p:nvPr>
            <p:ph type="body" sz="quarter" idx="12"/>
          </p:nvPr>
        </p:nvSpPr>
        <p:spPr>
          <a:xfrm>
            <a:off x="250825" y="1697038"/>
            <a:ext cx="1944688" cy="1306512"/>
          </a:xfrm>
        </p:spPr>
        <p:txBody>
          <a:bodyPr rtlCol="0"/>
          <a:lstStyle/>
          <a:p>
            <a:pPr eaLnBrk="1" fontAlgn="auto" hangingPunct="1">
              <a:spcBef>
                <a:spcPts val="0"/>
              </a:spcBef>
              <a:spcAft>
                <a:spcPts val="0"/>
              </a:spcAft>
              <a:buClr>
                <a:schemeClr val="accent6"/>
              </a:buClr>
              <a:defRPr/>
            </a:pPr>
            <a:r>
              <a:rPr lang="fr-FR" dirty="0" smtClean="0">
                <a:sym typeface="Arial"/>
              </a:rPr>
              <a:t>Vision du parcours</a:t>
            </a:r>
            <a:endParaRPr lang="fr-FR" dirty="0">
              <a:sym typeface="Arial"/>
            </a:endParaRPr>
          </a:p>
        </p:txBody>
      </p:sp>
      <p:sp>
        <p:nvSpPr>
          <p:cNvPr id="20484" name="Rectangle 2"/>
          <p:cNvSpPr>
            <a:spLocks noChangeArrowheads="1"/>
          </p:cNvSpPr>
          <p:nvPr/>
        </p:nvSpPr>
        <p:spPr bwMode="auto">
          <a:xfrm>
            <a:off x="2627313" y="200025"/>
            <a:ext cx="6357937"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B2CB"/>
              </a:buClr>
              <a:buFont typeface="Cambria Math" pitchFamily="18" charset="0"/>
              <a:buChar char="ʘ"/>
              <a:defRPr sz="2000">
                <a:solidFill>
                  <a:srgbClr val="000000"/>
                </a:solidFill>
                <a:latin typeface="Arial" charset="0"/>
                <a:cs typeface="Arial" charset="0"/>
                <a:sym typeface="Arial" charset="0"/>
              </a:defRPr>
            </a:lvl1pPr>
            <a:lvl2pPr marL="742950" indent="-285750" eaLnBrk="0" hangingPunct="0">
              <a:buClr>
                <a:schemeClr val="accent1"/>
              </a:buClr>
              <a:buFont typeface="Symbol" pitchFamily="18" charset="2"/>
              <a:buChar char="·"/>
              <a:defRPr>
                <a:solidFill>
                  <a:srgbClr val="000000"/>
                </a:solidFill>
                <a:latin typeface="Arial" charset="0"/>
                <a:cs typeface="Arial" charset="0"/>
                <a:sym typeface="Arial" charset="0"/>
              </a:defRPr>
            </a:lvl2pPr>
            <a:lvl3pPr marL="1143000" indent="-228600" eaLnBrk="0" hangingPunct="0">
              <a:buClr>
                <a:srgbClr val="B0006C"/>
              </a:buClr>
              <a:buFont typeface="Courier New" pitchFamily="49" charset="0"/>
              <a:buChar char="o"/>
              <a:defRPr sz="1600">
                <a:solidFill>
                  <a:srgbClr val="000000"/>
                </a:solidFill>
                <a:latin typeface="Arial" charset="0"/>
                <a:cs typeface="Arial" charset="0"/>
                <a:sym typeface="Arial" charset="0"/>
              </a:defRPr>
            </a:lvl3pPr>
            <a:lvl4pPr marL="1600200" indent="-228600" eaLnBrk="0" hangingPunct="0">
              <a:buClr>
                <a:schemeClr val="accent2"/>
              </a:buClr>
              <a:buFont typeface="Arial" charset="0"/>
              <a:buChar char="•"/>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algn="ctr" eaLnBrk="1" hangingPunct="1">
              <a:buClrTx/>
              <a:buFontTx/>
              <a:buNone/>
            </a:pPr>
            <a:r>
              <a:rPr lang="fr-FR" altLang="fr-FR" sz="1400" dirty="0"/>
              <a:t>Le client arrive sur une page ‘</a:t>
            </a:r>
            <a:r>
              <a:rPr lang="fr-FR" altLang="fr-FR" sz="1400" dirty="0">
                <a:solidFill>
                  <a:srgbClr val="C00000"/>
                </a:solidFill>
              </a:rPr>
              <a:t>Caisse d’épargne</a:t>
            </a:r>
            <a:r>
              <a:rPr lang="fr-FR" altLang="fr-FR" sz="1400" dirty="0"/>
              <a:t>’ présentant les différentes </a:t>
            </a:r>
            <a:r>
              <a:rPr lang="fr-FR" altLang="fr-FR" sz="1400" dirty="0">
                <a:solidFill>
                  <a:srgbClr val="C00000"/>
                </a:solidFill>
              </a:rPr>
              <a:t>étapes du parcours </a:t>
            </a:r>
            <a:r>
              <a:rPr lang="fr-FR" altLang="fr-FR" sz="1400" dirty="0"/>
              <a:t>sur un totem à gauche. Sur cette même page, il lui est proposé de pouvoir finalement revenir sur un </a:t>
            </a:r>
            <a:r>
              <a:rPr lang="fr-FR" altLang="fr-FR" sz="1400" dirty="0">
                <a:solidFill>
                  <a:srgbClr val="C00000"/>
                </a:solidFill>
              </a:rPr>
              <a:t>processus papier </a:t>
            </a:r>
            <a:r>
              <a:rPr lang="fr-FR" altLang="fr-FR" sz="1400" dirty="0">
                <a:solidFill>
                  <a:schemeClr val="tx1"/>
                </a:solidFill>
              </a:rPr>
              <a:t>si il le souhaite</a:t>
            </a:r>
          </a:p>
        </p:txBody>
      </p:sp>
      <p:pic>
        <p:nvPicPr>
          <p:cNvPr id="20485" name="Picture 3"/>
          <p:cNvPicPr>
            <a:picLocks noChangeAspect="1" noChangeArrowheads="1"/>
          </p:cNvPicPr>
          <p:nvPr/>
        </p:nvPicPr>
        <p:blipFill>
          <a:blip r:embed="rId2">
            <a:extLst>
              <a:ext uri="{28A0092B-C50C-407E-A947-70E740481C1C}">
                <a14:useLocalDpi xmlns:a14="http://schemas.microsoft.com/office/drawing/2010/main" val="0"/>
              </a:ext>
            </a:extLst>
          </a:blip>
          <a:srcRect l="26939" t="17574" r="30092" b="14844"/>
          <a:stretch>
            <a:fillRect/>
          </a:stretch>
        </p:blipFill>
        <p:spPr bwMode="auto">
          <a:xfrm>
            <a:off x="3059832" y="944563"/>
            <a:ext cx="4622081" cy="40879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Ellipse 1"/>
          <p:cNvSpPr/>
          <p:nvPr/>
        </p:nvSpPr>
        <p:spPr>
          <a:xfrm>
            <a:off x="2987824" y="2988535"/>
            <a:ext cx="1008112" cy="159279"/>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p:cNvSpPr txBox="1"/>
          <p:nvPr/>
        </p:nvSpPr>
        <p:spPr>
          <a:xfrm>
            <a:off x="107950" y="3508375"/>
            <a:ext cx="2232025" cy="738664"/>
          </a:xfrm>
          <a:prstGeom prst="rect">
            <a:avLst/>
          </a:prstGeom>
          <a:solidFill>
            <a:schemeClr val="bg1"/>
          </a:solidFill>
        </p:spPr>
        <p:txBody>
          <a:bodyPr>
            <a:spAutoFit/>
          </a:bodyPr>
          <a:lstStyle/>
          <a:p>
            <a:pPr algn="ctr">
              <a:defRPr/>
            </a:pPr>
            <a:r>
              <a:rPr lang="fr-FR" sz="1050" dirty="0" smtClean="0">
                <a:solidFill>
                  <a:srgbClr val="C00000"/>
                </a:solidFill>
              </a:rPr>
              <a:t>Le client a 40 j pour finaliser son adhésion. Il peut interrompre sa saisie et la reprendre à tout moment dans ce délai de 40 jours</a:t>
            </a:r>
            <a:endParaRPr lang="fr-FR" sz="1050" dirty="0">
              <a:solidFill>
                <a:srgbClr val="C00000"/>
              </a:solidFill>
            </a:endParaRPr>
          </a:p>
        </p:txBody>
      </p:sp>
      <p:pic>
        <p:nvPicPr>
          <p:cNvPr id="8"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9738" y="3203575"/>
            <a:ext cx="387350" cy="3222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ZoneTexte 2"/>
          <p:cNvSpPr txBox="1"/>
          <p:nvPr/>
        </p:nvSpPr>
        <p:spPr>
          <a:xfrm>
            <a:off x="7164288" y="894398"/>
            <a:ext cx="1800200" cy="369332"/>
          </a:xfrm>
          <a:prstGeom prst="rect">
            <a:avLst/>
          </a:prstGeom>
          <a:solidFill>
            <a:schemeClr val="bg1"/>
          </a:solidFill>
        </p:spPr>
        <p:txBody>
          <a:bodyPr wrap="square" rtlCol="0">
            <a:spAutoFit/>
          </a:bodyPr>
          <a:lstStyle/>
          <a:p>
            <a:r>
              <a:rPr lang="fr-FR" sz="900" b="1" dirty="0" smtClean="0">
                <a:solidFill>
                  <a:srgbClr val="002060"/>
                </a:solidFill>
              </a:rPr>
              <a:t>Possibilité de revenir au mode papier</a:t>
            </a:r>
            <a:endParaRPr lang="fr-FR" sz="900" b="1" dirty="0">
              <a:solidFill>
                <a:srgbClr val="002060"/>
              </a:solidFill>
            </a:endParaRPr>
          </a:p>
        </p:txBody>
      </p:sp>
      <p:sp>
        <p:nvSpPr>
          <p:cNvPr id="4" name="ZoneTexte 3"/>
          <p:cNvSpPr txBox="1"/>
          <p:nvPr/>
        </p:nvSpPr>
        <p:spPr>
          <a:xfrm>
            <a:off x="7524328" y="1419622"/>
            <a:ext cx="792088" cy="216024"/>
          </a:xfrm>
          <a:prstGeom prst="rect">
            <a:avLst/>
          </a:prstGeom>
          <a:solidFill>
            <a:schemeClr val="bg1"/>
          </a:solidFill>
        </p:spPr>
        <p:txBody>
          <a:bodyPr wrap="square" rtlCol="0">
            <a:noAutofit/>
          </a:bodyPr>
          <a:lstStyle/>
          <a:p>
            <a:endParaRPr lang="fr-FR" dirty="0"/>
          </a:p>
        </p:txBody>
      </p:sp>
    </p:spTree>
    <p:extLst>
      <p:ext uri="{BB962C8B-B14F-4D97-AF65-F5344CB8AC3E}">
        <p14:creationId xmlns:p14="http://schemas.microsoft.com/office/powerpoint/2010/main" val="154267838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itre 81"/>
          <p:cNvSpPr>
            <a:spLocks noGrp="1"/>
          </p:cNvSpPr>
          <p:nvPr>
            <p:ph type="title"/>
          </p:nvPr>
        </p:nvSpPr>
        <p:spPr>
          <a:xfrm>
            <a:off x="179388" y="447675"/>
            <a:ext cx="2016125" cy="1155700"/>
          </a:xfrm>
        </p:spPr>
        <p:txBody>
          <a:bodyPr/>
          <a:lstStyle/>
          <a:p>
            <a:pPr eaLnBrk="1" fontAlgn="auto" hangingPunct="1">
              <a:spcBef>
                <a:spcPts val="0"/>
              </a:spcBef>
              <a:spcAft>
                <a:spcPts val="0"/>
              </a:spcAft>
              <a:defRPr/>
            </a:pPr>
            <a:r>
              <a:rPr lang="fr-FR" dirty="0">
                <a:cs typeface="Arial"/>
                <a:sym typeface="Arial"/>
              </a:rPr>
              <a:t>Etape 2 :</a:t>
            </a:r>
            <a:br>
              <a:rPr lang="fr-FR" dirty="0">
                <a:cs typeface="Arial"/>
                <a:sym typeface="Arial"/>
              </a:rPr>
            </a:br>
            <a:r>
              <a:rPr lang="fr-FR" dirty="0">
                <a:cs typeface="Arial"/>
                <a:sym typeface="Arial"/>
              </a:rPr>
              <a:t>Le client chez lui</a:t>
            </a:r>
          </a:p>
        </p:txBody>
      </p:sp>
      <p:sp>
        <p:nvSpPr>
          <p:cNvPr id="84" name="Espace réservé du texte 83"/>
          <p:cNvSpPr>
            <a:spLocks noGrp="1"/>
          </p:cNvSpPr>
          <p:nvPr>
            <p:ph type="body" sz="quarter" idx="12"/>
          </p:nvPr>
        </p:nvSpPr>
        <p:spPr>
          <a:xfrm>
            <a:off x="250825" y="1697038"/>
            <a:ext cx="1944688" cy="1306512"/>
          </a:xfrm>
        </p:spPr>
        <p:txBody>
          <a:bodyPr rtlCol="0"/>
          <a:lstStyle/>
          <a:p>
            <a:pPr eaLnBrk="1" fontAlgn="auto" hangingPunct="1">
              <a:spcBef>
                <a:spcPts val="0"/>
              </a:spcBef>
              <a:spcAft>
                <a:spcPts val="0"/>
              </a:spcAft>
              <a:buClr>
                <a:schemeClr val="accent6"/>
              </a:buClr>
              <a:defRPr/>
            </a:pPr>
            <a:r>
              <a:rPr lang="fr-FR" dirty="0" smtClean="0">
                <a:sym typeface="Arial"/>
              </a:rPr>
              <a:t>Phase de consentement</a:t>
            </a:r>
            <a:endParaRPr lang="fr-FR" dirty="0">
              <a:sym typeface="Arial"/>
            </a:endParaRPr>
          </a:p>
        </p:txBody>
      </p:sp>
      <p:sp>
        <p:nvSpPr>
          <p:cNvPr id="21508" name="Rectangle 2"/>
          <p:cNvSpPr>
            <a:spLocks noChangeArrowheads="1"/>
          </p:cNvSpPr>
          <p:nvPr/>
        </p:nvSpPr>
        <p:spPr bwMode="auto">
          <a:xfrm>
            <a:off x="2687638" y="51470"/>
            <a:ext cx="61214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B2CB"/>
              </a:buClr>
              <a:buFont typeface="Cambria Math" pitchFamily="18" charset="0"/>
              <a:buChar char="ʘ"/>
              <a:defRPr sz="2000">
                <a:solidFill>
                  <a:srgbClr val="000000"/>
                </a:solidFill>
                <a:latin typeface="Arial" charset="0"/>
                <a:cs typeface="Arial" charset="0"/>
                <a:sym typeface="Arial" charset="0"/>
              </a:defRPr>
            </a:lvl1pPr>
            <a:lvl2pPr marL="742950" indent="-285750" eaLnBrk="0" hangingPunct="0">
              <a:buClr>
                <a:schemeClr val="accent1"/>
              </a:buClr>
              <a:buFont typeface="Symbol" pitchFamily="18" charset="2"/>
              <a:buChar char="·"/>
              <a:defRPr>
                <a:solidFill>
                  <a:srgbClr val="000000"/>
                </a:solidFill>
                <a:latin typeface="Arial" charset="0"/>
                <a:cs typeface="Arial" charset="0"/>
                <a:sym typeface="Arial" charset="0"/>
              </a:defRPr>
            </a:lvl2pPr>
            <a:lvl3pPr marL="1143000" indent="-228600" eaLnBrk="0" hangingPunct="0">
              <a:buClr>
                <a:srgbClr val="B0006C"/>
              </a:buClr>
              <a:buFont typeface="Courier New" pitchFamily="49" charset="0"/>
              <a:buChar char="o"/>
              <a:defRPr sz="1600">
                <a:solidFill>
                  <a:srgbClr val="000000"/>
                </a:solidFill>
                <a:latin typeface="Arial" charset="0"/>
                <a:cs typeface="Arial" charset="0"/>
                <a:sym typeface="Arial" charset="0"/>
              </a:defRPr>
            </a:lvl3pPr>
            <a:lvl4pPr marL="1600200" indent="-228600" eaLnBrk="0" hangingPunct="0">
              <a:buClr>
                <a:schemeClr val="accent2"/>
              </a:buClr>
              <a:buFont typeface="Arial" charset="0"/>
              <a:buChar char="•"/>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algn="ctr" eaLnBrk="1" hangingPunct="1">
              <a:buClrTx/>
              <a:buFontTx/>
              <a:buNone/>
            </a:pPr>
            <a:r>
              <a:rPr lang="fr-FR" altLang="fr-FR" sz="1400" dirty="0" smtClean="0"/>
              <a:t>Le client confirme son souhait de poursuivre </a:t>
            </a:r>
            <a:r>
              <a:rPr lang="fr-FR" altLang="fr-FR" sz="1400" dirty="0" smtClean="0">
                <a:solidFill>
                  <a:srgbClr val="C00000"/>
                </a:solidFill>
              </a:rPr>
              <a:t>en ligne </a:t>
            </a:r>
            <a:r>
              <a:rPr lang="fr-FR" altLang="fr-FR" sz="1400" dirty="0" smtClean="0"/>
              <a:t>et reconnait avoir été informé de la possibilité à revenir au mode ‘</a:t>
            </a:r>
            <a:r>
              <a:rPr lang="fr-FR" altLang="fr-FR" sz="1400" dirty="0" smtClean="0">
                <a:solidFill>
                  <a:srgbClr val="C00000"/>
                </a:solidFill>
              </a:rPr>
              <a:t>papier</a:t>
            </a:r>
            <a:r>
              <a:rPr lang="fr-FR" altLang="fr-FR" sz="1400" dirty="0" smtClean="0"/>
              <a:t>’</a:t>
            </a:r>
            <a:endParaRPr lang="fr-FR" altLang="fr-FR" sz="1400" dirty="0">
              <a:solidFill>
                <a:schemeClr val="tx1"/>
              </a:solidFill>
            </a:endParaRPr>
          </a:p>
        </p:txBody>
      </p:sp>
      <p:pic>
        <p:nvPicPr>
          <p:cNvPr id="21509"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27223" t="18295" r="31159" b="28970"/>
          <a:stretch/>
        </p:blipFill>
        <p:spPr bwMode="auto">
          <a:xfrm>
            <a:off x="2987824" y="860180"/>
            <a:ext cx="4726937" cy="33677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Ellipse 6"/>
          <p:cNvSpPr/>
          <p:nvPr/>
        </p:nvSpPr>
        <p:spPr>
          <a:xfrm>
            <a:off x="2935120" y="1635646"/>
            <a:ext cx="1008112" cy="216024"/>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1511" name="Picture 7"/>
          <p:cNvPicPr>
            <a:picLocks noChangeAspect="1" noChangeArrowheads="1"/>
          </p:cNvPicPr>
          <p:nvPr/>
        </p:nvPicPr>
        <p:blipFill rotWithShape="1">
          <a:blip r:embed="rId3">
            <a:extLst>
              <a:ext uri="{28A0092B-C50C-407E-A947-70E740481C1C}">
                <a14:useLocalDpi xmlns:a14="http://schemas.microsoft.com/office/drawing/2010/main" val="0"/>
              </a:ext>
            </a:extLst>
          </a:blip>
          <a:srcRect t="77559"/>
          <a:stretch/>
        </p:blipFill>
        <p:spPr bwMode="auto">
          <a:xfrm>
            <a:off x="683568" y="3981114"/>
            <a:ext cx="7607814" cy="1038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37235" y="870446"/>
            <a:ext cx="6327253" cy="3933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2" name="Titre 81"/>
          <p:cNvSpPr>
            <a:spLocks noGrp="1"/>
          </p:cNvSpPr>
          <p:nvPr>
            <p:ph type="title"/>
          </p:nvPr>
        </p:nvSpPr>
        <p:spPr>
          <a:xfrm>
            <a:off x="179388" y="447675"/>
            <a:ext cx="2016125" cy="1155700"/>
          </a:xfrm>
        </p:spPr>
        <p:txBody>
          <a:bodyPr/>
          <a:lstStyle/>
          <a:p>
            <a:pPr eaLnBrk="1" fontAlgn="auto" hangingPunct="1">
              <a:spcBef>
                <a:spcPts val="0"/>
              </a:spcBef>
              <a:spcAft>
                <a:spcPts val="0"/>
              </a:spcAft>
              <a:defRPr/>
            </a:pPr>
            <a:r>
              <a:rPr lang="fr-FR" dirty="0">
                <a:cs typeface="Arial"/>
                <a:sym typeface="Arial"/>
              </a:rPr>
              <a:t>Etape 2 :</a:t>
            </a:r>
            <a:br>
              <a:rPr lang="fr-FR" dirty="0">
                <a:cs typeface="Arial"/>
                <a:sym typeface="Arial"/>
              </a:rPr>
            </a:br>
            <a:r>
              <a:rPr lang="fr-FR" dirty="0">
                <a:cs typeface="Arial"/>
                <a:sym typeface="Arial"/>
              </a:rPr>
              <a:t>Le client chez lui</a:t>
            </a:r>
          </a:p>
        </p:txBody>
      </p:sp>
      <p:sp>
        <p:nvSpPr>
          <p:cNvPr id="84" name="Espace réservé du texte 83"/>
          <p:cNvSpPr>
            <a:spLocks noGrp="1"/>
          </p:cNvSpPr>
          <p:nvPr>
            <p:ph type="body" sz="quarter" idx="12"/>
          </p:nvPr>
        </p:nvSpPr>
        <p:spPr>
          <a:xfrm>
            <a:off x="250825" y="1697038"/>
            <a:ext cx="1944688" cy="1306512"/>
          </a:xfrm>
        </p:spPr>
        <p:txBody>
          <a:bodyPr rtlCol="0">
            <a:normAutofit fontScale="92500" lnSpcReduction="10000"/>
          </a:bodyPr>
          <a:lstStyle/>
          <a:p>
            <a:pPr eaLnBrk="1" fontAlgn="auto" hangingPunct="1">
              <a:spcBef>
                <a:spcPts val="0"/>
              </a:spcBef>
              <a:spcAft>
                <a:spcPts val="0"/>
              </a:spcAft>
              <a:buClr>
                <a:schemeClr val="accent6"/>
              </a:buClr>
              <a:defRPr/>
            </a:pPr>
            <a:r>
              <a:rPr lang="fr-FR" dirty="0" smtClean="0">
                <a:sym typeface="Arial"/>
              </a:rPr>
              <a:t>Les données personnelles du client et de son financement sont affichées pour contrôle de la part du client …</a:t>
            </a:r>
            <a:endParaRPr lang="fr-FR" dirty="0">
              <a:sym typeface="Arial"/>
            </a:endParaRPr>
          </a:p>
        </p:txBody>
      </p:sp>
      <p:sp>
        <p:nvSpPr>
          <p:cNvPr id="21508" name="Rectangle 2"/>
          <p:cNvSpPr>
            <a:spLocks noChangeArrowheads="1"/>
          </p:cNvSpPr>
          <p:nvPr/>
        </p:nvSpPr>
        <p:spPr bwMode="auto">
          <a:xfrm>
            <a:off x="2687638" y="123825"/>
            <a:ext cx="612140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B2CB"/>
              </a:buClr>
              <a:buFont typeface="Cambria Math" pitchFamily="18" charset="0"/>
              <a:buChar char="ʘ"/>
              <a:defRPr sz="2000">
                <a:solidFill>
                  <a:srgbClr val="000000"/>
                </a:solidFill>
                <a:latin typeface="Arial" charset="0"/>
                <a:cs typeface="Arial" charset="0"/>
                <a:sym typeface="Arial" charset="0"/>
              </a:defRPr>
            </a:lvl1pPr>
            <a:lvl2pPr marL="742950" indent="-285750" eaLnBrk="0" hangingPunct="0">
              <a:buClr>
                <a:schemeClr val="accent1"/>
              </a:buClr>
              <a:buFont typeface="Symbol" pitchFamily="18" charset="2"/>
              <a:buChar char="·"/>
              <a:defRPr>
                <a:solidFill>
                  <a:srgbClr val="000000"/>
                </a:solidFill>
                <a:latin typeface="Arial" charset="0"/>
                <a:cs typeface="Arial" charset="0"/>
                <a:sym typeface="Arial" charset="0"/>
              </a:defRPr>
            </a:lvl2pPr>
            <a:lvl3pPr marL="1143000" indent="-228600" eaLnBrk="0" hangingPunct="0">
              <a:buClr>
                <a:srgbClr val="B0006C"/>
              </a:buClr>
              <a:buFont typeface="Courier New" pitchFamily="49" charset="0"/>
              <a:buChar char="o"/>
              <a:defRPr sz="1600">
                <a:solidFill>
                  <a:srgbClr val="000000"/>
                </a:solidFill>
                <a:latin typeface="Arial" charset="0"/>
                <a:cs typeface="Arial" charset="0"/>
                <a:sym typeface="Arial" charset="0"/>
              </a:defRPr>
            </a:lvl3pPr>
            <a:lvl4pPr marL="1600200" indent="-228600" eaLnBrk="0" hangingPunct="0">
              <a:buClr>
                <a:schemeClr val="accent2"/>
              </a:buClr>
              <a:buFont typeface="Arial" charset="0"/>
              <a:buChar char="•"/>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algn="ctr" eaLnBrk="1" hangingPunct="1">
              <a:buClrTx/>
              <a:buFontTx/>
              <a:buNone/>
            </a:pPr>
            <a:r>
              <a:rPr lang="fr-FR" altLang="fr-FR" sz="1400" dirty="0" smtClean="0"/>
              <a:t>Un écran restitue les </a:t>
            </a:r>
            <a:r>
              <a:rPr lang="fr-FR" altLang="fr-FR" sz="1400" dirty="0" smtClean="0">
                <a:solidFill>
                  <a:srgbClr val="C00000"/>
                </a:solidFill>
              </a:rPr>
              <a:t>informations client et crédit </a:t>
            </a:r>
            <a:r>
              <a:rPr lang="fr-FR" altLang="fr-FR" sz="1400" dirty="0" smtClean="0"/>
              <a:t>saisies dans </a:t>
            </a:r>
            <a:r>
              <a:rPr lang="fr-FR" altLang="fr-FR" sz="1400" dirty="0" err="1" smtClean="0"/>
              <a:t>CNPNet</a:t>
            </a:r>
            <a:r>
              <a:rPr lang="fr-FR" altLang="fr-FR" sz="1400" dirty="0" smtClean="0"/>
              <a:t>. Le client est invité à les </a:t>
            </a:r>
            <a:r>
              <a:rPr lang="fr-FR" altLang="fr-FR" sz="1400" dirty="0" smtClean="0">
                <a:solidFill>
                  <a:srgbClr val="C00000"/>
                </a:solidFill>
              </a:rPr>
              <a:t>valider</a:t>
            </a:r>
            <a:r>
              <a:rPr lang="fr-FR" altLang="fr-FR" sz="1400" dirty="0" smtClean="0"/>
              <a:t>, si il constate des erreurs, il doit contacter son conseiller qui devra réinitialiser l’opération après correction  </a:t>
            </a:r>
            <a:endParaRPr lang="fr-FR" altLang="fr-FR" sz="1400" dirty="0">
              <a:solidFill>
                <a:schemeClr val="tx1"/>
              </a:solidFill>
            </a:endParaRPr>
          </a:p>
        </p:txBody>
      </p:sp>
      <p:sp>
        <p:nvSpPr>
          <p:cNvPr id="7" name="Ellipse 6"/>
          <p:cNvSpPr/>
          <p:nvPr/>
        </p:nvSpPr>
        <p:spPr>
          <a:xfrm>
            <a:off x="2536292" y="2022574"/>
            <a:ext cx="1008112" cy="288032"/>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97176618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itre 81"/>
          <p:cNvSpPr>
            <a:spLocks noGrp="1"/>
          </p:cNvSpPr>
          <p:nvPr>
            <p:ph type="title"/>
          </p:nvPr>
        </p:nvSpPr>
        <p:spPr>
          <a:xfrm>
            <a:off x="179388" y="447675"/>
            <a:ext cx="2016125" cy="1155700"/>
          </a:xfrm>
        </p:spPr>
        <p:txBody>
          <a:bodyPr/>
          <a:lstStyle/>
          <a:p>
            <a:pPr eaLnBrk="1" fontAlgn="auto" hangingPunct="1">
              <a:spcBef>
                <a:spcPts val="0"/>
              </a:spcBef>
              <a:spcAft>
                <a:spcPts val="0"/>
              </a:spcAft>
              <a:defRPr/>
            </a:pPr>
            <a:r>
              <a:rPr lang="fr-FR" dirty="0">
                <a:cs typeface="Arial"/>
                <a:sym typeface="Arial"/>
              </a:rPr>
              <a:t>Etape 2 :</a:t>
            </a:r>
            <a:br>
              <a:rPr lang="fr-FR" dirty="0">
                <a:cs typeface="Arial"/>
                <a:sym typeface="Arial"/>
              </a:rPr>
            </a:br>
            <a:r>
              <a:rPr lang="fr-FR" dirty="0">
                <a:cs typeface="Arial"/>
                <a:sym typeface="Arial"/>
              </a:rPr>
              <a:t>Le client chez lui</a:t>
            </a:r>
          </a:p>
        </p:txBody>
      </p:sp>
      <p:sp>
        <p:nvSpPr>
          <p:cNvPr id="84" name="Espace réservé du texte 83"/>
          <p:cNvSpPr>
            <a:spLocks noGrp="1"/>
          </p:cNvSpPr>
          <p:nvPr>
            <p:ph type="body" sz="quarter" idx="12"/>
          </p:nvPr>
        </p:nvSpPr>
        <p:spPr>
          <a:xfrm>
            <a:off x="250825" y="1697038"/>
            <a:ext cx="1944688" cy="1306512"/>
          </a:xfrm>
        </p:spPr>
        <p:txBody>
          <a:bodyPr rtlCol="0"/>
          <a:lstStyle/>
          <a:p>
            <a:pPr eaLnBrk="1" fontAlgn="auto" hangingPunct="1">
              <a:spcBef>
                <a:spcPts val="0"/>
              </a:spcBef>
              <a:spcAft>
                <a:spcPts val="0"/>
              </a:spcAft>
              <a:buClr>
                <a:schemeClr val="accent6"/>
              </a:buClr>
              <a:defRPr/>
            </a:pPr>
            <a:r>
              <a:rPr lang="fr-FR" dirty="0" smtClean="0">
                <a:sym typeface="Arial"/>
              </a:rPr>
              <a:t>Les formalités d’adhésion commencent par une information sur Aéras et le droit à l’oubli ..</a:t>
            </a:r>
            <a:endParaRPr lang="fr-FR" dirty="0">
              <a:sym typeface="Arial"/>
            </a:endParaRPr>
          </a:p>
        </p:txBody>
      </p:sp>
      <p:sp>
        <p:nvSpPr>
          <p:cNvPr id="21508" name="Rectangle 2"/>
          <p:cNvSpPr>
            <a:spLocks noChangeArrowheads="1"/>
          </p:cNvSpPr>
          <p:nvPr/>
        </p:nvSpPr>
        <p:spPr bwMode="auto">
          <a:xfrm>
            <a:off x="2687638" y="123825"/>
            <a:ext cx="61214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B2CB"/>
              </a:buClr>
              <a:buFont typeface="Cambria Math" pitchFamily="18" charset="0"/>
              <a:buChar char="ʘ"/>
              <a:defRPr sz="2000">
                <a:solidFill>
                  <a:srgbClr val="000000"/>
                </a:solidFill>
                <a:latin typeface="Arial" charset="0"/>
                <a:cs typeface="Arial" charset="0"/>
                <a:sym typeface="Arial" charset="0"/>
              </a:defRPr>
            </a:lvl1pPr>
            <a:lvl2pPr marL="742950" indent="-285750" eaLnBrk="0" hangingPunct="0">
              <a:buClr>
                <a:schemeClr val="accent1"/>
              </a:buClr>
              <a:buFont typeface="Symbol" pitchFamily="18" charset="2"/>
              <a:buChar char="·"/>
              <a:defRPr>
                <a:solidFill>
                  <a:srgbClr val="000000"/>
                </a:solidFill>
                <a:latin typeface="Arial" charset="0"/>
                <a:cs typeface="Arial" charset="0"/>
                <a:sym typeface="Arial" charset="0"/>
              </a:defRPr>
            </a:lvl2pPr>
            <a:lvl3pPr marL="1143000" indent="-228600" eaLnBrk="0" hangingPunct="0">
              <a:buClr>
                <a:srgbClr val="B0006C"/>
              </a:buClr>
              <a:buFont typeface="Courier New" pitchFamily="49" charset="0"/>
              <a:buChar char="o"/>
              <a:defRPr sz="1600">
                <a:solidFill>
                  <a:srgbClr val="000000"/>
                </a:solidFill>
                <a:latin typeface="Arial" charset="0"/>
                <a:cs typeface="Arial" charset="0"/>
                <a:sym typeface="Arial" charset="0"/>
              </a:defRPr>
            </a:lvl3pPr>
            <a:lvl4pPr marL="1600200" indent="-228600" eaLnBrk="0" hangingPunct="0">
              <a:buClr>
                <a:schemeClr val="accent2"/>
              </a:buClr>
              <a:buFont typeface="Arial" charset="0"/>
              <a:buChar char="•"/>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algn="ctr" eaLnBrk="1" hangingPunct="1">
              <a:buClrTx/>
              <a:buFontTx/>
              <a:buNone/>
            </a:pPr>
            <a:r>
              <a:rPr lang="fr-FR" altLang="fr-FR" sz="1400" dirty="0" smtClean="0"/>
              <a:t>Le client est informé sur </a:t>
            </a:r>
            <a:r>
              <a:rPr lang="fr-FR" altLang="fr-FR" sz="1400" dirty="0">
                <a:solidFill>
                  <a:srgbClr val="C00000"/>
                </a:solidFill>
              </a:rPr>
              <a:t>Aéras / droit à l’oubli </a:t>
            </a:r>
            <a:r>
              <a:rPr lang="fr-FR" altLang="fr-FR" sz="1400" dirty="0" smtClean="0"/>
              <a:t>avant de commencer ses saisies</a:t>
            </a:r>
            <a:endParaRPr lang="fr-FR" altLang="fr-FR" sz="1400" dirty="0">
              <a:solidFill>
                <a:schemeClr val="tx1"/>
              </a:solidFill>
            </a:endParaRPr>
          </a:p>
        </p:txBody>
      </p:sp>
      <p:pic>
        <p:nvPicPr>
          <p:cNvPr id="21510" name="Picture 4"/>
          <p:cNvPicPr>
            <a:picLocks noChangeAspect="1" noChangeArrowheads="1"/>
          </p:cNvPicPr>
          <p:nvPr/>
        </p:nvPicPr>
        <p:blipFill>
          <a:blip r:embed="rId2">
            <a:extLst>
              <a:ext uri="{28A0092B-C50C-407E-A947-70E740481C1C}">
                <a14:useLocalDpi xmlns:a14="http://schemas.microsoft.com/office/drawing/2010/main" val="0"/>
              </a:ext>
            </a:extLst>
          </a:blip>
          <a:srcRect l="28038" t="29036" r="30527" b="21094"/>
          <a:stretch>
            <a:fillRect/>
          </a:stretch>
        </p:blipFill>
        <p:spPr bwMode="auto">
          <a:xfrm>
            <a:off x="2669400" y="647700"/>
            <a:ext cx="6035649" cy="40842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Ellipse 6"/>
          <p:cNvSpPr/>
          <p:nvPr/>
        </p:nvSpPr>
        <p:spPr>
          <a:xfrm>
            <a:off x="2667801" y="2139702"/>
            <a:ext cx="1008112" cy="288032"/>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99189606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itre 81"/>
          <p:cNvSpPr>
            <a:spLocks noGrp="1"/>
          </p:cNvSpPr>
          <p:nvPr>
            <p:ph type="title"/>
          </p:nvPr>
        </p:nvSpPr>
        <p:spPr>
          <a:xfrm>
            <a:off x="179388" y="447675"/>
            <a:ext cx="2016125" cy="1155700"/>
          </a:xfrm>
        </p:spPr>
        <p:txBody>
          <a:bodyPr/>
          <a:lstStyle/>
          <a:p>
            <a:pPr eaLnBrk="1" fontAlgn="auto" hangingPunct="1">
              <a:spcBef>
                <a:spcPts val="0"/>
              </a:spcBef>
              <a:spcAft>
                <a:spcPts val="0"/>
              </a:spcAft>
              <a:defRPr/>
            </a:pPr>
            <a:r>
              <a:rPr lang="fr-FR" dirty="0">
                <a:cs typeface="Arial"/>
                <a:sym typeface="Arial"/>
              </a:rPr>
              <a:t>Etape 2 :</a:t>
            </a:r>
            <a:br>
              <a:rPr lang="fr-FR" dirty="0">
                <a:cs typeface="Arial"/>
                <a:sym typeface="Arial"/>
              </a:rPr>
            </a:br>
            <a:r>
              <a:rPr lang="fr-FR" dirty="0">
                <a:cs typeface="Arial"/>
                <a:sym typeface="Arial"/>
              </a:rPr>
              <a:t>Le client chez lui</a:t>
            </a:r>
          </a:p>
        </p:txBody>
      </p:sp>
      <p:sp>
        <p:nvSpPr>
          <p:cNvPr id="84" name="Espace réservé du texte 83"/>
          <p:cNvSpPr>
            <a:spLocks noGrp="1"/>
          </p:cNvSpPr>
          <p:nvPr>
            <p:ph type="body" sz="quarter" idx="12"/>
          </p:nvPr>
        </p:nvSpPr>
        <p:spPr>
          <a:xfrm>
            <a:off x="250825" y="1697038"/>
            <a:ext cx="1944688" cy="1306512"/>
          </a:xfrm>
        </p:spPr>
        <p:txBody>
          <a:bodyPr rtlCol="0"/>
          <a:lstStyle/>
          <a:p>
            <a:pPr eaLnBrk="1" fontAlgn="auto" hangingPunct="1">
              <a:spcBef>
                <a:spcPts val="0"/>
              </a:spcBef>
              <a:spcAft>
                <a:spcPts val="0"/>
              </a:spcAft>
              <a:buClr>
                <a:schemeClr val="accent6"/>
              </a:buClr>
              <a:defRPr/>
            </a:pPr>
            <a:r>
              <a:rPr lang="fr-FR" dirty="0" smtClean="0">
                <a:sym typeface="Arial"/>
              </a:rPr>
              <a:t>La saisie du Questionnaire de Santé (QS) ...</a:t>
            </a:r>
            <a:endParaRPr lang="fr-FR" dirty="0">
              <a:sym typeface="Arial"/>
            </a:endParaRPr>
          </a:p>
        </p:txBody>
      </p:sp>
      <p:sp>
        <p:nvSpPr>
          <p:cNvPr id="22532" name="Rectangle 2"/>
          <p:cNvSpPr>
            <a:spLocks noChangeArrowheads="1"/>
          </p:cNvSpPr>
          <p:nvPr/>
        </p:nvSpPr>
        <p:spPr bwMode="auto">
          <a:xfrm>
            <a:off x="2673350" y="123825"/>
            <a:ext cx="6291263"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B2CB"/>
              </a:buClr>
              <a:buFont typeface="Cambria Math" pitchFamily="18" charset="0"/>
              <a:buChar char="ʘ"/>
              <a:defRPr sz="2000">
                <a:solidFill>
                  <a:srgbClr val="000000"/>
                </a:solidFill>
                <a:latin typeface="Arial" charset="0"/>
                <a:cs typeface="Arial" charset="0"/>
                <a:sym typeface="Arial" charset="0"/>
              </a:defRPr>
            </a:lvl1pPr>
            <a:lvl2pPr marL="742950" indent="-285750" eaLnBrk="0" hangingPunct="0">
              <a:buClr>
                <a:schemeClr val="accent1"/>
              </a:buClr>
              <a:buFont typeface="Symbol" pitchFamily="18" charset="2"/>
              <a:buChar char="·"/>
              <a:defRPr>
                <a:solidFill>
                  <a:srgbClr val="000000"/>
                </a:solidFill>
                <a:latin typeface="Arial" charset="0"/>
                <a:cs typeface="Arial" charset="0"/>
                <a:sym typeface="Arial" charset="0"/>
              </a:defRPr>
            </a:lvl2pPr>
            <a:lvl3pPr marL="1143000" indent="-228600" eaLnBrk="0" hangingPunct="0">
              <a:buClr>
                <a:srgbClr val="B0006C"/>
              </a:buClr>
              <a:buFont typeface="Courier New" pitchFamily="49" charset="0"/>
              <a:buChar char="o"/>
              <a:defRPr sz="1600">
                <a:solidFill>
                  <a:srgbClr val="000000"/>
                </a:solidFill>
                <a:latin typeface="Arial" charset="0"/>
                <a:cs typeface="Arial" charset="0"/>
                <a:sym typeface="Arial" charset="0"/>
              </a:defRPr>
            </a:lvl3pPr>
            <a:lvl4pPr marL="1600200" indent="-228600" eaLnBrk="0" hangingPunct="0">
              <a:buClr>
                <a:schemeClr val="accent2"/>
              </a:buClr>
              <a:buFont typeface="Arial" charset="0"/>
              <a:buChar char="•"/>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algn="ctr" eaLnBrk="1" hangingPunct="1">
              <a:buClrTx/>
              <a:buFontTx/>
              <a:buNone/>
            </a:pPr>
            <a:r>
              <a:rPr lang="fr-FR" altLang="fr-FR" sz="1400" dirty="0"/>
              <a:t>La </a:t>
            </a:r>
            <a:r>
              <a:rPr lang="fr-FR" altLang="fr-FR" sz="1400" dirty="0">
                <a:solidFill>
                  <a:srgbClr val="C00000"/>
                </a:solidFill>
              </a:rPr>
              <a:t>saisie du QS </a:t>
            </a:r>
            <a:r>
              <a:rPr lang="fr-FR" altLang="fr-FR" sz="1400" dirty="0"/>
              <a:t>se déroule sur 3 écrans successifs. A la fin de la saisie une </a:t>
            </a:r>
            <a:r>
              <a:rPr lang="fr-FR" altLang="fr-FR" sz="1400" dirty="0">
                <a:solidFill>
                  <a:srgbClr val="C00000"/>
                </a:solidFill>
              </a:rPr>
              <a:t>double validation </a:t>
            </a:r>
            <a:r>
              <a:rPr lang="fr-FR" altLang="fr-FR" sz="1400" dirty="0"/>
              <a:t>est demandée  au client, il peut </a:t>
            </a:r>
            <a:r>
              <a:rPr lang="fr-FR" altLang="fr-FR" sz="1400" dirty="0">
                <a:solidFill>
                  <a:srgbClr val="C00000"/>
                </a:solidFill>
              </a:rPr>
              <a:t>relire/modifier ses réponses</a:t>
            </a:r>
          </a:p>
        </p:txBody>
      </p:sp>
      <p:pic>
        <p:nvPicPr>
          <p:cNvPr id="22533" name="Picture 2"/>
          <p:cNvPicPr>
            <a:picLocks noChangeAspect="1" noChangeArrowheads="1"/>
          </p:cNvPicPr>
          <p:nvPr/>
        </p:nvPicPr>
        <p:blipFill>
          <a:blip r:embed="rId2">
            <a:extLst>
              <a:ext uri="{28A0092B-C50C-407E-A947-70E740481C1C}">
                <a14:useLocalDpi xmlns:a14="http://schemas.microsoft.com/office/drawing/2010/main" val="0"/>
              </a:ext>
            </a:extLst>
          </a:blip>
          <a:srcRect l="28990" t="24609" r="31406" b="21875"/>
          <a:stretch>
            <a:fillRect/>
          </a:stretch>
        </p:blipFill>
        <p:spPr bwMode="auto">
          <a:xfrm>
            <a:off x="2483768" y="627534"/>
            <a:ext cx="4535488" cy="32273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534" name="Picture 3"/>
          <p:cNvPicPr>
            <a:picLocks noChangeAspect="1" noChangeArrowheads="1"/>
          </p:cNvPicPr>
          <p:nvPr/>
        </p:nvPicPr>
        <p:blipFill>
          <a:blip r:embed="rId3">
            <a:extLst>
              <a:ext uri="{28A0092B-C50C-407E-A947-70E740481C1C}">
                <a14:useLocalDpi xmlns:a14="http://schemas.microsoft.com/office/drawing/2010/main" val="0"/>
              </a:ext>
            </a:extLst>
          </a:blip>
          <a:srcRect l="27232" t="32423" r="12372" b="16145"/>
          <a:stretch>
            <a:fillRect/>
          </a:stretch>
        </p:blipFill>
        <p:spPr bwMode="auto">
          <a:xfrm>
            <a:off x="2968054" y="2079625"/>
            <a:ext cx="6140450" cy="2940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ZoneTexte 6"/>
          <p:cNvSpPr txBox="1"/>
          <p:nvPr/>
        </p:nvSpPr>
        <p:spPr>
          <a:xfrm>
            <a:off x="107950" y="3380606"/>
            <a:ext cx="2232025" cy="1546577"/>
          </a:xfrm>
          <a:prstGeom prst="rect">
            <a:avLst/>
          </a:prstGeom>
          <a:solidFill>
            <a:schemeClr val="bg1"/>
          </a:solidFill>
        </p:spPr>
        <p:txBody>
          <a:bodyPr>
            <a:spAutoFit/>
          </a:bodyPr>
          <a:lstStyle/>
          <a:p>
            <a:pPr algn="ctr">
              <a:defRPr/>
            </a:pPr>
            <a:r>
              <a:rPr lang="fr-FR" sz="1050" dirty="0">
                <a:solidFill>
                  <a:srgbClr val="C00000"/>
                </a:solidFill>
              </a:rPr>
              <a:t>Certaines adhésion ADE ne passent pas par la saisie d’un Questionnaire de Santé (QS) détaillé, mais par la saisie d’un Questionnaire de Santé Simplifié – QSS (cas de l’ADE crédit conso 2163B par ex.). Ce QSS est </a:t>
            </a:r>
            <a:r>
              <a:rPr lang="fr-FR" sz="1050" dirty="0" smtClean="0">
                <a:solidFill>
                  <a:srgbClr val="C00000"/>
                </a:solidFill>
              </a:rPr>
              <a:t>bien pris </a:t>
            </a:r>
            <a:r>
              <a:rPr lang="fr-FR" sz="1050" dirty="0">
                <a:solidFill>
                  <a:srgbClr val="C00000"/>
                </a:solidFill>
              </a:rPr>
              <a:t>en charge dans cette évolution </a:t>
            </a:r>
          </a:p>
        </p:txBody>
      </p:sp>
      <p:pic>
        <p:nvPicPr>
          <p:cNvPr id="8"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9738" y="3075806"/>
            <a:ext cx="387350" cy="3222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Ellipse 8"/>
          <p:cNvSpPr/>
          <p:nvPr/>
        </p:nvSpPr>
        <p:spPr>
          <a:xfrm>
            <a:off x="2339975" y="1791593"/>
            <a:ext cx="1008112" cy="288032"/>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Ellipse 9"/>
          <p:cNvSpPr/>
          <p:nvPr/>
        </p:nvSpPr>
        <p:spPr>
          <a:xfrm>
            <a:off x="2844031" y="3077995"/>
            <a:ext cx="1008112" cy="288032"/>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itre 81"/>
          <p:cNvSpPr>
            <a:spLocks noGrp="1"/>
          </p:cNvSpPr>
          <p:nvPr>
            <p:ph type="title"/>
          </p:nvPr>
        </p:nvSpPr>
        <p:spPr>
          <a:xfrm>
            <a:off x="179388" y="447675"/>
            <a:ext cx="2016125" cy="1155700"/>
          </a:xfrm>
        </p:spPr>
        <p:txBody>
          <a:bodyPr/>
          <a:lstStyle/>
          <a:p>
            <a:pPr eaLnBrk="1" fontAlgn="auto" hangingPunct="1">
              <a:spcBef>
                <a:spcPts val="0"/>
              </a:spcBef>
              <a:spcAft>
                <a:spcPts val="0"/>
              </a:spcAft>
              <a:defRPr/>
            </a:pPr>
            <a:r>
              <a:rPr lang="fr-FR" dirty="0">
                <a:cs typeface="Arial"/>
                <a:sym typeface="Arial"/>
              </a:rPr>
              <a:t>Etape 2 :</a:t>
            </a:r>
            <a:br>
              <a:rPr lang="fr-FR" dirty="0">
                <a:cs typeface="Arial"/>
                <a:sym typeface="Arial"/>
              </a:rPr>
            </a:br>
            <a:r>
              <a:rPr lang="fr-FR" dirty="0">
                <a:cs typeface="Arial"/>
                <a:sym typeface="Arial"/>
              </a:rPr>
              <a:t>Le client chez lui</a:t>
            </a:r>
          </a:p>
        </p:txBody>
      </p:sp>
      <p:sp>
        <p:nvSpPr>
          <p:cNvPr id="84" name="Espace réservé du texte 83"/>
          <p:cNvSpPr>
            <a:spLocks noGrp="1"/>
          </p:cNvSpPr>
          <p:nvPr>
            <p:ph type="body" sz="quarter" idx="12"/>
          </p:nvPr>
        </p:nvSpPr>
        <p:spPr>
          <a:xfrm>
            <a:off x="250825" y="1492250"/>
            <a:ext cx="1944688" cy="1306513"/>
          </a:xfrm>
        </p:spPr>
        <p:txBody>
          <a:bodyPr rtlCol="0"/>
          <a:lstStyle/>
          <a:p>
            <a:pPr eaLnBrk="1" fontAlgn="auto" hangingPunct="1">
              <a:spcBef>
                <a:spcPts val="0"/>
              </a:spcBef>
              <a:spcAft>
                <a:spcPts val="0"/>
              </a:spcAft>
              <a:buClr>
                <a:schemeClr val="accent6"/>
              </a:buClr>
              <a:defRPr/>
            </a:pPr>
            <a:r>
              <a:rPr lang="fr-FR" dirty="0" smtClean="0">
                <a:sym typeface="Arial"/>
              </a:rPr>
              <a:t>Particularité des adhésions qui nécessitent des formalités médicales complémentaires</a:t>
            </a:r>
            <a:endParaRPr lang="fr-FR" dirty="0">
              <a:sym typeface="Arial"/>
            </a:endParaRPr>
          </a:p>
        </p:txBody>
      </p:sp>
      <p:sp>
        <p:nvSpPr>
          <p:cNvPr id="23556" name="Rectangle 2"/>
          <p:cNvSpPr>
            <a:spLocks noChangeArrowheads="1"/>
          </p:cNvSpPr>
          <p:nvPr/>
        </p:nvSpPr>
        <p:spPr bwMode="auto">
          <a:xfrm>
            <a:off x="2673350" y="123825"/>
            <a:ext cx="6291263"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B2CB"/>
              </a:buClr>
              <a:buFont typeface="Cambria Math" pitchFamily="18" charset="0"/>
              <a:buChar char="ʘ"/>
              <a:defRPr sz="2000">
                <a:solidFill>
                  <a:srgbClr val="000000"/>
                </a:solidFill>
                <a:latin typeface="Arial" charset="0"/>
                <a:cs typeface="Arial" charset="0"/>
                <a:sym typeface="Arial" charset="0"/>
              </a:defRPr>
            </a:lvl1pPr>
            <a:lvl2pPr marL="742950" indent="-285750" eaLnBrk="0" hangingPunct="0">
              <a:buClr>
                <a:schemeClr val="accent1"/>
              </a:buClr>
              <a:buFont typeface="Symbol" pitchFamily="18" charset="2"/>
              <a:buChar char="·"/>
              <a:defRPr>
                <a:solidFill>
                  <a:srgbClr val="000000"/>
                </a:solidFill>
                <a:latin typeface="Arial" charset="0"/>
                <a:cs typeface="Arial" charset="0"/>
                <a:sym typeface="Arial" charset="0"/>
              </a:defRPr>
            </a:lvl2pPr>
            <a:lvl3pPr marL="1143000" indent="-228600" eaLnBrk="0" hangingPunct="0">
              <a:buClr>
                <a:srgbClr val="B0006C"/>
              </a:buClr>
              <a:buFont typeface="Courier New" pitchFamily="49" charset="0"/>
              <a:buChar char="o"/>
              <a:defRPr sz="1600">
                <a:solidFill>
                  <a:srgbClr val="000000"/>
                </a:solidFill>
                <a:latin typeface="Arial" charset="0"/>
                <a:cs typeface="Arial" charset="0"/>
                <a:sym typeface="Arial" charset="0"/>
              </a:defRPr>
            </a:lvl3pPr>
            <a:lvl4pPr marL="1600200" indent="-228600" eaLnBrk="0" hangingPunct="0">
              <a:buClr>
                <a:schemeClr val="accent2"/>
              </a:buClr>
              <a:buFont typeface="Arial" charset="0"/>
              <a:buChar char="•"/>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algn="ctr" eaLnBrk="1" hangingPunct="1">
              <a:buClrTx/>
              <a:buFontTx/>
              <a:buNone/>
            </a:pPr>
            <a:r>
              <a:rPr lang="fr-FR" altLang="fr-FR" sz="1400"/>
              <a:t>Si l’adhésion nécessite des </a:t>
            </a:r>
            <a:r>
              <a:rPr lang="fr-FR" altLang="fr-FR" sz="1400">
                <a:solidFill>
                  <a:srgbClr val="C00000"/>
                </a:solidFill>
              </a:rPr>
              <a:t>examens médicaux</a:t>
            </a:r>
            <a:r>
              <a:rPr lang="fr-FR" altLang="fr-FR" sz="1400"/>
              <a:t>, le client est invité à choisir un médecin et/ou un laboratoire à l’aide d’un </a:t>
            </a:r>
            <a:r>
              <a:rPr lang="fr-FR" altLang="fr-FR" sz="1400">
                <a:solidFill>
                  <a:srgbClr val="C00000"/>
                </a:solidFill>
              </a:rPr>
              <a:t>moteur de recherche. </a:t>
            </a:r>
            <a:r>
              <a:rPr lang="fr-FR" altLang="fr-FR" sz="1400">
                <a:solidFill>
                  <a:schemeClr val="tx1"/>
                </a:solidFill>
              </a:rPr>
              <a:t>Les </a:t>
            </a:r>
            <a:r>
              <a:rPr lang="fr-FR" altLang="fr-FR" sz="1400">
                <a:solidFill>
                  <a:srgbClr val="C00000"/>
                </a:solidFill>
              </a:rPr>
              <a:t>ordonnances</a:t>
            </a:r>
            <a:r>
              <a:rPr lang="fr-FR" altLang="fr-FR" sz="1400">
                <a:solidFill>
                  <a:schemeClr val="tx1"/>
                </a:solidFill>
              </a:rPr>
              <a:t> seront téléchargées avec les autres documents de souscription</a:t>
            </a:r>
          </a:p>
        </p:txBody>
      </p:sp>
      <p:pic>
        <p:nvPicPr>
          <p:cNvPr id="23557" name="Picture 2"/>
          <p:cNvPicPr>
            <a:picLocks noChangeAspect="1" noChangeArrowheads="1"/>
          </p:cNvPicPr>
          <p:nvPr/>
        </p:nvPicPr>
        <p:blipFill>
          <a:blip r:embed="rId2">
            <a:extLst>
              <a:ext uri="{28A0092B-C50C-407E-A947-70E740481C1C}">
                <a14:useLocalDpi xmlns:a14="http://schemas.microsoft.com/office/drawing/2010/main" val="0"/>
              </a:ext>
            </a:extLst>
          </a:blip>
          <a:srcRect l="28038" t="22134" r="27643" b="18927"/>
          <a:stretch>
            <a:fillRect/>
          </a:stretch>
        </p:blipFill>
        <p:spPr bwMode="auto">
          <a:xfrm>
            <a:off x="2511425" y="949325"/>
            <a:ext cx="5229225" cy="39100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ZoneTexte 5"/>
          <p:cNvSpPr txBox="1"/>
          <p:nvPr/>
        </p:nvSpPr>
        <p:spPr>
          <a:xfrm>
            <a:off x="107950" y="3508375"/>
            <a:ext cx="2232025" cy="900246"/>
          </a:xfrm>
          <a:prstGeom prst="rect">
            <a:avLst/>
          </a:prstGeom>
          <a:solidFill>
            <a:schemeClr val="bg1"/>
          </a:solidFill>
        </p:spPr>
        <p:txBody>
          <a:bodyPr>
            <a:spAutoFit/>
          </a:bodyPr>
          <a:lstStyle/>
          <a:p>
            <a:pPr algn="ctr">
              <a:defRPr/>
            </a:pPr>
            <a:r>
              <a:rPr lang="fr-FR" sz="1050" dirty="0">
                <a:solidFill>
                  <a:srgbClr val="C00000"/>
                </a:solidFill>
              </a:rPr>
              <a:t>Dans cette situation </a:t>
            </a:r>
            <a:r>
              <a:rPr lang="fr-FR" sz="1050" dirty="0" smtClean="0">
                <a:solidFill>
                  <a:srgbClr val="C00000"/>
                </a:solidFill>
              </a:rPr>
              <a:t>d’examens </a:t>
            </a:r>
            <a:r>
              <a:rPr lang="fr-FR" sz="1050" dirty="0">
                <a:solidFill>
                  <a:srgbClr val="C00000"/>
                </a:solidFill>
              </a:rPr>
              <a:t>médicaux complémentaires : le client devra transmettre les éléments demandés </a:t>
            </a:r>
            <a:r>
              <a:rPr lang="fr-FR" sz="1050" dirty="0" smtClean="0">
                <a:solidFill>
                  <a:srgbClr val="C00000"/>
                </a:solidFill>
              </a:rPr>
              <a:t>par courrier à CNP</a:t>
            </a:r>
            <a:endParaRPr lang="fr-FR" sz="1050" dirty="0">
              <a:solidFill>
                <a:srgbClr val="C00000"/>
              </a:solidFill>
            </a:endParaRPr>
          </a:p>
        </p:txBody>
      </p:sp>
      <p:pic>
        <p:nvPicPr>
          <p:cNvPr id="23559"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9738" y="3203575"/>
            <a:ext cx="387350" cy="3222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Ellipse 7"/>
          <p:cNvSpPr/>
          <p:nvPr/>
        </p:nvSpPr>
        <p:spPr>
          <a:xfrm>
            <a:off x="2666290" y="2904330"/>
            <a:ext cx="1008112" cy="243483"/>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itre 81"/>
          <p:cNvSpPr>
            <a:spLocks noGrp="1"/>
          </p:cNvSpPr>
          <p:nvPr>
            <p:ph type="title"/>
          </p:nvPr>
        </p:nvSpPr>
        <p:spPr>
          <a:xfrm>
            <a:off x="179388" y="447675"/>
            <a:ext cx="2016125" cy="1155700"/>
          </a:xfrm>
        </p:spPr>
        <p:txBody>
          <a:bodyPr/>
          <a:lstStyle/>
          <a:p>
            <a:pPr eaLnBrk="1" fontAlgn="auto" hangingPunct="1">
              <a:spcBef>
                <a:spcPts val="0"/>
              </a:spcBef>
              <a:spcAft>
                <a:spcPts val="0"/>
              </a:spcAft>
              <a:defRPr/>
            </a:pPr>
            <a:r>
              <a:rPr lang="fr-FR" dirty="0">
                <a:cs typeface="Arial"/>
                <a:sym typeface="Arial"/>
              </a:rPr>
              <a:t>Etape 2 :</a:t>
            </a:r>
            <a:br>
              <a:rPr lang="fr-FR" dirty="0">
                <a:cs typeface="Arial"/>
                <a:sym typeface="Arial"/>
              </a:rPr>
            </a:br>
            <a:r>
              <a:rPr lang="fr-FR" dirty="0">
                <a:cs typeface="Arial"/>
                <a:sym typeface="Arial"/>
              </a:rPr>
              <a:t>Le client chez lui</a:t>
            </a:r>
          </a:p>
        </p:txBody>
      </p:sp>
      <p:sp>
        <p:nvSpPr>
          <p:cNvPr id="84" name="Espace réservé du texte 83"/>
          <p:cNvSpPr>
            <a:spLocks noGrp="1"/>
          </p:cNvSpPr>
          <p:nvPr>
            <p:ph type="body" sz="quarter" idx="12"/>
          </p:nvPr>
        </p:nvSpPr>
        <p:spPr>
          <a:xfrm>
            <a:off x="250825" y="1697038"/>
            <a:ext cx="1944688" cy="1306512"/>
          </a:xfrm>
        </p:spPr>
        <p:txBody>
          <a:bodyPr rtlCol="0"/>
          <a:lstStyle/>
          <a:p>
            <a:pPr eaLnBrk="1" fontAlgn="auto" hangingPunct="1">
              <a:spcBef>
                <a:spcPts val="0"/>
              </a:spcBef>
              <a:spcAft>
                <a:spcPts val="0"/>
              </a:spcAft>
              <a:buClr>
                <a:schemeClr val="accent6"/>
              </a:buClr>
              <a:defRPr/>
            </a:pPr>
            <a:r>
              <a:rPr lang="fr-FR" dirty="0" smtClean="0">
                <a:sym typeface="Arial"/>
              </a:rPr>
              <a:t>Documents à télécharger et à lire</a:t>
            </a:r>
            <a:endParaRPr lang="fr-FR" dirty="0">
              <a:sym typeface="Arial"/>
            </a:endParaRPr>
          </a:p>
        </p:txBody>
      </p:sp>
      <p:sp>
        <p:nvSpPr>
          <p:cNvPr id="24580" name="Rectangle 2"/>
          <p:cNvSpPr>
            <a:spLocks noChangeArrowheads="1"/>
          </p:cNvSpPr>
          <p:nvPr/>
        </p:nvSpPr>
        <p:spPr bwMode="auto">
          <a:xfrm>
            <a:off x="2673350" y="123825"/>
            <a:ext cx="629126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B2CB"/>
              </a:buClr>
              <a:buFont typeface="Cambria Math" pitchFamily="18" charset="0"/>
              <a:buChar char="ʘ"/>
              <a:defRPr sz="2000">
                <a:solidFill>
                  <a:srgbClr val="000000"/>
                </a:solidFill>
                <a:latin typeface="Arial" charset="0"/>
                <a:cs typeface="Arial" charset="0"/>
                <a:sym typeface="Arial" charset="0"/>
              </a:defRPr>
            </a:lvl1pPr>
            <a:lvl2pPr marL="742950" indent="-285750" eaLnBrk="0" hangingPunct="0">
              <a:buClr>
                <a:schemeClr val="accent1"/>
              </a:buClr>
              <a:buFont typeface="Symbol" pitchFamily="18" charset="2"/>
              <a:buChar char="·"/>
              <a:defRPr>
                <a:solidFill>
                  <a:srgbClr val="000000"/>
                </a:solidFill>
                <a:latin typeface="Arial" charset="0"/>
                <a:cs typeface="Arial" charset="0"/>
                <a:sym typeface="Arial" charset="0"/>
              </a:defRPr>
            </a:lvl2pPr>
            <a:lvl3pPr marL="1143000" indent="-228600" eaLnBrk="0" hangingPunct="0">
              <a:buClr>
                <a:srgbClr val="B0006C"/>
              </a:buClr>
              <a:buFont typeface="Courier New" pitchFamily="49" charset="0"/>
              <a:buChar char="o"/>
              <a:defRPr sz="1600">
                <a:solidFill>
                  <a:srgbClr val="000000"/>
                </a:solidFill>
                <a:latin typeface="Arial" charset="0"/>
                <a:cs typeface="Arial" charset="0"/>
                <a:sym typeface="Arial" charset="0"/>
              </a:defRPr>
            </a:lvl3pPr>
            <a:lvl4pPr marL="1600200" indent="-228600" eaLnBrk="0" hangingPunct="0">
              <a:buClr>
                <a:schemeClr val="accent2"/>
              </a:buClr>
              <a:buFont typeface="Arial" charset="0"/>
              <a:buChar char="•"/>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algn="ctr" eaLnBrk="1" hangingPunct="1">
              <a:buClrTx/>
              <a:buFontTx/>
              <a:buNone/>
            </a:pPr>
            <a:r>
              <a:rPr lang="fr-FR" altLang="fr-FR" sz="1400" dirty="0"/>
              <a:t>Le client est ensuite invité à </a:t>
            </a:r>
            <a:r>
              <a:rPr lang="fr-FR" altLang="fr-FR" sz="1400" dirty="0">
                <a:solidFill>
                  <a:srgbClr val="C00000"/>
                </a:solidFill>
              </a:rPr>
              <a:t>télécharger</a:t>
            </a:r>
            <a:r>
              <a:rPr lang="fr-FR" altLang="fr-FR" sz="1400" dirty="0"/>
              <a:t> et </a:t>
            </a:r>
            <a:r>
              <a:rPr lang="fr-FR" altLang="fr-FR" sz="1400" dirty="0">
                <a:solidFill>
                  <a:srgbClr val="C00000"/>
                </a:solidFill>
              </a:rPr>
              <a:t>lire</a:t>
            </a:r>
            <a:r>
              <a:rPr lang="fr-FR" altLang="fr-FR" sz="1400" dirty="0"/>
              <a:t> les documents suivants : </a:t>
            </a:r>
            <a:r>
              <a:rPr lang="fr-FR" altLang="fr-FR" sz="1400" dirty="0">
                <a:solidFill>
                  <a:srgbClr val="C00000"/>
                </a:solidFill>
              </a:rPr>
              <a:t>convention de preuve</a:t>
            </a:r>
            <a:r>
              <a:rPr lang="fr-FR" altLang="fr-FR" sz="1400" dirty="0"/>
              <a:t>, </a:t>
            </a:r>
            <a:r>
              <a:rPr lang="fr-FR" altLang="fr-FR" sz="1400" dirty="0">
                <a:solidFill>
                  <a:srgbClr val="C00000"/>
                </a:solidFill>
              </a:rPr>
              <a:t>fiche Aéras </a:t>
            </a:r>
            <a:r>
              <a:rPr lang="fr-FR" altLang="fr-FR" sz="1400" dirty="0"/>
              <a:t>et </a:t>
            </a:r>
            <a:r>
              <a:rPr lang="fr-FR" altLang="fr-FR" sz="1400" dirty="0">
                <a:solidFill>
                  <a:srgbClr val="C00000"/>
                </a:solidFill>
              </a:rPr>
              <a:t>notice </a:t>
            </a:r>
            <a:r>
              <a:rPr lang="fr-FR" altLang="fr-FR" sz="1400" dirty="0" smtClean="0">
                <a:solidFill>
                  <a:srgbClr val="C00000"/>
                </a:solidFill>
              </a:rPr>
              <a:t>ADE / Conditions Générales </a:t>
            </a:r>
            <a:r>
              <a:rPr lang="fr-FR" altLang="fr-FR" sz="1400" dirty="0"/>
              <a:t>du contrat souscrit</a:t>
            </a:r>
            <a:endParaRPr lang="fr-FR" altLang="fr-FR" sz="1400" dirty="0">
              <a:solidFill>
                <a:srgbClr val="C00000"/>
              </a:solidFill>
            </a:endParaRPr>
          </a:p>
        </p:txBody>
      </p:sp>
      <p:pic>
        <p:nvPicPr>
          <p:cNvPr id="2458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62213" y="882650"/>
            <a:ext cx="6502400" cy="3867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Ellipse 7"/>
          <p:cNvSpPr/>
          <p:nvPr/>
        </p:nvSpPr>
        <p:spPr>
          <a:xfrm>
            <a:off x="2267744" y="3147814"/>
            <a:ext cx="1512168" cy="288032"/>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itre 81"/>
          <p:cNvSpPr>
            <a:spLocks noGrp="1"/>
          </p:cNvSpPr>
          <p:nvPr>
            <p:ph type="title"/>
          </p:nvPr>
        </p:nvSpPr>
        <p:spPr>
          <a:xfrm>
            <a:off x="179388" y="447675"/>
            <a:ext cx="2016125" cy="1155700"/>
          </a:xfrm>
        </p:spPr>
        <p:txBody>
          <a:bodyPr/>
          <a:lstStyle/>
          <a:p>
            <a:pPr eaLnBrk="1" fontAlgn="auto" hangingPunct="1">
              <a:spcBef>
                <a:spcPts val="0"/>
              </a:spcBef>
              <a:spcAft>
                <a:spcPts val="0"/>
              </a:spcAft>
              <a:defRPr/>
            </a:pPr>
            <a:r>
              <a:rPr lang="fr-FR" dirty="0">
                <a:cs typeface="Arial"/>
                <a:sym typeface="Arial"/>
              </a:rPr>
              <a:t>Etape 2 :</a:t>
            </a:r>
            <a:br>
              <a:rPr lang="fr-FR" dirty="0">
                <a:cs typeface="Arial"/>
                <a:sym typeface="Arial"/>
              </a:rPr>
            </a:br>
            <a:r>
              <a:rPr lang="fr-FR" dirty="0">
                <a:cs typeface="Arial"/>
                <a:sym typeface="Arial"/>
              </a:rPr>
              <a:t>Le client chez lui</a:t>
            </a:r>
          </a:p>
        </p:txBody>
      </p:sp>
      <p:sp>
        <p:nvSpPr>
          <p:cNvPr id="84" name="Espace réservé du texte 83"/>
          <p:cNvSpPr>
            <a:spLocks noGrp="1"/>
          </p:cNvSpPr>
          <p:nvPr>
            <p:ph type="body" sz="quarter" idx="12"/>
          </p:nvPr>
        </p:nvSpPr>
        <p:spPr>
          <a:xfrm>
            <a:off x="250825" y="1697038"/>
            <a:ext cx="1944688" cy="1306512"/>
          </a:xfrm>
        </p:spPr>
        <p:txBody>
          <a:bodyPr rtlCol="0"/>
          <a:lstStyle/>
          <a:p>
            <a:pPr eaLnBrk="1" fontAlgn="auto" hangingPunct="1">
              <a:spcBef>
                <a:spcPts val="0"/>
              </a:spcBef>
              <a:spcAft>
                <a:spcPts val="0"/>
              </a:spcAft>
              <a:buClr>
                <a:schemeClr val="accent6"/>
              </a:buClr>
              <a:defRPr/>
            </a:pPr>
            <a:r>
              <a:rPr lang="fr-FR" dirty="0" smtClean="0">
                <a:sym typeface="Arial"/>
              </a:rPr>
              <a:t>Signature électronique par code SMS : d’abord le QS puis le bulletin d’adhésion</a:t>
            </a:r>
          </a:p>
        </p:txBody>
      </p:sp>
      <p:sp>
        <p:nvSpPr>
          <p:cNvPr id="25604" name="Rectangle 2"/>
          <p:cNvSpPr>
            <a:spLocks noChangeArrowheads="1"/>
          </p:cNvSpPr>
          <p:nvPr/>
        </p:nvSpPr>
        <p:spPr bwMode="auto">
          <a:xfrm>
            <a:off x="2673350" y="123825"/>
            <a:ext cx="62912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B2CB"/>
              </a:buClr>
              <a:buFont typeface="Cambria Math" pitchFamily="18" charset="0"/>
              <a:buChar char="ʘ"/>
              <a:defRPr sz="2000">
                <a:solidFill>
                  <a:srgbClr val="000000"/>
                </a:solidFill>
                <a:latin typeface="Arial" charset="0"/>
                <a:cs typeface="Arial" charset="0"/>
                <a:sym typeface="Arial" charset="0"/>
              </a:defRPr>
            </a:lvl1pPr>
            <a:lvl2pPr marL="742950" indent="-285750" eaLnBrk="0" hangingPunct="0">
              <a:buClr>
                <a:schemeClr val="accent1"/>
              </a:buClr>
              <a:buFont typeface="Symbol" pitchFamily="18" charset="2"/>
              <a:buChar char="·"/>
              <a:defRPr>
                <a:solidFill>
                  <a:srgbClr val="000000"/>
                </a:solidFill>
                <a:latin typeface="Arial" charset="0"/>
                <a:cs typeface="Arial" charset="0"/>
                <a:sym typeface="Arial" charset="0"/>
              </a:defRPr>
            </a:lvl2pPr>
            <a:lvl3pPr marL="1143000" indent="-228600" eaLnBrk="0" hangingPunct="0">
              <a:buClr>
                <a:srgbClr val="B0006C"/>
              </a:buClr>
              <a:buFont typeface="Courier New" pitchFamily="49" charset="0"/>
              <a:buChar char="o"/>
              <a:defRPr sz="1600">
                <a:solidFill>
                  <a:srgbClr val="000000"/>
                </a:solidFill>
                <a:latin typeface="Arial" charset="0"/>
                <a:cs typeface="Arial" charset="0"/>
                <a:sym typeface="Arial" charset="0"/>
              </a:defRPr>
            </a:lvl3pPr>
            <a:lvl4pPr marL="1600200" indent="-228600" eaLnBrk="0" hangingPunct="0">
              <a:buClr>
                <a:schemeClr val="accent2"/>
              </a:buClr>
              <a:buFont typeface="Arial" charset="0"/>
              <a:buChar char="•"/>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algn="ctr" eaLnBrk="1" hangingPunct="1">
              <a:buClrTx/>
              <a:buFontTx/>
              <a:buNone/>
            </a:pPr>
            <a:r>
              <a:rPr lang="fr-FR" altLang="fr-FR" sz="1400" dirty="0"/>
              <a:t>La signature se fait à l’aide d’un </a:t>
            </a:r>
            <a:r>
              <a:rPr lang="fr-FR" altLang="fr-FR" sz="1400" dirty="0">
                <a:solidFill>
                  <a:srgbClr val="C00000"/>
                </a:solidFill>
              </a:rPr>
              <a:t>code SMS à 6 chiffres </a:t>
            </a:r>
            <a:r>
              <a:rPr lang="fr-FR" altLang="fr-FR" sz="1400" dirty="0"/>
              <a:t>reçu sur </a:t>
            </a:r>
            <a:r>
              <a:rPr lang="fr-FR" altLang="fr-FR" sz="1400" dirty="0" smtClean="0"/>
              <a:t>le téléphone saisi à l’étape 1. Ce code SMS est à </a:t>
            </a:r>
            <a:r>
              <a:rPr lang="fr-FR" altLang="fr-FR" sz="1400" dirty="0"/>
              <a:t>saisir sur le premier document à </a:t>
            </a:r>
            <a:r>
              <a:rPr lang="fr-FR" altLang="fr-FR" sz="1400" dirty="0" smtClean="0"/>
              <a:t>signer</a:t>
            </a:r>
            <a:endParaRPr lang="fr-FR" altLang="fr-FR" sz="1400" dirty="0">
              <a:solidFill>
                <a:srgbClr val="C00000"/>
              </a:solidFill>
            </a:endParaRPr>
          </a:p>
        </p:txBody>
      </p:sp>
      <p:pic>
        <p:nvPicPr>
          <p:cNvPr id="2560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35618"/>
          <a:stretch/>
        </p:blipFill>
        <p:spPr bwMode="auto">
          <a:xfrm>
            <a:off x="2472591" y="647045"/>
            <a:ext cx="6208724" cy="22876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60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11976" y="904013"/>
            <a:ext cx="2052637" cy="137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607" name="Picture 8"/>
          <p:cNvPicPr>
            <a:picLocks noChangeAspect="1" noChangeArrowheads="1"/>
          </p:cNvPicPr>
          <p:nvPr/>
        </p:nvPicPr>
        <p:blipFill rotWithShape="1">
          <a:blip r:embed="rId4">
            <a:extLst>
              <a:ext uri="{28A0092B-C50C-407E-A947-70E740481C1C}">
                <a14:useLocalDpi xmlns:a14="http://schemas.microsoft.com/office/drawing/2010/main" val="0"/>
              </a:ext>
            </a:extLst>
          </a:blip>
          <a:srcRect l="25271" t="39790" r="3654" b="11366"/>
          <a:stretch/>
        </p:blipFill>
        <p:spPr bwMode="auto">
          <a:xfrm>
            <a:off x="2428161" y="2643758"/>
            <a:ext cx="6248295" cy="24137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Ellipse 7"/>
          <p:cNvSpPr/>
          <p:nvPr/>
        </p:nvSpPr>
        <p:spPr>
          <a:xfrm>
            <a:off x="2339752" y="2283718"/>
            <a:ext cx="1080120" cy="216024"/>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p:cNvSpPr txBox="1"/>
          <p:nvPr/>
        </p:nvSpPr>
        <p:spPr>
          <a:xfrm>
            <a:off x="107950" y="3508375"/>
            <a:ext cx="2232025" cy="1061829"/>
          </a:xfrm>
          <a:prstGeom prst="rect">
            <a:avLst/>
          </a:prstGeom>
          <a:solidFill>
            <a:schemeClr val="bg1"/>
          </a:solidFill>
        </p:spPr>
        <p:txBody>
          <a:bodyPr>
            <a:spAutoFit/>
          </a:bodyPr>
          <a:lstStyle/>
          <a:p>
            <a:pPr algn="ctr">
              <a:defRPr/>
            </a:pPr>
            <a:r>
              <a:rPr lang="fr-FR" sz="1050" dirty="0" smtClean="0">
                <a:solidFill>
                  <a:srgbClr val="C00000"/>
                </a:solidFill>
              </a:rPr>
              <a:t>Si une assurance ‘chômage / perte d’emploi’ (convention 2224S) a été commercialisée, le client signera également dans la foulée son bulletin d’adhésion à cette assurance</a:t>
            </a:r>
            <a:endParaRPr lang="fr-FR" sz="1050" dirty="0">
              <a:solidFill>
                <a:srgbClr val="C00000"/>
              </a:solidFill>
            </a:endParaRPr>
          </a:p>
        </p:txBody>
      </p:sp>
      <p:pic>
        <p:nvPicPr>
          <p:cNvPr id="10"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9738" y="3203575"/>
            <a:ext cx="387350" cy="3222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itre 81"/>
          <p:cNvSpPr>
            <a:spLocks noGrp="1"/>
          </p:cNvSpPr>
          <p:nvPr>
            <p:ph type="title"/>
          </p:nvPr>
        </p:nvSpPr>
        <p:spPr>
          <a:xfrm>
            <a:off x="179388" y="447675"/>
            <a:ext cx="2016125" cy="1155700"/>
          </a:xfrm>
        </p:spPr>
        <p:txBody>
          <a:bodyPr/>
          <a:lstStyle/>
          <a:p>
            <a:pPr eaLnBrk="1" fontAlgn="auto" hangingPunct="1">
              <a:spcBef>
                <a:spcPts val="0"/>
              </a:spcBef>
              <a:spcAft>
                <a:spcPts val="0"/>
              </a:spcAft>
              <a:defRPr/>
            </a:pPr>
            <a:r>
              <a:rPr lang="fr-FR" dirty="0">
                <a:cs typeface="Arial"/>
                <a:sym typeface="Arial"/>
              </a:rPr>
              <a:t>Etape 2 :</a:t>
            </a:r>
            <a:br>
              <a:rPr lang="fr-FR" dirty="0">
                <a:cs typeface="Arial"/>
                <a:sym typeface="Arial"/>
              </a:rPr>
            </a:br>
            <a:r>
              <a:rPr lang="fr-FR" dirty="0">
                <a:cs typeface="Arial"/>
                <a:sym typeface="Arial"/>
              </a:rPr>
              <a:t>Le client chez lui</a:t>
            </a:r>
          </a:p>
        </p:txBody>
      </p:sp>
      <p:sp>
        <p:nvSpPr>
          <p:cNvPr id="84" name="Espace réservé du texte 83"/>
          <p:cNvSpPr>
            <a:spLocks noGrp="1"/>
          </p:cNvSpPr>
          <p:nvPr>
            <p:ph type="body" sz="quarter" idx="12"/>
          </p:nvPr>
        </p:nvSpPr>
        <p:spPr>
          <a:xfrm>
            <a:off x="250825" y="1697038"/>
            <a:ext cx="1944688" cy="1306512"/>
          </a:xfrm>
        </p:spPr>
        <p:txBody>
          <a:bodyPr rtlCol="0"/>
          <a:lstStyle/>
          <a:p>
            <a:pPr eaLnBrk="1" fontAlgn="auto" hangingPunct="1">
              <a:spcBef>
                <a:spcPts val="0"/>
              </a:spcBef>
              <a:spcAft>
                <a:spcPts val="0"/>
              </a:spcAft>
              <a:buClr>
                <a:schemeClr val="accent6"/>
              </a:buClr>
              <a:defRPr/>
            </a:pPr>
            <a:r>
              <a:rPr lang="fr-FR" dirty="0" smtClean="0">
                <a:sym typeface="Arial"/>
              </a:rPr>
              <a:t>Téléchargement des documents et message de fin de procédure</a:t>
            </a:r>
            <a:endParaRPr lang="fr-FR" dirty="0">
              <a:sym typeface="Arial"/>
            </a:endParaRPr>
          </a:p>
        </p:txBody>
      </p:sp>
      <p:sp>
        <p:nvSpPr>
          <p:cNvPr id="26628" name="Rectangle 7"/>
          <p:cNvSpPr>
            <a:spLocks noChangeArrowheads="1"/>
          </p:cNvSpPr>
          <p:nvPr/>
        </p:nvSpPr>
        <p:spPr bwMode="auto">
          <a:xfrm>
            <a:off x="2673350" y="123825"/>
            <a:ext cx="629126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B2CB"/>
              </a:buClr>
              <a:buFont typeface="Cambria Math" pitchFamily="18" charset="0"/>
              <a:buChar char="ʘ"/>
              <a:defRPr sz="2000">
                <a:solidFill>
                  <a:srgbClr val="000000"/>
                </a:solidFill>
                <a:latin typeface="Arial" charset="0"/>
                <a:cs typeface="Arial" charset="0"/>
                <a:sym typeface="Arial" charset="0"/>
              </a:defRPr>
            </a:lvl1pPr>
            <a:lvl2pPr marL="742950" indent="-285750" eaLnBrk="0" hangingPunct="0">
              <a:buClr>
                <a:schemeClr val="accent1"/>
              </a:buClr>
              <a:buFont typeface="Symbol" pitchFamily="18" charset="2"/>
              <a:buChar char="·"/>
              <a:defRPr>
                <a:solidFill>
                  <a:srgbClr val="000000"/>
                </a:solidFill>
                <a:latin typeface="Arial" charset="0"/>
                <a:cs typeface="Arial" charset="0"/>
                <a:sym typeface="Arial" charset="0"/>
              </a:defRPr>
            </a:lvl2pPr>
            <a:lvl3pPr marL="1143000" indent="-228600" eaLnBrk="0" hangingPunct="0">
              <a:buClr>
                <a:srgbClr val="B0006C"/>
              </a:buClr>
              <a:buFont typeface="Courier New" pitchFamily="49" charset="0"/>
              <a:buChar char="o"/>
              <a:defRPr sz="1600">
                <a:solidFill>
                  <a:srgbClr val="000000"/>
                </a:solidFill>
                <a:latin typeface="Arial" charset="0"/>
                <a:cs typeface="Arial" charset="0"/>
                <a:sym typeface="Arial" charset="0"/>
              </a:defRPr>
            </a:lvl3pPr>
            <a:lvl4pPr marL="1600200" indent="-228600" eaLnBrk="0" hangingPunct="0">
              <a:buClr>
                <a:schemeClr val="accent2"/>
              </a:buClr>
              <a:buFont typeface="Arial" charset="0"/>
              <a:buChar char="•"/>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algn="ctr" eaLnBrk="1" hangingPunct="1">
              <a:buClrTx/>
              <a:buFontTx/>
              <a:buNone/>
            </a:pPr>
            <a:r>
              <a:rPr lang="fr-FR" altLang="fr-FR" sz="1400" dirty="0"/>
              <a:t>Pour </a:t>
            </a:r>
            <a:r>
              <a:rPr lang="fr-FR" altLang="fr-FR" sz="1400" dirty="0">
                <a:solidFill>
                  <a:srgbClr val="C00000"/>
                </a:solidFill>
              </a:rPr>
              <a:t>finaliser</a:t>
            </a:r>
            <a:r>
              <a:rPr lang="fr-FR" altLang="fr-FR" sz="1400" dirty="0"/>
              <a:t> le processus, le client doit impérativement </a:t>
            </a:r>
            <a:r>
              <a:rPr lang="fr-FR" altLang="fr-FR" sz="1400" dirty="0">
                <a:solidFill>
                  <a:srgbClr val="C00000"/>
                </a:solidFill>
              </a:rPr>
              <a:t>télécharger les documents signés </a:t>
            </a:r>
            <a:r>
              <a:rPr lang="fr-FR" altLang="fr-FR" sz="1400" dirty="0"/>
              <a:t>: questionnaire de santé et bulletin </a:t>
            </a:r>
            <a:r>
              <a:rPr lang="fr-FR" altLang="fr-FR" sz="1400" dirty="0" smtClean="0"/>
              <a:t>d’adhésion et </a:t>
            </a:r>
            <a:r>
              <a:rPr lang="fr-FR" altLang="fr-FR" sz="1400" dirty="0" smtClean="0">
                <a:solidFill>
                  <a:srgbClr val="C00000"/>
                </a:solidFill>
              </a:rPr>
              <a:t>imprimer</a:t>
            </a:r>
            <a:r>
              <a:rPr lang="fr-FR" altLang="fr-FR" sz="1400" dirty="0" smtClean="0"/>
              <a:t> les éventuelles documents relatifs aux examens </a:t>
            </a:r>
            <a:r>
              <a:rPr lang="fr-FR" altLang="fr-FR" sz="1400" dirty="0" smtClean="0">
                <a:solidFill>
                  <a:srgbClr val="C00000"/>
                </a:solidFill>
              </a:rPr>
              <a:t>médicaux complémentaires </a:t>
            </a:r>
            <a:endParaRPr lang="fr-FR" altLang="fr-FR" sz="1400" dirty="0">
              <a:solidFill>
                <a:srgbClr val="C00000"/>
              </a:solidFill>
            </a:endParaRPr>
          </a:p>
        </p:txBody>
      </p:sp>
      <p:pic>
        <p:nvPicPr>
          <p:cNvPr id="2662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78825" y="862489"/>
            <a:ext cx="6480845" cy="3293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3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7664" y="3579862"/>
            <a:ext cx="3744416" cy="14731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Ellipse 6"/>
          <p:cNvSpPr/>
          <p:nvPr/>
        </p:nvSpPr>
        <p:spPr>
          <a:xfrm>
            <a:off x="2411760" y="2355726"/>
            <a:ext cx="1080120" cy="216024"/>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6675" y="647700"/>
            <a:ext cx="6113463" cy="312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2" name="Titre 81"/>
          <p:cNvSpPr>
            <a:spLocks noGrp="1"/>
          </p:cNvSpPr>
          <p:nvPr>
            <p:ph type="title"/>
          </p:nvPr>
        </p:nvSpPr>
        <p:spPr>
          <a:xfrm>
            <a:off x="179388" y="447675"/>
            <a:ext cx="2016125" cy="1155700"/>
          </a:xfrm>
        </p:spPr>
        <p:txBody>
          <a:bodyPr>
            <a:normAutofit/>
          </a:bodyPr>
          <a:lstStyle/>
          <a:p>
            <a:pPr eaLnBrk="1" fontAlgn="auto" hangingPunct="1">
              <a:spcBef>
                <a:spcPts val="0"/>
              </a:spcBef>
              <a:spcAft>
                <a:spcPts val="0"/>
              </a:spcAft>
              <a:defRPr/>
            </a:pPr>
            <a:r>
              <a:rPr lang="fr-FR" dirty="0">
                <a:cs typeface="Arial"/>
                <a:sym typeface="Arial"/>
              </a:rPr>
              <a:t>Etape 2 </a:t>
            </a:r>
            <a:r>
              <a:rPr lang="fr-FR" dirty="0" smtClean="0">
                <a:cs typeface="Arial"/>
                <a:sym typeface="Arial"/>
              </a:rPr>
              <a:t>:</a:t>
            </a:r>
            <a:br>
              <a:rPr lang="fr-FR" dirty="0" smtClean="0">
                <a:cs typeface="Arial"/>
                <a:sym typeface="Arial"/>
              </a:rPr>
            </a:br>
            <a:r>
              <a:rPr lang="fr-FR" dirty="0" smtClean="0">
                <a:cs typeface="Arial"/>
                <a:sym typeface="Arial"/>
              </a:rPr>
              <a:t>Le client chez lui</a:t>
            </a:r>
            <a:endParaRPr lang="fr-FR" dirty="0">
              <a:cs typeface="Arial"/>
              <a:sym typeface="Arial"/>
            </a:endParaRPr>
          </a:p>
        </p:txBody>
      </p:sp>
      <p:sp>
        <p:nvSpPr>
          <p:cNvPr id="84" name="Espace réservé du texte 83"/>
          <p:cNvSpPr>
            <a:spLocks noGrp="1"/>
          </p:cNvSpPr>
          <p:nvPr>
            <p:ph type="body" sz="quarter" idx="12"/>
          </p:nvPr>
        </p:nvSpPr>
        <p:spPr>
          <a:xfrm>
            <a:off x="323850" y="1492250"/>
            <a:ext cx="1944688" cy="1306513"/>
          </a:xfrm>
        </p:spPr>
        <p:txBody>
          <a:bodyPr rtlCol="0"/>
          <a:lstStyle/>
          <a:p>
            <a:pPr eaLnBrk="1" fontAlgn="auto" hangingPunct="1">
              <a:spcBef>
                <a:spcPts val="0"/>
              </a:spcBef>
              <a:spcAft>
                <a:spcPts val="0"/>
              </a:spcAft>
              <a:buClr>
                <a:schemeClr val="accent6"/>
              </a:buClr>
              <a:defRPr/>
            </a:pPr>
            <a:r>
              <a:rPr lang="fr-FR" dirty="0" smtClean="0">
                <a:sym typeface="Arial"/>
              </a:rPr>
              <a:t>Notifications de bonne fin du processus au client et au conseiller...</a:t>
            </a:r>
            <a:endParaRPr lang="fr-FR" dirty="0">
              <a:sym typeface="Arial"/>
            </a:endParaRPr>
          </a:p>
        </p:txBody>
      </p:sp>
      <p:pic>
        <p:nvPicPr>
          <p:cNvPr id="2765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28975" y="2355850"/>
            <a:ext cx="5903913" cy="2613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654" name="Rectangle 7"/>
          <p:cNvSpPr>
            <a:spLocks noChangeArrowheads="1"/>
          </p:cNvSpPr>
          <p:nvPr/>
        </p:nvSpPr>
        <p:spPr bwMode="auto">
          <a:xfrm>
            <a:off x="2673350" y="123825"/>
            <a:ext cx="6291263"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B2CB"/>
              </a:buClr>
              <a:buFont typeface="Cambria Math" pitchFamily="18" charset="0"/>
              <a:buChar char="ʘ"/>
              <a:defRPr sz="2000">
                <a:solidFill>
                  <a:srgbClr val="000000"/>
                </a:solidFill>
                <a:latin typeface="Arial" charset="0"/>
                <a:cs typeface="Arial" charset="0"/>
                <a:sym typeface="Arial" charset="0"/>
              </a:defRPr>
            </a:lvl1pPr>
            <a:lvl2pPr marL="742950" indent="-285750" eaLnBrk="0" hangingPunct="0">
              <a:buClr>
                <a:schemeClr val="accent1"/>
              </a:buClr>
              <a:buFont typeface="Symbol" pitchFamily="18" charset="2"/>
              <a:buChar char="·"/>
              <a:defRPr>
                <a:solidFill>
                  <a:srgbClr val="000000"/>
                </a:solidFill>
                <a:latin typeface="Arial" charset="0"/>
                <a:cs typeface="Arial" charset="0"/>
                <a:sym typeface="Arial" charset="0"/>
              </a:defRPr>
            </a:lvl2pPr>
            <a:lvl3pPr marL="1143000" indent="-228600" eaLnBrk="0" hangingPunct="0">
              <a:buClr>
                <a:srgbClr val="B0006C"/>
              </a:buClr>
              <a:buFont typeface="Courier New" pitchFamily="49" charset="0"/>
              <a:buChar char="o"/>
              <a:defRPr sz="1600">
                <a:solidFill>
                  <a:srgbClr val="000000"/>
                </a:solidFill>
                <a:latin typeface="Arial" charset="0"/>
                <a:cs typeface="Arial" charset="0"/>
                <a:sym typeface="Arial" charset="0"/>
              </a:defRPr>
            </a:lvl3pPr>
            <a:lvl4pPr marL="1600200" indent="-228600" eaLnBrk="0" hangingPunct="0">
              <a:buClr>
                <a:schemeClr val="accent2"/>
              </a:buClr>
              <a:buFont typeface="Arial" charset="0"/>
              <a:buChar char="•"/>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algn="ctr" eaLnBrk="1" hangingPunct="1">
              <a:buClrTx/>
              <a:buFontTx/>
              <a:buNone/>
            </a:pPr>
            <a:r>
              <a:rPr lang="fr-FR" altLang="fr-FR" sz="1400" dirty="0">
                <a:solidFill>
                  <a:srgbClr val="C00000"/>
                </a:solidFill>
              </a:rPr>
              <a:t>Le client </a:t>
            </a:r>
            <a:r>
              <a:rPr lang="fr-FR" altLang="fr-FR" sz="1400" dirty="0"/>
              <a:t>reçoit un </a:t>
            </a:r>
            <a:r>
              <a:rPr lang="fr-FR" altLang="fr-FR" sz="1400" dirty="0">
                <a:solidFill>
                  <a:srgbClr val="C00000"/>
                </a:solidFill>
              </a:rPr>
              <a:t>mail de confirmation </a:t>
            </a:r>
            <a:r>
              <a:rPr lang="fr-FR" altLang="fr-FR" sz="1400" dirty="0"/>
              <a:t>ainsi que le </a:t>
            </a:r>
            <a:r>
              <a:rPr lang="fr-FR" altLang="fr-FR" sz="1400" dirty="0" smtClean="0">
                <a:solidFill>
                  <a:srgbClr val="C00000"/>
                </a:solidFill>
              </a:rPr>
              <a:t>conseiller </a:t>
            </a:r>
            <a:r>
              <a:rPr lang="fr-FR" altLang="fr-FR" sz="1400" dirty="0" smtClean="0"/>
              <a:t>à </a:t>
            </a:r>
            <a:r>
              <a:rPr lang="fr-FR" altLang="fr-FR" sz="1400" dirty="0"/>
              <a:t>l’origine du processus ADE en ligne</a:t>
            </a:r>
            <a:endParaRPr lang="fr-FR" altLang="fr-FR" sz="1400" dirty="0">
              <a:solidFill>
                <a:srgbClr val="C00000"/>
              </a:solidFill>
            </a:endParaRPr>
          </a:p>
        </p:txBody>
      </p:sp>
      <p:sp>
        <p:nvSpPr>
          <p:cNvPr id="27655" name="Rectangle 9"/>
          <p:cNvSpPr>
            <a:spLocks noChangeArrowheads="1"/>
          </p:cNvSpPr>
          <p:nvPr/>
        </p:nvSpPr>
        <p:spPr bwMode="auto">
          <a:xfrm>
            <a:off x="6011863" y="1162050"/>
            <a:ext cx="17287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B2CB"/>
              </a:buClr>
              <a:buFont typeface="Cambria Math" pitchFamily="18" charset="0"/>
              <a:buChar char="ʘ"/>
              <a:defRPr sz="2000">
                <a:solidFill>
                  <a:srgbClr val="000000"/>
                </a:solidFill>
                <a:latin typeface="Arial" charset="0"/>
                <a:cs typeface="Arial" charset="0"/>
                <a:sym typeface="Arial" charset="0"/>
              </a:defRPr>
            </a:lvl1pPr>
            <a:lvl2pPr marL="742950" indent="-285750" eaLnBrk="0" hangingPunct="0">
              <a:buClr>
                <a:schemeClr val="accent1"/>
              </a:buClr>
              <a:buFont typeface="Symbol" pitchFamily="18" charset="2"/>
              <a:buChar char="·"/>
              <a:defRPr>
                <a:solidFill>
                  <a:srgbClr val="000000"/>
                </a:solidFill>
                <a:latin typeface="Arial" charset="0"/>
                <a:cs typeface="Arial" charset="0"/>
                <a:sym typeface="Arial" charset="0"/>
              </a:defRPr>
            </a:lvl2pPr>
            <a:lvl3pPr marL="1143000" indent="-228600" eaLnBrk="0" hangingPunct="0">
              <a:buClr>
                <a:srgbClr val="B0006C"/>
              </a:buClr>
              <a:buFont typeface="Courier New" pitchFamily="49" charset="0"/>
              <a:buChar char="o"/>
              <a:defRPr sz="1600">
                <a:solidFill>
                  <a:srgbClr val="000000"/>
                </a:solidFill>
                <a:latin typeface="Arial" charset="0"/>
                <a:cs typeface="Arial" charset="0"/>
                <a:sym typeface="Arial" charset="0"/>
              </a:defRPr>
            </a:lvl3pPr>
            <a:lvl4pPr marL="1600200" indent="-228600" eaLnBrk="0" hangingPunct="0">
              <a:buClr>
                <a:schemeClr val="accent2"/>
              </a:buClr>
              <a:buFont typeface="Arial" charset="0"/>
              <a:buChar char="•"/>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algn="ctr" eaLnBrk="1" hangingPunct="1">
              <a:buClrTx/>
              <a:buFontTx/>
              <a:buNone/>
            </a:pPr>
            <a:r>
              <a:rPr lang="fr-FR" altLang="fr-FR" sz="1400" u="sng">
                <a:solidFill>
                  <a:srgbClr val="C00000"/>
                </a:solidFill>
              </a:rPr>
              <a:t>Mail client</a:t>
            </a:r>
          </a:p>
        </p:txBody>
      </p:sp>
      <p:sp>
        <p:nvSpPr>
          <p:cNvPr id="27656" name="Rectangle 10"/>
          <p:cNvSpPr>
            <a:spLocks noChangeArrowheads="1"/>
          </p:cNvSpPr>
          <p:nvPr/>
        </p:nvSpPr>
        <p:spPr bwMode="auto">
          <a:xfrm>
            <a:off x="6372199" y="3348037"/>
            <a:ext cx="2711475" cy="46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buClr>
                <a:srgbClr val="00B2CB"/>
              </a:buClr>
              <a:buFont typeface="Cambria Math" pitchFamily="18" charset="0"/>
              <a:buChar char="ʘ"/>
              <a:defRPr sz="2000">
                <a:solidFill>
                  <a:srgbClr val="000000"/>
                </a:solidFill>
                <a:latin typeface="Arial" charset="0"/>
                <a:cs typeface="Arial" charset="0"/>
                <a:sym typeface="Arial" charset="0"/>
              </a:defRPr>
            </a:lvl1pPr>
            <a:lvl2pPr marL="742950" indent="-285750" eaLnBrk="0" hangingPunct="0">
              <a:buClr>
                <a:schemeClr val="accent1"/>
              </a:buClr>
              <a:buFont typeface="Symbol" pitchFamily="18" charset="2"/>
              <a:buChar char="·"/>
              <a:defRPr>
                <a:solidFill>
                  <a:srgbClr val="000000"/>
                </a:solidFill>
                <a:latin typeface="Arial" charset="0"/>
                <a:cs typeface="Arial" charset="0"/>
                <a:sym typeface="Arial" charset="0"/>
              </a:defRPr>
            </a:lvl2pPr>
            <a:lvl3pPr marL="1143000" indent="-228600" eaLnBrk="0" hangingPunct="0">
              <a:buClr>
                <a:srgbClr val="B0006C"/>
              </a:buClr>
              <a:buFont typeface="Courier New" pitchFamily="49" charset="0"/>
              <a:buChar char="o"/>
              <a:defRPr sz="1600">
                <a:solidFill>
                  <a:srgbClr val="000000"/>
                </a:solidFill>
                <a:latin typeface="Arial" charset="0"/>
                <a:cs typeface="Arial" charset="0"/>
                <a:sym typeface="Arial" charset="0"/>
              </a:defRPr>
            </a:lvl3pPr>
            <a:lvl4pPr marL="1600200" indent="-228600" eaLnBrk="0" hangingPunct="0">
              <a:buClr>
                <a:schemeClr val="accent2"/>
              </a:buClr>
              <a:buFont typeface="Arial" charset="0"/>
              <a:buChar char="•"/>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algn="ctr" eaLnBrk="1" hangingPunct="1">
              <a:buClrTx/>
              <a:buFontTx/>
              <a:buNone/>
            </a:pPr>
            <a:r>
              <a:rPr lang="fr-FR" altLang="fr-FR" sz="1400" u="sng" dirty="0">
                <a:solidFill>
                  <a:srgbClr val="C00000"/>
                </a:solidFill>
              </a:rPr>
              <a:t>Mail </a:t>
            </a:r>
            <a:r>
              <a:rPr lang="fr-FR" altLang="fr-FR" sz="1400" u="sng" dirty="0" smtClean="0">
                <a:solidFill>
                  <a:srgbClr val="C00000"/>
                </a:solidFill>
              </a:rPr>
              <a:t>conseiller</a:t>
            </a:r>
          </a:p>
          <a:p>
            <a:pPr algn="ctr" eaLnBrk="1" hangingPunct="1">
              <a:buClrTx/>
              <a:buFontTx/>
              <a:buNone/>
            </a:pPr>
            <a:r>
              <a:rPr lang="fr-FR" altLang="fr-FR" sz="1050" u="sng" dirty="0" smtClean="0">
                <a:solidFill>
                  <a:srgbClr val="C00000"/>
                </a:solidFill>
              </a:rPr>
              <a:t>(reçu sur l’adresse spécifiée au départ)</a:t>
            </a:r>
            <a:endParaRPr lang="fr-FR" altLang="fr-FR" sz="1050" u="sng" dirty="0">
              <a:solidFill>
                <a:srgbClr val="C00000"/>
              </a:solidFill>
            </a:endParaRPr>
          </a:p>
        </p:txBody>
      </p:sp>
      <p:sp>
        <p:nvSpPr>
          <p:cNvPr id="9" name="Espace réservé du texte 83"/>
          <p:cNvSpPr txBox="1">
            <a:spLocks/>
          </p:cNvSpPr>
          <p:nvPr/>
        </p:nvSpPr>
        <p:spPr bwMode="auto">
          <a:xfrm>
            <a:off x="179388" y="3076575"/>
            <a:ext cx="2160587"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defPPr marR="0" lvl="0" algn="l" rtl="0">
              <a:lnSpc>
                <a:spcPct val="100000"/>
              </a:lnSpc>
              <a:spcBef>
                <a:spcPts val="0"/>
              </a:spcBef>
              <a:spcAft>
                <a:spcPts val="0"/>
              </a:spcAft>
            </a:defPPr>
            <a:lvl1pPr marL="0" indent="0" algn="r" rtl="0" eaLnBrk="0" fontAlgn="base" hangingPunct="0">
              <a:spcBef>
                <a:spcPct val="0"/>
              </a:spcBef>
              <a:spcAft>
                <a:spcPct val="0"/>
              </a:spcAft>
              <a:buClr>
                <a:srgbClr val="00B2CB"/>
              </a:buClr>
              <a:buFont typeface="Cambria Math" pitchFamily="18" charset="0"/>
              <a:buNone/>
              <a:defRPr sz="1600" b="0" i="1" baseline="0">
                <a:solidFill>
                  <a:schemeClr val="accent2">
                    <a:lumMod val="75000"/>
                  </a:schemeClr>
                </a:solidFill>
                <a:latin typeface="+mn-lt"/>
                <a:ea typeface="Arial"/>
                <a:cs typeface="Arial"/>
                <a:sym typeface="Arial" charset="0"/>
              </a:defRPr>
            </a:lvl1pPr>
            <a:lvl2pPr marL="457200" lvl="1" indent="0" algn="l" rtl="0" eaLnBrk="0" fontAlgn="base" hangingPunct="0">
              <a:spcBef>
                <a:spcPct val="0"/>
              </a:spcBef>
              <a:spcAft>
                <a:spcPct val="0"/>
              </a:spcAft>
              <a:buClr>
                <a:schemeClr val="accent1"/>
              </a:buClr>
              <a:buFont typeface="Symbol" pitchFamily="18" charset="2"/>
              <a:buNone/>
              <a:defRPr sz="1200" b="0">
                <a:solidFill>
                  <a:schemeClr val="bg1"/>
                </a:solidFill>
                <a:latin typeface="+mn-lt"/>
                <a:ea typeface="Arial"/>
                <a:cs typeface="Arial"/>
                <a:sym typeface="Arial" charset="0"/>
              </a:defRPr>
            </a:lvl2pPr>
            <a:lvl3pPr marL="914400" lvl="2" indent="0" algn="l" rtl="0" eaLnBrk="0" fontAlgn="base" hangingPunct="0">
              <a:spcBef>
                <a:spcPct val="0"/>
              </a:spcBef>
              <a:spcAft>
                <a:spcPct val="0"/>
              </a:spcAft>
              <a:buClr>
                <a:srgbClr val="B0006C"/>
              </a:buClr>
              <a:buFont typeface="Courier New" pitchFamily="49" charset="0"/>
              <a:buNone/>
              <a:defRPr sz="1200" b="0">
                <a:solidFill>
                  <a:schemeClr val="bg1"/>
                </a:solidFill>
                <a:latin typeface="+mn-lt"/>
                <a:ea typeface="Arial"/>
                <a:cs typeface="Arial"/>
                <a:sym typeface="Arial" charset="0"/>
              </a:defRPr>
            </a:lvl3pPr>
            <a:lvl4pPr marL="1371600" lvl="3" indent="0" algn="l" rtl="0" eaLnBrk="0" fontAlgn="base" hangingPunct="0">
              <a:spcBef>
                <a:spcPct val="0"/>
              </a:spcBef>
              <a:spcAft>
                <a:spcPct val="0"/>
              </a:spcAft>
              <a:buClr>
                <a:schemeClr val="accent2"/>
              </a:buClr>
              <a:buFont typeface="Arial" charset="0"/>
              <a:buNone/>
              <a:defRPr sz="1200" b="0">
                <a:solidFill>
                  <a:schemeClr val="bg1"/>
                </a:solidFill>
                <a:latin typeface="+mn-lt"/>
                <a:ea typeface="Arial"/>
                <a:cs typeface="Arial"/>
                <a:sym typeface="Arial" charset="0"/>
              </a:defRPr>
            </a:lvl4pPr>
            <a:lvl5pPr marL="1828800" lvl="4" indent="0" algn="l" rtl="0" eaLnBrk="0" fontAlgn="base" hangingPunct="0">
              <a:spcBef>
                <a:spcPct val="0"/>
              </a:spcBef>
              <a:spcAft>
                <a:spcPct val="0"/>
              </a:spcAft>
              <a:buNone/>
              <a:defRPr sz="1200" b="0">
                <a:solidFill>
                  <a:schemeClr val="bg1"/>
                </a:solidFill>
                <a:latin typeface="+mn-lt"/>
                <a:ea typeface="Arial"/>
                <a:cs typeface="Arial"/>
                <a:sym typeface="Arial" charset="0"/>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algn="ctr" eaLnBrk="1" fontAlgn="auto" hangingPunct="1">
              <a:spcBef>
                <a:spcPts val="0"/>
              </a:spcBef>
              <a:spcAft>
                <a:spcPts val="0"/>
              </a:spcAft>
              <a:buClr>
                <a:schemeClr val="accent6"/>
              </a:buClr>
              <a:defRPr/>
            </a:pPr>
            <a:r>
              <a:rPr lang="fr-FR" sz="1000" i="0" kern="0" dirty="0" smtClean="0">
                <a:solidFill>
                  <a:srgbClr val="C00000"/>
                </a:solidFill>
                <a:sym typeface="Arial"/>
              </a:rPr>
              <a:t>Attention : la fin du parcours d'adhésion ne veut pas dire décision  de l'assureur rendue. Comme pour les autres modalités d’adhésion  (papier ou saisie écran), la décision de  l’assureur peut être différée si soumise à des examens complémentaires (environ  65% des dossiers  font l’objet d’une acceptation directe et immédiate)</a:t>
            </a:r>
            <a:endParaRPr lang="fr-FR" sz="1000" i="0" kern="0" dirty="0">
              <a:solidFill>
                <a:srgbClr val="C00000"/>
              </a:solidFill>
              <a:sym typeface="Arial"/>
            </a:endParaRPr>
          </a:p>
        </p:txBody>
      </p:sp>
      <p:pic>
        <p:nvPicPr>
          <p:cNvPr id="27658"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8" y="2733675"/>
            <a:ext cx="387350" cy="3222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659" name="Picture 10"/>
          <p:cNvPicPr>
            <a:picLocks noChangeAspect="1" noChangeArrowheads="1"/>
          </p:cNvPicPr>
          <p:nvPr/>
        </p:nvPicPr>
        <p:blipFill>
          <a:blip r:embed="rId5">
            <a:extLst>
              <a:ext uri="{28A0092B-C50C-407E-A947-70E740481C1C}">
                <a14:useLocalDpi xmlns:a14="http://schemas.microsoft.com/office/drawing/2010/main" val="0"/>
              </a:ext>
            </a:extLst>
          </a:blip>
          <a:srcRect t="71227" b="6050"/>
          <a:stretch>
            <a:fillRect/>
          </a:stretch>
        </p:blipFill>
        <p:spPr bwMode="auto">
          <a:xfrm>
            <a:off x="6180138" y="3741738"/>
            <a:ext cx="2903537" cy="604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Ellipse 17"/>
          <p:cNvSpPr/>
          <p:nvPr/>
        </p:nvSpPr>
        <p:spPr>
          <a:xfrm>
            <a:off x="6180138" y="3898900"/>
            <a:ext cx="1646237" cy="1651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Tree>
    <p:extLst>
      <p:ext uri="{BB962C8B-B14F-4D97-AF65-F5344CB8AC3E}">
        <p14:creationId xmlns:p14="http://schemas.microsoft.com/office/powerpoint/2010/main" val="299690756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itre 81"/>
          <p:cNvSpPr>
            <a:spLocks noGrp="1"/>
          </p:cNvSpPr>
          <p:nvPr>
            <p:ph type="title"/>
          </p:nvPr>
        </p:nvSpPr>
        <p:spPr>
          <a:xfrm>
            <a:off x="179388" y="447675"/>
            <a:ext cx="2016125" cy="1155700"/>
          </a:xfrm>
        </p:spPr>
        <p:txBody>
          <a:bodyPr/>
          <a:lstStyle/>
          <a:p>
            <a:pPr eaLnBrk="1" fontAlgn="auto" hangingPunct="1">
              <a:spcBef>
                <a:spcPts val="0"/>
              </a:spcBef>
              <a:spcAft>
                <a:spcPts val="0"/>
              </a:spcAft>
              <a:defRPr/>
            </a:pPr>
            <a:r>
              <a:rPr lang="fr-FR" dirty="0" smtClean="0">
                <a:cs typeface="Arial"/>
                <a:sym typeface="Arial"/>
              </a:rPr>
              <a:t>Etape 3 :</a:t>
            </a:r>
            <a:br>
              <a:rPr lang="fr-FR" dirty="0" smtClean="0">
                <a:cs typeface="Arial"/>
                <a:sym typeface="Arial"/>
              </a:rPr>
            </a:br>
            <a:r>
              <a:rPr lang="fr-FR" dirty="0" smtClean="0">
                <a:cs typeface="Arial"/>
                <a:sym typeface="Arial"/>
              </a:rPr>
              <a:t>retour agence</a:t>
            </a:r>
            <a:endParaRPr lang="fr-FR" dirty="0">
              <a:cs typeface="Arial"/>
              <a:sym typeface="Arial"/>
            </a:endParaRPr>
          </a:p>
        </p:txBody>
      </p:sp>
      <p:pic>
        <p:nvPicPr>
          <p:cNvPr id="28676" name="Picture 4"/>
          <p:cNvPicPr>
            <a:picLocks noChangeAspect="1" noChangeArrowheads="1"/>
          </p:cNvPicPr>
          <p:nvPr/>
        </p:nvPicPr>
        <p:blipFill>
          <a:blip r:embed="rId3">
            <a:extLst>
              <a:ext uri="{28A0092B-C50C-407E-A947-70E740481C1C}">
                <a14:useLocalDpi xmlns:a14="http://schemas.microsoft.com/office/drawing/2010/main" val="0"/>
              </a:ext>
            </a:extLst>
          </a:blip>
          <a:srcRect t="45172"/>
          <a:stretch>
            <a:fillRect/>
          </a:stretch>
        </p:blipFill>
        <p:spPr bwMode="auto">
          <a:xfrm>
            <a:off x="2608263" y="50800"/>
            <a:ext cx="4321175" cy="2524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677" name="Picture 5"/>
          <p:cNvPicPr>
            <a:picLocks noChangeAspect="1" noChangeArrowheads="1"/>
          </p:cNvPicPr>
          <p:nvPr/>
        </p:nvPicPr>
        <p:blipFill>
          <a:blip r:embed="rId4">
            <a:extLst>
              <a:ext uri="{28A0092B-C50C-407E-A947-70E740481C1C}">
                <a14:useLocalDpi xmlns:a14="http://schemas.microsoft.com/office/drawing/2010/main" val="0"/>
              </a:ext>
            </a:extLst>
          </a:blip>
          <a:srcRect t="13297" r="14604" b="11327"/>
          <a:stretch>
            <a:fillRect/>
          </a:stretch>
        </p:blipFill>
        <p:spPr bwMode="auto">
          <a:xfrm>
            <a:off x="2676525" y="2211388"/>
            <a:ext cx="4919663" cy="2609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Ellipse 5"/>
          <p:cNvSpPr/>
          <p:nvPr/>
        </p:nvSpPr>
        <p:spPr>
          <a:xfrm>
            <a:off x="2608263" y="1431925"/>
            <a:ext cx="3656012" cy="252413"/>
          </a:xfrm>
          <a:prstGeom prst="ellipse">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7" name="Ellipse 6"/>
          <p:cNvSpPr/>
          <p:nvPr/>
        </p:nvSpPr>
        <p:spPr>
          <a:xfrm>
            <a:off x="3438525" y="4443413"/>
            <a:ext cx="2592388" cy="288925"/>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8" name="Espace réservé du texte 83"/>
          <p:cNvSpPr txBox="1">
            <a:spLocks/>
          </p:cNvSpPr>
          <p:nvPr/>
        </p:nvSpPr>
        <p:spPr bwMode="auto">
          <a:xfrm>
            <a:off x="1331640" y="3367088"/>
            <a:ext cx="1800671" cy="1077988"/>
          </a:xfrm>
          <a:prstGeom prst="rect">
            <a:avLst/>
          </a:prstGeom>
          <a:solidFill>
            <a:schemeClr val="bg1"/>
          </a:solidFill>
          <a:ln>
            <a:noFill/>
          </a:ln>
          <a:extLst/>
        </p:spPr>
        <p:txBody>
          <a:bodyPr lIns="0" tIns="0" rIns="0" bIns="0">
            <a:noAutofit/>
          </a:bodyPr>
          <a:lstStyle>
            <a:defPPr marR="0" lvl="0" algn="l" rtl="0">
              <a:lnSpc>
                <a:spcPct val="100000"/>
              </a:lnSpc>
              <a:spcBef>
                <a:spcPts val="0"/>
              </a:spcBef>
              <a:spcAft>
                <a:spcPts val="0"/>
              </a:spcAft>
            </a:defPPr>
            <a:lvl1pPr marL="0" indent="0" algn="r" rtl="0" eaLnBrk="0" fontAlgn="base" hangingPunct="0">
              <a:spcBef>
                <a:spcPct val="0"/>
              </a:spcBef>
              <a:spcAft>
                <a:spcPct val="0"/>
              </a:spcAft>
              <a:buClr>
                <a:srgbClr val="00B2CB"/>
              </a:buClr>
              <a:buFont typeface="Cambria Math" pitchFamily="18" charset="0"/>
              <a:buNone/>
              <a:defRPr sz="1600" b="0" i="1" baseline="0">
                <a:solidFill>
                  <a:schemeClr val="accent2">
                    <a:lumMod val="75000"/>
                  </a:schemeClr>
                </a:solidFill>
                <a:latin typeface="+mn-lt"/>
                <a:ea typeface="Arial"/>
                <a:cs typeface="Arial"/>
                <a:sym typeface="Arial" charset="0"/>
              </a:defRPr>
            </a:lvl1pPr>
            <a:lvl2pPr marL="457200" lvl="1" indent="0" algn="l" rtl="0" eaLnBrk="0" fontAlgn="base" hangingPunct="0">
              <a:spcBef>
                <a:spcPct val="0"/>
              </a:spcBef>
              <a:spcAft>
                <a:spcPct val="0"/>
              </a:spcAft>
              <a:buClr>
                <a:schemeClr val="accent1"/>
              </a:buClr>
              <a:buFont typeface="Symbol" pitchFamily="18" charset="2"/>
              <a:buNone/>
              <a:defRPr sz="1200" b="0">
                <a:solidFill>
                  <a:schemeClr val="bg1"/>
                </a:solidFill>
                <a:latin typeface="+mn-lt"/>
                <a:ea typeface="Arial"/>
                <a:cs typeface="Arial"/>
                <a:sym typeface="Arial" charset="0"/>
              </a:defRPr>
            </a:lvl2pPr>
            <a:lvl3pPr marL="914400" lvl="2" indent="0" algn="l" rtl="0" eaLnBrk="0" fontAlgn="base" hangingPunct="0">
              <a:spcBef>
                <a:spcPct val="0"/>
              </a:spcBef>
              <a:spcAft>
                <a:spcPct val="0"/>
              </a:spcAft>
              <a:buClr>
                <a:srgbClr val="B0006C"/>
              </a:buClr>
              <a:buFont typeface="Courier New" pitchFamily="49" charset="0"/>
              <a:buNone/>
              <a:defRPr sz="1200" b="0">
                <a:solidFill>
                  <a:schemeClr val="bg1"/>
                </a:solidFill>
                <a:latin typeface="+mn-lt"/>
                <a:ea typeface="Arial"/>
                <a:cs typeface="Arial"/>
                <a:sym typeface="Arial" charset="0"/>
              </a:defRPr>
            </a:lvl3pPr>
            <a:lvl4pPr marL="1371600" lvl="3" indent="0" algn="l" rtl="0" eaLnBrk="0" fontAlgn="base" hangingPunct="0">
              <a:spcBef>
                <a:spcPct val="0"/>
              </a:spcBef>
              <a:spcAft>
                <a:spcPct val="0"/>
              </a:spcAft>
              <a:buClr>
                <a:schemeClr val="accent2"/>
              </a:buClr>
              <a:buFont typeface="Arial" charset="0"/>
              <a:buNone/>
              <a:defRPr sz="1200" b="0">
                <a:solidFill>
                  <a:schemeClr val="bg1"/>
                </a:solidFill>
                <a:latin typeface="+mn-lt"/>
                <a:ea typeface="Arial"/>
                <a:cs typeface="Arial"/>
                <a:sym typeface="Arial" charset="0"/>
              </a:defRPr>
            </a:lvl4pPr>
            <a:lvl5pPr marL="1828800" lvl="4" indent="0" algn="l" rtl="0" eaLnBrk="0" fontAlgn="base" hangingPunct="0">
              <a:spcBef>
                <a:spcPct val="0"/>
              </a:spcBef>
              <a:spcAft>
                <a:spcPct val="0"/>
              </a:spcAft>
              <a:buNone/>
              <a:defRPr sz="1200" b="0">
                <a:solidFill>
                  <a:schemeClr val="bg1"/>
                </a:solidFill>
                <a:latin typeface="+mn-lt"/>
                <a:ea typeface="Arial"/>
                <a:cs typeface="Arial"/>
                <a:sym typeface="Arial" charset="0"/>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algn="ctr" eaLnBrk="1" fontAlgn="auto" hangingPunct="1">
              <a:spcBef>
                <a:spcPts val="0"/>
              </a:spcBef>
              <a:spcAft>
                <a:spcPts val="0"/>
              </a:spcAft>
              <a:buClr>
                <a:schemeClr val="accent6"/>
              </a:buClr>
              <a:defRPr/>
            </a:pPr>
            <a:r>
              <a:rPr lang="fr-FR" sz="1200" i="0" kern="0" dirty="0" smtClean="0">
                <a:solidFill>
                  <a:srgbClr val="C00000"/>
                </a:solidFill>
                <a:sym typeface="Arial"/>
              </a:rPr>
              <a:t>Dès que le client a réalisé sa saisie, le statut </a:t>
            </a:r>
            <a:r>
              <a:rPr lang="fr-FR" sz="1200" i="0" kern="0" dirty="0" err="1" smtClean="0">
                <a:solidFill>
                  <a:srgbClr val="C00000"/>
                </a:solidFill>
                <a:sym typeface="Arial"/>
              </a:rPr>
              <a:t>CNPnet</a:t>
            </a:r>
            <a:r>
              <a:rPr lang="fr-FR" sz="1200" i="0" kern="0" dirty="0" smtClean="0">
                <a:solidFill>
                  <a:srgbClr val="C00000"/>
                </a:solidFill>
                <a:sym typeface="Arial"/>
              </a:rPr>
              <a:t> est actualisé avec la réponse de l’assureur (exemple ici d’une acceptation déléguée)</a:t>
            </a:r>
            <a:endParaRPr lang="fr-FR" sz="1200" i="0" kern="0" dirty="0">
              <a:solidFill>
                <a:srgbClr val="C00000"/>
              </a:solidFill>
              <a:sym typeface="Arial"/>
            </a:endParaRPr>
          </a:p>
        </p:txBody>
      </p:sp>
      <p:pic>
        <p:nvPicPr>
          <p:cNvPr id="28683" name="Picture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18200" y="2211388"/>
            <a:ext cx="3190875" cy="21113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9" name="Espace réservé du texte 83"/>
          <p:cNvSpPr txBox="1">
            <a:spLocks/>
          </p:cNvSpPr>
          <p:nvPr/>
        </p:nvSpPr>
        <p:spPr bwMode="auto">
          <a:xfrm>
            <a:off x="6108700" y="2020888"/>
            <a:ext cx="2640013" cy="190500"/>
          </a:xfrm>
          <a:prstGeom prst="rect">
            <a:avLst/>
          </a:prstGeom>
          <a:solidFill>
            <a:schemeClr val="bg1"/>
          </a:solidFill>
          <a:ln>
            <a:noFill/>
          </a:ln>
          <a:extLst/>
        </p:spPr>
        <p:txBody>
          <a:bodyPr lIns="0" tIns="0" rIns="0" bIns="0">
            <a:normAutofit/>
          </a:bodyPr>
          <a:lstStyle>
            <a:defPPr marR="0" lvl="0" algn="l" rtl="0">
              <a:lnSpc>
                <a:spcPct val="100000"/>
              </a:lnSpc>
              <a:spcBef>
                <a:spcPts val="0"/>
              </a:spcBef>
              <a:spcAft>
                <a:spcPts val="0"/>
              </a:spcAft>
            </a:defPPr>
            <a:lvl1pPr marL="0" indent="0" algn="r" rtl="0" eaLnBrk="0" fontAlgn="base" hangingPunct="0">
              <a:spcBef>
                <a:spcPct val="0"/>
              </a:spcBef>
              <a:spcAft>
                <a:spcPct val="0"/>
              </a:spcAft>
              <a:buClr>
                <a:srgbClr val="00B2CB"/>
              </a:buClr>
              <a:buFont typeface="Cambria Math" pitchFamily="18" charset="0"/>
              <a:buNone/>
              <a:defRPr sz="1600" b="0" i="1" baseline="0">
                <a:solidFill>
                  <a:schemeClr val="accent2">
                    <a:lumMod val="75000"/>
                  </a:schemeClr>
                </a:solidFill>
                <a:latin typeface="+mn-lt"/>
                <a:ea typeface="Arial"/>
                <a:cs typeface="Arial"/>
                <a:sym typeface="Arial" charset="0"/>
              </a:defRPr>
            </a:lvl1pPr>
            <a:lvl2pPr marL="457200" lvl="1" indent="0" algn="l" rtl="0" eaLnBrk="0" fontAlgn="base" hangingPunct="0">
              <a:spcBef>
                <a:spcPct val="0"/>
              </a:spcBef>
              <a:spcAft>
                <a:spcPct val="0"/>
              </a:spcAft>
              <a:buClr>
                <a:schemeClr val="accent1"/>
              </a:buClr>
              <a:buFont typeface="Symbol" pitchFamily="18" charset="2"/>
              <a:buNone/>
              <a:defRPr sz="1200" b="0">
                <a:solidFill>
                  <a:schemeClr val="bg1"/>
                </a:solidFill>
                <a:latin typeface="+mn-lt"/>
                <a:ea typeface="Arial"/>
                <a:cs typeface="Arial"/>
                <a:sym typeface="Arial" charset="0"/>
              </a:defRPr>
            </a:lvl2pPr>
            <a:lvl3pPr marL="914400" lvl="2" indent="0" algn="l" rtl="0" eaLnBrk="0" fontAlgn="base" hangingPunct="0">
              <a:spcBef>
                <a:spcPct val="0"/>
              </a:spcBef>
              <a:spcAft>
                <a:spcPct val="0"/>
              </a:spcAft>
              <a:buClr>
                <a:srgbClr val="B0006C"/>
              </a:buClr>
              <a:buFont typeface="Courier New" pitchFamily="49" charset="0"/>
              <a:buNone/>
              <a:defRPr sz="1200" b="0">
                <a:solidFill>
                  <a:schemeClr val="bg1"/>
                </a:solidFill>
                <a:latin typeface="+mn-lt"/>
                <a:ea typeface="Arial"/>
                <a:cs typeface="Arial"/>
                <a:sym typeface="Arial" charset="0"/>
              </a:defRPr>
            </a:lvl3pPr>
            <a:lvl4pPr marL="1371600" lvl="3" indent="0" algn="l" rtl="0" eaLnBrk="0" fontAlgn="base" hangingPunct="0">
              <a:spcBef>
                <a:spcPct val="0"/>
              </a:spcBef>
              <a:spcAft>
                <a:spcPct val="0"/>
              </a:spcAft>
              <a:buClr>
                <a:schemeClr val="accent2"/>
              </a:buClr>
              <a:buFont typeface="Arial" charset="0"/>
              <a:buNone/>
              <a:defRPr sz="1200" b="0">
                <a:solidFill>
                  <a:schemeClr val="bg1"/>
                </a:solidFill>
                <a:latin typeface="+mn-lt"/>
                <a:ea typeface="Arial"/>
                <a:cs typeface="Arial"/>
                <a:sym typeface="Arial" charset="0"/>
              </a:defRPr>
            </a:lvl4pPr>
            <a:lvl5pPr marL="1828800" lvl="4" indent="0" algn="l" rtl="0" eaLnBrk="0" fontAlgn="base" hangingPunct="0">
              <a:spcBef>
                <a:spcPct val="0"/>
              </a:spcBef>
              <a:spcAft>
                <a:spcPct val="0"/>
              </a:spcAft>
              <a:buNone/>
              <a:defRPr sz="1200" b="0">
                <a:solidFill>
                  <a:schemeClr val="bg1"/>
                </a:solidFill>
                <a:latin typeface="+mn-lt"/>
                <a:ea typeface="Arial"/>
                <a:cs typeface="Arial"/>
                <a:sym typeface="Arial" charset="0"/>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algn="ctr" eaLnBrk="1" fontAlgn="auto" hangingPunct="1">
              <a:spcBef>
                <a:spcPts val="0"/>
              </a:spcBef>
              <a:spcAft>
                <a:spcPts val="0"/>
              </a:spcAft>
              <a:buClr>
                <a:schemeClr val="accent6"/>
              </a:buClr>
              <a:defRPr/>
            </a:pPr>
            <a:r>
              <a:rPr lang="fr-FR" sz="1100" i="0" kern="0" dirty="0" smtClean="0">
                <a:solidFill>
                  <a:srgbClr val="C00000"/>
                </a:solidFill>
                <a:sym typeface="Arial"/>
              </a:rPr>
              <a:t>Rappel des différents statuts </a:t>
            </a:r>
            <a:r>
              <a:rPr lang="fr-FR" sz="1100" i="0" kern="0" dirty="0" err="1" smtClean="0">
                <a:solidFill>
                  <a:srgbClr val="C00000"/>
                </a:solidFill>
                <a:sym typeface="Arial"/>
              </a:rPr>
              <a:t>CNPnet</a:t>
            </a:r>
            <a:endParaRPr lang="fr-FR" sz="1100" i="0" kern="0" dirty="0">
              <a:solidFill>
                <a:srgbClr val="C00000"/>
              </a:solidFill>
              <a:sym typeface="Arial"/>
            </a:endParaRPr>
          </a:p>
        </p:txBody>
      </p:sp>
      <p:sp>
        <p:nvSpPr>
          <p:cNvPr id="13" name="Espace réservé du texte 83"/>
          <p:cNvSpPr txBox="1">
            <a:spLocks/>
          </p:cNvSpPr>
          <p:nvPr/>
        </p:nvSpPr>
        <p:spPr bwMode="auto">
          <a:xfrm>
            <a:off x="6897018" y="427039"/>
            <a:ext cx="1635422" cy="1306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ctr" anchorCtr="0" compatLnSpc="1">
            <a:prstTxWarp prst="textNoShape">
              <a:avLst/>
            </a:prstTxWarp>
            <a:normAutofit/>
          </a:bodyPr>
          <a:lstStyle>
            <a:defPPr marR="0" lvl="0" algn="l" rtl="0">
              <a:lnSpc>
                <a:spcPct val="100000"/>
              </a:lnSpc>
              <a:spcBef>
                <a:spcPts val="0"/>
              </a:spcBef>
              <a:spcAft>
                <a:spcPts val="0"/>
              </a:spcAft>
            </a:defPPr>
            <a:lvl1pPr marL="0" indent="0" algn="r" rtl="0" eaLnBrk="0" fontAlgn="base" hangingPunct="0">
              <a:spcBef>
                <a:spcPct val="0"/>
              </a:spcBef>
              <a:spcAft>
                <a:spcPct val="0"/>
              </a:spcAft>
              <a:buClr>
                <a:srgbClr val="00B2CB"/>
              </a:buClr>
              <a:buFont typeface="Cambria Math" pitchFamily="18" charset="0"/>
              <a:buNone/>
              <a:defRPr sz="1600" b="0" i="1" baseline="0">
                <a:solidFill>
                  <a:schemeClr val="accent2">
                    <a:lumMod val="75000"/>
                  </a:schemeClr>
                </a:solidFill>
                <a:latin typeface="+mn-lt"/>
                <a:ea typeface="Arial"/>
                <a:cs typeface="Arial"/>
                <a:sym typeface="Arial" charset="0"/>
              </a:defRPr>
            </a:lvl1pPr>
            <a:lvl2pPr marL="457200" lvl="1" indent="0" algn="l" rtl="0" eaLnBrk="0" fontAlgn="base" hangingPunct="0">
              <a:spcBef>
                <a:spcPct val="0"/>
              </a:spcBef>
              <a:spcAft>
                <a:spcPct val="0"/>
              </a:spcAft>
              <a:buClr>
                <a:schemeClr val="accent1"/>
              </a:buClr>
              <a:buFont typeface="Symbol" pitchFamily="18" charset="2"/>
              <a:buNone/>
              <a:defRPr sz="1200" b="0">
                <a:solidFill>
                  <a:schemeClr val="bg1"/>
                </a:solidFill>
                <a:latin typeface="+mn-lt"/>
                <a:ea typeface="Arial"/>
                <a:cs typeface="Arial"/>
                <a:sym typeface="Arial" charset="0"/>
              </a:defRPr>
            </a:lvl2pPr>
            <a:lvl3pPr marL="914400" lvl="2" indent="0" algn="l" rtl="0" eaLnBrk="0" fontAlgn="base" hangingPunct="0">
              <a:spcBef>
                <a:spcPct val="0"/>
              </a:spcBef>
              <a:spcAft>
                <a:spcPct val="0"/>
              </a:spcAft>
              <a:buClr>
                <a:srgbClr val="B0006C"/>
              </a:buClr>
              <a:buFont typeface="Courier New" pitchFamily="49" charset="0"/>
              <a:buNone/>
              <a:defRPr sz="1200" b="0">
                <a:solidFill>
                  <a:schemeClr val="bg1"/>
                </a:solidFill>
                <a:latin typeface="+mn-lt"/>
                <a:ea typeface="Arial"/>
                <a:cs typeface="Arial"/>
                <a:sym typeface="Arial" charset="0"/>
              </a:defRPr>
            </a:lvl3pPr>
            <a:lvl4pPr marL="1371600" lvl="3" indent="0" algn="l" rtl="0" eaLnBrk="0" fontAlgn="base" hangingPunct="0">
              <a:spcBef>
                <a:spcPct val="0"/>
              </a:spcBef>
              <a:spcAft>
                <a:spcPct val="0"/>
              </a:spcAft>
              <a:buClr>
                <a:schemeClr val="accent2"/>
              </a:buClr>
              <a:buFont typeface="Arial" charset="0"/>
              <a:buNone/>
              <a:defRPr sz="1200" b="0">
                <a:solidFill>
                  <a:schemeClr val="bg1"/>
                </a:solidFill>
                <a:latin typeface="+mn-lt"/>
                <a:ea typeface="Arial"/>
                <a:cs typeface="Arial"/>
                <a:sym typeface="Arial" charset="0"/>
              </a:defRPr>
            </a:lvl4pPr>
            <a:lvl5pPr marL="1828800" lvl="4" indent="0" algn="l" rtl="0" eaLnBrk="0" fontAlgn="base" hangingPunct="0">
              <a:spcBef>
                <a:spcPct val="0"/>
              </a:spcBef>
              <a:spcAft>
                <a:spcPct val="0"/>
              </a:spcAft>
              <a:buNone/>
              <a:defRPr sz="1200" b="0">
                <a:solidFill>
                  <a:schemeClr val="bg1"/>
                </a:solidFill>
                <a:latin typeface="+mn-lt"/>
                <a:ea typeface="Arial"/>
                <a:cs typeface="Arial"/>
                <a:sym typeface="Arial" charset="0"/>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algn="ctr" eaLnBrk="1" fontAlgn="auto" hangingPunct="1">
              <a:spcBef>
                <a:spcPts val="0"/>
              </a:spcBef>
              <a:spcAft>
                <a:spcPts val="0"/>
              </a:spcAft>
              <a:buClr>
                <a:schemeClr val="accent6"/>
              </a:buClr>
              <a:defRPr/>
            </a:pPr>
            <a:r>
              <a:rPr lang="fr-FR" sz="1100" i="0" kern="0" dirty="0" smtClean="0">
                <a:solidFill>
                  <a:srgbClr val="002060"/>
                </a:solidFill>
                <a:sym typeface="Arial"/>
              </a:rPr>
              <a:t>Tant que le client n’a pas réalisé ses saisies, le statut l’indique</a:t>
            </a:r>
            <a:endParaRPr lang="fr-FR" sz="1100" i="0" kern="0" dirty="0">
              <a:solidFill>
                <a:srgbClr val="002060"/>
              </a:solidFill>
              <a:sym typeface="Arial"/>
            </a:endParaRPr>
          </a:p>
        </p:txBody>
      </p:sp>
      <p:sp>
        <p:nvSpPr>
          <p:cNvPr id="12" name="Espace réservé du texte 83"/>
          <p:cNvSpPr>
            <a:spLocks noGrp="1"/>
          </p:cNvSpPr>
          <p:nvPr>
            <p:ph type="body" sz="quarter" idx="12"/>
          </p:nvPr>
        </p:nvSpPr>
        <p:spPr/>
        <p:txBody>
          <a:bodyPr rtlCol="0"/>
          <a:lstStyle/>
          <a:p>
            <a:pPr eaLnBrk="1" fontAlgn="auto" hangingPunct="1">
              <a:spcBef>
                <a:spcPts val="0"/>
              </a:spcBef>
              <a:spcAft>
                <a:spcPts val="0"/>
              </a:spcAft>
              <a:buClr>
                <a:schemeClr val="accent6"/>
              </a:buClr>
              <a:defRPr/>
            </a:pPr>
            <a:r>
              <a:rPr lang="fr-FR" dirty="0" smtClean="0">
                <a:sym typeface="Arial"/>
              </a:rPr>
              <a:t>Dans </a:t>
            </a:r>
            <a:r>
              <a:rPr lang="fr-FR" dirty="0" err="1" smtClean="0">
                <a:sym typeface="Arial"/>
              </a:rPr>
              <a:t>CNPnet</a:t>
            </a:r>
            <a:r>
              <a:rPr lang="fr-FR" dirty="0" smtClean="0">
                <a:sym typeface="Arial"/>
              </a:rPr>
              <a:t> …</a:t>
            </a:r>
            <a:endParaRPr lang="fr-FR" dirty="0">
              <a:sym typeface="Arial"/>
            </a:endParaRPr>
          </a:p>
        </p:txBody>
      </p:sp>
    </p:spTree>
    <p:extLst>
      <p:ext uri="{BB962C8B-B14F-4D97-AF65-F5344CB8AC3E}">
        <p14:creationId xmlns:p14="http://schemas.microsoft.com/office/powerpoint/2010/main" val="207218596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itre 81"/>
          <p:cNvSpPr>
            <a:spLocks noGrp="1"/>
          </p:cNvSpPr>
          <p:nvPr>
            <p:ph type="title"/>
          </p:nvPr>
        </p:nvSpPr>
        <p:spPr>
          <a:xfrm>
            <a:off x="179388" y="447675"/>
            <a:ext cx="2016125" cy="1155700"/>
          </a:xfrm>
        </p:spPr>
        <p:txBody>
          <a:bodyPr>
            <a:normAutofit/>
          </a:bodyPr>
          <a:lstStyle/>
          <a:p>
            <a:pPr eaLnBrk="1" fontAlgn="auto" hangingPunct="1">
              <a:spcBef>
                <a:spcPts val="0"/>
              </a:spcBef>
              <a:spcAft>
                <a:spcPts val="0"/>
              </a:spcAft>
              <a:defRPr/>
            </a:pPr>
            <a:r>
              <a:rPr lang="fr-FR" dirty="0" smtClean="0">
                <a:cs typeface="Arial"/>
                <a:sym typeface="Arial"/>
              </a:rPr>
              <a:t>Etape 3 :</a:t>
            </a:r>
            <a:br>
              <a:rPr lang="fr-FR" dirty="0" smtClean="0">
                <a:cs typeface="Arial"/>
                <a:sym typeface="Arial"/>
              </a:rPr>
            </a:br>
            <a:r>
              <a:rPr lang="fr-FR" dirty="0" smtClean="0">
                <a:cs typeface="Arial"/>
                <a:sym typeface="Arial"/>
              </a:rPr>
              <a:t>retour agence</a:t>
            </a:r>
            <a:endParaRPr lang="fr-FR" dirty="0">
              <a:cs typeface="Arial"/>
              <a:sym typeface="Arial"/>
            </a:endParaRPr>
          </a:p>
        </p:txBody>
      </p:sp>
      <p:sp>
        <p:nvSpPr>
          <p:cNvPr id="84" name="Espace réservé du texte 83"/>
          <p:cNvSpPr>
            <a:spLocks noGrp="1"/>
          </p:cNvSpPr>
          <p:nvPr>
            <p:ph type="body" sz="quarter" idx="12"/>
          </p:nvPr>
        </p:nvSpPr>
        <p:spPr>
          <a:xfrm>
            <a:off x="250825" y="2128838"/>
            <a:ext cx="1944688" cy="1306512"/>
          </a:xfrm>
        </p:spPr>
        <p:txBody>
          <a:bodyPr rtlCol="0">
            <a:normAutofit/>
          </a:bodyPr>
          <a:lstStyle/>
          <a:p>
            <a:pPr eaLnBrk="1" fontAlgn="auto" hangingPunct="1">
              <a:spcBef>
                <a:spcPts val="0"/>
              </a:spcBef>
              <a:spcAft>
                <a:spcPts val="0"/>
              </a:spcAft>
              <a:buClr>
                <a:schemeClr val="accent6"/>
              </a:buClr>
              <a:defRPr/>
            </a:pPr>
            <a:r>
              <a:rPr lang="fr-FR" dirty="0" smtClean="0">
                <a:sym typeface="Arial"/>
              </a:rPr>
              <a:t>Dans Néo …</a:t>
            </a:r>
            <a:endParaRPr lang="fr-FR" dirty="0">
              <a:sym typeface="Arial"/>
            </a:endParaRPr>
          </a:p>
        </p:txBody>
      </p:sp>
      <p:pic>
        <p:nvPicPr>
          <p:cNvPr id="2970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5875" y="483518"/>
            <a:ext cx="6376988" cy="30962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Ellipse 1"/>
          <p:cNvSpPr/>
          <p:nvPr/>
        </p:nvSpPr>
        <p:spPr>
          <a:xfrm>
            <a:off x="4500563" y="2175223"/>
            <a:ext cx="3240087" cy="25241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477" t="37231" r="11678"/>
          <a:stretch/>
        </p:blipFill>
        <p:spPr bwMode="auto">
          <a:xfrm>
            <a:off x="2771800" y="3608242"/>
            <a:ext cx="6024128" cy="1195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Ellipse 6"/>
          <p:cNvSpPr/>
          <p:nvPr/>
        </p:nvSpPr>
        <p:spPr>
          <a:xfrm>
            <a:off x="2771800" y="3952729"/>
            <a:ext cx="4392488" cy="38247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8" name="Espace réservé du texte 83"/>
          <p:cNvSpPr txBox="1">
            <a:spLocks/>
          </p:cNvSpPr>
          <p:nvPr/>
        </p:nvSpPr>
        <p:spPr bwMode="auto">
          <a:xfrm>
            <a:off x="179388" y="3940323"/>
            <a:ext cx="2160587" cy="86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defPPr marR="0" lvl="0" algn="l" rtl="0">
              <a:lnSpc>
                <a:spcPct val="100000"/>
              </a:lnSpc>
              <a:spcBef>
                <a:spcPts val="0"/>
              </a:spcBef>
              <a:spcAft>
                <a:spcPts val="0"/>
              </a:spcAft>
            </a:defPPr>
            <a:lvl1pPr marL="0" indent="0" algn="r" rtl="0" eaLnBrk="0" fontAlgn="base" hangingPunct="0">
              <a:spcBef>
                <a:spcPct val="0"/>
              </a:spcBef>
              <a:spcAft>
                <a:spcPct val="0"/>
              </a:spcAft>
              <a:buClr>
                <a:srgbClr val="00B2CB"/>
              </a:buClr>
              <a:buFont typeface="Cambria Math" pitchFamily="18" charset="0"/>
              <a:buNone/>
              <a:defRPr sz="1600" b="0" i="1" baseline="0">
                <a:solidFill>
                  <a:schemeClr val="accent2">
                    <a:lumMod val="75000"/>
                  </a:schemeClr>
                </a:solidFill>
                <a:latin typeface="+mn-lt"/>
                <a:ea typeface="Arial"/>
                <a:cs typeface="Arial"/>
                <a:sym typeface="Arial" charset="0"/>
              </a:defRPr>
            </a:lvl1pPr>
            <a:lvl2pPr marL="457200" lvl="1" indent="0" algn="l" rtl="0" eaLnBrk="0" fontAlgn="base" hangingPunct="0">
              <a:spcBef>
                <a:spcPct val="0"/>
              </a:spcBef>
              <a:spcAft>
                <a:spcPct val="0"/>
              </a:spcAft>
              <a:buClr>
                <a:schemeClr val="accent1"/>
              </a:buClr>
              <a:buFont typeface="Symbol" pitchFamily="18" charset="2"/>
              <a:buNone/>
              <a:defRPr sz="1200" b="0">
                <a:solidFill>
                  <a:schemeClr val="bg1"/>
                </a:solidFill>
                <a:latin typeface="+mn-lt"/>
                <a:ea typeface="Arial"/>
                <a:cs typeface="Arial"/>
                <a:sym typeface="Arial" charset="0"/>
              </a:defRPr>
            </a:lvl2pPr>
            <a:lvl3pPr marL="914400" lvl="2" indent="0" algn="l" rtl="0" eaLnBrk="0" fontAlgn="base" hangingPunct="0">
              <a:spcBef>
                <a:spcPct val="0"/>
              </a:spcBef>
              <a:spcAft>
                <a:spcPct val="0"/>
              </a:spcAft>
              <a:buClr>
                <a:srgbClr val="B0006C"/>
              </a:buClr>
              <a:buFont typeface="Courier New" pitchFamily="49" charset="0"/>
              <a:buNone/>
              <a:defRPr sz="1200" b="0">
                <a:solidFill>
                  <a:schemeClr val="bg1"/>
                </a:solidFill>
                <a:latin typeface="+mn-lt"/>
                <a:ea typeface="Arial"/>
                <a:cs typeface="Arial"/>
                <a:sym typeface="Arial" charset="0"/>
              </a:defRPr>
            </a:lvl3pPr>
            <a:lvl4pPr marL="1371600" lvl="3" indent="0" algn="l" rtl="0" eaLnBrk="0" fontAlgn="base" hangingPunct="0">
              <a:spcBef>
                <a:spcPct val="0"/>
              </a:spcBef>
              <a:spcAft>
                <a:spcPct val="0"/>
              </a:spcAft>
              <a:buClr>
                <a:schemeClr val="accent2"/>
              </a:buClr>
              <a:buFont typeface="Arial" charset="0"/>
              <a:buNone/>
              <a:defRPr sz="1200" b="0">
                <a:solidFill>
                  <a:schemeClr val="bg1"/>
                </a:solidFill>
                <a:latin typeface="+mn-lt"/>
                <a:ea typeface="Arial"/>
                <a:cs typeface="Arial"/>
                <a:sym typeface="Arial" charset="0"/>
              </a:defRPr>
            </a:lvl4pPr>
            <a:lvl5pPr marL="1828800" lvl="4" indent="0" algn="l" rtl="0" eaLnBrk="0" fontAlgn="base" hangingPunct="0">
              <a:spcBef>
                <a:spcPct val="0"/>
              </a:spcBef>
              <a:spcAft>
                <a:spcPct val="0"/>
              </a:spcAft>
              <a:buNone/>
              <a:defRPr sz="1200" b="0">
                <a:solidFill>
                  <a:schemeClr val="bg1"/>
                </a:solidFill>
                <a:latin typeface="+mn-lt"/>
                <a:ea typeface="Arial"/>
                <a:cs typeface="Arial"/>
                <a:sym typeface="Arial" charset="0"/>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algn="ctr" eaLnBrk="1" fontAlgn="auto" hangingPunct="1">
              <a:spcBef>
                <a:spcPts val="0"/>
              </a:spcBef>
              <a:spcAft>
                <a:spcPts val="0"/>
              </a:spcAft>
              <a:buClr>
                <a:schemeClr val="accent6"/>
              </a:buClr>
              <a:defRPr/>
            </a:pPr>
            <a:r>
              <a:rPr lang="fr-FR" sz="1000" i="0" kern="0" dirty="0" smtClean="0">
                <a:solidFill>
                  <a:srgbClr val="C00000"/>
                </a:solidFill>
                <a:sym typeface="Arial"/>
              </a:rPr>
              <a:t>Attention : il n’y a pas de notification par mail ni au client ni au conseiller pour la décision assureur que celle-ci soit immédiate (déléguée) ou différée (non déléguée)</a:t>
            </a:r>
            <a:endParaRPr lang="fr-FR" sz="1000" i="0" kern="0" dirty="0">
              <a:solidFill>
                <a:srgbClr val="C00000"/>
              </a:solidFill>
              <a:sym typeface="Arial"/>
            </a:endParaRPr>
          </a:p>
        </p:txBody>
      </p:sp>
      <p:pic>
        <p:nvPicPr>
          <p:cNvPr id="9"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8" y="3597423"/>
            <a:ext cx="387350" cy="3222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1282506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itre 81"/>
          <p:cNvSpPr>
            <a:spLocks noGrp="1"/>
          </p:cNvSpPr>
          <p:nvPr>
            <p:ph type="title"/>
          </p:nvPr>
        </p:nvSpPr>
        <p:spPr>
          <a:xfrm>
            <a:off x="179388" y="447675"/>
            <a:ext cx="2016125" cy="1155700"/>
          </a:xfrm>
        </p:spPr>
        <p:txBody>
          <a:bodyPr>
            <a:normAutofit/>
          </a:bodyPr>
          <a:lstStyle/>
          <a:p>
            <a:pPr eaLnBrk="1" fontAlgn="auto" hangingPunct="1">
              <a:spcBef>
                <a:spcPts val="0"/>
              </a:spcBef>
              <a:spcAft>
                <a:spcPts val="0"/>
              </a:spcAft>
              <a:defRPr/>
            </a:pPr>
            <a:r>
              <a:rPr lang="fr-FR" dirty="0">
                <a:cs typeface="Arial"/>
                <a:sym typeface="Arial"/>
              </a:rPr>
              <a:t>Etape 3 :</a:t>
            </a:r>
            <a:br>
              <a:rPr lang="fr-FR" dirty="0">
                <a:cs typeface="Arial"/>
                <a:sym typeface="Arial"/>
              </a:rPr>
            </a:br>
            <a:r>
              <a:rPr lang="fr-FR" dirty="0">
                <a:cs typeface="Arial"/>
                <a:sym typeface="Arial"/>
              </a:rPr>
              <a:t>retour agence</a:t>
            </a:r>
          </a:p>
        </p:txBody>
      </p:sp>
      <p:sp>
        <p:nvSpPr>
          <p:cNvPr id="84" name="Espace réservé du texte 83"/>
          <p:cNvSpPr>
            <a:spLocks noGrp="1"/>
          </p:cNvSpPr>
          <p:nvPr>
            <p:ph type="body" sz="quarter" idx="12"/>
          </p:nvPr>
        </p:nvSpPr>
        <p:spPr>
          <a:xfrm>
            <a:off x="250825" y="2057400"/>
            <a:ext cx="1944688" cy="1306513"/>
          </a:xfrm>
        </p:spPr>
        <p:txBody>
          <a:bodyPr rtlCol="0">
            <a:normAutofit fontScale="92500" lnSpcReduction="10000"/>
          </a:bodyPr>
          <a:lstStyle/>
          <a:p>
            <a:pPr eaLnBrk="1" fontAlgn="auto" hangingPunct="1">
              <a:spcBef>
                <a:spcPts val="0"/>
              </a:spcBef>
              <a:spcAft>
                <a:spcPts val="0"/>
              </a:spcAft>
              <a:buClr>
                <a:schemeClr val="accent6"/>
              </a:buClr>
              <a:defRPr/>
            </a:pPr>
            <a:r>
              <a:rPr lang="fr-FR" dirty="0" smtClean="0">
                <a:sym typeface="Arial"/>
              </a:rPr>
              <a:t>Récupération dans </a:t>
            </a:r>
            <a:r>
              <a:rPr lang="fr-FR" dirty="0" err="1" smtClean="0">
                <a:sym typeface="Arial"/>
              </a:rPr>
              <a:t>CNPnet</a:t>
            </a:r>
            <a:r>
              <a:rPr lang="fr-FR" dirty="0" smtClean="0">
                <a:sym typeface="Arial"/>
              </a:rPr>
              <a:t> des documents nécessaires à la complétude du dossier de crédit</a:t>
            </a:r>
            <a:endParaRPr lang="fr-FR" dirty="0">
              <a:sym typeface="Arial"/>
            </a:endParaRPr>
          </a:p>
        </p:txBody>
      </p:sp>
      <p:pic>
        <p:nvPicPr>
          <p:cNvPr id="3277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7275" r="58870" b="21395"/>
          <a:stretch/>
        </p:blipFill>
        <p:spPr bwMode="auto">
          <a:xfrm>
            <a:off x="3059833" y="51470"/>
            <a:ext cx="5184576" cy="4968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itre 81"/>
          <p:cNvSpPr>
            <a:spLocks noGrp="1"/>
          </p:cNvSpPr>
          <p:nvPr>
            <p:ph type="title"/>
          </p:nvPr>
        </p:nvSpPr>
        <p:spPr>
          <a:xfrm>
            <a:off x="179388" y="447675"/>
            <a:ext cx="2016125" cy="1155700"/>
          </a:xfrm>
        </p:spPr>
        <p:txBody>
          <a:bodyPr>
            <a:normAutofit/>
          </a:bodyPr>
          <a:lstStyle/>
          <a:p>
            <a:pPr eaLnBrk="1" fontAlgn="auto" hangingPunct="1">
              <a:spcBef>
                <a:spcPts val="0"/>
              </a:spcBef>
              <a:spcAft>
                <a:spcPts val="0"/>
              </a:spcAft>
              <a:defRPr/>
            </a:pPr>
            <a:r>
              <a:rPr lang="fr-FR" dirty="0">
                <a:cs typeface="Arial"/>
                <a:sym typeface="Arial"/>
              </a:rPr>
              <a:t>Etape 3 :</a:t>
            </a:r>
            <a:br>
              <a:rPr lang="fr-FR" dirty="0">
                <a:cs typeface="Arial"/>
                <a:sym typeface="Arial"/>
              </a:rPr>
            </a:br>
            <a:r>
              <a:rPr lang="fr-FR" dirty="0">
                <a:cs typeface="Arial"/>
                <a:sym typeface="Arial"/>
              </a:rPr>
              <a:t>retour agence</a:t>
            </a:r>
          </a:p>
        </p:txBody>
      </p:sp>
      <p:graphicFrame>
        <p:nvGraphicFramePr>
          <p:cNvPr id="3" name="Tableau 2"/>
          <p:cNvGraphicFramePr>
            <a:graphicFrameLocks noGrp="1"/>
          </p:cNvGraphicFramePr>
          <p:nvPr>
            <p:extLst>
              <p:ext uri="{D42A27DB-BD31-4B8C-83A1-F6EECF244321}">
                <p14:modId xmlns:p14="http://schemas.microsoft.com/office/powerpoint/2010/main" val="1863373388"/>
              </p:ext>
            </p:extLst>
          </p:nvPr>
        </p:nvGraphicFramePr>
        <p:xfrm>
          <a:off x="2664308" y="1059582"/>
          <a:ext cx="6300180" cy="3481504"/>
        </p:xfrm>
        <a:graphic>
          <a:graphicData uri="http://schemas.openxmlformats.org/drawingml/2006/table">
            <a:tbl>
              <a:tblPr firstRow="1" bandRow="1">
                <a:tableStyleId>{00A15C55-8517-42AA-B614-E9B94910E393}</a:tableStyleId>
              </a:tblPr>
              <a:tblGrid>
                <a:gridCol w="1259620"/>
                <a:gridCol w="864095"/>
                <a:gridCol w="792088"/>
                <a:gridCol w="1224136"/>
                <a:gridCol w="792088"/>
                <a:gridCol w="720080"/>
                <a:gridCol w="648073"/>
              </a:tblGrid>
              <a:tr h="212358">
                <a:tc>
                  <a:txBody>
                    <a:bodyPr/>
                    <a:lstStyle/>
                    <a:p>
                      <a:endParaRPr lang="fr-FR" sz="900" dirty="0">
                        <a:effectLst/>
                        <a:latin typeface="Calibri"/>
                      </a:endParaRPr>
                    </a:p>
                  </a:txBody>
                  <a:tcPr marL="52362" marR="52362" marT="26181" marB="26181" anchor="ctr"/>
                </a:tc>
                <a:tc>
                  <a:txBody>
                    <a:bodyPr/>
                    <a:lstStyle/>
                    <a:p>
                      <a:pPr algn="ctr">
                        <a:spcAft>
                          <a:spcPts val="0"/>
                        </a:spcAft>
                      </a:pPr>
                      <a:r>
                        <a:rPr lang="fr-FR" sz="1000" dirty="0" smtClean="0">
                          <a:effectLst/>
                        </a:rPr>
                        <a:t>Contexte </a:t>
                      </a:r>
                      <a:r>
                        <a:rPr lang="fr-FR" sz="1000" dirty="0" err="1" smtClean="0">
                          <a:effectLst/>
                        </a:rPr>
                        <a:t>particulièr</a:t>
                      </a:r>
                      <a:r>
                        <a:rPr lang="fr-FR" sz="1000" dirty="0" smtClean="0">
                          <a:effectLst/>
                        </a:rPr>
                        <a:t>?</a:t>
                      </a:r>
                      <a:endParaRPr lang="fr-FR" sz="1000" b="1" i="1" dirty="0">
                        <a:solidFill>
                          <a:srgbClr val="7030A0"/>
                        </a:solidFill>
                        <a:effectLst/>
                        <a:latin typeface="Calibri"/>
                        <a:ea typeface="Times New Roman"/>
                        <a:cs typeface="Times New Roman"/>
                      </a:endParaRPr>
                    </a:p>
                  </a:txBody>
                  <a:tcPr marL="52362" marR="52362" marT="26181" marB="26181" anchor="ctr"/>
                </a:tc>
                <a:tc>
                  <a:txBody>
                    <a:bodyPr/>
                    <a:lstStyle/>
                    <a:p>
                      <a:pPr algn="ctr">
                        <a:spcAft>
                          <a:spcPts val="0"/>
                        </a:spcAft>
                      </a:pPr>
                      <a:r>
                        <a:rPr lang="fr-FR" sz="1000" dirty="0">
                          <a:effectLst/>
                        </a:rPr>
                        <a:t>Signé </a:t>
                      </a:r>
                      <a:r>
                        <a:rPr lang="fr-FR" sz="1000" dirty="0" smtClean="0">
                          <a:effectLst/>
                        </a:rPr>
                        <a:t>client ?</a:t>
                      </a:r>
                      <a:endParaRPr lang="fr-FR" sz="1000" b="1" dirty="0">
                        <a:solidFill>
                          <a:srgbClr val="7030A0"/>
                        </a:solidFill>
                        <a:effectLst/>
                        <a:latin typeface="Calibri"/>
                        <a:ea typeface="Times New Roman"/>
                        <a:cs typeface="Times New Roman"/>
                      </a:endParaRPr>
                    </a:p>
                  </a:txBody>
                  <a:tcPr marL="0" marR="0"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000" b="1" dirty="0" smtClean="0">
                          <a:solidFill>
                            <a:schemeClr val="lt1"/>
                          </a:solidFill>
                          <a:effectLst/>
                          <a:latin typeface="+mn-lt"/>
                          <a:ea typeface="+mn-ea"/>
                          <a:cs typeface="+mn-cs"/>
                        </a:rPr>
                        <a:t>Où</a:t>
                      </a:r>
                      <a:r>
                        <a:rPr lang="fr-FR" sz="1000" b="1" baseline="0" dirty="0" smtClean="0">
                          <a:solidFill>
                            <a:schemeClr val="lt1"/>
                          </a:solidFill>
                          <a:effectLst/>
                          <a:latin typeface="+mn-lt"/>
                          <a:ea typeface="+mn-ea"/>
                          <a:cs typeface="+mn-cs"/>
                        </a:rPr>
                        <a:t> ?</a:t>
                      </a:r>
                      <a:endParaRPr lang="fr-FR" sz="1000" b="1" dirty="0" smtClean="0">
                        <a:solidFill>
                          <a:srgbClr val="7030A0"/>
                        </a:solidFill>
                        <a:effectLst/>
                        <a:latin typeface="Calibri"/>
                        <a:ea typeface="Times New Roman"/>
                        <a:cs typeface="Times New Roman"/>
                      </a:endParaRPr>
                    </a:p>
                  </a:txBody>
                  <a:tcPr marL="0" marR="0"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000" b="1" dirty="0" smtClean="0">
                          <a:solidFill>
                            <a:schemeClr val="bg1"/>
                          </a:solidFill>
                          <a:effectLst/>
                          <a:latin typeface="Calibri"/>
                          <a:ea typeface="Times New Roman"/>
                          <a:cs typeface="Times New Roman"/>
                        </a:rPr>
                        <a:t>ADE</a:t>
                      </a:r>
                      <a:r>
                        <a:rPr lang="fr-FR" sz="1000" b="1" baseline="0" dirty="0" smtClean="0">
                          <a:solidFill>
                            <a:schemeClr val="bg1"/>
                          </a:solidFill>
                          <a:effectLst/>
                          <a:latin typeface="Calibri"/>
                          <a:ea typeface="Times New Roman"/>
                          <a:cs typeface="Times New Roman"/>
                        </a:rPr>
                        <a:t> en ligne</a:t>
                      </a:r>
                      <a:endParaRPr lang="fr-FR" sz="1000" b="1" dirty="0" smtClean="0">
                        <a:solidFill>
                          <a:schemeClr val="bg1"/>
                        </a:solidFill>
                        <a:effectLst/>
                        <a:latin typeface="Calibri"/>
                        <a:ea typeface="Times New Roman"/>
                        <a:cs typeface="Times New Roman"/>
                      </a:endParaRPr>
                    </a:p>
                  </a:txBody>
                  <a:tcPr marL="0" marR="0"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000" b="1" dirty="0" smtClean="0">
                          <a:solidFill>
                            <a:schemeClr val="bg1"/>
                          </a:solidFill>
                          <a:effectLst/>
                          <a:latin typeface="Calibri"/>
                          <a:ea typeface="Times New Roman"/>
                          <a:cs typeface="Times New Roman"/>
                        </a:rPr>
                        <a:t>QS</a:t>
                      </a:r>
                      <a:r>
                        <a:rPr lang="fr-FR" sz="1000" b="1" baseline="0" dirty="0" smtClean="0">
                          <a:solidFill>
                            <a:schemeClr val="bg1"/>
                          </a:solidFill>
                          <a:effectLst/>
                          <a:latin typeface="Calibri"/>
                          <a:ea typeface="Times New Roman"/>
                          <a:cs typeface="Times New Roman"/>
                        </a:rPr>
                        <a:t> Ecran</a:t>
                      </a:r>
                      <a:endParaRPr lang="fr-FR" sz="1000" b="1" dirty="0" smtClean="0">
                        <a:solidFill>
                          <a:schemeClr val="bg1"/>
                        </a:solidFill>
                        <a:effectLst/>
                        <a:latin typeface="Calibri"/>
                        <a:ea typeface="Times New Roman"/>
                        <a:cs typeface="Times New Roman"/>
                      </a:endParaRPr>
                    </a:p>
                  </a:txBody>
                  <a:tcPr marL="0" marR="0"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000" b="1" dirty="0" smtClean="0">
                          <a:solidFill>
                            <a:schemeClr val="bg1"/>
                          </a:solidFill>
                          <a:effectLst/>
                          <a:latin typeface="Calibri"/>
                          <a:ea typeface="Times New Roman"/>
                          <a:cs typeface="Times New Roman"/>
                        </a:rPr>
                        <a:t>QS papier</a:t>
                      </a:r>
                    </a:p>
                  </a:txBody>
                  <a:tcPr marL="0" marR="0" marT="0" marB="0" anchor="ctr"/>
                </a:tc>
              </a:tr>
              <a:tr h="226904">
                <a:tc>
                  <a:txBody>
                    <a:bodyPr/>
                    <a:lstStyle/>
                    <a:p>
                      <a:pPr algn="ctr">
                        <a:spcAft>
                          <a:spcPts val="0"/>
                        </a:spcAft>
                      </a:pPr>
                      <a:r>
                        <a:rPr lang="fr-FR" sz="900" b="1" dirty="0">
                          <a:solidFill>
                            <a:srgbClr val="C00000"/>
                          </a:solidFill>
                          <a:effectLst/>
                          <a:latin typeface="+mn-lt"/>
                        </a:rPr>
                        <a:t>Bulletin individuel d’adhésion à l’ADE (BIDA)</a:t>
                      </a:r>
                      <a:endParaRPr lang="fr-FR" sz="900" b="1" dirty="0">
                        <a:solidFill>
                          <a:srgbClr val="C00000"/>
                        </a:solidFill>
                        <a:effectLst/>
                        <a:latin typeface="+mn-lt"/>
                        <a:ea typeface="Times New Roman"/>
                        <a:cs typeface="Times New Roman"/>
                      </a:endParaRPr>
                    </a:p>
                  </a:txBody>
                  <a:tcPr marL="52362" marR="52362" marT="26181" marB="26181" anchor="ctr"/>
                </a:tc>
                <a:tc>
                  <a:txBody>
                    <a:bodyPr/>
                    <a:lstStyle/>
                    <a:p>
                      <a:pPr>
                        <a:spcAft>
                          <a:spcPts val="0"/>
                        </a:spcAft>
                      </a:pPr>
                      <a:endParaRPr lang="fr-FR" sz="1000" i="0" dirty="0">
                        <a:effectLst/>
                        <a:latin typeface="+mn-lt"/>
                        <a:ea typeface="Times New Roman"/>
                        <a:cs typeface="Times New Roman"/>
                      </a:endParaRPr>
                    </a:p>
                  </a:txBody>
                  <a:tcPr marL="52362" marR="52362" marT="26181" marB="26181" anchor="ctr"/>
                </a:tc>
                <a:tc>
                  <a:txBody>
                    <a:bodyPr/>
                    <a:lstStyle/>
                    <a:p>
                      <a:pPr algn="ctr">
                        <a:spcAft>
                          <a:spcPts val="0"/>
                        </a:spcAft>
                      </a:pPr>
                      <a:r>
                        <a:rPr lang="fr-FR" sz="1000" i="0" dirty="0" smtClean="0">
                          <a:effectLst/>
                          <a:latin typeface="+mn-lt"/>
                        </a:rPr>
                        <a:t>OUI</a:t>
                      </a:r>
                      <a:endParaRPr lang="fr-FR" sz="1000" i="0" dirty="0">
                        <a:effectLst/>
                        <a:latin typeface="+mn-lt"/>
                        <a:ea typeface="Times New Roman"/>
                        <a:cs typeface="Times New Roman"/>
                      </a:endParaRPr>
                    </a:p>
                  </a:txBody>
                  <a:tcPr marL="0" marR="0" marT="0" marB="0" anchor="ctr"/>
                </a:tc>
                <a:tc>
                  <a:txBody>
                    <a:bodyPr/>
                    <a:lstStyle/>
                    <a:p>
                      <a:pPr algn="ctr">
                        <a:spcAft>
                          <a:spcPts val="0"/>
                        </a:spcAft>
                      </a:pPr>
                      <a:r>
                        <a:rPr lang="fr-FR" sz="1000" i="0" dirty="0" smtClean="0">
                          <a:effectLst/>
                          <a:latin typeface="+mn-lt"/>
                          <a:ea typeface="Times New Roman"/>
                          <a:cs typeface="Times New Roman"/>
                        </a:rPr>
                        <a:t>Dans</a:t>
                      </a:r>
                      <a:r>
                        <a:rPr lang="fr-FR" sz="1000" i="0" baseline="0" dirty="0" smtClean="0">
                          <a:effectLst/>
                          <a:latin typeface="+mn-lt"/>
                          <a:ea typeface="Times New Roman"/>
                          <a:cs typeface="Times New Roman"/>
                        </a:rPr>
                        <a:t> </a:t>
                      </a:r>
                      <a:r>
                        <a:rPr lang="fr-FR" sz="1000" i="0" baseline="0" dirty="0" err="1" smtClean="0">
                          <a:effectLst/>
                          <a:latin typeface="+mn-lt"/>
                          <a:ea typeface="Times New Roman"/>
                          <a:cs typeface="Times New Roman"/>
                        </a:rPr>
                        <a:t>CNPnet</a:t>
                      </a:r>
                      <a:endParaRPr lang="fr-FR" sz="1000" i="0" dirty="0">
                        <a:effectLst/>
                        <a:latin typeface="+mn-lt"/>
                        <a:ea typeface="Times New Roman"/>
                        <a:cs typeface="Times New Roman"/>
                      </a:endParaRPr>
                    </a:p>
                  </a:txBody>
                  <a:tcPr marL="0" marR="0" marT="0" marB="0" anchor="ctr"/>
                </a:tc>
                <a:tc>
                  <a:txBody>
                    <a:bodyPr/>
                    <a:lstStyle/>
                    <a:p>
                      <a:pPr algn="ctr">
                        <a:spcAft>
                          <a:spcPts val="0"/>
                        </a:spcAft>
                      </a:pPr>
                      <a:endParaRPr lang="fr-FR" sz="1200" b="1" i="0" dirty="0">
                        <a:solidFill>
                          <a:srgbClr val="C00000"/>
                        </a:solidFill>
                        <a:effectLst/>
                        <a:latin typeface="+mn-lt"/>
                        <a:ea typeface="Times New Roman"/>
                        <a:cs typeface="Times New Roman"/>
                      </a:endParaRPr>
                    </a:p>
                  </a:txBody>
                  <a:tcPr marL="0" marR="0" marT="0" marB="0" anchor="ctr"/>
                </a:tc>
                <a:tc>
                  <a:txBody>
                    <a:bodyPr/>
                    <a:lstStyle/>
                    <a:p>
                      <a:pPr algn="ctr">
                        <a:spcAft>
                          <a:spcPts val="0"/>
                        </a:spcAft>
                      </a:pPr>
                      <a:r>
                        <a:rPr lang="fr-FR" sz="1200" b="1" i="0" dirty="0" smtClean="0">
                          <a:solidFill>
                            <a:srgbClr val="C00000"/>
                          </a:solidFill>
                          <a:effectLst/>
                          <a:latin typeface="+mn-lt"/>
                          <a:ea typeface="Times New Roman"/>
                          <a:cs typeface="Times New Roman"/>
                        </a:rPr>
                        <a:t>X</a:t>
                      </a:r>
                      <a:endParaRPr lang="fr-FR" sz="1200" b="1" i="0" dirty="0">
                        <a:solidFill>
                          <a:srgbClr val="C00000"/>
                        </a:solidFill>
                        <a:effectLst/>
                        <a:latin typeface="+mn-lt"/>
                        <a:ea typeface="Times New Roman"/>
                        <a:cs typeface="Times New Roman"/>
                      </a:endParaRPr>
                    </a:p>
                  </a:txBody>
                  <a:tcPr marL="0" marR="0"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b="1" i="0" dirty="0" smtClean="0">
                          <a:solidFill>
                            <a:srgbClr val="C00000"/>
                          </a:solidFill>
                          <a:effectLst/>
                          <a:latin typeface="+mn-lt"/>
                          <a:ea typeface="Times New Roman"/>
                          <a:cs typeface="Times New Roman"/>
                        </a:rPr>
                        <a:t>X</a:t>
                      </a:r>
                    </a:p>
                    <a:p>
                      <a:pPr algn="ctr">
                        <a:spcAft>
                          <a:spcPts val="0"/>
                        </a:spcAft>
                      </a:pPr>
                      <a:endParaRPr lang="fr-FR" sz="1200" b="1" i="0" dirty="0">
                        <a:solidFill>
                          <a:srgbClr val="C00000"/>
                        </a:solidFill>
                        <a:effectLst/>
                        <a:latin typeface="+mn-lt"/>
                        <a:ea typeface="Times New Roman"/>
                        <a:cs typeface="Times New Roman"/>
                      </a:endParaRPr>
                    </a:p>
                  </a:txBody>
                  <a:tcPr marL="0" marR="0" marT="0" marB="0" anchor="ctr"/>
                </a:tc>
              </a:tr>
              <a:tr h="22690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900" b="1" dirty="0" smtClean="0">
                          <a:solidFill>
                            <a:srgbClr val="C00000"/>
                          </a:solidFill>
                          <a:effectLst/>
                          <a:latin typeface="+mn-lt"/>
                        </a:rPr>
                        <a:t>Questionnaire</a:t>
                      </a:r>
                      <a:r>
                        <a:rPr lang="fr-FR" sz="900" b="1" baseline="0" dirty="0" smtClean="0">
                          <a:solidFill>
                            <a:srgbClr val="C00000"/>
                          </a:solidFill>
                          <a:effectLst/>
                          <a:latin typeface="+mn-lt"/>
                        </a:rPr>
                        <a:t> de santé</a:t>
                      </a:r>
                      <a:endParaRPr lang="fr-FR" sz="900" b="1" dirty="0" smtClean="0">
                        <a:solidFill>
                          <a:srgbClr val="C00000"/>
                        </a:solidFill>
                        <a:effectLst/>
                        <a:latin typeface="+mn-lt"/>
                        <a:ea typeface="Times New Roman"/>
                        <a:cs typeface="Times New Roman"/>
                      </a:endParaRPr>
                    </a:p>
                  </a:txBody>
                  <a:tcPr marL="52362" marR="52362" marT="26181" marB="26181"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1000" i="0" dirty="0" smtClean="0">
                        <a:effectLst/>
                        <a:latin typeface="+mn-lt"/>
                        <a:ea typeface="Times New Roman"/>
                        <a:cs typeface="Times New Roman"/>
                      </a:endParaRPr>
                    </a:p>
                  </a:txBody>
                  <a:tcPr marL="52362" marR="52362" marT="26181" marB="26181" anchor="ctr"/>
                </a:tc>
                <a:tc>
                  <a:txBody>
                    <a:bodyPr/>
                    <a:lstStyle/>
                    <a:p>
                      <a:pPr algn="ctr">
                        <a:spcAft>
                          <a:spcPts val="0"/>
                        </a:spcAft>
                      </a:pPr>
                      <a:r>
                        <a:rPr lang="fr-FR" sz="1000" i="0" dirty="0" smtClean="0">
                          <a:effectLst/>
                          <a:latin typeface="+mn-lt"/>
                          <a:ea typeface="Times New Roman"/>
                          <a:cs typeface="Times New Roman"/>
                        </a:rPr>
                        <a:t>OUI</a:t>
                      </a:r>
                      <a:endParaRPr lang="fr-FR" sz="1000" i="0" dirty="0">
                        <a:effectLst/>
                        <a:latin typeface="+mn-lt"/>
                        <a:ea typeface="Times New Roman"/>
                        <a:cs typeface="Times New Roman"/>
                      </a:endParaRPr>
                    </a:p>
                  </a:txBody>
                  <a:tcPr marL="0" marR="0"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fr-FR" sz="1000" i="0" dirty="0" smtClean="0">
                        <a:effectLst/>
                        <a:latin typeface="+mn-lt"/>
                        <a:ea typeface="Times New Roman"/>
                        <a:cs typeface="Times New Roman"/>
                      </a:endParaRPr>
                    </a:p>
                  </a:txBody>
                  <a:tcPr marL="0" marR="0"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fr-FR" sz="1200" b="1" i="0" dirty="0" smtClean="0">
                        <a:solidFill>
                          <a:srgbClr val="C00000"/>
                        </a:solidFill>
                        <a:effectLst/>
                        <a:latin typeface="+mn-lt"/>
                        <a:ea typeface="Times New Roman"/>
                        <a:cs typeface="Times New Roman"/>
                      </a:endParaRPr>
                    </a:p>
                  </a:txBody>
                  <a:tcPr marL="0" marR="0"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b="1" i="0" dirty="0" smtClean="0">
                          <a:solidFill>
                            <a:srgbClr val="C00000"/>
                          </a:solidFill>
                          <a:effectLst/>
                          <a:latin typeface="+mn-lt"/>
                          <a:ea typeface="Times New Roman"/>
                          <a:cs typeface="Times New Roman"/>
                        </a:rPr>
                        <a:t>X</a:t>
                      </a:r>
                    </a:p>
                  </a:txBody>
                  <a:tcPr marL="0" marR="0"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fr-FR" sz="1200" b="1" i="0" dirty="0" smtClean="0">
                        <a:solidFill>
                          <a:srgbClr val="C00000"/>
                        </a:solidFill>
                        <a:effectLst/>
                        <a:latin typeface="+mn-lt"/>
                        <a:ea typeface="Times New Roman"/>
                        <a:cs typeface="Times New Roman"/>
                      </a:endParaRPr>
                    </a:p>
                  </a:txBody>
                  <a:tcPr marL="0" marR="0" marT="0" marB="0" anchor="ctr"/>
                </a:tc>
              </a:tr>
              <a:tr h="226904">
                <a:tc>
                  <a:txBody>
                    <a:bodyPr/>
                    <a:lstStyle/>
                    <a:p>
                      <a:pPr algn="ctr">
                        <a:spcAft>
                          <a:spcPts val="0"/>
                        </a:spcAft>
                      </a:pPr>
                      <a:r>
                        <a:rPr lang="fr-FR" sz="900" b="1" dirty="0">
                          <a:solidFill>
                            <a:srgbClr val="C00000"/>
                          </a:solidFill>
                          <a:effectLst/>
                          <a:latin typeface="+mn-lt"/>
                        </a:rPr>
                        <a:t>Notice / conditions générales</a:t>
                      </a:r>
                      <a:endParaRPr lang="fr-FR" sz="900" b="1" dirty="0">
                        <a:solidFill>
                          <a:srgbClr val="C00000"/>
                        </a:solidFill>
                        <a:effectLst/>
                        <a:latin typeface="+mn-lt"/>
                        <a:ea typeface="Times New Roman"/>
                        <a:cs typeface="Times New Roman"/>
                      </a:endParaRPr>
                    </a:p>
                  </a:txBody>
                  <a:tcPr marL="52362" marR="52362" marT="26181" marB="26181"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1000" i="0" dirty="0" smtClean="0">
                        <a:effectLst/>
                        <a:latin typeface="+mn-lt"/>
                        <a:ea typeface="Times New Roman"/>
                        <a:cs typeface="Times New Roman"/>
                      </a:endParaRPr>
                    </a:p>
                  </a:txBody>
                  <a:tcPr marL="52362" marR="52362" marT="26181" marB="26181" anchor="ctr"/>
                </a:tc>
                <a:tc>
                  <a:txBody>
                    <a:bodyPr/>
                    <a:lstStyle/>
                    <a:p>
                      <a:pPr algn="ctr">
                        <a:spcAft>
                          <a:spcPts val="0"/>
                        </a:spcAft>
                      </a:pPr>
                      <a:r>
                        <a:rPr lang="fr-FR" sz="1000" i="0" dirty="0">
                          <a:effectLst/>
                          <a:latin typeface="+mn-lt"/>
                        </a:rPr>
                        <a:t>NON</a:t>
                      </a:r>
                      <a:endParaRPr lang="fr-FR" sz="1000" i="0" dirty="0">
                        <a:effectLst/>
                        <a:latin typeface="+mn-lt"/>
                        <a:ea typeface="Times New Roman"/>
                        <a:cs typeface="Times New Roman"/>
                      </a:endParaRPr>
                    </a:p>
                  </a:txBody>
                  <a:tcPr marL="0" marR="0"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000" i="0" dirty="0" smtClean="0">
                          <a:effectLst/>
                          <a:latin typeface="+mn-lt"/>
                          <a:ea typeface="Times New Roman"/>
                          <a:cs typeface="Times New Roman"/>
                        </a:rPr>
                        <a:t>Dans</a:t>
                      </a:r>
                      <a:r>
                        <a:rPr lang="fr-FR" sz="1000" i="0" baseline="0" dirty="0" smtClean="0">
                          <a:effectLst/>
                          <a:latin typeface="+mn-lt"/>
                          <a:ea typeface="Times New Roman"/>
                          <a:cs typeface="Times New Roman"/>
                        </a:rPr>
                        <a:t> </a:t>
                      </a:r>
                      <a:r>
                        <a:rPr lang="fr-FR" sz="1000" i="0" baseline="0" dirty="0" err="1" smtClean="0">
                          <a:effectLst/>
                          <a:latin typeface="+mn-lt"/>
                          <a:ea typeface="Times New Roman"/>
                          <a:cs typeface="Times New Roman"/>
                        </a:rPr>
                        <a:t>CNPnet</a:t>
                      </a:r>
                      <a:endParaRPr lang="fr-FR" sz="1000" i="0" dirty="0" smtClean="0">
                        <a:effectLst/>
                        <a:latin typeface="+mn-lt"/>
                        <a:ea typeface="Times New Roman"/>
                        <a:cs typeface="Times New Roman"/>
                      </a:endParaRPr>
                    </a:p>
                  </a:txBody>
                  <a:tcPr marL="0" marR="0"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fr-FR" sz="1200" b="1" i="0" dirty="0" smtClean="0">
                        <a:solidFill>
                          <a:srgbClr val="C00000"/>
                        </a:solidFill>
                        <a:effectLst/>
                        <a:latin typeface="+mn-lt"/>
                        <a:ea typeface="Times New Roman"/>
                        <a:cs typeface="Times New Roman"/>
                      </a:endParaRPr>
                    </a:p>
                  </a:txBody>
                  <a:tcPr marL="0" marR="0"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b="1" i="0" dirty="0" smtClean="0">
                          <a:solidFill>
                            <a:srgbClr val="C00000"/>
                          </a:solidFill>
                          <a:effectLst/>
                          <a:latin typeface="+mn-lt"/>
                          <a:ea typeface="Times New Roman"/>
                          <a:cs typeface="Times New Roman"/>
                        </a:rPr>
                        <a:t>X</a:t>
                      </a:r>
                    </a:p>
                  </a:txBody>
                  <a:tcPr marL="0" marR="0"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b="1" i="0" dirty="0" smtClean="0">
                          <a:solidFill>
                            <a:srgbClr val="C00000"/>
                          </a:solidFill>
                          <a:effectLst/>
                          <a:latin typeface="+mn-lt"/>
                          <a:ea typeface="Times New Roman"/>
                          <a:cs typeface="Times New Roman"/>
                        </a:rPr>
                        <a:t>X</a:t>
                      </a:r>
                    </a:p>
                  </a:txBody>
                  <a:tcPr marL="0" marR="0" marT="0" marB="0" anchor="ctr"/>
                </a:tc>
              </a:tr>
              <a:tr h="251546">
                <a:tc>
                  <a:txBody>
                    <a:bodyPr/>
                    <a:lstStyle/>
                    <a:p>
                      <a:pPr algn="ctr">
                        <a:spcAft>
                          <a:spcPts val="0"/>
                        </a:spcAft>
                      </a:pPr>
                      <a:r>
                        <a:rPr lang="fr-FR" sz="900" b="1" dirty="0">
                          <a:solidFill>
                            <a:srgbClr val="C00000"/>
                          </a:solidFill>
                          <a:effectLst/>
                          <a:latin typeface="+mn-lt"/>
                        </a:rPr>
                        <a:t>Convention AERAS</a:t>
                      </a:r>
                      <a:endParaRPr lang="fr-FR" sz="900" b="1" dirty="0">
                        <a:solidFill>
                          <a:srgbClr val="C00000"/>
                        </a:solidFill>
                        <a:effectLst/>
                        <a:latin typeface="+mn-lt"/>
                        <a:ea typeface="Times New Roman"/>
                        <a:cs typeface="Times New Roman"/>
                      </a:endParaRPr>
                    </a:p>
                  </a:txBody>
                  <a:tcPr marL="52362" marR="52362" marT="26181" marB="26181"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1000" i="0" dirty="0" smtClean="0">
                        <a:effectLst/>
                        <a:latin typeface="+mn-lt"/>
                        <a:ea typeface="Times New Roman"/>
                        <a:cs typeface="Times New Roman"/>
                      </a:endParaRPr>
                    </a:p>
                  </a:txBody>
                  <a:tcPr marL="52362" marR="52362" marT="26181" marB="26181" anchor="ctr"/>
                </a:tc>
                <a:tc>
                  <a:txBody>
                    <a:bodyPr/>
                    <a:lstStyle/>
                    <a:p>
                      <a:pPr algn="ctr">
                        <a:spcAft>
                          <a:spcPts val="0"/>
                        </a:spcAft>
                      </a:pPr>
                      <a:r>
                        <a:rPr lang="fr-FR" sz="1000" i="0" dirty="0">
                          <a:effectLst/>
                          <a:latin typeface="+mn-lt"/>
                        </a:rPr>
                        <a:t>NON</a:t>
                      </a:r>
                      <a:endParaRPr lang="fr-FR" sz="1000" i="0" dirty="0">
                        <a:effectLst/>
                        <a:latin typeface="+mn-lt"/>
                        <a:ea typeface="Times New Roman"/>
                        <a:cs typeface="Times New Roman"/>
                      </a:endParaRPr>
                    </a:p>
                  </a:txBody>
                  <a:tcPr marL="0" marR="0"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000" i="0" dirty="0" smtClean="0">
                          <a:effectLst/>
                          <a:latin typeface="+mn-lt"/>
                          <a:ea typeface="Times New Roman"/>
                          <a:cs typeface="Times New Roman"/>
                        </a:rPr>
                        <a:t>Dans</a:t>
                      </a:r>
                      <a:r>
                        <a:rPr lang="fr-FR" sz="1000" i="0" baseline="0" dirty="0" smtClean="0">
                          <a:effectLst/>
                          <a:latin typeface="+mn-lt"/>
                          <a:ea typeface="Times New Roman"/>
                          <a:cs typeface="Times New Roman"/>
                        </a:rPr>
                        <a:t> </a:t>
                      </a:r>
                      <a:r>
                        <a:rPr lang="fr-FR" sz="1000" i="0" baseline="0" dirty="0" err="1" smtClean="0">
                          <a:effectLst/>
                          <a:latin typeface="+mn-lt"/>
                          <a:ea typeface="Times New Roman"/>
                          <a:cs typeface="Times New Roman"/>
                        </a:rPr>
                        <a:t>CNPnet</a:t>
                      </a:r>
                      <a:endParaRPr lang="fr-FR" sz="1000" i="0" dirty="0" smtClean="0">
                        <a:effectLst/>
                        <a:latin typeface="+mn-lt"/>
                        <a:ea typeface="Times New Roman"/>
                        <a:cs typeface="Times New Roman"/>
                      </a:endParaRPr>
                    </a:p>
                  </a:txBody>
                  <a:tcPr marL="0" marR="0"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fr-FR" sz="1200" b="1" i="0" dirty="0" smtClean="0">
                        <a:solidFill>
                          <a:srgbClr val="C00000"/>
                        </a:solidFill>
                        <a:effectLst/>
                        <a:latin typeface="+mn-lt"/>
                        <a:ea typeface="Times New Roman"/>
                        <a:cs typeface="Times New Roman"/>
                      </a:endParaRPr>
                    </a:p>
                  </a:txBody>
                  <a:tcPr marL="0" marR="0"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fr-FR" sz="1200" b="1" i="0" dirty="0" smtClean="0">
                        <a:solidFill>
                          <a:srgbClr val="C00000"/>
                        </a:solidFill>
                        <a:effectLst/>
                        <a:latin typeface="+mn-lt"/>
                        <a:ea typeface="Times New Roman"/>
                        <a:cs typeface="Times New Roman"/>
                      </a:endParaRPr>
                    </a:p>
                  </a:txBody>
                  <a:tcPr marL="0" marR="0"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fr-FR" sz="1200" b="1" i="0" dirty="0" smtClean="0">
                        <a:solidFill>
                          <a:srgbClr val="C00000"/>
                        </a:solidFill>
                        <a:effectLst/>
                        <a:latin typeface="+mn-lt"/>
                        <a:ea typeface="Times New Roman"/>
                        <a:cs typeface="Times New Roman"/>
                      </a:endParaRPr>
                    </a:p>
                  </a:txBody>
                  <a:tcPr marL="0" marR="0" marT="0" marB="0" anchor="ctr"/>
                </a:tc>
              </a:tr>
              <a:tr h="226904">
                <a:tc>
                  <a:txBody>
                    <a:bodyPr/>
                    <a:lstStyle/>
                    <a:p>
                      <a:pPr algn="ctr">
                        <a:spcAft>
                          <a:spcPts val="0"/>
                        </a:spcAft>
                      </a:pPr>
                      <a:r>
                        <a:rPr lang="fr-FR" sz="900" b="1" dirty="0">
                          <a:solidFill>
                            <a:srgbClr val="C00000"/>
                          </a:solidFill>
                          <a:effectLst/>
                          <a:latin typeface="+mn-lt"/>
                        </a:rPr>
                        <a:t>Fiche d’information convention Aéras / droit à l’oubli</a:t>
                      </a:r>
                      <a:endParaRPr lang="fr-FR" sz="900" b="1" dirty="0">
                        <a:solidFill>
                          <a:srgbClr val="C00000"/>
                        </a:solidFill>
                        <a:effectLst/>
                        <a:latin typeface="+mn-lt"/>
                        <a:ea typeface="Times New Roman"/>
                        <a:cs typeface="Times New Roman"/>
                      </a:endParaRPr>
                    </a:p>
                  </a:txBody>
                  <a:tcPr marL="52362" marR="52362" marT="26181" marB="26181"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1000" i="0" dirty="0" smtClean="0">
                        <a:effectLst/>
                        <a:latin typeface="+mn-lt"/>
                        <a:ea typeface="Times New Roman"/>
                        <a:cs typeface="Times New Roman"/>
                      </a:endParaRPr>
                    </a:p>
                  </a:txBody>
                  <a:tcPr marL="52362" marR="52362" marT="26181" marB="26181" anchor="ctr"/>
                </a:tc>
                <a:tc>
                  <a:txBody>
                    <a:bodyPr/>
                    <a:lstStyle/>
                    <a:p>
                      <a:pPr algn="ctr">
                        <a:spcAft>
                          <a:spcPts val="0"/>
                        </a:spcAft>
                      </a:pPr>
                      <a:r>
                        <a:rPr lang="fr-FR" sz="1000" i="0" dirty="0">
                          <a:effectLst/>
                          <a:latin typeface="+mn-lt"/>
                        </a:rPr>
                        <a:t>NON</a:t>
                      </a:r>
                      <a:endParaRPr lang="fr-FR" sz="1000" i="0" dirty="0">
                        <a:effectLst/>
                        <a:latin typeface="+mn-lt"/>
                        <a:ea typeface="Times New Roman"/>
                        <a:cs typeface="Times New Roman"/>
                      </a:endParaRPr>
                    </a:p>
                  </a:txBody>
                  <a:tcPr marL="0" marR="0"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000" i="0" dirty="0" smtClean="0">
                          <a:effectLst/>
                          <a:latin typeface="+mn-lt"/>
                          <a:ea typeface="Times New Roman"/>
                          <a:cs typeface="Times New Roman"/>
                        </a:rPr>
                        <a:t>Dans</a:t>
                      </a:r>
                      <a:r>
                        <a:rPr lang="fr-FR" sz="1000" i="0" baseline="0" dirty="0" smtClean="0">
                          <a:effectLst/>
                          <a:latin typeface="+mn-lt"/>
                          <a:ea typeface="Times New Roman"/>
                          <a:cs typeface="Times New Roman"/>
                        </a:rPr>
                        <a:t> </a:t>
                      </a:r>
                      <a:r>
                        <a:rPr lang="fr-FR" sz="1000" i="0" baseline="0" dirty="0" err="1" smtClean="0">
                          <a:effectLst/>
                          <a:latin typeface="+mn-lt"/>
                          <a:ea typeface="Times New Roman"/>
                          <a:cs typeface="Times New Roman"/>
                        </a:rPr>
                        <a:t>CNPnet</a:t>
                      </a:r>
                      <a:endParaRPr lang="fr-FR" sz="1000" i="0" dirty="0" smtClean="0">
                        <a:effectLst/>
                        <a:latin typeface="+mn-lt"/>
                        <a:ea typeface="Times New Roman"/>
                        <a:cs typeface="Times New Roman"/>
                      </a:endParaRPr>
                    </a:p>
                  </a:txBody>
                  <a:tcPr marL="0" marR="0"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fr-FR" sz="1200" b="1" i="0" dirty="0" smtClean="0">
                        <a:solidFill>
                          <a:srgbClr val="C00000"/>
                        </a:solidFill>
                        <a:effectLst/>
                        <a:latin typeface="+mn-lt"/>
                        <a:ea typeface="Times New Roman"/>
                        <a:cs typeface="Times New Roman"/>
                      </a:endParaRPr>
                    </a:p>
                  </a:txBody>
                  <a:tcPr marL="0" marR="0"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fr-FR" sz="1200" b="1" i="0" dirty="0" smtClean="0">
                        <a:solidFill>
                          <a:srgbClr val="C00000"/>
                        </a:solidFill>
                        <a:effectLst/>
                        <a:latin typeface="+mn-lt"/>
                        <a:ea typeface="Times New Roman"/>
                        <a:cs typeface="Times New Roman"/>
                      </a:endParaRPr>
                    </a:p>
                  </a:txBody>
                  <a:tcPr marL="0" marR="0"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fr-FR" sz="1200" b="1" i="0" dirty="0" smtClean="0">
                        <a:solidFill>
                          <a:srgbClr val="C00000"/>
                        </a:solidFill>
                        <a:effectLst/>
                        <a:latin typeface="+mn-lt"/>
                        <a:ea typeface="Times New Roman"/>
                        <a:cs typeface="Times New Roman"/>
                      </a:endParaRPr>
                    </a:p>
                  </a:txBody>
                  <a:tcPr marL="0" marR="0" marT="0" marB="0" anchor="ctr"/>
                </a:tc>
              </a:tr>
              <a:tr h="226904">
                <a:tc>
                  <a:txBody>
                    <a:bodyPr/>
                    <a:lstStyle/>
                    <a:p>
                      <a:pPr algn="ctr">
                        <a:spcAft>
                          <a:spcPts val="0"/>
                        </a:spcAft>
                      </a:pPr>
                      <a:r>
                        <a:rPr lang="fr-FR" sz="900" b="1" dirty="0">
                          <a:solidFill>
                            <a:srgbClr val="C00000"/>
                          </a:solidFill>
                          <a:effectLst/>
                          <a:latin typeface="+mn-lt"/>
                        </a:rPr>
                        <a:t>Courrier d’acceptation après décision </a:t>
                      </a:r>
                      <a:r>
                        <a:rPr lang="fr-FR" sz="900" b="1" dirty="0" smtClean="0">
                          <a:solidFill>
                            <a:srgbClr val="C00000"/>
                          </a:solidFill>
                          <a:effectLst/>
                          <a:latin typeface="+mn-lt"/>
                        </a:rPr>
                        <a:t>différée de l’assureur (‘bon pour accord’)</a:t>
                      </a:r>
                      <a:endParaRPr lang="fr-FR" sz="900" b="1" dirty="0">
                        <a:solidFill>
                          <a:srgbClr val="C00000"/>
                        </a:solidFill>
                        <a:effectLst/>
                        <a:latin typeface="+mn-lt"/>
                        <a:ea typeface="Times New Roman"/>
                        <a:cs typeface="Times New Roman"/>
                      </a:endParaRPr>
                    </a:p>
                  </a:txBody>
                  <a:tcPr marL="52362" marR="52362" marT="26181" marB="26181" anchor="ctr"/>
                </a:tc>
                <a:tc>
                  <a:txBody>
                    <a:bodyPr/>
                    <a:lstStyle/>
                    <a:p>
                      <a:pPr>
                        <a:spcAft>
                          <a:spcPts val="0"/>
                        </a:spcAft>
                      </a:pPr>
                      <a:r>
                        <a:rPr lang="fr-FR" sz="1000" i="0" dirty="0" smtClean="0">
                          <a:effectLst/>
                          <a:latin typeface="+mn-lt"/>
                        </a:rPr>
                        <a:t>Uniquement en cas de décision CNP</a:t>
                      </a:r>
                      <a:r>
                        <a:rPr lang="fr-FR" sz="1000" i="0" baseline="0" dirty="0" smtClean="0">
                          <a:effectLst/>
                          <a:latin typeface="+mn-lt"/>
                        </a:rPr>
                        <a:t> différée</a:t>
                      </a:r>
                      <a:endParaRPr lang="fr-FR" sz="1000" i="0" dirty="0">
                        <a:effectLst/>
                        <a:latin typeface="+mn-lt"/>
                        <a:ea typeface="Times New Roman"/>
                        <a:cs typeface="Times New Roman"/>
                      </a:endParaRPr>
                    </a:p>
                  </a:txBody>
                  <a:tcPr marL="52362" marR="52362" marT="26181" marB="26181" anchor="ctr"/>
                </a:tc>
                <a:tc>
                  <a:txBody>
                    <a:bodyPr/>
                    <a:lstStyle/>
                    <a:p>
                      <a:pPr algn="ctr">
                        <a:spcAft>
                          <a:spcPts val="0"/>
                        </a:spcAft>
                      </a:pPr>
                      <a:r>
                        <a:rPr lang="fr-FR" sz="1000" i="0" dirty="0" smtClean="0">
                          <a:effectLst/>
                          <a:latin typeface="+mn-lt"/>
                          <a:ea typeface="+mn-ea"/>
                          <a:cs typeface="+mn-cs"/>
                        </a:rPr>
                        <a:t>NON</a:t>
                      </a:r>
                      <a:endParaRPr lang="fr-FR" sz="1000" i="0" dirty="0">
                        <a:effectLst/>
                        <a:latin typeface="+mn-lt"/>
                        <a:ea typeface="Times New Roman"/>
                        <a:cs typeface="Times New Roman"/>
                      </a:endParaRPr>
                    </a:p>
                  </a:txBody>
                  <a:tcPr marL="0" marR="0" marT="0" marB="0" anchor="ctr"/>
                </a:tc>
                <a:tc>
                  <a:txBody>
                    <a:bodyPr/>
                    <a:lstStyle/>
                    <a:p>
                      <a:pPr algn="ctr">
                        <a:spcAft>
                          <a:spcPts val="0"/>
                        </a:spcAft>
                      </a:pPr>
                      <a:r>
                        <a:rPr lang="fr-FR" sz="1000" i="0" dirty="0" smtClean="0">
                          <a:effectLst/>
                          <a:latin typeface="+mn-lt"/>
                          <a:ea typeface="Times New Roman"/>
                          <a:cs typeface="Times New Roman"/>
                        </a:rPr>
                        <a:t>Auprès du client qui a</a:t>
                      </a:r>
                      <a:r>
                        <a:rPr lang="fr-FR" sz="1000" i="0" baseline="0" dirty="0" smtClean="0">
                          <a:effectLst/>
                          <a:latin typeface="+mn-lt"/>
                          <a:ea typeface="Times New Roman"/>
                          <a:cs typeface="Times New Roman"/>
                        </a:rPr>
                        <a:t> reçu deux ex. par courrier de la part de CNP</a:t>
                      </a:r>
                      <a:endParaRPr lang="fr-FR" sz="1000" i="0" dirty="0">
                        <a:effectLst/>
                        <a:latin typeface="+mn-lt"/>
                        <a:ea typeface="Times New Roman"/>
                        <a:cs typeface="Times New Roman"/>
                      </a:endParaRPr>
                    </a:p>
                  </a:txBody>
                  <a:tcPr marL="0" marR="0" marT="0" marB="0" anchor="ctr"/>
                </a:tc>
                <a:tc>
                  <a:txBody>
                    <a:bodyPr/>
                    <a:lstStyle/>
                    <a:p>
                      <a:pPr algn="ctr">
                        <a:spcAft>
                          <a:spcPts val="0"/>
                        </a:spcAft>
                      </a:pPr>
                      <a:r>
                        <a:rPr lang="fr-FR" sz="1200" b="1" i="0" dirty="0" smtClean="0">
                          <a:solidFill>
                            <a:srgbClr val="C00000"/>
                          </a:solidFill>
                          <a:effectLst/>
                          <a:latin typeface="+mn-lt"/>
                          <a:ea typeface="Times New Roman"/>
                          <a:cs typeface="Times New Roman"/>
                        </a:rPr>
                        <a:t>X</a:t>
                      </a:r>
                      <a:endParaRPr lang="fr-FR" sz="1200" b="1" i="0" dirty="0">
                        <a:solidFill>
                          <a:srgbClr val="C00000"/>
                        </a:solidFill>
                        <a:effectLst/>
                        <a:latin typeface="+mn-lt"/>
                        <a:ea typeface="Times New Roman"/>
                        <a:cs typeface="Times New Roman"/>
                      </a:endParaRPr>
                    </a:p>
                  </a:txBody>
                  <a:tcPr marL="0" marR="0" marT="0" marB="0" anchor="ctr"/>
                </a:tc>
                <a:tc>
                  <a:txBody>
                    <a:bodyPr/>
                    <a:lstStyle/>
                    <a:p>
                      <a:pPr algn="ctr">
                        <a:spcAft>
                          <a:spcPts val="0"/>
                        </a:spcAft>
                      </a:pPr>
                      <a:r>
                        <a:rPr lang="fr-FR" sz="1200" b="1" i="0" dirty="0" smtClean="0">
                          <a:solidFill>
                            <a:srgbClr val="C00000"/>
                          </a:solidFill>
                          <a:effectLst/>
                          <a:latin typeface="+mn-lt"/>
                          <a:ea typeface="Times New Roman"/>
                          <a:cs typeface="Times New Roman"/>
                        </a:rPr>
                        <a:t>X</a:t>
                      </a:r>
                      <a:endParaRPr lang="fr-FR" sz="1200" b="1" i="0" dirty="0">
                        <a:solidFill>
                          <a:srgbClr val="C00000"/>
                        </a:solidFill>
                        <a:effectLst/>
                        <a:latin typeface="+mn-lt"/>
                        <a:ea typeface="Times New Roman"/>
                        <a:cs typeface="Times New Roman"/>
                      </a:endParaRPr>
                    </a:p>
                  </a:txBody>
                  <a:tcPr marL="0" marR="0" marT="0" marB="0" anchor="ctr"/>
                </a:tc>
                <a:tc>
                  <a:txBody>
                    <a:bodyPr/>
                    <a:lstStyle/>
                    <a:p>
                      <a:pPr algn="ctr">
                        <a:spcAft>
                          <a:spcPts val="0"/>
                        </a:spcAft>
                      </a:pPr>
                      <a:r>
                        <a:rPr lang="fr-FR" sz="1200" b="1" i="0" dirty="0" smtClean="0">
                          <a:solidFill>
                            <a:srgbClr val="C00000"/>
                          </a:solidFill>
                          <a:effectLst/>
                          <a:latin typeface="+mn-lt"/>
                          <a:ea typeface="Times New Roman"/>
                          <a:cs typeface="Times New Roman"/>
                        </a:rPr>
                        <a:t>X</a:t>
                      </a:r>
                      <a:endParaRPr lang="fr-FR" sz="1200" b="1" i="0" dirty="0">
                        <a:solidFill>
                          <a:srgbClr val="C00000"/>
                        </a:solidFill>
                        <a:effectLst/>
                        <a:latin typeface="+mn-lt"/>
                        <a:ea typeface="Times New Roman"/>
                        <a:cs typeface="Times New Roman"/>
                      </a:endParaRPr>
                    </a:p>
                  </a:txBody>
                  <a:tcPr marL="0" marR="0" marT="0" marB="0" anchor="ctr"/>
                </a:tc>
              </a:tr>
              <a:tr h="226904">
                <a:tc>
                  <a:txBody>
                    <a:bodyPr/>
                    <a:lstStyle/>
                    <a:p>
                      <a:pPr algn="ctr">
                        <a:spcAft>
                          <a:spcPts val="0"/>
                        </a:spcAft>
                      </a:pPr>
                      <a:r>
                        <a:rPr lang="fr-FR" sz="900" b="1" dirty="0">
                          <a:solidFill>
                            <a:srgbClr val="C00000"/>
                          </a:solidFill>
                          <a:effectLst/>
                          <a:latin typeface="+mn-lt"/>
                        </a:rPr>
                        <a:t>Synthèse </a:t>
                      </a:r>
                      <a:r>
                        <a:rPr lang="fr-FR" sz="900" b="1" dirty="0" err="1">
                          <a:solidFill>
                            <a:srgbClr val="C00000"/>
                          </a:solidFill>
                          <a:effectLst/>
                          <a:latin typeface="+mn-lt"/>
                        </a:rPr>
                        <a:t>CNPnet</a:t>
                      </a:r>
                      <a:endParaRPr lang="fr-FR" sz="900" b="1" dirty="0">
                        <a:solidFill>
                          <a:srgbClr val="C00000"/>
                        </a:solidFill>
                        <a:effectLst/>
                        <a:latin typeface="+mn-lt"/>
                        <a:ea typeface="Times New Roman"/>
                        <a:cs typeface="Times New Roman"/>
                      </a:endParaRPr>
                    </a:p>
                  </a:txBody>
                  <a:tcPr marL="52362" marR="52362" marT="26181" marB="26181"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1000" i="0" dirty="0" smtClean="0">
                        <a:effectLst/>
                        <a:latin typeface="+mn-lt"/>
                        <a:ea typeface="Times New Roman"/>
                        <a:cs typeface="Times New Roman"/>
                      </a:endParaRPr>
                    </a:p>
                  </a:txBody>
                  <a:tcPr marL="52362" marR="52362" marT="26181" marB="26181" anchor="ctr"/>
                </a:tc>
                <a:tc>
                  <a:txBody>
                    <a:bodyPr/>
                    <a:lstStyle/>
                    <a:p>
                      <a:pPr algn="ctr">
                        <a:spcAft>
                          <a:spcPts val="0"/>
                        </a:spcAft>
                      </a:pPr>
                      <a:r>
                        <a:rPr lang="fr-FR" sz="1000" i="0" dirty="0">
                          <a:effectLst/>
                          <a:latin typeface="+mn-lt"/>
                        </a:rPr>
                        <a:t>NON</a:t>
                      </a:r>
                      <a:endParaRPr lang="fr-FR" sz="1000" i="0" dirty="0">
                        <a:effectLst/>
                        <a:latin typeface="+mn-lt"/>
                        <a:ea typeface="Times New Roman"/>
                        <a:cs typeface="Times New Roman"/>
                      </a:endParaRPr>
                    </a:p>
                  </a:txBody>
                  <a:tcPr marL="0" marR="0"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000" i="0" dirty="0" smtClean="0">
                          <a:effectLst/>
                          <a:latin typeface="+mn-lt"/>
                          <a:ea typeface="Times New Roman"/>
                          <a:cs typeface="Times New Roman"/>
                        </a:rPr>
                        <a:t>Dans</a:t>
                      </a:r>
                      <a:r>
                        <a:rPr lang="fr-FR" sz="1000" i="0" baseline="0" dirty="0" smtClean="0">
                          <a:effectLst/>
                          <a:latin typeface="+mn-lt"/>
                          <a:ea typeface="Times New Roman"/>
                          <a:cs typeface="Times New Roman"/>
                        </a:rPr>
                        <a:t> </a:t>
                      </a:r>
                      <a:r>
                        <a:rPr lang="fr-FR" sz="1000" i="0" baseline="0" dirty="0" err="1" smtClean="0">
                          <a:effectLst/>
                          <a:latin typeface="+mn-lt"/>
                          <a:ea typeface="Times New Roman"/>
                          <a:cs typeface="Times New Roman"/>
                        </a:rPr>
                        <a:t>CNPnet</a:t>
                      </a:r>
                      <a:endParaRPr lang="fr-FR" sz="1000" i="0" dirty="0" smtClean="0">
                        <a:effectLst/>
                        <a:latin typeface="+mn-lt"/>
                        <a:ea typeface="Times New Roman"/>
                        <a:cs typeface="Times New Roman"/>
                      </a:endParaRPr>
                    </a:p>
                  </a:txBody>
                  <a:tcPr marL="0" marR="0"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b="1" i="0" dirty="0" smtClean="0">
                          <a:solidFill>
                            <a:srgbClr val="C00000"/>
                          </a:solidFill>
                          <a:effectLst/>
                          <a:latin typeface="+mn-lt"/>
                          <a:ea typeface="Times New Roman"/>
                          <a:cs typeface="Times New Roman"/>
                        </a:rPr>
                        <a:t>X</a:t>
                      </a:r>
                    </a:p>
                  </a:txBody>
                  <a:tcPr marL="0" marR="0"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fr-FR" sz="1200" b="1" i="0" dirty="0" smtClean="0">
                        <a:solidFill>
                          <a:srgbClr val="C00000"/>
                        </a:solidFill>
                        <a:effectLst/>
                        <a:latin typeface="+mn-lt"/>
                        <a:ea typeface="Times New Roman"/>
                        <a:cs typeface="Times New Roman"/>
                      </a:endParaRPr>
                    </a:p>
                  </a:txBody>
                  <a:tcPr marL="0" marR="0"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fr-FR" sz="1200" b="1" i="0" dirty="0" smtClean="0">
                        <a:solidFill>
                          <a:srgbClr val="C00000"/>
                        </a:solidFill>
                        <a:effectLst/>
                        <a:latin typeface="+mn-lt"/>
                        <a:ea typeface="Times New Roman"/>
                        <a:cs typeface="Times New Roman"/>
                      </a:endParaRPr>
                    </a:p>
                  </a:txBody>
                  <a:tcPr marL="0" marR="0" marT="0" marB="0" anchor="ctr"/>
                </a:tc>
              </a:tr>
              <a:tr h="226904">
                <a:tc>
                  <a:txBody>
                    <a:bodyPr/>
                    <a:lstStyle/>
                    <a:p>
                      <a:pPr algn="ctr">
                        <a:spcAft>
                          <a:spcPts val="0"/>
                        </a:spcAft>
                      </a:pPr>
                      <a:r>
                        <a:rPr lang="fr-FR" sz="900" b="1" dirty="0" smtClean="0">
                          <a:solidFill>
                            <a:srgbClr val="C00000"/>
                          </a:solidFill>
                          <a:effectLst/>
                          <a:latin typeface="+mn-lt"/>
                          <a:ea typeface="Times New Roman"/>
                          <a:cs typeface="Times New Roman"/>
                        </a:rPr>
                        <a:t>Formulaire </a:t>
                      </a:r>
                      <a:r>
                        <a:rPr lang="fr-FR" sz="900" b="1" dirty="0" err="1" smtClean="0">
                          <a:solidFill>
                            <a:srgbClr val="C00000"/>
                          </a:solidFill>
                          <a:effectLst/>
                          <a:latin typeface="+mn-lt"/>
                          <a:ea typeface="Times New Roman"/>
                          <a:cs typeface="Times New Roman"/>
                        </a:rPr>
                        <a:t>télédéclaration</a:t>
                      </a:r>
                      <a:endParaRPr lang="fr-FR" sz="900" b="1" dirty="0">
                        <a:solidFill>
                          <a:srgbClr val="C00000"/>
                        </a:solidFill>
                        <a:effectLst/>
                        <a:latin typeface="+mn-lt"/>
                        <a:ea typeface="Times New Roman"/>
                        <a:cs typeface="Times New Roman"/>
                      </a:endParaRPr>
                    </a:p>
                  </a:txBody>
                  <a:tcPr marL="52362" marR="52362" marT="26181" marB="26181"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000" i="0" dirty="0" smtClean="0">
                          <a:effectLst/>
                          <a:latin typeface="+mn-lt"/>
                          <a:ea typeface="Times New Roman"/>
                          <a:cs typeface="Times New Roman"/>
                        </a:rPr>
                        <a:t>Saisie</a:t>
                      </a:r>
                      <a:r>
                        <a:rPr lang="fr-FR" sz="1000" i="0" baseline="0" dirty="0" smtClean="0">
                          <a:effectLst/>
                          <a:latin typeface="+mn-lt"/>
                          <a:ea typeface="Times New Roman"/>
                          <a:cs typeface="Times New Roman"/>
                        </a:rPr>
                        <a:t> écran</a:t>
                      </a:r>
                      <a:endParaRPr lang="fr-FR" sz="1000" i="0" dirty="0" smtClean="0">
                        <a:effectLst/>
                        <a:latin typeface="+mn-lt"/>
                        <a:ea typeface="Times New Roman"/>
                        <a:cs typeface="Times New Roman"/>
                      </a:endParaRPr>
                    </a:p>
                  </a:txBody>
                  <a:tcPr marL="52362" marR="52362" marT="26181" marB="26181" anchor="ctr"/>
                </a:tc>
                <a:tc>
                  <a:txBody>
                    <a:bodyPr/>
                    <a:lstStyle/>
                    <a:p>
                      <a:pPr algn="ctr">
                        <a:spcAft>
                          <a:spcPts val="0"/>
                        </a:spcAft>
                      </a:pPr>
                      <a:r>
                        <a:rPr lang="fr-FR" sz="1000" i="0" smtClean="0">
                          <a:effectLst/>
                          <a:latin typeface="+mn-lt"/>
                          <a:ea typeface="Times New Roman"/>
                          <a:cs typeface="Times New Roman"/>
                        </a:rPr>
                        <a:t>OUI</a:t>
                      </a:r>
                      <a:endParaRPr lang="fr-FR" sz="1000" i="0" dirty="0">
                        <a:effectLst/>
                        <a:latin typeface="+mn-lt"/>
                        <a:ea typeface="Times New Roman"/>
                        <a:cs typeface="Times New Roman"/>
                      </a:endParaRPr>
                    </a:p>
                  </a:txBody>
                  <a:tcPr marL="0" marR="0"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fr-FR" sz="1000" i="0" dirty="0" smtClean="0">
                        <a:effectLst/>
                        <a:latin typeface="+mn-lt"/>
                        <a:ea typeface="Times New Roman"/>
                        <a:cs typeface="Times New Roman"/>
                      </a:endParaRPr>
                    </a:p>
                  </a:txBody>
                  <a:tcPr marL="0" marR="0"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fr-FR" sz="1200" b="1" i="0" dirty="0" smtClean="0">
                        <a:solidFill>
                          <a:srgbClr val="C00000"/>
                        </a:solidFill>
                        <a:effectLst/>
                        <a:latin typeface="+mn-lt"/>
                        <a:ea typeface="Times New Roman"/>
                        <a:cs typeface="Times New Roman"/>
                      </a:endParaRPr>
                    </a:p>
                  </a:txBody>
                  <a:tcPr marL="0" marR="0"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b="1" i="0" dirty="0" smtClean="0">
                          <a:solidFill>
                            <a:srgbClr val="C00000"/>
                          </a:solidFill>
                          <a:effectLst/>
                          <a:latin typeface="+mn-lt"/>
                          <a:ea typeface="Times New Roman"/>
                          <a:cs typeface="Times New Roman"/>
                        </a:rPr>
                        <a:t>X</a:t>
                      </a:r>
                    </a:p>
                  </a:txBody>
                  <a:tcPr marL="0" marR="0"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fr-FR" sz="1200" b="1" i="0" dirty="0" smtClean="0">
                        <a:solidFill>
                          <a:srgbClr val="C00000"/>
                        </a:solidFill>
                        <a:effectLst/>
                        <a:latin typeface="+mn-lt"/>
                        <a:ea typeface="Times New Roman"/>
                        <a:cs typeface="Times New Roman"/>
                      </a:endParaRPr>
                    </a:p>
                  </a:txBody>
                  <a:tcPr marL="0" marR="0" marT="0" marB="0" anchor="ctr"/>
                </a:tc>
              </a:tr>
            </a:tbl>
          </a:graphicData>
        </a:graphic>
      </p:graphicFrame>
      <p:sp>
        <p:nvSpPr>
          <p:cNvPr id="6" name="Espace réservé du texte 83"/>
          <p:cNvSpPr>
            <a:spLocks noGrp="1"/>
          </p:cNvSpPr>
          <p:nvPr>
            <p:ph type="body" sz="quarter" idx="12"/>
          </p:nvPr>
        </p:nvSpPr>
        <p:spPr>
          <a:xfrm>
            <a:off x="250825" y="1851025"/>
            <a:ext cx="1944688" cy="1163638"/>
          </a:xfrm>
        </p:spPr>
        <p:txBody>
          <a:bodyPr rtlCol="0">
            <a:normAutofit/>
          </a:bodyPr>
          <a:lstStyle/>
          <a:p>
            <a:pPr eaLnBrk="1" fontAlgn="auto" hangingPunct="1">
              <a:spcBef>
                <a:spcPts val="0"/>
              </a:spcBef>
              <a:spcAft>
                <a:spcPts val="0"/>
              </a:spcAft>
              <a:buClr>
                <a:schemeClr val="accent6"/>
              </a:buClr>
              <a:defRPr/>
            </a:pPr>
            <a:r>
              <a:rPr lang="fr-FR" dirty="0" smtClean="0">
                <a:sym typeface="Arial"/>
              </a:rPr>
              <a:t>Documents à récupérer pour mettre au dossier de prêt …</a:t>
            </a:r>
            <a:endParaRPr lang="fr-FR" dirty="0">
              <a:sym typeface="Arial"/>
            </a:endParaRPr>
          </a:p>
        </p:txBody>
      </p:sp>
      <p:sp>
        <p:nvSpPr>
          <p:cNvPr id="5" name="Rectangle 2"/>
          <p:cNvSpPr>
            <a:spLocks noChangeArrowheads="1"/>
          </p:cNvSpPr>
          <p:nvPr/>
        </p:nvSpPr>
        <p:spPr bwMode="auto">
          <a:xfrm>
            <a:off x="2627313" y="51470"/>
            <a:ext cx="63579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B2CB"/>
              </a:buClr>
              <a:buFont typeface="Cambria Math" pitchFamily="18" charset="0"/>
              <a:buChar char="ʘ"/>
              <a:defRPr sz="2000">
                <a:solidFill>
                  <a:srgbClr val="000000"/>
                </a:solidFill>
                <a:latin typeface="Arial" charset="0"/>
                <a:cs typeface="Arial" charset="0"/>
                <a:sym typeface="Arial" charset="0"/>
              </a:defRPr>
            </a:lvl1pPr>
            <a:lvl2pPr marL="742950" indent="-285750" eaLnBrk="0" hangingPunct="0">
              <a:buClr>
                <a:schemeClr val="accent1"/>
              </a:buClr>
              <a:buFont typeface="Symbol" pitchFamily="18" charset="2"/>
              <a:buChar char="·"/>
              <a:defRPr>
                <a:solidFill>
                  <a:srgbClr val="000000"/>
                </a:solidFill>
                <a:latin typeface="Arial" charset="0"/>
                <a:cs typeface="Arial" charset="0"/>
                <a:sym typeface="Arial" charset="0"/>
              </a:defRPr>
            </a:lvl2pPr>
            <a:lvl3pPr marL="1143000" indent="-228600" eaLnBrk="0" hangingPunct="0">
              <a:buClr>
                <a:srgbClr val="B0006C"/>
              </a:buClr>
              <a:buFont typeface="Courier New" pitchFamily="49" charset="0"/>
              <a:buChar char="o"/>
              <a:defRPr sz="1600">
                <a:solidFill>
                  <a:srgbClr val="000000"/>
                </a:solidFill>
                <a:latin typeface="Arial" charset="0"/>
                <a:cs typeface="Arial" charset="0"/>
                <a:sym typeface="Arial" charset="0"/>
              </a:defRPr>
            </a:lvl3pPr>
            <a:lvl4pPr marL="1600200" indent="-228600" eaLnBrk="0" hangingPunct="0">
              <a:buClr>
                <a:schemeClr val="accent2"/>
              </a:buClr>
              <a:buFont typeface="Arial" charset="0"/>
              <a:buChar char="•"/>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algn="ctr" eaLnBrk="1" fontAlgn="auto" hangingPunct="1">
              <a:spcBef>
                <a:spcPts val="0"/>
              </a:spcBef>
              <a:spcAft>
                <a:spcPts val="0"/>
              </a:spcAft>
              <a:buClr>
                <a:schemeClr val="accent6"/>
              </a:buClr>
              <a:buNone/>
              <a:defRPr/>
            </a:pPr>
            <a:r>
              <a:rPr lang="fr-FR" sz="1400" dirty="0" smtClean="0">
                <a:sym typeface="Arial"/>
              </a:rPr>
              <a:t>Selon le processus d’adhésion : quels </a:t>
            </a:r>
            <a:r>
              <a:rPr lang="fr-FR" sz="1400" dirty="0">
                <a:sym typeface="Arial"/>
              </a:rPr>
              <a:t>sont les </a:t>
            </a:r>
            <a:r>
              <a:rPr lang="fr-FR" sz="1400" dirty="0">
                <a:solidFill>
                  <a:srgbClr val="C00000"/>
                </a:solidFill>
                <a:sym typeface="Arial"/>
              </a:rPr>
              <a:t>documents</a:t>
            </a:r>
            <a:r>
              <a:rPr lang="fr-FR" sz="1400" dirty="0">
                <a:sym typeface="Arial"/>
              </a:rPr>
              <a:t> devant figurer dans la </a:t>
            </a:r>
            <a:r>
              <a:rPr lang="fr-FR" sz="1400" dirty="0">
                <a:solidFill>
                  <a:srgbClr val="C00000"/>
                </a:solidFill>
                <a:sym typeface="Arial"/>
              </a:rPr>
              <a:t>liasse ADE CNP </a:t>
            </a:r>
            <a:r>
              <a:rPr lang="fr-FR" sz="1400" dirty="0">
                <a:sym typeface="Arial"/>
              </a:rPr>
              <a:t>d’un dossier de </a:t>
            </a:r>
            <a:r>
              <a:rPr lang="fr-FR" sz="1400" dirty="0" smtClean="0">
                <a:sym typeface="Arial"/>
              </a:rPr>
              <a:t>crédit </a:t>
            </a:r>
            <a:r>
              <a:rPr lang="fr-FR" sz="1400" dirty="0">
                <a:sym typeface="Arial"/>
              </a:rPr>
              <a:t>immobilier ?</a:t>
            </a:r>
          </a:p>
        </p:txBody>
      </p:sp>
    </p:spTree>
    <p:extLst>
      <p:ext uri="{BB962C8B-B14F-4D97-AF65-F5344CB8AC3E}">
        <p14:creationId xmlns:p14="http://schemas.microsoft.com/office/powerpoint/2010/main" val="159581293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theme/theme1.xml><?xml version="1.0" encoding="utf-8"?>
<a:theme xmlns:a="http://schemas.openxmlformats.org/drawingml/2006/main" name="blank">
  <a:themeElements>
    <a:clrScheme name="BPCE">
      <a:dk1>
        <a:srgbClr val="000000"/>
      </a:dk1>
      <a:lt1>
        <a:srgbClr val="FFFFFF"/>
      </a:lt1>
      <a:dk2>
        <a:srgbClr val="825D69"/>
      </a:dk2>
      <a:lt2>
        <a:srgbClr val="D6D2E3"/>
      </a:lt2>
      <a:accent1>
        <a:srgbClr val="581D74"/>
      </a:accent1>
      <a:accent2>
        <a:srgbClr val="A778AE"/>
      </a:accent2>
      <a:accent3>
        <a:srgbClr val="F47920"/>
      </a:accent3>
      <a:accent4>
        <a:srgbClr val="B0006C"/>
      </a:accent4>
      <a:accent5>
        <a:srgbClr val="BDCF41"/>
      </a:accent5>
      <a:accent6>
        <a:srgbClr val="00B2CB"/>
      </a:accent6>
      <a:hlink>
        <a:srgbClr val="976C9D"/>
      </a:hlink>
      <a:folHlink>
        <a:srgbClr val="00ABA4"/>
      </a:folHlink>
    </a:clrScheme>
    <a:fontScheme name="Office Classiqu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Libelle xmlns="8665A593-538B-478F-A059-1A75DF591181">ADE en ligne_Guide conseiller_Vdéf1 30032018</Libelle>
  </documentManagement>
</p:properties>
</file>

<file path=customXml/item2.xml><?xml version="1.0" encoding="utf-8"?>
<ct:contentTypeSchema xmlns:ct="http://schemas.microsoft.com/office/2006/metadata/contentType" xmlns:ma="http://schemas.microsoft.com/office/2006/metadata/properties/metaAttributes" ct:_="" ma:_="" ma:contentTypeName="Document Intranet" ma:contentTypeID="0x010100000D19B40DAF8946B3449EFF939EAFC30003DCDB623A5C2D458BE38BA2CF8C3890" ma:contentTypeVersion="0" ma:contentTypeDescription="Crée un document." ma:contentTypeScope="" ma:versionID="5a5446a1b68be502b95adccb2f7dd093">
  <xsd:schema xmlns:xsd="http://www.w3.org/2001/XMLSchema" xmlns:p="http://schemas.microsoft.com/office/2006/metadata/properties" xmlns:ns2="8665A593-538B-478F-A059-1A75DF591181" targetNamespace="http://schemas.microsoft.com/office/2006/metadata/properties" ma:root="true" ma:fieldsID="dd65847dc47dd9fdcd89182852b5121d" ns2:_="">
    <xsd:import namespace="8665A593-538B-478F-A059-1A75DF591181"/>
    <xsd:element name="properties">
      <xsd:complexType>
        <xsd:sequence>
          <xsd:element name="documentManagement">
            <xsd:complexType>
              <xsd:all>
                <xsd:element ref="ns2:Libelle" minOccurs="0"/>
              </xsd:all>
            </xsd:complexType>
          </xsd:element>
        </xsd:sequence>
      </xsd:complexType>
    </xsd:element>
  </xsd:schema>
  <xsd:schema xmlns:xsd="http://www.w3.org/2001/XMLSchema" xmlns:dms="http://schemas.microsoft.com/office/2006/documentManagement/types" targetNamespace="8665A593-538B-478F-A059-1A75DF591181" elementFormDefault="qualified">
    <xsd:import namespace="http://schemas.microsoft.com/office/2006/documentManagement/types"/>
    <xsd:element name="Libelle" ma:index="8" nillable="true" ma:displayName="Libellé" ma:description="Libellé" ma:internalName="Libell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611CD30-AC88-48B4-84AA-AE3BEDFCD4F8}">
  <ds:schemaRefs>
    <ds:schemaRef ds:uri="http://schemas.microsoft.com/office/2006/documentManagement/types"/>
    <ds:schemaRef ds:uri="http://purl.org/dc/dcmitype/"/>
    <ds:schemaRef ds:uri="http://schemas.microsoft.com/office/2006/metadata/properties"/>
    <ds:schemaRef ds:uri="http://purl.org/dc/terms/"/>
    <ds:schemaRef ds:uri="8665A593-538B-478F-A059-1A75DF591181"/>
    <ds:schemaRef ds:uri="http://schemas.openxmlformats.org/package/2006/metadata/core-properties"/>
    <ds:schemaRef ds:uri="http://www.w3.org/XML/1998/namespace"/>
    <ds:schemaRef ds:uri="http://purl.org/dc/elements/1.1/"/>
  </ds:schemaRefs>
</ds:datastoreItem>
</file>

<file path=customXml/itemProps2.xml><?xml version="1.0" encoding="utf-8"?>
<ds:datastoreItem xmlns:ds="http://schemas.openxmlformats.org/officeDocument/2006/customXml" ds:itemID="{F21E5EDD-8776-4F63-BBD0-F00CA918AB3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665A593-538B-478F-A059-1A75DF591181"/>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C3FB60B4-A388-4CF9-9695-BFF06A2F35D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blank</Template>
  <TotalTime>3967</TotalTime>
  <Words>1357</Words>
  <Application>Microsoft Office PowerPoint</Application>
  <PresentationFormat>Affichage à l'écran (16:9)</PresentationFormat>
  <Paragraphs>145</Paragraphs>
  <Slides>23</Slides>
  <Notes>2</Notes>
  <HiddenSlides>0</HiddenSlides>
  <MMClips>0</MMClips>
  <ScaleCrop>false</ScaleCrop>
  <HeadingPairs>
    <vt:vector size="6" baseType="variant">
      <vt:variant>
        <vt:lpstr>Polices utilisées</vt:lpstr>
      </vt:variant>
      <vt:variant>
        <vt:i4>10</vt:i4>
      </vt:variant>
      <vt:variant>
        <vt:lpstr>Thème</vt:lpstr>
      </vt:variant>
      <vt:variant>
        <vt:i4>1</vt:i4>
      </vt:variant>
      <vt:variant>
        <vt:lpstr>Titres des diapositives</vt:lpstr>
      </vt:variant>
      <vt:variant>
        <vt:i4>23</vt:i4>
      </vt:variant>
    </vt:vector>
  </HeadingPairs>
  <TitlesOfParts>
    <vt:vector size="34" baseType="lpstr">
      <vt:lpstr>Arial</vt:lpstr>
      <vt:lpstr>Times New Roman</vt:lpstr>
      <vt:lpstr>Arial Narrow</vt:lpstr>
      <vt:lpstr>Cabin</vt:lpstr>
      <vt:lpstr>Courier New</vt:lpstr>
      <vt:lpstr>Cambria Math</vt:lpstr>
      <vt:lpstr>Calibri</vt:lpstr>
      <vt:lpstr>Wingdings</vt:lpstr>
      <vt:lpstr>Cabin Condensed</vt:lpstr>
      <vt:lpstr>Symbol</vt:lpstr>
      <vt:lpstr>blank</vt:lpstr>
      <vt:lpstr>ADE EN LIGNE GUIDE CONSEILLER</vt:lpstr>
      <vt:lpstr>Un nouveau service pour vos clients</vt:lpstr>
      <vt:lpstr>Bonnes pratiques</vt:lpstr>
      <vt:lpstr>COMMENT ça marche ?</vt:lpstr>
      <vt:lpstr>ETAPE 1 : départ agence</vt:lpstr>
      <vt:lpstr>ETAPE 1 : départ agence</vt:lpstr>
      <vt:lpstr>Etape 2 : le client chez lui</vt:lpstr>
      <vt:lpstr>Etape 2 : LE client chez lui</vt:lpstr>
      <vt:lpstr>Etape 2 : Le client chez lui</vt:lpstr>
      <vt:lpstr>Etape 2 : Le client chez lui</vt:lpstr>
      <vt:lpstr>Etape 2 : Le client chez lui</vt:lpstr>
      <vt:lpstr>Etape 2 : Le client chez lui</vt:lpstr>
      <vt:lpstr>Etape 2 : Le client chez lui</vt:lpstr>
      <vt:lpstr>Etape 2 : Le client chez lui</vt:lpstr>
      <vt:lpstr>Etape 2 : Le client chez lui</vt:lpstr>
      <vt:lpstr>Etape 2 : Le client chez lui</vt:lpstr>
      <vt:lpstr>Etape 2 : Le client chez lui</vt:lpstr>
      <vt:lpstr>Etape 2 : Le client chez lui</vt:lpstr>
      <vt:lpstr>Etape 3 : retour agence</vt:lpstr>
      <vt:lpstr>Etape 3 : retour agence</vt:lpstr>
      <vt:lpstr>Etape 3 : retour agence</vt:lpstr>
      <vt:lpstr>Etape 3 : retour agence</vt:lpstr>
      <vt:lpstr>Présentation PowerPoint</vt:lpstr>
    </vt:vector>
  </TitlesOfParts>
  <Company>BPCE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Crédit immobilier aux particuliers</dc:title>
  <dc:creator>TRIDON</dc:creator>
  <cp:lastModifiedBy>A5702169</cp:lastModifiedBy>
  <cp:revision>195</cp:revision>
  <cp:lastPrinted>2018-03-27T06:19:57Z</cp:lastPrinted>
  <dcterms:created xsi:type="dcterms:W3CDTF">2017-12-07T13:21:50Z</dcterms:created>
  <dcterms:modified xsi:type="dcterms:W3CDTF">2018-05-09T10:05:03Z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0x010100000D19B40DAF8946B3449EFF939EAFC30003DCDB623A5C2D458BE38BA2CF8C3890</vt:lpwstr>
  </property>
</Properties>
</file>