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6" r:id="rId5"/>
    <p:sldMasterId id="2147483661" r:id="rId6"/>
    <p:sldMasterId id="2147483664" r:id="rId7"/>
  </p:sldMasterIdLst>
  <p:notesMasterIdLst>
    <p:notesMasterId r:id="rId11"/>
  </p:notesMasterIdLst>
  <p:handoutMasterIdLst>
    <p:handoutMasterId r:id="rId12"/>
  </p:handoutMasterIdLst>
  <p:sldIdLst>
    <p:sldId id="256" r:id="rId8"/>
    <p:sldId id="362" r:id="rId9"/>
    <p:sldId id="359" r:id="rId10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920"/>
    <a:srgbClr val="7F2F5B"/>
    <a:srgbClr val="813C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671" autoAdjust="0"/>
  </p:normalViewPr>
  <p:slideViewPr>
    <p:cSldViewPr snapToGrid="0" snapToObjects="1">
      <p:cViewPr>
        <p:scale>
          <a:sx n="70" d="100"/>
          <a:sy n="70" d="100"/>
        </p:scale>
        <p:origin x="-2862" y="-9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1E717-6960-8A4D-8A1C-2E040412D554}" type="datetime1">
              <a:rPr lang="fr-FR" smtClean="0"/>
              <a:t>30/05/2018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3A970-6E2E-A44B-A54B-694B75D9C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6330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C77D7-2104-2140-ABC3-8AA390C722BC}" type="datetime1">
              <a:rPr lang="fr-FR" smtClean="0"/>
              <a:t>30/05/2018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55E07-FBAE-434F-8343-375A80C09E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752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95AE-1ED0-384E-BEB8-4F8D28BC8CE4}" type="datetime1">
              <a:rPr lang="fr-FR" smtClean="0"/>
              <a:t>30/05/2018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68A7-C6D5-D44E-8ABC-A98E0F725925}" type="datetime1">
              <a:rPr lang="fr-FR" smtClean="0"/>
              <a:t>30/05/2018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B5AF-FED4-8140-8202-F4CC79F49E40}" type="datetime1">
              <a:rPr lang="fr-FR" smtClean="0"/>
              <a:t>30/05/2018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7FD0-1614-7F44-A87B-64E3F9BDCD83}" type="datetime1">
              <a:rPr lang="fr-FR" smtClean="0"/>
              <a:t>30/05/2018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D3A98-3866-B849-804E-128E4D0A1BB9}" type="datetime1">
              <a:rPr lang="fr-FR" smtClean="0"/>
              <a:t>30/05/2018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03EF8-436B-6A4A-B206-BEEA2BB10103}" type="datetime1">
              <a:rPr lang="fr-FR" smtClean="0"/>
              <a:t>30/05/2018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7130-DDE2-D540-81FD-7D4F7E0D32CA}" type="datetime1">
              <a:rPr lang="fr-FR" smtClean="0"/>
              <a:t>30/05/2018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97B1-BC4E-794A-8DCF-709D0E73C629}" type="datetime1">
              <a:rPr lang="fr-FR" smtClean="0"/>
              <a:t>30/05/2018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F5BC-5226-1B42-BB21-4E93D6270FE4}" type="datetime1">
              <a:rPr lang="fr-FR" smtClean="0"/>
              <a:t>30/05/2018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77FF-4071-4346-AD37-AC9511236435}" type="datetime1">
              <a:rPr lang="fr-FR" smtClean="0"/>
              <a:t>30/05/2018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BC8B3-13E8-3142-90B0-4DC075A0FB4F}" type="datetime1">
              <a:rPr lang="fr-FR" smtClean="0"/>
              <a:t>30/05/2018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360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4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4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7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0631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8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8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008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41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3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971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70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27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2" y="6260959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77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6114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3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3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52" y="4708963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61" y="5438592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" y="3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004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485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PAM 2015</a:t>
            </a: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0B794-985F-4569-BC11-BA2A5311E7E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1562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25A2C-4B1D-1A48-B198-0F6F9B898F78}" type="datetime1">
              <a:rPr lang="fr-FR" smtClean="0"/>
              <a:t>30/05/2018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4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4" y="6358685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47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 1" descr="BPCE PLAN D'ACTION MÉTIERS-G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912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1" descr="BPCE PLAN D'ACTION MÉTIERS-GP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55950" y="624363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PAM 2015</a:t>
            </a: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51238" y="645636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91D1AC-9C4E-47AD-8DEB-EA2F9166A52D}" type="slidenum">
              <a:rPr lang="fr-FR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753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398405" y="3458008"/>
            <a:ext cx="6523235" cy="1831271"/>
          </a:xfrm>
          <a:prstGeom prst="rect">
            <a:avLst/>
          </a:prstGeom>
          <a:noFill/>
          <a:ln w="76200" cap="flat" cmpd="sng" algn="ctr">
            <a:solidFill>
              <a:srgbClr val="CD092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fr-FR" sz="3600" dirty="0"/>
              <a:t>AVIS DE </a:t>
            </a:r>
            <a:r>
              <a:rPr lang="fr-FR" sz="3600" dirty="0" smtClean="0"/>
              <a:t>CONSEIL en ASSURANCE</a:t>
            </a:r>
            <a:r>
              <a:rPr lang="fr-FR" sz="3600" dirty="0"/>
              <a:t/>
            </a:r>
            <a:br>
              <a:rPr lang="fr-FR" sz="3600" dirty="0"/>
            </a:br>
            <a:r>
              <a:rPr lang="fr-FR" sz="3600" dirty="0"/>
              <a:t>AUTRE </a:t>
            </a:r>
            <a:r>
              <a:rPr lang="fr-FR" sz="3600" dirty="0" smtClean="0"/>
              <a:t>LOI </a:t>
            </a:r>
          </a:p>
          <a:p>
            <a:pPr algn="ctr">
              <a:spcBef>
                <a:spcPts val="600"/>
              </a:spcBef>
            </a:pPr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Marché </a:t>
            </a:r>
            <a:r>
              <a:rPr lang="fr-FR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des Professionnels</a:t>
            </a:r>
            <a:endParaRPr lang="fr-FR" sz="2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8" name="Image 7" descr="celca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143" y="453572"/>
            <a:ext cx="2425761" cy="2503715"/>
          </a:xfrm>
          <a:prstGeom prst="rect">
            <a:avLst/>
          </a:prstGeom>
        </p:spPr>
      </p:pic>
      <p:pic>
        <p:nvPicPr>
          <p:cNvPr id="9" name="Image 8" descr="celca_04.png"/>
          <p:cNvPicPr>
            <a:picLocks noChangeAspect="1"/>
          </p:cNvPicPr>
          <p:nvPr/>
        </p:nvPicPr>
        <p:blipFill>
          <a:blip r:embed="rId3"/>
          <a:srcRect t="20767"/>
          <a:stretch>
            <a:fillRect/>
          </a:stretch>
        </p:blipFill>
        <p:spPr>
          <a:xfrm>
            <a:off x="6245256" y="453572"/>
            <a:ext cx="1864601" cy="2503715"/>
          </a:xfrm>
          <a:prstGeom prst="rect">
            <a:avLst/>
          </a:prstGeom>
        </p:spPr>
      </p:pic>
      <p:pic>
        <p:nvPicPr>
          <p:cNvPr id="11" name="Image 10" descr="couple2.jpg"/>
          <p:cNvPicPr>
            <a:picLocks noChangeAspect="1"/>
          </p:cNvPicPr>
          <p:nvPr/>
        </p:nvPicPr>
        <p:blipFill>
          <a:blip r:embed="rId4"/>
          <a:srcRect l="10948" t="11802" r="4837" b="17468"/>
          <a:stretch>
            <a:fillRect/>
          </a:stretch>
        </p:blipFill>
        <p:spPr>
          <a:xfrm>
            <a:off x="1117609" y="453572"/>
            <a:ext cx="1986678" cy="2503715"/>
          </a:xfrm>
          <a:prstGeom prst="rect">
            <a:avLst/>
          </a:prstGeom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1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135" y="5488034"/>
            <a:ext cx="3213121" cy="7216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284" y="36284"/>
            <a:ext cx="9038705" cy="1029772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r 11"/>
          <p:cNvGrpSpPr/>
          <p:nvPr/>
        </p:nvGrpSpPr>
        <p:grpSpPr>
          <a:xfrm>
            <a:off x="96101" y="6267198"/>
            <a:ext cx="1434598" cy="540000"/>
            <a:chOff x="81639" y="6223077"/>
            <a:chExt cx="1434598" cy="540000"/>
          </a:xfrm>
        </p:grpSpPr>
        <p:pic>
          <p:nvPicPr>
            <p:cNvPr id="8" name="Image 7" descr="celca_0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723" y="6223077"/>
              <a:ext cx="523187" cy="540000"/>
            </a:xfrm>
            <a:prstGeom prst="rect">
              <a:avLst/>
            </a:prstGeom>
          </p:spPr>
        </p:pic>
        <p:pic>
          <p:nvPicPr>
            <p:cNvPr id="9" name="Image 8" descr="couple2.jpg"/>
            <p:cNvPicPr>
              <a:picLocks noChangeAspect="1"/>
            </p:cNvPicPr>
            <p:nvPr/>
          </p:nvPicPr>
          <p:blipFill>
            <a:blip r:embed="rId4"/>
            <a:srcRect l="10948" t="15794" r="4837" b="17468"/>
            <a:stretch>
              <a:fillRect/>
            </a:stretch>
          </p:blipFill>
          <p:spPr>
            <a:xfrm>
              <a:off x="81639" y="6223077"/>
              <a:ext cx="446488" cy="530929"/>
            </a:xfrm>
            <a:prstGeom prst="rect">
              <a:avLst/>
            </a:prstGeom>
          </p:spPr>
        </p:pic>
        <p:pic>
          <p:nvPicPr>
            <p:cNvPr id="10" name="Image 9" descr="celca_04.png"/>
            <p:cNvPicPr>
              <a:picLocks noChangeAspect="1"/>
            </p:cNvPicPr>
            <p:nvPr/>
          </p:nvPicPr>
          <p:blipFill>
            <a:blip r:embed="rId5"/>
            <a:srcRect t="21214"/>
            <a:stretch>
              <a:fillRect/>
            </a:stretch>
          </p:blipFill>
          <p:spPr>
            <a:xfrm>
              <a:off x="1114081" y="6223077"/>
              <a:ext cx="402156" cy="536956"/>
            </a:xfrm>
            <a:prstGeom prst="rect">
              <a:avLst/>
            </a:prstGeom>
          </p:spPr>
        </p:pic>
      </p:grp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840000" y="6433002"/>
            <a:ext cx="2133600" cy="365125"/>
          </a:xfrm>
        </p:spPr>
        <p:txBody>
          <a:bodyPr/>
          <a:lstStyle/>
          <a:p>
            <a:fld id="{C8B1A0EF-5EE0-3B4A-A8D4-40F405374929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45472" y="1275750"/>
            <a:ext cx="8929517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C00000"/>
                </a:solidFill>
              </a:rPr>
              <a:t>Le document est disponible à toute étape (</a:t>
            </a:r>
            <a:r>
              <a:rPr lang="fr-FR" b="1" dirty="0">
                <a:solidFill>
                  <a:srgbClr val="C00000"/>
                </a:solidFill>
              </a:rPr>
              <a:t>ne s’édite que si assurance interne présente au dossier</a:t>
            </a:r>
            <a:r>
              <a:rPr lang="fr-FR" dirty="0" smtClean="0">
                <a:solidFill>
                  <a:srgbClr val="C00000"/>
                </a:solidFill>
              </a:rPr>
              <a:t>)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C00000"/>
                </a:solidFill>
              </a:rPr>
              <a:t>Si l’emprunteur est une Personne Morale, une fenêtre de saisie du nom du représentant légal </a:t>
            </a:r>
            <a:r>
              <a:rPr lang="fr-FR" dirty="0" smtClean="0">
                <a:solidFill>
                  <a:srgbClr val="C00000"/>
                </a:solidFill>
              </a:rPr>
              <a:t>apparaît</a:t>
            </a:r>
            <a:endParaRPr lang="fr-FR" dirty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C00000"/>
                </a:solidFill>
              </a:rPr>
              <a:t>L’Avis de Conseil est </a:t>
            </a:r>
            <a:r>
              <a:rPr lang="fr-FR" dirty="0">
                <a:solidFill>
                  <a:srgbClr val="C00000"/>
                </a:solidFill>
              </a:rPr>
              <a:t>valorisé à partir des assurances présentes dans le dossier NEO </a:t>
            </a:r>
            <a:r>
              <a:rPr lang="fr-FR" dirty="0" smtClean="0">
                <a:solidFill>
                  <a:srgbClr val="C00000"/>
                </a:solidFill>
              </a:rPr>
              <a:t>:</a:t>
            </a:r>
          </a:p>
          <a:p>
            <a:endParaRPr lang="fr-FR" sz="500" dirty="0">
              <a:solidFill>
                <a:srgbClr val="C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sz="1600" dirty="0" smtClean="0">
                <a:sym typeface="Wingdings" panose="05000000000000000000" pitchFamily="2" charset="2"/>
              </a:rPr>
              <a:t>- </a:t>
            </a:r>
            <a:r>
              <a:rPr lang="fr-FR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§ </a:t>
            </a:r>
            <a:r>
              <a:rPr lang="fr-FR" sz="1600" dirty="0">
                <a:solidFill>
                  <a:srgbClr val="0070C0"/>
                </a:solidFill>
                <a:sym typeface="Wingdings" panose="05000000000000000000" pitchFamily="2" charset="2"/>
              </a:rPr>
              <a:t>« Le candidat à l’assurance » </a:t>
            </a:r>
            <a:r>
              <a:rPr lang="fr-FR" sz="1600" dirty="0">
                <a:sym typeface="Wingdings" panose="05000000000000000000" pitchFamily="2" charset="2"/>
              </a:rPr>
              <a:t>: Informations client (+ nom représentant si </a:t>
            </a:r>
            <a:r>
              <a:rPr lang="fr-FR" sz="1600" dirty="0" smtClean="0">
                <a:sym typeface="Wingdings" panose="05000000000000000000" pitchFamily="2" charset="2"/>
              </a:rPr>
              <a:t>Personne Morale)</a:t>
            </a:r>
            <a:endParaRPr lang="fr-FR" sz="1600" dirty="0">
              <a:sym typeface="Wingdings" panose="05000000000000000000" pitchFamily="2" charset="2"/>
            </a:endParaRPr>
          </a:p>
          <a:p>
            <a:pPr lvl="1">
              <a:lnSpc>
                <a:spcPct val="150000"/>
              </a:lnSpc>
            </a:pPr>
            <a:r>
              <a:rPr lang="fr-FR" sz="1600" dirty="0" smtClean="0">
                <a:sym typeface="Wingdings" panose="05000000000000000000" pitchFamily="2" charset="2"/>
              </a:rPr>
              <a:t>- </a:t>
            </a:r>
            <a:r>
              <a:rPr lang="fr-FR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§ </a:t>
            </a:r>
            <a:r>
              <a:rPr lang="fr-FR" sz="1600" dirty="0">
                <a:solidFill>
                  <a:srgbClr val="0070C0"/>
                </a:solidFill>
                <a:sym typeface="Wingdings" panose="05000000000000000000" pitchFamily="2" charset="2"/>
              </a:rPr>
              <a:t>« Les caractéristiques du(des) prêt(s) demandé(s) </a:t>
            </a:r>
            <a:r>
              <a:rPr lang="fr-FR" sz="1600" dirty="0">
                <a:sym typeface="Wingdings" panose="05000000000000000000" pitchFamily="2" charset="2"/>
              </a:rPr>
              <a:t>: </a:t>
            </a:r>
            <a:r>
              <a:rPr lang="fr-FR" sz="1600" dirty="0" smtClean="0">
                <a:sym typeface="Wingdings" panose="05000000000000000000" pitchFamily="2" charset="2"/>
              </a:rPr>
              <a:t>Dossier </a:t>
            </a:r>
            <a:r>
              <a:rPr lang="fr-FR" sz="1600" dirty="0">
                <a:sym typeface="Wingdings" panose="05000000000000000000" pitchFamily="2" charset="2"/>
              </a:rPr>
              <a:t>NEO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- § </a:t>
            </a:r>
            <a:r>
              <a:rPr lang="fr-FR" sz="1600" dirty="0">
                <a:solidFill>
                  <a:srgbClr val="0070C0"/>
                </a:solidFill>
                <a:sym typeface="Wingdings" panose="05000000000000000000" pitchFamily="2" charset="2"/>
              </a:rPr>
              <a:t>« Garanties proposées » </a:t>
            </a:r>
            <a:r>
              <a:rPr lang="fr-FR" sz="1600" dirty="0">
                <a:sym typeface="Wingdings" panose="05000000000000000000" pitchFamily="2" charset="2"/>
              </a:rPr>
              <a:t>:  </a:t>
            </a:r>
            <a:r>
              <a:rPr lang="fr-FR" sz="1600" dirty="0" smtClean="0">
                <a:sym typeface="Wingdings" panose="05000000000000000000" pitchFamily="2" charset="2"/>
              </a:rPr>
              <a:t>Statique 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>
                <a:sym typeface="Wingdings" panose="05000000000000000000" pitchFamily="2" charset="2"/>
              </a:rPr>
              <a:t>- </a:t>
            </a:r>
            <a:r>
              <a:rPr lang="fr-FR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§ « Notre conseil [...] » </a:t>
            </a:r>
            <a:r>
              <a:rPr lang="fr-FR" sz="1600" dirty="0" smtClean="0">
                <a:sym typeface="Wingdings" panose="05000000000000000000" pitchFamily="2" charset="2"/>
              </a:rPr>
              <a:t>: tableau avec quotités et garanties récupérées du dossier NEO + </a:t>
            </a:r>
            <a:r>
              <a:rPr lang="fr-FR" sz="1600" dirty="0" smtClean="0"/>
              <a:t>Choix du client </a:t>
            </a:r>
            <a:r>
              <a:rPr lang="fr-FR" sz="1600" b="1" u="sng" dirty="0" smtClean="0">
                <a:solidFill>
                  <a:srgbClr val="FF0000"/>
                </a:solidFill>
              </a:rPr>
              <a:t>à cocher à la main par le candidat à l’assurance</a:t>
            </a:r>
            <a:r>
              <a:rPr lang="fr-FR" sz="1600" dirty="0" smtClean="0"/>
              <a:t> </a:t>
            </a:r>
            <a:r>
              <a:rPr lang="fr-FR" sz="1600" i="1" dirty="0" smtClean="0"/>
              <a:t>(retient / ne retient pas le conseil)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>
                <a:sym typeface="Wingdings" panose="05000000000000000000" pitchFamily="2" charset="2"/>
              </a:rPr>
              <a:t>- </a:t>
            </a:r>
            <a:r>
              <a:rPr lang="fr-FR" sz="1600" b="1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Date </a:t>
            </a:r>
            <a:r>
              <a:rPr lang="fr-FR" sz="1600" b="1" u="sng" dirty="0">
                <a:solidFill>
                  <a:srgbClr val="FF0000"/>
                </a:solidFill>
                <a:sym typeface="Wingdings" panose="05000000000000000000" pitchFamily="2" charset="2"/>
              </a:rPr>
              <a:t>de signature à positionner à la main par le candidat à l’assurance </a:t>
            </a:r>
            <a:r>
              <a:rPr lang="fr-FR" sz="1600" dirty="0">
                <a:sym typeface="Wingdings" panose="05000000000000000000" pitchFamily="2" charset="2"/>
              </a:rPr>
              <a:t>(en respectant la contrainte de date </a:t>
            </a:r>
            <a:r>
              <a:rPr lang="fr-FR" sz="1600" b="1" dirty="0" smtClean="0">
                <a:sym typeface="Wingdings" panose="05000000000000000000" pitchFamily="2" charset="2"/>
              </a:rPr>
              <a:t>&lt;=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>
                <a:sym typeface="Wingdings" panose="05000000000000000000" pitchFamily="2" charset="2"/>
              </a:rPr>
              <a:t>date de signature du </a:t>
            </a:r>
            <a:r>
              <a:rPr lang="fr-FR" sz="1600" dirty="0" smtClean="0">
                <a:sym typeface="Wingdings" panose="05000000000000000000" pitchFamily="2" charset="2"/>
              </a:rPr>
              <a:t>Bulletin d’adhésion à l’assurance)</a:t>
            </a:r>
            <a:endParaRPr lang="fr-FR" sz="1600" dirty="0">
              <a:sym typeface="Wingdings" panose="05000000000000000000" pitchFamily="2" charset="2"/>
            </a:endParaRPr>
          </a:p>
        </p:txBody>
      </p:sp>
      <p:sp>
        <p:nvSpPr>
          <p:cNvPr id="16" name="Titre 2"/>
          <p:cNvSpPr>
            <a:spLocks noGrp="1"/>
          </p:cNvSpPr>
          <p:nvPr>
            <p:ph type="title"/>
          </p:nvPr>
        </p:nvSpPr>
        <p:spPr>
          <a:xfrm>
            <a:off x="1329621" y="315339"/>
            <a:ext cx="6453112" cy="6111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CREDITS AUTRE LOI </a:t>
            </a:r>
            <a:r>
              <a:rPr lang="fr-FR" sz="3600" b="1" dirty="0" smtClean="0">
                <a:solidFill>
                  <a:schemeClr val="accent6">
                    <a:lumMod val="75000"/>
                  </a:schemeClr>
                </a:solidFill>
              </a:rPr>
              <a:t>– CREDIT EXPRESS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fr-FR" sz="2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2000" dirty="0" smtClean="0"/>
              <a:t>AVIS DE CONSEIL en ASSURANCE dans NEO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6569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284" y="36284"/>
            <a:ext cx="9038705" cy="1029772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r 11"/>
          <p:cNvGrpSpPr/>
          <p:nvPr/>
        </p:nvGrpSpPr>
        <p:grpSpPr>
          <a:xfrm>
            <a:off x="96101" y="6267198"/>
            <a:ext cx="1434598" cy="540000"/>
            <a:chOff x="81639" y="6223077"/>
            <a:chExt cx="1434598" cy="540000"/>
          </a:xfrm>
        </p:grpSpPr>
        <p:pic>
          <p:nvPicPr>
            <p:cNvPr id="8" name="Image 7" descr="celca_0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723" y="6223077"/>
              <a:ext cx="523187" cy="540000"/>
            </a:xfrm>
            <a:prstGeom prst="rect">
              <a:avLst/>
            </a:prstGeom>
          </p:spPr>
        </p:pic>
        <p:pic>
          <p:nvPicPr>
            <p:cNvPr id="9" name="Image 8" descr="couple2.jpg"/>
            <p:cNvPicPr>
              <a:picLocks noChangeAspect="1"/>
            </p:cNvPicPr>
            <p:nvPr/>
          </p:nvPicPr>
          <p:blipFill>
            <a:blip r:embed="rId4"/>
            <a:srcRect l="10948" t="15794" r="4837" b="17468"/>
            <a:stretch>
              <a:fillRect/>
            </a:stretch>
          </p:blipFill>
          <p:spPr>
            <a:xfrm>
              <a:off x="81639" y="6223077"/>
              <a:ext cx="446488" cy="530929"/>
            </a:xfrm>
            <a:prstGeom prst="rect">
              <a:avLst/>
            </a:prstGeom>
          </p:spPr>
        </p:pic>
        <p:pic>
          <p:nvPicPr>
            <p:cNvPr id="10" name="Image 9" descr="celca_04.png"/>
            <p:cNvPicPr>
              <a:picLocks noChangeAspect="1"/>
            </p:cNvPicPr>
            <p:nvPr/>
          </p:nvPicPr>
          <p:blipFill>
            <a:blip r:embed="rId5"/>
            <a:srcRect t="21214"/>
            <a:stretch>
              <a:fillRect/>
            </a:stretch>
          </p:blipFill>
          <p:spPr>
            <a:xfrm>
              <a:off x="1114081" y="6223077"/>
              <a:ext cx="402156" cy="536956"/>
            </a:xfrm>
            <a:prstGeom prst="rect">
              <a:avLst/>
            </a:prstGeom>
          </p:spPr>
        </p:pic>
      </p:grp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840000" y="6433002"/>
            <a:ext cx="2133600" cy="365125"/>
          </a:xfrm>
        </p:spPr>
        <p:txBody>
          <a:bodyPr/>
          <a:lstStyle/>
          <a:p>
            <a:fld id="{C8B1A0EF-5EE0-3B4A-A8D4-40F405374929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6" name="Titre 2"/>
          <p:cNvSpPr>
            <a:spLocks noGrp="1"/>
          </p:cNvSpPr>
          <p:nvPr>
            <p:ph type="title"/>
          </p:nvPr>
        </p:nvSpPr>
        <p:spPr>
          <a:xfrm>
            <a:off x="1329621" y="315339"/>
            <a:ext cx="6453112" cy="6111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CREDITS AUTRE LOI – </a:t>
            </a:r>
            <a:r>
              <a:rPr lang="fr-FR" sz="3600" b="1" dirty="0" smtClean="0">
                <a:solidFill>
                  <a:schemeClr val="accent6">
                    <a:lumMod val="75000"/>
                  </a:schemeClr>
                </a:solidFill>
              </a:rPr>
              <a:t>CREDITS SOUS DEFI </a:t>
            </a:r>
            <a:r>
              <a:rPr lang="fr-FR" sz="36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fr-FR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2000" dirty="0" smtClean="0"/>
              <a:t>AVIS DE CONSEIL en ASSURANCE dans NEO</a:t>
            </a:r>
            <a:endParaRPr lang="fr-FR" sz="2000" dirty="0"/>
          </a:p>
        </p:txBody>
      </p:sp>
      <p:sp>
        <p:nvSpPr>
          <p:cNvPr id="17" name="Rectangle 16"/>
          <p:cNvSpPr/>
          <p:nvPr/>
        </p:nvSpPr>
        <p:spPr>
          <a:xfrm>
            <a:off x="96101" y="1422316"/>
            <a:ext cx="8929517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C00000"/>
                </a:solidFill>
              </a:rPr>
              <a:t>Pour les crédits interfacés (DEFI NEO), dont le traitement final se fait aux BO, il est nécessaire d éditer l’Avis de Conseil en Assurance </a:t>
            </a:r>
            <a:r>
              <a:rPr lang="fr-FR" u="sng" dirty="0" smtClean="0">
                <a:solidFill>
                  <a:srgbClr val="C00000"/>
                </a:solidFill>
              </a:rPr>
              <a:t>au moment </a:t>
            </a:r>
            <a:r>
              <a:rPr lang="fr-FR" dirty="0" smtClean="0">
                <a:solidFill>
                  <a:srgbClr val="C00000"/>
                </a:solidFill>
              </a:rPr>
              <a:t>de la souscription de l’assurance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C00000"/>
                </a:solidFill>
              </a:rPr>
              <a:t>Le </a:t>
            </a:r>
            <a:r>
              <a:rPr lang="fr-FR" dirty="0">
                <a:solidFill>
                  <a:srgbClr val="C00000"/>
                </a:solidFill>
              </a:rPr>
              <a:t>document est disponible </a:t>
            </a:r>
            <a:r>
              <a:rPr lang="fr-FR" dirty="0" smtClean="0">
                <a:solidFill>
                  <a:srgbClr val="C00000"/>
                </a:solidFill>
              </a:rPr>
              <a:t>sous AGIL  Référence </a:t>
            </a:r>
            <a:r>
              <a:rPr lang="fr-FR" b="1" u="sng" dirty="0">
                <a:solidFill>
                  <a:srgbClr val="C00000"/>
                </a:solidFill>
              </a:rPr>
              <a:t>CRE026</a:t>
            </a:r>
            <a:endParaRPr lang="fr-FR" b="1" u="sng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C00000"/>
                </a:solidFill>
              </a:rPr>
              <a:t>Il sera  à compléter manuellement</a:t>
            </a:r>
            <a:endParaRPr lang="fr-FR" sz="500" dirty="0">
              <a:solidFill>
                <a:srgbClr val="C00000"/>
              </a:solidFill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Bénéficiaire du financement </a:t>
            </a:r>
            <a:r>
              <a:rPr lang="fr-FR" sz="1600" dirty="0">
                <a:sym typeface="Wingdings" panose="05000000000000000000" pitchFamily="2" charset="2"/>
              </a:rPr>
              <a:t>: Informations client (+ nom représentant si </a:t>
            </a:r>
            <a:r>
              <a:rPr lang="fr-FR" sz="1600" dirty="0" smtClean="0">
                <a:sym typeface="Wingdings" panose="05000000000000000000" pitchFamily="2" charset="2"/>
              </a:rPr>
              <a:t>Personne Morale)</a:t>
            </a:r>
            <a:endParaRPr lang="fr-FR" sz="1600" dirty="0"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Candidat à l’assurance </a:t>
            </a:r>
            <a:r>
              <a:rPr lang="fr-FR" sz="1600" dirty="0">
                <a:sym typeface="Wingdings" panose="05000000000000000000" pitchFamily="2" charset="2"/>
              </a:rPr>
              <a:t>: </a:t>
            </a:r>
            <a:r>
              <a:rPr lang="fr-FR" sz="1600" dirty="0" smtClean="0">
                <a:sym typeface="Wingdings" panose="05000000000000000000" pitchFamily="2" charset="2"/>
              </a:rPr>
              <a:t>Informations client </a:t>
            </a: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sym typeface="Wingdings" panose="05000000000000000000" pitchFamily="2" charset="2"/>
              </a:rPr>
              <a:t>Caractéristiques des concours </a:t>
            </a:r>
            <a:r>
              <a:rPr lang="fr-FR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: </a:t>
            </a:r>
            <a:r>
              <a:rPr lang="fr-FR" sz="1600" dirty="0">
                <a:sym typeface="Wingdings" panose="05000000000000000000" pitchFamily="2" charset="2"/>
              </a:rPr>
              <a:t>Info </a:t>
            </a:r>
            <a:r>
              <a:rPr lang="fr-FR" sz="1600" dirty="0" smtClean="0">
                <a:sym typeface="Wingdings" panose="05000000000000000000" pitchFamily="2" charset="2"/>
              </a:rPr>
              <a:t>Défi </a:t>
            </a:r>
            <a:endParaRPr lang="fr-FR" sz="1600" dirty="0"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Notre </a:t>
            </a:r>
            <a:r>
              <a:rPr lang="fr-FR" sz="1600" dirty="0">
                <a:solidFill>
                  <a:srgbClr val="0070C0"/>
                </a:solidFill>
                <a:sym typeface="Wingdings" panose="05000000000000000000" pitchFamily="2" charset="2"/>
              </a:rPr>
              <a:t>conseil [...] » </a:t>
            </a:r>
            <a:r>
              <a:rPr lang="fr-FR" sz="1600" dirty="0">
                <a:sym typeface="Wingdings" panose="05000000000000000000" pitchFamily="2" charset="2"/>
              </a:rPr>
              <a:t>: </a:t>
            </a:r>
            <a:r>
              <a:rPr lang="fr-FR" sz="1600" dirty="0" smtClean="0">
                <a:sym typeface="Wingdings" panose="05000000000000000000" pitchFamily="2" charset="2"/>
              </a:rPr>
              <a:t>choisir dans la liste déroulante la Convention + tableau </a:t>
            </a:r>
            <a:r>
              <a:rPr lang="fr-FR" sz="1600" dirty="0">
                <a:sym typeface="Wingdings" panose="05000000000000000000" pitchFamily="2" charset="2"/>
              </a:rPr>
              <a:t>avec quotités et garanties </a:t>
            </a:r>
            <a:r>
              <a:rPr lang="fr-FR" sz="1600" dirty="0" smtClean="0">
                <a:sym typeface="Wingdings" panose="05000000000000000000" pitchFamily="2" charset="2"/>
              </a:rPr>
              <a:t>choisis  sous  DEFI + </a:t>
            </a:r>
            <a:r>
              <a:rPr lang="fr-FR" sz="1600" dirty="0"/>
              <a:t>Choix du client </a:t>
            </a:r>
            <a:r>
              <a:rPr lang="fr-FR" sz="1600" b="1" u="sng" dirty="0">
                <a:solidFill>
                  <a:srgbClr val="FF0000"/>
                </a:solidFill>
              </a:rPr>
              <a:t>à cocher à la main par le candidat à l’assurance</a:t>
            </a:r>
            <a:r>
              <a:rPr lang="fr-FR" sz="1600" dirty="0"/>
              <a:t> </a:t>
            </a:r>
            <a:r>
              <a:rPr lang="fr-FR" sz="1600" i="1" dirty="0"/>
              <a:t>(</a:t>
            </a:r>
            <a:r>
              <a:rPr lang="fr-FR" sz="1600" i="1" dirty="0" smtClean="0"/>
              <a:t>retient / ne </a:t>
            </a:r>
            <a:r>
              <a:rPr lang="fr-FR" sz="1600" i="1" dirty="0"/>
              <a:t>retient pas le conseil)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>
                <a:sym typeface="Wingdings" panose="05000000000000000000" pitchFamily="2" charset="2"/>
              </a:rPr>
              <a:t>- </a:t>
            </a:r>
            <a:r>
              <a:rPr lang="fr-FR" sz="1600" b="1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Date </a:t>
            </a:r>
            <a:r>
              <a:rPr lang="fr-FR" sz="1600" b="1" u="sng" dirty="0">
                <a:solidFill>
                  <a:srgbClr val="FF0000"/>
                </a:solidFill>
                <a:sym typeface="Wingdings" panose="05000000000000000000" pitchFamily="2" charset="2"/>
              </a:rPr>
              <a:t>de signature à positionner à la main par le candidat à l’assurance </a:t>
            </a:r>
            <a:r>
              <a:rPr lang="fr-FR" sz="1600" dirty="0">
                <a:sym typeface="Wingdings" panose="05000000000000000000" pitchFamily="2" charset="2"/>
              </a:rPr>
              <a:t>(en respectant la contrainte de date </a:t>
            </a:r>
            <a:r>
              <a:rPr lang="fr-FR" sz="1600" b="1" dirty="0" smtClean="0">
                <a:sym typeface="Wingdings" panose="05000000000000000000" pitchFamily="2" charset="2"/>
              </a:rPr>
              <a:t>&lt;ou=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r>
              <a:rPr lang="fr-FR" sz="1600" dirty="0">
                <a:sym typeface="Wingdings" panose="05000000000000000000" pitchFamily="2" charset="2"/>
              </a:rPr>
              <a:t>date de signature du </a:t>
            </a:r>
            <a:r>
              <a:rPr lang="fr-FR" sz="1600" dirty="0" smtClean="0">
                <a:sym typeface="Wingdings" panose="05000000000000000000" pitchFamily="2" charset="2"/>
              </a:rPr>
              <a:t>Bulletin d’adhésion à l’assurance)</a:t>
            </a:r>
            <a:endParaRPr lang="fr-FR" sz="16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0590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7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6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A1409A9DDCB4881B142184B812D3D" ma:contentTypeVersion="0" ma:contentTypeDescription="Crée un document." ma:contentTypeScope="" ma:versionID="caf034c29ba3d9ce99fd52d7db6c41a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C1FC42-711B-433D-913A-2E689AEFDF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636376-C457-4782-84DB-86A7E1818F91}">
  <ds:schemaRefs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8D899DA-1ED9-40EF-B594-0DD3D06912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3724</TotalTime>
  <Words>97</Words>
  <Application>Microsoft Office PowerPoint</Application>
  <PresentationFormat>Affichage à l'écran (4:3)</PresentationFormat>
  <Paragraphs>30</Paragraphs>
  <Slides>3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Thème Office</vt:lpstr>
      <vt:lpstr>7_1-MODELE PART</vt:lpstr>
      <vt:lpstr>3_Conception personnalisée</vt:lpstr>
      <vt:lpstr>6_Conception personnalisée</vt:lpstr>
      <vt:lpstr>Présentation PowerPoint</vt:lpstr>
      <vt:lpstr>CREDITS AUTRE LOI – CREDIT EXPRESS AVIS DE CONSEIL en ASSURANCE dans NEO</vt:lpstr>
      <vt:lpstr>CREDITS AUTRE LOI – CREDITS SOUS DEFI  AVIS DE CONSEIL en ASSURANCE dans NEO</vt:lpstr>
    </vt:vector>
  </TitlesOfParts>
  <Company>Agence Metronome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Thierry Ehrhardt</dc:creator>
  <cp:lastModifiedBy>A5700629</cp:lastModifiedBy>
  <cp:revision>124</cp:revision>
  <cp:lastPrinted>2016-05-30T09:52:31Z</cp:lastPrinted>
  <dcterms:created xsi:type="dcterms:W3CDTF">2015-05-22T14:21:33Z</dcterms:created>
  <dcterms:modified xsi:type="dcterms:W3CDTF">2018-05-30T11:15:02Z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0x010100327A1409A9DDCB4881B142184B812D3D</vt:lpwstr>
  </property>
</Properties>
</file>