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31" r:id="rId4"/>
  </p:sldMasterIdLst>
  <p:notesMasterIdLst>
    <p:notesMasterId r:id="rId7"/>
  </p:notesMasterIdLst>
  <p:handoutMasterIdLst>
    <p:handoutMasterId r:id="rId8"/>
  </p:handoutMasterIdLst>
  <p:sldIdLst>
    <p:sldId id="436" r:id="rId5"/>
    <p:sldId id="437" r:id="rId6"/>
  </p:sldIdLst>
  <p:sldSz cx="10691813" cy="7559675"/>
  <p:notesSz cx="7315200" cy="9601200"/>
  <p:embeddedFontLst>
    <p:embeddedFont>
      <p:font typeface="Cambria Math" panose="02040503050406030204" pitchFamily="18" charset="0"/>
      <p:regular r:id="rId9"/>
    </p:embeddedFont>
    <p:embeddedFont>
      <p:font typeface="Wingdings 3" panose="05040102010807070707" pitchFamily="18" charset="2"/>
      <p:regular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788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788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788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788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788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788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788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788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788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241" userDrawn="1">
          <p15:clr>
            <a:srgbClr val="A4A3A4"/>
          </p15:clr>
        </p15:guide>
        <p15:guide id="2" pos="41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3" userDrawn="1">
          <p15:clr>
            <a:srgbClr val="A4A3A4"/>
          </p15:clr>
        </p15:guide>
        <p15:guide id="2" pos="2305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NOIZE Vincent" initials="DV" lastIdx="4" clrIdx="0">
    <p:extLst>
      <p:ext uri="{19B8F6BF-5375-455C-9EA6-DF929625EA0E}">
        <p15:presenceInfo xmlns:p15="http://schemas.microsoft.com/office/powerpoint/2012/main" userId="S-1-5-21-3019584756-1612224902-2092370849-15318" providerId="AD"/>
      </p:ext>
    </p:extLst>
  </p:cmAuthor>
  <p:cmAuthor id="2" name="Noraz Estelle" initials="NE" lastIdx="3" clrIdx="1">
    <p:extLst>
      <p:ext uri="{19B8F6BF-5375-455C-9EA6-DF929625EA0E}">
        <p15:presenceInfo xmlns:p15="http://schemas.microsoft.com/office/powerpoint/2012/main" userId="Noraz Estell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AB818"/>
    <a:srgbClr val="DB4B4B"/>
    <a:srgbClr val="9176B4"/>
    <a:srgbClr val="00A193"/>
    <a:srgbClr val="66327A"/>
    <a:srgbClr val="B34A8C"/>
    <a:srgbClr val="1D97A2"/>
    <a:srgbClr val="BABADA"/>
    <a:srgbClr val="B8B8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6505" autoAdjust="0"/>
  </p:normalViewPr>
  <p:slideViewPr>
    <p:cSldViewPr showGuides="1">
      <p:cViewPr varScale="1">
        <p:scale>
          <a:sx n="59" d="100"/>
          <a:sy n="59" d="100"/>
        </p:scale>
        <p:origin x="1320" y="72"/>
      </p:cViewPr>
      <p:guideLst>
        <p:guide orient="horz" pos="4241"/>
        <p:guide pos="413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6" d="100"/>
          <a:sy n="56" d="100"/>
        </p:scale>
        <p:origin x="3288" y="62"/>
      </p:cViewPr>
      <p:guideLst>
        <p:guide orient="horz" pos="3023"/>
        <p:guide pos="230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font" Target="fonts/font2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3170717" cy="480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142775" y="3"/>
            <a:ext cx="3170717" cy="480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19/10/2020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119519"/>
            <a:ext cx="3170717" cy="480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142775" y="9119519"/>
            <a:ext cx="3170717" cy="480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717550"/>
            <a:ext cx="5102225" cy="36068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31533" y="4560571"/>
            <a:ext cx="5852159" cy="43205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1167995" rtl="0" eaLnBrk="1" latinLnBrk="0" hangingPunct="1">
      <a:defRPr sz="1533" kern="1200">
        <a:solidFill>
          <a:schemeClr val="tx1"/>
        </a:solidFill>
        <a:latin typeface="+mn-lt"/>
        <a:ea typeface="+mn-ea"/>
        <a:cs typeface="+mn-cs"/>
      </a:defRPr>
    </a:lvl1pPr>
    <a:lvl2pPr marL="583997" algn="l" defTabSz="1167995" rtl="0" eaLnBrk="1" latinLnBrk="0" hangingPunct="1">
      <a:defRPr sz="1533" kern="1200">
        <a:solidFill>
          <a:schemeClr val="tx1"/>
        </a:solidFill>
        <a:latin typeface="+mn-lt"/>
        <a:ea typeface="+mn-ea"/>
        <a:cs typeface="+mn-cs"/>
      </a:defRPr>
    </a:lvl2pPr>
    <a:lvl3pPr marL="1167995" algn="l" defTabSz="1167995" rtl="0" eaLnBrk="1" latinLnBrk="0" hangingPunct="1">
      <a:defRPr sz="1533" kern="1200">
        <a:solidFill>
          <a:schemeClr val="tx1"/>
        </a:solidFill>
        <a:latin typeface="+mn-lt"/>
        <a:ea typeface="+mn-ea"/>
        <a:cs typeface="+mn-cs"/>
      </a:defRPr>
    </a:lvl3pPr>
    <a:lvl4pPr marL="1751992" algn="l" defTabSz="1167995" rtl="0" eaLnBrk="1" latinLnBrk="0" hangingPunct="1">
      <a:defRPr sz="1533" kern="1200">
        <a:solidFill>
          <a:schemeClr val="tx1"/>
        </a:solidFill>
        <a:latin typeface="+mn-lt"/>
        <a:ea typeface="+mn-ea"/>
        <a:cs typeface="+mn-cs"/>
      </a:defRPr>
    </a:lvl4pPr>
    <a:lvl5pPr marL="2335989" algn="l" defTabSz="1167995" rtl="0" eaLnBrk="1" latinLnBrk="0" hangingPunct="1">
      <a:defRPr sz="1533" kern="1200">
        <a:solidFill>
          <a:schemeClr val="tx1"/>
        </a:solidFill>
        <a:latin typeface="+mn-lt"/>
        <a:ea typeface="+mn-ea"/>
        <a:cs typeface="+mn-cs"/>
      </a:defRPr>
    </a:lvl5pPr>
    <a:lvl6pPr marL="2919986" algn="l" defTabSz="1167995" rtl="0" eaLnBrk="1" latinLnBrk="0" hangingPunct="1">
      <a:defRPr sz="1533" kern="1200">
        <a:solidFill>
          <a:schemeClr val="tx1"/>
        </a:solidFill>
        <a:latin typeface="+mn-lt"/>
        <a:ea typeface="+mn-ea"/>
        <a:cs typeface="+mn-cs"/>
      </a:defRPr>
    </a:lvl6pPr>
    <a:lvl7pPr marL="3503985" algn="l" defTabSz="1167995" rtl="0" eaLnBrk="1" latinLnBrk="0" hangingPunct="1">
      <a:defRPr sz="1533" kern="1200">
        <a:solidFill>
          <a:schemeClr val="tx1"/>
        </a:solidFill>
        <a:latin typeface="+mn-lt"/>
        <a:ea typeface="+mn-ea"/>
        <a:cs typeface="+mn-cs"/>
      </a:defRPr>
    </a:lvl7pPr>
    <a:lvl8pPr marL="4087981" algn="l" defTabSz="1167995" rtl="0" eaLnBrk="1" latinLnBrk="0" hangingPunct="1">
      <a:defRPr sz="1533" kern="1200">
        <a:solidFill>
          <a:schemeClr val="tx1"/>
        </a:solidFill>
        <a:latin typeface="+mn-lt"/>
        <a:ea typeface="+mn-ea"/>
        <a:cs typeface="+mn-cs"/>
      </a:defRPr>
    </a:lvl8pPr>
    <a:lvl9pPr marL="4671978" algn="l" defTabSz="1167995" rtl="0" eaLnBrk="1" latinLnBrk="0" hangingPunct="1">
      <a:defRPr sz="153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0020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1601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36477" y="1236613"/>
            <a:ext cx="8018860" cy="2631887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36477" y="3971163"/>
            <a:ext cx="8018860" cy="1824588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19/10/2020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6783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19/10/2020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0642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9494" y="1885252"/>
            <a:ext cx="9221689" cy="3145198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9494" y="5058449"/>
            <a:ext cx="9221689" cy="1654263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19/10/2020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523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735062" y="2013581"/>
            <a:ext cx="4521746" cy="479479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435005" y="2013581"/>
            <a:ext cx="4521746" cy="479479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19/10/2020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55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6920" y="403652"/>
            <a:ext cx="9221689" cy="1460604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36919" y="1852589"/>
            <a:ext cx="4523602" cy="90996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736919" y="2762548"/>
            <a:ext cx="4523602" cy="405982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12730" y="1852589"/>
            <a:ext cx="4545877" cy="90996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412730" y="2762548"/>
            <a:ext cx="4545877" cy="405982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19/10/2020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9068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19/10/2020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1755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6921" y="503978"/>
            <a:ext cx="3448852" cy="1763924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45877" y="1089623"/>
            <a:ext cx="5412730" cy="5371102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36921" y="2267904"/>
            <a:ext cx="3448852" cy="4202153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19/10/2020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0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6921" y="503978"/>
            <a:ext cx="3448852" cy="1763924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545877" y="1089623"/>
            <a:ext cx="5412730" cy="5371102"/>
          </a:xfrm>
        </p:spPr>
        <p:txBody>
          <a:bodyPr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36921" y="2267904"/>
            <a:ext cx="3448852" cy="4202153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19/10/2020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990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19/10/2020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0185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35062" y="403652"/>
            <a:ext cx="9221689" cy="14606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35062" y="2013581"/>
            <a:ext cx="9221689" cy="47947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735062" y="7006702"/>
            <a:ext cx="2405658" cy="4036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A233218-3909-4A10-978D-EFD2BF1D4BE0}" type="datetimeFigureOut">
              <a:rPr lang="fr-FR" smtClean="0"/>
              <a:pPr/>
              <a:t>19/10/2020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541663" y="7006702"/>
            <a:ext cx="3608487" cy="4036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551093" y="7006702"/>
            <a:ext cx="2405658" cy="4036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A14DBE-799B-42A0-8A22-38FD731CB1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257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9" r:id="rId7"/>
    <p:sldLayoutId id="2147483740" r:id="rId8"/>
    <p:sldLayoutId id="2147483738" r:id="rId9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.wmf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hyperlink" Target="https://monexpert.d.bbg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8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.wmf"/><Relationship Id="rId12" Type="http://schemas.openxmlformats.org/officeDocument/2006/relationships/hyperlink" Target="mailto:factor-monexpert@bpce.fr" TargetMode="External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11" Type="http://schemas.microsoft.com/office/2007/relationships/hdphoto" Target="../media/hdphoto1.wdp"/><Relationship Id="rId5" Type="http://schemas.openxmlformats.org/officeDocument/2006/relationships/image" Target="../media/image5.png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6FCA589-9ABA-4892-A4CA-262802087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6256" y="683493"/>
            <a:ext cx="2420888" cy="689492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BC917E1-670C-4764-A519-F14D841CA32F}"/>
              </a:ext>
            </a:extLst>
          </p:cNvPr>
          <p:cNvSpPr txBox="1"/>
          <p:nvPr/>
        </p:nvSpPr>
        <p:spPr>
          <a:xfrm>
            <a:off x="2414126" y="1204369"/>
            <a:ext cx="5859296" cy="3082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3" i="1" dirty="0"/>
              <a:t>Transmettre vos </a:t>
            </a:r>
            <a:r>
              <a:rPr lang="fr-FR" sz="1403" i="1" dirty="0">
                <a:solidFill>
                  <a:srgbClr val="66327A"/>
                </a:solidFill>
              </a:rPr>
              <a:t>contacts clients </a:t>
            </a:r>
            <a:r>
              <a:rPr lang="fr-FR" sz="1403" i="1" dirty="0"/>
              <a:t>à votre </a:t>
            </a:r>
            <a:r>
              <a:rPr lang="fr-FR" sz="1403" i="1" dirty="0">
                <a:solidFill>
                  <a:srgbClr val="66327A"/>
                </a:solidFill>
              </a:rPr>
              <a:t>Expert Factor en quelques clics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D9C33F-2840-4F00-9BCF-95C65E5956F1}"/>
              </a:ext>
            </a:extLst>
          </p:cNvPr>
          <p:cNvSpPr/>
          <p:nvPr/>
        </p:nvSpPr>
        <p:spPr>
          <a:xfrm>
            <a:off x="1748745" y="-4653"/>
            <a:ext cx="8946301" cy="692906"/>
          </a:xfrm>
          <a:prstGeom prst="rect">
            <a:avLst/>
          </a:prstGeom>
          <a:solidFill>
            <a:srgbClr val="6632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6918" tIns="53459" rIns="106918" bIns="534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2091"/>
          </a:p>
        </p:txBody>
      </p: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7CE7A76C-0833-4253-B0D2-F55CA8553DCC}"/>
              </a:ext>
            </a:extLst>
          </p:cNvPr>
          <p:cNvGrpSpPr/>
          <p:nvPr/>
        </p:nvGrpSpPr>
        <p:grpSpPr>
          <a:xfrm>
            <a:off x="1120971" y="2271874"/>
            <a:ext cx="2315156" cy="1740617"/>
            <a:chOff x="1059588" y="1503893"/>
            <a:chExt cx="1980000" cy="1488634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934E49DC-BB27-4F7A-93D3-C9C0475D2833}"/>
                </a:ext>
              </a:extLst>
            </p:cNvPr>
            <p:cNvSpPr/>
            <p:nvPr/>
          </p:nvSpPr>
          <p:spPr>
            <a:xfrm>
              <a:off x="1059588" y="1503893"/>
              <a:ext cx="1980000" cy="360001"/>
            </a:xfrm>
            <a:prstGeom prst="rect">
              <a:avLst/>
            </a:prstGeom>
            <a:solidFill>
              <a:srgbClr val="66327A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56125" rIns="0" bIns="56125" rtlCol="0" anchor="ctr"/>
            <a:lstStyle/>
            <a:p>
              <a:pPr algn="ctr">
                <a:defRPr/>
              </a:pPr>
              <a:r>
                <a:rPr lang="fr-FR" sz="1300" b="1" cap="small" dirty="0">
                  <a:solidFill>
                    <a:schemeClr val="bg1"/>
                  </a:solidFill>
                  <a:ea typeface="+mn-ea"/>
                </a:rPr>
                <a:t>Besoins clients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83338F16-96A2-41F2-8E8D-2D95EB169151}"/>
                </a:ext>
              </a:extLst>
            </p:cNvPr>
            <p:cNvSpPr/>
            <p:nvPr/>
          </p:nvSpPr>
          <p:spPr>
            <a:xfrm>
              <a:off x="1059588" y="1958036"/>
              <a:ext cx="1980000" cy="1034491"/>
            </a:xfrm>
            <a:prstGeom prst="rect">
              <a:avLst/>
            </a:prstGeom>
            <a:solidFill>
              <a:srgbClr val="FFFFFF"/>
            </a:solidFill>
            <a:ln w="6350" cap="flat" cmpd="sng" algn="ctr">
              <a:solidFill>
                <a:srgbClr val="66327A"/>
              </a:solidFill>
              <a:prstDash val="dash"/>
            </a:ln>
            <a:effectLst/>
          </p:spPr>
          <p:txBody>
            <a:bodyPr lIns="84188" tIns="126281" rIns="84188" bIns="126281" rtlCol="0" anchor="ctr"/>
            <a:lstStyle/>
            <a:p>
              <a:pPr marL="171450" lvl="0" indent="-171450">
                <a:buFont typeface="Arial" panose="020B0604020202020204" pitchFamily="34" charset="0"/>
                <a:buChar char="•"/>
                <a:defRPr/>
              </a:pPr>
              <a:r>
                <a:rPr lang="fr-FR" sz="1100" kern="1200" dirty="0"/>
                <a:t>Besoin de financement récurrent </a:t>
              </a:r>
              <a:r>
                <a:rPr lang="fr-FR" sz="1100" b="1" kern="1200" dirty="0"/>
                <a:t>(affacturage)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  <a:defRPr/>
              </a:pPr>
              <a:endParaRPr lang="fr-FR" sz="500" kern="1200" dirty="0"/>
            </a:p>
            <a:p>
              <a:pPr marL="171450" lvl="0" indent="-171450">
                <a:buFont typeface="Arial" panose="020B0604020202020204" pitchFamily="34" charset="0"/>
                <a:buChar char="•"/>
                <a:defRPr/>
              </a:pPr>
              <a:r>
                <a:rPr lang="fr-FR" sz="1100" kern="1200" dirty="0"/>
                <a:t>Besoin de trésorerie ponctuel</a:t>
              </a:r>
              <a:br>
                <a:rPr lang="fr-FR" sz="1100" kern="1200" dirty="0"/>
              </a:br>
              <a:r>
                <a:rPr lang="fr-FR" sz="1100" kern="1200" dirty="0"/>
                <a:t>à la facture </a:t>
              </a:r>
              <a:r>
                <a:rPr lang="fr-FR" sz="1100" b="1" kern="1200" dirty="0"/>
                <a:t>(</a:t>
              </a:r>
              <a:r>
                <a:rPr lang="fr-FR" sz="1100" b="1" kern="1200" dirty="0" err="1"/>
                <a:t>FlashFactures</a:t>
              </a:r>
              <a:r>
                <a:rPr lang="fr-FR" sz="1100" b="1" kern="1200" dirty="0"/>
                <a:t>)</a:t>
              </a:r>
              <a:endParaRPr lang="fr-FR" sz="1100" b="1" dirty="0"/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6DC77B6B-97D7-4C27-927F-C80EC03005A9}"/>
              </a:ext>
            </a:extLst>
          </p:cNvPr>
          <p:cNvGrpSpPr/>
          <p:nvPr/>
        </p:nvGrpSpPr>
        <p:grpSpPr>
          <a:xfrm>
            <a:off x="3763369" y="2278595"/>
            <a:ext cx="2634674" cy="1740617"/>
            <a:chOff x="3220611" y="1515389"/>
            <a:chExt cx="2253263" cy="1488634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685C2CAF-DD18-461C-94B4-784BBE207EAE}"/>
                </a:ext>
              </a:extLst>
            </p:cNvPr>
            <p:cNvSpPr/>
            <p:nvPr/>
          </p:nvSpPr>
          <p:spPr>
            <a:xfrm>
              <a:off x="3220611" y="1515389"/>
              <a:ext cx="2253262" cy="360001"/>
            </a:xfrm>
            <a:prstGeom prst="rect">
              <a:avLst/>
            </a:prstGeom>
            <a:solidFill>
              <a:srgbClr val="B34A8C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56125" rIns="0" bIns="56125" rtlCol="0" anchor="ctr"/>
            <a:lstStyle/>
            <a:p>
              <a:pPr algn="ctr">
                <a:defRPr/>
              </a:pPr>
              <a:r>
                <a:rPr lang="fr-FR" sz="1300" b="1" cap="small" dirty="0">
                  <a:solidFill>
                    <a:schemeClr val="bg1"/>
                  </a:solidFill>
                  <a:ea typeface="+mn-ea"/>
                </a:rPr>
                <a:t>Accès à </a:t>
              </a:r>
              <a:r>
                <a:rPr lang="fr-FR" sz="1300" b="1" cap="small" dirty="0" err="1">
                  <a:solidFill>
                    <a:schemeClr val="bg1"/>
                  </a:solidFill>
                  <a:ea typeface="+mn-ea"/>
                </a:rPr>
                <a:t>MonExpert</a:t>
              </a:r>
              <a:endParaRPr lang="fr-FR" sz="1300" b="1" cap="small" dirty="0">
                <a:solidFill>
                  <a:schemeClr val="bg1"/>
                </a:solidFill>
                <a:ea typeface="+mn-ea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D2724B70-DB41-458D-8DF4-31C4BD1CEC12}"/>
                </a:ext>
              </a:extLst>
            </p:cNvPr>
            <p:cNvSpPr/>
            <p:nvPr/>
          </p:nvSpPr>
          <p:spPr>
            <a:xfrm>
              <a:off x="3220612" y="1969532"/>
              <a:ext cx="2253262" cy="1034491"/>
            </a:xfrm>
            <a:prstGeom prst="rect">
              <a:avLst/>
            </a:prstGeom>
            <a:solidFill>
              <a:srgbClr val="FFFFFF"/>
            </a:solidFill>
            <a:ln w="6350" cap="flat" cmpd="sng" algn="ctr">
              <a:solidFill>
                <a:srgbClr val="B34A8C"/>
              </a:solidFill>
              <a:prstDash val="dash"/>
            </a:ln>
            <a:effectLst/>
          </p:spPr>
          <p:txBody>
            <a:bodyPr lIns="84188" tIns="126281" rIns="84188" bIns="126281"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fr-FR" sz="1100" kern="1200" dirty="0"/>
                <a:t>Via l’URL </a:t>
              </a:r>
              <a:r>
                <a:rPr lang="fr-FR" sz="1100" dirty="0">
                  <a:latin typeface="Arial" panose="020B0604020202020204" pitchFamily="34" charset="0"/>
                  <a:cs typeface="Arial" panose="020B0604020202020204" pitchFamily="34" charset="0"/>
                  <a:hlinkClick r:id="rId5"/>
                </a:rPr>
                <a:t>https://monexpert.d.bbg/</a:t>
              </a:r>
              <a:endParaRPr lang="fr-FR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endParaRPr lang="fr-FR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fr-FR" sz="1100" dirty="0">
                  <a:latin typeface="Arial" panose="020B0604020202020204" pitchFamily="34" charset="0"/>
                  <a:cs typeface="Arial" panose="020B0604020202020204" pitchFamily="34" charset="0"/>
                </a:rPr>
                <a:t>A partir du lien accessible depuis votre intranet ou votre poste de travail </a:t>
              </a:r>
              <a:r>
                <a:rPr lang="fr-FR" sz="1100" i="1" dirty="0">
                  <a:latin typeface="Arial" panose="020B0604020202020204" pitchFamily="34" charset="0"/>
                  <a:cs typeface="Arial" panose="020B0604020202020204" pitchFamily="34" charset="0"/>
                </a:rPr>
                <a:t>(selon les établissements) </a:t>
              </a:r>
              <a:endParaRPr lang="fr-FR" sz="11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C060427A-4F98-46A9-B5A3-A6ECBE064750}"/>
              </a:ext>
            </a:extLst>
          </p:cNvPr>
          <p:cNvGrpSpPr/>
          <p:nvPr/>
        </p:nvGrpSpPr>
        <p:grpSpPr>
          <a:xfrm>
            <a:off x="6725285" y="2285316"/>
            <a:ext cx="3157125" cy="1739032"/>
            <a:chOff x="5380852" y="1515389"/>
            <a:chExt cx="2700080" cy="1487279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B77BC03E-B2CF-42B3-B715-3790E8300C81}"/>
                </a:ext>
              </a:extLst>
            </p:cNvPr>
            <p:cNvSpPr/>
            <p:nvPr/>
          </p:nvSpPr>
          <p:spPr>
            <a:xfrm>
              <a:off x="5380852" y="1515389"/>
              <a:ext cx="2700080" cy="360001"/>
            </a:xfrm>
            <a:prstGeom prst="rect">
              <a:avLst/>
            </a:prstGeom>
            <a:solidFill>
              <a:srgbClr val="00A193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56125" rIns="0" bIns="56125" rtlCol="0" anchor="ctr"/>
            <a:lstStyle/>
            <a:p>
              <a:pPr algn="ctr">
                <a:defRPr/>
              </a:pPr>
              <a:r>
                <a:rPr lang="fr-FR" sz="1300" b="1" cap="small" dirty="0">
                  <a:solidFill>
                    <a:schemeClr val="bg1"/>
                  </a:solidFill>
                  <a:ea typeface="+mn-ea"/>
                </a:rPr>
                <a:t>Connexion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1946072E-4A2E-4EB1-9AA0-24F5FDCB0FE3}"/>
                </a:ext>
              </a:extLst>
            </p:cNvPr>
            <p:cNvSpPr/>
            <p:nvPr/>
          </p:nvSpPr>
          <p:spPr>
            <a:xfrm>
              <a:off x="5380852" y="1969531"/>
              <a:ext cx="2700080" cy="1033137"/>
            </a:xfrm>
            <a:prstGeom prst="rect">
              <a:avLst/>
            </a:prstGeom>
            <a:solidFill>
              <a:srgbClr val="FFFFFF"/>
            </a:solidFill>
            <a:ln w="6350" cap="flat" cmpd="sng" algn="ctr">
              <a:solidFill>
                <a:srgbClr val="00A193"/>
              </a:solidFill>
              <a:prstDash val="dash"/>
            </a:ln>
            <a:effectLst/>
          </p:spPr>
          <p:txBody>
            <a:bodyPr lIns="84188" tIns="126281" rIns="84188" bIns="126281" rtlCol="0" anchor="ctr"/>
            <a:lstStyle/>
            <a:p>
              <a:pPr marL="256164" indent="-148501">
                <a:buFont typeface="Arial" panose="020B0604020202020204" pitchFamily="34" charset="0"/>
                <a:buChar char="•"/>
                <a:tabLst>
                  <a:tab pos="248739" algn="l"/>
                </a:tabLst>
                <a:defRPr/>
              </a:pPr>
              <a:r>
                <a:rPr lang="fr-FR" sz="1100" kern="1200" dirty="0"/>
                <a:t>Pas d’identifiant ou de mot de passe nécessaires</a:t>
              </a:r>
            </a:p>
            <a:p>
              <a:pPr marL="256164" indent="-148501">
                <a:buFont typeface="Arial" panose="020B0604020202020204" pitchFamily="34" charset="0"/>
                <a:buChar char="•"/>
                <a:tabLst>
                  <a:tab pos="248739" algn="l"/>
                </a:tabLst>
                <a:defRPr/>
              </a:pPr>
              <a:endParaRPr lang="fr-FR" sz="500" kern="1200" dirty="0"/>
            </a:p>
            <a:p>
              <a:pPr marL="256164" indent="-148501">
                <a:buFont typeface="Arial" panose="020B0604020202020204" pitchFamily="34" charset="0"/>
                <a:buChar char="•"/>
                <a:tabLst>
                  <a:tab pos="248739" algn="l"/>
                </a:tabLst>
                <a:defRPr/>
              </a:pPr>
              <a:r>
                <a:rPr lang="fr-FR" sz="1100" kern="1200" dirty="0"/>
                <a:t>1</a:t>
              </a:r>
              <a:r>
                <a:rPr lang="fr-FR" sz="1100" kern="1200" baseline="30000" dirty="0"/>
                <a:t>ère</a:t>
              </a:r>
              <a:r>
                <a:rPr lang="fr-FR" sz="1100" kern="1200" dirty="0"/>
                <a:t> connexion : vous choisissez votre profil (CC PRO ou CC ENT)</a:t>
              </a:r>
            </a:p>
            <a:p>
              <a:pPr marL="256164" indent="-148501">
                <a:buFont typeface="Arial" panose="020B0604020202020204" pitchFamily="34" charset="0"/>
                <a:buChar char="•"/>
                <a:tabLst>
                  <a:tab pos="248739" algn="l"/>
                </a:tabLst>
                <a:defRPr/>
              </a:pPr>
              <a:endParaRPr lang="fr-FR" sz="500" kern="1200" dirty="0"/>
            </a:p>
            <a:p>
              <a:pPr marL="256164" indent="-148501">
                <a:buFont typeface="Arial" panose="020B0604020202020204" pitchFamily="34" charset="0"/>
                <a:buChar char="•"/>
                <a:tabLst>
                  <a:tab pos="248739" algn="l"/>
                </a:tabLst>
                <a:defRPr/>
              </a:pPr>
              <a:r>
                <a:rPr lang="fr-FR" sz="1100" kern="1200" dirty="0"/>
                <a:t>Connexions suivantes : rien à faire</a:t>
              </a:r>
              <a:endParaRPr lang="fr-FR" sz="1100" dirty="0"/>
            </a:p>
          </p:txBody>
        </p:sp>
      </p:grpSp>
      <p:sp>
        <p:nvSpPr>
          <p:cNvPr id="67" name="TextBox 14">
            <a:extLst>
              <a:ext uri="{FF2B5EF4-FFF2-40B4-BE49-F238E27FC236}">
                <a16:creationId xmlns:a16="http://schemas.microsoft.com/office/drawing/2014/main" id="{E641BD8D-73A1-4BB4-BA7C-36E2DDCDB2FE}"/>
              </a:ext>
            </a:extLst>
          </p:cNvPr>
          <p:cNvSpPr txBox="1"/>
          <p:nvPr/>
        </p:nvSpPr>
        <p:spPr>
          <a:xfrm>
            <a:off x="336226" y="1691605"/>
            <a:ext cx="5553108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702"/>
              </a:spcBef>
              <a:buClr>
                <a:srgbClr val="9176B4">
                  <a:lumMod val="60000"/>
                  <a:lumOff val="40000"/>
                </a:srgbClr>
              </a:buClr>
              <a:defRPr/>
            </a:pPr>
            <a:r>
              <a:rPr lang="fr-FR" sz="1403" b="1" kern="1200" cap="small" dirty="0">
                <a:solidFill>
                  <a:srgbClr val="66327A"/>
                </a:solidFill>
              </a:rPr>
              <a:t>Accéder et Se Connecter à </a:t>
            </a:r>
            <a:r>
              <a:rPr lang="fr-FR" sz="1403" b="1" kern="1200" cap="small" dirty="0" err="1">
                <a:solidFill>
                  <a:srgbClr val="66327A"/>
                </a:solidFill>
              </a:rPr>
              <a:t>MonExpert</a:t>
            </a:r>
            <a:endParaRPr lang="fr-FR" sz="1403" b="1" kern="1200" cap="small" dirty="0">
              <a:solidFill>
                <a:srgbClr val="66327A"/>
              </a:solidFill>
            </a:endParaRPr>
          </a:p>
        </p:txBody>
      </p:sp>
      <p:cxnSp>
        <p:nvCxnSpPr>
          <p:cNvPr id="69" name="Straight Connector 18">
            <a:extLst>
              <a:ext uri="{FF2B5EF4-FFF2-40B4-BE49-F238E27FC236}">
                <a16:creationId xmlns:a16="http://schemas.microsoft.com/office/drawing/2014/main" id="{E734D344-D6C3-4AE7-A005-C9EDB77A40E1}"/>
              </a:ext>
            </a:extLst>
          </p:cNvPr>
          <p:cNvCxnSpPr/>
          <p:nvPr/>
        </p:nvCxnSpPr>
        <p:spPr>
          <a:xfrm>
            <a:off x="237738" y="1965751"/>
            <a:ext cx="0" cy="2160000"/>
          </a:xfrm>
          <a:prstGeom prst="line">
            <a:avLst/>
          </a:prstGeom>
          <a:ln w="12700">
            <a:solidFill>
              <a:srgbClr val="6632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18">
            <a:extLst>
              <a:ext uri="{FF2B5EF4-FFF2-40B4-BE49-F238E27FC236}">
                <a16:creationId xmlns:a16="http://schemas.microsoft.com/office/drawing/2014/main" id="{D06E6208-6558-43A1-9E8F-A978A771FF96}"/>
              </a:ext>
            </a:extLst>
          </p:cNvPr>
          <p:cNvCxnSpPr>
            <a:cxnSpLocks/>
          </p:cNvCxnSpPr>
          <p:nvPr/>
        </p:nvCxnSpPr>
        <p:spPr>
          <a:xfrm flipH="1">
            <a:off x="237737" y="1964513"/>
            <a:ext cx="84188" cy="0"/>
          </a:xfrm>
          <a:prstGeom prst="line">
            <a:avLst/>
          </a:prstGeom>
          <a:ln w="12700">
            <a:solidFill>
              <a:srgbClr val="6632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14">
            <a:extLst>
              <a:ext uri="{FF2B5EF4-FFF2-40B4-BE49-F238E27FC236}">
                <a16:creationId xmlns:a16="http://schemas.microsoft.com/office/drawing/2014/main" id="{5BF4404E-3733-4388-B0DA-734B96CEDDFD}"/>
              </a:ext>
            </a:extLst>
          </p:cNvPr>
          <p:cNvSpPr txBox="1"/>
          <p:nvPr/>
        </p:nvSpPr>
        <p:spPr>
          <a:xfrm>
            <a:off x="335711" y="4295583"/>
            <a:ext cx="5553108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702"/>
              </a:spcBef>
              <a:buClr>
                <a:srgbClr val="9176B4">
                  <a:lumMod val="60000"/>
                  <a:lumOff val="40000"/>
                </a:srgbClr>
              </a:buClr>
              <a:defRPr/>
            </a:pPr>
            <a:r>
              <a:rPr lang="fr-FR" sz="1403" b="1" kern="1200" cap="small" dirty="0">
                <a:solidFill>
                  <a:srgbClr val="66327A"/>
                </a:solidFill>
              </a:rPr>
              <a:t>Transmettre un Contact Affacturage</a:t>
            </a:r>
          </a:p>
        </p:txBody>
      </p:sp>
      <p:cxnSp>
        <p:nvCxnSpPr>
          <p:cNvPr id="82" name="Straight Connector 18">
            <a:extLst>
              <a:ext uri="{FF2B5EF4-FFF2-40B4-BE49-F238E27FC236}">
                <a16:creationId xmlns:a16="http://schemas.microsoft.com/office/drawing/2014/main" id="{A1F8D7AF-6747-4AEE-8A4B-12D3B25A2E3C}"/>
              </a:ext>
            </a:extLst>
          </p:cNvPr>
          <p:cNvCxnSpPr/>
          <p:nvPr/>
        </p:nvCxnSpPr>
        <p:spPr>
          <a:xfrm>
            <a:off x="242863" y="4565643"/>
            <a:ext cx="0" cy="2520000"/>
          </a:xfrm>
          <a:prstGeom prst="line">
            <a:avLst/>
          </a:prstGeom>
          <a:ln w="12700">
            <a:solidFill>
              <a:srgbClr val="6632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18">
            <a:extLst>
              <a:ext uri="{FF2B5EF4-FFF2-40B4-BE49-F238E27FC236}">
                <a16:creationId xmlns:a16="http://schemas.microsoft.com/office/drawing/2014/main" id="{90231C1B-0C71-4BE3-AD64-471CD6340AA4}"/>
              </a:ext>
            </a:extLst>
          </p:cNvPr>
          <p:cNvCxnSpPr>
            <a:cxnSpLocks/>
          </p:cNvCxnSpPr>
          <p:nvPr/>
        </p:nvCxnSpPr>
        <p:spPr>
          <a:xfrm flipH="1">
            <a:off x="235767" y="4572237"/>
            <a:ext cx="84188" cy="0"/>
          </a:xfrm>
          <a:prstGeom prst="line">
            <a:avLst/>
          </a:prstGeom>
          <a:ln w="12700">
            <a:solidFill>
              <a:srgbClr val="6632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1511B85-E9E9-41A9-8D5B-CCF4F31A74D2}"/>
              </a:ext>
            </a:extLst>
          </p:cNvPr>
          <p:cNvGrpSpPr/>
          <p:nvPr/>
        </p:nvGrpSpPr>
        <p:grpSpPr>
          <a:xfrm>
            <a:off x="3939747" y="5756665"/>
            <a:ext cx="2469857" cy="873724"/>
            <a:chOff x="3258684" y="5596306"/>
            <a:chExt cx="2469859" cy="873724"/>
          </a:xfrm>
        </p:grpSpPr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3EFB20C2-0405-4DC7-A141-5CB9E5543945}"/>
                </a:ext>
              </a:extLst>
            </p:cNvPr>
            <p:cNvSpPr/>
            <p:nvPr/>
          </p:nvSpPr>
          <p:spPr>
            <a:xfrm>
              <a:off x="3258684" y="5596306"/>
              <a:ext cx="2440372" cy="844654"/>
            </a:xfrm>
            <a:prstGeom prst="rect">
              <a:avLst/>
            </a:prstGeom>
            <a:solidFill>
              <a:schemeClr val="bg1"/>
            </a:solidFill>
            <a:ln w="19050">
              <a:noFill/>
              <a:prstDash val="dash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24B72489-BF8B-4421-BECD-8BF955794547}"/>
                </a:ext>
              </a:extLst>
            </p:cNvPr>
            <p:cNvGrpSpPr/>
            <p:nvPr/>
          </p:nvGrpSpPr>
          <p:grpSpPr>
            <a:xfrm>
              <a:off x="3317366" y="5608256"/>
              <a:ext cx="2411177" cy="861774"/>
              <a:chOff x="707165" y="4498674"/>
              <a:chExt cx="2062120" cy="737018"/>
            </a:xfrm>
          </p:grpSpPr>
          <p:graphicFrame>
            <p:nvGraphicFramePr>
              <p:cNvPr id="90" name="Objet 89">
                <a:extLst>
                  <a:ext uri="{FF2B5EF4-FFF2-40B4-BE49-F238E27FC236}">
                    <a16:creationId xmlns:a16="http://schemas.microsoft.com/office/drawing/2014/main" id="{2B6B7A2B-3D28-4B9C-AFAC-C46BCA62ECC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88249311"/>
                  </p:ext>
                </p:extLst>
              </p:nvPr>
            </p:nvGraphicFramePr>
            <p:xfrm>
              <a:off x="707165" y="4555563"/>
              <a:ext cx="263858" cy="28250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214" name="Image" r:id="rId6" imgW="6450480" imgH="6907680" progId="Photoshop.Image.18">
                      <p:embed/>
                    </p:oleObj>
                  </mc:Choice>
                  <mc:Fallback>
                    <p:oleObj name="Image" r:id="rId6" imgW="6450480" imgH="6907680" progId="Photoshop.Image.18">
                      <p:embed/>
                      <p:pic>
                        <p:nvPicPr>
                          <p:cNvPr id="90" name="Objet 89">
                            <a:extLst>
                              <a:ext uri="{FF2B5EF4-FFF2-40B4-BE49-F238E27FC236}">
                                <a16:creationId xmlns:a16="http://schemas.microsoft.com/office/drawing/2014/main" id="{2B6B7A2B-3D28-4B9C-AFAC-C46BCA62ECC6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7"/>
                          <a:stretch>
                            <a:fillRect/>
                          </a:stretch>
                        </p:blipFill>
                        <p:spPr>
                          <a:xfrm>
                            <a:off x="707165" y="4555563"/>
                            <a:ext cx="263858" cy="28250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30240132-42D6-408C-B3E1-D7007428B371}"/>
                  </a:ext>
                </a:extLst>
              </p:cNvPr>
              <p:cNvSpPr/>
              <p:nvPr/>
            </p:nvSpPr>
            <p:spPr>
              <a:xfrm>
                <a:off x="958720" y="4498674"/>
                <a:ext cx="1810565" cy="7370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1000" dirty="0"/>
                  <a:t>Pour l’affacturage, pensez à utiliser la </a:t>
                </a:r>
                <a:r>
                  <a:rPr lang="fr-FR" sz="1000" b="1" dirty="0"/>
                  <a:t>zone de commentaires</a:t>
                </a:r>
                <a:r>
                  <a:rPr lang="fr-FR" sz="1000" dirty="0"/>
                  <a:t> et à transmettre les documents jugés utiles à l’Expert Factor pour analyser votre contact</a:t>
                </a:r>
              </a:p>
            </p:txBody>
          </p:sp>
        </p:grp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DEE5D1BA-27ED-4016-BB3D-9BB3B9F60E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26702" y="-36587"/>
            <a:ext cx="1930534" cy="77221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B81D34B6-18F7-4DF4-8E22-9E2BF828543A}"/>
              </a:ext>
            </a:extLst>
          </p:cNvPr>
          <p:cNvGrpSpPr/>
          <p:nvPr/>
        </p:nvGrpSpPr>
        <p:grpSpPr>
          <a:xfrm>
            <a:off x="343440" y="4783306"/>
            <a:ext cx="2013643" cy="662750"/>
            <a:chOff x="648831" y="3850165"/>
            <a:chExt cx="1722136" cy="566806"/>
          </a:xfrm>
        </p:grpSpPr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C5517893-3A5A-417D-BC12-847ABCD8DDE8}"/>
                </a:ext>
              </a:extLst>
            </p:cNvPr>
            <p:cNvGrpSpPr/>
            <p:nvPr/>
          </p:nvGrpSpPr>
          <p:grpSpPr>
            <a:xfrm>
              <a:off x="648831" y="3850165"/>
              <a:ext cx="1722136" cy="566806"/>
              <a:chOff x="608374" y="3671588"/>
              <a:chExt cx="1722136" cy="566806"/>
            </a:xfrm>
          </p:grpSpPr>
          <p:cxnSp>
            <p:nvCxnSpPr>
              <p:cNvPr id="99" name="Straight Connector 18">
                <a:extLst>
                  <a:ext uri="{FF2B5EF4-FFF2-40B4-BE49-F238E27FC236}">
                    <a16:creationId xmlns:a16="http://schemas.microsoft.com/office/drawing/2014/main" id="{5E480C39-BB02-4E05-A859-3EE8F38601C9}"/>
                  </a:ext>
                </a:extLst>
              </p:cNvPr>
              <p:cNvCxnSpPr/>
              <p:nvPr/>
            </p:nvCxnSpPr>
            <p:spPr>
              <a:xfrm>
                <a:off x="783619" y="3700646"/>
                <a:ext cx="0" cy="360000"/>
              </a:xfrm>
              <a:prstGeom prst="line">
                <a:avLst/>
              </a:prstGeom>
              <a:noFill/>
              <a:ln w="12700" cap="flat" cmpd="sng" algn="ctr">
                <a:solidFill>
                  <a:srgbClr val="B34A8C"/>
                </a:solidFill>
                <a:prstDash val="solid"/>
              </a:ln>
              <a:effectLst/>
            </p:spPr>
          </p:cxnSp>
          <p:sp>
            <p:nvSpPr>
              <p:cNvPr id="100" name="Content Placeholder 4">
                <a:extLst>
                  <a:ext uri="{FF2B5EF4-FFF2-40B4-BE49-F238E27FC236}">
                    <a16:creationId xmlns:a16="http://schemas.microsoft.com/office/drawing/2014/main" id="{361244E7-A4F5-42EA-AFEB-71AAF993210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71599" y="3671588"/>
                <a:ext cx="1264292" cy="566806"/>
              </a:xfrm>
              <a:prstGeom prst="rect">
                <a:avLst/>
              </a:prstGeom>
            </p:spPr>
            <p:txBody>
              <a:bodyPr vert="horz" lIns="106918" tIns="53459" rIns="106918" bIns="53459" rtlCol="0" anchor="t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355591" marR="0" lvl="0" indent="-355591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B24388"/>
                  </a:buClr>
                  <a:buFont typeface="Cambria Math" panose="02040503050406030204" pitchFamily="18" charset="0"/>
                  <a:buChar char="ʘ"/>
                  <a:defRPr sz="2667" b="0" i="0" u="none" strike="noStrike" cap="none">
                    <a:solidFill>
                      <a:srgbClr val="000000"/>
                    </a:solidFill>
                    <a:latin typeface="+mn-lt"/>
                    <a:ea typeface="Arial"/>
                    <a:cs typeface="Arial"/>
                    <a:sym typeface="Arial"/>
                  </a:defRPr>
                </a:lvl1pPr>
                <a:lvl2pPr marL="721766" marR="0" lvl="1" indent="-273044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Font typeface="Symbol" panose="05050102010706020507" pitchFamily="18" charset="2"/>
                  <a:buChar char="·"/>
                  <a:defRPr sz="2400" b="0" i="0" u="none" strike="noStrike" cap="none">
                    <a:solidFill>
                      <a:srgbClr val="000000"/>
                    </a:solidFill>
                    <a:latin typeface="+mn-lt"/>
                    <a:ea typeface="Arial"/>
                    <a:cs typeface="Arial"/>
                    <a:sym typeface="Arial"/>
                  </a:defRPr>
                </a:lvl2pPr>
                <a:lvl3pPr marL="1077357" marR="0" lvl="2" indent="-264577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EC624A"/>
                  </a:buClr>
                  <a:buFont typeface="Courier New" panose="02070309020205020404" pitchFamily="49" charset="0"/>
                  <a:buChar char="o"/>
                  <a:defRPr sz="2133" b="0" i="0" u="none" strike="noStrike" cap="none">
                    <a:solidFill>
                      <a:srgbClr val="000000"/>
                    </a:solidFill>
                    <a:latin typeface="+mn-lt"/>
                    <a:ea typeface="Arial"/>
                    <a:cs typeface="Arial"/>
                    <a:sym typeface="Arial"/>
                  </a:defRPr>
                </a:lvl3pPr>
                <a:lvl4pPr marL="1553594" marR="0" lvl="3" indent="-26246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Font typeface="Arial" panose="020B0604020202020204" pitchFamily="34" charset="0"/>
                  <a:buChar char="•"/>
                  <a:defRPr sz="1867" b="0" i="0" u="none" strike="noStrike" cap="none">
                    <a:solidFill>
                      <a:srgbClr val="000000"/>
                    </a:solidFill>
                    <a:latin typeface="+mn-lt"/>
                    <a:ea typeface="Arial"/>
                    <a:cs typeface="Arial"/>
                    <a:sym typeface="Arial"/>
                  </a:defRPr>
                </a:lvl4pPr>
                <a:lvl5pPr marR="0" lvl="4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867" b="0" i="0" u="none" strike="noStrike" cap="none">
                    <a:solidFill>
                      <a:srgbClr val="000000"/>
                    </a:solidFill>
                    <a:latin typeface="+mn-lt"/>
                    <a:ea typeface="Arial"/>
                    <a:cs typeface="Arial"/>
                    <a:sym typeface="Arial"/>
                  </a:defRPr>
                </a:lvl5pPr>
                <a:lvl6pPr marR="0" lvl="5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indent="0" algn="just">
                  <a:lnSpc>
                    <a:spcPct val="150000"/>
                  </a:lnSpc>
                  <a:buClr>
                    <a:srgbClr val="9176B4">
                      <a:lumMod val="60000"/>
                      <a:lumOff val="40000"/>
                    </a:srgbClr>
                  </a:buClr>
                  <a:buNone/>
                  <a:defRPr/>
                </a:pPr>
                <a:endParaRPr lang="fr-FR" sz="117" b="1" cap="small" dirty="0">
                  <a:solidFill>
                    <a:srgbClr val="581D74"/>
                  </a:solidFill>
                  <a:latin typeface="Arial" panose="020B0604020202020204"/>
                  <a:ea typeface="+mn-ea"/>
                </a:endParaRPr>
              </a:p>
              <a:p>
                <a:pPr marL="0" indent="0">
                  <a:buClrTx/>
                  <a:buNone/>
                  <a:defRPr/>
                </a:pPr>
                <a:r>
                  <a:rPr lang="fr-FR" sz="1100" kern="1200" dirty="0">
                    <a:latin typeface="Arial" panose="020B0604020202020204"/>
                  </a:rPr>
                  <a:t>Choix de la solution </a:t>
                </a:r>
                <a:br>
                  <a:rPr lang="fr-FR" sz="1100" kern="1200" dirty="0">
                    <a:latin typeface="Arial" panose="020B0604020202020204"/>
                  </a:rPr>
                </a:br>
                <a:r>
                  <a:rPr lang="fr-FR" sz="1100" kern="1200" dirty="0">
                    <a:latin typeface="Arial" panose="020B0604020202020204"/>
                  </a:rPr>
                  <a:t>(affacturage</a:t>
                </a:r>
                <a:br>
                  <a:rPr lang="fr-FR" sz="1100" kern="1200" dirty="0">
                    <a:latin typeface="Arial" panose="020B0604020202020204"/>
                  </a:rPr>
                </a:br>
                <a:r>
                  <a:rPr lang="fr-FR" sz="1100" kern="1200" dirty="0">
                    <a:latin typeface="Arial" panose="020B0604020202020204"/>
                  </a:rPr>
                  <a:t>/</a:t>
                </a:r>
                <a:r>
                  <a:rPr lang="fr-FR" sz="1100" kern="1200" dirty="0" err="1">
                    <a:latin typeface="Arial" panose="020B0604020202020204"/>
                  </a:rPr>
                  <a:t>FlashFactures</a:t>
                </a:r>
                <a:r>
                  <a:rPr lang="fr-FR" sz="1100" kern="1200" dirty="0">
                    <a:latin typeface="Arial" panose="020B0604020202020204"/>
                  </a:rPr>
                  <a:t>)</a:t>
                </a:r>
                <a:endParaRPr lang="fr-FR" sz="1050" dirty="0">
                  <a:latin typeface="Arial" panose="020B0604020202020204"/>
                </a:endParaRPr>
              </a:p>
            </p:txBody>
          </p:sp>
          <p:cxnSp>
            <p:nvCxnSpPr>
              <p:cNvPr id="101" name="Straight Connector 18">
                <a:extLst>
                  <a:ext uri="{FF2B5EF4-FFF2-40B4-BE49-F238E27FC236}">
                    <a16:creationId xmlns:a16="http://schemas.microsoft.com/office/drawing/2014/main" id="{CB0096EE-C94F-44B1-8E08-7E7E3C089B3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91089" y="4218055"/>
                <a:ext cx="1539421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B34A8C"/>
                </a:solidFill>
                <a:prstDash val="solid"/>
              </a:ln>
              <a:effectLst/>
            </p:spPr>
          </p:cxnSp>
          <p:sp>
            <p:nvSpPr>
              <p:cNvPr id="102" name="Ellipse 101">
                <a:extLst>
                  <a:ext uri="{FF2B5EF4-FFF2-40B4-BE49-F238E27FC236}">
                    <a16:creationId xmlns:a16="http://schemas.microsoft.com/office/drawing/2014/main" id="{9F6AA434-50D1-4F9A-BE9C-7E0146589EC9}"/>
                  </a:ext>
                </a:extLst>
              </p:cNvPr>
              <p:cNvSpPr/>
              <p:nvPr/>
            </p:nvSpPr>
            <p:spPr>
              <a:xfrm>
                <a:off x="608374" y="3869885"/>
                <a:ext cx="352968" cy="35296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B34A8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6918" tIns="53459" rIns="106918" bIns="5345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fr-FR" sz="2091"/>
              </a:p>
            </p:txBody>
          </p:sp>
        </p:grpSp>
        <p:sp>
          <p:nvSpPr>
            <p:cNvPr id="98" name="ZoneTexte 97">
              <a:extLst>
                <a:ext uri="{FF2B5EF4-FFF2-40B4-BE49-F238E27FC236}">
                  <a16:creationId xmlns:a16="http://schemas.microsoft.com/office/drawing/2014/main" id="{DD8E2F6C-1281-4269-B124-C0D58EA08052}"/>
                </a:ext>
              </a:extLst>
            </p:cNvPr>
            <p:cNvSpPr txBox="1"/>
            <p:nvPr/>
          </p:nvSpPr>
          <p:spPr>
            <a:xfrm>
              <a:off x="680065" y="4040262"/>
              <a:ext cx="286801" cy="356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105" b="1" cap="small" dirty="0">
                  <a:solidFill>
                    <a:srgbClr val="B34A8C"/>
                  </a:solidFill>
                  <a:ea typeface="+mn-ea"/>
                </a:rPr>
                <a:t>1</a:t>
              </a:r>
            </a:p>
          </p:txBody>
        </p:sp>
      </p:grpSp>
      <p:sp>
        <p:nvSpPr>
          <p:cNvPr id="119" name="Triangle isocèle 118">
            <a:extLst>
              <a:ext uri="{FF2B5EF4-FFF2-40B4-BE49-F238E27FC236}">
                <a16:creationId xmlns:a16="http://schemas.microsoft.com/office/drawing/2014/main" id="{E58FCB65-F608-454C-A5CD-62E80D756837}"/>
              </a:ext>
            </a:extLst>
          </p:cNvPr>
          <p:cNvSpPr/>
          <p:nvPr/>
        </p:nvSpPr>
        <p:spPr>
          <a:xfrm rot="10800000">
            <a:off x="9350865" y="5538522"/>
            <a:ext cx="478319" cy="144426"/>
          </a:xfrm>
          <a:prstGeom prst="triangle">
            <a:avLst/>
          </a:prstGeom>
          <a:solidFill>
            <a:srgbClr val="6632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6918" tIns="53459" rIns="106918" bIns="534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2091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06199BA-845F-42FA-ACD5-85CFE43D37ED}"/>
              </a:ext>
            </a:extLst>
          </p:cNvPr>
          <p:cNvGrpSpPr/>
          <p:nvPr/>
        </p:nvGrpSpPr>
        <p:grpSpPr>
          <a:xfrm>
            <a:off x="7355576" y="5724069"/>
            <a:ext cx="3096001" cy="882421"/>
            <a:chOff x="6334719" y="3750293"/>
            <a:chExt cx="2647804" cy="754673"/>
          </a:xfrm>
        </p:grpSpPr>
        <p:sp>
          <p:nvSpPr>
            <p:cNvPr id="126" name="Content Placeholder 4">
              <a:extLst>
                <a:ext uri="{FF2B5EF4-FFF2-40B4-BE49-F238E27FC236}">
                  <a16:creationId xmlns:a16="http://schemas.microsoft.com/office/drawing/2014/main" id="{E1B9F946-15C8-41BB-A35F-B97A1775D8BE}"/>
                </a:ext>
              </a:extLst>
            </p:cNvPr>
            <p:cNvSpPr txBox="1">
              <a:spLocks/>
            </p:cNvSpPr>
            <p:nvPr/>
          </p:nvSpPr>
          <p:spPr>
            <a:xfrm>
              <a:off x="6334880" y="3750293"/>
              <a:ext cx="2616655" cy="404230"/>
            </a:xfrm>
            <a:prstGeom prst="rect">
              <a:avLst/>
            </a:prstGeom>
          </p:spPr>
          <p:txBody>
            <a:bodyPr vert="horz" lIns="106918" tIns="53459" rIns="106918" bIns="53459" rtlCol="0" anchor="t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355591" marR="0" lvl="0" indent="-355591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24388"/>
                </a:buClr>
                <a:buFont typeface="Cambria Math" panose="02040503050406030204" pitchFamily="18" charset="0"/>
                <a:buChar char="ʘ"/>
                <a:defRPr sz="2667" b="0" i="0" u="none" strike="noStrike" cap="none">
                  <a:solidFill>
                    <a:srgbClr val="000000"/>
                  </a:solidFill>
                  <a:latin typeface="+mn-lt"/>
                  <a:ea typeface="Arial"/>
                  <a:cs typeface="Arial"/>
                  <a:sym typeface="Arial"/>
                </a:defRPr>
              </a:lvl1pPr>
              <a:lvl2pPr marL="721766" marR="0" lvl="1" indent="-273044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Font typeface="Symbol" panose="05050102010706020507" pitchFamily="18" charset="2"/>
                <a:buChar char="·"/>
                <a:defRPr sz="2400" b="0" i="0" u="none" strike="noStrike" cap="none">
                  <a:solidFill>
                    <a:srgbClr val="000000"/>
                  </a:solidFill>
                  <a:latin typeface="+mn-lt"/>
                  <a:ea typeface="Arial"/>
                  <a:cs typeface="Arial"/>
                  <a:sym typeface="Arial"/>
                </a:defRPr>
              </a:lvl2pPr>
              <a:lvl3pPr marL="1077357" marR="0" lvl="2" indent="-264577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C624A"/>
                </a:buClr>
                <a:buFont typeface="Courier New" panose="02070309020205020404" pitchFamily="49" charset="0"/>
                <a:buChar char="o"/>
                <a:defRPr sz="2133" b="0" i="0" u="none" strike="noStrike" cap="none">
                  <a:solidFill>
                    <a:srgbClr val="000000"/>
                  </a:solidFill>
                  <a:latin typeface="+mn-lt"/>
                  <a:ea typeface="Arial"/>
                  <a:cs typeface="Arial"/>
                  <a:sym typeface="Arial"/>
                </a:defRPr>
              </a:lvl3pPr>
              <a:lvl4pPr marL="1553594" marR="0" lvl="3" indent="-262460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Font typeface="Arial" panose="020B0604020202020204" pitchFamily="34" charset="0"/>
                <a:buChar char="•"/>
                <a:defRPr sz="1867" b="0" i="0" u="none" strike="noStrike" cap="none">
                  <a:solidFill>
                    <a:srgbClr val="000000"/>
                  </a:solidFill>
                  <a:latin typeface="+mn-lt"/>
                  <a:ea typeface="Arial"/>
                  <a:cs typeface="Arial"/>
                  <a:sym typeface="Arial"/>
                </a:defRPr>
              </a:lvl4pPr>
              <a:lvl5pPr marR="0" lvl="4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67" b="0" i="0" u="none" strike="noStrike" cap="none">
                  <a:solidFill>
                    <a:srgbClr val="000000"/>
                  </a:solidFill>
                  <a:latin typeface="+mn-lt"/>
                  <a:ea typeface="Arial"/>
                  <a:cs typeface="Arial"/>
                  <a:sym typeface="Arial"/>
                </a:defRPr>
              </a:lvl5pPr>
              <a:lvl6pPr marR="0" lvl="5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indent="0" algn="just">
                <a:lnSpc>
                  <a:spcPct val="150000"/>
                </a:lnSpc>
                <a:buClr>
                  <a:srgbClr val="9176B4">
                    <a:lumMod val="60000"/>
                    <a:lumOff val="40000"/>
                  </a:srgbClr>
                </a:buClr>
                <a:buNone/>
                <a:defRPr/>
              </a:pPr>
              <a:endParaRPr lang="fr-FR" sz="117" b="1" cap="small" dirty="0">
                <a:solidFill>
                  <a:srgbClr val="581D74"/>
                </a:solidFill>
                <a:latin typeface="Arial" panose="020B0604020202020204"/>
                <a:ea typeface="+mn-ea"/>
              </a:endParaRPr>
            </a:p>
            <a:p>
              <a:pPr marL="0" indent="0">
                <a:buClrTx/>
                <a:buNone/>
                <a:defRPr/>
              </a:pPr>
              <a:r>
                <a:rPr lang="fr-FR" sz="1100" b="1" kern="1200" dirty="0">
                  <a:latin typeface="Arial" panose="020B0604020202020204"/>
                </a:rPr>
                <a:t>Affacturage</a:t>
              </a:r>
              <a:r>
                <a:rPr lang="fr-FR" sz="1100" kern="1200" dirty="0">
                  <a:latin typeface="Arial" panose="020B0604020202020204"/>
                </a:rPr>
                <a:t> </a:t>
              </a:r>
              <a:r>
                <a:rPr lang="fr-FR" sz="1100" kern="1200" dirty="0">
                  <a:latin typeface="Arial" panose="020B0604020202020204"/>
                  <a:sym typeface="Wingdings" panose="05000000000000000000" pitchFamily="2" charset="2"/>
                </a:rPr>
                <a:t> </a:t>
              </a:r>
              <a:r>
                <a:rPr lang="fr-FR" sz="1100" kern="1200" dirty="0">
                  <a:latin typeface="Arial" panose="020B0604020202020204"/>
                </a:rPr>
                <a:t>Envoi du contact à votre interlocuteur Factor habituel pour traitement</a:t>
              </a:r>
              <a:br>
                <a:rPr lang="fr-FR" sz="1100" kern="1200" dirty="0">
                  <a:latin typeface="Arial" panose="020B0604020202020204"/>
                </a:rPr>
              </a:br>
              <a:endParaRPr lang="fr-FR" sz="500" kern="1200" dirty="0">
                <a:latin typeface="Arial" panose="020B0604020202020204"/>
              </a:endParaRPr>
            </a:p>
            <a:p>
              <a:pPr marL="0" indent="0">
                <a:buClrTx/>
                <a:buNone/>
                <a:defRPr/>
              </a:pPr>
              <a:r>
                <a:rPr lang="fr-FR" sz="1100" b="1" kern="1200" dirty="0" err="1">
                  <a:latin typeface="Arial" panose="020B0604020202020204"/>
                </a:rPr>
                <a:t>FlashFactures</a:t>
              </a:r>
              <a:r>
                <a:rPr lang="fr-FR" sz="1100" kern="1200" dirty="0">
                  <a:latin typeface="Arial" panose="020B0604020202020204"/>
                </a:rPr>
                <a:t> </a:t>
              </a:r>
              <a:r>
                <a:rPr lang="fr-FR" sz="1100" kern="1200" dirty="0">
                  <a:latin typeface="Arial" panose="020B0604020202020204"/>
                  <a:sym typeface="Wingdings" panose="05000000000000000000" pitchFamily="2" charset="2"/>
                </a:rPr>
                <a:t> envoi du mail d’enrôlement à votre client pour souscription</a:t>
              </a:r>
              <a:endParaRPr lang="fr-FR" sz="1050" dirty="0">
                <a:latin typeface="Arial" panose="020B0604020202020204"/>
              </a:endParaRPr>
            </a:p>
          </p:txBody>
        </p:sp>
        <p:cxnSp>
          <p:nvCxnSpPr>
            <p:cNvPr id="127" name="Straight Connector 18">
              <a:extLst>
                <a:ext uri="{FF2B5EF4-FFF2-40B4-BE49-F238E27FC236}">
                  <a16:creationId xmlns:a16="http://schemas.microsoft.com/office/drawing/2014/main" id="{6F93DDF9-2E2C-4635-97BF-52BD6004C7C2}"/>
                </a:ext>
              </a:extLst>
            </p:cNvPr>
            <p:cNvCxnSpPr/>
            <p:nvPr/>
          </p:nvCxnSpPr>
          <p:spPr>
            <a:xfrm>
              <a:off x="6334879" y="3796835"/>
              <a:ext cx="0" cy="708131"/>
            </a:xfrm>
            <a:prstGeom prst="line">
              <a:avLst/>
            </a:prstGeom>
            <a:noFill/>
            <a:ln w="12700" cap="flat" cmpd="sng" algn="ctr">
              <a:solidFill>
                <a:srgbClr val="EAB818"/>
              </a:solidFill>
              <a:prstDash val="solid"/>
            </a:ln>
            <a:effectLst/>
          </p:spPr>
        </p:cxnSp>
        <p:cxnSp>
          <p:nvCxnSpPr>
            <p:cNvPr id="136" name="Straight Connector 18">
              <a:extLst>
                <a:ext uri="{FF2B5EF4-FFF2-40B4-BE49-F238E27FC236}">
                  <a16:creationId xmlns:a16="http://schemas.microsoft.com/office/drawing/2014/main" id="{FB8E5BF8-4488-4A34-ACAD-4CC3316B45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34719" y="4500426"/>
              <a:ext cx="2647804" cy="0"/>
            </a:xfrm>
            <a:prstGeom prst="line">
              <a:avLst/>
            </a:prstGeom>
            <a:noFill/>
            <a:ln w="12700" cap="flat" cmpd="sng" algn="ctr">
              <a:solidFill>
                <a:srgbClr val="EAB818"/>
              </a:solidFill>
              <a:prstDash val="solid"/>
            </a:ln>
            <a:effectLst/>
          </p:spPr>
        </p:cxnSp>
      </p:grpSp>
      <p:sp>
        <p:nvSpPr>
          <p:cNvPr id="153" name="Rectangle 152">
            <a:extLst>
              <a:ext uri="{FF2B5EF4-FFF2-40B4-BE49-F238E27FC236}">
                <a16:creationId xmlns:a16="http://schemas.microsoft.com/office/drawing/2014/main" id="{087E575D-8226-437F-8F76-71F918AC2829}"/>
              </a:ext>
            </a:extLst>
          </p:cNvPr>
          <p:cNvSpPr/>
          <p:nvPr/>
        </p:nvSpPr>
        <p:spPr>
          <a:xfrm>
            <a:off x="-53652" y="7240413"/>
            <a:ext cx="10745465" cy="324000"/>
          </a:xfrm>
          <a:prstGeom prst="rect">
            <a:avLst/>
          </a:prstGeom>
          <a:solidFill>
            <a:srgbClr val="6632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6918" tIns="53459" rIns="106918" bIns="534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2091"/>
          </a:p>
        </p:txBody>
      </p:sp>
      <p:sp>
        <p:nvSpPr>
          <p:cNvPr id="151" name="ZoneTexte 150">
            <a:extLst>
              <a:ext uri="{FF2B5EF4-FFF2-40B4-BE49-F238E27FC236}">
                <a16:creationId xmlns:a16="http://schemas.microsoft.com/office/drawing/2014/main" id="{10361000-3E8F-43BF-B105-B9E229711F5B}"/>
              </a:ext>
            </a:extLst>
          </p:cNvPr>
          <p:cNvSpPr txBox="1"/>
          <p:nvPr/>
        </p:nvSpPr>
        <p:spPr>
          <a:xfrm>
            <a:off x="7838112" y="7283904"/>
            <a:ext cx="27751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>
                <a:solidFill>
                  <a:schemeClr val="bg1"/>
                </a:solidFill>
              </a:rPr>
              <a:t>DOCUMENT INTERNE, NE PAS DIFFUSER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36ADC20-5A8F-49C3-B94E-53104180CCC4}"/>
              </a:ext>
            </a:extLst>
          </p:cNvPr>
          <p:cNvGrpSpPr/>
          <p:nvPr/>
        </p:nvGrpSpPr>
        <p:grpSpPr>
          <a:xfrm>
            <a:off x="530895" y="6751499"/>
            <a:ext cx="9927579" cy="412714"/>
            <a:chOff x="530895" y="6703497"/>
            <a:chExt cx="9927579" cy="412714"/>
          </a:xfrm>
        </p:grpSpPr>
        <p:cxnSp>
          <p:nvCxnSpPr>
            <p:cNvPr id="71" name="Straight Connector 18">
              <a:extLst>
                <a:ext uri="{FF2B5EF4-FFF2-40B4-BE49-F238E27FC236}">
                  <a16:creationId xmlns:a16="http://schemas.microsoft.com/office/drawing/2014/main" id="{0DA56C2D-7606-4308-9BC8-6CE4349165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38474" y="6948189"/>
              <a:ext cx="1620000" cy="0"/>
            </a:xfrm>
            <a:prstGeom prst="line">
              <a:avLst/>
            </a:prstGeom>
            <a:noFill/>
            <a:ln w="22225" cap="flat" cmpd="sng" algn="ctr">
              <a:solidFill>
                <a:schemeClr val="bg1">
                  <a:lumMod val="50000"/>
                </a:schemeClr>
              </a:solidFill>
              <a:prstDash val="solid"/>
              <a:headEnd type="triangle"/>
              <a:tailEnd type="none"/>
            </a:ln>
            <a:effectLst/>
          </p:spPr>
        </p:cxnSp>
        <p:cxnSp>
          <p:nvCxnSpPr>
            <p:cNvPr id="70" name="Straight Connector 18">
              <a:extLst>
                <a:ext uri="{FF2B5EF4-FFF2-40B4-BE49-F238E27FC236}">
                  <a16:creationId xmlns:a16="http://schemas.microsoft.com/office/drawing/2014/main" id="{00BE02D2-76A9-43E4-A7DF-A00BFCDA09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0895" y="6948189"/>
              <a:ext cx="1620000" cy="0"/>
            </a:xfrm>
            <a:prstGeom prst="line">
              <a:avLst/>
            </a:prstGeom>
            <a:noFill/>
            <a:ln w="22225" cap="flat" cmpd="sng" algn="ctr">
              <a:solidFill>
                <a:schemeClr val="bg1">
                  <a:lumMod val="50000"/>
                </a:schemeClr>
              </a:solidFill>
              <a:prstDash val="solid"/>
              <a:headEnd type="none"/>
              <a:tailEnd type="triangle"/>
            </a:ln>
            <a:effectLst/>
          </p:spPr>
        </p:cxn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CF41B00A-158E-4113-843F-F66EE3EF92AD}"/>
                </a:ext>
              </a:extLst>
            </p:cNvPr>
            <p:cNvSpPr/>
            <p:nvPr/>
          </p:nvSpPr>
          <p:spPr>
            <a:xfrm>
              <a:off x="2081379" y="6703497"/>
              <a:ext cx="6803193" cy="412714"/>
            </a:xfrm>
            <a:prstGeom prst="rect">
              <a:avLst/>
            </a:prstGeom>
            <a:solidFill>
              <a:schemeClr val="bg1"/>
            </a:solidFill>
            <a:ln w="19050">
              <a:noFill/>
              <a:prstDash val="dash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F98717A7-93FC-4129-8B1B-F1A5280C92BD}"/>
                </a:ext>
              </a:extLst>
            </p:cNvPr>
            <p:cNvSpPr/>
            <p:nvPr/>
          </p:nvSpPr>
          <p:spPr>
            <a:xfrm>
              <a:off x="2441197" y="6825830"/>
              <a:ext cx="6440622" cy="245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fr-FR" sz="1000" dirty="0"/>
                <a:t>N’hésitez pas à contacter votre Expert Factor en complément de l’envoi du contact via MONEXPERT si besoin !</a:t>
              </a:r>
            </a:p>
          </p:txBody>
        </p:sp>
        <p:graphicFrame>
          <p:nvGraphicFramePr>
            <p:cNvPr id="68" name="Objet 67">
              <a:extLst>
                <a:ext uri="{FF2B5EF4-FFF2-40B4-BE49-F238E27FC236}">
                  <a16:creationId xmlns:a16="http://schemas.microsoft.com/office/drawing/2014/main" id="{6A576E55-3F8D-4A10-84C6-B4DF935F00A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07599065"/>
                </p:ext>
              </p:extLst>
            </p:nvPr>
          </p:nvGraphicFramePr>
          <p:xfrm>
            <a:off x="2174707" y="6751491"/>
            <a:ext cx="308521" cy="330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15" name="Image" r:id="rId6" imgW="6450480" imgH="6907680" progId="Photoshop.Image.18">
                    <p:embed/>
                  </p:oleObj>
                </mc:Choice>
                <mc:Fallback>
                  <p:oleObj name="Image" r:id="rId6" imgW="6450480" imgH="6907680" progId="Photoshop.Image.18">
                    <p:embed/>
                    <p:pic>
                      <p:nvPicPr>
                        <p:cNvPr id="90" name="Objet 89">
                          <a:extLst>
                            <a:ext uri="{FF2B5EF4-FFF2-40B4-BE49-F238E27FC236}">
                              <a16:creationId xmlns:a16="http://schemas.microsoft.com/office/drawing/2014/main" id="{2B6B7A2B-3D28-4B9C-AFAC-C46BCA62ECC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2174707" y="6751491"/>
                          <a:ext cx="308521" cy="33032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16710B1-2DAC-4352-9869-D015A6072687}"/>
              </a:ext>
            </a:extLst>
          </p:cNvPr>
          <p:cNvGrpSpPr/>
          <p:nvPr/>
        </p:nvGrpSpPr>
        <p:grpSpPr>
          <a:xfrm>
            <a:off x="4216885" y="4818603"/>
            <a:ext cx="1918375" cy="610601"/>
            <a:chOff x="3270690" y="4849425"/>
            <a:chExt cx="1918375" cy="610601"/>
          </a:xfrm>
        </p:grpSpPr>
        <p:cxnSp>
          <p:nvCxnSpPr>
            <p:cNvPr id="73" name="Straight Connector 18">
              <a:extLst>
                <a:ext uri="{FF2B5EF4-FFF2-40B4-BE49-F238E27FC236}">
                  <a16:creationId xmlns:a16="http://schemas.microsoft.com/office/drawing/2014/main" id="{B059F8FF-CE34-475B-AB72-793BA6302230}"/>
                </a:ext>
              </a:extLst>
            </p:cNvPr>
            <p:cNvCxnSpPr/>
            <p:nvPr/>
          </p:nvCxnSpPr>
          <p:spPr>
            <a:xfrm>
              <a:off x="3475599" y="4849425"/>
              <a:ext cx="0" cy="420937"/>
            </a:xfrm>
            <a:prstGeom prst="line">
              <a:avLst/>
            </a:prstGeom>
            <a:noFill/>
            <a:ln w="12700" cap="flat" cmpd="sng" algn="ctr">
              <a:solidFill>
                <a:srgbClr val="00A193"/>
              </a:solidFill>
              <a:prstDash val="solid"/>
            </a:ln>
            <a:effectLst/>
          </p:spPr>
        </p:cxnSp>
        <p:sp>
          <p:nvSpPr>
            <p:cNvPr id="74" name="Content Placeholder 4">
              <a:extLst>
                <a:ext uri="{FF2B5EF4-FFF2-40B4-BE49-F238E27FC236}">
                  <a16:creationId xmlns:a16="http://schemas.microsoft.com/office/drawing/2014/main" id="{0710A2E5-AB62-4EA8-86C6-445FAD55E60A}"/>
                </a:ext>
              </a:extLst>
            </p:cNvPr>
            <p:cNvSpPr txBox="1">
              <a:spLocks/>
            </p:cNvSpPr>
            <p:nvPr/>
          </p:nvSpPr>
          <p:spPr>
            <a:xfrm>
              <a:off x="3709387" y="4977425"/>
              <a:ext cx="1479678" cy="477969"/>
            </a:xfrm>
            <a:prstGeom prst="rect">
              <a:avLst/>
            </a:prstGeom>
          </p:spPr>
          <p:txBody>
            <a:bodyPr vert="horz" lIns="106918" tIns="53459" rIns="106918" bIns="53459" rtlCol="0" anchor="t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355591" marR="0" lvl="0" indent="-355591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24388"/>
                </a:buClr>
                <a:buFont typeface="Cambria Math" panose="02040503050406030204" pitchFamily="18" charset="0"/>
                <a:buChar char="ʘ"/>
                <a:defRPr sz="2667" b="0" i="0" u="none" strike="noStrike" cap="none">
                  <a:solidFill>
                    <a:srgbClr val="000000"/>
                  </a:solidFill>
                  <a:latin typeface="+mn-lt"/>
                  <a:ea typeface="Arial"/>
                  <a:cs typeface="Arial"/>
                  <a:sym typeface="Arial"/>
                </a:defRPr>
              </a:lvl1pPr>
              <a:lvl2pPr marL="721766" marR="0" lvl="1" indent="-273044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Font typeface="Symbol" panose="05050102010706020507" pitchFamily="18" charset="2"/>
                <a:buChar char="·"/>
                <a:defRPr sz="2400" b="0" i="0" u="none" strike="noStrike" cap="none">
                  <a:solidFill>
                    <a:srgbClr val="000000"/>
                  </a:solidFill>
                  <a:latin typeface="+mn-lt"/>
                  <a:ea typeface="Arial"/>
                  <a:cs typeface="Arial"/>
                  <a:sym typeface="Arial"/>
                </a:defRPr>
              </a:lvl2pPr>
              <a:lvl3pPr marL="1077357" marR="0" lvl="2" indent="-264577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C624A"/>
                </a:buClr>
                <a:buFont typeface="Courier New" panose="02070309020205020404" pitchFamily="49" charset="0"/>
                <a:buChar char="o"/>
                <a:defRPr sz="2133" b="0" i="0" u="none" strike="noStrike" cap="none">
                  <a:solidFill>
                    <a:srgbClr val="000000"/>
                  </a:solidFill>
                  <a:latin typeface="+mn-lt"/>
                  <a:ea typeface="Arial"/>
                  <a:cs typeface="Arial"/>
                  <a:sym typeface="Arial"/>
                </a:defRPr>
              </a:lvl3pPr>
              <a:lvl4pPr marL="1553594" marR="0" lvl="3" indent="-262460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Font typeface="Arial" panose="020B0604020202020204" pitchFamily="34" charset="0"/>
                <a:buChar char="•"/>
                <a:defRPr sz="1867" b="0" i="0" u="none" strike="noStrike" cap="none">
                  <a:solidFill>
                    <a:srgbClr val="000000"/>
                  </a:solidFill>
                  <a:latin typeface="+mn-lt"/>
                  <a:ea typeface="Arial"/>
                  <a:cs typeface="Arial"/>
                  <a:sym typeface="Arial"/>
                </a:defRPr>
              </a:lvl4pPr>
              <a:lvl5pPr marR="0" lvl="4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67" b="0" i="0" u="none" strike="noStrike" cap="none">
                  <a:solidFill>
                    <a:srgbClr val="000000"/>
                  </a:solidFill>
                  <a:latin typeface="+mn-lt"/>
                  <a:ea typeface="Arial"/>
                  <a:cs typeface="Arial"/>
                  <a:sym typeface="Arial"/>
                </a:defRPr>
              </a:lvl5pPr>
              <a:lvl6pPr marR="0" lvl="5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indent="0" algn="just">
                <a:lnSpc>
                  <a:spcPct val="150000"/>
                </a:lnSpc>
                <a:buClr>
                  <a:srgbClr val="9176B4">
                    <a:lumMod val="60000"/>
                    <a:lumOff val="40000"/>
                  </a:srgbClr>
                </a:buClr>
                <a:buNone/>
                <a:defRPr/>
              </a:pPr>
              <a:endParaRPr lang="fr-FR" sz="117" b="1" cap="small" dirty="0">
                <a:solidFill>
                  <a:srgbClr val="581D74"/>
                </a:solidFill>
                <a:latin typeface="Arial" panose="020B0604020202020204"/>
                <a:ea typeface="+mn-ea"/>
              </a:endParaRPr>
            </a:p>
            <a:p>
              <a:pPr marL="0" indent="0">
                <a:buClrTx/>
                <a:buNone/>
                <a:defRPr/>
              </a:pPr>
              <a:r>
                <a:rPr lang="fr-FR" sz="1100" kern="1200" dirty="0">
                  <a:latin typeface="Arial" panose="020B0604020202020204"/>
                </a:rPr>
                <a:t>Informations </a:t>
              </a:r>
              <a:br>
                <a:rPr lang="fr-FR" sz="1100" kern="1200" dirty="0">
                  <a:latin typeface="Arial" panose="020B0604020202020204"/>
                </a:rPr>
              </a:br>
              <a:r>
                <a:rPr lang="fr-FR" sz="1100" kern="1200" dirty="0">
                  <a:latin typeface="Arial" panose="020B0604020202020204"/>
                </a:rPr>
                <a:t>générales du client</a:t>
              </a:r>
              <a:endParaRPr lang="fr-FR" sz="1050" dirty="0">
                <a:latin typeface="Arial" panose="020B0604020202020204"/>
              </a:endParaRPr>
            </a:p>
          </p:txBody>
        </p:sp>
        <p:cxnSp>
          <p:nvCxnSpPr>
            <p:cNvPr id="75" name="Straight Connector 18">
              <a:extLst>
                <a:ext uri="{FF2B5EF4-FFF2-40B4-BE49-F238E27FC236}">
                  <a16:creationId xmlns:a16="http://schemas.microsoft.com/office/drawing/2014/main" id="{D50B113B-0B58-4FB8-9AC3-7BC665A21B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96545" y="5454416"/>
              <a:ext cx="1656000" cy="0"/>
            </a:xfrm>
            <a:prstGeom prst="line">
              <a:avLst/>
            </a:prstGeom>
            <a:noFill/>
            <a:ln w="12700" cap="flat" cmpd="sng" algn="ctr">
              <a:solidFill>
                <a:srgbClr val="00A193"/>
              </a:solidFill>
              <a:prstDash val="solid"/>
            </a:ln>
            <a:effectLst/>
          </p:spPr>
        </p:cxn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32DD97A0-0126-4521-AA26-4C669BA0AB21}"/>
                </a:ext>
              </a:extLst>
            </p:cNvPr>
            <p:cNvSpPr/>
            <p:nvPr/>
          </p:nvSpPr>
          <p:spPr>
            <a:xfrm>
              <a:off x="3270690" y="5047311"/>
              <a:ext cx="412715" cy="41271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A1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6918" tIns="53459" rIns="106918" bIns="5345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2091"/>
            </a:p>
          </p:txBody>
        </p:sp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811B4F26-ABA1-4170-BFE7-C325C6C26D98}"/>
                </a:ext>
              </a:extLst>
            </p:cNvPr>
            <p:cNvSpPr txBox="1"/>
            <p:nvPr/>
          </p:nvSpPr>
          <p:spPr>
            <a:xfrm>
              <a:off x="3307211" y="5037723"/>
              <a:ext cx="335348" cy="4162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105" b="1" cap="small" dirty="0">
                  <a:solidFill>
                    <a:srgbClr val="00A193"/>
                  </a:solidFill>
                  <a:ea typeface="+mn-ea"/>
                </a:rPr>
                <a:t>2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1EFFD24-9914-4C23-A253-7301A273514C}"/>
              </a:ext>
            </a:extLst>
          </p:cNvPr>
          <p:cNvGrpSpPr/>
          <p:nvPr/>
        </p:nvGrpSpPr>
        <p:grpSpPr>
          <a:xfrm>
            <a:off x="6274340" y="4788290"/>
            <a:ext cx="2121645" cy="640618"/>
            <a:chOff x="5940398" y="4848608"/>
            <a:chExt cx="2121645" cy="640618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0D1D447F-FFB8-4A9D-9E8F-36741EF9B246}"/>
                </a:ext>
              </a:extLst>
            </p:cNvPr>
            <p:cNvGrpSpPr/>
            <p:nvPr/>
          </p:nvGrpSpPr>
          <p:grpSpPr>
            <a:xfrm>
              <a:off x="5940398" y="4848608"/>
              <a:ext cx="2121645" cy="640618"/>
              <a:chOff x="2949552" y="3854445"/>
              <a:chExt cx="1814502" cy="547880"/>
            </a:xfrm>
          </p:grpSpPr>
          <p:sp>
            <p:nvSpPr>
              <p:cNvPr id="104" name="Content Placeholder 4">
                <a:extLst>
                  <a:ext uri="{FF2B5EF4-FFF2-40B4-BE49-F238E27FC236}">
                    <a16:creationId xmlns:a16="http://schemas.microsoft.com/office/drawing/2014/main" id="{20953A95-E685-4367-AA08-19A368B4C1B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12779" y="3854445"/>
                <a:ext cx="1355760" cy="404230"/>
              </a:xfrm>
              <a:prstGeom prst="rect">
                <a:avLst/>
              </a:prstGeom>
            </p:spPr>
            <p:txBody>
              <a:bodyPr vert="horz" lIns="106918" tIns="53459" rIns="106918" bIns="53459" rtlCol="0" anchor="t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355591" marR="0" lvl="0" indent="-355591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B24388"/>
                  </a:buClr>
                  <a:buFont typeface="Cambria Math" panose="02040503050406030204" pitchFamily="18" charset="0"/>
                  <a:buChar char="ʘ"/>
                  <a:defRPr sz="2667" b="0" i="0" u="none" strike="noStrike" cap="none">
                    <a:solidFill>
                      <a:srgbClr val="000000"/>
                    </a:solidFill>
                    <a:latin typeface="+mn-lt"/>
                    <a:ea typeface="Arial"/>
                    <a:cs typeface="Arial"/>
                    <a:sym typeface="Arial"/>
                  </a:defRPr>
                </a:lvl1pPr>
                <a:lvl2pPr marL="721766" marR="0" lvl="1" indent="-273044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Font typeface="Symbol" panose="05050102010706020507" pitchFamily="18" charset="2"/>
                  <a:buChar char="·"/>
                  <a:defRPr sz="2400" b="0" i="0" u="none" strike="noStrike" cap="none">
                    <a:solidFill>
                      <a:srgbClr val="000000"/>
                    </a:solidFill>
                    <a:latin typeface="+mn-lt"/>
                    <a:ea typeface="Arial"/>
                    <a:cs typeface="Arial"/>
                    <a:sym typeface="Arial"/>
                  </a:defRPr>
                </a:lvl2pPr>
                <a:lvl3pPr marL="1077357" marR="0" lvl="2" indent="-264577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EC624A"/>
                  </a:buClr>
                  <a:buFont typeface="Courier New" panose="02070309020205020404" pitchFamily="49" charset="0"/>
                  <a:buChar char="o"/>
                  <a:defRPr sz="2133" b="0" i="0" u="none" strike="noStrike" cap="none">
                    <a:solidFill>
                      <a:srgbClr val="000000"/>
                    </a:solidFill>
                    <a:latin typeface="+mn-lt"/>
                    <a:ea typeface="Arial"/>
                    <a:cs typeface="Arial"/>
                    <a:sym typeface="Arial"/>
                  </a:defRPr>
                </a:lvl3pPr>
                <a:lvl4pPr marL="1553594" marR="0" lvl="3" indent="-26246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Font typeface="Arial" panose="020B0604020202020204" pitchFamily="34" charset="0"/>
                  <a:buChar char="•"/>
                  <a:defRPr sz="1867" b="0" i="0" u="none" strike="noStrike" cap="none">
                    <a:solidFill>
                      <a:srgbClr val="000000"/>
                    </a:solidFill>
                    <a:latin typeface="+mn-lt"/>
                    <a:ea typeface="Arial"/>
                    <a:cs typeface="Arial"/>
                    <a:sym typeface="Arial"/>
                  </a:defRPr>
                </a:lvl4pPr>
                <a:lvl5pPr marR="0" lvl="4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867" b="0" i="0" u="none" strike="noStrike" cap="none">
                    <a:solidFill>
                      <a:srgbClr val="000000"/>
                    </a:solidFill>
                    <a:latin typeface="+mn-lt"/>
                    <a:ea typeface="Arial"/>
                    <a:cs typeface="Arial"/>
                    <a:sym typeface="Arial"/>
                  </a:defRPr>
                </a:lvl5pPr>
                <a:lvl6pPr marR="0" lvl="5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indent="0" algn="just">
                  <a:lnSpc>
                    <a:spcPct val="150000"/>
                  </a:lnSpc>
                  <a:buClr>
                    <a:srgbClr val="9176B4">
                      <a:lumMod val="60000"/>
                      <a:lumOff val="40000"/>
                    </a:srgbClr>
                  </a:buClr>
                  <a:buNone/>
                  <a:defRPr/>
                </a:pPr>
                <a:endParaRPr lang="fr-FR" sz="100" b="1" cap="small" dirty="0">
                  <a:solidFill>
                    <a:srgbClr val="581D74"/>
                  </a:solidFill>
                  <a:latin typeface="Arial" panose="020B0604020202020204"/>
                  <a:ea typeface="+mn-ea"/>
                </a:endParaRPr>
              </a:p>
              <a:p>
                <a:pPr marL="0" indent="0">
                  <a:buClrTx/>
                  <a:buNone/>
                  <a:defRPr/>
                </a:pPr>
                <a:r>
                  <a:rPr lang="fr-FR" sz="1100" kern="1200" dirty="0">
                    <a:latin typeface="Arial" panose="020B0604020202020204"/>
                  </a:rPr>
                  <a:t>Coordonnées de la</a:t>
                </a:r>
                <a:br>
                  <a:rPr lang="fr-FR" sz="1100" kern="1200" dirty="0">
                    <a:latin typeface="Arial" panose="020B0604020202020204"/>
                  </a:rPr>
                </a:br>
                <a:r>
                  <a:rPr lang="fr-FR" sz="1100" kern="1200" dirty="0">
                    <a:latin typeface="Arial" panose="020B0604020202020204"/>
                  </a:rPr>
                  <a:t>personne à contacter/</a:t>
                </a:r>
                <a:br>
                  <a:rPr lang="fr-FR" sz="1100" kern="1200" dirty="0">
                    <a:latin typeface="Arial" panose="020B0604020202020204"/>
                  </a:rPr>
                </a:br>
                <a:r>
                  <a:rPr lang="fr-FR" sz="1100" kern="1200" dirty="0">
                    <a:latin typeface="Arial" panose="020B0604020202020204"/>
                  </a:rPr>
                  <a:t>du Représentant légal</a:t>
                </a:r>
                <a:endParaRPr lang="fr-FR" sz="1050" dirty="0">
                  <a:latin typeface="Arial" panose="020B0604020202020204"/>
                </a:endParaRPr>
              </a:p>
            </p:txBody>
          </p:sp>
          <p:cxnSp>
            <p:nvCxnSpPr>
              <p:cNvPr id="105" name="Straight Connector 18">
                <a:extLst>
                  <a:ext uri="{FF2B5EF4-FFF2-40B4-BE49-F238E27FC236}">
                    <a16:creationId xmlns:a16="http://schemas.microsoft.com/office/drawing/2014/main" id="{E94082F5-0599-4CC9-BCA2-9CF9A9561523}"/>
                  </a:ext>
                </a:extLst>
              </p:cNvPr>
              <p:cNvCxnSpPr/>
              <p:nvPr/>
            </p:nvCxnSpPr>
            <p:spPr>
              <a:xfrm>
                <a:off x="3124797" y="3880360"/>
                <a:ext cx="0" cy="360000"/>
              </a:xfrm>
              <a:prstGeom prst="line">
                <a:avLst/>
              </a:prstGeom>
              <a:noFill/>
              <a:ln w="12700" cap="flat" cmpd="sng" algn="ctr">
                <a:solidFill>
                  <a:srgbClr val="9176B4"/>
                </a:solidFill>
                <a:prstDash val="solid"/>
              </a:ln>
              <a:effectLst/>
            </p:spPr>
          </p:cxnSp>
          <p:cxnSp>
            <p:nvCxnSpPr>
              <p:cNvPr id="107" name="Straight Connector 18">
                <a:extLst>
                  <a:ext uri="{FF2B5EF4-FFF2-40B4-BE49-F238E27FC236}">
                    <a16:creationId xmlns:a16="http://schemas.microsoft.com/office/drawing/2014/main" id="{4E007305-ECCD-42C1-B803-B39E04242C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32268" y="4402325"/>
                <a:ext cx="1631786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9176B4"/>
                </a:solidFill>
                <a:prstDash val="solid"/>
              </a:ln>
              <a:effectLst/>
            </p:spPr>
          </p:cxnSp>
          <p:sp>
            <p:nvSpPr>
              <p:cNvPr id="108" name="Ellipse 107">
                <a:extLst>
                  <a:ext uri="{FF2B5EF4-FFF2-40B4-BE49-F238E27FC236}">
                    <a16:creationId xmlns:a16="http://schemas.microsoft.com/office/drawing/2014/main" id="{A92EFC5F-3350-44CF-93C1-27D1347E1154}"/>
                  </a:ext>
                </a:extLst>
              </p:cNvPr>
              <p:cNvSpPr/>
              <p:nvPr/>
            </p:nvSpPr>
            <p:spPr>
              <a:xfrm>
                <a:off x="2949552" y="4049206"/>
                <a:ext cx="352968" cy="35296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9176B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6918" tIns="53459" rIns="106918" bIns="5345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fr-FR" sz="2091"/>
              </a:p>
            </p:txBody>
          </p:sp>
        </p:grp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F49FE8D5-6893-4A06-90CD-81AB138E58D8}"/>
                </a:ext>
              </a:extLst>
            </p:cNvPr>
            <p:cNvSpPr txBox="1"/>
            <p:nvPr/>
          </p:nvSpPr>
          <p:spPr>
            <a:xfrm>
              <a:off x="5976918" y="5072919"/>
              <a:ext cx="335348" cy="4162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105" b="1" cap="small" dirty="0">
                  <a:solidFill>
                    <a:srgbClr val="9176B4"/>
                  </a:solidFill>
                  <a:ea typeface="+mn-ea"/>
                </a:rPr>
                <a:t>3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7AB79A2-FFF8-41A5-8A0D-4961BB162A8D}"/>
              </a:ext>
            </a:extLst>
          </p:cNvPr>
          <p:cNvGrpSpPr/>
          <p:nvPr/>
        </p:nvGrpSpPr>
        <p:grpSpPr>
          <a:xfrm>
            <a:off x="8535064" y="4783146"/>
            <a:ext cx="1932119" cy="644992"/>
            <a:chOff x="8461640" y="4843464"/>
            <a:chExt cx="1932119" cy="64499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3476FFA-C587-4552-BE88-989D744AF6D4}"/>
                </a:ext>
              </a:extLst>
            </p:cNvPr>
            <p:cNvGrpSpPr/>
            <p:nvPr/>
          </p:nvGrpSpPr>
          <p:grpSpPr>
            <a:xfrm>
              <a:off x="8461640" y="4843464"/>
              <a:ext cx="1932119" cy="644868"/>
              <a:chOff x="4927454" y="3850028"/>
              <a:chExt cx="1652414" cy="551512"/>
            </a:xfrm>
          </p:grpSpPr>
          <p:sp>
            <p:nvSpPr>
              <p:cNvPr id="112" name="Content Placeholder 4">
                <a:extLst>
                  <a:ext uri="{FF2B5EF4-FFF2-40B4-BE49-F238E27FC236}">
                    <a16:creationId xmlns:a16="http://schemas.microsoft.com/office/drawing/2014/main" id="{C5EE8F1D-319D-4E46-A197-EA6F5AFBD89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282534" y="3850028"/>
                <a:ext cx="1221120" cy="409074"/>
              </a:xfrm>
              <a:prstGeom prst="rect">
                <a:avLst/>
              </a:prstGeom>
            </p:spPr>
            <p:txBody>
              <a:bodyPr vert="horz" lIns="106918" tIns="53459" rIns="106918" bIns="53459" rtlCol="0" anchor="t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355591" marR="0" lvl="0" indent="-355591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B24388"/>
                  </a:buClr>
                  <a:buFont typeface="Cambria Math" panose="02040503050406030204" pitchFamily="18" charset="0"/>
                  <a:buChar char="ʘ"/>
                  <a:defRPr sz="2667" b="0" i="0" u="none" strike="noStrike" cap="none">
                    <a:solidFill>
                      <a:srgbClr val="000000"/>
                    </a:solidFill>
                    <a:latin typeface="+mn-lt"/>
                    <a:ea typeface="Arial"/>
                    <a:cs typeface="Arial"/>
                    <a:sym typeface="Arial"/>
                  </a:defRPr>
                </a:lvl1pPr>
                <a:lvl2pPr marL="721766" marR="0" lvl="1" indent="-273044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Font typeface="Symbol" panose="05050102010706020507" pitchFamily="18" charset="2"/>
                  <a:buChar char="·"/>
                  <a:defRPr sz="2400" b="0" i="0" u="none" strike="noStrike" cap="none">
                    <a:solidFill>
                      <a:srgbClr val="000000"/>
                    </a:solidFill>
                    <a:latin typeface="+mn-lt"/>
                    <a:ea typeface="Arial"/>
                    <a:cs typeface="Arial"/>
                    <a:sym typeface="Arial"/>
                  </a:defRPr>
                </a:lvl2pPr>
                <a:lvl3pPr marL="1077357" marR="0" lvl="2" indent="-264577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EC624A"/>
                  </a:buClr>
                  <a:buFont typeface="Courier New" panose="02070309020205020404" pitchFamily="49" charset="0"/>
                  <a:buChar char="o"/>
                  <a:defRPr sz="2133" b="0" i="0" u="none" strike="noStrike" cap="none">
                    <a:solidFill>
                      <a:srgbClr val="000000"/>
                    </a:solidFill>
                    <a:latin typeface="+mn-lt"/>
                    <a:ea typeface="Arial"/>
                    <a:cs typeface="Arial"/>
                    <a:sym typeface="Arial"/>
                  </a:defRPr>
                </a:lvl3pPr>
                <a:lvl4pPr marL="1553594" marR="0" lvl="3" indent="-26246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Font typeface="Arial" panose="020B0604020202020204" pitchFamily="34" charset="0"/>
                  <a:buChar char="•"/>
                  <a:defRPr sz="1867" b="0" i="0" u="none" strike="noStrike" cap="none">
                    <a:solidFill>
                      <a:srgbClr val="000000"/>
                    </a:solidFill>
                    <a:latin typeface="+mn-lt"/>
                    <a:ea typeface="Arial"/>
                    <a:cs typeface="Arial"/>
                    <a:sym typeface="Arial"/>
                  </a:defRPr>
                </a:lvl4pPr>
                <a:lvl5pPr marR="0" lvl="4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867" b="0" i="0" u="none" strike="noStrike" cap="none">
                    <a:solidFill>
                      <a:srgbClr val="000000"/>
                    </a:solidFill>
                    <a:latin typeface="+mn-lt"/>
                    <a:ea typeface="Arial"/>
                    <a:cs typeface="Arial"/>
                    <a:sym typeface="Arial"/>
                  </a:defRPr>
                </a:lvl5pPr>
                <a:lvl6pPr marR="0" lvl="5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indent="0" algn="just">
                  <a:lnSpc>
                    <a:spcPct val="150000"/>
                  </a:lnSpc>
                  <a:buClr>
                    <a:srgbClr val="9176B4">
                      <a:lumMod val="60000"/>
                      <a:lumOff val="40000"/>
                    </a:srgbClr>
                  </a:buClr>
                  <a:buNone/>
                  <a:defRPr/>
                </a:pPr>
                <a:endParaRPr lang="fr-FR" sz="117" b="1" cap="small" dirty="0">
                  <a:solidFill>
                    <a:srgbClr val="581D74"/>
                  </a:solidFill>
                  <a:latin typeface="Arial" panose="020B0604020202020204"/>
                  <a:ea typeface="+mn-ea"/>
                </a:endParaRPr>
              </a:p>
              <a:p>
                <a:pPr marL="0" indent="0">
                  <a:buClrTx/>
                  <a:buNone/>
                  <a:defRPr/>
                </a:pPr>
                <a:r>
                  <a:rPr lang="fr-FR" sz="1100" kern="1200" dirty="0">
                    <a:latin typeface="Arial" panose="020B0604020202020204"/>
                  </a:rPr>
                  <a:t>Agence du client et Contact Conseiller/ Chargé d’Affaires </a:t>
                </a:r>
                <a:endParaRPr lang="fr-FR" sz="1050" dirty="0">
                  <a:latin typeface="Arial" panose="020B0604020202020204"/>
                </a:endParaRPr>
              </a:p>
            </p:txBody>
          </p:sp>
          <p:cxnSp>
            <p:nvCxnSpPr>
              <p:cNvPr id="113" name="Straight Connector 18">
                <a:extLst>
                  <a:ext uri="{FF2B5EF4-FFF2-40B4-BE49-F238E27FC236}">
                    <a16:creationId xmlns:a16="http://schemas.microsoft.com/office/drawing/2014/main" id="{426FD643-5E7D-4B59-BBD0-C3181C3AF57D}"/>
                  </a:ext>
                </a:extLst>
              </p:cNvPr>
              <p:cNvCxnSpPr/>
              <p:nvPr/>
            </p:nvCxnSpPr>
            <p:spPr>
              <a:xfrm>
                <a:off x="5094553" y="3880400"/>
                <a:ext cx="0" cy="360000"/>
              </a:xfrm>
              <a:prstGeom prst="line">
                <a:avLst/>
              </a:prstGeom>
              <a:noFill/>
              <a:ln w="12700" cap="flat" cmpd="sng" algn="ctr">
                <a:solidFill>
                  <a:srgbClr val="DB4B4B"/>
                </a:solidFill>
                <a:prstDash val="solid"/>
              </a:ln>
              <a:effectLst/>
            </p:spPr>
          </p:cxnSp>
          <p:cxnSp>
            <p:nvCxnSpPr>
              <p:cNvPr id="114" name="Straight Connector 18">
                <a:extLst>
                  <a:ext uri="{FF2B5EF4-FFF2-40B4-BE49-F238E27FC236}">
                    <a16:creationId xmlns:a16="http://schemas.microsoft.com/office/drawing/2014/main" id="{25539C69-D24A-455D-94E6-080C55B0682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102024" y="4400302"/>
                <a:ext cx="1477844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DB4B4B"/>
                </a:solidFill>
                <a:prstDash val="solid"/>
              </a:ln>
              <a:effectLst/>
            </p:spPr>
          </p:cxnSp>
          <p:sp>
            <p:nvSpPr>
              <p:cNvPr id="115" name="Ellipse 114">
                <a:extLst>
                  <a:ext uri="{FF2B5EF4-FFF2-40B4-BE49-F238E27FC236}">
                    <a16:creationId xmlns:a16="http://schemas.microsoft.com/office/drawing/2014/main" id="{89912167-7C36-4344-AD10-DFDB8CD69A2A}"/>
                  </a:ext>
                </a:extLst>
              </p:cNvPr>
              <p:cNvSpPr/>
              <p:nvPr/>
            </p:nvSpPr>
            <p:spPr>
              <a:xfrm>
                <a:off x="4927454" y="4048572"/>
                <a:ext cx="352968" cy="35296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DB4B4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6918" tIns="53459" rIns="106918" bIns="5345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fr-FR" sz="2091"/>
              </a:p>
            </p:txBody>
          </p:sp>
        </p:grp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EEC3BD9C-DB73-48EC-8DA0-3E654B78148E}"/>
                </a:ext>
              </a:extLst>
            </p:cNvPr>
            <p:cNvSpPr txBox="1"/>
            <p:nvPr/>
          </p:nvSpPr>
          <p:spPr>
            <a:xfrm>
              <a:off x="8498162" y="5072188"/>
              <a:ext cx="335348" cy="4162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105" b="1" cap="small" dirty="0">
                  <a:solidFill>
                    <a:srgbClr val="DB4B4B"/>
                  </a:solidFill>
                  <a:ea typeface="+mn-ea"/>
                </a:rPr>
                <a:t>4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F0885A9-CDEC-4742-A607-9F431A79730D}"/>
              </a:ext>
            </a:extLst>
          </p:cNvPr>
          <p:cNvGrpSpPr/>
          <p:nvPr/>
        </p:nvGrpSpPr>
        <p:grpSpPr>
          <a:xfrm>
            <a:off x="2496163" y="4783441"/>
            <a:ext cx="1624958" cy="662750"/>
            <a:chOff x="2540510" y="4814263"/>
            <a:chExt cx="1624958" cy="662750"/>
          </a:xfrm>
        </p:grpSpPr>
        <p:grpSp>
          <p:nvGrpSpPr>
            <p:cNvPr id="80" name="Groupe 79">
              <a:extLst>
                <a:ext uri="{FF2B5EF4-FFF2-40B4-BE49-F238E27FC236}">
                  <a16:creationId xmlns:a16="http://schemas.microsoft.com/office/drawing/2014/main" id="{3B35D005-C1C4-460F-918A-076EE64CA6FB}"/>
                </a:ext>
              </a:extLst>
            </p:cNvPr>
            <p:cNvGrpSpPr/>
            <p:nvPr/>
          </p:nvGrpSpPr>
          <p:grpSpPr>
            <a:xfrm>
              <a:off x="2540510" y="4814263"/>
              <a:ext cx="1624958" cy="662750"/>
              <a:chOff x="608374" y="3680375"/>
              <a:chExt cx="1389719" cy="566806"/>
            </a:xfrm>
          </p:grpSpPr>
          <p:cxnSp>
            <p:nvCxnSpPr>
              <p:cNvPr id="83" name="Straight Connector 18">
                <a:extLst>
                  <a:ext uri="{FF2B5EF4-FFF2-40B4-BE49-F238E27FC236}">
                    <a16:creationId xmlns:a16="http://schemas.microsoft.com/office/drawing/2014/main" id="{01D08C9D-9AEC-4605-93CF-5BBDE2EC46CD}"/>
                  </a:ext>
                </a:extLst>
              </p:cNvPr>
              <p:cNvCxnSpPr/>
              <p:nvPr/>
            </p:nvCxnSpPr>
            <p:spPr>
              <a:xfrm>
                <a:off x="783619" y="3700646"/>
                <a:ext cx="0" cy="36000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</p:cxnSp>
          <p:sp>
            <p:nvSpPr>
              <p:cNvPr id="85" name="Content Placeholder 4">
                <a:extLst>
                  <a:ext uri="{FF2B5EF4-FFF2-40B4-BE49-F238E27FC236}">
                    <a16:creationId xmlns:a16="http://schemas.microsoft.com/office/drawing/2014/main" id="{CF285DD0-F1DB-4870-AD38-90385E71AE3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71599" y="3680375"/>
                <a:ext cx="1026494" cy="566806"/>
              </a:xfrm>
              <a:prstGeom prst="rect">
                <a:avLst/>
              </a:prstGeom>
            </p:spPr>
            <p:txBody>
              <a:bodyPr vert="horz" lIns="106918" tIns="53459" rIns="106918" bIns="53459" rtlCol="0" anchor="t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355591" marR="0" lvl="0" indent="-355591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B24388"/>
                  </a:buClr>
                  <a:buFont typeface="Cambria Math" panose="02040503050406030204" pitchFamily="18" charset="0"/>
                  <a:buChar char="ʘ"/>
                  <a:defRPr sz="2667" b="0" i="0" u="none" strike="noStrike" cap="none">
                    <a:solidFill>
                      <a:srgbClr val="000000"/>
                    </a:solidFill>
                    <a:latin typeface="+mn-lt"/>
                    <a:ea typeface="Arial"/>
                    <a:cs typeface="Arial"/>
                    <a:sym typeface="Arial"/>
                  </a:defRPr>
                </a:lvl1pPr>
                <a:lvl2pPr marL="721766" marR="0" lvl="1" indent="-273044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Font typeface="Symbol" panose="05050102010706020507" pitchFamily="18" charset="2"/>
                  <a:buChar char="·"/>
                  <a:defRPr sz="2400" b="0" i="0" u="none" strike="noStrike" cap="none">
                    <a:solidFill>
                      <a:srgbClr val="000000"/>
                    </a:solidFill>
                    <a:latin typeface="+mn-lt"/>
                    <a:ea typeface="Arial"/>
                    <a:cs typeface="Arial"/>
                    <a:sym typeface="Arial"/>
                  </a:defRPr>
                </a:lvl2pPr>
                <a:lvl3pPr marL="1077357" marR="0" lvl="2" indent="-264577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EC624A"/>
                  </a:buClr>
                  <a:buFont typeface="Courier New" panose="02070309020205020404" pitchFamily="49" charset="0"/>
                  <a:buChar char="o"/>
                  <a:defRPr sz="2133" b="0" i="0" u="none" strike="noStrike" cap="none">
                    <a:solidFill>
                      <a:srgbClr val="000000"/>
                    </a:solidFill>
                    <a:latin typeface="+mn-lt"/>
                    <a:ea typeface="Arial"/>
                    <a:cs typeface="Arial"/>
                    <a:sym typeface="Arial"/>
                  </a:defRPr>
                </a:lvl3pPr>
                <a:lvl4pPr marL="1553594" marR="0" lvl="3" indent="-26246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Font typeface="Arial" panose="020B0604020202020204" pitchFamily="34" charset="0"/>
                  <a:buChar char="•"/>
                  <a:defRPr sz="1867" b="0" i="0" u="none" strike="noStrike" cap="none">
                    <a:solidFill>
                      <a:srgbClr val="000000"/>
                    </a:solidFill>
                    <a:latin typeface="+mn-lt"/>
                    <a:ea typeface="Arial"/>
                    <a:cs typeface="Arial"/>
                    <a:sym typeface="Arial"/>
                  </a:defRPr>
                </a:lvl4pPr>
                <a:lvl5pPr marR="0" lvl="4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867" b="0" i="0" u="none" strike="noStrike" cap="none">
                    <a:solidFill>
                      <a:srgbClr val="000000"/>
                    </a:solidFill>
                    <a:latin typeface="+mn-lt"/>
                    <a:ea typeface="Arial"/>
                    <a:cs typeface="Arial"/>
                    <a:sym typeface="Arial"/>
                  </a:defRPr>
                </a:lvl5pPr>
                <a:lvl6pPr marR="0" lvl="5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indent="0" algn="just">
                  <a:lnSpc>
                    <a:spcPct val="150000"/>
                  </a:lnSpc>
                  <a:buClr>
                    <a:srgbClr val="9176B4">
                      <a:lumMod val="60000"/>
                      <a:lumOff val="40000"/>
                    </a:srgbClr>
                  </a:buClr>
                  <a:buNone/>
                  <a:defRPr/>
                </a:pPr>
                <a:endParaRPr lang="fr-FR" sz="117" b="1" cap="small" dirty="0">
                  <a:solidFill>
                    <a:srgbClr val="581D74"/>
                  </a:solidFill>
                  <a:latin typeface="Arial" panose="020B0604020202020204"/>
                  <a:ea typeface="+mn-ea"/>
                </a:endParaRPr>
              </a:p>
              <a:p>
                <a:pPr marL="0" indent="0">
                  <a:buClrTx/>
                  <a:buNone/>
                  <a:defRPr/>
                </a:pPr>
                <a:r>
                  <a:rPr lang="fr-FR" sz="1100" kern="1200" dirty="0" err="1">
                    <a:latin typeface="Arial" panose="020B0604020202020204"/>
                  </a:rPr>
                  <a:t>FlashFactures</a:t>
                </a:r>
                <a:r>
                  <a:rPr lang="fr-FR" sz="1100" kern="1200" dirty="0">
                    <a:latin typeface="Arial" panose="020B0604020202020204"/>
                  </a:rPr>
                  <a:t> :</a:t>
                </a:r>
                <a:br>
                  <a:rPr lang="fr-FR" sz="1100" kern="1200" dirty="0">
                    <a:latin typeface="Arial" panose="020B0604020202020204"/>
                  </a:rPr>
                </a:br>
                <a:r>
                  <a:rPr lang="fr-FR" sz="1100" kern="1200" dirty="0">
                    <a:latin typeface="Arial" panose="020B0604020202020204"/>
                  </a:rPr>
                  <a:t>test éligibilité </a:t>
                </a:r>
                <a:br>
                  <a:rPr lang="fr-FR" sz="1100" kern="1200" dirty="0">
                    <a:latin typeface="Arial" panose="020B0604020202020204"/>
                  </a:rPr>
                </a:br>
                <a:r>
                  <a:rPr lang="fr-FR" sz="1100" kern="1200" dirty="0">
                    <a:latin typeface="Arial" panose="020B0604020202020204"/>
                  </a:rPr>
                  <a:t>client</a:t>
                </a:r>
                <a:endParaRPr lang="fr-FR" sz="1050" dirty="0">
                  <a:latin typeface="Arial" panose="020B0604020202020204"/>
                </a:endParaRPr>
              </a:p>
            </p:txBody>
          </p:sp>
          <p:cxnSp>
            <p:nvCxnSpPr>
              <p:cNvPr id="86" name="Straight Connector 18">
                <a:extLst>
                  <a:ext uri="{FF2B5EF4-FFF2-40B4-BE49-F238E27FC236}">
                    <a16:creationId xmlns:a16="http://schemas.microsoft.com/office/drawing/2014/main" id="{9B902273-AB40-4999-8458-E024941148C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91088" y="4218055"/>
                <a:ext cx="11699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</p:cxnSp>
          <p:sp>
            <p:nvSpPr>
              <p:cNvPr id="87" name="Ellipse 86">
                <a:extLst>
                  <a:ext uri="{FF2B5EF4-FFF2-40B4-BE49-F238E27FC236}">
                    <a16:creationId xmlns:a16="http://schemas.microsoft.com/office/drawing/2014/main" id="{8A273772-EF63-436E-ACC7-8BE902B16F94}"/>
                  </a:ext>
                </a:extLst>
              </p:cNvPr>
              <p:cNvSpPr/>
              <p:nvPr/>
            </p:nvSpPr>
            <p:spPr>
              <a:xfrm>
                <a:off x="608374" y="3869885"/>
                <a:ext cx="352968" cy="35296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6918" tIns="53459" rIns="106918" bIns="5345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fr-FR" sz="2091" dirty="0"/>
              </a:p>
            </p:txBody>
          </p:sp>
        </p:grpSp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B42284B7-8D5B-44AA-A1F9-33F3C98D29C6}"/>
                </a:ext>
              </a:extLst>
            </p:cNvPr>
            <p:cNvSpPr txBox="1"/>
            <p:nvPr/>
          </p:nvSpPr>
          <p:spPr>
            <a:xfrm>
              <a:off x="2546209" y="5026264"/>
              <a:ext cx="410690" cy="4162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105" b="1" cap="small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+mn-ea"/>
                </a:rPr>
                <a:t>1’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8797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040013FE-5091-45EE-B28C-CDE1B9887BBD}"/>
              </a:ext>
            </a:extLst>
          </p:cNvPr>
          <p:cNvSpPr txBox="1"/>
          <p:nvPr/>
        </p:nvSpPr>
        <p:spPr>
          <a:xfrm rot="19615402">
            <a:off x="2236120" y="2041916"/>
            <a:ext cx="7745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>
                <a:solidFill>
                  <a:srgbClr val="00A193"/>
                </a:solidFill>
              </a:rPr>
              <a:t>Affacturage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D5D8E72-3C7F-49B7-ABB9-DD3076CA5A0E}"/>
              </a:ext>
            </a:extLst>
          </p:cNvPr>
          <p:cNvGrpSpPr/>
          <p:nvPr/>
        </p:nvGrpSpPr>
        <p:grpSpPr>
          <a:xfrm>
            <a:off x="243702" y="2092831"/>
            <a:ext cx="1035809" cy="849625"/>
            <a:chOff x="296710" y="1426064"/>
            <a:chExt cx="885859" cy="726628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2CD13952-D701-42EE-BE3D-7BAD6A4D6C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8590" y="1426064"/>
              <a:ext cx="275187" cy="406800"/>
            </a:xfrm>
            <a:prstGeom prst="rect">
              <a:avLst/>
            </a:prstGeom>
          </p:spPr>
        </p:pic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836B9EAB-5345-49A7-8DB9-DE423DB1CBFB}"/>
                </a:ext>
              </a:extLst>
            </p:cNvPr>
            <p:cNvSpPr txBox="1"/>
            <p:nvPr/>
          </p:nvSpPr>
          <p:spPr>
            <a:xfrm>
              <a:off x="296710" y="1827614"/>
              <a:ext cx="885859" cy="32507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35" b="1" dirty="0"/>
                <a:t>Collaborateur</a:t>
              </a:r>
            </a:p>
            <a:p>
              <a:pPr algn="ctr"/>
              <a:r>
                <a:rPr lang="fr-FR" sz="935" b="1" dirty="0"/>
                <a:t>Banque </a:t>
              </a:r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B2151D5-69BB-4F7F-A6C1-BF2E98591747}"/>
              </a:ext>
            </a:extLst>
          </p:cNvPr>
          <p:cNvSpPr/>
          <p:nvPr/>
        </p:nvSpPr>
        <p:spPr>
          <a:xfrm>
            <a:off x="4954954" y="1758690"/>
            <a:ext cx="1026000" cy="474172"/>
          </a:xfrm>
          <a:prstGeom prst="roundRect">
            <a:avLst>
              <a:gd name="adj" fmla="val 5986"/>
            </a:avLst>
          </a:prstGeom>
          <a:solidFill>
            <a:schemeClr val="bg1"/>
          </a:solidFill>
          <a:ln>
            <a:solidFill>
              <a:srgbClr val="00A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rgbClr val="6632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Analyse du client et du besoin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943160C2-5208-4100-B2E4-C8119719A2F1}"/>
              </a:ext>
            </a:extLst>
          </p:cNvPr>
          <p:cNvSpPr/>
          <p:nvPr/>
        </p:nvSpPr>
        <p:spPr>
          <a:xfrm>
            <a:off x="6060804" y="1755715"/>
            <a:ext cx="1026000" cy="474172"/>
          </a:xfrm>
          <a:prstGeom prst="roundRect">
            <a:avLst>
              <a:gd name="adj" fmla="val 5986"/>
            </a:avLst>
          </a:prstGeom>
          <a:solidFill>
            <a:schemeClr val="bg1"/>
          </a:solidFill>
          <a:ln>
            <a:solidFill>
              <a:srgbClr val="00A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rgbClr val="6632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fr-FR" sz="1000" baseline="30000" dirty="0">
                <a:solidFill>
                  <a:srgbClr val="6632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fr-FR" sz="1000" dirty="0">
                <a:solidFill>
                  <a:srgbClr val="6632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RDV client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FDEB2B9E-59EF-4E64-99AD-FA5601A84C50}"/>
              </a:ext>
            </a:extLst>
          </p:cNvPr>
          <p:cNvSpPr/>
          <p:nvPr/>
        </p:nvSpPr>
        <p:spPr>
          <a:xfrm>
            <a:off x="7166654" y="1756447"/>
            <a:ext cx="1026000" cy="474172"/>
          </a:xfrm>
          <a:prstGeom prst="roundRect">
            <a:avLst>
              <a:gd name="adj" fmla="val 5986"/>
            </a:avLst>
          </a:prstGeom>
          <a:solidFill>
            <a:schemeClr val="bg1"/>
          </a:solidFill>
          <a:ln>
            <a:solidFill>
              <a:srgbClr val="00A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rgbClr val="6632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Proposition commerciale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81ABBF5-5DDC-46A0-8F76-4350125AE508}"/>
              </a:ext>
            </a:extLst>
          </p:cNvPr>
          <p:cNvGrpSpPr/>
          <p:nvPr/>
        </p:nvGrpSpPr>
        <p:grpSpPr>
          <a:xfrm>
            <a:off x="3993392" y="1748607"/>
            <a:ext cx="1035814" cy="829799"/>
            <a:chOff x="2998701" y="1437782"/>
            <a:chExt cx="885863" cy="709672"/>
          </a:xfrm>
        </p:grpSpPr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BAB574D3-9972-48B2-895F-6FA36555C20B}"/>
                </a:ext>
              </a:extLst>
            </p:cNvPr>
            <p:cNvSpPr txBox="1"/>
            <p:nvPr/>
          </p:nvSpPr>
          <p:spPr>
            <a:xfrm>
              <a:off x="2998701" y="1822376"/>
              <a:ext cx="885863" cy="325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35" b="1" dirty="0">
                  <a:latin typeface="Arial" panose="020B0604020202020204" pitchFamily="34" charset="0"/>
                  <a:cs typeface="Arial" panose="020B0604020202020204" pitchFamily="34" charset="0"/>
                </a:rPr>
                <a:t>Expert</a:t>
              </a:r>
              <a:br>
                <a:rPr lang="fr-FR" sz="935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935" b="1" dirty="0">
                  <a:latin typeface="Arial" panose="020B0604020202020204" pitchFamily="34" charset="0"/>
                  <a:cs typeface="Arial" panose="020B0604020202020204" pitchFamily="34" charset="0"/>
                </a:rPr>
                <a:t>BPCE Factor</a:t>
              </a:r>
            </a:p>
          </p:txBody>
        </p:sp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D5D77951-4543-4EBE-88B8-D9B6A88E7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88578" y="1437782"/>
              <a:ext cx="300303" cy="406800"/>
            </a:xfrm>
            <a:prstGeom prst="rect">
              <a:avLst/>
            </a:prstGeom>
          </p:spPr>
        </p:pic>
      </p:grp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EFBB0B88-D997-469C-81B9-4B57961702FE}"/>
              </a:ext>
            </a:extLst>
          </p:cNvPr>
          <p:cNvSpPr/>
          <p:nvPr/>
        </p:nvSpPr>
        <p:spPr>
          <a:xfrm>
            <a:off x="9378354" y="1757451"/>
            <a:ext cx="1026000" cy="474172"/>
          </a:xfrm>
          <a:prstGeom prst="roundRect">
            <a:avLst>
              <a:gd name="adj" fmla="val 5986"/>
            </a:avLst>
          </a:prstGeom>
          <a:solidFill>
            <a:schemeClr val="bg1"/>
          </a:solidFill>
          <a:ln>
            <a:solidFill>
              <a:srgbClr val="00A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rgbClr val="6632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Signature du contrat</a:t>
            </a:r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30ACEDBA-F891-43EB-8369-15F8933AC9B6}"/>
              </a:ext>
            </a:extLst>
          </p:cNvPr>
          <p:cNvSpPr/>
          <p:nvPr/>
        </p:nvSpPr>
        <p:spPr>
          <a:xfrm>
            <a:off x="1241450" y="2266731"/>
            <a:ext cx="1026000" cy="474172"/>
          </a:xfrm>
          <a:prstGeom prst="roundRect">
            <a:avLst>
              <a:gd name="adj" fmla="val 5986"/>
            </a:avLst>
          </a:prstGeom>
          <a:solidFill>
            <a:schemeClr val="bg1"/>
          </a:solidFill>
          <a:ln>
            <a:solidFill>
              <a:srgbClr val="00A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rgbClr val="6632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Détection du besoin</a:t>
            </a:r>
          </a:p>
        </p:txBody>
      </p:sp>
      <p:sp>
        <p:nvSpPr>
          <p:cNvPr id="75" name="Rectangle : coins arrondis 74">
            <a:extLst>
              <a:ext uri="{FF2B5EF4-FFF2-40B4-BE49-F238E27FC236}">
                <a16:creationId xmlns:a16="http://schemas.microsoft.com/office/drawing/2014/main" id="{898D6CAE-6E33-4A2E-85F4-B10C0E54BD62}"/>
              </a:ext>
            </a:extLst>
          </p:cNvPr>
          <p:cNvSpPr/>
          <p:nvPr/>
        </p:nvSpPr>
        <p:spPr>
          <a:xfrm>
            <a:off x="8272504" y="1752253"/>
            <a:ext cx="1026000" cy="474172"/>
          </a:xfrm>
          <a:prstGeom prst="roundRect">
            <a:avLst>
              <a:gd name="adj" fmla="val 5986"/>
            </a:avLst>
          </a:prstGeom>
          <a:solidFill>
            <a:schemeClr val="bg1"/>
          </a:solidFill>
          <a:ln>
            <a:solidFill>
              <a:srgbClr val="00A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rgbClr val="6632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Validation BPCE Factor</a:t>
            </a:r>
          </a:p>
        </p:txBody>
      </p:sp>
      <p:sp>
        <p:nvSpPr>
          <p:cNvPr id="88" name="TextBox 14">
            <a:extLst>
              <a:ext uri="{FF2B5EF4-FFF2-40B4-BE49-F238E27FC236}">
                <a16:creationId xmlns:a16="http://schemas.microsoft.com/office/drawing/2014/main" id="{C515C840-0057-4290-A3CF-0FC104F9677B}"/>
              </a:ext>
            </a:extLst>
          </p:cNvPr>
          <p:cNvSpPr txBox="1"/>
          <p:nvPr/>
        </p:nvSpPr>
        <p:spPr>
          <a:xfrm>
            <a:off x="344030" y="755501"/>
            <a:ext cx="672811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702"/>
              </a:spcBef>
              <a:buClr>
                <a:srgbClr val="9176B4">
                  <a:lumMod val="60000"/>
                  <a:lumOff val="40000"/>
                </a:srgbClr>
              </a:buClr>
              <a:defRPr/>
            </a:pPr>
            <a:r>
              <a:rPr lang="fr-FR" sz="1403" b="1" kern="1200" cap="small" dirty="0">
                <a:solidFill>
                  <a:srgbClr val="66327A"/>
                </a:solidFill>
              </a:rPr>
              <a:t>Votre Rôle, Celui de l’Expert BPCE Factor et Celui de votre Client</a:t>
            </a:r>
          </a:p>
        </p:txBody>
      </p:sp>
      <p:cxnSp>
        <p:nvCxnSpPr>
          <p:cNvPr id="89" name="Straight Connector 18">
            <a:extLst>
              <a:ext uri="{FF2B5EF4-FFF2-40B4-BE49-F238E27FC236}">
                <a16:creationId xmlns:a16="http://schemas.microsoft.com/office/drawing/2014/main" id="{646A30F2-E1C1-42C4-96D2-33FD407BE301}"/>
              </a:ext>
            </a:extLst>
          </p:cNvPr>
          <p:cNvCxnSpPr/>
          <p:nvPr/>
        </p:nvCxnSpPr>
        <p:spPr>
          <a:xfrm>
            <a:off x="241657" y="1035084"/>
            <a:ext cx="0" cy="2772000"/>
          </a:xfrm>
          <a:prstGeom prst="line">
            <a:avLst/>
          </a:prstGeom>
          <a:ln w="12700">
            <a:solidFill>
              <a:srgbClr val="6632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18">
            <a:extLst>
              <a:ext uri="{FF2B5EF4-FFF2-40B4-BE49-F238E27FC236}">
                <a16:creationId xmlns:a16="http://schemas.microsoft.com/office/drawing/2014/main" id="{646F953E-0392-42FB-B424-32BBE563AA9F}"/>
              </a:ext>
            </a:extLst>
          </p:cNvPr>
          <p:cNvCxnSpPr>
            <a:cxnSpLocks/>
          </p:cNvCxnSpPr>
          <p:nvPr/>
        </p:nvCxnSpPr>
        <p:spPr>
          <a:xfrm flipH="1">
            <a:off x="244087" y="1041680"/>
            <a:ext cx="84188" cy="0"/>
          </a:xfrm>
          <a:prstGeom prst="line">
            <a:avLst/>
          </a:prstGeom>
          <a:ln w="12700">
            <a:solidFill>
              <a:srgbClr val="6632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0F27490-F23C-4BA1-9363-E4C3DCA79B00}"/>
              </a:ext>
            </a:extLst>
          </p:cNvPr>
          <p:cNvGrpSpPr/>
          <p:nvPr/>
        </p:nvGrpSpPr>
        <p:grpSpPr>
          <a:xfrm>
            <a:off x="9112507" y="778371"/>
            <a:ext cx="1416414" cy="218393"/>
            <a:chOff x="9107374" y="3517301"/>
            <a:chExt cx="1416414" cy="218393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9671144-8C82-4C98-801C-1C65E5079074}"/>
                </a:ext>
              </a:extLst>
            </p:cNvPr>
            <p:cNvGrpSpPr/>
            <p:nvPr/>
          </p:nvGrpSpPr>
          <p:grpSpPr>
            <a:xfrm>
              <a:off x="9107374" y="3582762"/>
              <a:ext cx="336750" cy="84188"/>
              <a:chOff x="7923711" y="2998660"/>
              <a:chExt cx="288000" cy="72000"/>
            </a:xfrm>
          </p:grpSpPr>
          <p:cxnSp>
            <p:nvCxnSpPr>
              <p:cNvPr id="93" name="Straight Connector 18">
                <a:extLst>
                  <a:ext uri="{FF2B5EF4-FFF2-40B4-BE49-F238E27FC236}">
                    <a16:creationId xmlns:a16="http://schemas.microsoft.com/office/drawing/2014/main" id="{8F0E2220-518C-4381-83A8-002E73711F6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923711" y="3031494"/>
                <a:ext cx="288000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B34A8C"/>
                </a:solidFill>
                <a:prstDash val="solid"/>
              </a:ln>
              <a:effectLst/>
            </p:spPr>
          </p:cxnSp>
          <p:sp>
            <p:nvSpPr>
              <p:cNvPr id="94" name="Ellipse 93">
                <a:extLst>
                  <a:ext uri="{FF2B5EF4-FFF2-40B4-BE49-F238E27FC236}">
                    <a16:creationId xmlns:a16="http://schemas.microsoft.com/office/drawing/2014/main" id="{4C2824C2-8EF6-4961-92B1-6FA6347BD6DD}"/>
                  </a:ext>
                </a:extLst>
              </p:cNvPr>
              <p:cNvSpPr/>
              <p:nvPr/>
            </p:nvSpPr>
            <p:spPr>
              <a:xfrm>
                <a:off x="8036177" y="2998660"/>
                <a:ext cx="72000" cy="72000"/>
              </a:xfrm>
              <a:prstGeom prst="ellipse">
                <a:avLst/>
              </a:prstGeom>
              <a:solidFill>
                <a:srgbClr val="B34A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994"/>
              </a:p>
            </p:txBody>
          </p:sp>
        </p:grpSp>
        <p:sp>
          <p:nvSpPr>
            <p:cNvPr id="95" name="ZoneTexte 94">
              <a:extLst>
                <a:ext uri="{FF2B5EF4-FFF2-40B4-BE49-F238E27FC236}">
                  <a16:creationId xmlns:a16="http://schemas.microsoft.com/office/drawing/2014/main" id="{263B0CBF-ADBF-4F02-A9BA-517E78A5EC14}"/>
                </a:ext>
              </a:extLst>
            </p:cNvPr>
            <p:cNvSpPr txBox="1"/>
            <p:nvPr/>
          </p:nvSpPr>
          <p:spPr>
            <a:xfrm>
              <a:off x="9370908" y="3517301"/>
              <a:ext cx="1152880" cy="218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19" i="1" dirty="0">
                  <a:solidFill>
                    <a:srgbClr val="B34A8C"/>
                  </a:solidFill>
                </a:rPr>
                <a:t>Statut MONEXPERT</a:t>
              </a:r>
            </a:p>
          </p:txBody>
        </p:sp>
      </p:grpSp>
      <p:sp>
        <p:nvSpPr>
          <p:cNvPr id="101" name="TextBox 14">
            <a:extLst>
              <a:ext uri="{FF2B5EF4-FFF2-40B4-BE49-F238E27FC236}">
                <a16:creationId xmlns:a16="http://schemas.microsoft.com/office/drawing/2014/main" id="{67889361-03EF-4F96-80D1-1D268638E132}"/>
              </a:ext>
            </a:extLst>
          </p:cNvPr>
          <p:cNvSpPr txBox="1"/>
          <p:nvPr/>
        </p:nvSpPr>
        <p:spPr>
          <a:xfrm>
            <a:off x="337620" y="4558892"/>
            <a:ext cx="3243948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702"/>
              </a:spcBef>
              <a:buClr>
                <a:srgbClr val="9176B4">
                  <a:lumMod val="60000"/>
                  <a:lumOff val="40000"/>
                </a:srgbClr>
              </a:buClr>
              <a:defRPr/>
            </a:pPr>
            <a:r>
              <a:rPr lang="fr-FR" sz="1403" b="1" kern="1200" cap="small" dirty="0">
                <a:solidFill>
                  <a:srgbClr val="66327A"/>
                </a:solidFill>
              </a:rPr>
              <a:t>Suivre mes Demandes</a:t>
            </a:r>
          </a:p>
        </p:txBody>
      </p:sp>
      <p:cxnSp>
        <p:nvCxnSpPr>
          <p:cNvPr id="102" name="Straight Connector 18">
            <a:extLst>
              <a:ext uri="{FF2B5EF4-FFF2-40B4-BE49-F238E27FC236}">
                <a16:creationId xmlns:a16="http://schemas.microsoft.com/office/drawing/2014/main" id="{7FACE8E6-AB83-43CA-8E62-E0486100BF4E}"/>
              </a:ext>
            </a:extLst>
          </p:cNvPr>
          <p:cNvCxnSpPr/>
          <p:nvPr/>
        </p:nvCxnSpPr>
        <p:spPr>
          <a:xfrm>
            <a:off x="235247" y="4821955"/>
            <a:ext cx="0" cy="2232000"/>
          </a:xfrm>
          <a:prstGeom prst="line">
            <a:avLst/>
          </a:prstGeom>
          <a:ln w="12700">
            <a:solidFill>
              <a:srgbClr val="6632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8">
            <a:extLst>
              <a:ext uri="{FF2B5EF4-FFF2-40B4-BE49-F238E27FC236}">
                <a16:creationId xmlns:a16="http://schemas.microsoft.com/office/drawing/2014/main" id="{6970812A-6499-4F5C-B0CC-77187D233A90}"/>
              </a:ext>
            </a:extLst>
          </p:cNvPr>
          <p:cNvCxnSpPr>
            <a:cxnSpLocks/>
          </p:cNvCxnSpPr>
          <p:nvPr/>
        </p:nvCxnSpPr>
        <p:spPr>
          <a:xfrm flipH="1">
            <a:off x="237676" y="4826021"/>
            <a:ext cx="84188" cy="0"/>
          </a:xfrm>
          <a:prstGeom prst="line">
            <a:avLst/>
          </a:prstGeom>
          <a:ln w="12700">
            <a:solidFill>
              <a:srgbClr val="6632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angle 109">
            <a:extLst>
              <a:ext uri="{FF2B5EF4-FFF2-40B4-BE49-F238E27FC236}">
                <a16:creationId xmlns:a16="http://schemas.microsoft.com/office/drawing/2014/main" id="{47EC28CB-0382-462E-BCCC-333D1ABB42D4}"/>
              </a:ext>
            </a:extLst>
          </p:cNvPr>
          <p:cNvSpPr/>
          <p:nvPr/>
        </p:nvSpPr>
        <p:spPr>
          <a:xfrm>
            <a:off x="1" y="-4653"/>
            <a:ext cx="10695046" cy="692906"/>
          </a:xfrm>
          <a:prstGeom prst="rect">
            <a:avLst/>
          </a:prstGeom>
          <a:solidFill>
            <a:srgbClr val="6632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6918" tIns="53459" rIns="106918" bIns="534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2091"/>
          </a:p>
        </p:txBody>
      </p:sp>
      <p:sp>
        <p:nvSpPr>
          <p:cNvPr id="115" name="Content Placeholder 4">
            <a:extLst>
              <a:ext uri="{FF2B5EF4-FFF2-40B4-BE49-F238E27FC236}">
                <a16:creationId xmlns:a16="http://schemas.microsoft.com/office/drawing/2014/main" id="{C2693257-14A0-43BA-AC9C-E7D974C1409C}"/>
              </a:ext>
            </a:extLst>
          </p:cNvPr>
          <p:cNvSpPr txBox="1">
            <a:spLocks/>
          </p:cNvSpPr>
          <p:nvPr/>
        </p:nvSpPr>
        <p:spPr>
          <a:xfrm>
            <a:off x="412535" y="6439538"/>
            <a:ext cx="2581562" cy="477969"/>
          </a:xfrm>
          <a:prstGeom prst="rect">
            <a:avLst/>
          </a:prstGeom>
        </p:spPr>
        <p:txBody>
          <a:bodyPr vert="horz" lIns="106918" tIns="53459" rIns="106918" bIns="53459" rtlCol="0" anchor="t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5591" marR="0" lvl="0" indent="-35559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6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721766" marR="0" lvl="1" indent="-27304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1077357" marR="0" lvl="2" indent="-26457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2133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553594" marR="0" lvl="3" indent="-26246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just">
              <a:buClrTx/>
              <a:buNone/>
              <a:defRPr/>
            </a:pPr>
            <a:r>
              <a:rPr lang="fr-FR" sz="1100" kern="1200" dirty="0">
                <a:latin typeface="Arial" panose="020B0604020202020204"/>
              </a:rPr>
              <a:t>Vous pouvez suivre l’avancée du traitement de vos envois à l’aide du tableau de bord</a:t>
            </a:r>
            <a:endParaRPr lang="fr-FR" sz="1050" dirty="0">
              <a:latin typeface="Arial" panose="020B0604020202020204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56B355C-368E-4719-BEF4-1A665458E6A0}"/>
              </a:ext>
            </a:extLst>
          </p:cNvPr>
          <p:cNvGrpSpPr/>
          <p:nvPr/>
        </p:nvGrpSpPr>
        <p:grpSpPr>
          <a:xfrm>
            <a:off x="3186856" y="6526688"/>
            <a:ext cx="3765886" cy="503869"/>
            <a:chOff x="344030" y="6884018"/>
            <a:chExt cx="3765886" cy="503869"/>
          </a:xfrm>
        </p:grpSpPr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F64C24C8-4512-41B7-A7C5-DD577A552931}"/>
                </a:ext>
              </a:extLst>
            </p:cNvPr>
            <p:cNvSpPr/>
            <p:nvPr/>
          </p:nvSpPr>
          <p:spPr>
            <a:xfrm>
              <a:off x="344030" y="6884018"/>
              <a:ext cx="3765885" cy="503869"/>
            </a:xfrm>
            <a:prstGeom prst="rect">
              <a:avLst/>
            </a:prstGeom>
            <a:solidFill>
              <a:schemeClr val="bg1"/>
            </a:solidFill>
            <a:ln w="19050">
              <a:noFill/>
              <a:prstDash val="dash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grpSp>
          <p:nvGrpSpPr>
            <p:cNvPr id="116" name="Groupe 115">
              <a:extLst>
                <a:ext uri="{FF2B5EF4-FFF2-40B4-BE49-F238E27FC236}">
                  <a16:creationId xmlns:a16="http://schemas.microsoft.com/office/drawing/2014/main" id="{276E74DC-761F-42A3-ACB9-D68F7E6D7A40}"/>
                </a:ext>
              </a:extLst>
            </p:cNvPr>
            <p:cNvGrpSpPr/>
            <p:nvPr/>
          </p:nvGrpSpPr>
          <p:grpSpPr>
            <a:xfrm>
              <a:off x="424659" y="6945567"/>
              <a:ext cx="3685257" cy="400111"/>
              <a:chOff x="723457" y="4439729"/>
              <a:chExt cx="3151755" cy="342188"/>
            </a:xfrm>
          </p:grpSpPr>
          <p:graphicFrame>
            <p:nvGraphicFramePr>
              <p:cNvPr id="117" name="Objet 116">
                <a:extLst>
                  <a:ext uri="{FF2B5EF4-FFF2-40B4-BE49-F238E27FC236}">
                    <a16:creationId xmlns:a16="http://schemas.microsoft.com/office/drawing/2014/main" id="{032FD7FA-FCF3-43F3-9654-30B2E9F90F9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9586868"/>
                  </p:ext>
                </p:extLst>
              </p:nvPr>
            </p:nvGraphicFramePr>
            <p:xfrm>
              <a:off x="723457" y="4469210"/>
              <a:ext cx="263858" cy="28250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219" name="Image" r:id="rId6" imgW="6450480" imgH="6907680" progId="Photoshop.Image.18">
                      <p:embed/>
                    </p:oleObj>
                  </mc:Choice>
                  <mc:Fallback>
                    <p:oleObj name="Image" r:id="rId6" imgW="6450480" imgH="6907680" progId="Photoshop.Image.18">
                      <p:embed/>
                      <p:pic>
                        <p:nvPicPr>
                          <p:cNvPr id="117" name="Objet 116">
                            <a:extLst>
                              <a:ext uri="{FF2B5EF4-FFF2-40B4-BE49-F238E27FC236}">
                                <a16:creationId xmlns:a16="http://schemas.microsoft.com/office/drawing/2014/main" id="{032FD7FA-FCF3-43F3-9654-30B2E9F90F90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7"/>
                          <a:stretch>
                            <a:fillRect/>
                          </a:stretch>
                        </p:blipFill>
                        <p:spPr>
                          <a:xfrm>
                            <a:off x="723457" y="4469210"/>
                            <a:ext cx="263858" cy="28250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21785D30-4BBD-4DDD-8678-5DF4024F081C}"/>
                  </a:ext>
                </a:extLst>
              </p:cNvPr>
              <p:cNvSpPr/>
              <p:nvPr/>
            </p:nvSpPr>
            <p:spPr>
              <a:xfrm>
                <a:off x="991138" y="4439729"/>
                <a:ext cx="2884074" cy="3421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1000" dirty="0"/>
                  <a:t>Si vous passez votre souris sur le statut, vous pouvez visualiser l’historique des statuts de votre contact !</a:t>
                </a:r>
              </a:p>
            </p:txBody>
          </p:sp>
        </p:grp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23DD8A4-799F-4312-A3FB-424F729052ED}"/>
              </a:ext>
            </a:extLst>
          </p:cNvPr>
          <p:cNvGrpSpPr/>
          <p:nvPr/>
        </p:nvGrpSpPr>
        <p:grpSpPr>
          <a:xfrm>
            <a:off x="466259" y="4009611"/>
            <a:ext cx="2600753" cy="438756"/>
            <a:chOff x="7866186" y="3395328"/>
            <a:chExt cx="2600753" cy="43875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5455268-2B80-4745-8AF1-FCFD466E179B}"/>
                </a:ext>
              </a:extLst>
            </p:cNvPr>
            <p:cNvSpPr/>
            <p:nvPr/>
          </p:nvSpPr>
          <p:spPr>
            <a:xfrm>
              <a:off x="7866186" y="3395328"/>
              <a:ext cx="2583037" cy="438756"/>
            </a:xfrm>
            <a:prstGeom prst="rect">
              <a:avLst/>
            </a:prstGeom>
            <a:solidFill>
              <a:schemeClr val="bg1"/>
            </a:solidFill>
            <a:ln w="19050">
              <a:noFill/>
              <a:prstDash val="dash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4CE3EB07-7E18-44B1-A040-F713C7F39D8D}"/>
                </a:ext>
              </a:extLst>
            </p:cNvPr>
            <p:cNvGrpSpPr/>
            <p:nvPr/>
          </p:nvGrpSpPr>
          <p:grpSpPr>
            <a:xfrm>
              <a:off x="7995344" y="3416722"/>
              <a:ext cx="2471595" cy="398314"/>
              <a:chOff x="615537" y="4480459"/>
              <a:chExt cx="2113791" cy="340652"/>
            </a:xfrm>
          </p:grpSpPr>
          <p:graphicFrame>
            <p:nvGraphicFramePr>
              <p:cNvPr id="98" name="Objet 97">
                <a:extLst>
                  <a:ext uri="{FF2B5EF4-FFF2-40B4-BE49-F238E27FC236}">
                    <a16:creationId xmlns:a16="http://schemas.microsoft.com/office/drawing/2014/main" id="{AAE93991-4558-4D77-88C9-032A11A50EF3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15537" y="4504125"/>
              <a:ext cx="263858" cy="28250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220" name="Image" r:id="rId8" imgW="6450480" imgH="6907680" progId="Photoshop.Image.18">
                      <p:embed/>
                    </p:oleObj>
                  </mc:Choice>
                  <mc:Fallback>
                    <p:oleObj name="Image" r:id="rId8" imgW="6450480" imgH="6907680" progId="Photoshop.Image.18">
                      <p:embed/>
                      <p:pic>
                        <p:nvPicPr>
                          <p:cNvPr id="98" name="Objet 97">
                            <a:extLst>
                              <a:ext uri="{FF2B5EF4-FFF2-40B4-BE49-F238E27FC236}">
                                <a16:creationId xmlns:a16="http://schemas.microsoft.com/office/drawing/2014/main" id="{AAE93991-4558-4D77-88C9-032A11A50EF3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7"/>
                          <a:stretch>
                            <a:fillRect/>
                          </a:stretch>
                        </p:blipFill>
                        <p:spPr>
                          <a:xfrm>
                            <a:off x="615537" y="4504125"/>
                            <a:ext cx="263858" cy="28250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29B3E7E5-828B-4379-8571-9CFD0C9FF129}"/>
                  </a:ext>
                </a:extLst>
              </p:cNvPr>
              <p:cNvSpPr/>
              <p:nvPr/>
            </p:nvSpPr>
            <p:spPr>
              <a:xfrm>
                <a:off x="874579" y="4480459"/>
                <a:ext cx="1854749" cy="3406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1000" dirty="0"/>
                  <a:t>A chaque changement de statut, </a:t>
                </a:r>
                <a:br>
                  <a:rPr lang="fr-FR" sz="1000" dirty="0"/>
                </a:br>
                <a:r>
                  <a:rPr lang="fr-FR" sz="1000" dirty="0"/>
                  <a:t>vous recevez un mail !</a:t>
                </a:r>
              </a:p>
            </p:txBody>
          </p:sp>
        </p:grpSp>
      </p:grpSp>
      <p:sp>
        <p:nvSpPr>
          <p:cNvPr id="124" name="Rectangle 123">
            <a:extLst>
              <a:ext uri="{FF2B5EF4-FFF2-40B4-BE49-F238E27FC236}">
                <a16:creationId xmlns:a16="http://schemas.microsoft.com/office/drawing/2014/main" id="{CA8D6EFD-1861-47C3-984F-65D8F495857B}"/>
              </a:ext>
            </a:extLst>
          </p:cNvPr>
          <p:cNvSpPr/>
          <p:nvPr/>
        </p:nvSpPr>
        <p:spPr>
          <a:xfrm>
            <a:off x="-53652" y="7240413"/>
            <a:ext cx="10745465" cy="324000"/>
          </a:xfrm>
          <a:prstGeom prst="rect">
            <a:avLst/>
          </a:prstGeom>
          <a:solidFill>
            <a:srgbClr val="6632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6918" tIns="53459" rIns="106918" bIns="534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2091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DC0B79A-3343-4F47-A4BA-51FBB73CAA85}"/>
              </a:ext>
            </a:extLst>
          </p:cNvPr>
          <p:cNvSpPr txBox="1"/>
          <p:nvPr/>
        </p:nvSpPr>
        <p:spPr>
          <a:xfrm>
            <a:off x="159791" y="7244592"/>
            <a:ext cx="1036913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750" dirty="0">
                <a:solidFill>
                  <a:schemeClr val="bg1"/>
                </a:solidFill>
              </a:rPr>
              <a:t>BPCE Factor - Siège social : 50, avenue Pierre Mendès France - 75013 Paris - Adresse administrative : 10-12, avenue Winston Churchill - 94676 Charenton-le-Pont Cedex - Téléphone : 01 58 32 80 00 - Société anonyme à Conseil d’Administration au capital de 19 915 600 euros - 379 160 070 RCS - TVA : FR 22 379 160 070 - Intermédiaire d’assurance, inscrit à l’ORIAS sous le numéro 07 001 705 - www.factor.bpce.fr. Réf. : MEMO_MONEXPERT-FACTOR_062020</a:t>
            </a:r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D673E1F4-6BE7-47DB-8769-CF829A5A19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1497" y="5007157"/>
            <a:ext cx="6523714" cy="14070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535479C0-5577-4E46-A118-7F5BCCBCF53B}"/>
              </a:ext>
            </a:extLst>
          </p:cNvPr>
          <p:cNvCxnSpPr>
            <a:cxnSpLocks/>
          </p:cNvCxnSpPr>
          <p:nvPr/>
        </p:nvCxnSpPr>
        <p:spPr>
          <a:xfrm>
            <a:off x="2994097" y="1619823"/>
            <a:ext cx="7450630" cy="0"/>
          </a:xfrm>
          <a:prstGeom prst="line">
            <a:avLst/>
          </a:prstGeom>
          <a:ln w="76200">
            <a:solidFill>
              <a:srgbClr val="00A1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18">
            <a:extLst>
              <a:ext uri="{FF2B5EF4-FFF2-40B4-BE49-F238E27FC236}">
                <a16:creationId xmlns:a16="http://schemas.microsoft.com/office/drawing/2014/main" id="{DABF19A5-647B-4190-895F-4C72650888B7}"/>
              </a:ext>
            </a:extLst>
          </p:cNvPr>
          <p:cNvCxnSpPr>
            <a:cxnSpLocks/>
          </p:cNvCxnSpPr>
          <p:nvPr/>
        </p:nvCxnSpPr>
        <p:spPr>
          <a:xfrm flipH="1">
            <a:off x="3042490" y="1403471"/>
            <a:ext cx="7200000" cy="0"/>
          </a:xfrm>
          <a:prstGeom prst="line">
            <a:avLst/>
          </a:prstGeom>
          <a:noFill/>
          <a:ln w="9525" cap="flat" cmpd="sng" algn="ctr">
            <a:solidFill>
              <a:srgbClr val="B34A8C"/>
            </a:solidFill>
            <a:prstDash val="solid"/>
          </a:ln>
          <a:effectLst/>
        </p:spPr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4D2BC66B-13F3-493A-98EC-ECF2E80024E3}"/>
              </a:ext>
            </a:extLst>
          </p:cNvPr>
          <p:cNvSpPr txBox="1"/>
          <p:nvPr/>
        </p:nvSpPr>
        <p:spPr>
          <a:xfrm>
            <a:off x="5043106" y="1181535"/>
            <a:ext cx="722651" cy="39831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000" i="1" dirty="0">
                <a:solidFill>
                  <a:srgbClr val="B34A8C"/>
                </a:solidFill>
              </a:rPr>
              <a:t>Pris en charge 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87F31F71-CF13-4782-B7F4-E873DDA307FF}"/>
              </a:ext>
            </a:extLst>
          </p:cNvPr>
          <p:cNvSpPr txBox="1"/>
          <p:nvPr/>
        </p:nvSpPr>
        <p:spPr>
          <a:xfrm>
            <a:off x="6243967" y="1182788"/>
            <a:ext cx="665567" cy="39831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000" i="1" dirty="0">
                <a:solidFill>
                  <a:srgbClr val="B34A8C"/>
                </a:solidFill>
              </a:rPr>
              <a:t>Client</a:t>
            </a:r>
            <a:br>
              <a:rPr lang="fr-FR" sz="1000" i="1" dirty="0">
                <a:solidFill>
                  <a:srgbClr val="B34A8C"/>
                </a:solidFill>
              </a:rPr>
            </a:br>
            <a:r>
              <a:rPr lang="fr-FR" sz="1000" i="1" dirty="0">
                <a:solidFill>
                  <a:srgbClr val="B34A8C"/>
                </a:solidFill>
              </a:rPr>
              <a:t>contacté</a:t>
            </a:r>
          </a:p>
        </p:txBody>
      </p:sp>
      <p:sp>
        <p:nvSpPr>
          <p:cNvPr id="83" name="Ellipse 82">
            <a:extLst>
              <a:ext uri="{FF2B5EF4-FFF2-40B4-BE49-F238E27FC236}">
                <a16:creationId xmlns:a16="http://schemas.microsoft.com/office/drawing/2014/main" id="{CD37336C-D7B9-4B7E-B5BD-6BE28055AE78}"/>
              </a:ext>
            </a:extLst>
          </p:cNvPr>
          <p:cNvSpPr/>
          <p:nvPr/>
        </p:nvSpPr>
        <p:spPr>
          <a:xfrm>
            <a:off x="5944220" y="1344671"/>
            <a:ext cx="126281" cy="125068"/>
          </a:xfrm>
          <a:prstGeom prst="ellipse">
            <a:avLst/>
          </a:prstGeom>
          <a:solidFill>
            <a:srgbClr val="B34A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50924F5C-0829-4506-BCC1-AC2ACA7CE861}"/>
              </a:ext>
            </a:extLst>
          </p:cNvPr>
          <p:cNvSpPr txBox="1"/>
          <p:nvPr/>
        </p:nvSpPr>
        <p:spPr>
          <a:xfrm>
            <a:off x="9252934" y="1187549"/>
            <a:ext cx="1304572" cy="39831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900" b="1" i="1">
                <a:solidFill>
                  <a:srgbClr val="B34A8C"/>
                </a:solidFill>
              </a:defRPr>
            </a:lvl1pPr>
          </a:lstStyle>
          <a:p>
            <a:r>
              <a:rPr lang="fr-FR" sz="994" b="0" dirty="0"/>
              <a:t>Contrat signé inactif</a:t>
            </a:r>
          </a:p>
          <a:p>
            <a:r>
              <a:rPr lang="fr-FR" sz="994" b="0" dirty="0"/>
              <a:t>Contrat activé</a:t>
            </a:r>
          </a:p>
        </p:txBody>
      </p:sp>
      <p:sp>
        <p:nvSpPr>
          <p:cNvPr id="84" name="Ellipse 83">
            <a:extLst>
              <a:ext uri="{FF2B5EF4-FFF2-40B4-BE49-F238E27FC236}">
                <a16:creationId xmlns:a16="http://schemas.microsoft.com/office/drawing/2014/main" id="{55323F8B-345D-44E3-9A3C-9AA31CDBA8E1}"/>
              </a:ext>
            </a:extLst>
          </p:cNvPr>
          <p:cNvSpPr/>
          <p:nvPr/>
        </p:nvSpPr>
        <p:spPr>
          <a:xfrm>
            <a:off x="9162330" y="1339591"/>
            <a:ext cx="126281" cy="125068"/>
          </a:xfrm>
          <a:prstGeom prst="ellipse">
            <a:avLst/>
          </a:prstGeom>
          <a:solidFill>
            <a:srgbClr val="B34A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580756D8-3A52-4115-AA95-F84DE47C2DF6}"/>
              </a:ext>
            </a:extLst>
          </p:cNvPr>
          <p:cNvSpPr txBox="1"/>
          <p:nvPr/>
        </p:nvSpPr>
        <p:spPr>
          <a:xfrm>
            <a:off x="3023778" y="1187775"/>
            <a:ext cx="1059906" cy="39831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000" i="1" dirty="0">
                <a:solidFill>
                  <a:srgbClr val="B34A8C"/>
                </a:solidFill>
              </a:rPr>
              <a:t>En attente</a:t>
            </a:r>
            <a:br>
              <a:rPr lang="fr-FR" sz="1000" i="1" dirty="0">
                <a:solidFill>
                  <a:srgbClr val="B34A8C"/>
                </a:solidFill>
              </a:rPr>
            </a:br>
            <a:r>
              <a:rPr lang="fr-FR" sz="1000" i="1" dirty="0">
                <a:solidFill>
                  <a:srgbClr val="B34A8C"/>
                </a:solidFill>
              </a:rPr>
              <a:t>prise en charge</a:t>
            </a:r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1EC3DEFA-E7AD-4ECF-8193-B6BC537B9C60}"/>
              </a:ext>
            </a:extLst>
          </p:cNvPr>
          <p:cNvSpPr/>
          <p:nvPr/>
        </p:nvSpPr>
        <p:spPr>
          <a:xfrm>
            <a:off x="4008217" y="1341258"/>
            <a:ext cx="126281" cy="125068"/>
          </a:xfrm>
          <a:prstGeom prst="ellipse">
            <a:avLst/>
          </a:prstGeom>
          <a:solidFill>
            <a:srgbClr val="B34A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36CD80D0-BA19-4572-8C41-36F4702F15CC}"/>
              </a:ext>
            </a:extLst>
          </p:cNvPr>
          <p:cNvSpPr/>
          <p:nvPr/>
        </p:nvSpPr>
        <p:spPr>
          <a:xfrm>
            <a:off x="3041650" y="1757922"/>
            <a:ext cx="1026000" cy="474172"/>
          </a:xfrm>
          <a:prstGeom prst="roundRect">
            <a:avLst>
              <a:gd name="adj" fmla="val 5986"/>
            </a:avLst>
          </a:prstGeom>
          <a:solidFill>
            <a:schemeClr val="bg1"/>
          </a:solidFill>
          <a:ln>
            <a:solidFill>
              <a:srgbClr val="00A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rgbClr val="6632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Création du lead</a:t>
            </a:r>
          </a:p>
        </p:txBody>
      </p: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D2A1FAA1-0748-45D7-8169-7977A693AAD2}"/>
              </a:ext>
            </a:extLst>
          </p:cNvPr>
          <p:cNvSpPr/>
          <p:nvPr/>
        </p:nvSpPr>
        <p:spPr>
          <a:xfrm>
            <a:off x="3044130" y="2772828"/>
            <a:ext cx="1026000" cy="474172"/>
          </a:xfrm>
          <a:prstGeom prst="roundRect">
            <a:avLst>
              <a:gd name="adj" fmla="val 5986"/>
            </a:avLst>
          </a:prstGeom>
          <a:solidFill>
            <a:schemeClr val="bg1"/>
          </a:solidFill>
          <a:ln>
            <a:solidFill>
              <a:srgbClr val="00A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rgbClr val="6632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de l’éligibilité</a:t>
            </a:r>
          </a:p>
        </p:txBody>
      </p:sp>
      <p:sp>
        <p:nvSpPr>
          <p:cNvPr id="66" name="Rectangle : coins arrondis 65">
            <a:extLst>
              <a:ext uri="{FF2B5EF4-FFF2-40B4-BE49-F238E27FC236}">
                <a16:creationId xmlns:a16="http://schemas.microsoft.com/office/drawing/2014/main" id="{4EC85D9B-157F-4B88-A08C-A71F64A94E97}"/>
              </a:ext>
            </a:extLst>
          </p:cNvPr>
          <p:cNvSpPr/>
          <p:nvPr/>
        </p:nvSpPr>
        <p:spPr>
          <a:xfrm>
            <a:off x="4150070" y="2772828"/>
            <a:ext cx="1026000" cy="474172"/>
          </a:xfrm>
          <a:prstGeom prst="roundRect">
            <a:avLst>
              <a:gd name="adj" fmla="val 5986"/>
            </a:avLst>
          </a:prstGeom>
          <a:solidFill>
            <a:schemeClr val="bg1"/>
          </a:solidFill>
          <a:ln>
            <a:solidFill>
              <a:srgbClr val="00A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rgbClr val="6632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Création du lead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15DA08EF-34CB-46D5-8B34-C35E8E816717}"/>
              </a:ext>
            </a:extLst>
          </p:cNvPr>
          <p:cNvSpPr/>
          <p:nvPr/>
        </p:nvSpPr>
        <p:spPr>
          <a:xfrm>
            <a:off x="6058372" y="2771599"/>
            <a:ext cx="1026000" cy="474172"/>
          </a:xfrm>
          <a:prstGeom prst="roundRect">
            <a:avLst>
              <a:gd name="adj" fmla="val 5986"/>
            </a:avLst>
          </a:prstGeom>
          <a:solidFill>
            <a:schemeClr val="bg1"/>
          </a:solidFill>
          <a:ln>
            <a:solidFill>
              <a:srgbClr val="00A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rgbClr val="6632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Réception du mail d’enrôlement</a:t>
            </a:r>
          </a:p>
        </p:txBody>
      </p: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79079356-2793-4F9D-9A82-162AD2496AED}"/>
              </a:ext>
            </a:extLst>
          </p:cNvPr>
          <p:cNvGrpSpPr/>
          <p:nvPr/>
        </p:nvGrpSpPr>
        <p:grpSpPr>
          <a:xfrm>
            <a:off x="5098970" y="2658531"/>
            <a:ext cx="1035814" cy="685913"/>
            <a:chOff x="2998701" y="1437782"/>
            <a:chExt cx="885863" cy="586616"/>
          </a:xfrm>
        </p:grpSpPr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94218DAB-0E83-4DA5-A9F8-B3BDCE361A38}"/>
                </a:ext>
              </a:extLst>
            </p:cNvPr>
            <p:cNvSpPr txBox="1"/>
            <p:nvPr/>
          </p:nvSpPr>
          <p:spPr>
            <a:xfrm>
              <a:off x="2998701" y="1822376"/>
              <a:ext cx="885863" cy="202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35" b="1" dirty="0">
                  <a:latin typeface="Arial" panose="020B0604020202020204" pitchFamily="34" charset="0"/>
                  <a:cs typeface="Arial" panose="020B0604020202020204" pitchFamily="34" charset="0"/>
                </a:rPr>
                <a:t>Votre client</a:t>
              </a:r>
            </a:p>
          </p:txBody>
        </p:sp>
        <p:pic>
          <p:nvPicPr>
            <p:cNvPr id="70" name="Image 69">
              <a:extLst>
                <a:ext uri="{FF2B5EF4-FFF2-40B4-BE49-F238E27FC236}">
                  <a16:creationId xmlns:a16="http://schemas.microsoft.com/office/drawing/2014/main" id="{1E03CDBF-12C4-4389-B173-2481057BD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288578" y="1437782"/>
              <a:ext cx="300303" cy="406800"/>
            </a:xfrm>
            <a:prstGeom prst="rect">
              <a:avLst/>
            </a:prstGeom>
          </p:spPr>
        </p:pic>
      </p:grpSp>
      <p:sp>
        <p:nvSpPr>
          <p:cNvPr id="71" name="Rectangle : coins arrondis 70">
            <a:extLst>
              <a:ext uri="{FF2B5EF4-FFF2-40B4-BE49-F238E27FC236}">
                <a16:creationId xmlns:a16="http://schemas.microsoft.com/office/drawing/2014/main" id="{3F175AF6-6291-4CD5-8A7D-8BB34261B7A2}"/>
              </a:ext>
            </a:extLst>
          </p:cNvPr>
          <p:cNvSpPr/>
          <p:nvPr/>
        </p:nvSpPr>
        <p:spPr>
          <a:xfrm>
            <a:off x="7165033" y="2770144"/>
            <a:ext cx="1026000" cy="474172"/>
          </a:xfrm>
          <a:prstGeom prst="roundRect">
            <a:avLst>
              <a:gd name="adj" fmla="val 5986"/>
            </a:avLst>
          </a:prstGeom>
          <a:solidFill>
            <a:schemeClr val="bg1"/>
          </a:solidFill>
          <a:ln>
            <a:solidFill>
              <a:srgbClr val="00A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rgbClr val="6632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Inscription au service</a:t>
            </a:r>
          </a:p>
        </p:txBody>
      </p:sp>
      <p:sp>
        <p:nvSpPr>
          <p:cNvPr id="72" name="Rectangle : coins arrondis 71">
            <a:extLst>
              <a:ext uri="{FF2B5EF4-FFF2-40B4-BE49-F238E27FC236}">
                <a16:creationId xmlns:a16="http://schemas.microsoft.com/office/drawing/2014/main" id="{D314C58A-1C5B-4EBA-8A6A-DF64BFB07890}"/>
              </a:ext>
            </a:extLst>
          </p:cNvPr>
          <p:cNvSpPr/>
          <p:nvPr/>
        </p:nvSpPr>
        <p:spPr>
          <a:xfrm>
            <a:off x="8271694" y="2778738"/>
            <a:ext cx="1026000" cy="474172"/>
          </a:xfrm>
          <a:prstGeom prst="roundRect">
            <a:avLst>
              <a:gd name="adj" fmla="val 5986"/>
            </a:avLst>
          </a:prstGeom>
          <a:solidFill>
            <a:schemeClr val="bg1"/>
          </a:solidFill>
          <a:ln>
            <a:solidFill>
              <a:srgbClr val="00A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rgbClr val="6632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Signature des CGF en ligne</a:t>
            </a:r>
          </a:p>
        </p:txBody>
      </p:sp>
      <p:sp>
        <p:nvSpPr>
          <p:cNvPr id="73" name="Rectangle : coins arrondis 72">
            <a:extLst>
              <a:ext uri="{FF2B5EF4-FFF2-40B4-BE49-F238E27FC236}">
                <a16:creationId xmlns:a16="http://schemas.microsoft.com/office/drawing/2014/main" id="{FAD90330-22D9-4B2B-8123-C64757F186A7}"/>
              </a:ext>
            </a:extLst>
          </p:cNvPr>
          <p:cNvSpPr/>
          <p:nvPr/>
        </p:nvSpPr>
        <p:spPr>
          <a:xfrm>
            <a:off x="9378354" y="2778738"/>
            <a:ext cx="1026000" cy="474172"/>
          </a:xfrm>
          <a:prstGeom prst="roundRect">
            <a:avLst>
              <a:gd name="adj" fmla="val 5986"/>
            </a:avLst>
          </a:prstGeom>
          <a:solidFill>
            <a:schemeClr val="bg1"/>
          </a:solidFill>
          <a:ln>
            <a:solidFill>
              <a:srgbClr val="00A1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rgbClr val="6632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Financement de la 1</a:t>
            </a:r>
            <a:r>
              <a:rPr lang="fr-FR" sz="1000" baseline="30000" dirty="0">
                <a:solidFill>
                  <a:srgbClr val="6632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ère</a:t>
            </a:r>
            <a:r>
              <a:rPr lang="fr-FR" sz="1000" dirty="0">
                <a:solidFill>
                  <a:srgbClr val="6632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facture</a:t>
            </a:r>
          </a:p>
        </p:txBody>
      </p:sp>
      <p:sp>
        <p:nvSpPr>
          <p:cNvPr id="76" name="TextBox 14">
            <a:extLst>
              <a:ext uri="{FF2B5EF4-FFF2-40B4-BE49-F238E27FC236}">
                <a16:creationId xmlns:a16="http://schemas.microsoft.com/office/drawing/2014/main" id="{CF06F5C2-2D8A-4358-AA23-D523D7C62B16}"/>
              </a:ext>
            </a:extLst>
          </p:cNvPr>
          <p:cNvSpPr txBox="1"/>
          <p:nvPr/>
        </p:nvSpPr>
        <p:spPr>
          <a:xfrm>
            <a:off x="7752536" y="4562329"/>
            <a:ext cx="2095048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702"/>
              </a:spcBef>
              <a:buClr>
                <a:srgbClr val="9176B4">
                  <a:lumMod val="60000"/>
                  <a:lumOff val="40000"/>
                </a:srgbClr>
              </a:buClr>
              <a:defRPr/>
            </a:pPr>
            <a:r>
              <a:rPr lang="fr-FR" sz="1403" b="1" kern="1200" cap="small" dirty="0">
                <a:solidFill>
                  <a:srgbClr val="66327A"/>
                </a:solidFill>
              </a:rPr>
              <a:t>En Cas de Questions</a:t>
            </a:r>
          </a:p>
        </p:txBody>
      </p:sp>
      <p:cxnSp>
        <p:nvCxnSpPr>
          <p:cNvPr id="77" name="Straight Connector 18">
            <a:extLst>
              <a:ext uri="{FF2B5EF4-FFF2-40B4-BE49-F238E27FC236}">
                <a16:creationId xmlns:a16="http://schemas.microsoft.com/office/drawing/2014/main" id="{627A19FE-D3A1-4011-84B2-CBF9288BEC7A}"/>
              </a:ext>
            </a:extLst>
          </p:cNvPr>
          <p:cNvCxnSpPr/>
          <p:nvPr/>
        </p:nvCxnSpPr>
        <p:spPr>
          <a:xfrm>
            <a:off x="7650162" y="4832389"/>
            <a:ext cx="0" cy="1944000"/>
          </a:xfrm>
          <a:prstGeom prst="line">
            <a:avLst/>
          </a:prstGeom>
          <a:ln w="12700">
            <a:solidFill>
              <a:srgbClr val="6632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18">
            <a:extLst>
              <a:ext uri="{FF2B5EF4-FFF2-40B4-BE49-F238E27FC236}">
                <a16:creationId xmlns:a16="http://schemas.microsoft.com/office/drawing/2014/main" id="{233E03FC-A6AC-4AA3-9C5C-68EF49ADED23}"/>
              </a:ext>
            </a:extLst>
          </p:cNvPr>
          <p:cNvCxnSpPr>
            <a:cxnSpLocks/>
          </p:cNvCxnSpPr>
          <p:nvPr/>
        </p:nvCxnSpPr>
        <p:spPr>
          <a:xfrm flipH="1">
            <a:off x="7652592" y="4838984"/>
            <a:ext cx="84188" cy="0"/>
          </a:xfrm>
          <a:prstGeom prst="line">
            <a:avLst/>
          </a:prstGeom>
          <a:ln w="12700">
            <a:solidFill>
              <a:srgbClr val="6632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Espace réservé du texte 4">
            <a:extLst>
              <a:ext uri="{FF2B5EF4-FFF2-40B4-BE49-F238E27FC236}">
                <a16:creationId xmlns:a16="http://schemas.microsoft.com/office/drawing/2014/main" id="{BB7238BF-6610-405F-80C0-E15B71B87E32}"/>
              </a:ext>
            </a:extLst>
          </p:cNvPr>
          <p:cNvSpPr txBox="1">
            <a:spLocks/>
          </p:cNvSpPr>
          <p:nvPr/>
        </p:nvSpPr>
        <p:spPr>
          <a:xfrm>
            <a:off x="7859937" y="5076607"/>
            <a:ext cx="2596630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3" panose="05040102010807070707" pitchFamily="18" charset="2"/>
              <a:buNone/>
              <a:defRPr sz="1200" b="0" kern="1200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3363" indent="-233363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12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9263" indent="-1793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rgbClr val="4D6995"/>
              </a:buClr>
            </a:pPr>
            <a:r>
              <a:rPr lang="fr-FR" sz="1100" dirty="0">
                <a:solidFill>
                  <a:srgbClr val="000000"/>
                </a:solidFill>
                <a:latin typeface="Arial" panose="020B0604020202020204"/>
                <a:cs typeface="Arial"/>
              </a:rPr>
              <a:t>Sur l’activité commerciale</a:t>
            </a:r>
            <a:br>
              <a:rPr lang="fr-FR" sz="1100" dirty="0">
                <a:solidFill>
                  <a:srgbClr val="000000"/>
                </a:solidFill>
                <a:latin typeface="Arial" panose="020B0604020202020204"/>
                <a:cs typeface="Arial"/>
              </a:rPr>
            </a:br>
            <a:r>
              <a:rPr lang="fr-FR" sz="1100" dirty="0">
                <a:solidFill>
                  <a:srgbClr val="B34A8C"/>
                </a:solidFill>
                <a:latin typeface="Arial" panose="020B0604020202020204"/>
                <a:cs typeface="Arial"/>
              </a:rPr>
              <a:t>votre interlocuteur habituel BPCE Factor</a:t>
            </a: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53C3AF33-5D9D-4EB3-9186-49D80EED15EE}"/>
              </a:ext>
            </a:extLst>
          </p:cNvPr>
          <p:cNvSpPr txBox="1"/>
          <p:nvPr/>
        </p:nvSpPr>
        <p:spPr>
          <a:xfrm>
            <a:off x="7772221" y="6241567"/>
            <a:ext cx="181972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>
              <a:buClr>
                <a:srgbClr val="4D6995"/>
              </a:buClr>
            </a:pPr>
            <a:r>
              <a:rPr lang="fr-FR" sz="1100" dirty="0"/>
              <a:t>Sur l’outil MONEXPERT</a:t>
            </a:r>
            <a:br>
              <a:rPr lang="fr-FR" sz="1100" dirty="0"/>
            </a:br>
            <a:r>
              <a:rPr lang="fr-FR" sz="1100" dirty="0">
                <a:solidFill>
                  <a:srgbClr val="9176B4"/>
                </a:solidFill>
                <a:hlinkClick r:id="rId1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factor-monexpert@bpce.fr</a:t>
            </a:r>
            <a:endParaRPr lang="fr-FR" sz="1600" dirty="0">
              <a:solidFill>
                <a:srgbClr val="9176B4"/>
              </a:solidFill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B08DCF79-FBD6-409C-8E9A-FBB433B01C70}"/>
              </a:ext>
            </a:extLst>
          </p:cNvPr>
          <p:cNvCxnSpPr>
            <a:cxnSpLocks/>
            <a:stCxn id="43" idx="3"/>
            <a:endCxn id="34" idx="1"/>
          </p:cNvCxnSpPr>
          <p:nvPr/>
        </p:nvCxnSpPr>
        <p:spPr>
          <a:xfrm flipV="1">
            <a:off x="2267450" y="1995008"/>
            <a:ext cx="774200" cy="508809"/>
          </a:xfrm>
          <a:prstGeom prst="straightConnector1">
            <a:avLst/>
          </a:prstGeom>
          <a:ln>
            <a:solidFill>
              <a:srgbClr val="00A19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2E66C11B-CA4F-42C8-91EA-8B65671C609B}"/>
              </a:ext>
            </a:extLst>
          </p:cNvPr>
          <p:cNvCxnSpPr>
            <a:stCxn id="43" idx="3"/>
            <a:endCxn id="65" idx="1"/>
          </p:cNvCxnSpPr>
          <p:nvPr/>
        </p:nvCxnSpPr>
        <p:spPr>
          <a:xfrm>
            <a:off x="2267450" y="2503817"/>
            <a:ext cx="776680" cy="506097"/>
          </a:xfrm>
          <a:prstGeom prst="straightConnector1">
            <a:avLst/>
          </a:prstGeom>
          <a:ln>
            <a:solidFill>
              <a:srgbClr val="00A19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ZoneTexte 95">
            <a:extLst>
              <a:ext uri="{FF2B5EF4-FFF2-40B4-BE49-F238E27FC236}">
                <a16:creationId xmlns:a16="http://schemas.microsoft.com/office/drawing/2014/main" id="{16FB672D-985E-4737-AD82-92D7EA4F436B}"/>
              </a:ext>
            </a:extLst>
          </p:cNvPr>
          <p:cNvSpPr txBox="1"/>
          <p:nvPr/>
        </p:nvSpPr>
        <p:spPr>
          <a:xfrm rot="1993058">
            <a:off x="2186520" y="2756912"/>
            <a:ext cx="9156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 err="1">
                <a:solidFill>
                  <a:srgbClr val="00A193"/>
                </a:solidFill>
              </a:rPr>
              <a:t>FlashFactures</a:t>
            </a:r>
            <a:endParaRPr lang="fr-FR" sz="900" dirty="0">
              <a:solidFill>
                <a:srgbClr val="00A193"/>
              </a:solidFill>
            </a:endParaRPr>
          </a:p>
        </p:txBody>
      </p:sp>
      <p:cxnSp>
        <p:nvCxnSpPr>
          <p:cNvPr id="104" name="Connecteur droit 103">
            <a:extLst>
              <a:ext uri="{FF2B5EF4-FFF2-40B4-BE49-F238E27FC236}">
                <a16:creationId xmlns:a16="http://schemas.microsoft.com/office/drawing/2014/main" id="{48171CD2-58FC-4965-ADAD-9FA55634808A}"/>
              </a:ext>
            </a:extLst>
          </p:cNvPr>
          <p:cNvCxnSpPr>
            <a:cxnSpLocks/>
          </p:cNvCxnSpPr>
          <p:nvPr/>
        </p:nvCxnSpPr>
        <p:spPr>
          <a:xfrm>
            <a:off x="2990190" y="3378701"/>
            <a:ext cx="7450630" cy="0"/>
          </a:xfrm>
          <a:prstGeom prst="line">
            <a:avLst/>
          </a:prstGeom>
          <a:ln w="76200">
            <a:solidFill>
              <a:srgbClr val="00A1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8">
            <a:extLst>
              <a:ext uri="{FF2B5EF4-FFF2-40B4-BE49-F238E27FC236}">
                <a16:creationId xmlns:a16="http://schemas.microsoft.com/office/drawing/2014/main" id="{034767D8-DC4A-4E37-97BB-488A56A0796B}"/>
              </a:ext>
            </a:extLst>
          </p:cNvPr>
          <p:cNvCxnSpPr>
            <a:cxnSpLocks/>
          </p:cNvCxnSpPr>
          <p:nvPr/>
        </p:nvCxnSpPr>
        <p:spPr>
          <a:xfrm flipH="1">
            <a:off x="5346706" y="3614991"/>
            <a:ext cx="5040000" cy="0"/>
          </a:xfrm>
          <a:prstGeom prst="line">
            <a:avLst/>
          </a:prstGeom>
          <a:noFill/>
          <a:ln w="9525" cap="flat" cmpd="sng" algn="ctr">
            <a:solidFill>
              <a:srgbClr val="B34A8C"/>
            </a:solidFill>
            <a:prstDash val="solid"/>
          </a:ln>
          <a:effectLst/>
        </p:spPr>
      </p:cxnSp>
      <p:sp>
        <p:nvSpPr>
          <p:cNvPr id="112" name="ZoneTexte 111">
            <a:extLst>
              <a:ext uri="{FF2B5EF4-FFF2-40B4-BE49-F238E27FC236}">
                <a16:creationId xmlns:a16="http://schemas.microsoft.com/office/drawing/2014/main" id="{1861B687-AFA6-42F6-BBCA-538510D6C511}"/>
              </a:ext>
            </a:extLst>
          </p:cNvPr>
          <p:cNvSpPr txBox="1"/>
          <p:nvPr/>
        </p:nvSpPr>
        <p:spPr>
          <a:xfrm>
            <a:off x="4827491" y="3434331"/>
            <a:ext cx="203058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000" i="1" dirty="0">
                <a:solidFill>
                  <a:srgbClr val="B34A8C"/>
                </a:solidFill>
              </a:rPr>
              <a:t>Mail d’enrôlement client envoyé (+ Client relancé si relance)</a:t>
            </a:r>
          </a:p>
        </p:txBody>
      </p:sp>
      <p:sp>
        <p:nvSpPr>
          <p:cNvPr id="114" name="Ellipse 113">
            <a:extLst>
              <a:ext uri="{FF2B5EF4-FFF2-40B4-BE49-F238E27FC236}">
                <a16:creationId xmlns:a16="http://schemas.microsoft.com/office/drawing/2014/main" id="{A37BF8FF-3358-4BB4-A819-3DE84DF15C38}"/>
              </a:ext>
            </a:extLst>
          </p:cNvPr>
          <p:cNvSpPr/>
          <p:nvPr/>
        </p:nvSpPr>
        <p:spPr>
          <a:xfrm>
            <a:off x="7019825" y="3556191"/>
            <a:ext cx="126281" cy="125068"/>
          </a:xfrm>
          <a:prstGeom prst="ellipse">
            <a:avLst/>
          </a:prstGeom>
          <a:solidFill>
            <a:srgbClr val="B34A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119" name="ZoneTexte 118">
            <a:extLst>
              <a:ext uri="{FF2B5EF4-FFF2-40B4-BE49-F238E27FC236}">
                <a16:creationId xmlns:a16="http://schemas.microsoft.com/office/drawing/2014/main" id="{61A0FF30-5CF7-4DF6-AEEA-CCFAB148B837}"/>
              </a:ext>
            </a:extLst>
          </p:cNvPr>
          <p:cNvSpPr txBox="1"/>
          <p:nvPr/>
        </p:nvSpPr>
        <p:spPr>
          <a:xfrm>
            <a:off x="9418945" y="3493417"/>
            <a:ext cx="972000" cy="24532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900" b="1" i="1">
                <a:solidFill>
                  <a:srgbClr val="B34A8C"/>
                </a:solidFill>
              </a:defRPr>
            </a:lvl1pPr>
          </a:lstStyle>
          <a:p>
            <a:r>
              <a:rPr lang="fr-FR" sz="994" b="0" dirty="0"/>
              <a:t>Contrat activé</a:t>
            </a:r>
          </a:p>
        </p:txBody>
      </p:sp>
      <p:sp>
        <p:nvSpPr>
          <p:cNvPr id="120" name="Ellipse 119">
            <a:extLst>
              <a:ext uri="{FF2B5EF4-FFF2-40B4-BE49-F238E27FC236}">
                <a16:creationId xmlns:a16="http://schemas.microsoft.com/office/drawing/2014/main" id="{8A3F29AF-CD9F-42CE-8EEA-A45F2EF37BE5}"/>
              </a:ext>
            </a:extLst>
          </p:cNvPr>
          <p:cNvSpPr/>
          <p:nvPr/>
        </p:nvSpPr>
        <p:spPr>
          <a:xfrm>
            <a:off x="9272711" y="3551111"/>
            <a:ext cx="126281" cy="125068"/>
          </a:xfrm>
          <a:prstGeom prst="ellipse">
            <a:avLst/>
          </a:prstGeom>
          <a:solidFill>
            <a:srgbClr val="B34A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79" name="Espace réservé du texte 4">
            <a:extLst>
              <a:ext uri="{FF2B5EF4-FFF2-40B4-BE49-F238E27FC236}">
                <a16:creationId xmlns:a16="http://schemas.microsoft.com/office/drawing/2014/main" id="{074F6354-1028-4727-B0E8-080B363ADAD4}"/>
              </a:ext>
            </a:extLst>
          </p:cNvPr>
          <p:cNvSpPr txBox="1">
            <a:spLocks/>
          </p:cNvSpPr>
          <p:nvPr/>
        </p:nvSpPr>
        <p:spPr>
          <a:xfrm>
            <a:off x="7859936" y="5589837"/>
            <a:ext cx="2596630" cy="4770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3" panose="05040102010807070707" pitchFamily="18" charset="2"/>
              <a:buNone/>
              <a:defRPr sz="1200" b="0" kern="1200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3363" indent="-233363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12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9263" indent="-1793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rgbClr val="4D6995"/>
              </a:buClr>
            </a:pPr>
            <a:r>
              <a:rPr lang="fr-FR" sz="1100" dirty="0">
                <a:solidFill>
                  <a:srgbClr val="000000"/>
                </a:solidFill>
                <a:latin typeface="Arial" panose="020B0604020202020204"/>
                <a:cs typeface="Arial"/>
              </a:rPr>
              <a:t>Sur </a:t>
            </a:r>
            <a:r>
              <a:rPr lang="fr-FR" sz="1100" dirty="0" err="1">
                <a:solidFill>
                  <a:srgbClr val="000000"/>
                </a:solidFill>
                <a:latin typeface="Arial" panose="020B0604020202020204"/>
                <a:cs typeface="Arial"/>
              </a:rPr>
              <a:t>FlashFactures</a:t>
            </a:r>
            <a:r>
              <a:rPr lang="fr-FR" sz="1100" dirty="0">
                <a:solidFill>
                  <a:srgbClr val="000000"/>
                </a:solidFill>
                <a:latin typeface="Arial" panose="020B0604020202020204"/>
                <a:cs typeface="Arial"/>
              </a:rPr>
              <a:t/>
            </a:r>
            <a:br>
              <a:rPr lang="fr-FR" sz="1100" dirty="0">
                <a:solidFill>
                  <a:srgbClr val="000000"/>
                </a:solidFill>
                <a:latin typeface="Arial" panose="020B0604020202020204"/>
                <a:cs typeface="Arial"/>
              </a:rPr>
            </a:br>
            <a:r>
              <a:rPr lang="fr-FR" sz="1100" dirty="0">
                <a:solidFill>
                  <a:srgbClr val="00A193"/>
                </a:solidFill>
                <a:latin typeface="Arial" panose="020B0604020202020204"/>
                <a:cs typeface="Arial"/>
              </a:rPr>
              <a:t>l’équipe dédiée au 01 </a:t>
            </a:r>
            <a:r>
              <a:rPr lang="fr-FR" sz="1100">
                <a:solidFill>
                  <a:srgbClr val="00A193"/>
                </a:solidFill>
                <a:latin typeface="Arial" panose="020B0604020202020204"/>
                <a:cs typeface="Arial"/>
              </a:rPr>
              <a:t>58 19 45 34 </a:t>
            </a:r>
            <a:r>
              <a:rPr lang="fr-FR" sz="1100" dirty="0">
                <a:solidFill>
                  <a:srgbClr val="00A193"/>
                </a:solidFill>
                <a:latin typeface="Arial" panose="020B0604020202020204"/>
                <a:cs typeface="Arial"/>
              </a:rPr>
              <a:t/>
            </a:r>
            <a:br>
              <a:rPr lang="fr-FR" sz="1100" dirty="0">
                <a:solidFill>
                  <a:srgbClr val="00A193"/>
                </a:solidFill>
                <a:latin typeface="Arial" panose="020B0604020202020204"/>
                <a:cs typeface="Arial"/>
              </a:rPr>
            </a:br>
            <a:r>
              <a:rPr lang="fr-FR" sz="800" dirty="0">
                <a:solidFill>
                  <a:srgbClr val="00A193"/>
                </a:solidFill>
                <a:latin typeface="Arial" panose="020B0604020202020204"/>
                <a:cs typeface="Arial"/>
              </a:rPr>
              <a:t>(coût d’un appel local)</a:t>
            </a:r>
            <a:endParaRPr lang="fr-FR" sz="1100" dirty="0">
              <a:solidFill>
                <a:srgbClr val="00A193"/>
              </a:solidFill>
              <a:latin typeface="Arial" panose="020B0604020202020204"/>
              <a:cs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A4D894-67EA-4A9A-BE26-89E0F6EE5DDB}"/>
              </a:ext>
            </a:extLst>
          </p:cNvPr>
          <p:cNvSpPr/>
          <p:nvPr/>
        </p:nvSpPr>
        <p:spPr>
          <a:xfrm>
            <a:off x="8310413" y="3430519"/>
            <a:ext cx="933598" cy="39831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/>
            <a:r>
              <a:rPr lang="fr-FR" sz="994" i="1" dirty="0">
                <a:solidFill>
                  <a:srgbClr val="B34A8C"/>
                </a:solidFill>
              </a:rPr>
              <a:t>Contrat signé</a:t>
            </a:r>
            <a:br>
              <a:rPr lang="fr-FR" sz="994" i="1" dirty="0">
                <a:solidFill>
                  <a:srgbClr val="B34A8C"/>
                </a:solidFill>
              </a:rPr>
            </a:br>
            <a:r>
              <a:rPr lang="fr-FR" sz="994" i="1" dirty="0">
                <a:solidFill>
                  <a:srgbClr val="B34A8C"/>
                </a:solidFill>
              </a:rPr>
              <a:t>inactif</a:t>
            </a:r>
          </a:p>
        </p:txBody>
      </p:sp>
      <p:sp>
        <p:nvSpPr>
          <p:cNvPr id="81" name="Ellipse 80">
            <a:extLst>
              <a:ext uri="{FF2B5EF4-FFF2-40B4-BE49-F238E27FC236}">
                <a16:creationId xmlns:a16="http://schemas.microsoft.com/office/drawing/2014/main" id="{D187B31A-83CC-46E4-9141-449DE3856495}"/>
              </a:ext>
            </a:extLst>
          </p:cNvPr>
          <p:cNvSpPr/>
          <p:nvPr/>
        </p:nvSpPr>
        <p:spPr>
          <a:xfrm>
            <a:off x="8161513" y="3551111"/>
            <a:ext cx="126281" cy="125068"/>
          </a:xfrm>
          <a:prstGeom prst="ellipse">
            <a:avLst/>
          </a:prstGeom>
          <a:solidFill>
            <a:srgbClr val="B34A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A4BAFA32-A738-4215-B5B5-FF098D063D46}"/>
              </a:ext>
            </a:extLst>
          </p:cNvPr>
          <p:cNvGrpSpPr/>
          <p:nvPr/>
        </p:nvGrpSpPr>
        <p:grpSpPr>
          <a:xfrm>
            <a:off x="3260357" y="4008726"/>
            <a:ext cx="6982132" cy="439200"/>
            <a:chOff x="3260357" y="3916260"/>
            <a:chExt cx="6982132" cy="439200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C5CD99BC-F3EF-478A-ABEE-6170395455E2}"/>
                </a:ext>
              </a:extLst>
            </p:cNvPr>
            <p:cNvGrpSpPr/>
            <p:nvPr/>
          </p:nvGrpSpPr>
          <p:grpSpPr>
            <a:xfrm>
              <a:off x="3260357" y="3916260"/>
              <a:ext cx="6982132" cy="439200"/>
              <a:chOff x="3186856" y="3925876"/>
              <a:chExt cx="6982132" cy="439200"/>
            </a:xfrm>
          </p:grpSpPr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669528A4-1A58-4845-961E-31E951411E30}"/>
                  </a:ext>
                </a:extLst>
              </p:cNvPr>
              <p:cNvSpPr/>
              <p:nvPr/>
            </p:nvSpPr>
            <p:spPr>
              <a:xfrm>
                <a:off x="3186856" y="3925876"/>
                <a:ext cx="6982132" cy="439200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  <a:prstDash val="dashDot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E881A6B-7B0C-48F5-AB72-7C82E4A8070F}"/>
                  </a:ext>
                </a:extLst>
              </p:cNvPr>
              <p:cNvSpPr txBox="1"/>
              <p:nvPr/>
            </p:nvSpPr>
            <p:spPr>
              <a:xfrm>
                <a:off x="3581567" y="3941355"/>
                <a:ext cx="658742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fr-FR" sz="1000" dirty="0"/>
                  <a:t>En cas de refus de la part du client ou de BPCE Factor, vous serez informé par mail/appel et via un statut dans MONEXPERT </a:t>
                </a:r>
                <a:r>
                  <a:rPr lang="fr-FR" sz="1000" i="1" dirty="0">
                    <a:solidFill>
                      <a:srgbClr val="B34A8C"/>
                    </a:solidFill>
                  </a:rPr>
                  <a:t>(Sans suite – Initiative Client </a:t>
                </a:r>
                <a:r>
                  <a:rPr lang="fr-FR" sz="1000" dirty="0">
                    <a:solidFill>
                      <a:srgbClr val="B34A8C"/>
                    </a:solidFill>
                  </a:rPr>
                  <a:t>ou</a:t>
                </a:r>
                <a:r>
                  <a:rPr lang="fr-FR" sz="1000" i="1" dirty="0">
                    <a:solidFill>
                      <a:srgbClr val="B34A8C"/>
                    </a:solidFill>
                  </a:rPr>
                  <a:t> Sans suite – Initiative BPCE Factor)</a:t>
                </a:r>
              </a:p>
            </p:txBody>
          </p:sp>
        </p:grpSp>
        <p:pic>
          <p:nvPicPr>
            <p:cNvPr id="100" name="Image 99">
              <a:extLst>
                <a:ext uri="{FF2B5EF4-FFF2-40B4-BE49-F238E27FC236}">
                  <a16:creationId xmlns:a16="http://schemas.microsoft.com/office/drawing/2014/main" id="{5208E863-E574-4E0E-AA18-5C254685D1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349919" y="3966298"/>
              <a:ext cx="315123" cy="32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7571939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3A4BAFA7-4494-4108-8805-E3F5054E5E8F}" vid="{F27B5C15-AF63-404E-9ED5-5DD0F3E8ECC0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DF063ED5DFB0459A557595B005E4F4" ma:contentTypeVersion="0" ma:contentTypeDescription="Crée un document." ma:contentTypeScope="" ma:versionID="45366bb114911dd96d992504bcec3c4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04AC50-A577-46D0-8B9F-6D3C9D53AFF5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F4A6A1-D69A-4CC9-81CC-5A07AF1631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4284</TotalTime>
  <Words>444</Words>
  <Application>Microsoft Office PowerPoint</Application>
  <PresentationFormat>Personnalisé</PresentationFormat>
  <Paragraphs>77</Paragraphs>
  <Slides>2</Slides>
  <Notes>2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9" baseType="lpstr">
      <vt:lpstr>Wingdings</vt:lpstr>
      <vt:lpstr>Arial</vt:lpstr>
      <vt:lpstr>Cambria Math</vt:lpstr>
      <vt:lpstr>Wingdings 3</vt:lpstr>
      <vt:lpstr>Calibri</vt:lpstr>
      <vt:lpstr>Conception personnalisée</vt:lpstr>
      <vt:lpstr>Image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BENBASSAT Nathalie</dc:creator>
  <cp:lastModifiedBy>POIGNANT Anne [CEGEE]</cp:lastModifiedBy>
  <cp:revision>139</cp:revision>
  <cp:lastPrinted>2020-03-26T18:28:42Z</cp:lastPrinted>
  <dcterms:created xsi:type="dcterms:W3CDTF">2020-03-03T12:39:17Z</dcterms:created>
  <dcterms:modified xsi:type="dcterms:W3CDTF">2020-10-19T13:21:12Z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Gaelle.YOLLANT@bpce.fr</vt:lpwstr>
  </property>
  <property fmtid="{D5CDD505-2E9C-101B-9397-08002B2CF9AE}" pid="5" name="MSIP_Label_48a19f0c-bea1-442e-a475-ed109d9ec508_SetDate">
    <vt:lpwstr>2019-04-24T12:15:37.6215196Z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0x0101007DDF063ED5DFB0459A557595B005E4F4</vt:lpwstr>
  </property>
</Properties>
</file>