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fif" ContentType="image/jpeg"/>
  <Default Extension="svg" ContentType="image/svg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  <p:sldMasterId id="2147483677" r:id="rId6"/>
    <p:sldMasterId id="2147483684" r:id="rId7"/>
    <p:sldMasterId id="2147483729" r:id="rId8"/>
    <p:sldMasterId id="2147483734" r:id="rId9"/>
    <p:sldMasterId id="2147483758" r:id="rId10"/>
  </p:sldMasterIdLst>
  <p:notesMasterIdLst>
    <p:notesMasterId r:id="rId69"/>
  </p:notesMasterIdLst>
  <p:sldIdLst>
    <p:sldId id="400" r:id="rId11"/>
    <p:sldId id="10851" r:id="rId12"/>
    <p:sldId id="10921" r:id="rId13"/>
    <p:sldId id="10845" r:id="rId14"/>
    <p:sldId id="10930" r:id="rId15"/>
    <p:sldId id="10931" r:id="rId16"/>
    <p:sldId id="10954" r:id="rId17"/>
    <p:sldId id="10955" r:id="rId18"/>
    <p:sldId id="10956" r:id="rId19"/>
    <p:sldId id="10953" r:id="rId20"/>
    <p:sldId id="10940" r:id="rId21"/>
    <p:sldId id="10957" r:id="rId22"/>
    <p:sldId id="10958" r:id="rId23"/>
    <p:sldId id="10941" r:id="rId24"/>
    <p:sldId id="10944" r:id="rId25"/>
    <p:sldId id="10945" r:id="rId26"/>
    <p:sldId id="10959" r:id="rId27"/>
    <p:sldId id="10962" r:id="rId28"/>
    <p:sldId id="10963" r:id="rId29"/>
    <p:sldId id="258" r:id="rId30"/>
    <p:sldId id="259" r:id="rId31"/>
    <p:sldId id="10964" r:id="rId32"/>
    <p:sldId id="10965" r:id="rId33"/>
    <p:sldId id="260" r:id="rId34"/>
    <p:sldId id="261" r:id="rId35"/>
    <p:sldId id="262" r:id="rId36"/>
    <p:sldId id="278" r:id="rId37"/>
    <p:sldId id="270" r:id="rId38"/>
    <p:sldId id="10949" r:id="rId39"/>
    <p:sldId id="10960" r:id="rId40"/>
    <p:sldId id="11004" r:id="rId41"/>
    <p:sldId id="10990" r:id="rId42"/>
    <p:sldId id="10991" r:id="rId43"/>
    <p:sldId id="10966" r:id="rId44"/>
    <p:sldId id="10992" r:id="rId45"/>
    <p:sldId id="10972" r:id="rId46"/>
    <p:sldId id="10967" r:id="rId47"/>
    <p:sldId id="10968" r:id="rId48"/>
    <p:sldId id="10995" r:id="rId49"/>
    <p:sldId id="10997" r:id="rId50"/>
    <p:sldId id="10974" r:id="rId51"/>
    <p:sldId id="10976" r:id="rId52"/>
    <p:sldId id="11001" r:id="rId53"/>
    <p:sldId id="11002" r:id="rId54"/>
    <p:sldId id="10978" r:id="rId55"/>
    <p:sldId id="10979" r:id="rId56"/>
    <p:sldId id="11003" r:id="rId57"/>
    <p:sldId id="10982" r:id="rId58"/>
    <p:sldId id="10983" r:id="rId59"/>
    <p:sldId id="10984" r:id="rId60"/>
    <p:sldId id="10985" r:id="rId61"/>
    <p:sldId id="10988" r:id="rId62"/>
    <p:sldId id="10942" r:id="rId63"/>
    <p:sldId id="10961" r:id="rId64"/>
    <p:sldId id="10871" r:id="rId65"/>
    <p:sldId id="10793" r:id="rId66"/>
    <p:sldId id="10951" r:id="rId67"/>
    <p:sldId id="413" r:id="rId6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44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Valon Isabelle" initials="DI" lastIdx="19" clrIdx="0">
    <p:extLst>
      <p:ext uri="{19B8F6BF-5375-455C-9EA6-DF929625EA0E}">
        <p15:presenceInfo xmlns:p15="http://schemas.microsoft.com/office/powerpoint/2012/main" userId="S::isabelle.devalon@natixis.com::66bbcaf4-cf98-4d34-9edd-42dfb1f01d40" providerId="AD"/>
      </p:ext>
    </p:extLst>
  </p:cmAuthor>
  <p:cmAuthor id="2" name="Noraz Estelle" initials="NE [2]" lastIdx="36" clrIdx="1">
    <p:extLst>
      <p:ext uri="{19B8F6BF-5375-455C-9EA6-DF929625EA0E}">
        <p15:presenceInfo xmlns:p15="http://schemas.microsoft.com/office/powerpoint/2012/main" userId="Noraz Estelle" providerId="None"/>
      </p:ext>
    </p:extLst>
  </p:cmAuthor>
  <p:cmAuthor id="3" name="Berst Venitia" initials="BV" lastIdx="22" clrIdx="2">
    <p:extLst>
      <p:ext uri="{19B8F6BF-5375-455C-9EA6-DF929625EA0E}">
        <p15:presenceInfo xmlns:p15="http://schemas.microsoft.com/office/powerpoint/2012/main" userId="S::venitia.berst@natixis.com::9ce49f2d-d281-44ca-ae8f-dae9be8187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784"/>
    <a:srgbClr val="0070C0"/>
    <a:srgbClr val="E3001B"/>
    <a:srgbClr val="ECEDF4"/>
    <a:srgbClr val="F2F2F2"/>
    <a:srgbClr val="FFFFFF"/>
    <a:srgbClr val="17296B"/>
    <a:srgbClr val="192A6B"/>
    <a:srgbClr val="9798C7"/>
    <a:srgbClr val="ECE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9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28" y="78"/>
      </p:cViewPr>
      <p:guideLst>
        <p:guide orient="horz" pos="867"/>
        <p:guide orient="horz" pos="2160"/>
        <p:guide pos="4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EBE58-8E91-4204-949B-7780999619EF}" type="datetimeFigureOut">
              <a:rPr lang="fr-FR" smtClean="0"/>
              <a:t>11/04/2021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EDE06-A5C6-4845-A00C-B85DB37C01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840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25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EDE06-A5C6-4845-A00C-B85DB37C011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0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EDE06-A5C6-4845-A00C-B85DB37C011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37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EDE06-A5C6-4845-A00C-B85DB37C011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67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5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01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52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9.jpe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814917" y="1076739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24458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6576651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360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4631784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8"/>
          </p:nvPr>
        </p:nvSpPr>
        <p:spPr>
          <a:xfrm>
            <a:off x="8448651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7443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1"/>
            <a:ext cx="4416000" cy="909415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03851" y="551549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9203851" y="853897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2281161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1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16964" y="551549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1"/>
            <a:ext cx="4992000" cy="1028033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9016964" y="853897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37416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5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1"/>
            <a:ext cx="4416000" cy="909415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03851" y="551549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9203851" y="853897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138203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4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7" cy="144278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4138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8111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6720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2158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87BEFF5-8C32-4453-9E8D-472B954F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44490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13576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306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>
            <a:extLst>
              <a:ext uri="{FF2B5EF4-FFF2-40B4-BE49-F238E27FC236}">
                <a16:creationId xmlns:a16="http://schemas.microsoft.com/office/drawing/2014/main" id="{5A40E760-0F6C-483F-8AB1-9A1051DEB3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0466" y="836648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86810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D6018-6A67-46E9-8CA8-5921FC68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D912A7-700D-407A-93EF-57841DE14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8D8916-386A-4127-9DD1-0785F945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6FA39-4ECA-44F9-918F-CCBDCF250E2E}" type="datetimeFigureOut">
              <a:rPr lang="fr-FR" smtClean="0"/>
              <a:t>11/04/2021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03BC1C-DD9A-4146-9676-69AE4F1B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F4791-FCBA-4709-9AE8-8965125E5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18E0E-0C59-4761-8ABE-19FBF0936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153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2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814917" y="1076739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6731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2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3" indent="-239173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6576651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3" indent="-239173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71408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2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3" indent="-239173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4631784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3" indent="-239173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8"/>
          </p:nvPr>
        </p:nvSpPr>
        <p:spPr>
          <a:xfrm>
            <a:off x="8448651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3" indent="-239173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648866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2" y="-10220"/>
            <a:ext cx="8183711" cy="6874571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388426" y="1892831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8426" y="5448394"/>
            <a:ext cx="769288" cy="4040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8426" y="3492769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E2DDA837-3442-4F7C-B78C-BB7E533778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1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EC25CFA-6800-44AD-A8BC-26CA14BE7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47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_SansImag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0A4E32C-F9BC-49B6-A795-DF69363EB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8163128" cy="6858000"/>
          </a:xfrm>
          <a:prstGeom prst="rect">
            <a:avLst/>
          </a:prstGeom>
        </p:spPr>
      </p:pic>
      <p:sp>
        <p:nvSpPr>
          <p:cNvPr id="15" name="AutoShape 11">
            <a:extLst>
              <a:ext uri="{FF2B5EF4-FFF2-40B4-BE49-F238E27FC236}">
                <a16:creationId xmlns:a16="http://schemas.microsoft.com/office/drawing/2014/main" id="{AD1988DB-D7F0-48C4-B9F7-6FF7824AB1FE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88841E68-AC32-4EB6-8EC8-BD0FCA32183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8425" y="1912683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17" name="Espace réservé du texte 52">
            <a:extLst>
              <a:ext uri="{FF2B5EF4-FFF2-40B4-BE49-F238E27FC236}">
                <a16:creationId xmlns:a16="http://schemas.microsoft.com/office/drawing/2014/main" id="{EE8ED096-F29D-4BEC-A6F4-2FF6FF2DBD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8425" y="5448393"/>
            <a:ext cx="786152" cy="4040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1E396598-CEEE-402A-A964-CC2A98ADC4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8425" y="3512621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9" name="Espace réservé du texte 52">
            <a:extLst>
              <a:ext uri="{FF2B5EF4-FFF2-40B4-BE49-F238E27FC236}">
                <a16:creationId xmlns:a16="http://schemas.microsoft.com/office/drawing/2014/main" id="{D91596F8-8D25-440B-A2F5-7D77963FE3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4356651-7A29-427F-8039-B27B9AC283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18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B_Sans Imag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649B94-255A-4673-A043-94CE0549FA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67" y="0"/>
            <a:ext cx="8163128" cy="6858000"/>
          </a:xfrm>
          <a:prstGeom prst="rect">
            <a:avLst/>
          </a:prstGeom>
        </p:spPr>
      </p:pic>
      <p:sp>
        <p:nvSpPr>
          <p:cNvPr id="11" name="Shape 10">
            <a:extLst>
              <a:ext uri="{FF2B5EF4-FFF2-40B4-BE49-F238E27FC236}">
                <a16:creationId xmlns:a16="http://schemas.microsoft.com/office/drawing/2014/main" id="{11300FDC-519B-4690-B823-7E29DC079E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8425" y="1892830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14" name="Espace réservé du texte 52">
            <a:extLst>
              <a:ext uri="{FF2B5EF4-FFF2-40B4-BE49-F238E27FC236}">
                <a16:creationId xmlns:a16="http://schemas.microsoft.com/office/drawing/2014/main" id="{94191005-FF16-4F3D-A4A4-E84E31BB55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8425" y="5448393"/>
            <a:ext cx="786152" cy="4040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6B0634E0-2F95-47F4-AB91-764562E526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8425" y="3492768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1842403D-FB39-4F85-AEB6-72B4DC4A59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E4C105-BDC1-4BCF-95C2-BDC243F8AC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53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10220"/>
            <a:ext cx="8183711" cy="6874571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388425" y="1892830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8425" y="5448393"/>
            <a:ext cx="786152" cy="4040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8425" y="3492768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4168BDE2-17A0-4680-B714-2FE166F74A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D883E2D-DC68-45DF-A709-4D0C1E282C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59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10220"/>
            <a:ext cx="8183711" cy="6874571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388425" y="1892830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8425" y="5448393"/>
            <a:ext cx="786152" cy="4040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8425" y="3492768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E2DDA837-3442-4F7C-B78C-BB7E533778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EC25CFA-6800-44AD-A8BC-26CA14BE7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43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10220"/>
            <a:ext cx="8183711" cy="6874571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388425" y="1912683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8425" y="5448393"/>
            <a:ext cx="786152" cy="4040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8425" y="3512621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E0C7013E-3675-4405-B326-60E03AB575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0DAFE7-B0DD-4ADC-BDFC-EE05B2675A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05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/>
          <p:nvPr userDrawn="1"/>
        </p:nvSpPr>
        <p:spPr>
          <a:xfrm>
            <a:off x="3098000" y="1019661"/>
            <a:ext cx="253600" cy="2536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6" name="Espace réservé du texte 52"/>
          <p:cNvSpPr txBox="1">
            <a:spLocks/>
          </p:cNvSpPr>
          <p:nvPr userDrawn="1"/>
        </p:nvSpPr>
        <p:spPr>
          <a:xfrm>
            <a:off x="341751" y="337507"/>
            <a:ext cx="1205734" cy="3462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96000" tIns="0" rIns="9600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600">
                <a:solidFill>
                  <a:schemeClr val="accent1"/>
                </a:solidFill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783177" y="548860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783177" y="1518551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783177" y="2488242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783177" y="3457933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783177" y="4427623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783177" y="5397314"/>
            <a:ext cx="7929447" cy="815911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8" name="Shape 23"/>
          <p:cNvCxnSpPr/>
          <p:nvPr userDrawn="1"/>
        </p:nvCxnSpPr>
        <p:spPr>
          <a:xfrm>
            <a:off x="3224800" y="-10566"/>
            <a:ext cx="0" cy="6511908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836219" y="548765"/>
            <a:ext cx="768000" cy="768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836219" y="1518456"/>
            <a:ext cx="768000" cy="768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836219" y="2488147"/>
            <a:ext cx="768000" cy="768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836219" y="3457837"/>
            <a:ext cx="768000" cy="768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836219" y="4427528"/>
            <a:ext cx="768000" cy="768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836219" y="5397219"/>
            <a:ext cx="768000" cy="76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233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362531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644690"/>
            <a:ext cx="4080000" cy="5712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7824645" y="644690"/>
            <a:ext cx="4080000" cy="5712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35360" y="583705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50720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83487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1028733"/>
            <a:ext cx="4080000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7824645" y="1028733"/>
            <a:ext cx="4080000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35360" y="585474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52489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103850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3503712" y="702611"/>
            <a:ext cx="2736000" cy="56547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6360029" y="702611"/>
            <a:ext cx="2736000" cy="56547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9216347" y="702611"/>
            <a:ext cx="2736000" cy="56547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335360" y="596901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916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25728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39350" y="-768107"/>
            <a:ext cx="8485388" cy="840021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0" tIns="0" rIns="0" bIns="0" anchor="ctr" anchorCtr="0">
            <a:noAutofit/>
          </a:bodyPr>
          <a:lstStyle>
            <a:lvl1pPr marL="0" indent="0" algn="r">
              <a:buNone/>
              <a:defRPr sz="1467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470416" y="2520669"/>
            <a:ext cx="8025851" cy="1546399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lvl="1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000000"/>
              </a:buClr>
              <a:buSzPct val="100000"/>
              <a:defRPr sz="6400">
                <a:solidFill>
                  <a:srgbClr val="000000"/>
                </a:solidFill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17" name="Shape 14"/>
          <p:cNvSpPr txBox="1">
            <a:spLocks noGrp="1"/>
          </p:cNvSpPr>
          <p:nvPr>
            <p:ph type="subTitle" idx="1"/>
          </p:nvPr>
        </p:nvSpPr>
        <p:spPr>
          <a:xfrm>
            <a:off x="863419" y="4245091"/>
            <a:ext cx="7296811" cy="1046399"/>
          </a:xfrm>
          <a:prstGeom prst="rect">
            <a:avLst/>
          </a:prstGeom>
          <a:noFill/>
        </p:spPr>
        <p:txBody>
          <a:bodyPr lIns="91425" tIns="91425" rIns="91425" bIns="91425" anchor="t" anchorCtr="0"/>
          <a:lstStyle>
            <a:lvl1pPr marL="0" lvl="0" indent="0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2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1" b="10414"/>
          <a:stretch/>
        </p:blipFill>
        <p:spPr>
          <a:xfrm>
            <a:off x="10992545" y="6540962"/>
            <a:ext cx="960107" cy="28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72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521882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714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 userDrawn="1"/>
        </p:nvSpPr>
        <p:spPr bwMode="auto">
          <a:xfrm>
            <a:off x="-48683" y="-14817"/>
            <a:ext cx="8212667" cy="6898217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EA98E2-4A68-434A-AC77-09AE84FD5E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5416" y="3006344"/>
            <a:ext cx="5067808" cy="84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617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7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350234"/>
            <a:ext cx="789267" cy="502766"/>
          </a:xfrm>
        </p:spPr>
        <p:txBody>
          <a:bodyPr>
            <a:spAutoFit/>
          </a:bodyPr>
          <a:lstStyle>
            <a:lvl1pPr algn="ctr">
              <a:defRPr sz="26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8" y="1300164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1584001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 preserve="1">
  <p:cSld name="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815413" y="116419"/>
            <a:ext cx="111852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814917" y="596900"/>
            <a:ext cx="111852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609585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0" i="0">
                <a:solidFill>
                  <a:srgbClr val="4D6995"/>
                </a:solidFill>
              </a:defRPr>
            </a:lvl1pPr>
            <a:lvl2pPr marL="121917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2pPr>
            <a:lvl3pPr marL="1828754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3pPr>
            <a:lvl4pPr marL="2438339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4pPr>
            <a:lvl5pPr marL="3047924" lvl="4" indent="-304792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 b="0">
                <a:solidFill>
                  <a:schemeClr val="lt1"/>
                </a:solidFill>
              </a:defRPr>
            </a:lvl5pPr>
            <a:lvl6pPr marL="3657509" lvl="5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2"/>
          </p:nvPr>
        </p:nvSpPr>
        <p:spPr>
          <a:xfrm>
            <a:off x="814917" y="1076739"/>
            <a:ext cx="11184000" cy="5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609585" lvl="0" indent="-47412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ʘ"/>
              <a:defRPr sz="2667"/>
            </a:lvl1pPr>
            <a:lvl2pPr marL="1219170" lvl="1" indent="-4571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∙"/>
              <a:defRPr sz="2400"/>
            </a:lvl2pPr>
            <a:lvl3pPr marL="1828754" lvl="2" indent="-4402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  <a:defRPr sz="2133"/>
            </a:lvl3pPr>
            <a:lvl4pPr marL="2438339" lvl="3" indent="-4233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 sz="1867"/>
            </a:lvl4pPr>
            <a:lvl5pPr marL="3047924" lvl="4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8855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814917" y="1076739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301529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814917" y="1076739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ACD933D-0AC7-4A94-9E45-A71DBE91E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74642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7273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onne" preserve="1">
  <p:cSld name="1_1 colon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 Narrow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1"/>
          </p:nvPr>
        </p:nvSpPr>
        <p:spPr>
          <a:xfrm>
            <a:off x="3503712" y="548681"/>
            <a:ext cx="8448939" cy="5616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609585" lvl="0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ʘ"/>
              <a:defRPr/>
            </a:lvl1pPr>
            <a:lvl2pPr marL="1219170" lvl="1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∙"/>
              <a:defRPr/>
            </a:lvl2pPr>
            <a:lvl3pPr marL="1828754" lvl="2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  <a:defRPr/>
            </a:lvl3pPr>
            <a:lvl4pPr marL="2438339" lvl="3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4pPr>
            <a:lvl5pPr marL="3047924" lvl="4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3657509" lvl="5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2"/>
          </p:nvPr>
        </p:nvSpPr>
        <p:spPr>
          <a:xfrm>
            <a:off x="335360" y="2263701"/>
            <a:ext cx="2591992" cy="174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609585" lvl="0" indent="-30479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0" i="1">
                <a:solidFill>
                  <a:srgbClr val="4D6995"/>
                </a:solidFill>
              </a:defRPr>
            </a:lvl1pPr>
            <a:lvl2pPr marL="1219170" lvl="1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2pPr>
            <a:lvl3pPr marL="1828754" lvl="2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3pPr>
            <a:lvl4pPr marL="2438339" lvl="3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 b="0">
                <a:solidFill>
                  <a:schemeClr val="lt1"/>
                </a:solidFill>
              </a:defRPr>
            </a:lvl4pPr>
            <a:lvl5pPr marL="3047924" lvl="4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600" b="0">
                <a:solidFill>
                  <a:schemeClr val="lt1"/>
                </a:solidFill>
              </a:defRPr>
            </a:lvl5pPr>
            <a:lvl6pPr marL="3657509" lvl="5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9783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8" y="444500"/>
            <a:ext cx="11430275" cy="5949094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1135530" y="295838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52" y="3016800"/>
            <a:ext cx="2283131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200"/>
              </a:spcBef>
              <a:defRPr sz="4267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6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2168342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814917" y="1076739"/>
            <a:ext cx="11184000" cy="518457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2737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6576651" y="1077384"/>
            <a:ext cx="5376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351610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7" y="596901"/>
            <a:ext cx="11185243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4D6995"/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814917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4631784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8"/>
          </p:nvPr>
        </p:nvSpPr>
        <p:spPr>
          <a:xfrm>
            <a:off x="8448651" y="1076739"/>
            <a:ext cx="3504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9178" indent="-239178"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81957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1" y="-10220"/>
            <a:ext cx="8183711" cy="6874571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388424" y="0"/>
            <a:ext cx="8833341" cy="6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388425" y="1892830"/>
            <a:ext cx="7769671" cy="15463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8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88425" y="5448393"/>
            <a:ext cx="769288" cy="4040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867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8425" y="3492768"/>
            <a:ext cx="7769671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E2DDA837-3442-4F7C-B78C-BB7E533778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6320" y="212643"/>
            <a:ext cx="2688299" cy="432048"/>
          </a:xfrm>
        </p:spPr>
        <p:txBody>
          <a:bodyPr lIns="0" tIns="0" rIns="0" bIns="0" anchor="ctr" anchorCtr="0"/>
          <a:lstStyle>
            <a:lvl1pPr marL="0" indent="0" algn="r">
              <a:buNone/>
              <a:defRPr sz="1600" b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EC25CFA-6800-44AD-A8BC-26CA14BE7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95" y="5733256"/>
            <a:ext cx="264534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775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40001" y="1922400"/>
            <a:ext cx="5030060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0000" y="3927600"/>
            <a:ext cx="4111811" cy="200055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10" y="6302948"/>
            <a:ext cx="161059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6068007" y="1737756"/>
            <a:ext cx="5773023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9480552" y="6316754"/>
            <a:ext cx="2302433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70" y="536586"/>
            <a:ext cx="3152108" cy="83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596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9" y="452439"/>
            <a:ext cx="11426947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object 11"/>
          <p:cNvSpPr/>
          <p:nvPr userDrawn="1"/>
        </p:nvSpPr>
        <p:spPr>
          <a:xfrm>
            <a:off x="1" y="873342"/>
            <a:ext cx="4966697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r>
              <a:rPr lang="fr-FR">
                <a:cs typeface="Arial" panose="020B0604020202020204" pitchFamily="34" charset="0"/>
              </a:rPr>
              <a:t> </a:t>
            </a:r>
            <a:r>
              <a:rPr lang="fr-FR"/>
              <a:t>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896000" y="1252800"/>
            <a:ext cx="6411483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90038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9" y="452439"/>
            <a:ext cx="11426947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0" y="860400"/>
            <a:ext cx="9867483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371067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2235848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4896000" y="452439"/>
            <a:ext cx="6925584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6196800" y="1267200"/>
            <a:ext cx="5182400" cy="4762518"/>
          </a:xfrm>
        </p:spPr>
        <p:txBody>
          <a:bodyPr>
            <a:noAutofit/>
          </a:bodyPr>
          <a:lstStyle>
            <a:lvl1pPr>
              <a:spcBef>
                <a:spcPts val="2800"/>
              </a:spcBef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5529" y="295836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object 13"/>
          <p:cNvSpPr/>
          <p:nvPr userDrawn="1"/>
        </p:nvSpPr>
        <p:spPr>
          <a:xfrm>
            <a:off x="1" y="858712"/>
            <a:ext cx="4966697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609464" y="1740173"/>
            <a:ext cx="2736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5553601" y="1166400"/>
            <a:ext cx="681455" cy="707886"/>
          </a:xfrm>
        </p:spPr>
        <p:txBody>
          <a:bodyPr wrap="square">
            <a:spAutoFit/>
          </a:bodyPr>
          <a:lstStyle>
            <a:lvl1pPr>
              <a:defRPr sz="4600" b="0" cap="all" baseline="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8200564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509511" y="717235"/>
            <a:ext cx="4069939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924184" y="4273201"/>
            <a:ext cx="6455016" cy="281103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5529" y="295836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739708" y="1104977"/>
            <a:ext cx="1140152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896001" y="1213200"/>
            <a:ext cx="5616591" cy="461665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4924184" y="4048958"/>
            <a:ext cx="57404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296716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300163"/>
            <a:ext cx="10374057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315722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3" y="1299600"/>
            <a:ext cx="9683465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562132" y="2280253"/>
            <a:ext cx="4560667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2280253"/>
            <a:ext cx="4560667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105004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895999" y="1281600"/>
            <a:ext cx="6917391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40002" y="1316050"/>
            <a:ext cx="3025093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4" y="3795709"/>
            <a:ext cx="302576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8556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04817" y="1299600"/>
            <a:ext cx="31488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0"/>
            <a:ext cx="31488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8346017" y="1308099"/>
            <a:ext cx="3845983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814417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439333" y="4493479"/>
            <a:ext cx="345651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299600"/>
            <a:ext cx="31488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4895851" y="1308099"/>
            <a:ext cx="6917540" cy="508549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792014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1308099"/>
            <a:ext cx="10374059" cy="508549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8356877" y="3458498"/>
            <a:ext cx="3456516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957973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3" y="444501"/>
            <a:ext cx="10374059" cy="594909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36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48" y="3016800"/>
            <a:ext cx="2274945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47738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83117" y="444501"/>
            <a:ext cx="11430275" cy="594909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135529" y="295836"/>
            <a:ext cx="2032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9538448" y="3016800"/>
            <a:ext cx="2274945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544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5265599" y="2854800"/>
            <a:ext cx="6547791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439332" y="1308098"/>
            <a:ext cx="3456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4214400" y="1846800"/>
            <a:ext cx="4128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7501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3"/>
            <a:ext cx="10374059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1087717" y="2589163"/>
            <a:ext cx="7294283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9500872" y="2880560"/>
            <a:ext cx="231252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1" y="2589163"/>
            <a:ext cx="6942668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1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</p:spTree>
    <p:extLst>
      <p:ext uri="{BB962C8B-B14F-4D97-AF65-F5344CB8AC3E}">
        <p14:creationId xmlns:p14="http://schemas.microsoft.com/office/powerpoint/2010/main" val="2133903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2" y="1300163"/>
            <a:ext cx="3144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208371" y="1760623"/>
            <a:ext cx="2836648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7018" y="1300163"/>
            <a:ext cx="231252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08371" y="1300164"/>
            <a:ext cx="2836648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1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</p:spTree>
    <p:extLst>
      <p:ext uri="{BB962C8B-B14F-4D97-AF65-F5344CB8AC3E}">
        <p14:creationId xmlns:p14="http://schemas.microsoft.com/office/powerpoint/2010/main" val="14200018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1" y="4536001"/>
            <a:ext cx="10374060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5044133" y="1671583"/>
            <a:ext cx="31536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0" y="1671583"/>
            <a:ext cx="315552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8647018" y="1671583"/>
            <a:ext cx="315552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39333" y="1300164"/>
            <a:ext cx="10374057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31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</p:spTree>
    <p:extLst>
      <p:ext uri="{BB962C8B-B14F-4D97-AF65-F5344CB8AC3E}">
        <p14:creationId xmlns:p14="http://schemas.microsoft.com/office/powerpoint/2010/main" val="24770153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1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308100"/>
            <a:ext cx="10368883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8334195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1" y="6156000"/>
            <a:ext cx="10374060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440000" y="1615229"/>
            <a:ext cx="10368883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439331" y="3892270"/>
            <a:ext cx="10369552" cy="2095837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439333" y="1300164"/>
            <a:ext cx="10374057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27947" y="3574553"/>
            <a:ext cx="1038093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3617871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4991153" y="2546582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8542980" y="2546582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439332" y="2546582"/>
            <a:ext cx="3270411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3" y="1300164"/>
            <a:ext cx="10374057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5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8542985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4991158" y="1684310"/>
            <a:ext cx="3270407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2116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4895851" y="2581275"/>
            <a:ext cx="2684655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51" y="1300163"/>
            <a:ext cx="2684655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440997" y="1263710"/>
            <a:ext cx="2944217" cy="400160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8091144" y="1263710"/>
            <a:ext cx="373044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45887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9" y="452439"/>
            <a:ext cx="11426947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440000" y="860400"/>
            <a:ext cx="9867483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915804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83119" y="452439"/>
            <a:ext cx="11426947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grpSp>
        <p:nvGrpSpPr>
          <p:cNvPr id="11" name="Grouper 14"/>
          <p:cNvGrpSpPr/>
          <p:nvPr userDrawn="1"/>
        </p:nvGrpSpPr>
        <p:grpSpPr>
          <a:xfrm>
            <a:off x="4898191" y="5888703"/>
            <a:ext cx="1173589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887072" y="1281446"/>
            <a:ext cx="3635587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887072" y="4589351"/>
            <a:ext cx="3635587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423067" y="1213647"/>
            <a:ext cx="300018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chemeClr val="bg1"/>
                </a:solidFill>
              </a:rPr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2479840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2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1" y="2372885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1" y="3972823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6"/>
            <a:ext cx="1479038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3" y="6271293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16966" y="551549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2"/>
            <a:ext cx="4992000" cy="1028033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9016966" y="853897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6413415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2" y="2"/>
            <a:ext cx="6027122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8"/>
            <a:ext cx="1479038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1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1" y="4197087"/>
            <a:ext cx="10036469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3"/>
            <a:ext cx="4416000" cy="909415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03852" y="551549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867" b="1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9203852" y="853897"/>
            <a:ext cx="2688299" cy="432048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600" b="0" baseline="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509138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2" y="822103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2" y="1756110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2" y="2690116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2" y="3624123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2" y="4558130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2" y="5492135"/>
            <a:ext cx="8462087" cy="721177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8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4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21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7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4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40"/>
            <a:ext cx="678830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3723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7" y="3320066"/>
            <a:ext cx="1868450" cy="1113709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429000"/>
            <a:ext cx="8627758" cy="144278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9880960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0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7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197813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50"/>
            <a:ext cx="10272130" cy="6720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0" y="1509187"/>
            <a:ext cx="4800601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7"/>
            <a:ext cx="5183716" cy="4948767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0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9875269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0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87BEFF5-8C32-4453-9E8D-472B954F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152270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0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501467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542676" y="3044960"/>
            <a:ext cx="7106649" cy="768085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2647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2976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>
            <a:extLst>
              <a:ext uri="{FF2B5EF4-FFF2-40B4-BE49-F238E27FC236}">
                <a16:creationId xmlns:a16="http://schemas.microsoft.com/office/drawing/2014/main" id="{5A40E760-0F6C-483F-8AB1-9A1051DEB3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0467" y="836649"/>
            <a:ext cx="10272130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7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95288" indent="0">
              <a:buNone/>
              <a:defRPr sz="1300" b="0">
                <a:solidFill>
                  <a:schemeClr val="bg1"/>
                </a:solidFill>
              </a:defRPr>
            </a:lvl2pPr>
            <a:lvl3pPr marL="990576" indent="0">
              <a:buNone/>
              <a:defRPr sz="1300" b="0">
                <a:solidFill>
                  <a:schemeClr val="bg1"/>
                </a:solidFill>
              </a:defRPr>
            </a:lvl3pPr>
            <a:lvl4pPr marL="1485863" indent="0">
              <a:buNone/>
              <a:defRPr sz="1300" b="0">
                <a:solidFill>
                  <a:schemeClr val="bg1"/>
                </a:solidFill>
              </a:defRPr>
            </a:lvl4pPr>
            <a:lvl5pPr marL="1981150" indent="0">
              <a:buNone/>
              <a:defRPr sz="13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556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jpe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vmlDrawing" Target="../drawings/vmlDrawing2.vml"/><Relationship Id="rId11" Type="http://schemas.openxmlformats.org/officeDocument/2006/relationships/image" Target="../media/image2.jpeg"/><Relationship Id="rId5" Type="http://schemas.openxmlformats.org/officeDocument/2006/relationships/theme" Target="../theme/theme3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0.xml"/><Relationship Id="rId9" Type="http://schemas.openxmlformats.org/officeDocument/2006/relationships/oleObject" Target="../embeddings/oleObject2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3" Type="http://schemas.openxmlformats.org/officeDocument/2006/relationships/slideLayout" Target="../slideLayouts/slideLayout44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vmlDrawing" Target="../drawings/vmlDrawing3.vml"/><Relationship Id="rId11" Type="http://schemas.openxmlformats.org/officeDocument/2006/relationships/image" Target="../media/image2.jpeg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5.xml"/><Relationship Id="rId9" Type="http://schemas.openxmlformats.org/officeDocument/2006/relationships/oleObject" Target="../embeddings/oleObject3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3D42AC7-52C1-4786-AA14-2D309E467C0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think-cell Slide" r:id="rId9" imgW="395" imgH="396" progId="TCLayout.ActiveDocument.1">
                  <p:embed/>
                </p:oleObj>
              </mc:Choice>
              <mc:Fallback>
                <p:oleObj name="think-cell Slide" r:id="rId9" imgW="395" imgH="39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3D42AC7-52C1-4786-AA14-2D309E467C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95D0933-0F97-407B-A39E-440D9BAF42EF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667" b="1" i="0" baseline="0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23"/>
          <p:cNvCxnSpPr/>
          <p:nvPr userDrawn="1"/>
        </p:nvCxnSpPr>
        <p:spPr>
          <a:xfrm>
            <a:off x="623392" y="-27605"/>
            <a:ext cx="0" cy="912372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Connecteur droit 11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itre 9"/>
          <p:cNvSpPr>
            <a:spLocks noGrp="1"/>
          </p:cNvSpPr>
          <p:nvPr>
            <p:ph type="title"/>
          </p:nvPr>
        </p:nvSpPr>
        <p:spPr>
          <a:xfrm>
            <a:off x="815413" y="116419"/>
            <a:ext cx="11185243" cy="52827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Shape 24"/>
          <p:cNvSpPr/>
          <p:nvPr userDrawn="1"/>
        </p:nvSpPr>
        <p:spPr>
          <a:xfrm>
            <a:off x="551392" y="212643"/>
            <a:ext cx="144000" cy="144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5" name="Espace réservé du texte 12"/>
          <p:cNvSpPr>
            <a:spLocks noGrp="1"/>
          </p:cNvSpPr>
          <p:nvPr>
            <p:ph type="body" idx="1"/>
          </p:nvPr>
        </p:nvSpPr>
        <p:spPr>
          <a:xfrm>
            <a:off x="814918" y="1076739"/>
            <a:ext cx="11137733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55591" marR="0" lvl="0" indent="-355591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6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Modifiez les styles du texte du masque</a:t>
            </a:r>
          </a:p>
          <a:p>
            <a:pPr marL="721766" marR="0" lvl="1" indent="-273044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Deuxième niveau</a:t>
            </a:r>
          </a:p>
          <a:p>
            <a:pPr marL="1077357" marR="0" lvl="2" indent="-264577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1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Troisième niveau</a:t>
            </a:r>
          </a:p>
          <a:p>
            <a:pPr marL="1553594" marR="0" lvl="3" indent="-26246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812858" y="6594670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1" b="10414"/>
          <a:stretch/>
        </p:blipFill>
        <p:spPr>
          <a:xfrm>
            <a:off x="5615947" y="6542538"/>
            <a:ext cx="960107" cy="288927"/>
          </a:xfrm>
          <a:prstGeom prst="rect">
            <a:avLst/>
          </a:prstGeom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7641A965-A9EF-4C88-9155-2D11D259A1B1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67887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2667" b="1" kern="1200" cap="all" baseline="0">
          <a:solidFill>
            <a:schemeClr val="accent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5591" marR="0" indent="-355591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B2CB"/>
        </a:buClr>
        <a:buSzTx/>
        <a:buFont typeface="Cambria Math" panose="02040503050406030204" pitchFamily="18" charset="0"/>
        <a:buChar char="ʘ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21766" marR="0" indent="-273044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81D74"/>
        </a:buClr>
        <a:buSzTx/>
        <a:buFont typeface="Symbol" panose="05050102010706020507" pitchFamily="18" charset="2"/>
        <a:buChar char="·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357" marR="0" indent="-264577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B0006C"/>
        </a:buClr>
        <a:buSzTx/>
        <a:buFont typeface="Courier New" panose="02070309020205020404" pitchFamily="49" charset="0"/>
        <a:buChar char="o"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553594" marR="0" indent="-262460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A778AE"/>
        </a:buClr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423525" y="6501342"/>
            <a:ext cx="18755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BF7D53D0-4072-40E2-9DAA-4F016D8E6AC1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3541623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82" r:id="rId11"/>
    <p:sldLayoutId id="21474837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9684FB2-8597-4D14-8603-3744413D2E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think-cell Slide" r:id="rId9" imgW="395" imgH="396" progId="TCLayout.ActiveDocument.1">
                  <p:embed/>
                </p:oleObj>
              </mc:Choice>
              <mc:Fallback>
                <p:oleObj name="think-cell Slide" r:id="rId9" imgW="395" imgH="39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9684FB2-8597-4D14-8603-3744413D2E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0259A56-8437-41E3-B07E-A85694C0948C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667" b="1" i="0" baseline="0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23"/>
          <p:cNvCxnSpPr/>
          <p:nvPr userDrawn="1"/>
        </p:nvCxnSpPr>
        <p:spPr>
          <a:xfrm>
            <a:off x="623392" y="-27605"/>
            <a:ext cx="0" cy="912372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Connecteur droit 11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itre 9"/>
          <p:cNvSpPr>
            <a:spLocks noGrp="1"/>
          </p:cNvSpPr>
          <p:nvPr>
            <p:ph type="title"/>
          </p:nvPr>
        </p:nvSpPr>
        <p:spPr>
          <a:xfrm>
            <a:off x="815413" y="116419"/>
            <a:ext cx="11185243" cy="52827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Shape 24"/>
          <p:cNvSpPr/>
          <p:nvPr userDrawn="1"/>
        </p:nvSpPr>
        <p:spPr>
          <a:xfrm>
            <a:off x="551392" y="212643"/>
            <a:ext cx="144000" cy="144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5" name="Espace réservé du texte 12"/>
          <p:cNvSpPr>
            <a:spLocks noGrp="1"/>
          </p:cNvSpPr>
          <p:nvPr>
            <p:ph type="body" idx="1"/>
          </p:nvPr>
        </p:nvSpPr>
        <p:spPr>
          <a:xfrm>
            <a:off x="814919" y="1076739"/>
            <a:ext cx="11137733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55582" marR="0" lvl="0" indent="-35558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6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Modifiez les styles du texte du masque</a:t>
            </a:r>
          </a:p>
          <a:p>
            <a:pPr marL="721749" marR="0" lvl="1" indent="-273037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Deuxième niveau</a:t>
            </a:r>
          </a:p>
          <a:p>
            <a:pPr marL="1077330" marR="0" lvl="2" indent="-264571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1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Troisième niveau</a:t>
            </a:r>
          </a:p>
          <a:p>
            <a:pPr marL="1553556" marR="0" lvl="3" indent="-262453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899419" y="6594671"/>
            <a:ext cx="18755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1" b="10414"/>
          <a:stretch/>
        </p:blipFill>
        <p:spPr>
          <a:xfrm>
            <a:off x="5615948" y="6542539"/>
            <a:ext cx="960107" cy="288927"/>
          </a:xfrm>
          <a:prstGeom prst="rect">
            <a:avLst/>
          </a:prstGeom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7CD68994-3454-45A4-8983-E87443457D80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57288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2667" b="1" kern="1200" cap="all" baseline="0">
          <a:solidFill>
            <a:schemeClr val="accent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5582" marR="0" indent="-355582" algn="l" defTabSz="12191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B2CB"/>
        </a:buClr>
        <a:buSzTx/>
        <a:buFont typeface="Cambria Math" panose="02040503050406030204" pitchFamily="18" charset="0"/>
        <a:buChar char="ʘ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21749" marR="0" indent="-273037" algn="l" defTabSz="12191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81D74"/>
        </a:buClr>
        <a:buSzTx/>
        <a:buFont typeface="Symbol" panose="05050102010706020507" pitchFamily="18" charset="2"/>
        <a:buChar char="·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330" marR="0" indent="-264571" algn="l" defTabSz="12191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B0006C"/>
        </a:buClr>
        <a:buSzTx/>
        <a:buFont typeface="Courier New" panose="02070309020205020404" pitchFamily="49" charset="0"/>
        <a:buChar char="o"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553556" marR="0" indent="-262453" algn="l" defTabSz="12191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A778AE"/>
        </a:buClr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23"/>
          <p:cNvCxnSpPr/>
          <p:nvPr userDrawn="1"/>
        </p:nvCxnSpPr>
        <p:spPr>
          <a:xfrm>
            <a:off x="3224800" y="-10566"/>
            <a:ext cx="0" cy="6511908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91344" y="595958"/>
            <a:ext cx="2736304" cy="2517629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503712" y="596686"/>
            <a:ext cx="8448939" cy="5057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812858" y="6594670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-47328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1" b="10414"/>
          <a:stretch/>
        </p:blipFill>
        <p:spPr>
          <a:xfrm>
            <a:off x="5615947" y="6542538"/>
            <a:ext cx="960107" cy="288927"/>
          </a:xfrm>
          <a:prstGeom prst="rect">
            <a:avLst/>
          </a:prstGeom>
        </p:spPr>
      </p:pic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B77F9297-B963-4435-B6D3-7412CCF4F82C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9689435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r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667" b="1" i="0" u="none" strike="noStrike" cap="all" baseline="0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37B589-7876-4D53-A178-F7F10B0ABAD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think-cell Slide" r:id="rId9" imgW="395" imgH="396" progId="TCLayout.ActiveDocument.1">
                  <p:embed/>
                </p:oleObj>
              </mc:Choice>
              <mc:Fallback>
                <p:oleObj name="think-cell Slide" r:id="rId9" imgW="395" imgH="39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37B589-7876-4D53-A178-F7F10B0ABA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823F5F-425A-4714-A084-7ED79F559819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667" b="1" i="0" baseline="0">
              <a:latin typeface="Arial Narrow" panose="020B0606020202030204" pitchFamily="34" charset="0"/>
              <a:ea typeface="+mj-ea"/>
              <a:cs typeface="+mj-cs"/>
              <a:sym typeface="Arial Narrow" panose="020B0606020202030204" pitchFamily="34" charset="0"/>
            </a:endParaRP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23"/>
          <p:cNvCxnSpPr/>
          <p:nvPr userDrawn="1"/>
        </p:nvCxnSpPr>
        <p:spPr>
          <a:xfrm>
            <a:off x="623392" y="-27605"/>
            <a:ext cx="0" cy="912372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Connecteur droit 11"/>
          <p:cNvCxnSpPr/>
          <p:nvPr userDrawn="1"/>
        </p:nvCxnSpPr>
        <p:spPr>
          <a:xfrm>
            <a:off x="0" y="6501341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itre 9"/>
          <p:cNvSpPr>
            <a:spLocks noGrp="1"/>
          </p:cNvSpPr>
          <p:nvPr>
            <p:ph type="title"/>
          </p:nvPr>
        </p:nvSpPr>
        <p:spPr>
          <a:xfrm>
            <a:off x="815413" y="116419"/>
            <a:ext cx="11185243" cy="52827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4" name="Shape 24"/>
          <p:cNvSpPr/>
          <p:nvPr userDrawn="1"/>
        </p:nvSpPr>
        <p:spPr>
          <a:xfrm>
            <a:off x="551392" y="212643"/>
            <a:ext cx="144000" cy="144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5" name="Espace réservé du texte 12"/>
          <p:cNvSpPr>
            <a:spLocks noGrp="1"/>
          </p:cNvSpPr>
          <p:nvPr>
            <p:ph type="body" idx="1"/>
          </p:nvPr>
        </p:nvSpPr>
        <p:spPr>
          <a:xfrm>
            <a:off x="814918" y="1076739"/>
            <a:ext cx="11137733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55591" marR="0" lvl="0" indent="-355591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6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Modifiez les styles du texte du masque</a:t>
            </a:r>
          </a:p>
          <a:p>
            <a:pPr marL="721766" marR="0" lvl="1" indent="-273044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Deuxième niveau</a:t>
            </a:r>
          </a:p>
          <a:p>
            <a:pPr marL="1077357" marR="0" lvl="2" indent="-264577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1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Troisième niveau</a:t>
            </a:r>
          </a:p>
          <a:p>
            <a:pPr marL="1553594" marR="0" lvl="3" indent="-26246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899419" y="6594670"/>
            <a:ext cx="18755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1" b="10414"/>
          <a:stretch/>
        </p:blipFill>
        <p:spPr>
          <a:xfrm>
            <a:off x="5615947" y="6542538"/>
            <a:ext cx="960107" cy="288927"/>
          </a:xfrm>
          <a:prstGeom prst="rect">
            <a:avLst/>
          </a:prstGeom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45FEDA70-DD73-469A-BED0-F002BC836490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94218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2667" b="1" kern="1200" cap="all" baseline="0">
          <a:solidFill>
            <a:schemeClr val="accent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5591" marR="0" indent="-355591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B2CB"/>
        </a:buClr>
        <a:buSzTx/>
        <a:buFont typeface="Cambria Math" panose="02040503050406030204" pitchFamily="18" charset="0"/>
        <a:buChar char="ʘ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21766" marR="0" indent="-273044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81D74"/>
        </a:buClr>
        <a:buSzTx/>
        <a:buFont typeface="Symbol" panose="05050102010706020507" pitchFamily="18" charset="2"/>
        <a:buChar char="·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357" marR="0" indent="-264577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B0006C"/>
        </a:buClr>
        <a:buSzTx/>
        <a:buFont typeface="Courier New" panose="02070309020205020404" pitchFamily="49" charset="0"/>
        <a:buChar char="o"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553594" marR="0" indent="-262460" algn="l" defTabSz="121917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A778AE"/>
        </a:buClr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01" y="414000"/>
            <a:ext cx="10373391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01" y="1306800"/>
            <a:ext cx="10373391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790400" y="6524770"/>
            <a:ext cx="5760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all" baseline="0">
                <a:solidFill>
                  <a:srgbClr val="7F7F7F"/>
                </a:solidFill>
              </a:defRPr>
            </a:lvl1pPr>
          </a:lstStyle>
          <a:p>
            <a:r>
              <a:rPr lang="fr-FR"/>
              <a:t>TITRE DE LA PRÉSENTATION 27 FÉVRIER 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40000" y="6524770"/>
            <a:ext cx="2544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10" y="6394934"/>
            <a:ext cx="1370981" cy="363182"/>
          </a:xfrm>
          <a:prstGeom prst="rect">
            <a:avLst/>
          </a:prstGeom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D5DC37A5-D993-40A5-AC5D-933CD644E995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377119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7" y="1508789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423525" y="6501342"/>
            <a:ext cx="187552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719404" y="6545670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10320471" y="6506617"/>
            <a:ext cx="1678318" cy="174112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89680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4D9E9872-D10C-43BC-AC3C-F1D1EB26BE8E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931199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sv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1.sv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18" Type="http://schemas.openxmlformats.org/officeDocument/2006/relationships/image" Target="../media/image64.sv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12" Type="http://schemas.openxmlformats.org/officeDocument/2006/relationships/image" Target="../media/image58.svg"/><Relationship Id="rId17" Type="http://schemas.openxmlformats.org/officeDocument/2006/relationships/image" Target="../media/image58.png"/><Relationship Id="rId2" Type="http://schemas.openxmlformats.org/officeDocument/2006/relationships/image" Target="../media/image49.png"/><Relationship Id="rId16" Type="http://schemas.openxmlformats.org/officeDocument/2006/relationships/image" Target="../media/image62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sv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4" Type="http://schemas.openxmlformats.org/officeDocument/2006/relationships/image" Target="../media/image50.svg"/><Relationship Id="rId9" Type="http://schemas.openxmlformats.org/officeDocument/2006/relationships/image" Target="../media/image55.svg"/><Relationship Id="rId14" Type="http://schemas.openxmlformats.org/officeDocument/2006/relationships/image" Target="../media/image6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f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4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12" Type="http://schemas.openxmlformats.org/officeDocument/2006/relationships/image" Target="../media/image1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4.svg"/><Relationship Id="rId11" Type="http://schemas.openxmlformats.org/officeDocument/2006/relationships/image" Target="../media/image99.png"/><Relationship Id="rId5" Type="http://schemas.openxmlformats.org/officeDocument/2006/relationships/image" Target="../media/image96.png"/><Relationship Id="rId10" Type="http://schemas.openxmlformats.org/officeDocument/2006/relationships/image" Target="../media/image108.svg"/><Relationship Id="rId4" Type="http://schemas.openxmlformats.org/officeDocument/2006/relationships/image" Target="../media/image102.svg"/><Relationship Id="rId9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</p:spPr>
        <p:txBody>
          <a:bodyPr/>
          <a:lstStyle/>
          <a:p>
            <a:r>
              <a:rPr lang="fr-FR"/>
              <a:t>FlashFactures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BPCE Factor</a:t>
            </a:r>
          </a:p>
          <a:p>
            <a:r>
              <a:rPr lang="fr-FR" dirty="0"/>
              <a:t>Direction Commerciale</a:t>
            </a:r>
          </a:p>
        </p:txBody>
      </p:sp>
      <p:pic>
        <p:nvPicPr>
          <p:cNvPr id="7" name="Image 13">
            <a:extLst>
              <a:ext uri="{FF2B5EF4-FFF2-40B4-BE49-F238E27FC236}">
                <a16:creationId xmlns:a16="http://schemas.microsoft.com/office/drawing/2014/main" id="{13993B24-0C6A-45FE-8ADE-466E32D10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4362" y="2915654"/>
            <a:ext cx="2431614" cy="1191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76D819-AA9F-4CFA-AF19-15FBD1B7B6E3}"/>
              </a:ext>
            </a:extLst>
          </p:cNvPr>
          <p:cNvSpPr/>
          <p:nvPr/>
        </p:nvSpPr>
        <p:spPr>
          <a:xfrm>
            <a:off x="9419164" y="0"/>
            <a:ext cx="2642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>
                <a:latin typeface="+mj-lt"/>
                <a:ea typeface="Calibri" panose="020F0502020204030204" pitchFamily="34" charset="0"/>
              </a:rPr>
              <a:t>Document interne – Ne pas diffuser </a:t>
            </a:r>
            <a:endParaRPr lang="fr-FR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6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Le modèle classique d’affacturage se digitalise avec l’entrée de nouveaux acteurs sur le marché </a:t>
            </a:r>
            <a:endParaRPr lang="fr-FR" sz="18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439619-F89E-49E6-A908-68D7C4A725EE}"/>
              </a:ext>
            </a:extLst>
          </p:cNvPr>
          <p:cNvSpPr/>
          <p:nvPr/>
        </p:nvSpPr>
        <p:spPr>
          <a:xfrm>
            <a:off x="1614792" y="1222589"/>
            <a:ext cx="8962417" cy="7239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Ins="1008000"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De nouveaux besoins clients 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Simplicité, transparence, rapidité et absence d’engagement* 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80843FB-D147-4564-A117-3F2E8807A872}"/>
              </a:ext>
            </a:extLst>
          </p:cNvPr>
          <p:cNvSpPr/>
          <p:nvPr/>
        </p:nvSpPr>
        <p:spPr>
          <a:xfrm rot="10800000">
            <a:off x="5221515" y="2057829"/>
            <a:ext cx="1748963" cy="290143"/>
          </a:xfrm>
          <a:prstGeom prst="triangle">
            <a:avLst>
              <a:gd name="adj" fmla="val 49267"/>
            </a:avLst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909A7A-005A-4B16-9E37-4E8ECFF9A40C}"/>
              </a:ext>
            </a:extLst>
          </p:cNvPr>
          <p:cNvSpPr/>
          <p:nvPr/>
        </p:nvSpPr>
        <p:spPr>
          <a:xfrm>
            <a:off x="1614791" y="2459238"/>
            <a:ext cx="4140000" cy="759053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</a:rPr>
              <a:t>De nouveaux acteurs, les </a:t>
            </a:r>
            <a:r>
              <a:rPr lang="fr-FR" sz="1400" b="1">
                <a:solidFill>
                  <a:schemeClr val="tx1"/>
                </a:solidFill>
              </a:rPr>
              <a:t>Fintechs</a:t>
            </a:r>
            <a:r>
              <a:rPr lang="fr-FR" sz="1200">
                <a:solidFill>
                  <a:schemeClr val="tx1"/>
                </a:solidFill>
              </a:rPr>
              <a:t>, pénètrent le marché de l’affacturage dès le début des années 2010 en développant des offres en ligne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1102C4-F78E-4FE5-925B-BA83ED27059F}"/>
              </a:ext>
            </a:extLst>
          </p:cNvPr>
          <p:cNvSpPr/>
          <p:nvPr/>
        </p:nvSpPr>
        <p:spPr>
          <a:xfrm>
            <a:off x="6437209" y="2459238"/>
            <a:ext cx="4140000" cy="759053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</a:rPr>
              <a:t>Des </a:t>
            </a:r>
            <a:r>
              <a:rPr lang="fr-FR" sz="1400" b="1">
                <a:solidFill>
                  <a:schemeClr val="tx1"/>
                </a:solidFill>
              </a:rPr>
              <a:t>acteurs bancaires traditionnels </a:t>
            </a:r>
            <a:r>
              <a:rPr lang="fr-FR" sz="1200">
                <a:solidFill>
                  <a:schemeClr val="tx1"/>
                </a:solidFill>
              </a:rPr>
              <a:t>modernisent leur offre d’affacturage classique en lançant eux aussi des solutions digitales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560C94-B99D-400D-A3FD-6E4B58B594CC}"/>
              </a:ext>
            </a:extLst>
          </p:cNvPr>
          <p:cNvSpPr/>
          <p:nvPr/>
        </p:nvSpPr>
        <p:spPr>
          <a:xfrm>
            <a:off x="1614791" y="3705856"/>
            <a:ext cx="4140000" cy="830095"/>
          </a:xfrm>
          <a:prstGeom prst="rect">
            <a:avLst/>
          </a:prstGeom>
          <a:solidFill>
            <a:schemeClr val="bg1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</a:rPr>
              <a:t>Une </a:t>
            </a:r>
            <a:r>
              <a:rPr lang="fr-FR" sz="1200" b="1">
                <a:solidFill>
                  <a:schemeClr val="tx1"/>
                </a:solidFill>
              </a:rPr>
              <a:t>difficulté à faire du volume </a:t>
            </a:r>
            <a:r>
              <a:rPr lang="fr-FR" sz="1200">
                <a:solidFill>
                  <a:schemeClr val="tx1"/>
                </a:solidFill>
              </a:rPr>
              <a:t>faute de notoriété et d’accès à la liquidité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F2EEBB-EF07-4B09-B680-ED315AC0C7D5}"/>
              </a:ext>
            </a:extLst>
          </p:cNvPr>
          <p:cNvSpPr/>
          <p:nvPr/>
        </p:nvSpPr>
        <p:spPr>
          <a:xfrm>
            <a:off x="6437209" y="3705856"/>
            <a:ext cx="4140000" cy="830095"/>
          </a:xfrm>
          <a:prstGeom prst="rect">
            <a:avLst/>
          </a:prstGeom>
          <a:solidFill>
            <a:schemeClr val="bg1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</a:rPr>
              <a:t>Une </a:t>
            </a:r>
            <a:r>
              <a:rPr lang="fr-FR" sz="1200" b="1">
                <a:solidFill>
                  <a:schemeClr val="tx1"/>
                </a:solidFill>
              </a:rPr>
              <a:t>meilleure rentabilité et viabilité économique </a:t>
            </a:r>
            <a:r>
              <a:rPr lang="fr-FR" sz="1200">
                <a:solidFill>
                  <a:schemeClr val="tx1"/>
                </a:solidFill>
              </a:rPr>
              <a:t>grâce à un modèle digital adossé à un réseau de distribution bancaire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0378BA14-B86B-43C9-90C7-BDB93C557BF4}"/>
              </a:ext>
            </a:extLst>
          </p:cNvPr>
          <p:cNvSpPr/>
          <p:nvPr/>
        </p:nvSpPr>
        <p:spPr>
          <a:xfrm rot="10800000">
            <a:off x="3271538" y="3313421"/>
            <a:ext cx="826507" cy="297306"/>
          </a:xfrm>
          <a:prstGeom prst="triangle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8E0C076-4EA7-4579-893C-A11F33E3D0E5}"/>
              </a:ext>
            </a:extLst>
          </p:cNvPr>
          <p:cNvSpPr/>
          <p:nvPr/>
        </p:nvSpPr>
        <p:spPr>
          <a:xfrm rot="10800000">
            <a:off x="8093956" y="3313421"/>
            <a:ext cx="826507" cy="297306"/>
          </a:xfrm>
          <a:prstGeom prst="triangle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2" descr="RÃ©sultat de recherche d'images pour &quot;finexkap&quot;">
            <a:extLst>
              <a:ext uri="{FF2B5EF4-FFF2-40B4-BE49-F238E27FC236}">
                <a16:creationId xmlns:a16="http://schemas.microsoft.com/office/drawing/2014/main" id="{C2A23923-DEE0-4FA0-9558-DB18A95DB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4" b="13913"/>
          <a:stretch/>
        </p:blipFill>
        <p:spPr bwMode="auto">
          <a:xfrm>
            <a:off x="1955076" y="4582964"/>
            <a:ext cx="628056" cy="51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Ã©sultat de recherche d'images pour &quot;edebex&quot;">
            <a:extLst>
              <a:ext uri="{FF2B5EF4-FFF2-40B4-BE49-F238E27FC236}">
                <a16:creationId xmlns:a16="http://schemas.microsoft.com/office/drawing/2014/main" id="{C76756A3-FFA1-4AA3-9108-2359DA1D2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963" y="4671187"/>
            <a:ext cx="814189" cy="31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Ã©sultat de recherche d'images pour &quot;creancio&quot;">
            <a:extLst>
              <a:ext uri="{FF2B5EF4-FFF2-40B4-BE49-F238E27FC236}">
                <a16:creationId xmlns:a16="http://schemas.microsoft.com/office/drawing/2014/main" id="{F4364E32-B72B-4C0B-88E1-52E22063F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082" y="4618127"/>
            <a:ext cx="414901" cy="4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RÃ©sultat de recherche d'images pour &quot;cash in time credit agricole&quot;">
            <a:extLst>
              <a:ext uri="{FF2B5EF4-FFF2-40B4-BE49-F238E27FC236}">
                <a16:creationId xmlns:a16="http://schemas.microsoft.com/office/drawing/2014/main" id="{C7B274D6-6E57-40ED-A548-AF3247491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492" y="4676709"/>
            <a:ext cx="763756" cy="30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Ã©sultat de recherche d'images pour &quot;crÃ©dit agricole sa&quot;">
            <a:extLst>
              <a:ext uri="{FF2B5EF4-FFF2-40B4-BE49-F238E27FC236}">
                <a16:creationId xmlns:a16="http://schemas.microsoft.com/office/drawing/2014/main" id="{5AC11BA3-15B8-4E96-A144-505531866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902" y="4679895"/>
            <a:ext cx="417760" cy="29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82418DFC-C258-4D72-9E6E-928292A16B8B}"/>
              </a:ext>
            </a:extLst>
          </p:cNvPr>
          <p:cNvSpPr/>
          <p:nvPr/>
        </p:nvSpPr>
        <p:spPr>
          <a:xfrm>
            <a:off x="1614792" y="4870699"/>
            <a:ext cx="8962417" cy="1588494"/>
          </a:xfrm>
          <a:prstGeom prst="rightArrow">
            <a:avLst>
              <a:gd name="adj1" fmla="val 50000"/>
              <a:gd name="adj2" fmla="val 38889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Ins="1008000" rtlCol="0" anchor="ctr"/>
          <a:lstStyle/>
          <a:p>
            <a:pPr algn="ctr"/>
            <a:r>
              <a:rPr lang="fr-FR" sz="1600" b="1" dirty="0">
                <a:solidFill>
                  <a:srgbClr val="000000"/>
                </a:solidFill>
              </a:rPr>
              <a:t>Face à ces nouveaux enjeux, BPCE a lancé début 2019 une offre de financement à la facture 100% digitale :</a:t>
            </a:r>
            <a:r>
              <a:rPr lang="fr-FR" sz="1600" b="1" dirty="0">
                <a:solidFill>
                  <a:schemeClr val="bg1"/>
                </a:solidFill>
              </a:rPr>
              <a:t>: FlashFactures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21" name="Image 3">
            <a:extLst>
              <a:ext uri="{FF2B5EF4-FFF2-40B4-BE49-F238E27FC236}">
                <a16:creationId xmlns:a16="http://schemas.microsoft.com/office/drawing/2014/main" id="{9F12014B-04F6-4CBC-8910-3CD2BCD2C6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356" y="5699664"/>
            <a:ext cx="1880738" cy="209775"/>
          </a:xfrm>
          <a:prstGeom prst="rect">
            <a:avLst/>
          </a:prstGeom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8AAEA1A2-1E7C-46C0-BDF6-981DACE44564}"/>
              </a:ext>
            </a:extLst>
          </p:cNvPr>
          <p:cNvSpPr txBox="1"/>
          <p:nvPr/>
        </p:nvSpPr>
        <p:spPr>
          <a:xfrm>
            <a:off x="830093" y="6498076"/>
            <a:ext cx="9240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 Sans engagement de durée et de chiffre d’affaires cédé.</a:t>
            </a:r>
          </a:p>
        </p:txBody>
      </p:sp>
    </p:spTree>
    <p:extLst>
      <p:ext uri="{BB962C8B-B14F-4D97-AF65-F5344CB8AC3E}">
        <p14:creationId xmlns:p14="http://schemas.microsoft.com/office/powerpoint/2010/main" val="221303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Sommaire &amp; objectifs</a:t>
            </a:r>
            <a:endParaRPr lang="fr-FR" sz="1800" b="1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8BB32D06-6606-49D3-B9D9-01E953CBB1E2}"/>
              </a:ext>
            </a:extLst>
          </p:cNvPr>
          <p:cNvSpPr txBox="1">
            <a:spLocks/>
          </p:cNvSpPr>
          <p:nvPr/>
        </p:nvSpPr>
        <p:spPr>
          <a:xfrm>
            <a:off x="503427" y="1525153"/>
            <a:ext cx="5075272" cy="19906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46088" indent="-446088">
              <a:lnSpc>
                <a:spcPct val="150000"/>
              </a:lnSpc>
              <a:buSzPct val="130000"/>
              <a:buBlip>
                <a:blip r:embed="rId2"/>
              </a:buBlip>
            </a:pPr>
            <a:r>
              <a:rPr lang="fr-FR" sz="1800" kern="0">
                <a:latin typeface="Arial" panose="020B0604020202020204"/>
              </a:rPr>
              <a:t>L’offre FlashFactures</a:t>
            </a:r>
          </a:p>
          <a:p>
            <a:pPr marL="446088" indent="-446088">
              <a:lnSpc>
                <a:spcPct val="150000"/>
              </a:lnSpc>
              <a:buSzPct val="130000"/>
              <a:buBlip>
                <a:blip r:embed="rId2"/>
              </a:buBlip>
            </a:pPr>
            <a:r>
              <a:rPr lang="fr-FR" sz="1800" kern="0">
                <a:latin typeface="Arial" panose="020B0604020202020204"/>
              </a:rPr>
              <a:t>La cible client</a:t>
            </a:r>
          </a:p>
          <a:p>
            <a:pPr marL="446088" indent="-446088">
              <a:lnSpc>
                <a:spcPct val="150000"/>
              </a:lnSpc>
              <a:buSzPct val="130000"/>
              <a:buBlip>
                <a:blip r:embed="rId2"/>
              </a:buBlip>
            </a:pPr>
            <a:r>
              <a:rPr lang="fr-FR" sz="1800" kern="0">
                <a:latin typeface="Arial" panose="020B0604020202020204"/>
              </a:rPr>
              <a:t>Les parcours conseiller &amp; client</a:t>
            </a:r>
          </a:p>
          <a:p>
            <a:pPr marL="446088" indent="-446088">
              <a:lnSpc>
                <a:spcPct val="150000"/>
              </a:lnSpc>
              <a:buSzPct val="130000"/>
              <a:buBlip>
                <a:blip r:embed="rId2"/>
              </a:buBlip>
            </a:pPr>
            <a:r>
              <a:rPr lang="fr-FR" sz="1800" kern="0">
                <a:latin typeface="Arial" panose="020B0604020202020204"/>
              </a:rPr>
              <a:t>L’accompagnement FlashFactures</a:t>
            </a:r>
            <a:endParaRPr lang="fr-FR" sz="1600" kern="0">
              <a:latin typeface="Arial" panose="020B0604020202020204"/>
            </a:endParaRPr>
          </a:p>
        </p:txBody>
      </p:sp>
      <p:pic>
        <p:nvPicPr>
          <p:cNvPr id="13" name="Picture 2" descr="person holding pencil near laptop computer">
            <a:extLst>
              <a:ext uri="{FF2B5EF4-FFF2-40B4-BE49-F238E27FC236}">
                <a16:creationId xmlns:a16="http://schemas.microsoft.com/office/drawing/2014/main" id="{1E6224FD-C770-4093-A058-2B98D7BFD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3" t="1737" r="35853" b="13993"/>
          <a:stretch/>
        </p:blipFill>
        <p:spPr bwMode="auto">
          <a:xfrm>
            <a:off x="6089514" y="10"/>
            <a:ext cx="6102485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499ACA-026A-4E2C-AC73-93C4EF15DA6B}"/>
              </a:ext>
            </a:extLst>
          </p:cNvPr>
          <p:cNvSpPr txBox="1"/>
          <p:nvPr/>
        </p:nvSpPr>
        <p:spPr>
          <a:xfrm>
            <a:off x="964022" y="4072692"/>
            <a:ext cx="4749206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  <a:buClr>
                <a:srgbClr val="9176B4">
                  <a:lumMod val="60000"/>
                  <a:lumOff val="40000"/>
                </a:srgbClr>
              </a:buClr>
              <a:defRPr/>
            </a:pPr>
            <a:r>
              <a:rPr lang="fr-FR" sz="1600" dirty="0">
                <a:solidFill>
                  <a:srgbClr val="000000"/>
                </a:solidFill>
              </a:rPr>
              <a:t>Ce document a vocation à </a:t>
            </a:r>
            <a:r>
              <a:rPr lang="fr-FR" sz="1600" b="1" dirty="0">
                <a:solidFill>
                  <a:schemeClr val="accent1"/>
                </a:solidFill>
              </a:rPr>
              <a:t>vous accompagner </a:t>
            </a:r>
            <a:r>
              <a:rPr lang="fr-FR" sz="1600" dirty="0">
                <a:solidFill>
                  <a:srgbClr val="000000"/>
                </a:solidFill>
              </a:rPr>
              <a:t>dans l’appréhension de l’offre </a:t>
            </a:r>
            <a:r>
              <a:rPr lang="fr-FR" sz="1600" b="1" dirty="0">
                <a:solidFill>
                  <a:schemeClr val="accent1"/>
                </a:solidFill>
              </a:rPr>
              <a:t>FlashFactures</a:t>
            </a:r>
            <a:r>
              <a:rPr lang="fr-FR" sz="1600" dirty="0">
                <a:solidFill>
                  <a:srgbClr val="000000"/>
                </a:solidFill>
              </a:rPr>
              <a:t>, ses caractéristiques détaillées et à vous donner les clefs vous permettant de </a:t>
            </a:r>
            <a:r>
              <a:rPr lang="fr-FR" sz="1600" b="1" dirty="0">
                <a:solidFill>
                  <a:schemeClr val="accent1"/>
                </a:solidFill>
              </a:rPr>
              <a:t>la prescrire aux clients</a:t>
            </a:r>
            <a:r>
              <a:rPr lang="fr-FR" sz="1600" dirty="0">
                <a:solidFill>
                  <a:schemeClr val="accent1"/>
                </a:solidFill>
              </a:rPr>
              <a:t>. 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576E4C-F9C9-41A8-90A4-CF4D020E6F0C}"/>
              </a:ext>
            </a:extLst>
          </p:cNvPr>
          <p:cNvCxnSpPr/>
          <p:nvPr/>
        </p:nvCxnSpPr>
        <p:spPr>
          <a:xfrm>
            <a:off x="673635" y="4168695"/>
            <a:ext cx="0" cy="1332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ED5AA87-64A3-432C-B413-44BF5326A8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5" y="4600695"/>
            <a:ext cx="468000" cy="468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B38923-3C52-4161-81AD-D52763526B23}"/>
              </a:ext>
            </a:extLst>
          </p:cNvPr>
          <p:cNvCxnSpPr>
            <a:cxnSpLocks/>
          </p:cNvCxnSpPr>
          <p:nvPr/>
        </p:nvCxnSpPr>
        <p:spPr>
          <a:xfrm>
            <a:off x="6089514" y="0"/>
            <a:ext cx="0" cy="6859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35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rson holding pencil near laptop computer">
            <a:extLst>
              <a:ext uri="{FF2B5EF4-FFF2-40B4-BE49-F238E27FC236}">
                <a16:creationId xmlns:a16="http://schemas.microsoft.com/office/drawing/2014/main" id="{1339D455-B0BF-4E55-9B31-61B2A6709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399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E353CD-5AF6-401C-8B40-604B2C8D4E9B}"/>
              </a:ext>
            </a:extLst>
          </p:cNvPr>
          <p:cNvSpPr/>
          <p:nvPr/>
        </p:nvSpPr>
        <p:spPr>
          <a:xfrm>
            <a:off x="0" y="10"/>
            <a:ext cx="12192000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390C2219-448F-4D12-A5EF-3431FEBB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331" y="2714652"/>
            <a:ext cx="7039338" cy="792000"/>
          </a:xfrm>
        </p:spPr>
        <p:txBody>
          <a:bodyPr anchor="ctr"/>
          <a:lstStyle/>
          <a:p>
            <a:pPr algn="ctr"/>
            <a:r>
              <a:rPr lang="fr-FR" sz="5400" b="1">
                <a:solidFill>
                  <a:schemeClr val="bg1"/>
                </a:solidFill>
              </a:rPr>
              <a:t>L’OFFRE FLASHFACTURES</a:t>
            </a:r>
            <a:endParaRPr lang="fr-FR" sz="4400" b="1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7F8737-2A28-4ACC-8C86-BD0EA416FBC8}"/>
              </a:ext>
            </a:extLst>
          </p:cNvPr>
          <p:cNvCxnSpPr/>
          <p:nvPr/>
        </p:nvCxnSpPr>
        <p:spPr>
          <a:xfrm>
            <a:off x="3306000" y="3982720"/>
            <a:ext cx="55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3">
            <a:extLst>
              <a:ext uri="{FF2B5EF4-FFF2-40B4-BE49-F238E27FC236}">
                <a16:creationId xmlns:a16="http://schemas.microsoft.com/office/drawing/2014/main" id="{F4F4CE19-786B-4B28-AF11-BA9980F8BFC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26118" y="6501342"/>
            <a:ext cx="8495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/>
              <a:pPr algn="r">
                <a:defRPr/>
              </a:pPr>
              <a:t>4</a:t>
            </a:fld>
            <a:endParaRPr lang="fr-FR" sz="1200"/>
          </a:p>
        </p:txBody>
      </p:sp>
      <p:sp>
        <p:nvSpPr>
          <p:cNvPr id="8" name="Ellipse 39">
            <a:extLst>
              <a:ext uri="{FF2B5EF4-FFF2-40B4-BE49-F238E27FC236}">
                <a16:creationId xmlns:a16="http://schemas.microsoft.com/office/drawing/2014/main" id="{7E37131E-FE4E-413F-98B9-89E740590F28}"/>
              </a:ext>
            </a:extLst>
          </p:cNvPr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62361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9">
            <a:extLst>
              <a:ext uri="{FF2B5EF4-FFF2-40B4-BE49-F238E27FC236}">
                <a16:creationId xmlns:a16="http://schemas.microsoft.com/office/drawing/2014/main" id="{F7408B20-6DC1-449F-AC21-5E173E3D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Le panel des solutions court terme </a:t>
            </a:r>
            <a:r>
              <a:rPr lang="fr-FR" sz="2400" b="1" err="1">
                <a:solidFill>
                  <a:srgbClr val="000000"/>
                </a:solidFill>
              </a:rPr>
              <a:t>BtoB</a:t>
            </a:r>
            <a:r>
              <a:rPr lang="fr-FR" sz="2400" b="1">
                <a:solidFill>
                  <a:srgbClr val="000000"/>
                </a:solidFill>
              </a:rPr>
              <a:t> à votre disposition</a:t>
            </a:r>
            <a:endParaRPr lang="fr-FR" sz="18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4F1D9B-EDDB-4A8D-8400-AB92C86EE9A9}"/>
              </a:ext>
            </a:extLst>
          </p:cNvPr>
          <p:cNvSpPr/>
          <p:nvPr/>
        </p:nvSpPr>
        <p:spPr>
          <a:xfrm>
            <a:off x="1431853" y="1445684"/>
            <a:ext cx="9328297" cy="1916640"/>
          </a:xfrm>
          <a:prstGeom prst="rect">
            <a:avLst/>
          </a:prstGeom>
          <a:solidFill>
            <a:schemeClr val="bg1"/>
          </a:solidFill>
          <a:ln w="19050">
            <a:solidFill>
              <a:srgbClr val="E3001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6CC0C4-8583-4967-B671-3E14861D86F7}"/>
              </a:ext>
            </a:extLst>
          </p:cNvPr>
          <p:cNvGrpSpPr/>
          <p:nvPr/>
        </p:nvGrpSpPr>
        <p:grpSpPr>
          <a:xfrm>
            <a:off x="1757915" y="1735313"/>
            <a:ext cx="2565607" cy="1337382"/>
            <a:chOff x="1757915" y="1802080"/>
            <a:chExt cx="2565607" cy="1337382"/>
          </a:xfrm>
        </p:grpSpPr>
        <p:pic>
          <p:nvPicPr>
            <p:cNvPr id="16" name="Image 13">
              <a:extLst>
                <a:ext uri="{FF2B5EF4-FFF2-40B4-BE49-F238E27FC236}">
                  <a16:creationId xmlns:a16="http://schemas.microsoft.com/office/drawing/2014/main" id="{DB993529-8C12-42C7-A3E3-F72DDB441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73017" y="2599462"/>
              <a:ext cx="1102040" cy="540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8F29EA-18B0-4344-9C07-824659C01AD9}"/>
                </a:ext>
              </a:extLst>
            </p:cNvPr>
            <p:cNvSpPr txBox="1"/>
            <p:nvPr/>
          </p:nvSpPr>
          <p:spPr>
            <a:xfrm>
              <a:off x="1757915" y="1802080"/>
              <a:ext cx="25656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E3001B"/>
                  </a:solidFill>
                </a:rPr>
                <a:t>Les solutions de votre établissement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4AF40CF-1EAC-4390-B503-6DC6F959C7AA}"/>
              </a:ext>
            </a:extLst>
          </p:cNvPr>
          <p:cNvSpPr txBox="1"/>
          <p:nvPr/>
        </p:nvSpPr>
        <p:spPr>
          <a:xfrm>
            <a:off x="5596269" y="1749979"/>
            <a:ext cx="217258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E3001B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Facilité de caisse</a:t>
            </a:r>
          </a:p>
          <a:p>
            <a:pPr marL="285750" indent="-285750">
              <a:spcBef>
                <a:spcPts val="600"/>
              </a:spcBef>
              <a:buClr>
                <a:srgbClr val="E3001B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Découvert</a:t>
            </a:r>
          </a:p>
          <a:p>
            <a:pPr marL="285750" indent="-285750">
              <a:spcBef>
                <a:spcPts val="600"/>
              </a:spcBef>
              <a:buClr>
                <a:srgbClr val="E3001B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Escompte</a:t>
            </a:r>
          </a:p>
          <a:p>
            <a:pPr marL="285750" indent="-285750">
              <a:spcBef>
                <a:spcPts val="600"/>
              </a:spcBef>
              <a:buClr>
                <a:srgbClr val="E3001B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Dailly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12A3B7-3C2B-47CF-A067-04F9821DC39D}"/>
              </a:ext>
            </a:extLst>
          </p:cNvPr>
          <p:cNvSpPr txBox="1"/>
          <p:nvPr/>
        </p:nvSpPr>
        <p:spPr>
          <a:xfrm>
            <a:off x="8204790" y="1788451"/>
            <a:ext cx="2356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E3001B"/>
              </a:buClr>
              <a:buFont typeface="Arial" panose="020B0604020202020204" pitchFamily="34" charset="0"/>
              <a:buChar char="•"/>
            </a:pPr>
            <a:r>
              <a:rPr lang="fr-FR" sz="1600" i="1" dirty="0"/>
              <a:t>Les autres solutions Caisse d’Epargne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A15451-3B11-47EE-9914-D1063E7B1C90}"/>
              </a:ext>
            </a:extLst>
          </p:cNvPr>
          <p:cNvSpPr/>
          <p:nvPr/>
        </p:nvSpPr>
        <p:spPr>
          <a:xfrm>
            <a:off x="1431853" y="3744041"/>
            <a:ext cx="9328297" cy="191664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640859-EE8C-4DED-A29C-579D2B9C034C}"/>
              </a:ext>
            </a:extLst>
          </p:cNvPr>
          <p:cNvGrpSpPr/>
          <p:nvPr/>
        </p:nvGrpSpPr>
        <p:grpSpPr>
          <a:xfrm>
            <a:off x="1757915" y="4130868"/>
            <a:ext cx="2310810" cy="1142986"/>
            <a:chOff x="1757915" y="4243375"/>
            <a:chExt cx="2310810" cy="1142986"/>
          </a:xfrm>
        </p:grpSpPr>
        <p:pic>
          <p:nvPicPr>
            <p:cNvPr id="4098" name="Picture 2" descr="BPCE Factor – UpWise Consulting">
              <a:extLst>
                <a:ext uri="{FF2B5EF4-FFF2-40B4-BE49-F238E27FC236}">
                  <a16:creationId xmlns:a16="http://schemas.microsoft.com/office/drawing/2014/main" id="{A096A55D-AED7-4996-9FD5-55146CBBE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7915" y="4702361"/>
              <a:ext cx="1800000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9C01D1-F819-4A69-9710-D91715CB9E2A}"/>
                </a:ext>
              </a:extLst>
            </p:cNvPr>
            <p:cNvSpPr txBox="1"/>
            <p:nvPr/>
          </p:nvSpPr>
          <p:spPr>
            <a:xfrm>
              <a:off x="1757915" y="4243375"/>
              <a:ext cx="2310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>
                  <a:solidFill>
                    <a:schemeClr val="accent1"/>
                  </a:solidFill>
                </a:rPr>
                <a:t>Les solutions</a:t>
              </a:r>
            </a:p>
          </p:txBody>
        </p:sp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id="{E97900D5-D95D-4C76-ABAF-0DCA8AFA4CF5}"/>
              </a:ext>
            </a:extLst>
          </p:cNvPr>
          <p:cNvGrpSpPr/>
          <p:nvPr/>
        </p:nvGrpSpPr>
        <p:grpSpPr>
          <a:xfrm>
            <a:off x="5596270" y="4298676"/>
            <a:ext cx="3547730" cy="807371"/>
            <a:chOff x="5596270" y="4264322"/>
            <a:chExt cx="3547730" cy="8073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1E3D83-2EBE-4668-985B-7CC9A10A104A}"/>
                </a:ext>
              </a:extLst>
            </p:cNvPr>
            <p:cNvSpPr txBox="1"/>
            <p:nvPr/>
          </p:nvSpPr>
          <p:spPr>
            <a:xfrm>
              <a:off x="5596270" y="4333029"/>
              <a:ext cx="354773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accent1"/>
                  </a:solidFill>
                </a:rPr>
                <a:t>FlashFactures</a:t>
              </a:r>
            </a:p>
            <a:p>
              <a:pPr marL="285750" indent="-285750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fr-FR" sz="1600" dirty="0"/>
                <a:t>Gamme affacturage </a:t>
              </a:r>
              <a:r>
                <a:rPr lang="fr-FR" sz="1600" dirty="0" err="1"/>
                <a:t>Facturéa</a:t>
              </a:r>
              <a:endParaRPr lang="fr-FR" sz="1600" dirty="0"/>
            </a:p>
          </p:txBody>
        </p:sp>
        <p:pic>
          <p:nvPicPr>
            <p:cNvPr id="23" name="Graphic 22" descr="Magnifying glass">
              <a:extLst>
                <a:ext uri="{FF2B5EF4-FFF2-40B4-BE49-F238E27FC236}">
                  <a16:creationId xmlns:a16="http://schemas.microsoft.com/office/drawing/2014/main" id="{6FB23A00-0FAD-4B9B-AB3D-21E99D8D2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65982" y="4264322"/>
              <a:ext cx="432000" cy="432000"/>
            </a:xfrm>
            <a:prstGeom prst="rect">
              <a:avLst/>
            </a:prstGeom>
          </p:spPr>
        </p:pic>
      </p:grpSp>
      <p:pic>
        <p:nvPicPr>
          <p:cNvPr id="22" name="Graphic 22" descr="Magnifying glass">
            <a:extLst>
              <a:ext uri="{FF2B5EF4-FFF2-40B4-BE49-F238E27FC236}">
                <a16:creationId xmlns:a16="http://schemas.microsoft.com/office/drawing/2014/main" id="{6FB23A00-0FAD-4B9B-AB3D-21E99D8D2CD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5982" y="4298676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6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503E0668-CCBC-4120-92A4-7DD51474C9AA}"/>
              </a:ext>
            </a:extLst>
          </p:cNvPr>
          <p:cNvSpPr txBox="1"/>
          <p:nvPr/>
        </p:nvSpPr>
        <p:spPr>
          <a:xfrm>
            <a:off x="2604000" y="2062709"/>
            <a:ext cx="7205922" cy="50400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81D74"/>
              </a:buClr>
              <a:buSzTx/>
              <a:buFontTx/>
              <a:buNone/>
              <a:tabLst/>
              <a:defRPr/>
            </a:pPr>
            <a:r>
              <a:rPr kumimoji="0" lang="fr-FR" b="1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(Body)"/>
                <a:ea typeface="+mn-ea"/>
                <a:cs typeface="Arial"/>
                <a:sym typeface="Arial"/>
              </a:rPr>
              <a:t>« Vos factures clients financées en 24h* en toute simplicité »</a:t>
            </a:r>
          </a:p>
        </p:txBody>
      </p:sp>
      <p:pic>
        <p:nvPicPr>
          <p:cNvPr id="12" name="Image 24">
            <a:extLst>
              <a:ext uri="{FF2B5EF4-FFF2-40B4-BE49-F238E27FC236}">
                <a16:creationId xmlns:a16="http://schemas.microsoft.com/office/drawing/2014/main" id="{DA4189C4-6E84-4695-A5AD-8FD348DF8B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8" t="8099" b="4733"/>
          <a:stretch/>
        </p:blipFill>
        <p:spPr>
          <a:xfrm>
            <a:off x="2835361" y="3168230"/>
            <a:ext cx="6743200" cy="220164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4F3536B3-6B20-4E47-B063-9AC1A0329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717" y="1438938"/>
            <a:ext cx="4594488" cy="512464"/>
          </a:xfrm>
          <a:prstGeom prst="rect">
            <a:avLst/>
          </a:prstGeom>
        </p:spPr>
      </p:pic>
      <p:sp>
        <p:nvSpPr>
          <p:cNvPr id="15" name="Titre 9">
            <a:extLst>
              <a:ext uri="{FF2B5EF4-FFF2-40B4-BE49-F238E27FC236}">
                <a16:creationId xmlns:a16="http://schemas.microsoft.com/office/drawing/2014/main" id="{6B79B961-8DFE-4844-97B1-0F0BD2D4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 dirty="0">
                <a:solidFill>
                  <a:srgbClr val="000000"/>
                </a:solidFill>
              </a:rPr>
              <a:t>Focus FlashFactures : la promesse client</a:t>
            </a:r>
            <a:endParaRPr lang="fr-FR" sz="1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B23BF3-EEE0-4677-A246-E7518BEA08B2}"/>
              </a:ext>
            </a:extLst>
          </p:cNvPr>
          <p:cNvSpPr txBox="1"/>
          <p:nvPr/>
        </p:nvSpPr>
        <p:spPr>
          <a:xfrm>
            <a:off x="830094" y="6498076"/>
            <a:ext cx="7529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/>
              <a:t>*Hors week-ends et jours fériés. Dès validation du compte client et sous réserve de la conformité des factures, de l’éligibilité du client et de la signature des CGF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1D27F0-BC96-473A-96F6-A27896DFDB48}"/>
              </a:ext>
            </a:extLst>
          </p:cNvPr>
          <p:cNvSpPr/>
          <p:nvPr/>
        </p:nvSpPr>
        <p:spPr>
          <a:xfrm>
            <a:off x="2604000" y="3001618"/>
            <a:ext cx="7205922" cy="253486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c 8" descr="Magnifying glass">
            <a:extLst>
              <a:ext uri="{FF2B5EF4-FFF2-40B4-BE49-F238E27FC236}">
                <a16:creationId xmlns:a16="http://schemas.microsoft.com/office/drawing/2014/main" id="{BBE8FC6B-5807-458A-8BAD-FBA077F0474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2363" y="224648"/>
            <a:ext cx="648000" cy="64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FDFBBF-149E-4234-85D1-ABAA1C8FDC13}"/>
              </a:ext>
            </a:extLst>
          </p:cNvPr>
          <p:cNvSpPr txBox="1"/>
          <p:nvPr/>
        </p:nvSpPr>
        <p:spPr>
          <a:xfrm>
            <a:off x="4019801" y="483107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6B3784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45040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4A1057A-7AFB-4C14-AEEA-8D4B5970324C}"/>
              </a:ext>
            </a:extLst>
          </p:cNvPr>
          <p:cNvSpPr/>
          <p:nvPr/>
        </p:nvSpPr>
        <p:spPr>
          <a:xfrm>
            <a:off x="6403308" y="1815040"/>
            <a:ext cx="5292000" cy="21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44000" rIns="108000" bIns="72000" rtlCol="0" anchor="t"/>
          <a:lstStyle/>
          <a:p>
            <a:pPr lvl="0" algn="ctr" defTabSz="685800">
              <a:defRPr/>
            </a:pPr>
            <a:r>
              <a:rPr lang="fr-FR" sz="1600" b="1" dirty="0">
                <a:solidFill>
                  <a:srgbClr val="581D74"/>
                </a:solidFill>
              </a:rPr>
              <a:t>La cible</a:t>
            </a:r>
            <a:endParaRPr lang="fr-FR" sz="1400" b="1" dirty="0">
              <a:solidFill>
                <a:srgbClr val="000000"/>
              </a:solidFill>
            </a:endParaRPr>
          </a:p>
          <a:p>
            <a:pPr lvl="0" algn="ctr" defTabSz="685800">
              <a:defRPr/>
            </a:pPr>
            <a:endParaRPr lang="fr-FR" sz="1200" b="1" dirty="0">
              <a:solidFill>
                <a:srgbClr val="000000"/>
              </a:solidFill>
            </a:endParaRPr>
          </a:p>
          <a:p>
            <a:pPr lvl="0" algn="ctr" defTabSz="685800">
              <a:defRPr/>
            </a:pPr>
            <a:r>
              <a:rPr lang="fr-FR" sz="1200" dirty="0">
                <a:solidFill>
                  <a:srgbClr val="000000"/>
                </a:solidFill>
              </a:rPr>
              <a:t>Les clients </a:t>
            </a:r>
            <a:r>
              <a:rPr lang="fr-FR" sz="1200" b="1" dirty="0">
                <a:solidFill>
                  <a:srgbClr val="000000"/>
                </a:solidFill>
              </a:rPr>
              <a:t>Pro BP et CE, TPE &amp; PME jusqu’à 5M€ de chiffre d’affaires, de tout secteur d’activité </a:t>
            </a:r>
            <a:r>
              <a:rPr lang="fr-FR" sz="1200" dirty="0">
                <a:solidFill>
                  <a:srgbClr val="000000"/>
                </a:solidFill>
              </a:rPr>
              <a:t>(hors formation et intérim), </a:t>
            </a:r>
            <a:r>
              <a:rPr lang="fr-FR" sz="1200" b="1" dirty="0">
                <a:solidFill>
                  <a:srgbClr val="000000"/>
                </a:solidFill>
              </a:rPr>
              <a:t>ayant un besoin ponctuel </a:t>
            </a:r>
            <a:r>
              <a:rPr lang="fr-FR" sz="1200" dirty="0">
                <a:solidFill>
                  <a:srgbClr val="000000"/>
                </a:solidFill>
              </a:rPr>
              <a:t>de financement (5 factures par an en moyenne)</a:t>
            </a:r>
          </a:p>
          <a:p>
            <a:pPr lvl="0" algn="ctr" defTabSz="685800">
              <a:defRPr/>
            </a:pPr>
            <a:endParaRPr lang="fr-FR" sz="700" dirty="0">
              <a:solidFill>
                <a:srgbClr val="000000"/>
              </a:solidFill>
            </a:endParaRPr>
          </a:p>
          <a:p>
            <a:pPr lvl="0" algn="ctr" defTabSz="685800">
              <a:defRPr/>
            </a:pPr>
            <a:r>
              <a:rPr lang="fr-FR" sz="1200" dirty="0">
                <a:solidFill>
                  <a:srgbClr val="000000"/>
                </a:solidFill>
              </a:rPr>
              <a:t>Typologies de clients : </a:t>
            </a:r>
            <a:r>
              <a:rPr lang="fr-FR" sz="1200" b="1" dirty="0">
                <a:solidFill>
                  <a:srgbClr val="000000"/>
                </a:solidFill>
              </a:rPr>
              <a:t>personnes morales, entrepreneurs individuels</a:t>
            </a:r>
            <a:r>
              <a:rPr lang="fr-FR" sz="1200" dirty="0">
                <a:solidFill>
                  <a:srgbClr val="000000"/>
                </a:solidFill>
              </a:rPr>
              <a:t>, </a:t>
            </a:r>
            <a:r>
              <a:rPr lang="fr-FR" sz="1200" b="1" dirty="0">
                <a:solidFill>
                  <a:srgbClr val="000000"/>
                </a:solidFill>
              </a:rPr>
              <a:t>auto-entrepreneurs </a:t>
            </a:r>
            <a:r>
              <a:rPr lang="fr-FR" sz="1200" dirty="0">
                <a:solidFill>
                  <a:srgbClr val="000000"/>
                </a:solidFill>
              </a:rPr>
              <a:t>et </a:t>
            </a:r>
            <a:r>
              <a:rPr lang="fr-FR" sz="1200" b="1" dirty="0">
                <a:solidFill>
                  <a:srgbClr val="000000"/>
                </a:solidFill>
              </a:rPr>
              <a:t>professions libérales B2B</a:t>
            </a:r>
          </a:p>
          <a:p>
            <a:pPr lvl="0" algn="ctr" defTabSz="685800">
              <a:defRPr/>
            </a:pPr>
            <a:endParaRPr lang="fr-FR" sz="700" b="1" dirty="0">
              <a:solidFill>
                <a:srgbClr val="000000"/>
              </a:solidFill>
            </a:endParaRPr>
          </a:p>
          <a:p>
            <a:pPr lvl="0" algn="ctr" defTabSz="685800">
              <a:defRPr/>
            </a:pPr>
            <a:r>
              <a:rPr lang="fr-FR" sz="1200" b="1" dirty="0">
                <a:solidFill>
                  <a:srgbClr val="000000"/>
                </a:solidFill>
              </a:rPr>
              <a:t>Créances ne rentrant pas dans le périmètre </a:t>
            </a:r>
            <a:r>
              <a:rPr lang="fr-FR" sz="1200" dirty="0">
                <a:solidFill>
                  <a:srgbClr val="000000"/>
                </a:solidFill>
              </a:rPr>
              <a:t>: situations de travaux, secteur public, export</a:t>
            </a:r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3" name="Image 60">
            <a:extLst>
              <a:ext uri="{FF2B5EF4-FFF2-40B4-BE49-F238E27FC236}">
                <a16:creationId xmlns:a16="http://schemas.microsoft.com/office/drawing/2014/main" id="{670F4873-AA3B-4F49-A530-DF8BE550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186" y="1154732"/>
            <a:ext cx="2757628" cy="30758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515C84-AF38-42B2-9923-438035403768}"/>
              </a:ext>
            </a:extLst>
          </p:cNvPr>
          <p:cNvSpPr/>
          <p:nvPr/>
        </p:nvSpPr>
        <p:spPr>
          <a:xfrm>
            <a:off x="589590" y="4293002"/>
            <a:ext cx="5292000" cy="21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72000" rtlCol="0" anchor="t"/>
          <a:lstStyle/>
          <a:p>
            <a:pPr algn="ctr" defTabSz="685800">
              <a:defRPr/>
            </a:pPr>
            <a:r>
              <a:rPr lang="fr-FR" sz="1600" b="1" dirty="0">
                <a:solidFill>
                  <a:srgbClr val="581D74"/>
                </a:solidFill>
              </a:rPr>
              <a:t>Tarification</a:t>
            </a:r>
          </a:p>
          <a:p>
            <a:pPr algn="ctr" defTabSz="685800">
              <a:defRPr/>
            </a:pPr>
            <a:endParaRPr lang="fr-FR" sz="1200" b="1" dirty="0">
              <a:solidFill>
                <a:srgbClr val="000000"/>
              </a:solidFill>
            </a:endParaRPr>
          </a:p>
          <a:p>
            <a:pPr algn="ctr" defTabSz="685800">
              <a:defRPr/>
            </a:pPr>
            <a:r>
              <a:rPr lang="fr-FR" sz="1200" dirty="0">
                <a:solidFill>
                  <a:srgbClr val="000000"/>
                </a:solidFill>
              </a:rPr>
              <a:t>Coût du service : </a:t>
            </a:r>
            <a:r>
              <a:rPr lang="fr-FR" sz="1200" b="1" dirty="0">
                <a:solidFill>
                  <a:srgbClr val="000000"/>
                </a:solidFill>
              </a:rPr>
              <a:t>3,95% HT </a:t>
            </a:r>
            <a:r>
              <a:rPr lang="fr-FR" sz="1200" dirty="0">
                <a:solidFill>
                  <a:srgbClr val="000000"/>
                </a:solidFill>
              </a:rPr>
              <a:t>du montant financé de la facture</a:t>
            </a:r>
          </a:p>
          <a:p>
            <a:pPr algn="ctr" defTabSz="685800">
              <a:defRPr/>
            </a:pPr>
            <a:endParaRPr lang="fr-FR" sz="1000" dirty="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fr-FR" sz="1200" dirty="0">
                <a:solidFill>
                  <a:srgbClr val="000000"/>
                </a:solidFill>
              </a:rPr>
              <a:t>Montant financé : </a:t>
            </a:r>
            <a:r>
              <a:rPr lang="fr-FR" sz="1200" b="1" dirty="0">
                <a:solidFill>
                  <a:srgbClr val="000000"/>
                </a:solidFill>
              </a:rPr>
              <a:t>85% </a:t>
            </a:r>
            <a:r>
              <a:rPr lang="fr-FR" sz="1200" dirty="0">
                <a:solidFill>
                  <a:srgbClr val="000000"/>
                </a:solidFill>
              </a:rPr>
              <a:t>du montant TTC de la facture</a:t>
            </a:r>
          </a:p>
          <a:p>
            <a:pPr lvl="0" algn="ctr">
              <a:defRPr/>
            </a:pPr>
            <a:endParaRPr lang="fr-FR" sz="1000" dirty="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fr-FR" sz="1200" dirty="0">
                <a:solidFill>
                  <a:srgbClr val="000000"/>
                </a:solidFill>
              </a:rPr>
              <a:t>Quotité restituée au client dès réception du règlement de l’acheteur : </a:t>
            </a:r>
            <a:br>
              <a:rPr lang="fr-FR" sz="1200" dirty="0">
                <a:solidFill>
                  <a:srgbClr val="000000"/>
                </a:solidFill>
              </a:rPr>
            </a:br>
            <a:r>
              <a:rPr lang="fr-FR" sz="1200" b="1" dirty="0">
                <a:solidFill>
                  <a:srgbClr val="000000"/>
                </a:solidFill>
              </a:rPr>
              <a:t>15% </a:t>
            </a:r>
            <a:r>
              <a:rPr lang="fr-FR" sz="1200" dirty="0">
                <a:solidFill>
                  <a:srgbClr val="000000"/>
                </a:solidFill>
              </a:rPr>
              <a:t>du montant TTC de la facture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7E53F4-14EB-442C-A361-742938DD7223}"/>
              </a:ext>
            </a:extLst>
          </p:cNvPr>
          <p:cNvSpPr/>
          <p:nvPr/>
        </p:nvSpPr>
        <p:spPr>
          <a:xfrm>
            <a:off x="589590" y="1815040"/>
            <a:ext cx="5220000" cy="21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44000" rIns="108000" bIns="72000" rtlCol="0" anchor="t"/>
          <a:lstStyle/>
          <a:p>
            <a:pPr algn="ctr" defTabSz="685800">
              <a:defRPr/>
            </a:pPr>
            <a:r>
              <a:rPr lang="fr-FR" sz="1600" b="1">
                <a:solidFill>
                  <a:srgbClr val="581D74"/>
                </a:solidFill>
              </a:rPr>
              <a:t>Une nouvelle offre de BPCE FACTOR</a:t>
            </a:r>
          </a:p>
          <a:p>
            <a:pPr algn="ctr" defTabSz="685800">
              <a:defRPr/>
            </a:pPr>
            <a:endParaRPr lang="fr-FR" sz="1200" b="1">
              <a:solidFill>
                <a:srgbClr val="000000"/>
              </a:solidFill>
            </a:endParaRPr>
          </a:p>
          <a:p>
            <a:pPr algn="ctr" defTabSz="685800">
              <a:defRPr/>
            </a:pPr>
            <a:r>
              <a:rPr lang="fr-FR" sz="1200">
                <a:solidFill>
                  <a:srgbClr val="000000"/>
                </a:solidFill>
              </a:rPr>
              <a:t>Un produit de </a:t>
            </a:r>
            <a:r>
              <a:rPr lang="fr-FR" sz="1200" b="1">
                <a:solidFill>
                  <a:srgbClr val="000000"/>
                </a:solidFill>
              </a:rPr>
              <a:t>financement court terme 100% digital</a:t>
            </a:r>
            <a:r>
              <a:rPr lang="fr-FR" sz="1200">
                <a:solidFill>
                  <a:srgbClr val="000000"/>
                </a:solidFill>
              </a:rPr>
              <a:t>, comportant tous les services d’affacturage classique</a:t>
            </a:r>
            <a:r>
              <a:rPr lang="fr-FR" sz="1400">
                <a:solidFill>
                  <a:srgbClr val="000000"/>
                </a:solidFill>
              </a:rPr>
              <a:t> </a:t>
            </a:r>
            <a:r>
              <a:rPr lang="fr-FR" sz="900">
                <a:solidFill>
                  <a:srgbClr val="000000"/>
                </a:solidFill>
              </a:rPr>
              <a:t>(financement, recouvrement, gestion des règlements et assurance-crédit)</a:t>
            </a:r>
          </a:p>
          <a:p>
            <a:pPr lvl="0" algn="ctr">
              <a:defRPr/>
            </a:pPr>
            <a:endParaRPr lang="fr-FR" sz="1000" b="1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fr-FR" sz="1200" b="1">
                <a:solidFill>
                  <a:srgbClr val="000000"/>
                </a:solidFill>
              </a:rPr>
              <a:t>150k€ </a:t>
            </a:r>
            <a:r>
              <a:rPr lang="fr-FR" sz="1200">
                <a:solidFill>
                  <a:srgbClr val="000000"/>
                </a:solidFill>
              </a:rPr>
              <a:t>maximum</a:t>
            </a:r>
            <a:r>
              <a:rPr lang="fr-FR" sz="1200" b="1">
                <a:solidFill>
                  <a:srgbClr val="000000"/>
                </a:solidFill>
              </a:rPr>
              <a:t> d’encours </a:t>
            </a:r>
            <a:r>
              <a:rPr lang="fr-FR" sz="1200">
                <a:solidFill>
                  <a:srgbClr val="000000"/>
                </a:solidFill>
              </a:rPr>
              <a:t>financé</a:t>
            </a:r>
            <a:r>
              <a:rPr lang="fr-FR" sz="1200" b="1">
                <a:solidFill>
                  <a:srgbClr val="000000"/>
                </a:solidFill>
              </a:rPr>
              <a:t> </a:t>
            </a:r>
            <a:r>
              <a:rPr lang="fr-FR" sz="1200">
                <a:solidFill>
                  <a:srgbClr val="000000"/>
                </a:solidFill>
              </a:rPr>
              <a:t>par client</a:t>
            </a:r>
          </a:p>
          <a:p>
            <a:pPr lvl="0" algn="ctr">
              <a:defRPr/>
            </a:pPr>
            <a:r>
              <a:rPr lang="fr-FR" sz="1200" b="1">
                <a:solidFill>
                  <a:srgbClr val="000000"/>
                </a:solidFill>
              </a:rPr>
              <a:t>Test d’éligibilité </a:t>
            </a:r>
            <a:r>
              <a:rPr lang="fr-FR" sz="1200">
                <a:solidFill>
                  <a:srgbClr val="000000"/>
                </a:solidFill>
              </a:rPr>
              <a:t>en ligne avec réponse instantanée</a:t>
            </a:r>
          </a:p>
          <a:p>
            <a:pPr lvl="0" algn="ctr">
              <a:defRPr/>
            </a:pPr>
            <a:r>
              <a:rPr lang="fr-FR" sz="1200" b="1">
                <a:solidFill>
                  <a:srgbClr val="000000"/>
                </a:solidFill>
              </a:rPr>
              <a:t>Instant </a:t>
            </a:r>
            <a:r>
              <a:rPr lang="fr-FR" sz="1200" b="1" err="1">
                <a:solidFill>
                  <a:srgbClr val="000000"/>
                </a:solidFill>
              </a:rPr>
              <a:t>Payment</a:t>
            </a:r>
            <a:r>
              <a:rPr lang="fr-FR" sz="1200" b="1">
                <a:solidFill>
                  <a:srgbClr val="000000"/>
                </a:solidFill>
              </a:rPr>
              <a:t> </a:t>
            </a:r>
            <a:r>
              <a:rPr lang="fr-FR" sz="1200">
                <a:solidFill>
                  <a:srgbClr val="000000"/>
                </a:solidFill>
              </a:rPr>
              <a:t>disponible pour tous les clients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3C6F8B-E48E-4EB6-8A1D-E7314C1E7163}"/>
              </a:ext>
            </a:extLst>
          </p:cNvPr>
          <p:cNvSpPr/>
          <p:nvPr/>
        </p:nvSpPr>
        <p:spPr>
          <a:xfrm>
            <a:off x="6403308" y="4293002"/>
            <a:ext cx="5292000" cy="21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bIns="72000" rtlCol="0" anchor="t"/>
          <a:lstStyle/>
          <a:p>
            <a:pPr algn="ctr" defTabSz="685800">
              <a:defRPr/>
            </a:pPr>
            <a:r>
              <a:rPr lang="fr-FR" sz="1600" b="1">
                <a:solidFill>
                  <a:srgbClr val="581D74"/>
                </a:solidFill>
              </a:rPr>
              <a:t>Une promesse pour le Groupe BPCE</a:t>
            </a:r>
          </a:p>
          <a:p>
            <a:pPr algn="ctr" defTabSz="685800">
              <a:defRPr/>
            </a:pPr>
            <a:endParaRPr lang="fr-FR" sz="1200" b="1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fr-FR" sz="1200" b="1">
                <a:solidFill>
                  <a:srgbClr val="000000"/>
                </a:solidFill>
              </a:rPr>
              <a:t>Pour les réseaux</a:t>
            </a:r>
          </a:p>
          <a:p>
            <a:pPr lvl="0" algn="ctr">
              <a:defRPr/>
            </a:pPr>
            <a:r>
              <a:rPr lang="fr-FR" sz="1200">
                <a:solidFill>
                  <a:srgbClr val="000000"/>
                </a:solidFill>
              </a:rPr>
              <a:t>Une offre simple et digitale générant du PNB additionnel </a:t>
            </a:r>
          </a:p>
          <a:p>
            <a:pPr lvl="0" algn="ctr">
              <a:defRPr/>
            </a:pPr>
            <a:r>
              <a:rPr lang="fr-FR" sz="1200">
                <a:solidFill>
                  <a:srgbClr val="000000"/>
                </a:solidFill>
              </a:rPr>
              <a:t>Commissionnement : 20% HT du montant de la commission de financement</a:t>
            </a:r>
          </a:p>
          <a:p>
            <a:pPr lvl="0" algn="ctr">
              <a:defRPr/>
            </a:pPr>
            <a:endParaRPr lang="fr-FR" sz="1000">
              <a:solidFill>
                <a:srgbClr val="000000"/>
              </a:solidFill>
            </a:endParaRPr>
          </a:p>
          <a:p>
            <a:pPr lvl="0" algn="ctr">
              <a:defRPr/>
            </a:pPr>
            <a:r>
              <a:rPr lang="fr-FR" sz="1200" b="1">
                <a:solidFill>
                  <a:srgbClr val="000000"/>
                </a:solidFill>
              </a:rPr>
              <a:t>Pour le Groupe BPCE</a:t>
            </a:r>
          </a:p>
          <a:p>
            <a:pPr lvl="0" algn="ctr">
              <a:defRPr/>
            </a:pPr>
            <a:r>
              <a:rPr lang="fr-FR" sz="1200">
                <a:solidFill>
                  <a:srgbClr val="000000"/>
                </a:solidFill>
              </a:rPr>
              <a:t>La future solution industrielle et évolutive du Groupe du financement de factures</a:t>
            </a:r>
          </a:p>
        </p:txBody>
      </p:sp>
      <p:pic>
        <p:nvPicPr>
          <p:cNvPr id="4" name="Picture 3" descr="A picture containing food, light, drawing&#10;&#10;Description automatically generated">
            <a:extLst>
              <a:ext uri="{FF2B5EF4-FFF2-40B4-BE49-F238E27FC236}">
                <a16:creationId xmlns:a16="http://schemas.microsoft.com/office/drawing/2014/main" id="{FB1D4182-6A2C-42AC-B59A-FE3FC6B550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0" y="1545157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4A5107-EA8A-457E-BBC1-5A0D4F43710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273" y="1545157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37B77A6-6CBB-49A5-8D7A-A316B69ADF1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273" y="4024282"/>
            <a:ext cx="540000" cy="54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itre 9">
            <a:extLst>
              <a:ext uri="{FF2B5EF4-FFF2-40B4-BE49-F238E27FC236}">
                <a16:creationId xmlns:a16="http://schemas.microsoft.com/office/drawing/2014/main" id="{0BAC3183-4106-4CEC-89C2-85F9B310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Focus FlashFactures : la proposition de valeur pour les Pro &amp; PME</a:t>
            </a:r>
            <a:endParaRPr lang="fr-FR" sz="18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FCE149-5B8B-44A4-9068-A52D5913583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0" y="4024282"/>
            <a:ext cx="540000" cy="540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829A996A-A991-491A-86D3-3AC8F2769D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22363" y="22464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57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9">
            <a:extLst>
              <a:ext uri="{FF2B5EF4-FFF2-40B4-BE49-F238E27FC236}">
                <a16:creationId xmlns:a16="http://schemas.microsoft.com/office/drawing/2014/main" id="{BB4B53F6-DB51-4770-847B-1579E034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Focus FlashFactures : les principales caractéristiques de l’offre</a:t>
            </a:r>
            <a:endParaRPr lang="fr-FR" sz="1800" b="1"/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FD85B13D-6457-4DA0-9A13-0365EB1FA12D}"/>
              </a:ext>
            </a:extLst>
          </p:cNvPr>
          <p:cNvSpPr txBox="1">
            <a:spLocks/>
          </p:cNvSpPr>
          <p:nvPr/>
        </p:nvSpPr>
        <p:spPr>
          <a:xfrm>
            <a:off x="1042578" y="1828309"/>
            <a:ext cx="4788000" cy="360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ct val="130000"/>
              <a:buNone/>
            </a:pPr>
            <a:r>
              <a:rPr lang="fr-FR" sz="1800" kern="0">
                <a:latin typeface="Arial" panose="020B0604020202020204"/>
              </a:rPr>
              <a:t>Montant des factures financées :</a:t>
            </a:r>
            <a:br>
              <a:rPr lang="fr-FR" sz="1800" kern="0">
                <a:latin typeface="Arial" panose="020B0604020202020204"/>
              </a:rPr>
            </a:br>
            <a:r>
              <a:rPr lang="fr-FR" sz="1800" kern="0">
                <a:latin typeface="Arial" panose="020B0604020202020204"/>
              </a:rPr>
              <a:t>entre 1 000€ et 150 000€</a:t>
            </a:r>
          </a:p>
          <a:p>
            <a:pPr marL="0" indent="0">
              <a:buSzPct val="130000"/>
              <a:buNone/>
            </a:pPr>
            <a:endParaRPr lang="fr-FR" sz="1800" kern="0"/>
          </a:p>
          <a:p>
            <a:pPr marL="0" indent="0">
              <a:buSzPct val="130000"/>
              <a:buNone/>
            </a:pPr>
            <a:r>
              <a:rPr lang="fr-FR" sz="1800" kern="0"/>
              <a:t>Encours maximum de 150 000€ par client</a:t>
            </a:r>
          </a:p>
          <a:p>
            <a:pPr marL="0" indent="0">
              <a:buSzPct val="130000"/>
              <a:buNone/>
            </a:pPr>
            <a:endParaRPr lang="fr-FR" sz="1800" kern="0"/>
          </a:p>
          <a:p>
            <a:pPr marL="0" indent="0">
              <a:buSzPct val="130000"/>
              <a:buNone/>
            </a:pPr>
            <a:r>
              <a:rPr lang="fr-FR" sz="1800" kern="0">
                <a:latin typeface="Arial" panose="020B0604020202020204"/>
              </a:rPr>
              <a:t>Pas de caution</a:t>
            </a:r>
          </a:p>
          <a:p>
            <a:pPr marL="0" indent="0">
              <a:buSzPct val="130000"/>
              <a:buNone/>
            </a:pPr>
            <a:endParaRPr lang="fr-FR" sz="1800" kern="0"/>
          </a:p>
          <a:p>
            <a:pPr marL="0" indent="0">
              <a:buSzPct val="130000"/>
              <a:buNone/>
            </a:pPr>
            <a:r>
              <a:rPr lang="fr-FR" sz="1800" kern="0"/>
              <a:t>Pas de frais de dossier</a:t>
            </a:r>
          </a:p>
          <a:p>
            <a:pPr marL="0" indent="0">
              <a:buSzPct val="130000"/>
              <a:buNone/>
            </a:pPr>
            <a:endParaRPr lang="fr-FR" sz="1800" kern="0">
              <a:latin typeface="Arial" panose="020B0604020202020204"/>
            </a:endParaRPr>
          </a:p>
          <a:p>
            <a:pPr marL="0" indent="0">
              <a:buSzPct val="130000"/>
              <a:buNone/>
            </a:pPr>
            <a:r>
              <a:rPr lang="fr-FR" sz="1800" kern="0"/>
              <a:t>Pas de mention de subrogation </a:t>
            </a:r>
            <a:r>
              <a:rPr lang="fr-FR" sz="1400" kern="0">
                <a:latin typeface="Arial" panose="020B0604020202020204"/>
              </a:rPr>
              <a:t>(notification systématique par mail et lettre recommandée avec accusé de réception par BPCE Factor)</a:t>
            </a:r>
          </a:p>
          <a:p>
            <a:pPr marL="0" indent="0">
              <a:buSzPct val="130000"/>
              <a:buNone/>
            </a:pPr>
            <a:endParaRPr lang="fr-FR" sz="1800" kern="0">
              <a:latin typeface="Arial" panose="020B0604020202020204"/>
            </a:endParaRPr>
          </a:p>
          <a:p>
            <a:pPr marL="0" indent="0">
              <a:buSzPct val="130000"/>
              <a:buNone/>
            </a:pPr>
            <a:r>
              <a:rPr lang="fr-FR" sz="1800" kern="0"/>
              <a:t>Pas d’unicité du débiteur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F4A02D1-FDC9-42DB-9DEB-ADA8BAB7AD67}"/>
              </a:ext>
            </a:extLst>
          </p:cNvPr>
          <p:cNvCxnSpPr/>
          <p:nvPr/>
        </p:nvCxnSpPr>
        <p:spPr>
          <a:xfrm>
            <a:off x="714123" y="1702309"/>
            <a:ext cx="0" cy="4032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7717C407-34BF-4909-9AB7-90D2E27FECF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3" y="3668197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8" name="Picture 37" descr="A close up of a sign&#10;&#10;Description automatically generated">
            <a:extLst>
              <a:ext uri="{FF2B5EF4-FFF2-40B4-BE49-F238E27FC236}">
                <a16:creationId xmlns:a16="http://schemas.microsoft.com/office/drawing/2014/main" id="{23888C87-29B2-47AB-8F40-84D1BD626DA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3" y="3096268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CB725897-9E1D-46DF-A050-5086C0ADDC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3" y="4405605"/>
            <a:ext cx="360000" cy="360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5FAC6424-C3A0-4E9F-9957-ABCBEEA6B38C}"/>
              </a:ext>
            </a:extLst>
          </p:cNvPr>
          <p:cNvGrpSpPr/>
          <p:nvPr/>
        </p:nvGrpSpPr>
        <p:grpSpPr>
          <a:xfrm>
            <a:off x="534123" y="1880933"/>
            <a:ext cx="360000" cy="360000"/>
            <a:chOff x="781276" y="1081307"/>
            <a:chExt cx="288000" cy="28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2612CCB-2C7E-442E-997B-35A48758F9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1276" y="1081307"/>
              <a:ext cx="288000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4" name="Graphic 33" descr="Euro">
              <a:extLst>
                <a:ext uri="{FF2B5EF4-FFF2-40B4-BE49-F238E27FC236}">
                  <a16:creationId xmlns:a16="http://schemas.microsoft.com/office/drawing/2014/main" id="{92CC0827-205D-456C-A89C-F1E4B8162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1276" y="1081307"/>
              <a:ext cx="288000" cy="2880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CDD44BC-7CB5-4822-95C6-6F123EDA4538}"/>
              </a:ext>
            </a:extLst>
          </p:cNvPr>
          <p:cNvGrpSpPr/>
          <p:nvPr/>
        </p:nvGrpSpPr>
        <p:grpSpPr>
          <a:xfrm>
            <a:off x="534123" y="2540575"/>
            <a:ext cx="360000" cy="360000"/>
            <a:chOff x="781276" y="1081307"/>
            <a:chExt cx="288000" cy="288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F6A41B4-F8E6-4627-8A11-825392E73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1276" y="1081307"/>
              <a:ext cx="288000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8" name="Graphic 47" descr="Euro">
              <a:extLst>
                <a:ext uri="{FF2B5EF4-FFF2-40B4-BE49-F238E27FC236}">
                  <a16:creationId xmlns:a16="http://schemas.microsoft.com/office/drawing/2014/main" id="{5AA2AAA8-F51D-4A43-9BE2-9C5F0E5A8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1276" y="1081307"/>
              <a:ext cx="288000" cy="288000"/>
            </a:xfrm>
            <a:prstGeom prst="rect">
              <a:avLst/>
            </a:prstGeom>
          </p:spPr>
        </p:pic>
      </p:grp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8C47C201-31DC-4484-9B28-8446354001B1}"/>
              </a:ext>
            </a:extLst>
          </p:cNvPr>
          <p:cNvSpPr txBox="1">
            <a:spLocks/>
          </p:cNvSpPr>
          <p:nvPr/>
        </p:nvSpPr>
        <p:spPr>
          <a:xfrm>
            <a:off x="6818982" y="2179999"/>
            <a:ext cx="5253947" cy="30343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5591" marR="0" lvl="0" indent="-35559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6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ct val="130000"/>
              <a:buNone/>
            </a:pPr>
            <a:r>
              <a:rPr lang="fr-FR" sz="1800" kern="0" dirty="0">
                <a:latin typeface="Arial" panose="020B0604020202020204"/>
              </a:rPr>
              <a:t>Financement de factures émises avant la signature des Conditions Générales de Financement </a:t>
            </a:r>
            <a:r>
              <a:rPr lang="fr-FR" sz="1400" kern="0" dirty="0">
                <a:latin typeface="Arial" panose="020B0604020202020204"/>
              </a:rPr>
              <a:t>(factures de moins de 30 jours avec échéance au-delà de 15 jours par rapport à la date de signature)</a:t>
            </a:r>
            <a:endParaRPr lang="fr-FR" sz="1400" b="1" kern="0" dirty="0">
              <a:highlight>
                <a:srgbClr val="FFFF00"/>
              </a:highlight>
              <a:latin typeface="Arial" panose="020B0604020202020204"/>
            </a:endParaRPr>
          </a:p>
          <a:p>
            <a:pPr marL="0" indent="0">
              <a:buSzPct val="130000"/>
              <a:buNone/>
            </a:pPr>
            <a:endParaRPr lang="fr-FR" sz="1800" kern="0" dirty="0">
              <a:latin typeface="Arial" panose="020B0604020202020204"/>
            </a:endParaRPr>
          </a:p>
          <a:p>
            <a:pPr marL="0" indent="0">
              <a:buSzPct val="130000"/>
              <a:buNone/>
            </a:pPr>
            <a:r>
              <a:rPr lang="fr-FR" sz="1800" kern="0" dirty="0">
                <a:latin typeface="Arial" panose="020B0604020202020204"/>
              </a:rPr>
              <a:t>Financement sur le couple client-acheteur stoppé dès 7 jours de retard dans le paiement de la facture</a:t>
            </a:r>
          </a:p>
          <a:p>
            <a:pPr marL="0" indent="0">
              <a:buSzPct val="130000"/>
              <a:buNone/>
            </a:pPr>
            <a:endParaRPr lang="fr-FR" sz="1800" kern="0" dirty="0">
              <a:latin typeface="Arial" panose="020B0604020202020204"/>
            </a:endParaRPr>
          </a:p>
          <a:p>
            <a:pPr marL="0" indent="0">
              <a:buSzPct val="130000"/>
              <a:buNone/>
            </a:pPr>
            <a:r>
              <a:rPr lang="fr-FR" sz="1800" kern="0" dirty="0"/>
              <a:t>Créances garanties à 100% grâce à l’assurance-crédit* et financement intégral des factures </a:t>
            </a:r>
            <a:r>
              <a:rPr lang="fr-FR" sz="1400" kern="0" dirty="0"/>
              <a:t>(pas de financement des factures non garanties en totalité)</a:t>
            </a:r>
          </a:p>
          <a:p>
            <a:pPr marL="0" indent="0">
              <a:buSzPct val="130000"/>
              <a:buNone/>
            </a:pPr>
            <a:endParaRPr lang="fr-FR" sz="1800" kern="0" dirty="0">
              <a:latin typeface="Arial" panose="020B0604020202020204"/>
            </a:endParaRPr>
          </a:p>
          <a:p>
            <a:pPr marL="0" indent="0">
              <a:buSzPct val="130000"/>
              <a:buNone/>
            </a:pPr>
            <a:r>
              <a:rPr lang="fr-FR" sz="1800" kern="0" dirty="0">
                <a:latin typeface="Arial" panose="020B0604020202020204"/>
              </a:rPr>
              <a:t>Relance prise en charge par BPCE Factor</a:t>
            </a:r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5BED023A-85E8-4EB7-8674-5913B7BC2A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3" y="5183868"/>
            <a:ext cx="360000" cy="36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4C1651-6083-4931-9C9A-68B9D6AF7D09}"/>
              </a:ext>
            </a:extLst>
          </p:cNvPr>
          <p:cNvCxnSpPr/>
          <p:nvPr/>
        </p:nvCxnSpPr>
        <p:spPr>
          <a:xfrm>
            <a:off x="6467691" y="1702309"/>
            <a:ext cx="0" cy="4032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D89BFBF-1A4B-465A-AEE2-4B3A8FD23EC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91" y="2183589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A021BD-E65E-44C1-9E4E-A3415FA414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91" y="3393451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67CEDA04-518E-4F73-9BFF-1056D10D3AD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91" y="4467633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72C87827-04E9-432C-8A27-DFC731FBD6C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91" y="5252895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TextBox 16">
            <a:extLst>
              <a:ext uri="{FF2B5EF4-FFF2-40B4-BE49-F238E27FC236}">
                <a16:creationId xmlns:a16="http://schemas.microsoft.com/office/drawing/2014/main" id="{27BC48CF-EE0C-4435-885F-89566346D500}"/>
              </a:ext>
            </a:extLst>
          </p:cNvPr>
          <p:cNvSpPr txBox="1"/>
          <p:nvPr/>
        </p:nvSpPr>
        <p:spPr>
          <a:xfrm>
            <a:off x="806647" y="6111717"/>
            <a:ext cx="106659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/>
              <a:t>* En cas d’insolvabilité constatée par une décision de justice et pour les acheteurs couverts par l’assurance-crédit avec une garantie à hauteur des approbations délivrées et pour des factures non litigieuses.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52480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Le positionnement de FlashFactures par rapport au reste de la gamme Factor</a:t>
            </a:r>
            <a:endParaRPr lang="fr-FR" sz="1800" b="1">
              <a:latin typeface="Montserrat ExtraBold" panose="00000900000000000000"/>
            </a:endParaRPr>
          </a:p>
        </p:txBody>
      </p:sp>
      <p:pic>
        <p:nvPicPr>
          <p:cNvPr id="6" name="Image 60">
            <a:extLst>
              <a:ext uri="{FF2B5EF4-FFF2-40B4-BE49-F238E27FC236}">
                <a16:creationId xmlns:a16="http://schemas.microsoft.com/office/drawing/2014/main" id="{9ADCF5AB-CB88-4B78-8110-E0ED1EFFF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028" y="885425"/>
            <a:ext cx="2035577" cy="22704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9F5E153-3A12-405C-B778-7D18FBC8F590}"/>
              </a:ext>
            </a:extLst>
          </p:cNvPr>
          <p:cNvGrpSpPr/>
          <p:nvPr/>
        </p:nvGrpSpPr>
        <p:grpSpPr>
          <a:xfrm>
            <a:off x="376595" y="1295559"/>
            <a:ext cx="10041455" cy="461665"/>
            <a:chOff x="376595" y="1581879"/>
            <a:chExt cx="10041455" cy="461665"/>
          </a:xfrm>
        </p:grpSpPr>
        <p:sp>
          <p:nvSpPr>
            <p:cNvPr id="19" name="ZoneTexte 59">
              <a:extLst>
                <a:ext uri="{FF2B5EF4-FFF2-40B4-BE49-F238E27FC236}">
                  <a16:creationId xmlns:a16="http://schemas.microsoft.com/office/drawing/2014/main" id="{378DE400-D800-41BD-9266-C45BD3502932}"/>
                </a:ext>
              </a:extLst>
            </p:cNvPr>
            <p:cNvSpPr txBox="1"/>
            <p:nvPr/>
          </p:nvSpPr>
          <p:spPr>
            <a:xfrm>
              <a:off x="376595" y="1581879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Besoin de financement</a:t>
              </a:r>
            </a:p>
          </p:txBody>
        </p:sp>
        <p:sp>
          <p:nvSpPr>
            <p:cNvPr id="35" name="ZoneTexte 59">
              <a:extLst>
                <a:ext uri="{FF2B5EF4-FFF2-40B4-BE49-F238E27FC236}">
                  <a16:creationId xmlns:a16="http://schemas.microsoft.com/office/drawing/2014/main" id="{CCB788F4-66EF-41B2-BAA0-3C7D8B1B4B48}"/>
                </a:ext>
              </a:extLst>
            </p:cNvPr>
            <p:cNvSpPr txBox="1"/>
            <p:nvPr/>
          </p:nvSpPr>
          <p:spPr>
            <a:xfrm>
              <a:off x="4280291" y="1581879"/>
              <a:ext cx="205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Ponctuel </a:t>
              </a:r>
              <a:r>
                <a:rPr lang="fr-FR" sz="1200" i="1" kern="0" dirty="0">
                  <a:latin typeface="+mj-lt"/>
                  <a:cs typeface="Arial"/>
                  <a:sym typeface="Arial"/>
                </a:rPr>
                <a:t>(5 factures par an en moyenne)</a:t>
              </a:r>
              <a:endParaRPr kumimoji="0" lang="fr-FR" sz="12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38" name="ZoneTexte 59">
              <a:extLst>
                <a:ext uri="{FF2B5EF4-FFF2-40B4-BE49-F238E27FC236}">
                  <a16:creationId xmlns:a16="http://schemas.microsoft.com/office/drawing/2014/main" id="{F7A4DF68-1383-4032-AC84-E856D58B964C}"/>
                </a:ext>
              </a:extLst>
            </p:cNvPr>
            <p:cNvSpPr txBox="1"/>
            <p:nvPr/>
          </p:nvSpPr>
          <p:spPr>
            <a:xfrm>
              <a:off x="8366050" y="1581879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Récurrent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47C8EDD-AF73-4BC8-9409-87F13707BAB9}"/>
              </a:ext>
            </a:extLst>
          </p:cNvPr>
          <p:cNvGrpSpPr/>
          <p:nvPr/>
        </p:nvGrpSpPr>
        <p:grpSpPr>
          <a:xfrm>
            <a:off x="376595" y="1749980"/>
            <a:ext cx="10041455" cy="276999"/>
            <a:chOff x="376595" y="2117571"/>
            <a:chExt cx="10041455" cy="276999"/>
          </a:xfrm>
        </p:grpSpPr>
        <p:sp>
          <p:nvSpPr>
            <p:cNvPr id="61" name="ZoneTexte 59">
              <a:extLst>
                <a:ext uri="{FF2B5EF4-FFF2-40B4-BE49-F238E27FC236}">
                  <a16:creationId xmlns:a16="http://schemas.microsoft.com/office/drawing/2014/main" id="{1727BF76-B900-4A36-B70E-5BAB3B9DF95F}"/>
                </a:ext>
              </a:extLst>
            </p:cNvPr>
            <p:cNvSpPr txBox="1"/>
            <p:nvPr/>
          </p:nvSpPr>
          <p:spPr>
            <a:xfrm>
              <a:off x="376595" y="2117571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Taille</a:t>
              </a:r>
            </a:p>
          </p:txBody>
        </p:sp>
        <p:sp>
          <p:nvSpPr>
            <p:cNvPr id="64" name="ZoneTexte 59">
              <a:extLst>
                <a:ext uri="{FF2B5EF4-FFF2-40B4-BE49-F238E27FC236}">
                  <a16:creationId xmlns:a16="http://schemas.microsoft.com/office/drawing/2014/main" id="{29A2DC58-D187-4A25-B5ED-14B8A87FB7F0}"/>
                </a:ext>
              </a:extLst>
            </p:cNvPr>
            <p:cNvSpPr txBox="1"/>
            <p:nvPr/>
          </p:nvSpPr>
          <p:spPr>
            <a:xfrm>
              <a:off x="4280291" y="2117571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CA jusqu’à 5M€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66" name="ZoneTexte 59">
              <a:extLst>
                <a:ext uri="{FF2B5EF4-FFF2-40B4-BE49-F238E27FC236}">
                  <a16:creationId xmlns:a16="http://schemas.microsoft.com/office/drawing/2014/main" id="{B867244D-6B20-4FB3-A7F4-BC82520E8886}"/>
                </a:ext>
              </a:extLst>
            </p:cNvPr>
            <p:cNvSpPr txBox="1"/>
            <p:nvPr/>
          </p:nvSpPr>
          <p:spPr>
            <a:xfrm>
              <a:off x="8366050" y="2117571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De toute taille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0AA0B6-F124-4169-A182-D4888E69C33D}"/>
              </a:ext>
            </a:extLst>
          </p:cNvPr>
          <p:cNvGrpSpPr/>
          <p:nvPr/>
        </p:nvGrpSpPr>
        <p:grpSpPr>
          <a:xfrm>
            <a:off x="376595" y="2019735"/>
            <a:ext cx="10477110" cy="461665"/>
            <a:chOff x="376595" y="2653933"/>
            <a:chExt cx="10477110" cy="461665"/>
          </a:xfrm>
        </p:grpSpPr>
        <p:sp>
          <p:nvSpPr>
            <p:cNvPr id="63" name="ZoneTexte 59">
              <a:extLst>
                <a:ext uri="{FF2B5EF4-FFF2-40B4-BE49-F238E27FC236}">
                  <a16:creationId xmlns:a16="http://schemas.microsoft.com/office/drawing/2014/main" id="{3467F16F-8B89-4595-86F6-50113BF76C8B}"/>
                </a:ext>
              </a:extLst>
            </p:cNvPr>
            <p:cNvSpPr txBox="1"/>
            <p:nvPr/>
          </p:nvSpPr>
          <p:spPr>
            <a:xfrm>
              <a:off x="376595" y="2746266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Secteur d’activités</a:t>
              </a:r>
            </a:p>
          </p:txBody>
        </p:sp>
        <p:sp>
          <p:nvSpPr>
            <p:cNvPr id="65" name="ZoneTexte 59">
              <a:extLst>
                <a:ext uri="{FF2B5EF4-FFF2-40B4-BE49-F238E27FC236}">
                  <a16:creationId xmlns:a16="http://schemas.microsoft.com/office/drawing/2014/main" id="{270C2BF0-171F-4001-B5FE-6FD8821E3D1C}"/>
                </a:ext>
              </a:extLst>
            </p:cNvPr>
            <p:cNvSpPr txBox="1"/>
            <p:nvPr/>
          </p:nvSpPr>
          <p:spPr>
            <a:xfrm>
              <a:off x="3844637" y="2653933"/>
              <a:ext cx="29233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Tout secteur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cs typeface="Arial"/>
                  <a:sym typeface="Arial"/>
                </a:rPr>
                <a:t>Excepté</a:t>
              </a:r>
              <a:r>
                <a:rPr lang="fr-FR" sz="1200" kern="0" dirty="0">
                  <a:latin typeface="+mj-lt"/>
                  <a:cs typeface="Arial"/>
                  <a:sym typeface="Arial"/>
                </a:rPr>
                <a:t> : formation, intérim </a:t>
              </a:r>
              <a:endParaRPr kumimoji="0" lang="fr-FR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67" name="ZoneTexte 59">
              <a:extLst>
                <a:ext uri="{FF2B5EF4-FFF2-40B4-BE49-F238E27FC236}">
                  <a16:creationId xmlns:a16="http://schemas.microsoft.com/office/drawing/2014/main" id="{526D22D7-09AF-4B7C-8FE8-00031EDC5B02}"/>
                </a:ext>
              </a:extLst>
            </p:cNvPr>
            <p:cNvSpPr txBox="1"/>
            <p:nvPr/>
          </p:nvSpPr>
          <p:spPr>
            <a:xfrm>
              <a:off x="7930396" y="2653933"/>
              <a:ext cx="29233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latin typeface="+mj-lt"/>
                  <a:cs typeface="Arial"/>
                  <a:sym typeface="Arial"/>
                </a:rPr>
                <a:t>Tout secteur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cs typeface="Arial"/>
                  <a:sym typeface="Arial"/>
                </a:rPr>
                <a:t>Excepté</a:t>
              </a:r>
              <a:r>
                <a:rPr lang="fr-FR" sz="1200" kern="0" dirty="0">
                  <a:latin typeface="+mj-lt"/>
                  <a:cs typeface="Arial"/>
                  <a:sym typeface="Arial"/>
                </a:rPr>
                <a:t> : formation</a:t>
              </a:r>
              <a:endParaRPr kumimoji="0" lang="fr-FR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AF9CBA-FEF4-45FD-B580-676467F838C8}"/>
              </a:ext>
            </a:extLst>
          </p:cNvPr>
          <p:cNvGrpSpPr/>
          <p:nvPr/>
        </p:nvGrpSpPr>
        <p:grpSpPr>
          <a:xfrm>
            <a:off x="376595" y="2474156"/>
            <a:ext cx="11447725" cy="467272"/>
            <a:chOff x="376595" y="3279666"/>
            <a:chExt cx="11447725" cy="467272"/>
          </a:xfrm>
        </p:grpSpPr>
        <p:sp>
          <p:nvSpPr>
            <p:cNvPr id="69" name="ZoneTexte 59">
              <a:extLst>
                <a:ext uri="{FF2B5EF4-FFF2-40B4-BE49-F238E27FC236}">
                  <a16:creationId xmlns:a16="http://schemas.microsoft.com/office/drawing/2014/main" id="{41FF5F65-78A5-48FA-B9E5-C0A0F97756B7}"/>
                </a:ext>
              </a:extLst>
            </p:cNvPr>
            <p:cNvSpPr txBox="1"/>
            <p:nvPr/>
          </p:nvSpPr>
          <p:spPr>
            <a:xfrm>
              <a:off x="376595" y="3279666"/>
              <a:ext cx="205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Créances exclues &amp; offres spécifiques</a:t>
              </a:r>
            </a:p>
          </p:txBody>
        </p:sp>
        <p:sp>
          <p:nvSpPr>
            <p:cNvPr id="70" name="ZoneTexte 59">
              <a:extLst>
                <a:ext uri="{FF2B5EF4-FFF2-40B4-BE49-F238E27FC236}">
                  <a16:creationId xmlns:a16="http://schemas.microsoft.com/office/drawing/2014/main" id="{CBBD7B43-5C81-4D5B-B254-CBF187BDC6E8}"/>
                </a:ext>
              </a:extLst>
            </p:cNvPr>
            <p:cNvSpPr txBox="1"/>
            <p:nvPr/>
          </p:nvSpPr>
          <p:spPr>
            <a:xfrm>
              <a:off x="4043928" y="3285273"/>
              <a:ext cx="252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9170">
                <a:defRPr/>
              </a:pPr>
              <a:r>
                <a:rPr lang="fr-FR" sz="1200" b="1" dirty="0"/>
                <a:t>Créances exclues : </a:t>
              </a:r>
              <a:r>
                <a:rPr lang="fr-FR" sz="1200" dirty="0"/>
                <a:t>situations de travaux, le secteur public, l’export</a:t>
              </a:r>
              <a:endParaRPr kumimoji="0" lang="fr-FR" sz="12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71" name="ZoneTexte 59">
              <a:extLst>
                <a:ext uri="{FF2B5EF4-FFF2-40B4-BE49-F238E27FC236}">
                  <a16:creationId xmlns:a16="http://schemas.microsoft.com/office/drawing/2014/main" id="{501068E3-DA17-4F0B-AAAD-C6765CF825B1}"/>
                </a:ext>
              </a:extLst>
            </p:cNvPr>
            <p:cNvSpPr txBox="1"/>
            <p:nvPr/>
          </p:nvSpPr>
          <p:spPr>
            <a:xfrm>
              <a:off x="6969627" y="3279666"/>
              <a:ext cx="48546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9170">
                <a:defRPr/>
              </a:pPr>
              <a:r>
                <a:rPr lang="fr-FR" sz="1200" dirty="0">
                  <a:sym typeface="Arial"/>
                </a:rPr>
                <a:t>Mise à disposition d’</a:t>
              </a:r>
              <a:r>
                <a:rPr lang="fr-FR" sz="1200" b="1" dirty="0">
                  <a:sym typeface="Arial"/>
                </a:rPr>
                <a:t>offres</a:t>
              </a:r>
              <a:r>
                <a:rPr lang="fr-FR" sz="1200" dirty="0">
                  <a:sym typeface="Arial"/>
                </a:rPr>
                <a:t> </a:t>
              </a:r>
              <a:r>
                <a:rPr lang="fr-FR" sz="1200" b="1" kern="0" dirty="0">
                  <a:latin typeface="+mj-lt"/>
                  <a:cs typeface="Arial"/>
                  <a:sym typeface="Arial"/>
                </a:rPr>
                <a:t>dédiées </a:t>
              </a:r>
              <a:r>
                <a:rPr lang="fr-FR" sz="1200" dirty="0"/>
                <a:t>aux créateurs, aux entreprises travaillant à l’export ou facturant des situations de travaux</a:t>
              </a:r>
              <a:r>
                <a:rPr lang="fr-FR" sz="1200" kern="0" dirty="0">
                  <a:latin typeface="+mj-lt"/>
                  <a:cs typeface="Arial"/>
                  <a:sym typeface="Arial"/>
                </a:rPr>
                <a:t> </a:t>
              </a:r>
              <a:endParaRPr kumimoji="0" lang="fr-FR" sz="12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08EA6B4-F490-4189-A5F1-0D5B70B198EC}"/>
              </a:ext>
            </a:extLst>
          </p:cNvPr>
          <p:cNvSpPr/>
          <p:nvPr/>
        </p:nvSpPr>
        <p:spPr>
          <a:xfrm>
            <a:off x="304799" y="1211712"/>
            <a:ext cx="11592000" cy="1764000"/>
          </a:xfrm>
          <a:prstGeom prst="rect">
            <a:avLst/>
          </a:prstGeom>
          <a:noFill/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59">
            <a:extLst>
              <a:ext uri="{FF2B5EF4-FFF2-40B4-BE49-F238E27FC236}">
                <a16:creationId xmlns:a16="http://schemas.microsoft.com/office/drawing/2014/main" id="{EF861720-00B0-474B-B778-D8A7791885FC}"/>
              </a:ext>
            </a:extLst>
          </p:cNvPr>
          <p:cNvSpPr txBox="1"/>
          <p:nvPr/>
        </p:nvSpPr>
        <p:spPr>
          <a:xfrm rot="16200000">
            <a:off x="-728111" y="1939824"/>
            <a:ext cx="17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>
                <a:solidFill>
                  <a:schemeClr val="accent1"/>
                </a:solidFill>
                <a:latin typeface="+mj-lt"/>
                <a:cs typeface="Arial"/>
                <a:sym typeface="Arial"/>
              </a:rPr>
              <a:t>Client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09E651C-9D13-4975-8E9E-123453C4B098}"/>
              </a:ext>
            </a:extLst>
          </p:cNvPr>
          <p:cNvSpPr/>
          <p:nvPr/>
        </p:nvSpPr>
        <p:spPr>
          <a:xfrm>
            <a:off x="304800" y="4733745"/>
            <a:ext cx="11592000" cy="1656000"/>
          </a:xfrm>
          <a:prstGeom prst="rect">
            <a:avLst/>
          </a:prstGeom>
          <a:noFill/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ZoneTexte 59">
            <a:extLst>
              <a:ext uri="{FF2B5EF4-FFF2-40B4-BE49-F238E27FC236}">
                <a16:creationId xmlns:a16="http://schemas.microsoft.com/office/drawing/2014/main" id="{73C785C1-949B-4C18-B730-57A201AD791C}"/>
              </a:ext>
            </a:extLst>
          </p:cNvPr>
          <p:cNvSpPr txBox="1"/>
          <p:nvPr/>
        </p:nvSpPr>
        <p:spPr>
          <a:xfrm>
            <a:off x="3698471" y="4802079"/>
            <a:ext cx="3215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>
                <a:latin typeface="+mj-lt"/>
                <a:cs typeface="Arial"/>
                <a:sym typeface="Arial"/>
              </a:rPr>
              <a:t>Rapidité </a:t>
            </a:r>
            <a:r>
              <a:rPr lang="fr-FR" sz="1200" kern="0">
                <a:latin typeface="+mj-lt"/>
                <a:cs typeface="Arial"/>
                <a:sym typeface="Arial"/>
              </a:rPr>
              <a:t>: financement en 24h*</a:t>
            </a:r>
          </a:p>
          <a:p>
            <a:pPr lvl="0" algn="ctr" defTabSz="1219170"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rPr>
              <a:t>Souplesse </a:t>
            </a:r>
            <a:r>
              <a:rPr lang="fr-FR" sz="1200" kern="0">
                <a:cs typeface="Arial"/>
                <a:sym typeface="Arial"/>
              </a:rPr>
              <a:t>: service sans engagement et pas d’unicité du débiteur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cs typeface="Arial"/>
              <a:sym typeface="Arial"/>
            </a:endParaRPr>
          </a:p>
          <a:p>
            <a:pPr lvl="0" algn="ctr" defTabSz="1219170">
              <a:defRPr/>
            </a:pPr>
            <a:r>
              <a:rPr lang="fr-FR" sz="1200" b="1" kern="0">
                <a:latin typeface="+mj-lt"/>
                <a:cs typeface="Arial"/>
                <a:sym typeface="Arial"/>
              </a:rPr>
              <a:t>Simplicité </a:t>
            </a:r>
            <a:r>
              <a:rPr lang="fr-FR" sz="1200" kern="0">
                <a:cs typeface="Arial"/>
                <a:sym typeface="Arial"/>
              </a:rPr>
              <a:t>: tarification connue à l’avance</a:t>
            </a:r>
            <a:endParaRPr kumimoji="0" lang="fr-FR" sz="12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cs typeface="Arial"/>
              <a:sym typeface="Arial"/>
            </a:endParaRPr>
          </a:p>
          <a:p>
            <a:pPr lvl="0" algn="ctr" defTabSz="1219170">
              <a:defRPr/>
            </a:pPr>
            <a:r>
              <a:rPr lang="fr-FR" sz="1200" b="1" kern="0">
                <a:latin typeface="+mj-lt"/>
                <a:cs typeface="Arial"/>
                <a:sym typeface="Arial"/>
              </a:rPr>
              <a:t>Autonomie </a:t>
            </a:r>
            <a:r>
              <a:rPr lang="fr-FR" sz="1200" kern="0">
                <a:cs typeface="Arial"/>
                <a:sym typeface="Arial"/>
              </a:rPr>
              <a:t>: inscription du client en selfcare</a:t>
            </a:r>
            <a:endParaRPr kumimoji="0" lang="fr-FR" sz="120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cs typeface="Arial"/>
              <a:sym typeface="Arial"/>
            </a:endParaRPr>
          </a:p>
        </p:txBody>
      </p:sp>
      <p:sp>
        <p:nvSpPr>
          <p:cNvPr id="76" name="ZoneTexte 59">
            <a:extLst>
              <a:ext uri="{FF2B5EF4-FFF2-40B4-BE49-F238E27FC236}">
                <a16:creationId xmlns:a16="http://schemas.microsoft.com/office/drawing/2014/main" id="{BCCAE434-6594-44F1-9E65-34CA6BF1F7A1}"/>
              </a:ext>
            </a:extLst>
          </p:cNvPr>
          <p:cNvSpPr txBox="1"/>
          <p:nvPr/>
        </p:nvSpPr>
        <p:spPr>
          <a:xfrm>
            <a:off x="7004796" y="4802079"/>
            <a:ext cx="4792350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fr-FR" sz="1200" b="1" dirty="0"/>
              <a:t>Sélection</a:t>
            </a:r>
            <a:r>
              <a:rPr lang="fr-FR" sz="1200" dirty="0"/>
              <a:t> </a:t>
            </a:r>
            <a:r>
              <a:rPr lang="fr-FR" sz="1200" b="1" dirty="0"/>
              <a:t>des acheteurs après</a:t>
            </a:r>
            <a:r>
              <a:rPr lang="fr-FR" sz="1200" dirty="0"/>
              <a:t> </a:t>
            </a:r>
            <a:r>
              <a:rPr lang="fr-FR" sz="1200" b="1" dirty="0"/>
              <a:t>analyse commerciale</a:t>
            </a:r>
            <a:endParaRPr lang="fr-FR" sz="1200" dirty="0"/>
          </a:p>
          <a:p>
            <a:pPr algn="ctr">
              <a:buClr>
                <a:schemeClr val="accent1"/>
              </a:buClr>
            </a:pPr>
            <a:r>
              <a:rPr lang="fr-FR" sz="1200" b="1" dirty="0"/>
              <a:t>Accompagnement</a:t>
            </a:r>
            <a:r>
              <a:rPr lang="fr-FR" sz="1200" dirty="0"/>
              <a:t> par un expert pour un projet de financement </a:t>
            </a:r>
            <a:r>
              <a:rPr lang="fr-FR" sz="1200" b="1" dirty="0"/>
              <a:t>personnalisé</a:t>
            </a:r>
          </a:p>
          <a:p>
            <a:pPr algn="ctr">
              <a:buClr>
                <a:schemeClr val="accent1"/>
              </a:buClr>
            </a:pPr>
            <a:r>
              <a:rPr lang="fr-FR" sz="1200" b="1" dirty="0"/>
              <a:t>Tarification sur mesure </a:t>
            </a:r>
            <a:r>
              <a:rPr lang="fr-FR" sz="1200" dirty="0"/>
              <a:t>et</a:t>
            </a:r>
            <a:r>
              <a:rPr lang="fr-FR" sz="1200" b="1" dirty="0"/>
              <a:t> évolutive </a:t>
            </a:r>
            <a:r>
              <a:rPr lang="fr-FR" sz="1200" dirty="0"/>
              <a:t>en</a:t>
            </a:r>
            <a:r>
              <a:rPr lang="fr-FR" sz="1200" b="1" dirty="0"/>
              <a:t> fonction de l’activité </a:t>
            </a:r>
            <a:r>
              <a:rPr lang="fr-FR" sz="1200" dirty="0"/>
              <a:t>du client</a:t>
            </a:r>
          </a:p>
        </p:txBody>
      </p:sp>
      <p:sp>
        <p:nvSpPr>
          <p:cNvPr id="78" name="ZoneTexte 59">
            <a:extLst>
              <a:ext uri="{FF2B5EF4-FFF2-40B4-BE49-F238E27FC236}">
                <a16:creationId xmlns:a16="http://schemas.microsoft.com/office/drawing/2014/main" id="{C0F977B0-D5D3-4CFE-892D-9CE855E139BC}"/>
              </a:ext>
            </a:extLst>
          </p:cNvPr>
          <p:cNvSpPr txBox="1"/>
          <p:nvPr/>
        </p:nvSpPr>
        <p:spPr>
          <a:xfrm rot="16200000">
            <a:off x="-674106" y="5407857"/>
            <a:ext cx="165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>
                <a:solidFill>
                  <a:schemeClr val="accent1"/>
                </a:solidFill>
                <a:latin typeface="+mj-lt"/>
                <a:cs typeface="Arial"/>
                <a:sym typeface="Arial"/>
              </a:rPr>
              <a:t>Avantages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7B8E582-8A68-4197-A0CE-6BCAF5F16998}"/>
              </a:ext>
            </a:extLst>
          </p:cNvPr>
          <p:cNvSpPr/>
          <p:nvPr/>
        </p:nvSpPr>
        <p:spPr>
          <a:xfrm>
            <a:off x="3726873" y="808907"/>
            <a:ext cx="3160159" cy="5004000"/>
          </a:xfrm>
          <a:prstGeom prst="rect">
            <a:avLst/>
          </a:prstGeom>
          <a:noFill/>
          <a:ln w="12700"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44000" rIns="108000" bIns="72000" rtlCol="0" anchor="t"/>
          <a:lstStyle/>
          <a:p>
            <a:pPr algn="ctr" defTabSz="685800">
              <a:defRPr/>
            </a:pP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81" name="ZoneTexte 59">
            <a:extLst>
              <a:ext uri="{FF2B5EF4-FFF2-40B4-BE49-F238E27FC236}">
                <a16:creationId xmlns:a16="http://schemas.microsoft.com/office/drawing/2014/main" id="{2207B070-608B-4909-978F-11A8A64635D8}"/>
              </a:ext>
            </a:extLst>
          </p:cNvPr>
          <p:cNvSpPr txBox="1"/>
          <p:nvPr/>
        </p:nvSpPr>
        <p:spPr>
          <a:xfrm>
            <a:off x="304800" y="5171411"/>
            <a:ext cx="20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/>
                <a:sym typeface="Arial"/>
              </a:rPr>
              <a:t>Avantages particuliers</a:t>
            </a:r>
          </a:p>
        </p:txBody>
      </p:sp>
      <p:sp>
        <p:nvSpPr>
          <p:cNvPr id="82" name="ZoneTexte 59">
            <a:extLst>
              <a:ext uri="{FF2B5EF4-FFF2-40B4-BE49-F238E27FC236}">
                <a16:creationId xmlns:a16="http://schemas.microsoft.com/office/drawing/2014/main" id="{BBABD62A-C36C-41B5-8950-8F8F2F69D404}"/>
              </a:ext>
            </a:extLst>
          </p:cNvPr>
          <p:cNvSpPr txBox="1"/>
          <p:nvPr/>
        </p:nvSpPr>
        <p:spPr>
          <a:xfrm>
            <a:off x="304800" y="5974693"/>
            <a:ext cx="20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/>
                <a:sym typeface="Arial"/>
              </a:rPr>
              <a:t>Avantages communs</a:t>
            </a:r>
          </a:p>
        </p:txBody>
      </p:sp>
      <p:sp>
        <p:nvSpPr>
          <p:cNvPr id="83" name="ZoneTexte 59">
            <a:extLst>
              <a:ext uri="{FF2B5EF4-FFF2-40B4-BE49-F238E27FC236}">
                <a16:creationId xmlns:a16="http://schemas.microsoft.com/office/drawing/2014/main" id="{41BB1CD4-5471-4F80-8849-216729EFBDD6}"/>
              </a:ext>
            </a:extLst>
          </p:cNvPr>
          <p:cNvSpPr txBox="1"/>
          <p:nvPr/>
        </p:nvSpPr>
        <p:spPr>
          <a:xfrm>
            <a:off x="3726873" y="5882360"/>
            <a:ext cx="8132617" cy="461665"/>
          </a:xfrm>
          <a:prstGeom prst="rect">
            <a:avLst/>
          </a:prstGeom>
          <a:solidFill>
            <a:srgbClr val="ECEDF4"/>
          </a:solidFill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fr-FR" sz="1200" b="1" kern="0">
                <a:latin typeface="+mj-lt"/>
                <a:cs typeface="Arial"/>
                <a:sym typeface="Arial"/>
              </a:rPr>
              <a:t>Gain de temps : </a:t>
            </a:r>
            <a:r>
              <a:rPr lang="fr-FR" sz="1200"/>
              <a:t>une prise en charge de la relance et du recouvrement des factures jusqu’au règlement</a:t>
            </a:r>
            <a:endParaRPr lang="fr-FR" sz="1200" b="1" kern="0">
              <a:latin typeface="+mj-lt"/>
              <a:cs typeface="Arial"/>
              <a:sym typeface="Arial"/>
            </a:endParaRPr>
          </a:p>
          <a:p>
            <a:pPr lvl="0" algn="ctr" defTabSz="1219170">
              <a:defRPr/>
            </a:pPr>
            <a:r>
              <a:rPr lang="fr-FR" sz="1200" b="1" kern="0">
                <a:latin typeface="+mj-lt"/>
                <a:cs typeface="Arial"/>
                <a:sym typeface="Arial"/>
              </a:rPr>
              <a:t>Sécurité de paiement : </a:t>
            </a:r>
            <a:r>
              <a:rPr lang="fr-FR" sz="1200"/>
              <a:t>une garantie de paiement en cas d’insolvabilité des acheteurs**</a:t>
            </a:r>
            <a:endParaRPr lang="fr-FR" sz="1200" b="1" kern="0">
              <a:latin typeface="+mj-lt"/>
              <a:cs typeface="Arial"/>
              <a:sym typeface="Arial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B21239A-054C-430A-B82C-A329FE4D4928}"/>
              </a:ext>
            </a:extLst>
          </p:cNvPr>
          <p:cNvSpPr txBox="1"/>
          <p:nvPr/>
        </p:nvSpPr>
        <p:spPr>
          <a:xfrm>
            <a:off x="748033" y="6593045"/>
            <a:ext cx="9919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/>
              <a:t>** En cas d’insolvabilité constatée par une décision de justice et pour les acheteurs couverts par l’assurance-crédit avec une garantie à hauteur des approbations délivrées et pour des factures non litigieuses.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ADE527-67FC-47FE-A055-7AF885F87034}"/>
              </a:ext>
            </a:extLst>
          </p:cNvPr>
          <p:cNvGrpSpPr/>
          <p:nvPr/>
        </p:nvGrpSpPr>
        <p:grpSpPr>
          <a:xfrm>
            <a:off x="393069" y="3668515"/>
            <a:ext cx="9167369" cy="497941"/>
            <a:chOff x="376595" y="4444257"/>
            <a:chExt cx="9167369" cy="497941"/>
          </a:xfrm>
        </p:grpSpPr>
        <p:sp>
          <p:nvSpPr>
            <p:cNvPr id="23" name="ZoneTexte 59">
              <a:extLst>
                <a:ext uri="{FF2B5EF4-FFF2-40B4-BE49-F238E27FC236}">
                  <a16:creationId xmlns:a16="http://schemas.microsoft.com/office/drawing/2014/main" id="{D32DCD94-CC87-49BC-92CD-A5999A98E840}"/>
                </a:ext>
              </a:extLst>
            </p:cNvPr>
            <p:cNvSpPr txBox="1"/>
            <p:nvPr/>
          </p:nvSpPr>
          <p:spPr>
            <a:xfrm>
              <a:off x="376595" y="4546546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Plafonnement encours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AF272DB-0143-4858-B05D-7CFDEEDAD115}"/>
                </a:ext>
              </a:extLst>
            </p:cNvPr>
            <p:cNvGrpSpPr/>
            <p:nvPr/>
          </p:nvGrpSpPr>
          <p:grpSpPr>
            <a:xfrm>
              <a:off x="4280291" y="4444257"/>
              <a:ext cx="2052000" cy="497941"/>
              <a:chOff x="2714746" y="5372512"/>
              <a:chExt cx="2052000" cy="497941"/>
            </a:xfrm>
          </p:grpSpPr>
          <p:sp>
            <p:nvSpPr>
              <p:cNvPr id="46" name="ZoneTexte 59">
                <a:extLst>
                  <a:ext uri="{FF2B5EF4-FFF2-40B4-BE49-F238E27FC236}">
                    <a16:creationId xmlns:a16="http://schemas.microsoft.com/office/drawing/2014/main" id="{91142F4B-38BE-4DB2-9797-995D74F057B8}"/>
                  </a:ext>
                </a:extLst>
              </p:cNvPr>
              <p:cNvSpPr txBox="1"/>
              <p:nvPr/>
            </p:nvSpPr>
            <p:spPr>
              <a:xfrm>
                <a:off x="2714746" y="5639621"/>
                <a:ext cx="2052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kern="0">
                    <a:latin typeface="+mj-lt"/>
                    <a:cs typeface="Arial"/>
                    <a:sym typeface="Arial"/>
                  </a:rPr>
                  <a:t>150k€</a:t>
                </a:r>
                <a:endParaRPr kumimoji="0" lang="fr-FR" sz="9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Arial"/>
                  <a:sym typeface="Arial"/>
                </a:endParaRPr>
              </a:p>
            </p:txBody>
          </p:sp>
          <p:pic>
            <p:nvPicPr>
              <p:cNvPr id="48" name="Picture 47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EAA6DA67-7DA8-43DA-8FA7-627AE5F55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7110" y="5372512"/>
                <a:ext cx="327273" cy="327273"/>
              </a:xfrm>
              <a:prstGeom prst="rect">
                <a:avLst/>
              </a:prstGeom>
            </p:spPr>
          </p:pic>
        </p:grpSp>
        <p:sp>
          <p:nvSpPr>
            <p:cNvPr id="51" name="Multiplication Sign 50">
              <a:extLst>
                <a:ext uri="{FF2B5EF4-FFF2-40B4-BE49-F238E27FC236}">
                  <a16:creationId xmlns:a16="http://schemas.microsoft.com/office/drawing/2014/main" id="{4BDA2BCC-3F7C-4F08-8150-2E1A1DB5DE9B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9216691" y="4521409"/>
              <a:ext cx="327273" cy="327273"/>
            </a:xfrm>
            <a:prstGeom prst="mathMultiply">
              <a:avLst>
                <a:gd name="adj1" fmla="val 3365"/>
              </a:avLst>
            </a:prstGeom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+mj-l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5CB-31E0-4057-894B-336B446E00CF}"/>
              </a:ext>
            </a:extLst>
          </p:cNvPr>
          <p:cNvGrpSpPr/>
          <p:nvPr/>
        </p:nvGrpSpPr>
        <p:grpSpPr>
          <a:xfrm>
            <a:off x="376595" y="3058007"/>
            <a:ext cx="9179092" cy="327273"/>
            <a:chOff x="376595" y="4023547"/>
            <a:chExt cx="9179092" cy="327273"/>
          </a:xfrm>
        </p:grpSpPr>
        <p:sp>
          <p:nvSpPr>
            <p:cNvPr id="21" name="ZoneTexte 59">
              <a:extLst>
                <a:ext uri="{FF2B5EF4-FFF2-40B4-BE49-F238E27FC236}">
                  <a16:creationId xmlns:a16="http://schemas.microsoft.com/office/drawing/2014/main" id="{4FB4D82D-5356-47B9-A88F-CEE11FACFE6B}"/>
                </a:ext>
              </a:extLst>
            </p:cNvPr>
            <p:cNvSpPr txBox="1"/>
            <p:nvPr/>
          </p:nvSpPr>
          <p:spPr>
            <a:xfrm>
              <a:off x="376595" y="4048684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Frais de dossier</a:t>
              </a:r>
            </a:p>
          </p:txBody>
        </p:sp>
        <p:sp>
          <p:nvSpPr>
            <p:cNvPr id="40" name="Multiplication Sign 39">
              <a:extLst>
                <a:ext uri="{FF2B5EF4-FFF2-40B4-BE49-F238E27FC236}">
                  <a16:creationId xmlns:a16="http://schemas.microsoft.com/office/drawing/2014/main" id="{251619DC-0189-491F-903B-D84FE8FB1129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142655" y="4023547"/>
              <a:ext cx="327273" cy="327273"/>
            </a:xfrm>
            <a:prstGeom prst="mathMultiply">
              <a:avLst>
                <a:gd name="adj1" fmla="val 3365"/>
              </a:avLst>
            </a:prstGeom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+mj-lt"/>
              </a:endParaRPr>
            </a:p>
          </p:txBody>
        </p:sp>
        <p:pic>
          <p:nvPicPr>
            <p:cNvPr id="55" name="Picture 54" descr="A close up of a sign&#10;&#10;Description automatically generated">
              <a:extLst>
                <a:ext uri="{FF2B5EF4-FFF2-40B4-BE49-F238E27FC236}">
                  <a16:creationId xmlns:a16="http://schemas.microsoft.com/office/drawing/2014/main" id="{383B5109-55DD-4C48-8F2A-3B7667DFC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8414" y="4023547"/>
              <a:ext cx="327273" cy="327273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354CEEF-AA47-466C-A247-6FB3A7AC2BFD}"/>
              </a:ext>
            </a:extLst>
          </p:cNvPr>
          <p:cNvGrpSpPr/>
          <p:nvPr/>
        </p:nvGrpSpPr>
        <p:grpSpPr>
          <a:xfrm>
            <a:off x="376595" y="4399417"/>
            <a:ext cx="10041455" cy="276999"/>
            <a:chOff x="376595" y="5039055"/>
            <a:chExt cx="10041455" cy="276999"/>
          </a:xfrm>
        </p:grpSpPr>
        <p:sp>
          <p:nvSpPr>
            <p:cNvPr id="24" name="ZoneTexte 59">
              <a:extLst>
                <a:ext uri="{FF2B5EF4-FFF2-40B4-BE49-F238E27FC236}">
                  <a16:creationId xmlns:a16="http://schemas.microsoft.com/office/drawing/2014/main" id="{A18D628B-8730-4A16-B841-9F3102E3C339}"/>
                </a:ext>
              </a:extLst>
            </p:cNvPr>
            <p:cNvSpPr txBox="1"/>
            <p:nvPr/>
          </p:nvSpPr>
          <p:spPr>
            <a:xfrm>
              <a:off x="376595" y="5039055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Taux financement facture</a:t>
              </a:r>
            </a:p>
          </p:txBody>
        </p:sp>
        <p:sp>
          <p:nvSpPr>
            <p:cNvPr id="47" name="ZoneTexte 59">
              <a:extLst>
                <a:ext uri="{FF2B5EF4-FFF2-40B4-BE49-F238E27FC236}">
                  <a16:creationId xmlns:a16="http://schemas.microsoft.com/office/drawing/2014/main" id="{BE39891D-94FA-403C-BE00-10FBCC7149F2}"/>
                </a:ext>
              </a:extLst>
            </p:cNvPr>
            <p:cNvSpPr txBox="1"/>
            <p:nvPr/>
          </p:nvSpPr>
          <p:spPr>
            <a:xfrm>
              <a:off x="4280291" y="5039055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>
                  <a:latin typeface="+mj-lt"/>
                  <a:cs typeface="Arial"/>
                  <a:sym typeface="Arial"/>
                </a:rPr>
                <a:t>85%</a:t>
              </a:r>
              <a:endParaRPr kumimoji="0" lang="fr-FR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68" name="ZoneTexte 59">
              <a:extLst>
                <a:ext uri="{FF2B5EF4-FFF2-40B4-BE49-F238E27FC236}">
                  <a16:creationId xmlns:a16="http://schemas.microsoft.com/office/drawing/2014/main" id="{F1507B10-43A4-4BB1-8D8C-438454D23767}"/>
                </a:ext>
              </a:extLst>
            </p:cNvPr>
            <p:cNvSpPr txBox="1"/>
            <p:nvPr/>
          </p:nvSpPr>
          <p:spPr>
            <a:xfrm>
              <a:off x="8366050" y="5039055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 dirty="0">
                  <a:latin typeface="+mj-lt"/>
                  <a:cs typeface="Arial"/>
                  <a:sym typeface="Arial"/>
                </a:rPr>
                <a:t>Jusqu’à </a:t>
              </a:r>
              <a:r>
                <a:rPr lang="fr-FR" sz="1200" b="1" kern="0" dirty="0">
                  <a:latin typeface="+mj-lt"/>
                  <a:cs typeface="Arial"/>
                  <a:sym typeface="Arial"/>
                </a:rPr>
                <a:t>90%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FD90CE63-F2C5-43DB-ADDF-7DDBF5A75B6F}"/>
              </a:ext>
            </a:extLst>
          </p:cNvPr>
          <p:cNvSpPr/>
          <p:nvPr/>
        </p:nvSpPr>
        <p:spPr>
          <a:xfrm>
            <a:off x="304800" y="3027966"/>
            <a:ext cx="11592000" cy="1656000"/>
          </a:xfrm>
          <a:prstGeom prst="rect">
            <a:avLst/>
          </a:prstGeom>
          <a:noFill/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59">
            <a:extLst>
              <a:ext uri="{FF2B5EF4-FFF2-40B4-BE49-F238E27FC236}">
                <a16:creationId xmlns:a16="http://schemas.microsoft.com/office/drawing/2014/main" id="{C2B45C51-C3BF-4B98-AFEC-4B96B163D1A7}"/>
              </a:ext>
            </a:extLst>
          </p:cNvPr>
          <p:cNvSpPr txBox="1"/>
          <p:nvPr/>
        </p:nvSpPr>
        <p:spPr>
          <a:xfrm rot="16200000">
            <a:off x="-674109" y="3702077"/>
            <a:ext cx="165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>
                <a:solidFill>
                  <a:schemeClr val="accent1"/>
                </a:solidFill>
                <a:latin typeface="+mj-lt"/>
                <a:cs typeface="Arial"/>
                <a:sym typeface="Arial"/>
              </a:rPr>
              <a:t>Factures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B2575FE-31B7-47F4-9B6B-66BC18A0DD56}"/>
              </a:ext>
            </a:extLst>
          </p:cNvPr>
          <p:cNvGrpSpPr/>
          <p:nvPr/>
        </p:nvGrpSpPr>
        <p:grpSpPr>
          <a:xfrm>
            <a:off x="376595" y="4144437"/>
            <a:ext cx="10381061" cy="276999"/>
            <a:chOff x="376595" y="2117571"/>
            <a:chExt cx="10381061" cy="276999"/>
          </a:xfrm>
        </p:grpSpPr>
        <p:sp>
          <p:nvSpPr>
            <p:cNvPr id="102" name="ZoneTexte 59">
              <a:extLst>
                <a:ext uri="{FF2B5EF4-FFF2-40B4-BE49-F238E27FC236}">
                  <a16:creationId xmlns:a16="http://schemas.microsoft.com/office/drawing/2014/main" id="{9A5B50EE-EA4B-43C5-B8DC-63CD142A21D7}"/>
                </a:ext>
              </a:extLst>
            </p:cNvPr>
            <p:cNvSpPr txBox="1"/>
            <p:nvPr/>
          </p:nvSpPr>
          <p:spPr>
            <a:xfrm>
              <a:off x="376595" y="2117571"/>
              <a:ext cx="25890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Montant des factures financées</a:t>
              </a:r>
            </a:p>
          </p:txBody>
        </p:sp>
        <p:sp>
          <p:nvSpPr>
            <p:cNvPr id="103" name="ZoneTexte 59">
              <a:extLst>
                <a:ext uri="{FF2B5EF4-FFF2-40B4-BE49-F238E27FC236}">
                  <a16:creationId xmlns:a16="http://schemas.microsoft.com/office/drawing/2014/main" id="{692F05AB-D392-41B0-B33A-9B8AF98305E1}"/>
                </a:ext>
              </a:extLst>
            </p:cNvPr>
            <p:cNvSpPr txBox="1"/>
            <p:nvPr/>
          </p:nvSpPr>
          <p:spPr>
            <a:xfrm>
              <a:off x="4280291" y="2117571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kern="0">
                  <a:latin typeface="+mj-lt"/>
                  <a:cs typeface="Arial"/>
                  <a:sym typeface="Arial"/>
                </a:rPr>
                <a:t>Entre 1 000€ et 150 000€</a:t>
              </a:r>
              <a:endParaRPr kumimoji="0" lang="fr-FR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  <p:sp>
          <p:nvSpPr>
            <p:cNvPr id="104" name="ZoneTexte 59">
              <a:extLst>
                <a:ext uri="{FF2B5EF4-FFF2-40B4-BE49-F238E27FC236}">
                  <a16:creationId xmlns:a16="http://schemas.microsoft.com/office/drawing/2014/main" id="{B545BB73-23A0-477C-8DFB-2C1CC9F5A4D3}"/>
                </a:ext>
              </a:extLst>
            </p:cNvPr>
            <p:cNvSpPr txBox="1"/>
            <p:nvPr/>
          </p:nvSpPr>
          <p:spPr>
            <a:xfrm>
              <a:off x="8026444" y="2117571"/>
              <a:ext cx="27312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9170">
                <a:defRPr/>
              </a:pPr>
              <a:r>
                <a:rPr lang="fr-FR" sz="1200" b="1" kern="0" dirty="0">
                  <a:cs typeface="Arial"/>
                  <a:sym typeface="Arial"/>
                </a:rPr>
                <a:t>Pas de minimum ni de maximum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72B9690-E5D5-44D1-B967-0BD2B6A895C9}"/>
              </a:ext>
            </a:extLst>
          </p:cNvPr>
          <p:cNvGrpSpPr/>
          <p:nvPr/>
        </p:nvGrpSpPr>
        <p:grpSpPr>
          <a:xfrm>
            <a:off x="376595" y="3363261"/>
            <a:ext cx="9179092" cy="327273"/>
            <a:chOff x="376595" y="4023547"/>
            <a:chExt cx="9179092" cy="327273"/>
          </a:xfrm>
        </p:grpSpPr>
        <p:sp>
          <p:nvSpPr>
            <p:cNvPr id="106" name="ZoneTexte 59">
              <a:extLst>
                <a:ext uri="{FF2B5EF4-FFF2-40B4-BE49-F238E27FC236}">
                  <a16:creationId xmlns:a16="http://schemas.microsoft.com/office/drawing/2014/main" id="{2C826B6F-8119-42F7-9B26-D4E4A1049B30}"/>
                </a:ext>
              </a:extLst>
            </p:cNvPr>
            <p:cNvSpPr txBox="1"/>
            <p:nvPr/>
          </p:nvSpPr>
          <p:spPr>
            <a:xfrm>
              <a:off x="376595" y="4048684"/>
              <a:ext cx="205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defRPr/>
              </a:pPr>
              <a:r>
                <a:rPr lang="fr-FR" sz="12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Arial"/>
                  <a:sym typeface="Arial"/>
                </a:rPr>
                <a:t>Unicité du débiteur</a:t>
              </a:r>
            </a:p>
          </p:txBody>
        </p:sp>
        <p:sp>
          <p:nvSpPr>
            <p:cNvPr id="107" name="Multiplication Sign 106">
              <a:extLst>
                <a:ext uri="{FF2B5EF4-FFF2-40B4-BE49-F238E27FC236}">
                  <a16:creationId xmlns:a16="http://schemas.microsoft.com/office/drawing/2014/main" id="{B1B46C7C-09E9-42AB-8201-54314E3FC157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142655" y="4023547"/>
              <a:ext cx="327273" cy="327273"/>
            </a:xfrm>
            <a:prstGeom prst="mathMultiply">
              <a:avLst>
                <a:gd name="adj1" fmla="val 3365"/>
              </a:avLst>
            </a:prstGeom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+mj-lt"/>
              </a:endParaRPr>
            </a:p>
          </p:txBody>
        </p:sp>
        <p:pic>
          <p:nvPicPr>
            <p:cNvPr id="108" name="Picture 107" descr="A close up of a sign&#10;&#10;Description automatically generated">
              <a:extLst>
                <a:ext uri="{FF2B5EF4-FFF2-40B4-BE49-F238E27FC236}">
                  <a16:creationId xmlns:a16="http://schemas.microsoft.com/office/drawing/2014/main" id="{07873674-EFA9-49D1-87D9-9A3300647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8414" y="4023547"/>
              <a:ext cx="327273" cy="327273"/>
            </a:xfrm>
            <a:prstGeom prst="rect">
              <a:avLst/>
            </a:prstGeom>
          </p:spPr>
        </p:pic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1C38CEC9-2588-45EC-A0C0-4619C7F22900}"/>
              </a:ext>
            </a:extLst>
          </p:cNvPr>
          <p:cNvSpPr txBox="1"/>
          <p:nvPr/>
        </p:nvSpPr>
        <p:spPr>
          <a:xfrm>
            <a:off x="748033" y="6437534"/>
            <a:ext cx="9497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/>
              <a:t>* Hors week-ends et jours fériés. Dès validation du compte client et sous réserve de la conformité des factures, de l’éligibilité du client et de la signature des Conditions Générales de Financement.</a:t>
            </a:r>
          </a:p>
        </p:txBody>
      </p:sp>
      <p:sp>
        <p:nvSpPr>
          <p:cNvPr id="110" name="ZoneTexte 59">
            <a:extLst>
              <a:ext uri="{FF2B5EF4-FFF2-40B4-BE49-F238E27FC236}">
                <a16:creationId xmlns:a16="http://schemas.microsoft.com/office/drawing/2014/main" id="{31B46D51-5408-43AB-B6A3-9AD2EFB1DF1C}"/>
              </a:ext>
            </a:extLst>
          </p:cNvPr>
          <p:cNvSpPr txBox="1"/>
          <p:nvPr/>
        </p:nvSpPr>
        <p:spPr>
          <a:xfrm>
            <a:off x="6887032" y="814281"/>
            <a:ext cx="5009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latin typeface="+mj-lt"/>
                <a:cs typeface="Arial"/>
                <a:sym typeface="Arial"/>
              </a:rPr>
              <a:t>Gamme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rPr>
              <a:t>affacturage </a:t>
            </a:r>
            <a:r>
              <a:rPr kumimoji="0" lang="fr-FR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Arial"/>
              </a:rPr>
              <a:t>Facturéa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102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000000"/>
                </a:solidFill>
              </a:rPr>
              <a:t>Représentation synthétique de la gamme BPCE Factor</a:t>
            </a:r>
            <a:endParaRPr lang="fr-FR" sz="1800" b="1" dirty="0">
              <a:latin typeface="Montserrat ExtraBold" panose="00000900000000000000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13102BB-A960-4C79-BE91-6AC698A13DAF}"/>
              </a:ext>
            </a:extLst>
          </p:cNvPr>
          <p:cNvGrpSpPr/>
          <p:nvPr/>
        </p:nvGrpSpPr>
        <p:grpSpPr>
          <a:xfrm>
            <a:off x="823307" y="1193691"/>
            <a:ext cx="11211685" cy="4995804"/>
            <a:chOff x="559627" y="1193691"/>
            <a:chExt cx="11211685" cy="4995804"/>
          </a:xfrm>
        </p:grpSpPr>
        <p:sp>
          <p:nvSpPr>
            <p:cNvPr id="134" name="Pentagone 66">
              <a:extLst>
                <a:ext uri="{FF2B5EF4-FFF2-40B4-BE49-F238E27FC236}">
                  <a16:creationId xmlns:a16="http://schemas.microsoft.com/office/drawing/2014/main" id="{D2FF11B3-A5E0-4DE4-910D-90DACDD611B3}"/>
                </a:ext>
              </a:extLst>
            </p:cNvPr>
            <p:cNvSpPr/>
            <p:nvPr/>
          </p:nvSpPr>
          <p:spPr>
            <a:xfrm>
              <a:off x="7556722" y="1206111"/>
              <a:ext cx="2107393" cy="585111"/>
            </a:xfrm>
            <a:prstGeom prst="homePlate">
              <a:avLst/>
            </a:prstGeom>
            <a:solidFill>
              <a:schemeClr val="bg1">
                <a:lumMod val="85000"/>
                <a:alpha val="69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5" name="Rectangle à coins arrondis 90">
              <a:extLst>
                <a:ext uri="{FF2B5EF4-FFF2-40B4-BE49-F238E27FC236}">
                  <a16:creationId xmlns:a16="http://schemas.microsoft.com/office/drawing/2014/main" id="{1D70A498-2871-4968-BB7D-36F9DD2958C2}"/>
                </a:ext>
              </a:extLst>
            </p:cNvPr>
            <p:cNvSpPr/>
            <p:nvPr/>
          </p:nvSpPr>
          <p:spPr>
            <a:xfrm>
              <a:off x="8147908" y="4639723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AE15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Export</a:t>
              </a:r>
              <a:endParaRPr lang="fr-FR" sz="1051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6" name="Rectangle à coins arrondis 90">
              <a:extLst>
                <a:ext uri="{FF2B5EF4-FFF2-40B4-BE49-F238E27FC236}">
                  <a16:creationId xmlns:a16="http://schemas.microsoft.com/office/drawing/2014/main" id="{FC0EC54B-6C06-487F-9309-920156D3A1E3}"/>
                </a:ext>
              </a:extLst>
            </p:cNvPr>
            <p:cNvSpPr/>
            <p:nvPr/>
          </p:nvSpPr>
          <p:spPr>
            <a:xfrm>
              <a:off x="8153773" y="4218531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AE15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Plus SITU*</a:t>
              </a:r>
            </a:p>
          </p:txBody>
        </p:sp>
        <p:sp>
          <p:nvSpPr>
            <p:cNvPr id="137" name="Rectangle à coins arrondis 90">
              <a:extLst>
                <a:ext uri="{FF2B5EF4-FFF2-40B4-BE49-F238E27FC236}">
                  <a16:creationId xmlns:a16="http://schemas.microsoft.com/office/drawing/2014/main" id="{39A23027-FFE5-4869-B5F8-62815ED74469}"/>
                </a:ext>
              </a:extLst>
            </p:cNvPr>
            <p:cNvSpPr/>
            <p:nvPr/>
          </p:nvSpPr>
          <p:spPr>
            <a:xfrm>
              <a:off x="8151837" y="3790491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AE15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Plus</a:t>
              </a:r>
              <a:endParaRPr lang="fr-FR" sz="1051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Rectangle à coins arrondis 90">
              <a:extLst>
                <a:ext uri="{FF2B5EF4-FFF2-40B4-BE49-F238E27FC236}">
                  <a16:creationId xmlns:a16="http://schemas.microsoft.com/office/drawing/2014/main" id="{05A9F661-2B42-4F56-97A2-4939594F17DA}"/>
                </a:ext>
              </a:extLst>
            </p:cNvPr>
            <p:cNvSpPr/>
            <p:nvPr/>
          </p:nvSpPr>
          <p:spPr>
            <a:xfrm>
              <a:off x="8137212" y="2931808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0098C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SITU</a:t>
              </a:r>
            </a:p>
          </p:txBody>
        </p:sp>
        <p:sp>
          <p:nvSpPr>
            <p:cNvPr id="139" name="Rectangle à coins arrondis 90">
              <a:extLst>
                <a:ext uri="{FF2B5EF4-FFF2-40B4-BE49-F238E27FC236}">
                  <a16:creationId xmlns:a16="http://schemas.microsoft.com/office/drawing/2014/main" id="{61A434A9-82AB-4AC5-8370-F19E5F69E339}"/>
                </a:ext>
              </a:extLst>
            </p:cNvPr>
            <p:cNvSpPr/>
            <p:nvPr/>
          </p:nvSpPr>
          <p:spPr>
            <a:xfrm>
              <a:off x="8137212" y="2522635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0098C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Optimal</a:t>
              </a:r>
            </a:p>
          </p:txBody>
        </p:sp>
        <p:sp>
          <p:nvSpPr>
            <p:cNvPr id="140" name="Rectangle à coins arrondis 113">
              <a:extLst>
                <a:ext uri="{FF2B5EF4-FFF2-40B4-BE49-F238E27FC236}">
                  <a16:creationId xmlns:a16="http://schemas.microsoft.com/office/drawing/2014/main" id="{88B055CC-7065-471B-B184-3C82892933CE}"/>
                </a:ext>
              </a:extLst>
            </p:cNvPr>
            <p:cNvSpPr/>
            <p:nvPr/>
          </p:nvSpPr>
          <p:spPr>
            <a:xfrm>
              <a:off x="4537458" y="2906269"/>
              <a:ext cx="1403905" cy="3002843"/>
            </a:xfrm>
            <a:prstGeom prst="roundRect">
              <a:avLst>
                <a:gd name="adj" fmla="val 7983"/>
              </a:avLst>
            </a:prstGeom>
            <a:solidFill>
              <a:srgbClr val="581D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Zen</a:t>
              </a: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100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2 Zen </a:t>
              </a:r>
              <a:r>
                <a:rPr lang="fr-FR" sz="933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(DOM)</a:t>
              </a: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100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Zen Créateurs</a:t>
              </a: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100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2 Zen Créateurs</a:t>
              </a: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(DOM)</a:t>
              </a:r>
            </a:p>
          </p:txBody>
        </p:sp>
        <p:sp>
          <p:nvSpPr>
            <p:cNvPr id="141" name="ZoneTexte 10">
              <a:extLst>
                <a:ext uri="{FF2B5EF4-FFF2-40B4-BE49-F238E27FC236}">
                  <a16:creationId xmlns:a16="http://schemas.microsoft.com/office/drawing/2014/main" id="{623F1A7B-C1E7-4B54-9E7C-7265CA953088}"/>
                </a:ext>
              </a:extLst>
            </p:cNvPr>
            <p:cNvSpPr txBox="1"/>
            <p:nvPr/>
          </p:nvSpPr>
          <p:spPr>
            <a:xfrm>
              <a:off x="559627" y="1644758"/>
              <a:ext cx="137647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Verdana" panose="020B0604030504040204" pitchFamily="34" charset="0"/>
                  <a:cs typeface="Verdana" panose="020B0604030504040204" pitchFamily="34" charset="0"/>
                </a:rPr>
                <a:t>BESOINS DE FINANCEMENT </a:t>
              </a:r>
            </a:p>
          </p:txBody>
        </p:sp>
        <p:sp>
          <p:nvSpPr>
            <p:cNvPr id="142" name="ZoneTexte 12">
              <a:extLst>
                <a:ext uri="{FF2B5EF4-FFF2-40B4-BE49-F238E27FC236}">
                  <a16:creationId xmlns:a16="http://schemas.microsoft.com/office/drawing/2014/main" id="{B0DAE697-35B1-49AD-909C-F20B4012071F}"/>
                </a:ext>
              </a:extLst>
            </p:cNvPr>
            <p:cNvSpPr txBox="1"/>
            <p:nvPr/>
          </p:nvSpPr>
          <p:spPr>
            <a:xfrm>
              <a:off x="1532020" y="1194536"/>
              <a:ext cx="126298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Verdana" panose="020B0604030504040204" pitchFamily="34" charset="0"/>
                  <a:cs typeface="Verdana" panose="020B0604030504040204" pitchFamily="34" charset="0"/>
                </a:rPr>
                <a:t>SOUPLESSE DE L’OFFRE</a:t>
              </a:r>
            </a:p>
          </p:txBody>
        </p:sp>
        <p:grpSp>
          <p:nvGrpSpPr>
            <p:cNvPr id="143" name="Groupe 6">
              <a:extLst>
                <a:ext uri="{FF2B5EF4-FFF2-40B4-BE49-F238E27FC236}">
                  <a16:creationId xmlns:a16="http://schemas.microsoft.com/office/drawing/2014/main" id="{6274084D-125A-404F-883A-A7F9E86F73E9}"/>
                </a:ext>
              </a:extLst>
            </p:cNvPr>
            <p:cNvGrpSpPr/>
            <p:nvPr/>
          </p:nvGrpSpPr>
          <p:grpSpPr>
            <a:xfrm>
              <a:off x="8658458" y="5690288"/>
              <a:ext cx="2755607" cy="230832"/>
              <a:chOff x="6912894" y="5707592"/>
              <a:chExt cx="2755607" cy="230832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5C6319E-DB11-414C-A828-6BE9A7C2AD3D}"/>
                  </a:ext>
                </a:extLst>
              </p:cNvPr>
              <p:cNvSpPr/>
              <p:nvPr/>
            </p:nvSpPr>
            <p:spPr>
              <a:xfrm>
                <a:off x="6912894" y="5738642"/>
                <a:ext cx="206109" cy="131393"/>
              </a:xfrm>
              <a:prstGeom prst="rect">
                <a:avLst/>
              </a:prstGeom>
              <a:solidFill>
                <a:srgbClr val="AE158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173" name="ZoneTexte 16">
                <a:extLst>
                  <a:ext uri="{FF2B5EF4-FFF2-40B4-BE49-F238E27FC236}">
                    <a16:creationId xmlns:a16="http://schemas.microsoft.com/office/drawing/2014/main" id="{61662882-9C5B-4C92-93E6-8AEC3E0BD8D2}"/>
                  </a:ext>
                </a:extLst>
              </p:cNvPr>
              <p:cNvSpPr txBox="1"/>
              <p:nvPr/>
            </p:nvSpPr>
            <p:spPr>
              <a:xfrm>
                <a:off x="7128450" y="5707592"/>
                <a:ext cx="25400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Verdana" panose="020B0604030504040204" pitchFamily="34" charset="0"/>
                    <a:cs typeface="Verdana" panose="020B0604030504040204" pitchFamily="34" charset="0"/>
                  </a:rPr>
                  <a:t>Facturation dégressive au volume</a:t>
                </a:r>
              </a:p>
            </p:txBody>
          </p:sp>
        </p:grpSp>
        <p:grpSp>
          <p:nvGrpSpPr>
            <p:cNvPr id="144" name="Groupe 7">
              <a:extLst>
                <a:ext uri="{FF2B5EF4-FFF2-40B4-BE49-F238E27FC236}">
                  <a16:creationId xmlns:a16="http://schemas.microsoft.com/office/drawing/2014/main" id="{771B5B6E-D3BC-4D47-B56B-DFCC8A1E17CD}"/>
                </a:ext>
              </a:extLst>
            </p:cNvPr>
            <p:cNvGrpSpPr/>
            <p:nvPr/>
          </p:nvGrpSpPr>
          <p:grpSpPr>
            <a:xfrm>
              <a:off x="8656162" y="5958663"/>
              <a:ext cx="2757903" cy="230832"/>
              <a:chOff x="6912894" y="5915566"/>
              <a:chExt cx="2757902" cy="230832"/>
            </a:xfrm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303324A3-4EE2-4080-AF22-2D402313DCB2}"/>
                  </a:ext>
                </a:extLst>
              </p:cNvPr>
              <p:cNvSpPr/>
              <p:nvPr/>
            </p:nvSpPr>
            <p:spPr>
              <a:xfrm>
                <a:off x="6912894" y="5974277"/>
                <a:ext cx="206109" cy="126044"/>
              </a:xfrm>
              <a:prstGeom prst="rect">
                <a:avLst/>
              </a:prstGeom>
              <a:solidFill>
                <a:srgbClr val="0098C7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171" name="ZoneTexte 17">
                <a:extLst>
                  <a:ext uri="{FF2B5EF4-FFF2-40B4-BE49-F238E27FC236}">
                    <a16:creationId xmlns:a16="http://schemas.microsoft.com/office/drawing/2014/main" id="{B1E3E084-4A3A-41C5-86F6-61693B2E525D}"/>
                  </a:ext>
                </a:extLst>
              </p:cNvPr>
              <p:cNvSpPr txBox="1"/>
              <p:nvPr/>
            </p:nvSpPr>
            <p:spPr>
              <a:xfrm>
                <a:off x="7127413" y="5915566"/>
                <a:ext cx="254338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Verdana" panose="020B0604030504040204" pitchFamily="34" charset="0"/>
                    <a:cs typeface="Verdana" panose="020B0604030504040204" pitchFamily="34" charset="0"/>
                  </a:rPr>
                  <a:t>Facturation dégressive au forfait</a:t>
                </a:r>
              </a:p>
            </p:txBody>
          </p:sp>
        </p:grpSp>
        <p:sp>
          <p:nvSpPr>
            <p:cNvPr id="145" name="Rectangle à coins arrondis 100">
              <a:extLst>
                <a:ext uri="{FF2B5EF4-FFF2-40B4-BE49-F238E27FC236}">
                  <a16:creationId xmlns:a16="http://schemas.microsoft.com/office/drawing/2014/main" id="{7C3B5D44-245F-4B2C-884B-66D15237BA82}"/>
                </a:ext>
              </a:extLst>
            </p:cNvPr>
            <p:cNvSpPr/>
            <p:nvPr/>
          </p:nvSpPr>
          <p:spPr>
            <a:xfrm>
              <a:off x="6210425" y="5154500"/>
              <a:ext cx="1628659" cy="737440"/>
            </a:xfrm>
            <a:prstGeom prst="roundRect">
              <a:avLst>
                <a:gd name="adj" fmla="val 7541"/>
              </a:avLst>
            </a:prstGeom>
            <a:solidFill>
              <a:srgbClr val="0098C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Tempo</a:t>
              </a:r>
            </a:p>
          </p:txBody>
        </p:sp>
        <p:sp>
          <p:nvSpPr>
            <p:cNvPr id="146" name="ZoneTexte 23">
              <a:extLst>
                <a:ext uri="{FF2B5EF4-FFF2-40B4-BE49-F238E27FC236}">
                  <a16:creationId xmlns:a16="http://schemas.microsoft.com/office/drawing/2014/main" id="{3EAE8005-097C-4D02-9201-A2F4735E5CF4}"/>
                </a:ext>
              </a:extLst>
            </p:cNvPr>
            <p:cNvSpPr txBox="1"/>
            <p:nvPr/>
          </p:nvSpPr>
          <p:spPr>
            <a:xfrm>
              <a:off x="7213187" y="2477951"/>
              <a:ext cx="8926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 0,5M€</a:t>
              </a:r>
            </a:p>
          </p:txBody>
        </p:sp>
        <p:cxnSp>
          <p:nvCxnSpPr>
            <p:cNvPr id="147" name="Connecteur droit 29">
              <a:extLst>
                <a:ext uri="{FF2B5EF4-FFF2-40B4-BE49-F238E27FC236}">
                  <a16:creationId xmlns:a16="http://schemas.microsoft.com/office/drawing/2014/main" id="{24BBE0A7-37CB-4492-857E-C3E716CE71B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016" y="5092589"/>
              <a:ext cx="386436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tangle à coins arrondis 90">
              <a:extLst>
                <a:ext uri="{FF2B5EF4-FFF2-40B4-BE49-F238E27FC236}">
                  <a16:creationId xmlns:a16="http://schemas.microsoft.com/office/drawing/2014/main" id="{3A955F4E-8F9F-4143-BB9B-BA45F62975EA}"/>
                </a:ext>
              </a:extLst>
            </p:cNvPr>
            <p:cNvSpPr/>
            <p:nvPr/>
          </p:nvSpPr>
          <p:spPr>
            <a:xfrm>
              <a:off x="8136144" y="2108987"/>
              <a:ext cx="1354993" cy="383635"/>
            </a:xfrm>
            <a:prstGeom prst="roundRect">
              <a:avLst>
                <a:gd name="adj" fmla="val 9857"/>
              </a:avLst>
            </a:prstGeom>
            <a:solidFill>
              <a:srgbClr val="0098C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Création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B2BD5C19-6E59-47DF-98CE-463931B3B40E}"/>
                </a:ext>
              </a:extLst>
            </p:cNvPr>
            <p:cNvSpPr/>
            <p:nvPr/>
          </p:nvSpPr>
          <p:spPr>
            <a:xfrm>
              <a:off x="1619912" y="4558417"/>
              <a:ext cx="1003883" cy="1232400"/>
            </a:xfrm>
            <a:prstGeom prst="rect">
              <a:avLst/>
            </a:prstGeom>
            <a:solidFill>
              <a:srgbClr val="EAEAEA">
                <a:alpha val="76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1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PONCTUEL</a:t>
              </a:r>
              <a:endParaRPr kumimoji="0" lang="fr-FR" sz="1051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0" name="Rectangle 56">
              <a:extLst>
                <a:ext uri="{FF2B5EF4-FFF2-40B4-BE49-F238E27FC236}">
                  <a16:creationId xmlns:a16="http://schemas.microsoft.com/office/drawing/2014/main" id="{DA762AF4-B5D8-4522-9E9E-B0950DA0B5FD}"/>
                </a:ext>
              </a:extLst>
            </p:cNvPr>
            <p:cNvSpPr/>
            <p:nvPr/>
          </p:nvSpPr>
          <p:spPr>
            <a:xfrm>
              <a:off x="1606384" y="2306521"/>
              <a:ext cx="994915" cy="1969017"/>
            </a:xfrm>
            <a:custGeom>
              <a:avLst/>
              <a:gdLst>
                <a:gd name="connsiteX0" fmla="*/ 0 w 991977"/>
                <a:gd name="connsiteY0" fmla="*/ 0 h 1969017"/>
                <a:gd name="connsiteX1" fmla="*/ 991977 w 991977"/>
                <a:gd name="connsiteY1" fmla="*/ 0 h 1969017"/>
                <a:gd name="connsiteX2" fmla="*/ 991977 w 991977"/>
                <a:gd name="connsiteY2" fmla="*/ 1969017 h 1969017"/>
                <a:gd name="connsiteX3" fmla="*/ 0 w 991977"/>
                <a:gd name="connsiteY3" fmla="*/ 1969017 h 1969017"/>
                <a:gd name="connsiteX4" fmla="*/ 0 w 991977"/>
                <a:gd name="connsiteY4" fmla="*/ 0 h 1969017"/>
                <a:gd name="connsiteX0" fmla="*/ 0 w 994915"/>
                <a:gd name="connsiteY0" fmla="*/ 0 h 1969017"/>
                <a:gd name="connsiteX1" fmla="*/ 991977 w 994915"/>
                <a:gd name="connsiteY1" fmla="*/ 0 h 1969017"/>
                <a:gd name="connsiteX2" fmla="*/ 994915 w 994915"/>
                <a:gd name="connsiteY2" fmla="*/ 1006713 h 1969017"/>
                <a:gd name="connsiteX3" fmla="*/ 991977 w 994915"/>
                <a:gd name="connsiteY3" fmla="*/ 1969017 h 1969017"/>
                <a:gd name="connsiteX4" fmla="*/ 0 w 994915"/>
                <a:gd name="connsiteY4" fmla="*/ 1969017 h 1969017"/>
                <a:gd name="connsiteX5" fmla="*/ 0 w 994915"/>
                <a:gd name="connsiteY5" fmla="*/ 0 h 1969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4915" h="1969017">
                  <a:moveTo>
                    <a:pt x="0" y="0"/>
                  </a:moveTo>
                  <a:lnTo>
                    <a:pt x="991977" y="0"/>
                  </a:lnTo>
                  <a:cubicBezTo>
                    <a:pt x="992956" y="335571"/>
                    <a:pt x="993936" y="671142"/>
                    <a:pt x="994915" y="1006713"/>
                  </a:cubicBezTo>
                  <a:cubicBezTo>
                    <a:pt x="993936" y="1327481"/>
                    <a:pt x="992956" y="1648249"/>
                    <a:pt x="991977" y="1969017"/>
                  </a:cubicBezTo>
                  <a:lnTo>
                    <a:pt x="0" y="1969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>
                <a:alpha val="69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1" name="ZoneTexte 57">
              <a:extLst>
                <a:ext uri="{FF2B5EF4-FFF2-40B4-BE49-F238E27FC236}">
                  <a16:creationId xmlns:a16="http://schemas.microsoft.com/office/drawing/2014/main" id="{35966B5C-C27B-4D02-B6A7-2D09E5AD4FC7}"/>
                </a:ext>
              </a:extLst>
            </p:cNvPr>
            <p:cNvSpPr txBox="1"/>
            <p:nvPr/>
          </p:nvSpPr>
          <p:spPr>
            <a:xfrm>
              <a:off x="1598449" y="3178362"/>
              <a:ext cx="997671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1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REGULIER</a:t>
              </a:r>
              <a:endPara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2" name="Flèche : droite rayée 64">
              <a:extLst>
                <a:ext uri="{FF2B5EF4-FFF2-40B4-BE49-F238E27FC236}">
                  <a16:creationId xmlns:a16="http://schemas.microsoft.com/office/drawing/2014/main" id="{7BF4B185-1377-435F-BF1B-2CEEB60C3DD7}"/>
                </a:ext>
              </a:extLst>
            </p:cNvPr>
            <p:cNvSpPr/>
            <p:nvPr/>
          </p:nvSpPr>
          <p:spPr>
            <a:xfrm>
              <a:off x="2742208" y="3235328"/>
              <a:ext cx="267427" cy="214841"/>
            </a:xfrm>
            <a:prstGeom prst="stripedRightArrow">
              <a:avLst/>
            </a:prstGeom>
            <a:solidFill>
              <a:srgbClr val="A7A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lèche : droite rayée 65">
              <a:extLst>
                <a:ext uri="{FF2B5EF4-FFF2-40B4-BE49-F238E27FC236}">
                  <a16:creationId xmlns:a16="http://schemas.microsoft.com/office/drawing/2014/main" id="{D47D2178-73DA-4D41-AD7C-4B6DBF8E3059}"/>
                </a:ext>
              </a:extLst>
            </p:cNvPr>
            <p:cNvSpPr/>
            <p:nvPr/>
          </p:nvSpPr>
          <p:spPr>
            <a:xfrm>
              <a:off x="2752901" y="5157826"/>
              <a:ext cx="267427" cy="214841"/>
            </a:xfrm>
            <a:prstGeom prst="stripedRightArrow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Pentagone 70">
              <a:extLst>
                <a:ext uri="{FF2B5EF4-FFF2-40B4-BE49-F238E27FC236}">
                  <a16:creationId xmlns:a16="http://schemas.microsoft.com/office/drawing/2014/main" id="{8192A103-4A26-426F-9B74-4BB2DA56FB64}"/>
                </a:ext>
              </a:extLst>
            </p:cNvPr>
            <p:cNvSpPr/>
            <p:nvPr/>
          </p:nvSpPr>
          <p:spPr>
            <a:xfrm>
              <a:off x="5958610" y="1194000"/>
              <a:ext cx="2011023" cy="625211"/>
            </a:xfrm>
            <a:prstGeom prst="homePlate">
              <a:avLst/>
            </a:prstGeom>
            <a:solidFill>
              <a:schemeClr val="bg1">
                <a:lumMod val="75000"/>
                <a:alpha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5" name="ZoneTexte 79">
              <a:extLst>
                <a:ext uri="{FF2B5EF4-FFF2-40B4-BE49-F238E27FC236}">
                  <a16:creationId xmlns:a16="http://schemas.microsoft.com/office/drawing/2014/main" id="{EC21D4CE-64FB-457A-A55D-190148CE9F5D}"/>
                </a:ext>
              </a:extLst>
            </p:cNvPr>
            <p:cNvSpPr txBox="1"/>
            <p:nvPr/>
          </p:nvSpPr>
          <p:spPr>
            <a:xfrm>
              <a:off x="8046842" y="1275303"/>
              <a:ext cx="14916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Avec engagement de CA ou de durée</a:t>
              </a:r>
            </a:p>
          </p:txBody>
        </p:sp>
        <p:sp>
          <p:nvSpPr>
            <p:cNvPr id="156" name="ZoneTexte 80">
              <a:extLst>
                <a:ext uri="{FF2B5EF4-FFF2-40B4-BE49-F238E27FC236}">
                  <a16:creationId xmlns:a16="http://schemas.microsoft.com/office/drawing/2014/main" id="{FA7EA12C-7A6C-4E0E-A79C-790DB61592A9}"/>
                </a:ext>
              </a:extLst>
            </p:cNvPr>
            <p:cNvSpPr txBox="1"/>
            <p:nvPr/>
          </p:nvSpPr>
          <p:spPr>
            <a:xfrm>
              <a:off x="6318648" y="1282465"/>
              <a:ext cx="15179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Sans engagement de durée</a:t>
              </a:r>
            </a:p>
          </p:txBody>
        </p:sp>
        <p:sp>
          <p:nvSpPr>
            <p:cNvPr id="157" name="Triangle isocèle 88">
              <a:extLst>
                <a:ext uri="{FF2B5EF4-FFF2-40B4-BE49-F238E27FC236}">
                  <a16:creationId xmlns:a16="http://schemas.microsoft.com/office/drawing/2014/main" id="{F0A4736B-0DB3-48B6-BFB8-323BEE9C785F}"/>
                </a:ext>
              </a:extLst>
            </p:cNvPr>
            <p:cNvSpPr/>
            <p:nvPr/>
          </p:nvSpPr>
          <p:spPr>
            <a:xfrm rot="10800000">
              <a:off x="1900985" y="2076153"/>
              <a:ext cx="239800" cy="15917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Triangle isocèle 89">
              <a:extLst>
                <a:ext uri="{FF2B5EF4-FFF2-40B4-BE49-F238E27FC236}">
                  <a16:creationId xmlns:a16="http://schemas.microsoft.com/office/drawing/2014/main" id="{6E95F22D-6DD4-434E-A3E2-8B0A7E232E30}"/>
                </a:ext>
              </a:extLst>
            </p:cNvPr>
            <p:cNvSpPr/>
            <p:nvPr/>
          </p:nvSpPr>
          <p:spPr>
            <a:xfrm rot="5400000">
              <a:off x="2622305" y="1421874"/>
              <a:ext cx="239800" cy="15917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Rectangle à coins arrondis 90">
              <a:extLst>
                <a:ext uri="{FF2B5EF4-FFF2-40B4-BE49-F238E27FC236}">
                  <a16:creationId xmlns:a16="http://schemas.microsoft.com/office/drawing/2014/main" id="{20AF8D51-4CEE-4DF3-BF32-B5A5CBC64D4A}"/>
                </a:ext>
              </a:extLst>
            </p:cNvPr>
            <p:cNvSpPr/>
            <p:nvPr/>
          </p:nvSpPr>
          <p:spPr>
            <a:xfrm>
              <a:off x="8157461" y="3361060"/>
              <a:ext cx="1354992" cy="383635"/>
            </a:xfrm>
            <a:prstGeom prst="roundRect">
              <a:avLst>
                <a:gd name="adj" fmla="val 9857"/>
              </a:avLst>
            </a:prstGeom>
            <a:solidFill>
              <a:srgbClr val="0098C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Pro 2 </a:t>
              </a:r>
              <a:r>
                <a:rPr lang="fr-FR" sz="8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(DOM)</a:t>
              </a:r>
            </a:p>
          </p:txBody>
        </p:sp>
        <p:grpSp>
          <p:nvGrpSpPr>
            <p:cNvPr id="160" name="Groupe 8">
              <a:extLst>
                <a:ext uri="{FF2B5EF4-FFF2-40B4-BE49-F238E27FC236}">
                  <a16:creationId xmlns:a16="http://schemas.microsoft.com/office/drawing/2014/main" id="{FBA3F37C-C71F-482E-A46E-8EE15C0F8A8E}"/>
                </a:ext>
              </a:extLst>
            </p:cNvPr>
            <p:cNvGrpSpPr/>
            <p:nvPr/>
          </p:nvGrpSpPr>
          <p:grpSpPr>
            <a:xfrm>
              <a:off x="8656160" y="5408343"/>
              <a:ext cx="3115152" cy="230832"/>
              <a:chOff x="6910600" y="5853228"/>
              <a:chExt cx="3115151" cy="230832"/>
            </a:xfrm>
          </p:grpSpPr>
          <p:sp>
            <p:nvSpPr>
              <p:cNvPr id="168" name="ZoneTexte 61">
                <a:extLst>
                  <a:ext uri="{FF2B5EF4-FFF2-40B4-BE49-F238E27FC236}">
                    <a16:creationId xmlns:a16="http://schemas.microsoft.com/office/drawing/2014/main" id="{987B2849-C2A4-47F9-A3B8-8BD55203E50D}"/>
                  </a:ext>
                </a:extLst>
              </p:cNvPr>
              <p:cNvSpPr txBox="1"/>
              <p:nvPr/>
            </p:nvSpPr>
            <p:spPr>
              <a:xfrm>
                <a:off x="7124012" y="5853228"/>
                <a:ext cx="290173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Verdana" panose="020B0604030504040204" pitchFamily="34" charset="0"/>
                    <a:cs typeface="Verdana" panose="020B0604030504040204" pitchFamily="34" charset="0"/>
                  </a:rPr>
                  <a:t>Facturation fixe à la consommation</a:t>
                </a: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82DFA206-91F1-468B-AC7D-50E9AB08BE3A}"/>
                  </a:ext>
                </a:extLst>
              </p:cNvPr>
              <p:cNvSpPr/>
              <p:nvPr/>
            </p:nvSpPr>
            <p:spPr>
              <a:xfrm>
                <a:off x="6910600" y="5899792"/>
                <a:ext cx="206109" cy="131393"/>
              </a:xfrm>
              <a:prstGeom prst="rect">
                <a:avLst/>
              </a:prstGeom>
              <a:solidFill>
                <a:srgbClr val="581D7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cxnSp>
          <p:nvCxnSpPr>
            <p:cNvPr id="161" name="Connecteur droit 69">
              <a:extLst>
                <a:ext uri="{FF2B5EF4-FFF2-40B4-BE49-F238E27FC236}">
                  <a16:creationId xmlns:a16="http://schemas.microsoft.com/office/drawing/2014/main" id="{624BFD14-1843-41F2-8DD3-A6D9D4F95D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7753" y="2246542"/>
              <a:ext cx="26945" cy="364702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74">
              <a:extLst>
                <a:ext uri="{FF2B5EF4-FFF2-40B4-BE49-F238E27FC236}">
                  <a16:creationId xmlns:a16="http://schemas.microsoft.com/office/drawing/2014/main" id="{68220DA8-A80D-4EC6-BB86-CE81C689EB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90712" y="2241942"/>
              <a:ext cx="26945" cy="364702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Pentagone 71">
              <a:extLst>
                <a:ext uri="{FF2B5EF4-FFF2-40B4-BE49-F238E27FC236}">
                  <a16:creationId xmlns:a16="http://schemas.microsoft.com/office/drawing/2014/main" id="{FE55EB5E-5528-40A2-B7FA-BB11FCCD3572}"/>
                </a:ext>
              </a:extLst>
            </p:cNvPr>
            <p:cNvSpPr/>
            <p:nvPr/>
          </p:nvSpPr>
          <p:spPr>
            <a:xfrm>
              <a:off x="4486909" y="1195752"/>
              <a:ext cx="1799113" cy="625211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4" name="Pentagone 71">
              <a:extLst>
                <a:ext uri="{FF2B5EF4-FFF2-40B4-BE49-F238E27FC236}">
                  <a16:creationId xmlns:a16="http://schemas.microsoft.com/office/drawing/2014/main" id="{5EB122AB-D9F6-4366-9E1B-428F5AA9D1A5}"/>
                </a:ext>
              </a:extLst>
            </p:cNvPr>
            <p:cNvSpPr/>
            <p:nvPr/>
          </p:nvSpPr>
          <p:spPr>
            <a:xfrm>
              <a:off x="2990125" y="1193691"/>
              <a:ext cx="1799113" cy="625211"/>
            </a:xfrm>
            <a:prstGeom prst="homePlate">
              <a:avLst/>
            </a:prstGeom>
            <a:solidFill>
              <a:srgbClr val="7F7F7F"/>
            </a:solidFill>
            <a:ln w="9525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5" name="ZoneTexte 78">
              <a:extLst>
                <a:ext uri="{FF2B5EF4-FFF2-40B4-BE49-F238E27FC236}">
                  <a16:creationId xmlns:a16="http://schemas.microsoft.com/office/drawing/2014/main" id="{357B4F37-1E6D-4478-BC03-9C53FBBD4FA7}"/>
                </a:ext>
              </a:extLst>
            </p:cNvPr>
            <p:cNvSpPr txBox="1"/>
            <p:nvPr/>
          </p:nvSpPr>
          <p:spPr>
            <a:xfrm>
              <a:off x="3119588" y="1266936"/>
              <a:ext cx="1427515" cy="44627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</a:t>
              </a: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ans engagement</a:t>
              </a:r>
            </a:p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Tarif « Tout inclus »</a:t>
              </a:r>
            </a:p>
          </p:txBody>
        </p:sp>
        <p:sp>
          <p:nvSpPr>
            <p:cNvPr id="166" name="ZoneTexte 68">
              <a:extLst>
                <a:ext uri="{FF2B5EF4-FFF2-40B4-BE49-F238E27FC236}">
                  <a16:creationId xmlns:a16="http://schemas.microsoft.com/office/drawing/2014/main" id="{9A2775C1-2B2B-43C0-8429-83C4CE9D6AC5}"/>
                </a:ext>
              </a:extLst>
            </p:cNvPr>
            <p:cNvSpPr txBox="1"/>
            <p:nvPr/>
          </p:nvSpPr>
          <p:spPr>
            <a:xfrm>
              <a:off x="4692505" y="1277683"/>
              <a:ext cx="15179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Sans engagement de CA ni de durée</a:t>
              </a:r>
            </a:p>
          </p:txBody>
        </p:sp>
        <p:sp>
          <p:nvSpPr>
            <p:cNvPr id="167" name="Rectangle à coins arrondis 113">
              <a:extLst>
                <a:ext uri="{FF2B5EF4-FFF2-40B4-BE49-F238E27FC236}">
                  <a16:creationId xmlns:a16="http://schemas.microsoft.com/office/drawing/2014/main" id="{D1B6813F-2323-4BEB-BE3D-7C64E7E88B28}"/>
                </a:ext>
              </a:extLst>
            </p:cNvPr>
            <p:cNvSpPr/>
            <p:nvPr/>
          </p:nvSpPr>
          <p:spPr>
            <a:xfrm>
              <a:off x="3045576" y="4599504"/>
              <a:ext cx="1403905" cy="1289459"/>
            </a:xfrm>
            <a:prstGeom prst="roundRect">
              <a:avLst>
                <a:gd name="adj" fmla="val 7983"/>
              </a:avLst>
            </a:prstGeom>
            <a:solidFill>
              <a:srgbClr val="581D74"/>
            </a:solidFill>
            <a:ln w="25400" cap="flat" cmpd="sng" algn="ctr">
              <a:noFill/>
              <a:prstDash val="solid"/>
            </a:ln>
            <a:effectLst/>
          </p:spPr>
          <p:txBody>
            <a:bodyPr lIns="54000" rIns="54000" rtlCol="0" anchor="ctr"/>
            <a:lstStyle/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Besoins ponctuels : 5 factures par an en moyenne</a:t>
              </a: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100" b="1" dirty="0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lvl="0" algn="ctr" defTabSz="91435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1100" b="1" dirty="0">
                  <a:solidFill>
                    <a:prstClr val="white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FLASHFACTURES</a:t>
              </a:r>
            </a:p>
          </p:txBody>
        </p:sp>
      </p:grpSp>
      <p:sp>
        <p:nvSpPr>
          <p:cNvPr id="48" name="Rectangle à coins arrondis 113">
            <a:extLst>
              <a:ext uri="{FF2B5EF4-FFF2-40B4-BE49-F238E27FC236}">
                <a16:creationId xmlns:a16="http://schemas.microsoft.com/office/drawing/2014/main" id="{9F5B3128-8C58-4FE7-A324-3235765A0DBC}"/>
              </a:ext>
            </a:extLst>
          </p:cNvPr>
          <p:cNvSpPr/>
          <p:nvPr/>
        </p:nvSpPr>
        <p:spPr>
          <a:xfrm>
            <a:off x="4801137" y="2133813"/>
            <a:ext cx="1403905" cy="664705"/>
          </a:xfrm>
          <a:prstGeom prst="roundRect">
            <a:avLst>
              <a:gd name="adj" fmla="val 7983"/>
            </a:avLst>
          </a:prstGeom>
          <a:solidFill>
            <a:srgbClr val="0098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b="1" dirty="0" err="1">
                <a:solidFill>
                  <a:prstClr val="white"/>
                </a:solidFill>
                <a:ea typeface="Verdana" panose="020B0604030504040204" pitchFamily="34" charset="0"/>
              </a:rPr>
              <a:t>Libertys</a:t>
            </a:r>
            <a:endParaRPr lang="fr-FR" sz="1100" b="1" dirty="0">
              <a:solidFill>
                <a:prstClr val="white"/>
              </a:solidFill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49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rson holding pencil near laptop computer">
            <a:extLst>
              <a:ext uri="{FF2B5EF4-FFF2-40B4-BE49-F238E27FC236}">
                <a16:creationId xmlns:a16="http://schemas.microsoft.com/office/drawing/2014/main" id="{1339D455-B0BF-4E55-9B31-61B2A6709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399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E353CD-5AF6-401C-8B40-604B2C8D4E9B}"/>
              </a:ext>
            </a:extLst>
          </p:cNvPr>
          <p:cNvSpPr/>
          <p:nvPr/>
        </p:nvSpPr>
        <p:spPr>
          <a:xfrm>
            <a:off x="0" y="10"/>
            <a:ext cx="12192000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390C2219-448F-4D12-A5EF-3431FEBB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331" y="2934390"/>
            <a:ext cx="7039338" cy="792000"/>
          </a:xfrm>
        </p:spPr>
        <p:txBody>
          <a:bodyPr anchor="ctr"/>
          <a:lstStyle/>
          <a:p>
            <a:pPr algn="ctr"/>
            <a:r>
              <a:rPr lang="fr-FR" sz="5400" b="1">
                <a:solidFill>
                  <a:schemeClr val="bg1"/>
                </a:solidFill>
              </a:rPr>
              <a:t>LA CIBLE CLIENT</a:t>
            </a:r>
            <a:endParaRPr lang="fr-FR" sz="4400" b="1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7F8737-2A28-4ACC-8C86-BD0EA416FBC8}"/>
              </a:ext>
            </a:extLst>
          </p:cNvPr>
          <p:cNvCxnSpPr/>
          <p:nvPr/>
        </p:nvCxnSpPr>
        <p:spPr>
          <a:xfrm>
            <a:off x="3306000" y="3982720"/>
            <a:ext cx="55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3">
            <a:extLst>
              <a:ext uri="{FF2B5EF4-FFF2-40B4-BE49-F238E27FC236}">
                <a16:creationId xmlns:a16="http://schemas.microsoft.com/office/drawing/2014/main" id="{EB90B671-D236-4692-81CE-9A21C59B20F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26118" y="6501342"/>
            <a:ext cx="8495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/>
              <a:pPr algn="r">
                <a:defRPr/>
              </a:pPr>
              <a:t>11</a:t>
            </a:fld>
            <a:endParaRPr lang="fr-FR" sz="1200"/>
          </a:p>
        </p:txBody>
      </p:sp>
      <p:sp>
        <p:nvSpPr>
          <p:cNvPr id="8" name="Ellipse 39">
            <a:extLst>
              <a:ext uri="{FF2B5EF4-FFF2-40B4-BE49-F238E27FC236}">
                <a16:creationId xmlns:a16="http://schemas.microsoft.com/office/drawing/2014/main" id="{161E5B9E-79E1-41B3-B8FF-D749D030B571}"/>
              </a:ext>
            </a:extLst>
          </p:cNvPr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3850833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9">
            <a:extLst>
              <a:ext uri="{FF2B5EF4-FFF2-40B4-BE49-F238E27FC236}">
                <a16:creationId xmlns:a16="http://schemas.microsoft.com/office/drawing/2014/main" id="{6B79B961-8DFE-4844-97B1-0F0BD2D4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Les clients FlashFactures</a:t>
            </a:r>
            <a:endParaRPr lang="fr-FR" sz="1800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CDE94F-4CFA-4644-AE36-E1D6710F0D71}"/>
              </a:ext>
            </a:extLst>
          </p:cNvPr>
          <p:cNvGrpSpPr/>
          <p:nvPr/>
        </p:nvGrpSpPr>
        <p:grpSpPr>
          <a:xfrm>
            <a:off x="1555152" y="1365699"/>
            <a:ext cx="9081696" cy="4784895"/>
            <a:chOff x="1504958" y="1365699"/>
            <a:chExt cx="9081696" cy="478489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EC182FB-D9C7-470B-82C8-9786FE6C0CAF}"/>
                </a:ext>
              </a:extLst>
            </p:cNvPr>
            <p:cNvGrpSpPr/>
            <p:nvPr/>
          </p:nvGrpSpPr>
          <p:grpSpPr>
            <a:xfrm>
              <a:off x="1549435" y="1365699"/>
              <a:ext cx="8992742" cy="3843367"/>
              <a:chOff x="1623232" y="1365699"/>
              <a:chExt cx="8992742" cy="384336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E56629-035B-476B-9FE7-FB30A8332F5F}"/>
                  </a:ext>
                </a:extLst>
              </p:cNvPr>
              <p:cNvSpPr/>
              <p:nvPr/>
            </p:nvSpPr>
            <p:spPr>
              <a:xfrm>
                <a:off x="1623232" y="2175242"/>
                <a:ext cx="3960000" cy="93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>
                    <a:solidFill>
                      <a:schemeClr val="tx1"/>
                    </a:solidFill>
                  </a:rPr>
                  <a:t>Personnes morales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E749ECC-9231-42A0-A3FF-1420BEAE09C5}"/>
                  </a:ext>
                </a:extLst>
              </p:cNvPr>
              <p:cNvSpPr/>
              <p:nvPr/>
            </p:nvSpPr>
            <p:spPr>
              <a:xfrm>
                <a:off x="6655974" y="2175242"/>
                <a:ext cx="3960000" cy="936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>
                    <a:solidFill>
                      <a:schemeClr val="tx1"/>
                    </a:solidFill>
                  </a:rPr>
                  <a:t>Personnes physiques agissant pour leurs besoins professionnels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B65FF48-C735-4BB8-A21C-2A4490420824}"/>
                  </a:ext>
                </a:extLst>
              </p:cNvPr>
              <p:cNvSpPr/>
              <p:nvPr/>
            </p:nvSpPr>
            <p:spPr>
              <a:xfrm>
                <a:off x="6655974" y="3309380"/>
                <a:ext cx="3960000" cy="189968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rIns="108000" rtlCol="0" anchor="ctr"/>
              <a:lstStyle/>
              <a:p>
                <a:pPr marL="742950" lvl="1" indent="-28575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fr-FR" sz="1600">
                    <a:solidFill>
                      <a:schemeClr val="tx1"/>
                    </a:solidFill>
                  </a:rPr>
                  <a:t>Entrepreneurs individuels</a:t>
                </a:r>
              </a:p>
              <a:p>
                <a:pPr marL="742950" lvl="1" indent="-28575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fr-FR" sz="1600">
                    <a:solidFill>
                      <a:schemeClr val="tx1"/>
                    </a:solidFill>
                  </a:rPr>
                  <a:t>Autoentrepreneurs</a:t>
                </a:r>
              </a:p>
              <a:p>
                <a:pPr marL="742950" lvl="1" indent="-285750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fr-FR" sz="1600">
                    <a:solidFill>
                      <a:schemeClr val="tx1"/>
                    </a:solidFill>
                  </a:rPr>
                  <a:t>Professions libérales</a:t>
                </a: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B78EDDC-20BB-42AA-9581-B4E6DB6E8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3232" y="1365699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19" name="Picture 18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F01804AE-30A0-4764-84E6-DFB04A7FAD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55974" y="1365699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4657BD7-C8AC-4D93-BB1B-83CFAA42B89C}"/>
                </a:ext>
              </a:extLst>
            </p:cNvPr>
            <p:cNvSpPr/>
            <p:nvPr/>
          </p:nvSpPr>
          <p:spPr>
            <a:xfrm>
              <a:off x="1504958" y="5569411"/>
              <a:ext cx="9081696" cy="58118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/>
                <a:t>L’offre FlashFactures s’adresse à une cible exclusivement BtoB parmi les clients des réseaux BP et 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271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9">
            <a:extLst>
              <a:ext uri="{FF2B5EF4-FFF2-40B4-BE49-F238E27FC236}">
                <a16:creationId xmlns:a16="http://schemas.microsoft.com/office/drawing/2014/main" id="{F5C8FD7D-EB3E-45CD-916D-B688009E6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</p:spPr>
        <p:txBody>
          <a:bodyPr/>
          <a:lstStyle/>
          <a:p>
            <a:r>
              <a:rPr lang="fr-FR" sz="2400" b="1">
                <a:solidFill>
                  <a:srgbClr val="000000"/>
                </a:solidFill>
              </a:rPr>
              <a:t>Critères d’éligibilité</a:t>
            </a:r>
            <a:endParaRPr lang="fr-FR" sz="18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F352E9-D2EA-41DA-8DC4-D1EF98BB8E3E}"/>
              </a:ext>
            </a:extLst>
          </p:cNvPr>
          <p:cNvSpPr/>
          <p:nvPr/>
        </p:nvSpPr>
        <p:spPr>
          <a:xfrm>
            <a:off x="797037" y="1319941"/>
            <a:ext cx="3361786" cy="471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288000" rIns="72000" rtlCol="0" anchor="t"/>
          <a:lstStyle/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La société est « In Bonis »</a:t>
            </a:r>
          </a:p>
          <a:p>
            <a:pPr>
              <a:buClr>
                <a:schemeClr val="accent1"/>
              </a:buClr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Son chiffre d’affaires est inférieur ou égale à 5M€</a:t>
            </a: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Elle a déjà publié un 1</a:t>
            </a:r>
            <a:r>
              <a:rPr lang="fr-FR" sz="1400" kern="0" baseline="30000">
                <a:solidFill>
                  <a:schemeClr val="tx1"/>
                </a:solidFill>
                <a:latin typeface="+mj-lt"/>
                <a:cs typeface="Arial"/>
                <a:sym typeface="Arial"/>
              </a:rPr>
              <a:t>er</a:t>
            </a: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 bilan</a:t>
            </a:r>
          </a:p>
          <a:p>
            <a:pPr>
              <a:buClr>
                <a:schemeClr val="accent1"/>
              </a:buClr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La société est immatriculée en France métropolitaine (sont exclus les DOM TOM)</a:t>
            </a: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Exclusion des codes NAF des entreprises d’intérim et de formation</a:t>
            </a:r>
          </a:p>
          <a:p>
            <a:pPr marL="176213" indent="-176213">
              <a:buClr>
                <a:schemeClr val="accent1"/>
              </a:buClr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Exclusion des « GIE » et « Association »</a:t>
            </a: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La société ne doit pas être déjà cliente de BPCE Factor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661BC7-387A-4C74-AF24-92E2487C4D5E}"/>
              </a:ext>
            </a:extLst>
          </p:cNvPr>
          <p:cNvSpPr/>
          <p:nvPr/>
        </p:nvSpPr>
        <p:spPr>
          <a:xfrm>
            <a:off x="4424159" y="1319941"/>
            <a:ext cx="3361786" cy="471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288000" rIns="72000" rtlCol="0" anchor="t"/>
          <a:lstStyle/>
          <a:p>
            <a:pPr marL="176213" indent="-176213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 kern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La cotation du dirigeant doit être égale à « 000 »</a:t>
            </a:r>
          </a:p>
          <a:p>
            <a:pPr>
              <a:buClr>
                <a:schemeClr val="accent1"/>
              </a:buClr>
            </a:pPr>
            <a:endParaRPr lang="fr-FR" sz="1400" kern="0">
              <a:solidFill>
                <a:schemeClr val="tx1"/>
              </a:solidFill>
              <a:latin typeface="+mj-lt"/>
              <a:cs typeface="Arial"/>
              <a:sym typeface="Arial"/>
            </a:endParaRP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/>
                </a:solidFill>
                <a:latin typeface="+mj-lt"/>
              </a:rPr>
              <a:t>La date de création de l’entreprise doit être strictement supérieure à 365 jours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A4E44F-B7C7-4D8F-8BF2-BCEC1DA92F7D}"/>
              </a:ext>
            </a:extLst>
          </p:cNvPr>
          <p:cNvSpPr/>
          <p:nvPr/>
        </p:nvSpPr>
        <p:spPr>
          <a:xfrm>
            <a:off x="8051281" y="1319941"/>
            <a:ext cx="3361786" cy="471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288000" rIns="72000" rtlCol="0" anchor="t"/>
          <a:lstStyle/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/>
                </a:solidFill>
                <a:latin typeface="+mj-lt"/>
              </a:rPr>
              <a:t>La cotation BDF doit être inférieure ou égale à 6</a:t>
            </a:r>
          </a:p>
          <a:p>
            <a:pPr>
              <a:buClr>
                <a:schemeClr val="accent1"/>
              </a:buClr>
            </a:pPr>
            <a:endParaRPr lang="fr-FR" sz="1400">
              <a:solidFill>
                <a:schemeClr val="tx1"/>
              </a:solidFill>
              <a:latin typeface="+mj-lt"/>
            </a:endParaRP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400">
                <a:solidFill>
                  <a:schemeClr val="tx1"/>
                </a:solidFill>
                <a:latin typeface="+mj-lt"/>
                <a:sym typeface="Arial"/>
              </a:rPr>
              <a:t>La société ne doit pas avoir d’impayés non techniques sur les 3 derniers mois de plus de 2 000€</a:t>
            </a: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fr-FR" sz="1400">
              <a:solidFill>
                <a:schemeClr val="tx1"/>
              </a:solidFill>
              <a:latin typeface="+mj-lt"/>
              <a:sym typeface="Arial"/>
            </a:endParaRP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400">
                <a:solidFill>
                  <a:schemeClr val="tx1"/>
                </a:solidFill>
                <a:latin typeface="+mj-lt"/>
                <a:sym typeface="Arial"/>
              </a:rPr>
              <a:t>La société ne doit pas avoir d’impayés techniques sur les 12 derniers mois de plus de 10 000€</a:t>
            </a:r>
          </a:p>
          <a:p>
            <a:pPr>
              <a:buClr>
                <a:schemeClr val="accent1"/>
              </a:buClr>
              <a:defRPr/>
            </a:pPr>
            <a:endParaRPr lang="fr-FR" sz="1400">
              <a:solidFill>
                <a:schemeClr val="tx1"/>
              </a:solidFill>
              <a:latin typeface="+mj-lt"/>
              <a:sym typeface="Arial"/>
            </a:endParaRP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400">
                <a:solidFill>
                  <a:schemeClr val="tx1"/>
                </a:solidFill>
                <a:latin typeface="+mj-lt"/>
                <a:sym typeface="Arial"/>
              </a:rPr>
              <a:t>La société ne doit pas avoir de privilèges</a:t>
            </a:r>
          </a:p>
          <a:p>
            <a:pPr>
              <a:buClr>
                <a:schemeClr val="accent1"/>
              </a:buClr>
              <a:defRPr/>
            </a:pPr>
            <a:r>
              <a:rPr lang="fr-FR" sz="1400">
                <a:solidFill>
                  <a:schemeClr val="tx1"/>
                </a:solidFill>
                <a:latin typeface="+mj-lt"/>
                <a:sym typeface="Arial"/>
              </a:rPr>
              <a:t> </a:t>
            </a:r>
          </a:p>
          <a:p>
            <a:pPr marL="177800" indent="-1778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400">
                <a:solidFill>
                  <a:schemeClr val="tx1"/>
                </a:solidFill>
                <a:latin typeface="+mj-lt"/>
                <a:sym typeface="Arial"/>
              </a:rPr>
              <a:t>La société ne doit pas être interdit bancaire</a:t>
            </a:r>
            <a:endParaRPr lang="fr-FR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EB3A86-53DE-400F-9065-7DB771431341}"/>
              </a:ext>
            </a:extLst>
          </p:cNvPr>
          <p:cNvSpPr/>
          <p:nvPr/>
        </p:nvSpPr>
        <p:spPr>
          <a:xfrm>
            <a:off x="1433930" y="1134070"/>
            <a:ext cx="2088000" cy="3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accent1"/>
                </a:solidFill>
              </a:rPr>
              <a:t>Ciblage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55F0D-B782-4A19-88D8-975834BE1106}"/>
              </a:ext>
            </a:extLst>
          </p:cNvPr>
          <p:cNvSpPr/>
          <p:nvPr/>
        </p:nvSpPr>
        <p:spPr>
          <a:xfrm>
            <a:off x="5061052" y="1134070"/>
            <a:ext cx="2088000" cy="3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accent1"/>
                </a:solidFill>
              </a:rPr>
              <a:t>Qualité du client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8C0841-8E6C-4C96-B663-0C278E948498}"/>
              </a:ext>
            </a:extLst>
          </p:cNvPr>
          <p:cNvSpPr/>
          <p:nvPr/>
        </p:nvSpPr>
        <p:spPr>
          <a:xfrm>
            <a:off x="8688174" y="1134070"/>
            <a:ext cx="2088000" cy="3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accent1"/>
                </a:solidFill>
              </a:rPr>
              <a:t>Qualité du crédit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6DAF070-84ED-4AFA-A44A-B519173FBADB}"/>
              </a:ext>
            </a:extLst>
          </p:cNvPr>
          <p:cNvSpPr/>
          <p:nvPr/>
        </p:nvSpPr>
        <p:spPr>
          <a:xfrm>
            <a:off x="2294666" y="6209881"/>
            <a:ext cx="7165346" cy="58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i="1">
                <a:solidFill>
                  <a:schemeClr val="tx1"/>
                </a:solidFill>
              </a:rPr>
              <a:t>NB : Ces critères d’éligibilité ne prévalent pas de l’acceptation du client qui sera validée après analyse du dossier par BPCE Factor.</a:t>
            </a:r>
          </a:p>
        </p:txBody>
      </p:sp>
    </p:spTree>
    <p:extLst>
      <p:ext uri="{BB962C8B-B14F-4D97-AF65-F5344CB8AC3E}">
        <p14:creationId xmlns:p14="http://schemas.microsoft.com/office/powerpoint/2010/main" val="383932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rson holding pencil near laptop computer">
            <a:extLst>
              <a:ext uri="{FF2B5EF4-FFF2-40B4-BE49-F238E27FC236}">
                <a16:creationId xmlns:a16="http://schemas.microsoft.com/office/drawing/2014/main" id="{1339D455-B0BF-4E55-9B31-61B2A6709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399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E353CD-5AF6-401C-8B40-604B2C8D4E9B}"/>
              </a:ext>
            </a:extLst>
          </p:cNvPr>
          <p:cNvSpPr/>
          <p:nvPr/>
        </p:nvSpPr>
        <p:spPr>
          <a:xfrm>
            <a:off x="0" y="10"/>
            <a:ext cx="12192000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9">
            <a:extLst>
              <a:ext uri="{FF2B5EF4-FFF2-40B4-BE49-F238E27FC236}">
                <a16:creationId xmlns:a16="http://schemas.microsoft.com/office/drawing/2014/main" id="{A97AA08C-35CB-4C0A-918C-DDF3D2B1CB81}"/>
              </a:ext>
            </a:extLst>
          </p:cNvPr>
          <p:cNvSpPr txBox="1">
            <a:spLocks/>
          </p:cNvSpPr>
          <p:nvPr/>
        </p:nvSpPr>
        <p:spPr>
          <a:xfrm>
            <a:off x="2238008" y="2714652"/>
            <a:ext cx="7715985" cy="792000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algn="ctr"/>
            <a:r>
              <a:rPr lang="fr-FR" sz="5400" b="1" kern="0">
                <a:solidFill>
                  <a:schemeClr val="bg1"/>
                </a:solidFill>
              </a:rPr>
              <a:t>LES PARCOURS CONSEILLER ET CLIENT</a:t>
            </a:r>
            <a:endParaRPr lang="fr-FR" sz="4400" b="1" kern="0">
              <a:solidFill>
                <a:schemeClr val="bg1"/>
              </a:solidFill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9FD8030B-C9D5-486D-BBDD-88A5C91AFA0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26118" y="6501342"/>
            <a:ext cx="8495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/>
              <a:pPr algn="r">
                <a:defRPr/>
              </a:pPr>
              <a:t>14</a:t>
            </a:fld>
            <a:endParaRPr lang="fr-FR" sz="1200"/>
          </a:p>
        </p:txBody>
      </p:sp>
      <p:sp>
        <p:nvSpPr>
          <p:cNvPr id="10" name="Ellipse 39">
            <a:extLst>
              <a:ext uri="{FF2B5EF4-FFF2-40B4-BE49-F238E27FC236}">
                <a16:creationId xmlns:a16="http://schemas.microsoft.com/office/drawing/2014/main" id="{DA84C7C5-FCF8-430B-9867-4A8EF91441F3}"/>
              </a:ext>
            </a:extLst>
          </p:cNvPr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162EE4-9DDB-445B-80C7-29A652B06B9E}"/>
              </a:ext>
            </a:extLst>
          </p:cNvPr>
          <p:cNvCxnSpPr/>
          <p:nvPr/>
        </p:nvCxnSpPr>
        <p:spPr>
          <a:xfrm>
            <a:off x="3306000" y="4340525"/>
            <a:ext cx="55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288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CFD4CD-A220-4C25-864C-A46470F9636B}"/>
              </a:ext>
            </a:extLst>
          </p:cNvPr>
          <p:cNvSpPr/>
          <p:nvPr/>
        </p:nvSpPr>
        <p:spPr>
          <a:xfrm>
            <a:off x="9494453" y="3787862"/>
            <a:ext cx="1756054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Dépôt pièces DRC*</a:t>
            </a:r>
            <a:endParaRPr kumimoji="0" lang="fr-FR" sz="120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2E0F56-F023-4903-B918-0C27742DC640}"/>
              </a:ext>
            </a:extLst>
          </p:cNvPr>
          <p:cNvSpPr/>
          <p:nvPr/>
        </p:nvSpPr>
        <p:spPr>
          <a:xfrm>
            <a:off x="9494453" y="2861257"/>
            <a:ext cx="1756054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Signature électronique des CGF**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C5975C-6D93-4A7B-9D6A-6C5B2E2A4233}"/>
              </a:ext>
            </a:extLst>
          </p:cNvPr>
          <p:cNvSpPr/>
          <p:nvPr/>
        </p:nvSpPr>
        <p:spPr>
          <a:xfrm>
            <a:off x="9494453" y="1934652"/>
            <a:ext cx="1756054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Dépôt factures</a:t>
            </a:r>
            <a:endParaRPr kumimoji="0" lang="fr-FR" sz="120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13" name="Connecteur droit avec flèche 117">
            <a:extLst>
              <a:ext uri="{FF2B5EF4-FFF2-40B4-BE49-F238E27FC236}">
                <a16:creationId xmlns:a16="http://schemas.microsoft.com/office/drawing/2014/main" id="{DFE9FF5C-6B58-4574-ACB1-69C3CBA63FB7}"/>
              </a:ext>
            </a:extLst>
          </p:cNvPr>
          <p:cNvCxnSpPr>
            <a:cxnSpLocks/>
            <a:stCxn id="9" idx="0"/>
            <a:endCxn id="11" idx="2"/>
          </p:cNvCxnSpPr>
          <p:nvPr/>
        </p:nvCxnSpPr>
        <p:spPr>
          <a:xfrm flipV="1">
            <a:off x="10372480" y="3365257"/>
            <a:ext cx="0" cy="42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20">
            <a:extLst>
              <a:ext uri="{FF2B5EF4-FFF2-40B4-BE49-F238E27FC236}">
                <a16:creationId xmlns:a16="http://schemas.microsoft.com/office/drawing/2014/main" id="{CA460B56-77C4-4A31-9717-06DD34EE5F25}"/>
              </a:ext>
            </a:extLst>
          </p:cNvPr>
          <p:cNvCxnSpPr>
            <a:cxnSpLocks/>
            <a:stCxn id="11" idx="0"/>
            <a:endCxn id="12" idx="2"/>
          </p:cNvCxnSpPr>
          <p:nvPr/>
        </p:nvCxnSpPr>
        <p:spPr>
          <a:xfrm flipV="1">
            <a:off x="10372480" y="2438652"/>
            <a:ext cx="0" cy="42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081CE89-022E-4B70-9428-C20AD388C1E0}"/>
              </a:ext>
            </a:extLst>
          </p:cNvPr>
          <p:cNvSpPr/>
          <p:nvPr/>
        </p:nvSpPr>
        <p:spPr>
          <a:xfrm>
            <a:off x="6687271" y="4572001"/>
            <a:ext cx="1833642" cy="78893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18" name="Image 38">
            <a:extLst>
              <a:ext uri="{FF2B5EF4-FFF2-40B4-BE49-F238E27FC236}">
                <a16:creationId xmlns:a16="http://schemas.microsoft.com/office/drawing/2014/main" id="{D1FB65FD-2ABC-4FF0-971E-64A0C8106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99704" y="4686040"/>
            <a:ext cx="1132896" cy="222198"/>
          </a:xfrm>
          <a:prstGeom prst="rect">
            <a:avLst/>
          </a:prstGeom>
        </p:spPr>
      </p:pic>
      <p:pic>
        <p:nvPicPr>
          <p:cNvPr id="19" name="Graphique 1030" descr="Ordinateur portable">
            <a:extLst>
              <a:ext uri="{FF2B5EF4-FFF2-40B4-BE49-F238E27FC236}">
                <a16:creationId xmlns:a16="http://schemas.microsoft.com/office/drawing/2014/main" id="{30D27F58-3F0E-421D-B1AF-733DFB167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277" y="4646993"/>
            <a:ext cx="245547" cy="300292"/>
          </a:xfrm>
          <a:prstGeom prst="rect">
            <a:avLst/>
          </a:prstGeom>
        </p:spPr>
      </p:pic>
      <p:pic>
        <p:nvPicPr>
          <p:cNvPr id="20" name="Graphique 1032" descr="Smartphone">
            <a:extLst>
              <a:ext uri="{FF2B5EF4-FFF2-40B4-BE49-F238E27FC236}">
                <a16:creationId xmlns:a16="http://schemas.microsoft.com/office/drawing/2014/main" id="{06AC900F-7D4E-47E6-BD99-C532AEF61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7852" y="4696216"/>
            <a:ext cx="165048" cy="201846"/>
          </a:xfrm>
          <a:prstGeom prst="rect">
            <a:avLst/>
          </a:prstGeom>
        </p:spPr>
      </p:pic>
      <p:pic>
        <p:nvPicPr>
          <p:cNvPr id="21" name="Picture 2" descr="RÃ©sultat de recherche d'images pour &quot;bpce factor&quot;">
            <a:extLst>
              <a:ext uri="{FF2B5EF4-FFF2-40B4-BE49-F238E27FC236}">
                <a16:creationId xmlns:a16="http://schemas.microsoft.com/office/drawing/2014/main" id="{730EA5F6-E913-48A1-A81E-C5F884D6B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t="34831" r="6531" b="35401"/>
          <a:stretch/>
        </p:blipFill>
        <p:spPr bwMode="auto">
          <a:xfrm>
            <a:off x="7199596" y="4963248"/>
            <a:ext cx="792000" cy="3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raphique 20" descr="Employé(e) de bureau">
            <a:extLst>
              <a:ext uri="{FF2B5EF4-FFF2-40B4-BE49-F238E27FC236}">
                <a16:creationId xmlns:a16="http://schemas.microsoft.com/office/drawing/2014/main" id="{E3E52C5A-DF24-4141-BA54-5AAECDE57E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3708" y="1765738"/>
            <a:ext cx="776088" cy="819113"/>
          </a:xfrm>
          <a:prstGeom prst="rect">
            <a:avLst/>
          </a:prstGeom>
        </p:spPr>
      </p:pic>
      <p:sp>
        <p:nvSpPr>
          <p:cNvPr id="25" name="ZoneTexte 27">
            <a:extLst>
              <a:ext uri="{FF2B5EF4-FFF2-40B4-BE49-F238E27FC236}">
                <a16:creationId xmlns:a16="http://schemas.microsoft.com/office/drawing/2014/main" id="{369BB8C3-5EA0-4E8B-A61F-2B5BB0CE3E03}"/>
              </a:ext>
            </a:extLst>
          </p:cNvPr>
          <p:cNvSpPr txBox="1"/>
          <p:nvPr/>
        </p:nvSpPr>
        <p:spPr>
          <a:xfrm>
            <a:off x="882870" y="2807045"/>
            <a:ext cx="19177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/>
            </a:lvl1pPr>
          </a:lstStyle>
          <a:p>
            <a:r>
              <a:rPr lang="fr-FR" sz="1200"/>
              <a:t>Détection du besoin </a:t>
            </a:r>
          </a:p>
          <a:p>
            <a:r>
              <a:rPr lang="fr-FR" sz="1200"/>
              <a:t>en présence du client ou </a:t>
            </a:r>
          </a:p>
          <a:p>
            <a:r>
              <a:rPr lang="fr-FR" sz="1200"/>
              <a:t>en revue de portefeuille</a:t>
            </a:r>
          </a:p>
        </p:txBody>
      </p:sp>
      <p:cxnSp>
        <p:nvCxnSpPr>
          <p:cNvPr id="26" name="Connecteur droit avec flèche 30">
            <a:extLst>
              <a:ext uri="{FF2B5EF4-FFF2-40B4-BE49-F238E27FC236}">
                <a16:creationId xmlns:a16="http://schemas.microsoft.com/office/drawing/2014/main" id="{D4E388CA-4832-4E60-B7B1-18BD8B124E20}"/>
              </a:ext>
            </a:extLst>
          </p:cNvPr>
          <p:cNvCxnSpPr>
            <a:cxnSpLocks/>
            <a:stCxn id="25" idx="2"/>
            <a:endCxn id="34" idx="0"/>
          </p:cNvCxnSpPr>
          <p:nvPr/>
        </p:nvCxnSpPr>
        <p:spPr>
          <a:xfrm>
            <a:off x="1841752" y="3453376"/>
            <a:ext cx="0" cy="51322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31">
            <a:extLst>
              <a:ext uri="{FF2B5EF4-FFF2-40B4-BE49-F238E27FC236}">
                <a16:creationId xmlns:a16="http://schemas.microsoft.com/office/drawing/2014/main" id="{B1BA5159-C3A7-413D-9521-18B97942792E}"/>
              </a:ext>
            </a:extLst>
          </p:cNvPr>
          <p:cNvSpPr txBox="1"/>
          <p:nvPr/>
        </p:nvSpPr>
        <p:spPr>
          <a:xfrm>
            <a:off x="2481367" y="3955482"/>
            <a:ext cx="887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1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Tests OK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1" i="1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1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Client éligible</a:t>
            </a:r>
          </a:p>
        </p:txBody>
      </p:sp>
      <p:cxnSp>
        <p:nvCxnSpPr>
          <p:cNvPr id="28" name="Connecteur : en angle 33">
            <a:extLst>
              <a:ext uri="{FF2B5EF4-FFF2-40B4-BE49-F238E27FC236}">
                <a16:creationId xmlns:a16="http://schemas.microsoft.com/office/drawing/2014/main" id="{EB6AA941-CF45-4726-845B-22A4447095BE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2545237" y="3271808"/>
            <a:ext cx="1577505" cy="89300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16">
            <a:extLst>
              <a:ext uri="{FF2B5EF4-FFF2-40B4-BE49-F238E27FC236}">
                <a16:creationId xmlns:a16="http://schemas.microsoft.com/office/drawing/2014/main" id="{39AB3F96-6C37-48EA-A6BA-7AD50EE73AFE}"/>
              </a:ext>
            </a:extLst>
          </p:cNvPr>
          <p:cNvGrpSpPr/>
          <p:nvPr/>
        </p:nvGrpSpPr>
        <p:grpSpPr>
          <a:xfrm>
            <a:off x="954324" y="3966605"/>
            <a:ext cx="1774856" cy="1136265"/>
            <a:chOff x="1183424" y="1818327"/>
            <a:chExt cx="1783774" cy="1081989"/>
          </a:xfrm>
        </p:grpSpPr>
        <p:pic>
          <p:nvPicPr>
            <p:cNvPr id="34" name="Graphique 26" descr="Ordinateur portable">
              <a:extLst>
                <a:ext uri="{FF2B5EF4-FFF2-40B4-BE49-F238E27FC236}">
                  <a16:creationId xmlns:a16="http://schemas.microsoft.com/office/drawing/2014/main" id="{49C51926-2FCF-4229-964D-617083E98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t="19183" b="15837"/>
            <a:stretch/>
          </p:blipFill>
          <p:spPr>
            <a:xfrm>
              <a:off x="1593219" y="1818327"/>
              <a:ext cx="991236" cy="644099"/>
            </a:xfrm>
            <a:prstGeom prst="rect">
              <a:avLst/>
            </a:prstGeom>
          </p:spPr>
        </p:pic>
        <p:sp>
          <p:nvSpPr>
            <p:cNvPr id="35" name="ZoneTexte 43">
              <a:extLst>
                <a:ext uri="{FF2B5EF4-FFF2-40B4-BE49-F238E27FC236}">
                  <a16:creationId xmlns:a16="http://schemas.microsoft.com/office/drawing/2014/main" id="{70958874-F57B-4138-B07C-4B7DA195FFE6}"/>
                </a:ext>
              </a:extLst>
            </p:cNvPr>
            <p:cNvSpPr txBox="1"/>
            <p:nvPr/>
          </p:nvSpPr>
          <p:spPr>
            <a:xfrm>
              <a:off x="1183424" y="2460703"/>
              <a:ext cx="1783774" cy="439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Test d’éligibilité de son client dans </a:t>
              </a:r>
              <a:r>
                <a:rPr kumimoji="0" lang="fr-FR" sz="120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MonExpert</a:t>
              </a:r>
            </a:p>
          </p:txBody>
        </p:sp>
        <p:pic>
          <p:nvPicPr>
            <p:cNvPr id="36" name="Image 5">
              <a:extLst>
                <a:ext uri="{FF2B5EF4-FFF2-40B4-BE49-F238E27FC236}">
                  <a16:creationId xmlns:a16="http://schemas.microsoft.com/office/drawing/2014/main" id="{9416D028-192C-4DE0-AAFD-7091A0F8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26777" y="2049331"/>
              <a:ext cx="532838" cy="89349"/>
            </a:xfrm>
            <a:prstGeom prst="rect">
              <a:avLst/>
            </a:prstGeom>
          </p:spPr>
        </p:pic>
      </p:grpSp>
      <p:sp>
        <p:nvSpPr>
          <p:cNvPr id="37" name="Rectangle : coins arrondis 19">
            <a:extLst>
              <a:ext uri="{FF2B5EF4-FFF2-40B4-BE49-F238E27FC236}">
                <a16:creationId xmlns:a16="http://schemas.microsoft.com/office/drawing/2014/main" id="{AB633115-A14F-437F-B15F-401547D6712D}"/>
              </a:ext>
            </a:extLst>
          </p:cNvPr>
          <p:cNvSpPr/>
          <p:nvPr/>
        </p:nvSpPr>
        <p:spPr>
          <a:xfrm>
            <a:off x="612154" y="1078326"/>
            <a:ext cx="5220000" cy="50400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Rectangle : coins arrondis 85">
            <a:extLst>
              <a:ext uri="{FF2B5EF4-FFF2-40B4-BE49-F238E27FC236}">
                <a16:creationId xmlns:a16="http://schemas.microsoft.com/office/drawing/2014/main" id="{8E43A5A2-2535-4CB4-9661-468A83FE14B8}"/>
              </a:ext>
            </a:extLst>
          </p:cNvPr>
          <p:cNvSpPr/>
          <p:nvPr/>
        </p:nvSpPr>
        <p:spPr>
          <a:xfrm>
            <a:off x="6371634" y="1078326"/>
            <a:ext cx="5220000" cy="50400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ZoneTexte 115">
            <a:extLst>
              <a:ext uri="{FF2B5EF4-FFF2-40B4-BE49-F238E27FC236}">
                <a16:creationId xmlns:a16="http://schemas.microsoft.com/office/drawing/2014/main" id="{FCC9FA84-3158-4C68-94EC-46A6B90CBF38}"/>
              </a:ext>
            </a:extLst>
          </p:cNvPr>
          <p:cNvSpPr txBox="1"/>
          <p:nvPr/>
        </p:nvSpPr>
        <p:spPr>
          <a:xfrm>
            <a:off x="7074281" y="2775138"/>
            <a:ext cx="1059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Client CE</a:t>
            </a:r>
          </a:p>
        </p:txBody>
      </p:sp>
      <p:cxnSp>
        <p:nvCxnSpPr>
          <p:cNvPr id="41" name="Connecteur droit avec flèche 63">
            <a:extLst>
              <a:ext uri="{FF2B5EF4-FFF2-40B4-BE49-F238E27FC236}">
                <a16:creationId xmlns:a16="http://schemas.microsoft.com/office/drawing/2014/main" id="{0E80127A-FE34-49DF-8CAA-205DF3385D4C}"/>
              </a:ext>
            </a:extLst>
          </p:cNvPr>
          <p:cNvCxnSpPr>
            <a:cxnSpLocks/>
          </p:cNvCxnSpPr>
          <p:nvPr/>
        </p:nvCxnSpPr>
        <p:spPr>
          <a:xfrm>
            <a:off x="7604092" y="3077361"/>
            <a:ext cx="0" cy="1494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que 111" descr="Homme">
            <a:extLst>
              <a:ext uri="{FF2B5EF4-FFF2-40B4-BE49-F238E27FC236}">
                <a16:creationId xmlns:a16="http://schemas.microsoft.com/office/drawing/2014/main" id="{163DBBA8-97C5-443C-8FA8-CC921A92A1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1840" y="1934652"/>
            <a:ext cx="784505" cy="828000"/>
          </a:xfrm>
          <a:prstGeom prst="rect">
            <a:avLst/>
          </a:prstGeom>
        </p:spPr>
      </p:pic>
      <p:sp>
        <p:nvSpPr>
          <p:cNvPr id="43" name="ZoneTexte 86">
            <a:extLst>
              <a:ext uri="{FF2B5EF4-FFF2-40B4-BE49-F238E27FC236}">
                <a16:creationId xmlns:a16="http://schemas.microsoft.com/office/drawing/2014/main" id="{9DED4227-6719-4647-9697-701AFCEC727D}"/>
              </a:ext>
            </a:extLst>
          </p:cNvPr>
          <p:cNvSpPr txBox="1"/>
          <p:nvPr/>
        </p:nvSpPr>
        <p:spPr>
          <a:xfrm>
            <a:off x="6633107" y="3501516"/>
            <a:ext cx="19443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Inscription en </a:t>
            </a:r>
            <a:r>
              <a:rPr lang="fr-FR" sz="1200" err="1"/>
              <a:t>selfcare</a:t>
            </a:r>
            <a:r>
              <a:rPr kumimoji="0" lang="fr-FR" sz="1200" b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rPr>
              <a:t> sur le site suite à la réception d’un mail d’enrôlement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5D665E-094B-47F3-9540-3DAFF6ED26FE}"/>
              </a:ext>
            </a:extLst>
          </p:cNvPr>
          <p:cNvSpPr/>
          <p:nvPr/>
        </p:nvSpPr>
        <p:spPr>
          <a:xfrm>
            <a:off x="9494453" y="4714466"/>
            <a:ext cx="1756054" cy="5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Inscription</a:t>
            </a:r>
          </a:p>
        </p:txBody>
      </p:sp>
      <p:cxnSp>
        <p:nvCxnSpPr>
          <p:cNvPr id="45" name="Connecteur droit avec flèche 94">
            <a:extLst>
              <a:ext uri="{FF2B5EF4-FFF2-40B4-BE49-F238E27FC236}">
                <a16:creationId xmlns:a16="http://schemas.microsoft.com/office/drawing/2014/main" id="{AE418140-30CD-4E77-8D6F-C043255F7DF4}"/>
              </a:ext>
            </a:extLst>
          </p:cNvPr>
          <p:cNvCxnSpPr>
            <a:cxnSpLocks/>
            <a:stCxn id="17" idx="3"/>
            <a:endCxn id="44" idx="1"/>
          </p:cNvCxnSpPr>
          <p:nvPr/>
        </p:nvCxnSpPr>
        <p:spPr>
          <a:xfrm flipV="1">
            <a:off x="8520913" y="4966466"/>
            <a:ext cx="9735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56">
            <a:extLst>
              <a:ext uri="{FF2B5EF4-FFF2-40B4-BE49-F238E27FC236}">
                <a16:creationId xmlns:a16="http://schemas.microsoft.com/office/drawing/2014/main" id="{EFF0A765-6572-45BB-9D30-70B3FD04F0A1}"/>
              </a:ext>
            </a:extLst>
          </p:cNvPr>
          <p:cNvCxnSpPr>
            <a:cxnSpLocks/>
            <a:stCxn id="44" idx="0"/>
            <a:endCxn id="9" idx="2"/>
          </p:cNvCxnSpPr>
          <p:nvPr/>
        </p:nvCxnSpPr>
        <p:spPr>
          <a:xfrm flipV="1">
            <a:off x="10372480" y="4291862"/>
            <a:ext cx="0" cy="422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1">
            <a:extLst>
              <a:ext uri="{FF2B5EF4-FFF2-40B4-BE49-F238E27FC236}">
                <a16:creationId xmlns:a16="http://schemas.microsoft.com/office/drawing/2014/main" id="{4C21D7DA-731F-46B1-A64E-7A1080074B76}"/>
              </a:ext>
            </a:extLst>
          </p:cNvPr>
          <p:cNvSpPr txBox="1"/>
          <p:nvPr/>
        </p:nvSpPr>
        <p:spPr>
          <a:xfrm>
            <a:off x="2914272" y="2953405"/>
            <a:ext cx="1224000" cy="324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fr-FR" sz="800" i="1"/>
              <a:t>Si détection du besoin en présence du client  </a:t>
            </a:r>
            <a:endParaRPr lang="fr-FR" sz="2000" i="1"/>
          </a:p>
        </p:txBody>
      </p:sp>
      <p:cxnSp>
        <p:nvCxnSpPr>
          <p:cNvPr id="55" name="Connecteur : en angle 61">
            <a:extLst>
              <a:ext uri="{FF2B5EF4-FFF2-40B4-BE49-F238E27FC236}">
                <a16:creationId xmlns:a16="http://schemas.microsoft.com/office/drawing/2014/main" id="{F3551041-044D-4226-8ABE-51BD55A491A7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2542269" y="4166416"/>
            <a:ext cx="1544473" cy="9020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22">
            <a:extLst>
              <a:ext uri="{FF2B5EF4-FFF2-40B4-BE49-F238E27FC236}">
                <a16:creationId xmlns:a16="http://schemas.microsoft.com/office/drawing/2014/main" id="{2533A292-B42B-49AB-B5B0-30AD45E8A008}"/>
              </a:ext>
            </a:extLst>
          </p:cNvPr>
          <p:cNvSpPr txBox="1"/>
          <p:nvPr/>
        </p:nvSpPr>
        <p:spPr>
          <a:xfrm>
            <a:off x="4122742" y="2994809"/>
            <a:ext cx="1476000" cy="553998"/>
          </a:xfrm>
          <a:prstGeom prst="rect">
            <a:avLst/>
          </a:prstGeom>
          <a:solidFill>
            <a:srgbClr val="F2F2F2"/>
          </a:solidFill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900"/>
            </a:lvl1pPr>
          </a:lstStyle>
          <a:p>
            <a:r>
              <a:rPr lang="fr-FR" sz="1000" dirty="0"/>
              <a:t>Envoi du mail d’enrôlement FF via MonExpert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97AF135-3E3E-4BF6-A6F4-CF143553FB91}"/>
              </a:ext>
            </a:extLst>
          </p:cNvPr>
          <p:cNvGrpSpPr/>
          <p:nvPr/>
        </p:nvGrpSpPr>
        <p:grpSpPr>
          <a:xfrm>
            <a:off x="4392742" y="2547129"/>
            <a:ext cx="936000" cy="432000"/>
            <a:chOff x="4273823" y="2421093"/>
            <a:chExt cx="1015691" cy="504000"/>
          </a:xfrm>
        </p:grpSpPr>
        <p:pic>
          <p:nvPicPr>
            <p:cNvPr id="51" name="Graphique 1" descr="Boutique">
              <a:extLst>
                <a:ext uri="{FF2B5EF4-FFF2-40B4-BE49-F238E27FC236}">
                  <a16:creationId xmlns:a16="http://schemas.microsoft.com/office/drawing/2014/main" id="{8689201E-EB78-4A66-B792-4AA791A61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rcRect l="6509" t="9377" r="7320" b="9314"/>
            <a:stretch/>
          </p:blipFill>
          <p:spPr>
            <a:xfrm>
              <a:off x="4273823" y="2421093"/>
              <a:ext cx="508624" cy="504000"/>
            </a:xfrm>
            <a:prstGeom prst="rect">
              <a:avLst/>
            </a:prstGeom>
          </p:spPr>
        </p:pic>
        <p:pic>
          <p:nvPicPr>
            <p:cNvPr id="56" name="Graphique 64" descr="E-mail">
              <a:extLst>
                <a:ext uri="{FF2B5EF4-FFF2-40B4-BE49-F238E27FC236}">
                  <a16:creationId xmlns:a16="http://schemas.microsoft.com/office/drawing/2014/main" id="{0E058BED-B113-40FD-80E3-8140D0375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811988" y="2421093"/>
              <a:ext cx="477526" cy="504000"/>
            </a:xfrm>
            <a:prstGeom prst="rect">
              <a:avLst/>
            </a:prstGeom>
          </p:spPr>
        </p:pic>
      </p:grpSp>
      <p:sp>
        <p:nvSpPr>
          <p:cNvPr id="58" name="Titre 9">
            <a:extLst>
              <a:ext uri="{FF2B5EF4-FFF2-40B4-BE49-F238E27FC236}">
                <a16:creationId xmlns:a16="http://schemas.microsoft.com/office/drawing/2014/main" id="{A47B798A-5187-4766-B3A7-9E876AF3B60B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400" b="1" kern="0"/>
              <a:t>Macro-représentation des parcours conseiller et client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E2E8454-1BD0-4752-A11D-5C582F3A6FF0}"/>
              </a:ext>
            </a:extLst>
          </p:cNvPr>
          <p:cNvSpPr txBox="1"/>
          <p:nvPr/>
        </p:nvSpPr>
        <p:spPr>
          <a:xfrm>
            <a:off x="1179308" y="5718532"/>
            <a:ext cx="4085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>
                <a:solidFill>
                  <a:schemeClr val="tx1">
                    <a:lumMod val="50000"/>
                    <a:lumOff val="50000"/>
                  </a:schemeClr>
                </a:solidFill>
              </a:rPr>
              <a:t>Pas de dossier à monter en gestion en </a:t>
            </a:r>
            <a:r>
              <a:rPr lang="fr-FR" sz="110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selfcare</a:t>
            </a:r>
            <a:r>
              <a:rPr lang="fr-FR" sz="1100" i="1">
                <a:solidFill>
                  <a:schemeClr val="tx1">
                    <a:lumMod val="50000"/>
                    <a:lumOff val="50000"/>
                  </a:schemeClr>
                </a:solidFill>
              </a:rPr>
              <a:t> par le client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A3938D-9F84-474F-BA16-B9E33ECABC65}"/>
              </a:ext>
            </a:extLst>
          </p:cNvPr>
          <p:cNvSpPr txBox="1"/>
          <p:nvPr/>
        </p:nvSpPr>
        <p:spPr>
          <a:xfrm>
            <a:off x="6938788" y="5633894"/>
            <a:ext cx="40856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Information du conseiller aux principales étapes de la souscription via MonExpert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9B07F4-C175-42A6-9D42-24ED54D32F81}"/>
              </a:ext>
            </a:extLst>
          </p:cNvPr>
          <p:cNvSpPr txBox="1"/>
          <p:nvPr/>
        </p:nvSpPr>
        <p:spPr>
          <a:xfrm>
            <a:off x="612153" y="1267680"/>
            <a:ext cx="5219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/>
                </a:solidFill>
              </a:rPr>
              <a:t>PARCOURS DU CONSEILLER/CAE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3E01B6A-AA27-4BEE-98EB-EF3ECF8EF081}"/>
              </a:ext>
            </a:extLst>
          </p:cNvPr>
          <p:cNvSpPr txBox="1"/>
          <p:nvPr/>
        </p:nvSpPr>
        <p:spPr>
          <a:xfrm>
            <a:off x="7235634" y="1267680"/>
            <a:ext cx="34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>
                <a:solidFill>
                  <a:schemeClr val="accent1"/>
                </a:solidFill>
              </a:rPr>
              <a:t>PARCOURS DU CLIENT</a:t>
            </a:r>
          </a:p>
        </p:txBody>
      </p:sp>
      <p:sp>
        <p:nvSpPr>
          <p:cNvPr id="76" name="ZoneTexte 115">
            <a:extLst>
              <a:ext uri="{FF2B5EF4-FFF2-40B4-BE49-F238E27FC236}">
                <a16:creationId xmlns:a16="http://schemas.microsoft.com/office/drawing/2014/main" id="{8089D78E-6255-40AD-9872-B68DB5C88494}"/>
              </a:ext>
            </a:extLst>
          </p:cNvPr>
          <p:cNvSpPr txBox="1"/>
          <p:nvPr/>
        </p:nvSpPr>
        <p:spPr>
          <a:xfrm>
            <a:off x="1072092" y="2493426"/>
            <a:ext cx="1545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Conseiller/CAE CE</a:t>
            </a:r>
          </a:p>
        </p:txBody>
      </p:sp>
      <p:sp>
        <p:nvSpPr>
          <p:cNvPr id="54" name="ZoneTexte 14">
            <a:extLst>
              <a:ext uri="{FF2B5EF4-FFF2-40B4-BE49-F238E27FC236}">
                <a16:creationId xmlns:a16="http://schemas.microsoft.com/office/drawing/2014/main" id="{082B00BA-BFEE-4DC1-B0B6-86FB639F6BAA}"/>
              </a:ext>
            </a:extLst>
          </p:cNvPr>
          <p:cNvSpPr txBox="1"/>
          <p:nvPr/>
        </p:nvSpPr>
        <p:spPr>
          <a:xfrm>
            <a:off x="4086742" y="4791460"/>
            <a:ext cx="1548000" cy="553998"/>
          </a:xfrm>
          <a:prstGeom prst="rect">
            <a:avLst/>
          </a:prstGeom>
          <a:solidFill>
            <a:srgbClr val="F2F2F2"/>
          </a:solidFill>
        </p:spPr>
        <p:txBody>
          <a:bodyPr wrap="square" lIns="0" rIns="0" rtlCol="0" anchor="t">
            <a:spAutoFit/>
          </a:bodyPr>
          <a:lstStyle/>
          <a:p>
            <a:pPr algn="ctr">
              <a:defRPr/>
            </a:pPr>
            <a:r>
              <a:rPr lang="fr-FR" sz="1000" dirty="0"/>
              <a:t>Appel et si client OK : envoi du mail d’enrôlement FF via MonExpert</a:t>
            </a:r>
            <a:endParaRPr lang="fr-FR" sz="28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BBCD326-B73C-40DD-9DE6-0C9C67050C89}"/>
              </a:ext>
            </a:extLst>
          </p:cNvPr>
          <p:cNvGrpSpPr/>
          <p:nvPr/>
        </p:nvGrpSpPr>
        <p:grpSpPr>
          <a:xfrm>
            <a:off x="4392742" y="4343229"/>
            <a:ext cx="936000" cy="432000"/>
            <a:chOff x="4273823" y="4238755"/>
            <a:chExt cx="1015691" cy="504000"/>
          </a:xfrm>
        </p:grpSpPr>
        <p:pic>
          <p:nvPicPr>
            <p:cNvPr id="53" name="Graphique 13" descr="Combiné">
              <a:extLst>
                <a:ext uri="{FF2B5EF4-FFF2-40B4-BE49-F238E27FC236}">
                  <a16:creationId xmlns:a16="http://schemas.microsoft.com/office/drawing/2014/main" id="{FF45C929-2770-49E2-A4AE-0F2F2442A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73823" y="4238755"/>
              <a:ext cx="479929" cy="504000"/>
            </a:xfrm>
            <a:prstGeom prst="rect">
              <a:avLst/>
            </a:prstGeom>
          </p:spPr>
        </p:pic>
        <p:pic>
          <p:nvPicPr>
            <p:cNvPr id="82" name="Graphique 64" descr="E-mail">
              <a:extLst>
                <a:ext uri="{FF2B5EF4-FFF2-40B4-BE49-F238E27FC236}">
                  <a16:creationId xmlns:a16="http://schemas.microsoft.com/office/drawing/2014/main" id="{67105691-F400-4E54-BC7C-4716C9AF8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811988" y="4238755"/>
              <a:ext cx="477526" cy="504000"/>
            </a:xfrm>
            <a:prstGeom prst="rect">
              <a:avLst/>
            </a:prstGeom>
          </p:spPr>
        </p:pic>
      </p:grpSp>
      <p:sp>
        <p:nvSpPr>
          <p:cNvPr id="93" name="ZoneTexte 1">
            <a:extLst>
              <a:ext uri="{FF2B5EF4-FFF2-40B4-BE49-F238E27FC236}">
                <a16:creationId xmlns:a16="http://schemas.microsoft.com/office/drawing/2014/main" id="{855C9518-4FA2-4607-BBC1-C3E40620594C}"/>
              </a:ext>
            </a:extLst>
          </p:cNvPr>
          <p:cNvSpPr txBox="1"/>
          <p:nvPr/>
        </p:nvSpPr>
        <p:spPr>
          <a:xfrm>
            <a:off x="2896019" y="5049425"/>
            <a:ext cx="126050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fr-FR" sz="800" i="1"/>
              <a:t>Si détection du besoin en revue de portefeuille</a:t>
            </a:r>
            <a:endParaRPr lang="fr-FR" sz="2000" i="1"/>
          </a:p>
        </p:txBody>
      </p:sp>
      <p:sp>
        <p:nvSpPr>
          <p:cNvPr id="48" name="TextBox 58">
            <a:extLst>
              <a:ext uri="{FF2B5EF4-FFF2-40B4-BE49-F238E27FC236}">
                <a16:creationId xmlns:a16="http://schemas.microsoft.com/office/drawing/2014/main" id="{DBBDEE9A-74A4-4CFE-BF08-85BCE48AF905}"/>
              </a:ext>
            </a:extLst>
          </p:cNvPr>
          <p:cNvSpPr txBox="1"/>
          <p:nvPr/>
        </p:nvSpPr>
        <p:spPr>
          <a:xfrm>
            <a:off x="830094" y="6498076"/>
            <a:ext cx="7529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** Dossier Règlementaire Client (ex KYC).</a:t>
            </a:r>
            <a:endParaRPr lang="fr-FR" sz="800" dirty="0"/>
          </a:p>
          <a:p>
            <a:r>
              <a:rPr lang="fr-FR" sz="800" dirty="0"/>
              <a:t>**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CGF : Conditions Générales de Financement.</a:t>
            </a:r>
          </a:p>
        </p:txBody>
      </p:sp>
    </p:spTree>
    <p:extLst>
      <p:ext uri="{BB962C8B-B14F-4D97-AF65-F5344CB8AC3E}">
        <p14:creationId xmlns:p14="http://schemas.microsoft.com/office/powerpoint/2010/main" val="3777048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9">
            <a:extLst>
              <a:ext uri="{FF2B5EF4-FFF2-40B4-BE49-F238E27FC236}">
                <a16:creationId xmlns:a16="http://schemas.microsoft.com/office/drawing/2014/main" id="{A47B798A-5187-4766-B3A7-9E876AF3B60B}"/>
              </a:ext>
            </a:extLst>
          </p:cNvPr>
          <p:cNvSpPr txBox="1">
            <a:spLocks/>
          </p:cNvSpPr>
          <p:nvPr/>
        </p:nvSpPr>
        <p:spPr>
          <a:xfrm>
            <a:off x="778932" y="2114127"/>
            <a:ext cx="5317065" cy="262974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3600" b="1" kern="0" dirty="0">
                <a:solidFill>
                  <a:srgbClr val="000000"/>
                </a:solidFill>
              </a:rPr>
              <a:t>Le parcours Conseiller/CAE</a:t>
            </a:r>
          </a:p>
          <a:p>
            <a:endParaRPr lang="fr-FR" sz="3600" b="1" kern="0" dirty="0">
              <a:solidFill>
                <a:srgbClr val="000000"/>
              </a:solidFill>
            </a:endParaRPr>
          </a:p>
          <a:p>
            <a:pPr marL="630238" indent="-438150">
              <a:spcBef>
                <a:spcPts val="1800"/>
              </a:spcBef>
              <a:buBlip>
                <a:blip r:embed="rId2"/>
              </a:buBlip>
            </a:pPr>
            <a:r>
              <a:rPr lang="fr-FR" kern="0" dirty="0">
                <a:solidFill>
                  <a:srgbClr val="000000"/>
                </a:solidFill>
              </a:rPr>
              <a:t>Les différentes étapes</a:t>
            </a:r>
          </a:p>
          <a:p>
            <a:pPr marL="630238" indent="-438150">
              <a:spcBef>
                <a:spcPts val="1800"/>
              </a:spcBef>
              <a:buBlip>
                <a:blip r:embed="rId2"/>
              </a:buBlip>
            </a:pPr>
            <a:r>
              <a:rPr lang="fr-FR" kern="0" dirty="0">
                <a:solidFill>
                  <a:srgbClr val="000000"/>
                </a:solidFill>
              </a:rPr>
              <a:t>La vision </a:t>
            </a:r>
            <a:r>
              <a:rPr lang="fr-FR" kern="0" dirty="0" err="1">
                <a:solidFill>
                  <a:srgbClr val="000000"/>
                </a:solidFill>
              </a:rPr>
              <a:t>MonExpert</a:t>
            </a:r>
            <a:endParaRPr lang="fr-FR" sz="2400" kern="0" dirty="0"/>
          </a:p>
        </p:txBody>
      </p:sp>
      <p:pic>
        <p:nvPicPr>
          <p:cNvPr id="5" name="Picture 4" descr="A person standing in front of a mountain&#10;&#10;Description automatically generated">
            <a:extLst>
              <a:ext uri="{FF2B5EF4-FFF2-40B4-BE49-F238E27FC236}">
                <a16:creationId xmlns:a16="http://schemas.microsoft.com/office/drawing/2014/main" id="{27812688-AAC6-44EF-8A1D-3E864F3416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2" r="25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66808E-4570-4095-886D-2A415DB515DE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9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06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1">
            <a:extLst>
              <a:ext uri="{FF2B5EF4-FFF2-40B4-BE49-F238E27FC236}">
                <a16:creationId xmlns:a16="http://schemas.microsoft.com/office/drawing/2014/main" id="{A81EDE0D-4B23-4E1C-88C3-61180FEFEED9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75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400" b="1" kern="0">
                <a:solidFill>
                  <a:srgbClr val="000000"/>
                </a:solidFill>
              </a:rPr>
              <a:t>Le parcours conseiller est centré sur la prescription de l’offre et le suivi de l’activité FlashFactures du client</a:t>
            </a:r>
            <a:endParaRPr lang="fr-FR" sz="1800" b="1" kern="0">
              <a:solidFill>
                <a:srgbClr val="000000"/>
              </a:solidFill>
            </a:endParaRP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7A295CC0-AD35-41BD-8962-8B2C4BAA9FF8}"/>
              </a:ext>
            </a:extLst>
          </p:cNvPr>
          <p:cNvSpPr/>
          <p:nvPr/>
        </p:nvSpPr>
        <p:spPr>
          <a:xfrm>
            <a:off x="876000" y="1251628"/>
            <a:ext cx="284400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Découverte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6AEFAEBB-3593-4AEB-A331-C072CFA09463}"/>
              </a:ext>
            </a:extLst>
          </p:cNvPr>
          <p:cNvSpPr/>
          <p:nvPr/>
        </p:nvSpPr>
        <p:spPr>
          <a:xfrm>
            <a:off x="3673098" y="1251628"/>
            <a:ext cx="764481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Souscription</a:t>
            </a: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E04C4B8C-D4EC-4281-9857-7E393C2CD440}"/>
              </a:ext>
            </a:extLst>
          </p:cNvPr>
          <p:cNvSpPr/>
          <p:nvPr/>
        </p:nvSpPr>
        <p:spPr>
          <a:xfrm flipH="1">
            <a:off x="877908" y="3129580"/>
            <a:ext cx="1044000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Utilisation du service</a:t>
            </a:r>
          </a:p>
        </p:txBody>
      </p:sp>
      <p:sp>
        <p:nvSpPr>
          <p:cNvPr id="42" name="Chevron 80">
            <a:extLst>
              <a:ext uri="{FF2B5EF4-FFF2-40B4-BE49-F238E27FC236}">
                <a16:creationId xmlns:a16="http://schemas.microsoft.com/office/drawing/2014/main" id="{50A6D7B6-2078-47A7-A82F-638D9EF21B1C}"/>
              </a:ext>
            </a:extLst>
          </p:cNvPr>
          <p:cNvSpPr/>
          <p:nvPr/>
        </p:nvSpPr>
        <p:spPr bwMode="auto">
          <a:xfrm>
            <a:off x="908200" y="1619139"/>
            <a:ext cx="2808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Identification du lead</a:t>
            </a:r>
          </a:p>
        </p:txBody>
      </p:sp>
      <p:sp>
        <p:nvSpPr>
          <p:cNvPr id="43" name="Chevron 80">
            <a:extLst>
              <a:ext uri="{FF2B5EF4-FFF2-40B4-BE49-F238E27FC236}">
                <a16:creationId xmlns:a16="http://schemas.microsoft.com/office/drawing/2014/main" id="{F00A29C7-1538-427F-8387-FEB2F0F66D8F}"/>
              </a:ext>
            </a:extLst>
          </p:cNvPr>
          <p:cNvSpPr/>
          <p:nvPr/>
        </p:nvSpPr>
        <p:spPr bwMode="auto">
          <a:xfrm>
            <a:off x="3684578" y="1619139"/>
            <a:ext cx="2556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Inscription</a:t>
            </a:r>
          </a:p>
        </p:txBody>
      </p:sp>
      <p:sp>
        <p:nvSpPr>
          <p:cNvPr id="44" name="Chevron 80">
            <a:extLst>
              <a:ext uri="{FF2B5EF4-FFF2-40B4-BE49-F238E27FC236}">
                <a16:creationId xmlns:a16="http://schemas.microsoft.com/office/drawing/2014/main" id="{0AAD15B0-157B-425B-9513-EF071365EA1F}"/>
              </a:ext>
            </a:extLst>
          </p:cNvPr>
          <p:cNvSpPr/>
          <p:nvPr/>
        </p:nvSpPr>
        <p:spPr bwMode="auto">
          <a:xfrm>
            <a:off x="6208956" y="1619139"/>
            <a:ext cx="2556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DRC</a:t>
            </a:r>
          </a:p>
        </p:txBody>
      </p:sp>
      <p:sp>
        <p:nvSpPr>
          <p:cNvPr id="45" name="Chevron 80">
            <a:extLst>
              <a:ext uri="{FF2B5EF4-FFF2-40B4-BE49-F238E27FC236}">
                <a16:creationId xmlns:a16="http://schemas.microsoft.com/office/drawing/2014/main" id="{413F6EAE-DE6F-408D-9B4A-297909250F85}"/>
              </a:ext>
            </a:extLst>
          </p:cNvPr>
          <p:cNvSpPr/>
          <p:nvPr/>
        </p:nvSpPr>
        <p:spPr bwMode="auto">
          <a:xfrm>
            <a:off x="8733333" y="1619139"/>
            <a:ext cx="2556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Contractualisation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EBDDB3-DB9C-46F3-A445-911DB6424375}"/>
              </a:ext>
            </a:extLst>
          </p:cNvPr>
          <p:cNvSpPr txBox="1"/>
          <p:nvPr/>
        </p:nvSpPr>
        <p:spPr>
          <a:xfrm>
            <a:off x="908200" y="1873040"/>
            <a:ext cx="280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rgbClr val="000000"/>
                </a:solidFill>
              </a:rPr>
              <a:t>Identification d’un besoin client et test de son éligibilité dans MonExpert</a:t>
            </a:r>
          </a:p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rgbClr val="000000"/>
                </a:solidFill>
              </a:rPr>
              <a:t>Présentation du Service FlashFactures au client</a:t>
            </a:r>
          </a:p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Réception (en copie) des mails d’enrôlement et de relance client (mails de relance en cours de développement)</a:t>
            </a:r>
          </a:p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Suivi de l’enrôlement client via les statuts MonExpert</a:t>
            </a:r>
          </a:p>
        </p:txBody>
      </p:sp>
      <p:sp>
        <p:nvSpPr>
          <p:cNvPr id="47" name="Chevron 80">
            <a:extLst>
              <a:ext uri="{FF2B5EF4-FFF2-40B4-BE49-F238E27FC236}">
                <a16:creationId xmlns:a16="http://schemas.microsoft.com/office/drawing/2014/main" id="{5E721964-013E-400E-8694-9AC7C2599B26}"/>
              </a:ext>
            </a:extLst>
          </p:cNvPr>
          <p:cNvSpPr/>
          <p:nvPr/>
        </p:nvSpPr>
        <p:spPr bwMode="auto">
          <a:xfrm flipH="1">
            <a:off x="8689908" y="3509151"/>
            <a:ext cx="2628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Cession de facture</a:t>
            </a:r>
          </a:p>
        </p:txBody>
      </p:sp>
      <p:sp>
        <p:nvSpPr>
          <p:cNvPr id="48" name="Chevron 80">
            <a:extLst>
              <a:ext uri="{FF2B5EF4-FFF2-40B4-BE49-F238E27FC236}">
                <a16:creationId xmlns:a16="http://schemas.microsoft.com/office/drawing/2014/main" id="{140AC050-8810-4343-B231-E4866776FCD9}"/>
              </a:ext>
            </a:extLst>
          </p:cNvPr>
          <p:cNvSpPr/>
          <p:nvPr/>
        </p:nvSpPr>
        <p:spPr bwMode="auto">
          <a:xfrm flipH="1">
            <a:off x="6098056" y="3509151"/>
            <a:ext cx="2628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Comptabilisation &amp; décaissement</a:t>
            </a:r>
          </a:p>
        </p:txBody>
      </p:sp>
      <p:sp>
        <p:nvSpPr>
          <p:cNvPr id="49" name="Chevron 80">
            <a:extLst>
              <a:ext uri="{FF2B5EF4-FFF2-40B4-BE49-F238E27FC236}">
                <a16:creationId xmlns:a16="http://schemas.microsoft.com/office/drawing/2014/main" id="{8B628084-214A-4A62-A238-39A28D2EB99D}"/>
              </a:ext>
            </a:extLst>
          </p:cNvPr>
          <p:cNvSpPr/>
          <p:nvPr/>
        </p:nvSpPr>
        <p:spPr bwMode="auto">
          <a:xfrm flipH="1">
            <a:off x="3501448" y="3509151"/>
            <a:ext cx="2628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Relance &amp; recouvrement</a:t>
            </a:r>
          </a:p>
        </p:txBody>
      </p:sp>
      <p:sp>
        <p:nvSpPr>
          <p:cNvPr id="50" name="Chevron 80">
            <a:extLst>
              <a:ext uri="{FF2B5EF4-FFF2-40B4-BE49-F238E27FC236}">
                <a16:creationId xmlns:a16="http://schemas.microsoft.com/office/drawing/2014/main" id="{6280DFF7-D73F-4888-B888-7FE685F1C3DF}"/>
              </a:ext>
            </a:extLst>
          </p:cNvPr>
          <p:cNvSpPr/>
          <p:nvPr/>
        </p:nvSpPr>
        <p:spPr bwMode="auto">
          <a:xfrm flipH="1">
            <a:off x="907218" y="3509151"/>
            <a:ext cx="2628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Règlement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7904231-2BBF-4D99-951A-EE30ACEDD35D}"/>
              </a:ext>
            </a:extLst>
          </p:cNvPr>
          <p:cNvSpPr txBox="1"/>
          <p:nvPr/>
        </p:nvSpPr>
        <p:spPr>
          <a:xfrm>
            <a:off x="6129448" y="3779687"/>
            <a:ext cx="2628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via les statuts MonExpert suite au financement de la première facture d’un client</a:t>
            </a: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1DBE6CBA-BA14-4791-846A-472D1424B903}"/>
              </a:ext>
            </a:extLst>
          </p:cNvPr>
          <p:cNvSpPr/>
          <p:nvPr/>
        </p:nvSpPr>
        <p:spPr>
          <a:xfrm>
            <a:off x="876000" y="4941260"/>
            <a:ext cx="1044000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Vie du client</a:t>
            </a:r>
          </a:p>
        </p:txBody>
      </p:sp>
      <p:sp>
        <p:nvSpPr>
          <p:cNvPr id="53" name="Chevron 80">
            <a:extLst>
              <a:ext uri="{FF2B5EF4-FFF2-40B4-BE49-F238E27FC236}">
                <a16:creationId xmlns:a16="http://schemas.microsoft.com/office/drawing/2014/main" id="{52789AB8-9A28-489E-B642-3CF5D9C321B7}"/>
              </a:ext>
            </a:extLst>
          </p:cNvPr>
          <p:cNvSpPr/>
          <p:nvPr/>
        </p:nvSpPr>
        <p:spPr bwMode="auto">
          <a:xfrm>
            <a:off x="908200" y="5321741"/>
            <a:ext cx="3492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Gestion des opérations</a:t>
            </a:r>
          </a:p>
        </p:txBody>
      </p:sp>
      <p:sp>
        <p:nvSpPr>
          <p:cNvPr id="54" name="Chevron 80">
            <a:extLst>
              <a:ext uri="{FF2B5EF4-FFF2-40B4-BE49-F238E27FC236}">
                <a16:creationId xmlns:a16="http://schemas.microsoft.com/office/drawing/2014/main" id="{FAB9853E-ECC6-4355-972A-F957EDCF9A40}"/>
              </a:ext>
            </a:extLst>
          </p:cNvPr>
          <p:cNvSpPr/>
          <p:nvPr/>
        </p:nvSpPr>
        <p:spPr bwMode="auto">
          <a:xfrm>
            <a:off x="4352766" y="5321741"/>
            <a:ext cx="3492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Service client</a:t>
            </a:r>
          </a:p>
        </p:txBody>
      </p:sp>
      <p:sp>
        <p:nvSpPr>
          <p:cNvPr id="55" name="Chevron 80">
            <a:extLst>
              <a:ext uri="{FF2B5EF4-FFF2-40B4-BE49-F238E27FC236}">
                <a16:creationId xmlns:a16="http://schemas.microsoft.com/office/drawing/2014/main" id="{1A35D51A-7153-45A0-8263-EA6C1776B4EF}"/>
              </a:ext>
            </a:extLst>
          </p:cNvPr>
          <p:cNvSpPr/>
          <p:nvPr/>
        </p:nvSpPr>
        <p:spPr bwMode="auto">
          <a:xfrm>
            <a:off x="7797333" y="5321741"/>
            <a:ext cx="3492000" cy="216000"/>
          </a:xfrm>
          <a:prstGeom prst="chevron">
            <a:avLst>
              <a:gd name="adj" fmla="val 47251"/>
            </a:avLst>
          </a:prstGeom>
          <a:solidFill>
            <a:srgbClr val="EDE3EB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Clôture du compte</a:t>
            </a:r>
          </a:p>
        </p:txBody>
      </p:sp>
      <p:sp>
        <p:nvSpPr>
          <p:cNvPr id="56" name="Arrow: Chevron 55">
            <a:extLst>
              <a:ext uri="{FF2B5EF4-FFF2-40B4-BE49-F238E27FC236}">
                <a16:creationId xmlns:a16="http://schemas.microsoft.com/office/drawing/2014/main" id="{91DB069E-E02B-44AB-A535-6A225786D799}"/>
              </a:ext>
            </a:extLst>
          </p:cNvPr>
          <p:cNvSpPr/>
          <p:nvPr/>
        </p:nvSpPr>
        <p:spPr>
          <a:xfrm rot="5400000">
            <a:off x="10518165" y="2187628"/>
            <a:ext cx="212400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7" name="Arrow: Chevron 56">
            <a:extLst>
              <a:ext uri="{FF2B5EF4-FFF2-40B4-BE49-F238E27FC236}">
                <a16:creationId xmlns:a16="http://schemas.microsoft.com/office/drawing/2014/main" id="{571FCF49-A938-4855-9247-603B67DAA08D}"/>
              </a:ext>
            </a:extLst>
          </p:cNvPr>
          <p:cNvSpPr/>
          <p:nvPr/>
        </p:nvSpPr>
        <p:spPr>
          <a:xfrm rot="5400000">
            <a:off x="-492729" y="4065580"/>
            <a:ext cx="2124000" cy="252000"/>
          </a:xfrm>
          <a:prstGeom prst="chevron">
            <a:avLst/>
          </a:prstGeom>
          <a:solidFill>
            <a:srgbClr val="863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8ACADA6-5F4C-4E43-9200-FDD73A71D432}"/>
              </a:ext>
            </a:extLst>
          </p:cNvPr>
          <p:cNvSpPr txBox="1"/>
          <p:nvPr/>
        </p:nvSpPr>
        <p:spPr>
          <a:xfrm>
            <a:off x="4352766" y="5625203"/>
            <a:ext cx="34445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rgbClr val="000000"/>
                </a:solidFill>
              </a:rPr>
              <a:t>Contact Support FlashFactures</a:t>
            </a:r>
            <a:endParaRPr lang="fr-FR" sz="500">
              <a:solidFill>
                <a:srgbClr val="00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89614D9-9BB4-43B3-93C5-4576362E1133}"/>
              </a:ext>
            </a:extLst>
          </p:cNvPr>
          <p:cNvSpPr txBox="1"/>
          <p:nvPr/>
        </p:nvSpPr>
        <p:spPr>
          <a:xfrm>
            <a:off x="1168500" y="6295527"/>
            <a:ext cx="7529208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fr-FR" sz="800" u="sng"/>
              <a:t>Légende</a:t>
            </a:r>
          </a:p>
          <a:p>
            <a:r>
              <a:rPr lang="fr-FR" sz="800"/>
              <a:t>Action du conseiller</a:t>
            </a:r>
          </a:p>
          <a:p>
            <a:r>
              <a:rPr lang="fr-FR" sz="800">
                <a:solidFill>
                  <a:schemeClr val="bg2">
                    <a:lumMod val="75000"/>
                  </a:schemeClr>
                </a:solidFill>
              </a:rPr>
              <a:t>Information du conseiller via mail (ou copie mail), appel, courrier ou via les statuts MonExpert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D9AA04C-1590-4B8C-864F-83A06FEE85AA}"/>
              </a:ext>
            </a:extLst>
          </p:cNvPr>
          <p:cNvSpPr txBox="1"/>
          <p:nvPr/>
        </p:nvSpPr>
        <p:spPr>
          <a:xfrm>
            <a:off x="3684578" y="1873040"/>
            <a:ext cx="2556000" cy="78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0170" indent="-90170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via les statuts </a:t>
            </a:r>
            <a:r>
              <a:rPr lang="fr-FR" sz="900" err="1">
                <a:solidFill>
                  <a:schemeClr val="bg2">
                    <a:lumMod val="75000"/>
                  </a:schemeClr>
                </a:solidFill>
              </a:rPr>
              <a:t>MonExpert</a:t>
            </a: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 en cas de non-éligibilité du client suite au test lors de la 1</a:t>
            </a:r>
            <a:r>
              <a:rPr lang="fr-FR" sz="900" baseline="30000">
                <a:solidFill>
                  <a:schemeClr val="bg2">
                    <a:lumMod val="75000"/>
                  </a:schemeClr>
                </a:solidFill>
              </a:rPr>
              <a:t>ère</a:t>
            </a: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 connexion</a:t>
            </a:r>
            <a:endParaRPr lang="fr-FR">
              <a:solidFill>
                <a:schemeClr val="bg2">
                  <a:lumMod val="75000"/>
                </a:schemeClr>
              </a:solidFill>
            </a:endParaRPr>
          </a:p>
          <a:p>
            <a:pPr marL="90170" indent="-90170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en cas d’initiation d’un process de réorientation</a:t>
            </a:r>
            <a:endParaRPr lang="fr-FR" sz="900">
              <a:solidFill>
                <a:schemeClr val="bg2">
                  <a:lumMod val="75000"/>
                </a:schemeClr>
              </a:solidFill>
              <a:cs typeface="Arial" panose="020B060402020202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E0D1CBE-BD59-4BAD-A837-6A62A12E0382}"/>
              </a:ext>
            </a:extLst>
          </p:cNvPr>
          <p:cNvSpPr txBox="1"/>
          <p:nvPr/>
        </p:nvSpPr>
        <p:spPr>
          <a:xfrm>
            <a:off x="8733333" y="1873040"/>
            <a:ext cx="255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en cas de refus du dossier d'inscription client (mail et statuts MonExpert)</a:t>
            </a:r>
          </a:p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via les statuts MonExpert de la signature des CGF par le client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87E85D-BC96-418A-AAEE-B0C76F9449AB}"/>
              </a:ext>
            </a:extLst>
          </p:cNvPr>
          <p:cNvSpPr txBox="1"/>
          <p:nvPr/>
        </p:nvSpPr>
        <p:spPr>
          <a:xfrm>
            <a:off x="8733333" y="3779687"/>
            <a:ext cx="2556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fr-FR" sz="900">
                <a:solidFill>
                  <a:schemeClr val="bg2">
                    <a:lumMod val="75000"/>
                  </a:schemeClr>
                </a:solidFill>
              </a:rPr>
              <a:t>Information du conseiller en cas d’initiation d’un process de réorientation du client suite à un refus de facture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1731EA5-64C3-4CCF-966C-D27E9E82CFD8}"/>
              </a:ext>
            </a:extLst>
          </p:cNvPr>
          <p:cNvSpPr txBox="1"/>
          <p:nvPr/>
        </p:nvSpPr>
        <p:spPr>
          <a:xfrm>
            <a:off x="7839236" y="5625203"/>
            <a:ext cx="344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90488" indent="-90488" defTabSz="742950">
              <a:buClr>
                <a:srgbClr val="B34A8C">
                  <a:lumMod val="75000"/>
                </a:srgbClr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sz="900"/>
              <a:t>Information du conseiller en cas de résiliation du compte FlashFactures d’un client (appel + courrier + statut MonExpert)</a:t>
            </a:r>
          </a:p>
        </p:txBody>
      </p:sp>
    </p:spTree>
    <p:extLst>
      <p:ext uri="{BB962C8B-B14F-4D97-AF65-F5344CB8AC3E}">
        <p14:creationId xmlns:p14="http://schemas.microsoft.com/office/powerpoint/2010/main" val="610838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9">
            <a:extLst>
              <a:ext uri="{FF2B5EF4-FFF2-40B4-BE49-F238E27FC236}">
                <a16:creationId xmlns:a16="http://schemas.microsoft.com/office/drawing/2014/main" id="{A47B798A-5187-4766-B3A7-9E876AF3B60B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400" b="1" kern="0" dirty="0">
                <a:solidFill>
                  <a:srgbClr val="000000"/>
                </a:solidFill>
              </a:rPr>
              <a:t>Le parcours Conseiller sur </a:t>
            </a:r>
            <a:r>
              <a:rPr lang="fr-FR" sz="2400" b="1" kern="0" dirty="0" err="1">
                <a:solidFill>
                  <a:srgbClr val="000000"/>
                </a:solidFill>
              </a:rPr>
              <a:t>MonExpert</a:t>
            </a:r>
            <a:endParaRPr lang="fr-FR" sz="1800" b="1" kern="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C6E4A69-C268-452B-833C-2047BBED7978}"/>
              </a:ext>
            </a:extLst>
          </p:cNvPr>
          <p:cNvGrpSpPr/>
          <p:nvPr/>
        </p:nvGrpSpPr>
        <p:grpSpPr>
          <a:xfrm>
            <a:off x="1042219" y="836648"/>
            <a:ext cx="10107562" cy="5486435"/>
            <a:chOff x="0" y="39260"/>
            <a:chExt cx="12192000" cy="67794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1BA3C33-9354-43DE-881B-41283F00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9260"/>
              <a:ext cx="12192000" cy="677947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7B5010-9B4C-4430-A5EE-8D310BBAED58}"/>
                </a:ext>
              </a:extLst>
            </p:cNvPr>
            <p:cNvSpPr/>
            <p:nvPr/>
          </p:nvSpPr>
          <p:spPr>
            <a:xfrm>
              <a:off x="11290852" y="39260"/>
              <a:ext cx="606287" cy="477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31133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06EA0F15-D435-4988-B5F0-490F1FBF03F8}"/>
              </a:ext>
            </a:extLst>
          </p:cNvPr>
          <p:cNvGrpSpPr/>
          <p:nvPr/>
        </p:nvGrpSpPr>
        <p:grpSpPr>
          <a:xfrm>
            <a:off x="0" y="0"/>
            <a:ext cx="10349058" cy="6858000"/>
            <a:chOff x="0" y="0"/>
            <a:chExt cx="10349058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ECAD8C-D80F-4DAA-9925-89F0693B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2941" y="0"/>
              <a:ext cx="8506117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D92737-5668-4C24-BCF5-D4FEA8F0338F}"/>
                </a:ext>
              </a:extLst>
            </p:cNvPr>
            <p:cNvSpPr/>
            <p:nvPr/>
          </p:nvSpPr>
          <p:spPr>
            <a:xfrm>
              <a:off x="0" y="0"/>
              <a:ext cx="1199535" cy="12486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51167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DDFAC7-BC5A-4122-A1E4-5C3B0989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4FC5B5-CD00-4EAB-B1C7-23F4CB387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C8ACD09-09D4-4B20-81E7-96231F110EE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AB0B87-24DF-4AB9-B18C-4D3246C8514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31242FF-C170-4597-BE0A-3489958DD25B}"/>
                </a:ext>
              </a:extLst>
            </p:cNvPr>
            <p:cNvGrpSpPr/>
            <p:nvPr/>
          </p:nvGrpSpPr>
          <p:grpSpPr>
            <a:xfrm>
              <a:off x="559092" y="68828"/>
              <a:ext cx="11093479" cy="6700684"/>
              <a:chOff x="282443" y="0"/>
              <a:chExt cx="11627113" cy="6858000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FC78C37C-0E19-4C12-9878-28514FBE5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2443" y="0"/>
                <a:ext cx="11627113" cy="6858000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A77A48-0EF3-4E5D-943B-1D38CE177C2E}"/>
                  </a:ext>
                </a:extLst>
              </p:cNvPr>
              <p:cNvSpPr/>
              <p:nvPr/>
            </p:nvSpPr>
            <p:spPr>
              <a:xfrm>
                <a:off x="11100790" y="67404"/>
                <a:ext cx="502632" cy="4277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0793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3EF9D1-4927-4E7C-AA49-959FE6C9C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C26E53E-9972-4ADD-A880-D63E6DAD8AA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69633BE-1D8F-44F4-B62D-E33E8A4056DC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7655BBA-B48C-4469-9567-740D01987F7F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CA1982F-2EC5-4831-90AB-ECA061EDA210}"/>
                  </a:ext>
                </a:extLst>
              </p:cNvPr>
              <p:cNvGrpSpPr/>
              <p:nvPr/>
            </p:nvGrpSpPr>
            <p:grpSpPr>
              <a:xfrm>
                <a:off x="285431" y="0"/>
                <a:ext cx="11621137" cy="6858000"/>
                <a:chOff x="285431" y="0"/>
                <a:chExt cx="11621137" cy="6858000"/>
              </a:xfrm>
            </p:grpSpPr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48B083C0-3A3E-46B1-A5E0-1A63CBEBDB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85431" y="0"/>
                  <a:ext cx="11621137" cy="6858000"/>
                </a:xfrm>
                <a:prstGeom prst="rect">
                  <a:avLst/>
                </a:prstGeom>
              </p:spPr>
            </p:pic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F7392EA-D2CD-4E50-97B4-C279AFABC415}"/>
                    </a:ext>
                  </a:extLst>
                </p:cNvPr>
                <p:cNvSpPr/>
                <p:nvPr/>
              </p:nvSpPr>
              <p:spPr>
                <a:xfrm>
                  <a:off x="11012557" y="0"/>
                  <a:ext cx="566530" cy="536713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8BABC2-C225-4AC0-BFB2-5E3722249182}"/>
                </a:ext>
              </a:extLst>
            </p:cNvPr>
            <p:cNvSpPr/>
            <p:nvPr/>
          </p:nvSpPr>
          <p:spPr>
            <a:xfrm>
              <a:off x="2556387" y="4719484"/>
              <a:ext cx="806245" cy="127819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A77405-8536-4339-8B71-F51521AB4452}"/>
                </a:ext>
              </a:extLst>
            </p:cNvPr>
            <p:cNvSpPr/>
            <p:nvPr/>
          </p:nvSpPr>
          <p:spPr>
            <a:xfrm>
              <a:off x="2556386" y="4036803"/>
              <a:ext cx="806245" cy="127819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04722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7E956E5-5206-492F-91DD-4BDE4A0C57D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2AC15B3-7B69-4A5C-AA98-56C7FEB4F111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C19DC6F-5086-44E0-AD37-0D1CAF0406CA}"/>
                  </a:ext>
                </a:extLst>
              </p:cNvPr>
              <p:cNvGrpSpPr/>
              <p:nvPr/>
            </p:nvGrpSpPr>
            <p:grpSpPr>
              <a:xfrm>
                <a:off x="0" y="0"/>
                <a:ext cx="12192000" cy="6858000"/>
                <a:chOff x="0" y="0"/>
                <a:chExt cx="12192000" cy="6858000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2AC98A1C-B696-4F49-B47A-699DF39B2D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58C1B53A-8D1F-4CE7-841C-28482F3AE8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46755" y="0"/>
                  <a:ext cx="11698490" cy="6858000"/>
                </a:xfrm>
                <a:prstGeom prst="rect">
                  <a:avLst/>
                </a:prstGeom>
              </p:spPr>
            </p:pic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D60FB3F-45B0-49B3-89FD-B0CD78091A16}"/>
                  </a:ext>
                </a:extLst>
              </p:cNvPr>
              <p:cNvSpPr/>
              <p:nvPr/>
            </p:nvSpPr>
            <p:spPr>
              <a:xfrm>
                <a:off x="11060312" y="0"/>
                <a:ext cx="481110" cy="495138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6490F90-8F2D-4E4A-BACB-35CEFBF096AC}"/>
                </a:ext>
              </a:extLst>
            </p:cNvPr>
            <p:cNvSpPr/>
            <p:nvPr/>
          </p:nvSpPr>
          <p:spPr>
            <a:xfrm>
              <a:off x="2594113" y="4015409"/>
              <a:ext cx="308113" cy="13914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4A35D0B-0EFB-4597-9427-7E5EC570A1AD}"/>
                </a:ext>
              </a:extLst>
            </p:cNvPr>
            <p:cNvSpPr/>
            <p:nvPr/>
          </p:nvSpPr>
          <p:spPr>
            <a:xfrm flipV="1">
              <a:off x="2594113" y="4704522"/>
              <a:ext cx="831574" cy="139149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41472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25E1C-A331-4DB0-B809-328E2E61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6DA6A7-0335-4D47-A3B4-A512243AB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7E9E1DA-3CD9-45E0-AD3F-69EBB9C5FA7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1C47DE-FFF7-4DA0-BCB7-0CF23612914F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19F7AD-75ED-4775-B385-9349B2255B50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8DB7B04-1B23-4B4D-B343-898BD2CBEABA}"/>
                  </a:ext>
                </a:extLst>
              </p:cNvPr>
              <p:cNvGrpSpPr/>
              <p:nvPr/>
            </p:nvGrpSpPr>
            <p:grpSpPr>
              <a:xfrm>
                <a:off x="349179" y="0"/>
                <a:ext cx="11493641" cy="6858000"/>
                <a:chOff x="349179" y="0"/>
                <a:chExt cx="11493641" cy="6858000"/>
              </a:xfrm>
            </p:grpSpPr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5F48D15F-B6D7-41E3-9A5C-4144AF16E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49179" y="0"/>
                  <a:ext cx="11493641" cy="6858000"/>
                </a:xfrm>
                <a:prstGeom prst="rect">
                  <a:avLst/>
                </a:prstGeom>
              </p:spPr>
            </p:pic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0DF6869-D534-404C-96D5-0D86EB589C98}"/>
                    </a:ext>
                  </a:extLst>
                </p:cNvPr>
                <p:cNvSpPr/>
                <p:nvPr/>
              </p:nvSpPr>
              <p:spPr>
                <a:xfrm>
                  <a:off x="10991487" y="0"/>
                  <a:ext cx="481110" cy="495138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2A767F-5696-4D4D-B0A0-963A322BD82B}"/>
                </a:ext>
              </a:extLst>
            </p:cNvPr>
            <p:cNvSpPr/>
            <p:nvPr/>
          </p:nvSpPr>
          <p:spPr>
            <a:xfrm>
              <a:off x="2606081" y="4036803"/>
              <a:ext cx="806245" cy="127819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95D3780-9DE5-446C-A663-8343090955CA}"/>
                </a:ext>
              </a:extLst>
            </p:cNvPr>
            <p:cNvSpPr/>
            <p:nvPr/>
          </p:nvSpPr>
          <p:spPr>
            <a:xfrm flipV="1">
              <a:off x="2594113" y="4704522"/>
              <a:ext cx="831574" cy="139149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06148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FDFE69-7B65-4DC2-A973-381655C0C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815B4A-987B-4DA3-BEB2-F74557D53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A9D114F-7D9D-4F83-BA96-247B1A44E72E}"/>
              </a:ext>
            </a:extLst>
          </p:cNvPr>
          <p:cNvGrpSpPr/>
          <p:nvPr/>
        </p:nvGrpSpPr>
        <p:grpSpPr>
          <a:xfrm>
            <a:off x="0" y="22412"/>
            <a:ext cx="12192000" cy="6813176"/>
            <a:chOff x="0" y="22412"/>
            <a:chExt cx="12192000" cy="681317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04E5636-9D08-463C-984E-17DA8942E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2412"/>
              <a:ext cx="12192000" cy="681317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C4A1A5-C363-4E81-B5BB-753B9E73BAA2}"/>
                </a:ext>
              </a:extLst>
            </p:cNvPr>
            <p:cNvSpPr/>
            <p:nvPr/>
          </p:nvSpPr>
          <p:spPr>
            <a:xfrm>
              <a:off x="2163097" y="4021394"/>
              <a:ext cx="530942" cy="108154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510BFF-E192-4B45-882F-CD30DBEBEB61}"/>
                </a:ext>
              </a:extLst>
            </p:cNvPr>
            <p:cNvSpPr/>
            <p:nvPr/>
          </p:nvSpPr>
          <p:spPr>
            <a:xfrm>
              <a:off x="2163097" y="3376530"/>
              <a:ext cx="530942" cy="172138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AA0BFB-5269-4996-A492-935B0523CB0D}"/>
                </a:ext>
              </a:extLst>
            </p:cNvPr>
            <p:cNvSpPr/>
            <p:nvPr/>
          </p:nvSpPr>
          <p:spPr>
            <a:xfrm>
              <a:off x="2109020" y="5138051"/>
              <a:ext cx="850490" cy="108154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53AA35-1980-4882-9CFA-2A1FF6573C99}"/>
              </a:ext>
            </a:extLst>
          </p:cNvPr>
          <p:cNvGrpSpPr/>
          <p:nvPr/>
        </p:nvGrpSpPr>
        <p:grpSpPr>
          <a:xfrm>
            <a:off x="9268513" y="647823"/>
            <a:ext cx="2520259" cy="719835"/>
            <a:chOff x="3208278" y="5596305"/>
            <a:chExt cx="2520261" cy="7198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C080E8B-2909-40F5-A269-07CB4CE731B7}"/>
                </a:ext>
              </a:extLst>
            </p:cNvPr>
            <p:cNvSpPr/>
            <p:nvPr/>
          </p:nvSpPr>
          <p:spPr>
            <a:xfrm>
              <a:off x="3208278" y="5596305"/>
              <a:ext cx="2490778" cy="719835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6D81AE1-A32A-4971-AFD8-8B7D0EBADEE5}"/>
                </a:ext>
              </a:extLst>
            </p:cNvPr>
            <p:cNvGrpSpPr/>
            <p:nvPr/>
          </p:nvGrpSpPr>
          <p:grpSpPr>
            <a:xfrm>
              <a:off x="3278034" y="5608254"/>
              <a:ext cx="2450505" cy="707886"/>
              <a:chOff x="673529" y="4498674"/>
              <a:chExt cx="2095756" cy="605408"/>
            </a:xfrm>
          </p:grpSpPr>
          <p:graphicFrame>
            <p:nvGraphicFramePr>
              <p:cNvPr id="12" name="Objet 11">
                <a:extLst>
                  <a:ext uri="{FF2B5EF4-FFF2-40B4-BE49-F238E27FC236}">
                    <a16:creationId xmlns:a16="http://schemas.microsoft.com/office/drawing/2014/main" id="{07842A34-74C3-4739-9407-680DC8F0FA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6754932"/>
                  </p:ext>
                </p:extLst>
              </p:nvPr>
            </p:nvGraphicFramePr>
            <p:xfrm>
              <a:off x="673529" y="4649180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3" name="Image" r:id="rId4" imgW="6450480" imgH="6907680" progId="Photoshop.Image.18">
                      <p:embed/>
                    </p:oleObj>
                  </mc:Choice>
                  <mc:Fallback>
                    <p:oleObj name="Image" r:id="rId4" imgW="6450480" imgH="6907680" progId="Photoshop.Image.18">
                      <p:embed/>
                      <p:pic>
                        <p:nvPicPr>
                          <p:cNvPr id="12" name="Objet 11">
                            <a:extLst>
                              <a:ext uri="{FF2B5EF4-FFF2-40B4-BE49-F238E27FC236}">
                                <a16:creationId xmlns:a16="http://schemas.microsoft.com/office/drawing/2014/main" id="{DAC1F45C-F078-4D39-AFDC-4C735563996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673529" y="4649180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3FD1532-91B3-4FC3-B5B8-617A2ABEE195}"/>
                  </a:ext>
                </a:extLst>
              </p:cNvPr>
              <p:cNvSpPr/>
              <p:nvPr/>
            </p:nvSpPr>
            <p:spPr>
              <a:xfrm>
                <a:off x="902601" y="4498674"/>
                <a:ext cx="1866684" cy="6054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La raison sociale et le SIRET sont repris par rapport aux données saisies dans l’écran précédent et ne sont  pas modifiables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9154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ED51030-66ED-4E76-B57D-9440C9A199F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CD4740-7F65-4967-AF92-E008F5146CD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3C8D24F-9A34-4604-9958-5E7B32B65E55}"/>
                </a:ext>
              </a:extLst>
            </p:cNvPr>
            <p:cNvGrpSpPr/>
            <p:nvPr/>
          </p:nvGrpSpPr>
          <p:grpSpPr>
            <a:xfrm>
              <a:off x="1323519" y="0"/>
              <a:ext cx="9544961" cy="6858000"/>
              <a:chOff x="1323519" y="0"/>
              <a:chExt cx="9544961" cy="6858000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B9C2A20D-4E71-42E6-9199-96009848F9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3519" y="0"/>
                <a:ext cx="9544961" cy="6858000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556AF23-870B-4F6F-8B45-40A65FDB4279}"/>
                  </a:ext>
                </a:extLst>
              </p:cNvPr>
              <p:cNvSpPr/>
              <p:nvPr/>
            </p:nvSpPr>
            <p:spPr>
              <a:xfrm>
                <a:off x="2337847" y="4949072"/>
                <a:ext cx="3996965" cy="5938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C95D57-5363-4D6C-AE90-745E17751C82}"/>
              </a:ext>
            </a:extLst>
          </p:cNvPr>
          <p:cNvGrpSpPr/>
          <p:nvPr/>
        </p:nvGrpSpPr>
        <p:grpSpPr>
          <a:xfrm>
            <a:off x="9633551" y="87385"/>
            <a:ext cx="2469857" cy="565944"/>
            <a:chOff x="3258684" y="5596306"/>
            <a:chExt cx="2469859" cy="5659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A0433C-427E-4D68-B215-09CF3E4550E9}"/>
                </a:ext>
              </a:extLst>
            </p:cNvPr>
            <p:cNvSpPr/>
            <p:nvPr/>
          </p:nvSpPr>
          <p:spPr>
            <a:xfrm>
              <a:off x="3258684" y="5596306"/>
              <a:ext cx="2440372" cy="565944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7A1A764-34C0-436F-9C61-1E7A04BA90A7}"/>
                </a:ext>
              </a:extLst>
            </p:cNvPr>
            <p:cNvGrpSpPr/>
            <p:nvPr/>
          </p:nvGrpSpPr>
          <p:grpSpPr>
            <a:xfrm>
              <a:off x="3317366" y="5608252"/>
              <a:ext cx="2411177" cy="553998"/>
              <a:chOff x="707165" y="4498674"/>
              <a:chExt cx="2062120" cy="473798"/>
            </a:xfrm>
          </p:grpSpPr>
          <p:graphicFrame>
            <p:nvGraphicFramePr>
              <p:cNvPr id="14" name="Objet 13">
                <a:extLst>
                  <a:ext uri="{FF2B5EF4-FFF2-40B4-BE49-F238E27FC236}">
                    <a16:creationId xmlns:a16="http://schemas.microsoft.com/office/drawing/2014/main" id="{9D2D7499-623B-4006-9203-DBB96BE5AD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65690804"/>
                  </p:ext>
                </p:extLst>
              </p:nvPr>
            </p:nvGraphicFramePr>
            <p:xfrm>
              <a:off x="707165" y="4590319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1" name="Image" r:id="rId4" imgW="6450480" imgH="6907680" progId="Photoshop.Image.18">
                      <p:embed/>
                    </p:oleObj>
                  </mc:Choice>
                  <mc:Fallback>
                    <p:oleObj name="Image" r:id="rId4" imgW="6450480" imgH="6907680" progId="Photoshop.Image.18">
                      <p:embed/>
                      <p:pic>
                        <p:nvPicPr>
                          <p:cNvPr id="14" name="Objet 13">
                            <a:extLst>
                              <a:ext uri="{FF2B5EF4-FFF2-40B4-BE49-F238E27FC236}">
                                <a16:creationId xmlns:a16="http://schemas.microsoft.com/office/drawing/2014/main" id="{E5DCD2DD-01DC-4CF4-AF36-0DBB0AF644A6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707165" y="4590319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019AEA3-7FCA-46CA-BB14-6F320FB44CB5}"/>
                  </a:ext>
                </a:extLst>
              </p:cNvPr>
              <p:cNvSpPr/>
              <p:nvPr/>
            </p:nvSpPr>
            <p:spPr>
              <a:xfrm>
                <a:off x="958720" y="4498674"/>
                <a:ext cx="1810565" cy="473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Pour les numéros de téléphone (professionnel et mobile), saisir les 10 chiffres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6630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51F59-6794-4610-AC74-9DBBDFD8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1D194B-E352-4482-89FE-7D1A916AE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C88B2A-A74C-4D83-90F8-712E3E87E24E}"/>
              </a:ext>
            </a:extLst>
          </p:cNvPr>
          <p:cNvGrpSpPr/>
          <p:nvPr/>
        </p:nvGrpSpPr>
        <p:grpSpPr>
          <a:xfrm>
            <a:off x="139162" y="0"/>
            <a:ext cx="11913675" cy="6858000"/>
            <a:chOff x="139162" y="0"/>
            <a:chExt cx="1191367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80D7F5-3889-4327-844D-CA349328C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162" y="0"/>
              <a:ext cx="11913675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3E1EF99-A219-407E-9D72-C0C15D82FCD7}"/>
                </a:ext>
              </a:extLst>
            </p:cNvPr>
            <p:cNvSpPr/>
            <p:nvPr/>
          </p:nvSpPr>
          <p:spPr>
            <a:xfrm>
              <a:off x="11041626" y="0"/>
              <a:ext cx="648929" cy="2606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37135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0A9C6-C6C1-4543-AC11-77F52CED0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6BD99A-BA4B-4592-9F93-E2305E2E4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FF36F7C-CDB9-4AA2-9D5E-4928EE0F5A63}"/>
              </a:ext>
            </a:extLst>
          </p:cNvPr>
          <p:cNvGrpSpPr/>
          <p:nvPr/>
        </p:nvGrpSpPr>
        <p:grpSpPr>
          <a:xfrm>
            <a:off x="142183" y="0"/>
            <a:ext cx="11907634" cy="6858000"/>
            <a:chOff x="142183" y="0"/>
            <a:chExt cx="11907634" cy="685800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6738F06-A34A-474A-91C9-83456FEBCAEC}"/>
                </a:ext>
              </a:extLst>
            </p:cNvPr>
            <p:cNvGrpSpPr/>
            <p:nvPr/>
          </p:nvGrpSpPr>
          <p:grpSpPr>
            <a:xfrm>
              <a:off x="142183" y="0"/>
              <a:ext cx="11907634" cy="6858000"/>
              <a:chOff x="142183" y="0"/>
              <a:chExt cx="11907634" cy="685800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225300B9-B89C-4894-9B4C-DA663C1A1F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183" y="0"/>
                <a:ext cx="11907634" cy="6858000"/>
              </a:xfrm>
              <a:prstGeom prst="rect">
                <a:avLst/>
              </a:prstGeom>
            </p:spPr>
          </p:pic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40F6415-4C7D-4D68-AE29-EA8213C7B3D4}"/>
                  </a:ext>
                </a:extLst>
              </p:cNvPr>
              <p:cNvSpPr txBox="1"/>
              <p:nvPr/>
            </p:nvSpPr>
            <p:spPr>
              <a:xfrm>
                <a:off x="5162551" y="3275111"/>
                <a:ext cx="17145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 mail d’inscription à </a:t>
                </a:r>
                <a:r>
                  <a:rPr lang="fr-FR" sz="700" dirty="0" err="1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FlashFactures</a:t>
                </a:r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été envoyé à votre client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FF2083-18C6-4C55-AC35-83F175584C9B}"/>
                </a:ext>
              </a:extLst>
            </p:cNvPr>
            <p:cNvSpPr/>
            <p:nvPr/>
          </p:nvSpPr>
          <p:spPr>
            <a:xfrm>
              <a:off x="10991487" y="0"/>
              <a:ext cx="610578" cy="412955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12887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FF14615B-254E-4118-8CEF-A35CF2BA12A6}"/>
              </a:ext>
            </a:extLst>
          </p:cNvPr>
          <p:cNvGrpSpPr/>
          <p:nvPr/>
        </p:nvGrpSpPr>
        <p:grpSpPr>
          <a:xfrm>
            <a:off x="19439" y="0"/>
            <a:ext cx="12153122" cy="6858000"/>
            <a:chOff x="19439" y="0"/>
            <a:chExt cx="12153122" cy="685800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66F8564-4AD7-4031-BD28-A60F3E90993B}"/>
                </a:ext>
              </a:extLst>
            </p:cNvPr>
            <p:cNvGrpSpPr/>
            <p:nvPr/>
          </p:nvGrpSpPr>
          <p:grpSpPr>
            <a:xfrm>
              <a:off x="19439" y="0"/>
              <a:ext cx="12153122" cy="6858000"/>
              <a:chOff x="19439" y="0"/>
              <a:chExt cx="12153122" cy="685800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5E5C085D-3EDA-4C7D-B5D5-EAD603F3A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439" y="0"/>
                <a:ext cx="12153122" cy="6858000"/>
              </a:xfrm>
              <a:prstGeom prst="rect">
                <a:avLst/>
              </a:prstGeom>
            </p:spPr>
          </p:pic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DB7C537-1F4D-4144-979F-DDC1CEA7D572}"/>
                  </a:ext>
                </a:extLst>
              </p:cNvPr>
              <p:cNvSpPr txBox="1"/>
              <p:nvPr/>
            </p:nvSpPr>
            <p:spPr>
              <a:xfrm>
                <a:off x="4671390" y="2142050"/>
                <a:ext cx="824121" cy="216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Affacturage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377080E-2549-4B6B-85DE-D08F638C5437}"/>
                  </a:ext>
                </a:extLst>
              </p:cNvPr>
              <p:cNvSpPr txBox="1"/>
              <p:nvPr/>
            </p:nvSpPr>
            <p:spPr>
              <a:xfrm>
                <a:off x="4674702" y="2811285"/>
                <a:ext cx="824121" cy="216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Affacturage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C8AE32D-0FEB-4C63-A5B2-51D9067C9F31}"/>
                  </a:ext>
                </a:extLst>
              </p:cNvPr>
              <p:cNvSpPr txBox="1"/>
              <p:nvPr/>
            </p:nvSpPr>
            <p:spPr>
              <a:xfrm>
                <a:off x="4671390" y="3480520"/>
                <a:ext cx="824121" cy="216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Affacturage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61417EF-6256-440E-9F06-3B4219AE1B62}"/>
                  </a:ext>
                </a:extLst>
              </p:cNvPr>
              <p:cNvSpPr txBox="1"/>
              <p:nvPr/>
            </p:nvSpPr>
            <p:spPr>
              <a:xfrm>
                <a:off x="4671390" y="2462050"/>
                <a:ext cx="824121" cy="252000"/>
              </a:xfrm>
              <a:prstGeom prst="rect">
                <a:avLst/>
              </a:prstGeom>
              <a:solidFill>
                <a:srgbClr val="F5F5F5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Affacturage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23BE71A-DBEB-4F92-B5D6-4C4DB43C3357}"/>
                  </a:ext>
                </a:extLst>
              </p:cNvPr>
              <p:cNvSpPr txBox="1"/>
              <p:nvPr/>
            </p:nvSpPr>
            <p:spPr>
              <a:xfrm>
                <a:off x="4677821" y="3131466"/>
                <a:ext cx="824121" cy="252000"/>
              </a:xfrm>
              <a:prstGeom prst="rect">
                <a:avLst/>
              </a:prstGeom>
              <a:solidFill>
                <a:srgbClr val="F5F5F5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dirty="0">
                    <a:solidFill>
                      <a:srgbClr val="3232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Affacturage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6D4769B-FF39-45AF-BE07-D1CA59952406}"/>
                </a:ext>
              </a:extLst>
            </p:cNvPr>
            <p:cNvSpPr/>
            <p:nvPr/>
          </p:nvSpPr>
          <p:spPr>
            <a:xfrm>
              <a:off x="11159613" y="0"/>
              <a:ext cx="589935" cy="1868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13946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9">
            <a:extLst>
              <a:ext uri="{FF2B5EF4-FFF2-40B4-BE49-F238E27FC236}">
                <a16:creationId xmlns:a16="http://schemas.microsoft.com/office/drawing/2014/main" id="{A47B798A-5187-4766-B3A7-9E876AF3B60B}"/>
              </a:ext>
            </a:extLst>
          </p:cNvPr>
          <p:cNvSpPr txBox="1">
            <a:spLocks/>
          </p:cNvSpPr>
          <p:nvPr/>
        </p:nvSpPr>
        <p:spPr>
          <a:xfrm>
            <a:off x="474133" y="2114127"/>
            <a:ext cx="5040000" cy="262974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3600" b="1" kern="0" dirty="0">
                <a:solidFill>
                  <a:srgbClr val="000000"/>
                </a:solidFill>
              </a:rPr>
              <a:t>Le parcours client</a:t>
            </a:r>
          </a:p>
          <a:p>
            <a:endParaRPr lang="fr-FR" sz="3600" b="1" kern="0" dirty="0">
              <a:solidFill>
                <a:srgbClr val="000000"/>
              </a:solidFill>
            </a:endParaRPr>
          </a:p>
          <a:p>
            <a:pPr marL="630238" indent="-438150">
              <a:spcBef>
                <a:spcPts val="1800"/>
              </a:spcBef>
              <a:buBlip>
                <a:blip r:embed="rId2"/>
              </a:buBlip>
            </a:pPr>
            <a:r>
              <a:rPr lang="fr-FR" sz="2800" kern="0" dirty="0">
                <a:solidFill>
                  <a:srgbClr val="000000"/>
                </a:solidFill>
              </a:rPr>
              <a:t>Les différentes étapes</a:t>
            </a:r>
          </a:p>
          <a:p>
            <a:pPr marL="630238" indent="-438150">
              <a:spcBef>
                <a:spcPts val="1800"/>
              </a:spcBef>
              <a:buBlip>
                <a:blip r:embed="rId2"/>
              </a:buBlip>
            </a:pPr>
            <a:r>
              <a:rPr lang="fr-FR" sz="2800" kern="0" dirty="0">
                <a:solidFill>
                  <a:srgbClr val="000000"/>
                </a:solidFill>
              </a:rPr>
              <a:t>La vision FlashFactures</a:t>
            </a:r>
            <a:endParaRPr lang="fr-FR" sz="2000" kern="0" dirty="0"/>
          </a:p>
        </p:txBody>
      </p:sp>
      <p:sp>
        <p:nvSpPr>
          <p:cNvPr id="2" name="AutoShape 2" descr="people sitting down near table with assorted laptop computers">
            <a:extLst>
              <a:ext uri="{FF2B5EF4-FFF2-40B4-BE49-F238E27FC236}">
                <a16:creationId xmlns:a16="http://schemas.microsoft.com/office/drawing/2014/main" id="{8E110516-F0B4-425C-AEBC-462A13C968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0" name="Picture 4" descr="people sitting down near table with assorted laptop computers">
            <a:extLst>
              <a:ext uri="{FF2B5EF4-FFF2-40B4-BE49-F238E27FC236}">
                <a16:creationId xmlns:a16="http://schemas.microsoft.com/office/drawing/2014/main" id="{29C1F179-97CD-4DB2-9489-2B8AAF1E32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1"/>
          <a:stretch/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4A844F-C2E7-4E11-B337-2C250C6C6081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9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639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Arrow: Chevron 229">
            <a:extLst>
              <a:ext uri="{FF2B5EF4-FFF2-40B4-BE49-F238E27FC236}">
                <a16:creationId xmlns:a16="http://schemas.microsoft.com/office/drawing/2014/main" id="{7BFE7A9C-EC3F-470D-A723-7567D642F5CE}"/>
              </a:ext>
            </a:extLst>
          </p:cNvPr>
          <p:cNvSpPr/>
          <p:nvPr/>
        </p:nvSpPr>
        <p:spPr>
          <a:xfrm>
            <a:off x="876000" y="1251628"/>
            <a:ext cx="284400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Découverte</a:t>
            </a:r>
          </a:p>
        </p:txBody>
      </p:sp>
      <p:sp>
        <p:nvSpPr>
          <p:cNvPr id="231" name="Arrow: Chevron 230">
            <a:extLst>
              <a:ext uri="{FF2B5EF4-FFF2-40B4-BE49-F238E27FC236}">
                <a16:creationId xmlns:a16="http://schemas.microsoft.com/office/drawing/2014/main" id="{94DB0268-F49E-448A-9D58-ABD67A6B2297}"/>
              </a:ext>
            </a:extLst>
          </p:cNvPr>
          <p:cNvSpPr/>
          <p:nvPr/>
        </p:nvSpPr>
        <p:spPr>
          <a:xfrm>
            <a:off x="3673098" y="1251628"/>
            <a:ext cx="764481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Souscription</a:t>
            </a:r>
          </a:p>
        </p:txBody>
      </p:sp>
      <p:sp>
        <p:nvSpPr>
          <p:cNvPr id="232" name="Arrow: Chevron 231">
            <a:extLst>
              <a:ext uri="{FF2B5EF4-FFF2-40B4-BE49-F238E27FC236}">
                <a16:creationId xmlns:a16="http://schemas.microsoft.com/office/drawing/2014/main" id="{66B65417-1FEA-4017-B7E7-3F0B2641DB8C}"/>
              </a:ext>
            </a:extLst>
          </p:cNvPr>
          <p:cNvSpPr/>
          <p:nvPr/>
        </p:nvSpPr>
        <p:spPr>
          <a:xfrm flipH="1">
            <a:off x="877908" y="2903000"/>
            <a:ext cx="1044000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Utilisation du service</a:t>
            </a:r>
          </a:p>
        </p:txBody>
      </p:sp>
      <p:sp>
        <p:nvSpPr>
          <p:cNvPr id="234" name="Chevron 80">
            <a:extLst>
              <a:ext uri="{FF2B5EF4-FFF2-40B4-BE49-F238E27FC236}">
                <a16:creationId xmlns:a16="http://schemas.microsoft.com/office/drawing/2014/main" id="{EB50F5A2-910D-47E1-BA3A-DC65A1CBC916}"/>
              </a:ext>
            </a:extLst>
          </p:cNvPr>
          <p:cNvSpPr/>
          <p:nvPr/>
        </p:nvSpPr>
        <p:spPr bwMode="auto">
          <a:xfrm>
            <a:off x="908200" y="1619139"/>
            <a:ext cx="2808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Identification du lead</a:t>
            </a:r>
          </a:p>
        </p:txBody>
      </p:sp>
      <p:sp>
        <p:nvSpPr>
          <p:cNvPr id="235" name="Chevron 80">
            <a:extLst>
              <a:ext uri="{FF2B5EF4-FFF2-40B4-BE49-F238E27FC236}">
                <a16:creationId xmlns:a16="http://schemas.microsoft.com/office/drawing/2014/main" id="{EA5A8241-84AD-4F44-BE59-7916EB319FC2}"/>
              </a:ext>
            </a:extLst>
          </p:cNvPr>
          <p:cNvSpPr/>
          <p:nvPr/>
        </p:nvSpPr>
        <p:spPr bwMode="auto">
          <a:xfrm>
            <a:off x="3684578" y="1619139"/>
            <a:ext cx="2556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Inscription</a:t>
            </a:r>
          </a:p>
        </p:txBody>
      </p:sp>
      <p:sp>
        <p:nvSpPr>
          <p:cNvPr id="236" name="Chevron 80">
            <a:extLst>
              <a:ext uri="{FF2B5EF4-FFF2-40B4-BE49-F238E27FC236}">
                <a16:creationId xmlns:a16="http://schemas.microsoft.com/office/drawing/2014/main" id="{8B70235F-B706-4208-B3B6-B1F43E698DE7}"/>
              </a:ext>
            </a:extLst>
          </p:cNvPr>
          <p:cNvSpPr/>
          <p:nvPr/>
        </p:nvSpPr>
        <p:spPr bwMode="auto">
          <a:xfrm>
            <a:off x="6208956" y="1619139"/>
            <a:ext cx="2556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DRC</a:t>
            </a:r>
          </a:p>
        </p:txBody>
      </p:sp>
      <p:sp>
        <p:nvSpPr>
          <p:cNvPr id="237" name="Chevron 80">
            <a:extLst>
              <a:ext uri="{FF2B5EF4-FFF2-40B4-BE49-F238E27FC236}">
                <a16:creationId xmlns:a16="http://schemas.microsoft.com/office/drawing/2014/main" id="{E22C4470-70BD-47F5-962A-8B7BA90147C5}"/>
              </a:ext>
            </a:extLst>
          </p:cNvPr>
          <p:cNvSpPr/>
          <p:nvPr/>
        </p:nvSpPr>
        <p:spPr bwMode="auto">
          <a:xfrm>
            <a:off x="8733333" y="1619139"/>
            <a:ext cx="2556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Contractualisation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1D6861F9-EC15-47DD-8096-D9467DACABB2}"/>
              </a:ext>
            </a:extLst>
          </p:cNvPr>
          <p:cNvSpPr txBox="1"/>
          <p:nvPr/>
        </p:nvSpPr>
        <p:spPr>
          <a:xfrm>
            <a:off x="908200" y="1892918"/>
            <a:ext cx="2808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Réception du mail d’enrôlement contenant le lien d’inscription à l’offre </a:t>
            </a:r>
            <a:r>
              <a:rPr lang="fr-FR" sz="1050" err="1">
                <a:solidFill>
                  <a:srgbClr val="000000"/>
                </a:solidFill>
                <a:latin typeface="Arial" panose="020B0604020202020204"/>
              </a:rPr>
              <a:t>FlashFactures</a:t>
            </a: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 </a:t>
            </a:r>
            <a:r>
              <a:rPr lang="fr-FR" sz="800">
                <a:solidFill>
                  <a:srgbClr val="000000"/>
                </a:solidFill>
                <a:latin typeface="Arial" panose="020B0604020202020204"/>
              </a:rPr>
              <a:t>(suite à la détection du besoin par le conseiller)</a:t>
            </a:r>
            <a:endParaRPr lang="fr-FR" sz="7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D760C40-9338-4332-9287-35A70E4E674F}"/>
              </a:ext>
            </a:extLst>
          </p:cNvPr>
          <p:cNvSpPr txBox="1"/>
          <p:nvPr/>
        </p:nvSpPr>
        <p:spPr>
          <a:xfrm>
            <a:off x="3684578" y="1892919"/>
            <a:ext cx="2556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Création du compte </a:t>
            </a:r>
            <a:r>
              <a:rPr lang="fr-FR" sz="1050" err="1">
                <a:solidFill>
                  <a:srgbClr val="000000"/>
                </a:solidFill>
                <a:latin typeface="Arial" panose="020B0604020202020204"/>
              </a:rPr>
              <a:t>FlashFactures</a:t>
            </a: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 </a:t>
            </a:r>
            <a:r>
              <a:rPr lang="fr-FR" sz="800">
                <a:solidFill>
                  <a:srgbClr val="000000"/>
                </a:solidFill>
                <a:latin typeface="Arial" panose="020B0604020202020204"/>
              </a:rPr>
              <a:t>(mot de passe et questions de sécurité)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Test d’éligibilité client (SIREN)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0E5FCC4-AF27-485D-B04C-C6C921E5D1BC}"/>
              </a:ext>
            </a:extLst>
          </p:cNvPr>
          <p:cNvSpPr txBox="1"/>
          <p:nvPr/>
        </p:nvSpPr>
        <p:spPr>
          <a:xfrm>
            <a:off x="6208956" y="1892919"/>
            <a:ext cx="255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</a:rPr>
              <a:t>Saisie des informations clients 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Téléchargement des pièces justificatives (dossier DRC)</a:t>
            </a:r>
            <a:endParaRPr lang="fr-FR" sz="700">
              <a:solidFill>
                <a:srgbClr val="000000"/>
              </a:solidFill>
              <a:latin typeface="Arial" panose="020B0604020202020204"/>
            </a:endParaRP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Téléchargement du RIB du client 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E5BA252-9701-4B67-8784-CA2FE3A6288D}"/>
              </a:ext>
            </a:extLst>
          </p:cNvPr>
          <p:cNvSpPr txBox="1"/>
          <p:nvPr/>
        </p:nvSpPr>
        <p:spPr>
          <a:xfrm>
            <a:off x="8733333" y="1892919"/>
            <a:ext cx="255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Signature des Conditions Générales de Financement en ligne</a:t>
            </a:r>
            <a:endParaRPr lang="fr-FR" sz="700">
              <a:solidFill>
                <a:srgbClr val="000000"/>
              </a:solidFill>
              <a:latin typeface="Arial" panose="020B0604020202020204"/>
            </a:endParaRP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Réception par mail des Conditions Générales de Financement signées</a:t>
            </a:r>
          </a:p>
        </p:txBody>
      </p:sp>
      <p:sp>
        <p:nvSpPr>
          <p:cNvPr id="243" name="Chevron 80">
            <a:extLst>
              <a:ext uri="{FF2B5EF4-FFF2-40B4-BE49-F238E27FC236}">
                <a16:creationId xmlns:a16="http://schemas.microsoft.com/office/drawing/2014/main" id="{8009B9EE-AE7C-4613-A9C6-B6D0C4699422}"/>
              </a:ext>
            </a:extLst>
          </p:cNvPr>
          <p:cNvSpPr/>
          <p:nvPr/>
        </p:nvSpPr>
        <p:spPr bwMode="auto">
          <a:xfrm flipH="1">
            <a:off x="8689908" y="3282571"/>
            <a:ext cx="2628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Cession de facture</a:t>
            </a:r>
          </a:p>
        </p:txBody>
      </p:sp>
      <p:sp>
        <p:nvSpPr>
          <p:cNvPr id="244" name="Chevron 80">
            <a:extLst>
              <a:ext uri="{FF2B5EF4-FFF2-40B4-BE49-F238E27FC236}">
                <a16:creationId xmlns:a16="http://schemas.microsoft.com/office/drawing/2014/main" id="{DB92E78A-BF4D-4D36-B33B-D261DFC97D42}"/>
              </a:ext>
            </a:extLst>
          </p:cNvPr>
          <p:cNvSpPr/>
          <p:nvPr/>
        </p:nvSpPr>
        <p:spPr bwMode="auto">
          <a:xfrm flipH="1">
            <a:off x="6098056" y="3282571"/>
            <a:ext cx="2628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Comptabilisation &amp; décaissement</a:t>
            </a:r>
          </a:p>
        </p:txBody>
      </p:sp>
      <p:sp>
        <p:nvSpPr>
          <p:cNvPr id="245" name="Chevron 80">
            <a:extLst>
              <a:ext uri="{FF2B5EF4-FFF2-40B4-BE49-F238E27FC236}">
                <a16:creationId xmlns:a16="http://schemas.microsoft.com/office/drawing/2014/main" id="{70EFAFD0-C845-4B84-B684-BC35DD769CFB}"/>
              </a:ext>
            </a:extLst>
          </p:cNvPr>
          <p:cNvSpPr/>
          <p:nvPr/>
        </p:nvSpPr>
        <p:spPr bwMode="auto">
          <a:xfrm flipH="1">
            <a:off x="3501448" y="3282571"/>
            <a:ext cx="2628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Relance &amp; recouvrement</a:t>
            </a:r>
          </a:p>
        </p:txBody>
      </p:sp>
      <p:sp>
        <p:nvSpPr>
          <p:cNvPr id="246" name="Chevron 80">
            <a:extLst>
              <a:ext uri="{FF2B5EF4-FFF2-40B4-BE49-F238E27FC236}">
                <a16:creationId xmlns:a16="http://schemas.microsoft.com/office/drawing/2014/main" id="{6D0BB83C-8C91-465A-93C1-F2986877CCD1}"/>
              </a:ext>
            </a:extLst>
          </p:cNvPr>
          <p:cNvSpPr/>
          <p:nvPr/>
        </p:nvSpPr>
        <p:spPr bwMode="auto">
          <a:xfrm flipH="1">
            <a:off x="907218" y="3282571"/>
            <a:ext cx="2628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Règlement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A187F36E-2676-4AAE-B7AD-DA0018F3A8BF}"/>
              </a:ext>
            </a:extLst>
          </p:cNvPr>
          <p:cNvSpPr txBox="1"/>
          <p:nvPr/>
        </p:nvSpPr>
        <p:spPr>
          <a:xfrm>
            <a:off x="907218" y="3553106"/>
            <a:ext cx="262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Réception mail confirmant le décaissement du solde de la quotité non financée suite au règlement de la facture par l’acheteur**</a:t>
            </a:r>
            <a:endParaRPr lang="fr-FR" sz="7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E17B438-A089-48AD-9C1D-D5294E5B275A}"/>
              </a:ext>
            </a:extLst>
          </p:cNvPr>
          <p:cNvSpPr txBox="1"/>
          <p:nvPr/>
        </p:nvSpPr>
        <p:spPr>
          <a:xfrm>
            <a:off x="3501448" y="3553106"/>
            <a:ext cx="2628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En l’absence de règlement de la facture à échéance, mail informant du retard de paiement de l’acheteur et du lancement d’une procédure de recouvrement*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4401AA75-E6B6-4AFC-B992-5D484F55A990}"/>
              </a:ext>
            </a:extLst>
          </p:cNvPr>
          <p:cNvSpPr txBox="1"/>
          <p:nvPr/>
        </p:nvSpPr>
        <p:spPr>
          <a:xfrm>
            <a:off x="6098056" y="3553107"/>
            <a:ext cx="2628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Réception mail confirmant la validation de la facture et le décaissement des fonds par virement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E19959B-172A-47BD-B4CC-46E3DA1A1087}"/>
              </a:ext>
            </a:extLst>
          </p:cNvPr>
          <p:cNvSpPr txBox="1"/>
          <p:nvPr/>
        </p:nvSpPr>
        <p:spPr>
          <a:xfrm>
            <a:off x="8689908" y="3553107"/>
            <a:ext cx="2628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Test éligibilité facture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Téléchargement de la facture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Saisie du contact acheteur</a:t>
            </a:r>
          </a:p>
        </p:txBody>
      </p:sp>
      <p:sp>
        <p:nvSpPr>
          <p:cNvPr id="251" name="Arrow: Chevron 250">
            <a:extLst>
              <a:ext uri="{FF2B5EF4-FFF2-40B4-BE49-F238E27FC236}">
                <a16:creationId xmlns:a16="http://schemas.microsoft.com/office/drawing/2014/main" id="{F6B065F2-1759-44D2-8563-8E805E57F133}"/>
              </a:ext>
            </a:extLst>
          </p:cNvPr>
          <p:cNvSpPr/>
          <p:nvPr/>
        </p:nvSpPr>
        <p:spPr>
          <a:xfrm>
            <a:off x="876000" y="4714680"/>
            <a:ext cx="1044000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rgbClr val="FFFFFF"/>
                </a:solidFill>
                <a:latin typeface="Arial" panose="020B0604020202020204"/>
              </a:rPr>
              <a:t>Vie du client</a:t>
            </a:r>
          </a:p>
        </p:txBody>
      </p:sp>
      <p:sp>
        <p:nvSpPr>
          <p:cNvPr id="252" name="Chevron 80">
            <a:extLst>
              <a:ext uri="{FF2B5EF4-FFF2-40B4-BE49-F238E27FC236}">
                <a16:creationId xmlns:a16="http://schemas.microsoft.com/office/drawing/2014/main" id="{EA4894C3-0A2A-4953-881B-35D24A8D8A19}"/>
              </a:ext>
            </a:extLst>
          </p:cNvPr>
          <p:cNvSpPr/>
          <p:nvPr/>
        </p:nvSpPr>
        <p:spPr bwMode="auto">
          <a:xfrm>
            <a:off x="908200" y="5095161"/>
            <a:ext cx="3492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Gestion des opérations</a:t>
            </a:r>
          </a:p>
        </p:txBody>
      </p:sp>
      <p:sp>
        <p:nvSpPr>
          <p:cNvPr id="253" name="Chevron 80">
            <a:extLst>
              <a:ext uri="{FF2B5EF4-FFF2-40B4-BE49-F238E27FC236}">
                <a16:creationId xmlns:a16="http://schemas.microsoft.com/office/drawing/2014/main" id="{DA3830C7-9590-4EB8-979B-53BD953CDA0F}"/>
              </a:ext>
            </a:extLst>
          </p:cNvPr>
          <p:cNvSpPr/>
          <p:nvPr/>
        </p:nvSpPr>
        <p:spPr bwMode="auto">
          <a:xfrm>
            <a:off x="4352766" y="5095161"/>
            <a:ext cx="3492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Service client</a:t>
            </a:r>
          </a:p>
        </p:txBody>
      </p:sp>
      <p:sp>
        <p:nvSpPr>
          <p:cNvPr id="254" name="Chevron 80">
            <a:extLst>
              <a:ext uri="{FF2B5EF4-FFF2-40B4-BE49-F238E27FC236}">
                <a16:creationId xmlns:a16="http://schemas.microsoft.com/office/drawing/2014/main" id="{B9828AB1-89E5-423C-99D5-1C79EF89A6F0}"/>
              </a:ext>
            </a:extLst>
          </p:cNvPr>
          <p:cNvSpPr/>
          <p:nvPr/>
        </p:nvSpPr>
        <p:spPr bwMode="auto">
          <a:xfrm>
            <a:off x="7797333" y="5095161"/>
            <a:ext cx="3492000" cy="216000"/>
          </a:xfrm>
          <a:prstGeom prst="chevron">
            <a:avLst>
              <a:gd name="adj" fmla="val 47251"/>
            </a:avLst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84406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kern="0">
                <a:solidFill>
                  <a:srgbClr val="000000"/>
                </a:solidFill>
                <a:latin typeface="Arial" panose="020B0604020202020204"/>
                <a:ea typeface="ＭＳ Ｐゴシック" pitchFamily="1" charset="-128"/>
                <a:cs typeface="Arial"/>
                <a:sym typeface="Arial"/>
              </a:rPr>
              <a:t>Clôture du compte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F4E91DCA-83D5-44CF-A734-C79E4BF4E09B}"/>
              </a:ext>
            </a:extLst>
          </p:cNvPr>
          <p:cNvSpPr txBox="1"/>
          <p:nvPr/>
        </p:nvSpPr>
        <p:spPr>
          <a:xfrm>
            <a:off x="908200" y="5368940"/>
            <a:ext cx="349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Gestion du profil (informations personnelles)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Accès à l’historique des factures</a:t>
            </a:r>
          </a:p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Accès aux relevés et contrats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0C314F87-E2B7-4345-AD8E-D74279F803AD}"/>
              </a:ext>
            </a:extLst>
          </p:cNvPr>
          <p:cNvSpPr txBox="1"/>
          <p:nvPr/>
        </p:nvSpPr>
        <p:spPr>
          <a:xfrm>
            <a:off x="4352766" y="5368939"/>
            <a:ext cx="3492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90488" indent="-90488" defTabSz="742950">
              <a:buClr>
                <a:schemeClr val="accent1"/>
              </a:buClr>
              <a:buFont typeface="Arial" panose="020B0604020202020204" pitchFamily="34" charset="0"/>
              <a:buChar char="•"/>
              <a:defRPr sz="1100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>
              <a:buClr>
                <a:srgbClr val="581D74"/>
              </a:buClr>
            </a:pPr>
            <a:r>
              <a:rPr lang="fr-FR" sz="1050"/>
              <a:t>Contact Service Client </a:t>
            </a:r>
          </a:p>
          <a:p>
            <a:pPr>
              <a:buClr>
                <a:srgbClr val="581D74"/>
              </a:buClr>
            </a:pPr>
            <a:r>
              <a:rPr lang="fr-FR" sz="1050"/>
              <a:t>Consultation des informations relatives à l’offre </a:t>
            </a:r>
            <a:r>
              <a:rPr lang="fr-FR" sz="1050" err="1"/>
              <a:t>FlashFactures</a:t>
            </a:r>
            <a:endParaRPr lang="fr-FR" sz="1050"/>
          </a:p>
          <a:p>
            <a:pPr>
              <a:buClr>
                <a:srgbClr val="581D74"/>
              </a:buClr>
            </a:pPr>
            <a:r>
              <a:rPr lang="fr-FR" sz="1050"/>
              <a:t>Mails et appels téléphoniques de réactivation et réorientation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B7FDE6E6-2AED-4069-B1C6-C6C969C2FBA7}"/>
              </a:ext>
            </a:extLst>
          </p:cNvPr>
          <p:cNvSpPr txBox="1"/>
          <p:nvPr/>
        </p:nvSpPr>
        <p:spPr>
          <a:xfrm>
            <a:off x="7797333" y="5368939"/>
            <a:ext cx="349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 defTabSz="74295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050">
                <a:solidFill>
                  <a:srgbClr val="000000"/>
                </a:solidFill>
                <a:latin typeface="Arial" panose="020B0604020202020204"/>
              </a:rPr>
              <a:t>Demande de résiliation par Lettre Recommandée avec Accusé de Réception</a:t>
            </a: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A81EDE0D-4B23-4E1C-88C3-61180FEFEED9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75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400" b="1" kern="0">
                <a:solidFill>
                  <a:srgbClr val="000000"/>
                </a:solidFill>
              </a:rPr>
              <a:t>Le parcours client a été construit dans une logique de simplicité et d’autonomie pour le client</a:t>
            </a:r>
            <a:endParaRPr lang="fr-FR" sz="1800" b="1" kern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6C6E053B-3E34-48C2-899C-E1194FECE423}"/>
              </a:ext>
            </a:extLst>
          </p:cNvPr>
          <p:cNvSpPr/>
          <p:nvPr/>
        </p:nvSpPr>
        <p:spPr>
          <a:xfrm rot="5400000">
            <a:off x="10590165" y="2115628"/>
            <a:ext cx="198000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3425CBD0-64DC-4F5D-A44A-FECEAE7B8147}"/>
              </a:ext>
            </a:extLst>
          </p:cNvPr>
          <p:cNvSpPr/>
          <p:nvPr/>
        </p:nvSpPr>
        <p:spPr>
          <a:xfrm rot="5400000">
            <a:off x="-492729" y="3839000"/>
            <a:ext cx="2124000" cy="2520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C45ADE-CC3C-4268-828F-DDD269639134}"/>
              </a:ext>
            </a:extLst>
          </p:cNvPr>
          <p:cNvSpPr txBox="1"/>
          <p:nvPr/>
        </p:nvSpPr>
        <p:spPr>
          <a:xfrm>
            <a:off x="1308100" y="6421393"/>
            <a:ext cx="7051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solidFill>
                  <a:srgbClr val="FFFFFF">
                    <a:lumMod val="65000"/>
                  </a:srgbClr>
                </a:solidFill>
              </a:rPr>
              <a:t>* Etape non obligatoire.</a:t>
            </a:r>
          </a:p>
          <a:p>
            <a:r>
              <a:rPr lang="fr-FR" sz="800"/>
              <a:t>** Dans le cas où il n'existe aucun autre type de débit sur le compte. </a:t>
            </a:r>
          </a:p>
        </p:txBody>
      </p:sp>
    </p:spTree>
    <p:extLst>
      <p:ext uri="{BB962C8B-B14F-4D97-AF65-F5344CB8AC3E}">
        <p14:creationId xmlns:p14="http://schemas.microsoft.com/office/powerpoint/2010/main" val="513989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9">
            <a:extLst>
              <a:ext uri="{FF2B5EF4-FFF2-40B4-BE49-F238E27FC236}">
                <a16:creationId xmlns:a16="http://schemas.microsoft.com/office/drawing/2014/main" id="{7EA432B2-A106-48C0-A8A4-2945CF9361B7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400" b="1" kern="0" dirty="0">
                <a:solidFill>
                  <a:srgbClr val="000000"/>
                </a:solidFill>
              </a:rPr>
              <a:t>Le parcours client </a:t>
            </a:r>
            <a:br>
              <a:rPr lang="fr-FR" sz="2400" b="1" kern="0" dirty="0">
                <a:solidFill>
                  <a:srgbClr val="000000"/>
                </a:solidFill>
              </a:rPr>
            </a:br>
            <a:r>
              <a:rPr lang="fr-FR" sz="2400" b="1" kern="0" dirty="0">
                <a:solidFill>
                  <a:srgbClr val="000000"/>
                </a:solidFill>
              </a:rPr>
              <a:t>sur </a:t>
            </a:r>
            <a:r>
              <a:rPr lang="fr-FR" sz="2400" b="1" kern="0" dirty="0" err="1">
                <a:solidFill>
                  <a:srgbClr val="000000"/>
                </a:solidFill>
              </a:rPr>
              <a:t>FlashFactures</a:t>
            </a:r>
            <a:endParaRPr lang="fr-FR" sz="1800" b="1" kern="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6217A1-31C4-4B49-9E8D-DB76EA087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553" y="0"/>
            <a:ext cx="3290893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A6B112-4456-43AD-89C5-398CF7ED6D2B}"/>
              </a:ext>
            </a:extLst>
          </p:cNvPr>
          <p:cNvGrpSpPr/>
          <p:nvPr/>
        </p:nvGrpSpPr>
        <p:grpSpPr>
          <a:xfrm>
            <a:off x="9268512" y="638397"/>
            <a:ext cx="2520260" cy="458899"/>
            <a:chOff x="3208277" y="5586879"/>
            <a:chExt cx="2520262" cy="4588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7CDCBB-2E11-4775-8A5C-C4BC5B2FA9CA}"/>
                </a:ext>
              </a:extLst>
            </p:cNvPr>
            <p:cNvSpPr/>
            <p:nvPr/>
          </p:nvSpPr>
          <p:spPr>
            <a:xfrm>
              <a:off x="3208277" y="5586879"/>
              <a:ext cx="2520261" cy="458899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EF34958-CD1A-44A4-8414-C4BDB522E678}"/>
                </a:ext>
              </a:extLst>
            </p:cNvPr>
            <p:cNvGrpSpPr/>
            <p:nvPr/>
          </p:nvGrpSpPr>
          <p:grpSpPr>
            <a:xfrm>
              <a:off x="3278034" y="5627090"/>
              <a:ext cx="2450505" cy="400108"/>
              <a:chOff x="673529" y="4514798"/>
              <a:chExt cx="2095756" cy="342187"/>
            </a:xfrm>
          </p:grpSpPr>
          <p:graphicFrame>
            <p:nvGraphicFramePr>
              <p:cNvPr id="9" name="Objet 8">
                <a:extLst>
                  <a:ext uri="{FF2B5EF4-FFF2-40B4-BE49-F238E27FC236}">
                    <a16:creationId xmlns:a16="http://schemas.microsoft.com/office/drawing/2014/main" id="{F9457B91-AFC3-49DA-9DCA-33C9DBCE3A3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73529" y="4552432"/>
              <a:ext cx="263858" cy="282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50" name="Image" r:id="rId4" imgW="6450480" imgH="6907680" progId="Photoshop.Image.18">
                      <p:embed/>
                    </p:oleObj>
                  </mc:Choice>
                  <mc:Fallback>
                    <p:oleObj name="Image" r:id="rId4" imgW="6450480" imgH="6907680" progId="Photoshop.Image.18">
                      <p:embed/>
                      <p:pic>
                        <p:nvPicPr>
                          <p:cNvPr id="9" name="Objet 8">
                            <a:extLst>
                              <a:ext uri="{FF2B5EF4-FFF2-40B4-BE49-F238E27FC236}">
                                <a16:creationId xmlns:a16="http://schemas.microsoft.com/office/drawing/2014/main" id="{F9457B91-AFC3-49DA-9DCA-33C9DBCE3A3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673529" y="4552432"/>
                            <a:ext cx="263858" cy="2825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B3C898-81D2-48A8-9A69-E995A96193E6}"/>
                  </a:ext>
                </a:extLst>
              </p:cNvPr>
              <p:cNvSpPr/>
              <p:nvPr/>
            </p:nvSpPr>
            <p:spPr>
              <a:xfrm>
                <a:off x="902601" y="4514798"/>
                <a:ext cx="1866684" cy="342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1000" dirty="0"/>
                  <a:t>Le lien de connexion est actif pendant 72 heures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7642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E12B5B-77DF-42BF-BD43-F69DCDE65A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0FA63C-97A8-49A8-929C-38CA25D21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46" y="0"/>
            <a:ext cx="407910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0992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CE55EE-A4A4-408F-986E-BD78B71160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AB4D8E-A379-479A-8F58-33FB26DA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952"/>
            <a:ext cx="12192000" cy="65480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603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EB0348-B436-4C98-BEDD-694A26E17C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406572-EFF7-48E5-BFC2-05EEA5C78E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16"/>
          <a:stretch/>
        </p:blipFill>
        <p:spPr>
          <a:xfrm>
            <a:off x="666162" y="0"/>
            <a:ext cx="10872247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935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1C73C7F-BBF2-4780-9DD9-ECE499B5293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766ECD-E8C7-402D-B94F-65E6E838E8D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586EC34-177A-4D8F-AD91-5F2FFCA4C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4600"/>
              <a:ext cx="12192000" cy="554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368338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F998431-9364-4DA4-9884-EE0E60F12A7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012F0E-91DA-45A4-B673-7928F424585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6CDF451-0C61-4012-A59D-00CD365F3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414" y="0"/>
              <a:ext cx="11351172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08991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C8290D-A021-4959-BA3F-524F3A099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0298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C583A87-5724-4D7E-80E8-AF1E1E968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993"/>
            <a:ext cx="12192000" cy="65520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780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D0A808C1-70FB-409E-A61C-607F1F1CD28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A0910E5-12D8-4243-99E5-78F5C82768F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D0734D3-C4E9-4863-B848-9BC6ACAFD28F}"/>
                </a:ext>
              </a:extLst>
            </p:cNvPr>
            <p:cNvGrpSpPr/>
            <p:nvPr/>
          </p:nvGrpSpPr>
          <p:grpSpPr>
            <a:xfrm>
              <a:off x="0" y="326805"/>
              <a:ext cx="12192000" cy="6204390"/>
              <a:chOff x="0" y="326805"/>
              <a:chExt cx="12192000" cy="620439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F077CABD-E6F1-47D8-9C4E-797824BE1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326805"/>
                <a:ext cx="12192000" cy="6204390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B4C41F6-1007-4FF3-AC90-DFD642CCA31D}"/>
                  </a:ext>
                </a:extLst>
              </p:cNvPr>
              <p:cNvSpPr/>
              <p:nvPr/>
            </p:nvSpPr>
            <p:spPr>
              <a:xfrm>
                <a:off x="4072379" y="2714920"/>
                <a:ext cx="716437" cy="119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15F0FC6-1CCB-4013-AF06-B84A3CBD040D}"/>
                  </a:ext>
                </a:extLst>
              </p:cNvPr>
              <p:cNvSpPr/>
              <p:nvPr/>
            </p:nvSpPr>
            <p:spPr>
              <a:xfrm>
                <a:off x="4073948" y="3152518"/>
                <a:ext cx="716437" cy="119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6BF9D35-613F-4B45-A6CA-7428DFDED959}"/>
                  </a:ext>
                </a:extLst>
              </p:cNvPr>
              <p:cNvSpPr/>
              <p:nvPr/>
            </p:nvSpPr>
            <p:spPr>
              <a:xfrm>
                <a:off x="4081805" y="3590116"/>
                <a:ext cx="1432875" cy="119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EB26E8-2FE4-41F6-BCB8-4E2BF8E97B1D}"/>
                  </a:ext>
                </a:extLst>
              </p:cNvPr>
              <p:cNvSpPr/>
              <p:nvPr/>
            </p:nvSpPr>
            <p:spPr>
              <a:xfrm>
                <a:off x="4062952" y="1847380"/>
                <a:ext cx="716437" cy="119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3AE0B55-7465-4C11-B99D-52A34AA27B8D}"/>
                  </a:ext>
                </a:extLst>
              </p:cNvPr>
              <p:cNvSpPr/>
              <p:nvPr/>
            </p:nvSpPr>
            <p:spPr>
              <a:xfrm>
                <a:off x="4072379" y="2302173"/>
                <a:ext cx="716437" cy="119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3955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6BD83-DC38-46A0-AA3A-5E71ED9D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97840A-1E7B-4E63-8C5D-A7D13F1E4B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10288C-F947-4A95-88BB-3EBECB84611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C61A7F-D4B0-4788-8AD8-918635184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440"/>
            <a:ext cx="12192000" cy="6421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4956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EC9E52D-3473-471C-BC23-076661E5A87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D459FC-DE55-4C21-BA89-64E3AAA10A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4F1C312-E539-4F0F-B4DC-5CACC7B83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6874"/>
              <a:ext cx="12192000" cy="582425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238188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A744649-8F72-43EC-9CEC-3F11179E751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4C5C52-E43F-4C95-A227-7F83979BB8B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0DB3F6E-045A-4651-BD78-AD1D83F391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37"/>
            <a:stretch/>
          </p:blipFill>
          <p:spPr>
            <a:xfrm>
              <a:off x="0" y="315921"/>
              <a:ext cx="12191999" cy="61500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3658062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BD864C8A-BBC7-4259-9019-122F580A607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4C5C52-E43F-4C95-A227-7F83979BB8B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332FBEC-6013-4BAE-8033-4CAAA1E36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94345"/>
              <a:ext cx="12192000" cy="62693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359832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848C17-CEC7-4485-A39F-DEE62AACD3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B957E9-953E-474D-A784-D90EC1A8F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7406"/>
            <a:ext cx="12192000" cy="6043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38038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9A64B188-1455-433B-8137-C3625AC7259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63B4E3-0C41-4CD7-9DF5-E72A1A2B77D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0632F380-A6FC-4FBD-AB15-C0F27970E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33580"/>
              <a:ext cx="12192000" cy="63908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46469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916105-8FDE-4D55-ADF9-3E81C588A1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1E04E6-E30C-43B5-A129-4C8B207FC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54"/>
            <a:ext cx="12192000" cy="66300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82840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99A4C-E2F5-4F2B-80EB-76FA8733A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C8B955-C35F-4AD7-A591-AEF99B2ADC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3AE426-5796-4A1D-88E3-3189C43C6A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001698-11B1-4AD5-A6E2-ABAEC5B0A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295"/>
            <a:ext cx="12192000" cy="64634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6413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D581745-66BE-4CFA-9BCC-9EBC3C89C72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C7EBBE-290C-4A76-982B-94192D22D1CA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7D3B0C-7703-4E12-B81B-B7DF8D17C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05264"/>
              <a:ext cx="12192000" cy="604747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30245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E77A83A-B4A1-489D-8936-FB573BEECD0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272B4A-20B0-4EBA-8802-682215E2E8C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2449CCE-8700-4910-8AED-7CE69A85E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58093"/>
              <a:ext cx="12192000" cy="59418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9320997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76FA248-C340-4701-88FD-12CF5F6B5E7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52E6048-48A8-400F-89B7-09A95096EB8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27D505C-FC65-4A39-862E-30C999E85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9716"/>
              <a:ext cx="12192000" cy="58185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39162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CD8E246-0974-4843-B131-8687E29DD39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571D4D-56F9-4849-8A2D-F9FBAD0B9F1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170F752-6ECC-442A-B0B4-53B6D2C26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08524"/>
              <a:ext cx="12192000" cy="624095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321025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7C8BFD-17FC-426C-AF56-16BBFEF444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ED837A-A38F-4510-8DD9-3A55B24A5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34"/>
            <a:ext cx="12192000" cy="6642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16177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rson holding pencil near laptop computer">
            <a:extLst>
              <a:ext uri="{FF2B5EF4-FFF2-40B4-BE49-F238E27FC236}">
                <a16:creationId xmlns:a16="http://schemas.microsoft.com/office/drawing/2014/main" id="{1339D455-B0BF-4E55-9B31-61B2A6709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" b="1399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E353CD-5AF6-401C-8B40-604B2C8D4E9B}"/>
              </a:ext>
            </a:extLst>
          </p:cNvPr>
          <p:cNvSpPr/>
          <p:nvPr/>
        </p:nvSpPr>
        <p:spPr>
          <a:xfrm>
            <a:off x="0" y="10"/>
            <a:ext cx="12192000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7F8737-2A28-4ACC-8C86-BD0EA416FBC8}"/>
              </a:ext>
            </a:extLst>
          </p:cNvPr>
          <p:cNvCxnSpPr/>
          <p:nvPr/>
        </p:nvCxnSpPr>
        <p:spPr>
          <a:xfrm>
            <a:off x="3306000" y="3982720"/>
            <a:ext cx="558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9">
            <a:extLst>
              <a:ext uri="{FF2B5EF4-FFF2-40B4-BE49-F238E27FC236}">
                <a16:creationId xmlns:a16="http://schemas.microsoft.com/office/drawing/2014/main" id="{A97AA08C-35CB-4C0A-918C-DDF3D2B1CB81}"/>
              </a:ext>
            </a:extLst>
          </p:cNvPr>
          <p:cNvSpPr txBox="1">
            <a:spLocks/>
          </p:cNvSpPr>
          <p:nvPr/>
        </p:nvSpPr>
        <p:spPr>
          <a:xfrm>
            <a:off x="2238008" y="2714652"/>
            <a:ext cx="7715985" cy="792000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algn="ctr"/>
            <a:r>
              <a:rPr lang="fr-FR" sz="5400" b="1" kern="0">
                <a:solidFill>
                  <a:schemeClr val="bg1"/>
                </a:solidFill>
              </a:rPr>
              <a:t>L’ACCOMPAGNEMENT FLASHFACTURES</a:t>
            </a:r>
            <a:endParaRPr lang="fr-FR" sz="4400" b="1" kern="0">
              <a:solidFill>
                <a:schemeClr val="bg1"/>
              </a:solidFill>
            </a:endParaRPr>
          </a:p>
        </p:txBody>
      </p:sp>
      <p:sp>
        <p:nvSpPr>
          <p:cNvPr id="8" name="Oval 13">
            <a:extLst>
              <a:ext uri="{FF2B5EF4-FFF2-40B4-BE49-F238E27FC236}">
                <a16:creationId xmlns:a16="http://schemas.microsoft.com/office/drawing/2014/main" id="{D68890F4-5D13-4178-B9A5-A9E445617FF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26118" y="6501342"/>
            <a:ext cx="84959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/>
              <a:pPr algn="r">
                <a:defRPr/>
              </a:pPr>
              <a:t>53</a:t>
            </a:fld>
            <a:endParaRPr lang="fr-FR" sz="1200"/>
          </a:p>
        </p:txBody>
      </p:sp>
      <p:sp>
        <p:nvSpPr>
          <p:cNvPr id="9" name="Ellipse 39">
            <a:extLst>
              <a:ext uri="{FF2B5EF4-FFF2-40B4-BE49-F238E27FC236}">
                <a16:creationId xmlns:a16="http://schemas.microsoft.com/office/drawing/2014/main" id="{67D1A32B-B3D5-41AF-A60B-BE482432BD49}"/>
              </a:ext>
            </a:extLst>
          </p:cNvPr>
          <p:cNvSpPr/>
          <p:nvPr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20629627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re 1">
            <a:extLst>
              <a:ext uri="{FF2B5EF4-FFF2-40B4-BE49-F238E27FC236}">
                <a16:creationId xmlns:a16="http://schemas.microsoft.com/office/drawing/2014/main" id="{B604D3F5-B5A1-4A2A-9685-1CBD662F6167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75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Le conseiller et le client bénéficient d’un Service d’accompagnement </a:t>
            </a:r>
            <a:r>
              <a:rPr lang="pt-BR" altLang="en-US" sz="2400" b="1" kern="0">
                <a:solidFill>
                  <a:srgbClr val="000000"/>
                </a:solidFill>
              </a:rPr>
              <a:t>personnalisé</a:t>
            </a:r>
            <a:endParaRPr kumimoji="0" lang="pt-BR" alt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7D63D4-3572-417A-B705-A73890BFBB96}"/>
              </a:ext>
            </a:extLst>
          </p:cNvPr>
          <p:cNvGrpSpPr/>
          <p:nvPr/>
        </p:nvGrpSpPr>
        <p:grpSpPr>
          <a:xfrm>
            <a:off x="359817" y="2304064"/>
            <a:ext cx="4248000" cy="1502320"/>
            <a:chOff x="1147864" y="1913052"/>
            <a:chExt cx="4248000" cy="15023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56B9CE-CA78-42B1-8BE3-EDE95E2DC440}"/>
                </a:ext>
              </a:extLst>
            </p:cNvPr>
            <p:cNvSpPr txBox="1"/>
            <p:nvPr/>
          </p:nvSpPr>
          <p:spPr>
            <a:xfrm>
              <a:off x="1147864" y="2738264"/>
              <a:ext cx="42480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>
                  <a:solidFill>
                    <a:srgbClr val="000000"/>
                  </a:solidFill>
                  <a:latin typeface="Arial" panose="020B0604020202020204"/>
                </a:rPr>
                <a:t>Ligne téléphonique dédiée : </a:t>
              </a:r>
              <a:r>
                <a:rPr lang="fr-FR" sz="1400" b="1">
                  <a:solidFill>
                    <a:srgbClr val="000000"/>
                  </a:solidFill>
                </a:rPr>
                <a:t>01 58 32 14 00 </a:t>
              </a:r>
              <a:br>
                <a:rPr lang="fr-FR" sz="1400" b="1">
                  <a:solidFill>
                    <a:srgbClr val="000000"/>
                  </a:solidFill>
                </a:rPr>
              </a:br>
              <a:r>
                <a:rPr lang="fr-FR" sz="1050">
                  <a:solidFill>
                    <a:srgbClr val="000000"/>
                  </a:solidFill>
                </a:rPr>
                <a:t>(coût d’un appel local)</a:t>
              </a:r>
            </a:p>
            <a:p>
              <a:pPr algn="ctr">
                <a:defRPr/>
              </a:pPr>
              <a:r>
                <a:rPr lang="fr-FR" sz="1200">
                  <a:solidFill>
                    <a:srgbClr val="000000"/>
                  </a:solidFill>
                </a:rPr>
                <a:t>Service ouvert du lundi au vendredi de 8h30 à 18h</a:t>
              </a:r>
            </a:p>
          </p:txBody>
        </p:sp>
        <p:pic>
          <p:nvPicPr>
            <p:cNvPr id="18" name="Graphique 56" descr="Combiné">
              <a:extLst>
                <a:ext uri="{FF2B5EF4-FFF2-40B4-BE49-F238E27FC236}">
                  <a16:creationId xmlns:a16="http://schemas.microsoft.com/office/drawing/2014/main" id="{D7E33E6F-4C15-49E7-8A30-09179BD14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75864" y="1913052"/>
              <a:ext cx="792000" cy="792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E6EEBE-E527-451A-8BBB-0EB64FB7FC11}"/>
              </a:ext>
            </a:extLst>
          </p:cNvPr>
          <p:cNvGrpSpPr/>
          <p:nvPr/>
        </p:nvGrpSpPr>
        <p:grpSpPr>
          <a:xfrm>
            <a:off x="359817" y="3842541"/>
            <a:ext cx="4248000" cy="1313330"/>
            <a:chOff x="1147864" y="3708161"/>
            <a:chExt cx="4248000" cy="1313330"/>
          </a:xfrm>
        </p:grpSpPr>
        <p:pic>
          <p:nvPicPr>
            <p:cNvPr id="23" name="Graphic 22" descr="Email">
              <a:extLst>
                <a:ext uri="{FF2B5EF4-FFF2-40B4-BE49-F238E27FC236}">
                  <a16:creationId xmlns:a16="http://schemas.microsoft.com/office/drawing/2014/main" id="{FC872BB9-E23F-4C67-817C-98C21540E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75864" y="3708161"/>
              <a:ext cx="792000" cy="7920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03167F-6DC1-42F6-9F68-3F3F3D0A1C63}"/>
                </a:ext>
              </a:extLst>
            </p:cNvPr>
            <p:cNvSpPr txBox="1"/>
            <p:nvPr/>
          </p:nvSpPr>
          <p:spPr>
            <a:xfrm>
              <a:off x="1147864" y="4529048"/>
              <a:ext cx="42480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>
                  <a:solidFill>
                    <a:srgbClr val="000000"/>
                  </a:solidFill>
                  <a:latin typeface="Arial" panose="020B0604020202020204"/>
                </a:rPr>
                <a:t>Adresse email dédiée</a:t>
              </a:r>
            </a:p>
            <a:p>
              <a:pPr algn="ctr">
                <a:defRPr/>
              </a:pPr>
              <a:r>
                <a:rPr lang="fr-FR" sz="1200">
                  <a:latin typeface="Arial" panose="020B0604020202020204" pitchFamily="34" charset="0"/>
                  <a:cs typeface="Arial" panose="020B0604020202020204" pitchFamily="34" charset="0"/>
                </a:rPr>
                <a:t>flashfactures-contact@bpce.fr</a:t>
              </a:r>
              <a:endParaRPr lang="fr-FR" sz="12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A2F68F-4941-4D64-B81D-FA75C87F62C2}"/>
              </a:ext>
            </a:extLst>
          </p:cNvPr>
          <p:cNvGrpSpPr/>
          <p:nvPr/>
        </p:nvGrpSpPr>
        <p:grpSpPr>
          <a:xfrm>
            <a:off x="359817" y="5376693"/>
            <a:ext cx="4248000" cy="1020310"/>
            <a:chOff x="1147864" y="5253086"/>
            <a:chExt cx="4248000" cy="1020310"/>
          </a:xfrm>
        </p:grpSpPr>
        <p:pic>
          <p:nvPicPr>
            <p:cNvPr id="34" name="Graphic 33" descr="Internet">
              <a:extLst>
                <a:ext uri="{FF2B5EF4-FFF2-40B4-BE49-F238E27FC236}">
                  <a16:creationId xmlns:a16="http://schemas.microsoft.com/office/drawing/2014/main" id="{04A2AD46-864F-4466-997A-4E40AABD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75864" y="5253086"/>
              <a:ext cx="792000" cy="7920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22CB3B8-8737-4251-925F-4D26FFA047C5}"/>
                </a:ext>
              </a:extLst>
            </p:cNvPr>
            <p:cNvSpPr txBox="1"/>
            <p:nvPr/>
          </p:nvSpPr>
          <p:spPr>
            <a:xfrm>
              <a:off x="1147864" y="5965619"/>
              <a:ext cx="4248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>
                  <a:solidFill>
                    <a:srgbClr val="000000"/>
                  </a:solidFill>
                  <a:latin typeface="Arial" panose="020B0604020202020204"/>
                </a:rPr>
                <a:t>Formulaire de contact </a:t>
              </a:r>
              <a:r>
                <a:rPr lang="fr-FR" sz="1400">
                  <a:solidFill>
                    <a:srgbClr val="000000"/>
                  </a:solidFill>
                  <a:latin typeface="Arial" panose="020B0604020202020204"/>
                </a:rPr>
                <a:t>sur le site FlashFactures</a:t>
              </a:r>
              <a:endParaRPr kumimoji="0" lang="fr-FR" sz="140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1437F52-1EE2-44CC-9033-E4C594D4CDAB}"/>
              </a:ext>
            </a:extLst>
          </p:cNvPr>
          <p:cNvSpPr/>
          <p:nvPr/>
        </p:nvSpPr>
        <p:spPr>
          <a:xfrm>
            <a:off x="389506" y="1144235"/>
            <a:ext cx="8499768" cy="512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 canaux de contacts dédiés…</a:t>
            </a:r>
          </a:p>
        </p:txBody>
      </p:sp>
      <p:sp>
        <p:nvSpPr>
          <p:cNvPr id="37" name="Right Brace 36">
            <a:extLst>
              <a:ext uri="{FF2B5EF4-FFF2-40B4-BE49-F238E27FC236}">
                <a16:creationId xmlns:a16="http://schemas.microsoft.com/office/drawing/2014/main" id="{20E82A94-29FE-432D-8D65-0C5D5597A927}"/>
              </a:ext>
            </a:extLst>
          </p:cNvPr>
          <p:cNvSpPr/>
          <p:nvPr/>
        </p:nvSpPr>
        <p:spPr>
          <a:xfrm>
            <a:off x="8889274" y="1804306"/>
            <a:ext cx="479898" cy="4725598"/>
          </a:xfrm>
          <a:prstGeom prst="rightBrace">
            <a:avLst>
              <a:gd name="adj1" fmla="val 79954"/>
              <a:gd name="adj2" fmla="val 50000"/>
            </a:avLst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2B7202C-9976-4743-B6D1-C7B152B9AF81}"/>
              </a:ext>
            </a:extLst>
          </p:cNvPr>
          <p:cNvGrpSpPr/>
          <p:nvPr/>
        </p:nvGrpSpPr>
        <p:grpSpPr>
          <a:xfrm>
            <a:off x="9490042" y="2501774"/>
            <a:ext cx="2342141" cy="3330662"/>
            <a:chOff x="9490042" y="2556186"/>
            <a:chExt cx="2342141" cy="333066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6012BFB-D218-4C4D-8B32-146A1FBD5788}"/>
                </a:ext>
              </a:extLst>
            </p:cNvPr>
            <p:cNvSpPr txBox="1"/>
            <p:nvPr/>
          </p:nvSpPr>
          <p:spPr>
            <a:xfrm>
              <a:off x="9490042" y="2556186"/>
              <a:ext cx="2342141" cy="338555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>
                  <a:solidFill>
                    <a:srgbClr val="000000"/>
                  </a:solidFill>
                  <a:latin typeface="Arial" panose="020B0604020202020204"/>
                </a:rPr>
                <a:t>Suivi des dossiers clients</a:t>
              </a:r>
              <a:endParaRPr kumimoji="0" lang="fr-FR" sz="140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B7949E-5E31-4CB5-B97D-9D4E35BEF710}"/>
                </a:ext>
              </a:extLst>
            </p:cNvPr>
            <p:cNvSpPr txBox="1"/>
            <p:nvPr/>
          </p:nvSpPr>
          <p:spPr>
            <a:xfrm>
              <a:off x="9490042" y="3553555"/>
              <a:ext cx="2342141" cy="338555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>
                  <a:solidFill>
                    <a:srgbClr val="000000"/>
                  </a:solidFill>
                  <a:latin typeface="Arial" panose="020B0604020202020204"/>
                </a:rPr>
                <a:t>Suivi du recouvrement</a:t>
              </a:r>
              <a:endParaRPr kumimoji="0" lang="fr-FR" sz="140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5D80D0-B0F0-4FEF-86D2-60ED67764038}"/>
                </a:ext>
              </a:extLst>
            </p:cNvPr>
            <p:cNvSpPr txBox="1"/>
            <p:nvPr/>
          </p:nvSpPr>
          <p:spPr>
            <a:xfrm>
              <a:off x="9490042" y="4550924"/>
              <a:ext cx="2342141" cy="338555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>
                  <a:solidFill>
                    <a:srgbClr val="000000"/>
                  </a:solidFill>
                  <a:latin typeface="Arial" panose="020B0604020202020204"/>
                </a:rPr>
                <a:t>Utilisation du service</a:t>
              </a:r>
              <a:endParaRPr kumimoji="0" lang="fr-FR" sz="140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E49FB9-7E07-4C24-B58A-54F2186F20C9}"/>
                </a:ext>
              </a:extLst>
            </p:cNvPr>
            <p:cNvSpPr txBox="1"/>
            <p:nvPr/>
          </p:nvSpPr>
          <p:spPr>
            <a:xfrm>
              <a:off x="9490042" y="5548293"/>
              <a:ext cx="2342141" cy="338555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>
                  <a:solidFill>
                    <a:srgbClr val="000000"/>
                  </a:solidFill>
                  <a:latin typeface="Arial" panose="020B0604020202020204"/>
                </a:rPr>
                <a:t>Dysfonctionnements IT</a:t>
              </a:r>
              <a:endParaRPr kumimoji="0" lang="fr-FR" sz="140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C5C260B1-6AD7-4268-82A0-9F5BC4F27526}"/>
              </a:ext>
            </a:extLst>
          </p:cNvPr>
          <p:cNvSpPr/>
          <p:nvPr/>
        </p:nvSpPr>
        <p:spPr>
          <a:xfrm>
            <a:off x="4766717" y="1701705"/>
            <a:ext cx="4248000" cy="512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 et pour les Conseillers/CAE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4CAF54-9347-4A4D-A547-B80FA086E5F7}"/>
              </a:ext>
            </a:extLst>
          </p:cNvPr>
          <p:cNvGrpSpPr/>
          <p:nvPr/>
        </p:nvGrpSpPr>
        <p:grpSpPr>
          <a:xfrm>
            <a:off x="4766717" y="2304064"/>
            <a:ext cx="4248000" cy="1479237"/>
            <a:chOff x="1147864" y="1913052"/>
            <a:chExt cx="4248000" cy="147923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A07D9F4-8CB4-4EB3-B0BB-5635DA36BF62}"/>
                </a:ext>
              </a:extLst>
            </p:cNvPr>
            <p:cNvSpPr txBox="1"/>
            <p:nvPr/>
          </p:nvSpPr>
          <p:spPr>
            <a:xfrm>
              <a:off x="1147864" y="2738264"/>
              <a:ext cx="424800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rgbClr val="000000"/>
                  </a:solidFill>
                  <a:latin typeface="Arial" panose="020B0604020202020204"/>
                </a:rPr>
                <a:t>Ligne téléphonique dédiée : </a:t>
              </a:r>
              <a:r>
                <a:rPr lang="fr-FR" sz="1400" b="1" dirty="0">
                  <a:solidFill>
                    <a:srgbClr val="000000"/>
                  </a:solidFill>
                </a:rPr>
                <a:t>01 </a:t>
              </a:r>
              <a:r>
                <a:rPr lang="fr-FR" sz="1400" b="1">
                  <a:solidFill>
                    <a:srgbClr val="000000"/>
                  </a:solidFill>
                </a:rPr>
                <a:t>58 19 </a:t>
              </a:r>
              <a:r>
                <a:rPr lang="fr-FR" sz="1400" b="1" dirty="0">
                  <a:solidFill>
                    <a:srgbClr val="000000"/>
                  </a:solidFill>
                </a:rPr>
                <a:t>45 34</a:t>
              </a:r>
            </a:p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</a:rPr>
                <a:t>(coût d’un appel local)</a:t>
              </a:r>
            </a:p>
            <a:p>
              <a:pPr algn="ctr">
                <a:defRPr/>
              </a:pPr>
              <a:r>
                <a:rPr lang="fr-FR" sz="1200" dirty="0">
                  <a:solidFill>
                    <a:srgbClr val="000000"/>
                  </a:solidFill>
                </a:rPr>
                <a:t>Service ouvert du lundi au vendredi de 8h30 à 18h</a:t>
              </a:r>
            </a:p>
          </p:txBody>
        </p:sp>
        <p:pic>
          <p:nvPicPr>
            <p:cNvPr id="46" name="Graphique 56" descr="Combiné">
              <a:extLst>
                <a:ext uri="{FF2B5EF4-FFF2-40B4-BE49-F238E27FC236}">
                  <a16:creationId xmlns:a16="http://schemas.microsoft.com/office/drawing/2014/main" id="{65AA6514-0D62-48C7-9280-31B2AC877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75864" y="1913052"/>
              <a:ext cx="792000" cy="792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0BE9B70-FCFE-4BF1-B3A0-C1654562C2AF}"/>
              </a:ext>
            </a:extLst>
          </p:cNvPr>
          <p:cNvGrpSpPr/>
          <p:nvPr/>
        </p:nvGrpSpPr>
        <p:grpSpPr>
          <a:xfrm>
            <a:off x="4766717" y="3842541"/>
            <a:ext cx="4248000" cy="1313330"/>
            <a:chOff x="1147864" y="3708161"/>
            <a:chExt cx="4248000" cy="1313330"/>
          </a:xfrm>
        </p:grpSpPr>
        <p:pic>
          <p:nvPicPr>
            <p:cNvPr id="48" name="Graphic 47" descr="Email">
              <a:extLst>
                <a:ext uri="{FF2B5EF4-FFF2-40B4-BE49-F238E27FC236}">
                  <a16:creationId xmlns:a16="http://schemas.microsoft.com/office/drawing/2014/main" id="{C5A77A3A-22F9-455C-9B6E-93201E34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75864" y="3708161"/>
              <a:ext cx="792000" cy="79200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101BB3A-02B7-4BF2-98E9-A006A9982089}"/>
                </a:ext>
              </a:extLst>
            </p:cNvPr>
            <p:cNvSpPr txBox="1"/>
            <p:nvPr/>
          </p:nvSpPr>
          <p:spPr>
            <a:xfrm>
              <a:off x="1147864" y="4529048"/>
              <a:ext cx="42480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dirty="0">
                  <a:solidFill>
                    <a:srgbClr val="000000"/>
                  </a:solidFill>
                  <a:latin typeface="Arial" panose="020B0604020202020204"/>
                </a:rPr>
                <a:t>Adresse email dédiée</a:t>
              </a:r>
            </a:p>
            <a:p>
              <a:pPr algn="ctr">
                <a:defRPr/>
              </a:pPr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flashfactures-commerciaux@bpce.fr</a:t>
              </a:r>
              <a:endParaRPr lang="fr-FR" sz="1200" dirty="0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71741DB8-65DA-4C86-8FD4-2C5626481269}"/>
              </a:ext>
            </a:extLst>
          </p:cNvPr>
          <p:cNvSpPr/>
          <p:nvPr/>
        </p:nvSpPr>
        <p:spPr>
          <a:xfrm>
            <a:off x="359817" y="1701705"/>
            <a:ext cx="4248000" cy="512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 </a:t>
            </a:r>
            <a:r>
              <a:rPr lang="fr-FR" sz="1600" b="1">
                <a:solidFill>
                  <a:schemeClr val="accent1"/>
                </a:solidFill>
                <a:latin typeface="Arial" panose="020B0604020202020204"/>
              </a:rPr>
              <a:t>p</a:t>
            </a:r>
            <a:r>
              <a:rPr kumimoji="0" lang="fr-FR" sz="16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our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les clients…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0EE78F6-8CCE-4861-BD62-18355B72EF3D}"/>
              </a:ext>
            </a:extLst>
          </p:cNvPr>
          <p:cNvCxnSpPr>
            <a:cxnSpLocks/>
          </p:cNvCxnSpPr>
          <p:nvPr/>
        </p:nvCxnSpPr>
        <p:spPr>
          <a:xfrm>
            <a:off x="4766717" y="1945168"/>
            <a:ext cx="0" cy="446400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2031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15FCFC51-BB19-4155-9C74-A23C15137CF6}"/>
              </a:ext>
            </a:extLst>
          </p:cNvPr>
          <p:cNvCxnSpPr>
            <a:cxnSpLocks/>
            <a:stCxn id="15" idx="2"/>
            <a:endCxn id="58" idx="0"/>
          </p:cNvCxnSpPr>
          <p:nvPr/>
        </p:nvCxnSpPr>
        <p:spPr>
          <a:xfrm rot="16200000" flipH="1">
            <a:off x="7396889" y="1487888"/>
            <a:ext cx="1031242" cy="3640879"/>
          </a:xfrm>
          <a:prstGeom prst="bentConnector3">
            <a:avLst>
              <a:gd name="adj1" fmla="val 5000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F263C00-7890-45F1-B586-C9D191104F74}"/>
              </a:ext>
            </a:extLst>
          </p:cNvPr>
          <p:cNvCxnSpPr>
            <a:cxnSpLocks/>
            <a:stCxn id="15" idx="2"/>
            <a:endCxn id="57" idx="0"/>
          </p:cNvCxnSpPr>
          <p:nvPr/>
        </p:nvCxnSpPr>
        <p:spPr>
          <a:xfrm>
            <a:off x="6092071" y="2792707"/>
            <a:ext cx="3929" cy="1031242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A801A2C-E68B-4F26-9A79-2143E303723B}"/>
              </a:ext>
            </a:extLst>
          </p:cNvPr>
          <p:cNvSpPr/>
          <p:nvPr/>
        </p:nvSpPr>
        <p:spPr>
          <a:xfrm>
            <a:off x="2852071" y="1532600"/>
            <a:ext cx="6480000" cy="576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Directeur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DEF640E-B20B-45F0-AA3F-DBF625C59342}"/>
              </a:ext>
            </a:extLst>
          </p:cNvPr>
          <p:cNvSpPr/>
          <p:nvPr/>
        </p:nvSpPr>
        <p:spPr>
          <a:xfrm>
            <a:off x="1342563" y="3830299"/>
            <a:ext cx="2232000" cy="576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Responsable </a:t>
            </a:r>
            <a:b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 Risques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F7481CF-DA74-4AD9-97FC-8748B9EFC10D}"/>
              </a:ext>
            </a:extLst>
          </p:cNvPr>
          <p:cNvSpPr/>
          <p:nvPr/>
        </p:nvSpPr>
        <p:spPr>
          <a:xfrm>
            <a:off x="4980000" y="3823949"/>
            <a:ext cx="2232000" cy="576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Coachs clients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C823CF2-C72B-4BD4-9832-B04410F03D25}"/>
              </a:ext>
            </a:extLst>
          </p:cNvPr>
          <p:cNvSpPr/>
          <p:nvPr/>
        </p:nvSpPr>
        <p:spPr>
          <a:xfrm>
            <a:off x="8616950" y="3823949"/>
            <a:ext cx="2232000" cy="57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ctr"/>
          <a:lstStyle/>
          <a:p>
            <a:pPr lvl="0" algn="ctr">
              <a:defRPr/>
            </a:pPr>
            <a:r>
              <a:rPr lang="fr-FR" sz="1400" b="1" dirty="0">
                <a:solidFill>
                  <a:schemeClr val="bg1"/>
                </a:solidFill>
              </a:rPr>
              <a:t>Coachs clients</a:t>
            </a:r>
          </a:p>
        </p:txBody>
      </p:sp>
      <p:pic>
        <p:nvPicPr>
          <p:cNvPr id="59" name="Picture 58" descr="A picture containing clock&#10;&#10;Description automatically generated">
            <a:extLst>
              <a:ext uri="{FF2B5EF4-FFF2-40B4-BE49-F238E27FC236}">
                <a16:creationId xmlns:a16="http://schemas.microsoft.com/office/drawing/2014/main" id="{D89B0AC4-3BD4-4F59-880D-C3E970CFC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638" y="3544289"/>
            <a:ext cx="576000" cy="576000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AC642A15-74F5-4D0C-A8CE-4C5E9836B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55" y="3548488"/>
            <a:ext cx="576000" cy="576000"/>
          </a:xfrm>
          <a:prstGeom prst="rect">
            <a:avLst/>
          </a:prstGeom>
        </p:spPr>
      </p:pic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A43FA589-DCAE-4D49-8EC6-43E3B4F1D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513" y="1250417"/>
            <a:ext cx="576000" cy="576000"/>
          </a:xfrm>
          <a:prstGeom prst="rect">
            <a:avLst/>
          </a:prstGeom>
        </p:spPr>
      </p:pic>
      <p:pic>
        <p:nvPicPr>
          <p:cNvPr id="62" name="Picture 61" descr="A close up of a logo&#10;&#10;Description automatically generated">
            <a:extLst>
              <a:ext uri="{FF2B5EF4-FFF2-40B4-BE49-F238E27FC236}">
                <a16:creationId xmlns:a16="http://schemas.microsoft.com/office/drawing/2014/main" id="{680BB32E-53EE-435D-A1CA-61F488CC8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253" y="3542139"/>
            <a:ext cx="576000" cy="576000"/>
          </a:xfrm>
          <a:prstGeom prst="rect">
            <a:avLst/>
          </a:prstGeom>
        </p:spPr>
      </p:pic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6DE73153-DB39-433E-B28D-A1E9DE073987}"/>
              </a:ext>
            </a:extLst>
          </p:cNvPr>
          <p:cNvCxnSpPr>
            <a:cxnSpLocks/>
            <a:stCxn id="15" idx="2"/>
            <a:endCxn id="55" idx="0"/>
          </p:cNvCxnSpPr>
          <p:nvPr/>
        </p:nvCxnSpPr>
        <p:spPr>
          <a:xfrm rot="5400000">
            <a:off x="3756521" y="1494749"/>
            <a:ext cx="1037592" cy="3633508"/>
          </a:xfrm>
          <a:prstGeom prst="bentConnector3">
            <a:avLst>
              <a:gd name="adj1" fmla="val 50000"/>
            </a:avLst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C12BF20-3C79-4795-9440-0CA205CE11F5}"/>
              </a:ext>
            </a:extLst>
          </p:cNvPr>
          <p:cNvSpPr/>
          <p:nvPr/>
        </p:nvSpPr>
        <p:spPr>
          <a:xfrm>
            <a:off x="2852071" y="2216707"/>
            <a:ext cx="6480000" cy="576000"/>
          </a:xfrm>
          <a:prstGeom prst="rect">
            <a:avLst/>
          </a:prstGeom>
          <a:solidFill>
            <a:schemeClr val="bg1"/>
          </a:solidFill>
          <a:ln w="6350">
            <a:solidFill>
              <a:srgbClr val="7F7F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Responsable de l’activité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FlashFactures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/>
              </a:rPr>
              <a:t>En charge de la représentation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FlashFactures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 sein de BPCE Factor et du Groupe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95DEEA-0E9D-477B-A8E1-16FC0E6670A2}"/>
              </a:ext>
            </a:extLst>
          </p:cNvPr>
          <p:cNvSpPr/>
          <p:nvPr/>
        </p:nvSpPr>
        <p:spPr>
          <a:xfrm>
            <a:off x="1342563" y="4500440"/>
            <a:ext cx="2232000" cy="1258189"/>
          </a:xfrm>
          <a:prstGeom prst="rect">
            <a:avLst/>
          </a:prstGeom>
          <a:solidFill>
            <a:schemeClr val="bg1"/>
          </a:solidFill>
          <a:ln w="6350">
            <a:solidFill>
              <a:srgbClr val="8637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b="1">
                <a:solidFill>
                  <a:srgbClr val="000000"/>
                </a:solidFill>
                <a:latin typeface="Arial" panose="020B0604020202020204"/>
              </a:rPr>
              <a:t>Responsable</a:t>
            </a: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la maîtrise des risques 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l’activité FlashFactures, de la mise en place au suivi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7422BD-7E41-4261-99FB-4B82674D069A}"/>
              </a:ext>
            </a:extLst>
          </p:cNvPr>
          <p:cNvSpPr/>
          <p:nvPr/>
        </p:nvSpPr>
        <p:spPr>
          <a:xfrm>
            <a:off x="4980000" y="4494090"/>
            <a:ext cx="2232000" cy="1258189"/>
          </a:xfrm>
          <a:prstGeom prst="rect">
            <a:avLst/>
          </a:prstGeom>
          <a:solidFill>
            <a:schemeClr val="bg1"/>
          </a:solidFill>
          <a:ln w="6350">
            <a:solidFill>
              <a:srgbClr val="00796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>
                <a:solidFill>
                  <a:srgbClr val="000000"/>
                </a:solidFill>
                <a:latin typeface="Arial" panose="020B0604020202020204"/>
              </a:rPr>
              <a:t>Responsable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la </a:t>
            </a: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qualité de service 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FlashFactures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D4638A-27FF-4E52-A1A7-0BD273E82FCF}"/>
              </a:ext>
            </a:extLst>
          </p:cNvPr>
          <p:cNvSpPr/>
          <p:nvPr/>
        </p:nvSpPr>
        <p:spPr>
          <a:xfrm>
            <a:off x="8616950" y="4494090"/>
            <a:ext cx="2232000" cy="1258189"/>
          </a:xfrm>
          <a:prstGeom prst="rect">
            <a:avLst/>
          </a:prstGeom>
          <a:solidFill>
            <a:schemeClr val="bg1"/>
          </a:solidFill>
          <a:ln w="6350">
            <a:solidFill>
              <a:srgbClr val="9798C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dirty="0">
                <a:solidFill>
                  <a:srgbClr val="000000"/>
                </a:solidFill>
                <a:latin typeface="Arial" panose="020B0604020202020204"/>
              </a:rPr>
              <a:t>Responsables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la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gestion des clients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FlashFactures tout le long de la vie du client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dirty="0">
                <a:solidFill>
                  <a:srgbClr val="000000"/>
                </a:solidFill>
                <a:latin typeface="Arial" panose="020B0604020202020204"/>
              </a:rPr>
              <a:t>E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 charge de la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fluidité du parcours clients</a:t>
            </a: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53846C1B-C3DD-4461-A807-47404A3B3F3A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872425" cy="75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La BU Flashfactures est composée de profils pluridisciplinaires pour vous accompagner ainsi que le client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387D38-F035-4B17-8A39-BA1A3BD5FD82}"/>
              </a:ext>
            </a:extLst>
          </p:cNvPr>
          <p:cNvSpPr/>
          <p:nvPr/>
        </p:nvSpPr>
        <p:spPr>
          <a:xfrm>
            <a:off x="4644270" y="6173361"/>
            <a:ext cx="2895599" cy="25558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bIns="48000" rtlCol="0" anchor="ctr" anchorCtr="0"/>
          <a:lstStyle/>
          <a:p>
            <a:pPr algn="ctr"/>
            <a:r>
              <a:rPr lang="fr-FR" sz="1400" i="1" dirty="0">
                <a:solidFill>
                  <a:schemeClr val="accent2">
                    <a:lumMod val="75000"/>
                  </a:schemeClr>
                </a:solidFill>
              </a:rPr>
              <a:t>Votre interlocuteur privilégié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0007B5E-FBAA-4802-8D4E-756484AB6B93}"/>
              </a:ext>
            </a:extLst>
          </p:cNvPr>
          <p:cNvSpPr/>
          <p:nvPr/>
        </p:nvSpPr>
        <p:spPr>
          <a:xfrm rot="10800000">
            <a:off x="5416551" y="5867570"/>
            <a:ext cx="1358900" cy="19050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446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7E03BD41-A89B-44D4-A70D-6899B2614A49}"/>
              </a:ext>
            </a:extLst>
          </p:cNvPr>
          <p:cNvSpPr txBox="1">
            <a:spLocks/>
          </p:cNvSpPr>
          <p:nvPr/>
        </p:nvSpPr>
        <p:spPr>
          <a:xfrm>
            <a:off x="1200513" y="260648"/>
            <a:ext cx="10272131" cy="75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Les outils à votre disposition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96B0254-5C60-4666-93E9-FBA9092C88FE}"/>
              </a:ext>
            </a:extLst>
          </p:cNvPr>
          <p:cNvGrpSpPr/>
          <p:nvPr/>
        </p:nvGrpSpPr>
        <p:grpSpPr>
          <a:xfrm>
            <a:off x="694864" y="1020214"/>
            <a:ext cx="10814112" cy="5342879"/>
            <a:chOff x="760853" y="1020214"/>
            <a:chExt cx="10814112" cy="534287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5259CD2-C1C0-4794-9816-E7F99B5B0700}"/>
                </a:ext>
              </a:extLst>
            </p:cNvPr>
            <p:cNvGrpSpPr/>
            <p:nvPr/>
          </p:nvGrpSpPr>
          <p:grpSpPr>
            <a:xfrm>
              <a:off x="760853" y="1020811"/>
              <a:ext cx="4115851" cy="5342282"/>
              <a:chOff x="817418" y="1020811"/>
              <a:chExt cx="4115851" cy="5342282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C07D268-C34C-4652-B928-960B7BF0E6D8}"/>
                  </a:ext>
                </a:extLst>
              </p:cNvPr>
              <p:cNvSpPr/>
              <p:nvPr/>
            </p:nvSpPr>
            <p:spPr>
              <a:xfrm>
                <a:off x="817418" y="1020811"/>
                <a:ext cx="4115851" cy="3447496"/>
              </a:xfrm>
              <a:prstGeom prst="rect">
                <a:avLst/>
              </a:prstGeom>
              <a:noFill/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1E605E6-F5AA-4156-AFA0-E65AF01BC347}"/>
                  </a:ext>
                </a:extLst>
              </p:cNvPr>
              <p:cNvSpPr/>
              <p:nvPr/>
            </p:nvSpPr>
            <p:spPr>
              <a:xfrm>
                <a:off x="817418" y="4589959"/>
                <a:ext cx="4115851" cy="1773134"/>
              </a:xfrm>
              <a:prstGeom prst="rect">
                <a:avLst/>
              </a:prstGeom>
              <a:noFill/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27">
                <a:extLst>
                  <a:ext uri="{FF2B5EF4-FFF2-40B4-BE49-F238E27FC236}">
                    <a16:creationId xmlns:a16="http://schemas.microsoft.com/office/drawing/2014/main" id="{5A4E5633-9F6B-47DB-9C74-C2F68CC4A6B7}"/>
                  </a:ext>
                </a:extLst>
              </p:cNvPr>
              <p:cNvSpPr txBox="1"/>
              <p:nvPr/>
            </p:nvSpPr>
            <p:spPr>
              <a:xfrm>
                <a:off x="1014319" y="1088721"/>
                <a:ext cx="37220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fr-FR" sz="1400" b="1" kern="0" dirty="0">
                    <a:solidFill>
                      <a:schemeClr val="bg2"/>
                    </a:solidFill>
                    <a:cs typeface="Arial"/>
                    <a:sym typeface="Arial"/>
                  </a:rPr>
                  <a:t>Un argumentaire Conseiller Pros</a:t>
                </a:r>
                <a:br>
                  <a:rPr lang="fr-FR" sz="1400" b="1" kern="0" dirty="0">
                    <a:solidFill>
                      <a:schemeClr val="bg2"/>
                    </a:solidFill>
                    <a:cs typeface="Arial"/>
                    <a:sym typeface="Arial"/>
                  </a:rPr>
                </a:br>
                <a:r>
                  <a:rPr lang="fr-FR" sz="1400" b="1" kern="0" dirty="0">
                    <a:solidFill>
                      <a:schemeClr val="bg2"/>
                    </a:solidFill>
                    <a:cs typeface="Arial"/>
                    <a:sym typeface="Arial"/>
                  </a:rPr>
                  <a:t>et Chargé d’Affaires Entreprises</a:t>
                </a:r>
              </a:p>
            </p:txBody>
          </p:sp>
          <p:sp>
            <p:nvSpPr>
              <p:cNvPr id="22" name="ZoneTexte 207">
                <a:extLst>
                  <a:ext uri="{FF2B5EF4-FFF2-40B4-BE49-F238E27FC236}">
                    <a16:creationId xmlns:a16="http://schemas.microsoft.com/office/drawing/2014/main" id="{C37EC5B8-5580-4D4D-86A6-9FEA38E8AB01}"/>
                  </a:ext>
                </a:extLst>
              </p:cNvPr>
              <p:cNvSpPr txBox="1"/>
              <p:nvPr/>
            </p:nvSpPr>
            <p:spPr>
              <a:xfrm>
                <a:off x="1181659" y="4673087"/>
                <a:ext cx="33914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fr-FR" sz="1400" b="1" kern="0" dirty="0">
                    <a:solidFill>
                      <a:schemeClr val="bg2"/>
                    </a:solidFill>
                    <a:cs typeface="Arial"/>
                    <a:sym typeface="Arial"/>
                  </a:rPr>
                  <a:t>Une vidéo de présentation de l’offre</a:t>
                </a:r>
              </a:p>
            </p:txBody>
          </p:sp>
          <p:grpSp>
            <p:nvGrpSpPr>
              <p:cNvPr id="31" name="Groupe 225">
                <a:extLst>
                  <a:ext uri="{FF2B5EF4-FFF2-40B4-BE49-F238E27FC236}">
                    <a16:creationId xmlns:a16="http://schemas.microsoft.com/office/drawing/2014/main" id="{53535CD5-3EDA-457C-AB93-09D14A771570}"/>
                  </a:ext>
                </a:extLst>
              </p:cNvPr>
              <p:cNvGrpSpPr/>
              <p:nvPr/>
            </p:nvGrpSpPr>
            <p:grpSpPr>
              <a:xfrm>
                <a:off x="1599365" y="1757957"/>
                <a:ext cx="2557858" cy="2514394"/>
                <a:chOff x="357414" y="1052284"/>
                <a:chExt cx="2780434" cy="2858574"/>
              </a:xfrm>
            </p:grpSpPr>
            <p:pic>
              <p:nvPicPr>
                <p:cNvPr id="32" name="Image 6">
                  <a:extLst>
                    <a:ext uri="{FF2B5EF4-FFF2-40B4-BE49-F238E27FC236}">
                      <a16:creationId xmlns:a16="http://schemas.microsoft.com/office/drawing/2014/main" id="{0A4DEA43-51A6-46D5-B374-B342206A58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57414" y="1052284"/>
                  <a:ext cx="1676297" cy="2378529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34" name="Image 224">
                  <a:extLst>
                    <a:ext uri="{FF2B5EF4-FFF2-40B4-BE49-F238E27FC236}">
                      <a16:creationId xmlns:a16="http://schemas.microsoft.com/office/drawing/2014/main" id="{D16DFBF4-5D07-43A7-ABD9-7A34A7D9C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64470" y="1531258"/>
                  <a:ext cx="1673378" cy="237960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38" name="Image 234">
                <a:extLst>
                  <a:ext uri="{FF2B5EF4-FFF2-40B4-BE49-F238E27FC236}">
                    <a16:creationId xmlns:a16="http://schemas.microsoft.com/office/drawing/2014/main" id="{C938E358-0AC6-42C1-AA73-6FFB7198DE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3805" y="5071763"/>
                <a:ext cx="2143076" cy="120043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980F3AA-07C5-4EC7-9DFB-50540ABABD79}"/>
                </a:ext>
              </a:extLst>
            </p:cNvPr>
            <p:cNvSpPr/>
            <p:nvPr/>
          </p:nvSpPr>
          <p:spPr>
            <a:xfrm>
              <a:off x="5069934" y="1020811"/>
              <a:ext cx="4115851" cy="2589655"/>
            </a:xfrm>
            <a:prstGeom prst="rect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20" name="ZoneTexte 27">
              <a:extLst>
                <a:ext uri="{FF2B5EF4-FFF2-40B4-BE49-F238E27FC236}">
                  <a16:creationId xmlns:a16="http://schemas.microsoft.com/office/drawing/2014/main" id="{5B343C25-9E77-4A85-9C69-0301D7132A9E}"/>
                </a:ext>
              </a:extLst>
            </p:cNvPr>
            <p:cNvSpPr txBox="1"/>
            <p:nvPr/>
          </p:nvSpPr>
          <p:spPr>
            <a:xfrm>
              <a:off x="5266835" y="1088721"/>
              <a:ext cx="372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fr-FR" sz="1400" b="1" kern="0" dirty="0">
                  <a:solidFill>
                    <a:schemeClr val="bg2"/>
                  </a:solidFill>
                  <a:cs typeface="Arial"/>
                  <a:sym typeface="Arial"/>
                </a:rPr>
                <a:t>Un quizz pour tester vos connaissances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4CEA08-0965-429D-8763-66B2B0EAC568}"/>
                </a:ext>
              </a:extLst>
            </p:cNvPr>
            <p:cNvSpPr/>
            <p:nvPr/>
          </p:nvSpPr>
          <p:spPr>
            <a:xfrm>
              <a:off x="5078708" y="3773438"/>
              <a:ext cx="4115851" cy="2589655"/>
            </a:xfrm>
            <a:prstGeom prst="rect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39" name="ZoneTexte 27">
              <a:extLst>
                <a:ext uri="{FF2B5EF4-FFF2-40B4-BE49-F238E27FC236}">
                  <a16:creationId xmlns:a16="http://schemas.microsoft.com/office/drawing/2014/main" id="{8FB99618-87BC-4F00-B9DB-6C7A37FE8C79}"/>
                </a:ext>
              </a:extLst>
            </p:cNvPr>
            <p:cNvSpPr txBox="1"/>
            <p:nvPr/>
          </p:nvSpPr>
          <p:spPr>
            <a:xfrm>
              <a:off x="5275609" y="3841348"/>
              <a:ext cx="372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fr-FR" sz="1400" b="1" kern="0" dirty="0">
                  <a:solidFill>
                    <a:schemeClr val="bg2"/>
                  </a:solidFill>
                  <a:cs typeface="Arial"/>
                  <a:sym typeface="Arial"/>
                </a:rPr>
                <a:t>Un mémo MONEXPERT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B907FA4-6B62-4BC1-A19D-9216F74D7969}"/>
                </a:ext>
              </a:extLst>
            </p:cNvPr>
            <p:cNvSpPr/>
            <p:nvPr/>
          </p:nvSpPr>
          <p:spPr>
            <a:xfrm>
              <a:off x="9362846" y="1020214"/>
              <a:ext cx="2212119" cy="5342879"/>
            </a:xfrm>
            <a:prstGeom prst="rect">
              <a:avLst/>
            </a:prstGeom>
            <a:noFill/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44" name="ZoneTexte 27">
              <a:extLst>
                <a:ext uri="{FF2B5EF4-FFF2-40B4-BE49-F238E27FC236}">
                  <a16:creationId xmlns:a16="http://schemas.microsoft.com/office/drawing/2014/main" id="{8E7BED1F-A3EC-4EC4-B189-D597DCF0908F}"/>
                </a:ext>
              </a:extLst>
            </p:cNvPr>
            <p:cNvSpPr txBox="1"/>
            <p:nvPr/>
          </p:nvSpPr>
          <p:spPr>
            <a:xfrm>
              <a:off x="9358436" y="1088124"/>
              <a:ext cx="220537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fr-FR" sz="1400" b="1" kern="0" dirty="0">
                  <a:solidFill>
                    <a:schemeClr val="bg2"/>
                  </a:solidFill>
                  <a:cs typeface="Arial"/>
                  <a:sym typeface="Arial"/>
                </a:rPr>
                <a:t>Une infographie avec les points essentiels à connaître sur l’offre</a:t>
              </a: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F91E95B7-6355-414B-8241-7C82CC892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7665" y="1874276"/>
              <a:ext cx="1258773" cy="440570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53A6FAC5-7DBF-4712-B891-C56727FD2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330" y="4322979"/>
            <a:ext cx="2641750" cy="18662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254EA53-319E-4381-8824-0C7425BC4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230" y="1573276"/>
            <a:ext cx="2520000" cy="18935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635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84655-8205-4DF9-BEDC-67765AD126E5}"/>
              </a:ext>
            </a:extLst>
          </p:cNvPr>
          <p:cNvSpPr/>
          <p:nvPr/>
        </p:nvSpPr>
        <p:spPr>
          <a:xfrm>
            <a:off x="0" y="0"/>
            <a:ext cx="615834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9">
            <a:extLst>
              <a:ext uri="{FF2B5EF4-FFF2-40B4-BE49-F238E27FC236}">
                <a16:creationId xmlns:a16="http://schemas.microsoft.com/office/drawing/2014/main" id="{FD88F3E0-E3D0-451D-BE54-8E6AE4325D0C}"/>
              </a:ext>
            </a:extLst>
          </p:cNvPr>
          <p:cNvSpPr txBox="1">
            <a:spLocks/>
          </p:cNvSpPr>
          <p:nvPr/>
        </p:nvSpPr>
        <p:spPr>
          <a:xfrm>
            <a:off x="0" y="2114127"/>
            <a:ext cx="6151418" cy="262974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algn="ctr"/>
            <a:r>
              <a:rPr lang="fr-FR" b="1" kern="0" dirty="0">
                <a:solidFill>
                  <a:srgbClr val="002060"/>
                </a:solidFill>
              </a:rPr>
              <a:t>Merci pour votre attention !</a:t>
            </a:r>
          </a:p>
        </p:txBody>
      </p:sp>
      <p:pic>
        <p:nvPicPr>
          <p:cNvPr id="4" name="Picture 4" descr="person taking selfie in front of mirror during night time">
            <a:extLst>
              <a:ext uri="{FF2B5EF4-FFF2-40B4-BE49-F238E27FC236}">
                <a16:creationId xmlns:a16="http://schemas.microsoft.com/office/drawing/2014/main" id="{98B5CC31-238B-4270-A70A-8DAC1C641F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10916"/>
          <a:stretch/>
        </p:blipFill>
        <p:spPr bwMode="auto">
          <a:xfrm>
            <a:off x="6171107" y="0"/>
            <a:ext cx="602089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F45485-6B87-4130-A454-C487399B134B}"/>
              </a:ext>
            </a:extLst>
          </p:cNvPr>
          <p:cNvCxnSpPr>
            <a:cxnSpLocks/>
          </p:cNvCxnSpPr>
          <p:nvPr/>
        </p:nvCxnSpPr>
        <p:spPr>
          <a:xfrm>
            <a:off x="6171107" y="0"/>
            <a:ext cx="0" cy="6859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7248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1255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B08.I3AkNG08kqDCci9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qNUfSOuGFCdAeoKhOSE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75rIpMALOVr1rKXoV_VKw"/>
</p:tagLst>
</file>

<file path=ppt/theme/theme1.xml><?xml version="1.0" encoding="utf-8"?>
<a:theme xmlns:a="http://schemas.openxmlformats.org/drawingml/2006/main" name="7_Conception personnalisé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ePPt16-9_Factor [Lecture seule]" id="{0E5887F2-64E0-4EAF-A884-334C2B0FA630}" vid="{DF8A20A4-25EA-4A1E-9292-D3AC5CB82DCA}"/>
    </a:ext>
  </a:extLst>
</a:theme>
</file>

<file path=ppt/theme/theme2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3.xml><?xml version="1.0" encoding="utf-8"?>
<a:theme xmlns:a="http://schemas.openxmlformats.org/drawingml/2006/main" name="12_Conception personnalisé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k BPCE Factor.pptx" id="{39ED7CBD-875A-45B6-A2EC-6373FCC7EF3E}" vid="{4EA599D7-242D-40EB-98FB-67649451582C}"/>
    </a:ext>
  </a:extLst>
</a:theme>
</file>

<file path=ppt/theme/theme4.xml><?xml version="1.0" encoding="utf-8"?>
<a:theme xmlns:a="http://schemas.openxmlformats.org/drawingml/2006/main" name="1_Groupe BPC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1F031949-ADE0-4479-A57B-EAB86E687567}" vid="{3B023A6D-CED3-4975-8980-EA231598DCDC}"/>
    </a:ext>
  </a:extLst>
</a:theme>
</file>

<file path=ppt/theme/theme5.xml><?xml version="1.0" encoding="utf-8"?>
<a:theme xmlns:a="http://schemas.openxmlformats.org/drawingml/2006/main" name="6_Conception personnalisé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k BPCE Factor.pptx" id="{39ED7CBD-875A-45B6-A2EC-6373FCC7EF3E}" vid="{4EA599D7-242D-40EB-98FB-67649451582C}"/>
    </a:ext>
  </a:extLst>
</a:theme>
</file>

<file path=ppt/theme/theme6.xml><?xml version="1.0" encoding="utf-8"?>
<a:theme xmlns:a="http://schemas.openxmlformats.org/drawingml/2006/main" name="Modèle_Natixis Factor_2017_template_4-3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AAAAB5-5B67-4834-9966-4F624CBB8C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A793E60-F89C-4758-A81D-F3CBE648D6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F70B93-DAEA-4EB3-A30C-FACE9BE621B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2294</Words>
  <Application>Microsoft Office PowerPoint</Application>
  <PresentationFormat>Grand écran</PresentationFormat>
  <Paragraphs>360</Paragraphs>
  <Slides>58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7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58</vt:i4>
      </vt:variant>
    </vt:vector>
  </HeadingPairs>
  <TitlesOfParts>
    <vt:vector size="80" baseType="lpstr">
      <vt:lpstr>ＭＳ Ｐゴシック</vt:lpstr>
      <vt:lpstr>Arial</vt:lpstr>
      <vt:lpstr>Arial (Body)</vt:lpstr>
      <vt:lpstr>Arial Narrow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Verdana</vt:lpstr>
      <vt:lpstr>Wingdings 3</vt:lpstr>
      <vt:lpstr>7_Conception personnalisée</vt:lpstr>
      <vt:lpstr>Groupe BPCE</vt:lpstr>
      <vt:lpstr>12_Conception personnalisée</vt:lpstr>
      <vt:lpstr>1_Groupe BPCE</vt:lpstr>
      <vt:lpstr>6_Conception personnalisée</vt:lpstr>
      <vt:lpstr>Modèle_Natixis Factor_2017_template_4-3</vt:lpstr>
      <vt:lpstr>2_Groupe BPCE</vt:lpstr>
      <vt:lpstr>think-cell Slide</vt:lpstr>
      <vt:lpstr>Image</vt:lpstr>
      <vt:lpstr>FlashFactures</vt:lpstr>
      <vt:lpstr>Le modèle classique d’affacturage se digitalise avec l’entrée de nouveaux acteurs sur le marché </vt:lpstr>
      <vt:lpstr>Sommaire &amp; objectifs</vt:lpstr>
      <vt:lpstr>L’OFFRE FLASHFACTURES</vt:lpstr>
      <vt:lpstr>Le panel des solutions court terme BtoB à votre disposition</vt:lpstr>
      <vt:lpstr>Focus FlashFactures : la promesse client</vt:lpstr>
      <vt:lpstr>Focus FlashFactures : la proposition de valeur pour les Pro &amp; PME</vt:lpstr>
      <vt:lpstr>Focus FlashFactures : les principales caractéristiques de l’offre</vt:lpstr>
      <vt:lpstr>Le positionnement de FlashFactures par rapport au reste de la gamme Factor</vt:lpstr>
      <vt:lpstr>Représentation synthétique de la gamme BPCE Factor</vt:lpstr>
      <vt:lpstr>LA CIBLE CLIENT</vt:lpstr>
      <vt:lpstr>Les clients FlashFactures</vt:lpstr>
      <vt:lpstr>Critères d’éligibilité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FlashFactures</dc:title>
  <dc:creator>LACHERET, Camille</dc:creator>
  <cp:lastModifiedBy>POIGNANT Anne [CEGEE]</cp:lastModifiedBy>
  <cp:revision>32</cp:revision>
  <dcterms:created xsi:type="dcterms:W3CDTF">2020-03-20T14:25:29Z</dcterms:created>
  <dcterms:modified xsi:type="dcterms:W3CDTF">2021-04-11T17:12:14Z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0x0101007DDF063ED5DFB0459A557595B005E4F4</vt:lpwstr>
  </property>
  <property fmtid="{D5CDD505-2E9C-101B-9397-08002B2CF9AE}" pid="3" name="MSIP_Label_797e4f81-4b1c-4a3a-b237-8636707719dc_Enabled">
    <vt:lpwstr>True</vt:lpwstr>
  </property>
  <property fmtid="{D5CDD505-2E9C-101B-9397-08002B2CF9AE}" pid="4" name="MSIP_Label_797e4f81-4b1c-4a3a-b237-8636707719dc_SiteId">
    <vt:lpwstr>d5bb6d35-8a82-4329-b49a-5030bd6497ab</vt:lpwstr>
  </property>
  <property fmtid="{D5CDD505-2E9C-101B-9397-08002B2CF9AE}" pid="5" name="MSIP_Label_797e4f81-4b1c-4a3a-b237-8636707719dc_Owner">
    <vt:lpwstr>jean-david.fourain@natixis.com</vt:lpwstr>
  </property>
  <property fmtid="{D5CDD505-2E9C-101B-9397-08002B2CF9AE}" pid="6" name="MSIP_Label_797e4f81-4b1c-4a3a-b237-8636707719dc_SetDate">
    <vt:lpwstr>2020-05-20T12:49:09.4232181Z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ActionId">
    <vt:lpwstr>d40ddae8-f88d-458e-9532-f7ad31107f39</vt:lpwstr>
  </property>
  <property fmtid="{D5CDD505-2E9C-101B-9397-08002B2CF9AE}" pid="10" name="MSIP_Label_797e4f81-4b1c-4a3a-b237-8636707719dc_Extended_MSFT_Method">
    <vt:lpwstr>Manual</vt:lpwstr>
  </property>
  <property fmtid="{D5CDD505-2E9C-101B-9397-08002B2CF9AE}" pid="11" name="Sensitivity">
    <vt:lpwstr>C2 - Internal Natixis</vt:lpwstr>
  </property>
</Properties>
</file>