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1" r:id="rId4"/>
    <p:sldMasterId id="2147483751" r:id="rId5"/>
  </p:sldMasterIdLst>
  <p:notesMasterIdLst>
    <p:notesMasterId r:id="rId29"/>
  </p:notesMasterIdLst>
  <p:handoutMasterIdLst>
    <p:handoutMasterId r:id="rId30"/>
  </p:handoutMasterIdLst>
  <p:sldIdLst>
    <p:sldId id="258" r:id="rId6"/>
    <p:sldId id="411" r:id="rId7"/>
    <p:sldId id="11963" r:id="rId8"/>
    <p:sldId id="11961" r:id="rId9"/>
    <p:sldId id="11958" r:id="rId10"/>
    <p:sldId id="11960" r:id="rId11"/>
    <p:sldId id="11966" r:id="rId12"/>
    <p:sldId id="11957" r:id="rId13"/>
    <p:sldId id="11037" r:id="rId14"/>
    <p:sldId id="11986" r:id="rId15"/>
    <p:sldId id="11987" r:id="rId16"/>
    <p:sldId id="11988" r:id="rId17"/>
    <p:sldId id="11982" r:id="rId18"/>
    <p:sldId id="11054" r:id="rId19"/>
    <p:sldId id="11042" r:id="rId20"/>
    <p:sldId id="11983" r:id="rId21"/>
    <p:sldId id="11971" r:id="rId22"/>
    <p:sldId id="11121" r:id="rId23"/>
    <p:sldId id="11984" r:id="rId24"/>
    <p:sldId id="421" r:id="rId25"/>
    <p:sldId id="11985" r:id="rId26"/>
    <p:sldId id="11956" r:id="rId27"/>
    <p:sldId id="256" r:id="rId28"/>
  </p:sldIdLst>
  <p:sldSz cx="9144000" cy="5143500" type="screen16x9"/>
  <p:notesSz cx="6800850" cy="9807575"/>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089" userDrawn="1">
          <p15:clr>
            <a:srgbClr val="A4A3A4"/>
          </p15:clr>
        </p15:guide>
        <p15:guide id="2" pos="2143"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a:srgbClr val="6694CE"/>
    <a:srgbClr val="BABADA"/>
    <a:srgbClr val="DCE288"/>
    <a:srgbClr val="705889"/>
    <a:srgbClr val="BF76AA"/>
    <a:srgbClr val="8A5599"/>
    <a:srgbClr val="66327A"/>
    <a:srgbClr val="8AB973"/>
    <a:srgbClr val="0074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89" autoAdjust="0"/>
  </p:normalViewPr>
  <p:slideViewPr>
    <p:cSldViewPr showGuides="1">
      <p:cViewPr varScale="1">
        <p:scale>
          <a:sx n="89" d="100"/>
          <a:sy n="89" d="100"/>
        </p:scale>
        <p:origin x="606" y="84"/>
      </p:cViewPr>
      <p:guideLst>
        <p:guide orient="horz" pos="1439"/>
        <p:guide orient="horz" pos="169"/>
        <p:guide pos="1383"/>
        <p:guide pos="44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62" d="100"/>
          <a:sy n="62" d="100"/>
        </p:scale>
        <p:origin x="3354" y="96"/>
      </p:cViewPr>
      <p:guideLst>
        <p:guide orient="horz" pos="3089"/>
        <p:guide pos="214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7776" cy="490459"/>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1486" y="2"/>
            <a:ext cx="2947776" cy="490459"/>
          </a:xfrm>
          <a:prstGeom prst="rect">
            <a:avLst/>
          </a:prstGeom>
        </p:spPr>
        <p:txBody>
          <a:bodyPr vert="horz" lIns="91440" tIns="45720" rIns="91440" bIns="45720" rtlCol="0"/>
          <a:lstStyle>
            <a:lvl1pPr algn="r">
              <a:defRPr sz="1200"/>
            </a:lvl1pPr>
          </a:lstStyle>
          <a:p>
            <a:fld id="{3E09BF49-B416-42CB-A995-ACF7698E0F44}" type="datetimeFigureOut">
              <a:rPr lang="fr-FR" smtClean="0"/>
              <a:t>09/05/2022</a:t>
            </a:fld>
            <a:endParaRPr lang="fr-FR"/>
          </a:p>
        </p:txBody>
      </p:sp>
      <p:sp>
        <p:nvSpPr>
          <p:cNvPr id="4" name="Espace réservé du pied de page 3"/>
          <p:cNvSpPr>
            <a:spLocks noGrp="1"/>
          </p:cNvSpPr>
          <p:nvPr>
            <p:ph type="ftr" sz="quarter" idx="2"/>
          </p:nvPr>
        </p:nvSpPr>
        <p:spPr>
          <a:xfrm>
            <a:off x="3" y="9315540"/>
            <a:ext cx="2947776" cy="49045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1486" y="9315540"/>
            <a:ext cx="2947776" cy="490458"/>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25413" y="733425"/>
            <a:ext cx="6550025" cy="368458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0098" y="4658599"/>
            <a:ext cx="5440679" cy="4413408"/>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
        <p:nvSpPr>
          <p:cNvPr id="11" name="Espace réservé du texte 52"/>
          <p:cNvSpPr>
            <a:spLocks noGrp="1"/>
          </p:cNvSpPr>
          <p:nvPr>
            <p:ph type="body" sz="quarter" idx="12" hasCustomPrompt="1"/>
          </p:nvPr>
        </p:nvSpPr>
        <p:spPr>
          <a:xfrm>
            <a:off x="5793971" y="413662"/>
            <a:ext cx="2984976" cy="384360"/>
          </a:xfrm>
          <a:prstGeom prst="rect">
            <a:avLst/>
          </a:prstGeom>
          <a:noFill/>
        </p:spPr>
        <p:txBody>
          <a:bodyPr lIns="0" tIns="0" rIns="0" bIns="0" anchor="ctr" anchorCtr="0">
            <a:normAutofit/>
          </a:bodyPr>
          <a:lstStyle>
            <a:lvl1pPr marL="0" indent="0" algn="r">
              <a:buNone/>
              <a:defRPr sz="1400" b="1" baseline="0">
                <a:solidFill>
                  <a:schemeClr val="accent4"/>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l’émetteur</a:t>
            </a:r>
          </a:p>
        </p:txBody>
      </p:sp>
      <p:pic>
        <p:nvPicPr>
          <p:cNvPr id="12" name="Image 11"/>
          <p:cNvPicPr>
            <a:picLocks noChangeAspect="1"/>
          </p:cNvPicPr>
          <p:nvPr userDrawn="1"/>
        </p:nvPicPr>
        <p:blipFill>
          <a:blip r:embed="rId4"/>
          <a:stretch>
            <a:fillRect/>
          </a:stretch>
        </p:blipFill>
        <p:spPr>
          <a:xfrm>
            <a:off x="211734" y="360000"/>
            <a:ext cx="3744000" cy="771025"/>
          </a:xfrm>
          <a:prstGeom prst="rect">
            <a:avLst/>
          </a:prstGeom>
        </p:spPr>
      </p:pic>
    </p:spTree>
    <p:extLst>
      <p:ext uri="{BB962C8B-B14F-4D97-AF65-F5344CB8AC3E}">
        <p14:creationId xmlns:p14="http://schemas.microsoft.com/office/powerpoint/2010/main" val="3607433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pic>
        <p:nvPicPr>
          <p:cNvPr id="9" name="Image 8"/>
          <p:cNvPicPr>
            <a:picLocks noChangeAspect="1"/>
          </p:cNvPicPr>
          <p:nvPr userDrawn="1"/>
        </p:nvPicPr>
        <p:blipFill>
          <a:blip r:embed="rId4"/>
          <a:stretch>
            <a:fillRect/>
          </a:stretch>
        </p:blipFill>
        <p:spPr>
          <a:xfrm>
            <a:off x="5760000" y="4320000"/>
            <a:ext cx="3312000" cy="682061"/>
          </a:xfrm>
          <a:prstGeom prst="rect">
            <a:avLst/>
          </a:prstGeom>
        </p:spPr>
      </p:pic>
      <p:sp>
        <p:nvSpPr>
          <p:cNvPr id="10" name="Espace réservé du texte 52">
            <a:extLst>
              <a:ext uri="{FF2B5EF4-FFF2-40B4-BE49-F238E27FC236}">
                <a16:creationId xmlns:a16="http://schemas.microsoft.com/office/drawing/2014/main" id="{E4FA0702-0777-4697-9E2F-7B10C5E240D4}"/>
              </a:ext>
            </a:extLst>
          </p:cNvPr>
          <p:cNvSpPr>
            <a:spLocks noGrp="1"/>
          </p:cNvSpPr>
          <p:nvPr>
            <p:ph type="body" sz="quarter" idx="12" hasCustomPrompt="1"/>
          </p:nvPr>
        </p:nvSpPr>
        <p:spPr>
          <a:xfrm>
            <a:off x="5793971" y="413662"/>
            <a:ext cx="2984976" cy="384360"/>
          </a:xfrm>
          <a:prstGeom prst="rect">
            <a:avLst/>
          </a:prstGeom>
          <a:noFill/>
        </p:spPr>
        <p:txBody>
          <a:bodyPr lIns="0" tIns="0" rIns="0" bIns="0" anchor="ctr" anchorCtr="0">
            <a:normAutofit/>
          </a:bodyPr>
          <a:lstStyle>
            <a:lvl1pPr marL="0" indent="0" algn="r">
              <a:buNone/>
              <a:defRPr sz="1400" b="1" baseline="0">
                <a:solidFill>
                  <a:schemeClr val="accent4"/>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l’émetteur</a:t>
            </a:r>
          </a:p>
        </p:txBody>
      </p:sp>
    </p:spTree>
    <p:extLst>
      <p:ext uri="{BB962C8B-B14F-4D97-AF65-F5344CB8AC3E}">
        <p14:creationId xmlns:p14="http://schemas.microsoft.com/office/powerpoint/2010/main" val="3001950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02</a:t>
            </a:r>
            <a:endParaRPr lang="fr-FR" dirty="0"/>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03</a:t>
            </a:r>
            <a:endParaRPr lang="fr-FR" dirty="0"/>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04</a:t>
            </a:r>
            <a:endParaRPr lang="fr-FR" dirty="0"/>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05</a:t>
            </a:r>
            <a:endParaRPr lang="fr-FR" dirty="0"/>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06</a:t>
            </a:r>
            <a:endParaRPr lang="fr-FR" dirty="0"/>
          </a:p>
        </p:txBody>
      </p:sp>
    </p:spTree>
    <p:extLst>
      <p:ext uri="{BB962C8B-B14F-4D97-AF65-F5344CB8AC3E}">
        <p14:creationId xmlns:p14="http://schemas.microsoft.com/office/powerpoint/2010/main" val="816700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TITRE</a:t>
            </a:r>
          </a:p>
          <a:p>
            <a:pPr>
              <a:defRPr/>
            </a:pPr>
            <a:r>
              <a:rPr lang="fr-FR" dirty="0"/>
              <a:t>INTERCALAIRE</a:t>
            </a:r>
          </a:p>
        </p:txBody>
      </p:sp>
    </p:spTree>
    <p:extLst>
      <p:ext uri="{BB962C8B-B14F-4D97-AF65-F5344CB8AC3E}">
        <p14:creationId xmlns:p14="http://schemas.microsoft.com/office/powerpoint/2010/main" val="3910385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917075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877972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669743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dirty="0"/>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201541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940185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296726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167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4" y="4670222"/>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
        <p:nvSpPr>
          <p:cNvPr id="13" name="Espace réservé du texte 52"/>
          <p:cNvSpPr>
            <a:spLocks noGrp="1"/>
          </p:cNvSpPr>
          <p:nvPr>
            <p:ph type="body" sz="quarter" idx="12" hasCustomPrompt="1"/>
          </p:nvPr>
        </p:nvSpPr>
        <p:spPr>
          <a:xfrm>
            <a:off x="6762723" y="413662"/>
            <a:ext cx="2016224" cy="324036"/>
          </a:xfrm>
          <a:prstGeom prst="rect">
            <a:avLst/>
          </a:prstGeom>
          <a:noFill/>
        </p:spPr>
        <p:txBody>
          <a:bodyPr lIns="0" tIns="0" rIns="0" bIns="0" anchor="ctr" anchorCtr="0">
            <a:normAutofit/>
          </a:bodyPr>
          <a:lstStyle>
            <a:lvl1pPr marL="0" indent="0" algn="r">
              <a:buNone/>
              <a:defRPr sz="1400" b="1" baseline="0">
                <a:solidFill>
                  <a:schemeClr val="accent4"/>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pic>
        <p:nvPicPr>
          <p:cNvPr id="3" name="Image 2"/>
          <p:cNvPicPr>
            <a:picLocks noChangeAspect="1"/>
          </p:cNvPicPr>
          <p:nvPr userDrawn="1"/>
        </p:nvPicPr>
        <p:blipFill>
          <a:blip r:embed="rId4"/>
          <a:stretch>
            <a:fillRect/>
          </a:stretch>
        </p:blipFill>
        <p:spPr>
          <a:xfrm>
            <a:off x="144000" y="360000"/>
            <a:ext cx="3744000" cy="771025"/>
          </a:xfrm>
          <a:prstGeom prst="rect">
            <a:avLst/>
          </a:prstGeom>
        </p:spPr>
      </p:pic>
      <p:sp>
        <p:nvSpPr>
          <p:cNvPr id="11" name="Espace réservé du texte 52"/>
          <p:cNvSpPr>
            <a:spLocks noGrp="1"/>
          </p:cNvSpPr>
          <p:nvPr>
            <p:ph type="body" sz="quarter" idx="14" hasCustomPrompt="1"/>
          </p:nvPr>
        </p:nvSpPr>
        <p:spPr>
          <a:xfrm>
            <a:off x="6762723" y="640423"/>
            <a:ext cx="2016224" cy="324036"/>
          </a:xfrm>
          <a:prstGeom prst="rect">
            <a:avLst/>
          </a:prstGeom>
          <a:noFill/>
        </p:spPr>
        <p:txBody>
          <a:bodyPr lIns="0" tIns="0" rIns="0" bIns="0" anchor="ctr" anchorCtr="0"/>
          <a:lstStyle>
            <a:lvl1pPr marL="0" indent="0" algn="r">
              <a:buNone/>
              <a:defRPr sz="1200" b="0" baseline="0">
                <a:solidFill>
                  <a:schemeClr val="accent4"/>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34401403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pic>
        <p:nvPicPr>
          <p:cNvPr id="9" name="Image 8"/>
          <p:cNvPicPr>
            <a:picLocks noChangeAspect="1"/>
          </p:cNvPicPr>
          <p:nvPr userDrawn="1"/>
        </p:nvPicPr>
        <p:blipFill>
          <a:blip r:embed="rId4"/>
          <a:stretch>
            <a:fillRect/>
          </a:stretch>
        </p:blipFill>
        <p:spPr>
          <a:xfrm>
            <a:off x="5760000" y="4320000"/>
            <a:ext cx="3312000" cy="682061"/>
          </a:xfrm>
          <a:prstGeom prst="rect">
            <a:avLst/>
          </a:prstGeom>
        </p:spPr>
      </p:pic>
      <p:sp>
        <p:nvSpPr>
          <p:cNvPr id="11" name="Espace réservé du texte 52"/>
          <p:cNvSpPr>
            <a:spLocks noGrp="1"/>
          </p:cNvSpPr>
          <p:nvPr>
            <p:ph type="body" sz="quarter" idx="12" hasCustomPrompt="1"/>
          </p:nvPr>
        </p:nvSpPr>
        <p:spPr>
          <a:xfrm>
            <a:off x="6902888" y="413662"/>
            <a:ext cx="2016224" cy="324036"/>
          </a:xfrm>
          <a:prstGeom prst="rect">
            <a:avLst/>
          </a:prstGeom>
          <a:noFill/>
        </p:spPr>
        <p:txBody>
          <a:bodyPr lIns="0" tIns="0" rIns="0" bIns="0" anchor="ctr" anchorCtr="0">
            <a:normAutofit/>
          </a:bodyPr>
          <a:lstStyle>
            <a:lvl1pPr marL="0" indent="0" algn="r">
              <a:buNone/>
              <a:defRPr sz="1400" b="1" baseline="0">
                <a:solidFill>
                  <a:schemeClr val="accent4"/>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2" name="Espace réservé du texte 52"/>
          <p:cNvSpPr>
            <a:spLocks noGrp="1"/>
          </p:cNvSpPr>
          <p:nvPr>
            <p:ph type="body" sz="quarter" idx="14" hasCustomPrompt="1"/>
          </p:nvPr>
        </p:nvSpPr>
        <p:spPr>
          <a:xfrm>
            <a:off x="6902888" y="640423"/>
            <a:ext cx="2016224" cy="324036"/>
          </a:xfrm>
          <a:prstGeom prst="rect">
            <a:avLst/>
          </a:prstGeom>
          <a:noFill/>
        </p:spPr>
        <p:txBody>
          <a:bodyPr lIns="0" tIns="0" rIns="0" bIns="0" anchor="ctr" anchorCtr="0"/>
          <a:lstStyle>
            <a:lvl1pPr marL="0" indent="0" algn="r">
              <a:buNone/>
              <a:defRPr sz="1200" b="0" baseline="0">
                <a:solidFill>
                  <a:schemeClr val="accent4"/>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40181433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597718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00385" y="195486"/>
            <a:ext cx="7704098" cy="504056"/>
          </a:xfrm>
        </p:spPr>
        <p:txBody>
          <a:bodyPr/>
          <a:lstStyle/>
          <a:p>
            <a:r>
              <a:rPr lang="fr-FR"/>
              <a:t>Modifiez le style du titre</a:t>
            </a:r>
          </a:p>
        </p:txBody>
      </p:sp>
      <p:sp>
        <p:nvSpPr>
          <p:cNvPr id="13" name="Espace réservé du contenu 11"/>
          <p:cNvSpPr>
            <a:spLocks noGrp="1"/>
          </p:cNvSpPr>
          <p:nvPr>
            <p:ph sz="quarter" idx="14"/>
          </p:nvPr>
        </p:nvSpPr>
        <p:spPr>
          <a:xfrm>
            <a:off x="900113" y="1131888"/>
            <a:ext cx="3600450"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7086026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737824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6084888" y="0"/>
            <a:ext cx="3059112" cy="5143500"/>
          </a:xfrm>
        </p:spPr>
        <p:txBody>
          <a:bodyPr/>
          <a:lstStyle/>
          <a:p>
            <a:endParaRPr lang="fr-FR"/>
          </a:p>
        </p:txBody>
      </p:sp>
      <p:sp>
        <p:nvSpPr>
          <p:cNvPr id="6"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1684706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8"/>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1280654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8487278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D6018-6A67-46E9-8CA8-5921FC688B4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BD912A7-700D-407A-93EF-57841DE14D3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F8D8916-386A-4127-9DD1-0785F9454109}"/>
              </a:ext>
            </a:extLst>
          </p:cNvPr>
          <p:cNvSpPr>
            <a:spLocks noGrp="1"/>
          </p:cNvSpPr>
          <p:nvPr>
            <p:ph type="dt" sz="half" idx="10"/>
          </p:nvPr>
        </p:nvSpPr>
        <p:spPr/>
        <p:txBody>
          <a:bodyPr/>
          <a:lstStyle/>
          <a:p>
            <a:fld id="{1D16FA39-4ECA-44F9-918F-CCBDCF250E2E}" type="datetimeFigureOut">
              <a:rPr lang="fr-FR" smtClean="0"/>
              <a:t>09/05/2022</a:t>
            </a:fld>
            <a:endParaRPr lang="fr-FR"/>
          </a:p>
        </p:txBody>
      </p:sp>
      <p:sp>
        <p:nvSpPr>
          <p:cNvPr id="5" name="Espace réservé du pied de page 4">
            <a:extLst>
              <a:ext uri="{FF2B5EF4-FFF2-40B4-BE49-F238E27FC236}">
                <a16:creationId xmlns:a16="http://schemas.microsoft.com/office/drawing/2014/main" id="{A703BC1C-DD9A-4146-9676-69AE4F1BB7D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2FF4791-FCBA-4709-9AE8-8965125E5E84}"/>
              </a:ext>
            </a:extLst>
          </p:cNvPr>
          <p:cNvSpPr>
            <a:spLocks noGrp="1"/>
          </p:cNvSpPr>
          <p:nvPr>
            <p:ph type="sldNum" sz="quarter" idx="12"/>
          </p:nvPr>
        </p:nvSpPr>
        <p:spPr/>
        <p:txBody>
          <a:bodyPr/>
          <a:lstStyle/>
          <a:p>
            <a:fld id="{3EE18E0E-0C59-4761-8ABE-19FBF0936F26}" type="slidenum">
              <a:rPr lang="fr-FR" smtClean="0"/>
              <a:t>‹N°›</a:t>
            </a:fld>
            <a:endParaRPr lang="fr-FR"/>
          </a:p>
        </p:txBody>
      </p:sp>
    </p:spTree>
    <p:extLst>
      <p:ext uri="{BB962C8B-B14F-4D97-AF65-F5344CB8AC3E}">
        <p14:creationId xmlns:p14="http://schemas.microsoft.com/office/powerpoint/2010/main" val="31829915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TITRE</a:t>
            </a:r>
          </a:p>
          <a:p>
            <a:pPr>
              <a:defRPr/>
            </a:pPr>
            <a:r>
              <a:rPr lang="fr-FR" dirty="0"/>
              <a:t>INTERCALAIRE</a:t>
            </a:r>
          </a:p>
        </p:txBody>
      </p:sp>
    </p:spTree>
    <p:extLst>
      <p:ext uri="{BB962C8B-B14F-4D97-AF65-F5344CB8AC3E}">
        <p14:creationId xmlns:p14="http://schemas.microsoft.com/office/powerpoint/2010/main" val="1091248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dirty="0"/>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dirty="0">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space réservé de la date 3"/>
          <p:cNvSpPr txBox="1">
            <a:spLocks noGrp="1"/>
          </p:cNvSpPr>
          <p:nvPr userDrawn="1"/>
        </p:nvSpPr>
        <p:spPr bwMode="auto">
          <a:xfrm>
            <a:off x="683568" y="4876006"/>
            <a:ext cx="3018455"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Réunion </a:t>
            </a:r>
            <a:r>
              <a:rPr lang="fr-FR" sz="900" cap="all" baseline="0" dirty="0" err="1">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RéférentS</a:t>
            </a: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Crédit &amp; Epargne CE Pros – 05/05/2022</a:t>
            </a: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1450257459"/>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38" r:id="rId9"/>
    <p:sldLayoutId id="2147483749" r:id="rId10"/>
    <p:sldLayoutId id="2147483750" r:id="rId11"/>
  </p:sldLayoutIdLst>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40" name="Ellipse 39"/>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p:cNvGrpSpPr/>
          <p:nvPr userDrawn="1"/>
        </p:nvGrpSpPr>
        <p:grpSpPr>
          <a:xfrm>
            <a:off x="7740352" y="4879963"/>
            <a:ext cx="1258738" cy="130584"/>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nvGrpSpPr>
          <p:cNvPr id="41" name="Groupe 40"/>
          <p:cNvGrpSpPr/>
          <p:nvPr userDrawn="1"/>
        </p:nvGrpSpPr>
        <p:grpSpPr>
          <a:xfrm>
            <a:off x="142259" y="195486"/>
            <a:ext cx="616636" cy="439173"/>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6" name="Espace réservé de la date 3"/>
          <p:cNvSpPr txBox="1">
            <a:spLocks noGrp="1"/>
          </p:cNvSpPr>
          <p:nvPr userDrawn="1"/>
        </p:nvSpPr>
        <p:spPr bwMode="auto">
          <a:xfrm>
            <a:off x="683568" y="4876006"/>
            <a:ext cx="3018455"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Réunion </a:t>
            </a:r>
            <a:r>
              <a:rPr lang="fr-FR" sz="900" cap="all" baseline="0" dirty="0" err="1">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RéférentS</a:t>
            </a: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Crédit &amp; Epargne CE Pros – 05/05/2022</a:t>
            </a:r>
          </a:p>
        </p:txBody>
      </p:sp>
    </p:spTree>
    <p:extLst>
      <p:ext uri="{BB962C8B-B14F-4D97-AF65-F5344CB8AC3E}">
        <p14:creationId xmlns:p14="http://schemas.microsoft.com/office/powerpoint/2010/main" val="2745877340"/>
      </p:ext>
    </p:extLst>
  </p:cSld>
  <p:clrMap bg1="lt1" tx1="dk1" bg2="dk2" tx2="lt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4.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4.xml"/><Relationship Id="rId5" Type="http://schemas.openxmlformats.org/officeDocument/2006/relationships/image" Target="../media/image14.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0.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0.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0.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6"/>
          </p:nvPr>
        </p:nvSpPr>
        <p:spPr/>
        <p:txBody>
          <a:bodyPr/>
          <a:lstStyle/>
          <a:p>
            <a:r>
              <a:rPr lang="fr-FR" dirty="0"/>
              <a:t>05/05/2022</a:t>
            </a:r>
          </a:p>
        </p:txBody>
      </p:sp>
      <p:sp>
        <p:nvSpPr>
          <p:cNvPr id="3" name="Titre 2"/>
          <p:cNvSpPr>
            <a:spLocks noGrp="1"/>
          </p:cNvSpPr>
          <p:nvPr>
            <p:ph type="ctrTitle"/>
          </p:nvPr>
        </p:nvSpPr>
        <p:spPr>
          <a:xfrm>
            <a:off x="940498" y="2053650"/>
            <a:ext cx="7974901" cy="1159799"/>
          </a:xfrm>
        </p:spPr>
        <p:txBody>
          <a:bodyPr/>
          <a:lstStyle/>
          <a:p>
            <a:r>
              <a:rPr lang="fr-FR" sz="3600" dirty="0"/>
              <a:t>Nouveau parcours MONEXPERT</a:t>
            </a:r>
          </a:p>
        </p:txBody>
      </p:sp>
      <p:sp>
        <p:nvSpPr>
          <p:cNvPr id="4" name="Espace réservé du texte 3"/>
          <p:cNvSpPr>
            <a:spLocks noGrp="1"/>
          </p:cNvSpPr>
          <p:nvPr>
            <p:ph type="body" sz="quarter" idx="11"/>
          </p:nvPr>
        </p:nvSpPr>
        <p:spPr/>
        <p:txBody>
          <a:bodyPr/>
          <a:lstStyle/>
          <a:p>
            <a:r>
              <a:rPr lang="fr-FR" dirty="0"/>
              <a:t>Réunion Référents Crédit &amp; Epargne CE Pros</a:t>
            </a:r>
          </a:p>
        </p:txBody>
      </p:sp>
      <p:sp>
        <p:nvSpPr>
          <p:cNvPr id="8" name="Espace réservé du texte 7"/>
          <p:cNvSpPr>
            <a:spLocks noGrp="1"/>
          </p:cNvSpPr>
          <p:nvPr>
            <p:ph type="body" sz="quarter" idx="12"/>
          </p:nvPr>
        </p:nvSpPr>
        <p:spPr/>
        <p:txBody>
          <a:bodyPr/>
          <a:lstStyle/>
          <a:p>
            <a:r>
              <a:rPr lang="fr-FR" dirty="0"/>
              <a:t>BPCE FACTOR</a:t>
            </a:r>
          </a:p>
        </p:txBody>
      </p:sp>
    </p:spTree>
    <p:extLst>
      <p:ext uri="{BB962C8B-B14F-4D97-AF65-F5344CB8AC3E}">
        <p14:creationId xmlns:p14="http://schemas.microsoft.com/office/powerpoint/2010/main" val="2643599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a:extLst>
              <a:ext uri="{FF2B5EF4-FFF2-40B4-BE49-F238E27FC236}">
                <a16:creationId xmlns:a16="http://schemas.microsoft.com/office/drawing/2014/main" id="{82EBAA90-FA36-44E4-A5C6-C006339F938D}"/>
              </a:ext>
            </a:extLst>
          </p:cNvPr>
          <p:cNvSpPr>
            <a:spLocks noGrp="1"/>
          </p:cNvSpPr>
          <p:nvPr>
            <p:ph type="body" sz="quarter" idx="12"/>
          </p:nvPr>
        </p:nvSpPr>
        <p:spPr/>
        <p:txBody>
          <a:bodyPr/>
          <a:lstStyle/>
          <a:p>
            <a:r>
              <a:rPr lang="fr-FR" dirty="0"/>
              <a:t>01</a:t>
            </a:r>
          </a:p>
        </p:txBody>
      </p:sp>
      <p:sp>
        <p:nvSpPr>
          <p:cNvPr id="5" name="Espace réservé du texte 4">
            <a:extLst>
              <a:ext uri="{FF2B5EF4-FFF2-40B4-BE49-F238E27FC236}">
                <a16:creationId xmlns:a16="http://schemas.microsoft.com/office/drawing/2014/main" id="{14434161-351E-49CC-B835-D06C516D9AF7}"/>
              </a:ext>
            </a:extLst>
          </p:cNvPr>
          <p:cNvSpPr>
            <a:spLocks noGrp="1"/>
          </p:cNvSpPr>
          <p:nvPr>
            <p:ph type="body" sz="quarter" idx="13"/>
          </p:nvPr>
        </p:nvSpPr>
        <p:spPr/>
        <p:txBody>
          <a:bodyPr/>
          <a:lstStyle/>
          <a:p>
            <a:r>
              <a:rPr lang="fr-FR" dirty="0"/>
              <a:t>CONTEXTE ET OBJECTIFS</a:t>
            </a:r>
            <a:br>
              <a:rPr lang="fr-FR" dirty="0"/>
            </a:br>
            <a:r>
              <a:rPr lang="fr-FR" dirty="0"/>
              <a:t>DU NOUVEAU PARCOURS</a:t>
            </a:r>
          </a:p>
        </p:txBody>
      </p:sp>
    </p:spTree>
    <p:extLst>
      <p:ext uri="{BB962C8B-B14F-4D97-AF65-F5344CB8AC3E}">
        <p14:creationId xmlns:p14="http://schemas.microsoft.com/office/powerpoint/2010/main" val="584657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a:xfrm>
            <a:off x="900385" y="195486"/>
            <a:ext cx="8151466" cy="432000"/>
          </a:xfrm>
        </p:spPr>
        <p:txBody>
          <a:bodyPr/>
          <a:lstStyle/>
          <a:p>
            <a:r>
              <a:rPr lang="fr-FR" sz="2000" dirty="0"/>
              <a:t>Rappel des parcours actuels</a:t>
            </a:r>
          </a:p>
        </p:txBody>
      </p:sp>
      <p:sp>
        <p:nvSpPr>
          <p:cNvPr id="11" name="ZoneTexte 10">
            <a:extLst>
              <a:ext uri="{FF2B5EF4-FFF2-40B4-BE49-F238E27FC236}">
                <a16:creationId xmlns:a16="http://schemas.microsoft.com/office/drawing/2014/main" id="{3A36FBB8-6714-4DC8-AF93-C2B86B9BA287}"/>
              </a:ext>
            </a:extLst>
          </p:cNvPr>
          <p:cNvSpPr txBox="1"/>
          <p:nvPr/>
        </p:nvSpPr>
        <p:spPr>
          <a:xfrm>
            <a:off x="4663958" y="1120194"/>
            <a:ext cx="391454" cy="1892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30" b="0" i="0" u="none" strike="noStrike" kern="0" cap="none" spc="0" normalizeH="0" baseline="0" noProof="0" dirty="0">
                <a:ln>
                  <a:noFill/>
                </a:ln>
                <a:solidFill>
                  <a:srgbClr val="00A193"/>
                </a:solidFill>
                <a:effectLst/>
                <a:uLnTx/>
                <a:uFillTx/>
                <a:latin typeface="Arial"/>
                <a:cs typeface="Arial"/>
                <a:sym typeface="Arial"/>
              </a:rPr>
              <a:t>Appel</a:t>
            </a:r>
          </a:p>
        </p:txBody>
      </p:sp>
      <p:cxnSp>
        <p:nvCxnSpPr>
          <p:cNvPr id="12" name="Connecteur droit 11">
            <a:extLst>
              <a:ext uri="{FF2B5EF4-FFF2-40B4-BE49-F238E27FC236}">
                <a16:creationId xmlns:a16="http://schemas.microsoft.com/office/drawing/2014/main" id="{BF570C0F-59F8-4447-9CC4-097633F78749}"/>
              </a:ext>
            </a:extLst>
          </p:cNvPr>
          <p:cNvCxnSpPr>
            <a:cxnSpLocks/>
          </p:cNvCxnSpPr>
          <p:nvPr/>
        </p:nvCxnSpPr>
        <p:spPr>
          <a:xfrm flipH="1">
            <a:off x="5035339" y="1949403"/>
            <a:ext cx="1430" cy="1739494"/>
          </a:xfrm>
          <a:prstGeom prst="line">
            <a:avLst/>
          </a:prstGeom>
          <a:ln>
            <a:prstDash val="dashDot"/>
            <a:tailEnd type="triangle"/>
          </a:ln>
        </p:spPr>
        <p:style>
          <a:lnRef idx="1">
            <a:schemeClr val="accent1"/>
          </a:lnRef>
          <a:fillRef idx="0">
            <a:schemeClr val="accent1"/>
          </a:fillRef>
          <a:effectRef idx="0">
            <a:schemeClr val="accent1"/>
          </a:effectRef>
          <a:fontRef idx="minor">
            <a:schemeClr val="tx1"/>
          </a:fontRef>
        </p:style>
      </p:cxnSp>
      <p:grpSp>
        <p:nvGrpSpPr>
          <p:cNvPr id="14" name="Groupe 13">
            <a:extLst>
              <a:ext uri="{FF2B5EF4-FFF2-40B4-BE49-F238E27FC236}">
                <a16:creationId xmlns:a16="http://schemas.microsoft.com/office/drawing/2014/main" id="{7F397296-7D13-4E00-8FFC-5AC3E511A6E8}"/>
              </a:ext>
            </a:extLst>
          </p:cNvPr>
          <p:cNvGrpSpPr/>
          <p:nvPr/>
        </p:nvGrpSpPr>
        <p:grpSpPr>
          <a:xfrm>
            <a:off x="885547" y="1338108"/>
            <a:ext cx="7138065" cy="3659408"/>
            <a:chOff x="185803" y="1094230"/>
            <a:chExt cx="8492975" cy="4354018"/>
          </a:xfrm>
        </p:grpSpPr>
        <p:grpSp>
          <p:nvGrpSpPr>
            <p:cNvPr id="15" name="Groupe 14">
              <a:extLst>
                <a:ext uri="{FF2B5EF4-FFF2-40B4-BE49-F238E27FC236}">
                  <a16:creationId xmlns:a16="http://schemas.microsoft.com/office/drawing/2014/main" id="{A5F10D0D-B02B-4A6E-8E44-36FBFE27B941}"/>
                </a:ext>
              </a:extLst>
            </p:cNvPr>
            <p:cNvGrpSpPr/>
            <p:nvPr/>
          </p:nvGrpSpPr>
          <p:grpSpPr>
            <a:xfrm>
              <a:off x="185803" y="1094230"/>
              <a:ext cx="8492975" cy="4354018"/>
              <a:chOff x="185803" y="1094230"/>
              <a:chExt cx="8492975" cy="4354018"/>
            </a:xfrm>
          </p:grpSpPr>
          <p:cxnSp>
            <p:nvCxnSpPr>
              <p:cNvPr id="18" name="Connecteur droit 17">
                <a:extLst>
                  <a:ext uri="{FF2B5EF4-FFF2-40B4-BE49-F238E27FC236}">
                    <a16:creationId xmlns:a16="http://schemas.microsoft.com/office/drawing/2014/main" id="{B05AD1AF-C297-41BD-8AB6-40737281D335}"/>
                  </a:ext>
                </a:extLst>
              </p:cNvPr>
              <p:cNvCxnSpPr>
                <a:cxnSpLocks/>
              </p:cNvCxnSpPr>
              <p:nvPr/>
            </p:nvCxnSpPr>
            <p:spPr>
              <a:xfrm>
                <a:off x="4115798" y="2930790"/>
                <a:ext cx="671552" cy="1320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FEC08DBC-E6B3-4ACE-B128-F57C324A3AB6}"/>
                  </a:ext>
                </a:extLst>
              </p:cNvPr>
              <p:cNvCxnSpPr>
                <a:cxnSpLocks/>
              </p:cNvCxnSpPr>
              <p:nvPr/>
            </p:nvCxnSpPr>
            <p:spPr>
              <a:xfrm flipV="1">
                <a:off x="5438935" y="1446445"/>
                <a:ext cx="2304000" cy="783"/>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C061D472-B239-4743-8D03-9F60EF4C6414}"/>
                  </a:ext>
                </a:extLst>
              </p:cNvPr>
              <p:cNvCxnSpPr>
                <a:cxnSpLocks/>
              </p:cNvCxnSpPr>
              <p:nvPr/>
            </p:nvCxnSpPr>
            <p:spPr>
              <a:xfrm flipV="1">
                <a:off x="5411016" y="4246071"/>
                <a:ext cx="864000" cy="783"/>
              </a:xfrm>
              <a:prstGeom prst="line">
                <a:avLst/>
              </a:prstGeom>
            </p:spPr>
            <p:style>
              <a:lnRef idx="1">
                <a:schemeClr val="accent1"/>
              </a:lnRef>
              <a:fillRef idx="0">
                <a:schemeClr val="accent1"/>
              </a:fillRef>
              <a:effectRef idx="0">
                <a:schemeClr val="accent1"/>
              </a:effectRef>
              <a:fontRef idx="minor">
                <a:schemeClr val="tx1"/>
              </a:fontRef>
            </p:style>
          </p:cxnSp>
          <p:sp>
            <p:nvSpPr>
              <p:cNvPr id="21" name="Ellipse 20">
                <a:extLst>
                  <a:ext uri="{FF2B5EF4-FFF2-40B4-BE49-F238E27FC236}">
                    <a16:creationId xmlns:a16="http://schemas.microsoft.com/office/drawing/2014/main" id="{11D0F38D-8882-4165-9274-78204AE3DA96}"/>
                  </a:ext>
                </a:extLst>
              </p:cNvPr>
              <p:cNvSpPr/>
              <p:nvPr/>
            </p:nvSpPr>
            <p:spPr>
              <a:xfrm>
                <a:off x="6213426" y="3890026"/>
                <a:ext cx="720000" cy="720000"/>
              </a:xfrm>
              <a:prstGeom prst="ellipse">
                <a:avLst/>
              </a:prstGeom>
              <a:solidFill>
                <a:schemeClr val="accent4"/>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cxnSp>
            <p:nvCxnSpPr>
              <p:cNvPr id="22" name="Connecteur droit 21">
                <a:extLst>
                  <a:ext uri="{FF2B5EF4-FFF2-40B4-BE49-F238E27FC236}">
                    <a16:creationId xmlns:a16="http://schemas.microsoft.com/office/drawing/2014/main" id="{A2B0D006-2091-40C2-9C00-2C4940122C4E}"/>
                  </a:ext>
                </a:extLst>
              </p:cNvPr>
              <p:cNvCxnSpPr>
                <a:cxnSpLocks/>
              </p:cNvCxnSpPr>
              <p:nvPr/>
            </p:nvCxnSpPr>
            <p:spPr>
              <a:xfrm flipV="1">
                <a:off x="1232602" y="2924701"/>
                <a:ext cx="2700000" cy="783"/>
              </a:xfrm>
              <a:prstGeom prst="line">
                <a:avLst/>
              </a:prstGeom>
            </p:spPr>
            <p:style>
              <a:lnRef idx="1">
                <a:schemeClr val="accent1"/>
              </a:lnRef>
              <a:fillRef idx="0">
                <a:schemeClr val="accent1"/>
              </a:fillRef>
              <a:effectRef idx="0">
                <a:schemeClr val="accent1"/>
              </a:effectRef>
              <a:fontRef idx="minor">
                <a:schemeClr val="tx1"/>
              </a:fontRef>
            </p:style>
          </p:cxnSp>
          <p:grpSp>
            <p:nvGrpSpPr>
              <p:cNvPr id="23" name="Groupe 22">
                <a:extLst>
                  <a:ext uri="{FF2B5EF4-FFF2-40B4-BE49-F238E27FC236}">
                    <a16:creationId xmlns:a16="http://schemas.microsoft.com/office/drawing/2014/main" id="{39F4C392-561D-4263-999C-78D166419444}"/>
                  </a:ext>
                </a:extLst>
              </p:cNvPr>
              <p:cNvGrpSpPr/>
              <p:nvPr/>
            </p:nvGrpSpPr>
            <p:grpSpPr>
              <a:xfrm>
                <a:off x="4531395" y="3891234"/>
                <a:ext cx="1196245" cy="1425951"/>
                <a:chOff x="4531395" y="3891234"/>
                <a:chExt cx="1196245" cy="1425951"/>
              </a:xfrm>
            </p:grpSpPr>
            <p:sp>
              <p:nvSpPr>
                <p:cNvPr id="93" name="ZoneTexte 92">
                  <a:extLst>
                    <a:ext uri="{FF2B5EF4-FFF2-40B4-BE49-F238E27FC236}">
                      <a16:creationId xmlns:a16="http://schemas.microsoft.com/office/drawing/2014/main" id="{4067501E-0461-4E50-BA6A-8FB8E24D8E58}"/>
                    </a:ext>
                  </a:extLst>
                </p:cNvPr>
                <p:cNvSpPr txBox="1"/>
                <p:nvPr/>
              </p:nvSpPr>
              <p:spPr>
                <a:xfrm>
                  <a:off x="4531395" y="4653757"/>
                  <a:ext cx="1196245" cy="66342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56" b="0" i="0" u="none" strike="noStrike" kern="0" cap="none" spc="0" normalizeH="0" baseline="0" noProof="0" dirty="0">
                      <a:ln>
                        <a:noFill/>
                      </a:ln>
                      <a:solidFill>
                        <a:srgbClr val="000000"/>
                      </a:solidFill>
                      <a:effectLst/>
                      <a:uLnTx/>
                      <a:uFillTx/>
                      <a:latin typeface="Arial"/>
                      <a:cs typeface="Arial"/>
                      <a:sym typeface="Arial"/>
                    </a:rPr>
                    <a:t>Il vérifie/complète</a:t>
                  </a:r>
                  <a:br>
                    <a:rPr kumimoji="0" lang="fr-FR" sz="756" b="0" i="0" u="none" strike="noStrike" kern="0" cap="none" spc="0" normalizeH="0" baseline="0" noProof="0" dirty="0">
                      <a:ln>
                        <a:noFill/>
                      </a:ln>
                      <a:solidFill>
                        <a:srgbClr val="000000"/>
                      </a:solidFill>
                      <a:effectLst/>
                      <a:uLnTx/>
                      <a:uFillTx/>
                      <a:latin typeface="Arial"/>
                      <a:cs typeface="Arial"/>
                      <a:sym typeface="Arial"/>
                    </a:rPr>
                  </a:br>
                  <a:r>
                    <a:rPr kumimoji="0" lang="fr-FR" sz="756" b="0" i="0" u="none" strike="noStrike" kern="0" cap="none" spc="0" normalizeH="0" baseline="0" noProof="0" dirty="0">
                      <a:ln>
                        <a:noFill/>
                      </a:ln>
                      <a:solidFill>
                        <a:srgbClr val="000000"/>
                      </a:solidFill>
                      <a:effectLst/>
                      <a:uLnTx/>
                      <a:uFillTx/>
                      <a:latin typeface="Arial"/>
                      <a:cs typeface="Arial"/>
                      <a:sym typeface="Arial"/>
                    </a:rPr>
                    <a:t>les données du</a:t>
                  </a:r>
                  <a:br>
                    <a:rPr kumimoji="0" lang="fr-FR" sz="756" b="0" i="0" u="none" strike="noStrike" kern="0" cap="none" spc="0" normalizeH="0" baseline="0" noProof="0" dirty="0">
                      <a:ln>
                        <a:noFill/>
                      </a:ln>
                      <a:solidFill>
                        <a:srgbClr val="000000"/>
                      </a:solidFill>
                      <a:effectLst/>
                      <a:uLnTx/>
                      <a:uFillTx/>
                      <a:latin typeface="Arial"/>
                      <a:cs typeface="Arial"/>
                      <a:sym typeface="Arial"/>
                    </a:rPr>
                  </a:br>
                  <a:r>
                    <a:rPr kumimoji="0" lang="fr-FR" sz="756" b="0" i="0" u="none" strike="noStrike" kern="0" cap="none" spc="0" normalizeH="0" baseline="0" noProof="0" dirty="0">
                      <a:ln>
                        <a:noFill/>
                      </a:ln>
                      <a:solidFill>
                        <a:srgbClr val="000000"/>
                      </a:solidFill>
                      <a:effectLst/>
                      <a:uLnTx/>
                      <a:uFillTx/>
                      <a:latin typeface="Arial"/>
                      <a:cs typeface="Arial"/>
                      <a:sym typeface="Arial"/>
                    </a:rPr>
                    <a:t>formulaire et valide</a:t>
                  </a:r>
                  <a:br>
                    <a:rPr kumimoji="0" lang="fr-FR" sz="756" b="0" i="0" u="none" strike="noStrike" kern="0" cap="none" spc="0" normalizeH="0" baseline="0" noProof="0" dirty="0">
                      <a:ln>
                        <a:noFill/>
                      </a:ln>
                      <a:solidFill>
                        <a:srgbClr val="000000"/>
                      </a:solidFill>
                      <a:effectLst/>
                      <a:uLnTx/>
                      <a:uFillTx/>
                      <a:latin typeface="Arial"/>
                      <a:cs typeface="Arial"/>
                      <a:sym typeface="Arial"/>
                    </a:rPr>
                  </a:br>
                  <a:r>
                    <a:rPr kumimoji="0" lang="fr-FR" sz="756" b="0" i="0" u="none" strike="noStrike" kern="0" cap="none" spc="0" normalizeH="0" baseline="0" noProof="0" dirty="0">
                      <a:ln>
                        <a:noFill/>
                      </a:ln>
                      <a:solidFill>
                        <a:srgbClr val="000000"/>
                      </a:solidFill>
                      <a:effectLst/>
                      <a:uLnTx/>
                      <a:uFillTx/>
                      <a:latin typeface="Arial"/>
                      <a:cs typeface="Arial"/>
                      <a:sym typeface="Arial"/>
                    </a:rPr>
                    <a:t>le lead</a:t>
                  </a:r>
                </a:p>
              </p:txBody>
            </p:sp>
            <p:sp>
              <p:nvSpPr>
                <p:cNvPr id="94" name="Ellipse 93">
                  <a:extLst>
                    <a:ext uri="{FF2B5EF4-FFF2-40B4-BE49-F238E27FC236}">
                      <a16:creationId xmlns:a16="http://schemas.microsoft.com/office/drawing/2014/main" id="{00AB329A-DF4F-45B8-B6BC-6BA47C761C05}"/>
                    </a:ext>
                  </a:extLst>
                </p:cNvPr>
                <p:cNvSpPr/>
                <p:nvPr/>
              </p:nvSpPr>
              <p:spPr>
                <a:xfrm>
                  <a:off x="4771308" y="3891234"/>
                  <a:ext cx="720000" cy="720000"/>
                </a:xfrm>
                <a:prstGeom prst="ellipse">
                  <a:avLst/>
                </a:prstGeom>
                <a:solidFill>
                  <a:schemeClr val="accent4"/>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sp>
            <p:nvSpPr>
              <p:cNvPr id="24" name="ZoneTexte 23">
                <a:extLst>
                  <a:ext uri="{FF2B5EF4-FFF2-40B4-BE49-F238E27FC236}">
                    <a16:creationId xmlns:a16="http://schemas.microsoft.com/office/drawing/2014/main" id="{F7FB3322-6605-4E56-8026-97BBFB5E428E}"/>
                  </a:ext>
                </a:extLst>
              </p:cNvPr>
              <p:cNvSpPr txBox="1"/>
              <p:nvPr/>
            </p:nvSpPr>
            <p:spPr>
              <a:xfrm>
                <a:off x="5980164" y="4646429"/>
                <a:ext cx="1188430" cy="80181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56" b="0" i="0" u="none" strike="noStrike" kern="0" cap="none" spc="0" normalizeH="0" baseline="0" noProof="0" dirty="0">
                    <a:ln>
                      <a:noFill/>
                    </a:ln>
                    <a:solidFill>
                      <a:srgbClr val="000000"/>
                    </a:solidFill>
                    <a:effectLst/>
                    <a:uLnTx/>
                    <a:uFillTx/>
                    <a:latin typeface="Arial"/>
                    <a:cs typeface="Arial"/>
                    <a:sym typeface="Arial"/>
                  </a:rPr>
                  <a:t>Un lead est créé dans Galileo et un mail est envoyé au DR concerné pour traitement</a:t>
                </a:r>
              </a:p>
            </p:txBody>
          </p:sp>
          <p:grpSp>
            <p:nvGrpSpPr>
              <p:cNvPr id="25" name="Groupe 24">
                <a:extLst>
                  <a:ext uri="{FF2B5EF4-FFF2-40B4-BE49-F238E27FC236}">
                    <a16:creationId xmlns:a16="http://schemas.microsoft.com/office/drawing/2014/main" id="{370F61FD-78BA-4A24-A37C-9B22D8413968}"/>
                  </a:ext>
                </a:extLst>
              </p:cNvPr>
              <p:cNvGrpSpPr/>
              <p:nvPr/>
            </p:nvGrpSpPr>
            <p:grpSpPr>
              <a:xfrm>
                <a:off x="4563979" y="1101558"/>
                <a:ext cx="1138796" cy="1425951"/>
                <a:chOff x="4563979" y="1101558"/>
                <a:chExt cx="1138796" cy="1425951"/>
              </a:xfrm>
            </p:grpSpPr>
            <p:sp>
              <p:nvSpPr>
                <p:cNvPr id="91" name="ZoneTexte 90">
                  <a:extLst>
                    <a:ext uri="{FF2B5EF4-FFF2-40B4-BE49-F238E27FC236}">
                      <a16:creationId xmlns:a16="http://schemas.microsoft.com/office/drawing/2014/main" id="{1083999D-90F9-4543-A639-587584BCA043}"/>
                    </a:ext>
                  </a:extLst>
                </p:cNvPr>
                <p:cNvSpPr txBox="1"/>
                <p:nvPr/>
              </p:nvSpPr>
              <p:spPr>
                <a:xfrm>
                  <a:off x="4563979" y="1864081"/>
                  <a:ext cx="1138796" cy="663428"/>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56" b="0" i="0" u="none" strike="noStrike" kern="0" cap="none" spc="0" normalizeH="0" baseline="0" noProof="0" dirty="0">
                      <a:ln>
                        <a:noFill/>
                      </a:ln>
                      <a:solidFill>
                        <a:srgbClr val="000000"/>
                      </a:solidFill>
                      <a:effectLst/>
                      <a:uLnTx/>
                      <a:uFillTx/>
                      <a:latin typeface="Arial"/>
                      <a:cs typeface="Arial"/>
                      <a:sym typeface="Arial"/>
                    </a:rPr>
                    <a:t>Il répond à 4 questions et teste l’éligibilité de son client</a:t>
                  </a:r>
                </a:p>
              </p:txBody>
            </p:sp>
            <p:sp>
              <p:nvSpPr>
                <p:cNvPr id="92" name="Ellipse 91">
                  <a:extLst>
                    <a:ext uri="{FF2B5EF4-FFF2-40B4-BE49-F238E27FC236}">
                      <a16:creationId xmlns:a16="http://schemas.microsoft.com/office/drawing/2014/main" id="{E4FCF8E2-5304-47E9-AA0D-D094F83AAACC}"/>
                    </a:ext>
                  </a:extLst>
                </p:cNvPr>
                <p:cNvSpPr/>
                <p:nvPr/>
              </p:nvSpPr>
              <p:spPr>
                <a:xfrm>
                  <a:off x="4773010" y="1101558"/>
                  <a:ext cx="720000" cy="720000"/>
                </a:xfrm>
                <a:prstGeom prst="ellipse">
                  <a:avLst/>
                </a:prstGeom>
                <a:solidFill>
                  <a:schemeClr val="accent5"/>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sp>
            <p:nvSpPr>
              <p:cNvPr id="26" name="ZoneTexte 25">
                <a:extLst>
                  <a:ext uri="{FF2B5EF4-FFF2-40B4-BE49-F238E27FC236}">
                    <a16:creationId xmlns:a16="http://schemas.microsoft.com/office/drawing/2014/main" id="{8E23C98C-BE13-463F-AF00-A1F7B2C43677}"/>
                  </a:ext>
                </a:extLst>
              </p:cNvPr>
              <p:cNvSpPr txBox="1"/>
              <p:nvPr/>
            </p:nvSpPr>
            <p:spPr>
              <a:xfrm>
                <a:off x="5974109" y="1862873"/>
                <a:ext cx="1196245" cy="66342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56" b="0" i="0" u="none" strike="noStrike" kern="0" cap="none" spc="0" normalizeH="0" baseline="0" noProof="0" dirty="0">
                    <a:ln>
                      <a:noFill/>
                    </a:ln>
                    <a:solidFill>
                      <a:srgbClr val="000000"/>
                    </a:solidFill>
                    <a:effectLst/>
                    <a:uLnTx/>
                    <a:uFillTx/>
                    <a:latin typeface="Arial"/>
                    <a:cs typeface="Arial"/>
                    <a:sym typeface="Arial"/>
                  </a:rPr>
                  <a:t>Il vérifie/complète</a:t>
                </a:r>
                <a:br>
                  <a:rPr kumimoji="0" lang="fr-FR" sz="756" b="0" i="0" u="none" strike="noStrike" kern="0" cap="none" spc="0" normalizeH="0" baseline="0" noProof="0" dirty="0">
                    <a:ln>
                      <a:noFill/>
                    </a:ln>
                    <a:solidFill>
                      <a:srgbClr val="000000"/>
                    </a:solidFill>
                    <a:effectLst/>
                    <a:uLnTx/>
                    <a:uFillTx/>
                    <a:latin typeface="Arial"/>
                    <a:cs typeface="Arial"/>
                    <a:sym typeface="Arial"/>
                  </a:rPr>
                </a:br>
                <a:r>
                  <a:rPr kumimoji="0" lang="fr-FR" sz="756" b="0" i="0" u="none" strike="noStrike" kern="0" cap="none" spc="0" normalizeH="0" baseline="0" noProof="0" dirty="0">
                    <a:ln>
                      <a:noFill/>
                    </a:ln>
                    <a:solidFill>
                      <a:srgbClr val="000000"/>
                    </a:solidFill>
                    <a:effectLst/>
                    <a:uLnTx/>
                    <a:uFillTx/>
                    <a:latin typeface="Arial"/>
                    <a:cs typeface="Arial"/>
                    <a:sym typeface="Arial"/>
                  </a:rPr>
                  <a:t>les données du</a:t>
                </a:r>
                <a:br>
                  <a:rPr kumimoji="0" lang="fr-FR" sz="756" b="0" i="0" u="none" strike="noStrike" kern="0" cap="none" spc="0" normalizeH="0" baseline="0" noProof="0" dirty="0">
                    <a:ln>
                      <a:noFill/>
                    </a:ln>
                    <a:solidFill>
                      <a:srgbClr val="000000"/>
                    </a:solidFill>
                    <a:effectLst/>
                    <a:uLnTx/>
                    <a:uFillTx/>
                    <a:latin typeface="Arial"/>
                    <a:cs typeface="Arial"/>
                    <a:sym typeface="Arial"/>
                  </a:rPr>
                </a:br>
                <a:r>
                  <a:rPr kumimoji="0" lang="fr-FR" sz="756" b="0" i="0" u="none" strike="noStrike" kern="0" cap="none" spc="0" normalizeH="0" baseline="0" noProof="0" dirty="0">
                    <a:ln>
                      <a:noFill/>
                    </a:ln>
                    <a:solidFill>
                      <a:srgbClr val="000000"/>
                    </a:solidFill>
                    <a:effectLst/>
                    <a:uLnTx/>
                    <a:uFillTx/>
                    <a:latin typeface="Arial"/>
                    <a:cs typeface="Arial"/>
                    <a:sym typeface="Arial"/>
                  </a:rPr>
                  <a:t>formulaire et valide</a:t>
                </a:r>
                <a:br>
                  <a:rPr kumimoji="0" lang="fr-FR" sz="756" b="0" i="0" u="none" strike="noStrike" kern="0" cap="none" spc="0" normalizeH="0" baseline="0" noProof="0" dirty="0">
                    <a:ln>
                      <a:noFill/>
                    </a:ln>
                    <a:solidFill>
                      <a:srgbClr val="000000"/>
                    </a:solidFill>
                    <a:effectLst/>
                    <a:uLnTx/>
                    <a:uFillTx/>
                    <a:latin typeface="Arial"/>
                    <a:cs typeface="Arial"/>
                    <a:sym typeface="Arial"/>
                  </a:rPr>
                </a:br>
                <a:r>
                  <a:rPr kumimoji="0" lang="fr-FR" sz="756" b="0" i="0" u="none" strike="noStrike" kern="0" cap="none" spc="0" normalizeH="0" baseline="0" noProof="0" dirty="0">
                    <a:ln>
                      <a:noFill/>
                    </a:ln>
                    <a:solidFill>
                      <a:srgbClr val="000000"/>
                    </a:solidFill>
                    <a:effectLst/>
                    <a:uLnTx/>
                    <a:uFillTx/>
                    <a:latin typeface="Arial"/>
                    <a:cs typeface="Arial"/>
                    <a:sym typeface="Arial"/>
                  </a:rPr>
                  <a:t>le lead</a:t>
                </a:r>
              </a:p>
            </p:txBody>
          </p:sp>
          <p:sp>
            <p:nvSpPr>
              <p:cNvPr id="27" name="Ellipse 26">
                <a:extLst>
                  <a:ext uri="{FF2B5EF4-FFF2-40B4-BE49-F238E27FC236}">
                    <a16:creationId xmlns:a16="http://schemas.microsoft.com/office/drawing/2014/main" id="{D36328DE-2113-4970-B0C4-F3E89939B17A}"/>
                  </a:ext>
                </a:extLst>
              </p:cNvPr>
              <p:cNvSpPr/>
              <p:nvPr/>
            </p:nvSpPr>
            <p:spPr>
              <a:xfrm>
                <a:off x="6216763" y="1100350"/>
                <a:ext cx="720000" cy="720000"/>
              </a:xfrm>
              <a:prstGeom prst="ellipse">
                <a:avLst/>
              </a:prstGeom>
              <a:solidFill>
                <a:schemeClr val="accent5"/>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28" name="Groupe 27">
                <a:extLst>
                  <a:ext uri="{FF2B5EF4-FFF2-40B4-BE49-F238E27FC236}">
                    <a16:creationId xmlns:a16="http://schemas.microsoft.com/office/drawing/2014/main" id="{FA24D406-56AF-4FB4-9C71-384AECC59DCC}"/>
                  </a:ext>
                </a:extLst>
              </p:cNvPr>
              <p:cNvGrpSpPr/>
              <p:nvPr/>
            </p:nvGrpSpPr>
            <p:grpSpPr>
              <a:xfrm>
                <a:off x="7385541" y="1094230"/>
                <a:ext cx="1293237" cy="1702733"/>
                <a:chOff x="7088764" y="1094230"/>
                <a:chExt cx="1293237" cy="1702733"/>
              </a:xfrm>
            </p:grpSpPr>
            <p:sp>
              <p:nvSpPr>
                <p:cNvPr id="89" name="ZoneTexte 88">
                  <a:extLst>
                    <a:ext uri="{FF2B5EF4-FFF2-40B4-BE49-F238E27FC236}">
                      <a16:creationId xmlns:a16="http://schemas.microsoft.com/office/drawing/2014/main" id="{7A41D436-26F0-42A8-A096-6CE354F8D364}"/>
                    </a:ext>
                  </a:extLst>
                </p:cNvPr>
                <p:cNvSpPr txBox="1"/>
                <p:nvPr/>
              </p:nvSpPr>
              <p:spPr>
                <a:xfrm>
                  <a:off x="7088764" y="1856752"/>
                  <a:ext cx="1293237" cy="94021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56" b="0" i="0" u="none" strike="noStrike" kern="0" cap="none" spc="0" normalizeH="0" baseline="0" noProof="0" dirty="0">
                      <a:ln>
                        <a:noFill/>
                      </a:ln>
                      <a:solidFill>
                        <a:srgbClr val="000000"/>
                      </a:solidFill>
                      <a:effectLst/>
                      <a:uLnTx/>
                      <a:uFillTx/>
                      <a:latin typeface="Arial"/>
                      <a:cs typeface="Arial"/>
                      <a:sym typeface="Arial"/>
                    </a:rPr>
                    <a:t>Un lead est créé dans Galileo et un mail d’enrôlement est envoyé au client pour souscription en autonomie</a:t>
                  </a:r>
                </a:p>
              </p:txBody>
            </p:sp>
            <p:sp>
              <p:nvSpPr>
                <p:cNvPr id="90" name="Ellipse 89">
                  <a:extLst>
                    <a:ext uri="{FF2B5EF4-FFF2-40B4-BE49-F238E27FC236}">
                      <a16:creationId xmlns:a16="http://schemas.microsoft.com/office/drawing/2014/main" id="{012BFE7A-D089-4B3F-AA0A-370F4A576D46}"/>
                    </a:ext>
                  </a:extLst>
                </p:cNvPr>
                <p:cNvSpPr/>
                <p:nvPr/>
              </p:nvSpPr>
              <p:spPr>
                <a:xfrm>
                  <a:off x="7377683" y="1094230"/>
                  <a:ext cx="720000" cy="720000"/>
                </a:xfrm>
                <a:prstGeom prst="ellipse">
                  <a:avLst/>
                </a:prstGeom>
                <a:solidFill>
                  <a:schemeClr val="accent5"/>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grpSp>
            <p:nvGrpSpPr>
              <p:cNvPr id="29" name="Groupe 28">
                <a:extLst>
                  <a:ext uri="{FF2B5EF4-FFF2-40B4-BE49-F238E27FC236}">
                    <a16:creationId xmlns:a16="http://schemas.microsoft.com/office/drawing/2014/main" id="{B9CC3BBC-7D40-4857-AAD8-0257E749BE23}"/>
                  </a:ext>
                </a:extLst>
              </p:cNvPr>
              <p:cNvGrpSpPr/>
              <p:nvPr/>
            </p:nvGrpSpPr>
            <p:grpSpPr>
              <a:xfrm>
                <a:off x="185803" y="2573505"/>
                <a:ext cx="1375390" cy="1702733"/>
                <a:chOff x="185803" y="2573505"/>
                <a:chExt cx="1375390" cy="1702733"/>
              </a:xfrm>
            </p:grpSpPr>
            <p:sp>
              <p:nvSpPr>
                <p:cNvPr id="80" name="ZoneTexte 79">
                  <a:extLst>
                    <a:ext uri="{FF2B5EF4-FFF2-40B4-BE49-F238E27FC236}">
                      <a16:creationId xmlns:a16="http://schemas.microsoft.com/office/drawing/2014/main" id="{639D361C-438D-4A22-AFE1-DAF62AA0D804}"/>
                    </a:ext>
                  </a:extLst>
                </p:cNvPr>
                <p:cNvSpPr txBox="1"/>
                <p:nvPr/>
              </p:nvSpPr>
              <p:spPr>
                <a:xfrm>
                  <a:off x="185803" y="3336027"/>
                  <a:ext cx="1375390" cy="94021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56" b="0" i="0" u="none" strike="noStrike" kern="0" cap="none" spc="0" normalizeH="0" baseline="0" noProof="0" dirty="0">
                      <a:ln>
                        <a:noFill/>
                      </a:ln>
                      <a:solidFill>
                        <a:srgbClr val="000000"/>
                      </a:solidFill>
                      <a:effectLst/>
                      <a:uLnTx/>
                      <a:uFillTx/>
                      <a:latin typeface="Arial"/>
                      <a:cs typeface="Arial"/>
                      <a:sym typeface="Arial"/>
                    </a:rPr>
                    <a:t>Le Conseiller/CAE</a:t>
                  </a:r>
                  <a:br>
                    <a:rPr kumimoji="0" lang="fr-FR" sz="756" b="0" i="0" u="none" strike="noStrike" kern="0" cap="none" spc="0" normalizeH="0" baseline="0" noProof="0" dirty="0">
                      <a:ln>
                        <a:noFill/>
                      </a:ln>
                      <a:solidFill>
                        <a:srgbClr val="000000"/>
                      </a:solidFill>
                      <a:effectLst/>
                      <a:uLnTx/>
                      <a:uFillTx/>
                      <a:latin typeface="Arial"/>
                      <a:cs typeface="Arial"/>
                      <a:sym typeface="Arial"/>
                    </a:rPr>
                  </a:br>
                  <a:r>
                    <a:rPr kumimoji="0" lang="fr-FR" sz="756" b="0" i="0" u="none" strike="noStrike" kern="0" cap="none" spc="0" normalizeH="0" baseline="0" noProof="0" dirty="0">
                      <a:ln>
                        <a:noFill/>
                      </a:ln>
                      <a:solidFill>
                        <a:srgbClr val="000000"/>
                      </a:solidFill>
                      <a:effectLst/>
                      <a:uLnTx/>
                      <a:uFillTx/>
                      <a:latin typeface="Arial"/>
                      <a:cs typeface="Arial"/>
                      <a:sym typeface="Arial"/>
                    </a:rPr>
                    <a:t>se connecte à MONEXPERT depuis</a:t>
                  </a:r>
                  <a:br>
                    <a:rPr kumimoji="0" lang="fr-FR" sz="756" b="0" i="0" u="none" strike="noStrike" kern="0" cap="none" spc="0" normalizeH="0" baseline="0" noProof="0" dirty="0">
                      <a:ln>
                        <a:noFill/>
                      </a:ln>
                      <a:solidFill>
                        <a:srgbClr val="000000"/>
                      </a:solidFill>
                      <a:effectLst/>
                      <a:uLnTx/>
                      <a:uFillTx/>
                      <a:latin typeface="Arial"/>
                      <a:cs typeface="Arial"/>
                      <a:sym typeface="Arial"/>
                    </a:rPr>
                  </a:br>
                  <a:r>
                    <a:rPr kumimoji="0" lang="fr-FR" sz="756" b="0" i="0" u="none" strike="noStrike" kern="0" cap="none" spc="0" normalizeH="0" baseline="0" noProof="0" dirty="0">
                      <a:ln>
                        <a:noFill/>
                      </a:ln>
                      <a:solidFill>
                        <a:srgbClr val="000000"/>
                      </a:solidFill>
                      <a:effectLst/>
                      <a:uLnTx/>
                      <a:uFillTx/>
                      <a:latin typeface="Arial"/>
                      <a:cs typeface="Arial"/>
                      <a:sym typeface="Arial"/>
                    </a:rPr>
                    <a:t>son poste de travail</a:t>
                  </a:r>
                  <a:br>
                    <a:rPr kumimoji="0" lang="fr-FR" sz="756" b="0" i="0" u="none" strike="noStrike" kern="0" cap="none" spc="0" normalizeH="0" baseline="0" noProof="0" dirty="0">
                      <a:ln>
                        <a:noFill/>
                      </a:ln>
                      <a:solidFill>
                        <a:srgbClr val="000000"/>
                      </a:solidFill>
                      <a:effectLst/>
                      <a:uLnTx/>
                      <a:uFillTx/>
                      <a:latin typeface="Arial"/>
                      <a:cs typeface="Arial"/>
                      <a:sym typeface="Arial"/>
                    </a:rPr>
                  </a:br>
                  <a:r>
                    <a:rPr kumimoji="0" lang="fr-FR" sz="756" b="0" i="0" u="none" strike="noStrike" kern="0" cap="none" spc="0" normalizeH="0" baseline="0" noProof="0" dirty="0">
                      <a:ln>
                        <a:noFill/>
                      </a:ln>
                      <a:solidFill>
                        <a:srgbClr val="000000"/>
                      </a:solidFill>
                      <a:effectLst/>
                      <a:uLnTx/>
                      <a:uFillTx/>
                      <a:latin typeface="Arial"/>
                      <a:cs typeface="Arial"/>
                      <a:sym typeface="Arial"/>
                    </a:rPr>
                    <a:t>ou depuis l’URL (connexion SSO) </a:t>
                  </a:r>
                </a:p>
              </p:txBody>
            </p:sp>
            <p:sp>
              <p:nvSpPr>
                <p:cNvPr id="81" name="Ellipse 80">
                  <a:extLst>
                    <a:ext uri="{FF2B5EF4-FFF2-40B4-BE49-F238E27FC236}">
                      <a16:creationId xmlns:a16="http://schemas.microsoft.com/office/drawing/2014/main" id="{BD7E5D0D-71F3-41AC-9516-E300C8B525FE}"/>
                    </a:ext>
                  </a:extLst>
                </p:cNvPr>
                <p:cNvSpPr/>
                <p:nvPr/>
              </p:nvSpPr>
              <p:spPr>
                <a:xfrm>
                  <a:off x="512602" y="2573505"/>
                  <a:ext cx="720000" cy="720000"/>
                </a:xfrm>
                <a:prstGeom prst="ellipse">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83" name="Groupe 82">
                  <a:extLst>
                    <a:ext uri="{FF2B5EF4-FFF2-40B4-BE49-F238E27FC236}">
                      <a16:creationId xmlns:a16="http://schemas.microsoft.com/office/drawing/2014/main" id="{A786C456-D776-466A-B90A-BAA154FCEC3A}"/>
                    </a:ext>
                  </a:extLst>
                </p:cNvPr>
                <p:cNvGrpSpPr/>
                <p:nvPr/>
              </p:nvGrpSpPr>
              <p:grpSpPr>
                <a:xfrm>
                  <a:off x="661464" y="2754980"/>
                  <a:ext cx="422275" cy="346075"/>
                  <a:chOff x="4545013" y="3094038"/>
                  <a:chExt cx="422275" cy="346075"/>
                </a:xfrm>
              </p:grpSpPr>
              <p:sp>
                <p:nvSpPr>
                  <p:cNvPr id="84" name="Freeform 394">
                    <a:extLst>
                      <a:ext uri="{FF2B5EF4-FFF2-40B4-BE49-F238E27FC236}">
                        <a16:creationId xmlns:a16="http://schemas.microsoft.com/office/drawing/2014/main" id="{8D8C918F-60CB-4F9E-8698-7319B5287F5D}"/>
                      </a:ext>
                    </a:extLst>
                  </p:cNvPr>
                  <p:cNvSpPr>
                    <a:spLocks/>
                  </p:cNvSpPr>
                  <p:nvPr/>
                </p:nvSpPr>
                <p:spPr bwMode="auto">
                  <a:xfrm>
                    <a:off x="4545013" y="3222625"/>
                    <a:ext cx="219075" cy="169863"/>
                  </a:xfrm>
                  <a:custGeom>
                    <a:avLst/>
                    <a:gdLst>
                      <a:gd name="T0" fmla="*/ 138 w 138"/>
                      <a:gd name="T1" fmla="*/ 58 h 107"/>
                      <a:gd name="T2" fmla="*/ 138 w 138"/>
                      <a:gd name="T3" fmla="*/ 0 h 107"/>
                      <a:gd name="T4" fmla="*/ 0 w 138"/>
                      <a:gd name="T5" fmla="*/ 0 h 107"/>
                      <a:gd name="T6" fmla="*/ 0 w 138"/>
                      <a:gd name="T7" fmla="*/ 107 h 107"/>
                      <a:gd name="T8" fmla="*/ 91 w 138"/>
                      <a:gd name="T9" fmla="*/ 107 h 107"/>
                    </a:gdLst>
                    <a:ahLst/>
                    <a:cxnLst>
                      <a:cxn ang="0">
                        <a:pos x="T0" y="T1"/>
                      </a:cxn>
                      <a:cxn ang="0">
                        <a:pos x="T2" y="T3"/>
                      </a:cxn>
                      <a:cxn ang="0">
                        <a:pos x="T4" y="T5"/>
                      </a:cxn>
                      <a:cxn ang="0">
                        <a:pos x="T6" y="T7"/>
                      </a:cxn>
                      <a:cxn ang="0">
                        <a:pos x="T8" y="T9"/>
                      </a:cxn>
                    </a:cxnLst>
                    <a:rect l="0" t="0" r="r" b="b"/>
                    <a:pathLst>
                      <a:path w="138" h="107">
                        <a:moveTo>
                          <a:pt x="138" y="58"/>
                        </a:moveTo>
                        <a:lnTo>
                          <a:pt x="138" y="0"/>
                        </a:lnTo>
                        <a:lnTo>
                          <a:pt x="0" y="0"/>
                        </a:lnTo>
                        <a:lnTo>
                          <a:pt x="0" y="107"/>
                        </a:lnTo>
                        <a:lnTo>
                          <a:pt x="91" y="107"/>
                        </a:ln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a:cs typeface="Arial"/>
                      <a:sym typeface="Arial"/>
                    </a:endParaRPr>
                  </a:p>
                </p:txBody>
              </p:sp>
              <p:sp>
                <p:nvSpPr>
                  <p:cNvPr id="85" name="Freeform 395">
                    <a:extLst>
                      <a:ext uri="{FF2B5EF4-FFF2-40B4-BE49-F238E27FC236}">
                        <a16:creationId xmlns:a16="http://schemas.microsoft.com/office/drawing/2014/main" id="{EE2B4E40-0150-4AF8-AC7C-95C211666D0B}"/>
                      </a:ext>
                    </a:extLst>
                  </p:cNvPr>
                  <p:cNvSpPr>
                    <a:spLocks/>
                  </p:cNvSpPr>
                  <p:nvPr/>
                </p:nvSpPr>
                <p:spPr bwMode="auto">
                  <a:xfrm>
                    <a:off x="4584701" y="3094038"/>
                    <a:ext cx="139700" cy="128588"/>
                  </a:xfrm>
                  <a:custGeom>
                    <a:avLst/>
                    <a:gdLst>
                      <a:gd name="T0" fmla="*/ 0 w 80"/>
                      <a:gd name="T1" fmla="*/ 70 h 70"/>
                      <a:gd name="T2" fmla="*/ 0 w 80"/>
                      <a:gd name="T3" fmla="*/ 40 h 70"/>
                      <a:gd name="T4" fmla="*/ 40 w 80"/>
                      <a:gd name="T5" fmla="*/ 0 h 70"/>
                      <a:gd name="T6" fmla="*/ 40 w 80"/>
                      <a:gd name="T7" fmla="*/ 0 h 70"/>
                      <a:gd name="T8" fmla="*/ 80 w 80"/>
                      <a:gd name="T9" fmla="*/ 40 h 70"/>
                      <a:gd name="T10" fmla="*/ 80 w 80"/>
                      <a:gd name="T11" fmla="*/ 40 h 70"/>
                      <a:gd name="T12" fmla="*/ 80 w 80"/>
                      <a:gd name="T13" fmla="*/ 52 h 70"/>
                    </a:gdLst>
                    <a:ahLst/>
                    <a:cxnLst>
                      <a:cxn ang="0">
                        <a:pos x="T0" y="T1"/>
                      </a:cxn>
                      <a:cxn ang="0">
                        <a:pos x="T2" y="T3"/>
                      </a:cxn>
                      <a:cxn ang="0">
                        <a:pos x="T4" y="T5"/>
                      </a:cxn>
                      <a:cxn ang="0">
                        <a:pos x="T6" y="T7"/>
                      </a:cxn>
                      <a:cxn ang="0">
                        <a:pos x="T8" y="T9"/>
                      </a:cxn>
                      <a:cxn ang="0">
                        <a:pos x="T10" y="T11"/>
                      </a:cxn>
                      <a:cxn ang="0">
                        <a:pos x="T12" y="T13"/>
                      </a:cxn>
                    </a:cxnLst>
                    <a:rect l="0" t="0" r="r" b="b"/>
                    <a:pathLst>
                      <a:path w="80" h="70">
                        <a:moveTo>
                          <a:pt x="0" y="70"/>
                        </a:moveTo>
                        <a:cubicBezTo>
                          <a:pt x="0" y="40"/>
                          <a:pt x="0" y="40"/>
                          <a:pt x="0" y="40"/>
                        </a:cubicBezTo>
                        <a:cubicBezTo>
                          <a:pt x="0" y="18"/>
                          <a:pt x="18" y="0"/>
                          <a:pt x="40" y="0"/>
                        </a:cubicBezTo>
                        <a:cubicBezTo>
                          <a:pt x="40" y="0"/>
                          <a:pt x="40" y="0"/>
                          <a:pt x="40" y="0"/>
                        </a:cubicBezTo>
                        <a:cubicBezTo>
                          <a:pt x="62" y="0"/>
                          <a:pt x="80" y="18"/>
                          <a:pt x="80" y="40"/>
                        </a:cubicBezTo>
                        <a:cubicBezTo>
                          <a:pt x="80" y="40"/>
                          <a:pt x="80" y="40"/>
                          <a:pt x="80" y="40"/>
                        </a:cubicBezTo>
                        <a:cubicBezTo>
                          <a:pt x="80" y="52"/>
                          <a:pt x="80" y="52"/>
                          <a:pt x="80" y="52"/>
                        </a:cubicBez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a:cs typeface="Arial"/>
                      <a:sym typeface="Arial"/>
                    </a:endParaRPr>
                  </a:p>
                </p:txBody>
              </p:sp>
              <p:sp>
                <p:nvSpPr>
                  <p:cNvPr id="86" name="Freeform 396">
                    <a:extLst>
                      <a:ext uri="{FF2B5EF4-FFF2-40B4-BE49-F238E27FC236}">
                        <a16:creationId xmlns:a16="http://schemas.microsoft.com/office/drawing/2014/main" id="{4A227904-A1FA-4DDD-9C28-A8C42E11773F}"/>
                      </a:ext>
                    </a:extLst>
                  </p:cNvPr>
                  <p:cNvSpPr>
                    <a:spLocks/>
                  </p:cNvSpPr>
                  <p:nvPr/>
                </p:nvSpPr>
                <p:spPr bwMode="auto">
                  <a:xfrm>
                    <a:off x="4630738" y="3263900"/>
                    <a:ext cx="49213" cy="85725"/>
                  </a:xfrm>
                  <a:custGeom>
                    <a:avLst/>
                    <a:gdLst>
                      <a:gd name="T0" fmla="*/ 28 w 28"/>
                      <a:gd name="T1" fmla="*/ 14 h 46"/>
                      <a:gd name="T2" fmla="*/ 14 w 28"/>
                      <a:gd name="T3" fmla="*/ 0 h 46"/>
                      <a:gd name="T4" fmla="*/ 0 w 28"/>
                      <a:gd name="T5" fmla="*/ 14 h 46"/>
                      <a:gd name="T6" fmla="*/ 0 w 28"/>
                      <a:gd name="T7" fmla="*/ 14 h 46"/>
                      <a:gd name="T8" fmla="*/ 8 w 28"/>
                      <a:gd name="T9" fmla="*/ 27 h 46"/>
                      <a:gd name="T10" fmla="*/ 8 w 28"/>
                      <a:gd name="T11" fmla="*/ 40 h 46"/>
                      <a:gd name="T12" fmla="*/ 14 w 28"/>
                      <a:gd name="T13" fmla="*/ 46 h 46"/>
                      <a:gd name="T14" fmla="*/ 20 w 28"/>
                      <a:gd name="T15" fmla="*/ 40 h 46"/>
                      <a:gd name="T16" fmla="*/ 20 w 28"/>
                      <a:gd name="T17" fmla="*/ 27 h 46"/>
                      <a:gd name="T18" fmla="*/ 28 w 28"/>
                      <a:gd name="T19" fmla="*/ 1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6">
                        <a:moveTo>
                          <a:pt x="28" y="14"/>
                        </a:moveTo>
                        <a:cubicBezTo>
                          <a:pt x="28" y="7"/>
                          <a:pt x="22" y="0"/>
                          <a:pt x="14" y="0"/>
                        </a:cubicBezTo>
                        <a:cubicBezTo>
                          <a:pt x="6" y="0"/>
                          <a:pt x="0" y="6"/>
                          <a:pt x="0" y="14"/>
                        </a:cubicBezTo>
                        <a:cubicBezTo>
                          <a:pt x="0" y="14"/>
                          <a:pt x="0" y="14"/>
                          <a:pt x="0" y="14"/>
                        </a:cubicBezTo>
                        <a:cubicBezTo>
                          <a:pt x="0" y="20"/>
                          <a:pt x="3" y="25"/>
                          <a:pt x="8" y="27"/>
                        </a:cubicBezTo>
                        <a:cubicBezTo>
                          <a:pt x="8" y="40"/>
                          <a:pt x="8" y="40"/>
                          <a:pt x="8" y="40"/>
                        </a:cubicBezTo>
                        <a:cubicBezTo>
                          <a:pt x="8" y="43"/>
                          <a:pt x="10" y="46"/>
                          <a:pt x="14" y="46"/>
                        </a:cubicBezTo>
                        <a:cubicBezTo>
                          <a:pt x="17" y="46"/>
                          <a:pt x="20" y="43"/>
                          <a:pt x="20" y="40"/>
                        </a:cubicBezTo>
                        <a:cubicBezTo>
                          <a:pt x="20" y="27"/>
                          <a:pt x="20" y="27"/>
                          <a:pt x="20" y="27"/>
                        </a:cubicBezTo>
                        <a:cubicBezTo>
                          <a:pt x="25" y="25"/>
                          <a:pt x="28" y="20"/>
                          <a:pt x="28" y="14"/>
                        </a:cubicBezTo>
                        <a:close/>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a:cs typeface="Arial"/>
                      <a:sym typeface="Arial"/>
                    </a:endParaRPr>
                  </a:p>
                </p:txBody>
              </p:sp>
              <p:sp>
                <p:nvSpPr>
                  <p:cNvPr id="87" name="Freeform 397">
                    <a:extLst>
                      <a:ext uri="{FF2B5EF4-FFF2-40B4-BE49-F238E27FC236}">
                        <a16:creationId xmlns:a16="http://schemas.microsoft.com/office/drawing/2014/main" id="{6106D9B5-D4AD-4C39-8DC2-FBE4C61462F0}"/>
                      </a:ext>
                    </a:extLst>
                  </p:cNvPr>
                  <p:cNvSpPr>
                    <a:spLocks/>
                  </p:cNvSpPr>
                  <p:nvPr/>
                </p:nvSpPr>
                <p:spPr bwMode="auto">
                  <a:xfrm>
                    <a:off x="4687888" y="3314700"/>
                    <a:ext cx="279400" cy="125413"/>
                  </a:xfrm>
                  <a:custGeom>
                    <a:avLst/>
                    <a:gdLst>
                      <a:gd name="T0" fmla="*/ 35 w 159"/>
                      <a:gd name="T1" fmla="*/ 0 h 69"/>
                      <a:gd name="T2" fmla="*/ 0 w 159"/>
                      <a:gd name="T3" fmla="*/ 35 h 69"/>
                      <a:gd name="T4" fmla="*/ 35 w 159"/>
                      <a:gd name="T5" fmla="*/ 69 h 69"/>
                      <a:gd name="T6" fmla="*/ 124 w 159"/>
                      <a:gd name="T7" fmla="*/ 69 h 69"/>
                      <a:gd name="T8" fmla="*/ 158 w 159"/>
                      <a:gd name="T9" fmla="*/ 34 h 69"/>
                      <a:gd name="T10" fmla="*/ 124 w 159"/>
                      <a:gd name="T11" fmla="*/ 0 h 69"/>
                      <a:gd name="T12" fmla="*/ 35 w 15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159" h="69">
                        <a:moveTo>
                          <a:pt x="35" y="0"/>
                        </a:moveTo>
                        <a:cubicBezTo>
                          <a:pt x="16" y="0"/>
                          <a:pt x="0" y="15"/>
                          <a:pt x="0" y="35"/>
                        </a:cubicBezTo>
                        <a:cubicBezTo>
                          <a:pt x="0" y="54"/>
                          <a:pt x="16" y="69"/>
                          <a:pt x="35" y="69"/>
                        </a:cubicBezTo>
                        <a:cubicBezTo>
                          <a:pt x="124" y="69"/>
                          <a:pt x="124" y="69"/>
                          <a:pt x="124" y="69"/>
                        </a:cubicBezTo>
                        <a:cubicBezTo>
                          <a:pt x="143" y="69"/>
                          <a:pt x="159" y="53"/>
                          <a:pt x="158" y="34"/>
                        </a:cubicBezTo>
                        <a:cubicBezTo>
                          <a:pt x="158" y="15"/>
                          <a:pt x="143" y="0"/>
                          <a:pt x="124" y="0"/>
                        </a:cubicBezTo>
                        <a:lnTo>
                          <a:pt x="35" y="0"/>
                        </a:lnTo>
                        <a:close/>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a:cs typeface="Arial"/>
                      <a:sym typeface="Arial"/>
                    </a:endParaRPr>
                  </a:p>
                </p:txBody>
              </p:sp>
              <p:sp>
                <p:nvSpPr>
                  <p:cNvPr id="88" name="Freeform 398">
                    <a:extLst>
                      <a:ext uri="{FF2B5EF4-FFF2-40B4-BE49-F238E27FC236}">
                        <a16:creationId xmlns:a16="http://schemas.microsoft.com/office/drawing/2014/main" id="{2A96EC46-9CF4-4E16-A5CD-9BDF29AF5A72}"/>
                      </a:ext>
                    </a:extLst>
                  </p:cNvPr>
                  <p:cNvSpPr>
                    <a:spLocks noEditPoints="1"/>
                  </p:cNvSpPr>
                  <p:nvPr/>
                </p:nvSpPr>
                <p:spPr bwMode="auto">
                  <a:xfrm>
                    <a:off x="4733926" y="3354388"/>
                    <a:ext cx="188913" cy="42863"/>
                  </a:xfrm>
                  <a:custGeom>
                    <a:avLst/>
                    <a:gdLst>
                      <a:gd name="T0" fmla="*/ 13 w 119"/>
                      <a:gd name="T1" fmla="*/ 15 h 27"/>
                      <a:gd name="T2" fmla="*/ 13 w 119"/>
                      <a:gd name="T3" fmla="*/ 0 h 27"/>
                      <a:gd name="T4" fmla="*/ 13 w 119"/>
                      <a:gd name="T5" fmla="*/ 15 h 27"/>
                      <a:gd name="T6" fmla="*/ 26 w 119"/>
                      <a:gd name="T7" fmla="*/ 10 h 27"/>
                      <a:gd name="T8" fmla="*/ 13 w 119"/>
                      <a:gd name="T9" fmla="*/ 15 h 27"/>
                      <a:gd name="T10" fmla="*/ 0 w 119"/>
                      <a:gd name="T11" fmla="*/ 10 h 27"/>
                      <a:gd name="T12" fmla="*/ 13 w 119"/>
                      <a:gd name="T13" fmla="*/ 15 h 27"/>
                      <a:gd name="T14" fmla="*/ 4 w 119"/>
                      <a:gd name="T15" fmla="*/ 27 h 27"/>
                      <a:gd name="T16" fmla="*/ 13 w 119"/>
                      <a:gd name="T17" fmla="*/ 15 h 27"/>
                      <a:gd name="T18" fmla="*/ 21 w 119"/>
                      <a:gd name="T19" fmla="*/ 27 h 27"/>
                      <a:gd name="T20" fmla="*/ 59 w 119"/>
                      <a:gd name="T21" fmla="*/ 15 h 27"/>
                      <a:gd name="T22" fmla="*/ 59 w 119"/>
                      <a:gd name="T23" fmla="*/ 0 h 27"/>
                      <a:gd name="T24" fmla="*/ 59 w 119"/>
                      <a:gd name="T25" fmla="*/ 15 h 27"/>
                      <a:gd name="T26" fmla="*/ 73 w 119"/>
                      <a:gd name="T27" fmla="*/ 10 h 27"/>
                      <a:gd name="T28" fmla="*/ 59 w 119"/>
                      <a:gd name="T29" fmla="*/ 15 h 27"/>
                      <a:gd name="T30" fmla="*/ 46 w 119"/>
                      <a:gd name="T31" fmla="*/ 10 h 27"/>
                      <a:gd name="T32" fmla="*/ 59 w 119"/>
                      <a:gd name="T33" fmla="*/ 15 h 27"/>
                      <a:gd name="T34" fmla="*/ 52 w 119"/>
                      <a:gd name="T35" fmla="*/ 27 h 27"/>
                      <a:gd name="T36" fmla="*/ 59 w 119"/>
                      <a:gd name="T37" fmla="*/ 15 h 27"/>
                      <a:gd name="T38" fmla="*/ 67 w 119"/>
                      <a:gd name="T39" fmla="*/ 27 h 27"/>
                      <a:gd name="T40" fmla="*/ 106 w 119"/>
                      <a:gd name="T41" fmla="*/ 15 h 27"/>
                      <a:gd name="T42" fmla="*/ 106 w 119"/>
                      <a:gd name="T43" fmla="*/ 0 h 27"/>
                      <a:gd name="T44" fmla="*/ 106 w 119"/>
                      <a:gd name="T45" fmla="*/ 15 h 27"/>
                      <a:gd name="T46" fmla="*/ 119 w 119"/>
                      <a:gd name="T47" fmla="*/ 10 h 27"/>
                      <a:gd name="T48" fmla="*/ 106 w 119"/>
                      <a:gd name="T49" fmla="*/ 15 h 27"/>
                      <a:gd name="T50" fmla="*/ 92 w 119"/>
                      <a:gd name="T51" fmla="*/ 10 h 27"/>
                      <a:gd name="T52" fmla="*/ 106 w 119"/>
                      <a:gd name="T53" fmla="*/ 15 h 27"/>
                      <a:gd name="T54" fmla="*/ 98 w 119"/>
                      <a:gd name="T55" fmla="*/ 27 h 27"/>
                      <a:gd name="T56" fmla="*/ 106 w 119"/>
                      <a:gd name="T57" fmla="*/ 15 h 27"/>
                      <a:gd name="T58" fmla="*/ 115 w 119"/>
                      <a:gd name="T5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9" h="27">
                        <a:moveTo>
                          <a:pt x="13" y="15"/>
                        </a:moveTo>
                        <a:lnTo>
                          <a:pt x="13" y="0"/>
                        </a:lnTo>
                        <a:moveTo>
                          <a:pt x="13" y="15"/>
                        </a:moveTo>
                        <a:lnTo>
                          <a:pt x="26" y="10"/>
                        </a:lnTo>
                        <a:moveTo>
                          <a:pt x="13" y="15"/>
                        </a:moveTo>
                        <a:lnTo>
                          <a:pt x="0" y="10"/>
                        </a:lnTo>
                        <a:moveTo>
                          <a:pt x="13" y="15"/>
                        </a:moveTo>
                        <a:lnTo>
                          <a:pt x="4" y="27"/>
                        </a:lnTo>
                        <a:moveTo>
                          <a:pt x="13" y="15"/>
                        </a:moveTo>
                        <a:lnTo>
                          <a:pt x="21" y="27"/>
                        </a:lnTo>
                        <a:moveTo>
                          <a:pt x="59" y="15"/>
                        </a:moveTo>
                        <a:lnTo>
                          <a:pt x="59" y="0"/>
                        </a:lnTo>
                        <a:moveTo>
                          <a:pt x="59" y="15"/>
                        </a:moveTo>
                        <a:lnTo>
                          <a:pt x="73" y="10"/>
                        </a:lnTo>
                        <a:moveTo>
                          <a:pt x="59" y="15"/>
                        </a:moveTo>
                        <a:lnTo>
                          <a:pt x="46" y="10"/>
                        </a:lnTo>
                        <a:moveTo>
                          <a:pt x="59" y="15"/>
                        </a:moveTo>
                        <a:lnTo>
                          <a:pt x="52" y="27"/>
                        </a:lnTo>
                        <a:moveTo>
                          <a:pt x="59" y="15"/>
                        </a:moveTo>
                        <a:lnTo>
                          <a:pt x="67" y="27"/>
                        </a:lnTo>
                        <a:moveTo>
                          <a:pt x="106" y="15"/>
                        </a:moveTo>
                        <a:lnTo>
                          <a:pt x="106" y="0"/>
                        </a:lnTo>
                        <a:moveTo>
                          <a:pt x="106" y="15"/>
                        </a:moveTo>
                        <a:lnTo>
                          <a:pt x="119" y="10"/>
                        </a:lnTo>
                        <a:moveTo>
                          <a:pt x="106" y="15"/>
                        </a:moveTo>
                        <a:lnTo>
                          <a:pt x="92" y="10"/>
                        </a:lnTo>
                        <a:moveTo>
                          <a:pt x="106" y="15"/>
                        </a:moveTo>
                        <a:lnTo>
                          <a:pt x="98" y="27"/>
                        </a:lnTo>
                        <a:moveTo>
                          <a:pt x="106" y="15"/>
                        </a:moveTo>
                        <a:lnTo>
                          <a:pt x="115" y="27"/>
                        </a:ln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a:cs typeface="Arial"/>
                      <a:sym typeface="Arial"/>
                    </a:endParaRPr>
                  </a:p>
                </p:txBody>
              </p:sp>
            </p:grpSp>
          </p:grpSp>
          <p:grpSp>
            <p:nvGrpSpPr>
              <p:cNvPr id="30" name="Groupe 29">
                <a:extLst>
                  <a:ext uri="{FF2B5EF4-FFF2-40B4-BE49-F238E27FC236}">
                    <a16:creationId xmlns:a16="http://schemas.microsoft.com/office/drawing/2014/main" id="{1E010E44-9104-4115-9960-F8566E42DF26}"/>
                  </a:ext>
                </a:extLst>
              </p:cNvPr>
              <p:cNvGrpSpPr/>
              <p:nvPr/>
            </p:nvGrpSpPr>
            <p:grpSpPr>
              <a:xfrm>
                <a:off x="6416657" y="1300095"/>
                <a:ext cx="311150" cy="323850"/>
                <a:chOff x="3862388" y="2411413"/>
                <a:chExt cx="311150" cy="323850"/>
              </a:xfrm>
            </p:grpSpPr>
            <p:sp>
              <p:nvSpPr>
                <p:cNvPr id="75" name="Line 5">
                  <a:extLst>
                    <a:ext uri="{FF2B5EF4-FFF2-40B4-BE49-F238E27FC236}">
                      <a16:creationId xmlns:a16="http://schemas.microsoft.com/office/drawing/2014/main" id="{CFD2D411-2CD5-4A54-8817-74B748AB5B5B}"/>
                    </a:ext>
                  </a:extLst>
                </p:cNvPr>
                <p:cNvSpPr>
                  <a:spLocks noChangeShapeType="1"/>
                </p:cNvSpPr>
                <p:nvPr/>
              </p:nvSpPr>
              <p:spPr bwMode="auto">
                <a:xfrm flipH="1">
                  <a:off x="4051301" y="2719388"/>
                  <a:ext cx="50800" cy="0"/>
                </a:xfrm>
                <a:prstGeom prst="line">
                  <a:avLst/>
                </a:prstGeom>
                <a:noFill/>
                <a:ln w="9525" cap="rnd">
                  <a:solidFill>
                    <a:schemeClr val="bg1">
                      <a:lumMod val="85000"/>
                    </a:schemeClr>
                  </a:solidFill>
                  <a:prstDash val="solid"/>
                  <a:round/>
                  <a:headEnd/>
                  <a:tailEnd/>
                </a:ln>
                <a:extLst>
                  <a:ext uri="{909E8E84-426E-40DD-AFC4-6F175D3DCCD1}">
                    <a14:hiddenFill xmlns:a14="http://schemas.microsoft.com/office/drawing/2010/main">
                      <a:no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76" name="Line 6">
                  <a:extLst>
                    <a:ext uri="{FF2B5EF4-FFF2-40B4-BE49-F238E27FC236}">
                      <a16:creationId xmlns:a16="http://schemas.microsoft.com/office/drawing/2014/main" id="{9DE477CD-BFF8-45F9-95DD-C3D25988B8AC}"/>
                    </a:ext>
                  </a:extLst>
                </p:cNvPr>
                <p:cNvSpPr>
                  <a:spLocks noChangeShapeType="1"/>
                </p:cNvSpPr>
                <p:nvPr/>
              </p:nvSpPr>
              <p:spPr bwMode="auto">
                <a:xfrm flipH="1">
                  <a:off x="4121151" y="2719388"/>
                  <a:ext cx="19050" cy="0"/>
                </a:xfrm>
                <a:prstGeom prst="line">
                  <a:avLst/>
                </a:prstGeom>
                <a:noFill/>
                <a:ln w="9525" cap="rnd">
                  <a:solidFill>
                    <a:schemeClr val="bg1">
                      <a:lumMod val="85000"/>
                    </a:schemeClr>
                  </a:solidFill>
                  <a:prstDash val="solid"/>
                  <a:round/>
                  <a:headEnd/>
                  <a:tailEnd/>
                </a:ln>
                <a:extLst>
                  <a:ext uri="{909E8E84-426E-40DD-AFC4-6F175D3DCCD1}">
                    <a14:hiddenFill xmlns:a14="http://schemas.microsoft.com/office/drawing/2010/main">
                      <a:no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77" name="Line 7">
                  <a:extLst>
                    <a:ext uri="{FF2B5EF4-FFF2-40B4-BE49-F238E27FC236}">
                      <a16:creationId xmlns:a16="http://schemas.microsoft.com/office/drawing/2014/main" id="{CA99759B-7B8F-4C30-95C9-9466BE7BD6BD}"/>
                    </a:ext>
                  </a:extLst>
                </p:cNvPr>
                <p:cNvSpPr>
                  <a:spLocks noChangeShapeType="1"/>
                </p:cNvSpPr>
                <p:nvPr/>
              </p:nvSpPr>
              <p:spPr bwMode="auto">
                <a:xfrm>
                  <a:off x="4013201" y="2649538"/>
                  <a:ext cx="0" cy="0"/>
                </a:xfrm>
                <a:prstGeom prst="line">
                  <a:avLst/>
                </a:prstGeom>
                <a:noFill/>
                <a:ln w="9525" cap="rnd">
                  <a:solidFill>
                    <a:schemeClr val="bg1">
                      <a:lumMod val="85000"/>
                    </a:schemeClr>
                  </a:solidFill>
                  <a:prstDash val="solid"/>
                  <a:round/>
                  <a:headEnd/>
                  <a:tailEnd/>
                </a:ln>
                <a:extLst>
                  <a:ext uri="{909E8E84-426E-40DD-AFC4-6F175D3DCCD1}">
                    <a14:hiddenFill xmlns:a14="http://schemas.microsoft.com/office/drawing/2010/main">
                      <a:no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78" name="Freeform 8">
                  <a:extLst>
                    <a:ext uri="{FF2B5EF4-FFF2-40B4-BE49-F238E27FC236}">
                      <a16:creationId xmlns:a16="http://schemas.microsoft.com/office/drawing/2014/main" id="{56EAC0A3-0EA8-49E8-8AF8-A2A685895DA2}"/>
                    </a:ext>
                  </a:extLst>
                </p:cNvPr>
                <p:cNvSpPr>
                  <a:spLocks/>
                </p:cNvSpPr>
                <p:nvPr/>
              </p:nvSpPr>
              <p:spPr bwMode="auto">
                <a:xfrm>
                  <a:off x="3897313" y="2447926"/>
                  <a:ext cx="247650" cy="219075"/>
                </a:xfrm>
                <a:custGeom>
                  <a:avLst/>
                  <a:gdLst>
                    <a:gd name="T0" fmla="*/ 73 w 156"/>
                    <a:gd name="T1" fmla="*/ 127 h 138"/>
                    <a:gd name="T2" fmla="*/ 156 w 156"/>
                    <a:gd name="T3" fmla="*/ 41 h 138"/>
                    <a:gd name="T4" fmla="*/ 135 w 156"/>
                    <a:gd name="T5" fmla="*/ 0 h 138"/>
                    <a:gd name="T6" fmla="*/ 63 w 156"/>
                    <a:gd name="T7" fmla="*/ 92 h 138"/>
                    <a:gd name="T8" fmla="*/ 20 w 156"/>
                    <a:gd name="T9" fmla="*/ 39 h 138"/>
                    <a:gd name="T10" fmla="*/ 0 w 156"/>
                    <a:gd name="T11" fmla="*/ 74 h 138"/>
                    <a:gd name="T12" fmla="*/ 63 w 156"/>
                    <a:gd name="T13" fmla="*/ 138 h 138"/>
                  </a:gdLst>
                  <a:ahLst/>
                  <a:cxnLst>
                    <a:cxn ang="0">
                      <a:pos x="T0" y="T1"/>
                    </a:cxn>
                    <a:cxn ang="0">
                      <a:pos x="T2" y="T3"/>
                    </a:cxn>
                    <a:cxn ang="0">
                      <a:pos x="T4" y="T5"/>
                    </a:cxn>
                    <a:cxn ang="0">
                      <a:pos x="T6" y="T7"/>
                    </a:cxn>
                    <a:cxn ang="0">
                      <a:pos x="T8" y="T9"/>
                    </a:cxn>
                    <a:cxn ang="0">
                      <a:pos x="T10" y="T11"/>
                    </a:cxn>
                    <a:cxn ang="0">
                      <a:pos x="T12" y="T13"/>
                    </a:cxn>
                  </a:cxnLst>
                  <a:rect l="0" t="0" r="r" b="b"/>
                  <a:pathLst>
                    <a:path w="156" h="138">
                      <a:moveTo>
                        <a:pt x="73" y="127"/>
                      </a:moveTo>
                      <a:lnTo>
                        <a:pt x="156" y="41"/>
                      </a:lnTo>
                      <a:lnTo>
                        <a:pt x="135" y="0"/>
                      </a:lnTo>
                      <a:lnTo>
                        <a:pt x="63" y="92"/>
                      </a:lnTo>
                      <a:lnTo>
                        <a:pt x="20" y="39"/>
                      </a:lnTo>
                      <a:lnTo>
                        <a:pt x="0" y="74"/>
                      </a:lnTo>
                      <a:lnTo>
                        <a:pt x="63" y="138"/>
                      </a:ln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79" name="Freeform 9">
                  <a:extLst>
                    <a:ext uri="{FF2B5EF4-FFF2-40B4-BE49-F238E27FC236}">
                      <a16:creationId xmlns:a16="http://schemas.microsoft.com/office/drawing/2014/main" id="{2F8F5558-88AC-4D7C-93E8-06DE3979E750}"/>
                    </a:ext>
                  </a:extLst>
                </p:cNvPr>
                <p:cNvSpPr>
                  <a:spLocks/>
                </p:cNvSpPr>
                <p:nvPr/>
              </p:nvSpPr>
              <p:spPr bwMode="auto">
                <a:xfrm>
                  <a:off x="3862388" y="2411413"/>
                  <a:ext cx="311150" cy="323850"/>
                </a:xfrm>
                <a:custGeom>
                  <a:avLst/>
                  <a:gdLst>
                    <a:gd name="T0" fmla="*/ 27 w 97"/>
                    <a:gd name="T1" fmla="*/ 0 h 99"/>
                    <a:gd name="T2" fmla="*/ 90 w 97"/>
                    <a:gd name="T3" fmla="*/ 0 h 99"/>
                    <a:gd name="T4" fmla="*/ 97 w 97"/>
                    <a:gd name="T5" fmla="*/ 7 h 99"/>
                    <a:gd name="T6" fmla="*/ 97 w 97"/>
                    <a:gd name="T7" fmla="*/ 92 h 99"/>
                    <a:gd name="T8" fmla="*/ 90 w 97"/>
                    <a:gd name="T9" fmla="*/ 99 h 99"/>
                    <a:gd name="T10" fmla="*/ 7 w 97"/>
                    <a:gd name="T11" fmla="*/ 99 h 99"/>
                    <a:gd name="T12" fmla="*/ 0 w 97"/>
                    <a:gd name="T13" fmla="*/ 92 h 99"/>
                    <a:gd name="T14" fmla="*/ 0 w 97"/>
                    <a:gd name="T15" fmla="*/ 7 h 99"/>
                    <a:gd name="T16" fmla="*/ 7 w 97"/>
                    <a:gd name="T17" fmla="*/ 0 h 99"/>
                    <a:gd name="T18" fmla="*/ 13 w 97"/>
                    <a:gd name="T1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99">
                      <a:moveTo>
                        <a:pt x="27" y="0"/>
                      </a:moveTo>
                      <a:cubicBezTo>
                        <a:pt x="90" y="0"/>
                        <a:pt x="90" y="0"/>
                        <a:pt x="90" y="0"/>
                      </a:cubicBezTo>
                      <a:cubicBezTo>
                        <a:pt x="94" y="0"/>
                        <a:pt x="97" y="3"/>
                        <a:pt x="97" y="7"/>
                      </a:cubicBezTo>
                      <a:cubicBezTo>
                        <a:pt x="97" y="92"/>
                        <a:pt x="97" y="92"/>
                        <a:pt x="97" y="92"/>
                      </a:cubicBezTo>
                      <a:cubicBezTo>
                        <a:pt x="97" y="96"/>
                        <a:pt x="94" y="99"/>
                        <a:pt x="90" y="99"/>
                      </a:cubicBezTo>
                      <a:cubicBezTo>
                        <a:pt x="7" y="99"/>
                        <a:pt x="7" y="99"/>
                        <a:pt x="7" y="99"/>
                      </a:cubicBezTo>
                      <a:cubicBezTo>
                        <a:pt x="3" y="99"/>
                        <a:pt x="0" y="96"/>
                        <a:pt x="0" y="92"/>
                      </a:cubicBezTo>
                      <a:cubicBezTo>
                        <a:pt x="0" y="7"/>
                        <a:pt x="0" y="7"/>
                        <a:pt x="0" y="7"/>
                      </a:cubicBezTo>
                      <a:cubicBezTo>
                        <a:pt x="0" y="3"/>
                        <a:pt x="3" y="0"/>
                        <a:pt x="7" y="0"/>
                      </a:cubicBezTo>
                      <a:cubicBezTo>
                        <a:pt x="13" y="0"/>
                        <a:pt x="13" y="0"/>
                        <a:pt x="13" y="0"/>
                      </a:cubicBez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1" name="Groupe 30">
                <a:extLst>
                  <a:ext uri="{FF2B5EF4-FFF2-40B4-BE49-F238E27FC236}">
                    <a16:creationId xmlns:a16="http://schemas.microsoft.com/office/drawing/2014/main" id="{C63C1B7C-C42C-42CA-860F-DF129D7D3BCB}"/>
                  </a:ext>
                </a:extLst>
              </p:cNvPr>
              <p:cNvGrpSpPr/>
              <p:nvPr/>
            </p:nvGrpSpPr>
            <p:grpSpPr>
              <a:xfrm>
                <a:off x="4973943" y="4081391"/>
                <a:ext cx="311150" cy="323850"/>
                <a:chOff x="3862388" y="2411413"/>
                <a:chExt cx="311150" cy="323850"/>
              </a:xfrm>
            </p:grpSpPr>
            <p:sp>
              <p:nvSpPr>
                <p:cNvPr id="70" name="Line 5">
                  <a:extLst>
                    <a:ext uri="{FF2B5EF4-FFF2-40B4-BE49-F238E27FC236}">
                      <a16:creationId xmlns:a16="http://schemas.microsoft.com/office/drawing/2014/main" id="{C1FC5F85-5B5B-4FB1-BCB7-1A3F08A0D351}"/>
                    </a:ext>
                  </a:extLst>
                </p:cNvPr>
                <p:cNvSpPr>
                  <a:spLocks noChangeShapeType="1"/>
                </p:cNvSpPr>
                <p:nvPr/>
              </p:nvSpPr>
              <p:spPr bwMode="auto">
                <a:xfrm flipH="1">
                  <a:off x="4051301" y="2719388"/>
                  <a:ext cx="50800" cy="0"/>
                </a:xfrm>
                <a:prstGeom prst="line">
                  <a:avLst/>
                </a:prstGeom>
                <a:noFill/>
                <a:ln w="9525" cap="rnd">
                  <a:solidFill>
                    <a:schemeClr val="bg1">
                      <a:lumMod val="85000"/>
                    </a:schemeClr>
                  </a:solidFill>
                  <a:prstDash val="solid"/>
                  <a:round/>
                  <a:headEnd/>
                  <a:tailEnd/>
                </a:ln>
                <a:extLst>
                  <a:ext uri="{909E8E84-426E-40DD-AFC4-6F175D3DCCD1}">
                    <a14:hiddenFill xmlns:a14="http://schemas.microsoft.com/office/drawing/2010/main">
                      <a:no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71" name="Line 6">
                  <a:extLst>
                    <a:ext uri="{FF2B5EF4-FFF2-40B4-BE49-F238E27FC236}">
                      <a16:creationId xmlns:a16="http://schemas.microsoft.com/office/drawing/2014/main" id="{70F894D3-27B3-4179-A3CB-2D109D9EDF88}"/>
                    </a:ext>
                  </a:extLst>
                </p:cNvPr>
                <p:cNvSpPr>
                  <a:spLocks noChangeShapeType="1"/>
                </p:cNvSpPr>
                <p:nvPr/>
              </p:nvSpPr>
              <p:spPr bwMode="auto">
                <a:xfrm flipH="1">
                  <a:off x="4121151" y="2719388"/>
                  <a:ext cx="19050" cy="0"/>
                </a:xfrm>
                <a:prstGeom prst="line">
                  <a:avLst/>
                </a:prstGeom>
                <a:noFill/>
                <a:ln w="9525" cap="rnd">
                  <a:solidFill>
                    <a:schemeClr val="bg1">
                      <a:lumMod val="85000"/>
                    </a:schemeClr>
                  </a:solidFill>
                  <a:prstDash val="solid"/>
                  <a:round/>
                  <a:headEnd/>
                  <a:tailEnd/>
                </a:ln>
                <a:extLst>
                  <a:ext uri="{909E8E84-426E-40DD-AFC4-6F175D3DCCD1}">
                    <a14:hiddenFill xmlns:a14="http://schemas.microsoft.com/office/drawing/2010/main">
                      <a:no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72" name="Line 7">
                  <a:extLst>
                    <a:ext uri="{FF2B5EF4-FFF2-40B4-BE49-F238E27FC236}">
                      <a16:creationId xmlns:a16="http://schemas.microsoft.com/office/drawing/2014/main" id="{9E000ED3-9E3C-417F-829C-4D917C7C821C}"/>
                    </a:ext>
                  </a:extLst>
                </p:cNvPr>
                <p:cNvSpPr>
                  <a:spLocks noChangeShapeType="1"/>
                </p:cNvSpPr>
                <p:nvPr/>
              </p:nvSpPr>
              <p:spPr bwMode="auto">
                <a:xfrm>
                  <a:off x="4013201" y="2649538"/>
                  <a:ext cx="0" cy="0"/>
                </a:xfrm>
                <a:prstGeom prst="line">
                  <a:avLst/>
                </a:prstGeom>
                <a:noFill/>
                <a:ln w="9525" cap="rnd">
                  <a:solidFill>
                    <a:schemeClr val="bg1">
                      <a:lumMod val="85000"/>
                    </a:schemeClr>
                  </a:solidFill>
                  <a:prstDash val="solid"/>
                  <a:round/>
                  <a:headEnd/>
                  <a:tailEnd/>
                </a:ln>
                <a:extLst>
                  <a:ext uri="{909E8E84-426E-40DD-AFC4-6F175D3DCCD1}">
                    <a14:hiddenFill xmlns:a14="http://schemas.microsoft.com/office/drawing/2010/main">
                      <a:no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73" name="Freeform 8">
                  <a:extLst>
                    <a:ext uri="{FF2B5EF4-FFF2-40B4-BE49-F238E27FC236}">
                      <a16:creationId xmlns:a16="http://schemas.microsoft.com/office/drawing/2014/main" id="{5F560188-41FB-498A-84B0-78227BAD2B81}"/>
                    </a:ext>
                  </a:extLst>
                </p:cNvPr>
                <p:cNvSpPr>
                  <a:spLocks/>
                </p:cNvSpPr>
                <p:nvPr/>
              </p:nvSpPr>
              <p:spPr bwMode="auto">
                <a:xfrm>
                  <a:off x="3897313" y="2447926"/>
                  <a:ext cx="247650" cy="219075"/>
                </a:xfrm>
                <a:custGeom>
                  <a:avLst/>
                  <a:gdLst>
                    <a:gd name="T0" fmla="*/ 73 w 156"/>
                    <a:gd name="T1" fmla="*/ 127 h 138"/>
                    <a:gd name="T2" fmla="*/ 156 w 156"/>
                    <a:gd name="T3" fmla="*/ 41 h 138"/>
                    <a:gd name="T4" fmla="*/ 135 w 156"/>
                    <a:gd name="T5" fmla="*/ 0 h 138"/>
                    <a:gd name="T6" fmla="*/ 63 w 156"/>
                    <a:gd name="T7" fmla="*/ 92 h 138"/>
                    <a:gd name="T8" fmla="*/ 20 w 156"/>
                    <a:gd name="T9" fmla="*/ 39 h 138"/>
                    <a:gd name="T10" fmla="*/ 0 w 156"/>
                    <a:gd name="T11" fmla="*/ 74 h 138"/>
                    <a:gd name="T12" fmla="*/ 63 w 156"/>
                    <a:gd name="T13" fmla="*/ 138 h 138"/>
                  </a:gdLst>
                  <a:ahLst/>
                  <a:cxnLst>
                    <a:cxn ang="0">
                      <a:pos x="T0" y="T1"/>
                    </a:cxn>
                    <a:cxn ang="0">
                      <a:pos x="T2" y="T3"/>
                    </a:cxn>
                    <a:cxn ang="0">
                      <a:pos x="T4" y="T5"/>
                    </a:cxn>
                    <a:cxn ang="0">
                      <a:pos x="T6" y="T7"/>
                    </a:cxn>
                    <a:cxn ang="0">
                      <a:pos x="T8" y="T9"/>
                    </a:cxn>
                    <a:cxn ang="0">
                      <a:pos x="T10" y="T11"/>
                    </a:cxn>
                    <a:cxn ang="0">
                      <a:pos x="T12" y="T13"/>
                    </a:cxn>
                  </a:cxnLst>
                  <a:rect l="0" t="0" r="r" b="b"/>
                  <a:pathLst>
                    <a:path w="156" h="138">
                      <a:moveTo>
                        <a:pt x="73" y="127"/>
                      </a:moveTo>
                      <a:lnTo>
                        <a:pt x="156" y="41"/>
                      </a:lnTo>
                      <a:lnTo>
                        <a:pt x="135" y="0"/>
                      </a:lnTo>
                      <a:lnTo>
                        <a:pt x="63" y="92"/>
                      </a:lnTo>
                      <a:lnTo>
                        <a:pt x="20" y="39"/>
                      </a:lnTo>
                      <a:lnTo>
                        <a:pt x="0" y="74"/>
                      </a:lnTo>
                      <a:lnTo>
                        <a:pt x="63" y="138"/>
                      </a:ln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74" name="Freeform 9">
                  <a:extLst>
                    <a:ext uri="{FF2B5EF4-FFF2-40B4-BE49-F238E27FC236}">
                      <a16:creationId xmlns:a16="http://schemas.microsoft.com/office/drawing/2014/main" id="{D0C6206A-5092-412A-8A7B-74381E5E93ED}"/>
                    </a:ext>
                  </a:extLst>
                </p:cNvPr>
                <p:cNvSpPr>
                  <a:spLocks/>
                </p:cNvSpPr>
                <p:nvPr/>
              </p:nvSpPr>
              <p:spPr bwMode="auto">
                <a:xfrm>
                  <a:off x="3862388" y="2411413"/>
                  <a:ext cx="311150" cy="323850"/>
                </a:xfrm>
                <a:custGeom>
                  <a:avLst/>
                  <a:gdLst>
                    <a:gd name="T0" fmla="*/ 27 w 97"/>
                    <a:gd name="T1" fmla="*/ 0 h 99"/>
                    <a:gd name="T2" fmla="*/ 90 w 97"/>
                    <a:gd name="T3" fmla="*/ 0 h 99"/>
                    <a:gd name="T4" fmla="*/ 97 w 97"/>
                    <a:gd name="T5" fmla="*/ 7 h 99"/>
                    <a:gd name="T6" fmla="*/ 97 w 97"/>
                    <a:gd name="T7" fmla="*/ 92 h 99"/>
                    <a:gd name="T8" fmla="*/ 90 w 97"/>
                    <a:gd name="T9" fmla="*/ 99 h 99"/>
                    <a:gd name="T10" fmla="*/ 7 w 97"/>
                    <a:gd name="T11" fmla="*/ 99 h 99"/>
                    <a:gd name="T12" fmla="*/ 0 w 97"/>
                    <a:gd name="T13" fmla="*/ 92 h 99"/>
                    <a:gd name="T14" fmla="*/ 0 w 97"/>
                    <a:gd name="T15" fmla="*/ 7 h 99"/>
                    <a:gd name="T16" fmla="*/ 7 w 97"/>
                    <a:gd name="T17" fmla="*/ 0 h 99"/>
                    <a:gd name="T18" fmla="*/ 13 w 97"/>
                    <a:gd name="T1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99">
                      <a:moveTo>
                        <a:pt x="27" y="0"/>
                      </a:moveTo>
                      <a:cubicBezTo>
                        <a:pt x="90" y="0"/>
                        <a:pt x="90" y="0"/>
                        <a:pt x="90" y="0"/>
                      </a:cubicBezTo>
                      <a:cubicBezTo>
                        <a:pt x="94" y="0"/>
                        <a:pt x="97" y="3"/>
                        <a:pt x="97" y="7"/>
                      </a:cubicBezTo>
                      <a:cubicBezTo>
                        <a:pt x="97" y="92"/>
                        <a:pt x="97" y="92"/>
                        <a:pt x="97" y="92"/>
                      </a:cubicBezTo>
                      <a:cubicBezTo>
                        <a:pt x="97" y="96"/>
                        <a:pt x="94" y="99"/>
                        <a:pt x="90" y="99"/>
                      </a:cubicBezTo>
                      <a:cubicBezTo>
                        <a:pt x="7" y="99"/>
                        <a:pt x="7" y="99"/>
                        <a:pt x="7" y="99"/>
                      </a:cubicBezTo>
                      <a:cubicBezTo>
                        <a:pt x="3" y="99"/>
                        <a:pt x="0" y="96"/>
                        <a:pt x="0" y="92"/>
                      </a:cubicBezTo>
                      <a:cubicBezTo>
                        <a:pt x="0" y="7"/>
                        <a:pt x="0" y="7"/>
                        <a:pt x="0" y="7"/>
                      </a:cubicBezTo>
                      <a:cubicBezTo>
                        <a:pt x="0" y="3"/>
                        <a:pt x="3" y="0"/>
                        <a:pt x="7" y="0"/>
                      </a:cubicBezTo>
                      <a:cubicBezTo>
                        <a:pt x="13" y="0"/>
                        <a:pt x="13" y="0"/>
                        <a:pt x="13" y="0"/>
                      </a:cubicBez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2" name="Groupe 31">
                <a:extLst>
                  <a:ext uri="{FF2B5EF4-FFF2-40B4-BE49-F238E27FC236}">
                    <a16:creationId xmlns:a16="http://schemas.microsoft.com/office/drawing/2014/main" id="{3A755C48-FBC6-4461-8897-0227A6879192}"/>
                  </a:ext>
                </a:extLst>
              </p:cNvPr>
              <p:cNvGrpSpPr/>
              <p:nvPr/>
            </p:nvGrpSpPr>
            <p:grpSpPr>
              <a:xfrm>
                <a:off x="4907542" y="1250723"/>
                <a:ext cx="446088" cy="433388"/>
                <a:chOff x="1770063" y="4292600"/>
                <a:chExt cx="446088" cy="433388"/>
              </a:xfrm>
            </p:grpSpPr>
            <p:sp>
              <p:nvSpPr>
                <p:cNvPr id="44" name="Freeform 373">
                  <a:extLst>
                    <a:ext uri="{FF2B5EF4-FFF2-40B4-BE49-F238E27FC236}">
                      <a16:creationId xmlns:a16="http://schemas.microsoft.com/office/drawing/2014/main" id="{A1ACB32E-C5CE-4FBC-8C45-690D3C84377D}"/>
                    </a:ext>
                  </a:extLst>
                </p:cNvPr>
                <p:cNvSpPr>
                  <a:spLocks/>
                </p:cNvSpPr>
                <p:nvPr/>
              </p:nvSpPr>
              <p:spPr bwMode="auto">
                <a:xfrm>
                  <a:off x="2060576" y="4327525"/>
                  <a:ext cx="122238" cy="366713"/>
                </a:xfrm>
                <a:custGeom>
                  <a:avLst/>
                  <a:gdLst>
                    <a:gd name="T0" fmla="*/ 12 w 70"/>
                    <a:gd name="T1" fmla="*/ 0 h 200"/>
                    <a:gd name="T2" fmla="*/ 70 w 70"/>
                    <a:gd name="T3" fmla="*/ 97 h 200"/>
                    <a:gd name="T4" fmla="*/ 0 w 70"/>
                    <a:gd name="T5" fmla="*/ 200 h 200"/>
                  </a:gdLst>
                  <a:ahLst/>
                  <a:cxnLst>
                    <a:cxn ang="0">
                      <a:pos x="T0" y="T1"/>
                    </a:cxn>
                    <a:cxn ang="0">
                      <a:pos x="T2" y="T3"/>
                    </a:cxn>
                    <a:cxn ang="0">
                      <a:pos x="T4" y="T5"/>
                    </a:cxn>
                  </a:cxnLst>
                  <a:rect l="0" t="0" r="r" b="b"/>
                  <a:pathLst>
                    <a:path w="70" h="200">
                      <a:moveTo>
                        <a:pt x="12" y="0"/>
                      </a:moveTo>
                      <a:cubicBezTo>
                        <a:pt x="47" y="19"/>
                        <a:pt x="70" y="55"/>
                        <a:pt x="70" y="97"/>
                      </a:cubicBezTo>
                      <a:cubicBezTo>
                        <a:pt x="70" y="144"/>
                        <a:pt x="41" y="184"/>
                        <a:pt x="0" y="200"/>
                      </a:cubicBez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45" name="Freeform 374">
                  <a:extLst>
                    <a:ext uri="{FF2B5EF4-FFF2-40B4-BE49-F238E27FC236}">
                      <a16:creationId xmlns:a16="http://schemas.microsoft.com/office/drawing/2014/main" id="{4BE4000E-F2FB-4445-8E10-561C8AB3D69F}"/>
                    </a:ext>
                  </a:extLst>
                </p:cNvPr>
                <p:cNvSpPr>
                  <a:spLocks/>
                </p:cNvSpPr>
                <p:nvPr/>
              </p:nvSpPr>
              <p:spPr bwMode="auto">
                <a:xfrm>
                  <a:off x="2159001" y="4344988"/>
                  <a:ext cx="57150" cy="192088"/>
                </a:xfrm>
                <a:custGeom>
                  <a:avLst/>
                  <a:gdLst>
                    <a:gd name="T0" fmla="*/ 0 w 33"/>
                    <a:gd name="T1" fmla="*/ 0 h 104"/>
                    <a:gd name="T2" fmla="*/ 33 w 33"/>
                    <a:gd name="T3" fmla="*/ 85 h 104"/>
                    <a:gd name="T4" fmla="*/ 32 w 33"/>
                    <a:gd name="T5" fmla="*/ 104 h 104"/>
                  </a:gdLst>
                  <a:ahLst/>
                  <a:cxnLst>
                    <a:cxn ang="0">
                      <a:pos x="T0" y="T1"/>
                    </a:cxn>
                    <a:cxn ang="0">
                      <a:pos x="T2" y="T3"/>
                    </a:cxn>
                    <a:cxn ang="0">
                      <a:pos x="T4" y="T5"/>
                    </a:cxn>
                  </a:cxnLst>
                  <a:rect l="0" t="0" r="r" b="b"/>
                  <a:pathLst>
                    <a:path w="33" h="104">
                      <a:moveTo>
                        <a:pt x="0" y="0"/>
                      </a:moveTo>
                      <a:cubicBezTo>
                        <a:pt x="21" y="22"/>
                        <a:pt x="33" y="52"/>
                        <a:pt x="33" y="85"/>
                      </a:cubicBezTo>
                      <a:cubicBezTo>
                        <a:pt x="33" y="91"/>
                        <a:pt x="33" y="98"/>
                        <a:pt x="32" y="104"/>
                      </a:cubicBez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51" name="Freeform 375">
                  <a:extLst>
                    <a:ext uri="{FF2B5EF4-FFF2-40B4-BE49-F238E27FC236}">
                      <a16:creationId xmlns:a16="http://schemas.microsoft.com/office/drawing/2014/main" id="{DF5A1A44-E894-45EA-8880-0025489F591C}"/>
                    </a:ext>
                  </a:extLst>
                </p:cNvPr>
                <p:cNvSpPr>
                  <a:spLocks/>
                </p:cNvSpPr>
                <p:nvPr/>
              </p:nvSpPr>
              <p:spPr bwMode="auto">
                <a:xfrm>
                  <a:off x="2097088" y="4294188"/>
                  <a:ext cx="26988" cy="19050"/>
                </a:xfrm>
                <a:custGeom>
                  <a:avLst/>
                  <a:gdLst>
                    <a:gd name="T0" fmla="*/ 0 w 15"/>
                    <a:gd name="T1" fmla="*/ 0 h 10"/>
                    <a:gd name="T2" fmla="*/ 15 w 15"/>
                    <a:gd name="T3" fmla="*/ 10 h 10"/>
                  </a:gdLst>
                  <a:ahLst/>
                  <a:cxnLst>
                    <a:cxn ang="0">
                      <a:pos x="T0" y="T1"/>
                    </a:cxn>
                    <a:cxn ang="0">
                      <a:pos x="T2" y="T3"/>
                    </a:cxn>
                  </a:cxnLst>
                  <a:rect l="0" t="0" r="r" b="b"/>
                  <a:pathLst>
                    <a:path w="15" h="10">
                      <a:moveTo>
                        <a:pt x="0" y="0"/>
                      </a:moveTo>
                      <a:cubicBezTo>
                        <a:pt x="5" y="3"/>
                        <a:pt x="10" y="6"/>
                        <a:pt x="15" y="10"/>
                      </a:cubicBez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52" name="Freeform 376">
                  <a:extLst>
                    <a:ext uri="{FF2B5EF4-FFF2-40B4-BE49-F238E27FC236}">
                      <a16:creationId xmlns:a16="http://schemas.microsoft.com/office/drawing/2014/main" id="{E4162AF7-0C31-41C0-BF76-B519691FE4C3}"/>
                    </a:ext>
                  </a:extLst>
                </p:cNvPr>
                <p:cNvSpPr>
                  <a:spLocks/>
                </p:cNvSpPr>
                <p:nvPr/>
              </p:nvSpPr>
              <p:spPr bwMode="auto">
                <a:xfrm>
                  <a:off x="1770063" y="4560888"/>
                  <a:ext cx="52388" cy="103188"/>
                </a:xfrm>
                <a:custGeom>
                  <a:avLst/>
                  <a:gdLst>
                    <a:gd name="T0" fmla="*/ 30 w 30"/>
                    <a:gd name="T1" fmla="*/ 56 h 56"/>
                    <a:gd name="T2" fmla="*/ 0 w 30"/>
                    <a:gd name="T3" fmla="*/ 0 h 56"/>
                  </a:gdLst>
                  <a:ahLst/>
                  <a:cxnLst>
                    <a:cxn ang="0">
                      <a:pos x="T0" y="T1"/>
                    </a:cxn>
                    <a:cxn ang="0">
                      <a:pos x="T2" y="T3"/>
                    </a:cxn>
                  </a:cxnLst>
                  <a:rect l="0" t="0" r="r" b="b"/>
                  <a:pathLst>
                    <a:path w="30" h="56">
                      <a:moveTo>
                        <a:pt x="30" y="56"/>
                      </a:moveTo>
                      <a:cubicBezTo>
                        <a:pt x="15" y="40"/>
                        <a:pt x="5" y="21"/>
                        <a:pt x="0" y="0"/>
                      </a:cubicBez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53" name="Freeform 377">
                  <a:extLst>
                    <a:ext uri="{FF2B5EF4-FFF2-40B4-BE49-F238E27FC236}">
                      <a16:creationId xmlns:a16="http://schemas.microsoft.com/office/drawing/2014/main" id="{202E7926-762B-4814-B25D-4AD812A26DE5}"/>
                    </a:ext>
                  </a:extLst>
                </p:cNvPr>
                <p:cNvSpPr>
                  <a:spLocks/>
                </p:cNvSpPr>
                <p:nvPr/>
              </p:nvSpPr>
              <p:spPr bwMode="auto">
                <a:xfrm>
                  <a:off x="1857376" y="4695825"/>
                  <a:ext cx="14288" cy="9525"/>
                </a:xfrm>
                <a:custGeom>
                  <a:avLst/>
                  <a:gdLst>
                    <a:gd name="T0" fmla="*/ 8 w 8"/>
                    <a:gd name="T1" fmla="*/ 5 h 5"/>
                    <a:gd name="T2" fmla="*/ 0 w 8"/>
                    <a:gd name="T3" fmla="*/ 0 h 5"/>
                  </a:gdLst>
                  <a:ahLst/>
                  <a:cxnLst>
                    <a:cxn ang="0">
                      <a:pos x="T0" y="T1"/>
                    </a:cxn>
                    <a:cxn ang="0">
                      <a:pos x="T2" y="T3"/>
                    </a:cxn>
                  </a:cxnLst>
                  <a:rect l="0" t="0" r="r" b="b"/>
                  <a:pathLst>
                    <a:path w="8" h="5">
                      <a:moveTo>
                        <a:pt x="8" y="5"/>
                      </a:moveTo>
                      <a:cubicBezTo>
                        <a:pt x="5" y="4"/>
                        <a:pt x="2" y="2"/>
                        <a:pt x="0" y="0"/>
                      </a:cubicBez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54" name="Freeform 378">
                  <a:extLst>
                    <a:ext uri="{FF2B5EF4-FFF2-40B4-BE49-F238E27FC236}">
                      <a16:creationId xmlns:a16="http://schemas.microsoft.com/office/drawing/2014/main" id="{15014F21-A3C4-4896-A74A-90C5C0C8E8F7}"/>
                    </a:ext>
                  </a:extLst>
                </p:cNvPr>
                <p:cNvSpPr>
                  <a:spLocks/>
                </p:cNvSpPr>
                <p:nvPr/>
              </p:nvSpPr>
              <p:spPr bwMode="auto">
                <a:xfrm>
                  <a:off x="1992313" y="4305300"/>
                  <a:ext cx="88900" cy="22225"/>
                </a:xfrm>
                <a:custGeom>
                  <a:avLst/>
                  <a:gdLst>
                    <a:gd name="T0" fmla="*/ 0 w 51"/>
                    <a:gd name="T1" fmla="*/ 0 h 12"/>
                    <a:gd name="T2" fmla="*/ 51 w 51"/>
                    <a:gd name="T3" fmla="*/ 12 h 12"/>
                  </a:gdLst>
                  <a:ahLst/>
                  <a:cxnLst>
                    <a:cxn ang="0">
                      <a:pos x="T0" y="T1"/>
                    </a:cxn>
                    <a:cxn ang="0">
                      <a:pos x="T2" y="T3"/>
                    </a:cxn>
                  </a:cxnLst>
                  <a:rect l="0" t="0" r="r" b="b"/>
                  <a:pathLst>
                    <a:path w="51" h="12">
                      <a:moveTo>
                        <a:pt x="0" y="0"/>
                      </a:moveTo>
                      <a:cubicBezTo>
                        <a:pt x="18" y="0"/>
                        <a:pt x="35" y="4"/>
                        <a:pt x="51" y="12"/>
                      </a:cubicBez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55" name="Freeform 379">
                  <a:extLst>
                    <a:ext uri="{FF2B5EF4-FFF2-40B4-BE49-F238E27FC236}">
                      <a16:creationId xmlns:a16="http://schemas.microsoft.com/office/drawing/2014/main" id="{E3BCB492-1D5B-45C8-9FB0-EB58C5926BC5}"/>
                    </a:ext>
                  </a:extLst>
                </p:cNvPr>
                <p:cNvSpPr>
                  <a:spLocks/>
                </p:cNvSpPr>
                <p:nvPr/>
              </p:nvSpPr>
              <p:spPr bwMode="auto">
                <a:xfrm>
                  <a:off x="1800226" y="4318000"/>
                  <a:ext cx="150813" cy="385763"/>
                </a:xfrm>
                <a:custGeom>
                  <a:avLst/>
                  <a:gdLst>
                    <a:gd name="T0" fmla="*/ 86 w 86"/>
                    <a:gd name="T1" fmla="*/ 210 h 210"/>
                    <a:gd name="T2" fmla="*/ 0 w 86"/>
                    <a:gd name="T3" fmla="*/ 102 h 210"/>
                    <a:gd name="T4" fmla="*/ 69 w 86"/>
                    <a:gd name="T5" fmla="*/ 0 h 210"/>
                  </a:gdLst>
                  <a:ahLst/>
                  <a:cxnLst>
                    <a:cxn ang="0">
                      <a:pos x="T0" y="T1"/>
                    </a:cxn>
                    <a:cxn ang="0">
                      <a:pos x="T2" y="T3"/>
                    </a:cxn>
                    <a:cxn ang="0">
                      <a:pos x="T4" y="T5"/>
                    </a:cxn>
                  </a:cxnLst>
                  <a:rect l="0" t="0" r="r" b="b"/>
                  <a:pathLst>
                    <a:path w="86" h="210">
                      <a:moveTo>
                        <a:pt x="86" y="210"/>
                      </a:moveTo>
                      <a:cubicBezTo>
                        <a:pt x="37" y="199"/>
                        <a:pt x="0" y="155"/>
                        <a:pt x="0" y="102"/>
                      </a:cubicBezTo>
                      <a:cubicBezTo>
                        <a:pt x="0" y="56"/>
                        <a:pt x="29" y="17"/>
                        <a:pt x="69" y="0"/>
                      </a:cubicBez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56" name="Freeform 380">
                  <a:extLst>
                    <a:ext uri="{FF2B5EF4-FFF2-40B4-BE49-F238E27FC236}">
                      <a16:creationId xmlns:a16="http://schemas.microsoft.com/office/drawing/2014/main" id="{6FCA13A3-1AFC-4B1C-B6DD-7CA64C0E85B0}"/>
                    </a:ext>
                  </a:extLst>
                </p:cNvPr>
                <p:cNvSpPr>
                  <a:spLocks/>
                </p:cNvSpPr>
                <p:nvPr/>
              </p:nvSpPr>
              <p:spPr bwMode="auto">
                <a:xfrm>
                  <a:off x="1809751" y="4459288"/>
                  <a:ext cx="123825" cy="114300"/>
                </a:xfrm>
                <a:custGeom>
                  <a:avLst/>
                  <a:gdLst>
                    <a:gd name="T0" fmla="*/ 0 w 70"/>
                    <a:gd name="T1" fmla="*/ 62 h 62"/>
                    <a:gd name="T2" fmla="*/ 60 w 70"/>
                    <a:gd name="T3" fmla="*/ 62 h 62"/>
                    <a:gd name="T4" fmla="*/ 70 w 70"/>
                    <a:gd name="T5" fmla="*/ 52 h 62"/>
                    <a:gd name="T6" fmla="*/ 70 w 70"/>
                    <a:gd name="T7" fmla="*/ 0 h 62"/>
                  </a:gdLst>
                  <a:ahLst/>
                  <a:cxnLst>
                    <a:cxn ang="0">
                      <a:pos x="T0" y="T1"/>
                    </a:cxn>
                    <a:cxn ang="0">
                      <a:pos x="T2" y="T3"/>
                    </a:cxn>
                    <a:cxn ang="0">
                      <a:pos x="T4" y="T5"/>
                    </a:cxn>
                    <a:cxn ang="0">
                      <a:pos x="T6" y="T7"/>
                    </a:cxn>
                  </a:cxnLst>
                  <a:rect l="0" t="0" r="r" b="b"/>
                  <a:pathLst>
                    <a:path w="70" h="62">
                      <a:moveTo>
                        <a:pt x="0" y="62"/>
                      </a:moveTo>
                      <a:cubicBezTo>
                        <a:pt x="60" y="62"/>
                        <a:pt x="60" y="62"/>
                        <a:pt x="60" y="62"/>
                      </a:cubicBezTo>
                      <a:cubicBezTo>
                        <a:pt x="65" y="62"/>
                        <a:pt x="70" y="57"/>
                        <a:pt x="70" y="52"/>
                      </a:cubicBezTo>
                      <a:cubicBezTo>
                        <a:pt x="70" y="0"/>
                        <a:pt x="70" y="0"/>
                        <a:pt x="70" y="0"/>
                      </a:cubicBez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57" name="Freeform 381">
                  <a:extLst>
                    <a:ext uri="{FF2B5EF4-FFF2-40B4-BE49-F238E27FC236}">
                      <a16:creationId xmlns:a16="http://schemas.microsoft.com/office/drawing/2014/main" id="{4BC90D18-355F-44EB-93D6-80394423CB97}"/>
                    </a:ext>
                  </a:extLst>
                </p:cNvPr>
                <p:cNvSpPr>
                  <a:spLocks/>
                </p:cNvSpPr>
                <p:nvPr/>
              </p:nvSpPr>
              <p:spPr bwMode="auto">
                <a:xfrm>
                  <a:off x="1993901" y="4502150"/>
                  <a:ext cx="187325" cy="115888"/>
                </a:xfrm>
                <a:custGeom>
                  <a:avLst/>
                  <a:gdLst>
                    <a:gd name="T0" fmla="*/ 107 w 107"/>
                    <a:gd name="T1" fmla="*/ 0 h 63"/>
                    <a:gd name="T2" fmla="*/ 10 w 107"/>
                    <a:gd name="T3" fmla="*/ 0 h 63"/>
                    <a:gd name="T4" fmla="*/ 0 w 107"/>
                    <a:gd name="T5" fmla="*/ 10 h 63"/>
                    <a:gd name="T6" fmla="*/ 0 w 107"/>
                    <a:gd name="T7" fmla="*/ 63 h 63"/>
                  </a:gdLst>
                  <a:ahLst/>
                  <a:cxnLst>
                    <a:cxn ang="0">
                      <a:pos x="T0" y="T1"/>
                    </a:cxn>
                    <a:cxn ang="0">
                      <a:pos x="T2" y="T3"/>
                    </a:cxn>
                    <a:cxn ang="0">
                      <a:pos x="T4" y="T5"/>
                    </a:cxn>
                    <a:cxn ang="0">
                      <a:pos x="T6" y="T7"/>
                    </a:cxn>
                  </a:cxnLst>
                  <a:rect l="0" t="0" r="r" b="b"/>
                  <a:pathLst>
                    <a:path w="107" h="63">
                      <a:moveTo>
                        <a:pt x="107" y="0"/>
                      </a:moveTo>
                      <a:cubicBezTo>
                        <a:pt x="10" y="0"/>
                        <a:pt x="10" y="0"/>
                        <a:pt x="10" y="0"/>
                      </a:cubicBezTo>
                      <a:cubicBezTo>
                        <a:pt x="5" y="0"/>
                        <a:pt x="0" y="5"/>
                        <a:pt x="0" y="10"/>
                      </a:cubicBezTo>
                      <a:cubicBezTo>
                        <a:pt x="0" y="63"/>
                        <a:pt x="0" y="63"/>
                        <a:pt x="0" y="63"/>
                      </a:cubicBez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58" name="Freeform 382">
                  <a:extLst>
                    <a:ext uri="{FF2B5EF4-FFF2-40B4-BE49-F238E27FC236}">
                      <a16:creationId xmlns:a16="http://schemas.microsoft.com/office/drawing/2014/main" id="{9EBFB228-EE3E-4FCE-89E8-899FC1315A33}"/>
                    </a:ext>
                  </a:extLst>
                </p:cNvPr>
                <p:cNvSpPr>
                  <a:spLocks/>
                </p:cNvSpPr>
                <p:nvPr/>
              </p:nvSpPr>
              <p:spPr bwMode="auto">
                <a:xfrm>
                  <a:off x="2057401" y="4370388"/>
                  <a:ext cx="77788" cy="50800"/>
                </a:xfrm>
                <a:custGeom>
                  <a:avLst/>
                  <a:gdLst>
                    <a:gd name="T0" fmla="*/ 44 w 44"/>
                    <a:gd name="T1" fmla="*/ 0 h 28"/>
                    <a:gd name="T2" fmla="*/ 9 w 44"/>
                    <a:gd name="T3" fmla="*/ 0 h 28"/>
                    <a:gd name="T4" fmla="*/ 0 w 44"/>
                    <a:gd name="T5" fmla="*/ 10 h 28"/>
                    <a:gd name="T6" fmla="*/ 0 w 44"/>
                    <a:gd name="T7" fmla="*/ 28 h 28"/>
                  </a:gdLst>
                  <a:ahLst/>
                  <a:cxnLst>
                    <a:cxn ang="0">
                      <a:pos x="T0" y="T1"/>
                    </a:cxn>
                    <a:cxn ang="0">
                      <a:pos x="T2" y="T3"/>
                    </a:cxn>
                    <a:cxn ang="0">
                      <a:pos x="T4" y="T5"/>
                    </a:cxn>
                    <a:cxn ang="0">
                      <a:pos x="T6" y="T7"/>
                    </a:cxn>
                  </a:cxnLst>
                  <a:rect l="0" t="0" r="r" b="b"/>
                  <a:pathLst>
                    <a:path w="44" h="28">
                      <a:moveTo>
                        <a:pt x="44" y="0"/>
                      </a:moveTo>
                      <a:cubicBezTo>
                        <a:pt x="9" y="0"/>
                        <a:pt x="9" y="0"/>
                        <a:pt x="9" y="0"/>
                      </a:cubicBezTo>
                      <a:cubicBezTo>
                        <a:pt x="4" y="0"/>
                        <a:pt x="0" y="4"/>
                        <a:pt x="0" y="10"/>
                      </a:cubicBezTo>
                      <a:cubicBezTo>
                        <a:pt x="0" y="28"/>
                        <a:pt x="0" y="28"/>
                        <a:pt x="0" y="28"/>
                      </a:cubicBez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59" name="Freeform 383">
                  <a:extLst>
                    <a:ext uri="{FF2B5EF4-FFF2-40B4-BE49-F238E27FC236}">
                      <a16:creationId xmlns:a16="http://schemas.microsoft.com/office/drawing/2014/main" id="{1A4A6E41-29F7-4684-855C-F86A6E923C60}"/>
                    </a:ext>
                  </a:extLst>
                </p:cNvPr>
                <p:cNvSpPr>
                  <a:spLocks/>
                </p:cNvSpPr>
                <p:nvPr/>
              </p:nvSpPr>
              <p:spPr bwMode="auto">
                <a:xfrm>
                  <a:off x="1868488" y="4305300"/>
                  <a:ext cx="122238" cy="184150"/>
                </a:xfrm>
                <a:custGeom>
                  <a:avLst/>
                  <a:gdLst>
                    <a:gd name="T0" fmla="*/ 0 w 70"/>
                    <a:gd name="T1" fmla="*/ 100 h 100"/>
                    <a:gd name="T2" fmla="*/ 0 w 70"/>
                    <a:gd name="T3" fmla="*/ 47 h 100"/>
                    <a:gd name="T4" fmla="*/ 10 w 70"/>
                    <a:gd name="T5" fmla="*/ 37 h 100"/>
                    <a:gd name="T6" fmla="*/ 61 w 70"/>
                    <a:gd name="T7" fmla="*/ 37 h 100"/>
                    <a:gd name="T8" fmla="*/ 70 w 70"/>
                    <a:gd name="T9" fmla="*/ 28 h 100"/>
                    <a:gd name="T10" fmla="*/ 70 w 70"/>
                    <a:gd name="T11" fmla="*/ 0 h 100"/>
                  </a:gdLst>
                  <a:ahLst/>
                  <a:cxnLst>
                    <a:cxn ang="0">
                      <a:pos x="T0" y="T1"/>
                    </a:cxn>
                    <a:cxn ang="0">
                      <a:pos x="T2" y="T3"/>
                    </a:cxn>
                    <a:cxn ang="0">
                      <a:pos x="T4" y="T5"/>
                    </a:cxn>
                    <a:cxn ang="0">
                      <a:pos x="T6" y="T7"/>
                    </a:cxn>
                    <a:cxn ang="0">
                      <a:pos x="T8" y="T9"/>
                    </a:cxn>
                    <a:cxn ang="0">
                      <a:pos x="T10" y="T11"/>
                    </a:cxn>
                  </a:cxnLst>
                  <a:rect l="0" t="0" r="r" b="b"/>
                  <a:pathLst>
                    <a:path w="70" h="100">
                      <a:moveTo>
                        <a:pt x="0" y="100"/>
                      </a:moveTo>
                      <a:cubicBezTo>
                        <a:pt x="0" y="47"/>
                        <a:pt x="0" y="47"/>
                        <a:pt x="0" y="47"/>
                      </a:cubicBezTo>
                      <a:cubicBezTo>
                        <a:pt x="0" y="41"/>
                        <a:pt x="5" y="37"/>
                        <a:pt x="10" y="37"/>
                      </a:cubicBezTo>
                      <a:cubicBezTo>
                        <a:pt x="61" y="37"/>
                        <a:pt x="61" y="37"/>
                        <a:pt x="61" y="37"/>
                      </a:cubicBezTo>
                      <a:cubicBezTo>
                        <a:pt x="66" y="37"/>
                        <a:pt x="70" y="33"/>
                        <a:pt x="70" y="28"/>
                      </a:cubicBezTo>
                      <a:cubicBezTo>
                        <a:pt x="70" y="0"/>
                        <a:pt x="70" y="0"/>
                        <a:pt x="70" y="0"/>
                      </a:cubicBez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60" name="Freeform 384">
                  <a:extLst>
                    <a:ext uri="{FF2B5EF4-FFF2-40B4-BE49-F238E27FC236}">
                      <a16:creationId xmlns:a16="http://schemas.microsoft.com/office/drawing/2014/main" id="{D0C9AEAE-1EE6-471E-A9A6-D79ED4E40080}"/>
                    </a:ext>
                  </a:extLst>
                </p:cNvPr>
                <p:cNvSpPr>
                  <a:spLocks/>
                </p:cNvSpPr>
                <p:nvPr/>
              </p:nvSpPr>
              <p:spPr bwMode="auto">
                <a:xfrm>
                  <a:off x="1871663" y="4619625"/>
                  <a:ext cx="44450" cy="44450"/>
                </a:xfrm>
                <a:custGeom>
                  <a:avLst/>
                  <a:gdLst>
                    <a:gd name="T0" fmla="*/ 25 w 25"/>
                    <a:gd name="T1" fmla="*/ 0 h 24"/>
                    <a:gd name="T2" fmla="*/ 9 w 25"/>
                    <a:gd name="T3" fmla="*/ 0 h 24"/>
                    <a:gd name="T4" fmla="*/ 0 w 25"/>
                    <a:gd name="T5" fmla="*/ 10 h 24"/>
                    <a:gd name="T6" fmla="*/ 0 w 25"/>
                    <a:gd name="T7" fmla="*/ 24 h 24"/>
                  </a:gdLst>
                  <a:ahLst/>
                  <a:cxnLst>
                    <a:cxn ang="0">
                      <a:pos x="T0" y="T1"/>
                    </a:cxn>
                    <a:cxn ang="0">
                      <a:pos x="T2" y="T3"/>
                    </a:cxn>
                    <a:cxn ang="0">
                      <a:pos x="T4" y="T5"/>
                    </a:cxn>
                    <a:cxn ang="0">
                      <a:pos x="T6" y="T7"/>
                    </a:cxn>
                  </a:cxnLst>
                  <a:rect l="0" t="0" r="r" b="b"/>
                  <a:pathLst>
                    <a:path w="25" h="24">
                      <a:moveTo>
                        <a:pt x="25" y="0"/>
                      </a:moveTo>
                      <a:cubicBezTo>
                        <a:pt x="9" y="0"/>
                        <a:pt x="9" y="0"/>
                        <a:pt x="9" y="0"/>
                      </a:cubicBezTo>
                      <a:cubicBezTo>
                        <a:pt x="4" y="0"/>
                        <a:pt x="0" y="4"/>
                        <a:pt x="0" y="10"/>
                      </a:cubicBezTo>
                      <a:cubicBezTo>
                        <a:pt x="0" y="24"/>
                        <a:pt x="0" y="24"/>
                        <a:pt x="0" y="24"/>
                      </a:cubicBez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61" name="Freeform 385">
                  <a:extLst>
                    <a:ext uri="{FF2B5EF4-FFF2-40B4-BE49-F238E27FC236}">
                      <a16:creationId xmlns:a16="http://schemas.microsoft.com/office/drawing/2014/main" id="{6B6B2EAA-19FA-41B2-8547-7B3E850DD065}"/>
                    </a:ext>
                  </a:extLst>
                </p:cNvPr>
                <p:cNvSpPr>
                  <a:spLocks/>
                </p:cNvSpPr>
                <p:nvPr/>
              </p:nvSpPr>
              <p:spPr bwMode="auto">
                <a:xfrm>
                  <a:off x="2060576" y="4572000"/>
                  <a:ext cx="58738" cy="120650"/>
                </a:xfrm>
                <a:custGeom>
                  <a:avLst/>
                  <a:gdLst>
                    <a:gd name="T0" fmla="*/ 8 w 33"/>
                    <a:gd name="T1" fmla="*/ 0 h 66"/>
                    <a:gd name="T2" fmla="*/ 25 w 33"/>
                    <a:gd name="T3" fmla="*/ 0 h 66"/>
                    <a:gd name="T4" fmla="*/ 33 w 33"/>
                    <a:gd name="T5" fmla="*/ 7 h 66"/>
                    <a:gd name="T6" fmla="*/ 33 w 33"/>
                    <a:gd name="T7" fmla="*/ 24 h 66"/>
                    <a:gd name="T8" fmla="*/ 24 w 33"/>
                    <a:gd name="T9" fmla="*/ 33 h 66"/>
                    <a:gd name="T10" fmla="*/ 8 w 33"/>
                    <a:gd name="T11" fmla="*/ 33 h 66"/>
                    <a:gd name="T12" fmla="*/ 0 w 33"/>
                    <a:gd name="T13" fmla="*/ 42 h 66"/>
                    <a:gd name="T14" fmla="*/ 0 w 33"/>
                    <a:gd name="T15" fmla="*/ 66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66">
                      <a:moveTo>
                        <a:pt x="8" y="0"/>
                      </a:moveTo>
                      <a:cubicBezTo>
                        <a:pt x="25" y="0"/>
                        <a:pt x="25" y="0"/>
                        <a:pt x="25" y="0"/>
                      </a:cubicBezTo>
                      <a:cubicBezTo>
                        <a:pt x="29" y="0"/>
                        <a:pt x="33" y="3"/>
                        <a:pt x="33" y="7"/>
                      </a:cubicBezTo>
                      <a:cubicBezTo>
                        <a:pt x="33" y="24"/>
                        <a:pt x="33" y="24"/>
                        <a:pt x="33" y="24"/>
                      </a:cubicBezTo>
                      <a:cubicBezTo>
                        <a:pt x="33" y="29"/>
                        <a:pt x="29" y="33"/>
                        <a:pt x="24" y="33"/>
                      </a:cubicBezTo>
                      <a:cubicBezTo>
                        <a:pt x="8" y="33"/>
                        <a:pt x="8" y="33"/>
                        <a:pt x="8" y="33"/>
                      </a:cubicBezTo>
                      <a:cubicBezTo>
                        <a:pt x="4" y="33"/>
                        <a:pt x="0" y="37"/>
                        <a:pt x="0" y="42"/>
                      </a:cubicBezTo>
                      <a:cubicBezTo>
                        <a:pt x="0" y="66"/>
                        <a:pt x="0" y="66"/>
                        <a:pt x="0" y="66"/>
                      </a:cubicBez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62" name="Oval 386">
                  <a:extLst>
                    <a:ext uri="{FF2B5EF4-FFF2-40B4-BE49-F238E27FC236}">
                      <a16:creationId xmlns:a16="http://schemas.microsoft.com/office/drawing/2014/main" id="{2C29D106-3D6F-4BDB-954D-362C1C81AA07}"/>
                    </a:ext>
                  </a:extLst>
                </p:cNvPr>
                <p:cNvSpPr>
                  <a:spLocks noChangeArrowheads="1"/>
                </p:cNvSpPr>
                <p:nvPr/>
              </p:nvSpPr>
              <p:spPr bwMode="auto">
                <a:xfrm>
                  <a:off x="1851026" y="4489450"/>
                  <a:ext cx="36513" cy="38100"/>
                </a:xfrm>
                <a:prstGeom prst="ellipse">
                  <a:avLst/>
                </a:pr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63" name="Oval 387">
                  <a:extLst>
                    <a:ext uri="{FF2B5EF4-FFF2-40B4-BE49-F238E27FC236}">
                      <a16:creationId xmlns:a16="http://schemas.microsoft.com/office/drawing/2014/main" id="{1F04DD67-B1FD-4F21-9F04-800E8AF150E4}"/>
                    </a:ext>
                  </a:extLst>
                </p:cNvPr>
                <p:cNvSpPr>
                  <a:spLocks noChangeArrowheads="1"/>
                </p:cNvSpPr>
                <p:nvPr/>
              </p:nvSpPr>
              <p:spPr bwMode="auto">
                <a:xfrm>
                  <a:off x="1914526" y="4421188"/>
                  <a:ext cx="36513" cy="38100"/>
                </a:xfrm>
                <a:prstGeom prst="ellipse">
                  <a:avLst/>
                </a:pr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64" name="Oval 388">
                  <a:extLst>
                    <a:ext uri="{FF2B5EF4-FFF2-40B4-BE49-F238E27FC236}">
                      <a16:creationId xmlns:a16="http://schemas.microsoft.com/office/drawing/2014/main" id="{EAF5DF82-B48E-46A6-8742-9B6276B3F874}"/>
                    </a:ext>
                  </a:extLst>
                </p:cNvPr>
                <p:cNvSpPr>
                  <a:spLocks noChangeArrowheads="1"/>
                </p:cNvSpPr>
                <p:nvPr/>
              </p:nvSpPr>
              <p:spPr bwMode="auto">
                <a:xfrm>
                  <a:off x="2038351" y="4422775"/>
                  <a:ext cx="36513" cy="38100"/>
                </a:xfrm>
                <a:prstGeom prst="ellipse">
                  <a:avLst/>
                </a:pr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65" name="Oval 389">
                  <a:extLst>
                    <a:ext uri="{FF2B5EF4-FFF2-40B4-BE49-F238E27FC236}">
                      <a16:creationId xmlns:a16="http://schemas.microsoft.com/office/drawing/2014/main" id="{343AC6B3-F0DE-4FE5-BCE6-4BC9753B67AB}"/>
                    </a:ext>
                  </a:extLst>
                </p:cNvPr>
                <p:cNvSpPr>
                  <a:spLocks noChangeArrowheads="1"/>
                </p:cNvSpPr>
                <p:nvPr/>
              </p:nvSpPr>
              <p:spPr bwMode="auto">
                <a:xfrm>
                  <a:off x="2036763" y="4551363"/>
                  <a:ext cx="36513" cy="38100"/>
                </a:xfrm>
                <a:prstGeom prst="ellipse">
                  <a:avLst/>
                </a:pr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66" name="Oval 390">
                  <a:extLst>
                    <a:ext uri="{FF2B5EF4-FFF2-40B4-BE49-F238E27FC236}">
                      <a16:creationId xmlns:a16="http://schemas.microsoft.com/office/drawing/2014/main" id="{90B3A947-BB09-42F1-BC58-09BCE88EF2B4}"/>
                    </a:ext>
                  </a:extLst>
                </p:cNvPr>
                <p:cNvSpPr>
                  <a:spLocks noChangeArrowheads="1"/>
                </p:cNvSpPr>
                <p:nvPr/>
              </p:nvSpPr>
              <p:spPr bwMode="auto">
                <a:xfrm>
                  <a:off x="1978026" y="4619625"/>
                  <a:ext cx="38100" cy="38100"/>
                </a:xfrm>
                <a:prstGeom prst="ellipse">
                  <a:avLst/>
                </a:pr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67" name="Oval 391">
                  <a:extLst>
                    <a:ext uri="{FF2B5EF4-FFF2-40B4-BE49-F238E27FC236}">
                      <a16:creationId xmlns:a16="http://schemas.microsoft.com/office/drawing/2014/main" id="{DE1A0C39-F56F-479A-B55A-49A2E4758EF1}"/>
                    </a:ext>
                  </a:extLst>
                </p:cNvPr>
                <p:cNvSpPr>
                  <a:spLocks noChangeArrowheads="1"/>
                </p:cNvSpPr>
                <p:nvPr/>
              </p:nvSpPr>
              <p:spPr bwMode="auto">
                <a:xfrm>
                  <a:off x="1916113" y="4600575"/>
                  <a:ext cx="36513" cy="39688"/>
                </a:xfrm>
                <a:prstGeom prst="ellipse">
                  <a:avLst/>
                </a:pr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68" name="Oval 392">
                  <a:extLst>
                    <a:ext uri="{FF2B5EF4-FFF2-40B4-BE49-F238E27FC236}">
                      <a16:creationId xmlns:a16="http://schemas.microsoft.com/office/drawing/2014/main" id="{9CAC05EE-A291-45F3-89B7-D3610091B404}"/>
                    </a:ext>
                  </a:extLst>
                </p:cNvPr>
                <p:cNvSpPr>
                  <a:spLocks noChangeArrowheads="1"/>
                </p:cNvSpPr>
                <p:nvPr/>
              </p:nvSpPr>
              <p:spPr bwMode="auto">
                <a:xfrm>
                  <a:off x="1920876" y="4292600"/>
                  <a:ext cx="36513" cy="38100"/>
                </a:xfrm>
                <a:prstGeom prst="ellipse">
                  <a:avLst/>
                </a:pr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69" name="Oval 393">
                  <a:extLst>
                    <a:ext uri="{FF2B5EF4-FFF2-40B4-BE49-F238E27FC236}">
                      <a16:creationId xmlns:a16="http://schemas.microsoft.com/office/drawing/2014/main" id="{BD6ABD46-BF2E-4903-83AA-711872A96E74}"/>
                    </a:ext>
                  </a:extLst>
                </p:cNvPr>
                <p:cNvSpPr>
                  <a:spLocks noChangeArrowheads="1"/>
                </p:cNvSpPr>
                <p:nvPr/>
              </p:nvSpPr>
              <p:spPr bwMode="auto">
                <a:xfrm>
                  <a:off x="1954213" y="4689475"/>
                  <a:ext cx="34925" cy="36513"/>
                </a:xfrm>
                <a:prstGeom prst="ellipse">
                  <a:avLst/>
                </a:pr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grpSp>
          <p:pic>
            <p:nvPicPr>
              <p:cNvPr id="33" name="Image 32">
                <a:extLst>
                  <a:ext uri="{FF2B5EF4-FFF2-40B4-BE49-F238E27FC236}">
                    <a16:creationId xmlns:a16="http://schemas.microsoft.com/office/drawing/2014/main" id="{DFDEB696-814C-42DB-90F8-D9BFBCE26189}"/>
                  </a:ext>
                </a:extLst>
              </p:cNvPr>
              <p:cNvPicPr>
                <a:picLocks noChangeAspect="1"/>
              </p:cNvPicPr>
              <p:nvPr/>
            </p:nvPicPr>
            <p:blipFill rotWithShape="1">
              <a:blip r:embed="rId2">
                <a:lum bright="70000" contrast="-70000"/>
              </a:blip>
              <a:srcRect b="15724"/>
              <a:stretch/>
            </p:blipFill>
            <p:spPr>
              <a:xfrm>
                <a:off x="6337589" y="4052450"/>
                <a:ext cx="471988" cy="397773"/>
              </a:xfrm>
              <a:prstGeom prst="rect">
                <a:avLst/>
              </a:prstGeom>
            </p:spPr>
          </p:pic>
          <p:pic>
            <p:nvPicPr>
              <p:cNvPr id="34" name="Image 33">
                <a:extLst>
                  <a:ext uri="{FF2B5EF4-FFF2-40B4-BE49-F238E27FC236}">
                    <a16:creationId xmlns:a16="http://schemas.microsoft.com/office/drawing/2014/main" id="{A1ED1F9D-5782-4D1C-BB12-B2A8E0859E2C}"/>
                  </a:ext>
                </a:extLst>
              </p:cNvPr>
              <p:cNvPicPr>
                <a:picLocks noChangeAspect="1"/>
              </p:cNvPicPr>
              <p:nvPr/>
            </p:nvPicPr>
            <p:blipFill rotWithShape="1">
              <a:blip r:embed="rId3">
                <a:lum bright="70000" contrast="-70000"/>
              </a:blip>
              <a:srcRect b="13394"/>
              <a:stretch/>
            </p:blipFill>
            <p:spPr>
              <a:xfrm>
                <a:off x="7792145" y="1231998"/>
                <a:ext cx="480028" cy="415730"/>
              </a:xfrm>
              <a:prstGeom prst="rect">
                <a:avLst/>
              </a:prstGeom>
            </p:spPr>
          </p:pic>
          <p:grpSp>
            <p:nvGrpSpPr>
              <p:cNvPr id="35" name="Groupe 34">
                <a:extLst>
                  <a:ext uri="{FF2B5EF4-FFF2-40B4-BE49-F238E27FC236}">
                    <a16:creationId xmlns:a16="http://schemas.microsoft.com/office/drawing/2014/main" id="{4F2D6FD0-DBAC-4500-A89E-249A74C6DFCA}"/>
                  </a:ext>
                </a:extLst>
              </p:cNvPr>
              <p:cNvGrpSpPr/>
              <p:nvPr/>
            </p:nvGrpSpPr>
            <p:grpSpPr>
              <a:xfrm>
                <a:off x="1796951" y="2573505"/>
                <a:ext cx="1119944" cy="1418200"/>
                <a:chOff x="1753849" y="2573505"/>
                <a:chExt cx="1119944" cy="1418200"/>
              </a:xfrm>
            </p:grpSpPr>
            <p:sp>
              <p:nvSpPr>
                <p:cNvPr id="41" name="ZoneTexte 40">
                  <a:extLst>
                    <a:ext uri="{FF2B5EF4-FFF2-40B4-BE49-F238E27FC236}">
                      <a16:creationId xmlns:a16="http://schemas.microsoft.com/office/drawing/2014/main" id="{FD2DF13A-4285-4C07-8154-7E53072F897E}"/>
                    </a:ext>
                  </a:extLst>
                </p:cNvPr>
                <p:cNvSpPr txBox="1"/>
                <p:nvPr/>
              </p:nvSpPr>
              <p:spPr>
                <a:xfrm>
                  <a:off x="1753849" y="3328277"/>
                  <a:ext cx="1119944" cy="6634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56" b="0" i="0" u="none" strike="noStrike" kern="0" cap="none" spc="0" normalizeH="0" baseline="0" noProof="0" dirty="0">
                      <a:ln>
                        <a:noFill/>
                      </a:ln>
                      <a:solidFill>
                        <a:srgbClr val="000000"/>
                      </a:solidFill>
                      <a:effectLst/>
                      <a:uLnTx/>
                      <a:uFillTx/>
                      <a:latin typeface="Arial"/>
                      <a:cs typeface="Arial"/>
                      <a:sym typeface="Arial"/>
                    </a:rPr>
                    <a:t>Il sélectionne</a:t>
                  </a:r>
                  <a:br>
                    <a:rPr kumimoji="0" lang="fr-FR" sz="756" b="0" i="0" u="none" strike="noStrike" kern="0" cap="none" spc="0" normalizeH="0" baseline="0" noProof="0" dirty="0">
                      <a:ln>
                        <a:noFill/>
                      </a:ln>
                      <a:solidFill>
                        <a:srgbClr val="000000"/>
                      </a:solidFill>
                      <a:effectLst/>
                      <a:uLnTx/>
                      <a:uFillTx/>
                      <a:latin typeface="Arial"/>
                      <a:cs typeface="Arial"/>
                      <a:sym typeface="Arial"/>
                    </a:rPr>
                  </a:br>
                  <a:r>
                    <a:rPr kumimoji="0" lang="fr-FR" sz="756" b="0" i="0" u="none" strike="noStrike" kern="0" cap="none" spc="0" normalizeH="0" baseline="0" noProof="0" dirty="0">
                      <a:ln>
                        <a:noFill/>
                      </a:ln>
                      <a:solidFill>
                        <a:srgbClr val="000000"/>
                      </a:solidFill>
                      <a:effectLst/>
                      <a:uLnTx/>
                      <a:uFillTx/>
                      <a:latin typeface="Arial"/>
                      <a:cs typeface="Arial"/>
                      <a:sym typeface="Arial"/>
                    </a:rPr>
                    <a:t>l’expertise </a:t>
                  </a:r>
                  <a:br>
                    <a:rPr kumimoji="0" lang="fr-FR" sz="756" b="0" i="0" u="none" strike="noStrike" kern="0" cap="none" spc="0" normalizeH="0" baseline="0" noProof="0" dirty="0">
                      <a:ln>
                        <a:noFill/>
                      </a:ln>
                      <a:solidFill>
                        <a:srgbClr val="000000"/>
                      </a:solidFill>
                      <a:effectLst/>
                      <a:uLnTx/>
                      <a:uFillTx/>
                      <a:latin typeface="Arial"/>
                      <a:cs typeface="Arial"/>
                      <a:sym typeface="Arial"/>
                    </a:rPr>
                  </a:br>
                  <a:r>
                    <a:rPr kumimoji="0" lang="fr-FR" sz="756" b="0" i="0" u="none" strike="noStrike" kern="0" cap="none" spc="0" normalizeH="0" baseline="0" noProof="0" dirty="0">
                      <a:ln>
                        <a:noFill/>
                      </a:ln>
                      <a:solidFill>
                        <a:srgbClr val="000000"/>
                      </a:solidFill>
                      <a:effectLst/>
                      <a:uLnTx/>
                      <a:uFillTx/>
                      <a:latin typeface="Arial"/>
                      <a:cs typeface="Arial"/>
                      <a:sym typeface="Arial"/>
                    </a:rPr>
                    <a:t>« Affacturage/</a:t>
                  </a:r>
                  <a:br>
                    <a:rPr kumimoji="0" lang="fr-FR" sz="756" b="0" i="0" u="none" strike="noStrike" kern="0" cap="none" spc="0" normalizeH="0" baseline="0" noProof="0" dirty="0">
                      <a:ln>
                        <a:noFill/>
                      </a:ln>
                      <a:solidFill>
                        <a:srgbClr val="000000"/>
                      </a:solidFill>
                      <a:effectLst/>
                      <a:uLnTx/>
                      <a:uFillTx/>
                      <a:latin typeface="Arial"/>
                      <a:cs typeface="Arial"/>
                      <a:sym typeface="Arial"/>
                    </a:rPr>
                  </a:br>
                  <a:r>
                    <a:rPr kumimoji="0" lang="fr-FR" sz="756" b="0" i="0" u="none" strike="noStrike" kern="0" cap="none" spc="0" normalizeH="0" baseline="0" noProof="0" dirty="0">
                      <a:ln>
                        <a:noFill/>
                      </a:ln>
                      <a:solidFill>
                        <a:srgbClr val="000000"/>
                      </a:solidFill>
                      <a:effectLst/>
                      <a:uLnTx/>
                      <a:uFillTx/>
                      <a:latin typeface="Arial"/>
                      <a:cs typeface="Arial"/>
                      <a:sym typeface="Arial"/>
                    </a:rPr>
                    <a:t>FlashFactures » </a:t>
                  </a:r>
                </a:p>
              </p:txBody>
            </p:sp>
            <p:sp>
              <p:nvSpPr>
                <p:cNvPr id="42" name="Ellipse 41">
                  <a:extLst>
                    <a:ext uri="{FF2B5EF4-FFF2-40B4-BE49-F238E27FC236}">
                      <a16:creationId xmlns:a16="http://schemas.microsoft.com/office/drawing/2014/main" id="{6D6C8197-15CE-437F-81F7-9D5DBD0049D7}"/>
                    </a:ext>
                  </a:extLst>
                </p:cNvPr>
                <p:cNvSpPr/>
                <p:nvPr/>
              </p:nvSpPr>
              <p:spPr>
                <a:xfrm>
                  <a:off x="1954721" y="2573505"/>
                  <a:ext cx="720000" cy="720000"/>
                </a:xfrm>
                <a:prstGeom prst="ellipse">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pic>
              <p:nvPicPr>
                <p:cNvPr id="43" name="Image 42">
                  <a:extLst>
                    <a:ext uri="{FF2B5EF4-FFF2-40B4-BE49-F238E27FC236}">
                      <a16:creationId xmlns:a16="http://schemas.microsoft.com/office/drawing/2014/main" id="{C9D906AF-4304-4FC3-A20E-ED19F604C697}"/>
                    </a:ext>
                  </a:extLst>
                </p:cNvPr>
                <p:cNvPicPr>
                  <a:picLocks noChangeAspect="1"/>
                </p:cNvPicPr>
                <p:nvPr/>
              </p:nvPicPr>
              <p:blipFill rotWithShape="1">
                <a:blip r:embed="rId4">
                  <a:lum bright="70000" contrast="-70000"/>
                </a:blip>
                <a:srcRect b="20645"/>
                <a:stretch/>
              </p:blipFill>
              <p:spPr>
                <a:xfrm>
                  <a:off x="2038114" y="2710739"/>
                  <a:ext cx="555080" cy="440485"/>
                </a:xfrm>
                <a:prstGeom prst="rect">
                  <a:avLst/>
                </a:prstGeom>
              </p:spPr>
            </p:pic>
          </p:grpSp>
          <p:grpSp>
            <p:nvGrpSpPr>
              <p:cNvPr id="36" name="Groupe 35">
                <a:extLst>
                  <a:ext uri="{FF2B5EF4-FFF2-40B4-BE49-F238E27FC236}">
                    <a16:creationId xmlns:a16="http://schemas.microsoft.com/office/drawing/2014/main" id="{1FD3F5C4-8BD5-440C-AF35-D82DCD21FB6D}"/>
                  </a:ext>
                </a:extLst>
              </p:cNvPr>
              <p:cNvGrpSpPr/>
              <p:nvPr/>
            </p:nvGrpSpPr>
            <p:grpSpPr>
              <a:xfrm>
                <a:off x="3134684" y="2573505"/>
                <a:ext cx="1240112" cy="1287559"/>
                <a:chOff x="3134684" y="2573505"/>
                <a:chExt cx="1240112" cy="1287559"/>
              </a:xfrm>
            </p:grpSpPr>
            <p:sp>
              <p:nvSpPr>
                <p:cNvPr id="38" name="ZoneTexte 37">
                  <a:extLst>
                    <a:ext uri="{FF2B5EF4-FFF2-40B4-BE49-F238E27FC236}">
                      <a16:creationId xmlns:a16="http://schemas.microsoft.com/office/drawing/2014/main" id="{7E768464-C914-46E1-877A-E19AA40C4A69}"/>
                    </a:ext>
                  </a:extLst>
                </p:cNvPr>
                <p:cNvSpPr txBox="1"/>
                <p:nvPr/>
              </p:nvSpPr>
              <p:spPr>
                <a:xfrm>
                  <a:off x="3134684" y="3336028"/>
                  <a:ext cx="1240112" cy="52503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56" b="0" i="0" u="none" strike="noStrike" kern="0" cap="none" spc="0" normalizeH="0" baseline="0" noProof="0" dirty="0">
                      <a:ln>
                        <a:noFill/>
                      </a:ln>
                      <a:solidFill>
                        <a:srgbClr val="000000"/>
                      </a:solidFill>
                      <a:effectLst/>
                      <a:uLnTx/>
                      <a:uFillTx/>
                      <a:latin typeface="Arial"/>
                      <a:cs typeface="Arial"/>
                      <a:sym typeface="Arial"/>
                    </a:rPr>
                    <a:t>Il choisit le parcours</a:t>
                  </a:r>
                  <a:br>
                    <a:rPr kumimoji="0" lang="fr-FR" sz="756" b="0" i="0" u="none" strike="noStrike" kern="0" cap="none" spc="0" normalizeH="0" baseline="0" noProof="0" dirty="0">
                      <a:ln>
                        <a:noFill/>
                      </a:ln>
                      <a:solidFill>
                        <a:srgbClr val="000000"/>
                      </a:solidFill>
                      <a:effectLst/>
                      <a:uLnTx/>
                      <a:uFillTx/>
                      <a:latin typeface="Arial"/>
                      <a:cs typeface="Arial"/>
                      <a:sym typeface="Arial"/>
                    </a:rPr>
                  </a:br>
                  <a:r>
                    <a:rPr kumimoji="0" lang="fr-FR" sz="756" b="0" i="0" u="none" strike="noStrike" kern="0" cap="none" spc="0" normalizeH="0" baseline="0" noProof="0" dirty="0">
                      <a:ln>
                        <a:noFill/>
                      </a:ln>
                      <a:solidFill>
                        <a:srgbClr val="000000"/>
                      </a:solidFill>
                      <a:effectLst/>
                      <a:uLnTx/>
                      <a:uFillTx/>
                      <a:latin typeface="Arial"/>
                      <a:cs typeface="Arial"/>
                      <a:sym typeface="Arial"/>
                    </a:rPr>
                    <a:t>FlashFactures ou</a:t>
                  </a:r>
                  <a:br>
                    <a:rPr kumimoji="0" lang="fr-FR" sz="756" b="0" i="0" u="none" strike="noStrike" kern="0" cap="none" spc="0" normalizeH="0" baseline="0" noProof="0" dirty="0">
                      <a:ln>
                        <a:noFill/>
                      </a:ln>
                      <a:solidFill>
                        <a:srgbClr val="000000"/>
                      </a:solidFill>
                      <a:effectLst/>
                      <a:uLnTx/>
                      <a:uFillTx/>
                      <a:latin typeface="Arial"/>
                      <a:cs typeface="Arial"/>
                      <a:sym typeface="Arial"/>
                    </a:rPr>
                  </a:br>
                  <a:r>
                    <a:rPr kumimoji="0" lang="fr-FR" sz="756" b="0" i="0" u="none" strike="noStrike" kern="0" cap="none" spc="0" normalizeH="0" baseline="0" noProof="0" dirty="0">
                      <a:ln>
                        <a:noFill/>
                      </a:ln>
                      <a:solidFill>
                        <a:srgbClr val="000000"/>
                      </a:solidFill>
                      <a:effectLst/>
                      <a:uLnTx/>
                      <a:uFillTx/>
                      <a:latin typeface="Arial"/>
                      <a:cs typeface="Arial"/>
                      <a:sym typeface="Arial"/>
                    </a:rPr>
                    <a:t>Affacturage</a:t>
                  </a:r>
                </a:p>
              </p:txBody>
            </p:sp>
            <p:sp>
              <p:nvSpPr>
                <p:cNvPr id="39" name="Ellipse 38">
                  <a:extLst>
                    <a:ext uri="{FF2B5EF4-FFF2-40B4-BE49-F238E27FC236}">
                      <a16:creationId xmlns:a16="http://schemas.microsoft.com/office/drawing/2014/main" id="{7149D571-597D-45EE-81FF-16E660AF5247}"/>
                    </a:ext>
                  </a:extLst>
                </p:cNvPr>
                <p:cNvSpPr/>
                <p:nvPr/>
              </p:nvSpPr>
              <p:spPr>
                <a:xfrm>
                  <a:off x="3396840" y="2573505"/>
                  <a:ext cx="720000" cy="720000"/>
                </a:xfrm>
                <a:prstGeom prst="ellipse">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pic>
              <p:nvPicPr>
                <p:cNvPr id="40" name="Image 39">
                  <a:extLst>
                    <a:ext uri="{FF2B5EF4-FFF2-40B4-BE49-F238E27FC236}">
                      <a16:creationId xmlns:a16="http://schemas.microsoft.com/office/drawing/2014/main" id="{853F1587-D20B-4105-964E-948B22D64974}"/>
                    </a:ext>
                  </a:extLst>
                </p:cNvPr>
                <p:cNvPicPr>
                  <a:picLocks noChangeAspect="1"/>
                </p:cNvPicPr>
                <p:nvPr/>
              </p:nvPicPr>
              <p:blipFill rotWithShape="1">
                <a:blip r:embed="rId5">
                  <a:lum bright="70000" contrast="-70000"/>
                </a:blip>
                <a:srcRect b="24670"/>
                <a:stretch/>
              </p:blipFill>
              <p:spPr>
                <a:xfrm>
                  <a:off x="3486652" y="2726781"/>
                  <a:ext cx="541776" cy="408117"/>
                </a:xfrm>
                <a:prstGeom prst="rect">
                  <a:avLst/>
                </a:prstGeom>
              </p:spPr>
            </p:pic>
          </p:grpSp>
          <p:cxnSp>
            <p:nvCxnSpPr>
              <p:cNvPr id="37" name="Connecteur droit 36">
                <a:extLst>
                  <a:ext uri="{FF2B5EF4-FFF2-40B4-BE49-F238E27FC236}">
                    <a16:creationId xmlns:a16="http://schemas.microsoft.com/office/drawing/2014/main" id="{882E6D33-283E-4297-8C2D-0C1AA6232468}"/>
                  </a:ext>
                </a:extLst>
              </p:cNvPr>
              <p:cNvCxnSpPr>
                <a:cxnSpLocks/>
                <a:endCxn id="92" idx="2"/>
              </p:cNvCxnSpPr>
              <p:nvPr/>
            </p:nvCxnSpPr>
            <p:spPr>
              <a:xfrm flipV="1">
                <a:off x="4115798" y="1461558"/>
                <a:ext cx="657212" cy="1477356"/>
              </a:xfrm>
              <a:prstGeom prst="line">
                <a:avLst/>
              </a:prstGeom>
            </p:spPr>
            <p:style>
              <a:lnRef idx="1">
                <a:schemeClr val="accent1"/>
              </a:lnRef>
              <a:fillRef idx="0">
                <a:schemeClr val="accent1"/>
              </a:fillRef>
              <a:effectRef idx="0">
                <a:schemeClr val="accent1"/>
              </a:effectRef>
              <a:fontRef idx="minor">
                <a:schemeClr val="tx1"/>
              </a:fontRef>
            </p:style>
          </p:cxnSp>
        </p:grpSp>
        <p:sp>
          <p:nvSpPr>
            <p:cNvPr id="16" name="ZoneTexte 15">
              <a:extLst>
                <a:ext uri="{FF2B5EF4-FFF2-40B4-BE49-F238E27FC236}">
                  <a16:creationId xmlns:a16="http://schemas.microsoft.com/office/drawing/2014/main" id="{BA8FD099-71EC-409D-9A55-9170E8F24932}"/>
                </a:ext>
              </a:extLst>
            </p:cNvPr>
            <p:cNvSpPr txBox="1"/>
            <p:nvPr/>
          </p:nvSpPr>
          <p:spPr>
            <a:xfrm rot="17624908">
              <a:off x="3731546" y="1963508"/>
              <a:ext cx="1222945" cy="2792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25" b="0" i="0" u="none" strike="noStrike" kern="0" cap="small" spc="0" normalizeH="0" baseline="0" noProof="0" dirty="0">
                  <a:ln>
                    <a:noFill/>
                  </a:ln>
                  <a:solidFill>
                    <a:srgbClr val="55579E"/>
                  </a:solidFill>
                  <a:effectLst/>
                  <a:uLnTx/>
                  <a:uFillTx/>
                  <a:latin typeface="Arial"/>
                  <a:cs typeface="Arial"/>
                  <a:sym typeface="Arial"/>
                </a:rPr>
                <a:t>FlashFactures</a:t>
              </a:r>
            </a:p>
          </p:txBody>
        </p:sp>
        <p:sp>
          <p:nvSpPr>
            <p:cNvPr id="17" name="ZoneTexte 16">
              <a:extLst>
                <a:ext uri="{FF2B5EF4-FFF2-40B4-BE49-F238E27FC236}">
                  <a16:creationId xmlns:a16="http://schemas.microsoft.com/office/drawing/2014/main" id="{B5053651-8C8F-43BC-8B93-D07A86D2697D}"/>
                </a:ext>
              </a:extLst>
            </p:cNvPr>
            <p:cNvSpPr txBox="1"/>
            <p:nvPr/>
          </p:nvSpPr>
          <p:spPr>
            <a:xfrm rot="3837276">
              <a:off x="4022885" y="3366660"/>
              <a:ext cx="1076086" cy="2792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25" b="0" i="0" u="none" strike="noStrike" kern="0" cap="small" spc="0" normalizeH="0" baseline="0" noProof="0" dirty="0">
                  <a:ln>
                    <a:noFill/>
                  </a:ln>
                  <a:solidFill>
                    <a:srgbClr val="9176B4"/>
                  </a:solidFill>
                  <a:effectLst/>
                  <a:uLnTx/>
                  <a:uFillTx/>
                  <a:latin typeface="Arial"/>
                  <a:cs typeface="Arial"/>
                  <a:sym typeface="Arial"/>
                </a:rPr>
                <a:t>Affacturage</a:t>
              </a:r>
            </a:p>
          </p:txBody>
        </p:sp>
      </p:grpSp>
      <p:sp>
        <p:nvSpPr>
          <p:cNvPr id="95" name="ZoneTexte 94">
            <a:extLst>
              <a:ext uri="{FF2B5EF4-FFF2-40B4-BE49-F238E27FC236}">
                <a16:creationId xmlns:a16="http://schemas.microsoft.com/office/drawing/2014/main" id="{C0DB70D6-A1AA-4289-9223-3D23B9DF622E}"/>
              </a:ext>
            </a:extLst>
          </p:cNvPr>
          <p:cNvSpPr txBox="1"/>
          <p:nvPr/>
        </p:nvSpPr>
        <p:spPr>
          <a:xfrm>
            <a:off x="4455213" y="693651"/>
            <a:ext cx="1175323" cy="377026"/>
          </a:xfrm>
          <a:prstGeom prst="rect">
            <a:avLst/>
          </a:prstGeom>
          <a:noFill/>
          <a:ln>
            <a:solidFill>
              <a:schemeClr val="accent2"/>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25" b="0" i="0" u="none" strike="noStrike" kern="0" cap="small" spc="0" normalizeH="0" baseline="0" noProof="0" dirty="0">
                <a:ln>
                  <a:noFill/>
                </a:ln>
                <a:solidFill>
                  <a:srgbClr val="00A193"/>
                </a:solidFill>
                <a:effectLst/>
                <a:uLnTx/>
                <a:uFillTx/>
                <a:latin typeface="Arial"/>
                <a:cs typeface="Arial"/>
                <a:sym typeface="Arial"/>
              </a:rPr>
              <a:t>Service éligibilité</a:t>
            </a:r>
            <a:br>
              <a:rPr kumimoji="0" lang="fr-FR" sz="925" b="0" i="0" u="none" strike="noStrike" kern="0" cap="small" spc="0" normalizeH="0" baseline="0" noProof="0" dirty="0">
                <a:ln>
                  <a:noFill/>
                </a:ln>
                <a:solidFill>
                  <a:srgbClr val="00A193"/>
                </a:solidFill>
                <a:effectLst/>
                <a:uLnTx/>
                <a:uFillTx/>
                <a:latin typeface="Arial"/>
                <a:cs typeface="Arial"/>
                <a:sym typeface="Arial"/>
              </a:rPr>
            </a:br>
            <a:r>
              <a:rPr kumimoji="0" lang="fr-FR" sz="925" b="0" i="0" u="none" strike="noStrike" kern="0" cap="small" spc="0" normalizeH="0" baseline="0" noProof="0" dirty="0" err="1">
                <a:ln>
                  <a:noFill/>
                </a:ln>
                <a:solidFill>
                  <a:srgbClr val="00A193"/>
                </a:solidFill>
                <a:effectLst/>
                <a:uLnTx/>
                <a:uFillTx/>
                <a:latin typeface="Arial"/>
                <a:cs typeface="Arial"/>
                <a:sym typeface="Arial"/>
              </a:rPr>
              <a:t>FlashFactures</a:t>
            </a:r>
            <a:endParaRPr kumimoji="0" lang="fr-FR" sz="925" b="0" i="0" u="none" strike="noStrike" kern="0" cap="small" spc="0" normalizeH="0" baseline="0" noProof="0" dirty="0">
              <a:ln>
                <a:noFill/>
              </a:ln>
              <a:solidFill>
                <a:srgbClr val="00A193"/>
              </a:solidFill>
              <a:effectLst/>
              <a:uLnTx/>
              <a:uFillTx/>
              <a:latin typeface="Arial"/>
              <a:cs typeface="Arial"/>
              <a:sym typeface="Arial"/>
            </a:endParaRPr>
          </a:p>
        </p:txBody>
      </p:sp>
      <p:cxnSp>
        <p:nvCxnSpPr>
          <p:cNvPr id="96" name="Connecteur droit 95">
            <a:extLst>
              <a:ext uri="{FF2B5EF4-FFF2-40B4-BE49-F238E27FC236}">
                <a16:creationId xmlns:a16="http://schemas.microsoft.com/office/drawing/2014/main" id="{8A1839DA-8AD1-4F20-B9F5-1D7F1107C1E6}"/>
              </a:ext>
            </a:extLst>
          </p:cNvPr>
          <p:cNvCxnSpPr>
            <a:cxnSpLocks/>
          </p:cNvCxnSpPr>
          <p:nvPr/>
        </p:nvCxnSpPr>
        <p:spPr>
          <a:xfrm>
            <a:off x="4995685" y="1077569"/>
            <a:ext cx="636" cy="259441"/>
          </a:xfrm>
          <a:prstGeom prst="line">
            <a:avLst/>
          </a:prstGeom>
          <a:ln>
            <a:solidFill>
              <a:schemeClr val="accent2"/>
            </a:solidFill>
            <a:prstDash val="solid"/>
            <a:headEnd type="triangle"/>
          </a:ln>
        </p:spPr>
        <p:style>
          <a:lnRef idx="1">
            <a:schemeClr val="accent1"/>
          </a:lnRef>
          <a:fillRef idx="0">
            <a:schemeClr val="accent1"/>
          </a:fillRef>
          <a:effectRef idx="0">
            <a:schemeClr val="accent1"/>
          </a:effectRef>
          <a:fontRef idx="minor">
            <a:schemeClr val="tx1"/>
          </a:fontRef>
        </p:style>
      </p:cxnSp>
      <p:sp>
        <p:nvSpPr>
          <p:cNvPr id="97" name="ZoneTexte 96">
            <a:extLst>
              <a:ext uri="{FF2B5EF4-FFF2-40B4-BE49-F238E27FC236}">
                <a16:creationId xmlns:a16="http://schemas.microsoft.com/office/drawing/2014/main" id="{2AC0CBDF-890D-4767-82F4-8E4D9D93D5D9}"/>
              </a:ext>
            </a:extLst>
          </p:cNvPr>
          <p:cNvSpPr txBox="1"/>
          <p:nvPr/>
        </p:nvSpPr>
        <p:spPr>
          <a:xfrm>
            <a:off x="5334955" y="1457089"/>
            <a:ext cx="641522" cy="1892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30" b="0" i="0" u="none" strike="noStrike" kern="0" cap="none" spc="0" normalizeH="0" baseline="0" noProof="0" dirty="0">
                <a:ln>
                  <a:noFill/>
                </a:ln>
                <a:solidFill>
                  <a:srgbClr val="00A193"/>
                </a:solidFill>
                <a:effectLst/>
                <a:uLnTx/>
                <a:uFillTx/>
                <a:latin typeface="Arial"/>
                <a:cs typeface="Arial"/>
                <a:sym typeface="Arial"/>
              </a:rPr>
              <a:t>Eligibilité OK</a:t>
            </a:r>
          </a:p>
        </p:txBody>
      </p:sp>
      <p:sp>
        <p:nvSpPr>
          <p:cNvPr id="98" name="ZoneTexte 97">
            <a:extLst>
              <a:ext uri="{FF2B5EF4-FFF2-40B4-BE49-F238E27FC236}">
                <a16:creationId xmlns:a16="http://schemas.microsoft.com/office/drawing/2014/main" id="{D0A64AB5-A46F-4D61-8F01-835B80D984D0}"/>
              </a:ext>
            </a:extLst>
          </p:cNvPr>
          <p:cNvSpPr txBox="1"/>
          <p:nvPr/>
        </p:nvSpPr>
        <p:spPr>
          <a:xfrm>
            <a:off x="5011453" y="2894485"/>
            <a:ext cx="641522" cy="1892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30" b="0" i="0" u="none" strike="noStrike" kern="0" cap="none" spc="0" normalizeH="0" baseline="0" noProof="0" dirty="0">
                <a:ln>
                  <a:noFill/>
                </a:ln>
                <a:solidFill>
                  <a:srgbClr val="00A193"/>
                </a:solidFill>
                <a:effectLst/>
                <a:uLnTx/>
                <a:uFillTx/>
                <a:latin typeface="Arial"/>
                <a:cs typeface="Arial"/>
                <a:sym typeface="Arial"/>
              </a:rPr>
              <a:t>Eligibilité KO</a:t>
            </a:r>
          </a:p>
        </p:txBody>
      </p:sp>
      <p:cxnSp>
        <p:nvCxnSpPr>
          <p:cNvPr id="99" name="Connecteur droit 98">
            <a:extLst>
              <a:ext uri="{FF2B5EF4-FFF2-40B4-BE49-F238E27FC236}">
                <a16:creationId xmlns:a16="http://schemas.microsoft.com/office/drawing/2014/main" id="{EE69578F-097A-48EF-A5DF-6140A03416A9}"/>
              </a:ext>
            </a:extLst>
          </p:cNvPr>
          <p:cNvCxnSpPr>
            <a:cxnSpLocks/>
          </p:cNvCxnSpPr>
          <p:nvPr/>
        </p:nvCxnSpPr>
        <p:spPr>
          <a:xfrm>
            <a:off x="5068545" y="1078274"/>
            <a:ext cx="636" cy="259441"/>
          </a:xfrm>
          <a:prstGeom prst="line">
            <a:avLst/>
          </a:prstGeom>
          <a:ln>
            <a:solidFill>
              <a:schemeClr val="accent2"/>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sp>
        <p:nvSpPr>
          <p:cNvPr id="3" name="Espace réservé du texte 2">
            <a:extLst>
              <a:ext uri="{FF2B5EF4-FFF2-40B4-BE49-F238E27FC236}">
                <a16:creationId xmlns:a16="http://schemas.microsoft.com/office/drawing/2014/main" id="{5A6E8EC3-3E1C-4117-8770-10074CB5D91E}"/>
              </a:ext>
            </a:extLst>
          </p:cNvPr>
          <p:cNvSpPr>
            <a:spLocks noGrp="1"/>
          </p:cNvSpPr>
          <p:nvPr>
            <p:ph type="body" sz="quarter" idx="12"/>
          </p:nvPr>
        </p:nvSpPr>
        <p:spPr/>
        <p:txBody>
          <a:bodyPr/>
          <a:lstStyle/>
          <a:p>
            <a:endParaRPr lang="fr-FR"/>
          </a:p>
        </p:txBody>
      </p:sp>
    </p:spTree>
    <p:extLst>
      <p:ext uri="{BB962C8B-B14F-4D97-AF65-F5344CB8AC3E}">
        <p14:creationId xmlns:p14="http://schemas.microsoft.com/office/powerpoint/2010/main" val="644418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FBF5D8-EA10-474F-8B84-8EB7A05241FF}"/>
              </a:ext>
            </a:extLst>
          </p:cNvPr>
          <p:cNvSpPr>
            <a:spLocks noGrp="1"/>
          </p:cNvSpPr>
          <p:nvPr>
            <p:ph type="title"/>
          </p:nvPr>
        </p:nvSpPr>
        <p:spPr/>
        <p:txBody>
          <a:bodyPr/>
          <a:lstStyle/>
          <a:p>
            <a:r>
              <a:rPr lang="fr-FR" sz="2000" dirty="0"/>
              <a:t>Contexte</a:t>
            </a:r>
          </a:p>
        </p:txBody>
      </p:sp>
      <p:sp>
        <p:nvSpPr>
          <p:cNvPr id="3" name="Espace réservé du texte 2">
            <a:extLst>
              <a:ext uri="{FF2B5EF4-FFF2-40B4-BE49-F238E27FC236}">
                <a16:creationId xmlns:a16="http://schemas.microsoft.com/office/drawing/2014/main" id="{3BE9DA0B-5108-4BB6-9615-D5DCDB77B4C0}"/>
              </a:ext>
            </a:extLst>
          </p:cNvPr>
          <p:cNvSpPr>
            <a:spLocks noGrp="1"/>
          </p:cNvSpPr>
          <p:nvPr>
            <p:ph type="body" sz="quarter" idx="12"/>
          </p:nvPr>
        </p:nvSpPr>
        <p:spPr/>
        <p:txBody>
          <a:bodyPr/>
          <a:lstStyle/>
          <a:p>
            <a:endParaRPr lang="fr-FR"/>
          </a:p>
        </p:txBody>
      </p:sp>
      <p:grpSp>
        <p:nvGrpSpPr>
          <p:cNvPr id="5" name="Groupe 4">
            <a:extLst>
              <a:ext uri="{FF2B5EF4-FFF2-40B4-BE49-F238E27FC236}">
                <a16:creationId xmlns:a16="http://schemas.microsoft.com/office/drawing/2014/main" id="{4EB670FB-76E7-45B1-988A-389BB070902C}"/>
              </a:ext>
            </a:extLst>
          </p:cNvPr>
          <p:cNvGrpSpPr/>
          <p:nvPr/>
        </p:nvGrpSpPr>
        <p:grpSpPr>
          <a:xfrm>
            <a:off x="927681" y="3386824"/>
            <a:ext cx="7465693" cy="514233"/>
            <a:chOff x="927681" y="3749790"/>
            <a:chExt cx="7465693" cy="514233"/>
          </a:xfrm>
        </p:grpSpPr>
        <p:sp>
          <p:nvSpPr>
            <p:cNvPr id="6" name="Rectangle : coins arrondis 5">
              <a:extLst>
                <a:ext uri="{FF2B5EF4-FFF2-40B4-BE49-F238E27FC236}">
                  <a16:creationId xmlns:a16="http://schemas.microsoft.com/office/drawing/2014/main" id="{7F792D2A-8D4D-4601-B63B-A750A1BF34F7}"/>
                </a:ext>
              </a:extLst>
            </p:cNvPr>
            <p:cNvSpPr/>
            <p:nvPr/>
          </p:nvSpPr>
          <p:spPr>
            <a:xfrm>
              <a:off x="927681" y="3749790"/>
              <a:ext cx="7465693" cy="382137"/>
            </a:xfrm>
            <a:prstGeom prst="roundRect">
              <a:avLst>
                <a:gd name="adj"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1FA864CF-45D3-49F3-8151-5F10B81D8149}"/>
                </a:ext>
              </a:extLst>
            </p:cNvPr>
            <p:cNvSpPr txBox="1"/>
            <p:nvPr/>
          </p:nvSpPr>
          <p:spPr>
            <a:xfrm>
              <a:off x="1470137" y="3802358"/>
              <a:ext cx="6657592" cy="461665"/>
            </a:xfrm>
            <a:prstGeom prst="rect">
              <a:avLst/>
            </a:prstGeom>
            <a:noFill/>
          </p:spPr>
          <p:txBody>
            <a:bodyPr wrap="none" rtlCol="0">
              <a:spAutoFit/>
            </a:bodyPr>
            <a:lstStyle/>
            <a:p>
              <a:r>
                <a:rPr lang="fr-FR" sz="1200" dirty="0">
                  <a:solidFill>
                    <a:schemeClr val="bg1"/>
                  </a:solidFill>
                </a:rPr>
                <a:t>Besoin de retravailler le parcours MONEXPERT pour mieux accompagner les Conseillers/CAE </a:t>
              </a:r>
            </a:p>
            <a:p>
              <a:endParaRPr lang="fr-FR" sz="1200" dirty="0">
                <a:solidFill>
                  <a:schemeClr val="bg1"/>
                </a:solidFill>
              </a:endParaRPr>
            </a:p>
          </p:txBody>
        </p:sp>
        <p:grpSp>
          <p:nvGrpSpPr>
            <p:cNvPr id="8" name="Groupe 7">
              <a:extLst>
                <a:ext uri="{FF2B5EF4-FFF2-40B4-BE49-F238E27FC236}">
                  <a16:creationId xmlns:a16="http://schemas.microsoft.com/office/drawing/2014/main" id="{15783D0F-B4CE-42EF-A514-DEAB3D64A112}"/>
                </a:ext>
              </a:extLst>
            </p:cNvPr>
            <p:cNvGrpSpPr>
              <a:grpSpLocks noChangeAspect="1"/>
            </p:cNvGrpSpPr>
            <p:nvPr/>
          </p:nvGrpSpPr>
          <p:grpSpPr>
            <a:xfrm>
              <a:off x="1040072" y="3800899"/>
              <a:ext cx="296439" cy="288000"/>
              <a:chOff x="1770063" y="4292600"/>
              <a:chExt cx="446088" cy="433388"/>
            </a:xfrm>
          </p:grpSpPr>
          <p:sp>
            <p:nvSpPr>
              <p:cNvPr id="9" name="Freeform 373">
                <a:extLst>
                  <a:ext uri="{FF2B5EF4-FFF2-40B4-BE49-F238E27FC236}">
                    <a16:creationId xmlns:a16="http://schemas.microsoft.com/office/drawing/2014/main" id="{77257119-707C-455D-A2C1-04666A8EFF96}"/>
                  </a:ext>
                </a:extLst>
              </p:cNvPr>
              <p:cNvSpPr>
                <a:spLocks/>
              </p:cNvSpPr>
              <p:nvPr/>
            </p:nvSpPr>
            <p:spPr bwMode="auto">
              <a:xfrm>
                <a:off x="2060576" y="4327525"/>
                <a:ext cx="122238" cy="366713"/>
              </a:xfrm>
              <a:custGeom>
                <a:avLst/>
                <a:gdLst>
                  <a:gd name="T0" fmla="*/ 12 w 70"/>
                  <a:gd name="T1" fmla="*/ 0 h 200"/>
                  <a:gd name="T2" fmla="*/ 70 w 70"/>
                  <a:gd name="T3" fmla="*/ 97 h 200"/>
                  <a:gd name="T4" fmla="*/ 0 w 70"/>
                  <a:gd name="T5" fmla="*/ 200 h 200"/>
                </a:gdLst>
                <a:ahLst/>
                <a:cxnLst>
                  <a:cxn ang="0">
                    <a:pos x="T0" y="T1"/>
                  </a:cxn>
                  <a:cxn ang="0">
                    <a:pos x="T2" y="T3"/>
                  </a:cxn>
                  <a:cxn ang="0">
                    <a:pos x="T4" y="T5"/>
                  </a:cxn>
                </a:cxnLst>
                <a:rect l="0" t="0" r="r" b="b"/>
                <a:pathLst>
                  <a:path w="70" h="200">
                    <a:moveTo>
                      <a:pt x="12" y="0"/>
                    </a:moveTo>
                    <a:cubicBezTo>
                      <a:pt x="47" y="19"/>
                      <a:pt x="70" y="55"/>
                      <a:pt x="70" y="97"/>
                    </a:cubicBezTo>
                    <a:cubicBezTo>
                      <a:pt x="70" y="144"/>
                      <a:pt x="41" y="184"/>
                      <a:pt x="0" y="200"/>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Freeform 374">
                <a:extLst>
                  <a:ext uri="{FF2B5EF4-FFF2-40B4-BE49-F238E27FC236}">
                    <a16:creationId xmlns:a16="http://schemas.microsoft.com/office/drawing/2014/main" id="{603EBA8A-05E3-490C-95C7-C97EDA92560F}"/>
                  </a:ext>
                </a:extLst>
              </p:cNvPr>
              <p:cNvSpPr>
                <a:spLocks/>
              </p:cNvSpPr>
              <p:nvPr/>
            </p:nvSpPr>
            <p:spPr bwMode="auto">
              <a:xfrm>
                <a:off x="2159001" y="4344988"/>
                <a:ext cx="57150" cy="192088"/>
              </a:xfrm>
              <a:custGeom>
                <a:avLst/>
                <a:gdLst>
                  <a:gd name="T0" fmla="*/ 0 w 33"/>
                  <a:gd name="T1" fmla="*/ 0 h 104"/>
                  <a:gd name="T2" fmla="*/ 33 w 33"/>
                  <a:gd name="T3" fmla="*/ 85 h 104"/>
                  <a:gd name="T4" fmla="*/ 32 w 33"/>
                  <a:gd name="T5" fmla="*/ 104 h 104"/>
                </a:gdLst>
                <a:ahLst/>
                <a:cxnLst>
                  <a:cxn ang="0">
                    <a:pos x="T0" y="T1"/>
                  </a:cxn>
                  <a:cxn ang="0">
                    <a:pos x="T2" y="T3"/>
                  </a:cxn>
                  <a:cxn ang="0">
                    <a:pos x="T4" y="T5"/>
                  </a:cxn>
                </a:cxnLst>
                <a:rect l="0" t="0" r="r" b="b"/>
                <a:pathLst>
                  <a:path w="33" h="104">
                    <a:moveTo>
                      <a:pt x="0" y="0"/>
                    </a:moveTo>
                    <a:cubicBezTo>
                      <a:pt x="21" y="22"/>
                      <a:pt x="33" y="52"/>
                      <a:pt x="33" y="85"/>
                    </a:cubicBezTo>
                    <a:cubicBezTo>
                      <a:pt x="33" y="91"/>
                      <a:pt x="33" y="98"/>
                      <a:pt x="32" y="104"/>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Freeform 375">
                <a:extLst>
                  <a:ext uri="{FF2B5EF4-FFF2-40B4-BE49-F238E27FC236}">
                    <a16:creationId xmlns:a16="http://schemas.microsoft.com/office/drawing/2014/main" id="{F36435E6-A112-411B-BF0F-E8821D55E646}"/>
                  </a:ext>
                </a:extLst>
              </p:cNvPr>
              <p:cNvSpPr>
                <a:spLocks/>
              </p:cNvSpPr>
              <p:nvPr/>
            </p:nvSpPr>
            <p:spPr bwMode="auto">
              <a:xfrm>
                <a:off x="2097088" y="4294188"/>
                <a:ext cx="26988" cy="19050"/>
              </a:xfrm>
              <a:custGeom>
                <a:avLst/>
                <a:gdLst>
                  <a:gd name="T0" fmla="*/ 0 w 15"/>
                  <a:gd name="T1" fmla="*/ 0 h 10"/>
                  <a:gd name="T2" fmla="*/ 15 w 15"/>
                  <a:gd name="T3" fmla="*/ 10 h 10"/>
                </a:gdLst>
                <a:ahLst/>
                <a:cxnLst>
                  <a:cxn ang="0">
                    <a:pos x="T0" y="T1"/>
                  </a:cxn>
                  <a:cxn ang="0">
                    <a:pos x="T2" y="T3"/>
                  </a:cxn>
                </a:cxnLst>
                <a:rect l="0" t="0" r="r" b="b"/>
                <a:pathLst>
                  <a:path w="15" h="10">
                    <a:moveTo>
                      <a:pt x="0" y="0"/>
                    </a:moveTo>
                    <a:cubicBezTo>
                      <a:pt x="5" y="3"/>
                      <a:pt x="10" y="6"/>
                      <a:pt x="15" y="10"/>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 name="Freeform 376">
                <a:extLst>
                  <a:ext uri="{FF2B5EF4-FFF2-40B4-BE49-F238E27FC236}">
                    <a16:creationId xmlns:a16="http://schemas.microsoft.com/office/drawing/2014/main" id="{75B7A956-D874-453F-9BE7-2280A336D3E4}"/>
                  </a:ext>
                </a:extLst>
              </p:cNvPr>
              <p:cNvSpPr>
                <a:spLocks/>
              </p:cNvSpPr>
              <p:nvPr/>
            </p:nvSpPr>
            <p:spPr bwMode="auto">
              <a:xfrm>
                <a:off x="1770063" y="4560888"/>
                <a:ext cx="52388" cy="103188"/>
              </a:xfrm>
              <a:custGeom>
                <a:avLst/>
                <a:gdLst>
                  <a:gd name="T0" fmla="*/ 30 w 30"/>
                  <a:gd name="T1" fmla="*/ 56 h 56"/>
                  <a:gd name="T2" fmla="*/ 0 w 30"/>
                  <a:gd name="T3" fmla="*/ 0 h 56"/>
                </a:gdLst>
                <a:ahLst/>
                <a:cxnLst>
                  <a:cxn ang="0">
                    <a:pos x="T0" y="T1"/>
                  </a:cxn>
                  <a:cxn ang="0">
                    <a:pos x="T2" y="T3"/>
                  </a:cxn>
                </a:cxnLst>
                <a:rect l="0" t="0" r="r" b="b"/>
                <a:pathLst>
                  <a:path w="30" h="56">
                    <a:moveTo>
                      <a:pt x="30" y="56"/>
                    </a:moveTo>
                    <a:cubicBezTo>
                      <a:pt x="15" y="40"/>
                      <a:pt x="5" y="21"/>
                      <a:pt x="0" y="0"/>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 name="Freeform 377">
                <a:extLst>
                  <a:ext uri="{FF2B5EF4-FFF2-40B4-BE49-F238E27FC236}">
                    <a16:creationId xmlns:a16="http://schemas.microsoft.com/office/drawing/2014/main" id="{44214E4D-9A37-4616-8C6A-DEBEBE262224}"/>
                  </a:ext>
                </a:extLst>
              </p:cNvPr>
              <p:cNvSpPr>
                <a:spLocks/>
              </p:cNvSpPr>
              <p:nvPr/>
            </p:nvSpPr>
            <p:spPr bwMode="auto">
              <a:xfrm>
                <a:off x="1857376" y="4695825"/>
                <a:ext cx="14288" cy="9525"/>
              </a:xfrm>
              <a:custGeom>
                <a:avLst/>
                <a:gdLst>
                  <a:gd name="T0" fmla="*/ 8 w 8"/>
                  <a:gd name="T1" fmla="*/ 5 h 5"/>
                  <a:gd name="T2" fmla="*/ 0 w 8"/>
                  <a:gd name="T3" fmla="*/ 0 h 5"/>
                </a:gdLst>
                <a:ahLst/>
                <a:cxnLst>
                  <a:cxn ang="0">
                    <a:pos x="T0" y="T1"/>
                  </a:cxn>
                  <a:cxn ang="0">
                    <a:pos x="T2" y="T3"/>
                  </a:cxn>
                </a:cxnLst>
                <a:rect l="0" t="0" r="r" b="b"/>
                <a:pathLst>
                  <a:path w="8" h="5">
                    <a:moveTo>
                      <a:pt x="8" y="5"/>
                    </a:moveTo>
                    <a:cubicBezTo>
                      <a:pt x="5" y="4"/>
                      <a:pt x="2" y="2"/>
                      <a:pt x="0" y="0"/>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 name="Freeform 378">
                <a:extLst>
                  <a:ext uri="{FF2B5EF4-FFF2-40B4-BE49-F238E27FC236}">
                    <a16:creationId xmlns:a16="http://schemas.microsoft.com/office/drawing/2014/main" id="{43DDD3AB-8031-4BB7-A2AF-D30D288B163F}"/>
                  </a:ext>
                </a:extLst>
              </p:cNvPr>
              <p:cNvSpPr>
                <a:spLocks/>
              </p:cNvSpPr>
              <p:nvPr/>
            </p:nvSpPr>
            <p:spPr bwMode="auto">
              <a:xfrm>
                <a:off x="1992313" y="4305300"/>
                <a:ext cx="88900" cy="22225"/>
              </a:xfrm>
              <a:custGeom>
                <a:avLst/>
                <a:gdLst>
                  <a:gd name="T0" fmla="*/ 0 w 51"/>
                  <a:gd name="T1" fmla="*/ 0 h 12"/>
                  <a:gd name="T2" fmla="*/ 51 w 51"/>
                  <a:gd name="T3" fmla="*/ 12 h 12"/>
                </a:gdLst>
                <a:ahLst/>
                <a:cxnLst>
                  <a:cxn ang="0">
                    <a:pos x="T0" y="T1"/>
                  </a:cxn>
                  <a:cxn ang="0">
                    <a:pos x="T2" y="T3"/>
                  </a:cxn>
                </a:cxnLst>
                <a:rect l="0" t="0" r="r" b="b"/>
                <a:pathLst>
                  <a:path w="51" h="12">
                    <a:moveTo>
                      <a:pt x="0" y="0"/>
                    </a:moveTo>
                    <a:cubicBezTo>
                      <a:pt x="18" y="0"/>
                      <a:pt x="35" y="4"/>
                      <a:pt x="51" y="12"/>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 name="Freeform 379">
                <a:extLst>
                  <a:ext uri="{FF2B5EF4-FFF2-40B4-BE49-F238E27FC236}">
                    <a16:creationId xmlns:a16="http://schemas.microsoft.com/office/drawing/2014/main" id="{A0A4508B-5EA1-4059-9F10-085ADE0970F5}"/>
                  </a:ext>
                </a:extLst>
              </p:cNvPr>
              <p:cNvSpPr>
                <a:spLocks/>
              </p:cNvSpPr>
              <p:nvPr/>
            </p:nvSpPr>
            <p:spPr bwMode="auto">
              <a:xfrm>
                <a:off x="1800226" y="4318000"/>
                <a:ext cx="150813" cy="385763"/>
              </a:xfrm>
              <a:custGeom>
                <a:avLst/>
                <a:gdLst>
                  <a:gd name="T0" fmla="*/ 86 w 86"/>
                  <a:gd name="T1" fmla="*/ 210 h 210"/>
                  <a:gd name="T2" fmla="*/ 0 w 86"/>
                  <a:gd name="T3" fmla="*/ 102 h 210"/>
                  <a:gd name="T4" fmla="*/ 69 w 86"/>
                  <a:gd name="T5" fmla="*/ 0 h 210"/>
                </a:gdLst>
                <a:ahLst/>
                <a:cxnLst>
                  <a:cxn ang="0">
                    <a:pos x="T0" y="T1"/>
                  </a:cxn>
                  <a:cxn ang="0">
                    <a:pos x="T2" y="T3"/>
                  </a:cxn>
                  <a:cxn ang="0">
                    <a:pos x="T4" y="T5"/>
                  </a:cxn>
                </a:cxnLst>
                <a:rect l="0" t="0" r="r" b="b"/>
                <a:pathLst>
                  <a:path w="86" h="210">
                    <a:moveTo>
                      <a:pt x="86" y="210"/>
                    </a:moveTo>
                    <a:cubicBezTo>
                      <a:pt x="37" y="199"/>
                      <a:pt x="0" y="155"/>
                      <a:pt x="0" y="102"/>
                    </a:cubicBezTo>
                    <a:cubicBezTo>
                      <a:pt x="0" y="56"/>
                      <a:pt x="29" y="17"/>
                      <a:pt x="69" y="0"/>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 name="Freeform 380">
                <a:extLst>
                  <a:ext uri="{FF2B5EF4-FFF2-40B4-BE49-F238E27FC236}">
                    <a16:creationId xmlns:a16="http://schemas.microsoft.com/office/drawing/2014/main" id="{0FC9E1ED-DA70-42E9-B86C-EE9E16CFB062}"/>
                  </a:ext>
                </a:extLst>
              </p:cNvPr>
              <p:cNvSpPr>
                <a:spLocks/>
              </p:cNvSpPr>
              <p:nvPr/>
            </p:nvSpPr>
            <p:spPr bwMode="auto">
              <a:xfrm>
                <a:off x="1809751" y="4459288"/>
                <a:ext cx="123825" cy="114300"/>
              </a:xfrm>
              <a:custGeom>
                <a:avLst/>
                <a:gdLst>
                  <a:gd name="T0" fmla="*/ 0 w 70"/>
                  <a:gd name="T1" fmla="*/ 62 h 62"/>
                  <a:gd name="T2" fmla="*/ 60 w 70"/>
                  <a:gd name="T3" fmla="*/ 62 h 62"/>
                  <a:gd name="T4" fmla="*/ 70 w 70"/>
                  <a:gd name="T5" fmla="*/ 52 h 62"/>
                  <a:gd name="T6" fmla="*/ 70 w 70"/>
                  <a:gd name="T7" fmla="*/ 0 h 62"/>
                </a:gdLst>
                <a:ahLst/>
                <a:cxnLst>
                  <a:cxn ang="0">
                    <a:pos x="T0" y="T1"/>
                  </a:cxn>
                  <a:cxn ang="0">
                    <a:pos x="T2" y="T3"/>
                  </a:cxn>
                  <a:cxn ang="0">
                    <a:pos x="T4" y="T5"/>
                  </a:cxn>
                  <a:cxn ang="0">
                    <a:pos x="T6" y="T7"/>
                  </a:cxn>
                </a:cxnLst>
                <a:rect l="0" t="0" r="r" b="b"/>
                <a:pathLst>
                  <a:path w="70" h="62">
                    <a:moveTo>
                      <a:pt x="0" y="62"/>
                    </a:moveTo>
                    <a:cubicBezTo>
                      <a:pt x="60" y="62"/>
                      <a:pt x="60" y="62"/>
                      <a:pt x="60" y="62"/>
                    </a:cubicBezTo>
                    <a:cubicBezTo>
                      <a:pt x="65" y="62"/>
                      <a:pt x="70" y="57"/>
                      <a:pt x="70" y="52"/>
                    </a:cubicBezTo>
                    <a:cubicBezTo>
                      <a:pt x="70" y="0"/>
                      <a:pt x="70" y="0"/>
                      <a:pt x="70" y="0"/>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 name="Freeform 381">
                <a:extLst>
                  <a:ext uri="{FF2B5EF4-FFF2-40B4-BE49-F238E27FC236}">
                    <a16:creationId xmlns:a16="http://schemas.microsoft.com/office/drawing/2014/main" id="{2545F588-E198-401C-A337-FC43C8C4C173}"/>
                  </a:ext>
                </a:extLst>
              </p:cNvPr>
              <p:cNvSpPr>
                <a:spLocks/>
              </p:cNvSpPr>
              <p:nvPr/>
            </p:nvSpPr>
            <p:spPr bwMode="auto">
              <a:xfrm>
                <a:off x="1993901" y="4502150"/>
                <a:ext cx="187325" cy="115888"/>
              </a:xfrm>
              <a:custGeom>
                <a:avLst/>
                <a:gdLst>
                  <a:gd name="T0" fmla="*/ 107 w 107"/>
                  <a:gd name="T1" fmla="*/ 0 h 63"/>
                  <a:gd name="T2" fmla="*/ 10 w 107"/>
                  <a:gd name="T3" fmla="*/ 0 h 63"/>
                  <a:gd name="T4" fmla="*/ 0 w 107"/>
                  <a:gd name="T5" fmla="*/ 10 h 63"/>
                  <a:gd name="T6" fmla="*/ 0 w 107"/>
                  <a:gd name="T7" fmla="*/ 63 h 63"/>
                </a:gdLst>
                <a:ahLst/>
                <a:cxnLst>
                  <a:cxn ang="0">
                    <a:pos x="T0" y="T1"/>
                  </a:cxn>
                  <a:cxn ang="0">
                    <a:pos x="T2" y="T3"/>
                  </a:cxn>
                  <a:cxn ang="0">
                    <a:pos x="T4" y="T5"/>
                  </a:cxn>
                  <a:cxn ang="0">
                    <a:pos x="T6" y="T7"/>
                  </a:cxn>
                </a:cxnLst>
                <a:rect l="0" t="0" r="r" b="b"/>
                <a:pathLst>
                  <a:path w="107" h="63">
                    <a:moveTo>
                      <a:pt x="107" y="0"/>
                    </a:moveTo>
                    <a:cubicBezTo>
                      <a:pt x="10" y="0"/>
                      <a:pt x="10" y="0"/>
                      <a:pt x="10" y="0"/>
                    </a:cubicBezTo>
                    <a:cubicBezTo>
                      <a:pt x="5" y="0"/>
                      <a:pt x="0" y="5"/>
                      <a:pt x="0" y="10"/>
                    </a:cubicBezTo>
                    <a:cubicBezTo>
                      <a:pt x="0" y="63"/>
                      <a:pt x="0" y="63"/>
                      <a:pt x="0" y="63"/>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 name="Freeform 382">
                <a:extLst>
                  <a:ext uri="{FF2B5EF4-FFF2-40B4-BE49-F238E27FC236}">
                    <a16:creationId xmlns:a16="http://schemas.microsoft.com/office/drawing/2014/main" id="{DE5E0810-6FC7-43F7-9CB0-C12762E09676}"/>
                  </a:ext>
                </a:extLst>
              </p:cNvPr>
              <p:cNvSpPr>
                <a:spLocks/>
              </p:cNvSpPr>
              <p:nvPr/>
            </p:nvSpPr>
            <p:spPr bwMode="auto">
              <a:xfrm>
                <a:off x="2057401" y="4370388"/>
                <a:ext cx="77788" cy="50800"/>
              </a:xfrm>
              <a:custGeom>
                <a:avLst/>
                <a:gdLst>
                  <a:gd name="T0" fmla="*/ 44 w 44"/>
                  <a:gd name="T1" fmla="*/ 0 h 28"/>
                  <a:gd name="T2" fmla="*/ 9 w 44"/>
                  <a:gd name="T3" fmla="*/ 0 h 28"/>
                  <a:gd name="T4" fmla="*/ 0 w 44"/>
                  <a:gd name="T5" fmla="*/ 10 h 28"/>
                  <a:gd name="T6" fmla="*/ 0 w 44"/>
                  <a:gd name="T7" fmla="*/ 28 h 28"/>
                </a:gdLst>
                <a:ahLst/>
                <a:cxnLst>
                  <a:cxn ang="0">
                    <a:pos x="T0" y="T1"/>
                  </a:cxn>
                  <a:cxn ang="0">
                    <a:pos x="T2" y="T3"/>
                  </a:cxn>
                  <a:cxn ang="0">
                    <a:pos x="T4" y="T5"/>
                  </a:cxn>
                  <a:cxn ang="0">
                    <a:pos x="T6" y="T7"/>
                  </a:cxn>
                </a:cxnLst>
                <a:rect l="0" t="0" r="r" b="b"/>
                <a:pathLst>
                  <a:path w="44" h="28">
                    <a:moveTo>
                      <a:pt x="44" y="0"/>
                    </a:moveTo>
                    <a:cubicBezTo>
                      <a:pt x="9" y="0"/>
                      <a:pt x="9" y="0"/>
                      <a:pt x="9" y="0"/>
                    </a:cubicBezTo>
                    <a:cubicBezTo>
                      <a:pt x="4" y="0"/>
                      <a:pt x="0" y="4"/>
                      <a:pt x="0" y="10"/>
                    </a:cubicBezTo>
                    <a:cubicBezTo>
                      <a:pt x="0" y="28"/>
                      <a:pt x="0" y="28"/>
                      <a:pt x="0" y="28"/>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 name="Freeform 383">
                <a:extLst>
                  <a:ext uri="{FF2B5EF4-FFF2-40B4-BE49-F238E27FC236}">
                    <a16:creationId xmlns:a16="http://schemas.microsoft.com/office/drawing/2014/main" id="{55C06BC4-0BC7-432E-9FF6-E940A2F4BDA5}"/>
                  </a:ext>
                </a:extLst>
              </p:cNvPr>
              <p:cNvSpPr>
                <a:spLocks/>
              </p:cNvSpPr>
              <p:nvPr/>
            </p:nvSpPr>
            <p:spPr bwMode="auto">
              <a:xfrm>
                <a:off x="1868488" y="4305300"/>
                <a:ext cx="122238" cy="184150"/>
              </a:xfrm>
              <a:custGeom>
                <a:avLst/>
                <a:gdLst>
                  <a:gd name="T0" fmla="*/ 0 w 70"/>
                  <a:gd name="T1" fmla="*/ 100 h 100"/>
                  <a:gd name="T2" fmla="*/ 0 w 70"/>
                  <a:gd name="T3" fmla="*/ 47 h 100"/>
                  <a:gd name="T4" fmla="*/ 10 w 70"/>
                  <a:gd name="T5" fmla="*/ 37 h 100"/>
                  <a:gd name="T6" fmla="*/ 61 w 70"/>
                  <a:gd name="T7" fmla="*/ 37 h 100"/>
                  <a:gd name="T8" fmla="*/ 70 w 70"/>
                  <a:gd name="T9" fmla="*/ 28 h 100"/>
                  <a:gd name="T10" fmla="*/ 70 w 70"/>
                  <a:gd name="T11" fmla="*/ 0 h 100"/>
                </a:gdLst>
                <a:ahLst/>
                <a:cxnLst>
                  <a:cxn ang="0">
                    <a:pos x="T0" y="T1"/>
                  </a:cxn>
                  <a:cxn ang="0">
                    <a:pos x="T2" y="T3"/>
                  </a:cxn>
                  <a:cxn ang="0">
                    <a:pos x="T4" y="T5"/>
                  </a:cxn>
                  <a:cxn ang="0">
                    <a:pos x="T6" y="T7"/>
                  </a:cxn>
                  <a:cxn ang="0">
                    <a:pos x="T8" y="T9"/>
                  </a:cxn>
                  <a:cxn ang="0">
                    <a:pos x="T10" y="T11"/>
                  </a:cxn>
                </a:cxnLst>
                <a:rect l="0" t="0" r="r" b="b"/>
                <a:pathLst>
                  <a:path w="70" h="100">
                    <a:moveTo>
                      <a:pt x="0" y="100"/>
                    </a:moveTo>
                    <a:cubicBezTo>
                      <a:pt x="0" y="47"/>
                      <a:pt x="0" y="47"/>
                      <a:pt x="0" y="47"/>
                    </a:cubicBezTo>
                    <a:cubicBezTo>
                      <a:pt x="0" y="41"/>
                      <a:pt x="5" y="37"/>
                      <a:pt x="10" y="37"/>
                    </a:cubicBezTo>
                    <a:cubicBezTo>
                      <a:pt x="61" y="37"/>
                      <a:pt x="61" y="37"/>
                      <a:pt x="61" y="37"/>
                    </a:cubicBezTo>
                    <a:cubicBezTo>
                      <a:pt x="66" y="37"/>
                      <a:pt x="70" y="33"/>
                      <a:pt x="70" y="28"/>
                    </a:cubicBezTo>
                    <a:cubicBezTo>
                      <a:pt x="70" y="0"/>
                      <a:pt x="70" y="0"/>
                      <a:pt x="70" y="0"/>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0" name="Freeform 384">
                <a:extLst>
                  <a:ext uri="{FF2B5EF4-FFF2-40B4-BE49-F238E27FC236}">
                    <a16:creationId xmlns:a16="http://schemas.microsoft.com/office/drawing/2014/main" id="{06FF4AA3-847E-46EA-A689-6CBBAE43E12F}"/>
                  </a:ext>
                </a:extLst>
              </p:cNvPr>
              <p:cNvSpPr>
                <a:spLocks/>
              </p:cNvSpPr>
              <p:nvPr/>
            </p:nvSpPr>
            <p:spPr bwMode="auto">
              <a:xfrm>
                <a:off x="1871663" y="4619625"/>
                <a:ext cx="44450" cy="44450"/>
              </a:xfrm>
              <a:custGeom>
                <a:avLst/>
                <a:gdLst>
                  <a:gd name="T0" fmla="*/ 25 w 25"/>
                  <a:gd name="T1" fmla="*/ 0 h 24"/>
                  <a:gd name="T2" fmla="*/ 9 w 25"/>
                  <a:gd name="T3" fmla="*/ 0 h 24"/>
                  <a:gd name="T4" fmla="*/ 0 w 25"/>
                  <a:gd name="T5" fmla="*/ 10 h 24"/>
                  <a:gd name="T6" fmla="*/ 0 w 25"/>
                  <a:gd name="T7" fmla="*/ 24 h 24"/>
                </a:gdLst>
                <a:ahLst/>
                <a:cxnLst>
                  <a:cxn ang="0">
                    <a:pos x="T0" y="T1"/>
                  </a:cxn>
                  <a:cxn ang="0">
                    <a:pos x="T2" y="T3"/>
                  </a:cxn>
                  <a:cxn ang="0">
                    <a:pos x="T4" y="T5"/>
                  </a:cxn>
                  <a:cxn ang="0">
                    <a:pos x="T6" y="T7"/>
                  </a:cxn>
                </a:cxnLst>
                <a:rect l="0" t="0" r="r" b="b"/>
                <a:pathLst>
                  <a:path w="25" h="24">
                    <a:moveTo>
                      <a:pt x="25" y="0"/>
                    </a:moveTo>
                    <a:cubicBezTo>
                      <a:pt x="9" y="0"/>
                      <a:pt x="9" y="0"/>
                      <a:pt x="9" y="0"/>
                    </a:cubicBezTo>
                    <a:cubicBezTo>
                      <a:pt x="4" y="0"/>
                      <a:pt x="0" y="4"/>
                      <a:pt x="0" y="10"/>
                    </a:cubicBezTo>
                    <a:cubicBezTo>
                      <a:pt x="0" y="24"/>
                      <a:pt x="0" y="24"/>
                      <a:pt x="0" y="24"/>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1" name="Freeform 385">
                <a:extLst>
                  <a:ext uri="{FF2B5EF4-FFF2-40B4-BE49-F238E27FC236}">
                    <a16:creationId xmlns:a16="http://schemas.microsoft.com/office/drawing/2014/main" id="{B215BFE4-9EFB-4ECA-8014-FEBBFD116FD0}"/>
                  </a:ext>
                </a:extLst>
              </p:cNvPr>
              <p:cNvSpPr>
                <a:spLocks/>
              </p:cNvSpPr>
              <p:nvPr/>
            </p:nvSpPr>
            <p:spPr bwMode="auto">
              <a:xfrm>
                <a:off x="2060576" y="4572000"/>
                <a:ext cx="58738" cy="120650"/>
              </a:xfrm>
              <a:custGeom>
                <a:avLst/>
                <a:gdLst>
                  <a:gd name="T0" fmla="*/ 8 w 33"/>
                  <a:gd name="T1" fmla="*/ 0 h 66"/>
                  <a:gd name="T2" fmla="*/ 25 w 33"/>
                  <a:gd name="T3" fmla="*/ 0 h 66"/>
                  <a:gd name="T4" fmla="*/ 33 w 33"/>
                  <a:gd name="T5" fmla="*/ 7 h 66"/>
                  <a:gd name="T6" fmla="*/ 33 w 33"/>
                  <a:gd name="T7" fmla="*/ 24 h 66"/>
                  <a:gd name="T8" fmla="*/ 24 w 33"/>
                  <a:gd name="T9" fmla="*/ 33 h 66"/>
                  <a:gd name="T10" fmla="*/ 8 w 33"/>
                  <a:gd name="T11" fmla="*/ 33 h 66"/>
                  <a:gd name="T12" fmla="*/ 0 w 33"/>
                  <a:gd name="T13" fmla="*/ 42 h 66"/>
                  <a:gd name="T14" fmla="*/ 0 w 33"/>
                  <a:gd name="T15" fmla="*/ 66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66">
                    <a:moveTo>
                      <a:pt x="8" y="0"/>
                    </a:moveTo>
                    <a:cubicBezTo>
                      <a:pt x="25" y="0"/>
                      <a:pt x="25" y="0"/>
                      <a:pt x="25" y="0"/>
                    </a:cubicBezTo>
                    <a:cubicBezTo>
                      <a:pt x="29" y="0"/>
                      <a:pt x="33" y="3"/>
                      <a:pt x="33" y="7"/>
                    </a:cubicBezTo>
                    <a:cubicBezTo>
                      <a:pt x="33" y="24"/>
                      <a:pt x="33" y="24"/>
                      <a:pt x="33" y="24"/>
                    </a:cubicBezTo>
                    <a:cubicBezTo>
                      <a:pt x="33" y="29"/>
                      <a:pt x="29" y="33"/>
                      <a:pt x="24" y="33"/>
                    </a:cubicBezTo>
                    <a:cubicBezTo>
                      <a:pt x="8" y="33"/>
                      <a:pt x="8" y="33"/>
                      <a:pt x="8" y="33"/>
                    </a:cubicBezTo>
                    <a:cubicBezTo>
                      <a:pt x="4" y="33"/>
                      <a:pt x="0" y="37"/>
                      <a:pt x="0" y="42"/>
                    </a:cubicBezTo>
                    <a:cubicBezTo>
                      <a:pt x="0" y="66"/>
                      <a:pt x="0" y="66"/>
                      <a:pt x="0" y="66"/>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2" name="Oval 386">
                <a:extLst>
                  <a:ext uri="{FF2B5EF4-FFF2-40B4-BE49-F238E27FC236}">
                    <a16:creationId xmlns:a16="http://schemas.microsoft.com/office/drawing/2014/main" id="{3EA58212-0EA0-4CD6-9622-3DC41C380BB6}"/>
                  </a:ext>
                </a:extLst>
              </p:cNvPr>
              <p:cNvSpPr>
                <a:spLocks noChangeArrowheads="1"/>
              </p:cNvSpPr>
              <p:nvPr/>
            </p:nvSpPr>
            <p:spPr bwMode="auto">
              <a:xfrm>
                <a:off x="1851026" y="4489450"/>
                <a:ext cx="36513" cy="38100"/>
              </a:xfrm>
              <a:prstGeom prst="ellipse">
                <a:avLst/>
              </a:pr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3" name="Oval 387">
                <a:extLst>
                  <a:ext uri="{FF2B5EF4-FFF2-40B4-BE49-F238E27FC236}">
                    <a16:creationId xmlns:a16="http://schemas.microsoft.com/office/drawing/2014/main" id="{F033E08C-A746-4B93-B7A8-FEA8E97E61C8}"/>
                  </a:ext>
                </a:extLst>
              </p:cNvPr>
              <p:cNvSpPr>
                <a:spLocks noChangeArrowheads="1"/>
              </p:cNvSpPr>
              <p:nvPr/>
            </p:nvSpPr>
            <p:spPr bwMode="auto">
              <a:xfrm>
                <a:off x="1914526" y="4421188"/>
                <a:ext cx="36513" cy="38100"/>
              </a:xfrm>
              <a:prstGeom prst="ellipse">
                <a:avLst/>
              </a:pr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4" name="Oval 388">
                <a:extLst>
                  <a:ext uri="{FF2B5EF4-FFF2-40B4-BE49-F238E27FC236}">
                    <a16:creationId xmlns:a16="http://schemas.microsoft.com/office/drawing/2014/main" id="{E4BAD242-2B66-451B-BB9D-023D70C484DC}"/>
                  </a:ext>
                </a:extLst>
              </p:cNvPr>
              <p:cNvSpPr>
                <a:spLocks noChangeArrowheads="1"/>
              </p:cNvSpPr>
              <p:nvPr/>
            </p:nvSpPr>
            <p:spPr bwMode="auto">
              <a:xfrm>
                <a:off x="2038351" y="4422775"/>
                <a:ext cx="36513" cy="38100"/>
              </a:xfrm>
              <a:prstGeom prst="ellipse">
                <a:avLst/>
              </a:pr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5" name="Oval 389">
                <a:extLst>
                  <a:ext uri="{FF2B5EF4-FFF2-40B4-BE49-F238E27FC236}">
                    <a16:creationId xmlns:a16="http://schemas.microsoft.com/office/drawing/2014/main" id="{45BD600F-9FAF-453D-BD1D-56BDECC6AD16}"/>
                  </a:ext>
                </a:extLst>
              </p:cNvPr>
              <p:cNvSpPr>
                <a:spLocks noChangeArrowheads="1"/>
              </p:cNvSpPr>
              <p:nvPr/>
            </p:nvSpPr>
            <p:spPr bwMode="auto">
              <a:xfrm>
                <a:off x="2036763" y="4551363"/>
                <a:ext cx="36513" cy="38100"/>
              </a:xfrm>
              <a:prstGeom prst="ellipse">
                <a:avLst/>
              </a:pr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6" name="Oval 390">
                <a:extLst>
                  <a:ext uri="{FF2B5EF4-FFF2-40B4-BE49-F238E27FC236}">
                    <a16:creationId xmlns:a16="http://schemas.microsoft.com/office/drawing/2014/main" id="{A24E20C3-3058-4EEA-8B64-647C5BF92A07}"/>
                  </a:ext>
                </a:extLst>
              </p:cNvPr>
              <p:cNvSpPr>
                <a:spLocks noChangeArrowheads="1"/>
              </p:cNvSpPr>
              <p:nvPr/>
            </p:nvSpPr>
            <p:spPr bwMode="auto">
              <a:xfrm>
                <a:off x="1978026" y="4619625"/>
                <a:ext cx="38100" cy="38100"/>
              </a:xfrm>
              <a:prstGeom prst="ellipse">
                <a:avLst/>
              </a:pr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7" name="Oval 391">
                <a:extLst>
                  <a:ext uri="{FF2B5EF4-FFF2-40B4-BE49-F238E27FC236}">
                    <a16:creationId xmlns:a16="http://schemas.microsoft.com/office/drawing/2014/main" id="{3221BFCB-A612-487E-B698-321B8107D9FA}"/>
                  </a:ext>
                </a:extLst>
              </p:cNvPr>
              <p:cNvSpPr>
                <a:spLocks noChangeArrowheads="1"/>
              </p:cNvSpPr>
              <p:nvPr/>
            </p:nvSpPr>
            <p:spPr bwMode="auto">
              <a:xfrm>
                <a:off x="1916113" y="4600575"/>
                <a:ext cx="36513" cy="39688"/>
              </a:xfrm>
              <a:prstGeom prst="ellipse">
                <a:avLst/>
              </a:pr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8" name="Oval 392">
                <a:extLst>
                  <a:ext uri="{FF2B5EF4-FFF2-40B4-BE49-F238E27FC236}">
                    <a16:creationId xmlns:a16="http://schemas.microsoft.com/office/drawing/2014/main" id="{97D9E951-36EA-42AE-A8F4-7387C16D87DA}"/>
                  </a:ext>
                </a:extLst>
              </p:cNvPr>
              <p:cNvSpPr>
                <a:spLocks noChangeArrowheads="1"/>
              </p:cNvSpPr>
              <p:nvPr/>
            </p:nvSpPr>
            <p:spPr bwMode="auto">
              <a:xfrm>
                <a:off x="1920876" y="4292600"/>
                <a:ext cx="36513" cy="38100"/>
              </a:xfrm>
              <a:prstGeom prst="ellipse">
                <a:avLst/>
              </a:pr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9" name="Oval 393">
                <a:extLst>
                  <a:ext uri="{FF2B5EF4-FFF2-40B4-BE49-F238E27FC236}">
                    <a16:creationId xmlns:a16="http://schemas.microsoft.com/office/drawing/2014/main" id="{F568E052-281B-433D-987D-3F52A0309F59}"/>
                  </a:ext>
                </a:extLst>
              </p:cNvPr>
              <p:cNvSpPr>
                <a:spLocks noChangeArrowheads="1"/>
              </p:cNvSpPr>
              <p:nvPr/>
            </p:nvSpPr>
            <p:spPr bwMode="auto">
              <a:xfrm>
                <a:off x="1954213" y="4689475"/>
                <a:ext cx="34925" cy="36513"/>
              </a:xfrm>
              <a:prstGeom prst="ellipse">
                <a:avLst/>
              </a:pr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grpSp>
      <p:grpSp>
        <p:nvGrpSpPr>
          <p:cNvPr id="30" name="Groupe 29">
            <a:extLst>
              <a:ext uri="{FF2B5EF4-FFF2-40B4-BE49-F238E27FC236}">
                <a16:creationId xmlns:a16="http://schemas.microsoft.com/office/drawing/2014/main" id="{654CB2C7-2AB4-4FCC-ABC3-2DF134ABE02A}"/>
              </a:ext>
            </a:extLst>
          </p:cNvPr>
          <p:cNvGrpSpPr/>
          <p:nvPr/>
        </p:nvGrpSpPr>
        <p:grpSpPr>
          <a:xfrm>
            <a:off x="927574" y="2025414"/>
            <a:ext cx="7465693" cy="466465"/>
            <a:chOff x="927574" y="2189613"/>
            <a:chExt cx="7465693" cy="466465"/>
          </a:xfrm>
        </p:grpSpPr>
        <p:sp>
          <p:nvSpPr>
            <p:cNvPr id="31" name="Rectangle : coins arrondis 30">
              <a:extLst>
                <a:ext uri="{FF2B5EF4-FFF2-40B4-BE49-F238E27FC236}">
                  <a16:creationId xmlns:a16="http://schemas.microsoft.com/office/drawing/2014/main" id="{EEA524FD-3040-421D-9E7E-6D768869CAD0}"/>
                </a:ext>
              </a:extLst>
            </p:cNvPr>
            <p:cNvSpPr/>
            <p:nvPr/>
          </p:nvSpPr>
          <p:spPr>
            <a:xfrm>
              <a:off x="927574" y="2189613"/>
              <a:ext cx="7465693" cy="46166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03A4478C-1C23-49C1-A75F-C911747B6EA7}"/>
                </a:ext>
              </a:extLst>
            </p:cNvPr>
            <p:cNvSpPr txBox="1"/>
            <p:nvPr/>
          </p:nvSpPr>
          <p:spPr>
            <a:xfrm>
              <a:off x="1414190" y="2194413"/>
              <a:ext cx="6876717" cy="461665"/>
            </a:xfrm>
            <a:prstGeom prst="rect">
              <a:avLst/>
            </a:prstGeom>
            <a:noFill/>
          </p:spPr>
          <p:txBody>
            <a:bodyPr wrap="square" rtlCol="0">
              <a:spAutoFit/>
            </a:bodyPr>
            <a:lstStyle/>
            <a:p>
              <a:r>
                <a:rPr lang="fr-FR" sz="1200" dirty="0">
                  <a:solidFill>
                    <a:schemeClr val="bg1"/>
                  </a:solidFill>
                </a:rPr>
                <a:t>Un parcours MONEXPERT actuel dans lequel il n’est pas toujours simple pour le Conseiller/CAE de choisir la solution la plus adaptée à son client (entre </a:t>
              </a:r>
              <a:r>
                <a:rPr lang="fr-FR" sz="1200" dirty="0" err="1">
                  <a:solidFill>
                    <a:schemeClr val="bg1"/>
                  </a:solidFill>
                </a:rPr>
                <a:t>FlashFactures</a:t>
              </a:r>
              <a:r>
                <a:rPr lang="fr-FR" sz="1200" dirty="0">
                  <a:solidFill>
                    <a:schemeClr val="bg1"/>
                  </a:solidFill>
                </a:rPr>
                <a:t> et l’affacturage classique)</a:t>
              </a:r>
            </a:p>
          </p:txBody>
        </p:sp>
      </p:grpSp>
      <p:grpSp>
        <p:nvGrpSpPr>
          <p:cNvPr id="34" name="Groupe 33">
            <a:extLst>
              <a:ext uri="{FF2B5EF4-FFF2-40B4-BE49-F238E27FC236}">
                <a16:creationId xmlns:a16="http://schemas.microsoft.com/office/drawing/2014/main" id="{419C7C89-F65D-4F01-9B66-299B9F258ECC}"/>
              </a:ext>
            </a:extLst>
          </p:cNvPr>
          <p:cNvGrpSpPr/>
          <p:nvPr/>
        </p:nvGrpSpPr>
        <p:grpSpPr>
          <a:xfrm>
            <a:off x="927681" y="1248770"/>
            <a:ext cx="7465693" cy="382137"/>
            <a:chOff x="927681" y="1248770"/>
            <a:chExt cx="7465693" cy="382137"/>
          </a:xfrm>
        </p:grpSpPr>
        <p:sp>
          <p:nvSpPr>
            <p:cNvPr id="35" name="Rectangle : coins arrondis 34">
              <a:extLst>
                <a:ext uri="{FF2B5EF4-FFF2-40B4-BE49-F238E27FC236}">
                  <a16:creationId xmlns:a16="http://schemas.microsoft.com/office/drawing/2014/main" id="{0DC89E16-0C16-4764-8E80-24A0E3A752A6}"/>
                </a:ext>
              </a:extLst>
            </p:cNvPr>
            <p:cNvSpPr/>
            <p:nvPr/>
          </p:nvSpPr>
          <p:spPr>
            <a:xfrm>
              <a:off x="927681" y="1248770"/>
              <a:ext cx="7465693" cy="382137"/>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ZoneTexte 35">
              <a:extLst>
                <a:ext uri="{FF2B5EF4-FFF2-40B4-BE49-F238E27FC236}">
                  <a16:creationId xmlns:a16="http://schemas.microsoft.com/office/drawing/2014/main" id="{A55A937D-63F0-4543-A6C1-93BBC56C703E}"/>
                </a:ext>
              </a:extLst>
            </p:cNvPr>
            <p:cNvSpPr txBox="1"/>
            <p:nvPr/>
          </p:nvSpPr>
          <p:spPr>
            <a:xfrm>
              <a:off x="1414297" y="1301338"/>
              <a:ext cx="6354625" cy="276999"/>
            </a:xfrm>
            <a:prstGeom prst="rect">
              <a:avLst/>
            </a:prstGeom>
            <a:noFill/>
          </p:spPr>
          <p:txBody>
            <a:bodyPr wrap="none" rtlCol="0">
              <a:spAutoFit/>
            </a:bodyPr>
            <a:lstStyle/>
            <a:p>
              <a:r>
                <a:rPr lang="fr-FR" sz="1200" dirty="0">
                  <a:solidFill>
                    <a:schemeClr val="bg1"/>
                  </a:solidFill>
                </a:rPr>
                <a:t>Un objectif au plan stratégique 2024 de 100 % de Conseillers Professionnels prescripteurs</a:t>
              </a:r>
            </a:p>
          </p:txBody>
        </p:sp>
      </p:grpSp>
      <p:sp>
        <p:nvSpPr>
          <p:cNvPr id="42" name="Triangle isocèle 41">
            <a:extLst>
              <a:ext uri="{FF2B5EF4-FFF2-40B4-BE49-F238E27FC236}">
                <a16:creationId xmlns:a16="http://schemas.microsoft.com/office/drawing/2014/main" id="{D612E36A-E71A-4585-86A2-168910B878F8}"/>
              </a:ext>
            </a:extLst>
          </p:cNvPr>
          <p:cNvSpPr/>
          <p:nvPr/>
        </p:nvSpPr>
        <p:spPr>
          <a:xfrm rot="10800000">
            <a:off x="4142099" y="2756288"/>
            <a:ext cx="1030406" cy="262625"/>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5" name="Image 44">
            <a:extLst>
              <a:ext uri="{FF2B5EF4-FFF2-40B4-BE49-F238E27FC236}">
                <a16:creationId xmlns:a16="http://schemas.microsoft.com/office/drawing/2014/main" id="{7E0DF932-F15A-4B4A-820E-C2EC4546E2E9}"/>
              </a:ext>
            </a:extLst>
          </p:cNvPr>
          <p:cNvPicPr>
            <a:picLocks noChangeAspect="1"/>
          </p:cNvPicPr>
          <p:nvPr/>
        </p:nvPicPr>
        <p:blipFill>
          <a:blip r:embed="rId2">
            <a:lum bright="70000" contrast="-70000"/>
          </a:blip>
          <a:stretch>
            <a:fillRect/>
          </a:stretch>
        </p:blipFill>
        <p:spPr>
          <a:xfrm>
            <a:off x="1000002" y="1213000"/>
            <a:ext cx="379254" cy="379254"/>
          </a:xfrm>
          <a:prstGeom prst="rect">
            <a:avLst/>
          </a:prstGeom>
        </p:spPr>
      </p:pic>
      <p:pic>
        <p:nvPicPr>
          <p:cNvPr id="48" name="Image 47">
            <a:extLst>
              <a:ext uri="{FF2B5EF4-FFF2-40B4-BE49-F238E27FC236}">
                <a16:creationId xmlns:a16="http://schemas.microsoft.com/office/drawing/2014/main" id="{D1C8FCE2-C166-4EFF-BADA-F0571E8C7C3B}"/>
              </a:ext>
            </a:extLst>
          </p:cNvPr>
          <p:cNvPicPr>
            <a:picLocks noChangeAspect="1"/>
          </p:cNvPicPr>
          <p:nvPr/>
        </p:nvPicPr>
        <p:blipFill rotWithShape="1">
          <a:blip r:embed="rId3">
            <a:lum bright="70000" contrast="-70000"/>
            <a:alphaModFix amt="85000"/>
          </a:blip>
          <a:srcRect l="11745" t="4785" r="11517" b="26002"/>
          <a:stretch/>
        </p:blipFill>
        <p:spPr>
          <a:xfrm>
            <a:off x="1018603" y="2101481"/>
            <a:ext cx="336090" cy="303135"/>
          </a:xfrm>
          <a:prstGeom prst="rect">
            <a:avLst/>
          </a:prstGeom>
        </p:spPr>
      </p:pic>
    </p:spTree>
    <p:extLst>
      <p:ext uri="{BB962C8B-B14F-4D97-AF65-F5344CB8AC3E}">
        <p14:creationId xmlns:p14="http://schemas.microsoft.com/office/powerpoint/2010/main" val="4069155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E7708A-4612-4D14-935A-1B13CE17341E}"/>
              </a:ext>
            </a:extLst>
          </p:cNvPr>
          <p:cNvSpPr>
            <a:spLocks noGrp="1"/>
          </p:cNvSpPr>
          <p:nvPr>
            <p:ph type="title"/>
          </p:nvPr>
        </p:nvSpPr>
        <p:spPr/>
        <p:txBody>
          <a:bodyPr/>
          <a:lstStyle/>
          <a:p>
            <a:r>
              <a:rPr lang="fr-FR" sz="2000" dirty="0"/>
              <a:t>Objectifs du nouveau parcours</a:t>
            </a:r>
          </a:p>
        </p:txBody>
      </p:sp>
      <p:sp>
        <p:nvSpPr>
          <p:cNvPr id="5" name="Espace réservé du contenu 3">
            <a:extLst>
              <a:ext uri="{FF2B5EF4-FFF2-40B4-BE49-F238E27FC236}">
                <a16:creationId xmlns:a16="http://schemas.microsoft.com/office/drawing/2014/main" id="{55F42C51-12C7-44F6-8355-0BF3B4528698}"/>
              </a:ext>
            </a:extLst>
          </p:cNvPr>
          <p:cNvSpPr txBox="1">
            <a:spLocks/>
          </p:cNvSpPr>
          <p:nvPr/>
        </p:nvSpPr>
        <p:spPr>
          <a:xfrm>
            <a:off x="719572" y="1490411"/>
            <a:ext cx="7704856" cy="392707"/>
          </a:xfrm>
          <a:prstGeom prst="rect">
            <a:avLst/>
          </a:prstGeom>
        </p:spPr>
        <p:txBody>
          <a:bodyPr vert="horz" lIns="91440" tIns="45720" rIns="91440" bIns="45720" rtlCol="0">
            <a:norm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800" b="1" i="0" u="none" strike="noStrike" kern="0" cap="none" spc="0" normalizeH="0" baseline="0" noProof="0" dirty="0">
                <a:ln>
                  <a:noFill/>
                </a:ln>
                <a:solidFill>
                  <a:srgbClr val="581D74"/>
                </a:solidFill>
                <a:effectLst/>
                <a:uLnTx/>
                <a:uFillTx/>
                <a:latin typeface="Arial" panose="020B0604020202020204"/>
                <a:cs typeface="Arial"/>
                <a:sym typeface="Arial"/>
              </a:rPr>
              <a:t>2 </a:t>
            </a:r>
            <a:r>
              <a:rPr kumimoji="0" lang="fr-FR" sz="1800" b="1" i="0" u="none" strike="noStrike" kern="0" cap="small" spc="0" normalizeH="0" baseline="0" noProof="0" dirty="0">
                <a:ln>
                  <a:noFill/>
                </a:ln>
                <a:solidFill>
                  <a:srgbClr val="581D74"/>
                </a:solidFill>
                <a:effectLst/>
                <a:uLnTx/>
                <a:uFillTx/>
                <a:latin typeface="Arial" panose="020B0604020202020204"/>
                <a:cs typeface="Arial"/>
                <a:sym typeface="Arial"/>
              </a:rPr>
              <a:t>Objectifs</a:t>
            </a:r>
          </a:p>
        </p:txBody>
      </p:sp>
      <p:pic>
        <p:nvPicPr>
          <p:cNvPr id="23" name="Image 22">
            <a:extLst>
              <a:ext uri="{FF2B5EF4-FFF2-40B4-BE49-F238E27FC236}">
                <a16:creationId xmlns:a16="http://schemas.microsoft.com/office/drawing/2014/main" id="{29C63557-06C2-429E-863E-D50C9CC9C00D}"/>
              </a:ext>
            </a:extLst>
          </p:cNvPr>
          <p:cNvPicPr>
            <a:picLocks noChangeAspect="1"/>
          </p:cNvPicPr>
          <p:nvPr/>
        </p:nvPicPr>
        <p:blipFill>
          <a:blip r:embed="rId2"/>
          <a:stretch>
            <a:fillRect/>
          </a:stretch>
        </p:blipFill>
        <p:spPr>
          <a:xfrm>
            <a:off x="4352953" y="1014056"/>
            <a:ext cx="438094" cy="437304"/>
          </a:xfrm>
          <a:prstGeom prst="rect">
            <a:avLst/>
          </a:prstGeom>
        </p:spPr>
      </p:pic>
      <p:sp>
        <p:nvSpPr>
          <p:cNvPr id="26" name="Espace réservé du contenu 3">
            <a:extLst>
              <a:ext uri="{FF2B5EF4-FFF2-40B4-BE49-F238E27FC236}">
                <a16:creationId xmlns:a16="http://schemas.microsoft.com/office/drawing/2014/main" id="{6C18AD39-7151-40EF-9C2F-615175B9173F}"/>
              </a:ext>
            </a:extLst>
          </p:cNvPr>
          <p:cNvSpPr txBox="1">
            <a:spLocks/>
          </p:cNvSpPr>
          <p:nvPr/>
        </p:nvSpPr>
        <p:spPr>
          <a:xfrm>
            <a:off x="719572" y="3457306"/>
            <a:ext cx="7704856" cy="392707"/>
          </a:xfrm>
          <a:prstGeom prst="rect">
            <a:avLst/>
          </a:prstGeom>
        </p:spPr>
        <p:txBody>
          <a:bodyPr vert="horz" lIns="91440" tIns="45720" rIns="91440" bIns="45720" rtlCol="0">
            <a:norm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endParaRPr kumimoji="0" lang="fr-FR" sz="1800" b="1" i="0" u="none" strike="noStrike" kern="0" cap="small" spc="0" normalizeH="0" baseline="0" noProof="0" dirty="0">
              <a:ln>
                <a:noFill/>
              </a:ln>
              <a:solidFill>
                <a:srgbClr val="B34A8C"/>
              </a:solidFill>
              <a:effectLst/>
              <a:uLnTx/>
              <a:uFillTx/>
              <a:latin typeface="Arial" panose="020B0604020202020204"/>
              <a:cs typeface="Arial"/>
              <a:sym typeface="Arial"/>
            </a:endParaRPr>
          </a:p>
        </p:txBody>
      </p:sp>
      <p:sp>
        <p:nvSpPr>
          <p:cNvPr id="28" name="ZoneTexte 27">
            <a:extLst>
              <a:ext uri="{FF2B5EF4-FFF2-40B4-BE49-F238E27FC236}">
                <a16:creationId xmlns:a16="http://schemas.microsoft.com/office/drawing/2014/main" id="{D081AE23-5E49-4C4D-B205-5D09BBD47962}"/>
              </a:ext>
            </a:extLst>
          </p:cNvPr>
          <p:cNvSpPr txBox="1"/>
          <p:nvPr/>
        </p:nvSpPr>
        <p:spPr>
          <a:xfrm>
            <a:off x="2080038" y="3673502"/>
            <a:ext cx="4992278"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000000"/>
                </a:solidFill>
                <a:effectLst/>
                <a:uLnTx/>
                <a:uFillTx/>
                <a:latin typeface="Arial"/>
                <a:cs typeface="Arial"/>
                <a:sym typeface="Arial"/>
              </a:rPr>
              <a:t>Tout en faisant </a:t>
            </a:r>
            <a:r>
              <a:rPr kumimoji="0" lang="fr-FR" sz="1200" b="1" i="0" u="none" strike="noStrike" kern="0" cap="small" spc="0" normalizeH="0" baseline="0" noProof="0" dirty="0">
                <a:ln>
                  <a:noFill/>
                </a:ln>
                <a:solidFill>
                  <a:srgbClr val="B34A8C"/>
                </a:solidFill>
                <a:effectLst/>
                <a:uLnTx/>
                <a:uFillTx/>
                <a:latin typeface="Arial"/>
                <a:cs typeface="Arial"/>
                <a:sym typeface="Arial"/>
              </a:rPr>
              <a:t>gagner du temps commercial </a:t>
            </a:r>
            <a:r>
              <a:rPr kumimoji="0" lang="fr-FR" sz="1200" b="0" i="0" u="none" strike="noStrike" kern="0" cap="none" spc="0" normalizeH="0" baseline="0" noProof="0" dirty="0">
                <a:ln>
                  <a:noFill/>
                </a:ln>
                <a:solidFill>
                  <a:srgbClr val="000000"/>
                </a:solidFill>
                <a:effectLst/>
                <a:uLnTx/>
                <a:uFillTx/>
                <a:latin typeface="Arial"/>
                <a:cs typeface="Arial"/>
                <a:sym typeface="Arial"/>
              </a:rPr>
              <a:t>aux Conseillers/CAE</a:t>
            </a:r>
          </a:p>
        </p:txBody>
      </p:sp>
      <p:grpSp>
        <p:nvGrpSpPr>
          <p:cNvPr id="30" name="Groupe 29">
            <a:extLst>
              <a:ext uri="{FF2B5EF4-FFF2-40B4-BE49-F238E27FC236}">
                <a16:creationId xmlns:a16="http://schemas.microsoft.com/office/drawing/2014/main" id="{B6DAE464-A937-48E5-91E9-E465243C1DDD}"/>
              </a:ext>
            </a:extLst>
          </p:cNvPr>
          <p:cNvGrpSpPr/>
          <p:nvPr/>
        </p:nvGrpSpPr>
        <p:grpSpPr>
          <a:xfrm>
            <a:off x="857524" y="2389656"/>
            <a:ext cx="3452568" cy="651502"/>
            <a:chOff x="900385" y="2150269"/>
            <a:chExt cx="3452568" cy="651502"/>
          </a:xfrm>
        </p:grpSpPr>
        <p:sp>
          <p:nvSpPr>
            <p:cNvPr id="25" name="ZoneTexte 24">
              <a:extLst>
                <a:ext uri="{FF2B5EF4-FFF2-40B4-BE49-F238E27FC236}">
                  <a16:creationId xmlns:a16="http://schemas.microsoft.com/office/drawing/2014/main" id="{0914DA4C-41B2-4863-9274-69B5029D7EAB}"/>
                </a:ext>
              </a:extLst>
            </p:cNvPr>
            <p:cNvSpPr txBox="1"/>
            <p:nvPr/>
          </p:nvSpPr>
          <p:spPr>
            <a:xfrm>
              <a:off x="900385" y="2155440"/>
              <a:ext cx="3452568" cy="646331"/>
            </a:xfrm>
            <a:prstGeom prst="rect">
              <a:avLst/>
            </a:prstGeom>
            <a:noFill/>
            <a:ln>
              <a:no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0" cap="small" spc="0" normalizeH="0" baseline="0" noProof="0" dirty="0">
                  <a:ln>
                    <a:noFill/>
                  </a:ln>
                  <a:solidFill>
                    <a:srgbClr val="B34A8C"/>
                  </a:solidFill>
                  <a:effectLst/>
                  <a:uLnTx/>
                  <a:uFillTx/>
                  <a:latin typeface="Arial"/>
                  <a:cs typeface="Arial"/>
                  <a:sym typeface="Arial"/>
                </a:rPr>
                <a:t>Simplifier le parcours Conseiller/CAE </a:t>
              </a:r>
              <a:r>
                <a:rPr kumimoji="0" lang="fr-FR" sz="1200" b="0" i="0" u="none" strike="noStrike" kern="0" cap="none" spc="0" normalizeH="0" baseline="0" noProof="0" dirty="0">
                  <a:ln>
                    <a:noFill/>
                  </a:ln>
                  <a:solidFill>
                    <a:srgbClr val="000000"/>
                  </a:solidFill>
                  <a:effectLst/>
                  <a:uLnTx/>
                  <a:uFillTx/>
                  <a:latin typeface="Arial"/>
                  <a:cs typeface="Arial"/>
                  <a:sym typeface="Arial"/>
                </a:rPr>
                <a:t>en lui poussant l’offre la plus adaptée pour son client</a:t>
              </a:r>
              <a:br>
                <a:rPr kumimoji="0" lang="fr-FR" sz="1200" b="0" i="0" u="none" strike="noStrike" kern="0" cap="none" spc="0" normalizeH="0" baseline="0" noProof="0" dirty="0">
                  <a:ln>
                    <a:noFill/>
                  </a:ln>
                  <a:solidFill>
                    <a:srgbClr val="000000"/>
                  </a:solidFill>
                  <a:effectLst/>
                  <a:uLnTx/>
                  <a:uFillTx/>
                  <a:latin typeface="Arial"/>
                  <a:cs typeface="Arial"/>
                  <a:sym typeface="Arial"/>
                </a:rPr>
              </a:br>
              <a:r>
                <a:rPr kumimoji="0" lang="fr-FR" sz="1200" b="0" i="0" u="none" strike="noStrike" kern="0" cap="none" spc="0" normalizeH="0" baseline="0" noProof="0" dirty="0">
                  <a:ln>
                    <a:noFill/>
                  </a:ln>
                  <a:solidFill>
                    <a:srgbClr val="000000"/>
                  </a:solidFill>
                  <a:effectLst/>
                  <a:uLnTx/>
                  <a:uFillTx/>
                  <a:latin typeface="Arial"/>
                  <a:cs typeface="Arial"/>
                  <a:sym typeface="Arial"/>
                </a:rPr>
                <a:t> (entre </a:t>
              </a:r>
              <a:r>
                <a:rPr kumimoji="0" lang="fr-FR" sz="1200" b="0" i="0" u="none" strike="noStrike" kern="0" cap="none" spc="0" normalizeH="0" baseline="0" noProof="0" dirty="0" err="1">
                  <a:ln>
                    <a:noFill/>
                  </a:ln>
                  <a:solidFill>
                    <a:srgbClr val="000000"/>
                  </a:solidFill>
                  <a:effectLst/>
                  <a:uLnTx/>
                  <a:uFillTx/>
                  <a:latin typeface="Arial"/>
                  <a:cs typeface="Arial"/>
                  <a:sym typeface="Arial"/>
                </a:rPr>
                <a:t>FlashFactures</a:t>
              </a:r>
              <a:r>
                <a:rPr kumimoji="0" lang="fr-FR" sz="1200" b="0" i="0" u="none" strike="noStrike" kern="0" cap="none" spc="0" normalizeH="0" baseline="0" noProof="0" dirty="0">
                  <a:ln>
                    <a:noFill/>
                  </a:ln>
                  <a:solidFill>
                    <a:srgbClr val="000000"/>
                  </a:solidFill>
                  <a:effectLst/>
                  <a:uLnTx/>
                  <a:uFillTx/>
                  <a:latin typeface="Arial"/>
                  <a:cs typeface="Arial"/>
                  <a:sym typeface="Arial"/>
                </a:rPr>
                <a:t> et l’affacturage classique)</a:t>
              </a:r>
            </a:p>
          </p:txBody>
        </p:sp>
        <p:sp>
          <p:nvSpPr>
            <p:cNvPr id="29" name="Rectangle : coins arrondis 28">
              <a:extLst>
                <a:ext uri="{FF2B5EF4-FFF2-40B4-BE49-F238E27FC236}">
                  <a16:creationId xmlns:a16="http://schemas.microsoft.com/office/drawing/2014/main" id="{BB192447-B2E9-44E4-AB3F-950E4A8BA70D}"/>
                </a:ext>
              </a:extLst>
            </p:cNvPr>
            <p:cNvSpPr/>
            <p:nvPr/>
          </p:nvSpPr>
          <p:spPr>
            <a:xfrm>
              <a:off x="900385" y="2150269"/>
              <a:ext cx="3452568" cy="650081"/>
            </a:xfrm>
            <a:prstGeom prst="round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grpSp>
        <p:nvGrpSpPr>
          <p:cNvPr id="31" name="Groupe 30">
            <a:extLst>
              <a:ext uri="{FF2B5EF4-FFF2-40B4-BE49-F238E27FC236}">
                <a16:creationId xmlns:a16="http://schemas.microsoft.com/office/drawing/2014/main" id="{377FE273-3F74-4A60-A3E3-41743F970451}"/>
              </a:ext>
            </a:extLst>
          </p:cNvPr>
          <p:cNvGrpSpPr/>
          <p:nvPr/>
        </p:nvGrpSpPr>
        <p:grpSpPr>
          <a:xfrm>
            <a:off x="4826767" y="2389671"/>
            <a:ext cx="3452568" cy="651502"/>
            <a:chOff x="900385" y="2150269"/>
            <a:chExt cx="3452568" cy="651502"/>
          </a:xfrm>
        </p:grpSpPr>
        <p:sp>
          <p:nvSpPr>
            <p:cNvPr id="32" name="ZoneTexte 31">
              <a:extLst>
                <a:ext uri="{FF2B5EF4-FFF2-40B4-BE49-F238E27FC236}">
                  <a16:creationId xmlns:a16="http://schemas.microsoft.com/office/drawing/2014/main" id="{28ECE5D5-2206-407B-81F5-E19CB55ECA39}"/>
                </a:ext>
              </a:extLst>
            </p:cNvPr>
            <p:cNvSpPr txBox="1"/>
            <p:nvPr/>
          </p:nvSpPr>
          <p:spPr>
            <a:xfrm>
              <a:off x="900385" y="2155440"/>
              <a:ext cx="3452568" cy="646331"/>
            </a:xfrm>
            <a:prstGeom prst="rect">
              <a:avLst/>
            </a:prstGeom>
            <a:noFill/>
            <a:ln>
              <a:no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0" cap="small" spc="0" normalizeH="0" baseline="0" noProof="0" dirty="0">
                  <a:ln>
                    <a:noFill/>
                  </a:ln>
                  <a:solidFill>
                    <a:srgbClr val="B34A8C"/>
                  </a:solidFill>
                  <a:effectLst/>
                  <a:uLnTx/>
                  <a:uFillTx/>
                  <a:latin typeface="Arial"/>
                  <a:cs typeface="Arial"/>
                  <a:sym typeface="Arial"/>
                </a:rPr>
                <a:t>Accompagner</a:t>
              </a:r>
              <a:r>
                <a:rPr kumimoji="0" lang="fr-FR" sz="1200" b="0" i="0" u="none" strike="noStrike" kern="0" cap="none" spc="0" normalizeH="0" baseline="0" noProof="0" dirty="0">
                  <a:ln>
                    <a:noFill/>
                  </a:ln>
                  <a:solidFill>
                    <a:srgbClr val="000000"/>
                  </a:solidFill>
                  <a:effectLst/>
                  <a:uLnTx/>
                  <a:uFillTx/>
                  <a:latin typeface="Arial"/>
                  <a:cs typeface="Arial"/>
                  <a:sym typeface="Arial"/>
                </a:rPr>
                <a:t> </a:t>
              </a:r>
              <a:r>
                <a:rPr kumimoji="0" lang="fr-FR" sz="1200" b="1" i="0" u="none" strike="noStrike" kern="0" cap="small" spc="0" normalizeH="0" baseline="0" noProof="0" dirty="0">
                  <a:ln>
                    <a:noFill/>
                  </a:ln>
                  <a:solidFill>
                    <a:srgbClr val="B34A8C"/>
                  </a:solidFill>
                  <a:effectLst/>
                  <a:uLnTx/>
                  <a:uFillTx/>
                  <a:latin typeface="Arial"/>
                  <a:cs typeface="Arial"/>
                  <a:sym typeface="Arial"/>
                </a:rPr>
                <a:t>le Conseiller/CAE </a:t>
              </a:r>
              <a:r>
                <a:rPr kumimoji="0" lang="fr-FR" sz="1200" b="0" i="0" u="none" strike="noStrike" kern="0" cap="none" spc="0" normalizeH="0" baseline="0" noProof="0" dirty="0">
                  <a:ln>
                    <a:noFill/>
                  </a:ln>
                  <a:solidFill>
                    <a:srgbClr val="000000"/>
                  </a:solidFill>
                  <a:effectLst/>
                  <a:uLnTx/>
                  <a:uFillTx/>
                  <a:latin typeface="Arial"/>
                  <a:cs typeface="Arial"/>
                  <a:sym typeface="Arial"/>
                </a:rPr>
                <a:t>dans la qualification du besoin de son client en solutions BPCE Factor</a:t>
              </a:r>
            </a:p>
          </p:txBody>
        </p:sp>
        <p:sp>
          <p:nvSpPr>
            <p:cNvPr id="33" name="Rectangle : coins arrondis 32">
              <a:extLst>
                <a:ext uri="{FF2B5EF4-FFF2-40B4-BE49-F238E27FC236}">
                  <a16:creationId xmlns:a16="http://schemas.microsoft.com/office/drawing/2014/main" id="{302015F1-01A8-4C84-99F5-8691CE9C271D}"/>
                </a:ext>
              </a:extLst>
            </p:cNvPr>
            <p:cNvSpPr/>
            <p:nvPr/>
          </p:nvSpPr>
          <p:spPr>
            <a:xfrm>
              <a:off x="900385" y="2150269"/>
              <a:ext cx="3452568" cy="650081"/>
            </a:xfrm>
            <a:prstGeom prst="round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cxnSp>
        <p:nvCxnSpPr>
          <p:cNvPr id="39" name="Connecteur droit avec flèche 38">
            <a:extLst>
              <a:ext uri="{FF2B5EF4-FFF2-40B4-BE49-F238E27FC236}">
                <a16:creationId xmlns:a16="http://schemas.microsoft.com/office/drawing/2014/main" id="{5D4F39E9-368B-4EA5-BA2D-A5A37E2CF571}"/>
              </a:ext>
            </a:extLst>
          </p:cNvPr>
          <p:cNvCxnSpPr>
            <a:cxnSpLocks/>
          </p:cNvCxnSpPr>
          <p:nvPr/>
        </p:nvCxnSpPr>
        <p:spPr>
          <a:xfrm flipH="1">
            <a:off x="4079081" y="1904550"/>
            <a:ext cx="492919" cy="331445"/>
          </a:xfrm>
          <a:prstGeom prst="straightConnector1">
            <a:avLst/>
          </a:prstGeom>
          <a:ln>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Connecteur droit avec flèche 40">
            <a:extLst>
              <a:ext uri="{FF2B5EF4-FFF2-40B4-BE49-F238E27FC236}">
                <a16:creationId xmlns:a16="http://schemas.microsoft.com/office/drawing/2014/main" id="{87F87FF4-B90B-42C8-B35B-26E41F4FB493}"/>
              </a:ext>
            </a:extLst>
          </p:cNvPr>
          <p:cNvCxnSpPr>
            <a:cxnSpLocks/>
          </p:cNvCxnSpPr>
          <p:nvPr/>
        </p:nvCxnSpPr>
        <p:spPr>
          <a:xfrm>
            <a:off x="4572000" y="1904550"/>
            <a:ext cx="493200" cy="331200"/>
          </a:xfrm>
          <a:prstGeom prst="straightConnector1">
            <a:avLst/>
          </a:prstGeom>
          <a:ln>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2" name="Rectangle : coins arrondis 41">
            <a:extLst>
              <a:ext uri="{FF2B5EF4-FFF2-40B4-BE49-F238E27FC236}">
                <a16:creationId xmlns:a16="http://schemas.microsoft.com/office/drawing/2014/main" id="{F4A27384-8B30-461F-9975-F0D5D819FBB4}"/>
              </a:ext>
            </a:extLst>
          </p:cNvPr>
          <p:cNvSpPr/>
          <p:nvPr/>
        </p:nvSpPr>
        <p:spPr>
          <a:xfrm>
            <a:off x="2080037" y="3660577"/>
            <a:ext cx="4992278" cy="320815"/>
          </a:xfrm>
          <a:prstGeom prst="round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3" name="Triangle isocèle 42">
            <a:extLst>
              <a:ext uri="{FF2B5EF4-FFF2-40B4-BE49-F238E27FC236}">
                <a16:creationId xmlns:a16="http://schemas.microsoft.com/office/drawing/2014/main" id="{13FA6876-4728-4507-9562-39C2B43338EF}"/>
              </a:ext>
            </a:extLst>
          </p:cNvPr>
          <p:cNvSpPr/>
          <p:nvPr/>
        </p:nvSpPr>
        <p:spPr>
          <a:xfrm rot="10800000">
            <a:off x="4204875" y="3298523"/>
            <a:ext cx="734250" cy="157347"/>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 name="Espace réservé du texte 5">
            <a:extLst>
              <a:ext uri="{FF2B5EF4-FFF2-40B4-BE49-F238E27FC236}">
                <a16:creationId xmlns:a16="http://schemas.microsoft.com/office/drawing/2014/main" id="{C23DBDF0-3C7A-4A91-9D00-771C13312CB2}"/>
              </a:ext>
            </a:extLst>
          </p:cNvPr>
          <p:cNvSpPr>
            <a:spLocks noGrp="1"/>
          </p:cNvSpPr>
          <p:nvPr>
            <p:ph type="body" sz="quarter" idx="12"/>
          </p:nvPr>
        </p:nvSpPr>
        <p:spPr/>
        <p:txBody>
          <a:bodyPr/>
          <a:lstStyle/>
          <a:p>
            <a:endParaRPr lang="fr-FR"/>
          </a:p>
        </p:txBody>
      </p:sp>
    </p:spTree>
    <p:extLst>
      <p:ext uri="{BB962C8B-B14F-4D97-AF65-F5344CB8AC3E}">
        <p14:creationId xmlns:p14="http://schemas.microsoft.com/office/powerpoint/2010/main" val="1048967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E7708A-4612-4D14-935A-1B13CE17341E}"/>
              </a:ext>
            </a:extLst>
          </p:cNvPr>
          <p:cNvSpPr>
            <a:spLocks noGrp="1"/>
          </p:cNvSpPr>
          <p:nvPr>
            <p:ph type="title"/>
          </p:nvPr>
        </p:nvSpPr>
        <p:spPr/>
        <p:txBody>
          <a:bodyPr/>
          <a:lstStyle/>
          <a:p>
            <a:r>
              <a:rPr lang="fr-FR" sz="2000" dirty="0"/>
              <a:t>Retour des écoutes réalisées</a:t>
            </a:r>
          </a:p>
        </p:txBody>
      </p:sp>
      <p:grpSp>
        <p:nvGrpSpPr>
          <p:cNvPr id="5" name="Groupe 4">
            <a:extLst>
              <a:ext uri="{FF2B5EF4-FFF2-40B4-BE49-F238E27FC236}">
                <a16:creationId xmlns:a16="http://schemas.microsoft.com/office/drawing/2014/main" id="{6D5C8671-7502-47C7-9C78-B24F35F315D1}"/>
              </a:ext>
            </a:extLst>
          </p:cNvPr>
          <p:cNvGrpSpPr/>
          <p:nvPr/>
        </p:nvGrpSpPr>
        <p:grpSpPr>
          <a:xfrm>
            <a:off x="1359488" y="681335"/>
            <a:ext cx="6426309" cy="869119"/>
            <a:chOff x="1072883" y="879231"/>
            <a:chExt cx="6426309" cy="869119"/>
          </a:xfrm>
        </p:grpSpPr>
        <p:sp>
          <p:nvSpPr>
            <p:cNvPr id="12" name="ZoneTexte 11">
              <a:extLst>
                <a:ext uri="{FF2B5EF4-FFF2-40B4-BE49-F238E27FC236}">
                  <a16:creationId xmlns:a16="http://schemas.microsoft.com/office/drawing/2014/main" id="{5A95D2A1-CEAD-4FE7-AACB-E2C45AED7989}"/>
                </a:ext>
              </a:extLst>
            </p:cNvPr>
            <p:cNvSpPr txBox="1"/>
            <p:nvPr/>
          </p:nvSpPr>
          <p:spPr>
            <a:xfrm>
              <a:off x="1989280" y="879231"/>
              <a:ext cx="5509912" cy="784830"/>
            </a:xfrm>
            <a:prstGeom prst="rect">
              <a:avLst/>
            </a:prstGeom>
            <a:noFill/>
          </p:spPr>
          <p:txBody>
            <a:bodyPr wrap="square" rtlCol="0">
              <a:spAutoFit/>
            </a:bodyPr>
            <a:lstStyle/>
            <a:p>
              <a:pPr marL="171450" indent="-171450" algn="just">
                <a:buClr>
                  <a:schemeClr val="accent1"/>
                </a:buClr>
                <a:buFont typeface="Wingdings" panose="05000000000000000000" pitchFamily="2" charset="2"/>
                <a:buChar char="Ø"/>
              </a:pPr>
              <a:r>
                <a:rPr lang="fr-FR" sz="1000" dirty="0">
                  <a:solidFill>
                    <a:schemeClr val="accent1"/>
                  </a:solidFill>
                </a:rPr>
                <a:t>9</a:t>
              </a:r>
              <a:r>
                <a:rPr lang="fr-FR" sz="1000" dirty="0">
                  <a:solidFill>
                    <a:schemeClr val="tx1"/>
                  </a:solidFill>
                </a:rPr>
                <a:t> Conseillers pros écoutés entre le 1</a:t>
              </a:r>
              <a:r>
                <a:rPr lang="fr-FR" sz="1000" baseline="30000" dirty="0">
                  <a:solidFill>
                    <a:schemeClr val="tx1"/>
                  </a:solidFill>
                </a:rPr>
                <a:t>er</a:t>
              </a:r>
              <a:r>
                <a:rPr lang="fr-FR" sz="1000" dirty="0">
                  <a:solidFill>
                    <a:schemeClr val="tx1"/>
                  </a:solidFill>
                </a:rPr>
                <a:t> et le 10 février </a:t>
              </a:r>
              <a:r>
                <a:rPr lang="fr-FR" sz="1000" i="1" dirty="0">
                  <a:solidFill>
                    <a:schemeClr val="tx1"/>
                  </a:solidFill>
                </a:rPr>
                <a:t>(</a:t>
              </a:r>
              <a:r>
                <a:rPr lang="fr-FR" sz="1000" i="1" dirty="0">
                  <a:solidFill>
                    <a:srgbClr val="00B0F0"/>
                  </a:solidFill>
                </a:rPr>
                <a:t>7 BP </a:t>
              </a:r>
              <a:r>
                <a:rPr lang="fr-FR" sz="1000" i="1" dirty="0">
                  <a:solidFill>
                    <a:schemeClr val="tx1"/>
                  </a:solidFill>
                </a:rPr>
                <a:t>et </a:t>
              </a:r>
              <a:r>
                <a:rPr lang="fr-FR" sz="1000" i="1" dirty="0">
                  <a:solidFill>
                    <a:srgbClr val="FF0000"/>
                  </a:solidFill>
                </a:rPr>
                <a:t>2 CE</a:t>
              </a:r>
              <a:r>
                <a:rPr lang="fr-FR" sz="1000" i="1" dirty="0">
                  <a:solidFill>
                    <a:schemeClr val="tx1"/>
                  </a:solidFill>
                </a:rPr>
                <a:t>)</a:t>
              </a:r>
            </a:p>
            <a:p>
              <a:pPr algn="just">
                <a:buClr>
                  <a:schemeClr val="accent1"/>
                </a:buClr>
              </a:pPr>
              <a:endParaRPr lang="fr-FR" sz="500" i="1" dirty="0">
                <a:solidFill>
                  <a:schemeClr val="tx1"/>
                </a:solidFill>
              </a:endParaRPr>
            </a:p>
            <a:p>
              <a:pPr marL="171450" indent="-171450" algn="just">
                <a:buClr>
                  <a:schemeClr val="accent1"/>
                </a:buClr>
                <a:buFont typeface="Wingdings" panose="05000000000000000000" pitchFamily="2" charset="2"/>
                <a:buChar char="Ø"/>
              </a:pPr>
              <a:r>
                <a:rPr lang="fr-FR" sz="1000" dirty="0">
                  <a:solidFill>
                    <a:schemeClr val="tx1"/>
                  </a:solidFill>
                </a:rPr>
                <a:t>Tous </a:t>
              </a:r>
              <a:r>
                <a:rPr lang="fr-FR" sz="1000" dirty="0">
                  <a:solidFill>
                    <a:schemeClr val="accent1"/>
                  </a:solidFill>
                </a:rPr>
                <a:t>utilisateurs de MONEXPERT </a:t>
              </a:r>
              <a:r>
                <a:rPr lang="fr-FR" sz="1000" dirty="0">
                  <a:solidFill>
                    <a:schemeClr val="tx1"/>
                  </a:solidFill>
                </a:rPr>
                <a:t>et </a:t>
              </a:r>
              <a:r>
                <a:rPr lang="fr-FR" sz="1000" dirty="0">
                  <a:solidFill>
                    <a:schemeClr val="accent1"/>
                  </a:solidFill>
                </a:rPr>
                <a:t>prescripteurs de solutions BPCE Factor</a:t>
              </a:r>
            </a:p>
            <a:p>
              <a:pPr algn="just"/>
              <a:r>
                <a:rPr lang="fr" sz="1000" i="1" dirty="0">
                  <a:solidFill>
                    <a:schemeClr val="tx1"/>
                  </a:solidFill>
                </a:rPr>
                <a:t>     (4 forts prescripteurs d’affacturage classique + 2 FlashFactures exclusivement</a:t>
              </a:r>
              <a:br>
                <a:rPr lang="fr" sz="1000" i="1" dirty="0">
                  <a:solidFill>
                    <a:schemeClr val="tx1"/>
                  </a:solidFill>
                </a:rPr>
              </a:br>
              <a:r>
                <a:rPr lang="fr" sz="1000" i="1" dirty="0">
                  <a:solidFill>
                    <a:schemeClr val="tx1"/>
                  </a:solidFill>
                </a:rPr>
                <a:t>     + 3 prescripteurs mixtes à dominance FlashFactures)</a:t>
              </a:r>
              <a:endParaRPr lang="fr-FR" sz="1000" i="1" dirty="0">
                <a:solidFill>
                  <a:schemeClr val="tx1"/>
                </a:solidFill>
              </a:endParaRPr>
            </a:p>
          </p:txBody>
        </p:sp>
        <p:grpSp>
          <p:nvGrpSpPr>
            <p:cNvPr id="16" name="Groupe 15">
              <a:extLst>
                <a:ext uri="{FF2B5EF4-FFF2-40B4-BE49-F238E27FC236}">
                  <a16:creationId xmlns:a16="http://schemas.microsoft.com/office/drawing/2014/main" id="{811AFEEA-C154-4451-8556-B18BB2ECC25F}"/>
                </a:ext>
              </a:extLst>
            </p:cNvPr>
            <p:cNvGrpSpPr/>
            <p:nvPr/>
          </p:nvGrpSpPr>
          <p:grpSpPr>
            <a:xfrm>
              <a:off x="1072883" y="957803"/>
              <a:ext cx="970137" cy="790547"/>
              <a:chOff x="1072883" y="957803"/>
              <a:chExt cx="970137" cy="790547"/>
            </a:xfrm>
          </p:grpSpPr>
          <p:pic>
            <p:nvPicPr>
              <p:cNvPr id="8" name="Image 7">
                <a:extLst>
                  <a:ext uri="{FF2B5EF4-FFF2-40B4-BE49-F238E27FC236}">
                    <a16:creationId xmlns:a16="http://schemas.microsoft.com/office/drawing/2014/main" id="{C7BADB8C-1E60-4116-8DEF-EA3C75A51B07}"/>
                  </a:ext>
                </a:extLst>
              </p:cNvPr>
              <p:cNvPicPr>
                <a:picLocks noChangeAspect="1"/>
              </p:cNvPicPr>
              <p:nvPr/>
            </p:nvPicPr>
            <p:blipFill rotWithShape="1">
              <a:blip r:embed="rId2">
                <a:duotone>
                  <a:schemeClr val="accent1">
                    <a:shade val="45000"/>
                    <a:satMod val="135000"/>
                  </a:schemeClr>
                  <a:prstClr val="white"/>
                </a:duotone>
              </a:blip>
              <a:srcRect b="13665"/>
              <a:stretch/>
            </p:blipFill>
            <p:spPr>
              <a:xfrm>
                <a:off x="1251923" y="957803"/>
                <a:ext cx="612059" cy="528418"/>
              </a:xfrm>
              <a:prstGeom prst="rect">
                <a:avLst/>
              </a:prstGeom>
            </p:spPr>
          </p:pic>
          <p:sp>
            <p:nvSpPr>
              <p:cNvPr id="15" name="ZoneTexte 14">
                <a:extLst>
                  <a:ext uri="{FF2B5EF4-FFF2-40B4-BE49-F238E27FC236}">
                    <a16:creationId xmlns:a16="http://schemas.microsoft.com/office/drawing/2014/main" id="{38F1A43F-97EC-4F25-8DEB-F10179E6CB17}"/>
                  </a:ext>
                </a:extLst>
              </p:cNvPr>
              <p:cNvSpPr txBox="1"/>
              <p:nvPr/>
            </p:nvSpPr>
            <p:spPr>
              <a:xfrm>
                <a:off x="1072883" y="1486740"/>
                <a:ext cx="970137" cy="261610"/>
              </a:xfrm>
              <a:prstGeom prst="rect">
                <a:avLst/>
              </a:prstGeom>
              <a:noFill/>
            </p:spPr>
            <p:txBody>
              <a:bodyPr wrap="none" rtlCol="0">
                <a:spAutoFit/>
              </a:bodyPr>
              <a:lstStyle/>
              <a:p>
                <a:pPr algn="ctr"/>
                <a:r>
                  <a:rPr lang="fr-FR" sz="1050" b="1" cap="small" dirty="0">
                    <a:solidFill>
                      <a:schemeClr val="accent1"/>
                    </a:solidFill>
                  </a:rPr>
                  <a:t>Interviewés</a:t>
                </a:r>
              </a:p>
            </p:txBody>
          </p:sp>
        </p:grpSp>
        <p:cxnSp>
          <p:nvCxnSpPr>
            <p:cNvPr id="20" name="Connecteur droit 19">
              <a:extLst>
                <a:ext uri="{FF2B5EF4-FFF2-40B4-BE49-F238E27FC236}">
                  <a16:creationId xmlns:a16="http://schemas.microsoft.com/office/drawing/2014/main" id="{9108D222-E394-40C0-B99A-5AA3F1E7E977}"/>
                </a:ext>
              </a:extLst>
            </p:cNvPr>
            <p:cNvCxnSpPr>
              <a:cxnSpLocks/>
            </p:cNvCxnSpPr>
            <p:nvPr/>
          </p:nvCxnSpPr>
          <p:spPr>
            <a:xfrm flipH="1">
              <a:off x="1900236" y="1660089"/>
              <a:ext cx="5580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72ECA677-5E31-41F1-B29D-FFDCA0BAEB13}"/>
                </a:ext>
              </a:extLst>
            </p:cNvPr>
            <p:cNvCxnSpPr/>
            <p:nvPr/>
          </p:nvCxnSpPr>
          <p:spPr>
            <a:xfrm>
              <a:off x="7480236" y="1085850"/>
              <a:ext cx="0" cy="574239"/>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 name="Groupe 2">
            <a:extLst>
              <a:ext uri="{FF2B5EF4-FFF2-40B4-BE49-F238E27FC236}">
                <a16:creationId xmlns:a16="http://schemas.microsoft.com/office/drawing/2014/main" id="{2621CD1D-E631-44E9-9E23-5D616729632F}"/>
              </a:ext>
            </a:extLst>
          </p:cNvPr>
          <p:cNvGrpSpPr/>
          <p:nvPr/>
        </p:nvGrpSpPr>
        <p:grpSpPr>
          <a:xfrm>
            <a:off x="403100" y="1673273"/>
            <a:ext cx="3856089" cy="2415099"/>
            <a:chOff x="287092" y="2028120"/>
            <a:chExt cx="3856089" cy="2415099"/>
          </a:xfrm>
        </p:grpSpPr>
        <p:sp>
          <p:nvSpPr>
            <p:cNvPr id="14" name="ZoneTexte 13">
              <a:extLst>
                <a:ext uri="{FF2B5EF4-FFF2-40B4-BE49-F238E27FC236}">
                  <a16:creationId xmlns:a16="http://schemas.microsoft.com/office/drawing/2014/main" id="{8F37BC69-78A3-421D-8A6F-A4C568CD963F}"/>
                </a:ext>
              </a:extLst>
            </p:cNvPr>
            <p:cNvSpPr txBox="1"/>
            <p:nvPr/>
          </p:nvSpPr>
          <p:spPr>
            <a:xfrm>
              <a:off x="390632" y="2417302"/>
              <a:ext cx="3752549" cy="1973938"/>
            </a:xfrm>
            <a:prstGeom prst="rect">
              <a:avLst/>
            </a:prstGeom>
            <a:noFill/>
          </p:spPr>
          <p:txBody>
            <a:bodyPr wrap="square">
              <a:spAutoFit/>
            </a:bodyPr>
            <a:lstStyle/>
            <a:p>
              <a:pPr marL="171450" lvl="0" indent="-171450" algn="just">
                <a:lnSpc>
                  <a:spcPct val="107000"/>
                </a:lnSpc>
                <a:buClr>
                  <a:schemeClr val="bg2"/>
                </a:buClr>
                <a:buFont typeface="Wingdings" panose="05000000000000000000" pitchFamily="2" charset="2"/>
                <a:buChar char="Ø"/>
                <a:defRPr/>
              </a:pPr>
              <a:r>
                <a:rPr lang="fr-FR" sz="1000" dirty="0">
                  <a:solidFill>
                    <a:schemeClr val="tx1"/>
                  </a:solidFill>
                </a:rPr>
                <a:t>MONEXPERT est devenu </a:t>
              </a:r>
              <a:r>
                <a:rPr lang="fr-FR" sz="1000" dirty="0">
                  <a:solidFill>
                    <a:schemeClr val="bg2"/>
                  </a:solidFill>
                </a:rPr>
                <a:t>un réflexe </a:t>
              </a:r>
              <a:r>
                <a:rPr lang="fr-FR" sz="1000" dirty="0">
                  <a:solidFill>
                    <a:schemeClr val="tx1"/>
                  </a:solidFill>
                </a:rPr>
                <a:t>dès que le conseiller détecte un besoin</a:t>
              </a:r>
            </a:p>
            <a:p>
              <a:pPr lvl="0" algn="just">
                <a:lnSpc>
                  <a:spcPct val="107000"/>
                </a:lnSpc>
                <a:defRPr/>
              </a:pPr>
              <a:endParaRPr lang="fr-FR" sz="500" dirty="0">
                <a:solidFill>
                  <a:schemeClr val="tx1"/>
                </a:solidFill>
              </a:endParaRPr>
            </a:p>
            <a:p>
              <a:pPr marL="171450" lvl="0" indent="-171450" algn="just">
                <a:lnSpc>
                  <a:spcPct val="107000"/>
                </a:lnSpc>
                <a:buClr>
                  <a:schemeClr val="bg2"/>
                </a:buClr>
                <a:buFont typeface="Wingdings" panose="05000000000000000000" pitchFamily="2" charset="2"/>
                <a:buChar char="Ø"/>
                <a:defRPr/>
              </a:pPr>
              <a:r>
                <a:rPr lang="fr-FR" sz="1000" dirty="0">
                  <a:solidFill>
                    <a:schemeClr val="tx1"/>
                  </a:solidFill>
                </a:rPr>
                <a:t>Le parcours est apprécié par sa </a:t>
              </a:r>
              <a:r>
                <a:rPr lang="fr-FR" sz="1000" dirty="0">
                  <a:solidFill>
                    <a:schemeClr val="bg2"/>
                  </a:solidFill>
                </a:rPr>
                <a:t>simplicité,</a:t>
              </a:r>
              <a:r>
                <a:rPr lang="fr-FR" sz="1000" dirty="0">
                  <a:solidFill>
                    <a:schemeClr val="tx1"/>
                  </a:solidFill>
                </a:rPr>
                <a:t> sa </a:t>
              </a:r>
              <a:r>
                <a:rPr lang="fr-FR" sz="1000" dirty="0">
                  <a:solidFill>
                    <a:schemeClr val="bg2"/>
                  </a:solidFill>
                </a:rPr>
                <a:t>rapidité</a:t>
              </a:r>
              <a:r>
                <a:rPr lang="fr-FR" sz="1000" dirty="0">
                  <a:solidFill>
                    <a:schemeClr val="tx1"/>
                  </a:solidFill>
                </a:rPr>
                <a:t> et sa </a:t>
              </a:r>
              <a:r>
                <a:rPr lang="fr-FR" sz="1000" dirty="0">
                  <a:solidFill>
                    <a:schemeClr val="bg2"/>
                  </a:solidFill>
                </a:rPr>
                <a:t>fluidité</a:t>
              </a:r>
            </a:p>
            <a:p>
              <a:pPr marL="171450" lvl="0" indent="-171450" algn="just">
                <a:lnSpc>
                  <a:spcPct val="107000"/>
                </a:lnSpc>
                <a:buFont typeface="Arial" panose="020B0604020202020204" pitchFamily="34" charset="0"/>
                <a:buChar char="•"/>
                <a:defRPr/>
              </a:pPr>
              <a:endParaRPr lang="fr-FR" sz="500" dirty="0">
                <a:solidFill>
                  <a:schemeClr val="bg2"/>
                </a:solidFill>
              </a:endParaRPr>
            </a:p>
            <a:p>
              <a:pPr marL="171450" lvl="0" indent="-171450" algn="just">
                <a:lnSpc>
                  <a:spcPct val="107000"/>
                </a:lnSpc>
                <a:buClr>
                  <a:schemeClr val="bg2"/>
                </a:buClr>
                <a:buFont typeface="Wingdings" panose="05000000000000000000" pitchFamily="2" charset="2"/>
                <a:buChar char="Ø"/>
                <a:defRPr/>
              </a:pPr>
              <a:r>
                <a:rPr lang="fr-FR" sz="1000" dirty="0">
                  <a:solidFill>
                    <a:schemeClr val="tx1"/>
                  </a:solidFill>
                </a:rPr>
                <a:t>Le </a:t>
              </a:r>
              <a:r>
                <a:rPr lang="fr-FR" sz="1000" dirty="0">
                  <a:solidFill>
                    <a:schemeClr val="bg2"/>
                  </a:solidFill>
                </a:rPr>
                <a:t>nouveau parcours est apprécié </a:t>
              </a:r>
              <a:r>
                <a:rPr lang="fr-FR" sz="1000" dirty="0">
                  <a:solidFill>
                    <a:schemeClr val="tx1"/>
                  </a:solidFill>
                </a:rPr>
                <a:t>: une bonne perception de la simplification des questions, de leur reformulation et de l’enchainement des écrans</a:t>
              </a:r>
            </a:p>
            <a:p>
              <a:pPr marL="171450" lvl="0" indent="-171450" algn="just">
                <a:lnSpc>
                  <a:spcPct val="107000"/>
                </a:lnSpc>
                <a:buFont typeface="Arial" panose="020B0604020202020204" pitchFamily="34" charset="0"/>
                <a:buChar char="•"/>
                <a:defRPr/>
              </a:pPr>
              <a:endParaRPr lang="fr-FR" sz="500" dirty="0">
                <a:solidFill>
                  <a:schemeClr val="tx1"/>
                </a:solidFill>
              </a:endParaRPr>
            </a:p>
            <a:p>
              <a:pPr marL="171450" lvl="0" indent="-171450" algn="just">
                <a:lnSpc>
                  <a:spcPct val="107000"/>
                </a:lnSpc>
                <a:buClr>
                  <a:schemeClr val="bg2"/>
                </a:buClr>
                <a:buFont typeface="Wingdings" panose="05000000000000000000" pitchFamily="2" charset="2"/>
                <a:buChar char="Ø"/>
                <a:defRPr/>
              </a:pPr>
              <a:r>
                <a:rPr lang="fr-FR" sz="1000" dirty="0">
                  <a:solidFill>
                    <a:schemeClr val="tx1"/>
                  </a:solidFill>
                </a:rPr>
                <a:t>Les Conseillers déplorent un </a:t>
              </a:r>
              <a:r>
                <a:rPr lang="fr-FR" sz="1000" dirty="0">
                  <a:solidFill>
                    <a:schemeClr val="bg2"/>
                  </a:solidFill>
                </a:rPr>
                <a:t>manque d’information sur l’éligibilité aux offres,</a:t>
              </a:r>
              <a:r>
                <a:rPr lang="fr-FR" sz="1000" dirty="0">
                  <a:solidFill>
                    <a:schemeClr val="tx1"/>
                  </a:solidFill>
                </a:rPr>
                <a:t> en particulier sur </a:t>
              </a:r>
              <a:r>
                <a:rPr lang="fr-FR" sz="1000" dirty="0" err="1">
                  <a:solidFill>
                    <a:schemeClr val="tx1"/>
                  </a:solidFill>
                </a:rPr>
                <a:t>FlashFactures</a:t>
              </a:r>
              <a:r>
                <a:rPr lang="fr-FR" sz="1000" dirty="0">
                  <a:solidFill>
                    <a:schemeClr val="tx1"/>
                  </a:solidFill>
                </a:rPr>
                <a:t> </a:t>
              </a:r>
              <a:r>
                <a:rPr lang="fr-FR" sz="1000" i="1" dirty="0">
                  <a:solidFill>
                    <a:schemeClr val="tx1"/>
                  </a:solidFill>
                </a:rPr>
                <a:t>(suppression de la page pédagogique)</a:t>
              </a:r>
            </a:p>
          </p:txBody>
        </p:sp>
        <p:sp>
          <p:nvSpPr>
            <p:cNvPr id="26" name="ZoneTexte 25">
              <a:extLst>
                <a:ext uri="{FF2B5EF4-FFF2-40B4-BE49-F238E27FC236}">
                  <a16:creationId xmlns:a16="http://schemas.microsoft.com/office/drawing/2014/main" id="{C32D2B87-E85E-4B2B-89C8-AA5E1D601730}"/>
                </a:ext>
              </a:extLst>
            </p:cNvPr>
            <p:cNvSpPr txBox="1"/>
            <p:nvPr/>
          </p:nvSpPr>
          <p:spPr>
            <a:xfrm>
              <a:off x="287092" y="2028120"/>
              <a:ext cx="1140056" cy="415498"/>
            </a:xfrm>
            <a:prstGeom prst="rect">
              <a:avLst/>
            </a:prstGeom>
            <a:noFill/>
          </p:spPr>
          <p:txBody>
            <a:bodyPr wrap="none" rtlCol="0">
              <a:spAutoFit/>
            </a:bodyPr>
            <a:lstStyle/>
            <a:p>
              <a:pPr algn="ctr"/>
              <a:r>
                <a:rPr lang="fr-FR" sz="1050" b="1" cap="small" dirty="0">
                  <a:solidFill>
                    <a:schemeClr val="bg2"/>
                  </a:solidFill>
                </a:rPr>
                <a:t>Principaux</a:t>
              </a:r>
              <a:br>
                <a:rPr lang="fr-FR" sz="1050" b="1" cap="small" dirty="0">
                  <a:solidFill>
                    <a:schemeClr val="bg2"/>
                  </a:solidFill>
                </a:rPr>
              </a:br>
              <a:r>
                <a:rPr lang="fr-FR" sz="1050" b="1" cap="small" dirty="0">
                  <a:solidFill>
                    <a:schemeClr val="bg2"/>
                  </a:solidFill>
                </a:rPr>
                <a:t>Enseignements</a:t>
              </a:r>
            </a:p>
          </p:txBody>
        </p:sp>
        <p:cxnSp>
          <p:nvCxnSpPr>
            <p:cNvPr id="28" name="Connecteur droit 27">
              <a:extLst>
                <a:ext uri="{FF2B5EF4-FFF2-40B4-BE49-F238E27FC236}">
                  <a16:creationId xmlns:a16="http://schemas.microsoft.com/office/drawing/2014/main" id="{2C062EEF-C171-4568-8513-8490EB1B6892}"/>
                </a:ext>
              </a:extLst>
            </p:cNvPr>
            <p:cNvCxnSpPr/>
            <p:nvPr/>
          </p:nvCxnSpPr>
          <p:spPr>
            <a:xfrm>
              <a:off x="390632" y="2355219"/>
              <a:ext cx="0" cy="208800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6E5FFF57-7472-4A3B-BF41-31DECEA91EC1}"/>
                </a:ext>
              </a:extLst>
            </p:cNvPr>
            <p:cNvCxnSpPr>
              <a:cxnSpLocks/>
            </p:cNvCxnSpPr>
            <p:nvPr/>
          </p:nvCxnSpPr>
          <p:spPr>
            <a:xfrm flipH="1">
              <a:off x="390632" y="4443219"/>
              <a:ext cx="3672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4" name="Groupe 3">
            <a:extLst>
              <a:ext uri="{FF2B5EF4-FFF2-40B4-BE49-F238E27FC236}">
                <a16:creationId xmlns:a16="http://schemas.microsoft.com/office/drawing/2014/main" id="{7F4FA4DE-ECCB-4C98-A184-1DD8C2D18DE7}"/>
              </a:ext>
            </a:extLst>
          </p:cNvPr>
          <p:cNvGrpSpPr/>
          <p:nvPr/>
        </p:nvGrpSpPr>
        <p:grpSpPr>
          <a:xfrm>
            <a:off x="4884910" y="1673273"/>
            <a:ext cx="4017050" cy="2417371"/>
            <a:chOff x="4768902" y="2028120"/>
            <a:chExt cx="4017050" cy="2417371"/>
          </a:xfrm>
        </p:grpSpPr>
        <p:sp>
          <p:nvSpPr>
            <p:cNvPr id="7" name="Espace réservé du texte 3">
              <a:extLst>
                <a:ext uri="{FF2B5EF4-FFF2-40B4-BE49-F238E27FC236}">
                  <a16:creationId xmlns:a16="http://schemas.microsoft.com/office/drawing/2014/main" id="{25749F00-17EA-4534-BA88-1AA5C5DD321D}"/>
                </a:ext>
              </a:extLst>
            </p:cNvPr>
            <p:cNvSpPr txBox="1">
              <a:spLocks/>
            </p:cNvSpPr>
            <p:nvPr/>
          </p:nvSpPr>
          <p:spPr>
            <a:xfrm>
              <a:off x="4768902" y="2416664"/>
              <a:ext cx="3904254" cy="1920831"/>
            </a:xfrm>
            <a:prstGeom prst="rect">
              <a:avLst/>
            </a:prstGeom>
          </p:spPr>
          <p:txBody>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330200" indent="-228600" algn="just">
                <a:buClr>
                  <a:schemeClr val="accent4"/>
                </a:buClr>
                <a:buSzPct val="126000"/>
                <a:buFont typeface="Wingdings" panose="05000000000000000000" pitchFamily="2" charset="2"/>
                <a:buChar char="Ø"/>
              </a:pPr>
              <a:r>
                <a:rPr lang="fr-FR" sz="1000" dirty="0">
                  <a:solidFill>
                    <a:schemeClr val="accent4"/>
                  </a:solidFill>
                  <a:latin typeface="Arial"/>
                </a:rPr>
                <a:t>Introduire la démarche </a:t>
              </a:r>
              <a:r>
                <a:rPr lang="fr-FR" sz="1000" dirty="0">
                  <a:solidFill>
                    <a:schemeClr val="tx1"/>
                  </a:solidFill>
                  <a:latin typeface="Arial"/>
                </a:rPr>
                <a:t>avant la qualification des besoins : page d’introduction avant les questions</a:t>
              </a:r>
            </a:p>
            <a:p>
              <a:pPr marL="330200" indent="-228600" algn="just">
                <a:buClr>
                  <a:schemeClr val="accent4"/>
                </a:buClr>
                <a:buSzPct val="126000"/>
                <a:buFont typeface="Wingdings" panose="05000000000000000000" pitchFamily="2" charset="2"/>
                <a:buChar char="Ø"/>
              </a:pPr>
              <a:endParaRPr lang="fr-FR" sz="500" dirty="0">
                <a:solidFill>
                  <a:schemeClr val="tx1"/>
                </a:solidFill>
                <a:latin typeface="Arial"/>
              </a:endParaRPr>
            </a:p>
            <a:p>
              <a:pPr marL="330200" indent="-228600" algn="just">
                <a:buClr>
                  <a:schemeClr val="accent4"/>
                </a:buClr>
                <a:buSzPct val="126000"/>
                <a:buFont typeface="Wingdings" panose="05000000000000000000" pitchFamily="2" charset="2"/>
                <a:buChar char="Ø"/>
              </a:pPr>
              <a:r>
                <a:rPr lang="fr-FR" sz="1000" dirty="0">
                  <a:solidFill>
                    <a:schemeClr val="accent4"/>
                  </a:solidFill>
                  <a:latin typeface="Arial"/>
                </a:rPr>
                <a:t>Ajouter une page « </a:t>
              </a:r>
              <a:r>
                <a:rPr lang="fr-FR" sz="1000" dirty="0" err="1">
                  <a:solidFill>
                    <a:schemeClr val="accent4"/>
                  </a:solidFill>
                  <a:latin typeface="Arial"/>
                </a:rPr>
                <a:t>FlashFactures</a:t>
              </a:r>
              <a:r>
                <a:rPr lang="fr-FR" sz="1000" dirty="0">
                  <a:solidFill>
                    <a:schemeClr val="accent4"/>
                  </a:solidFill>
                  <a:latin typeface="Arial"/>
                </a:rPr>
                <a:t> » avant l’envoi du mail </a:t>
              </a:r>
              <a:r>
                <a:rPr lang="fr-FR" sz="1000" dirty="0">
                  <a:solidFill>
                    <a:schemeClr val="tx1"/>
                  </a:solidFill>
                  <a:latin typeface="Arial"/>
                </a:rPr>
                <a:t>intégrant la vidéo existante ? Un bouton pour réactiver l’envoi du mail + vidéo explicative pour montrer la facilité de connexion/intégration des factures</a:t>
              </a:r>
            </a:p>
            <a:p>
              <a:pPr marL="330200" indent="-228600" algn="just">
                <a:buClr>
                  <a:schemeClr val="accent4"/>
                </a:buClr>
                <a:buSzPct val="126000"/>
                <a:buFont typeface="Wingdings" panose="05000000000000000000" pitchFamily="2" charset="2"/>
                <a:buChar char="Ø"/>
              </a:pPr>
              <a:endParaRPr lang="fr-FR" sz="500" dirty="0">
                <a:solidFill>
                  <a:schemeClr val="tx1"/>
                </a:solidFill>
                <a:latin typeface="Arial"/>
              </a:endParaRPr>
            </a:p>
            <a:p>
              <a:pPr marL="330200" indent="-228600" algn="just">
                <a:buClr>
                  <a:schemeClr val="accent4"/>
                </a:buClr>
                <a:buSzPct val="126000"/>
                <a:buFont typeface="Wingdings" panose="05000000000000000000" pitchFamily="2" charset="2"/>
                <a:buChar char="Ø"/>
              </a:pPr>
              <a:r>
                <a:rPr lang="fr-FR" sz="1000" dirty="0">
                  <a:solidFill>
                    <a:schemeClr val="tx1"/>
                  </a:solidFill>
                  <a:latin typeface="Arial"/>
                </a:rPr>
                <a:t>Accompagner les questions de quelques encadrés ?</a:t>
              </a:r>
            </a:p>
            <a:p>
              <a:pPr marL="330200" indent="-228600" algn="just">
                <a:buClr>
                  <a:schemeClr val="accent4"/>
                </a:buClr>
                <a:buSzPct val="126000"/>
                <a:buFont typeface="Wingdings" panose="05000000000000000000" pitchFamily="2" charset="2"/>
                <a:buChar char="Ø"/>
              </a:pPr>
              <a:endParaRPr lang="fr-FR" sz="500" dirty="0">
                <a:solidFill>
                  <a:schemeClr val="tx1"/>
                </a:solidFill>
                <a:latin typeface="Arial"/>
              </a:endParaRPr>
            </a:p>
            <a:p>
              <a:pPr marL="330200" indent="-228600" algn="just">
                <a:buClr>
                  <a:schemeClr val="accent4"/>
                </a:buClr>
                <a:buSzPct val="126000"/>
                <a:buFont typeface="Wingdings" panose="05000000000000000000" pitchFamily="2" charset="2"/>
                <a:buChar char="Ø"/>
              </a:pPr>
              <a:r>
                <a:rPr lang="fr-FR" sz="1000" dirty="0">
                  <a:solidFill>
                    <a:schemeClr val="tx1"/>
                  </a:solidFill>
                  <a:latin typeface="Arial"/>
                </a:rPr>
                <a:t>Donner des explications sur les motifs </a:t>
              </a:r>
            </a:p>
            <a:p>
              <a:pPr marL="330200" indent="-228600" algn="just">
                <a:buClr>
                  <a:schemeClr val="accent4"/>
                </a:buClr>
                <a:buSzPct val="126000"/>
                <a:buFont typeface="Wingdings" panose="05000000000000000000" pitchFamily="2" charset="2"/>
                <a:buChar char="Ø"/>
              </a:pPr>
              <a:endParaRPr lang="fr-FR" sz="500" dirty="0">
                <a:solidFill>
                  <a:schemeClr val="tx1"/>
                </a:solidFill>
                <a:latin typeface="Arial"/>
              </a:endParaRPr>
            </a:p>
          </p:txBody>
        </p:sp>
        <p:cxnSp>
          <p:nvCxnSpPr>
            <p:cNvPr id="17" name="Connecteur droit 16">
              <a:extLst>
                <a:ext uri="{FF2B5EF4-FFF2-40B4-BE49-F238E27FC236}">
                  <a16:creationId xmlns:a16="http://schemas.microsoft.com/office/drawing/2014/main" id="{25C71793-0B29-479A-B3CD-C96DA2E5F886}"/>
                </a:ext>
              </a:extLst>
            </p:cNvPr>
            <p:cNvCxnSpPr/>
            <p:nvPr/>
          </p:nvCxnSpPr>
          <p:spPr>
            <a:xfrm>
              <a:off x="8677118" y="2357491"/>
              <a:ext cx="0" cy="208800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5EA961E7-AE40-46A7-81AD-47C56F258E54}"/>
                </a:ext>
              </a:extLst>
            </p:cNvPr>
            <p:cNvCxnSpPr>
              <a:cxnSpLocks/>
            </p:cNvCxnSpPr>
            <p:nvPr/>
          </p:nvCxnSpPr>
          <p:spPr>
            <a:xfrm flipH="1">
              <a:off x="4937624" y="4445491"/>
              <a:ext cx="3744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422DC4E3-CEF9-4D6A-BB75-FBFD0CB278EE}"/>
                </a:ext>
              </a:extLst>
            </p:cNvPr>
            <p:cNvSpPr txBox="1"/>
            <p:nvPr/>
          </p:nvSpPr>
          <p:spPr>
            <a:xfrm>
              <a:off x="7631469" y="2028120"/>
              <a:ext cx="1154483" cy="415498"/>
            </a:xfrm>
            <a:prstGeom prst="rect">
              <a:avLst/>
            </a:prstGeom>
            <a:noFill/>
          </p:spPr>
          <p:txBody>
            <a:bodyPr wrap="none" rtlCol="0">
              <a:spAutoFit/>
            </a:bodyPr>
            <a:lstStyle/>
            <a:p>
              <a:pPr algn="ctr"/>
              <a:r>
                <a:rPr lang="fr-FR" sz="1050" b="1" cap="small" dirty="0">
                  <a:solidFill>
                    <a:schemeClr val="accent4"/>
                  </a:solidFill>
                </a:rPr>
                <a:t>Pistes</a:t>
              </a:r>
              <a:br>
                <a:rPr lang="fr-FR" sz="1050" b="1" cap="small" dirty="0">
                  <a:solidFill>
                    <a:schemeClr val="accent4"/>
                  </a:solidFill>
                </a:rPr>
              </a:br>
              <a:r>
                <a:rPr lang="fr-FR" sz="1050" b="1" cap="small" dirty="0">
                  <a:solidFill>
                    <a:schemeClr val="accent4"/>
                  </a:solidFill>
                </a:rPr>
                <a:t>d’Amélioration</a:t>
              </a:r>
            </a:p>
          </p:txBody>
        </p:sp>
      </p:grpSp>
      <p:grpSp>
        <p:nvGrpSpPr>
          <p:cNvPr id="21" name="Groupe 20">
            <a:extLst>
              <a:ext uri="{FF2B5EF4-FFF2-40B4-BE49-F238E27FC236}">
                <a16:creationId xmlns:a16="http://schemas.microsoft.com/office/drawing/2014/main" id="{AB1013DD-B85F-4CAF-9346-9D29EF5F3719}"/>
              </a:ext>
            </a:extLst>
          </p:cNvPr>
          <p:cNvGrpSpPr/>
          <p:nvPr/>
        </p:nvGrpSpPr>
        <p:grpSpPr>
          <a:xfrm>
            <a:off x="408493" y="4190780"/>
            <a:ext cx="8385604" cy="635860"/>
            <a:chOff x="408493" y="4190780"/>
            <a:chExt cx="8385604" cy="635860"/>
          </a:xfrm>
        </p:grpSpPr>
        <p:sp>
          <p:nvSpPr>
            <p:cNvPr id="10" name="ZoneTexte 9">
              <a:extLst>
                <a:ext uri="{FF2B5EF4-FFF2-40B4-BE49-F238E27FC236}">
                  <a16:creationId xmlns:a16="http://schemas.microsoft.com/office/drawing/2014/main" id="{69853E30-5A6F-4AB4-9CC7-92F030B14582}"/>
                </a:ext>
              </a:extLst>
            </p:cNvPr>
            <p:cNvSpPr txBox="1"/>
            <p:nvPr/>
          </p:nvSpPr>
          <p:spPr>
            <a:xfrm>
              <a:off x="408493" y="4190780"/>
              <a:ext cx="1569660" cy="253916"/>
            </a:xfrm>
            <a:prstGeom prst="rect">
              <a:avLst/>
            </a:prstGeom>
            <a:noFill/>
          </p:spPr>
          <p:txBody>
            <a:bodyPr wrap="none" rtlCol="0">
              <a:spAutoFit/>
            </a:bodyPr>
            <a:lstStyle/>
            <a:p>
              <a:r>
                <a:rPr lang="fr-FR" sz="1050" b="1" cap="small" dirty="0">
                  <a:solidFill>
                    <a:schemeClr val="accent2"/>
                  </a:solidFill>
                </a:rPr>
                <a:t>Info Complémentaire </a:t>
              </a:r>
            </a:p>
          </p:txBody>
        </p:sp>
        <p:sp>
          <p:nvSpPr>
            <p:cNvPr id="27" name="ZoneTexte 26">
              <a:extLst>
                <a:ext uri="{FF2B5EF4-FFF2-40B4-BE49-F238E27FC236}">
                  <a16:creationId xmlns:a16="http://schemas.microsoft.com/office/drawing/2014/main" id="{286664B5-99EC-4553-AA57-4B7A4F3485FC}"/>
                </a:ext>
              </a:extLst>
            </p:cNvPr>
            <p:cNvSpPr txBox="1"/>
            <p:nvPr/>
          </p:nvSpPr>
          <p:spPr>
            <a:xfrm>
              <a:off x="507462" y="4426409"/>
              <a:ext cx="8281699" cy="400110"/>
            </a:xfrm>
            <a:prstGeom prst="rect">
              <a:avLst/>
            </a:prstGeom>
            <a:noFill/>
          </p:spPr>
          <p:txBody>
            <a:bodyPr wrap="square">
              <a:spAutoFit/>
            </a:bodyPr>
            <a:lstStyle/>
            <a:p>
              <a:pPr marL="171450" indent="-171450" algn="just">
                <a:buClr>
                  <a:schemeClr val="accent2"/>
                </a:buClr>
                <a:buFont typeface="Wingdings" panose="05000000000000000000" pitchFamily="2" charset="2"/>
                <a:buChar char="Ø"/>
              </a:pPr>
              <a:r>
                <a:rPr lang="fr-FR" sz="1000" dirty="0">
                  <a:solidFill>
                    <a:schemeClr val="tx1"/>
                  </a:solidFill>
                </a:rPr>
                <a:t>Les supports existants ne sont pas utilisés (Powerpoint, Vidéo, fiches </a:t>
              </a:r>
              <a:r>
                <a:rPr lang="fr-FR" sz="1000" dirty="0" err="1">
                  <a:solidFill>
                    <a:schemeClr val="tx1"/>
                  </a:solidFill>
                </a:rPr>
                <a:t>pdf</a:t>
              </a:r>
              <a:r>
                <a:rPr lang="fr-FR" sz="1000" dirty="0">
                  <a:solidFill>
                    <a:schemeClr val="tx1"/>
                  </a:solidFill>
                </a:rPr>
                <a:t>,…). Ils n’ont pas le temps d’aller chercher un support. Les Conseillers s’appuient sur le souvenir qu’ils ont des animations réalisées par nos experts</a:t>
              </a:r>
            </a:p>
          </p:txBody>
        </p:sp>
        <p:cxnSp>
          <p:nvCxnSpPr>
            <p:cNvPr id="30" name="Connecteur droit 29">
              <a:extLst>
                <a:ext uri="{FF2B5EF4-FFF2-40B4-BE49-F238E27FC236}">
                  <a16:creationId xmlns:a16="http://schemas.microsoft.com/office/drawing/2014/main" id="{56E8E451-CEE8-42CB-9472-CC6F4B1D8FEE}"/>
                </a:ext>
              </a:extLst>
            </p:cNvPr>
            <p:cNvCxnSpPr>
              <a:cxnSpLocks/>
            </p:cNvCxnSpPr>
            <p:nvPr/>
          </p:nvCxnSpPr>
          <p:spPr>
            <a:xfrm flipH="1">
              <a:off x="514097" y="4826519"/>
              <a:ext cx="82800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2F2FF5C6-5A76-409D-9681-4B2E3F2E9219}"/>
                </a:ext>
              </a:extLst>
            </p:cNvPr>
            <p:cNvCxnSpPr/>
            <p:nvPr/>
          </p:nvCxnSpPr>
          <p:spPr>
            <a:xfrm>
              <a:off x="513464" y="4322640"/>
              <a:ext cx="0" cy="504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7086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E7708A-4612-4D14-935A-1B13CE17341E}"/>
              </a:ext>
            </a:extLst>
          </p:cNvPr>
          <p:cNvSpPr>
            <a:spLocks noGrp="1"/>
          </p:cNvSpPr>
          <p:nvPr>
            <p:ph type="title"/>
          </p:nvPr>
        </p:nvSpPr>
        <p:spPr/>
        <p:txBody>
          <a:bodyPr/>
          <a:lstStyle/>
          <a:p>
            <a:r>
              <a:rPr lang="fr-FR" sz="2000" dirty="0"/>
              <a:t>Le nouveau parcours</a:t>
            </a:r>
          </a:p>
        </p:txBody>
      </p:sp>
      <p:sp>
        <p:nvSpPr>
          <p:cNvPr id="3" name="Espace réservé du texte 2">
            <a:extLst>
              <a:ext uri="{FF2B5EF4-FFF2-40B4-BE49-F238E27FC236}">
                <a16:creationId xmlns:a16="http://schemas.microsoft.com/office/drawing/2014/main" id="{5FDBA511-26B4-4C27-8B27-80495A0721CD}"/>
              </a:ext>
            </a:extLst>
          </p:cNvPr>
          <p:cNvSpPr>
            <a:spLocks noGrp="1"/>
          </p:cNvSpPr>
          <p:nvPr>
            <p:ph type="body" sz="quarter" idx="12"/>
          </p:nvPr>
        </p:nvSpPr>
        <p:spPr/>
        <p:txBody>
          <a:bodyPr/>
          <a:lstStyle/>
          <a:p>
            <a:endParaRPr lang="fr-FR" dirty="0"/>
          </a:p>
        </p:txBody>
      </p:sp>
      <p:grpSp>
        <p:nvGrpSpPr>
          <p:cNvPr id="18" name="Groupe 17">
            <a:extLst>
              <a:ext uri="{FF2B5EF4-FFF2-40B4-BE49-F238E27FC236}">
                <a16:creationId xmlns:a16="http://schemas.microsoft.com/office/drawing/2014/main" id="{94542D30-C651-4217-804D-66802AD8692F}"/>
              </a:ext>
            </a:extLst>
          </p:cNvPr>
          <p:cNvGrpSpPr/>
          <p:nvPr/>
        </p:nvGrpSpPr>
        <p:grpSpPr>
          <a:xfrm>
            <a:off x="885547" y="919665"/>
            <a:ext cx="7185254" cy="3659408"/>
            <a:chOff x="185803" y="1094230"/>
            <a:chExt cx="8549122" cy="4354018"/>
          </a:xfrm>
        </p:grpSpPr>
        <p:cxnSp>
          <p:nvCxnSpPr>
            <p:cNvPr id="19" name="Connecteur droit 18">
              <a:extLst>
                <a:ext uri="{FF2B5EF4-FFF2-40B4-BE49-F238E27FC236}">
                  <a16:creationId xmlns:a16="http://schemas.microsoft.com/office/drawing/2014/main" id="{6614DD5B-F306-4093-B93F-B7BB9156C976}"/>
                </a:ext>
              </a:extLst>
            </p:cNvPr>
            <p:cNvCxnSpPr>
              <a:cxnSpLocks/>
            </p:cNvCxnSpPr>
            <p:nvPr/>
          </p:nvCxnSpPr>
          <p:spPr>
            <a:xfrm flipV="1">
              <a:off x="7067538" y="1461558"/>
              <a:ext cx="657212" cy="1477356"/>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95BAB164-D5EC-497D-B072-F2E17524CF37}"/>
                </a:ext>
              </a:extLst>
            </p:cNvPr>
            <p:cNvCxnSpPr>
              <a:cxnSpLocks/>
            </p:cNvCxnSpPr>
            <p:nvPr/>
          </p:nvCxnSpPr>
          <p:spPr>
            <a:xfrm>
              <a:off x="7067538" y="2930790"/>
              <a:ext cx="671552" cy="1320444"/>
            </a:xfrm>
            <a:prstGeom prst="line">
              <a:avLst/>
            </a:prstGeom>
          </p:spPr>
          <p:style>
            <a:lnRef idx="1">
              <a:schemeClr val="accent1"/>
            </a:lnRef>
            <a:fillRef idx="0">
              <a:schemeClr val="accent1"/>
            </a:fillRef>
            <a:effectRef idx="0">
              <a:schemeClr val="accent1"/>
            </a:effectRef>
            <a:fontRef idx="minor">
              <a:schemeClr val="tx1"/>
            </a:fontRef>
          </p:style>
        </p:cxnSp>
        <p:sp>
          <p:nvSpPr>
            <p:cNvPr id="21" name="Ellipse 20">
              <a:extLst>
                <a:ext uri="{FF2B5EF4-FFF2-40B4-BE49-F238E27FC236}">
                  <a16:creationId xmlns:a16="http://schemas.microsoft.com/office/drawing/2014/main" id="{02833197-E371-420F-BA6E-FAA9D0040ED1}"/>
                </a:ext>
              </a:extLst>
            </p:cNvPr>
            <p:cNvSpPr/>
            <p:nvPr/>
          </p:nvSpPr>
          <p:spPr>
            <a:xfrm>
              <a:off x="7512833" y="3890026"/>
              <a:ext cx="720000" cy="720000"/>
            </a:xfrm>
            <a:prstGeom prst="ellipse">
              <a:avLst/>
            </a:prstGeom>
            <a:solidFill>
              <a:schemeClr val="accent4"/>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cxnSp>
          <p:nvCxnSpPr>
            <p:cNvPr id="22" name="Connecteur droit 21">
              <a:extLst>
                <a:ext uri="{FF2B5EF4-FFF2-40B4-BE49-F238E27FC236}">
                  <a16:creationId xmlns:a16="http://schemas.microsoft.com/office/drawing/2014/main" id="{501F6BE5-7708-4402-A0F2-29A5FC591C13}"/>
                </a:ext>
              </a:extLst>
            </p:cNvPr>
            <p:cNvCxnSpPr>
              <a:cxnSpLocks/>
            </p:cNvCxnSpPr>
            <p:nvPr/>
          </p:nvCxnSpPr>
          <p:spPr>
            <a:xfrm flipV="1">
              <a:off x="1232602" y="2924701"/>
              <a:ext cx="5220000" cy="783"/>
            </a:xfrm>
            <a:prstGeom prst="line">
              <a:avLst/>
            </a:prstGeom>
          </p:spPr>
          <p:style>
            <a:lnRef idx="1">
              <a:schemeClr val="accent1"/>
            </a:lnRef>
            <a:fillRef idx="0">
              <a:schemeClr val="accent1"/>
            </a:fillRef>
            <a:effectRef idx="0">
              <a:schemeClr val="accent1"/>
            </a:effectRef>
            <a:fontRef idx="minor">
              <a:schemeClr val="tx1"/>
            </a:fontRef>
          </p:style>
        </p:cxnSp>
        <p:sp>
          <p:nvSpPr>
            <p:cNvPr id="24" name="ZoneTexte 23">
              <a:extLst>
                <a:ext uri="{FF2B5EF4-FFF2-40B4-BE49-F238E27FC236}">
                  <a16:creationId xmlns:a16="http://schemas.microsoft.com/office/drawing/2014/main" id="{F08C8580-B415-4600-81F2-F2660165C633}"/>
                </a:ext>
              </a:extLst>
            </p:cNvPr>
            <p:cNvSpPr txBox="1"/>
            <p:nvPr/>
          </p:nvSpPr>
          <p:spPr>
            <a:xfrm>
              <a:off x="7279571" y="4646429"/>
              <a:ext cx="1188430" cy="80181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56" b="0" i="0" u="none" strike="noStrike" kern="0" cap="none" spc="0" normalizeH="0" baseline="0" noProof="0" dirty="0">
                  <a:ln>
                    <a:noFill/>
                  </a:ln>
                  <a:solidFill>
                    <a:srgbClr val="000000"/>
                  </a:solidFill>
                  <a:effectLst/>
                  <a:uLnTx/>
                  <a:uFillTx/>
                  <a:latin typeface="Arial"/>
                  <a:cs typeface="Arial"/>
                  <a:sym typeface="Arial"/>
                </a:rPr>
                <a:t>Un lead est créé dans Galileo et un mail est envoyé au DR concerné pour traitement</a:t>
              </a:r>
            </a:p>
          </p:txBody>
        </p:sp>
        <p:grpSp>
          <p:nvGrpSpPr>
            <p:cNvPr id="27" name="Groupe 26">
              <a:extLst>
                <a:ext uri="{FF2B5EF4-FFF2-40B4-BE49-F238E27FC236}">
                  <a16:creationId xmlns:a16="http://schemas.microsoft.com/office/drawing/2014/main" id="{10679C91-E0AF-429D-AFE5-3FFBD98BD5C0}"/>
                </a:ext>
              </a:extLst>
            </p:cNvPr>
            <p:cNvGrpSpPr/>
            <p:nvPr/>
          </p:nvGrpSpPr>
          <p:grpSpPr>
            <a:xfrm>
              <a:off x="7441688" y="1094230"/>
              <a:ext cx="1293237" cy="1702733"/>
              <a:chOff x="7088764" y="1094230"/>
              <a:chExt cx="1293237" cy="1702733"/>
            </a:xfrm>
          </p:grpSpPr>
          <p:sp>
            <p:nvSpPr>
              <p:cNvPr id="86" name="ZoneTexte 85">
                <a:extLst>
                  <a:ext uri="{FF2B5EF4-FFF2-40B4-BE49-F238E27FC236}">
                    <a16:creationId xmlns:a16="http://schemas.microsoft.com/office/drawing/2014/main" id="{FA4FDA07-0426-471F-BFC2-83F5B919CBA8}"/>
                  </a:ext>
                </a:extLst>
              </p:cNvPr>
              <p:cNvSpPr txBox="1"/>
              <p:nvPr/>
            </p:nvSpPr>
            <p:spPr>
              <a:xfrm>
                <a:off x="7088764" y="1856752"/>
                <a:ext cx="1293237" cy="94021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56" b="0" i="0" u="none" strike="noStrike" kern="0" cap="none" spc="0" normalizeH="0" baseline="0" noProof="0" dirty="0">
                    <a:ln>
                      <a:noFill/>
                    </a:ln>
                    <a:solidFill>
                      <a:srgbClr val="000000"/>
                    </a:solidFill>
                    <a:effectLst/>
                    <a:uLnTx/>
                    <a:uFillTx/>
                    <a:latin typeface="Arial"/>
                    <a:cs typeface="Arial"/>
                    <a:sym typeface="Arial"/>
                  </a:rPr>
                  <a:t>Un lead est créé dans Galileo et un mail de souscription est envoyé au client pour souscription en autonomie</a:t>
                </a:r>
              </a:p>
            </p:txBody>
          </p:sp>
          <p:sp>
            <p:nvSpPr>
              <p:cNvPr id="87" name="Ellipse 86">
                <a:extLst>
                  <a:ext uri="{FF2B5EF4-FFF2-40B4-BE49-F238E27FC236}">
                    <a16:creationId xmlns:a16="http://schemas.microsoft.com/office/drawing/2014/main" id="{826F104E-BD5B-4FA6-8242-277551B9CB67}"/>
                  </a:ext>
                </a:extLst>
              </p:cNvPr>
              <p:cNvSpPr/>
              <p:nvPr/>
            </p:nvSpPr>
            <p:spPr>
              <a:xfrm>
                <a:off x="7377683" y="1094230"/>
                <a:ext cx="720000" cy="720000"/>
              </a:xfrm>
              <a:prstGeom prst="ellipse">
                <a:avLst/>
              </a:prstGeom>
              <a:solidFill>
                <a:schemeClr val="accent5"/>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grpSp>
          <p:nvGrpSpPr>
            <p:cNvPr id="34" name="Groupe 33">
              <a:extLst>
                <a:ext uri="{FF2B5EF4-FFF2-40B4-BE49-F238E27FC236}">
                  <a16:creationId xmlns:a16="http://schemas.microsoft.com/office/drawing/2014/main" id="{E82043A2-6A17-4813-BDBF-5EC3F5E4ABB0}"/>
                </a:ext>
              </a:extLst>
            </p:cNvPr>
            <p:cNvGrpSpPr/>
            <p:nvPr/>
          </p:nvGrpSpPr>
          <p:grpSpPr>
            <a:xfrm>
              <a:off x="185803" y="2573505"/>
              <a:ext cx="1375390" cy="1702733"/>
              <a:chOff x="185803" y="2573505"/>
              <a:chExt cx="1375390" cy="1702733"/>
            </a:xfrm>
          </p:grpSpPr>
          <p:sp>
            <p:nvSpPr>
              <p:cNvPr id="78" name="ZoneTexte 77">
                <a:extLst>
                  <a:ext uri="{FF2B5EF4-FFF2-40B4-BE49-F238E27FC236}">
                    <a16:creationId xmlns:a16="http://schemas.microsoft.com/office/drawing/2014/main" id="{26074117-261A-43F4-B061-3FA9FF4B55DC}"/>
                  </a:ext>
                </a:extLst>
              </p:cNvPr>
              <p:cNvSpPr txBox="1"/>
              <p:nvPr/>
            </p:nvSpPr>
            <p:spPr>
              <a:xfrm>
                <a:off x="185803" y="3336027"/>
                <a:ext cx="1375390" cy="94021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56" b="0" i="0" u="none" strike="noStrike" kern="0" cap="none" spc="0" normalizeH="0" baseline="0" noProof="0" dirty="0">
                    <a:ln>
                      <a:noFill/>
                    </a:ln>
                    <a:solidFill>
                      <a:srgbClr val="000000"/>
                    </a:solidFill>
                    <a:effectLst/>
                    <a:uLnTx/>
                    <a:uFillTx/>
                    <a:latin typeface="Arial"/>
                    <a:cs typeface="Arial"/>
                    <a:sym typeface="Arial"/>
                  </a:rPr>
                  <a:t>Le Conseiller/CAE</a:t>
                </a:r>
                <a:br>
                  <a:rPr kumimoji="0" lang="fr-FR" sz="756" b="0" i="0" u="none" strike="noStrike" kern="0" cap="none" spc="0" normalizeH="0" baseline="0" noProof="0" dirty="0">
                    <a:ln>
                      <a:noFill/>
                    </a:ln>
                    <a:solidFill>
                      <a:srgbClr val="000000"/>
                    </a:solidFill>
                    <a:effectLst/>
                    <a:uLnTx/>
                    <a:uFillTx/>
                    <a:latin typeface="Arial"/>
                    <a:cs typeface="Arial"/>
                    <a:sym typeface="Arial"/>
                  </a:rPr>
                </a:br>
                <a:r>
                  <a:rPr kumimoji="0" lang="fr-FR" sz="756" b="0" i="0" u="none" strike="noStrike" kern="0" cap="none" spc="0" normalizeH="0" baseline="0" noProof="0" dirty="0">
                    <a:ln>
                      <a:noFill/>
                    </a:ln>
                    <a:solidFill>
                      <a:srgbClr val="000000"/>
                    </a:solidFill>
                    <a:effectLst/>
                    <a:uLnTx/>
                    <a:uFillTx/>
                    <a:latin typeface="Arial"/>
                    <a:cs typeface="Arial"/>
                    <a:sym typeface="Arial"/>
                  </a:rPr>
                  <a:t>se connecte à MONEXPERT depuis</a:t>
                </a:r>
                <a:br>
                  <a:rPr kumimoji="0" lang="fr-FR" sz="756" b="0" i="0" u="none" strike="noStrike" kern="0" cap="none" spc="0" normalizeH="0" baseline="0" noProof="0" dirty="0">
                    <a:ln>
                      <a:noFill/>
                    </a:ln>
                    <a:solidFill>
                      <a:srgbClr val="000000"/>
                    </a:solidFill>
                    <a:effectLst/>
                    <a:uLnTx/>
                    <a:uFillTx/>
                    <a:latin typeface="Arial"/>
                    <a:cs typeface="Arial"/>
                    <a:sym typeface="Arial"/>
                  </a:rPr>
                </a:br>
                <a:r>
                  <a:rPr kumimoji="0" lang="fr-FR" sz="756" b="0" i="0" u="none" strike="noStrike" kern="0" cap="none" spc="0" normalizeH="0" baseline="0" noProof="0" dirty="0">
                    <a:ln>
                      <a:noFill/>
                    </a:ln>
                    <a:solidFill>
                      <a:srgbClr val="000000"/>
                    </a:solidFill>
                    <a:effectLst/>
                    <a:uLnTx/>
                    <a:uFillTx/>
                    <a:latin typeface="Arial"/>
                    <a:cs typeface="Arial"/>
                    <a:sym typeface="Arial"/>
                  </a:rPr>
                  <a:t>son poste de travail</a:t>
                </a:r>
                <a:br>
                  <a:rPr kumimoji="0" lang="fr-FR" sz="756" b="0" i="0" u="none" strike="noStrike" kern="0" cap="none" spc="0" normalizeH="0" baseline="0" noProof="0" dirty="0">
                    <a:ln>
                      <a:noFill/>
                    </a:ln>
                    <a:solidFill>
                      <a:srgbClr val="000000"/>
                    </a:solidFill>
                    <a:effectLst/>
                    <a:uLnTx/>
                    <a:uFillTx/>
                    <a:latin typeface="Arial"/>
                    <a:cs typeface="Arial"/>
                    <a:sym typeface="Arial"/>
                  </a:rPr>
                </a:br>
                <a:r>
                  <a:rPr kumimoji="0" lang="fr-FR" sz="756" b="0" i="0" u="none" strike="noStrike" kern="0" cap="none" spc="0" normalizeH="0" baseline="0" noProof="0" dirty="0">
                    <a:ln>
                      <a:noFill/>
                    </a:ln>
                    <a:solidFill>
                      <a:srgbClr val="000000"/>
                    </a:solidFill>
                    <a:effectLst/>
                    <a:uLnTx/>
                    <a:uFillTx/>
                    <a:latin typeface="Arial"/>
                    <a:cs typeface="Arial"/>
                    <a:sym typeface="Arial"/>
                  </a:rPr>
                  <a:t>ou depuis l’URL (connexion SSO) </a:t>
                </a:r>
              </a:p>
            </p:txBody>
          </p:sp>
          <p:sp>
            <p:nvSpPr>
              <p:cNvPr id="79" name="Ellipse 78">
                <a:extLst>
                  <a:ext uri="{FF2B5EF4-FFF2-40B4-BE49-F238E27FC236}">
                    <a16:creationId xmlns:a16="http://schemas.microsoft.com/office/drawing/2014/main" id="{164A655A-3209-46F1-9951-0F505287ECE4}"/>
                  </a:ext>
                </a:extLst>
              </p:cNvPr>
              <p:cNvSpPr/>
              <p:nvPr/>
            </p:nvSpPr>
            <p:spPr>
              <a:xfrm>
                <a:off x="512602" y="2573505"/>
                <a:ext cx="720000" cy="720000"/>
              </a:xfrm>
              <a:prstGeom prst="ellipse">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80" name="Groupe 79">
                <a:extLst>
                  <a:ext uri="{FF2B5EF4-FFF2-40B4-BE49-F238E27FC236}">
                    <a16:creationId xmlns:a16="http://schemas.microsoft.com/office/drawing/2014/main" id="{9A4C19A0-440D-47A2-BBA5-2CE5829318CC}"/>
                  </a:ext>
                </a:extLst>
              </p:cNvPr>
              <p:cNvGrpSpPr/>
              <p:nvPr/>
            </p:nvGrpSpPr>
            <p:grpSpPr>
              <a:xfrm>
                <a:off x="661464" y="2754980"/>
                <a:ext cx="422275" cy="346075"/>
                <a:chOff x="4545013" y="3094038"/>
                <a:chExt cx="422275" cy="346075"/>
              </a:xfrm>
            </p:grpSpPr>
            <p:sp>
              <p:nvSpPr>
                <p:cNvPr id="81" name="Freeform 394">
                  <a:extLst>
                    <a:ext uri="{FF2B5EF4-FFF2-40B4-BE49-F238E27FC236}">
                      <a16:creationId xmlns:a16="http://schemas.microsoft.com/office/drawing/2014/main" id="{EB7A91A3-C030-4A73-8E0E-B9E9D5761740}"/>
                    </a:ext>
                  </a:extLst>
                </p:cNvPr>
                <p:cNvSpPr>
                  <a:spLocks/>
                </p:cNvSpPr>
                <p:nvPr/>
              </p:nvSpPr>
              <p:spPr bwMode="auto">
                <a:xfrm>
                  <a:off x="4545013" y="3222625"/>
                  <a:ext cx="219075" cy="169863"/>
                </a:xfrm>
                <a:custGeom>
                  <a:avLst/>
                  <a:gdLst>
                    <a:gd name="T0" fmla="*/ 138 w 138"/>
                    <a:gd name="T1" fmla="*/ 58 h 107"/>
                    <a:gd name="T2" fmla="*/ 138 w 138"/>
                    <a:gd name="T3" fmla="*/ 0 h 107"/>
                    <a:gd name="T4" fmla="*/ 0 w 138"/>
                    <a:gd name="T5" fmla="*/ 0 h 107"/>
                    <a:gd name="T6" fmla="*/ 0 w 138"/>
                    <a:gd name="T7" fmla="*/ 107 h 107"/>
                    <a:gd name="T8" fmla="*/ 91 w 138"/>
                    <a:gd name="T9" fmla="*/ 107 h 107"/>
                  </a:gdLst>
                  <a:ahLst/>
                  <a:cxnLst>
                    <a:cxn ang="0">
                      <a:pos x="T0" y="T1"/>
                    </a:cxn>
                    <a:cxn ang="0">
                      <a:pos x="T2" y="T3"/>
                    </a:cxn>
                    <a:cxn ang="0">
                      <a:pos x="T4" y="T5"/>
                    </a:cxn>
                    <a:cxn ang="0">
                      <a:pos x="T6" y="T7"/>
                    </a:cxn>
                    <a:cxn ang="0">
                      <a:pos x="T8" y="T9"/>
                    </a:cxn>
                  </a:cxnLst>
                  <a:rect l="0" t="0" r="r" b="b"/>
                  <a:pathLst>
                    <a:path w="138" h="107">
                      <a:moveTo>
                        <a:pt x="138" y="58"/>
                      </a:moveTo>
                      <a:lnTo>
                        <a:pt x="138" y="0"/>
                      </a:lnTo>
                      <a:lnTo>
                        <a:pt x="0" y="0"/>
                      </a:lnTo>
                      <a:lnTo>
                        <a:pt x="0" y="107"/>
                      </a:lnTo>
                      <a:lnTo>
                        <a:pt x="91" y="107"/>
                      </a:ln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a:cs typeface="Arial"/>
                    <a:sym typeface="Arial"/>
                  </a:endParaRPr>
                </a:p>
              </p:txBody>
            </p:sp>
            <p:sp>
              <p:nvSpPr>
                <p:cNvPr id="82" name="Freeform 395">
                  <a:extLst>
                    <a:ext uri="{FF2B5EF4-FFF2-40B4-BE49-F238E27FC236}">
                      <a16:creationId xmlns:a16="http://schemas.microsoft.com/office/drawing/2014/main" id="{101D3174-AC23-4F4D-AD99-DFD9FEFF921A}"/>
                    </a:ext>
                  </a:extLst>
                </p:cNvPr>
                <p:cNvSpPr>
                  <a:spLocks/>
                </p:cNvSpPr>
                <p:nvPr/>
              </p:nvSpPr>
              <p:spPr bwMode="auto">
                <a:xfrm>
                  <a:off x="4584701" y="3094038"/>
                  <a:ext cx="139700" cy="128588"/>
                </a:xfrm>
                <a:custGeom>
                  <a:avLst/>
                  <a:gdLst>
                    <a:gd name="T0" fmla="*/ 0 w 80"/>
                    <a:gd name="T1" fmla="*/ 70 h 70"/>
                    <a:gd name="T2" fmla="*/ 0 w 80"/>
                    <a:gd name="T3" fmla="*/ 40 h 70"/>
                    <a:gd name="T4" fmla="*/ 40 w 80"/>
                    <a:gd name="T5" fmla="*/ 0 h 70"/>
                    <a:gd name="T6" fmla="*/ 40 w 80"/>
                    <a:gd name="T7" fmla="*/ 0 h 70"/>
                    <a:gd name="T8" fmla="*/ 80 w 80"/>
                    <a:gd name="T9" fmla="*/ 40 h 70"/>
                    <a:gd name="T10" fmla="*/ 80 w 80"/>
                    <a:gd name="T11" fmla="*/ 40 h 70"/>
                    <a:gd name="T12" fmla="*/ 80 w 80"/>
                    <a:gd name="T13" fmla="*/ 52 h 70"/>
                  </a:gdLst>
                  <a:ahLst/>
                  <a:cxnLst>
                    <a:cxn ang="0">
                      <a:pos x="T0" y="T1"/>
                    </a:cxn>
                    <a:cxn ang="0">
                      <a:pos x="T2" y="T3"/>
                    </a:cxn>
                    <a:cxn ang="0">
                      <a:pos x="T4" y="T5"/>
                    </a:cxn>
                    <a:cxn ang="0">
                      <a:pos x="T6" y="T7"/>
                    </a:cxn>
                    <a:cxn ang="0">
                      <a:pos x="T8" y="T9"/>
                    </a:cxn>
                    <a:cxn ang="0">
                      <a:pos x="T10" y="T11"/>
                    </a:cxn>
                    <a:cxn ang="0">
                      <a:pos x="T12" y="T13"/>
                    </a:cxn>
                  </a:cxnLst>
                  <a:rect l="0" t="0" r="r" b="b"/>
                  <a:pathLst>
                    <a:path w="80" h="70">
                      <a:moveTo>
                        <a:pt x="0" y="70"/>
                      </a:moveTo>
                      <a:cubicBezTo>
                        <a:pt x="0" y="40"/>
                        <a:pt x="0" y="40"/>
                        <a:pt x="0" y="40"/>
                      </a:cubicBezTo>
                      <a:cubicBezTo>
                        <a:pt x="0" y="18"/>
                        <a:pt x="18" y="0"/>
                        <a:pt x="40" y="0"/>
                      </a:cubicBezTo>
                      <a:cubicBezTo>
                        <a:pt x="40" y="0"/>
                        <a:pt x="40" y="0"/>
                        <a:pt x="40" y="0"/>
                      </a:cubicBezTo>
                      <a:cubicBezTo>
                        <a:pt x="62" y="0"/>
                        <a:pt x="80" y="18"/>
                        <a:pt x="80" y="40"/>
                      </a:cubicBezTo>
                      <a:cubicBezTo>
                        <a:pt x="80" y="40"/>
                        <a:pt x="80" y="40"/>
                        <a:pt x="80" y="40"/>
                      </a:cubicBezTo>
                      <a:cubicBezTo>
                        <a:pt x="80" y="52"/>
                        <a:pt x="80" y="52"/>
                        <a:pt x="80" y="52"/>
                      </a:cubicBez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a:cs typeface="Arial"/>
                    <a:sym typeface="Arial"/>
                  </a:endParaRPr>
                </a:p>
              </p:txBody>
            </p:sp>
            <p:sp>
              <p:nvSpPr>
                <p:cNvPr id="83" name="Freeform 396">
                  <a:extLst>
                    <a:ext uri="{FF2B5EF4-FFF2-40B4-BE49-F238E27FC236}">
                      <a16:creationId xmlns:a16="http://schemas.microsoft.com/office/drawing/2014/main" id="{29E32CFB-9AC3-4107-B4A8-72103F4DE73C}"/>
                    </a:ext>
                  </a:extLst>
                </p:cNvPr>
                <p:cNvSpPr>
                  <a:spLocks/>
                </p:cNvSpPr>
                <p:nvPr/>
              </p:nvSpPr>
              <p:spPr bwMode="auto">
                <a:xfrm>
                  <a:off x="4630738" y="3263900"/>
                  <a:ext cx="49213" cy="85725"/>
                </a:xfrm>
                <a:custGeom>
                  <a:avLst/>
                  <a:gdLst>
                    <a:gd name="T0" fmla="*/ 28 w 28"/>
                    <a:gd name="T1" fmla="*/ 14 h 46"/>
                    <a:gd name="T2" fmla="*/ 14 w 28"/>
                    <a:gd name="T3" fmla="*/ 0 h 46"/>
                    <a:gd name="T4" fmla="*/ 0 w 28"/>
                    <a:gd name="T5" fmla="*/ 14 h 46"/>
                    <a:gd name="T6" fmla="*/ 0 w 28"/>
                    <a:gd name="T7" fmla="*/ 14 h 46"/>
                    <a:gd name="T8" fmla="*/ 8 w 28"/>
                    <a:gd name="T9" fmla="*/ 27 h 46"/>
                    <a:gd name="T10" fmla="*/ 8 w 28"/>
                    <a:gd name="T11" fmla="*/ 40 h 46"/>
                    <a:gd name="T12" fmla="*/ 14 w 28"/>
                    <a:gd name="T13" fmla="*/ 46 h 46"/>
                    <a:gd name="T14" fmla="*/ 20 w 28"/>
                    <a:gd name="T15" fmla="*/ 40 h 46"/>
                    <a:gd name="T16" fmla="*/ 20 w 28"/>
                    <a:gd name="T17" fmla="*/ 27 h 46"/>
                    <a:gd name="T18" fmla="*/ 28 w 28"/>
                    <a:gd name="T19" fmla="*/ 1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6">
                      <a:moveTo>
                        <a:pt x="28" y="14"/>
                      </a:moveTo>
                      <a:cubicBezTo>
                        <a:pt x="28" y="7"/>
                        <a:pt x="22" y="0"/>
                        <a:pt x="14" y="0"/>
                      </a:cubicBezTo>
                      <a:cubicBezTo>
                        <a:pt x="6" y="0"/>
                        <a:pt x="0" y="6"/>
                        <a:pt x="0" y="14"/>
                      </a:cubicBezTo>
                      <a:cubicBezTo>
                        <a:pt x="0" y="14"/>
                        <a:pt x="0" y="14"/>
                        <a:pt x="0" y="14"/>
                      </a:cubicBezTo>
                      <a:cubicBezTo>
                        <a:pt x="0" y="20"/>
                        <a:pt x="3" y="25"/>
                        <a:pt x="8" y="27"/>
                      </a:cubicBezTo>
                      <a:cubicBezTo>
                        <a:pt x="8" y="40"/>
                        <a:pt x="8" y="40"/>
                        <a:pt x="8" y="40"/>
                      </a:cubicBezTo>
                      <a:cubicBezTo>
                        <a:pt x="8" y="43"/>
                        <a:pt x="10" y="46"/>
                        <a:pt x="14" y="46"/>
                      </a:cubicBezTo>
                      <a:cubicBezTo>
                        <a:pt x="17" y="46"/>
                        <a:pt x="20" y="43"/>
                        <a:pt x="20" y="40"/>
                      </a:cubicBezTo>
                      <a:cubicBezTo>
                        <a:pt x="20" y="27"/>
                        <a:pt x="20" y="27"/>
                        <a:pt x="20" y="27"/>
                      </a:cubicBezTo>
                      <a:cubicBezTo>
                        <a:pt x="25" y="25"/>
                        <a:pt x="28" y="20"/>
                        <a:pt x="28" y="14"/>
                      </a:cubicBezTo>
                      <a:close/>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a:cs typeface="Arial"/>
                    <a:sym typeface="Arial"/>
                  </a:endParaRPr>
                </a:p>
              </p:txBody>
            </p:sp>
            <p:sp>
              <p:nvSpPr>
                <p:cNvPr id="84" name="Freeform 397">
                  <a:extLst>
                    <a:ext uri="{FF2B5EF4-FFF2-40B4-BE49-F238E27FC236}">
                      <a16:creationId xmlns:a16="http://schemas.microsoft.com/office/drawing/2014/main" id="{F7A0D8D1-27FA-4E7D-BCC5-714971F1E2AA}"/>
                    </a:ext>
                  </a:extLst>
                </p:cNvPr>
                <p:cNvSpPr>
                  <a:spLocks/>
                </p:cNvSpPr>
                <p:nvPr/>
              </p:nvSpPr>
              <p:spPr bwMode="auto">
                <a:xfrm>
                  <a:off x="4687888" y="3314700"/>
                  <a:ext cx="279400" cy="125413"/>
                </a:xfrm>
                <a:custGeom>
                  <a:avLst/>
                  <a:gdLst>
                    <a:gd name="T0" fmla="*/ 35 w 159"/>
                    <a:gd name="T1" fmla="*/ 0 h 69"/>
                    <a:gd name="T2" fmla="*/ 0 w 159"/>
                    <a:gd name="T3" fmla="*/ 35 h 69"/>
                    <a:gd name="T4" fmla="*/ 35 w 159"/>
                    <a:gd name="T5" fmla="*/ 69 h 69"/>
                    <a:gd name="T6" fmla="*/ 124 w 159"/>
                    <a:gd name="T7" fmla="*/ 69 h 69"/>
                    <a:gd name="T8" fmla="*/ 158 w 159"/>
                    <a:gd name="T9" fmla="*/ 34 h 69"/>
                    <a:gd name="T10" fmla="*/ 124 w 159"/>
                    <a:gd name="T11" fmla="*/ 0 h 69"/>
                    <a:gd name="T12" fmla="*/ 35 w 15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159" h="69">
                      <a:moveTo>
                        <a:pt x="35" y="0"/>
                      </a:moveTo>
                      <a:cubicBezTo>
                        <a:pt x="16" y="0"/>
                        <a:pt x="0" y="15"/>
                        <a:pt x="0" y="35"/>
                      </a:cubicBezTo>
                      <a:cubicBezTo>
                        <a:pt x="0" y="54"/>
                        <a:pt x="16" y="69"/>
                        <a:pt x="35" y="69"/>
                      </a:cubicBezTo>
                      <a:cubicBezTo>
                        <a:pt x="124" y="69"/>
                        <a:pt x="124" y="69"/>
                        <a:pt x="124" y="69"/>
                      </a:cubicBezTo>
                      <a:cubicBezTo>
                        <a:pt x="143" y="69"/>
                        <a:pt x="159" y="53"/>
                        <a:pt x="158" y="34"/>
                      </a:cubicBezTo>
                      <a:cubicBezTo>
                        <a:pt x="158" y="15"/>
                        <a:pt x="143" y="0"/>
                        <a:pt x="124" y="0"/>
                      </a:cubicBezTo>
                      <a:lnTo>
                        <a:pt x="35" y="0"/>
                      </a:lnTo>
                      <a:close/>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a:cs typeface="Arial"/>
                    <a:sym typeface="Arial"/>
                  </a:endParaRPr>
                </a:p>
              </p:txBody>
            </p:sp>
            <p:sp>
              <p:nvSpPr>
                <p:cNvPr id="85" name="Freeform 398">
                  <a:extLst>
                    <a:ext uri="{FF2B5EF4-FFF2-40B4-BE49-F238E27FC236}">
                      <a16:creationId xmlns:a16="http://schemas.microsoft.com/office/drawing/2014/main" id="{E4A48384-1B82-41CB-BFF5-AFFCFF793E1F}"/>
                    </a:ext>
                  </a:extLst>
                </p:cNvPr>
                <p:cNvSpPr>
                  <a:spLocks noEditPoints="1"/>
                </p:cNvSpPr>
                <p:nvPr/>
              </p:nvSpPr>
              <p:spPr bwMode="auto">
                <a:xfrm>
                  <a:off x="4733926" y="3354388"/>
                  <a:ext cx="188913" cy="42863"/>
                </a:xfrm>
                <a:custGeom>
                  <a:avLst/>
                  <a:gdLst>
                    <a:gd name="T0" fmla="*/ 13 w 119"/>
                    <a:gd name="T1" fmla="*/ 15 h 27"/>
                    <a:gd name="T2" fmla="*/ 13 w 119"/>
                    <a:gd name="T3" fmla="*/ 0 h 27"/>
                    <a:gd name="T4" fmla="*/ 13 w 119"/>
                    <a:gd name="T5" fmla="*/ 15 h 27"/>
                    <a:gd name="T6" fmla="*/ 26 w 119"/>
                    <a:gd name="T7" fmla="*/ 10 h 27"/>
                    <a:gd name="T8" fmla="*/ 13 w 119"/>
                    <a:gd name="T9" fmla="*/ 15 h 27"/>
                    <a:gd name="T10" fmla="*/ 0 w 119"/>
                    <a:gd name="T11" fmla="*/ 10 h 27"/>
                    <a:gd name="T12" fmla="*/ 13 w 119"/>
                    <a:gd name="T13" fmla="*/ 15 h 27"/>
                    <a:gd name="T14" fmla="*/ 4 w 119"/>
                    <a:gd name="T15" fmla="*/ 27 h 27"/>
                    <a:gd name="T16" fmla="*/ 13 w 119"/>
                    <a:gd name="T17" fmla="*/ 15 h 27"/>
                    <a:gd name="T18" fmla="*/ 21 w 119"/>
                    <a:gd name="T19" fmla="*/ 27 h 27"/>
                    <a:gd name="T20" fmla="*/ 59 w 119"/>
                    <a:gd name="T21" fmla="*/ 15 h 27"/>
                    <a:gd name="T22" fmla="*/ 59 w 119"/>
                    <a:gd name="T23" fmla="*/ 0 h 27"/>
                    <a:gd name="T24" fmla="*/ 59 w 119"/>
                    <a:gd name="T25" fmla="*/ 15 h 27"/>
                    <a:gd name="T26" fmla="*/ 73 w 119"/>
                    <a:gd name="T27" fmla="*/ 10 h 27"/>
                    <a:gd name="T28" fmla="*/ 59 w 119"/>
                    <a:gd name="T29" fmla="*/ 15 h 27"/>
                    <a:gd name="T30" fmla="*/ 46 w 119"/>
                    <a:gd name="T31" fmla="*/ 10 h 27"/>
                    <a:gd name="T32" fmla="*/ 59 w 119"/>
                    <a:gd name="T33" fmla="*/ 15 h 27"/>
                    <a:gd name="T34" fmla="*/ 52 w 119"/>
                    <a:gd name="T35" fmla="*/ 27 h 27"/>
                    <a:gd name="T36" fmla="*/ 59 w 119"/>
                    <a:gd name="T37" fmla="*/ 15 h 27"/>
                    <a:gd name="T38" fmla="*/ 67 w 119"/>
                    <a:gd name="T39" fmla="*/ 27 h 27"/>
                    <a:gd name="T40" fmla="*/ 106 w 119"/>
                    <a:gd name="T41" fmla="*/ 15 h 27"/>
                    <a:gd name="T42" fmla="*/ 106 w 119"/>
                    <a:gd name="T43" fmla="*/ 0 h 27"/>
                    <a:gd name="T44" fmla="*/ 106 w 119"/>
                    <a:gd name="T45" fmla="*/ 15 h 27"/>
                    <a:gd name="T46" fmla="*/ 119 w 119"/>
                    <a:gd name="T47" fmla="*/ 10 h 27"/>
                    <a:gd name="T48" fmla="*/ 106 w 119"/>
                    <a:gd name="T49" fmla="*/ 15 h 27"/>
                    <a:gd name="T50" fmla="*/ 92 w 119"/>
                    <a:gd name="T51" fmla="*/ 10 h 27"/>
                    <a:gd name="T52" fmla="*/ 106 w 119"/>
                    <a:gd name="T53" fmla="*/ 15 h 27"/>
                    <a:gd name="T54" fmla="*/ 98 w 119"/>
                    <a:gd name="T55" fmla="*/ 27 h 27"/>
                    <a:gd name="T56" fmla="*/ 106 w 119"/>
                    <a:gd name="T57" fmla="*/ 15 h 27"/>
                    <a:gd name="T58" fmla="*/ 115 w 119"/>
                    <a:gd name="T5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9" h="27">
                      <a:moveTo>
                        <a:pt x="13" y="15"/>
                      </a:moveTo>
                      <a:lnTo>
                        <a:pt x="13" y="0"/>
                      </a:lnTo>
                      <a:moveTo>
                        <a:pt x="13" y="15"/>
                      </a:moveTo>
                      <a:lnTo>
                        <a:pt x="26" y="10"/>
                      </a:lnTo>
                      <a:moveTo>
                        <a:pt x="13" y="15"/>
                      </a:moveTo>
                      <a:lnTo>
                        <a:pt x="0" y="10"/>
                      </a:lnTo>
                      <a:moveTo>
                        <a:pt x="13" y="15"/>
                      </a:moveTo>
                      <a:lnTo>
                        <a:pt x="4" y="27"/>
                      </a:lnTo>
                      <a:moveTo>
                        <a:pt x="13" y="15"/>
                      </a:moveTo>
                      <a:lnTo>
                        <a:pt x="21" y="27"/>
                      </a:lnTo>
                      <a:moveTo>
                        <a:pt x="59" y="15"/>
                      </a:moveTo>
                      <a:lnTo>
                        <a:pt x="59" y="0"/>
                      </a:lnTo>
                      <a:moveTo>
                        <a:pt x="59" y="15"/>
                      </a:moveTo>
                      <a:lnTo>
                        <a:pt x="73" y="10"/>
                      </a:lnTo>
                      <a:moveTo>
                        <a:pt x="59" y="15"/>
                      </a:moveTo>
                      <a:lnTo>
                        <a:pt x="46" y="10"/>
                      </a:lnTo>
                      <a:moveTo>
                        <a:pt x="59" y="15"/>
                      </a:moveTo>
                      <a:lnTo>
                        <a:pt x="52" y="27"/>
                      </a:lnTo>
                      <a:moveTo>
                        <a:pt x="59" y="15"/>
                      </a:moveTo>
                      <a:lnTo>
                        <a:pt x="67" y="27"/>
                      </a:lnTo>
                      <a:moveTo>
                        <a:pt x="106" y="15"/>
                      </a:moveTo>
                      <a:lnTo>
                        <a:pt x="106" y="0"/>
                      </a:lnTo>
                      <a:moveTo>
                        <a:pt x="106" y="15"/>
                      </a:moveTo>
                      <a:lnTo>
                        <a:pt x="119" y="10"/>
                      </a:lnTo>
                      <a:moveTo>
                        <a:pt x="106" y="15"/>
                      </a:moveTo>
                      <a:lnTo>
                        <a:pt x="92" y="10"/>
                      </a:lnTo>
                      <a:moveTo>
                        <a:pt x="106" y="15"/>
                      </a:moveTo>
                      <a:lnTo>
                        <a:pt x="98" y="27"/>
                      </a:lnTo>
                      <a:moveTo>
                        <a:pt x="106" y="15"/>
                      </a:moveTo>
                      <a:lnTo>
                        <a:pt x="115" y="27"/>
                      </a:ln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a:cs typeface="Arial"/>
                    <a:sym typeface="Arial"/>
                  </a:endParaRPr>
                </a:p>
              </p:txBody>
            </p:sp>
          </p:grpSp>
        </p:grpSp>
        <p:pic>
          <p:nvPicPr>
            <p:cNvPr id="35" name="Image 34">
              <a:extLst>
                <a:ext uri="{FF2B5EF4-FFF2-40B4-BE49-F238E27FC236}">
                  <a16:creationId xmlns:a16="http://schemas.microsoft.com/office/drawing/2014/main" id="{F7FE4751-2BE8-43C6-AE5D-AA64F3CD57AA}"/>
                </a:ext>
              </a:extLst>
            </p:cNvPr>
            <p:cNvPicPr>
              <a:picLocks noChangeAspect="1"/>
            </p:cNvPicPr>
            <p:nvPr/>
          </p:nvPicPr>
          <p:blipFill rotWithShape="1">
            <a:blip r:embed="rId2">
              <a:lum bright="70000" contrast="-70000"/>
            </a:blip>
            <a:srcRect b="15724"/>
            <a:stretch/>
          </p:blipFill>
          <p:spPr>
            <a:xfrm>
              <a:off x="7636996" y="4052450"/>
              <a:ext cx="471988" cy="397773"/>
            </a:xfrm>
            <a:prstGeom prst="rect">
              <a:avLst/>
            </a:prstGeom>
          </p:spPr>
        </p:pic>
        <p:pic>
          <p:nvPicPr>
            <p:cNvPr id="36" name="Image 35">
              <a:extLst>
                <a:ext uri="{FF2B5EF4-FFF2-40B4-BE49-F238E27FC236}">
                  <a16:creationId xmlns:a16="http://schemas.microsoft.com/office/drawing/2014/main" id="{1DF738BD-63A8-4B91-B3E4-4854199038D1}"/>
                </a:ext>
              </a:extLst>
            </p:cNvPr>
            <p:cNvPicPr>
              <a:picLocks noChangeAspect="1"/>
            </p:cNvPicPr>
            <p:nvPr/>
          </p:nvPicPr>
          <p:blipFill rotWithShape="1">
            <a:blip r:embed="rId3">
              <a:lum bright="70000" contrast="-70000"/>
            </a:blip>
            <a:srcRect b="13394"/>
            <a:stretch/>
          </p:blipFill>
          <p:spPr>
            <a:xfrm>
              <a:off x="7848292" y="1231998"/>
              <a:ext cx="480028" cy="415730"/>
            </a:xfrm>
            <a:prstGeom prst="rect">
              <a:avLst/>
            </a:prstGeom>
          </p:spPr>
        </p:pic>
        <p:grpSp>
          <p:nvGrpSpPr>
            <p:cNvPr id="37" name="Groupe 36">
              <a:extLst>
                <a:ext uri="{FF2B5EF4-FFF2-40B4-BE49-F238E27FC236}">
                  <a16:creationId xmlns:a16="http://schemas.microsoft.com/office/drawing/2014/main" id="{6F6B1192-4018-4210-B932-C1D58944ADD5}"/>
                </a:ext>
              </a:extLst>
            </p:cNvPr>
            <p:cNvGrpSpPr/>
            <p:nvPr/>
          </p:nvGrpSpPr>
          <p:grpSpPr>
            <a:xfrm>
              <a:off x="1863368" y="2573505"/>
              <a:ext cx="1119944" cy="1418200"/>
              <a:chOff x="1753849" y="2573505"/>
              <a:chExt cx="1119944" cy="1418200"/>
            </a:xfrm>
          </p:grpSpPr>
          <p:sp>
            <p:nvSpPr>
              <p:cNvPr id="75" name="ZoneTexte 74">
                <a:extLst>
                  <a:ext uri="{FF2B5EF4-FFF2-40B4-BE49-F238E27FC236}">
                    <a16:creationId xmlns:a16="http://schemas.microsoft.com/office/drawing/2014/main" id="{AC8D2EC7-662D-48C5-8E57-D5B6F2A89DE0}"/>
                  </a:ext>
                </a:extLst>
              </p:cNvPr>
              <p:cNvSpPr txBox="1"/>
              <p:nvPr/>
            </p:nvSpPr>
            <p:spPr>
              <a:xfrm>
                <a:off x="1753849" y="3328277"/>
                <a:ext cx="1119944" cy="6634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56" b="0" i="0" u="none" strike="noStrike" kern="0" cap="none" spc="0" normalizeH="0" baseline="0" noProof="0" dirty="0">
                    <a:ln>
                      <a:noFill/>
                    </a:ln>
                    <a:solidFill>
                      <a:srgbClr val="000000"/>
                    </a:solidFill>
                    <a:effectLst/>
                    <a:uLnTx/>
                    <a:uFillTx/>
                    <a:latin typeface="Arial"/>
                    <a:cs typeface="Arial"/>
                    <a:sym typeface="Arial"/>
                  </a:rPr>
                  <a:t>Il sélectionne</a:t>
                </a:r>
                <a:br>
                  <a:rPr kumimoji="0" lang="fr-FR" sz="756" b="0" i="0" u="none" strike="noStrike" kern="0" cap="none" spc="0" normalizeH="0" baseline="0" noProof="0" dirty="0">
                    <a:ln>
                      <a:noFill/>
                    </a:ln>
                    <a:solidFill>
                      <a:srgbClr val="000000"/>
                    </a:solidFill>
                    <a:effectLst/>
                    <a:uLnTx/>
                    <a:uFillTx/>
                    <a:latin typeface="Arial"/>
                    <a:cs typeface="Arial"/>
                    <a:sym typeface="Arial"/>
                  </a:rPr>
                </a:br>
                <a:r>
                  <a:rPr kumimoji="0" lang="fr-FR" sz="756" b="0" i="0" u="none" strike="noStrike" kern="0" cap="none" spc="0" normalizeH="0" baseline="0" noProof="0" dirty="0">
                    <a:ln>
                      <a:noFill/>
                    </a:ln>
                    <a:solidFill>
                      <a:srgbClr val="000000"/>
                    </a:solidFill>
                    <a:effectLst/>
                    <a:uLnTx/>
                    <a:uFillTx/>
                    <a:latin typeface="Arial"/>
                    <a:cs typeface="Arial"/>
                    <a:sym typeface="Arial"/>
                  </a:rPr>
                  <a:t>l’expertise </a:t>
                </a:r>
                <a:br>
                  <a:rPr kumimoji="0" lang="fr-FR" sz="756" b="0" i="0" u="none" strike="noStrike" kern="0" cap="none" spc="0" normalizeH="0" baseline="0" noProof="0" dirty="0">
                    <a:ln>
                      <a:noFill/>
                    </a:ln>
                    <a:solidFill>
                      <a:srgbClr val="000000"/>
                    </a:solidFill>
                    <a:effectLst/>
                    <a:uLnTx/>
                    <a:uFillTx/>
                    <a:latin typeface="Arial"/>
                    <a:cs typeface="Arial"/>
                    <a:sym typeface="Arial"/>
                  </a:rPr>
                </a:br>
                <a:r>
                  <a:rPr kumimoji="0" lang="fr-FR" sz="756" b="0" i="0" u="none" strike="noStrike" kern="0" cap="none" spc="0" normalizeH="0" baseline="0" noProof="0" dirty="0">
                    <a:ln>
                      <a:noFill/>
                    </a:ln>
                    <a:solidFill>
                      <a:srgbClr val="000000"/>
                    </a:solidFill>
                    <a:effectLst/>
                    <a:uLnTx/>
                    <a:uFillTx/>
                    <a:latin typeface="Arial"/>
                    <a:cs typeface="Arial"/>
                    <a:sym typeface="Arial"/>
                  </a:rPr>
                  <a:t>« Affacturage/</a:t>
                </a:r>
                <a:br>
                  <a:rPr kumimoji="0" lang="fr-FR" sz="756" b="0" i="0" u="none" strike="noStrike" kern="0" cap="none" spc="0" normalizeH="0" baseline="0" noProof="0" dirty="0">
                    <a:ln>
                      <a:noFill/>
                    </a:ln>
                    <a:solidFill>
                      <a:srgbClr val="000000"/>
                    </a:solidFill>
                    <a:effectLst/>
                    <a:uLnTx/>
                    <a:uFillTx/>
                    <a:latin typeface="Arial"/>
                    <a:cs typeface="Arial"/>
                    <a:sym typeface="Arial"/>
                  </a:rPr>
                </a:br>
                <a:r>
                  <a:rPr kumimoji="0" lang="fr-FR" sz="756" b="0" i="0" u="none" strike="noStrike" kern="0" cap="none" spc="0" normalizeH="0" baseline="0" noProof="0" dirty="0">
                    <a:ln>
                      <a:noFill/>
                    </a:ln>
                    <a:solidFill>
                      <a:srgbClr val="000000"/>
                    </a:solidFill>
                    <a:effectLst/>
                    <a:uLnTx/>
                    <a:uFillTx/>
                    <a:latin typeface="Arial"/>
                    <a:cs typeface="Arial"/>
                    <a:sym typeface="Arial"/>
                  </a:rPr>
                  <a:t>FlashFactures » </a:t>
                </a:r>
              </a:p>
            </p:txBody>
          </p:sp>
          <p:sp>
            <p:nvSpPr>
              <p:cNvPr id="76" name="Ellipse 75">
                <a:extLst>
                  <a:ext uri="{FF2B5EF4-FFF2-40B4-BE49-F238E27FC236}">
                    <a16:creationId xmlns:a16="http://schemas.microsoft.com/office/drawing/2014/main" id="{22D11264-C769-4724-9720-4252982CBE52}"/>
                  </a:ext>
                </a:extLst>
              </p:cNvPr>
              <p:cNvSpPr/>
              <p:nvPr/>
            </p:nvSpPr>
            <p:spPr>
              <a:xfrm>
                <a:off x="1954721" y="2573505"/>
                <a:ext cx="720000" cy="720000"/>
              </a:xfrm>
              <a:prstGeom prst="ellipse">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pic>
            <p:nvPicPr>
              <p:cNvPr id="77" name="Image 76">
                <a:extLst>
                  <a:ext uri="{FF2B5EF4-FFF2-40B4-BE49-F238E27FC236}">
                    <a16:creationId xmlns:a16="http://schemas.microsoft.com/office/drawing/2014/main" id="{52C4A8A9-7175-4241-8EBB-E002A7F26490}"/>
                  </a:ext>
                </a:extLst>
              </p:cNvPr>
              <p:cNvPicPr>
                <a:picLocks noChangeAspect="1"/>
              </p:cNvPicPr>
              <p:nvPr/>
            </p:nvPicPr>
            <p:blipFill rotWithShape="1">
              <a:blip r:embed="rId4">
                <a:lum bright="70000" contrast="-70000"/>
              </a:blip>
              <a:srcRect b="20645"/>
              <a:stretch/>
            </p:blipFill>
            <p:spPr>
              <a:xfrm>
                <a:off x="2038114" y="2710739"/>
                <a:ext cx="555080" cy="440485"/>
              </a:xfrm>
              <a:prstGeom prst="rect">
                <a:avLst/>
              </a:prstGeom>
            </p:spPr>
          </p:pic>
        </p:grpSp>
        <p:grpSp>
          <p:nvGrpSpPr>
            <p:cNvPr id="38" name="Groupe 37">
              <a:extLst>
                <a:ext uri="{FF2B5EF4-FFF2-40B4-BE49-F238E27FC236}">
                  <a16:creationId xmlns:a16="http://schemas.microsoft.com/office/drawing/2014/main" id="{B81B1195-B90C-4C0F-8C74-8B898653014E}"/>
                </a:ext>
              </a:extLst>
            </p:cNvPr>
            <p:cNvGrpSpPr/>
            <p:nvPr/>
          </p:nvGrpSpPr>
          <p:grpSpPr>
            <a:xfrm>
              <a:off x="3285487" y="2573505"/>
              <a:ext cx="1005524" cy="1149167"/>
              <a:chOff x="3254383" y="2573505"/>
              <a:chExt cx="1005524" cy="1149167"/>
            </a:xfrm>
          </p:grpSpPr>
          <p:sp>
            <p:nvSpPr>
              <p:cNvPr id="73" name="ZoneTexte 72">
                <a:extLst>
                  <a:ext uri="{FF2B5EF4-FFF2-40B4-BE49-F238E27FC236}">
                    <a16:creationId xmlns:a16="http://schemas.microsoft.com/office/drawing/2014/main" id="{29544588-FA2E-4855-9671-1AB1766DAF4A}"/>
                  </a:ext>
                </a:extLst>
              </p:cNvPr>
              <p:cNvSpPr txBox="1"/>
              <p:nvPr/>
            </p:nvSpPr>
            <p:spPr>
              <a:xfrm>
                <a:off x="3254383" y="3336028"/>
                <a:ext cx="1005524" cy="3866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56" b="0" i="0" u="none" strike="noStrike" kern="0" cap="none" spc="0" normalizeH="0" baseline="0" noProof="0" dirty="0">
                    <a:ln>
                      <a:noFill/>
                    </a:ln>
                    <a:solidFill>
                      <a:srgbClr val="000000"/>
                    </a:solidFill>
                    <a:effectLst/>
                    <a:uLnTx/>
                    <a:uFillTx/>
                    <a:latin typeface="Arial"/>
                    <a:cs typeface="Arial"/>
                    <a:sym typeface="Arial"/>
                  </a:rPr>
                  <a:t>Il répond à 2 ou 4 questions</a:t>
                </a:r>
              </a:p>
            </p:txBody>
          </p:sp>
          <p:sp>
            <p:nvSpPr>
              <p:cNvPr id="74" name="Ellipse 73">
                <a:extLst>
                  <a:ext uri="{FF2B5EF4-FFF2-40B4-BE49-F238E27FC236}">
                    <a16:creationId xmlns:a16="http://schemas.microsoft.com/office/drawing/2014/main" id="{40B4B6A8-D532-4FE2-9AC0-94D1BD077E69}"/>
                  </a:ext>
                </a:extLst>
              </p:cNvPr>
              <p:cNvSpPr/>
              <p:nvPr/>
            </p:nvSpPr>
            <p:spPr>
              <a:xfrm>
                <a:off x="3396840" y="2573505"/>
                <a:ext cx="720000" cy="720000"/>
              </a:xfrm>
              <a:prstGeom prst="ellipse">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sp>
          <p:nvSpPr>
            <p:cNvPr id="40" name="ZoneTexte 39">
              <a:extLst>
                <a:ext uri="{FF2B5EF4-FFF2-40B4-BE49-F238E27FC236}">
                  <a16:creationId xmlns:a16="http://schemas.microsoft.com/office/drawing/2014/main" id="{96C8E340-FC36-4F04-8A25-F7E70482A937}"/>
                </a:ext>
              </a:extLst>
            </p:cNvPr>
            <p:cNvSpPr txBox="1"/>
            <p:nvPr/>
          </p:nvSpPr>
          <p:spPr>
            <a:xfrm rot="17624908">
              <a:off x="6683286" y="1963508"/>
              <a:ext cx="1222945" cy="2792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25" b="0" i="0" u="none" strike="noStrike" kern="0" cap="small" spc="0" normalizeH="0" baseline="0" noProof="0" dirty="0">
                  <a:ln>
                    <a:noFill/>
                  </a:ln>
                  <a:solidFill>
                    <a:srgbClr val="55579E"/>
                  </a:solidFill>
                  <a:effectLst/>
                  <a:uLnTx/>
                  <a:uFillTx/>
                  <a:latin typeface="Arial"/>
                  <a:cs typeface="Arial"/>
                  <a:sym typeface="Arial"/>
                </a:rPr>
                <a:t>FlashFactures</a:t>
              </a:r>
            </a:p>
          </p:txBody>
        </p:sp>
        <p:sp>
          <p:nvSpPr>
            <p:cNvPr id="44" name="ZoneTexte 43">
              <a:extLst>
                <a:ext uri="{FF2B5EF4-FFF2-40B4-BE49-F238E27FC236}">
                  <a16:creationId xmlns:a16="http://schemas.microsoft.com/office/drawing/2014/main" id="{2AD82AB8-340C-4A2B-89E6-B09A1DB87A94}"/>
                </a:ext>
              </a:extLst>
            </p:cNvPr>
            <p:cNvSpPr txBox="1"/>
            <p:nvPr/>
          </p:nvSpPr>
          <p:spPr>
            <a:xfrm rot="3837276">
              <a:off x="6937598" y="3287131"/>
              <a:ext cx="1076086" cy="2792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25" b="0" i="0" u="none" strike="noStrike" kern="0" cap="small" spc="0" normalizeH="0" baseline="0" noProof="0" dirty="0">
                  <a:ln>
                    <a:noFill/>
                  </a:ln>
                  <a:solidFill>
                    <a:srgbClr val="9176B4"/>
                  </a:solidFill>
                  <a:effectLst/>
                  <a:uLnTx/>
                  <a:uFillTx/>
                  <a:latin typeface="Arial"/>
                  <a:cs typeface="Arial"/>
                  <a:sym typeface="Arial"/>
                </a:rPr>
                <a:t>Affacturage</a:t>
              </a:r>
            </a:p>
          </p:txBody>
        </p:sp>
        <p:grpSp>
          <p:nvGrpSpPr>
            <p:cNvPr id="45" name="Groupe 44">
              <a:extLst>
                <a:ext uri="{FF2B5EF4-FFF2-40B4-BE49-F238E27FC236}">
                  <a16:creationId xmlns:a16="http://schemas.microsoft.com/office/drawing/2014/main" id="{3ACE486C-394A-4516-A788-4BFF857DFE78}"/>
                </a:ext>
              </a:extLst>
            </p:cNvPr>
            <p:cNvGrpSpPr/>
            <p:nvPr/>
          </p:nvGrpSpPr>
          <p:grpSpPr>
            <a:xfrm>
              <a:off x="4574709" y="2574579"/>
              <a:ext cx="1196245" cy="1425951"/>
              <a:chOff x="4531083" y="2574579"/>
              <a:chExt cx="1196245" cy="1425951"/>
            </a:xfrm>
          </p:grpSpPr>
          <p:sp>
            <p:nvSpPr>
              <p:cNvPr id="65" name="ZoneTexte 64">
                <a:extLst>
                  <a:ext uri="{FF2B5EF4-FFF2-40B4-BE49-F238E27FC236}">
                    <a16:creationId xmlns:a16="http://schemas.microsoft.com/office/drawing/2014/main" id="{592A9622-315C-4431-A2B4-13C5150107FA}"/>
                  </a:ext>
                </a:extLst>
              </p:cNvPr>
              <p:cNvSpPr txBox="1"/>
              <p:nvPr/>
            </p:nvSpPr>
            <p:spPr>
              <a:xfrm>
                <a:off x="4531083" y="3337102"/>
                <a:ext cx="1196245" cy="66342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56" b="0" i="0" u="none" strike="noStrike" kern="0" cap="none" spc="0" normalizeH="0" baseline="0" noProof="0" dirty="0">
                    <a:ln>
                      <a:noFill/>
                    </a:ln>
                    <a:solidFill>
                      <a:srgbClr val="000000"/>
                    </a:solidFill>
                    <a:effectLst/>
                    <a:uLnTx/>
                    <a:uFillTx/>
                    <a:latin typeface="Arial"/>
                    <a:cs typeface="Arial"/>
                    <a:sym typeface="Arial"/>
                  </a:rPr>
                  <a:t>Il vérifie/complète</a:t>
                </a:r>
                <a:br>
                  <a:rPr kumimoji="0" lang="fr-FR" sz="756" b="0" i="0" u="none" strike="noStrike" kern="0" cap="none" spc="0" normalizeH="0" baseline="0" noProof="0" dirty="0">
                    <a:ln>
                      <a:noFill/>
                    </a:ln>
                    <a:solidFill>
                      <a:srgbClr val="000000"/>
                    </a:solidFill>
                    <a:effectLst/>
                    <a:uLnTx/>
                    <a:uFillTx/>
                    <a:latin typeface="Arial"/>
                    <a:cs typeface="Arial"/>
                    <a:sym typeface="Arial"/>
                  </a:rPr>
                </a:br>
                <a:r>
                  <a:rPr kumimoji="0" lang="fr-FR" sz="756" b="0" i="0" u="none" strike="noStrike" kern="0" cap="none" spc="0" normalizeH="0" baseline="0" noProof="0" dirty="0">
                    <a:ln>
                      <a:noFill/>
                    </a:ln>
                    <a:solidFill>
                      <a:srgbClr val="000000"/>
                    </a:solidFill>
                    <a:effectLst/>
                    <a:uLnTx/>
                    <a:uFillTx/>
                    <a:latin typeface="Arial"/>
                    <a:cs typeface="Arial"/>
                    <a:sym typeface="Arial"/>
                  </a:rPr>
                  <a:t>les données du</a:t>
                </a:r>
                <a:br>
                  <a:rPr kumimoji="0" lang="fr-FR" sz="756" b="0" i="0" u="none" strike="noStrike" kern="0" cap="none" spc="0" normalizeH="0" baseline="0" noProof="0" dirty="0">
                    <a:ln>
                      <a:noFill/>
                    </a:ln>
                    <a:solidFill>
                      <a:srgbClr val="000000"/>
                    </a:solidFill>
                    <a:effectLst/>
                    <a:uLnTx/>
                    <a:uFillTx/>
                    <a:latin typeface="Arial"/>
                    <a:cs typeface="Arial"/>
                    <a:sym typeface="Arial"/>
                  </a:rPr>
                </a:br>
                <a:r>
                  <a:rPr kumimoji="0" lang="fr-FR" sz="756" b="0" i="0" u="none" strike="noStrike" kern="0" cap="none" spc="0" normalizeH="0" baseline="0" noProof="0" dirty="0">
                    <a:ln>
                      <a:noFill/>
                    </a:ln>
                    <a:solidFill>
                      <a:srgbClr val="000000"/>
                    </a:solidFill>
                    <a:effectLst/>
                    <a:uLnTx/>
                    <a:uFillTx/>
                    <a:latin typeface="Arial"/>
                    <a:cs typeface="Arial"/>
                    <a:sym typeface="Arial"/>
                  </a:rPr>
                  <a:t>formulaire et valide</a:t>
                </a:r>
                <a:br>
                  <a:rPr kumimoji="0" lang="fr-FR" sz="756" b="0" i="0" u="none" strike="noStrike" kern="0" cap="none" spc="0" normalizeH="0" baseline="0" noProof="0" dirty="0">
                    <a:ln>
                      <a:noFill/>
                    </a:ln>
                    <a:solidFill>
                      <a:srgbClr val="000000"/>
                    </a:solidFill>
                    <a:effectLst/>
                    <a:uLnTx/>
                    <a:uFillTx/>
                    <a:latin typeface="Arial"/>
                    <a:cs typeface="Arial"/>
                    <a:sym typeface="Arial"/>
                  </a:rPr>
                </a:br>
                <a:r>
                  <a:rPr kumimoji="0" lang="fr-FR" sz="756" b="0" i="0" u="none" strike="noStrike" kern="0" cap="none" spc="0" normalizeH="0" baseline="0" noProof="0" dirty="0">
                    <a:ln>
                      <a:noFill/>
                    </a:ln>
                    <a:solidFill>
                      <a:srgbClr val="000000"/>
                    </a:solidFill>
                    <a:effectLst/>
                    <a:uLnTx/>
                    <a:uFillTx/>
                    <a:latin typeface="Arial"/>
                    <a:cs typeface="Arial"/>
                    <a:sym typeface="Arial"/>
                  </a:rPr>
                  <a:t>le lead</a:t>
                </a:r>
              </a:p>
            </p:txBody>
          </p:sp>
          <p:sp>
            <p:nvSpPr>
              <p:cNvPr id="66" name="Ellipse 65">
                <a:extLst>
                  <a:ext uri="{FF2B5EF4-FFF2-40B4-BE49-F238E27FC236}">
                    <a16:creationId xmlns:a16="http://schemas.microsoft.com/office/drawing/2014/main" id="{85ACF4F9-21D7-4490-B67E-3EBF8C9F3ABF}"/>
                  </a:ext>
                </a:extLst>
              </p:cNvPr>
              <p:cNvSpPr/>
              <p:nvPr/>
            </p:nvSpPr>
            <p:spPr>
              <a:xfrm>
                <a:off x="4773737" y="2574579"/>
                <a:ext cx="720000" cy="720000"/>
              </a:xfrm>
              <a:prstGeom prst="ellipse">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67" name="Groupe 66">
                <a:extLst>
                  <a:ext uri="{FF2B5EF4-FFF2-40B4-BE49-F238E27FC236}">
                    <a16:creationId xmlns:a16="http://schemas.microsoft.com/office/drawing/2014/main" id="{D4A6A9D3-7237-4BEA-88DE-DCFEAEAC7846}"/>
                  </a:ext>
                </a:extLst>
              </p:cNvPr>
              <p:cNvGrpSpPr/>
              <p:nvPr/>
            </p:nvGrpSpPr>
            <p:grpSpPr>
              <a:xfrm>
                <a:off x="4973631" y="2774324"/>
                <a:ext cx="311150" cy="323850"/>
                <a:chOff x="3862388" y="2411413"/>
                <a:chExt cx="311150" cy="323850"/>
              </a:xfrm>
            </p:grpSpPr>
            <p:sp>
              <p:nvSpPr>
                <p:cNvPr id="68" name="Line 5">
                  <a:extLst>
                    <a:ext uri="{FF2B5EF4-FFF2-40B4-BE49-F238E27FC236}">
                      <a16:creationId xmlns:a16="http://schemas.microsoft.com/office/drawing/2014/main" id="{DA825BED-8D0F-4CCD-BAD7-7738BDE32F08}"/>
                    </a:ext>
                  </a:extLst>
                </p:cNvPr>
                <p:cNvSpPr>
                  <a:spLocks noChangeShapeType="1"/>
                </p:cNvSpPr>
                <p:nvPr/>
              </p:nvSpPr>
              <p:spPr bwMode="auto">
                <a:xfrm flipH="1">
                  <a:off x="4051301" y="2719388"/>
                  <a:ext cx="50800" cy="0"/>
                </a:xfrm>
                <a:prstGeom prst="line">
                  <a:avLst/>
                </a:prstGeom>
                <a:noFill/>
                <a:ln w="9525" cap="rnd">
                  <a:solidFill>
                    <a:schemeClr val="bg1">
                      <a:lumMod val="85000"/>
                    </a:schemeClr>
                  </a:solidFill>
                  <a:prstDash val="solid"/>
                  <a:round/>
                  <a:headEnd/>
                  <a:tailEnd/>
                </a:ln>
                <a:extLst>
                  <a:ext uri="{909E8E84-426E-40DD-AFC4-6F175D3DCCD1}">
                    <a14:hiddenFill xmlns:a14="http://schemas.microsoft.com/office/drawing/2010/main">
                      <a:no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69" name="Line 6">
                  <a:extLst>
                    <a:ext uri="{FF2B5EF4-FFF2-40B4-BE49-F238E27FC236}">
                      <a16:creationId xmlns:a16="http://schemas.microsoft.com/office/drawing/2014/main" id="{A3846056-7270-4DD7-BB18-71D72FB06D19}"/>
                    </a:ext>
                  </a:extLst>
                </p:cNvPr>
                <p:cNvSpPr>
                  <a:spLocks noChangeShapeType="1"/>
                </p:cNvSpPr>
                <p:nvPr/>
              </p:nvSpPr>
              <p:spPr bwMode="auto">
                <a:xfrm flipH="1">
                  <a:off x="4121151" y="2719388"/>
                  <a:ext cx="19050" cy="0"/>
                </a:xfrm>
                <a:prstGeom prst="line">
                  <a:avLst/>
                </a:prstGeom>
                <a:noFill/>
                <a:ln w="9525" cap="rnd">
                  <a:solidFill>
                    <a:schemeClr val="bg1">
                      <a:lumMod val="85000"/>
                    </a:schemeClr>
                  </a:solidFill>
                  <a:prstDash val="solid"/>
                  <a:round/>
                  <a:headEnd/>
                  <a:tailEnd/>
                </a:ln>
                <a:extLst>
                  <a:ext uri="{909E8E84-426E-40DD-AFC4-6F175D3DCCD1}">
                    <a14:hiddenFill xmlns:a14="http://schemas.microsoft.com/office/drawing/2010/main">
                      <a:no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70" name="Line 7">
                  <a:extLst>
                    <a:ext uri="{FF2B5EF4-FFF2-40B4-BE49-F238E27FC236}">
                      <a16:creationId xmlns:a16="http://schemas.microsoft.com/office/drawing/2014/main" id="{3BBBDD81-BC1C-4521-835E-694E3137BB61}"/>
                    </a:ext>
                  </a:extLst>
                </p:cNvPr>
                <p:cNvSpPr>
                  <a:spLocks noChangeShapeType="1"/>
                </p:cNvSpPr>
                <p:nvPr/>
              </p:nvSpPr>
              <p:spPr bwMode="auto">
                <a:xfrm>
                  <a:off x="4013201" y="2649538"/>
                  <a:ext cx="0" cy="0"/>
                </a:xfrm>
                <a:prstGeom prst="line">
                  <a:avLst/>
                </a:prstGeom>
                <a:noFill/>
                <a:ln w="9525" cap="rnd">
                  <a:solidFill>
                    <a:schemeClr val="bg1">
                      <a:lumMod val="85000"/>
                    </a:schemeClr>
                  </a:solidFill>
                  <a:prstDash val="solid"/>
                  <a:round/>
                  <a:headEnd/>
                  <a:tailEnd/>
                </a:ln>
                <a:extLst>
                  <a:ext uri="{909E8E84-426E-40DD-AFC4-6F175D3DCCD1}">
                    <a14:hiddenFill xmlns:a14="http://schemas.microsoft.com/office/drawing/2010/main">
                      <a:no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71" name="Freeform 8">
                  <a:extLst>
                    <a:ext uri="{FF2B5EF4-FFF2-40B4-BE49-F238E27FC236}">
                      <a16:creationId xmlns:a16="http://schemas.microsoft.com/office/drawing/2014/main" id="{140C2104-594A-47F7-89B8-1E36D9A7A053}"/>
                    </a:ext>
                  </a:extLst>
                </p:cNvPr>
                <p:cNvSpPr>
                  <a:spLocks/>
                </p:cNvSpPr>
                <p:nvPr/>
              </p:nvSpPr>
              <p:spPr bwMode="auto">
                <a:xfrm>
                  <a:off x="3897313" y="2447926"/>
                  <a:ext cx="247650" cy="219075"/>
                </a:xfrm>
                <a:custGeom>
                  <a:avLst/>
                  <a:gdLst>
                    <a:gd name="T0" fmla="*/ 73 w 156"/>
                    <a:gd name="T1" fmla="*/ 127 h 138"/>
                    <a:gd name="T2" fmla="*/ 156 w 156"/>
                    <a:gd name="T3" fmla="*/ 41 h 138"/>
                    <a:gd name="T4" fmla="*/ 135 w 156"/>
                    <a:gd name="T5" fmla="*/ 0 h 138"/>
                    <a:gd name="T6" fmla="*/ 63 w 156"/>
                    <a:gd name="T7" fmla="*/ 92 h 138"/>
                    <a:gd name="T8" fmla="*/ 20 w 156"/>
                    <a:gd name="T9" fmla="*/ 39 h 138"/>
                    <a:gd name="T10" fmla="*/ 0 w 156"/>
                    <a:gd name="T11" fmla="*/ 74 h 138"/>
                    <a:gd name="T12" fmla="*/ 63 w 156"/>
                    <a:gd name="T13" fmla="*/ 138 h 138"/>
                  </a:gdLst>
                  <a:ahLst/>
                  <a:cxnLst>
                    <a:cxn ang="0">
                      <a:pos x="T0" y="T1"/>
                    </a:cxn>
                    <a:cxn ang="0">
                      <a:pos x="T2" y="T3"/>
                    </a:cxn>
                    <a:cxn ang="0">
                      <a:pos x="T4" y="T5"/>
                    </a:cxn>
                    <a:cxn ang="0">
                      <a:pos x="T6" y="T7"/>
                    </a:cxn>
                    <a:cxn ang="0">
                      <a:pos x="T8" y="T9"/>
                    </a:cxn>
                    <a:cxn ang="0">
                      <a:pos x="T10" y="T11"/>
                    </a:cxn>
                    <a:cxn ang="0">
                      <a:pos x="T12" y="T13"/>
                    </a:cxn>
                  </a:cxnLst>
                  <a:rect l="0" t="0" r="r" b="b"/>
                  <a:pathLst>
                    <a:path w="156" h="138">
                      <a:moveTo>
                        <a:pt x="73" y="127"/>
                      </a:moveTo>
                      <a:lnTo>
                        <a:pt x="156" y="41"/>
                      </a:lnTo>
                      <a:lnTo>
                        <a:pt x="135" y="0"/>
                      </a:lnTo>
                      <a:lnTo>
                        <a:pt x="63" y="92"/>
                      </a:lnTo>
                      <a:lnTo>
                        <a:pt x="20" y="39"/>
                      </a:lnTo>
                      <a:lnTo>
                        <a:pt x="0" y="74"/>
                      </a:lnTo>
                      <a:lnTo>
                        <a:pt x="63" y="138"/>
                      </a:ln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72" name="Freeform 9">
                  <a:extLst>
                    <a:ext uri="{FF2B5EF4-FFF2-40B4-BE49-F238E27FC236}">
                      <a16:creationId xmlns:a16="http://schemas.microsoft.com/office/drawing/2014/main" id="{C925A996-2BB0-4F33-9A29-F9B23D76B309}"/>
                    </a:ext>
                  </a:extLst>
                </p:cNvPr>
                <p:cNvSpPr>
                  <a:spLocks/>
                </p:cNvSpPr>
                <p:nvPr/>
              </p:nvSpPr>
              <p:spPr bwMode="auto">
                <a:xfrm>
                  <a:off x="3862388" y="2411413"/>
                  <a:ext cx="311150" cy="323850"/>
                </a:xfrm>
                <a:custGeom>
                  <a:avLst/>
                  <a:gdLst>
                    <a:gd name="T0" fmla="*/ 27 w 97"/>
                    <a:gd name="T1" fmla="*/ 0 h 99"/>
                    <a:gd name="T2" fmla="*/ 90 w 97"/>
                    <a:gd name="T3" fmla="*/ 0 h 99"/>
                    <a:gd name="T4" fmla="*/ 97 w 97"/>
                    <a:gd name="T5" fmla="*/ 7 h 99"/>
                    <a:gd name="T6" fmla="*/ 97 w 97"/>
                    <a:gd name="T7" fmla="*/ 92 h 99"/>
                    <a:gd name="T8" fmla="*/ 90 w 97"/>
                    <a:gd name="T9" fmla="*/ 99 h 99"/>
                    <a:gd name="T10" fmla="*/ 7 w 97"/>
                    <a:gd name="T11" fmla="*/ 99 h 99"/>
                    <a:gd name="T12" fmla="*/ 0 w 97"/>
                    <a:gd name="T13" fmla="*/ 92 h 99"/>
                    <a:gd name="T14" fmla="*/ 0 w 97"/>
                    <a:gd name="T15" fmla="*/ 7 h 99"/>
                    <a:gd name="T16" fmla="*/ 7 w 97"/>
                    <a:gd name="T17" fmla="*/ 0 h 99"/>
                    <a:gd name="T18" fmla="*/ 13 w 97"/>
                    <a:gd name="T1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99">
                      <a:moveTo>
                        <a:pt x="27" y="0"/>
                      </a:moveTo>
                      <a:cubicBezTo>
                        <a:pt x="90" y="0"/>
                        <a:pt x="90" y="0"/>
                        <a:pt x="90" y="0"/>
                      </a:cubicBezTo>
                      <a:cubicBezTo>
                        <a:pt x="94" y="0"/>
                        <a:pt x="97" y="3"/>
                        <a:pt x="97" y="7"/>
                      </a:cubicBezTo>
                      <a:cubicBezTo>
                        <a:pt x="97" y="92"/>
                        <a:pt x="97" y="92"/>
                        <a:pt x="97" y="92"/>
                      </a:cubicBezTo>
                      <a:cubicBezTo>
                        <a:pt x="97" y="96"/>
                        <a:pt x="94" y="99"/>
                        <a:pt x="90" y="99"/>
                      </a:cubicBezTo>
                      <a:cubicBezTo>
                        <a:pt x="7" y="99"/>
                        <a:pt x="7" y="99"/>
                        <a:pt x="7" y="99"/>
                      </a:cubicBezTo>
                      <a:cubicBezTo>
                        <a:pt x="3" y="99"/>
                        <a:pt x="0" y="96"/>
                        <a:pt x="0" y="92"/>
                      </a:cubicBezTo>
                      <a:cubicBezTo>
                        <a:pt x="0" y="7"/>
                        <a:pt x="0" y="7"/>
                        <a:pt x="0" y="7"/>
                      </a:cubicBezTo>
                      <a:cubicBezTo>
                        <a:pt x="0" y="3"/>
                        <a:pt x="3" y="0"/>
                        <a:pt x="7" y="0"/>
                      </a:cubicBezTo>
                      <a:cubicBezTo>
                        <a:pt x="13" y="0"/>
                        <a:pt x="13" y="0"/>
                        <a:pt x="13" y="0"/>
                      </a:cubicBez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grpSp>
        </p:grpSp>
        <p:sp>
          <p:nvSpPr>
            <p:cNvPr id="46" name="ZoneTexte 45">
              <a:extLst>
                <a:ext uri="{FF2B5EF4-FFF2-40B4-BE49-F238E27FC236}">
                  <a16:creationId xmlns:a16="http://schemas.microsoft.com/office/drawing/2014/main" id="{2F3070CA-BA74-4AEB-8CFF-BC6EBC5569A5}"/>
                </a:ext>
              </a:extLst>
            </p:cNvPr>
            <p:cNvSpPr txBox="1"/>
            <p:nvPr/>
          </p:nvSpPr>
          <p:spPr>
            <a:xfrm>
              <a:off x="6054650" y="3337894"/>
              <a:ext cx="1264749" cy="94021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56" b="0" i="0" u="none" strike="noStrike" kern="0" cap="none" spc="0" normalizeH="0" baseline="0" noProof="0" dirty="0">
                  <a:ln>
                    <a:noFill/>
                  </a:ln>
                  <a:solidFill>
                    <a:srgbClr val="000000"/>
                  </a:solidFill>
                  <a:effectLst/>
                  <a:uLnTx/>
                  <a:uFillTx/>
                  <a:latin typeface="Arial"/>
                  <a:cs typeface="Arial"/>
                  <a:sym typeface="Arial"/>
                </a:rPr>
                <a:t>Il est informé de la solution qui a été choisie pour son client (FlashFactures ou Affacturage)</a:t>
              </a:r>
            </a:p>
          </p:txBody>
        </p:sp>
        <p:sp>
          <p:nvSpPr>
            <p:cNvPr id="47" name="Ellipse 46">
              <a:extLst>
                <a:ext uri="{FF2B5EF4-FFF2-40B4-BE49-F238E27FC236}">
                  <a16:creationId xmlns:a16="http://schemas.microsoft.com/office/drawing/2014/main" id="{D3C3BCB0-672E-492B-A03C-A6FE6F498509}"/>
                </a:ext>
              </a:extLst>
            </p:cNvPr>
            <p:cNvSpPr/>
            <p:nvPr/>
          </p:nvSpPr>
          <p:spPr>
            <a:xfrm>
              <a:off x="6329164" y="2575371"/>
              <a:ext cx="720000" cy="720000"/>
            </a:xfrm>
            <a:prstGeom prst="ellipse">
              <a:avLst/>
            </a:prstGeom>
            <a:solidFill>
              <a:schemeClr val="bg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48" name="Groupe 47">
              <a:extLst>
                <a:ext uri="{FF2B5EF4-FFF2-40B4-BE49-F238E27FC236}">
                  <a16:creationId xmlns:a16="http://schemas.microsoft.com/office/drawing/2014/main" id="{F230212E-4C32-46FD-AC22-7196664C2C81}"/>
                </a:ext>
              </a:extLst>
            </p:cNvPr>
            <p:cNvGrpSpPr/>
            <p:nvPr/>
          </p:nvGrpSpPr>
          <p:grpSpPr>
            <a:xfrm>
              <a:off x="6448106" y="2696801"/>
              <a:ext cx="477838" cy="465138"/>
              <a:chOff x="1778001" y="1730375"/>
              <a:chExt cx="477838" cy="465138"/>
            </a:xfrm>
          </p:grpSpPr>
          <p:sp>
            <p:nvSpPr>
              <p:cNvPr id="50" name="Freeform 436">
                <a:extLst>
                  <a:ext uri="{FF2B5EF4-FFF2-40B4-BE49-F238E27FC236}">
                    <a16:creationId xmlns:a16="http://schemas.microsoft.com/office/drawing/2014/main" id="{1B5B115E-54D8-4310-8875-FF5F4836BDEF}"/>
                  </a:ext>
                </a:extLst>
              </p:cNvPr>
              <p:cNvSpPr>
                <a:spLocks/>
              </p:cNvSpPr>
              <p:nvPr/>
            </p:nvSpPr>
            <p:spPr bwMode="auto">
              <a:xfrm>
                <a:off x="1917701" y="1885950"/>
                <a:ext cx="182563" cy="293688"/>
              </a:xfrm>
              <a:custGeom>
                <a:avLst/>
                <a:gdLst>
                  <a:gd name="T0" fmla="*/ 104 w 104"/>
                  <a:gd name="T1" fmla="*/ 52 h 160"/>
                  <a:gd name="T2" fmla="*/ 52 w 104"/>
                  <a:gd name="T3" fmla="*/ 0 h 160"/>
                  <a:gd name="T4" fmla="*/ 0 w 104"/>
                  <a:gd name="T5" fmla="*/ 52 h 160"/>
                  <a:gd name="T6" fmla="*/ 15 w 104"/>
                  <a:gd name="T7" fmla="*/ 89 h 160"/>
                  <a:gd name="T8" fmla="*/ 15 w 104"/>
                  <a:gd name="T9" fmla="*/ 89 h 160"/>
                  <a:gd name="T10" fmla="*/ 33 w 104"/>
                  <a:gd name="T11" fmla="*/ 160 h 160"/>
                  <a:gd name="T12" fmla="*/ 74 w 104"/>
                  <a:gd name="T13" fmla="*/ 160 h 160"/>
                  <a:gd name="T14" fmla="*/ 89 w 104"/>
                  <a:gd name="T15" fmla="*/ 89 h 160"/>
                  <a:gd name="T16" fmla="*/ 104 w 104"/>
                  <a:gd name="T17" fmla="*/ 5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60">
                    <a:moveTo>
                      <a:pt x="104" y="52"/>
                    </a:moveTo>
                    <a:cubicBezTo>
                      <a:pt x="104" y="23"/>
                      <a:pt x="81" y="0"/>
                      <a:pt x="52" y="0"/>
                    </a:cubicBezTo>
                    <a:cubicBezTo>
                      <a:pt x="23" y="0"/>
                      <a:pt x="0" y="23"/>
                      <a:pt x="0" y="52"/>
                    </a:cubicBezTo>
                    <a:cubicBezTo>
                      <a:pt x="0" y="66"/>
                      <a:pt x="6" y="79"/>
                      <a:pt x="15" y="89"/>
                    </a:cubicBezTo>
                    <a:cubicBezTo>
                      <a:pt x="15" y="89"/>
                      <a:pt x="15" y="89"/>
                      <a:pt x="15" y="89"/>
                    </a:cubicBezTo>
                    <a:cubicBezTo>
                      <a:pt x="37" y="111"/>
                      <a:pt x="33" y="160"/>
                      <a:pt x="33" y="160"/>
                    </a:cubicBezTo>
                    <a:cubicBezTo>
                      <a:pt x="74" y="160"/>
                      <a:pt x="74" y="160"/>
                      <a:pt x="74" y="160"/>
                    </a:cubicBezTo>
                    <a:cubicBezTo>
                      <a:pt x="74" y="109"/>
                      <a:pt x="86" y="92"/>
                      <a:pt x="89" y="89"/>
                    </a:cubicBezTo>
                    <a:cubicBezTo>
                      <a:pt x="98" y="80"/>
                      <a:pt x="104" y="67"/>
                      <a:pt x="104" y="52"/>
                    </a:cubicBezTo>
                    <a:close/>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51" name="Line 437">
                <a:extLst>
                  <a:ext uri="{FF2B5EF4-FFF2-40B4-BE49-F238E27FC236}">
                    <a16:creationId xmlns:a16="http://schemas.microsoft.com/office/drawing/2014/main" id="{97C3777D-0BD8-4E4B-A2EC-8071DFD748A3}"/>
                  </a:ext>
                </a:extLst>
              </p:cNvPr>
              <p:cNvSpPr>
                <a:spLocks noChangeShapeType="1"/>
              </p:cNvSpPr>
              <p:nvPr/>
            </p:nvSpPr>
            <p:spPr bwMode="auto">
              <a:xfrm>
                <a:off x="1974851" y="2124075"/>
                <a:ext cx="71438" cy="0"/>
              </a:xfrm>
              <a:prstGeom prst="line">
                <a:avLst/>
              </a:prstGeom>
              <a:noFill/>
              <a:ln w="9525" cap="rnd">
                <a:solidFill>
                  <a:schemeClr val="bg1">
                    <a:lumMod val="85000"/>
                  </a:schemeClr>
                </a:solidFill>
                <a:prstDash val="solid"/>
                <a:round/>
                <a:headEnd/>
                <a:tailEnd/>
              </a:ln>
              <a:extLst>
                <a:ext uri="{909E8E84-426E-40DD-AFC4-6F175D3DCCD1}">
                  <a14:hiddenFill xmlns:a14="http://schemas.microsoft.com/office/drawing/2010/main">
                    <a:no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52" name="Freeform 438">
                <a:extLst>
                  <a:ext uri="{FF2B5EF4-FFF2-40B4-BE49-F238E27FC236}">
                    <a16:creationId xmlns:a16="http://schemas.microsoft.com/office/drawing/2014/main" id="{79AF6976-BC08-4169-BE46-52DCC980C53C}"/>
                  </a:ext>
                </a:extLst>
              </p:cNvPr>
              <p:cNvSpPr>
                <a:spLocks/>
              </p:cNvSpPr>
              <p:nvPr/>
            </p:nvSpPr>
            <p:spPr bwMode="auto">
              <a:xfrm>
                <a:off x="1981201" y="1914525"/>
                <a:ext cx="25400" cy="6350"/>
              </a:xfrm>
              <a:custGeom>
                <a:avLst/>
                <a:gdLst>
                  <a:gd name="T0" fmla="*/ 0 w 15"/>
                  <a:gd name="T1" fmla="*/ 3 h 3"/>
                  <a:gd name="T2" fmla="*/ 15 w 15"/>
                  <a:gd name="T3" fmla="*/ 0 h 3"/>
                </a:gdLst>
                <a:ahLst/>
                <a:cxnLst>
                  <a:cxn ang="0">
                    <a:pos x="T0" y="T1"/>
                  </a:cxn>
                  <a:cxn ang="0">
                    <a:pos x="T2" y="T3"/>
                  </a:cxn>
                </a:cxnLst>
                <a:rect l="0" t="0" r="r" b="b"/>
                <a:pathLst>
                  <a:path w="15" h="3">
                    <a:moveTo>
                      <a:pt x="0" y="3"/>
                    </a:moveTo>
                    <a:cubicBezTo>
                      <a:pt x="5" y="1"/>
                      <a:pt x="10" y="0"/>
                      <a:pt x="15" y="0"/>
                    </a:cubicBez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53" name="Freeform 439">
                <a:extLst>
                  <a:ext uri="{FF2B5EF4-FFF2-40B4-BE49-F238E27FC236}">
                    <a16:creationId xmlns:a16="http://schemas.microsoft.com/office/drawing/2014/main" id="{4AE549CE-91DB-4FAF-816F-3FD589737C08}"/>
                  </a:ext>
                </a:extLst>
              </p:cNvPr>
              <p:cNvSpPr>
                <a:spLocks/>
              </p:cNvSpPr>
              <p:nvPr/>
            </p:nvSpPr>
            <p:spPr bwMode="auto">
              <a:xfrm>
                <a:off x="1944688" y="1935163"/>
                <a:ext cx="15875" cy="57150"/>
              </a:xfrm>
              <a:custGeom>
                <a:avLst/>
                <a:gdLst>
                  <a:gd name="T0" fmla="*/ 0 w 9"/>
                  <a:gd name="T1" fmla="*/ 31 h 31"/>
                  <a:gd name="T2" fmla="*/ 0 w 9"/>
                  <a:gd name="T3" fmla="*/ 24 h 31"/>
                  <a:gd name="T4" fmla="*/ 9 w 9"/>
                  <a:gd name="T5" fmla="*/ 0 h 31"/>
                </a:gdLst>
                <a:ahLst/>
                <a:cxnLst>
                  <a:cxn ang="0">
                    <a:pos x="T0" y="T1"/>
                  </a:cxn>
                  <a:cxn ang="0">
                    <a:pos x="T2" y="T3"/>
                  </a:cxn>
                  <a:cxn ang="0">
                    <a:pos x="T4" y="T5"/>
                  </a:cxn>
                </a:cxnLst>
                <a:rect l="0" t="0" r="r" b="b"/>
                <a:pathLst>
                  <a:path w="9" h="31">
                    <a:moveTo>
                      <a:pt x="0" y="31"/>
                    </a:moveTo>
                    <a:cubicBezTo>
                      <a:pt x="0" y="29"/>
                      <a:pt x="0" y="27"/>
                      <a:pt x="0" y="24"/>
                    </a:cubicBezTo>
                    <a:cubicBezTo>
                      <a:pt x="0" y="15"/>
                      <a:pt x="3" y="7"/>
                      <a:pt x="9" y="0"/>
                    </a:cubicBez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54" name="Line 440">
                <a:extLst>
                  <a:ext uri="{FF2B5EF4-FFF2-40B4-BE49-F238E27FC236}">
                    <a16:creationId xmlns:a16="http://schemas.microsoft.com/office/drawing/2014/main" id="{5EAC538D-12F6-42F0-A59A-3E58C93E7AD8}"/>
                  </a:ext>
                </a:extLst>
              </p:cNvPr>
              <p:cNvSpPr>
                <a:spLocks noChangeShapeType="1"/>
              </p:cNvSpPr>
              <p:nvPr/>
            </p:nvSpPr>
            <p:spPr bwMode="auto">
              <a:xfrm>
                <a:off x="2016126" y="1730375"/>
                <a:ext cx="0" cy="65088"/>
              </a:xfrm>
              <a:prstGeom prst="line">
                <a:avLst/>
              </a:prstGeom>
              <a:noFill/>
              <a:ln w="9525" cap="rnd">
                <a:solidFill>
                  <a:schemeClr val="bg1">
                    <a:lumMod val="85000"/>
                  </a:schemeClr>
                </a:solidFill>
                <a:prstDash val="solid"/>
                <a:round/>
                <a:headEnd/>
                <a:tailEnd/>
              </a:ln>
              <a:extLst>
                <a:ext uri="{909E8E84-426E-40DD-AFC4-6F175D3DCCD1}">
                  <a14:hiddenFill xmlns:a14="http://schemas.microsoft.com/office/drawing/2010/main">
                    <a:no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55" name="Line 441">
                <a:extLst>
                  <a:ext uri="{FF2B5EF4-FFF2-40B4-BE49-F238E27FC236}">
                    <a16:creationId xmlns:a16="http://schemas.microsoft.com/office/drawing/2014/main" id="{BE67A455-406F-4E1C-BC80-EBD49A5E7335}"/>
                  </a:ext>
                </a:extLst>
              </p:cNvPr>
              <p:cNvSpPr>
                <a:spLocks noChangeShapeType="1"/>
              </p:cNvSpPr>
              <p:nvPr/>
            </p:nvSpPr>
            <p:spPr bwMode="auto">
              <a:xfrm flipH="1">
                <a:off x="2143126" y="1800225"/>
                <a:ext cx="46038" cy="47625"/>
              </a:xfrm>
              <a:prstGeom prst="line">
                <a:avLst/>
              </a:prstGeom>
              <a:noFill/>
              <a:ln w="9525" cap="rnd">
                <a:solidFill>
                  <a:schemeClr val="bg1">
                    <a:lumMod val="85000"/>
                  </a:schemeClr>
                </a:solidFill>
                <a:prstDash val="solid"/>
                <a:round/>
                <a:headEnd/>
                <a:tailEnd/>
              </a:ln>
              <a:extLst>
                <a:ext uri="{909E8E84-426E-40DD-AFC4-6F175D3DCCD1}">
                  <a14:hiddenFill xmlns:a14="http://schemas.microsoft.com/office/drawing/2010/main">
                    <a:no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56" name="Line 442">
                <a:extLst>
                  <a:ext uri="{FF2B5EF4-FFF2-40B4-BE49-F238E27FC236}">
                    <a16:creationId xmlns:a16="http://schemas.microsoft.com/office/drawing/2014/main" id="{637E6A2C-5852-4B54-B6AE-D8F17EFC8D5F}"/>
                  </a:ext>
                </a:extLst>
              </p:cNvPr>
              <p:cNvSpPr>
                <a:spLocks noChangeShapeType="1"/>
              </p:cNvSpPr>
              <p:nvPr/>
            </p:nvSpPr>
            <p:spPr bwMode="auto">
              <a:xfrm flipH="1">
                <a:off x="2190751" y="1981200"/>
                <a:ext cx="65088" cy="0"/>
              </a:xfrm>
              <a:prstGeom prst="line">
                <a:avLst/>
              </a:prstGeom>
              <a:noFill/>
              <a:ln w="9525" cap="rnd">
                <a:solidFill>
                  <a:schemeClr val="bg1">
                    <a:lumMod val="85000"/>
                  </a:schemeClr>
                </a:solidFill>
                <a:prstDash val="solid"/>
                <a:round/>
                <a:headEnd/>
                <a:tailEnd/>
              </a:ln>
              <a:extLst>
                <a:ext uri="{909E8E84-426E-40DD-AFC4-6F175D3DCCD1}">
                  <a14:hiddenFill xmlns:a14="http://schemas.microsoft.com/office/drawing/2010/main">
                    <a:no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57" name="Line 443">
                <a:extLst>
                  <a:ext uri="{FF2B5EF4-FFF2-40B4-BE49-F238E27FC236}">
                    <a16:creationId xmlns:a16="http://schemas.microsoft.com/office/drawing/2014/main" id="{E751AE9E-3EC6-498F-A38F-52731A90B5B2}"/>
                  </a:ext>
                </a:extLst>
              </p:cNvPr>
              <p:cNvSpPr>
                <a:spLocks noChangeShapeType="1"/>
              </p:cNvSpPr>
              <p:nvPr/>
            </p:nvSpPr>
            <p:spPr bwMode="auto">
              <a:xfrm flipH="1" flipV="1">
                <a:off x="2141538" y="2112963"/>
                <a:ext cx="46038" cy="47625"/>
              </a:xfrm>
              <a:prstGeom prst="line">
                <a:avLst/>
              </a:prstGeom>
              <a:noFill/>
              <a:ln w="9525" cap="rnd">
                <a:solidFill>
                  <a:schemeClr val="bg1">
                    <a:lumMod val="85000"/>
                  </a:schemeClr>
                </a:solidFill>
                <a:prstDash val="solid"/>
                <a:round/>
                <a:headEnd/>
                <a:tailEnd/>
              </a:ln>
              <a:extLst>
                <a:ext uri="{909E8E84-426E-40DD-AFC4-6F175D3DCCD1}">
                  <a14:hiddenFill xmlns:a14="http://schemas.microsoft.com/office/drawing/2010/main">
                    <a:no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58" name="Line 444">
                <a:extLst>
                  <a:ext uri="{FF2B5EF4-FFF2-40B4-BE49-F238E27FC236}">
                    <a16:creationId xmlns:a16="http://schemas.microsoft.com/office/drawing/2014/main" id="{30317693-3C6A-4D3E-9851-55C1C20A8F2D}"/>
                  </a:ext>
                </a:extLst>
              </p:cNvPr>
              <p:cNvSpPr>
                <a:spLocks noChangeShapeType="1"/>
              </p:cNvSpPr>
              <p:nvPr/>
            </p:nvSpPr>
            <p:spPr bwMode="auto">
              <a:xfrm>
                <a:off x="1843088" y="1801813"/>
                <a:ext cx="46038" cy="47625"/>
              </a:xfrm>
              <a:prstGeom prst="line">
                <a:avLst/>
              </a:prstGeom>
              <a:noFill/>
              <a:ln w="9525" cap="rnd">
                <a:solidFill>
                  <a:schemeClr val="bg1">
                    <a:lumMod val="85000"/>
                  </a:schemeClr>
                </a:solidFill>
                <a:prstDash val="solid"/>
                <a:round/>
                <a:headEnd/>
                <a:tailEnd/>
              </a:ln>
              <a:extLst>
                <a:ext uri="{909E8E84-426E-40DD-AFC4-6F175D3DCCD1}">
                  <a14:hiddenFill xmlns:a14="http://schemas.microsoft.com/office/drawing/2010/main">
                    <a:no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59" name="Line 445">
                <a:extLst>
                  <a:ext uri="{FF2B5EF4-FFF2-40B4-BE49-F238E27FC236}">
                    <a16:creationId xmlns:a16="http://schemas.microsoft.com/office/drawing/2014/main" id="{0BEB7173-6B4B-42D7-87B2-BBD3E9E95EEE}"/>
                  </a:ext>
                </a:extLst>
              </p:cNvPr>
              <p:cNvSpPr>
                <a:spLocks noChangeShapeType="1"/>
              </p:cNvSpPr>
              <p:nvPr/>
            </p:nvSpPr>
            <p:spPr bwMode="auto">
              <a:xfrm>
                <a:off x="1778001" y="1982788"/>
                <a:ext cx="61913" cy="0"/>
              </a:xfrm>
              <a:prstGeom prst="line">
                <a:avLst/>
              </a:prstGeom>
              <a:noFill/>
              <a:ln w="9525" cap="rnd">
                <a:solidFill>
                  <a:schemeClr val="bg1">
                    <a:lumMod val="85000"/>
                  </a:schemeClr>
                </a:solidFill>
                <a:prstDash val="solid"/>
                <a:round/>
                <a:headEnd/>
                <a:tailEnd/>
              </a:ln>
              <a:extLst>
                <a:ext uri="{909E8E84-426E-40DD-AFC4-6F175D3DCCD1}">
                  <a14:hiddenFill xmlns:a14="http://schemas.microsoft.com/office/drawing/2010/main">
                    <a:no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60" name="Line 446">
                <a:extLst>
                  <a:ext uri="{FF2B5EF4-FFF2-40B4-BE49-F238E27FC236}">
                    <a16:creationId xmlns:a16="http://schemas.microsoft.com/office/drawing/2014/main" id="{021608DF-48E9-4B21-8C59-AAD2ED3B018A}"/>
                  </a:ext>
                </a:extLst>
              </p:cNvPr>
              <p:cNvSpPr>
                <a:spLocks noChangeShapeType="1"/>
              </p:cNvSpPr>
              <p:nvPr/>
            </p:nvSpPr>
            <p:spPr bwMode="auto">
              <a:xfrm flipV="1">
                <a:off x="1846263" y="2114550"/>
                <a:ext cx="42863" cy="47625"/>
              </a:xfrm>
              <a:prstGeom prst="line">
                <a:avLst/>
              </a:prstGeom>
              <a:noFill/>
              <a:ln w="9525" cap="rnd">
                <a:solidFill>
                  <a:schemeClr val="bg1">
                    <a:lumMod val="85000"/>
                  </a:schemeClr>
                </a:solidFill>
                <a:prstDash val="solid"/>
                <a:round/>
                <a:headEnd/>
                <a:tailEnd/>
              </a:ln>
              <a:extLst>
                <a:ext uri="{909E8E84-426E-40DD-AFC4-6F175D3DCCD1}">
                  <a14:hiddenFill xmlns:a14="http://schemas.microsoft.com/office/drawing/2010/main">
                    <a:no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61" name="Line 447">
                <a:extLst>
                  <a:ext uri="{FF2B5EF4-FFF2-40B4-BE49-F238E27FC236}">
                    <a16:creationId xmlns:a16="http://schemas.microsoft.com/office/drawing/2014/main" id="{FB71C938-83FB-4A6E-8941-5A8398162AFC}"/>
                  </a:ext>
                </a:extLst>
              </p:cNvPr>
              <p:cNvSpPr>
                <a:spLocks noChangeShapeType="1"/>
              </p:cNvSpPr>
              <p:nvPr/>
            </p:nvSpPr>
            <p:spPr bwMode="auto">
              <a:xfrm>
                <a:off x="1978026" y="2144713"/>
                <a:ext cx="23813" cy="0"/>
              </a:xfrm>
              <a:prstGeom prst="line">
                <a:avLst/>
              </a:prstGeom>
              <a:noFill/>
              <a:ln w="9525" cap="rnd">
                <a:solidFill>
                  <a:schemeClr val="bg1">
                    <a:lumMod val="85000"/>
                  </a:schemeClr>
                </a:solidFill>
                <a:prstDash val="solid"/>
                <a:round/>
                <a:headEnd/>
                <a:tailEnd/>
              </a:ln>
              <a:extLst>
                <a:ext uri="{909E8E84-426E-40DD-AFC4-6F175D3DCCD1}">
                  <a14:hiddenFill xmlns:a14="http://schemas.microsoft.com/office/drawing/2010/main">
                    <a:no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62" name="Line 448">
                <a:extLst>
                  <a:ext uri="{FF2B5EF4-FFF2-40B4-BE49-F238E27FC236}">
                    <a16:creationId xmlns:a16="http://schemas.microsoft.com/office/drawing/2014/main" id="{F192190A-7F65-4E52-876B-29A8C627D064}"/>
                  </a:ext>
                </a:extLst>
              </p:cNvPr>
              <p:cNvSpPr>
                <a:spLocks noChangeShapeType="1"/>
              </p:cNvSpPr>
              <p:nvPr/>
            </p:nvSpPr>
            <p:spPr bwMode="auto">
              <a:xfrm>
                <a:off x="1978026" y="2162175"/>
                <a:ext cx="39688" cy="0"/>
              </a:xfrm>
              <a:prstGeom prst="line">
                <a:avLst/>
              </a:prstGeom>
              <a:noFill/>
              <a:ln w="9525" cap="rnd">
                <a:solidFill>
                  <a:schemeClr val="bg1">
                    <a:lumMod val="85000"/>
                  </a:schemeClr>
                </a:solidFill>
                <a:prstDash val="solid"/>
                <a:round/>
                <a:headEnd/>
                <a:tailEnd/>
              </a:ln>
              <a:extLst>
                <a:ext uri="{909E8E84-426E-40DD-AFC4-6F175D3DCCD1}">
                  <a14:hiddenFill xmlns:a14="http://schemas.microsoft.com/office/drawing/2010/main">
                    <a:no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63" name="Freeform 449">
                <a:extLst>
                  <a:ext uri="{FF2B5EF4-FFF2-40B4-BE49-F238E27FC236}">
                    <a16:creationId xmlns:a16="http://schemas.microsoft.com/office/drawing/2014/main" id="{B25DCA62-3BC3-4AAA-A41F-DEF2E198279C}"/>
                  </a:ext>
                </a:extLst>
              </p:cNvPr>
              <p:cNvSpPr>
                <a:spLocks/>
              </p:cNvSpPr>
              <p:nvPr/>
            </p:nvSpPr>
            <p:spPr bwMode="auto">
              <a:xfrm>
                <a:off x="1985963" y="2179638"/>
                <a:ext cx="50800" cy="15875"/>
              </a:xfrm>
              <a:custGeom>
                <a:avLst/>
                <a:gdLst>
                  <a:gd name="T0" fmla="*/ 29 w 29"/>
                  <a:gd name="T1" fmla="*/ 0 h 9"/>
                  <a:gd name="T2" fmla="*/ 15 w 29"/>
                  <a:gd name="T3" fmla="*/ 9 h 9"/>
                  <a:gd name="T4" fmla="*/ 0 w 29"/>
                  <a:gd name="T5" fmla="*/ 0 h 9"/>
                </a:gdLst>
                <a:ahLst/>
                <a:cxnLst>
                  <a:cxn ang="0">
                    <a:pos x="T0" y="T1"/>
                  </a:cxn>
                  <a:cxn ang="0">
                    <a:pos x="T2" y="T3"/>
                  </a:cxn>
                  <a:cxn ang="0">
                    <a:pos x="T4" y="T5"/>
                  </a:cxn>
                </a:cxnLst>
                <a:rect l="0" t="0" r="r" b="b"/>
                <a:pathLst>
                  <a:path w="29" h="9">
                    <a:moveTo>
                      <a:pt x="29" y="0"/>
                    </a:moveTo>
                    <a:cubicBezTo>
                      <a:pt x="29" y="5"/>
                      <a:pt x="23" y="9"/>
                      <a:pt x="15" y="9"/>
                    </a:cubicBezTo>
                    <a:cubicBezTo>
                      <a:pt x="7" y="9"/>
                      <a:pt x="0" y="5"/>
                      <a:pt x="0" y="0"/>
                    </a:cubicBez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sp>
            <p:nvSpPr>
              <p:cNvPr id="64" name="Freeform 450">
                <a:extLst>
                  <a:ext uri="{FF2B5EF4-FFF2-40B4-BE49-F238E27FC236}">
                    <a16:creationId xmlns:a16="http://schemas.microsoft.com/office/drawing/2014/main" id="{FC48B754-654E-49F4-A24A-6C47408D2413}"/>
                  </a:ext>
                </a:extLst>
              </p:cNvPr>
              <p:cNvSpPr>
                <a:spLocks/>
              </p:cNvSpPr>
              <p:nvPr/>
            </p:nvSpPr>
            <p:spPr bwMode="auto">
              <a:xfrm>
                <a:off x="1976438" y="1920875"/>
                <a:ext cx="66675" cy="152400"/>
              </a:xfrm>
              <a:custGeom>
                <a:avLst/>
                <a:gdLst>
                  <a:gd name="T0" fmla="*/ 32 w 42"/>
                  <a:gd name="T1" fmla="*/ 0 h 96"/>
                  <a:gd name="T2" fmla="*/ 0 w 42"/>
                  <a:gd name="T3" fmla="*/ 52 h 96"/>
                  <a:gd name="T4" fmla="*/ 42 w 42"/>
                  <a:gd name="T5" fmla="*/ 51 h 96"/>
                  <a:gd name="T6" fmla="*/ 6 w 42"/>
                  <a:gd name="T7" fmla="*/ 96 h 96"/>
                </a:gdLst>
                <a:ahLst/>
                <a:cxnLst>
                  <a:cxn ang="0">
                    <a:pos x="T0" y="T1"/>
                  </a:cxn>
                  <a:cxn ang="0">
                    <a:pos x="T2" y="T3"/>
                  </a:cxn>
                  <a:cxn ang="0">
                    <a:pos x="T4" y="T5"/>
                  </a:cxn>
                  <a:cxn ang="0">
                    <a:pos x="T6" y="T7"/>
                  </a:cxn>
                </a:cxnLst>
                <a:rect l="0" t="0" r="r" b="b"/>
                <a:pathLst>
                  <a:path w="42" h="96">
                    <a:moveTo>
                      <a:pt x="32" y="0"/>
                    </a:moveTo>
                    <a:lnTo>
                      <a:pt x="0" y="52"/>
                    </a:lnTo>
                    <a:lnTo>
                      <a:pt x="42" y="51"/>
                    </a:lnTo>
                    <a:lnTo>
                      <a:pt x="6" y="96"/>
                    </a:lnTo>
                  </a:path>
                </a:pathLst>
              </a:custGeom>
              <a:noFill/>
              <a:ln w="9525" cap="rnd">
                <a:solidFill>
                  <a:schemeClr val="bg1">
                    <a:lumMod val="8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6852" tIns="38426" rIns="76852" bIns="3842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77" b="0" i="0" u="none" strike="noStrike" kern="0" cap="none" spc="0" normalizeH="0" baseline="0" noProof="0">
                  <a:ln>
                    <a:noFill/>
                  </a:ln>
                  <a:solidFill>
                    <a:srgbClr val="000000"/>
                  </a:solidFill>
                  <a:effectLst/>
                  <a:uLnTx/>
                  <a:uFillTx/>
                  <a:latin typeface="Arial"/>
                  <a:cs typeface="Arial"/>
                  <a:sym typeface="Arial"/>
                </a:endParaRPr>
              </a:p>
            </p:txBody>
          </p:sp>
        </p:grpSp>
        <p:pic>
          <p:nvPicPr>
            <p:cNvPr id="49" name="Image 48">
              <a:extLst>
                <a:ext uri="{FF2B5EF4-FFF2-40B4-BE49-F238E27FC236}">
                  <a16:creationId xmlns:a16="http://schemas.microsoft.com/office/drawing/2014/main" id="{2C214449-FA85-4CE5-B578-A08AC80EF5AE}"/>
                </a:ext>
              </a:extLst>
            </p:cNvPr>
            <p:cNvPicPr>
              <a:picLocks noChangeAspect="1"/>
            </p:cNvPicPr>
            <p:nvPr/>
          </p:nvPicPr>
          <p:blipFill rotWithShape="1">
            <a:blip r:embed="rId5">
              <a:lum bright="70000" contrast="-70000"/>
            </a:blip>
            <a:srcRect b="12840"/>
            <a:stretch/>
          </p:blipFill>
          <p:spPr>
            <a:xfrm>
              <a:off x="3543957" y="2717650"/>
              <a:ext cx="491334" cy="428245"/>
            </a:xfrm>
            <a:prstGeom prst="rect">
              <a:avLst/>
            </a:prstGeom>
          </p:spPr>
        </p:pic>
      </p:grpSp>
      <p:sp>
        <p:nvSpPr>
          <p:cNvPr id="88" name="ZoneTexte 87">
            <a:extLst>
              <a:ext uri="{FF2B5EF4-FFF2-40B4-BE49-F238E27FC236}">
                <a16:creationId xmlns:a16="http://schemas.microsoft.com/office/drawing/2014/main" id="{7C026410-C8E2-4516-8B3B-0ED2F7687BAA}"/>
              </a:ext>
            </a:extLst>
          </p:cNvPr>
          <p:cNvSpPr txBox="1"/>
          <p:nvPr/>
        </p:nvSpPr>
        <p:spPr>
          <a:xfrm>
            <a:off x="4716989" y="1958363"/>
            <a:ext cx="391454" cy="1892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30" b="0" i="0" u="none" strike="noStrike" kern="0" cap="none" spc="0" normalizeH="0" baseline="0" noProof="0" dirty="0">
                <a:ln>
                  <a:noFill/>
                </a:ln>
                <a:solidFill>
                  <a:srgbClr val="00A193"/>
                </a:solidFill>
                <a:effectLst/>
                <a:uLnTx/>
                <a:uFillTx/>
                <a:latin typeface="Arial"/>
                <a:cs typeface="Arial"/>
                <a:sym typeface="Arial"/>
              </a:rPr>
              <a:t>Appel</a:t>
            </a:r>
          </a:p>
        </p:txBody>
      </p:sp>
      <p:sp>
        <p:nvSpPr>
          <p:cNvPr id="89" name="ZoneTexte 88">
            <a:extLst>
              <a:ext uri="{FF2B5EF4-FFF2-40B4-BE49-F238E27FC236}">
                <a16:creationId xmlns:a16="http://schemas.microsoft.com/office/drawing/2014/main" id="{DE08CCD4-50F0-48AA-A9E0-E0297F9E0B9D}"/>
              </a:ext>
            </a:extLst>
          </p:cNvPr>
          <p:cNvSpPr txBox="1"/>
          <p:nvPr/>
        </p:nvSpPr>
        <p:spPr>
          <a:xfrm>
            <a:off x="4505435" y="1518637"/>
            <a:ext cx="1175323" cy="377026"/>
          </a:xfrm>
          <a:prstGeom prst="rect">
            <a:avLst/>
          </a:prstGeom>
          <a:noFill/>
          <a:ln>
            <a:solidFill>
              <a:schemeClr val="accent2"/>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25" b="0" i="0" u="none" strike="noStrike" kern="0" cap="small" spc="0" normalizeH="0" baseline="0" noProof="0" dirty="0">
                <a:ln>
                  <a:noFill/>
                </a:ln>
                <a:solidFill>
                  <a:srgbClr val="00A193"/>
                </a:solidFill>
                <a:effectLst/>
                <a:uLnTx/>
                <a:uFillTx/>
                <a:latin typeface="Arial"/>
                <a:cs typeface="Arial"/>
                <a:sym typeface="Arial"/>
              </a:rPr>
              <a:t>Service éligibilité</a:t>
            </a:r>
            <a:br>
              <a:rPr kumimoji="0" lang="fr-FR" sz="925" b="0" i="0" u="none" strike="noStrike" kern="0" cap="small" spc="0" normalizeH="0" baseline="0" noProof="0" dirty="0">
                <a:ln>
                  <a:noFill/>
                </a:ln>
                <a:solidFill>
                  <a:srgbClr val="00A193"/>
                </a:solidFill>
                <a:effectLst/>
                <a:uLnTx/>
                <a:uFillTx/>
                <a:latin typeface="Arial"/>
                <a:cs typeface="Arial"/>
                <a:sym typeface="Arial"/>
              </a:rPr>
            </a:br>
            <a:r>
              <a:rPr kumimoji="0" lang="fr-FR" sz="925" b="0" i="0" u="none" strike="noStrike" kern="0" cap="small" spc="0" normalizeH="0" baseline="0" noProof="0" dirty="0" err="1">
                <a:ln>
                  <a:noFill/>
                </a:ln>
                <a:solidFill>
                  <a:srgbClr val="00A193"/>
                </a:solidFill>
                <a:effectLst/>
                <a:uLnTx/>
                <a:uFillTx/>
                <a:latin typeface="Arial"/>
                <a:cs typeface="Arial"/>
                <a:sym typeface="Arial"/>
              </a:rPr>
              <a:t>FlashFactures</a:t>
            </a:r>
            <a:endParaRPr kumimoji="0" lang="fr-FR" sz="925" b="0" i="0" u="none" strike="noStrike" kern="0" cap="small" spc="0" normalizeH="0" baseline="0" noProof="0" dirty="0">
              <a:ln>
                <a:noFill/>
              </a:ln>
              <a:solidFill>
                <a:srgbClr val="00A193"/>
              </a:solidFill>
              <a:effectLst/>
              <a:uLnTx/>
              <a:uFillTx/>
              <a:latin typeface="Arial"/>
              <a:cs typeface="Arial"/>
              <a:sym typeface="Arial"/>
            </a:endParaRPr>
          </a:p>
        </p:txBody>
      </p:sp>
      <p:cxnSp>
        <p:nvCxnSpPr>
          <p:cNvPr id="90" name="Connecteur droit 89">
            <a:extLst>
              <a:ext uri="{FF2B5EF4-FFF2-40B4-BE49-F238E27FC236}">
                <a16:creationId xmlns:a16="http://schemas.microsoft.com/office/drawing/2014/main" id="{FA8FBFEA-FBE7-4F8A-ACA0-F2D3D48E870B}"/>
              </a:ext>
            </a:extLst>
          </p:cNvPr>
          <p:cNvCxnSpPr>
            <a:cxnSpLocks/>
          </p:cNvCxnSpPr>
          <p:nvPr/>
        </p:nvCxnSpPr>
        <p:spPr>
          <a:xfrm>
            <a:off x="5045907" y="1895297"/>
            <a:ext cx="636" cy="259441"/>
          </a:xfrm>
          <a:prstGeom prst="line">
            <a:avLst/>
          </a:prstGeom>
          <a:ln>
            <a:solidFill>
              <a:schemeClr val="accent2"/>
            </a:solidFill>
            <a:prstDash val="dashDot"/>
            <a:headEnd type="triangle"/>
          </a:ln>
        </p:spPr>
        <p:style>
          <a:lnRef idx="1">
            <a:schemeClr val="accent1"/>
          </a:lnRef>
          <a:fillRef idx="0">
            <a:schemeClr val="accent1"/>
          </a:fillRef>
          <a:effectRef idx="0">
            <a:schemeClr val="accent1"/>
          </a:effectRef>
          <a:fontRef idx="minor">
            <a:schemeClr val="tx1"/>
          </a:fontRef>
        </p:style>
      </p:cxnSp>
      <p:cxnSp>
        <p:nvCxnSpPr>
          <p:cNvPr id="91" name="Connecteur droit 90">
            <a:extLst>
              <a:ext uri="{FF2B5EF4-FFF2-40B4-BE49-F238E27FC236}">
                <a16:creationId xmlns:a16="http://schemas.microsoft.com/office/drawing/2014/main" id="{414AB5AB-06EC-46B9-AFB9-2FE04EDDE742}"/>
              </a:ext>
            </a:extLst>
          </p:cNvPr>
          <p:cNvCxnSpPr>
            <a:cxnSpLocks/>
          </p:cNvCxnSpPr>
          <p:nvPr/>
        </p:nvCxnSpPr>
        <p:spPr>
          <a:xfrm>
            <a:off x="5118767" y="1896003"/>
            <a:ext cx="636" cy="259441"/>
          </a:xfrm>
          <a:prstGeom prst="line">
            <a:avLst/>
          </a:prstGeom>
          <a:ln>
            <a:solidFill>
              <a:schemeClr val="accent2"/>
            </a:solidFill>
            <a:prstDash val="dashDot"/>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2337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a:extLst>
              <a:ext uri="{FF2B5EF4-FFF2-40B4-BE49-F238E27FC236}">
                <a16:creationId xmlns:a16="http://schemas.microsoft.com/office/drawing/2014/main" id="{82EBAA90-FA36-44E4-A5C6-C006339F938D}"/>
              </a:ext>
            </a:extLst>
          </p:cNvPr>
          <p:cNvSpPr>
            <a:spLocks noGrp="1"/>
          </p:cNvSpPr>
          <p:nvPr>
            <p:ph type="body" sz="quarter" idx="12"/>
          </p:nvPr>
        </p:nvSpPr>
        <p:spPr/>
        <p:txBody>
          <a:bodyPr/>
          <a:lstStyle/>
          <a:p>
            <a:r>
              <a:rPr lang="fr-FR" dirty="0">
                <a:solidFill>
                  <a:schemeClr val="bg2"/>
                </a:solidFill>
              </a:rPr>
              <a:t>02</a:t>
            </a:r>
          </a:p>
        </p:txBody>
      </p:sp>
      <p:sp>
        <p:nvSpPr>
          <p:cNvPr id="5" name="Espace réservé du texte 4">
            <a:extLst>
              <a:ext uri="{FF2B5EF4-FFF2-40B4-BE49-F238E27FC236}">
                <a16:creationId xmlns:a16="http://schemas.microsoft.com/office/drawing/2014/main" id="{14434161-351E-49CC-B835-D06C516D9AF7}"/>
              </a:ext>
            </a:extLst>
          </p:cNvPr>
          <p:cNvSpPr>
            <a:spLocks noGrp="1"/>
          </p:cNvSpPr>
          <p:nvPr>
            <p:ph type="body" sz="quarter" idx="13"/>
          </p:nvPr>
        </p:nvSpPr>
        <p:spPr/>
        <p:txBody>
          <a:bodyPr/>
          <a:lstStyle/>
          <a:p>
            <a:r>
              <a:rPr lang="fr-FR" dirty="0"/>
              <a:t>MAQUETTES DU NOUVEAU PARCOURS</a:t>
            </a:r>
          </a:p>
        </p:txBody>
      </p:sp>
    </p:spTree>
    <p:extLst>
      <p:ext uri="{BB962C8B-B14F-4D97-AF65-F5344CB8AC3E}">
        <p14:creationId xmlns:p14="http://schemas.microsoft.com/office/powerpoint/2010/main" val="1253129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7850C3C-7A2A-4770-817D-F2F76EE35780}"/>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7" name="Rectangle 16">
            <a:extLst>
              <a:ext uri="{FF2B5EF4-FFF2-40B4-BE49-F238E27FC236}">
                <a16:creationId xmlns:a16="http://schemas.microsoft.com/office/drawing/2014/main" id="{120C865B-8EB2-4937-A7F5-ABFB7B9DD796}"/>
              </a:ext>
            </a:extLst>
          </p:cNvPr>
          <p:cNvSpPr/>
          <p:nvPr/>
        </p:nvSpPr>
        <p:spPr>
          <a:xfrm>
            <a:off x="1187655" y="4078239"/>
            <a:ext cx="6768691" cy="3972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 name="Rectangle 1">
            <a:extLst>
              <a:ext uri="{FF2B5EF4-FFF2-40B4-BE49-F238E27FC236}">
                <a16:creationId xmlns:a16="http://schemas.microsoft.com/office/drawing/2014/main" id="{2C1D176F-D128-411B-A0DF-991FDF9C7A27}"/>
              </a:ext>
            </a:extLst>
          </p:cNvPr>
          <p:cNvSpPr/>
          <p:nvPr/>
        </p:nvSpPr>
        <p:spPr>
          <a:xfrm>
            <a:off x="1187655" y="0"/>
            <a:ext cx="6768691"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pic>
        <p:nvPicPr>
          <p:cNvPr id="4" name="Image 3">
            <a:extLst>
              <a:ext uri="{FF2B5EF4-FFF2-40B4-BE49-F238E27FC236}">
                <a16:creationId xmlns:a16="http://schemas.microsoft.com/office/drawing/2014/main" id="{83EB7219-A5CC-44EC-99E3-81C9F775D5C1}"/>
              </a:ext>
            </a:extLst>
          </p:cNvPr>
          <p:cNvPicPr>
            <a:picLocks noChangeAspect="1"/>
          </p:cNvPicPr>
          <p:nvPr/>
        </p:nvPicPr>
        <p:blipFill>
          <a:blip r:embed="rId2"/>
          <a:stretch>
            <a:fillRect/>
          </a:stretch>
        </p:blipFill>
        <p:spPr>
          <a:xfrm>
            <a:off x="1187655" y="810964"/>
            <a:ext cx="6768691" cy="352157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45844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D4BBE830-35EB-4839-BCB2-652765F88FB6}"/>
              </a:ext>
            </a:extLst>
          </p:cNvPr>
          <p:cNvSpPr/>
          <p:nvPr/>
        </p:nvSpPr>
        <p:spPr>
          <a:xfrm>
            <a:off x="0" y="-100012"/>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6" name="Rectangle 35">
            <a:extLst>
              <a:ext uri="{FF2B5EF4-FFF2-40B4-BE49-F238E27FC236}">
                <a16:creationId xmlns:a16="http://schemas.microsoft.com/office/drawing/2014/main" id="{122E76E5-7E8B-4DE1-9E94-B732C0697072}"/>
              </a:ext>
            </a:extLst>
          </p:cNvPr>
          <p:cNvSpPr/>
          <p:nvPr/>
        </p:nvSpPr>
        <p:spPr>
          <a:xfrm>
            <a:off x="1187654" y="76981"/>
            <a:ext cx="6768691" cy="4736164"/>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8572A50C-B121-48E5-8CC2-61D338F77B47}"/>
              </a:ext>
            </a:extLst>
          </p:cNvPr>
          <p:cNvSpPr/>
          <p:nvPr/>
        </p:nvSpPr>
        <p:spPr>
          <a:xfrm>
            <a:off x="2457341" y="3001708"/>
            <a:ext cx="4210854" cy="881080"/>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a:solidFill>
                <a:schemeClr val="tx1">
                  <a:lumMod val="65000"/>
                  <a:lumOff val="35000"/>
                </a:schemeClr>
              </a:solidFill>
            </a:endParaRPr>
          </a:p>
        </p:txBody>
      </p:sp>
      <p:sp>
        <p:nvSpPr>
          <p:cNvPr id="6" name="ZoneTexte 5">
            <a:extLst>
              <a:ext uri="{FF2B5EF4-FFF2-40B4-BE49-F238E27FC236}">
                <a16:creationId xmlns:a16="http://schemas.microsoft.com/office/drawing/2014/main" id="{0E3B1CCB-BCFA-4920-BE85-B3D44DCB09E0}"/>
              </a:ext>
            </a:extLst>
          </p:cNvPr>
          <p:cNvSpPr txBox="1"/>
          <p:nvPr/>
        </p:nvSpPr>
        <p:spPr>
          <a:xfrm>
            <a:off x="2531360" y="3295089"/>
            <a:ext cx="4087863" cy="537006"/>
          </a:xfrm>
          <a:prstGeom prst="rect">
            <a:avLst/>
          </a:prstGeom>
          <a:noFill/>
        </p:spPr>
        <p:txBody>
          <a:bodyPr wrap="square" rtlCol="0">
            <a:spAutoFit/>
          </a:bodyPr>
          <a:lstStyle/>
          <a:p>
            <a:r>
              <a:rPr lang="fr-FR" sz="518" b="1" dirty="0">
                <a:solidFill>
                  <a:schemeClr val="tx1">
                    <a:lumMod val="65000"/>
                    <a:lumOff val="35000"/>
                  </a:schemeClr>
                </a:solidFill>
              </a:rPr>
              <a:t>Pour quel motif souhaitez-vous proposer nos solutions ?* </a:t>
            </a:r>
          </a:p>
          <a:p>
            <a:endParaRPr lang="fr-FR" sz="300" b="1" dirty="0">
              <a:solidFill>
                <a:schemeClr val="tx1">
                  <a:lumMod val="65000"/>
                  <a:lumOff val="35000"/>
                </a:schemeClr>
              </a:solidFill>
            </a:endParaRPr>
          </a:p>
          <a:p>
            <a:pPr marL="146050" lvl="2" indent="-57150"/>
            <a:r>
              <a:rPr lang="fr-FR" sz="518" dirty="0">
                <a:solidFill>
                  <a:schemeClr val="tx1">
                    <a:lumMod val="65000"/>
                    <a:lumOff val="35000"/>
                  </a:schemeClr>
                </a:solidFill>
              </a:rPr>
              <a:t>O Un besoin immédiat de trésorerie  </a:t>
            </a:r>
          </a:p>
          <a:p>
            <a:pPr marL="146050" lvl="2" indent="-57150"/>
            <a:r>
              <a:rPr lang="fr-FR" sz="518" dirty="0">
                <a:solidFill>
                  <a:schemeClr val="tx1">
                    <a:lumMod val="65000"/>
                    <a:lumOff val="35000"/>
                  </a:schemeClr>
                </a:solidFill>
              </a:rPr>
              <a:t>O Une démarche d’équipement pour un besoin de trésorerie futur </a:t>
            </a:r>
          </a:p>
          <a:p>
            <a:pPr marL="298910" indent="-142212">
              <a:buFont typeface="Wingdings" panose="05000000000000000000" pitchFamily="2" charset="2"/>
              <a:buChar char="q"/>
            </a:pPr>
            <a:endParaRPr lang="fr-FR" sz="518" dirty="0">
              <a:solidFill>
                <a:schemeClr val="tx1">
                  <a:lumMod val="65000"/>
                  <a:lumOff val="35000"/>
                </a:schemeClr>
              </a:solidFill>
            </a:endParaRPr>
          </a:p>
          <a:p>
            <a:pPr marL="298910" indent="-142212">
              <a:buFont typeface="Wingdings" panose="05000000000000000000" pitchFamily="2" charset="2"/>
              <a:buChar char="q"/>
            </a:pPr>
            <a:endParaRPr lang="fr-FR" sz="518" dirty="0">
              <a:solidFill>
                <a:schemeClr val="tx1">
                  <a:lumMod val="65000"/>
                  <a:lumOff val="35000"/>
                </a:schemeClr>
              </a:solidFill>
            </a:endParaRPr>
          </a:p>
        </p:txBody>
      </p:sp>
      <p:grpSp>
        <p:nvGrpSpPr>
          <p:cNvPr id="54" name="Groupe 53">
            <a:extLst>
              <a:ext uri="{FF2B5EF4-FFF2-40B4-BE49-F238E27FC236}">
                <a16:creationId xmlns:a16="http://schemas.microsoft.com/office/drawing/2014/main" id="{5298D4FB-4468-4CBC-B9BC-6CB82786ADAA}"/>
              </a:ext>
            </a:extLst>
          </p:cNvPr>
          <p:cNvGrpSpPr/>
          <p:nvPr/>
        </p:nvGrpSpPr>
        <p:grpSpPr>
          <a:xfrm>
            <a:off x="3224272" y="4009009"/>
            <a:ext cx="533191" cy="172035"/>
            <a:chOff x="649840" y="4182955"/>
            <a:chExt cx="720301" cy="232407"/>
          </a:xfrm>
        </p:grpSpPr>
        <p:sp>
          <p:nvSpPr>
            <p:cNvPr id="52" name="Rectangle : coins arrondis 51">
              <a:extLst>
                <a:ext uri="{FF2B5EF4-FFF2-40B4-BE49-F238E27FC236}">
                  <a16:creationId xmlns:a16="http://schemas.microsoft.com/office/drawing/2014/main" id="{E46695E9-2B53-41BB-84F5-FD5D01B7C8AF}"/>
                </a:ext>
              </a:extLst>
            </p:cNvPr>
            <p:cNvSpPr/>
            <p:nvPr/>
          </p:nvSpPr>
          <p:spPr>
            <a:xfrm>
              <a:off x="649840" y="4185335"/>
              <a:ext cx="720301" cy="200055"/>
            </a:xfrm>
            <a:prstGeom prst="round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a:solidFill>
                  <a:schemeClr val="accent1"/>
                </a:solidFill>
              </a:endParaRPr>
            </a:p>
          </p:txBody>
        </p:sp>
        <p:sp>
          <p:nvSpPr>
            <p:cNvPr id="53" name="ZoneTexte 52">
              <a:extLst>
                <a:ext uri="{FF2B5EF4-FFF2-40B4-BE49-F238E27FC236}">
                  <a16:creationId xmlns:a16="http://schemas.microsoft.com/office/drawing/2014/main" id="{1FB01663-E74D-41AC-A0D6-83DF7560604D}"/>
                </a:ext>
              </a:extLst>
            </p:cNvPr>
            <p:cNvSpPr txBox="1"/>
            <p:nvPr/>
          </p:nvSpPr>
          <p:spPr>
            <a:xfrm>
              <a:off x="707339" y="4182955"/>
              <a:ext cx="587293" cy="232407"/>
            </a:xfrm>
            <a:prstGeom prst="rect">
              <a:avLst/>
            </a:prstGeom>
            <a:noFill/>
          </p:spPr>
          <p:txBody>
            <a:bodyPr wrap="none" rtlCol="0">
              <a:spAutoFit/>
            </a:bodyPr>
            <a:lstStyle/>
            <a:p>
              <a:pPr algn="ctr"/>
              <a:r>
                <a:rPr lang="fr-FR" sz="518" b="1" dirty="0">
                  <a:solidFill>
                    <a:schemeClr val="accent1"/>
                  </a:solidFill>
                </a:rPr>
                <a:t>Annuler</a:t>
              </a:r>
            </a:p>
          </p:txBody>
        </p:sp>
      </p:grpSp>
      <p:grpSp>
        <p:nvGrpSpPr>
          <p:cNvPr id="56" name="Groupe 55">
            <a:extLst>
              <a:ext uri="{FF2B5EF4-FFF2-40B4-BE49-F238E27FC236}">
                <a16:creationId xmlns:a16="http://schemas.microsoft.com/office/drawing/2014/main" id="{AC441F3C-2133-44F8-8771-09D3CF803A35}"/>
              </a:ext>
            </a:extLst>
          </p:cNvPr>
          <p:cNvGrpSpPr/>
          <p:nvPr/>
        </p:nvGrpSpPr>
        <p:grpSpPr>
          <a:xfrm>
            <a:off x="5291708" y="4008804"/>
            <a:ext cx="654346" cy="172035"/>
            <a:chOff x="411729" y="4581158"/>
            <a:chExt cx="883972" cy="232407"/>
          </a:xfrm>
        </p:grpSpPr>
        <p:sp>
          <p:nvSpPr>
            <p:cNvPr id="48" name="Rectangle : coins arrondis 47">
              <a:extLst>
                <a:ext uri="{FF2B5EF4-FFF2-40B4-BE49-F238E27FC236}">
                  <a16:creationId xmlns:a16="http://schemas.microsoft.com/office/drawing/2014/main" id="{A47BF082-D379-43A1-9D92-5FB87C790E53}"/>
                </a:ext>
              </a:extLst>
            </p:cNvPr>
            <p:cNvSpPr/>
            <p:nvPr/>
          </p:nvSpPr>
          <p:spPr>
            <a:xfrm>
              <a:off x="502571" y="4583538"/>
              <a:ext cx="720301" cy="200055"/>
            </a:xfrm>
            <a:prstGeom prst="round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a:p>
          </p:txBody>
        </p:sp>
        <p:sp>
          <p:nvSpPr>
            <p:cNvPr id="55" name="ZoneTexte 54">
              <a:extLst>
                <a:ext uri="{FF2B5EF4-FFF2-40B4-BE49-F238E27FC236}">
                  <a16:creationId xmlns:a16="http://schemas.microsoft.com/office/drawing/2014/main" id="{2F313CB9-59F3-4EA8-97DE-E21D375FBB51}"/>
                </a:ext>
              </a:extLst>
            </p:cNvPr>
            <p:cNvSpPr txBox="1"/>
            <p:nvPr/>
          </p:nvSpPr>
          <p:spPr>
            <a:xfrm>
              <a:off x="411729" y="4581158"/>
              <a:ext cx="883972" cy="232407"/>
            </a:xfrm>
            <a:prstGeom prst="rect">
              <a:avLst/>
            </a:prstGeom>
            <a:noFill/>
          </p:spPr>
          <p:txBody>
            <a:bodyPr wrap="none" rtlCol="0">
              <a:spAutoFit/>
            </a:bodyPr>
            <a:lstStyle/>
            <a:p>
              <a:pPr algn="ctr"/>
              <a:r>
                <a:rPr lang="fr-FR" sz="518" b="1" dirty="0">
                  <a:solidFill>
                    <a:schemeClr val="bg1"/>
                  </a:solidFill>
                </a:rPr>
                <a:t>Etape suivante</a:t>
              </a:r>
            </a:p>
          </p:txBody>
        </p:sp>
      </p:grpSp>
      <p:sp>
        <p:nvSpPr>
          <p:cNvPr id="63" name="ZoneTexte 62">
            <a:extLst>
              <a:ext uri="{FF2B5EF4-FFF2-40B4-BE49-F238E27FC236}">
                <a16:creationId xmlns:a16="http://schemas.microsoft.com/office/drawing/2014/main" id="{F5ACB157-2A9D-40A0-B81C-6D3D443D1151}"/>
              </a:ext>
            </a:extLst>
          </p:cNvPr>
          <p:cNvSpPr txBox="1"/>
          <p:nvPr/>
        </p:nvSpPr>
        <p:spPr>
          <a:xfrm>
            <a:off x="3535039" y="3024599"/>
            <a:ext cx="2076210" cy="228973"/>
          </a:xfrm>
          <a:prstGeom prst="rect">
            <a:avLst/>
          </a:prstGeom>
          <a:noFill/>
        </p:spPr>
        <p:txBody>
          <a:bodyPr wrap="none" rtlCol="0">
            <a:spAutoFit/>
          </a:bodyPr>
          <a:lstStyle/>
          <a:p>
            <a:pPr algn="ctr"/>
            <a:r>
              <a:rPr lang="fr-FR" sz="888" dirty="0">
                <a:solidFill>
                  <a:schemeClr val="tx1">
                    <a:lumMod val="65000"/>
                    <a:lumOff val="35000"/>
                  </a:schemeClr>
                </a:solidFill>
                <a:latin typeface="Franklin Gothic Demi" panose="020B0703020102020204" pitchFamily="34" charset="0"/>
                <a:cs typeface="Arial" panose="020B0604020202020204" pitchFamily="34" charset="0"/>
              </a:rPr>
              <a:t>Qualification du besoin de votre client</a:t>
            </a:r>
          </a:p>
        </p:txBody>
      </p:sp>
      <p:pic>
        <p:nvPicPr>
          <p:cNvPr id="58" name="Image 57">
            <a:extLst>
              <a:ext uri="{FF2B5EF4-FFF2-40B4-BE49-F238E27FC236}">
                <a16:creationId xmlns:a16="http://schemas.microsoft.com/office/drawing/2014/main" id="{C9F2095A-CCD4-42BC-A821-73A1E1206C5D}"/>
              </a:ext>
            </a:extLst>
          </p:cNvPr>
          <p:cNvPicPr>
            <a:picLocks noChangeAspect="1"/>
          </p:cNvPicPr>
          <p:nvPr/>
        </p:nvPicPr>
        <p:blipFill rotWithShape="1">
          <a:blip r:embed="rId2"/>
          <a:srcRect b="89821"/>
          <a:stretch/>
        </p:blipFill>
        <p:spPr>
          <a:xfrm>
            <a:off x="1187655" y="76981"/>
            <a:ext cx="6768691" cy="356059"/>
          </a:xfrm>
          <a:prstGeom prst="rect">
            <a:avLst/>
          </a:prstGeom>
          <a:effectLst>
            <a:outerShdw blurRad="50800" dist="38100" dir="2700000" algn="tl" rotWithShape="0">
              <a:prstClr val="black">
                <a:alpha val="40000"/>
              </a:prstClr>
            </a:outerShdw>
          </a:effectLst>
        </p:spPr>
      </p:pic>
      <p:grpSp>
        <p:nvGrpSpPr>
          <p:cNvPr id="37" name="Groupe 36">
            <a:extLst>
              <a:ext uri="{FF2B5EF4-FFF2-40B4-BE49-F238E27FC236}">
                <a16:creationId xmlns:a16="http://schemas.microsoft.com/office/drawing/2014/main" id="{269E74A8-9776-4B4D-AB36-EE9F9D37B0D2}"/>
              </a:ext>
            </a:extLst>
          </p:cNvPr>
          <p:cNvGrpSpPr/>
          <p:nvPr/>
        </p:nvGrpSpPr>
        <p:grpSpPr>
          <a:xfrm>
            <a:off x="3665632" y="477483"/>
            <a:ext cx="1832477" cy="206448"/>
            <a:chOff x="3074848" y="541885"/>
            <a:chExt cx="2475541" cy="278898"/>
          </a:xfrm>
        </p:grpSpPr>
        <p:cxnSp>
          <p:nvCxnSpPr>
            <p:cNvPr id="66" name="Connecteur droit 65">
              <a:extLst>
                <a:ext uri="{FF2B5EF4-FFF2-40B4-BE49-F238E27FC236}">
                  <a16:creationId xmlns:a16="http://schemas.microsoft.com/office/drawing/2014/main" id="{E27349A6-9B8F-49F9-ACDE-DCA8519BB515}"/>
                </a:ext>
              </a:extLst>
            </p:cNvPr>
            <p:cNvCxnSpPr>
              <a:cxnSpLocks/>
            </p:cNvCxnSpPr>
            <p:nvPr/>
          </p:nvCxnSpPr>
          <p:spPr>
            <a:xfrm flipV="1">
              <a:off x="3349682" y="656975"/>
              <a:ext cx="14282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07DC9433-6528-4DE6-94D3-DF5197C9FF74}"/>
                </a:ext>
              </a:extLst>
            </p:cNvPr>
            <p:cNvCxnSpPr>
              <a:cxnSpLocks/>
            </p:cNvCxnSpPr>
            <p:nvPr/>
          </p:nvCxnSpPr>
          <p:spPr>
            <a:xfrm>
              <a:off x="3253430" y="656975"/>
              <a:ext cx="205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68" name="Groupe 67">
              <a:extLst>
                <a:ext uri="{FF2B5EF4-FFF2-40B4-BE49-F238E27FC236}">
                  <a16:creationId xmlns:a16="http://schemas.microsoft.com/office/drawing/2014/main" id="{DF8BF5A4-C7D4-4EB6-8CE1-C34A430DBFFE}"/>
                </a:ext>
              </a:extLst>
            </p:cNvPr>
            <p:cNvGrpSpPr/>
            <p:nvPr/>
          </p:nvGrpSpPr>
          <p:grpSpPr>
            <a:xfrm>
              <a:off x="3074848" y="541885"/>
              <a:ext cx="320934" cy="278574"/>
              <a:chOff x="943628" y="2499454"/>
              <a:chExt cx="320934" cy="278574"/>
            </a:xfrm>
          </p:grpSpPr>
          <p:sp>
            <p:nvSpPr>
              <p:cNvPr id="81" name="Ellipse 80">
                <a:extLst>
                  <a:ext uri="{FF2B5EF4-FFF2-40B4-BE49-F238E27FC236}">
                    <a16:creationId xmlns:a16="http://schemas.microsoft.com/office/drawing/2014/main" id="{A60AF12F-1AD7-4FB9-9BD3-AD58FA706BED}"/>
                  </a:ext>
                </a:extLst>
              </p:cNvPr>
              <p:cNvSpPr/>
              <p:nvPr/>
            </p:nvSpPr>
            <p:spPr>
              <a:xfrm>
                <a:off x="978568" y="2502568"/>
                <a:ext cx="240632" cy="2406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a:p>
            </p:txBody>
          </p:sp>
          <p:sp>
            <p:nvSpPr>
              <p:cNvPr id="82" name="ZoneTexte 81">
                <a:extLst>
                  <a:ext uri="{FF2B5EF4-FFF2-40B4-BE49-F238E27FC236}">
                    <a16:creationId xmlns:a16="http://schemas.microsoft.com/office/drawing/2014/main" id="{1F81D1E7-5EDC-481E-9D23-6CC1AD19BBCF}"/>
                  </a:ext>
                </a:extLst>
              </p:cNvPr>
              <p:cNvSpPr txBox="1"/>
              <p:nvPr/>
            </p:nvSpPr>
            <p:spPr>
              <a:xfrm>
                <a:off x="943628" y="2499454"/>
                <a:ext cx="320934" cy="278574"/>
              </a:xfrm>
              <a:prstGeom prst="rect">
                <a:avLst/>
              </a:prstGeom>
              <a:noFill/>
            </p:spPr>
            <p:txBody>
              <a:bodyPr wrap="none" rtlCol="0">
                <a:spAutoFit/>
              </a:bodyPr>
              <a:lstStyle/>
              <a:p>
                <a:r>
                  <a:rPr lang="fr-FR" sz="740" dirty="0">
                    <a:solidFill>
                      <a:schemeClr val="bg1"/>
                    </a:solidFill>
                  </a:rPr>
                  <a:t>1</a:t>
                </a:r>
              </a:p>
            </p:txBody>
          </p:sp>
        </p:grpSp>
        <p:grpSp>
          <p:nvGrpSpPr>
            <p:cNvPr id="69" name="Groupe 68">
              <a:extLst>
                <a:ext uri="{FF2B5EF4-FFF2-40B4-BE49-F238E27FC236}">
                  <a16:creationId xmlns:a16="http://schemas.microsoft.com/office/drawing/2014/main" id="{5E5A76E9-592B-4E77-84C5-DEA778A62E73}"/>
                </a:ext>
              </a:extLst>
            </p:cNvPr>
            <p:cNvGrpSpPr/>
            <p:nvPr/>
          </p:nvGrpSpPr>
          <p:grpSpPr>
            <a:xfrm>
              <a:off x="3642790" y="541885"/>
              <a:ext cx="320934" cy="278576"/>
              <a:chOff x="952847" y="2499454"/>
              <a:chExt cx="320934" cy="278576"/>
            </a:xfrm>
            <a:noFill/>
          </p:grpSpPr>
          <p:sp>
            <p:nvSpPr>
              <p:cNvPr id="79" name="Ellipse 78">
                <a:extLst>
                  <a:ext uri="{FF2B5EF4-FFF2-40B4-BE49-F238E27FC236}">
                    <a16:creationId xmlns:a16="http://schemas.microsoft.com/office/drawing/2014/main" id="{C20905CF-9FC0-458B-93E5-7F09A738E430}"/>
                  </a:ext>
                </a:extLst>
              </p:cNvPr>
              <p:cNvSpPr/>
              <p:nvPr/>
            </p:nvSpPr>
            <p:spPr>
              <a:xfrm>
                <a:off x="978568" y="2502568"/>
                <a:ext cx="240632" cy="240632"/>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dirty="0"/>
              </a:p>
            </p:txBody>
          </p:sp>
          <p:sp>
            <p:nvSpPr>
              <p:cNvPr id="80" name="ZoneTexte 79">
                <a:extLst>
                  <a:ext uri="{FF2B5EF4-FFF2-40B4-BE49-F238E27FC236}">
                    <a16:creationId xmlns:a16="http://schemas.microsoft.com/office/drawing/2014/main" id="{FD64A543-92DA-414F-8921-58DB4D9CBA7F}"/>
                  </a:ext>
                </a:extLst>
              </p:cNvPr>
              <p:cNvSpPr txBox="1"/>
              <p:nvPr/>
            </p:nvSpPr>
            <p:spPr>
              <a:xfrm>
                <a:off x="952847" y="2499454"/>
                <a:ext cx="320934" cy="278576"/>
              </a:xfrm>
              <a:prstGeom prst="rect">
                <a:avLst/>
              </a:prstGeom>
              <a:grpFill/>
              <a:ln>
                <a:noFill/>
              </a:ln>
            </p:spPr>
            <p:txBody>
              <a:bodyPr wrap="none" rtlCol="0">
                <a:spAutoFit/>
              </a:bodyPr>
              <a:lstStyle/>
              <a:p>
                <a:r>
                  <a:rPr lang="fr-FR" sz="740" dirty="0">
                    <a:solidFill>
                      <a:schemeClr val="tx1">
                        <a:lumMod val="65000"/>
                        <a:lumOff val="35000"/>
                      </a:schemeClr>
                    </a:solidFill>
                  </a:rPr>
                  <a:t>2</a:t>
                </a:r>
              </a:p>
            </p:txBody>
          </p:sp>
        </p:grpSp>
        <p:grpSp>
          <p:nvGrpSpPr>
            <p:cNvPr id="70" name="Groupe 69">
              <a:extLst>
                <a:ext uri="{FF2B5EF4-FFF2-40B4-BE49-F238E27FC236}">
                  <a16:creationId xmlns:a16="http://schemas.microsoft.com/office/drawing/2014/main" id="{405F1577-387D-4FFE-B1F8-E698C80B2DD7}"/>
                </a:ext>
              </a:extLst>
            </p:cNvPr>
            <p:cNvGrpSpPr/>
            <p:nvPr/>
          </p:nvGrpSpPr>
          <p:grpSpPr>
            <a:xfrm>
              <a:off x="4192294" y="541885"/>
              <a:ext cx="320934" cy="278576"/>
              <a:chOff x="943628" y="2499454"/>
              <a:chExt cx="320934" cy="278576"/>
            </a:xfrm>
            <a:noFill/>
          </p:grpSpPr>
          <p:sp>
            <p:nvSpPr>
              <p:cNvPr id="77" name="Ellipse 76">
                <a:extLst>
                  <a:ext uri="{FF2B5EF4-FFF2-40B4-BE49-F238E27FC236}">
                    <a16:creationId xmlns:a16="http://schemas.microsoft.com/office/drawing/2014/main" id="{AE04E84E-2BBE-492A-8F92-BB5819F6EDAA}"/>
                  </a:ext>
                </a:extLst>
              </p:cNvPr>
              <p:cNvSpPr/>
              <p:nvPr/>
            </p:nvSpPr>
            <p:spPr>
              <a:xfrm>
                <a:off x="978568" y="2502568"/>
                <a:ext cx="240632" cy="240632"/>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dirty="0"/>
              </a:p>
            </p:txBody>
          </p:sp>
          <p:sp>
            <p:nvSpPr>
              <p:cNvPr id="78" name="ZoneTexte 77">
                <a:extLst>
                  <a:ext uri="{FF2B5EF4-FFF2-40B4-BE49-F238E27FC236}">
                    <a16:creationId xmlns:a16="http://schemas.microsoft.com/office/drawing/2014/main" id="{2FC8C1CB-2B13-4288-8D34-2A466D29C135}"/>
                  </a:ext>
                </a:extLst>
              </p:cNvPr>
              <p:cNvSpPr txBox="1"/>
              <p:nvPr/>
            </p:nvSpPr>
            <p:spPr>
              <a:xfrm>
                <a:off x="943628" y="2499454"/>
                <a:ext cx="320934" cy="278576"/>
              </a:xfrm>
              <a:prstGeom prst="rect">
                <a:avLst/>
              </a:prstGeom>
              <a:grpFill/>
              <a:ln>
                <a:noFill/>
              </a:ln>
            </p:spPr>
            <p:txBody>
              <a:bodyPr wrap="none" rtlCol="0">
                <a:spAutoFit/>
              </a:bodyPr>
              <a:lstStyle/>
              <a:p>
                <a:r>
                  <a:rPr lang="fr-FR" sz="740" dirty="0">
                    <a:solidFill>
                      <a:schemeClr val="tx1">
                        <a:lumMod val="65000"/>
                        <a:lumOff val="35000"/>
                      </a:schemeClr>
                    </a:solidFill>
                  </a:rPr>
                  <a:t>3</a:t>
                </a:r>
              </a:p>
            </p:txBody>
          </p:sp>
        </p:grpSp>
        <p:grpSp>
          <p:nvGrpSpPr>
            <p:cNvPr id="71" name="Groupe 70">
              <a:extLst>
                <a:ext uri="{FF2B5EF4-FFF2-40B4-BE49-F238E27FC236}">
                  <a16:creationId xmlns:a16="http://schemas.microsoft.com/office/drawing/2014/main" id="{9917F573-7EB5-4E61-8639-48EDBAFD72E8}"/>
                </a:ext>
              </a:extLst>
            </p:cNvPr>
            <p:cNvGrpSpPr/>
            <p:nvPr/>
          </p:nvGrpSpPr>
          <p:grpSpPr>
            <a:xfrm>
              <a:off x="4751018" y="541885"/>
              <a:ext cx="320934" cy="278576"/>
              <a:chOff x="943628" y="2499454"/>
              <a:chExt cx="320934" cy="278576"/>
            </a:xfrm>
            <a:noFill/>
          </p:grpSpPr>
          <p:sp>
            <p:nvSpPr>
              <p:cNvPr id="75" name="Ellipse 74">
                <a:extLst>
                  <a:ext uri="{FF2B5EF4-FFF2-40B4-BE49-F238E27FC236}">
                    <a16:creationId xmlns:a16="http://schemas.microsoft.com/office/drawing/2014/main" id="{BB0A8F5A-71FF-41FD-B8D9-1F31147BFD22}"/>
                  </a:ext>
                </a:extLst>
              </p:cNvPr>
              <p:cNvSpPr/>
              <p:nvPr/>
            </p:nvSpPr>
            <p:spPr>
              <a:xfrm>
                <a:off x="978568" y="2502568"/>
                <a:ext cx="240632" cy="240632"/>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dirty="0"/>
              </a:p>
            </p:txBody>
          </p:sp>
          <p:sp>
            <p:nvSpPr>
              <p:cNvPr id="76" name="ZoneTexte 75">
                <a:extLst>
                  <a:ext uri="{FF2B5EF4-FFF2-40B4-BE49-F238E27FC236}">
                    <a16:creationId xmlns:a16="http://schemas.microsoft.com/office/drawing/2014/main" id="{899AE8CD-9E76-42F8-9830-5865C3DFB45A}"/>
                  </a:ext>
                </a:extLst>
              </p:cNvPr>
              <p:cNvSpPr txBox="1"/>
              <p:nvPr/>
            </p:nvSpPr>
            <p:spPr>
              <a:xfrm>
                <a:off x="943628" y="2499454"/>
                <a:ext cx="320934" cy="278576"/>
              </a:xfrm>
              <a:prstGeom prst="rect">
                <a:avLst/>
              </a:prstGeom>
              <a:grpFill/>
              <a:ln>
                <a:noFill/>
              </a:ln>
            </p:spPr>
            <p:txBody>
              <a:bodyPr wrap="none" rtlCol="0">
                <a:spAutoFit/>
              </a:bodyPr>
              <a:lstStyle/>
              <a:p>
                <a:r>
                  <a:rPr lang="fr-FR" sz="740" dirty="0">
                    <a:solidFill>
                      <a:schemeClr val="tx1">
                        <a:lumMod val="65000"/>
                        <a:lumOff val="35000"/>
                      </a:schemeClr>
                    </a:solidFill>
                  </a:rPr>
                  <a:t>4</a:t>
                </a:r>
              </a:p>
            </p:txBody>
          </p:sp>
        </p:grpSp>
        <p:grpSp>
          <p:nvGrpSpPr>
            <p:cNvPr id="72" name="Groupe 71">
              <a:extLst>
                <a:ext uri="{FF2B5EF4-FFF2-40B4-BE49-F238E27FC236}">
                  <a16:creationId xmlns:a16="http://schemas.microsoft.com/office/drawing/2014/main" id="{66BA682D-EEAB-4FE3-8A0A-55CF664D463E}"/>
                </a:ext>
              </a:extLst>
            </p:cNvPr>
            <p:cNvGrpSpPr/>
            <p:nvPr/>
          </p:nvGrpSpPr>
          <p:grpSpPr>
            <a:xfrm>
              <a:off x="5229455" y="542207"/>
              <a:ext cx="320934" cy="278576"/>
              <a:chOff x="952847" y="2499454"/>
              <a:chExt cx="320934" cy="278576"/>
            </a:xfrm>
            <a:noFill/>
          </p:grpSpPr>
          <p:sp>
            <p:nvSpPr>
              <p:cNvPr id="73" name="Ellipse 72">
                <a:extLst>
                  <a:ext uri="{FF2B5EF4-FFF2-40B4-BE49-F238E27FC236}">
                    <a16:creationId xmlns:a16="http://schemas.microsoft.com/office/drawing/2014/main" id="{F5182388-6EF1-4D4B-BE0B-CB1D0458708C}"/>
                  </a:ext>
                </a:extLst>
              </p:cNvPr>
              <p:cNvSpPr/>
              <p:nvPr/>
            </p:nvSpPr>
            <p:spPr>
              <a:xfrm>
                <a:off x="978568" y="2502568"/>
                <a:ext cx="240632" cy="240632"/>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dirty="0"/>
              </a:p>
            </p:txBody>
          </p:sp>
          <p:sp>
            <p:nvSpPr>
              <p:cNvPr id="74" name="ZoneTexte 73">
                <a:extLst>
                  <a:ext uri="{FF2B5EF4-FFF2-40B4-BE49-F238E27FC236}">
                    <a16:creationId xmlns:a16="http://schemas.microsoft.com/office/drawing/2014/main" id="{6F454B65-9C16-4226-8838-D0540BC2462C}"/>
                  </a:ext>
                </a:extLst>
              </p:cNvPr>
              <p:cNvSpPr txBox="1"/>
              <p:nvPr/>
            </p:nvSpPr>
            <p:spPr>
              <a:xfrm>
                <a:off x="952847" y="2499454"/>
                <a:ext cx="320934" cy="278576"/>
              </a:xfrm>
              <a:prstGeom prst="rect">
                <a:avLst/>
              </a:prstGeom>
              <a:grpFill/>
              <a:ln>
                <a:noFill/>
              </a:ln>
            </p:spPr>
            <p:txBody>
              <a:bodyPr wrap="none" rtlCol="0">
                <a:spAutoFit/>
              </a:bodyPr>
              <a:lstStyle/>
              <a:p>
                <a:r>
                  <a:rPr lang="fr-FR" sz="740" dirty="0">
                    <a:solidFill>
                      <a:schemeClr val="tx1">
                        <a:lumMod val="65000"/>
                        <a:lumOff val="35000"/>
                      </a:schemeClr>
                    </a:solidFill>
                  </a:rPr>
                  <a:t>5</a:t>
                </a:r>
              </a:p>
            </p:txBody>
          </p:sp>
        </p:grpSp>
      </p:grpSp>
      <p:pic>
        <p:nvPicPr>
          <p:cNvPr id="83" name="Image 82">
            <a:extLst>
              <a:ext uri="{FF2B5EF4-FFF2-40B4-BE49-F238E27FC236}">
                <a16:creationId xmlns:a16="http://schemas.microsoft.com/office/drawing/2014/main" id="{CD3B956E-81BD-4852-A8C7-F04FB2B90479}"/>
              </a:ext>
            </a:extLst>
          </p:cNvPr>
          <p:cNvPicPr>
            <a:picLocks noChangeAspect="1"/>
          </p:cNvPicPr>
          <p:nvPr/>
        </p:nvPicPr>
        <p:blipFill>
          <a:blip r:embed="rId3"/>
          <a:stretch>
            <a:fillRect/>
          </a:stretch>
        </p:blipFill>
        <p:spPr>
          <a:xfrm>
            <a:off x="3768665" y="780069"/>
            <a:ext cx="1614789" cy="353534"/>
          </a:xfrm>
          <a:prstGeom prst="rect">
            <a:avLst/>
          </a:prstGeom>
        </p:spPr>
      </p:pic>
      <p:sp>
        <p:nvSpPr>
          <p:cNvPr id="38" name="ZoneTexte 37">
            <a:extLst>
              <a:ext uri="{FF2B5EF4-FFF2-40B4-BE49-F238E27FC236}">
                <a16:creationId xmlns:a16="http://schemas.microsoft.com/office/drawing/2014/main" id="{E3BB3F77-1252-49E9-8A7F-D8CA077F0813}"/>
              </a:ext>
            </a:extLst>
          </p:cNvPr>
          <p:cNvSpPr txBox="1"/>
          <p:nvPr/>
        </p:nvSpPr>
        <p:spPr>
          <a:xfrm>
            <a:off x="5830402" y="3719479"/>
            <a:ext cx="896399" cy="160685"/>
          </a:xfrm>
          <a:prstGeom prst="rect">
            <a:avLst/>
          </a:prstGeom>
          <a:noFill/>
        </p:spPr>
        <p:txBody>
          <a:bodyPr wrap="none" rtlCol="0">
            <a:spAutoFit/>
          </a:bodyPr>
          <a:lstStyle/>
          <a:p>
            <a:r>
              <a:rPr lang="fr-FR" sz="444" dirty="0">
                <a:solidFill>
                  <a:schemeClr val="tx1">
                    <a:lumMod val="65000"/>
                    <a:lumOff val="35000"/>
                  </a:schemeClr>
                </a:solidFill>
              </a:rPr>
              <a:t>* La question est obligatoire</a:t>
            </a:r>
          </a:p>
        </p:txBody>
      </p:sp>
      <p:sp>
        <p:nvSpPr>
          <p:cNvPr id="39" name="Rectangle 38">
            <a:extLst>
              <a:ext uri="{FF2B5EF4-FFF2-40B4-BE49-F238E27FC236}">
                <a16:creationId xmlns:a16="http://schemas.microsoft.com/office/drawing/2014/main" id="{C7D1F445-69D7-4BC5-841C-00AF5FE794FF}"/>
              </a:ext>
            </a:extLst>
          </p:cNvPr>
          <p:cNvSpPr/>
          <p:nvPr/>
        </p:nvSpPr>
        <p:spPr>
          <a:xfrm>
            <a:off x="2463849" y="1206723"/>
            <a:ext cx="4204346" cy="1622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a:p>
        </p:txBody>
      </p:sp>
      <p:sp>
        <p:nvSpPr>
          <p:cNvPr id="40" name="ZoneTexte 39">
            <a:extLst>
              <a:ext uri="{FF2B5EF4-FFF2-40B4-BE49-F238E27FC236}">
                <a16:creationId xmlns:a16="http://schemas.microsoft.com/office/drawing/2014/main" id="{979203A8-C8E5-4579-9CB7-3A97991B3E87}"/>
              </a:ext>
            </a:extLst>
          </p:cNvPr>
          <p:cNvSpPr txBox="1"/>
          <p:nvPr/>
        </p:nvSpPr>
        <p:spPr>
          <a:xfrm>
            <a:off x="2391673" y="1635496"/>
            <a:ext cx="4316305" cy="1225400"/>
          </a:xfrm>
          <a:prstGeom prst="rect">
            <a:avLst/>
          </a:prstGeom>
          <a:noFill/>
        </p:spPr>
        <p:txBody>
          <a:bodyPr wrap="square" rtlCol="0">
            <a:spAutoFit/>
          </a:bodyPr>
          <a:lstStyle/>
          <a:p>
            <a:pPr marL="331369" indent="-135133">
              <a:buFont typeface="+mj-lt"/>
              <a:buAutoNum type="arabicPeriod"/>
              <a:tabLst>
                <a:tab pos="331369" algn="l"/>
              </a:tabLst>
            </a:pPr>
            <a:r>
              <a:rPr lang="fr-FR" sz="666" b="1" dirty="0">
                <a:solidFill>
                  <a:schemeClr val="tx1">
                    <a:lumMod val="65000"/>
                    <a:lumOff val="35000"/>
                  </a:schemeClr>
                </a:solidFill>
              </a:rPr>
              <a:t>Qualifiez le besoin de votre client </a:t>
            </a:r>
            <a:r>
              <a:rPr lang="fr-FR" sz="666" dirty="0">
                <a:solidFill>
                  <a:schemeClr val="tx1">
                    <a:lumMod val="65000"/>
                    <a:lumOff val="35000"/>
                  </a:schemeClr>
                </a:solidFill>
              </a:rPr>
              <a:t>en répondant aux questions</a:t>
            </a:r>
          </a:p>
          <a:p>
            <a:pPr marL="331369" indent="-135133">
              <a:buFont typeface="+mj-lt"/>
              <a:buAutoNum type="arabicPeriod"/>
              <a:tabLst>
                <a:tab pos="331369" algn="l"/>
              </a:tabLst>
            </a:pPr>
            <a:endParaRPr lang="fr-FR" sz="222" dirty="0">
              <a:solidFill>
                <a:schemeClr val="tx1">
                  <a:lumMod val="65000"/>
                  <a:lumOff val="35000"/>
                </a:schemeClr>
              </a:solidFill>
            </a:endParaRPr>
          </a:p>
          <a:p>
            <a:pPr marL="331369" indent="-135133">
              <a:buFont typeface="+mj-lt"/>
              <a:buAutoNum type="arabicPeriod"/>
              <a:tabLst>
                <a:tab pos="331369" algn="l"/>
              </a:tabLst>
            </a:pPr>
            <a:r>
              <a:rPr lang="fr-FR" sz="666" b="1" dirty="0">
                <a:solidFill>
                  <a:schemeClr val="tx1">
                    <a:lumMod val="65000"/>
                    <a:lumOff val="35000"/>
                  </a:schemeClr>
                </a:solidFill>
              </a:rPr>
              <a:t>Vérifiez</a:t>
            </a:r>
            <a:r>
              <a:rPr lang="fr-FR" sz="666" dirty="0">
                <a:solidFill>
                  <a:schemeClr val="tx1">
                    <a:lumMod val="65000"/>
                    <a:lumOff val="35000"/>
                  </a:schemeClr>
                </a:solidFill>
              </a:rPr>
              <a:t> et modifiez si besoin les informations de votre client</a:t>
            </a:r>
          </a:p>
          <a:p>
            <a:pPr marL="331369" indent="-135133">
              <a:buFont typeface="+mj-lt"/>
              <a:buAutoNum type="arabicPeriod"/>
              <a:tabLst>
                <a:tab pos="331369" algn="l"/>
              </a:tabLst>
            </a:pPr>
            <a:endParaRPr lang="fr-FR" sz="222" dirty="0">
              <a:solidFill>
                <a:schemeClr val="tx1">
                  <a:lumMod val="65000"/>
                  <a:lumOff val="35000"/>
                </a:schemeClr>
              </a:solidFill>
            </a:endParaRPr>
          </a:p>
          <a:p>
            <a:pPr marL="331369" indent="-135133">
              <a:buFont typeface="+mj-lt"/>
              <a:buAutoNum type="arabicPeriod"/>
              <a:tabLst>
                <a:tab pos="331369" algn="l"/>
              </a:tabLst>
            </a:pPr>
            <a:r>
              <a:rPr lang="fr-FR" sz="666" b="1" dirty="0">
                <a:solidFill>
                  <a:schemeClr val="tx1">
                    <a:lumMod val="65000"/>
                    <a:lumOff val="35000"/>
                  </a:schemeClr>
                </a:solidFill>
              </a:rPr>
              <a:t>Validez votre formulaire</a:t>
            </a:r>
          </a:p>
          <a:p>
            <a:pPr marL="331369" indent="-135133">
              <a:buFont typeface="+mj-lt"/>
              <a:buAutoNum type="arabicPeriod"/>
              <a:tabLst>
                <a:tab pos="331369" algn="l"/>
              </a:tabLst>
            </a:pPr>
            <a:endParaRPr lang="fr-FR" sz="222" b="1" dirty="0">
              <a:solidFill>
                <a:schemeClr val="tx1">
                  <a:lumMod val="65000"/>
                  <a:lumOff val="35000"/>
                </a:schemeClr>
              </a:solidFill>
            </a:endParaRPr>
          </a:p>
          <a:p>
            <a:pPr marL="331369" indent="-135133">
              <a:buFont typeface="+mj-lt"/>
              <a:buAutoNum type="arabicPeriod"/>
              <a:tabLst>
                <a:tab pos="331369" algn="l"/>
              </a:tabLst>
            </a:pPr>
            <a:r>
              <a:rPr lang="fr-FR" sz="666" b="1" dirty="0">
                <a:solidFill>
                  <a:schemeClr val="tx1">
                    <a:lumMod val="65000"/>
                    <a:lumOff val="35000"/>
                  </a:schemeClr>
                </a:solidFill>
              </a:rPr>
              <a:t>Découvrez la solution la plus adaptée </a:t>
            </a:r>
            <a:r>
              <a:rPr lang="fr-FR" sz="666" dirty="0">
                <a:solidFill>
                  <a:schemeClr val="tx1">
                    <a:lumMod val="65000"/>
                    <a:lumOff val="35000"/>
                  </a:schemeClr>
                </a:solidFill>
              </a:rPr>
              <a:t>pour votre client entre </a:t>
            </a:r>
            <a:r>
              <a:rPr lang="fr-FR" sz="666" dirty="0" err="1">
                <a:solidFill>
                  <a:schemeClr val="tx1">
                    <a:lumMod val="65000"/>
                    <a:lumOff val="35000"/>
                  </a:schemeClr>
                </a:solidFill>
              </a:rPr>
              <a:t>FlashFactures</a:t>
            </a:r>
            <a:r>
              <a:rPr lang="fr-FR" sz="666" dirty="0">
                <a:solidFill>
                  <a:schemeClr val="tx1">
                    <a:lumMod val="65000"/>
                    <a:lumOff val="35000"/>
                  </a:schemeClr>
                </a:solidFill>
              </a:rPr>
              <a:t> et l’affacturage classique</a:t>
            </a:r>
          </a:p>
          <a:p>
            <a:pPr marL="331369" indent="-135133">
              <a:buFont typeface="+mj-lt"/>
              <a:buAutoNum type="arabicPeriod"/>
              <a:tabLst>
                <a:tab pos="331369" algn="l"/>
              </a:tabLst>
            </a:pPr>
            <a:endParaRPr lang="fr-FR" sz="222" dirty="0">
              <a:solidFill>
                <a:schemeClr val="tx1">
                  <a:lumMod val="65000"/>
                  <a:lumOff val="35000"/>
                </a:schemeClr>
              </a:solidFill>
            </a:endParaRPr>
          </a:p>
          <a:p>
            <a:pPr marL="331369" indent="-135133">
              <a:buFont typeface="+mj-lt"/>
              <a:buAutoNum type="arabicPeriod"/>
              <a:tabLst>
                <a:tab pos="331369" algn="l"/>
              </a:tabLst>
            </a:pPr>
            <a:r>
              <a:rPr lang="fr-FR" sz="666" b="1" dirty="0">
                <a:solidFill>
                  <a:schemeClr val="tx1">
                    <a:lumMod val="65000"/>
                    <a:lumOff val="35000"/>
                  </a:schemeClr>
                </a:solidFill>
              </a:rPr>
              <a:t>Finalisez l’envoi de votre lead</a:t>
            </a:r>
          </a:p>
          <a:p>
            <a:pPr marL="331369" indent="-135133">
              <a:buFont typeface="+mj-lt"/>
              <a:buAutoNum type="arabicPeriod"/>
              <a:tabLst>
                <a:tab pos="331369" algn="l"/>
              </a:tabLst>
            </a:pPr>
            <a:endParaRPr lang="fr-FR" sz="148" b="1" dirty="0">
              <a:solidFill>
                <a:schemeClr val="tx1">
                  <a:lumMod val="65000"/>
                  <a:lumOff val="35000"/>
                </a:schemeClr>
              </a:solidFill>
            </a:endParaRPr>
          </a:p>
          <a:p>
            <a:pPr marL="526430" lvl="2" indent="-126907">
              <a:buFont typeface="Arial" panose="020B0604020202020204" pitchFamily="34" charset="0"/>
              <a:buChar char="•"/>
              <a:tabLst>
                <a:tab pos="331369" algn="l"/>
              </a:tabLst>
            </a:pPr>
            <a:r>
              <a:rPr lang="fr-FR" sz="666" dirty="0">
                <a:solidFill>
                  <a:schemeClr val="tx1">
                    <a:lumMod val="65000"/>
                    <a:lumOff val="35000"/>
                  </a:schemeClr>
                </a:solidFill>
                <a:sym typeface="Wingdings" panose="05000000000000000000" pitchFamily="2" charset="2"/>
              </a:rPr>
              <a:t>Si </a:t>
            </a:r>
            <a:r>
              <a:rPr lang="fr-FR" sz="666" dirty="0" err="1">
                <a:solidFill>
                  <a:schemeClr val="tx1">
                    <a:lumMod val="65000"/>
                    <a:lumOff val="35000"/>
                  </a:schemeClr>
                </a:solidFill>
                <a:sym typeface="Wingdings" panose="05000000000000000000" pitchFamily="2" charset="2"/>
              </a:rPr>
              <a:t>FlashFactures</a:t>
            </a:r>
            <a:r>
              <a:rPr lang="fr-FR" sz="666" dirty="0">
                <a:solidFill>
                  <a:schemeClr val="tx1">
                    <a:lumMod val="65000"/>
                    <a:lumOff val="35000"/>
                  </a:schemeClr>
                </a:solidFill>
                <a:sym typeface="Wingdings" panose="05000000000000000000" pitchFamily="2" charset="2"/>
              </a:rPr>
              <a:t>  votre client reçoit un mail de souscription </a:t>
            </a:r>
          </a:p>
          <a:p>
            <a:pPr marL="526430" lvl="2" indent="-126907">
              <a:buFont typeface="Arial" panose="020B0604020202020204" pitchFamily="34" charset="0"/>
              <a:buChar char="•"/>
              <a:tabLst>
                <a:tab pos="331369" algn="l"/>
              </a:tabLst>
            </a:pPr>
            <a:r>
              <a:rPr lang="fr-FR" sz="666" dirty="0">
                <a:solidFill>
                  <a:schemeClr val="tx1">
                    <a:lumMod val="65000"/>
                    <a:lumOff val="35000"/>
                  </a:schemeClr>
                </a:solidFill>
                <a:sym typeface="Wingdings" panose="05000000000000000000" pitchFamily="2" charset="2"/>
              </a:rPr>
              <a:t>Si affacturage classique  votre client est contacté par votre Délégué régional BPCE Factor</a:t>
            </a:r>
          </a:p>
          <a:p>
            <a:pPr marL="526430" lvl="2" indent="-126907">
              <a:buFont typeface="Arial" panose="020B0604020202020204" pitchFamily="34" charset="0"/>
              <a:buChar char="•"/>
              <a:tabLst>
                <a:tab pos="331369" algn="l"/>
              </a:tabLst>
            </a:pPr>
            <a:endParaRPr lang="fr-FR" sz="1000" dirty="0">
              <a:solidFill>
                <a:schemeClr val="tx1">
                  <a:lumMod val="65000"/>
                  <a:lumOff val="35000"/>
                </a:schemeClr>
              </a:solidFill>
              <a:sym typeface="Wingdings" panose="05000000000000000000" pitchFamily="2" charset="2"/>
            </a:endParaRPr>
          </a:p>
        </p:txBody>
      </p:sp>
      <p:sp>
        <p:nvSpPr>
          <p:cNvPr id="41" name="ZoneTexte 40">
            <a:extLst>
              <a:ext uri="{FF2B5EF4-FFF2-40B4-BE49-F238E27FC236}">
                <a16:creationId xmlns:a16="http://schemas.microsoft.com/office/drawing/2014/main" id="{E9C26731-42D0-4602-8C2C-AB55B4C6C154}"/>
              </a:ext>
            </a:extLst>
          </p:cNvPr>
          <p:cNvSpPr txBox="1"/>
          <p:nvPr/>
        </p:nvSpPr>
        <p:spPr>
          <a:xfrm>
            <a:off x="2457341" y="1213777"/>
            <a:ext cx="4204346" cy="365613"/>
          </a:xfrm>
          <a:prstGeom prst="rect">
            <a:avLst/>
          </a:prstGeom>
          <a:noFill/>
        </p:spPr>
        <p:txBody>
          <a:bodyPr wrap="square" rtlCol="0">
            <a:spAutoFit/>
          </a:bodyPr>
          <a:lstStyle/>
          <a:p>
            <a:pPr algn="ctr"/>
            <a:r>
              <a:rPr lang="fr-FR" sz="888" dirty="0">
                <a:solidFill>
                  <a:schemeClr val="accent1"/>
                </a:solidFill>
                <a:latin typeface="Franklin Gothic Demi" panose="020B0703020102020204" pitchFamily="34" charset="0"/>
                <a:cs typeface="Arial" panose="020B0604020202020204" pitchFamily="34" charset="0"/>
              </a:rPr>
              <a:t>Saisissez votre formulaire en toute simplicité et découvrez quelle solution </a:t>
            </a:r>
            <a:br>
              <a:rPr lang="fr-FR" sz="888" dirty="0">
                <a:solidFill>
                  <a:schemeClr val="accent1"/>
                </a:solidFill>
                <a:latin typeface="Franklin Gothic Demi" panose="020B0703020102020204" pitchFamily="34" charset="0"/>
                <a:cs typeface="Arial" panose="020B0604020202020204" pitchFamily="34" charset="0"/>
              </a:rPr>
            </a:br>
            <a:r>
              <a:rPr lang="fr-FR" sz="888" dirty="0">
                <a:solidFill>
                  <a:schemeClr val="accent1"/>
                </a:solidFill>
                <a:latin typeface="Franklin Gothic Demi" panose="020B0703020102020204" pitchFamily="34" charset="0"/>
                <a:cs typeface="Arial" panose="020B0604020202020204" pitchFamily="34" charset="0"/>
              </a:rPr>
              <a:t>est la plus adaptée à votre client (</a:t>
            </a:r>
            <a:r>
              <a:rPr lang="fr-FR" sz="888" dirty="0" err="1">
                <a:solidFill>
                  <a:schemeClr val="accent1"/>
                </a:solidFill>
                <a:latin typeface="Franklin Gothic Demi" panose="020B0703020102020204" pitchFamily="34" charset="0"/>
                <a:cs typeface="Arial" panose="020B0604020202020204" pitchFamily="34" charset="0"/>
              </a:rPr>
              <a:t>FlashFactures</a:t>
            </a:r>
            <a:r>
              <a:rPr lang="fr-FR" sz="888" baseline="30000" dirty="0">
                <a:solidFill>
                  <a:schemeClr val="accent1"/>
                </a:solidFill>
                <a:latin typeface="Franklin Gothic Demi" panose="020B0703020102020204" pitchFamily="34" charset="0"/>
                <a:cs typeface="Arial" panose="020B0604020202020204" pitchFamily="34" charset="0"/>
              </a:rPr>
              <a:t>(1)</a:t>
            </a:r>
            <a:r>
              <a:rPr lang="fr-FR" sz="888" dirty="0">
                <a:solidFill>
                  <a:schemeClr val="accent1"/>
                </a:solidFill>
                <a:latin typeface="Franklin Gothic Demi" panose="020B0703020102020204" pitchFamily="34" charset="0"/>
                <a:cs typeface="Arial" panose="020B0604020202020204" pitchFamily="34" charset="0"/>
              </a:rPr>
              <a:t> ou affacturage classique)</a:t>
            </a:r>
          </a:p>
        </p:txBody>
      </p:sp>
      <p:sp>
        <p:nvSpPr>
          <p:cNvPr id="42" name="ZoneTexte 41">
            <a:extLst>
              <a:ext uri="{FF2B5EF4-FFF2-40B4-BE49-F238E27FC236}">
                <a16:creationId xmlns:a16="http://schemas.microsoft.com/office/drawing/2014/main" id="{B0633A16-5C51-408C-BBCB-9FFC48BFF636}"/>
              </a:ext>
            </a:extLst>
          </p:cNvPr>
          <p:cNvSpPr txBox="1"/>
          <p:nvPr/>
        </p:nvSpPr>
        <p:spPr>
          <a:xfrm>
            <a:off x="6026982" y="2669020"/>
            <a:ext cx="585417" cy="160685"/>
          </a:xfrm>
          <a:prstGeom prst="rect">
            <a:avLst/>
          </a:prstGeom>
          <a:noFill/>
        </p:spPr>
        <p:txBody>
          <a:bodyPr wrap="none" rtlCol="0">
            <a:spAutoFit/>
          </a:bodyPr>
          <a:lstStyle/>
          <a:p>
            <a:pPr algn="r"/>
            <a:r>
              <a:rPr lang="fr-FR" sz="444" dirty="0">
                <a:solidFill>
                  <a:schemeClr val="tx1">
                    <a:lumMod val="65000"/>
                    <a:lumOff val="35000"/>
                  </a:schemeClr>
                </a:solidFill>
              </a:rPr>
              <a:t>(1) Hors DROM</a:t>
            </a:r>
          </a:p>
        </p:txBody>
      </p:sp>
    </p:spTree>
    <p:extLst>
      <p:ext uri="{BB962C8B-B14F-4D97-AF65-F5344CB8AC3E}">
        <p14:creationId xmlns:p14="http://schemas.microsoft.com/office/powerpoint/2010/main" val="2695293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D4BBE830-35EB-4839-BCB2-652765F88FB6}"/>
              </a:ext>
            </a:extLst>
          </p:cNvPr>
          <p:cNvSpPr/>
          <p:nvPr/>
        </p:nvSpPr>
        <p:spPr>
          <a:xfrm>
            <a:off x="0" y="-100012"/>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122E76E5-7E8B-4DE1-9E94-B732C0697072}"/>
              </a:ext>
            </a:extLst>
          </p:cNvPr>
          <p:cNvSpPr/>
          <p:nvPr/>
        </p:nvSpPr>
        <p:spPr>
          <a:xfrm>
            <a:off x="1187654" y="76979"/>
            <a:ext cx="6768691" cy="506061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8572A50C-B121-48E5-8CC2-61D338F77B47}"/>
              </a:ext>
            </a:extLst>
          </p:cNvPr>
          <p:cNvSpPr/>
          <p:nvPr/>
        </p:nvSpPr>
        <p:spPr>
          <a:xfrm>
            <a:off x="2457341" y="3004833"/>
            <a:ext cx="4210854" cy="1840422"/>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a:solidFill>
                <a:schemeClr val="tx1">
                  <a:lumMod val="65000"/>
                  <a:lumOff val="35000"/>
                </a:schemeClr>
              </a:solidFill>
            </a:endParaRPr>
          </a:p>
        </p:txBody>
      </p:sp>
      <p:sp>
        <p:nvSpPr>
          <p:cNvPr id="6" name="ZoneTexte 5">
            <a:extLst>
              <a:ext uri="{FF2B5EF4-FFF2-40B4-BE49-F238E27FC236}">
                <a16:creationId xmlns:a16="http://schemas.microsoft.com/office/drawing/2014/main" id="{0E3B1CCB-BCFA-4920-BE85-B3D44DCB09E0}"/>
              </a:ext>
            </a:extLst>
          </p:cNvPr>
          <p:cNvSpPr txBox="1"/>
          <p:nvPr/>
        </p:nvSpPr>
        <p:spPr>
          <a:xfrm>
            <a:off x="2531360" y="3298214"/>
            <a:ext cx="4087863" cy="1552220"/>
          </a:xfrm>
          <a:prstGeom prst="rect">
            <a:avLst/>
          </a:prstGeom>
          <a:noFill/>
        </p:spPr>
        <p:txBody>
          <a:bodyPr wrap="square" rtlCol="0">
            <a:spAutoFit/>
          </a:bodyPr>
          <a:lstStyle/>
          <a:p>
            <a:r>
              <a:rPr lang="fr-FR" sz="518" b="1" dirty="0">
                <a:solidFill>
                  <a:schemeClr val="tx1">
                    <a:lumMod val="65000"/>
                    <a:lumOff val="35000"/>
                  </a:schemeClr>
                </a:solidFill>
              </a:rPr>
              <a:t>Pour quel motif souhaitez-vous proposer nos solutions ?* </a:t>
            </a:r>
          </a:p>
          <a:p>
            <a:endParaRPr lang="fr-FR" sz="300" b="1" dirty="0">
              <a:solidFill>
                <a:schemeClr val="tx1">
                  <a:lumMod val="65000"/>
                  <a:lumOff val="35000"/>
                </a:schemeClr>
              </a:solidFill>
            </a:endParaRPr>
          </a:p>
          <a:p>
            <a:pPr marL="146050" lvl="2" indent="-57150"/>
            <a:r>
              <a:rPr lang="fr-FR" sz="518" dirty="0">
                <a:solidFill>
                  <a:schemeClr val="tx1">
                    <a:lumMod val="65000"/>
                    <a:lumOff val="35000"/>
                  </a:schemeClr>
                </a:solidFill>
              </a:rPr>
              <a:t>● Un besoin immédiat de trésorerie  </a:t>
            </a:r>
          </a:p>
          <a:p>
            <a:pPr marL="146050" lvl="2" indent="-57150"/>
            <a:r>
              <a:rPr lang="fr-FR" sz="518" dirty="0">
                <a:solidFill>
                  <a:schemeClr val="tx1">
                    <a:lumMod val="65000"/>
                    <a:lumOff val="35000"/>
                  </a:schemeClr>
                </a:solidFill>
              </a:rPr>
              <a:t>O Une démarche d’équipement pour un besoin de trésorerie futur </a:t>
            </a:r>
          </a:p>
          <a:p>
            <a:pPr marL="298910" indent="-142212">
              <a:buFont typeface="Wingdings" panose="05000000000000000000" pitchFamily="2" charset="2"/>
              <a:buChar char="q"/>
            </a:pPr>
            <a:endParaRPr lang="fr-FR" sz="518" dirty="0">
              <a:solidFill>
                <a:schemeClr val="tx1">
                  <a:lumMod val="65000"/>
                  <a:lumOff val="35000"/>
                </a:schemeClr>
              </a:solidFill>
            </a:endParaRPr>
          </a:p>
          <a:p>
            <a:pPr marL="155575" indent="-155575"/>
            <a:r>
              <a:rPr lang="fr-FR" sz="518" b="1" dirty="0">
                <a:solidFill>
                  <a:schemeClr val="tx1">
                    <a:lumMod val="65000"/>
                    <a:lumOff val="35000"/>
                  </a:schemeClr>
                </a:solidFill>
              </a:rPr>
              <a:t>Votre client est-il interdit bancaire ?*</a:t>
            </a:r>
            <a:r>
              <a:rPr lang="fr-FR" sz="200" b="1" dirty="0">
                <a:solidFill>
                  <a:schemeClr val="tx1">
                    <a:lumMod val="65000"/>
                    <a:lumOff val="35000"/>
                  </a:schemeClr>
                </a:solidFill>
              </a:rPr>
              <a:t>     </a:t>
            </a:r>
            <a:r>
              <a:rPr lang="fr-FR" sz="518" b="1" dirty="0">
                <a:solidFill>
                  <a:schemeClr val="tx1">
                    <a:lumMod val="65000"/>
                    <a:lumOff val="35000"/>
                  </a:schemeClr>
                </a:solidFill>
              </a:rPr>
              <a:t>	                                </a:t>
            </a:r>
          </a:p>
          <a:p>
            <a:pPr marL="155575" indent="-66675"/>
            <a:endParaRPr lang="fr-FR" sz="300" dirty="0">
              <a:solidFill>
                <a:schemeClr val="tx1">
                  <a:lumMod val="65000"/>
                  <a:lumOff val="35000"/>
                </a:schemeClr>
              </a:solidFill>
            </a:endParaRPr>
          </a:p>
          <a:p>
            <a:pPr marL="155575" indent="-66675"/>
            <a:r>
              <a:rPr lang="fr-FR" sz="518" dirty="0">
                <a:solidFill>
                  <a:schemeClr val="tx1">
                    <a:lumMod val="65000"/>
                    <a:lumOff val="35000"/>
                  </a:schemeClr>
                </a:solidFill>
              </a:rPr>
              <a:t>O Oui    </a:t>
            </a:r>
          </a:p>
          <a:p>
            <a:pPr marL="155575" indent="-66675"/>
            <a:r>
              <a:rPr lang="fr-FR" sz="518" dirty="0">
                <a:solidFill>
                  <a:schemeClr val="tx1">
                    <a:lumMod val="65000"/>
                    <a:lumOff val="35000"/>
                  </a:schemeClr>
                </a:solidFill>
              </a:rPr>
              <a:t>O Non</a:t>
            </a:r>
          </a:p>
          <a:p>
            <a:pPr marL="155575" indent="-66675"/>
            <a:endParaRPr lang="fr-FR" sz="518" dirty="0">
              <a:solidFill>
                <a:schemeClr val="tx1">
                  <a:lumMod val="65000"/>
                  <a:lumOff val="35000"/>
                </a:schemeClr>
              </a:solidFill>
            </a:endParaRPr>
          </a:p>
          <a:p>
            <a:r>
              <a:rPr lang="fr-FR" sz="518" b="1" dirty="0">
                <a:solidFill>
                  <a:schemeClr val="tx1">
                    <a:lumMod val="65000"/>
                    <a:lumOff val="35000"/>
                  </a:schemeClr>
                </a:solidFill>
              </a:rPr>
              <a:t>Votre client souhaite-t-il se faire financer plus de 5 factures par an ?*</a:t>
            </a:r>
          </a:p>
          <a:p>
            <a:pPr marL="155575" indent="-66675"/>
            <a:endParaRPr lang="fr-FR" sz="300" dirty="0">
              <a:solidFill>
                <a:schemeClr val="tx1">
                  <a:lumMod val="65000"/>
                  <a:lumOff val="35000"/>
                </a:schemeClr>
              </a:solidFill>
            </a:endParaRPr>
          </a:p>
          <a:p>
            <a:pPr marL="155575" indent="-66675"/>
            <a:r>
              <a:rPr lang="fr-FR" sz="518" dirty="0">
                <a:solidFill>
                  <a:schemeClr val="tx1">
                    <a:lumMod val="65000"/>
                    <a:lumOff val="35000"/>
                  </a:schemeClr>
                </a:solidFill>
              </a:rPr>
              <a:t>O Oui    </a:t>
            </a:r>
          </a:p>
          <a:p>
            <a:pPr marL="155575" indent="-66675"/>
            <a:r>
              <a:rPr lang="fr-FR" sz="518" dirty="0">
                <a:solidFill>
                  <a:schemeClr val="tx1">
                    <a:lumMod val="65000"/>
                    <a:lumOff val="35000"/>
                  </a:schemeClr>
                </a:solidFill>
              </a:rPr>
              <a:t>O Non</a:t>
            </a:r>
          </a:p>
          <a:p>
            <a:endParaRPr lang="fr-FR" sz="518" dirty="0">
              <a:solidFill>
                <a:schemeClr val="tx1">
                  <a:lumMod val="65000"/>
                  <a:lumOff val="35000"/>
                </a:schemeClr>
              </a:solidFill>
            </a:endParaRPr>
          </a:p>
          <a:p>
            <a:r>
              <a:rPr lang="fr-FR" sz="518" b="1" dirty="0">
                <a:solidFill>
                  <a:schemeClr val="tx1">
                    <a:lumMod val="65000"/>
                    <a:lumOff val="35000"/>
                  </a:schemeClr>
                </a:solidFill>
              </a:rPr>
              <a:t>Votre client a-t-il des factures émises auprès de collectivités ou administrations publiques à se faire financer ?* </a:t>
            </a:r>
          </a:p>
          <a:p>
            <a:pPr marL="155575" indent="-66675"/>
            <a:endParaRPr lang="fr-FR" sz="300" dirty="0">
              <a:solidFill>
                <a:schemeClr val="tx1">
                  <a:lumMod val="65000"/>
                  <a:lumOff val="35000"/>
                </a:schemeClr>
              </a:solidFill>
            </a:endParaRPr>
          </a:p>
          <a:p>
            <a:pPr marL="155575" indent="-66675"/>
            <a:r>
              <a:rPr lang="fr-FR" sz="518" dirty="0">
                <a:solidFill>
                  <a:schemeClr val="tx1">
                    <a:lumMod val="65000"/>
                    <a:lumOff val="35000"/>
                  </a:schemeClr>
                </a:solidFill>
              </a:rPr>
              <a:t>O Oui    </a:t>
            </a:r>
          </a:p>
          <a:p>
            <a:pPr marL="155575" indent="-66675"/>
            <a:r>
              <a:rPr lang="fr-FR" sz="518" dirty="0">
                <a:solidFill>
                  <a:schemeClr val="tx1">
                    <a:lumMod val="65000"/>
                    <a:lumOff val="35000"/>
                  </a:schemeClr>
                </a:solidFill>
              </a:rPr>
              <a:t>O Non</a:t>
            </a:r>
          </a:p>
          <a:p>
            <a:pPr marL="298910" indent="-142212">
              <a:buFont typeface="Wingdings" panose="05000000000000000000" pitchFamily="2" charset="2"/>
              <a:buChar char="q"/>
            </a:pPr>
            <a:endParaRPr lang="fr-FR" sz="518" dirty="0">
              <a:solidFill>
                <a:schemeClr val="tx1">
                  <a:lumMod val="65000"/>
                  <a:lumOff val="35000"/>
                </a:schemeClr>
              </a:solidFill>
            </a:endParaRPr>
          </a:p>
        </p:txBody>
      </p:sp>
      <p:grpSp>
        <p:nvGrpSpPr>
          <p:cNvPr id="54" name="Groupe 53">
            <a:extLst>
              <a:ext uri="{FF2B5EF4-FFF2-40B4-BE49-F238E27FC236}">
                <a16:creationId xmlns:a16="http://schemas.microsoft.com/office/drawing/2014/main" id="{5298D4FB-4468-4CBC-B9BC-6CB82786ADAA}"/>
              </a:ext>
            </a:extLst>
          </p:cNvPr>
          <p:cNvGrpSpPr/>
          <p:nvPr/>
        </p:nvGrpSpPr>
        <p:grpSpPr>
          <a:xfrm>
            <a:off x="3224272" y="4933361"/>
            <a:ext cx="533191" cy="172035"/>
            <a:chOff x="649840" y="4182955"/>
            <a:chExt cx="720301" cy="232407"/>
          </a:xfrm>
        </p:grpSpPr>
        <p:sp>
          <p:nvSpPr>
            <p:cNvPr id="52" name="Rectangle : coins arrondis 51">
              <a:extLst>
                <a:ext uri="{FF2B5EF4-FFF2-40B4-BE49-F238E27FC236}">
                  <a16:creationId xmlns:a16="http://schemas.microsoft.com/office/drawing/2014/main" id="{E46695E9-2B53-41BB-84F5-FD5D01B7C8AF}"/>
                </a:ext>
              </a:extLst>
            </p:cNvPr>
            <p:cNvSpPr/>
            <p:nvPr/>
          </p:nvSpPr>
          <p:spPr>
            <a:xfrm>
              <a:off x="649840" y="4185335"/>
              <a:ext cx="720301" cy="200055"/>
            </a:xfrm>
            <a:prstGeom prst="round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a:solidFill>
                  <a:schemeClr val="accent1"/>
                </a:solidFill>
              </a:endParaRPr>
            </a:p>
          </p:txBody>
        </p:sp>
        <p:sp>
          <p:nvSpPr>
            <p:cNvPr id="53" name="ZoneTexte 52">
              <a:extLst>
                <a:ext uri="{FF2B5EF4-FFF2-40B4-BE49-F238E27FC236}">
                  <a16:creationId xmlns:a16="http://schemas.microsoft.com/office/drawing/2014/main" id="{1FB01663-E74D-41AC-A0D6-83DF7560604D}"/>
                </a:ext>
              </a:extLst>
            </p:cNvPr>
            <p:cNvSpPr txBox="1"/>
            <p:nvPr/>
          </p:nvSpPr>
          <p:spPr>
            <a:xfrm>
              <a:off x="707339" y="4182955"/>
              <a:ext cx="587293" cy="232407"/>
            </a:xfrm>
            <a:prstGeom prst="rect">
              <a:avLst/>
            </a:prstGeom>
            <a:noFill/>
          </p:spPr>
          <p:txBody>
            <a:bodyPr wrap="none" rtlCol="0">
              <a:spAutoFit/>
            </a:bodyPr>
            <a:lstStyle/>
            <a:p>
              <a:pPr algn="ctr"/>
              <a:r>
                <a:rPr lang="fr-FR" sz="518" b="1" dirty="0">
                  <a:solidFill>
                    <a:schemeClr val="accent1"/>
                  </a:solidFill>
                </a:rPr>
                <a:t>Annuler</a:t>
              </a:r>
            </a:p>
          </p:txBody>
        </p:sp>
      </p:grpSp>
      <p:grpSp>
        <p:nvGrpSpPr>
          <p:cNvPr id="56" name="Groupe 55">
            <a:extLst>
              <a:ext uri="{FF2B5EF4-FFF2-40B4-BE49-F238E27FC236}">
                <a16:creationId xmlns:a16="http://schemas.microsoft.com/office/drawing/2014/main" id="{AC441F3C-2133-44F8-8771-09D3CF803A35}"/>
              </a:ext>
            </a:extLst>
          </p:cNvPr>
          <p:cNvGrpSpPr/>
          <p:nvPr/>
        </p:nvGrpSpPr>
        <p:grpSpPr>
          <a:xfrm>
            <a:off x="5291708" y="4933156"/>
            <a:ext cx="654346" cy="172035"/>
            <a:chOff x="411729" y="4581158"/>
            <a:chExt cx="883972" cy="232407"/>
          </a:xfrm>
        </p:grpSpPr>
        <p:sp>
          <p:nvSpPr>
            <p:cNvPr id="48" name="Rectangle : coins arrondis 47">
              <a:extLst>
                <a:ext uri="{FF2B5EF4-FFF2-40B4-BE49-F238E27FC236}">
                  <a16:creationId xmlns:a16="http://schemas.microsoft.com/office/drawing/2014/main" id="{A47BF082-D379-43A1-9D92-5FB87C790E53}"/>
                </a:ext>
              </a:extLst>
            </p:cNvPr>
            <p:cNvSpPr/>
            <p:nvPr/>
          </p:nvSpPr>
          <p:spPr>
            <a:xfrm>
              <a:off x="502571" y="4583538"/>
              <a:ext cx="720301" cy="200055"/>
            </a:xfrm>
            <a:prstGeom prst="round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a:p>
          </p:txBody>
        </p:sp>
        <p:sp>
          <p:nvSpPr>
            <p:cNvPr id="55" name="ZoneTexte 54">
              <a:extLst>
                <a:ext uri="{FF2B5EF4-FFF2-40B4-BE49-F238E27FC236}">
                  <a16:creationId xmlns:a16="http://schemas.microsoft.com/office/drawing/2014/main" id="{2F313CB9-59F3-4EA8-97DE-E21D375FBB51}"/>
                </a:ext>
              </a:extLst>
            </p:cNvPr>
            <p:cNvSpPr txBox="1"/>
            <p:nvPr/>
          </p:nvSpPr>
          <p:spPr>
            <a:xfrm>
              <a:off x="411729" y="4581158"/>
              <a:ext cx="883972" cy="232407"/>
            </a:xfrm>
            <a:prstGeom prst="rect">
              <a:avLst/>
            </a:prstGeom>
            <a:noFill/>
          </p:spPr>
          <p:txBody>
            <a:bodyPr wrap="none" rtlCol="0">
              <a:spAutoFit/>
            </a:bodyPr>
            <a:lstStyle/>
            <a:p>
              <a:pPr algn="ctr"/>
              <a:r>
                <a:rPr lang="fr-FR" sz="518" b="1" dirty="0">
                  <a:solidFill>
                    <a:schemeClr val="bg1"/>
                  </a:solidFill>
                </a:rPr>
                <a:t>Etape suivante</a:t>
              </a:r>
            </a:p>
          </p:txBody>
        </p:sp>
      </p:grpSp>
      <p:sp>
        <p:nvSpPr>
          <p:cNvPr id="63" name="ZoneTexte 62">
            <a:extLst>
              <a:ext uri="{FF2B5EF4-FFF2-40B4-BE49-F238E27FC236}">
                <a16:creationId xmlns:a16="http://schemas.microsoft.com/office/drawing/2014/main" id="{F5ACB157-2A9D-40A0-B81C-6D3D443D1151}"/>
              </a:ext>
            </a:extLst>
          </p:cNvPr>
          <p:cNvSpPr txBox="1"/>
          <p:nvPr/>
        </p:nvSpPr>
        <p:spPr>
          <a:xfrm>
            <a:off x="3535039" y="3027724"/>
            <a:ext cx="2076210" cy="228973"/>
          </a:xfrm>
          <a:prstGeom prst="rect">
            <a:avLst/>
          </a:prstGeom>
          <a:noFill/>
        </p:spPr>
        <p:txBody>
          <a:bodyPr wrap="none" rtlCol="0">
            <a:spAutoFit/>
          </a:bodyPr>
          <a:lstStyle/>
          <a:p>
            <a:pPr algn="ctr"/>
            <a:r>
              <a:rPr lang="fr-FR" sz="888" dirty="0">
                <a:solidFill>
                  <a:schemeClr val="tx1">
                    <a:lumMod val="65000"/>
                    <a:lumOff val="35000"/>
                  </a:schemeClr>
                </a:solidFill>
                <a:latin typeface="Franklin Gothic Demi" panose="020B0703020102020204" pitchFamily="34" charset="0"/>
                <a:cs typeface="Arial" panose="020B0604020202020204" pitchFamily="34" charset="0"/>
              </a:rPr>
              <a:t>Qualification du besoin de votre client</a:t>
            </a:r>
          </a:p>
        </p:txBody>
      </p:sp>
      <p:pic>
        <p:nvPicPr>
          <p:cNvPr id="58" name="Image 57">
            <a:extLst>
              <a:ext uri="{FF2B5EF4-FFF2-40B4-BE49-F238E27FC236}">
                <a16:creationId xmlns:a16="http://schemas.microsoft.com/office/drawing/2014/main" id="{C9F2095A-CCD4-42BC-A821-73A1E1206C5D}"/>
              </a:ext>
            </a:extLst>
          </p:cNvPr>
          <p:cNvPicPr>
            <a:picLocks noChangeAspect="1"/>
          </p:cNvPicPr>
          <p:nvPr/>
        </p:nvPicPr>
        <p:blipFill rotWithShape="1">
          <a:blip r:embed="rId2"/>
          <a:srcRect b="89821"/>
          <a:stretch/>
        </p:blipFill>
        <p:spPr>
          <a:xfrm>
            <a:off x="1187655" y="76981"/>
            <a:ext cx="6768691" cy="356059"/>
          </a:xfrm>
          <a:prstGeom prst="rect">
            <a:avLst/>
          </a:prstGeom>
          <a:effectLst>
            <a:outerShdw blurRad="50800" dist="38100" dir="2700000" algn="tl" rotWithShape="0">
              <a:prstClr val="black">
                <a:alpha val="40000"/>
              </a:prstClr>
            </a:outerShdw>
          </a:effectLst>
        </p:spPr>
      </p:pic>
      <p:grpSp>
        <p:nvGrpSpPr>
          <p:cNvPr id="37" name="Groupe 36">
            <a:extLst>
              <a:ext uri="{FF2B5EF4-FFF2-40B4-BE49-F238E27FC236}">
                <a16:creationId xmlns:a16="http://schemas.microsoft.com/office/drawing/2014/main" id="{269E74A8-9776-4B4D-AB36-EE9F9D37B0D2}"/>
              </a:ext>
            </a:extLst>
          </p:cNvPr>
          <p:cNvGrpSpPr/>
          <p:nvPr/>
        </p:nvGrpSpPr>
        <p:grpSpPr>
          <a:xfrm>
            <a:off x="3665632" y="477483"/>
            <a:ext cx="1832477" cy="206448"/>
            <a:chOff x="3074848" y="541885"/>
            <a:chExt cx="2475541" cy="278898"/>
          </a:xfrm>
        </p:grpSpPr>
        <p:cxnSp>
          <p:nvCxnSpPr>
            <p:cNvPr id="66" name="Connecteur droit 65">
              <a:extLst>
                <a:ext uri="{FF2B5EF4-FFF2-40B4-BE49-F238E27FC236}">
                  <a16:creationId xmlns:a16="http://schemas.microsoft.com/office/drawing/2014/main" id="{E27349A6-9B8F-49F9-ACDE-DCA8519BB515}"/>
                </a:ext>
              </a:extLst>
            </p:cNvPr>
            <p:cNvCxnSpPr>
              <a:cxnSpLocks/>
            </p:cNvCxnSpPr>
            <p:nvPr/>
          </p:nvCxnSpPr>
          <p:spPr>
            <a:xfrm flipV="1">
              <a:off x="3349682" y="656975"/>
              <a:ext cx="14282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07DC9433-6528-4DE6-94D3-DF5197C9FF74}"/>
                </a:ext>
              </a:extLst>
            </p:cNvPr>
            <p:cNvCxnSpPr>
              <a:cxnSpLocks/>
            </p:cNvCxnSpPr>
            <p:nvPr/>
          </p:nvCxnSpPr>
          <p:spPr>
            <a:xfrm>
              <a:off x="3253430" y="656975"/>
              <a:ext cx="205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68" name="Groupe 67">
              <a:extLst>
                <a:ext uri="{FF2B5EF4-FFF2-40B4-BE49-F238E27FC236}">
                  <a16:creationId xmlns:a16="http://schemas.microsoft.com/office/drawing/2014/main" id="{DF8BF5A4-C7D4-4EB6-8CE1-C34A430DBFFE}"/>
                </a:ext>
              </a:extLst>
            </p:cNvPr>
            <p:cNvGrpSpPr/>
            <p:nvPr/>
          </p:nvGrpSpPr>
          <p:grpSpPr>
            <a:xfrm>
              <a:off x="3074848" y="541885"/>
              <a:ext cx="320934" cy="278574"/>
              <a:chOff x="943628" y="2499454"/>
              <a:chExt cx="320934" cy="278574"/>
            </a:xfrm>
          </p:grpSpPr>
          <p:sp>
            <p:nvSpPr>
              <p:cNvPr id="81" name="Ellipse 80">
                <a:extLst>
                  <a:ext uri="{FF2B5EF4-FFF2-40B4-BE49-F238E27FC236}">
                    <a16:creationId xmlns:a16="http://schemas.microsoft.com/office/drawing/2014/main" id="{A60AF12F-1AD7-4FB9-9BD3-AD58FA706BED}"/>
                  </a:ext>
                </a:extLst>
              </p:cNvPr>
              <p:cNvSpPr/>
              <p:nvPr/>
            </p:nvSpPr>
            <p:spPr>
              <a:xfrm>
                <a:off x="978568" y="2502568"/>
                <a:ext cx="240632" cy="2406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a:p>
            </p:txBody>
          </p:sp>
          <p:sp>
            <p:nvSpPr>
              <p:cNvPr id="82" name="ZoneTexte 81">
                <a:extLst>
                  <a:ext uri="{FF2B5EF4-FFF2-40B4-BE49-F238E27FC236}">
                    <a16:creationId xmlns:a16="http://schemas.microsoft.com/office/drawing/2014/main" id="{1F81D1E7-5EDC-481E-9D23-6CC1AD19BBCF}"/>
                  </a:ext>
                </a:extLst>
              </p:cNvPr>
              <p:cNvSpPr txBox="1"/>
              <p:nvPr/>
            </p:nvSpPr>
            <p:spPr>
              <a:xfrm>
                <a:off x="943628" y="2499454"/>
                <a:ext cx="320934" cy="278574"/>
              </a:xfrm>
              <a:prstGeom prst="rect">
                <a:avLst/>
              </a:prstGeom>
              <a:noFill/>
            </p:spPr>
            <p:txBody>
              <a:bodyPr wrap="none" rtlCol="0">
                <a:spAutoFit/>
              </a:bodyPr>
              <a:lstStyle/>
              <a:p>
                <a:r>
                  <a:rPr lang="fr-FR" sz="740" dirty="0">
                    <a:solidFill>
                      <a:schemeClr val="bg1"/>
                    </a:solidFill>
                  </a:rPr>
                  <a:t>1</a:t>
                </a:r>
              </a:p>
            </p:txBody>
          </p:sp>
        </p:grpSp>
        <p:grpSp>
          <p:nvGrpSpPr>
            <p:cNvPr id="69" name="Groupe 68">
              <a:extLst>
                <a:ext uri="{FF2B5EF4-FFF2-40B4-BE49-F238E27FC236}">
                  <a16:creationId xmlns:a16="http://schemas.microsoft.com/office/drawing/2014/main" id="{5E5A76E9-592B-4E77-84C5-DEA778A62E73}"/>
                </a:ext>
              </a:extLst>
            </p:cNvPr>
            <p:cNvGrpSpPr/>
            <p:nvPr/>
          </p:nvGrpSpPr>
          <p:grpSpPr>
            <a:xfrm>
              <a:off x="3642790" y="541885"/>
              <a:ext cx="320934" cy="278576"/>
              <a:chOff x="952847" y="2499454"/>
              <a:chExt cx="320934" cy="278576"/>
            </a:xfrm>
            <a:noFill/>
          </p:grpSpPr>
          <p:sp>
            <p:nvSpPr>
              <p:cNvPr id="79" name="Ellipse 78">
                <a:extLst>
                  <a:ext uri="{FF2B5EF4-FFF2-40B4-BE49-F238E27FC236}">
                    <a16:creationId xmlns:a16="http://schemas.microsoft.com/office/drawing/2014/main" id="{C20905CF-9FC0-458B-93E5-7F09A738E430}"/>
                  </a:ext>
                </a:extLst>
              </p:cNvPr>
              <p:cNvSpPr/>
              <p:nvPr/>
            </p:nvSpPr>
            <p:spPr>
              <a:xfrm>
                <a:off x="978568" y="2502568"/>
                <a:ext cx="240632" cy="240632"/>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dirty="0"/>
              </a:p>
            </p:txBody>
          </p:sp>
          <p:sp>
            <p:nvSpPr>
              <p:cNvPr id="80" name="ZoneTexte 79">
                <a:extLst>
                  <a:ext uri="{FF2B5EF4-FFF2-40B4-BE49-F238E27FC236}">
                    <a16:creationId xmlns:a16="http://schemas.microsoft.com/office/drawing/2014/main" id="{FD64A543-92DA-414F-8921-58DB4D9CBA7F}"/>
                  </a:ext>
                </a:extLst>
              </p:cNvPr>
              <p:cNvSpPr txBox="1"/>
              <p:nvPr/>
            </p:nvSpPr>
            <p:spPr>
              <a:xfrm>
                <a:off x="952847" y="2499454"/>
                <a:ext cx="320934" cy="278576"/>
              </a:xfrm>
              <a:prstGeom prst="rect">
                <a:avLst/>
              </a:prstGeom>
              <a:grpFill/>
              <a:ln>
                <a:noFill/>
              </a:ln>
            </p:spPr>
            <p:txBody>
              <a:bodyPr wrap="none" rtlCol="0">
                <a:spAutoFit/>
              </a:bodyPr>
              <a:lstStyle/>
              <a:p>
                <a:r>
                  <a:rPr lang="fr-FR" sz="740" dirty="0">
                    <a:solidFill>
                      <a:schemeClr val="tx1">
                        <a:lumMod val="65000"/>
                        <a:lumOff val="35000"/>
                      </a:schemeClr>
                    </a:solidFill>
                  </a:rPr>
                  <a:t>2</a:t>
                </a:r>
              </a:p>
            </p:txBody>
          </p:sp>
        </p:grpSp>
        <p:grpSp>
          <p:nvGrpSpPr>
            <p:cNvPr id="70" name="Groupe 69">
              <a:extLst>
                <a:ext uri="{FF2B5EF4-FFF2-40B4-BE49-F238E27FC236}">
                  <a16:creationId xmlns:a16="http://schemas.microsoft.com/office/drawing/2014/main" id="{405F1577-387D-4FFE-B1F8-E698C80B2DD7}"/>
                </a:ext>
              </a:extLst>
            </p:cNvPr>
            <p:cNvGrpSpPr/>
            <p:nvPr/>
          </p:nvGrpSpPr>
          <p:grpSpPr>
            <a:xfrm>
              <a:off x="4192294" y="541885"/>
              <a:ext cx="320934" cy="278576"/>
              <a:chOff x="943628" y="2499454"/>
              <a:chExt cx="320934" cy="278576"/>
            </a:xfrm>
            <a:noFill/>
          </p:grpSpPr>
          <p:sp>
            <p:nvSpPr>
              <p:cNvPr id="77" name="Ellipse 76">
                <a:extLst>
                  <a:ext uri="{FF2B5EF4-FFF2-40B4-BE49-F238E27FC236}">
                    <a16:creationId xmlns:a16="http://schemas.microsoft.com/office/drawing/2014/main" id="{AE04E84E-2BBE-492A-8F92-BB5819F6EDAA}"/>
                  </a:ext>
                </a:extLst>
              </p:cNvPr>
              <p:cNvSpPr/>
              <p:nvPr/>
            </p:nvSpPr>
            <p:spPr>
              <a:xfrm>
                <a:off x="978568" y="2502568"/>
                <a:ext cx="240632" cy="240632"/>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dirty="0"/>
              </a:p>
            </p:txBody>
          </p:sp>
          <p:sp>
            <p:nvSpPr>
              <p:cNvPr id="78" name="ZoneTexte 77">
                <a:extLst>
                  <a:ext uri="{FF2B5EF4-FFF2-40B4-BE49-F238E27FC236}">
                    <a16:creationId xmlns:a16="http://schemas.microsoft.com/office/drawing/2014/main" id="{2FC8C1CB-2B13-4288-8D34-2A466D29C135}"/>
                  </a:ext>
                </a:extLst>
              </p:cNvPr>
              <p:cNvSpPr txBox="1"/>
              <p:nvPr/>
            </p:nvSpPr>
            <p:spPr>
              <a:xfrm>
                <a:off x="943628" y="2499454"/>
                <a:ext cx="320934" cy="278576"/>
              </a:xfrm>
              <a:prstGeom prst="rect">
                <a:avLst/>
              </a:prstGeom>
              <a:grpFill/>
              <a:ln>
                <a:noFill/>
              </a:ln>
            </p:spPr>
            <p:txBody>
              <a:bodyPr wrap="none" rtlCol="0">
                <a:spAutoFit/>
              </a:bodyPr>
              <a:lstStyle/>
              <a:p>
                <a:r>
                  <a:rPr lang="fr-FR" sz="740" dirty="0">
                    <a:solidFill>
                      <a:schemeClr val="tx1">
                        <a:lumMod val="65000"/>
                        <a:lumOff val="35000"/>
                      </a:schemeClr>
                    </a:solidFill>
                  </a:rPr>
                  <a:t>3</a:t>
                </a:r>
              </a:p>
            </p:txBody>
          </p:sp>
        </p:grpSp>
        <p:grpSp>
          <p:nvGrpSpPr>
            <p:cNvPr id="71" name="Groupe 70">
              <a:extLst>
                <a:ext uri="{FF2B5EF4-FFF2-40B4-BE49-F238E27FC236}">
                  <a16:creationId xmlns:a16="http://schemas.microsoft.com/office/drawing/2014/main" id="{9917F573-7EB5-4E61-8639-48EDBAFD72E8}"/>
                </a:ext>
              </a:extLst>
            </p:cNvPr>
            <p:cNvGrpSpPr/>
            <p:nvPr/>
          </p:nvGrpSpPr>
          <p:grpSpPr>
            <a:xfrm>
              <a:off x="4751018" y="541885"/>
              <a:ext cx="320934" cy="278576"/>
              <a:chOff x="943628" y="2499454"/>
              <a:chExt cx="320934" cy="278576"/>
            </a:xfrm>
            <a:noFill/>
          </p:grpSpPr>
          <p:sp>
            <p:nvSpPr>
              <p:cNvPr id="75" name="Ellipse 74">
                <a:extLst>
                  <a:ext uri="{FF2B5EF4-FFF2-40B4-BE49-F238E27FC236}">
                    <a16:creationId xmlns:a16="http://schemas.microsoft.com/office/drawing/2014/main" id="{BB0A8F5A-71FF-41FD-B8D9-1F31147BFD22}"/>
                  </a:ext>
                </a:extLst>
              </p:cNvPr>
              <p:cNvSpPr/>
              <p:nvPr/>
            </p:nvSpPr>
            <p:spPr>
              <a:xfrm>
                <a:off x="978568" y="2502568"/>
                <a:ext cx="240632" cy="240632"/>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dirty="0"/>
              </a:p>
            </p:txBody>
          </p:sp>
          <p:sp>
            <p:nvSpPr>
              <p:cNvPr id="76" name="ZoneTexte 75">
                <a:extLst>
                  <a:ext uri="{FF2B5EF4-FFF2-40B4-BE49-F238E27FC236}">
                    <a16:creationId xmlns:a16="http://schemas.microsoft.com/office/drawing/2014/main" id="{899AE8CD-9E76-42F8-9830-5865C3DFB45A}"/>
                  </a:ext>
                </a:extLst>
              </p:cNvPr>
              <p:cNvSpPr txBox="1"/>
              <p:nvPr/>
            </p:nvSpPr>
            <p:spPr>
              <a:xfrm>
                <a:off x="943628" y="2499454"/>
                <a:ext cx="320934" cy="278576"/>
              </a:xfrm>
              <a:prstGeom prst="rect">
                <a:avLst/>
              </a:prstGeom>
              <a:grpFill/>
              <a:ln>
                <a:noFill/>
              </a:ln>
            </p:spPr>
            <p:txBody>
              <a:bodyPr wrap="none" rtlCol="0">
                <a:spAutoFit/>
              </a:bodyPr>
              <a:lstStyle/>
              <a:p>
                <a:r>
                  <a:rPr lang="fr-FR" sz="740" dirty="0">
                    <a:solidFill>
                      <a:schemeClr val="tx1">
                        <a:lumMod val="65000"/>
                        <a:lumOff val="35000"/>
                      </a:schemeClr>
                    </a:solidFill>
                  </a:rPr>
                  <a:t>4</a:t>
                </a:r>
              </a:p>
            </p:txBody>
          </p:sp>
        </p:grpSp>
        <p:grpSp>
          <p:nvGrpSpPr>
            <p:cNvPr id="72" name="Groupe 71">
              <a:extLst>
                <a:ext uri="{FF2B5EF4-FFF2-40B4-BE49-F238E27FC236}">
                  <a16:creationId xmlns:a16="http://schemas.microsoft.com/office/drawing/2014/main" id="{66BA682D-EEAB-4FE3-8A0A-55CF664D463E}"/>
                </a:ext>
              </a:extLst>
            </p:cNvPr>
            <p:cNvGrpSpPr/>
            <p:nvPr/>
          </p:nvGrpSpPr>
          <p:grpSpPr>
            <a:xfrm>
              <a:off x="5229455" y="542207"/>
              <a:ext cx="320934" cy="278576"/>
              <a:chOff x="952847" y="2499454"/>
              <a:chExt cx="320934" cy="278576"/>
            </a:xfrm>
            <a:noFill/>
          </p:grpSpPr>
          <p:sp>
            <p:nvSpPr>
              <p:cNvPr id="73" name="Ellipse 72">
                <a:extLst>
                  <a:ext uri="{FF2B5EF4-FFF2-40B4-BE49-F238E27FC236}">
                    <a16:creationId xmlns:a16="http://schemas.microsoft.com/office/drawing/2014/main" id="{F5182388-6EF1-4D4B-BE0B-CB1D0458708C}"/>
                  </a:ext>
                </a:extLst>
              </p:cNvPr>
              <p:cNvSpPr/>
              <p:nvPr/>
            </p:nvSpPr>
            <p:spPr>
              <a:xfrm>
                <a:off x="978568" y="2502568"/>
                <a:ext cx="240632" cy="240632"/>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dirty="0"/>
              </a:p>
            </p:txBody>
          </p:sp>
          <p:sp>
            <p:nvSpPr>
              <p:cNvPr id="74" name="ZoneTexte 73">
                <a:extLst>
                  <a:ext uri="{FF2B5EF4-FFF2-40B4-BE49-F238E27FC236}">
                    <a16:creationId xmlns:a16="http://schemas.microsoft.com/office/drawing/2014/main" id="{6F454B65-9C16-4226-8838-D0540BC2462C}"/>
                  </a:ext>
                </a:extLst>
              </p:cNvPr>
              <p:cNvSpPr txBox="1"/>
              <p:nvPr/>
            </p:nvSpPr>
            <p:spPr>
              <a:xfrm>
                <a:off x="952847" y="2499454"/>
                <a:ext cx="320934" cy="278576"/>
              </a:xfrm>
              <a:prstGeom prst="rect">
                <a:avLst/>
              </a:prstGeom>
              <a:grpFill/>
              <a:ln>
                <a:noFill/>
              </a:ln>
            </p:spPr>
            <p:txBody>
              <a:bodyPr wrap="none" rtlCol="0">
                <a:spAutoFit/>
              </a:bodyPr>
              <a:lstStyle/>
              <a:p>
                <a:r>
                  <a:rPr lang="fr-FR" sz="740" dirty="0">
                    <a:solidFill>
                      <a:schemeClr val="tx1">
                        <a:lumMod val="65000"/>
                        <a:lumOff val="35000"/>
                      </a:schemeClr>
                    </a:solidFill>
                  </a:rPr>
                  <a:t>5</a:t>
                </a:r>
              </a:p>
            </p:txBody>
          </p:sp>
        </p:grpSp>
      </p:grpSp>
      <p:pic>
        <p:nvPicPr>
          <p:cNvPr id="83" name="Image 82">
            <a:extLst>
              <a:ext uri="{FF2B5EF4-FFF2-40B4-BE49-F238E27FC236}">
                <a16:creationId xmlns:a16="http://schemas.microsoft.com/office/drawing/2014/main" id="{CD3B956E-81BD-4852-A8C7-F04FB2B90479}"/>
              </a:ext>
            </a:extLst>
          </p:cNvPr>
          <p:cNvPicPr>
            <a:picLocks noChangeAspect="1"/>
          </p:cNvPicPr>
          <p:nvPr/>
        </p:nvPicPr>
        <p:blipFill>
          <a:blip r:embed="rId3"/>
          <a:stretch>
            <a:fillRect/>
          </a:stretch>
        </p:blipFill>
        <p:spPr>
          <a:xfrm>
            <a:off x="3768665" y="780069"/>
            <a:ext cx="1614789" cy="353534"/>
          </a:xfrm>
          <a:prstGeom prst="rect">
            <a:avLst/>
          </a:prstGeom>
        </p:spPr>
      </p:pic>
      <p:sp>
        <p:nvSpPr>
          <p:cNvPr id="38" name="ZoneTexte 37">
            <a:extLst>
              <a:ext uri="{FF2B5EF4-FFF2-40B4-BE49-F238E27FC236}">
                <a16:creationId xmlns:a16="http://schemas.microsoft.com/office/drawing/2014/main" id="{E3BB3F77-1252-49E9-8A7F-D8CA077F0813}"/>
              </a:ext>
            </a:extLst>
          </p:cNvPr>
          <p:cNvSpPr txBox="1"/>
          <p:nvPr/>
        </p:nvSpPr>
        <p:spPr>
          <a:xfrm>
            <a:off x="5829167" y="4690087"/>
            <a:ext cx="896399" cy="160685"/>
          </a:xfrm>
          <a:prstGeom prst="rect">
            <a:avLst/>
          </a:prstGeom>
          <a:noFill/>
        </p:spPr>
        <p:txBody>
          <a:bodyPr wrap="none" rtlCol="0">
            <a:spAutoFit/>
          </a:bodyPr>
          <a:lstStyle/>
          <a:p>
            <a:r>
              <a:rPr lang="fr-FR" sz="444" dirty="0">
                <a:solidFill>
                  <a:schemeClr val="tx1">
                    <a:lumMod val="65000"/>
                    <a:lumOff val="35000"/>
                  </a:schemeClr>
                </a:solidFill>
              </a:rPr>
              <a:t>* La question est obligatoire</a:t>
            </a:r>
          </a:p>
        </p:txBody>
      </p:sp>
      <p:grpSp>
        <p:nvGrpSpPr>
          <p:cNvPr id="39" name="Groupe 38">
            <a:extLst>
              <a:ext uri="{FF2B5EF4-FFF2-40B4-BE49-F238E27FC236}">
                <a16:creationId xmlns:a16="http://schemas.microsoft.com/office/drawing/2014/main" id="{FC6ACBF5-8F45-427B-9824-259921994108}"/>
              </a:ext>
            </a:extLst>
          </p:cNvPr>
          <p:cNvGrpSpPr/>
          <p:nvPr/>
        </p:nvGrpSpPr>
        <p:grpSpPr>
          <a:xfrm>
            <a:off x="6083269" y="4383301"/>
            <a:ext cx="224742" cy="172035"/>
            <a:chOff x="6005192" y="5555521"/>
            <a:chExt cx="303611" cy="232407"/>
          </a:xfrm>
        </p:grpSpPr>
        <p:sp>
          <p:nvSpPr>
            <p:cNvPr id="40" name="Ellipse 39">
              <a:extLst>
                <a:ext uri="{FF2B5EF4-FFF2-40B4-BE49-F238E27FC236}">
                  <a16:creationId xmlns:a16="http://schemas.microsoft.com/office/drawing/2014/main" id="{AB33137B-0453-48ED-AD0E-727EECDC958A}"/>
                </a:ext>
              </a:extLst>
            </p:cNvPr>
            <p:cNvSpPr/>
            <p:nvPr/>
          </p:nvSpPr>
          <p:spPr>
            <a:xfrm>
              <a:off x="6091612" y="5599184"/>
              <a:ext cx="126000" cy="12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a:p>
          </p:txBody>
        </p:sp>
        <p:sp>
          <p:nvSpPr>
            <p:cNvPr id="41" name="ZoneTexte 40">
              <a:extLst>
                <a:ext uri="{FF2B5EF4-FFF2-40B4-BE49-F238E27FC236}">
                  <a16:creationId xmlns:a16="http://schemas.microsoft.com/office/drawing/2014/main" id="{3D9A6408-47EC-4432-9701-7B938DEAB496}"/>
                </a:ext>
              </a:extLst>
            </p:cNvPr>
            <p:cNvSpPr txBox="1"/>
            <p:nvPr/>
          </p:nvSpPr>
          <p:spPr>
            <a:xfrm>
              <a:off x="6005192" y="5555521"/>
              <a:ext cx="303611" cy="232407"/>
            </a:xfrm>
            <a:prstGeom prst="rect">
              <a:avLst/>
            </a:prstGeom>
            <a:noFill/>
          </p:spPr>
          <p:txBody>
            <a:bodyPr wrap="none" rtlCol="0">
              <a:spAutoFit/>
            </a:bodyPr>
            <a:lstStyle/>
            <a:p>
              <a:r>
                <a:rPr lang="fr-FR" sz="518" b="1" dirty="0">
                  <a:solidFill>
                    <a:schemeClr val="bg1"/>
                  </a:solidFill>
                </a:rPr>
                <a:t>?</a:t>
              </a:r>
            </a:p>
          </p:txBody>
        </p:sp>
      </p:grpSp>
      <p:grpSp>
        <p:nvGrpSpPr>
          <p:cNvPr id="42" name="Groupe 41">
            <a:extLst>
              <a:ext uri="{FF2B5EF4-FFF2-40B4-BE49-F238E27FC236}">
                <a16:creationId xmlns:a16="http://schemas.microsoft.com/office/drawing/2014/main" id="{4CC6A300-057F-4D5E-8EF4-8F4A297513AF}"/>
              </a:ext>
            </a:extLst>
          </p:cNvPr>
          <p:cNvGrpSpPr/>
          <p:nvPr/>
        </p:nvGrpSpPr>
        <p:grpSpPr>
          <a:xfrm>
            <a:off x="6707978" y="4428111"/>
            <a:ext cx="1401157" cy="419575"/>
            <a:chOff x="1823715" y="6615854"/>
            <a:chExt cx="1892859" cy="566814"/>
          </a:xfrm>
        </p:grpSpPr>
        <p:sp>
          <p:nvSpPr>
            <p:cNvPr id="43" name="ZoneTexte 42">
              <a:extLst>
                <a:ext uri="{FF2B5EF4-FFF2-40B4-BE49-F238E27FC236}">
                  <a16:creationId xmlns:a16="http://schemas.microsoft.com/office/drawing/2014/main" id="{80E39FF5-5E37-4D08-A948-3375B5D33178}"/>
                </a:ext>
              </a:extLst>
            </p:cNvPr>
            <p:cNvSpPr txBox="1"/>
            <p:nvPr/>
          </p:nvSpPr>
          <p:spPr>
            <a:xfrm>
              <a:off x="1979655" y="6627252"/>
              <a:ext cx="1736919" cy="555416"/>
            </a:xfrm>
            <a:prstGeom prst="rect">
              <a:avLst/>
            </a:prstGeom>
            <a:noFill/>
          </p:spPr>
          <p:txBody>
            <a:bodyPr wrap="square" rtlCol="0">
              <a:spAutoFit/>
            </a:bodyPr>
            <a:lstStyle/>
            <a:p>
              <a:r>
                <a:rPr lang="fr-FR" sz="518" dirty="0">
                  <a:solidFill>
                    <a:schemeClr val="tx1">
                      <a:lumMod val="65000"/>
                      <a:lumOff val="35000"/>
                    </a:schemeClr>
                  </a:solidFill>
                </a:rPr>
                <a:t>BPCE Factor peut financer des factures de collectivités ou d’administrations publiques (sous réserve de validation des factures).</a:t>
              </a:r>
            </a:p>
          </p:txBody>
        </p:sp>
        <p:grpSp>
          <p:nvGrpSpPr>
            <p:cNvPr id="44" name="Groupe 43">
              <a:extLst>
                <a:ext uri="{FF2B5EF4-FFF2-40B4-BE49-F238E27FC236}">
                  <a16:creationId xmlns:a16="http://schemas.microsoft.com/office/drawing/2014/main" id="{EC94B010-DEE7-4C67-94D4-B32C36EF178D}"/>
                </a:ext>
              </a:extLst>
            </p:cNvPr>
            <p:cNvGrpSpPr/>
            <p:nvPr/>
          </p:nvGrpSpPr>
          <p:grpSpPr>
            <a:xfrm>
              <a:off x="1823715" y="6615854"/>
              <a:ext cx="303611" cy="232407"/>
              <a:chOff x="6005192" y="5555521"/>
              <a:chExt cx="303611" cy="232407"/>
            </a:xfrm>
          </p:grpSpPr>
          <p:sp>
            <p:nvSpPr>
              <p:cNvPr id="45" name="Ellipse 44">
                <a:extLst>
                  <a:ext uri="{FF2B5EF4-FFF2-40B4-BE49-F238E27FC236}">
                    <a16:creationId xmlns:a16="http://schemas.microsoft.com/office/drawing/2014/main" id="{81694E55-54FC-406B-BD51-C8FFE10D1241}"/>
                  </a:ext>
                </a:extLst>
              </p:cNvPr>
              <p:cNvSpPr/>
              <p:nvPr/>
            </p:nvSpPr>
            <p:spPr>
              <a:xfrm>
                <a:off x="6091612" y="5599184"/>
                <a:ext cx="126000" cy="12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a:p>
            </p:txBody>
          </p:sp>
          <p:sp>
            <p:nvSpPr>
              <p:cNvPr id="46" name="ZoneTexte 45">
                <a:extLst>
                  <a:ext uri="{FF2B5EF4-FFF2-40B4-BE49-F238E27FC236}">
                    <a16:creationId xmlns:a16="http://schemas.microsoft.com/office/drawing/2014/main" id="{85F4B451-FB5C-4FD0-9BEC-CFD16856C051}"/>
                  </a:ext>
                </a:extLst>
              </p:cNvPr>
              <p:cNvSpPr txBox="1"/>
              <p:nvPr/>
            </p:nvSpPr>
            <p:spPr>
              <a:xfrm>
                <a:off x="6005192" y="5555521"/>
                <a:ext cx="303611" cy="232407"/>
              </a:xfrm>
              <a:prstGeom prst="rect">
                <a:avLst/>
              </a:prstGeom>
              <a:noFill/>
            </p:spPr>
            <p:txBody>
              <a:bodyPr wrap="none" rtlCol="0">
                <a:spAutoFit/>
              </a:bodyPr>
              <a:lstStyle/>
              <a:p>
                <a:r>
                  <a:rPr lang="fr-FR" sz="518" b="1" dirty="0">
                    <a:solidFill>
                      <a:schemeClr val="bg1"/>
                    </a:solidFill>
                  </a:rPr>
                  <a:t>?</a:t>
                </a:r>
              </a:p>
            </p:txBody>
          </p:sp>
        </p:grpSp>
      </p:grpSp>
      <p:sp>
        <p:nvSpPr>
          <p:cNvPr id="51" name="Rectangle 50">
            <a:extLst>
              <a:ext uri="{FF2B5EF4-FFF2-40B4-BE49-F238E27FC236}">
                <a16:creationId xmlns:a16="http://schemas.microsoft.com/office/drawing/2014/main" id="{3A6498D4-1703-4253-9A33-3E24F7216F7D}"/>
              </a:ext>
            </a:extLst>
          </p:cNvPr>
          <p:cNvSpPr/>
          <p:nvPr/>
        </p:nvSpPr>
        <p:spPr>
          <a:xfrm>
            <a:off x="2463849" y="1206723"/>
            <a:ext cx="4204346" cy="1622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a:p>
        </p:txBody>
      </p:sp>
      <p:sp>
        <p:nvSpPr>
          <p:cNvPr id="57" name="ZoneTexte 56">
            <a:extLst>
              <a:ext uri="{FF2B5EF4-FFF2-40B4-BE49-F238E27FC236}">
                <a16:creationId xmlns:a16="http://schemas.microsoft.com/office/drawing/2014/main" id="{C0A9096D-ADA4-44A0-A5A6-7FB637A4D7E6}"/>
              </a:ext>
            </a:extLst>
          </p:cNvPr>
          <p:cNvSpPr txBox="1"/>
          <p:nvPr/>
        </p:nvSpPr>
        <p:spPr>
          <a:xfrm>
            <a:off x="2391673" y="1635496"/>
            <a:ext cx="4316305" cy="1225400"/>
          </a:xfrm>
          <a:prstGeom prst="rect">
            <a:avLst/>
          </a:prstGeom>
          <a:noFill/>
        </p:spPr>
        <p:txBody>
          <a:bodyPr wrap="square" rtlCol="0">
            <a:spAutoFit/>
          </a:bodyPr>
          <a:lstStyle/>
          <a:p>
            <a:pPr marL="331369" indent="-135133">
              <a:buFont typeface="+mj-lt"/>
              <a:buAutoNum type="arabicPeriod"/>
              <a:tabLst>
                <a:tab pos="331369" algn="l"/>
              </a:tabLst>
            </a:pPr>
            <a:r>
              <a:rPr lang="fr-FR" sz="666" b="1" dirty="0">
                <a:solidFill>
                  <a:schemeClr val="tx1">
                    <a:lumMod val="65000"/>
                    <a:lumOff val="35000"/>
                  </a:schemeClr>
                </a:solidFill>
              </a:rPr>
              <a:t>Qualifiez le besoin de votre client </a:t>
            </a:r>
            <a:r>
              <a:rPr lang="fr-FR" sz="666" dirty="0">
                <a:solidFill>
                  <a:schemeClr val="tx1">
                    <a:lumMod val="65000"/>
                    <a:lumOff val="35000"/>
                  </a:schemeClr>
                </a:solidFill>
              </a:rPr>
              <a:t>en répondant aux questions</a:t>
            </a:r>
          </a:p>
          <a:p>
            <a:pPr marL="331369" indent="-135133">
              <a:buFont typeface="+mj-lt"/>
              <a:buAutoNum type="arabicPeriod"/>
              <a:tabLst>
                <a:tab pos="331369" algn="l"/>
              </a:tabLst>
            </a:pPr>
            <a:endParaRPr lang="fr-FR" sz="222" dirty="0">
              <a:solidFill>
                <a:schemeClr val="tx1">
                  <a:lumMod val="65000"/>
                  <a:lumOff val="35000"/>
                </a:schemeClr>
              </a:solidFill>
            </a:endParaRPr>
          </a:p>
          <a:p>
            <a:pPr marL="331369" indent="-135133">
              <a:buFont typeface="+mj-lt"/>
              <a:buAutoNum type="arabicPeriod"/>
              <a:tabLst>
                <a:tab pos="331369" algn="l"/>
              </a:tabLst>
            </a:pPr>
            <a:r>
              <a:rPr lang="fr-FR" sz="666" b="1" dirty="0">
                <a:solidFill>
                  <a:schemeClr val="tx1">
                    <a:lumMod val="65000"/>
                    <a:lumOff val="35000"/>
                  </a:schemeClr>
                </a:solidFill>
              </a:rPr>
              <a:t>Vérifiez</a:t>
            </a:r>
            <a:r>
              <a:rPr lang="fr-FR" sz="666" dirty="0">
                <a:solidFill>
                  <a:schemeClr val="tx1">
                    <a:lumMod val="65000"/>
                    <a:lumOff val="35000"/>
                  </a:schemeClr>
                </a:solidFill>
              </a:rPr>
              <a:t> et modifiez si besoin les informations de votre client</a:t>
            </a:r>
          </a:p>
          <a:p>
            <a:pPr marL="331369" indent="-135133">
              <a:buFont typeface="+mj-lt"/>
              <a:buAutoNum type="arabicPeriod"/>
              <a:tabLst>
                <a:tab pos="331369" algn="l"/>
              </a:tabLst>
            </a:pPr>
            <a:endParaRPr lang="fr-FR" sz="222" dirty="0">
              <a:solidFill>
                <a:schemeClr val="tx1">
                  <a:lumMod val="65000"/>
                  <a:lumOff val="35000"/>
                </a:schemeClr>
              </a:solidFill>
            </a:endParaRPr>
          </a:p>
          <a:p>
            <a:pPr marL="331369" indent="-135133">
              <a:buFont typeface="+mj-lt"/>
              <a:buAutoNum type="arabicPeriod"/>
              <a:tabLst>
                <a:tab pos="331369" algn="l"/>
              </a:tabLst>
            </a:pPr>
            <a:r>
              <a:rPr lang="fr-FR" sz="666" b="1" dirty="0">
                <a:solidFill>
                  <a:schemeClr val="tx1">
                    <a:lumMod val="65000"/>
                    <a:lumOff val="35000"/>
                  </a:schemeClr>
                </a:solidFill>
              </a:rPr>
              <a:t>Validez votre formulaire</a:t>
            </a:r>
          </a:p>
          <a:p>
            <a:pPr marL="331369" indent="-135133">
              <a:buFont typeface="+mj-lt"/>
              <a:buAutoNum type="arabicPeriod"/>
              <a:tabLst>
                <a:tab pos="331369" algn="l"/>
              </a:tabLst>
            </a:pPr>
            <a:endParaRPr lang="fr-FR" sz="222" b="1" dirty="0">
              <a:solidFill>
                <a:schemeClr val="tx1">
                  <a:lumMod val="65000"/>
                  <a:lumOff val="35000"/>
                </a:schemeClr>
              </a:solidFill>
            </a:endParaRPr>
          </a:p>
          <a:p>
            <a:pPr marL="331369" indent="-135133">
              <a:buFont typeface="+mj-lt"/>
              <a:buAutoNum type="arabicPeriod"/>
              <a:tabLst>
                <a:tab pos="331369" algn="l"/>
              </a:tabLst>
            </a:pPr>
            <a:r>
              <a:rPr lang="fr-FR" sz="666" b="1" dirty="0">
                <a:solidFill>
                  <a:schemeClr val="tx1">
                    <a:lumMod val="65000"/>
                    <a:lumOff val="35000"/>
                  </a:schemeClr>
                </a:solidFill>
              </a:rPr>
              <a:t>Découvrez la solution la plus adaptée </a:t>
            </a:r>
            <a:r>
              <a:rPr lang="fr-FR" sz="666" dirty="0">
                <a:solidFill>
                  <a:schemeClr val="tx1">
                    <a:lumMod val="65000"/>
                    <a:lumOff val="35000"/>
                  </a:schemeClr>
                </a:solidFill>
              </a:rPr>
              <a:t>pour votre client entre </a:t>
            </a:r>
            <a:r>
              <a:rPr lang="fr-FR" sz="666" dirty="0" err="1">
                <a:solidFill>
                  <a:schemeClr val="tx1">
                    <a:lumMod val="65000"/>
                    <a:lumOff val="35000"/>
                  </a:schemeClr>
                </a:solidFill>
              </a:rPr>
              <a:t>FlashFactures</a:t>
            </a:r>
            <a:r>
              <a:rPr lang="fr-FR" sz="666" dirty="0">
                <a:solidFill>
                  <a:schemeClr val="tx1">
                    <a:lumMod val="65000"/>
                    <a:lumOff val="35000"/>
                  </a:schemeClr>
                </a:solidFill>
              </a:rPr>
              <a:t> et l’affacturage classique</a:t>
            </a:r>
          </a:p>
          <a:p>
            <a:pPr marL="331369" indent="-135133">
              <a:buFont typeface="+mj-lt"/>
              <a:buAutoNum type="arabicPeriod"/>
              <a:tabLst>
                <a:tab pos="331369" algn="l"/>
              </a:tabLst>
            </a:pPr>
            <a:endParaRPr lang="fr-FR" sz="222" dirty="0">
              <a:solidFill>
                <a:schemeClr val="tx1">
                  <a:lumMod val="65000"/>
                  <a:lumOff val="35000"/>
                </a:schemeClr>
              </a:solidFill>
            </a:endParaRPr>
          </a:p>
          <a:p>
            <a:pPr marL="331369" indent="-135133">
              <a:buFont typeface="+mj-lt"/>
              <a:buAutoNum type="arabicPeriod"/>
              <a:tabLst>
                <a:tab pos="331369" algn="l"/>
              </a:tabLst>
            </a:pPr>
            <a:r>
              <a:rPr lang="fr-FR" sz="666" b="1" dirty="0">
                <a:solidFill>
                  <a:schemeClr val="tx1">
                    <a:lumMod val="65000"/>
                    <a:lumOff val="35000"/>
                  </a:schemeClr>
                </a:solidFill>
              </a:rPr>
              <a:t>Finalisez l’envoi de votre lead</a:t>
            </a:r>
          </a:p>
          <a:p>
            <a:pPr marL="331369" indent="-135133">
              <a:buFont typeface="+mj-lt"/>
              <a:buAutoNum type="arabicPeriod"/>
              <a:tabLst>
                <a:tab pos="331369" algn="l"/>
              </a:tabLst>
            </a:pPr>
            <a:endParaRPr lang="fr-FR" sz="148" b="1" dirty="0">
              <a:solidFill>
                <a:schemeClr val="tx1">
                  <a:lumMod val="65000"/>
                  <a:lumOff val="35000"/>
                </a:schemeClr>
              </a:solidFill>
            </a:endParaRPr>
          </a:p>
          <a:p>
            <a:pPr marL="526430" lvl="2" indent="-126907">
              <a:buFont typeface="Arial" panose="020B0604020202020204" pitchFamily="34" charset="0"/>
              <a:buChar char="•"/>
              <a:tabLst>
                <a:tab pos="331369" algn="l"/>
              </a:tabLst>
            </a:pPr>
            <a:r>
              <a:rPr lang="fr-FR" sz="666" dirty="0">
                <a:solidFill>
                  <a:schemeClr val="tx1">
                    <a:lumMod val="65000"/>
                    <a:lumOff val="35000"/>
                  </a:schemeClr>
                </a:solidFill>
                <a:sym typeface="Wingdings" panose="05000000000000000000" pitchFamily="2" charset="2"/>
              </a:rPr>
              <a:t>Si </a:t>
            </a:r>
            <a:r>
              <a:rPr lang="fr-FR" sz="666" dirty="0" err="1">
                <a:solidFill>
                  <a:schemeClr val="tx1">
                    <a:lumMod val="65000"/>
                    <a:lumOff val="35000"/>
                  </a:schemeClr>
                </a:solidFill>
                <a:sym typeface="Wingdings" panose="05000000000000000000" pitchFamily="2" charset="2"/>
              </a:rPr>
              <a:t>FlashFactures</a:t>
            </a:r>
            <a:r>
              <a:rPr lang="fr-FR" sz="666" dirty="0">
                <a:solidFill>
                  <a:schemeClr val="tx1">
                    <a:lumMod val="65000"/>
                    <a:lumOff val="35000"/>
                  </a:schemeClr>
                </a:solidFill>
                <a:sym typeface="Wingdings" panose="05000000000000000000" pitchFamily="2" charset="2"/>
              </a:rPr>
              <a:t>  votre client reçoit un mail de souscription </a:t>
            </a:r>
          </a:p>
          <a:p>
            <a:pPr marL="526430" lvl="2" indent="-126907">
              <a:buFont typeface="Arial" panose="020B0604020202020204" pitchFamily="34" charset="0"/>
              <a:buChar char="•"/>
              <a:tabLst>
                <a:tab pos="331369" algn="l"/>
              </a:tabLst>
            </a:pPr>
            <a:r>
              <a:rPr lang="fr-FR" sz="666" dirty="0">
                <a:solidFill>
                  <a:schemeClr val="tx1">
                    <a:lumMod val="65000"/>
                    <a:lumOff val="35000"/>
                  </a:schemeClr>
                </a:solidFill>
                <a:sym typeface="Wingdings" panose="05000000000000000000" pitchFamily="2" charset="2"/>
              </a:rPr>
              <a:t>Si affacturage classique  votre client est contacté par votre Délégué régional BPCE Factor</a:t>
            </a:r>
          </a:p>
          <a:p>
            <a:pPr marL="526430" lvl="2" indent="-126907">
              <a:buFont typeface="Arial" panose="020B0604020202020204" pitchFamily="34" charset="0"/>
              <a:buChar char="•"/>
              <a:tabLst>
                <a:tab pos="331369" algn="l"/>
              </a:tabLst>
            </a:pPr>
            <a:endParaRPr lang="fr-FR" sz="1000" dirty="0">
              <a:solidFill>
                <a:schemeClr val="tx1">
                  <a:lumMod val="65000"/>
                  <a:lumOff val="35000"/>
                </a:schemeClr>
              </a:solidFill>
              <a:sym typeface="Wingdings" panose="05000000000000000000" pitchFamily="2" charset="2"/>
            </a:endParaRPr>
          </a:p>
        </p:txBody>
      </p:sp>
      <p:sp>
        <p:nvSpPr>
          <p:cNvPr id="59" name="ZoneTexte 58">
            <a:extLst>
              <a:ext uri="{FF2B5EF4-FFF2-40B4-BE49-F238E27FC236}">
                <a16:creationId xmlns:a16="http://schemas.microsoft.com/office/drawing/2014/main" id="{C35A4D92-9518-4845-AADC-221046289563}"/>
              </a:ext>
            </a:extLst>
          </p:cNvPr>
          <p:cNvSpPr txBox="1"/>
          <p:nvPr/>
        </p:nvSpPr>
        <p:spPr>
          <a:xfrm>
            <a:off x="2457341" y="1213777"/>
            <a:ext cx="4204346" cy="365613"/>
          </a:xfrm>
          <a:prstGeom prst="rect">
            <a:avLst/>
          </a:prstGeom>
          <a:noFill/>
        </p:spPr>
        <p:txBody>
          <a:bodyPr wrap="square" rtlCol="0">
            <a:spAutoFit/>
          </a:bodyPr>
          <a:lstStyle/>
          <a:p>
            <a:pPr algn="ctr"/>
            <a:r>
              <a:rPr lang="fr-FR" sz="888" dirty="0">
                <a:solidFill>
                  <a:schemeClr val="accent1"/>
                </a:solidFill>
                <a:latin typeface="Franklin Gothic Demi" panose="020B0703020102020204" pitchFamily="34" charset="0"/>
                <a:cs typeface="Arial" panose="020B0604020202020204" pitchFamily="34" charset="0"/>
              </a:rPr>
              <a:t>Saisissez votre formulaire en toute simplicité et découvrez quelle solution </a:t>
            </a:r>
            <a:br>
              <a:rPr lang="fr-FR" sz="888" dirty="0">
                <a:solidFill>
                  <a:schemeClr val="accent1"/>
                </a:solidFill>
                <a:latin typeface="Franklin Gothic Demi" panose="020B0703020102020204" pitchFamily="34" charset="0"/>
                <a:cs typeface="Arial" panose="020B0604020202020204" pitchFamily="34" charset="0"/>
              </a:rPr>
            </a:br>
            <a:r>
              <a:rPr lang="fr-FR" sz="888" dirty="0">
                <a:solidFill>
                  <a:schemeClr val="accent1"/>
                </a:solidFill>
                <a:latin typeface="Franklin Gothic Demi" panose="020B0703020102020204" pitchFamily="34" charset="0"/>
                <a:cs typeface="Arial" panose="020B0604020202020204" pitchFamily="34" charset="0"/>
              </a:rPr>
              <a:t>est la plus adaptée à votre client (</a:t>
            </a:r>
            <a:r>
              <a:rPr lang="fr-FR" sz="888" dirty="0" err="1">
                <a:solidFill>
                  <a:schemeClr val="accent1"/>
                </a:solidFill>
                <a:latin typeface="Franklin Gothic Demi" panose="020B0703020102020204" pitchFamily="34" charset="0"/>
                <a:cs typeface="Arial" panose="020B0604020202020204" pitchFamily="34" charset="0"/>
              </a:rPr>
              <a:t>FlashFactures</a:t>
            </a:r>
            <a:r>
              <a:rPr lang="fr-FR" sz="888" baseline="30000" dirty="0">
                <a:solidFill>
                  <a:schemeClr val="accent1"/>
                </a:solidFill>
                <a:latin typeface="Franklin Gothic Demi" panose="020B0703020102020204" pitchFamily="34" charset="0"/>
                <a:cs typeface="Arial" panose="020B0604020202020204" pitchFamily="34" charset="0"/>
              </a:rPr>
              <a:t>(1)</a:t>
            </a:r>
            <a:r>
              <a:rPr lang="fr-FR" sz="888" dirty="0">
                <a:solidFill>
                  <a:schemeClr val="accent1"/>
                </a:solidFill>
                <a:latin typeface="Franklin Gothic Demi" panose="020B0703020102020204" pitchFamily="34" charset="0"/>
                <a:cs typeface="Arial" panose="020B0604020202020204" pitchFamily="34" charset="0"/>
              </a:rPr>
              <a:t> ou affacturage classique)</a:t>
            </a:r>
          </a:p>
        </p:txBody>
      </p:sp>
      <p:sp>
        <p:nvSpPr>
          <p:cNvPr id="60" name="ZoneTexte 59">
            <a:extLst>
              <a:ext uri="{FF2B5EF4-FFF2-40B4-BE49-F238E27FC236}">
                <a16:creationId xmlns:a16="http://schemas.microsoft.com/office/drawing/2014/main" id="{A7A07597-F1CB-42DD-9CB0-9CC94955C96F}"/>
              </a:ext>
            </a:extLst>
          </p:cNvPr>
          <p:cNvSpPr txBox="1"/>
          <p:nvPr/>
        </p:nvSpPr>
        <p:spPr>
          <a:xfrm>
            <a:off x="6026982" y="2669020"/>
            <a:ext cx="585417" cy="160685"/>
          </a:xfrm>
          <a:prstGeom prst="rect">
            <a:avLst/>
          </a:prstGeom>
          <a:noFill/>
        </p:spPr>
        <p:txBody>
          <a:bodyPr wrap="none" rtlCol="0">
            <a:spAutoFit/>
          </a:bodyPr>
          <a:lstStyle/>
          <a:p>
            <a:pPr algn="r"/>
            <a:r>
              <a:rPr lang="fr-FR" sz="444" dirty="0">
                <a:solidFill>
                  <a:schemeClr val="tx1">
                    <a:lumMod val="65000"/>
                    <a:lumOff val="35000"/>
                  </a:schemeClr>
                </a:solidFill>
              </a:rPr>
              <a:t>(1) Hors DROM</a:t>
            </a:r>
          </a:p>
        </p:txBody>
      </p:sp>
    </p:spTree>
    <p:extLst>
      <p:ext uri="{BB962C8B-B14F-4D97-AF65-F5344CB8AC3E}">
        <p14:creationId xmlns:p14="http://schemas.microsoft.com/office/powerpoint/2010/main" val="1303509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D4BBE830-35EB-4839-BCB2-652765F88FB6}"/>
              </a:ext>
            </a:extLst>
          </p:cNvPr>
          <p:cNvSpPr/>
          <p:nvPr/>
        </p:nvSpPr>
        <p:spPr>
          <a:xfrm>
            <a:off x="0" y="-100012"/>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122E76E5-7E8B-4DE1-9E94-B732C0697072}"/>
              </a:ext>
            </a:extLst>
          </p:cNvPr>
          <p:cNvSpPr/>
          <p:nvPr/>
        </p:nvSpPr>
        <p:spPr>
          <a:xfrm>
            <a:off x="1187654" y="76981"/>
            <a:ext cx="6768691" cy="4503843"/>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8572A50C-B121-48E5-8CC2-61D338F77B47}"/>
              </a:ext>
            </a:extLst>
          </p:cNvPr>
          <p:cNvSpPr/>
          <p:nvPr/>
        </p:nvSpPr>
        <p:spPr>
          <a:xfrm>
            <a:off x="2457341" y="3001710"/>
            <a:ext cx="4210854" cy="1131783"/>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a:solidFill>
                <a:schemeClr val="tx1">
                  <a:lumMod val="65000"/>
                  <a:lumOff val="35000"/>
                </a:schemeClr>
              </a:solidFill>
            </a:endParaRPr>
          </a:p>
        </p:txBody>
      </p:sp>
      <p:sp>
        <p:nvSpPr>
          <p:cNvPr id="6" name="ZoneTexte 5">
            <a:extLst>
              <a:ext uri="{FF2B5EF4-FFF2-40B4-BE49-F238E27FC236}">
                <a16:creationId xmlns:a16="http://schemas.microsoft.com/office/drawing/2014/main" id="{0E3B1CCB-BCFA-4920-BE85-B3D44DCB09E0}"/>
              </a:ext>
            </a:extLst>
          </p:cNvPr>
          <p:cNvSpPr txBox="1"/>
          <p:nvPr/>
        </p:nvSpPr>
        <p:spPr>
          <a:xfrm>
            <a:off x="2531360" y="3295091"/>
            <a:ext cx="4087863" cy="901978"/>
          </a:xfrm>
          <a:prstGeom prst="rect">
            <a:avLst/>
          </a:prstGeom>
          <a:noFill/>
        </p:spPr>
        <p:txBody>
          <a:bodyPr wrap="square" rtlCol="0">
            <a:spAutoFit/>
          </a:bodyPr>
          <a:lstStyle/>
          <a:p>
            <a:r>
              <a:rPr lang="fr-FR" sz="518" b="1" dirty="0">
                <a:solidFill>
                  <a:schemeClr val="tx1">
                    <a:lumMod val="65000"/>
                    <a:lumOff val="35000"/>
                  </a:schemeClr>
                </a:solidFill>
              </a:rPr>
              <a:t>Pour quel motif souhaitez-vous proposer nos solutions ?* </a:t>
            </a:r>
          </a:p>
          <a:p>
            <a:endParaRPr lang="fr-FR" sz="300" b="1" dirty="0">
              <a:solidFill>
                <a:schemeClr val="tx1">
                  <a:lumMod val="65000"/>
                  <a:lumOff val="35000"/>
                </a:schemeClr>
              </a:solidFill>
            </a:endParaRPr>
          </a:p>
          <a:p>
            <a:pPr marL="146050" lvl="2" indent="-57150"/>
            <a:r>
              <a:rPr lang="fr-FR" sz="518" dirty="0">
                <a:solidFill>
                  <a:schemeClr val="tx1">
                    <a:lumMod val="65000"/>
                    <a:lumOff val="35000"/>
                  </a:schemeClr>
                </a:solidFill>
              </a:rPr>
              <a:t>O Un besoin immédiat de trésorerie  </a:t>
            </a:r>
          </a:p>
          <a:p>
            <a:pPr marL="146050" lvl="2" indent="-57150"/>
            <a:r>
              <a:rPr lang="fr-FR" sz="518" dirty="0">
                <a:solidFill>
                  <a:schemeClr val="tx1">
                    <a:lumMod val="65000"/>
                    <a:lumOff val="35000"/>
                  </a:schemeClr>
                </a:solidFill>
              </a:rPr>
              <a:t>● Une démarche d’équipement pour un besoin de trésorerie futur </a:t>
            </a:r>
          </a:p>
          <a:p>
            <a:pPr marL="298910" indent="-142212">
              <a:buFont typeface="Wingdings" panose="05000000000000000000" pitchFamily="2" charset="2"/>
              <a:buChar char="q"/>
            </a:pPr>
            <a:endParaRPr lang="fr-FR" sz="518" dirty="0">
              <a:solidFill>
                <a:schemeClr val="tx1">
                  <a:lumMod val="65000"/>
                  <a:lumOff val="35000"/>
                </a:schemeClr>
              </a:solidFill>
            </a:endParaRPr>
          </a:p>
          <a:p>
            <a:pPr marL="155575" indent="-155575"/>
            <a:r>
              <a:rPr lang="fr-FR" sz="518" b="1" dirty="0">
                <a:solidFill>
                  <a:schemeClr val="tx1">
                    <a:lumMod val="65000"/>
                    <a:lumOff val="35000"/>
                  </a:schemeClr>
                </a:solidFill>
              </a:rPr>
              <a:t>Votre client est-il interdit bancaire ?*</a:t>
            </a:r>
            <a:r>
              <a:rPr lang="fr-FR" sz="200" b="1" dirty="0">
                <a:solidFill>
                  <a:schemeClr val="tx1">
                    <a:lumMod val="65000"/>
                    <a:lumOff val="35000"/>
                  </a:schemeClr>
                </a:solidFill>
              </a:rPr>
              <a:t>     </a:t>
            </a:r>
            <a:r>
              <a:rPr lang="fr-FR" sz="518" b="1" dirty="0">
                <a:solidFill>
                  <a:schemeClr val="tx1">
                    <a:lumMod val="65000"/>
                    <a:lumOff val="35000"/>
                  </a:schemeClr>
                </a:solidFill>
              </a:rPr>
              <a:t>	                                </a:t>
            </a:r>
          </a:p>
          <a:p>
            <a:pPr marL="155575" indent="-66675"/>
            <a:endParaRPr lang="fr-FR" sz="300" dirty="0">
              <a:solidFill>
                <a:schemeClr val="tx1">
                  <a:lumMod val="65000"/>
                  <a:lumOff val="35000"/>
                </a:schemeClr>
              </a:solidFill>
            </a:endParaRPr>
          </a:p>
          <a:p>
            <a:pPr marL="155575" indent="-66675"/>
            <a:r>
              <a:rPr lang="fr-FR" sz="518" dirty="0">
                <a:solidFill>
                  <a:schemeClr val="tx1">
                    <a:lumMod val="65000"/>
                    <a:lumOff val="35000"/>
                  </a:schemeClr>
                </a:solidFill>
              </a:rPr>
              <a:t>O Oui    </a:t>
            </a:r>
          </a:p>
          <a:p>
            <a:pPr marL="155575" indent="-66675"/>
            <a:r>
              <a:rPr lang="fr-FR" sz="518" dirty="0">
                <a:solidFill>
                  <a:schemeClr val="tx1">
                    <a:lumMod val="65000"/>
                    <a:lumOff val="35000"/>
                  </a:schemeClr>
                </a:solidFill>
              </a:rPr>
              <a:t>O Non</a:t>
            </a:r>
          </a:p>
          <a:p>
            <a:pPr marL="155575" indent="-66675"/>
            <a:endParaRPr lang="fr-FR" sz="518" dirty="0">
              <a:solidFill>
                <a:schemeClr val="tx1">
                  <a:lumMod val="65000"/>
                  <a:lumOff val="35000"/>
                </a:schemeClr>
              </a:solidFill>
            </a:endParaRPr>
          </a:p>
          <a:p>
            <a:pPr marL="298910" indent="-142212">
              <a:buFont typeface="Wingdings" panose="05000000000000000000" pitchFamily="2" charset="2"/>
              <a:buChar char="q"/>
            </a:pPr>
            <a:endParaRPr lang="fr-FR" sz="518" dirty="0">
              <a:solidFill>
                <a:schemeClr val="tx1">
                  <a:lumMod val="65000"/>
                  <a:lumOff val="35000"/>
                </a:schemeClr>
              </a:solidFill>
            </a:endParaRPr>
          </a:p>
        </p:txBody>
      </p:sp>
      <p:grpSp>
        <p:nvGrpSpPr>
          <p:cNvPr id="54" name="Groupe 53">
            <a:extLst>
              <a:ext uri="{FF2B5EF4-FFF2-40B4-BE49-F238E27FC236}">
                <a16:creationId xmlns:a16="http://schemas.microsoft.com/office/drawing/2014/main" id="{5298D4FB-4468-4CBC-B9BC-6CB82786ADAA}"/>
              </a:ext>
            </a:extLst>
          </p:cNvPr>
          <p:cNvGrpSpPr/>
          <p:nvPr/>
        </p:nvGrpSpPr>
        <p:grpSpPr>
          <a:xfrm>
            <a:off x="3224272" y="4268317"/>
            <a:ext cx="533191" cy="172035"/>
            <a:chOff x="649840" y="4182955"/>
            <a:chExt cx="720301" cy="232407"/>
          </a:xfrm>
        </p:grpSpPr>
        <p:sp>
          <p:nvSpPr>
            <p:cNvPr id="52" name="Rectangle : coins arrondis 51">
              <a:extLst>
                <a:ext uri="{FF2B5EF4-FFF2-40B4-BE49-F238E27FC236}">
                  <a16:creationId xmlns:a16="http://schemas.microsoft.com/office/drawing/2014/main" id="{E46695E9-2B53-41BB-84F5-FD5D01B7C8AF}"/>
                </a:ext>
              </a:extLst>
            </p:cNvPr>
            <p:cNvSpPr/>
            <p:nvPr/>
          </p:nvSpPr>
          <p:spPr>
            <a:xfrm>
              <a:off x="649840" y="4185335"/>
              <a:ext cx="720301" cy="200055"/>
            </a:xfrm>
            <a:prstGeom prst="round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a:solidFill>
                  <a:schemeClr val="accent1"/>
                </a:solidFill>
              </a:endParaRPr>
            </a:p>
          </p:txBody>
        </p:sp>
        <p:sp>
          <p:nvSpPr>
            <p:cNvPr id="53" name="ZoneTexte 52">
              <a:extLst>
                <a:ext uri="{FF2B5EF4-FFF2-40B4-BE49-F238E27FC236}">
                  <a16:creationId xmlns:a16="http://schemas.microsoft.com/office/drawing/2014/main" id="{1FB01663-E74D-41AC-A0D6-83DF7560604D}"/>
                </a:ext>
              </a:extLst>
            </p:cNvPr>
            <p:cNvSpPr txBox="1"/>
            <p:nvPr/>
          </p:nvSpPr>
          <p:spPr>
            <a:xfrm>
              <a:off x="707339" y="4182955"/>
              <a:ext cx="587293" cy="232407"/>
            </a:xfrm>
            <a:prstGeom prst="rect">
              <a:avLst/>
            </a:prstGeom>
            <a:noFill/>
          </p:spPr>
          <p:txBody>
            <a:bodyPr wrap="none" rtlCol="0">
              <a:spAutoFit/>
            </a:bodyPr>
            <a:lstStyle/>
            <a:p>
              <a:pPr algn="ctr"/>
              <a:r>
                <a:rPr lang="fr-FR" sz="518" b="1" dirty="0">
                  <a:solidFill>
                    <a:schemeClr val="accent1"/>
                  </a:solidFill>
                </a:rPr>
                <a:t>Annuler</a:t>
              </a:r>
            </a:p>
          </p:txBody>
        </p:sp>
      </p:grpSp>
      <p:grpSp>
        <p:nvGrpSpPr>
          <p:cNvPr id="56" name="Groupe 55">
            <a:extLst>
              <a:ext uri="{FF2B5EF4-FFF2-40B4-BE49-F238E27FC236}">
                <a16:creationId xmlns:a16="http://schemas.microsoft.com/office/drawing/2014/main" id="{AC441F3C-2133-44F8-8771-09D3CF803A35}"/>
              </a:ext>
            </a:extLst>
          </p:cNvPr>
          <p:cNvGrpSpPr/>
          <p:nvPr/>
        </p:nvGrpSpPr>
        <p:grpSpPr>
          <a:xfrm>
            <a:off x="5291708" y="4268112"/>
            <a:ext cx="654346" cy="172035"/>
            <a:chOff x="411729" y="4581158"/>
            <a:chExt cx="883972" cy="232407"/>
          </a:xfrm>
        </p:grpSpPr>
        <p:sp>
          <p:nvSpPr>
            <p:cNvPr id="48" name="Rectangle : coins arrondis 47">
              <a:extLst>
                <a:ext uri="{FF2B5EF4-FFF2-40B4-BE49-F238E27FC236}">
                  <a16:creationId xmlns:a16="http://schemas.microsoft.com/office/drawing/2014/main" id="{A47BF082-D379-43A1-9D92-5FB87C790E53}"/>
                </a:ext>
              </a:extLst>
            </p:cNvPr>
            <p:cNvSpPr/>
            <p:nvPr/>
          </p:nvSpPr>
          <p:spPr>
            <a:xfrm>
              <a:off x="502571" y="4583538"/>
              <a:ext cx="720301" cy="200055"/>
            </a:xfrm>
            <a:prstGeom prst="round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a:p>
          </p:txBody>
        </p:sp>
        <p:sp>
          <p:nvSpPr>
            <p:cNvPr id="55" name="ZoneTexte 54">
              <a:extLst>
                <a:ext uri="{FF2B5EF4-FFF2-40B4-BE49-F238E27FC236}">
                  <a16:creationId xmlns:a16="http://schemas.microsoft.com/office/drawing/2014/main" id="{2F313CB9-59F3-4EA8-97DE-E21D375FBB51}"/>
                </a:ext>
              </a:extLst>
            </p:cNvPr>
            <p:cNvSpPr txBox="1"/>
            <p:nvPr/>
          </p:nvSpPr>
          <p:spPr>
            <a:xfrm>
              <a:off x="411729" y="4581158"/>
              <a:ext cx="883972" cy="232407"/>
            </a:xfrm>
            <a:prstGeom prst="rect">
              <a:avLst/>
            </a:prstGeom>
            <a:noFill/>
          </p:spPr>
          <p:txBody>
            <a:bodyPr wrap="none" rtlCol="0">
              <a:spAutoFit/>
            </a:bodyPr>
            <a:lstStyle/>
            <a:p>
              <a:pPr algn="ctr"/>
              <a:r>
                <a:rPr lang="fr-FR" sz="518" b="1" dirty="0">
                  <a:solidFill>
                    <a:schemeClr val="bg1"/>
                  </a:solidFill>
                </a:rPr>
                <a:t>Etape suivante</a:t>
              </a:r>
            </a:p>
          </p:txBody>
        </p:sp>
      </p:grpSp>
      <p:sp>
        <p:nvSpPr>
          <p:cNvPr id="63" name="ZoneTexte 62">
            <a:extLst>
              <a:ext uri="{FF2B5EF4-FFF2-40B4-BE49-F238E27FC236}">
                <a16:creationId xmlns:a16="http://schemas.microsoft.com/office/drawing/2014/main" id="{F5ACB157-2A9D-40A0-B81C-6D3D443D1151}"/>
              </a:ext>
            </a:extLst>
          </p:cNvPr>
          <p:cNvSpPr txBox="1"/>
          <p:nvPr/>
        </p:nvSpPr>
        <p:spPr>
          <a:xfrm>
            <a:off x="3535039" y="3024601"/>
            <a:ext cx="2076210" cy="228973"/>
          </a:xfrm>
          <a:prstGeom prst="rect">
            <a:avLst/>
          </a:prstGeom>
          <a:noFill/>
        </p:spPr>
        <p:txBody>
          <a:bodyPr wrap="none" rtlCol="0">
            <a:spAutoFit/>
          </a:bodyPr>
          <a:lstStyle/>
          <a:p>
            <a:pPr algn="ctr"/>
            <a:r>
              <a:rPr lang="fr-FR" sz="888" dirty="0">
                <a:solidFill>
                  <a:schemeClr val="tx1">
                    <a:lumMod val="65000"/>
                    <a:lumOff val="35000"/>
                  </a:schemeClr>
                </a:solidFill>
                <a:latin typeface="Franklin Gothic Demi" panose="020B0703020102020204" pitchFamily="34" charset="0"/>
                <a:cs typeface="Arial" panose="020B0604020202020204" pitchFamily="34" charset="0"/>
              </a:rPr>
              <a:t>Qualification du besoin de votre client</a:t>
            </a:r>
          </a:p>
        </p:txBody>
      </p:sp>
      <p:pic>
        <p:nvPicPr>
          <p:cNvPr id="58" name="Image 57">
            <a:extLst>
              <a:ext uri="{FF2B5EF4-FFF2-40B4-BE49-F238E27FC236}">
                <a16:creationId xmlns:a16="http://schemas.microsoft.com/office/drawing/2014/main" id="{C9F2095A-CCD4-42BC-A821-73A1E1206C5D}"/>
              </a:ext>
            </a:extLst>
          </p:cNvPr>
          <p:cNvPicPr>
            <a:picLocks noChangeAspect="1"/>
          </p:cNvPicPr>
          <p:nvPr/>
        </p:nvPicPr>
        <p:blipFill rotWithShape="1">
          <a:blip r:embed="rId2"/>
          <a:srcRect b="89821"/>
          <a:stretch/>
        </p:blipFill>
        <p:spPr>
          <a:xfrm>
            <a:off x="1187655" y="76981"/>
            <a:ext cx="6768691" cy="356059"/>
          </a:xfrm>
          <a:prstGeom prst="rect">
            <a:avLst/>
          </a:prstGeom>
          <a:effectLst>
            <a:outerShdw blurRad="50800" dist="38100" dir="2700000" algn="tl" rotWithShape="0">
              <a:prstClr val="black">
                <a:alpha val="40000"/>
              </a:prstClr>
            </a:outerShdw>
          </a:effectLst>
        </p:spPr>
      </p:pic>
      <p:grpSp>
        <p:nvGrpSpPr>
          <p:cNvPr id="37" name="Groupe 36">
            <a:extLst>
              <a:ext uri="{FF2B5EF4-FFF2-40B4-BE49-F238E27FC236}">
                <a16:creationId xmlns:a16="http://schemas.microsoft.com/office/drawing/2014/main" id="{269E74A8-9776-4B4D-AB36-EE9F9D37B0D2}"/>
              </a:ext>
            </a:extLst>
          </p:cNvPr>
          <p:cNvGrpSpPr/>
          <p:nvPr/>
        </p:nvGrpSpPr>
        <p:grpSpPr>
          <a:xfrm>
            <a:off x="3665632" y="477483"/>
            <a:ext cx="1832477" cy="206448"/>
            <a:chOff x="3074848" y="541885"/>
            <a:chExt cx="2475541" cy="278898"/>
          </a:xfrm>
        </p:grpSpPr>
        <p:cxnSp>
          <p:nvCxnSpPr>
            <p:cNvPr id="66" name="Connecteur droit 65">
              <a:extLst>
                <a:ext uri="{FF2B5EF4-FFF2-40B4-BE49-F238E27FC236}">
                  <a16:creationId xmlns:a16="http://schemas.microsoft.com/office/drawing/2014/main" id="{E27349A6-9B8F-49F9-ACDE-DCA8519BB515}"/>
                </a:ext>
              </a:extLst>
            </p:cNvPr>
            <p:cNvCxnSpPr>
              <a:cxnSpLocks/>
            </p:cNvCxnSpPr>
            <p:nvPr/>
          </p:nvCxnSpPr>
          <p:spPr>
            <a:xfrm flipV="1">
              <a:off x="3349682" y="656975"/>
              <a:ext cx="14282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07DC9433-6528-4DE6-94D3-DF5197C9FF74}"/>
                </a:ext>
              </a:extLst>
            </p:cNvPr>
            <p:cNvCxnSpPr>
              <a:cxnSpLocks/>
            </p:cNvCxnSpPr>
            <p:nvPr/>
          </p:nvCxnSpPr>
          <p:spPr>
            <a:xfrm>
              <a:off x="3253430" y="656975"/>
              <a:ext cx="205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68" name="Groupe 67">
              <a:extLst>
                <a:ext uri="{FF2B5EF4-FFF2-40B4-BE49-F238E27FC236}">
                  <a16:creationId xmlns:a16="http://schemas.microsoft.com/office/drawing/2014/main" id="{DF8BF5A4-C7D4-4EB6-8CE1-C34A430DBFFE}"/>
                </a:ext>
              </a:extLst>
            </p:cNvPr>
            <p:cNvGrpSpPr/>
            <p:nvPr/>
          </p:nvGrpSpPr>
          <p:grpSpPr>
            <a:xfrm>
              <a:off x="3074848" y="541885"/>
              <a:ext cx="320934" cy="278574"/>
              <a:chOff x="943628" y="2499454"/>
              <a:chExt cx="320934" cy="278574"/>
            </a:xfrm>
          </p:grpSpPr>
          <p:sp>
            <p:nvSpPr>
              <p:cNvPr id="81" name="Ellipse 80">
                <a:extLst>
                  <a:ext uri="{FF2B5EF4-FFF2-40B4-BE49-F238E27FC236}">
                    <a16:creationId xmlns:a16="http://schemas.microsoft.com/office/drawing/2014/main" id="{A60AF12F-1AD7-4FB9-9BD3-AD58FA706BED}"/>
                  </a:ext>
                </a:extLst>
              </p:cNvPr>
              <p:cNvSpPr/>
              <p:nvPr/>
            </p:nvSpPr>
            <p:spPr>
              <a:xfrm>
                <a:off x="978568" y="2502568"/>
                <a:ext cx="240632" cy="2406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a:p>
            </p:txBody>
          </p:sp>
          <p:sp>
            <p:nvSpPr>
              <p:cNvPr id="82" name="ZoneTexte 81">
                <a:extLst>
                  <a:ext uri="{FF2B5EF4-FFF2-40B4-BE49-F238E27FC236}">
                    <a16:creationId xmlns:a16="http://schemas.microsoft.com/office/drawing/2014/main" id="{1F81D1E7-5EDC-481E-9D23-6CC1AD19BBCF}"/>
                  </a:ext>
                </a:extLst>
              </p:cNvPr>
              <p:cNvSpPr txBox="1"/>
              <p:nvPr/>
            </p:nvSpPr>
            <p:spPr>
              <a:xfrm>
                <a:off x="943628" y="2499454"/>
                <a:ext cx="320934" cy="278574"/>
              </a:xfrm>
              <a:prstGeom prst="rect">
                <a:avLst/>
              </a:prstGeom>
              <a:noFill/>
            </p:spPr>
            <p:txBody>
              <a:bodyPr wrap="none" rtlCol="0">
                <a:spAutoFit/>
              </a:bodyPr>
              <a:lstStyle/>
              <a:p>
                <a:r>
                  <a:rPr lang="fr-FR" sz="740" dirty="0">
                    <a:solidFill>
                      <a:schemeClr val="bg1"/>
                    </a:solidFill>
                  </a:rPr>
                  <a:t>1</a:t>
                </a:r>
              </a:p>
            </p:txBody>
          </p:sp>
        </p:grpSp>
        <p:grpSp>
          <p:nvGrpSpPr>
            <p:cNvPr id="69" name="Groupe 68">
              <a:extLst>
                <a:ext uri="{FF2B5EF4-FFF2-40B4-BE49-F238E27FC236}">
                  <a16:creationId xmlns:a16="http://schemas.microsoft.com/office/drawing/2014/main" id="{5E5A76E9-592B-4E77-84C5-DEA778A62E73}"/>
                </a:ext>
              </a:extLst>
            </p:cNvPr>
            <p:cNvGrpSpPr/>
            <p:nvPr/>
          </p:nvGrpSpPr>
          <p:grpSpPr>
            <a:xfrm>
              <a:off x="3642790" y="541885"/>
              <a:ext cx="320934" cy="278576"/>
              <a:chOff x="952847" y="2499454"/>
              <a:chExt cx="320934" cy="278576"/>
            </a:xfrm>
            <a:noFill/>
          </p:grpSpPr>
          <p:sp>
            <p:nvSpPr>
              <p:cNvPr id="79" name="Ellipse 78">
                <a:extLst>
                  <a:ext uri="{FF2B5EF4-FFF2-40B4-BE49-F238E27FC236}">
                    <a16:creationId xmlns:a16="http://schemas.microsoft.com/office/drawing/2014/main" id="{C20905CF-9FC0-458B-93E5-7F09A738E430}"/>
                  </a:ext>
                </a:extLst>
              </p:cNvPr>
              <p:cNvSpPr/>
              <p:nvPr/>
            </p:nvSpPr>
            <p:spPr>
              <a:xfrm>
                <a:off x="978568" y="2502568"/>
                <a:ext cx="240632" cy="240632"/>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dirty="0"/>
              </a:p>
            </p:txBody>
          </p:sp>
          <p:sp>
            <p:nvSpPr>
              <p:cNvPr id="80" name="ZoneTexte 79">
                <a:extLst>
                  <a:ext uri="{FF2B5EF4-FFF2-40B4-BE49-F238E27FC236}">
                    <a16:creationId xmlns:a16="http://schemas.microsoft.com/office/drawing/2014/main" id="{FD64A543-92DA-414F-8921-58DB4D9CBA7F}"/>
                  </a:ext>
                </a:extLst>
              </p:cNvPr>
              <p:cNvSpPr txBox="1"/>
              <p:nvPr/>
            </p:nvSpPr>
            <p:spPr>
              <a:xfrm>
                <a:off x="952847" y="2499454"/>
                <a:ext cx="320934" cy="278576"/>
              </a:xfrm>
              <a:prstGeom prst="rect">
                <a:avLst/>
              </a:prstGeom>
              <a:grpFill/>
              <a:ln>
                <a:noFill/>
              </a:ln>
            </p:spPr>
            <p:txBody>
              <a:bodyPr wrap="none" rtlCol="0">
                <a:spAutoFit/>
              </a:bodyPr>
              <a:lstStyle/>
              <a:p>
                <a:r>
                  <a:rPr lang="fr-FR" sz="740" dirty="0">
                    <a:solidFill>
                      <a:schemeClr val="tx1">
                        <a:lumMod val="65000"/>
                        <a:lumOff val="35000"/>
                      </a:schemeClr>
                    </a:solidFill>
                  </a:rPr>
                  <a:t>2</a:t>
                </a:r>
              </a:p>
            </p:txBody>
          </p:sp>
        </p:grpSp>
        <p:grpSp>
          <p:nvGrpSpPr>
            <p:cNvPr id="70" name="Groupe 69">
              <a:extLst>
                <a:ext uri="{FF2B5EF4-FFF2-40B4-BE49-F238E27FC236}">
                  <a16:creationId xmlns:a16="http://schemas.microsoft.com/office/drawing/2014/main" id="{405F1577-387D-4FFE-B1F8-E698C80B2DD7}"/>
                </a:ext>
              </a:extLst>
            </p:cNvPr>
            <p:cNvGrpSpPr/>
            <p:nvPr/>
          </p:nvGrpSpPr>
          <p:grpSpPr>
            <a:xfrm>
              <a:off x="4192294" y="541885"/>
              <a:ext cx="320934" cy="278576"/>
              <a:chOff x="943628" y="2499454"/>
              <a:chExt cx="320934" cy="278576"/>
            </a:xfrm>
            <a:noFill/>
          </p:grpSpPr>
          <p:sp>
            <p:nvSpPr>
              <p:cNvPr id="77" name="Ellipse 76">
                <a:extLst>
                  <a:ext uri="{FF2B5EF4-FFF2-40B4-BE49-F238E27FC236}">
                    <a16:creationId xmlns:a16="http://schemas.microsoft.com/office/drawing/2014/main" id="{AE04E84E-2BBE-492A-8F92-BB5819F6EDAA}"/>
                  </a:ext>
                </a:extLst>
              </p:cNvPr>
              <p:cNvSpPr/>
              <p:nvPr/>
            </p:nvSpPr>
            <p:spPr>
              <a:xfrm>
                <a:off x="978568" y="2502568"/>
                <a:ext cx="240632" cy="240632"/>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dirty="0"/>
              </a:p>
            </p:txBody>
          </p:sp>
          <p:sp>
            <p:nvSpPr>
              <p:cNvPr id="78" name="ZoneTexte 77">
                <a:extLst>
                  <a:ext uri="{FF2B5EF4-FFF2-40B4-BE49-F238E27FC236}">
                    <a16:creationId xmlns:a16="http://schemas.microsoft.com/office/drawing/2014/main" id="{2FC8C1CB-2B13-4288-8D34-2A466D29C135}"/>
                  </a:ext>
                </a:extLst>
              </p:cNvPr>
              <p:cNvSpPr txBox="1"/>
              <p:nvPr/>
            </p:nvSpPr>
            <p:spPr>
              <a:xfrm>
                <a:off x="943628" y="2499454"/>
                <a:ext cx="320934" cy="278576"/>
              </a:xfrm>
              <a:prstGeom prst="rect">
                <a:avLst/>
              </a:prstGeom>
              <a:grpFill/>
              <a:ln>
                <a:noFill/>
              </a:ln>
            </p:spPr>
            <p:txBody>
              <a:bodyPr wrap="none" rtlCol="0">
                <a:spAutoFit/>
              </a:bodyPr>
              <a:lstStyle/>
              <a:p>
                <a:r>
                  <a:rPr lang="fr-FR" sz="740" dirty="0">
                    <a:solidFill>
                      <a:schemeClr val="tx1">
                        <a:lumMod val="65000"/>
                        <a:lumOff val="35000"/>
                      </a:schemeClr>
                    </a:solidFill>
                  </a:rPr>
                  <a:t>3</a:t>
                </a:r>
              </a:p>
            </p:txBody>
          </p:sp>
        </p:grpSp>
        <p:grpSp>
          <p:nvGrpSpPr>
            <p:cNvPr id="71" name="Groupe 70">
              <a:extLst>
                <a:ext uri="{FF2B5EF4-FFF2-40B4-BE49-F238E27FC236}">
                  <a16:creationId xmlns:a16="http://schemas.microsoft.com/office/drawing/2014/main" id="{9917F573-7EB5-4E61-8639-48EDBAFD72E8}"/>
                </a:ext>
              </a:extLst>
            </p:cNvPr>
            <p:cNvGrpSpPr/>
            <p:nvPr/>
          </p:nvGrpSpPr>
          <p:grpSpPr>
            <a:xfrm>
              <a:off x="4751018" y="541885"/>
              <a:ext cx="320934" cy="278576"/>
              <a:chOff x="943628" y="2499454"/>
              <a:chExt cx="320934" cy="278576"/>
            </a:xfrm>
            <a:noFill/>
          </p:grpSpPr>
          <p:sp>
            <p:nvSpPr>
              <p:cNvPr id="75" name="Ellipse 74">
                <a:extLst>
                  <a:ext uri="{FF2B5EF4-FFF2-40B4-BE49-F238E27FC236}">
                    <a16:creationId xmlns:a16="http://schemas.microsoft.com/office/drawing/2014/main" id="{BB0A8F5A-71FF-41FD-B8D9-1F31147BFD22}"/>
                  </a:ext>
                </a:extLst>
              </p:cNvPr>
              <p:cNvSpPr/>
              <p:nvPr/>
            </p:nvSpPr>
            <p:spPr>
              <a:xfrm>
                <a:off x="978568" y="2502568"/>
                <a:ext cx="240632" cy="240632"/>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dirty="0"/>
              </a:p>
            </p:txBody>
          </p:sp>
          <p:sp>
            <p:nvSpPr>
              <p:cNvPr id="76" name="ZoneTexte 75">
                <a:extLst>
                  <a:ext uri="{FF2B5EF4-FFF2-40B4-BE49-F238E27FC236}">
                    <a16:creationId xmlns:a16="http://schemas.microsoft.com/office/drawing/2014/main" id="{899AE8CD-9E76-42F8-9830-5865C3DFB45A}"/>
                  </a:ext>
                </a:extLst>
              </p:cNvPr>
              <p:cNvSpPr txBox="1"/>
              <p:nvPr/>
            </p:nvSpPr>
            <p:spPr>
              <a:xfrm>
                <a:off x="943628" y="2499454"/>
                <a:ext cx="320934" cy="278576"/>
              </a:xfrm>
              <a:prstGeom prst="rect">
                <a:avLst/>
              </a:prstGeom>
              <a:grpFill/>
              <a:ln>
                <a:noFill/>
              </a:ln>
            </p:spPr>
            <p:txBody>
              <a:bodyPr wrap="none" rtlCol="0">
                <a:spAutoFit/>
              </a:bodyPr>
              <a:lstStyle/>
              <a:p>
                <a:r>
                  <a:rPr lang="fr-FR" sz="740" dirty="0">
                    <a:solidFill>
                      <a:schemeClr val="tx1">
                        <a:lumMod val="65000"/>
                        <a:lumOff val="35000"/>
                      </a:schemeClr>
                    </a:solidFill>
                  </a:rPr>
                  <a:t>4</a:t>
                </a:r>
              </a:p>
            </p:txBody>
          </p:sp>
        </p:grpSp>
        <p:grpSp>
          <p:nvGrpSpPr>
            <p:cNvPr id="72" name="Groupe 71">
              <a:extLst>
                <a:ext uri="{FF2B5EF4-FFF2-40B4-BE49-F238E27FC236}">
                  <a16:creationId xmlns:a16="http://schemas.microsoft.com/office/drawing/2014/main" id="{66BA682D-EEAB-4FE3-8A0A-55CF664D463E}"/>
                </a:ext>
              </a:extLst>
            </p:cNvPr>
            <p:cNvGrpSpPr/>
            <p:nvPr/>
          </p:nvGrpSpPr>
          <p:grpSpPr>
            <a:xfrm>
              <a:off x="5229455" y="542207"/>
              <a:ext cx="320934" cy="278576"/>
              <a:chOff x="952847" y="2499454"/>
              <a:chExt cx="320934" cy="278576"/>
            </a:xfrm>
            <a:noFill/>
          </p:grpSpPr>
          <p:sp>
            <p:nvSpPr>
              <p:cNvPr id="73" name="Ellipse 72">
                <a:extLst>
                  <a:ext uri="{FF2B5EF4-FFF2-40B4-BE49-F238E27FC236}">
                    <a16:creationId xmlns:a16="http://schemas.microsoft.com/office/drawing/2014/main" id="{F5182388-6EF1-4D4B-BE0B-CB1D0458708C}"/>
                  </a:ext>
                </a:extLst>
              </p:cNvPr>
              <p:cNvSpPr/>
              <p:nvPr/>
            </p:nvSpPr>
            <p:spPr>
              <a:xfrm>
                <a:off x="978568" y="2502568"/>
                <a:ext cx="240632" cy="240632"/>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dirty="0"/>
              </a:p>
            </p:txBody>
          </p:sp>
          <p:sp>
            <p:nvSpPr>
              <p:cNvPr id="74" name="ZoneTexte 73">
                <a:extLst>
                  <a:ext uri="{FF2B5EF4-FFF2-40B4-BE49-F238E27FC236}">
                    <a16:creationId xmlns:a16="http://schemas.microsoft.com/office/drawing/2014/main" id="{6F454B65-9C16-4226-8838-D0540BC2462C}"/>
                  </a:ext>
                </a:extLst>
              </p:cNvPr>
              <p:cNvSpPr txBox="1"/>
              <p:nvPr/>
            </p:nvSpPr>
            <p:spPr>
              <a:xfrm>
                <a:off x="952847" y="2499454"/>
                <a:ext cx="320934" cy="278576"/>
              </a:xfrm>
              <a:prstGeom prst="rect">
                <a:avLst/>
              </a:prstGeom>
              <a:grpFill/>
              <a:ln>
                <a:noFill/>
              </a:ln>
            </p:spPr>
            <p:txBody>
              <a:bodyPr wrap="none" rtlCol="0">
                <a:spAutoFit/>
              </a:bodyPr>
              <a:lstStyle/>
              <a:p>
                <a:r>
                  <a:rPr lang="fr-FR" sz="740" dirty="0">
                    <a:solidFill>
                      <a:schemeClr val="tx1">
                        <a:lumMod val="65000"/>
                        <a:lumOff val="35000"/>
                      </a:schemeClr>
                    </a:solidFill>
                  </a:rPr>
                  <a:t>5</a:t>
                </a:r>
              </a:p>
            </p:txBody>
          </p:sp>
        </p:grpSp>
      </p:grpSp>
      <p:pic>
        <p:nvPicPr>
          <p:cNvPr id="83" name="Image 82">
            <a:extLst>
              <a:ext uri="{FF2B5EF4-FFF2-40B4-BE49-F238E27FC236}">
                <a16:creationId xmlns:a16="http://schemas.microsoft.com/office/drawing/2014/main" id="{CD3B956E-81BD-4852-A8C7-F04FB2B90479}"/>
              </a:ext>
            </a:extLst>
          </p:cNvPr>
          <p:cNvPicPr>
            <a:picLocks noChangeAspect="1"/>
          </p:cNvPicPr>
          <p:nvPr/>
        </p:nvPicPr>
        <p:blipFill>
          <a:blip r:embed="rId3"/>
          <a:stretch>
            <a:fillRect/>
          </a:stretch>
        </p:blipFill>
        <p:spPr>
          <a:xfrm>
            <a:off x="3768665" y="780069"/>
            <a:ext cx="1614789" cy="353534"/>
          </a:xfrm>
          <a:prstGeom prst="rect">
            <a:avLst/>
          </a:prstGeom>
        </p:spPr>
      </p:pic>
      <p:sp>
        <p:nvSpPr>
          <p:cNvPr id="38" name="ZoneTexte 37">
            <a:extLst>
              <a:ext uri="{FF2B5EF4-FFF2-40B4-BE49-F238E27FC236}">
                <a16:creationId xmlns:a16="http://schemas.microsoft.com/office/drawing/2014/main" id="{E3BB3F77-1252-49E9-8A7F-D8CA077F0813}"/>
              </a:ext>
            </a:extLst>
          </p:cNvPr>
          <p:cNvSpPr txBox="1"/>
          <p:nvPr/>
        </p:nvSpPr>
        <p:spPr>
          <a:xfrm>
            <a:off x="5829167" y="3977279"/>
            <a:ext cx="896399" cy="160685"/>
          </a:xfrm>
          <a:prstGeom prst="rect">
            <a:avLst/>
          </a:prstGeom>
          <a:noFill/>
        </p:spPr>
        <p:txBody>
          <a:bodyPr wrap="none" rtlCol="0">
            <a:spAutoFit/>
          </a:bodyPr>
          <a:lstStyle/>
          <a:p>
            <a:r>
              <a:rPr lang="fr-FR" sz="444" dirty="0">
                <a:solidFill>
                  <a:schemeClr val="tx1">
                    <a:lumMod val="65000"/>
                    <a:lumOff val="35000"/>
                  </a:schemeClr>
                </a:solidFill>
              </a:rPr>
              <a:t>* La question est obligatoire</a:t>
            </a:r>
          </a:p>
        </p:txBody>
      </p:sp>
      <p:sp>
        <p:nvSpPr>
          <p:cNvPr id="39" name="Rectangle 38">
            <a:extLst>
              <a:ext uri="{FF2B5EF4-FFF2-40B4-BE49-F238E27FC236}">
                <a16:creationId xmlns:a16="http://schemas.microsoft.com/office/drawing/2014/main" id="{CCEB47A0-A7E1-410B-94A4-551A95B77001}"/>
              </a:ext>
            </a:extLst>
          </p:cNvPr>
          <p:cNvSpPr/>
          <p:nvPr/>
        </p:nvSpPr>
        <p:spPr>
          <a:xfrm>
            <a:off x="2463849" y="1206723"/>
            <a:ext cx="4204346" cy="1622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36"/>
          </a:p>
        </p:txBody>
      </p:sp>
      <p:sp>
        <p:nvSpPr>
          <p:cNvPr id="40" name="ZoneTexte 39">
            <a:extLst>
              <a:ext uri="{FF2B5EF4-FFF2-40B4-BE49-F238E27FC236}">
                <a16:creationId xmlns:a16="http://schemas.microsoft.com/office/drawing/2014/main" id="{186907A1-B4CE-464B-BCAE-066DFCC1F12F}"/>
              </a:ext>
            </a:extLst>
          </p:cNvPr>
          <p:cNvSpPr txBox="1"/>
          <p:nvPr/>
        </p:nvSpPr>
        <p:spPr>
          <a:xfrm>
            <a:off x="2391673" y="1635496"/>
            <a:ext cx="4316305" cy="1225400"/>
          </a:xfrm>
          <a:prstGeom prst="rect">
            <a:avLst/>
          </a:prstGeom>
          <a:noFill/>
        </p:spPr>
        <p:txBody>
          <a:bodyPr wrap="square" rtlCol="0">
            <a:spAutoFit/>
          </a:bodyPr>
          <a:lstStyle/>
          <a:p>
            <a:pPr marL="331369" indent="-135133">
              <a:buFont typeface="+mj-lt"/>
              <a:buAutoNum type="arabicPeriod"/>
              <a:tabLst>
                <a:tab pos="331369" algn="l"/>
              </a:tabLst>
            </a:pPr>
            <a:r>
              <a:rPr lang="fr-FR" sz="666" b="1" dirty="0">
                <a:solidFill>
                  <a:schemeClr val="tx1">
                    <a:lumMod val="65000"/>
                    <a:lumOff val="35000"/>
                  </a:schemeClr>
                </a:solidFill>
              </a:rPr>
              <a:t>Qualifiez le besoin de votre client </a:t>
            </a:r>
            <a:r>
              <a:rPr lang="fr-FR" sz="666" dirty="0">
                <a:solidFill>
                  <a:schemeClr val="tx1">
                    <a:lumMod val="65000"/>
                    <a:lumOff val="35000"/>
                  </a:schemeClr>
                </a:solidFill>
              </a:rPr>
              <a:t>en répondant aux questions</a:t>
            </a:r>
          </a:p>
          <a:p>
            <a:pPr marL="331369" indent="-135133">
              <a:buFont typeface="+mj-lt"/>
              <a:buAutoNum type="arabicPeriod"/>
              <a:tabLst>
                <a:tab pos="331369" algn="l"/>
              </a:tabLst>
            </a:pPr>
            <a:endParaRPr lang="fr-FR" sz="222" dirty="0">
              <a:solidFill>
                <a:schemeClr val="tx1">
                  <a:lumMod val="65000"/>
                  <a:lumOff val="35000"/>
                </a:schemeClr>
              </a:solidFill>
            </a:endParaRPr>
          </a:p>
          <a:p>
            <a:pPr marL="331369" indent="-135133">
              <a:buFont typeface="+mj-lt"/>
              <a:buAutoNum type="arabicPeriod"/>
              <a:tabLst>
                <a:tab pos="331369" algn="l"/>
              </a:tabLst>
            </a:pPr>
            <a:r>
              <a:rPr lang="fr-FR" sz="666" b="1" dirty="0">
                <a:solidFill>
                  <a:schemeClr val="tx1">
                    <a:lumMod val="65000"/>
                    <a:lumOff val="35000"/>
                  </a:schemeClr>
                </a:solidFill>
              </a:rPr>
              <a:t>Vérifiez</a:t>
            </a:r>
            <a:r>
              <a:rPr lang="fr-FR" sz="666" dirty="0">
                <a:solidFill>
                  <a:schemeClr val="tx1">
                    <a:lumMod val="65000"/>
                    <a:lumOff val="35000"/>
                  </a:schemeClr>
                </a:solidFill>
              </a:rPr>
              <a:t> et modifiez si besoin les informations de votre client</a:t>
            </a:r>
          </a:p>
          <a:p>
            <a:pPr marL="331369" indent="-135133">
              <a:buFont typeface="+mj-lt"/>
              <a:buAutoNum type="arabicPeriod"/>
              <a:tabLst>
                <a:tab pos="331369" algn="l"/>
              </a:tabLst>
            </a:pPr>
            <a:endParaRPr lang="fr-FR" sz="222" dirty="0">
              <a:solidFill>
                <a:schemeClr val="tx1">
                  <a:lumMod val="65000"/>
                  <a:lumOff val="35000"/>
                </a:schemeClr>
              </a:solidFill>
            </a:endParaRPr>
          </a:p>
          <a:p>
            <a:pPr marL="331369" indent="-135133">
              <a:buFont typeface="+mj-lt"/>
              <a:buAutoNum type="arabicPeriod"/>
              <a:tabLst>
                <a:tab pos="331369" algn="l"/>
              </a:tabLst>
            </a:pPr>
            <a:r>
              <a:rPr lang="fr-FR" sz="666" b="1" dirty="0">
                <a:solidFill>
                  <a:schemeClr val="tx1">
                    <a:lumMod val="65000"/>
                    <a:lumOff val="35000"/>
                  </a:schemeClr>
                </a:solidFill>
              </a:rPr>
              <a:t>Validez votre formulaire</a:t>
            </a:r>
          </a:p>
          <a:p>
            <a:pPr marL="331369" indent="-135133">
              <a:buFont typeface="+mj-lt"/>
              <a:buAutoNum type="arabicPeriod"/>
              <a:tabLst>
                <a:tab pos="331369" algn="l"/>
              </a:tabLst>
            </a:pPr>
            <a:endParaRPr lang="fr-FR" sz="222" b="1" dirty="0">
              <a:solidFill>
                <a:schemeClr val="tx1">
                  <a:lumMod val="65000"/>
                  <a:lumOff val="35000"/>
                </a:schemeClr>
              </a:solidFill>
            </a:endParaRPr>
          </a:p>
          <a:p>
            <a:pPr marL="331369" indent="-135133">
              <a:buFont typeface="+mj-lt"/>
              <a:buAutoNum type="arabicPeriod"/>
              <a:tabLst>
                <a:tab pos="331369" algn="l"/>
              </a:tabLst>
            </a:pPr>
            <a:r>
              <a:rPr lang="fr-FR" sz="666" b="1" dirty="0">
                <a:solidFill>
                  <a:schemeClr val="tx1">
                    <a:lumMod val="65000"/>
                    <a:lumOff val="35000"/>
                  </a:schemeClr>
                </a:solidFill>
              </a:rPr>
              <a:t>Découvrez la solution la plus adaptée </a:t>
            </a:r>
            <a:r>
              <a:rPr lang="fr-FR" sz="666" dirty="0">
                <a:solidFill>
                  <a:schemeClr val="tx1">
                    <a:lumMod val="65000"/>
                    <a:lumOff val="35000"/>
                  </a:schemeClr>
                </a:solidFill>
              </a:rPr>
              <a:t>pour votre client entre </a:t>
            </a:r>
            <a:r>
              <a:rPr lang="fr-FR" sz="666" dirty="0" err="1">
                <a:solidFill>
                  <a:schemeClr val="tx1">
                    <a:lumMod val="65000"/>
                    <a:lumOff val="35000"/>
                  </a:schemeClr>
                </a:solidFill>
              </a:rPr>
              <a:t>FlashFactures</a:t>
            </a:r>
            <a:r>
              <a:rPr lang="fr-FR" sz="666" dirty="0">
                <a:solidFill>
                  <a:schemeClr val="tx1">
                    <a:lumMod val="65000"/>
                    <a:lumOff val="35000"/>
                  </a:schemeClr>
                </a:solidFill>
              </a:rPr>
              <a:t> et l’affacturage classique</a:t>
            </a:r>
          </a:p>
          <a:p>
            <a:pPr marL="331369" indent="-135133">
              <a:buFont typeface="+mj-lt"/>
              <a:buAutoNum type="arabicPeriod"/>
              <a:tabLst>
                <a:tab pos="331369" algn="l"/>
              </a:tabLst>
            </a:pPr>
            <a:endParaRPr lang="fr-FR" sz="222" dirty="0">
              <a:solidFill>
                <a:schemeClr val="tx1">
                  <a:lumMod val="65000"/>
                  <a:lumOff val="35000"/>
                </a:schemeClr>
              </a:solidFill>
            </a:endParaRPr>
          </a:p>
          <a:p>
            <a:pPr marL="331369" indent="-135133">
              <a:buFont typeface="+mj-lt"/>
              <a:buAutoNum type="arabicPeriod"/>
              <a:tabLst>
                <a:tab pos="331369" algn="l"/>
              </a:tabLst>
            </a:pPr>
            <a:r>
              <a:rPr lang="fr-FR" sz="666" b="1" dirty="0">
                <a:solidFill>
                  <a:schemeClr val="tx1">
                    <a:lumMod val="65000"/>
                    <a:lumOff val="35000"/>
                  </a:schemeClr>
                </a:solidFill>
              </a:rPr>
              <a:t>Finalisez l’envoi de votre lead</a:t>
            </a:r>
          </a:p>
          <a:p>
            <a:pPr marL="331369" indent="-135133">
              <a:buFont typeface="+mj-lt"/>
              <a:buAutoNum type="arabicPeriod"/>
              <a:tabLst>
                <a:tab pos="331369" algn="l"/>
              </a:tabLst>
            </a:pPr>
            <a:endParaRPr lang="fr-FR" sz="148" b="1" dirty="0">
              <a:solidFill>
                <a:schemeClr val="tx1">
                  <a:lumMod val="65000"/>
                  <a:lumOff val="35000"/>
                </a:schemeClr>
              </a:solidFill>
            </a:endParaRPr>
          </a:p>
          <a:p>
            <a:pPr marL="526430" lvl="2" indent="-126907">
              <a:buFont typeface="Arial" panose="020B0604020202020204" pitchFamily="34" charset="0"/>
              <a:buChar char="•"/>
              <a:tabLst>
                <a:tab pos="331369" algn="l"/>
              </a:tabLst>
            </a:pPr>
            <a:r>
              <a:rPr lang="fr-FR" sz="666" dirty="0">
                <a:solidFill>
                  <a:schemeClr val="tx1">
                    <a:lumMod val="65000"/>
                    <a:lumOff val="35000"/>
                  </a:schemeClr>
                </a:solidFill>
                <a:sym typeface="Wingdings" panose="05000000000000000000" pitchFamily="2" charset="2"/>
              </a:rPr>
              <a:t>Si </a:t>
            </a:r>
            <a:r>
              <a:rPr lang="fr-FR" sz="666" dirty="0" err="1">
                <a:solidFill>
                  <a:schemeClr val="tx1">
                    <a:lumMod val="65000"/>
                    <a:lumOff val="35000"/>
                  </a:schemeClr>
                </a:solidFill>
                <a:sym typeface="Wingdings" panose="05000000000000000000" pitchFamily="2" charset="2"/>
              </a:rPr>
              <a:t>FlashFactures</a:t>
            </a:r>
            <a:r>
              <a:rPr lang="fr-FR" sz="666" dirty="0">
                <a:solidFill>
                  <a:schemeClr val="tx1">
                    <a:lumMod val="65000"/>
                    <a:lumOff val="35000"/>
                  </a:schemeClr>
                </a:solidFill>
                <a:sym typeface="Wingdings" panose="05000000000000000000" pitchFamily="2" charset="2"/>
              </a:rPr>
              <a:t>  votre client reçoit un mail de souscription </a:t>
            </a:r>
          </a:p>
          <a:p>
            <a:pPr marL="526430" lvl="2" indent="-126907">
              <a:buFont typeface="Arial" panose="020B0604020202020204" pitchFamily="34" charset="0"/>
              <a:buChar char="•"/>
              <a:tabLst>
                <a:tab pos="331369" algn="l"/>
              </a:tabLst>
            </a:pPr>
            <a:r>
              <a:rPr lang="fr-FR" sz="666" dirty="0">
                <a:solidFill>
                  <a:schemeClr val="tx1">
                    <a:lumMod val="65000"/>
                    <a:lumOff val="35000"/>
                  </a:schemeClr>
                </a:solidFill>
                <a:sym typeface="Wingdings" panose="05000000000000000000" pitchFamily="2" charset="2"/>
              </a:rPr>
              <a:t>Si affacturage classique  votre client est contacté par votre Délégué régional BPCE Factor</a:t>
            </a:r>
          </a:p>
          <a:p>
            <a:pPr marL="526430" lvl="2" indent="-126907">
              <a:buFont typeface="Arial" panose="020B0604020202020204" pitchFamily="34" charset="0"/>
              <a:buChar char="•"/>
              <a:tabLst>
                <a:tab pos="331369" algn="l"/>
              </a:tabLst>
            </a:pPr>
            <a:endParaRPr lang="fr-FR" sz="1000" dirty="0">
              <a:solidFill>
                <a:schemeClr val="tx1">
                  <a:lumMod val="65000"/>
                  <a:lumOff val="35000"/>
                </a:schemeClr>
              </a:solidFill>
              <a:sym typeface="Wingdings" panose="05000000000000000000" pitchFamily="2" charset="2"/>
            </a:endParaRPr>
          </a:p>
        </p:txBody>
      </p:sp>
      <p:sp>
        <p:nvSpPr>
          <p:cNvPr id="41" name="ZoneTexte 40">
            <a:extLst>
              <a:ext uri="{FF2B5EF4-FFF2-40B4-BE49-F238E27FC236}">
                <a16:creationId xmlns:a16="http://schemas.microsoft.com/office/drawing/2014/main" id="{632B5961-017E-45B2-B4F2-C396444AA118}"/>
              </a:ext>
            </a:extLst>
          </p:cNvPr>
          <p:cNvSpPr txBox="1"/>
          <p:nvPr/>
        </p:nvSpPr>
        <p:spPr>
          <a:xfrm>
            <a:off x="2457341" y="1213777"/>
            <a:ext cx="4204346" cy="365613"/>
          </a:xfrm>
          <a:prstGeom prst="rect">
            <a:avLst/>
          </a:prstGeom>
          <a:noFill/>
        </p:spPr>
        <p:txBody>
          <a:bodyPr wrap="square" rtlCol="0">
            <a:spAutoFit/>
          </a:bodyPr>
          <a:lstStyle/>
          <a:p>
            <a:pPr algn="ctr"/>
            <a:r>
              <a:rPr lang="fr-FR" sz="888" dirty="0">
                <a:solidFill>
                  <a:schemeClr val="accent1"/>
                </a:solidFill>
                <a:latin typeface="Franklin Gothic Demi" panose="020B0703020102020204" pitchFamily="34" charset="0"/>
                <a:cs typeface="Arial" panose="020B0604020202020204" pitchFamily="34" charset="0"/>
              </a:rPr>
              <a:t>Saisissez votre formulaire en toute simplicité et découvrez quelle solution </a:t>
            </a:r>
            <a:br>
              <a:rPr lang="fr-FR" sz="888" dirty="0">
                <a:solidFill>
                  <a:schemeClr val="accent1"/>
                </a:solidFill>
                <a:latin typeface="Franklin Gothic Demi" panose="020B0703020102020204" pitchFamily="34" charset="0"/>
                <a:cs typeface="Arial" panose="020B0604020202020204" pitchFamily="34" charset="0"/>
              </a:rPr>
            </a:br>
            <a:r>
              <a:rPr lang="fr-FR" sz="888" dirty="0">
                <a:solidFill>
                  <a:schemeClr val="accent1"/>
                </a:solidFill>
                <a:latin typeface="Franklin Gothic Demi" panose="020B0703020102020204" pitchFamily="34" charset="0"/>
                <a:cs typeface="Arial" panose="020B0604020202020204" pitchFamily="34" charset="0"/>
              </a:rPr>
              <a:t>est la plus adaptée à votre client (</a:t>
            </a:r>
            <a:r>
              <a:rPr lang="fr-FR" sz="888" dirty="0" err="1">
                <a:solidFill>
                  <a:schemeClr val="accent1"/>
                </a:solidFill>
                <a:latin typeface="Franklin Gothic Demi" panose="020B0703020102020204" pitchFamily="34" charset="0"/>
                <a:cs typeface="Arial" panose="020B0604020202020204" pitchFamily="34" charset="0"/>
              </a:rPr>
              <a:t>FlashFactures</a:t>
            </a:r>
            <a:r>
              <a:rPr lang="fr-FR" sz="888" baseline="30000" dirty="0">
                <a:solidFill>
                  <a:schemeClr val="accent1"/>
                </a:solidFill>
                <a:latin typeface="Franklin Gothic Demi" panose="020B0703020102020204" pitchFamily="34" charset="0"/>
                <a:cs typeface="Arial" panose="020B0604020202020204" pitchFamily="34" charset="0"/>
              </a:rPr>
              <a:t>(1)</a:t>
            </a:r>
            <a:r>
              <a:rPr lang="fr-FR" sz="888" dirty="0">
                <a:solidFill>
                  <a:schemeClr val="accent1"/>
                </a:solidFill>
                <a:latin typeface="Franklin Gothic Demi" panose="020B0703020102020204" pitchFamily="34" charset="0"/>
                <a:cs typeface="Arial" panose="020B0604020202020204" pitchFamily="34" charset="0"/>
              </a:rPr>
              <a:t> ou affacturage classique)</a:t>
            </a:r>
          </a:p>
        </p:txBody>
      </p:sp>
      <p:sp>
        <p:nvSpPr>
          <p:cNvPr id="42" name="ZoneTexte 41">
            <a:extLst>
              <a:ext uri="{FF2B5EF4-FFF2-40B4-BE49-F238E27FC236}">
                <a16:creationId xmlns:a16="http://schemas.microsoft.com/office/drawing/2014/main" id="{5071F204-B89F-4985-9E00-4C28063F3316}"/>
              </a:ext>
            </a:extLst>
          </p:cNvPr>
          <p:cNvSpPr txBox="1"/>
          <p:nvPr/>
        </p:nvSpPr>
        <p:spPr>
          <a:xfrm>
            <a:off x="6026982" y="2669020"/>
            <a:ext cx="585417" cy="160685"/>
          </a:xfrm>
          <a:prstGeom prst="rect">
            <a:avLst/>
          </a:prstGeom>
          <a:noFill/>
        </p:spPr>
        <p:txBody>
          <a:bodyPr wrap="none" rtlCol="0">
            <a:spAutoFit/>
          </a:bodyPr>
          <a:lstStyle/>
          <a:p>
            <a:pPr algn="r"/>
            <a:r>
              <a:rPr lang="fr-FR" sz="444" dirty="0">
                <a:solidFill>
                  <a:schemeClr val="tx1">
                    <a:lumMod val="65000"/>
                    <a:lumOff val="35000"/>
                  </a:schemeClr>
                </a:solidFill>
              </a:rPr>
              <a:t>(1) Hors DROM</a:t>
            </a:r>
          </a:p>
        </p:txBody>
      </p:sp>
    </p:spTree>
    <p:extLst>
      <p:ext uri="{BB962C8B-B14F-4D97-AF65-F5344CB8AC3E}">
        <p14:creationId xmlns:p14="http://schemas.microsoft.com/office/powerpoint/2010/main" val="3176189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2770D8CB-49D0-41D2-BD0A-B0A48046975B}"/>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88" name="Rectangle 87">
            <a:extLst>
              <a:ext uri="{FF2B5EF4-FFF2-40B4-BE49-F238E27FC236}">
                <a16:creationId xmlns:a16="http://schemas.microsoft.com/office/drawing/2014/main" id="{41BE860E-1369-49CB-A676-063D95F826BD}"/>
              </a:ext>
            </a:extLst>
          </p:cNvPr>
          <p:cNvSpPr/>
          <p:nvPr/>
        </p:nvSpPr>
        <p:spPr>
          <a:xfrm>
            <a:off x="1187654" y="307324"/>
            <a:ext cx="6768691" cy="452885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1" name="Rectangle 10">
            <a:extLst>
              <a:ext uri="{FF2B5EF4-FFF2-40B4-BE49-F238E27FC236}">
                <a16:creationId xmlns:a16="http://schemas.microsoft.com/office/drawing/2014/main" id="{8572A50C-B121-48E5-8CC2-61D338F77B47}"/>
              </a:ext>
            </a:extLst>
          </p:cNvPr>
          <p:cNvSpPr/>
          <p:nvPr/>
        </p:nvSpPr>
        <p:spPr>
          <a:xfrm>
            <a:off x="2607059" y="1451257"/>
            <a:ext cx="3934934" cy="2708854"/>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nvGrpSpPr>
          <p:cNvPr id="25" name="Groupe 24">
            <a:extLst>
              <a:ext uri="{FF2B5EF4-FFF2-40B4-BE49-F238E27FC236}">
                <a16:creationId xmlns:a16="http://schemas.microsoft.com/office/drawing/2014/main" id="{F9586FD8-D9DF-469A-9BD3-82B6B6D86768}"/>
              </a:ext>
            </a:extLst>
          </p:cNvPr>
          <p:cNvGrpSpPr/>
          <p:nvPr/>
        </p:nvGrpSpPr>
        <p:grpSpPr>
          <a:xfrm>
            <a:off x="2754269" y="2790412"/>
            <a:ext cx="1523393" cy="253669"/>
            <a:chOff x="2116377" y="2543375"/>
            <a:chExt cx="2057991" cy="342688"/>
          </a:xfrm>
          <a:noFill/>
        </p:grpSpPr>
        <p:sp>
          <p:nvSpPr>
            <p:cNvPr id="7" name="Rectangle 6">
              <a:extLst>
                <a:ext uri="{FF2B5EF4-FFF2-40B4-BE49-F238E27FC236}">
                  <a16:creationId xmlns:a16="http://schemas.microsoft.com/office/drawing/2014/main" id="{0C63D809-68C4-4E20-88F5-8BA7B96F7746}"/>
                </a:ext>
              </a:extLst>
            </p:cNvPr>
            <p:cNvSpPr/>
            <p:nvPr/>
          </p:nvSpPr>
          <p:spPr>
            <a:xfrm>
              <a:off x="2116377" y="2545986"/>
              <a:ext cx="922963" cy="340077"/>
            </a:xfrm>
            <a:prstGeom prst="rect">
              <a:avLst/>
            </a:prstGeom>
            <a:grp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Ο </a:t>
              </a: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  Société    </a:t>
              </a:r>
              <a:b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b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      immatriculée</a:t>
              </a:r>
              <a:endParaRPr kumimoji="0" lang="fr-FR" sz="1036"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20" name="Rectangle 19">
              <a:extLst>
                <a:ext uri="{FF2B5EF4-FFF2-40B4-BE49-F238E27FC236}">
                  <a16:creationId xmlns:a16="http://schemas.microsoft.com/office/drawing/2014/main" id="{63C465E3-8D3E-4914-9411-DB2FDB127B10}"/>
                </a:ext>
              </a:extLst>
            </p:cNvPr>
            <p:cNvSpPr/>
            <p:nvPr/>
          </p:nvSpPr>
          <p:spPr>
            <a:xfrm>
              <a:off x="3111468" y="2543375"/>
              <a:ext cx="1062900" cy="340077"/>
            </a:xfrm>
            <a:prstGeom prst="rect">
              <a:avLst/>
            </a:prstGeom>
            <a:grp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Ο </a:t>
              </a: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  Société en cours      d’immatriculation</a:t>
              </a:r>
              <a:endParaRPr kumimoji="0" lang="fr-FR" sz="1036"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grpSp>
      <p:grpSp>
        <p:nvGrpSpPr>
          <p:cNvPr id="29" name="Groupe 28">
            <a:extLst>
              <a:ext uri="{FF2B5EF4-FFF2-40B4-BE49-F238E27FC236}">
                <a16:creationId xmlns:a16="http://schemas.microsoft.com/office/drawing/2014/main" id="{10CA632F-91E4-4626-B159-568A29FFAF08}"/>
              </a:ext>
            </a:extLst>
          </p:cNvPr>
          <p:cNvGrpSpPr/>
          <p:nvPr/>
        </p:nvGrpSpPr>
        <p:grpSpPr>
          <a:xfrm>
            <a:off x="2753143" y="3053627"/>
            <a:ext cx="1748614" cy="235133"/>
            <a:chOff x="2114859" y="2948352"/>
            <a:chExt cx="2362248" cy="317647"/>
          </a:xfrm>
          <a:noFill/>
        </p:grpSpPr>
        <p:sp>
          <p:nvSpPr>
            <p:cNvPr id="17" name="ZoneTexte 16">
              <a:extLst>
                <a:ext uri="{FF2B5EF4-FFF2-40B4-BE49-F238E27FC236}">
                  <a16:creationId xmlns:a16="http://schemas.microsoft.com/office/drawing/2014/main" id="{38F8A10D-2E73-41E1-8F9E-466D882A146F}"/>
                </a:ext>
              </a:extLst>
            </p:cNvPr>
            <p:cNvSpPr txBox="1"/>
            <p:nvPr/>
          </p:nvSpPr>
          <p:spPr>
            <a:xfrm>
              <a:off x="2114859" y="2948352"/>
              <a:ext cx="509334" cy="232406"/>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err="1">
                  <a:ln>
                    <a:noFill/>
                  </a:ln>
                  <a:solidFill>
                    <a:srgbClr val="000000">
                      <a:lumMod val="65000"/>
                      <a:lumOff val="35000"/>
                    </a:srgbClr>
                  </a:solidFill>
                  <a:effectLst/>
                  <a:uLnTx/>
                  <a:uFillTx/>
                  <a:latin typeface="Arial"/>
                  <a:cs typeface="Arial"/>
                  <a:sym typeface="Arial"/>
                </a:rPr>
                <a:t>Siren</a:t>
              </a: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22" name="Rectangle : coins arrondis 21">
              <a:extLst>
                <a:ext uri="{FF2B5EF4-FFF2-40B4-BE49-F238E27FC236}">
                  <a16:creationId xmlns:a16="http://schemas.microsoft.com/office/drawing/2014/main" id="{DDD599D9-D2B8-4966-A758-ACCC25B0EB2A}"/>
                </a:ext>
              </a:extLst>
            </p:cNvPr>
            <p:cNvSpPr/>
            <p:nvPr/>
          </p:nvSpPr>
          <p:spPr>
            <a:xfrm>
              <a:off x="2202550" y="3140502"/>
              <a:ext cx="2274557"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grpSp>
        <p:nvGrpSpPr>
          <p:cNvPr id="28" name="Groupe 27">
            <a:extLst>
              <a:ext uri="{FF2B5EF4-FFF2-40B4-BE49-F238E27FC236}">
                <a16:creationId xmlns:a16="http://schemas.microsoft.com/office/drawing/2014/main" id="{97DE3821-63AF-4C1A-A311-341AC72417D3}"/>
              </a:ext>
            </a:extLst>
          </p:cNvPr>
          <p:cNvGrpSpPr/>
          <p:nvPr/>
        </p:nvGrpSpPr>
        <p:grpSpPr>
          <a:xfrm>
            <a:off x="2753145" y="3334090"/>
            <a:ext cx="1750716" cy="232916"/>
            <a:chOff x="2114859" y="3386802"/>
            <a:chExt cx="2365087" cy="314652"/>
          </a:xfrm>
          <a:noFill/>
        </p:grpSpPr>
        <p:sp>
          <p:nvSpPr>
            <p:cNvPr id="18" name="ZoneTexte 17">
              <a:extLst>
                <a:ext uri="{FF2B5EF4-FFF2-40B4-BE49-F238E27FC236}">
                  <a16:creationId xmlns:a16="http://schemas.microsoft.com/office/drawing/2014/main" id="{860E6D3F-7593-4C71-980E-98E6DCF50C21}"/>
                </a:ext>
              </a:extLst>
            </p:cNvPr>
            <p:cNvSpPr txBox="1"/>
            <p:nvPr/>
          </p:nvSpPr>
          <p:spPr>
            <a:xfrm>
              <a:off x="2114859" y="3386802"/>
              <a:ext cx="682578" cy="232406"/>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Code NAF</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23" name="Rectangle : coins arrondis 22">
              <a:extLst>
                <a:ext uri="{FF2B5EF4-FFF2-40B4-BE49-F238E27FC236}">
                  <a16:creationId xmlns:a16="http://schemas.microsoft.com/office/drawing/2014/main" id="{BB3A117A-C899-4A96-A798-9BF35C73F16B}"/>
                </a:ext>
              </a:extLst>
            </p:cNvPr>
            <p:cNvSpPr/>
            <p:nvPr/>
          </p:nvSpPr>
          <p:spPr>
            <a:xfrm>
              <a:off x="2205389" y="3575957"/>
              <a:ext cx="2274557"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grpSp>
        <p:nvGrpSpPr>
          <p:cNvPr id="30" name="Groupe 29">
            <a:extLst>
              <a:ext uri="{FF2B5EF4-FFF2-40B4-BE49-F238E27FC236}">
                <a16:creationId xmlns:a16="http://schemas.microsoft.com/office/drawing/2014/main" id="{80F7AB7C-2EE5-487F-9CC1-F6929FB93959}"/>
              </a:ext>
            </a:extLst>
          </p:cNvPr>
          <p:cNvGrpSpPr/>
          <p:nvPr/>
        </p:nvGrpSpPr>
        <p:grpSpPr>
          <a:xfrm>
            <a:off x="2753143" y="3612338"/>
            <a:ext cx="1748614" cy="239137"/>
            <a:chOff x="2114859" y="3828276"/>
            <a:chExt cx="2362248" cy="323056"/>
          </a:xfrm>
          <a:noFill/>
        </p:grpSpPr>
        <p:sp>
          <p:nvSpPr>
            <p:cNvPr id="19" name="ZoneTexte 18">
              <a:extLst>
                <a:ext uri="{FF2B5EF4-FFF2-40B4-BE49-F238E27FC236}">
                  <a16:creationId xmlns:a16="http://schemas.microsoft.com/office/drawing/2014/main" id="{7339515A-9415-4884-891D-78EA8F5337BB}"/>
                </a:ext>
              </a:extLst>
            </p:cNvPr>
            <p:cNvSpPr txBox="1"/>
            <p:nvPr/>
          </p:nvSpPr>
          <p:spPr>
            <a:xfrm>
              <a:off x="2114859" y="3828276"/>
              <a:ext cx="1317081" cy="232406"/>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Chiffre d’affaires (en k€)*</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24" name="Rectangle : coins arrondis 23">
              <a:extLst>
                <a:ext uri="{FF2B5EF4-FFF2-40B4-BE49-F238E27FC236}">
                  <a16:creationId xmlns:a16="http://schemas.microsoft.com/office/drawing/2014/main" id="{7C8F82CB-7CDC-4CB9-81F6-576D43E0199D}"/>
                </a:ext>
              </a:extLst>
            </p:cNvPr>
            <p:cNvSpPr/>
            <p:nvPr/>
          </p:nvSpPr>
          <p:spPr>
            <a:xfrm>
              <a:off x="2202550" y="4025835"/>
              <a:ext cx="2274557"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grpSp>
        <p:nvGrpSpPr>
          <p:cNvPr id="31" name="Groupe 30">
            <a:extLst>
              <a:ext uri="{FF2B5EF4-FFF2-40B4-BE49-F238E27FC236}">
                <a16:creationId xmlns:a16="http://schemas.microsoft.com/office/drawing/2014/main" id="{A8E01D09-3F95-456D-A3E6-FD00332A5E7F}"/>
              </a:ext>
            </a:extLst>
          </p:cNvPr>
          <p:cNvGrpSpPr/>
          <p:nvPr/>
        </p:nvGrpSpPr>
        <p:grpSpPr>
          <a:xfrm>
            <a:off x="4595941" y="2665649"/>
            <a:ext cx="1748614" cy="239137"/>
            <a:chOff x="2114859" y="3828276"/>
            <a:chExt cx="2362248" cy="323056"/>
          </a:xfrm>
        </p:grpSpPr>
        <p:sp>
          <p:nvSpPr>
            <p:cNvPr id="32" name="ZoneTexte 31">
              <a:extLst>
                <a:ext uri="{FF2B5EF4-FFF2-40B4-BE49-F238E27FC236}">
                  <a16:creationId xmlns:a16="http://schemas.microsoft.com/office/drawing/2014/main" id="{D00D226A-5373-47AA-B53B-5F4D9634DB7A}"/>
                </a:ext>
              </a:extLst>
            </p:cNvPr>
            <p:cNvSpPr txBox="1"/>
            <p:nvPr/>
          </p:nvSpPr>
          <p:spPr>
            <a:xfrm>
              <a:off x="2114859" y="3828276"/>
              <a:ext cx="1390709" cy="23240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Choisir un fichier à ajouter</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33" name="Rectangle : coins arrondis 32">
              <a:extLst>
                <a:ext uri="{FF2B5EF4-FFF2-40B4-BE49-F238E27FC236}">
                  <a16:creationId xmlns:a16="http://schemas.microsoft.com/office/drawing/2014/main" id="{CEEE07B8-1006-4739-B40C-2C1F9F18DA6E}"/>
                </a:ext>
              </a:extLst>
            </p:cNvPr>
            <p:cNvSpPr/>
            <p:nvPr/>
          </p:nvSpPr>
          <p:spPr>
            <a:xfrm>
              <a:off x="2202550" y="4025835"/>
              <a:ext cx="2274557" cy="125497"/>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grpSp>
        <p:nvGrpSpPr>
          <p:cNvPr id="37" name="Groupe 36">
            <a:extLst>
              <a:ext uri="{FF2B5EF4-FFF2-40B4-BE49-F238E27FC236}">
                <a16:creationId xmlns:a16="http://schemas.microsoft.com/office/drawing/2014/main" id="{D43FE857-E27C-44D5-87C3-3C651D7724A8}"/>
              </a:ext>
            </a:extLst>
          </p:cNvPr>
          <p:cNvGrpSpPr/>
          <p:nvPr/>
        </p:nvGrpSpPr>
        <p:grpSpPr>
          <a:xfrm>
            <a:off x="4603593" y="2955913"/>
            <a:ext cx="1748614" cy="891828"/>
            <a:chOff x="2114859" y="2109604"/>
            <a:chExt cx="2362248" cy="1204794"/>
          </a:xfrm>
          <a:noFill/>
        </p:grpSpPr>
        <p:sp>
          <p:nvSpPr>
            <p:cNvPr id="38" name="ZoneTexte 37">
              <a:extLst>
                <a:ext uri="{FF2B5EF4-FFF2-40B4-BE49-F238E27FC236}">
                  <a16:creationId xmlns:a16="http://schemas.microsoft.com/office/drawing/2014/main" id="{EBABA4AE-E3BF-4FFE-9EDF-ECD9AAD27116}"/>
                </a:ext>
              </a:extLst>
            </p:cNvPr>
            <p:cNvSpPr txBox="1"/>
            <p:nvPr/>
          </p:nvSpPr>
          <p:spPr>
            <a:xfrm>
              <a:off x="2114859" y="2109604"/>
              <a:ext cx="2010054" cy="232407"/>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Eléments complémentaires à transmettre</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39" name="Rectangle : coins arrondis 38">
              <a:extLst>
                <a:ext uri="{FF2B5EF4-FFF2-40B4-BE49-F238E27FC236}">
                  <a16:creationId xmlns:a16="http://schemas.microsoft.com/office/drawing/2014/main" id="{59BBEDEF-63C7-4A48-BFA1-3FDCABB2EC57}"/>
                </a:ext>
              </a:extLst>
            </p:cNvPr>
            <p:cNvSpPr/>
            <p:nvPr/>
          </p:nvSpPr>
          <p:spPr>
            <a:xfrm>
              <a:off x="2202550" y="2305020"/>
              <a:ext cx="2274557" cy="1009378"/>
            </a:xfrm>
            <a:prstGeom prst="roundRect">
              <a:avLst>
                <a:gd name="adj" fmla="val 4498"/>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sp>
        <p:nvSpPr>
          <p:cNvPr id="43" name="ZoneTexte 42">
            <a:extLst>
              <a:ext uri="{FF2B5EF4-FFF2-40B4-BE49-F238E27FC236}">
                <a16:creationId xmlns:a16="http://schemas.microsoft.com/office/drawing/2014/main" id="{848FD59B-CACB-4E1F-AFB8-F8EBF685898F}"/>
              </a:ext>
            </a:extLst>
          </p:cNvPr>
          <p:cNvSpPr txBox="1"/>
          <p:nvPr/>
        </p:nvSpPr>
        <p:spPr>
          <a:xfrm>
            <a:off x="4624946" y="3938809"/>
            <a:ext cx="851515" cy="16068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4" b="0" i="0" u="none" strike="noStrike" kern="0" cap="none" spc="0" normalizeH="0" baseline="0" noProof="0" dirty="0">
                <a:ln>
                  <a:noFill/>
                </a:ln>
                <a:solidFill>
                  <a:srgbClr val="000000">
                    <a:lumMod val="65000"/>
                    <a:lumOff val="35000"/>
                  </a:srgbClr>
                </a:solidFill>
                <a:effectLst/>
                <a:uLnTx/>
                <a:uFillTx/>
                <a:latin typeface="Arial"/>
                <a:cs typeface="Arial"/>
                <a:sym typeface="Arial"/>
              </a:rPr>
              <a:t>* Le champ est obligatoire</a:t>
            </a:r>
          </a:p>
        </p:txBody>
      </p:sp>
      <p:grpSp>
        <p:nvGrpSpPr>
          <p:cNvPr id="54" name="Groupe 53">
            <a:extLst>
              <a:ext uri="{FF2B5EF4-FFF2-40B4-BE49-F238E27FC236}">
                <a16:creationId xmlns:a16="http://schemas.microsoft.com/office/drawing/2014/main" id="{5298D4FB-4468-4CBC-B9BC-6CB82786ADAA}"/>
              </a:ext>
            </a:extLst>
          </p:cNvPr>
          <p:cNvGrpSpPr/>
          <p:nvPr/>
        </p:nvGrpSpPr>
        <p:grpSpPr>
          <a:xfrm>
            <a:off x="3224272" y="4244910"/>
            <a:ext cx="533191" cy="172035"/>
            <a:chOff x="649840" y="4182955"/>
            <a:chExt cx="720301" cy="232407"/>
          </a:xfrm>
        </p:grpSpPr>
        <p:sp>
          <p:nvSpPr>
            <p:cNvPr id="52" name="Rectangle : coins arrondis 51">
              <a:extLst>
                <a:ext uri="{FF2B5EF4-FFF2-40B4-BE49-F238E27FC236}">
                  <a16:creationId xmlns:a16="http://schemas.microsoft.com/office/drawing/2014/main" id="{E46695E9-2B53-41BB-84F5-FD5D01B7C8AF}"/>
                </a:ext>
              </a:extLst>
            </p:cNvPr>
            <p:cNvSpPr/>
            <p:nvPr/>
          </p:nvSpPr>
          <p:spPr>
            <a:xfrm>
              <a:off x="649840" y="4185335"/>
              <a:ext cx="720301" cy="200055"/>
            </a:xfrm>
            <a:prstGeom prst="round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581D74"/>
                </a:solidFill>
                <a:effectLst/>
                <a:uLnTx/>
                <a:uFillTx/>
                <a:latin typeface="Arial" panose="020B0604020202020204"/>
                <a:ea typeface="+mn-ea"/>
                <a:cs typeface="+mn-cs"/>
                <a:sym typeface="Arial"/>
              </a:endParaRPr>
            </a:p>
          </p:txBody>
        </p:sp>
        <p:sp>
          <p:nvSpPr>
            <p:cNvPr id="53" name="ZoneTexte 52">
              <a:extLst>
                <a:ext uri="{FF2B5EF4-FFF2-40B4-BE49-F238E27FC236}">
                  <a16:creationId xmlns:a16="http://schemas.microsoft.com/office/drawing/2014/main" id="{1FB01663-E74D-41AC-A0D6-83DF7560604D}"/>
                </a:ext>
              </a:extLst>
            </p:cNvPr>
            <p:cNvSpPr txBox="1"/>
            <p:nvPr/>
          </p:nvSpPr>
          <p:spPr>
            <a:xfrm>
              <a:off x="707339" y="4182955"/>
              <a:ext cx="587293" cy="2324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581D74"/>
                  </a:solidFill>
                  <a:effectLst/>
                  <a:uLnTx/>
                  <a:uFillTx/>
                  <a:latin typeface="Arial"/>
                  <a:cs typeface="Arial"/>
                  <a:sym typeface="Arial"/>
                </a:rPr>
                <a:t>Annuler</a:t>
              </a:r>
            </a:p>
          </p:txBody>
        </p:sp>
      </p:grpSp>
      <p:grpSp>
        <p:nvGrpSpPr>
          <p:cNvPr id="56" name="Groupe 55">
            <a:extLst>
              <a:ext uri="{FF2B5EF4-FFF2-40B4-BE49-F238E27FC236}">
                <a16:creationId xmlns:a16="http://schemas.microsoft.com/office/drawing/2014/main" id="{AC441F3C-2133-44F8-8771-09D3CF803A35}"/>
              </a:ext>
            </a:extLst>
          </p:cNvPr>
          <p:cNvGrpSpPr/>
          <p:nvPr/>
        </p:nvGrpSpPr>
        <p:grpSpPr>
          <a:xfrm>
            <a:off x="5291708" y="4244705"/>
            <a:ext cx="654346" cy="172035"/>
            <a:chOff x="411729" y="4581158"/>
            <a:chExt cx="883972" cy="232407"/>
          </a:xfrm>
        </p:grpSpPr>
        <p:sp>
          <p:nvSpPr>
            <p:cNvPr id="48" name="Rectangle : coins arrondis 47">
              <a:extLst>
                <a:ext uri="{FF2B5EF4-FFF2-40B4-BE49-F238E27FC236}">
                  <a16:creationId xmlns:a16="http://schemas.microsoft.com/office/drawing/2014/main" id="{A47BF082-D379-43A1-9D92-5FB87C790E53}"/>
                </a:ext>
              </a:extLst>
            </p:cNvPr>
            <p:cNvSpPr/>
            <p:nvPr/>
          </p:nvSpPr>
          <p:spPr>
            <a:xfrm>
              <a:off x="502571" y="4583538"/>
              <a:ext cx="720301" cy="200055"/>
            </a:xfrm>
            <a:prstGeom prst="round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5" name="ZoneTexte 54">
              <a:extLst>
                <a:ext uri="{FF2B5EF4-FFF2-40B4-BE49-F238E27FC236}">
                  <a16:creationId xmlns:a16="http://schemas.microsoft.com/office/drawing/2014/main" id="{2F313CB9-59F3-4EA8-97DE-E21D375FBB51}"/>
                </a:ext>
              </a:extLst>
            </p:cNvPr>
            <p:cNvSpPr txBox="1"/>
            <p:nvPr/>
          </p:nvSpPr>
          <p:spPr>
            <a:xfrm>
              <a:off x="411729" y="4581158"/>
              <a:ext cx="883972" cy="2324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FFFFFF"/>
                  </a:solidFill>
                  <a:effectLst/>
                  <a:uLnTx/>
                  <a:uFillTx/>
                  <a:latin typeface="Arial"/>
                  <a:cs typeface="Arial"/>
                  <a:sym typeface="Arial"/>
                </a:rPr>
                <a:t>Etape suivante</a:t>
              </a:r>
            </a:p>
          </p:txBody>
        </p:sp>
      </p:grpSp>
      <p:sp>
        <p:nvSpPr>
          <p:cNvPr id="63" name="ZoneTexte 62">
            <a:extLst>
              <a:ext uri="{FF2B5EF4-FFF2-40B4-BE49-F238E27FC236}">
                <a16:creationId xmlns:a16="http://schemas.microsoft.com/office/drawing/2014/main" id="{F5ACB157-2A9D-40A0-B81C-6D3D443D1151}"/>
              </a:ext>
            </a:extLst>
          </p:cNvPr>
          <p:cNvSpPr txBox="1"/>
          <p:nvPr/>
        </p:nvSpPr>
        <p:spPr>
          <a:xfrm>
            <a:off x="3697275" y="1444204"/>
            <a:ext cx="1806905" cy="22897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88" b="0" i="0" u="none" strike="noStrike" kern="0" cap="none" spc="0" normalizeH="0" baseline="0" noProof="0" dirty="0">
                <a:ln>
                  <a:noFill/>
                </a:ln>
                <a:solidFill>
                  <a:srgbClr val="000000">
                    <a:lumMod val="65000"/>
                    <a:lumOff val="35000"/>
                  </a:srgbClr>
                </a:solidFill>
                <a:effectLst/>
                <a:uLnTx/>
                <a:uFillTx/>
                <a:latin typeface="Franklin Gothic Demi" panose="020B0703020102020204" pitchFamily="34" charset="0"/>
                <a:cs typeface="Arial" panose="020B0604020202020204" pitchFamily="34" charset="0"/>
                <a:sym typeface="Arial"/>
              </a:rPr>
              <a:t>Informations générales du client</a:t>
            </a:r>
          </a:p>
        </p:txBody>
      </p:sp>
      <p:pic>
        <p:nvPicPr>
          <p:cNvPr id="58" name="Image 57">
            <a:extLst>
              <a:ext uri="{FF2B5EF4-FFF2-40B4-BE49-F238E27FC236}">
                <a16:creationId xmlns:a16="http://schemas.microsoft.com/office/drawing/2014/main" id="{C9F2095A-CCD4-42BC-A821-73A1E1206C5D}"/>
              </a:ext>
            </a:extLst>
          </p:cNvPr>
          <p:cNvPicPr>
            <a:picLocks noChangeAspect="1"/>
          </p:cNvPicPr>
          <p:nvPr/>
        </p:nvPicPr>
        <p:blipFill rotWithShape="1">
          <a:blip r:embed="rId2"/>
          <a:srcRect b="89821"/>
          <a:stretch/>
        </p:blipFill>
        <p:spPr>
          <a:xfrm>
            <a:off x="1187655" y="307324"/>
            <a:ext cx="6768691" cy="356059"/>
          </a:xfrm>
          <a:prstGeom prst="rect">
            <a:avLst/>
          </a:prstGeom>
          <a:effectLst>
            <a:outerShdw blurRad="50800" dist="38100" dir="2700000" algn="tl" rotWithShape="0">
              <a:prstClr val="black">
                <a:alpha val="40000"/>
              </a:prstClr>
            </a:outerShdw>
          </a:effectLst>
        </p:spPr>
      </p:pic>
      <p:grpSp>
        <p:nvGrpSpPr>
          <p:cNvPr id="68" name="Groupe 67">
            <a:extLst>
              <a:ext uri="{FF2B5EF4-FFF2-40B4-BE49-F238E27FC236}">
                <a16:creationId xmlns:a16="http://schemas.microsoft.com/office/drawing/2014/main" id="{7C3D8076-F5E3-40D9-A7F6-AB581D220758}"/>
              </a:ext>
            </a:extLst>
          </p:cNvPr>
          <p:cNvGrpSpPr/>
          <p:nvPr/>
        </p:nvGrpSpPr>
        <p:grpSpPr>
          <a:xfrm>
            <a:off x="4654052" y="2192307"/>
            <a:ext cx="1809531" cy="502445"/>
            <a:chOff x="2193361" y="4774936"/>
            <a:chExt cx="2444543" cy="678766"/>
          </a:xfrm>
        </p:grpSpPr>
        <p:sp>
          <p:nvSpPr>
            <p:cNvPr id="66" name="Rectangle : coins arrondis 65">
              <a:extLst>
                <a:ext uri="{FF2B5EF4-FFF2-40B4-BE49-F238E27FC236}">
                  <a16:creationId xmlns:a16="http://schemas.microsoft.com/office/drawing/2014/main" id="{6B193FD4-1854-451D-981A-73B77A60A755}"/>
                </a:ext>
              </a:extLst>
            </p:cNvPr>
            <p:cNvSpPr/>
            <p:nvPr/>
          </p:nvSpPr>
          <p:spPr>
            <a:xfrm>
              <a:off x="2205038" y="4787835"/>
              <a:ext cx="2366962" cy="612000"/>
            </a:xfrm>
            <a:prstGeom prst="roundRect">
              <a:avLst/>
            </a:prstGeom>
            <a:solidFill>
              <a:srgbClr val="E2CBFD"/>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7" name="ZoneTexte 66">
              <a:extLst>
                <a:ext uri="{FF2B5EF4-FFF2-40B4-BE49-F238E27FC236}">
                  <a16:creationId xmlns:a16="http://schemas.microsoft.com/office/drawing/2014/main" id="{147981A9-8323-428B-A584-002E4245DAC3}"/>
                </a:ext>
              </a:extLst>
            </p:cNvPr>
            <p:cNvSpPr txBox="1"/>
            <p:nvPr/>
          </p:nvSpPr>
          <p:spPr>
            <a:xfrm>
              <a:off x="2193361" y="4774936"/>
              <a:ext cx="2444543" cy="6787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4" b="0" i="0" u="none" strike="noStrike" kern="0" cap="none" spc="0" normalizeH="0" baseline="0" noProof="0" dirty="0">
                  <a:ln>
                    <a:noFill/>
                  </a:ln>
                  <a:solidFill>
                    <a:srgbClr val="000000"/>
                  </a:solidFill>
                  <a:effectLst/>
                  <a:uLnTx/>
                  <a:uFillTx/>
                  <a:latin typeface="Arial"/>
                  <a:cs typeface="Arial"/>
                  <a:sym typeface="Arial"/>
                </a:rPr>
                <a:t>Seuls les documents contenant les données liées au fonctionnement de la personne morale ou physique professionnel doivent être transmis, à savoir : </a:t>
              </a:r>
              <a:r>
                <a:rPr kumimoji="0" lang="fr-FR" sz="444" b="0" i="0" u="none" strike="noStrike" kern="0" cap="none" spc="0" normalizeH="0" baseline="0" noProof="0" dirty="0" err="1">
                  <a:ln>
                    <a:noFill/>
                  </a:ln>
                  <a:solidFill>
                    <a:srgbClr val="000000"/>
                  </a:solidFill>
                  <a:effectLst/>
                  <a:uLnTx/>
                  <a:uFillTx/>
                  <a:latin typeface="Arial"/>
                  <a:cs typeface="Arial"/>
                  <a:sym typeface="Arial"/>
                </a:rPr>
                <a:t>diag</a:t>
              </a:r>
              <a:r>
                <a:rPr kumimoji="0" lang="fr-FR" sz="444" b="0" i="0" u="none" strike="noStrike" kern="0" cap="none" spc="0" normalizeH="0" baseline="0" noProof="0" dirty="0">
                  <a:ln>
                    <a:noFill/>
                  </a:ln>
                  <a:solidFill>
                    <a:srgbClr val="000000"/>
                  </a:solidFill>
                  <a:effectLst/>
                  <a:uLnTx/>
                  <a:uFillTx/>
                  <a:latin typeface="Arial"/>
                  <a:cs typeface="Arial"/>
                  <a:sym typeface="Arial"/>
                </a:rPr>
                <a:t>, synthèse client, bilan, factures, statuts, </a:t>
              </a:r>
              <a:r>
                <a:rPr kumimoji="0" lang="fr-FR" sz="444" b="0" i="0" u="none" strike="noStrike" kern="0" cap="none" spc="0" normalizeH="0" baseline="0" noProof="0" dirty="0" err="1">
                  <a:ln>
                    <a:noFill/>
                  </a:ln>
                  <a:solidFill>
                    <a:srgbClr val="000000"/>
                  </a:solidFill>
                  <a:effectLst/>
                  <a:uLnTx/>
                  <a:uFillTx/>
                  <a:latin typeface="Arial"/>
                  <a:cs typeface="Arial"/>
                  <a:sym typeface="Arial"/>
                </a:rPr>
                <a:t>kbis</a:t>
              </a:r>
              <a:r>
                <a:rPr kumimoji="0" lang="fr-FR" sz="444" b="0" i="0" u="none" strike="noStrike" kern="0" cap="none" spc="0" normalizeH="0" baseline="0" noProof="0" dirty="0">
                  <a:ln>
                    <a:noFill/>
                  </a:ln>
                  <a:solidFill>
                    <a:srgbClr val="000000"/>
                  </a:solidFill>
                  <a:effectLst/>
                  <a:uLnTx/>
                  <a:uFillTx/>
                  <a:latin typeface="Arial"/>
                  <a:cs typeface="Arial"/>
                  <a:sym typeface="Arial"/>
                </a:rPr>
                <a:t>. Tout autre document et notamment les documents d’identité, le CV du dirigeant et les éventuels contrats à la concurrence ne doivent pas être joints.</a:t>
              </a:r>
            </a:p>
          </p:txBody>
        </p:sp>
      </p:grpSp>
      <p:grpSp>
        <p:nvGrpSpPr>
          <p:cNvPr id="73" name="Groupe 72">
            <a:extLst>
              <a:ext uri="{FF2B5EF4-FFF2-40B4-BE49-F238E27FC236}">
                <a16:creationId xmlns:a16="http://schemas.microsoft.com/office/drawing/2014/main" id="{65EFCB44-DFE9-4FF1-A078-0EAA7A0313C5}"/>
              </a:ext>
            </a:extLst>
          </p:cNvPr>
          <p:cNvGrpSpPr/>
          <p:nvPr/>
        </p:nvGrpSpPr>
        <p:grpSpPr>
          <a:xfrm>
            <a:off x="2753144" y="2492220"/>
            <a:ext cx="1051568" cy="240984"/>
            <a:chOff x="2114859" y="1651600"/>
            <a:chExt cx="1420590" cy="325552"/>
          </a:xfrm>
        </p:grpSpPr>
        <p:sp>
          <p:nvSpPr>
            <p:cNvPr id="74" name="ZoneTexte 73">
              <a:extLst>
                <a:ext uri="{FF2B5EF4-FFF2-40B4-BE49-F238E27FC236}">
                  <a16:creationId xmlns:a16="http://schemas.microsoft.com/office/drawing/2014/main" id="{7EEC975D-D811-45B1-8AEC-54BD473C8E27}"/>
                </a:ext>
              </a:extLst>
            </p:cNvPr>
            <p:cNvSpPr txBox="1"/>
            <p:nvPr/>
          </p:nvSpPr>
          <p:spPr>
            <a:xfrm>
              <a:off x="2114859" y="1651600"/>
              <a:ext cx="1191480" cy="232407"/>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Raison sociale / Nom*</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75" name="Rectangle : coins arrondis 74">
              <a:extLst>
                <a:ext uri="{FF2B5EF4-FFF2-40B4-BE49-F238E27FC236}">
                  <a16:creationId xmlns:a16="http://schemas.microsoft.com/office/drawing/2014/main" id="{1460CB41-44C1-4C0A-98A2-86261DBC6DB8}"/>
                </a:ext>
              </a:extLst>
            </p:cNvPr>
            <p:cNvSpPr/>
            <p:nvPr/>
          </p:nvSpPr>
          <p:spPr>
            <a:xfrm>
              <a:off x="2203449" y="1851655"/>
              <a:ext cx="1332000" cy="125497"/>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grpSp>
        <p:nvGrpSpPr>
          <p:cNvPr id="27" name="Groupe 26">
            <a:extLst>
              <a:ext uri="{FF2B5EF4-FFF2-40B4-BE49-F238E27FC236}">
                <a16:creationId xmlns:a16="http://schemas.microsoft.com/office/drawing/2014/main" id="{DCDF1822-6350-4E2D-BB7A-0B4E072C1888}"/>
              </a:ext>
            </a:extLst>
          </p:cNvPr>
          <p:cNvGrpSpPr/>
          <p:nvPr/>
        </p:nvGrpSpPr>
        <p:grpSpPr>
          <a:xfrm>
            <a:off x="2753144" y="2026074"/>
            <a:ext cx="1133644" cy="237550"/>
            <a:chOff x="2114859" y="2109604"/>
            <a:chExt cx="1531469" cy="320913"/>
          </a:xfrm>
          <a:noFill/>
        </p:grpSpPr>
        <p:sp>
          <p:nvSpPr>
            <p:cNvPr id="16" name="ZoneTexte 15">
              <a:extLst>
                <a:ext uri="{FF2B5EF4-FFF2-40B4-BE49-F238E27FC236}">
                  <a16:creationId xmlns:a16="http://schemas.microsoft.com/office/drawing/2014/main" id="{FA4BDA10-A62D-4F53-892E-5350DD0E6C9F}"/>
                </a:ext>
              </a:extLst>
            </p:cNvPr>
            <p:cNvSpPr txBox="1"/>
            <p:nvPr/>
          </p:nvSpPr>
          <p:spPr>
            <a:xfrm>
              <a:off x="2114859" y="2109604"/>
              <a:ext cx="1531469" cy="232407"/>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Matricule client ou </a:t>
              </a:r>
              <a:r>
                <a:rPr kumimoji="0" lang="fr-FR" sz="518" b="1" i="0" u="none" strike="noStrike" kern="0" cap="none" spc="0" normalizeH="0" baseline="0" noProof="0" dirty="0" err="1">
                  <a:ln>
                    <a:noFill/>
                  </a:ln>
                  <a:solidFill>
                    <a:srgbClr val="000000">
                      <a:lumMod val="65000"/>
                      <a:lumOff val="35000"/>
                    </a:srgbClr>
                  </a:solidFill>
                  <a:effectLst/>
                  <a:uLnTx/>
                  <a:uFillTx/>
                  <a:latin typeface="Arial"/>
                  <a:cs typeface="Arial"/>
                  <a:sym typeface="Arial"/>
                </a:rPr>
                <a:t>num</a:t>
              </a: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 pers*</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21" name="Rectangle : coins arrondis 20">
              <a:extLst>
                <a:ext uri="{FF2B5EF4-FFF2-40B4-BE49-F238E27FC236}">
                  <a16:creationId xmlns:a16="http://schemas.microsoft.com/office/drawing/2014/main" id="{883150F9-06C4-45CE-9A3E-FE8655B3C26B}"/>
                </a:ext>
              </a:extLst>
            </p:cNvPr>
            <p:cNvSpPr/>
            <p:nvPr/>
          </p:nvSpPr>
          <p:spPr>
            <a:xfrm>
              <a:off x="2202550" y="2305020"/>
              <a:ext cx="1332000"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000000">
                    <a:lumMod val="65000"/>
                    <a:lumOff val="35000"/>
                  </a:srgbClr>
                </a:solidFill>
                <a:effectLst/>
                <a:uLnTx/>
                <a:uFillTx/>
                <a:latin typeface="Arial" panose="020B0604020202020204"/>
                <a:ea typeface="+mn-ea"/>
                <a:cs typeface="+mn-cs"/>
                <a:sym typeface="Arial"/>
              </a:endParaRPr>
            </a:p>
          </p:txBody>
        </p:sp>
      </p:grpSp>
      <p:grpSp>
        <p:nvGrpSpPr>
          <p:cNvPr id="6" name="Groupe 5">
            <a:extLst>
              <a:ext uri="{FF2B5EF4-FFF2-40B4-BE49-F238E27FC236}">
                <a16:creationId xmlns:a16="http://schemas.microsoft.com/office/drawing/2014/main" id="{605F846D-CEEA-4C80-A73D-00EB23EFBE4A}"/>
              </a:ext>
            </a:extLst>
          </p:cNvPr>
          <p:cNvGrpSpPr/>
          <p:nvPr/>
        </p:nvGrpSpPr>
        <p:grpSpPr>
          <a:xfrm>
            <a:off x="2742610" y="2219064"/>
            <a:ext cx="860787" cy="251736"/>
            <a:chOff x="2100628" y="2575962"/>
            <a:chExt cx="1162860" cy="340076"/>
          </a:xfrm>
        </p:grpSpPr>
        <p:sp>
          <p:nvSpPr>
            <p:cNvPr id="72" name="ZoneTexte 71">
              <a:extLst>
                <a:ext uri="{FF2B5EF4-FFF2-40B4-BE49-F238E27FC236}">
                  <a16:creationId xmlns:a16="http://schemas.microsoft.com/office/drawing/2014/main" id="{5EA88612-0563-485C-A325-A15EF93BA7F4}"/>
                </a:ext>
              </a:extLst>
            </p:cNvPr>
            <p:cNvSpPr txBox="1"/>
            <p:nvPr/>
          </p:nvSpPr>
          <p:spPr>
            <a:xfrm>
              <a:off x="2308052" y="2664073"/>
              <a:ext cx="955436" cy="23240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Matricule inconnu</a:t>
              </a:r>
            </a:p>
          </p:txBody>
        </p:sp>
        <p:sp>
          <p:nvSpPr>
            <p:cNvPr id="5" name="ZoneTexte 4">
              <a:extLst>
                <a:ext uri="{FF2B5EF4-FFF2-40B4-BE49-F238E27FC236}">
                  <a16:creationId xmlns:a16="http://schemas.microsoft.com/office/drawing/2014/main" id="{C415776E-910D-4517-9780-3AC0C320383B}"/>
                </a:ext>
              </a:extLst>
            </p:cNvPr>
            <p:cNvSpPr txBox="1"/>
            <p:nvPr/>
          </p:nvSpPr>
          <p:spPr>
            <a:xfrm>
              <a:off x="2100628" y="2575962"/>
              <a:ext cx="357747" cy="3400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36" b="1" i="0" u="none" strike="noStrike" kern="0" cap="none" spc="0" normalizeH="0" baseline="0" noProof="0" dirty="0">
                  <a:ln>
                    <a:noFill/>
                  </a:ln>
                  <a:solidFill>
                    <a:srgbClr val="000000">
                      <a:lumMod val="65000"/>
                      <a:lumOff val="35000"/>
                    </a:srgbClr>
                  </a:solidFill>
                  <a:effectLst/>
                  <a:uLnTx/>
                  <a:uFillTx/>
                  <a:latin typeface="Arial"/>
                  <a:cs typeface="Arial"/>
                  <a:sym typeface="Arial"/>
                </a:rPr>
                <a:t>□</a:t>
              </a:r>
            </a:p>
          </p:txBody>
        </p:sp>
      </p:grpSp>
      <p:sp>
        <p:nvSpPr>
          <p:cNvPr id="86" name="Rectangle : coins arrondis 85">
            <a:extLst>
              <a:ext uri="{FF2B5EF4-FFF2-40B4-BE49-F238E27FC236}">
                <a16:creationId xmlns:a16="http://schemas.microsoft.com/office/drawing/2014/main" id="{230DEB80-17FE-47D4-A0CC-10716555CD53}"/>
              </a:ext>
            </a:extLst>
          </p:cNvPr>
          <p:cNvSpPr/>
          <p:nvPr/>
        </p:nvSpPr>
        <p:spPr>
          <a:xfrm>
            <a:off x="3861420" y="2170727"/>
            <a:ext cx="666210" cy="92897"/>
          </a:xfrm>
          <a:prstGeom prst="roundRect">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000000">
                  <a:lumMod val="65000"/>
                  <a:lumOff val="35000"/>
                </a:srgbClr>
              </a:solidFill>
              <a:effectLst/>
              <a:uLnTx/>
              <a:uFillTx/>
              <a:latin typeface="Arial" panose="020B0604020202020204"/>
              <a:ea typeface="+mn-ea"/>
              <a:cs typeface="+mn-cs"/>
              <a:sym typeface="Arial"/>
            </a:endParaRPr>
          </a:p>
        </p:txBody>
      </p:sp>
      <p:sp>
        <p:nvSpPr>
          <p:cNvPr id="87" name="ZoneTexte 86">
            <a:extLst>
              <a:ext uri="{FF2B5EF4-FFF2-40B4-BE49-F238E27FC236}">
                <a16:creationId xmlns:a16="http://schemas.microsoft.com/office/drawing/2014/main" id="{F1AF5A46-427A-45DB-8694-C4C59EF5E458}"/>
              </a:ext>
            </a:extLst>
          </p:cNvPr>
          <p:cNvSpPr txBox="1"/>
          <p:nvPr/>
        </p:nvSpPr>
        <p:spPr>
          <a:xfrm>
            <a:off x="3828879" y="2146928"/>
            <a:ext cx="698751" cy="1720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581D74"/>
                </a:solidFill>
                <a:effectLst/>
                <a:uLnTx/>
                <a:uFillTx/>
                <a:latin typeface="Arial"/>
                <a:cs typeface="Arial"/>
                <a:sym typeface="Arial"/>
              </a:rPr>
              <a:t>Rechercher</a:t>
            </a:r>
          </a:p>
        </p:txBody>
      </p:sp>
      <p:grpSp>
        <p:nvGrpSpPr>
          <p:cNvPr id="10" name="Groupe 9">
            <a:extLst>
              <a:ext uri="{FF2B5EF4-FFF2-40B4-BE49-F238E27FC236}">
                <a16:creationId xmlns:a16="http://schemas.microsoft.com/office/drawing/2014/main" id="{1225B02A-8F3F-4510-A250-73C2F7E52D49}"/>
              </a:ext>
            </a:extLst>
          </p:cNvPr>
          <p:cNvGrpSpPr/>
          <p:nvPr/>
        </p:nvGrpSpPr>
        <p:grpSpPr>
          <a:xfrm>
            <a:off x="2755634" y="1717858"/>
            <a:ext cx="1748614" cy="286833"/>
            <a:chOff x="2118224" y="1906359"/>
            <a:chExt cx="2362248" cy="387489"/>
          </a:xfrm>
        </p:grpSpPr>
        <p:grpSp>
          <p:nvGrpSpPr>
            <p:cNvPr id="65" name="Groupe 64">
              <a:extLst>
                <a:ext uri="{FF2B5EF4-FFF2-40B4-BE49-F238E27FC236}">
                  <a16:creationId xmlns:a16="http://schemas.microsoft.com/office/drawing/2014/main" id="{36F468D5-68A0-49FA-9CB3-C1D256B3CB3C}"/>
                </a:ext>
              </a:extLst>
            </p:cNvPr>
            <p:cNvGrpSpPr/>
            <p:nvPr/>
          </p:nvGrpSpPr>
          <p:grpSpPr>
            <a:xfrm>
              <a:off x="2118224" y="1906359"/>
              <a:ext cx="2362248" cy="320913"/>
              <a:chOff x="2114859" y="2109604"/>
              <a:chExt cx="2362248" cy="320913"/>
            </a:xfrm>
            <a:noFill/>
          </p:grpSpPr>
          <p:sp>
            <p:nvSpPr>
              <p:cNvPr id="69" name="ZoneTexte 68">
                <a:extLst>
                  <a:ext uri="{FF2B5EF4-FFF2-40B4-BE49-F238E27FC236}">
                    <a16:creationId xmlns:a16="http://schemas.microsoft.com/office/drawing/2014/main" id="{8C69761B-CC69-4CAE-9094-F48C31036FFE}"/>
                  </a:ext>
                </a:extLst>
              </p:cNvPr>
              <p:cNvSpPr txBox="1"/>
              <p:nvPr/>
            </p:nvSpPr>
            <p:spPr>
              <a:xfrm>
                <a:off x="2114859" y="2109604"/>
                <a:ext cx="1150334" cy="232406"/>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Nature de la relation*</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70" name="Rectangle : coins arrondis 69">
                <a:extLst>
                  <a:ext uri="{FF2B5EF4-FFF2-40B4-BE49-F238E27FC236}">
                    <a16:creationId xmlns:a16="http://schemas.microsoft.com/office/drawing/2014/main" id="{FED1918F-74F3-44AC-B7DE-08E1109C8777}"/>
                  </a:ext>
                </a:extLst>
              </p:cNvPr>
              <p:cNvSpPr/>
              <p:nvPr/>
            </p:nvSpPr>
            <p:spPr>
              <a:xfrm>
                <a:off x="2202550" y="2305020"/>
                <a:ext cx="2274557"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sp>
          <p:nvSpPr>
            <p:cNvPr id="71" name="ZoneTexte 70">
              <a:extLst>
                <a:ext uri="{FF2B5EF4-FFF2-40B4-BE49-F238E27FC236}">
                  <a16:creationId xmlns:a16="http://schemas.microsoft.com/office/drawing/2014/main" id="{840CC436-3AB8-4518-B305-93AA771A8C12}"/>
                </a:ext>
              </a:extLst>
            </p:cNvPr>
            <p:cNvSpPr txBox="1"/>
            <p:nvPr/>
          </p:nvSpPr>
          <p:spPr>
            <a:xfrm>
              <a:off x="2155099" y="2061442"/>
              <a:ext cx="1447013" cy="23240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FFFFFF">
                      <a:lumMod val="50000"/>
                    </a:srgbClr>
                  </a:solidFill>
                  <a:effectLst/>
                  <a:uLnTx/>
                  <a:uFillTx/>
                  <a:latin typeface="Arial"/>
                  <a:cs typeface="Arial"/>
                  <a:sym typeface="Arial"/>
                </a:rPr>
                <a:t>Choisir la nature de la relation</a:t>
              </a:r>
            </a:p>
          </p:txBody>
        </p:sp>
        <p:sp>
          <p:nvSpPr>
            <p:cNvPr id="89" name="Triangle isocèle 88">
              <a:extLst>
                <a:ext uri="{FF2B5EF4-FFF2-40B4-BE49-F238E27FC236}">
                  <a16:creationId xmlns:a16="http://schemas.microsoft.com/office/drawing/2014/main" id="{6AD4ADD6-630C-4F95-B7F9-C55BA32208FB}"/>
                </a:ext>
              </a:extLst>
            </p:cNvPr>
            <p:cNvSpPr/>
            <p:nvPr/>
          </p:nvSpPr>
          <p:spPr>
            <a:xfrm rot="10800000">
              <a:off x="4393498" y="2150452"/>
              <a:ext cx="45719" cy="58450"/>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grpSp>
      <p:sp>
        <p:nvSpPr>
          <p:cNvPr id="60" name="Rectangle : coins arrondis 59">
            <a:extLst>
              <a:ext uri="{FF2B5EF4-FFF2-40B4-BE49-F238E27FC236}">
                <a16:creationId xmlns:a16="http://schemas.microsoft.com/office/drawing/2014/main" id="{356FB894-FB41-4296-8ABF-660E43ED889F}"/>
              </a:ext>
            </a:extLst>
          </p:cNvPr>
          <p:cNvSpPr/>
          <p:nvPr/>
        </p:nvSpPr>
        <p:spPr>
          <a:xfrm>
            <a:off x="3861421" y="2639783"/>
            <a:ext cx="666210" cy="92897"/>
          </a:xfrm>
          <a:prstGeom prst="roundRect">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000000">
                  <a:lumMod val="65000"/>
                  <a:lumOff val="35000"/>
                </a:srgbClr>
              </a:solidFill>
              <a:effectLst/>
              <a:uLnTx/>
              <a:uFillTx/>
              <a:latin typeface="Arial" panose="020B0604020202020204"/>
              <a:ea typeface="+mn-ea"/>
              <a:cs typeface="+mn-cs"/>
              <a:sym typeface="Arial"/>
            </a:endParaRPr>
          </a:p>
        </p:txBody>
      </p:sp>
      <p:sp>
        <p:nvSpPr>
          <p:cNvPr id="61" name="ZoneTexte 60">
            <a:extLst>
              <a:ext uri="{FF2B5EF4-FFF2-40B4-BE49-F238E27FC236}">
                <a16:creationId xmlns:a16="http://schemas.microsoft.com/office/drawing/2014/main" id="{C8BD84C2-138B-4571-96C1-48CE0D8BF7C8}"/>
              </a:ext>
            </a:extLst>
          </p:cNvPr>
          <p:cNvSpPr txBox="1"/>
          <p:nvPr/>
        </p:nvSpPr>
        <p:spPr>
          <a:xfrm>
            <a:off x="3828880" y="2621922"/>
            <a:ext cx="698751" cy="1720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581D74"/>
                </a:solidFill>
                <a:effectLst/>
                <a:uLnTx/>
                <a:uFillTx/>
                <a:latin typeface="Arial"/>
                <a:cs typeface="Arial"/>
                <a:sym typeface="Arial"/>
              </a:rPr>
              <a:t>Rechercher</a:t>
            </a:r>
          </a:p>
        </p:txBody>
      </p:sp>
      <p:grpSp>
        <p:nvGrpSpPr>
          <p:cNvPr id="81" name="Groupe 80">
            <a:extLst>
              <a:ext uri="{FF2B5EF4-FFF2-40B4-BE49-F238E27FC236}">
                <a16:creationId xmlns:a16="http://schemas.microsoft.com/office/drawing/2014/main" id="{645821AD-5C77-4CD9-BD44-1520CFCA5392}"/>
              </a:ext>
            </a:extLst>
          </p:cNvPr>
          <p:cNvGrpSpPr/>
          <p:nvPr/>
        </p:nvGrpSpPr>
        <p:grpSpPr>
          <a:xfrm>
            <a:off x="2759081" y="3855772"/>
            <a:ext cx="1748614" cy="239137"/>
            <a:chOff x="2114859" y="3828276"/>
            <a:chExt cx="2362248" cy="323056"/>
          </a:xfrm>
          <a:noFill/>
        </p:grpSpPr>
        <p:sp>
          <p:nvSpPr>
            <p:cNvPr id="82" name="ZoneTexte 81">
              <a:extLst>
                <a:ext uri="{FF2B5EF4-FFF2-40B4-BE49-F238E27FC236}">
                  <a16:creationId xmlns:a16="http://schemas.microsoft.com/office/drawing/2014/main" id="{2610EC48-1658-4AE5-8069-79EA35175D32}"/>
                </a:ext>
              </a:extLst>
            </p:cNvPr>
            <p:cNvSpPr txBox="1"/>
            <p:nvPr/>
          </p:nvSpPr>
          <p:spPr>
            <a:xfrm>
              <a:off x="2114859" y="3828276"/>
              <a:ext cx="1299757" cy="232406"/>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Date d’entrée en relation</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83" name="Rectangle : coins arrondis 82">
              <a:extLst>
                <a:ext uri="{FF2B5EF4-FFF2-40B4-BE49-F238E27FC236}">
                  <a16:creationId xmlns:a16="http://schemas.microsoft.com/office/drawing/2014/main" id="{13329F8F-6B8C-4A46-89AF-42814B92C1A1}"/>
                </a:ext>
              </a:extLst>
            </p:cNvPr>
            <p:cNvSpPr/>
            <p:nvPr/>
          </p:nvSpPr>
          <p:spPr>
            <a:xfrm>
              <a:off x="2202550" y="4025835"/>
              <a:ext cx="2274557"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grpSp>
        <p:nvGrpSpPr>
          <p:cNvPr id="100" name="Groupe 99">
            <a:extLst>
              <a:ext uri="{FF2B5EF4-FFF2-40B4-BE49-F238E27FC236}">
                <a16:creationId xmlns:a16="http://schemas.microsoft.com/office/drawing/2014/main" id="{A6097673-99D4-420A-B287-62DF4D416A9D}"/>
              </a:ext>
            </a:extLst>
          </p:cNvPr>
          <p:cNvGrpSpPr/>
          <p:nvPr/>
        </p:nvGrpSpPr>
        <p:grpSpPr>
          <a:xfrm>
            <a:off x="4602357" y="1717881"/>
            <a:ext cx="1748613" cy="459491"/>
            <a:chOff x="4613008" y="2949123"/>
            <a:chExt cx="2362247" cy="620739"/>
          </a:xfrm>
        </p:grpSpPr>
        <p:grpSp>
          <p:nvGrpSpPr>
            <p:cNvPr id="101" name="Groupe 100">
              <a:extLst>
                <a:ext uri="{FF2B5EF4-FFF2-40B4-BE49-F238E27FC236}">
                  <a16:creationId xmlns:a16="http://schemas.microsoft.com/office/drawing/2014/main" id="{2F5509CF-6B88-4981-98A3-AA587A2E32B1}"/>
                </a:ext>
              </a:extLst>
            </p:cNvPr>
            <p:cNvGrpSpPr/>
            <p:nvPr/>
          </p:nvGrpSpPr>
          <p:grpSpPr>
            <a:xfrm>
              <a:off x="4613008" y="2949123"/>
              <a:ext cx="2362247" cy="548309"/>
              <a:chOff x="2114860" y="2948352"/>
              <a:chExt cx="2362247" cy="548309"/>
            </a:xfrm>
            <a:noFill/>
          </p:grpSpPr>
          <p:sp>
            <p:nvSpPr>
              <p:cNvPr id="104" name="ZoneTexte 103">
                <a:extLst>
                  <a:ext uri="{FF2B5EF4-FFF2-40B4-BE49-F238E27FC236}">
                    <a16:creationId xmlns:a16="http://schemas.microsoft.com/office/drawing/2014/main" id="{80955BFC-358F-4AA8-AC99-4FAA3B8351F5}"/>
                  </a:ext>
                </a:extLst>
              </p:cNvPr>
              <p:cNvSpPr txBox="1"/>
              <p:nvPr/>
            </p:nvSpPr>
            <p:spPr>
              <a:xfrm>
                <a:off x="2114860" y="2948352"/>
                <a:ext cx="2361607" cy="447747"/>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Compte sur lequel votre client souhaite recevoir ses règlements de BPCE Factor (compte du Groupe obligatoirement)*</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105" name="Rectangle : coins arrondis 104">
                <a:extLst>
                  <a:ext uri="{FF2B5EF4-FFF2-40B4-BE49-F238E27FC236}">
                    <a16:creationId xmlns:a16="http://schemas.microsoft.com/office/drawing/2014/main" id="{B93217CD-96F0-40A4-A5C7-D5591FF2647C}"/>
                  </a:ext>
                </a:extLst>
              </p:cNvPr>
              <p:cNvSpPr/>
              <p:nvPr/>
            </p:nvSpPr>
            <p:spPr>
              <a:xfrm>
                <a:off x="2202550" y="3371164"/>
                <a:ext cx="2274557"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sp>
          <p:nvSpPr>
            <p:cNvPr id="102" name="Triangle isocèle 101">
              <a:extLst>
                <a:ext uri="{FF2B5EF4-FFF2-40B4-BE49-F238E27FC236}">
                  <a16:creationId xmlns:a16="http://schemas.microsoft.com/office/drawing/2014/main" id="{F3B02933-A3D1-4C4C-B826-267BD6584115}"/>
                </a:ext>
              </a:extLst>
            </p:cNvPr>
            <p:cNvSpPr/>
            <p:nvPr/>
          </p:nvSpPr>
          <p:spPr>
            <a:xfrm rot="10800000">
              <a:off x="6886998" y="3410524"/>
              <a:ext cx="45719" cy="58450"/>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03" name="ZoneTexte 102">
              <a:extLst>
                <a:ext uri="{FF2B5EF4-FFF2-40B4-BE49-F238E27FC236}">
                  <a16:creationId xmlns:a16="http://schemas.microsoft.com/office/drawing/2014/main" id="{CD83E1C4-DBFB-4507-8E8B-FDFB2531331A}"/>
                </a:ext>
              </a:extLst>
            </p:cNvPr>
            <p:cNvSpPr txBox="1"/>
            <p:nvPr/>
          </p:nvSpPr>
          <p:spPr>
            <a:xfrm>
              <a:off x="4655674" y="3337455"/>
              <a:ext cx="1182818" cy="2324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FFFFFF">
                      <a:lumMod val="50000"/>
                    </a:srgbClr>
                  </a:solidFill>
                  <a:effectLst/>
                  <a:uLnTx/>
                  <a:uFillTx/>
                  <a:latin typeface="Arial"/>
                  <a:cs typeface="Arial"/>
                  <a:sym typeface="Arial"/>
                </a:rPr>
                <a:t>Sélectionnez le compte</a:t>
              </a:r>
            </a:p>
          </p:txBody>
        </p:sp>
      </p:grpSp>
      <p:grpSp>
        <p:nvGrpSpPr>
          <p:cNvPr id="85" name="Groupe 84">
            <a:extLst>
              <a:ext uri="{FF2B5EF4-FFF2-40B4-BE49-F238E27FC236}">
                <a16:creationId xmlns:a16="http://schemas.microsoft.com/office/drawing/2014/main" id="{763D46AD-7B27-41B4-91D7-E8D687902F00}"/>
              </a:ext>
            </a:extLst>
          </p:cNvPr>
          <p:cNvGrpSpPr/>
          <p:nvPr/>
        </p:nvGrpSpPr>
        <p:grpSpPr>
          <a:xfrm>
            <a:off x="3665632" y="707824"/>
            <a:ext cx="1832477" cy="206448"/>
            <a:chOff x="3347562" y="956224"/>
            <a:chExt cx="2475541" cy="278898"/>
          </a:xfrm>
        </p:grpSpPr>
        <p:cxnSp>
          <p:nvCxnSpPr>
            <p:cNvPr id="90" name="Connecteur droit 89">
              <a:extLst>
                <a:ext uri="{FF2B5EF4-FFF2-40B4-BE49-F238E27FC236}">
                  <a16:creationId xmlns:a16="http://schemas.microsoft.com/office/drawing/2014/main" id="{0A4DAD58-BD39-4670-8394-335B948730C6}"/>
                </a:ext>
              </a:extLst>
            </p:cNvPr>
            <p:cNvCxnSpPr>
              <a:cxnSpLocks/>
            </p:cNvCxnSpPr>
            <p:nvPr/>
          </p:nvCxnSpPr>
          <p:spPr>
            <a:xfrm flipV="1">
              <a:off x="3622397" y="1071313"/>
              <a:ext cx="14282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1" name="Connecteur droit 90">
              <a:extLst>
                <a:ext uri="{FF2B5EF4-FFF2-40B4-BE49-F238E27FC236}">
                  <a16:creationId xmlns:a16="http://schemas.microsoft.com/office/drawing/2014/main" id="{D5D4F7E0-FB2B-4B55-AF65-72CE45108343}"/>
                </a:ext>
              </a:extLst>
            </p:cNvPr>
            <p:cNvCxnSpPr>
              <a:cxnSpLocks/>
            </p:cNvCxnSpPr>
            <p:nvPr/>
          </p:nvCxnSpPr>
          <p:spPr>
            <a:xfrm>
              <a:off x="3526144" y="1071313"/>
              <a:ext cx="205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92" name="Groupe 91">
              <a:extLst>
                <a:ext uri="{FF2B5EF4-FFF2-40B4-BE49-F238E27FC236}">
                  <a16:creationId xmlns:a16="http://schemas.microsoft.com/office/drawing/2014/main" id="{9A70812F-A431-412C-8711-AC28CE3DD42D}"/>
                </a:ext>
              </a:extLst>
            </p:cNvPr>
            <p:cNvGrpSpPr/>
            <p:nvPr/>
          </p:nvGrpSpPr>
          <p:grpSpPr>
            <a:xfrm>
              <a:off x="3915504" y="956224"/>
              <a:ext cx="320934" cy="278574"/>
              <a:chOff x="952847" y="2499454"/>
              <a:chExt cx="320934" cy="278574"/>
            </a:xfrm>
            <a:noFill/>
          </p:grpSpPr>
          <p:sp>
            <p:nvSpPr>
              <p:cNvPr id="128" name="Ellipse 127">
                <a:extLst>
                  <a:ext uri="{FF2B5EF4-FFF2-40B4-BE49-F238E27FC236}">
                    <a16:creationId xmlns:a16="http://schemas.microsoft.com/office/drawing/2014/main" id="{5DFDFD0B-60D4-45A0-AE31-75F75FB8B05F}"/>
                  </a:ext>
                </a:extLst>
              </p:cNvPr>
              <p:cNvSpPr/>
              <p:nvPr/>
            </p:nvSpPr>
            <p:spPr>
              <a:xfrm>
                <a:off x="978568" y="2502568"/>
                <a:ext cx="240632" cy="240632"/>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29" name="ZoneTexte 128">
                <a:extLst>
                  <a:ext uri="{FF2B5EF4-FFF2-40B4-BE49-F238E27FC236}">
                    <a16:creationId xmlns:a16="http://schemas.microsoft.com/office/drawing/2014/main" id="{A9382391-FF79-458F-A7F0-541621E0E65E}"/>
                  </a:ext>
                </a:extLst>
              </p:cNvPr>
              <p:cNvSpPr txBox="1"/>
              <p:nvPr/>
            </p:nvSpPr>
            <p:spPr>
              <a:xfrm>
                <a:off x="952847" y="2499454"/>
                <a:ext cx="320934" cy="278574"/>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2</a:t>
                </a:r>
              </a:p>
            </p:txBody>
          </p:sp>
        </p:grpSp>
        <p:grpSp>
          <p:nvGrpSpPr>
            <p:cNvPr id="93" name="Groupe 92">
              <a:extLst>
                <a:ext uri="{FF2B5EF4-FFF2-40B4-BE49-F238E27FC236}">
                  <a16:creationId xmlns:a16="http://schemas.microsoft.com/office/drawing/2014/main" id="{424E336F-2A99-47E0-A525-FEF7382898F9}"/>
                </a:ext>
              </a:extLst>
            </p:cNvPr>
            <p:cNvGrpSpPr/>
            <p:nvPr/>
          </p:nvGrpSpPr>
          <p:grpSpPr>
            <a:xfrm>
              <a:off x="4465008" y="956224"/>
              <a:ext cx="320934" cy="278576"/>
              <a:chOff x="943628" y="2499454"/>
              <a:chExt cx="320934" cy="278576"/>
            </a:xfrm>
            <a:noFill/>
          </p:grpSpPr>
          <p:sp>
            <p:nvSpPr>
              <p:cNvPr id="123" name="Ellipse 122">
                <a:extLst>
                  <a:ext uri="{FF2B5EF4-FFF2-40B4-BE49-F238E27FC236}">
                    <a16:creationId xmlns:a16="http://schemas.microsoft.com/office/drawing/2014/main" id="{1C0E7706-822F-4559-9583-E8D10DB2E50E}"/>
                  </a:ext>
                </a:extLst>
              </p:cNvPr>
              <p:cNvSpPr/>
              <p:nvPr/>
            </p:nvSpPr>
            <p:spPr>
              <a:xfrm>
                <a:off x="978568" y="2502568"/>
                <a:ext cx="240632" cy="240632"/>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27" name="ZoneTexte 126">
                <a:extLst>
                  <a:ext uri="{FF2B5EF4-FFF2-40B4-BE49-F238E27FC236}">
                    <a16:creationId xmlns:a16="http://schemas.microsoft.com/office/drawing/2014/main" id="{E8DF5AE6-CEF2-4AFE-BF68-1419303BCD77}"/>
                  </a:ext>
                </a:extLst>
              </p:cNvPr>
              <p:cNvSpPr txBox="1"/>
              <p:nvPr/>
            </p:nvSpPr>
            <p:spPr>
              <a:xfrm>
                <a:off x="943628" y="2499454"/>
                <a:ext cx="320934" cy="278576"/>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000000">
                        <a:lumMod val="65000"/>
                        <a:lumOff val="35000"/>
                      </a:srgbClr>
                    </a:solidFill>
                    <a:effectLst/>
                    <a:uLnTx/>
                    <a:uFillTx/>
                    <a:latin typeface="Arial"/>
                    <a:cs typeface="Arial"/>
                    <a:sym typeface="Arial"/>
                  </a:rPr>
                  <a:t>3</a:t>
                </a:r>
              </a:p>
            </p:txBody>
          </p:sp>
        </p:grpSp>
        <p:grpSp>
          <p:nvGrpSpPr>
            <p:cNvPr id="94" name="Groupe 93">
              <a:extLst>
                <a:ext uri="{FF2B5EF4-FFF2-40B4-BE49-F238E27FC236}">
                  <a16:creationId xmlns:a16="http://schemas.microsoft.com/office/drawing/2014/main" id="{BCDFE525-0C25-455E-A5E8-74F0BC609655}"/>
                </a:ext>
              </a:extLst>
            </p:cNvPr>
            <p:cNvGrpSpPr/>
            <p:nvPr/>
          </p:nvGrpSpPr>
          <p:grpSpPr>
            <a:xfrm>
              <a:off x="5032952" y="956224"/>
              <a:ext cx="320934" cy="278576"/>
              <a:chOff x="952848" y="2499454"/>
              <a:chExt cx="320934" cy="278576"/>
            </a:xfrm>
            <a:noFill/>
          </p:grpSpPr>
          <p:sp>
            <p:nvSpPr>
              <p:cNvPr id="121" name="Ellipse 120">
                <a:extLst>
                  <a:ext uri="{FF2B5EF4-FFF2-40B4-BE49-F238E27FC236}">
                    <a16:creationId xmlns:a16="http://schemas.microsoft.com/office/drawing/2014/main" id="{C7F74B2C-B39F-4B73-8073-B023FB26FB00}"/>
                  </a:ext>
                </a:extLst>
              </p:cNvPr>
              <p:cNvSpPr/>
              <p:nvPr/>
            </p:nvSpPr>
            <p:spPr>
              <a:xfrm>
                <a:off x="978568" y="2502568"/>
                <a:ext cx="240632" cy="240632"/>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22" name="ZoneTexte 121">
                <a:extLst>
                  <a:ext uri="{FF2B5EF4-FFF2-40B4-BE49-F238E27FC236}">
                    <a16:creationId xmlns:a16="http://schemas.microsoft.com/office/drawing/2014/main" id="{06A00331-E311-4811-B805-5A861B4ECD21}"/>
                  </a:ext>
                </a:extLst>
              </p:cNvPr>
              <p:cNvSpPr txBox="1"/>
              <p:nvPr/>
            </p:nvSpPr>
            <p:spPr>
              <a:xfrm>
                <a:off x="952848" y="2499454"/>
                <a:ext cx="320934" cy="278576"/>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000000">
                        <a:lumMod val="65000"/>
                        <a:lumOff val="35000"/>
                      </a:srgbClr>
                    </a:solidFill>
                    <a:effectLst/>
                    <a:uLnTx/>
                    <a:uFillTx/>
                    <a:latin typeface="Arial"/>
                    <a:cs typeface="Arial"/>
                    <a:sym typeface="Arial"/>
                  </a:rPr>
                  <a:t>4</a:t>
                </a:r>
              </a:p>
            </p:txBody>
          </p:sp>
        </p:grpSp>
        <p:grpSp>
          <p:nvGrpSpPr>
            <p:cNvPr id="95" name="Groupe 94">
              <a:extLst>
                <a:ext uri="{FF2B5EF4-FFF2-40B4-BE49-F238E27FC236}">
                  <a16:creationId xmlns:a16="http://schemas.microsoft.com/office/drawing/2014/main" id="{73362BA1-150B-466E-84BB-FF02DB52384B}"/>
                </a:ext>
              </a:extLst>
            </p:cNvPr>
            <p:cNvGrpSpPr/>
            <p:nvPr/>
          </p:nvGrpSpPr>
          <p:grpSpPr>
            <a:xfrm>
              <a:off x="5502169" y="956546"/>
              <a:ext cx="320934" cy="278576"/>
              <a:chOff x="952847" y="2499454"/>
              <a:chExt cx="320934" cy="278576"/>
            </a:xfrm>
            <a:noFill/>
          </p:grpSpPr>
          <p:sp>
            <p:nvSpPr>
              <p:cNvPr id="119" name="Ellipse 118">
                <a:extLst>
                  <a:ext uri="{FF2B5EF4-FFF2-40B4-BE49-F238E27FC236}">
                    <a16:creationId xmlns:a16="http://schemas.microsoft.com/office/drawing/2014/main" id="{B8F4890E-9F7B-431E-823A-A2261273F2E2}"/>
                  </a:ext>
                </a:extLst>
              </p:cNvPr>
              <p:cNvSpPr/>
              <p:nvPr/>
            </p:nvSpPr>
            <p:spPr>
              <a:xfrm>
                <a:off x="978568" y="2502568"/>
                <a:ext cx="240632" cy="240632"/>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20" name="ZoneTexte 119">
                <a:extLst>
                  <a:ext uri="{FF2B5EF4-FFF2-40B4-BE49-F238E27FC236}">
                    <a16:creationId xmlns:a16="http://schemas.microsoft.com/office/drawing/2014/main" id="{B43A6112-1D43-4E80-AB04-2FDD721D1187}"/>
                  </a:ext>
                </a:extLst>
              </p:cNvPr>
              <p:cNvSpPr txBox="1"/>
              <p:nvPr/>
            </p:nvSpPr>
            <p:spPr>
              <a:xfrm>
                <a:off x="952847" y="2499454"/>
                <a:ext cx="320934" cy="278576"/>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000000">
                        <a:lumMod val="65000"/>
                        <a:lumOff val="35000"/>
                      </a:srgbClr>
                    </a:solidFill>
                    <a:effectLst/>
                    <a:uLnTx/>
                    <a:uFillTx/>
                    <a:latin typeface="Arial"/>
                    <a:cs typeface="Arial"/>
                    <a:sym typeface="Arial"/>
                  </a:rPr>
                  <a:t>5</a:t>
                </a:r>
              </a:p>
            </p:txBody>
          </p:sp>
        </p:grpSp>
        <p:grpSp>
          <p:nvGrpSpPr>
            <p:cNvPr id="96" name="Groupe 95">
              <a:extLst>
                <a:ext uri="{FF2B5EF4-FFF2-40B4-BE49-F238E27FC236}">
                  <a16:creationId xmlns:a16="http://schemas.microsoft.com/office/drawing/2014/main" id="{665F7C6D-1017-44DF-B635-86C684997787}"/>
                </a:ext>
              </a:extLst>
            </p:cNvPr>
            <p:cNvGrpSpPr/>
            <p:nvPr/>
          </p:nvGrpSpPr>
          <p:grpSpPr>
            <a:xfrm>
              <a:off x="3347562" y="956224"/>
              <a:ext cx="320934" cy="278576"/>
              <a:chOff x="943628" y="2499454"/>
              <a:chExt cx="320934" cy="278576"/>
            </a:xfrm>
          </p:grpSpPr>
          <p:sp>
            <p:nvSpPr>
              <p:cNvPr id="97" name="Ellipse 96">
                <a:extLst>
                  <a:ext uri="{FF2B5EF4-FFF2-40B4-BE49-F238E27FC236}">
                    <a16:creationId xmlns:a16="http://schemas.microsoft.com/office/drawing/2014/main" id="{F85E195F-43BB-48A1-BE17-50AA3B72536D}"/>
                  </a:ext>
                </a:extLst>
              </p:cNvPr>
              <p:cNvSpPr/>
              <p:nvPr/>
            </p:nvSpPr>
            <p:spPr>
              <a:xfrm>
                <a:off x="978568" y="2502568"/>
                <a:ext cx="240632" cy="2406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06" name="ZoneTexte 105">
                <a:extLst>
                  <a:ext uri="{FF2B5EF4-FFF2-40B4-BE49-F238E27FC236}">
                    <a16:creationId xmlns:a16="http://schemas.microsoft.com/office/drawing/2014/main" id="{36C49060-E082-43DB-AC3F-8C1D64D1D871}"/>
                  </a:ext>
                </a:extLst>
              </p:cNvPr>
              <p:cNvSpPr txBox="1"/>
              <p:nvPr/>
            </p:nvSpPr>
            <p:spPr>
              <a:xfrm>
                <a:off x="943628" y="2499454"/>
                <a:ext cx="320934" cy="2785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1</a:t>
                </a:r>
              </a:p>
            </p:txBody>
          </p:sp>
        </p:grpSp>
      </p:grpSp>
      <p:pic>
        <p:nvPicPr>
          <p:cNvPr id="130" name="Image 129">
            <a:extLst>
              <a:ext uri="{FF2B5EF4-FFF2-40B4-BE49-F238E27FC236}">
                <a16:creationId xmlns:a16="http://schemas.microsoft.com/office/drawing/2014/main" id="{49C3EAB1-3B58-48A1-B60D-319A5E42E1B2}"/>
              </a:ext>
            </a:extLst>
          </p:cNvPr>
          <p:cNvPicPr>
            <a:picLocks noChangeAspect="1"/>
          </p:cNvPicPr>
          <p:nvPr/>
        </p:nvPicPr>
        <p:blipFill>
          <a:blip r:embed="rId3"/>
          <a:stretch>
            <a:fillRect/>
          </a:stretch>
        </p:blipFill>
        <p:spPr>
          <a:xfrm>
            <a:off x="3768665" y="1010412"/>
            <a:ext cx="1614789" cy="353534"/>
          </a:xfrm>
          <a:prstGeom prst="rect">
            <a:avLst/>
          </a:prstGeom>
        </p:spPr>
      </p:pic>
    </p:spTree>
    <p:extLst>
      <p:ext uri="{BB962C8B-B14F-4D97-AF65-F5344CB8AC3E}">
        <p14:creationId xmlns:p14="http://schemas.microsoft.com/office/powerpoint/2010/main" val="436615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99">
            <a:extLst>
              <a:ext uri="{FF2B5EF4-FFF2-40B4-BE49-F238E27FC236}">
                <a16:creationId xmlns:a16="http://schemas.microsoft.com/office/drawing/2014/main" id="{44FC67C3-2A43-4220-9014-C0FF9BFA7723}"/>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01" name="Rectangle 100">
            <a:extLst>
              <a:ext uri="{FF2B5EF4-FFF2-40B4-BE49-F238E27FC236}">
                <a16:creationId xmlns:a16="http://schemas.microsoft.com/office/drawing/2014/main" id="{045556F7-02C5-404C-B01D-E25017DEE698}"/>
              </a:ext>
            </a:extLst>
          </p:cNvPr>
          <p:cNvSpPr/>
          <p:nvPr/>
        </p:nvSpPr>
        <p:spPr>
          <a:xfrm>
            <a:off x="1187654" y="307324"/>
            <a:ext cx="6768691" cy="452885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1" name="Rectangle 10">
            <a:extLst>
              <a:ext uri="{FF2B5EF4-FFF2-40B4-BE49-F238E27FC236}">
                <a16:creationId xmlns:a16="http://schemas.microsoft.com/office/drawing/2014/main" id="{8572A50C-B121-48E5-8CC2-61D338F77B47}"/>
              </a:ext>
            </a:extLst>
          </p:cNvPr>
          <p:cNvSpPr/>
          <p:nvPr/>
        </p:nvSpPr>
        <p:spPr>
          <a:xfrm>
            <a:off x="2607059" y="1451258"/>
            <a:ext cx="3934934" cy="2906416"/>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25" name="Groupe 24">
            <a:extLst>
              <a:ext uri="{FF2B5EF4-FFF2-40B4-BE49-F238E27FC236}">
                <a16:creationId xmlns:a16="http://schemas.microsoft.com/office/drawing/2014/main" id="{F9586FD8-D9DF-469A-9BD3-82B6B6D86768}"/>
              </a:ext>
            </a:extLst>
          </p:cNvPr>
          <p:cNvGrpSpPr/>
          <p:nvPr/>
        </p:nvGrpSpPr>
        <p:grpSpPr>
          <a:xfrm>
            <a:off x="2754269" y="2408706"/>
            <a:ext cx="1523393" cy="173968"/>
            <a:chOff x="2116377" y="2543375"/>
            <a:chExt cx="2057991" cy="235017"/>
          </a:xfrm>
          <a:noFill/>
        </p:grpSpPr>
        <p:sp>
          <p:nvSpPr>
            <p:cNvPr id="7" name="Rectangle 6">
              <a:extLst>
                <a:ext uri="{FF2B5EF4-FFF2-40B4-BE49-F238E27FC236}">
                  <a16:creationId xmlns:a16="http://schemas.microsoft.com/office/drawing/2014/main" id="{0C63D809-68C4-4E20-88F5-8BA7B96F7746}"/>
                </a:ext>
              </a:extLst>
            </p:cNvPr>
            <p:cNvSpPr/>
            <p:nvPr/>
          </p:nvSpPr>
          <p:spPr>
            <a:xfrm>
              <a:off x="2116377" y="2545986"/>
              <a:ext cx="922963" cy="232406"/>
            </a:xfrm>
            <a:prstGeom prst="rect">
              <a:avLst/>
            </a:prstGeom>
            <a:grpFill/>
          </p:spPr>
          <p:txBody>
            <a:bodyPr wrap="square">
              <a:spAutoFit/>
            </a:bodyPr>
            <a:lstStyle/>
            <a:p>
              <a:pPr marL="126907" marR="0" lvl="0" indent="-126907"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MME</a:t>
              </a:r>
              <a:endParaRPr kumimoji="0" lang="fr-FR" sz="1036"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20" name="Rectangle 19">
              <a:extLst>
                <a:ext uri="{FF2B5EF4-FFF2-40B4-BE49-F238E27FC236}">
                  <a16:creationId xmlns:a16="http://schemas.microsoft.com/office/drawing/2014/main" id="{63C465E3-8D3E-4914-9411-DB2FDB127B10}"/>
                </a:ext>
              </a:extLst>
            </p:cNvPr>
            <p:cNvSpPr/>
            <p:nvPr/>
          </p:nvSpPr>
          <p:spPr>
            <a:xfrm>
              <a:off x="3111468" y="2543375"/>
              <a:ext cx="1062900" cy="232406"/>
            </a:xfrm>
            <a:prstGeom prst="rect">
              <a:avLst/>
            </a:prstGeom>
            <a:grpFill/>
          </p:spPr>
          <p:txBody>
            <a:bodyPr wrap="square">
              <a:spAutoFit/>
            </a:bodyPr>
            <a:lstStyle/>
            <a:p>
              <a:pPr marL="126907" marR="0" lvl="0" indent="-126907"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M</a:t>
              </a:r>
              <a:endParaRPr kumimoji="0" lang="fr-FR" sz="1036"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grpSp>
      <p:grpSp>
        <p:nvGrpSpPr>
          <p:cNvPr id="26" name="Groupe 25">
            <a:extLst>
              <a:ext uri="{FF2B5EF4-FFF2-40B4-BE49-F238E27FC236}">
                <a16:creationId xmlns:a16="http://schemas.microsoft.com/office/drawing/2014/main" id="{D7CBE71A-3705-4606-A5CE-0C0EE8CD622B}"/>
              </a:ext>
            </a:extLst>
          </p:cNvPr>
          <p:cNvGrpSpPr/>
          <p:nvPr/>
        </p:nvGrpSpPr>
        <p:grpSpPr>
          <a:xfrm>
            <a:off x="2753145" y="1969508"/>
            <a:ext cx="1749279" cy="240984"/>
            <a:chOff x="2114859" y="1651600"/>
            <a:chExt cx="2363147" cy="325552"/>
          </a:xfrm>
          <a:noFill/>
        </p:grpSpPr>
        <p:sp>
          <p:nvSpPr>
            <p:cNvPr id="15" name="ZoneTexte 14">
              <a:extLst>
                <a:ext uri="{FF2B5EF4-FFF2-40B4-BE49-F238E27FC236}">
                  <a16:creationId xmlns:a16="http://schemas.microsoft.com/office/drawing/2014/main" id="{ACC61BC0-A7DF-47CF-8787-5096D49EB781}"/>
                </a:ext>
              </a:extLst>
            </p:cNvPr>
            <p:cNvSpPr txBox="1"/>
            <p:nvPr/>
          </p:nvSpPr>
          <p:spPr>
            <a:xfrm>
              <a:off x="2114859" y="1651600"/>
              <a:ext cx="500672" cy="232407"/>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Client</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8" name="Rectangle : coins arrondis 7">
              <a:extLst>
                <a:ext uri="{FF2B5EF4-FFF2-40B4-BE49-F238E27FC236}">
                  <a16:creationId xmlns:a16="http://schemas.microsoft.com/office/drawing/2014/main" id="{1ABD00BA-5168-4611-BA1D-90CAF51720E2}"/>
                </a:ext>
              </a:extLst>
            </p:cNvPr>
            <p:cNvSpPr/>
            <p:nvPr/>
          </p:nvSpPr>
          <p:spPr>
            <a:xfrm>
              <a:off x="2203449" y="1851655"/>
              <a:ext cx="2274557"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sp>
        <p:nvSpPr>
          <p:cNvPr id="16" name="ZoneTexte 15">
            <a:extLst>
              <a:ext uri="{FF2B5EF4-FFF2-40B4-BE49-F238E27FC236}">
                <a16:creationId xmlns:a16="http://schemas.microsoft.com/office/drawing/2014/main" id="{FA4BDA10-A62D-4F53-892E-5350DD0E6C9F}"/>
              </a:ext>
            </a:extLst>
          </p:cNvPr>
          <p:cNvSpPr txBox="1"/>
          <p:nvPr/>
        </p:nvSpPr>
        <p:spPr>
          <a:xfrm>
            <a:off x="2753143" y="2258026"/>
            <a:ext cx="431528" cy="1720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Civilité*</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grpSp>
        <p:nvGrpSpPr>
          <p:cNvPr id="29" name="Groupe 28">
            <a:extLst>
              <a:ext uri="{FF2B5EF4-FFF2-40B4-BE49-F238E27FC236}">
                <a16:creationId xmlns:a16="http://schemas.microsoft.com/office/drawing/2014/main" id="{10CA632F-91E4-4626-B159-568A29FFAF08}"/>
              </a:ext>
            </a:extLst>
          </p:cNvPr>
          <p:cNvGrpSpPr/>
          <p:nvPr/>
        </p:nvGrpSpPr>
        <p:grpSpPr>
          <a:xfrm>
            <a:off x="2753143" y="2561198"/>
            <a:ext cx="1748614" cy="235133"/>
            <a:chOff x="2114859" y="2948352"/>
            <a:chExt cx="2362248" cy="317647"/>
          </a:xfrm>
          <a:noFill/>
        </p:grpSpPr>
        <p:sp>
          <p:nvSpPr>
            <p:cNvPr id="17" name="ZoneTexte 16">
              <a:extLst>
                <a:ext uri="{FF2B5EF4-FFF2-40B4-BE49-F238E27FC236}">
                  <a16:creationId xmlns:a16="http://schemas.microsoft.com/office/drawing/2014/main" id="{38F8A10D-2E73-41E1-8F9E-466D882A146F}"/>
                </a:ext>
              </a:extLst>
            </p:cNvPr>
            <p:cNvSpPr txBox="1"/>
            <p:nvPr/>
          </p:nvSpPr>
          <p:spPr>
            <a:xfrm>
              <a:off x="2114859" y="2948352"/>
              <a:ext cx="483348" cy="232406"/>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Nom*</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22" name="Rectangle : coins arrondis 21">
              <a:extLst>
                <a:ext uri="{FF2B5EF4-FFF2-40B4-BE49-F238E27FC236}">
                  <a16:creationId xmlns:a16="http://schemas.microsoft.com/office/drawing/2014/main" id="{DDD599D9-D2B8-4966-A758-ACCC25B0EB2A}"/>
                </a:ext>
              </a:extLst>
            </p:cNvPr>
            <p:cNvSpPr/>
            <p:nvPr/>
          </p:nvSpPr>
          <p:spPr>
            <a:xfrm>
              <a:off x="2202550" y="3140502"/>
              <a:ext cx="2274557"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grpSp>
        <p:nvGrpSpPr>
          <p:cNvPr id="28" name="Groupe 27">
            <a:extLst>
              <a:ext uri="{FF2B5EF4-FFF2-40B4-BE49-F238E27FC236}">
                <a16:creationId xmlns:a16="http://schemas.microsoft.com/office/drawing/2014/main" id="{97DE3821-63AF-4C1A-A311-341AC72417D3}"/>
              </a:ext>
            </a:extLst>
          </p:cNvPr>
          <p:cNvGrpSpPr/>
          <p:nvPr/>
        </p:nvGrpSpPr>
        <p:grpSpPr>
          <a:xfrm>
            <a:off x="2753145" y="2845341"/>
            <a:ext cx="1750716" cy="232916"/>
            <a:chOff x="2114859" y="3386802"/>
            <a:chExt cx="2365087" cy="314652"/>
          </a:xfrm>
          <a:noFill/>
        </p:grpSpPr>
        <p:sp>
          <p:nvSpPr>
            <p:cNvPr id="18" name="ZoneTexte 17">
              <a:extLst>
                <a:ext uri="{FF2B5EF4-FFF2-40B4-BE49-F238E27FC236}">
                  <a16:creationId xmlns:a16="http://schemas.microsoft.com/office/drawing/2014/main" id="{860E6D3F-7593-4C71-980E-98E6DCF50C21}"/>
                </a:ext>
              </a:extLst>
            </p:cNvPr>
            <p:cNvSpPr txBox="1"/>
            <p:nvPr/>
          </p:nvSpPr>
          <p:spPr>
            <a:xfrm>
              <a:off x="2114859" y="3386802"/>
              <a:ext cx="617611" cy="232406"/>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Prénom*</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23" name="Rectangle : coins arrondis 22">
              <a:extLst>
                <a:ext uri="{FF2B5EF4-FFF2-40B4-BE49-F238E27FC236}">
                  <a16:creationId xmlns:a16="http://schemas.microsoft.com/office/drawing/2014/main" id="{BB3A117A-C899-4A96-A798-9BF35C73F16B}"/>
                </a:ext>
              </a:extLst>
            </p:cNvPr>
            <p:cNvSpPr/>
            <p:nvPr/>
          </p:nvSpPr>
          <p:spPr>
            <a:xfrm>
              <a:off x="2205389" y="3575957"/>
              <a:ext cx="2274557"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grpSp>
        <p:nvGrpSpPr>
          <p:cNvPr id="30" name="Groupe 29">
            <a:extLst>
              <a:ext uri="{FF2B5EF4-FFF2-40B4-BE49-F238E27FC236}">
                <a16:creationId xmlns:a16="http://schemas.microsoft.com/office/drawing/2014/main" id="{80F7AB7C-2EE5-487F-9CC1-F6929FB93959}"/>
              </a:ext>
            </a:extLst>
          </p:cNvPr>
          <p:cNvGrpSpPr/>
          <p:nvPr/>
        </p:nvGrpSpPr>
        <p:grpSpPr>
          <a:xfrm>
            <a:off x="2753143" y="3121621"/>
            <a:ext cx="1748614" cy="239137"/>
            <a:chOff x="2114859" y="3828276"/>
            <a:chExt cx="2362248" cy="323056"/>
          </a:xfrm>
          <a:noFill/>
        </p:grpSpPr>
        <p:sp>
          <p:nvSpPr>
            <p:cNvPr id="19" name="ZoneTexte 18">
              <a:extLst>
                <a:ext uri="{FF2B5EF4-FFF2-40B4-BE49-F238E27FC236}">
                  <a16:creationId xmlns:a16="http://schemas.microsoft.com/office/drawing/2014/main" id="{7339515A-9415-4884-891D-78EA8F5337BB}"/>
                </a:ext>
              </a:extLst>
            </p:cNvPr>
            <p:cNvSpPr txBox="1"/>
            <p:nvPr/>
          </p:nvSpPr>
          <p:spPr>
            <a:xfrm>
              <a:off x="2114859" y="3828276"/>
              <a:ext cx="526658" cy="232406"/>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Email*</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24" name="Rectangle : coins arrondis 23">
              <a:extLst>
                <a:ext uri="{FF2B5EF4-FFF2-40B4-BE49-F238E27FC236}">
                  <a16:creationId xmlns:a16="http://schemas.microsoft.com/office/drawing/2014/main" id="{7C8F82CB-7CDC-4CB9-81F6-576D43E0199D}"/>
                </a:ext>
              </a:extLst>
            </p:cNvPr>
            <p:cNvSpPr/>
            <p:nvPr/>
          </p:nvSpPr>
          <p:spPr>
            <a:xfrm>
              <a:off x="2202550" y="4025835"/>
              <a:ext cx="2274557"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sp>
        <p:nvSpPr>
          <p:cNvPr id="52" name="Rectangle : coins arrondis 51">
            <a:extLst>
              <a:ext uri="{FF2B5EF4-FFF2-40B4-BE49-F238E27FC236}">
                <a16:creationId xmlns:a16="http://schemas.microsoft.com/office/drawing/2014/main" id="{E46695E9-2B53-41BB-84F5-FD5D01B7C8AF}"/>
              </a:ext>
            </a:extLst>
          </p:cNvPr>
          <p:cNvSpPr/>
          <p:nvPr/>
        </p:nvSpPr>
        <p:spPr>
          <a:xfrm>
            <a:off x="3129273" y="4431055"/>
            <a:ext cx="706484" cy="148087"/>
          </a:xfrm>
          <a:prstGeom prst="round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581D74"/>
              </a:solidFill>
              <a:effectLst/>
              <a:uLnTx/>
              <a:uFillTx/>
              <a:latin typeface="Arial" panose="020B0604020202020204"/>
              <a:ea typeface="+mn-ea"/>
              <a:cs typeface="+mn-cs"/>
              <a:sym typeface="Arial"/>
            </a:endParaRPr>
          </a:p>
        </p:txBody>
      </p:sp>
      <p:grpSp>
        <p:nvGrpSpPr>
          <p:cNvPr id="56" name="Groupe 55">
            <a:extLst>
              <a:ext uri="{FF2B5EF4-FFF2-40B4-BE49-F238E27FC236}">
                <a16:creationId xmlns:a16="http://schemas.microsoft.com/office/drawing/2014/main" id="{AC441F3C-2133-44F8-8771-09D3CF803A35}"/>
              </a:ext>
            </a:extLst>
          </p:cNvPr>
          <p:cNvGrpSpPr/>
          <p:nvPr/>
        </p:nvGrpSpPr>
        <p:grpSpPr>
          <a:xfrm>
            <a:off x="5291708" y="4429083"/>
            <a:ext cx="654346" cy="172035"/>
            <a:chOff x="411729" y="4581158"/>
            <a:chExt cx="883972" cy="232407"/>
          </a:xfrm>
        </p:grpSpPr>
        <p:sp>
          <p:nvSpPr>
            <p:cNvPr id="48" name="Rectangle : coins arrondis 47">
              <a:extLst>
                <a:ext uri="{FF2B5EF4-FFF2-40B4-BE49-F238E27FC236}">
                  <a16:creationId xmlns:a16="http://schemas.microsoft.com/office/drawing/2014/main" id="{A47BF082-D379-43A1-9D92-5FB87C790E53}"/>
                </a:ext>
              </a:extLst>
            </p:cNvPr>
            <p:cNvSpPr/>
            <p:nvPr/>
          </p:nvSpPr>
          <p:spPr>
            <a:xfrm>
              <a:off x="502571" y="4583538"/>
              <a:ext cx="720301" cy="200055"/>
            </a:xfrm>
            <a:prstGeom prst="round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5" name="ZoneTexte 54">
              <a:extLst>
                <a:ext uri="{FF2B5EF4-FFF2-40B4-BE49-F238E27FC236}">
                  <a16:creationId xmlns:a16="http://schemas.microsoft.com/office/drawing/2014/main" id="{2F313CB9-59F3-4EA8-97DE-E21D375FBB51}"/>
                </a:ext>
              </a:extLst>
            </p:cNvPr>
            <p:cNvSpPr txBox="1"/>
            <p:nvPr/>
          </p:nvSpPr>
          <p:spPr>
            <a:xfrm>
              <a:off x="411729" y="4581158"/>
              <a:ext cx="883972" cy="2324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FFFFFF"/>
                  </a:solidFill>
                  <a:effectLst/>
                  <a:uLnTx/>
                  <a:uFillTx/>
                  <a:latin typeface="Arial"/>
                  <a:cs typeface="Arial"/>
                  <a:sym typeface="Arial"/>
                </a:rPr>
                <a:t>Etape suivante</a:t>
              </a:r>
            </a:p>
          </p:txBody>
        </p:sp>
      </p:grpSp>
      <p:sp>
        <p:nvSpPr>
          <p:cNvPr id="63" name="ZoneTexte 62">
            <a:extLst>
              <a:ext uri="{FF2B5EF4-FFF2-40B4-BE49-F238E27FC236}">
                <a16:creationId xmlns:a16="http://schemas.microsoft.com/office/drawing/2014/main" id="{F5ACB157-2A9D-40A0-B81C-6D3D443D1151}"/>
              </a:ext>
            </a:extLst>
          </p:cNvPr>
          <p:cNvSpPr txBox="1"/>
          <p:nvPr/>
        </p:nvSpPr>
        <p:spPr>
          <a:xfrm>
            <a:off x="3822177" y="1444204"/>
            <a:ext cx="1510350" cy="2289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88" b="0" i="0" u="none" strike="noStrike" kern="0" cap="none" spc="0" normalizeH="0" baseline="0" noProof="0" dirty="0">
                <a:ln>
                  <a:noFill/>
                </a:ln>
                <a:solidFill>
                  <a:srgbClr val="000000">
                    <a:lumMod val="65000"/>
                    <a:lumOff val="35000"/>
                  </a:srgbClr>
                </a:solidFill>
                <a:effectLst/>
                <a:uLnTx/>
                <a:uFillTx/>
                <a:latin typeface="Franklin Gothic Demi" panose="020B0703020102020204" pitchFamily="34" charset="0"/>
                <a:cs typeface="Arial" panose="020B0604020202020204" pitchFamily="34" charset="0"/>
                <a:sym typeface="Arial"/>
              </a:rPr>
              <a:t>Coordonnées des contacts</a:t>
            </a:r>
          </a:p>
        </p:txBody>
      </p:sp>
      <p:pic>
        <p:nvPicPr>
          <p:cNvPr id="58" name="Image 57">
            <a:extLst>
              <a:ext uri="{FF2B5EF4-FFF2-40B4-BE49-F238E27FC236}">
                <a16:creationId xmlns:a16="http://schemas.microsoft.com/office/drawing/2014/main" id="{C9F2095A-CCD4-42BC-A821-73A1E1206C5D}"/>
              </a:ext>
            </a:extLst>
          </p:cNvPr>
          <p:cNvPicPr>
            <a:picLocks noChangeAspect="1"/>
          </p:cNvPicPr>
          <p:nvPr/>
        </p:nvPicPr>
        <p:blipFill rotWithShape="1">
          <a:blip r:embed="rId2"/>
          <a:srcRect b="89821"/>
          <a:stretch/>
        </p:blipFill>
        <p:spPr>
          <a:xfrm>
            <a:off x="1187655" y="307324"/>
            <a:ext cx="6768691" cy="356059"/>
          </a:xfrm>
          <a:prstGeom prst="rect">
            <a:avLst/>
          </a:prstGeom>
          <a:effectLst>
            <a:outerShdw blurRad="50800" dist="38100" dir="2700000" algn="tl" rotWithShape="0">
              <a:prstClr val="black">
                <a:alpha val="40000"/>
              </a:prstClr>
            </a:outerShdw>
          </a:effectLst>
        </p:spPr>
      </p:pic>
      <p:grpSp>
        <p:nvGrpSpPr>
          <p:cNvPr id="3" name="Groupe 2">
            <a:extLst>
              <a:ext uri="{FF2B5EF4-FFF2-40B4-BE49-F238E27FC236}">
                <a16:creationId xmlns:a16="http://schemas.microsoft.com/office/drawing/2014/main" id="{91728D98-87AD-4231-9494-3F2267905F18}"/>
              </a:ext>
            </a:extLst>
          </p:cNvPr>
          <p:cNvGrpSpPr/>
          <p:nvPr/>
        </p:nvGrpSpPr>
        <p:grpSpPr>
          <a:xfrm>
            <a:off x="2753144" y="3418388"/>
            <a:ext cx="1756335" cy="239137"/>
            <a:chOff x="2114859" y="3826663"/>
            <a:chExt cx="2372679" cy="323057"/>
          </a:xfrm>
          <a:noFill/>
        </p:grpSpPr>
        <p:grpSp>
          <p:nvGrpSpPr>
            <p:cNvPr id="31" name="Groupe 30">
              <a:extLst>
                <a:ext uri="{FF2B5EF4-FFF2-40B4-BE49-F238E27FC236}">
                  <a16:creationId xmlns:a16="http://schemas.microsoft.com/office/drawing/2014/main" id="{A8E01D09-3F95-456D-A3E6-FD00332A5E7F}"/>
                </a:ext>
              </a:extLst>
            </p:cNvPr>
            <p:cNvGrpSpPr/>
            <p:nvPr/>
          </p:nvGrpSpPr>
          <p:grpSpPr>
            <a:xfrm>
              <a:off x="2114859" y="3826663"/>
              <a:ext cx="1046388" cy="323056"/>
              <a:chOff x="2114859" y="3828276"/>
              <a:chExt cx="1046388" cy="323056"/>
            </a:xfrm>
            <a:grpFill/>
          </p:grpSpPr>
          <p:sp>
            <p:nvSpPr>
              <p:cNvPr id="32" name="ZoneTexte 31">
                <a:extLst>
                  <a:ext uri="{FF2B5EF4-FFF2-40B4-BE49-F238E27FC236}">
                    <a16:creationId xmlns:a16="http://schemas.microsoft.com/office/drawing/2014/main" id="{D00D226A-5373-47AA-B53B-5F4D9634DB7A}"/>
                  </a:ext>
                </a:extLst>
              </p:cNvPr>
              <p:cNvSpPr txBox="1"/>
              <p:nvPr/>
            </p:nvSpPr>
            <p:spPr>
              <a:xfrm>
                <a:off x="2114859" y="3828276"/>
                <a:ext cx="1046388" cy="232407"/>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Téléphone mobile*</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33" name="Rectangle : coins arrondis 32">
                <a:extLst>
                  <a:ext uri="{FF2B5EF4-FFF2-40B4-BE49-F238E27FC236}">
                    <a16:creationId xmlns:a16="http://schemas.microsoft.com/office/drawing/2014/main" id="{CEEE07B8-1006-4739-B40C-2C1F9F18DA6E}"/>
                  </a:ext>
                </a:extLst>
              </p:cNvPr>
              <p:cNvSpPr/>
              <p:nvPr/>
            </p:nvSpPr>
            <p:spPr>
              <a:xfrm>
                <a:off x="2202550" y="4025835"/>
                <a:ext cx="324000"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sp>
          <p:nvSpPr>
            <p:cNvPr id="60" name="Rectangle : coins arrondis 59">
              <a:extLst>
                <a:ext uri="{FF2B5EF4-FFF2-40B4-BE49-F238E27FC236}">
                  <a16:creationId xmlns:a16="http://schemas.microsoft.com/office/drawing/2014/main" id="{746F2324-FE32-4CD6-8368-BD8D36056798}"/>
                </a:ext>
              </a:extLst>
            </p:cNvPr>
            <p:cNvSpPr/>
            <p:nvPr/>
          </p:nvSpPr>
          <p:spPr>
            <a:xfrm>
              <a:off x="2579538" y="4024223"/>
              <a:ext cx="1908000"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grpSp>
        <p:nvGrpSpPr>
          <p:cNvPr id="61" name="Groupe 60">
            <a:extLst>
              <a:ext uri="{FF2B5EF4-FFF2-40B4-BE49-F238E27FC236}">
                <a16:creationId xmlns:a16="http://schemas.microsoft.com/office/drawing/2014/main" id="{3B70FE13-2912-485B-A13D-40C5AEEDCCEA}"/>
              </a:ext>
            </a:extLst>
          </p:cNvPr>
          <p:cNvGrpSpPr/>
          <p:nvPr/>
        </p:nvGrpSpPr>
        <p:grpSpPr>
          <a:xfrm>
            <a:off x="2757298" y="3716876"/>
            <a:ext cx="1756335" cy="239137"/>
            <a:chOff x="2114859" y="3826663"/>
            <a:chExt cx="2372679" cy="323057"/>
          </a:xfrm>
          <a:noFill/>
        </p:grpSpPr>
        <p:grpSp>
          <p:nvGrpSpPr>
            <p:cNvPr id="64" name="Groupe 63">
              <a:extLst>
                <a:ext uri="{FF2B5EF4-FFF2-40B4-BE49-F238E27FC236}">
                  <a16:creationId xmlns:a16="http://schemas.microsoft.com/office/drawing/2014/main" id="{7FAACDB1-0C98-408E-AF29-582AF8410B24}"/>
                </a:ext>
              </a:extLst>
            </p:cNvPr>
            <p:cNvGrpSpPr/>
            <p:nvPr/>
          </p:nvGrpSpPr>
          <p:grpSpPr>
            <a:xfrm>
              <a:off x="2114859" y="3826663"/>
              <a:ext cx="1308420" cy="323056"/>
              <a:chOff x="2114859" y="3828276"/>
              <a:chExt cx="1308420" cy="323056"/>
            </a:xfrm>
            <a:grpFill/>
          </p:grpSpPr>
          <p:sp>
            <p:nvSpPr>
              <p:cNvPr id="66" name="ZoneTexte 65">
                <a:extLst>
                  <a:ext uri="{FF2B5EF4-FFF2-40B4-BE49-F238E27FC236}">
                    <a16:creationId xmlns:a16="http://schemas.microsoft.com/office/drawing/2014/main" id="{0E29ABD7-BA70-44C7-9F59-BA262862D693}"/>
                  </a:ext>
                </a:extLst>
              </p:cNvPr>
              <p:cNvSpPr txBox="1"/>
              <p:nvPr/>
            </p:nvSpPr>
            <p:spPr>
              <a:xfrm>
                <a:off x="2114859" y="3828276"/>
                <a:ext cx="1308420" cy="232407"/>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Téléphone professionnel</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67" name="Rectangle : coins arrondis 66">
                <a:extLst>
                  <a:ext uri="{FF2B5EF4-FFF2-40B4-BE49-F238E27FC236}">
                    <a16:creationId xmlns:a16="http://schemas.microsoft.com/office/drawing/2014/main" id="{57BB8AD5-BF70-4383-886A-B62F765D55F5}"/>
                  </a:ext>
                </a:extLst>
              </p:cNvPr>
              <p:cNvSpPr/>
              <p:nvPr/>
            </p:nvSpPr>
            <p:spPr>
              <a:xfrm>
                <a:off x="2202550" y="4025835"/>
                <a:ext cx="324000"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sp>
          <p:nvSpPr>
            <p:cNvPr id="65" name="Rectangle : coins arrondis 64">
              <a:extLst>
                <a:ext uri="{FF2B5EF4-FFF2-40B4-BE49-F238E27FC236}">
                  <a16:creationId xmlns:a16="http://schemas.microsoft.com/office/drawing/2014/main" id="{7BF591EF-6137-4CC7-8EF9-1F2555BF46CF}"/>
                </a:ext>
              </a:extLst>
            </p:cNvPr>
            <p:cNvSpPr/>
            <p:nvPr/>
          </p:nvSpPr>
          <p:spPr>
            <a:xfrm>
              <a:off x="2579538" y="4024223"/>
              <a:ext cx="1908000"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sp>
        <p:nvSpPr>
          <p:cNvPr id="68" name="ZoneTexte 67">
            <a:extLst>
              <a:ext uri="{FF2B5EF4-FFF2-40B4-BE49-F238E27FC236}">
                <a16:creationId xmlns:a16="http://schemas.microsoft.com/office/drawing/2014/main" id="{A53542B4-A336-4C8A-A8F6-D9CB01495684}"/>
              </a:ext>
            </a:extLst>
          </p:cNvPr>
          <p:cNvSpPr txBox="1"/>
          <p:nvPr/>
        </p:nvSpPr>
        <p:spPr>
          <a:xfrm>
            <a:off x="2751162" y="1711509"/>
            <a:ext cx="957313" cy="1947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66" b="1" i="0" u="none" strike="noStrike" kern="0" cap="none" spc="0" normalizeH="0" baseline="0" noProof="0" dirty="0">
                <a:ln>
                  <a:noFill/>
                </a:ln>
                <a:solidFill>
                  <a:srgbClr val="581D74"/>
                </a:solidFill>
                <a:effectLst/>
                <a:uLnTx/>
                <a:uFillTx/>
                <a:latin typeface="Arial" panose="020B0604020202020204"/>
                <a:cs typeface="Arial" panose="020B0604020202020204" pitchFamily="34" charset="0"/>
                <a:sym typeface="Arial"/>
              </a:rPr>
              <a:t>Représentant légal</a:t>
            </a:r>
          </a:p>
        </p:txBody>
      </p:sp>
      <p:grpSp>
        <p:nvGrpSpPr>
          <p:cNvPr id="69" name="Groupe 68">
            <a:extLst>
              <a:ext uri="{FF2B5EF4-FFF2-40B4-BE49-F238E27FC236}">
                <a16:creationId xmlns:a16="http://schemas.microsoft.com/office/drawing/2014/main" id="{F927CC61-415D-43ED-B833-B2AFC2BBF259}"/>
              </a:ext>
            </a:extLst>
          </p:cNvPr>
          <p:cNvGrpSpPr/>
          <p:nvPr/>
        </p:nvGrpSpPr>
        <p:grpSpPr>
          <a:xfrm>
            <a:off x="4666126" y="2408707"/>
            <a:ext cx="1523393" cy="173968"/>
            <a:chOff x="2116377" y="2543375"/>
            <a:chExt cx="2057991" cy="235017"/>
          </a:xfrm>
          <a:noFill/>
        </p:grpSpPr>
        <p:sp>
          <p:nvSpPr>
            <p:cNvPr id="70" name="Rectangle 69">
              <a:extLst>
                <a:ext uri="{FF2B5EF4-FFF2-40B4-BE49-F238E27FC236}">
                  <a16:creationId xmlns:a16="http://schemas.microsoft.com/office/drawing/2014/main" id="{4BA6A386-2DFB-456A-8C18-ECECA2C07E78}"/>
                </a:ext>
              </a:extLst>
            </p:cNvPr>
            <p:cNvSpPr/>
            <p:nvPr/>
          </p:nvSpPr>
          <p:spPr>
            <a:xfrm>
              <a:off x="2116377" y="2545986"/>
              <a:ext cx="922963" cy="232406"/>
            </a:xfrm>
            <a:prstGeom prst="rect">
              <a:avLst/>
            </a:prstGeom>
            <a:grpFill/>
          </p:spPr>
          <p:txBody>
            <a:bodyPr wrap="square">
              <a:spAutoFit/>
            </a:bodyPr>
            <a:lstStyle/>
            <a:p>
              <a:pPr marL="126907" marR="0" lvl="0" indent="-126907"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MME</a:t>
              </a:r>
              <a:endParaRPr kumimoji="0" lang="fr-FR" sz="1036"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71" name="Rectangle 70">
              <a:extLst>
                <a:ext uri="{FF2B5EF4-FFF2-40B4-BE49-F238E27FC236}">
                  <a16:creationId xmlns:a16="http://schemas.microsoft.com/office/drawing/2014/main" id="{6DF2DEE3-9A0D-4C99-AA28-A436729D7A63}"/>
                </a:ext>
              </a:extLst>
            </p:cNvPr>
            <p:cNvSpPr/>
            <p:nvPr/>
          </p:nvSpPr>
          <p:spPr>
            <a:xfrm>
              <a:off x="3111468" y="2543375"/>
              <a:ext cx="1062900" cy="232406"/>
            </a:xfrm>
            <a:prstGeom prst="rect">
              <a:avLst/>
            </a:prstGeom>
            <a:grpFill/>
          </p:spPr>
          <p:txBody>
            <a:bodyPr wrap="square">
              <a:spAutoFit/>
            </a:bodyPr>
            <a:lstStyle/>
            <a:p>
              <a:pPr marL="126907" marR="0" lvl="0" indent="-126907"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M</a:t>
              </a:r>
              <a:endParaRPr kumimoji="0" lang="fr-FR" sz="1036"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grpSp>
      <p:grpSp>
        <p:nvGrpSpPr>
          <p:cNvPr id="72" name="Groupe 71">
            <a:extLst>
              <a:ext uri="{FF2B5EF4-FFF2-40B4-BE49-F238E27FC236}">
                <a16:creationId xmlns:a16="http://schemas.microsoft.com/office/drawing/2014/main" id="{B391D6DB-BCBB-4AFF-91B0-AB0CA24026E6}"/>
              </a:ext>
            </a:extLst>
          </p:cNvPr>
          <p:cNvGrpSpPr/>
          <p:nvPr/>
        </p:nvGrpSpPr>
        <p:grpSpPr>
          <a:xfrm>
            <a:off x="4665003" y="1969509"/>
            <a:ext cx="1749279" cy="240984"/>
            <a:chOff x="2114859" y="1651600"/>
            <a:chExt cx="2363147" cy="325552"/>
          </a:xfrm>
          <a:noFill/>
        </p:grpSpPr>
        <p:sp>
          <p:nvSpPr>
            <p:cNvPr id="73" name="ZoneTexte 72">
              <a:extLst>
                <a:ext uri="{FF2B5EF4-FFF2-40B4-BE49-F238E27FC236}">
                  <a16:creationId xmlns:a16="http://schemas.microsoft.com/office/drawing/2014/main" id="{08133A06-A280-47D8-A525-3E885F22F58D}"/>
                </a:ext>
              </a:extLst>
            </p:cNvPr>
            <p:cNvSpPr txBox="1"/>
            <p:nvPr/>
          </p:nvSpPr>
          <p:spPr>
            <a:xfrm>
              <a:off x="2114859" y="1651600"/>
              <a:ext cx="500672" cy="232407"/>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Client</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74" name="Rectangle : coins arrondis 73">
              <a:extLst>
                <a:ext uri="{FF2B5EF4-FFF2-40B4-BE49-F238E27FC236}">
                  <a16:creationId xmlns:a16="http://schemas.microsoft.com/office/drawing/2014/main" id="{49674F11-4265-4174-88C9-84F50C972CC1}"/>
                </a:ext>
              </a:extLst>
            </p:cNvPr>
            <p:cNvSpPr/>
            <p:nvPr/>
          </p:nvSpPr>
          <p:spPr>
            <a:xfrm>
              <a:off x="2203449" y="1851655"/>
              <a:ext cx="2274557"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sp>
        <p:nvSpPr>
          <p:cNvPr id="75" name="ZoneTexte 74">
            <a:extLst>
              <a:ext uri="{FF2B5EF4-FFF2-40B4-BE49-F238E27FC236}">
                <a16:creationId xmlns:a16="http://schemas.microsoft.com/office/drawing/2014/main" id="{F1FF4048-82DE-464D-B370-3813323B5C20}"/>
              </a:ext>
            </a:extLst>
          </p:cNvPr>
          <p:cNvSpPr txBox="1"/>
          <p:nvPr/>
        </p:nvSpPr>
        <p:spPr>
          <a:xfrm>
            <a:off x="4665001" y="2258027"/>
            <a:ext cx="405880" cy="1720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Civilité</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grpSp>
        <p:nvGrpSpPr>
          <p:cNvPr id="76" name="Groupe 75">
            <a:extLst>
              <a:ext uri="{FF2B5EF4-FFF2-40B4-BE49-F238E27FC236}">
                <a16:creationId xmlns:a16="http://schemas.microsoft.com/office/drawing/2014/main" id="{73FFD9FF-0F40-4A02-9201-F95A5CF5EDB8}"/>
              </a:ext>
            </a:extLst>
          </p:cNvPr>
          <p:cNvGrpSpPr/>
          <p:nvPr/>
        </p:nvGrpSpPr>
        <p:grpSpPr>
          <a:xfrm>
            <a:off x="4665001" y="2561199"/>
            <a:ext cx="1748614" cy="235133"/>
            <a:chOff x="2114859" y="2948352"/>
            <a:chExt cx="2362248" cy="317647"/>
          </a:xfrm>
          <a:noFill/>
        </p:grpSpPr>
        <p:sp>
          <p:nvSpPr>
            <p:cNvPr id="77" name="ZoneTexte 76">
              <a:extLst>
                <a:ext uri="{FF2B5EF4-FFF2-40B4-BE49-F238E27FC236}">
                  <a16:creationId xmlns:a16="http://schemas.microsoft.com/office/drawing/2014/main" id="{C915931D-0068-4CF2-B41A-DD91E06D5C7D}"/>
                </a:ext>
              </a:extLst>
            </p:cNvPr>
            <p:cNvSpPr txBox="1"/>
            <p:nvPr/>
          </p:nvSpPr>
          <p:spPr>
            <a:xfrm>
              <a:off x="2114859" y="2948352"/>
              <a:ext cx="448699" cy="232406"/>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Nom</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78" name="Rectangle : coins arrondis 77">
              <a:extLst>
                <a:ext uri="{FF2B5EF4-FFF2-40B4-BE49-F238E27FC236}">
                  <a16:creationId xmlns:a16="http://schemas.microsoft.com/office/drawing/2014/main" id="{82469053-4409-43F7-BD59-B29D8DEA684C}"/>
                </a:ext>
              </a:extLst>
            </p:cNvPr>
            <p:cNvSpPr/>
            <p:nvPr/>
          </p:nvSpPr>
          <p:spPr>
            <a:xfrm>
              <a:off x="2202550" y="3140502"/>
              <a:ext cx="2274557"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grpSp>
        <p:nvGrpSpPr>
          <p:cNvPr id="79" name="Groupe 78">
            <a:extLst>
              <a:ext uri="{FF2B5EF4-FFF2-40B4-BE49-F238E27FC236}">
                <a16:creationId xmlns:a16="http://schemas.microsoft.com/office/drawing/2014/main" id="{EE310D7E-7020-4711-96AE-F72F271535C2}"/>
              </a:ext>
            </a:extLst>
          </p:cNvPr>
          <p:cNvGrpSpPr/>
          <p:nvPr/>
        </p:nvGrpSpPr>
        <p:grpSpPr>
          <a:xfrm>
            <a:off x="4665002" y="2845342"/>
            <a:ext cx="1750716" cy="232916"/>
            <a:chOff x="2114859" y="3386802"/>
            <a:chExt cx="2365087" cy="314652"/>
          </a:xfrm>
          <a:noFill/>
        </p:grpSpPr>
        <p:sp>
          <p:nvSpPr>
            <p:cNvPr id="80" name="ZoneTexte 79">
              <a:extLst>
                <a:ext uri="{FF2B5EF4-FFF2-40B4-BE49-F238E27FC236}">
                  <a16:creationId xmlns:a16="http://schemas.microsoft.com/office/drawing/2014/main" id="{7904028B-7B09-469D-AD60-CC63D026D8D4}"/>
                </a:ext>
              </a:extLst>
            </p:cNvPr>
            <p:cNvSpPr txBox="1"/>
            <p:nvPr/>
          </p:nvSpPr>
          <p:spPr>
            <a:xfrm>
              <a:off x="2114859" y="3386802"/>
              <a:ext cx="582962" cy="232406"/>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Prénom</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81" name="Rectangle : coins arrondis 80">
              <a:extLst>
                <a:ext uri="{FF2B5EF4-FFF2-40B4-BE49-F238E27FC236}">
                  <a16:creationId xmlns:a16="http://schemas.microsoft.com/office/drawing/2014/main" id="{F5027410-8DF6-48C1-9CB2-6842F44091FC}"/>
                </a:ext>
              </a:extLst>
            </p:cNvPr>
            <p:cNvSpPr/>
            <p:nvPr/>
          </p:nvSpPr>
          <p:spPr>
            <a:xfrm>
              <a:off x="2205389" y="3575957"/>
              <a:ext cx="2274557"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sp>
        <p:nvSpPr>
          <p:cNvPr id="95" name="ZoneTexte 94">
            <a:extLst>
              <a:ext uri="{FF2B5EF4-FFF2-40B4-BE49-F238E27FC236}">
                <a16:creationId xmlns:a16="http://schemas.microsoft.com/office/drawing/2014/main" id="{38064D2D-2186-4A4F-8098-77F8BD742ED0}"/>
              </a:ext>
            </a:extLst>
          </p:cNvPr>
          <p:cNvSpPr txBox="1"/>
          <p:nvPr/>
        </p:nvSpPr>
        <p:spPr>
          <a:xfrm>
            <a:off x="4663019" y="1711509"/>
            <a:ext cx="1758317" cy="2972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66" b="1" i="0" u="none" strike="noStrike" kern="0" cap="none" spc="0" normalizeH="0" baseline="0" noProof="0" dirty="0">
                <a:ln>
                  <a:noFill/>
                </a:ln>
                <a:solidFill>
                  <a:srgbClr val="581D74"/>
                </a:solidFill>
                <a:effectLst/>
                <a:uLnTx/>
                <a:uFillTx/>
                <a:latin typeface="Arial" panose="020B0604020202020204"/>
                <a:cs typeface="Arial" panose="020B0604020202020204" pitchFamily="34" charset="0"/>
                <a:sym typeface="Arial"/>
              </a:rPr>
              <a:t>Personne à contacter</a:t>
            </a:r>
            <a:br>
              <a:rPr kumimoji="0" lang="fr-FR" sz="666" b="1" i="0" u="none" strike="noStrike" kern="0" cap="none" spc="0" normalizeH="0" baseline="0" noProof="0" dirty="0">
                <a:ln>
                  <a:noFill/>
                </a:ln>
                <a:solidFill>
                  <a:srgbClr val="581D74"/>
                </a:solidFill>
                <a:effectLst/>
                <a:uLnTx/>
                <a:uFillTx/>
                <a:latin typeface="Arial" panose="020B0604020202020204"/>
                <a:cs typeface="Arial" panose="020B0604020202020204" pitchFamily="34" charset="0"/>
                <a:sym typeface="Arial"/>
              </a:rPr>
            </a:br>
            <a:r>
              <a:rPr kumimoji="0" lang="fr-FR" sz="666" b="1" i="1" u="none" strike="noStrike" kern="0" cap="none" spc="0" normalizeH="0" baseline="0" noProof="0" dirty="0">
                <a:ln>
                  <a:noFill/>
                </a:ln>
                <a:solidFill>
                  <a:srgbClr val="581D74"/>
                </a:solidFill>
                <a:effectLst/>
                <a:uLnTx/>
                <a:uFillTx/>
                <a:latin typeface="Arial" panose="020B0604020202020204"/>
                <a:cs typeface="Arial" panose="020B0604020202020204" pitchFamily="34" charset="0"/>
                <a:sym typeface="Arial"/>
              </a:rPr>
              <a:t>(si différente du représentant légal)</a:t>
            </a:r>
          </a:p>
        </p:txBody>
      </p:sp>
      <p:sp>
        <p:nvSpPr>
          <p:cNvPr id="96" name="ZoneTexte 95">
            <a:extLst>
              <a:ext uri="{FF2B5EF4-FFF2-40B4-BE49-F238E27FC236}">
                <a16:creationId xmlns:a16="http://schemas.microsoft.com/office/drawing/2014/main" id="{40B68F73-E841-4549-A432-13177B0709F3}"/>
              </a:ext>
            </a:extLst>
          </p:cNvPr>
          <p:cNvSpPr txBox="1"/>
          <p:nvPr/>
        </p:nvSpPr>
        <p:spPr>
          <a:xfrm>
            <a:off x="2763349" y="4152629"/>
            <a:ext cx="851515" cy="160685"/>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4" b="0" i="0" u="none" strike="noStrike" kern="0" cap="none" spc="0" normalizeH="0" baseline="0" noProof="0" dirty="0">
                <a:ln>
                  <a:noFill/>
                </a:ln>
                <a:solidFill>
                  <a:srgbClr val="000000">
                    <a:lumMod val="65000"/>
                    <a:lumOff val="35000"/>
                  </a:srgbClr>
                </a:solidFill>
                <a:effectLst/>
                <a:uLnTx/>
                <a:uFillTx/>
                <a:latin typeface="Arial"/>
                <a:cs typeface="Arial"/>
                <a:sym typeface="Arial"/>
              </a:rPr>
              <a:t>* Le champ est obligatoire</a:t>
            </a:r>
          </a:p>
        </p:txBody>
      </p:sp>
      <p:grpSp>
        <p:nvGrpSpPr>
          <p:cNvPr id="110" name="Groupe 109">
            <a:extLst>
              <a:ext uri="{FF2B5EF4-FFF2-40B4-BE49-F238E27FC236}">
                <a16:creationId xmlns:a16="http://schemas.microsoft.com/office/drawing/2014/main" id="{480C296E-BAD6-490D-9F48-45996359BE22}"/>
              </a:ext>
            </a:extLst>
          </p:cNvPr>
          <p:cNvGrpSpPr/>
          <p:nvPr/>
        </p:nvGrpSpPr>
        <p:grpSpPr>
          <a:xfrm>
            <a:off x="4670939" y="3133497"/>
            <a:ext cx="1748614" cy="239137"/>
            <a:chOff x="2114859" y="3828276"/>
            <a:chExt cx="2362248" cy="323056"/>
          </a:xfrm>
          <a:noFill/>
        </p:grpSpPr>
        <p:sp>
          <p:nvSpPr>
            <p:cNvPr id="111" name="ZoneTexte 110">
              <a:extLst>
                <a:ext uri="{FF2B5EF4-FFF2-40B4-BE49-F238E27FC236}">
                  <a16:creationId xmlns:a16="http://schemas.microsoft.com/office/drawing/2014/main" id="{75404A06-3DD3-41B7-93BC-0A54C779EFF9}"/>
                </a:ext>
              </a:extLst>
            </p:cNvPr>
            <p:cNvSpPr txBox="1"/>
            <p:nvPr/>
          </p:nvSpPr>
          <p:spPr>
            <a:xfrm>
              <a:off x="2114859" y="3828276"/>
              <a:ext cx="492010" cy="232406"/>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Email</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112" name="Rectangle : coins arrondis 111">
              <a:extLst>
                <a:ext uri="{FF2B5EF4-FFF2-40B4-BE49-F238E27FC236}">
                  <a16:creationId xmlns:a16="http://schemas.microsoft.com/office/drawing/2014/main" id="{36057620-1D68-4934-811E-A315E2EA67AB}"/>
                </a:ext>
              </a:extLst>
            </p:cNvPr>
            <p:cNvSpPr/>
            <p:nvPr/>
          </p:nvSpPr>
          <p:spPr>
            <a:xfrm>
              <a:off x="2202550" y="4025835"/>
              <a:ext cx="2274557"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grpSp>
        <p:nvGrpSpPr>
          <p:cNvPr id="113" name="Groupe 112">
            <a:extLst>
              <a:ext uri="{FF2B5EF4-FFF2-40B4-BE49-F238E27FC236}">
                <a16:creationId xmlns:a16="http://schemas.microsoft.com/office/drawing/2014/main" id="{B55D52BA-B1FB-4397-99F9-AAF2B137B4FD}"/>
              </a:ext>
            </a:extLst>
          </p:cNvPr>
          <p:cNvGrpSpPr/>
          <p:nvPr/>
        </p:nvGrpSpPr>
        <p:grpSpPr>
          <a:xfrm>
            <a:off x="4670940" y="3430265"/>
            <a:ext cx="1756335" cy="239137"/>
            <a:chOff x="2114859" y="3826663"/>
            <a:chExt cx="2372679" cy="323057"/>
          </a:xfrm>
          <a:noFill/>
        </p:grpSpPr>
        <p:grpSp>
          <p:nvGrpSpPr>
            <p:cNvPr id="114" name="Groupe 113">
              <a:extLst>
                <a:ext uri="{FF2B5EF4-FFF2-40B4-BE49-F238E27FC236}">
                  <a16:creationId xmlns:a16="http://schemas.microsoft.com/office/drawing/2014/main" id="{B4475578-B592-402B-9488-C882D2AC0526}"/>
                </a:ext>
              </a:extLst>
            </p:cNvPr>
            <p:cNvGrpSpPr/>
            <p:nvPr/>
          </p:nvGrpSpPr>
          <p:grpSpPr>
            <a:xfrm>
              <a:off x="2114859" y="3826663"/>
              <a:ext cx="1011740" cy="323056"/>
              <a:chOff x="2114859" y="3828276"/>
              <a:chExt cx="1011740" cy="323056"/>
            </a:xfrm>
            <a:grpFill/>
          </p:grpSpPr>
          <p:sp>
            <p:nvSpPr>
              <p:cNvPr id="116" name="ZoneTexte 115">
                <a:extLst>
                  <a:ext uri="{FF2B5EF4-FFF2-40B4-BE49-F238E27FC236}">
                    <a16:creationId xmlns:a16="http://schemas.microsoft.com/office/drawing/2014/main" id="{839D166F-FE93-4E83-9C59-161685E5D95E}"/>
                  </a:ext>
                </a:extLst>
              </p:cNvPr>
              <p:cNvSpPr txBox="1"/>
              <p:nvPr/>
            </p:nvSpPr>
            <p:spPr>
              <a:xfrm>
                <a:off x="2114859" y="3828276"/>
                <a:ext cx="1011740" cy="232407"/>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Téléphone mobile</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117" name="Rectangle : coins arrondis 116">
                <a:extLst>
                  <a:ext uri="{FF2B5EF4-FFF2-40B4-BE49-F238E27FC236}">
                    <a16:creationId xmlns:a16="http://schemas.microsoft.com/office/drawing/2014/main" id="{A671F37E-EF5E-447A-ABC7-95AAEBD0D3CD}"/>
                  </a:ext>
                </a:extLst>
              </p:cNvPr>
              <p:cNvSpPr/>
              <p:nvPr/>
            </p:nvSpPr>
            <p:spPr>
              <a:xfrm>
                <a:off x="2202550" y="4025835"/>
                <a:ext cx="324000"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sp>
          <p:nvSpPr>
            <p:cNvPr id="115" name="Rectangle : coins arrondis 114">
              <a:extLst>
                <a:ext uri="{FF2B5EF4-FFF2-40B4-BE49-F238E27FC236}">
                  <a16:creationId xmlns:a16="http://schemas.microsoft.com/office/drawing/2014/main" id="{A3EA95F6-6E95-47F2-A780-3AD132C2462B}"/>
                </a:ext>
              </a:extLst>
            </p:cNvPr>
            <p:cNvSpPr/>
            <p:nvPr/>
          </p:nvSpPr>
          <p:spPr>
            <a:xfrm>
              <a:off x="2579538" y="4024223"/>
              <a:ext cx="1908000"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grpSp>
        <p:nvGrpSpPr>
          <p:cNvPr id="118" name="Groupe 117">
            <a:extLst>
              <a:ext uri="{FF2B5EF4-FFF2-40B4-BE49-F238E27FC236}">
                <a16:creationId xmlns:a16="http://schemas.microsoft.com/office/drawing/2014/main" id="{A3521690-99A9-4CAB-8A28-0CF3028EFF4D}"/>
              </a:ext>
            </a:extLst>
          </p:cNvPr>
          <p:cNvGrpSpPr/>
          <p:nvPr/>
        </p:nvGrpSpPr>
        <p:grpSpPr>
          <a:xfrm>
            <a:off x="4675094" y="3721851"/>
            <a:ext cx="1756335" cy="239137"/>
            <a:chOff x="2114859" y="3826663"/>
            <a:chExt cx="2372679" cy="323057"/>
          </a:xfrm>
          <a:noFill/>
        </p:grpSpPr>
        <p:grpSp>
          <p:nvGrpSpPr>
            <p:cNvPr id="119" name="Groupe 118">
              <a:extLst>
                <a:ext uri="{FF2B5EF4-FFF2-40B4-BE49-F238E27FC236}">
                  <a16:creationId xmlns:a16="http://schemas.microsoft.com/office/drawing/2014/main" id="{AFA2A112-02FC-4D2B-A805-C6F9B2B67638}"/>
                </a:ext>
              </a:extLst>
            </p:cNvPr>
            <p:cNvGrpSpPr/>
            <p:nvPr/>
          </p:nvGrpSpPr>
          <p:grpSpPr>
            <a:xfrm>
              <a:off x="2114859" y="3826663"/>
              <a:ext cx="1308420" cy="323056"/>
              <a:chOff x="2114859" y="3828276"/>
              <a:chExt cx="1308420" cy="323056"/>
            </a:xfrm>
            <a:grpFill/>
          </p:grpSpPr>
          <p:sp>
            <p:nvSpPr>
              <p:cNvPr id="121" name="ZoneTexte 120">
                <a:extLst>
                  <a:ext uri="{FF2B5EF4-FFF2-40B4-BE49-F238E27FC236}">
                    <a16:creationId xmlns:a16="http://schemas.microsoft.com/office/drawing/2014/main" id="{ADBECB69-F72F-4C19-9488-5F9A947ACAF5}"/>
                  </a:ext>
                </a:extLst>
              </p:cNvPr>
              <p:cNvSpPr txBox="1"/>
              <p:nvPr/>
            </p:nvSpPr>
            <p:spPr>
              <a:xfrm>
                <a:off x="2114859" y="3828276"/>
                <a:ext cx="1308420" cy="232407"/>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Téléphone professionnel</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122" name="Rectangle : coins arrondis 121">
                <a:extLst>
                  <a:ext uri="{FF2B5EF4-FFF2-40B4-BE49-F238E27FC236}">
                    <a16:creationId xmlns:a16="http://schemas.microsoft.com/office/drawing/2014/main" id="{8985E963-DD9E-433F-AF68-E54F02386E3E}"/>
                  </a:ext>
                </a:extLst>
              </p:cNvPr>
              <p:cNvSpPr/>
              <p:nvPr/>
            </p:nvSpPr>
            <p:spPr>
              <a:xfrm>
                <a:off x="2202550" y="4025835"/>
                <a:ext cx="324000"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sp>
          <p:nvSpPr>
            <p:cNvPr id="120" name="Rectangle : coins arrondis 119">
              <a:extLst>
                <a:ext uri="{FF2B5EF4-FFF2-40B4-BE49-F238E27FC236}">
                  <a16:creationId xmlns:a16="http://schemas.microsoft.com/office/drawing/2014/main" id="{18D30F3F-5B47-47FA-81B9-79F91262ED4D}"/>
                </a:ext>
              </a:extLst>
            </p:cNvPr>
            <p:cNvSpPr/>
            <p:nvPr/>
          </p:nvSpPr>
          <p:spPr>
            <a:xfrm>
              <a:off x="2579538" y="4024223"/>
              <a:ext cx="1908000"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sp>
        <p:nvSpPr>
          <p:cNvPr id="123" name="ZoneTexte 122">
            <a:extLst>
              <a:ext uri="{FF2B5EF4-FFF2-40B4-BE49-F238E27FC236}">
                <a16:creationId xmlns:a16="http://schemas.microsoft.com/office/drawing/2014/main" id="{93468B1A-207E-47B0-B21B-74DEF27BF509}"/>
              </a:ext>
            </a:extLst>
          </p:cNvPr>
          <p:cNvSpPr txBox="1"/>
          <p:nvPr/>
        </p:nvSpPr>
        <p:spPr>
          <a:xfrm>
            <a:off x="3115353" y="4429293"/>
            <a:ext cx="737702" cy="17203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581D74"/>
                </a:solidFill>
                <a:effectLst/>
                <a:uLnTx/>
                <a:uFillTx/>
                <a:latin typeface="Arial"/>
                <a:cs typeface="Arial"/>
                <a:sym typeface="Arial"/>
              </a:rPr>
              <a:t>Etape précédente</a:t>
            </a:r>
          </a:p>
        </p:txBody>
      </p:sp>
      <p:sp>
        <p:nvSpPr>
          <p:cNvPr id="85" name="Triangle isocèle 84">
            <a:extLst>
              <a:ext uri="{FF2B5EF4-FFF2-40B4-BE49-F238E27FC236}">
                <a16:creationId xmlns:a16="http://schemas.microsoft.com/office/drawing/2014/main" id="{541BDBE3-4D64-4A05-9F7D-16EA7219C977}"/>
              </a:ext>
            </a:extLst>
          </p:cNvPr>
          <p:cNvSpPr/>
          <p:nvPr/>
        </p:nvSpPr>
        <p:spPr>
          <a:xfrm rot="10800000">
            <a:off x="4413578" y="2147813"/>
            <a:ext cx="33843" cy="43267"/>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86" name="ZoneTexte 85">
            <a:extLst>
              <a:ext uri="{FF2B5EF4-FFF2-40B4-BE49-F238E27FC236}">
                <a16:creationId xmlns:a16="http://schemas.microsoft.com/office/drawing/2014/main" id="{1229B603-E801-476F-945C-BA501C001E49}"/>
              </a:ext>
            </a:extLst>
          </p:cNvPr>
          <p:cNvSpPr txBox="1"/>
          <p:nvPr/>
        </p:nvSpPr>
        <p:spPr>
          <a:xfrm>
            <a:off x="2780584" y="2094517"/>
            <a:ext cx="686406" cy="1720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FFFFFF">
                    <a:lumMod val="50000"/>
                  </a:srgbClr>
                </a:solidFill>
                <a:effectLst/>
                <a:uLnTx/>
                <a:uFillTx/>
                <a:latin typeface="Arial"/>
                <a:cs typeface="Arial"/>
                <a:sym typeface="Arial"/>
              </a:rPr>
              <a:t>Nouveau contact</a:t>
            </a:r>
          </a:p>
        </p:txBody>
      </p:sp>
      <p:sp>
        <p:nvSpPr>
          <p:cNvPr id="87" name="Triangle isocèle 86">
            <a:extLst>
              <a:ext uri="{FF2B5EF4-FFF2-40B4-BE49-F238E27FC236}">
                <a16:creationId xmlns:a16="http://schemas.microsoft.com/office/drawing/2014/main" id="{36062218-74CF-4A73-ABDF-B202007FFAE1}"/>
              </a:ext>
            </a:extLst>
          </p:cNvPr>
          <p:cNvSpPr/>
          <p:nvPr/>
        </p:nvSpPr>
        <p:spPr>
          <a:xfrm rot="10800000">
            <a:off x="6319180" y="2150860"/>
            <a:ext cx="33843" cy="43267"/>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88" name="ZoneTexte 87">
            <a:extLst>
              <a:ext uri="{FF2B5EF4-FFF2-40B4-BE49-F238E27FC236}">
                <a16:creationId xmlns:a16="http://schemas.microsoft.com/office/drawing/2014/main" id="{3919CF2F-CF63-4FA0-8940-5500A28CE2E9}"/>
              </a:ext>
            </a:extLst>
          </p:cNvPr>
          <p:cNvSpPr txBox="1"/>
          <p:nvPr/>
        </p:nvSpPr>
        <p:spPr>
          <a:xfrm>
            <a:off x="4686186" y="2097564"/>
            <a:ext cx="686406" cy="1720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FFFFFF">
                    <a:lumMod val="50000"/>
                  </a:srgbClr>
                </a:solidFill>
                <a:effectLst/>
                <a:uLnTx/>
                <a:uFillTx/>
                <a:latin typeface="Arial"/>
                <a:cs typeface="Arial"/>
                <a:sym typeface="Arial"/>
              </a:rPr>
              <a:t>Nouveau contact</a:t>
            </a:r>
          </a:p>
        </p:txBody>
      </p:sp>
      <p:sp>
        <p:nvSpPr>
          <p:cNvPr id="89" name="Triangle isocèle 88">
            <a:extLst>
              <a:ext uri="{FF2B5EF4-FFF2-40B4-BE49-F238E27FC236}">
                <a16:creationId xmlns:a16="http://schemas.microsoft.com/office/drawing/2014/main" id="{3E645A70-3F28-4014-85AE-CFA3268E346C}"/>
              </a:ext>
            </a:extLst>
          </p:cNvPr>
          <p:cNvSpPr/>
          <p:nvPr/>
        </p:nvSpPr>
        <p:spPr>
          <a:xfrm rot="10800000">
            <a:off x="4908498" y="3908254"/>
            <a:ext cx="33843" cy="43267"/>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90" name="Triangle isocèle 89">
            <a:extLst>
              <a:ext uri="{FF2B5EF4-FFF2-40B4-BE49-F238E27FC236}">
                <a16:creationId xmlns:a16="http://schemas.microsoft.com/office/drawing/2014/main" id="{0075268C-ABAA-461F-B190-677F9E6B9D14}"/>
              </a:ext>
            </a:extLst>
          </p:cNvPr>
          <p:cNvSpPr/>
          <p:nvPr/>
        </p:nvSpPr>
        <p:spPr>
          <a:xfrm rot="10800000">
            <a:off x="4908498" y="3606088"/>
            <a:ext cx="33843" cy="43267"/>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91" name="Triangle isocèle 90">
            <a:extLst>
              <a:ext uri="{FF2B5EF4-FFF2-40B4-BE49-F238E27FC236}">
                <a16:creationId xmlns:a16="http://schemas.microsoft.com/office/drawing/2014/main" id="{C3340270-6440-47C6-83FB-24D782E6DCD6}"/>
              </a:ext>
            </a:extLst>
          </p:cNvPr>
          <p:cNvSpPr/>
          <p:nvPr/>
        </p:nvSpPr>
        <p:spPr>
          <a:xfrm rot="10800000">
            <a:off x="2994384" y="3892448"/>
            <a:ext cx="33843" cy="43267"/>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92" name="Triangle isocèle 91">
            <a:extLst>
              <a:ext uri="{FF2B5EF4-FFF2-40B4-BE49-F238E27FC236}">
                <a16:creationId xmlns:a16="http://schemas.microsoft.com/office/drawing/2014/main" id="{82667432-A1D6-4A18-A170-A27CE90C065E}"/>
              </a:ext>
            </a:extLst>
          </p:cNvPr>
          <p:cNvSpPr/>
          <p:nvPr/>
        </p:nvSpPr>
        <p:spPr>
          <a:xfrm rot="10800000">
            <a:off x="2994383" y="3595576"/>
            <a:ext cx="33843" cy="43267"/>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97" name="Groupe 96">
            <a:extLst>
              <a:ext uri="{FF2B5EF4-FFF2-40B4-BE49-F238E27FC236}">
                <a16:creationId xmlns:a16="http://schemas.microsoft.com/office/drawing/2014/main" id="{F87DC8EE-C92C-4783-B787-9A85CB21E0D8}"/>
              </a:ext>
            </a:extLst>
          </p:cNvPr>
          <p:cNvGrpSpPr/>
          <p:nvPr/>
        </p:nvGrpSpPr>
        <p:grpSpPr>
          <a:xfrm>
            <a:off x="4665001" y="4012234"/>
            <a:ext cx="1748614" cy="239137"/>
            <a:chOff x="2114859" y="3828276"/>
            <a:chExt cx="2362248" cy="323056"/>
          </a:xfrm>
          <a:noFill/>
        </p:grpSpPr>
        <p:sp>
          <p:nvSpPr>
            <p:cNvPr id="98" name="ZoneTexte 97">
              <a:extLst>
                <a:ext uri="{FF2B5EF4-FFF2-40B4-BE49-F238E27FC236}">
                  <a16:creationId xmlns:a16="http://schemas.microsoft.com/office/drawing/2014/main" id="{0B4F08E1-DB33-439B-9545-B5A7104C6F37}"/>
                </a:ext>
              </a:extLst>
            </p:cNvPr>
            <p:cNvSpPr txBox="1"/>
            <p:nvPr/>
          </p:nvSpPr>
          <p:spPr>
            <a:xfrm>
              <a:off x="2114859" y="3828276"/>
              <a:ext cx="626273" cy="232406"/>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Fonction</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99" name="Rectangle : coins arrondis 98">
              <a:extLst>
                <a:ext uri="{FF2B5EF4-FFF2-40B4-BE49-F238E27FC236}">
                  <a16:creationId xmlns:a16="http://schemas.microsoft.com/office/drawing/2014/main" id="{16450B8C-32A3-4797-93BE-C1C157402638}"/>
                </a:ext>
              </a:extLst>
            </p:cNvPr>
            <p:cNvSpPr/>
            <p:nvPr/>
          </p:nvSpPr>
          <p:spPr>
            <a:xfrm>
              <a:off x="2202550" y="4025835"/>
              <a:ext cx="2274557"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grpSp>
        <p:nvGrpSpPr>
          <p:cNvPr id="2" name="Groupe 1">
            <a:extLst>
              <a:ext uri="{FF2B5EF4-FFF2-40B4-BE49-F238E27FC236}">
                <a16:creationId xmlns:a16="http://schemas.microsoft.com/office/drawing/2014/main" id="{06423247-6755-493B-B066-C5CC6F78F238}"/>
              </a:ext>
            </a:extLst>
          </p:cNvPr>
          <p:cNvGrpSpPr/>
          <p:nvPr/>
        </p:nvGrpSpPr>
        <p:grpSpPr>
          <a:xfrm>
            <a:off x="3665632" y="707824"/>
            <a:ext cx="1832477" cy="206448"/>
            <a:chOff x="3347562" y="956224"/>
            <a:chExt cx="2475541" cy="278898"/>
          </a:xfrm>
        </p:grpSpPr>
        <p:cxnSp>
          <p:nvCxnSpPr>
            <p:cNvPr id="126" name="Connecteur droit 125">
              <a:extLst>
                <a:ext uri="{FF2B5EF4-FFF2-40B4-BE49-F238E27FC236}">
                  <a16:creationId xmlns:a16="http://schemas.microsoft.com/office/drawing/2014/main" id="{4C254BFF-CDC3-437F-841B-01EDEB5F9C92}"/>
                </a:ext>
              </a:extLst>
            </p:cNvPr>
            <p:cNvCxnSpPr>
              <a:cxnSpLocks/>
            </p:cNvCxnSpPr>
            <p:nvPr/>
          </p:nvCxnSpPr>
          <p:spPr>
            <a:xfrm flipV="1">
              <a:off x="3622397" y="1071313"/>
              <a:ext cx="14282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Connecteur droit 126">
              <a:extLst>
                <a:ext uri="{FF2B5EF4-FFF2-40B4-BE49-F238E27FC236}">
                  <a16:creationId xmlns:a16="http://schemas.microsoft.com/office/drawing/2014/main" id="{50B423D0-FF96-4BF8-A65C-FA053102E794}"/>
                </a:ext>
              </a:extLst>
            </p:cNvPr>
            <p:cNvCxnSpPr>
              <a:cxnSpLocks/>
            </p:cNvCxnSpPr>
            <p:nvPr/>
          </p:nvCxnSpPr>
          <p:spPr>
            <a:xfrm>
              <a:off x="3526144" y="1071313"/>
              <a:ext cx="205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30" name="Groupe 129">
              <a:extLst>
                <a:ext uri="{FF2B5EF4-FFF2-40B4-BE49-F238E27FC236}">
                  <a16:creationId xmlns:a16="http://schemas.microsoft.com/office/drawing/2014/main" id="{545605F5-D96E-4096-AEAB-E3B7967DFA91}"/>
                </a:ext>
              </a:extLst>
            </p:cNvPr>
            <p:cNvGrpSpPr/>
            <p:nvPr/>
          </p:nvGrpSpPr>
          <p:grpSpPr>
            <a:xfrm>
              <a:off x="4465008" y="956224"/>
              <a:ext cx="320934" cy="278574"/>
              <a:chOff x="943628" y="2499454"/>
              <a:chExt cx="320934" cy="278574"/>
            </a:xfrm>
            <a:noFill/>
          </p:grpSpPr>
          <p:sp>
            <p:nvSpPr>
              <p:cNvPr id="137" name="Ellipse 136">
                <a:extLst>
                  <a:ext uri="{FF2B5EF4-FFF2-40B4-BE49-F238E27FC236}">
                    <a16:creationId xmlns:a16="http://schemas.microsoft.com/office/drawing/2014/main" id="{9C49FE32-56E6-4DA4-B6B6-F30AEDE84C75}"/>
                  </a:ext>
                </a:extLst>
              </p:cNvPr>
              <p:cNvSpPr/>
              <p:nvPr/>
            </p:nvSpPr>
            <p:spPr>
              <a:xfrm>
                <a:off x="978568" y="2502568"/>
                <a:ext cx="240632" cy="240632"/>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38" name="ZoneTexte 137">
                <a:extLst>
                  <a:ext uri="{FF2B5EF4-FFF2-40B4-BE49-F238E27FC236}">
                    <a16:creationId xmlns:a16="http://schemas.microsoft.com/office/drawing/2014/main" id="{B362ED4D-9B17-48E1-B00A-E634D7B76B1C}"/>
                  </a:ext>
                </a:extLst>
              </p:cNvPr>
              <p:cNvSpPr txBox="1"/>
              <p:nvPr/>
            </p:nvSpPr>
            <p:spPr>
              <a:xfrm>
                <a:off x="943628" y="2499454"/>
                <a:ext cx="320934" cy="278574"/>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3</a:t>
                </a:r>
              </a:p>
            </p:txBody>
          </p:sp>
        </p:grpSp>
        <p:grpSp>
          <p:nvGrpSpPr>
            <p:cNvPr id="131" name="Groupe 130">
              <a:extLst>
                <a:ext uri="{FF2B5EF4-FFF2-40B4-BE49-F238E27FC236}">
                  <a16:creationId xmlns:a16="http://schemas.microsoft.com/office/drawing/2014/main" id="{06EF934E-67E5-4F5E-B797-9935AFD3D130}"/>
                </a:ext>
              </a:extLst>
            </p:cNvPr>
            <p:cNvGrpSpPr/>
            <p:nvPr/>
          </p:nvGrpSpPr>
          <p:grpSpPr>
            <a:xfrm>
              <a:off x="5023732" y="956224"/>
              <a:ext cx="320934" cy="278576"/>
              <a:chOff x="943628" y="2499454"/>
              <a:chExt cx="320934" cy="278576"/>
            </a:xfrm>
            <a:noFill/>
          </p:grpSpPr>
          <p:sp>
            <p:nvSpPr>
              <p:cNvPr id="135" name="Ellipse 134">
                <a:extLst>
                  <a:ext uri="{FF2B5EF4-FFF2-40B4-BE49-F238E27FC236}">
                    <a16:creationId xmlns:a16="http://schemas.microsoft.com/office/drawing/2014/main" id="{9A272922-16EB-49A2-A364-B056766A3C2D}"/>
                  </a:ext>
                </a:extLst>
              </p:cNvPr>
              <p:cNvSpPr/>
              <p:nvPr/>
            </p:nvSpPr>
            <p:spPr>
              <a:xfrm>
                <a:off x="978568" y="2502568"/>
                <a:ext cx="240632" cy="240632"/>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36" name="ZoneTexte 135">
                <a:extLst>
                  <a:ext uri="{FF2B5EF4-FFF2-40B4-BE49-F238E27FC236}">
                    <a16:creationId xmlns:a16="http://schemas.microsoft.com/office/drawing/2014/main" id="{25A0786F-C330-4AF4-A0AE-C4ADD2D91DB6}"/>
                  </a:ext>
                </a:extLst>
              </p:cNvPr>
              <p:cNvSpPr txBox="1"/>
              <p:nvPr/>
            </p:nvSpPr>
            <p:spPr>
              <a:xfrm>
                <a:off x="943628" y="2499454"/>
                <a:ext cx="320934" cy="278576"/>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000000">
                        <a:lumMod val="65000"/>
                        <a:lumOff val="35000"/>
                      </a:srgbClr>
                    </a:solidFill>
                    <a:effectLst/>
                    <a:uLnTx/>
                    <a:uFillTx/>
                    <a:latin typeface="Arial"/>
                    <a:cs typeface="Arial"/>
                    <a:sym typeface="Arial"/>
                  </a:rPr>
                  <a:t>4</a:t>
                </a:r>
              </a:p>
            </p:txBody>
          </p:sp>
        </p:grpSp>
        <p:grpSp>
          <p:nvGrpSpPr>
            <p:cNvPr id="132" name="Groupe 131">
              <a:extLst>
                <a:ext uri="{FF2B5EF4-FFF2-40B4-BE49-F238E27FC236}">
                  <a16:creationId xmlns:a16="http://schemas.microsoft.com/office/drawing/2014/main" id="{02FBC8A9-9C02-4D8D-9076-0605043A6902}"/>
                </a:ext>
              </a:extLst>
            </p:cNvPr>
            <p:cNvGrpSpPr/>
            <p:nvPr/>
          </p:nvGrpSpPr>
          <p:grpSpPr>
            <a:xfrm>
              <a:off x="5502169" y="956546"/>
              <a:ext cx="320934" cy="278576"/>
              <a:chOff x="952847" y="2499454"/>
              <a:chExt cx="320934" cy="278576"/>
            </a:xfrm>
            <a:noFill/>
          </p:grpSpPr>
          <p:sp>
            <p:nvSpPr>
              <p:cNvPr id="133" name="Ellipse 132">
                <a:extLst>
                  <a:ext uri="{FF2B5EF4-FFF2-40B4-BE49-F238E27FC236}">
                    <a16:creationId xmlns:a16="http://schemas.microsoft.com/office/drawing/2014/main" id="{FC507598-5F2E-4E86-91F4-E3A05D74458C}"/>
                  </a:ext>
                </a:extLst>
              </p:cNvPr>
              <p:cNvSpPr/>
              <p:nvPr/>
            </p:nvSpPr>
            <p:spPr>
              <a:xfrm>
                <a:off x="978568" y="2502568"/>
                <a:ext cx="240632" cy="240632"/>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34" name="ZoneTexte 133">
                <a:extLst>
                  <a:ext uri="{FF2B5EF4-FFF2-40B4-BE49-F238E27FC236}">
                    <a16:creationId xmlns:a16="http://schemas.microsoft.com/office/drawing/2014/main" id="{DA2BD5B7-85AC-4FA3-9BE7-5197DBC31678}"/>
                  </a:ext>
                </a:extLst>
              </p:cNvPr>
              <p:cNvSpPr txBox="1"/>
              <p:nvPr/>
            </p:nvSpPr>
            <p:spPr>
              <a:xfrm>
                <a:off x="952847" y="2499454"/>
                <a:ext cx="320934" cy="278576"/>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000000">
                        <a:lumMod val="65000"/>
                        <a:lumOff val="35000"/>
                      </a:srgbClr>
                    </a:solidFill>
                    <a:effectLst/>
                    <a:uLnTx/>
                    <a:uFillTx/>
                    <a:latin typeface="Arial"/>
                    <a:cs typeface="Arial"/>
                    <a:sym typeface="Arial"/>
                  </a:rPr>
                  <a:t>5</a:t>
                </a:r>
              </a:p>
            </p:txBody>
          </p:sp>
        </p:grpSp>
        <p:grpSp>
          <p:nvGrpSpPr>
            <p:cNvPr id="146" name="Groupe 145">
              <a:extLst>
                <a:ext uri="{FF2B5EF4-FFF2-40B4-BE49-F238E27FC236}">
                  <a16:creationId xmlns:a16="http://schemas.microsoft.com/office/drawing/2014/main" id="{BE959784-3704-46C9-8DF9-695C82D140BD}"/>
                </a:ext>
              </a:extLst>
            </p:cNvPr>
            <p:cNvGrpSpPr/>
            <p:nvPr/>
          </p:nvGrpSpPr>
          <p:grpSpPr>
            <a:xfrm>
              <a:off x="3915504" y="956224"/>
              <a:ext cx="320934" cy="278576"/>
              <a:chOff x="952847" y="2499454"/>
              <a:chExt cx="320934" cy="278576"/>
            </a:xfrm>
            <a:noFill/>
          </p:grpSpPr>
          <p:sp>
            <p:nvSpPr>
              <p:cNvPr id="147" name="Ellipse 146">
                <a:extLst>
                  <a:ext uri="{FF2B5EF4-FFF2-40B4-BE49-F238E27FC236}">
                    <a16:creationId xmlns:a16="http://schemas.microsoft.com/office/drawing/2014/main" id="{44F83E8F-B1A4-4CAF-A264-B2DA18863981}"/>
                  </a:ext>
                </a:extLst>
              </p:cNvPr>
              <p:cNvSpPr/>
              <p:nvPr/>
            </p:nvSpPr>
            <p:spPr>
              <a:xfrm>
                <a:off x="978568" y="2502568"/>
                <a:ext cx="240632" cy="240632"/>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48" name="ZoneTexte 147">
                <a:extLst>
                  <a:ext uri="{FF2B5EF4-FFF2-40B4-BE49-F238E27FC236}">
                    <a16:creationId xmlns:a16="http://schemas.microsoft.com/office/drawing/2014/main" id="{B4827F39-9972-4463-96A6-8D77283FDA87}"/>
                  </a:ext>
                </a:extLst>
              </p:cNvPr>
              <p:cNvSpPr txBox="1"/>
              <p:nvPr/>
            </p:nvSpPr>
            <p:spPr>
              <a:xfrm>
                <a:off x="952847" y="2499454"/>
                <a:ext cx="320934" cy="278576"/>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2</a:t>
                </a:r>
              </a:p>
            </p:txBody>
          </p:sp>
        </p:grpSp>
        <p:grpSp>
          <p:nvGrpSpPr>
            <p:cNvPr id="149" name="Groupe 148">
              <a:extLst>
                <a:ext uri="{FF2B5EF4-FFF2-40B4-BE49-F238E27FC236}">
                  <a16:creationId xmlns:a16="http://schemas.microsoft.com/office/drawing/2014/main" id="{5B11B556-76DA-45BA-9ED1-1690A88E2DD8}"/>
                </a:ext>
              </a:extLst>
            </p:cNvPr>
            <p:cNvGrpSpPr/>
            <p:nvPr/>
          </p:nvGrpSpPr>
          <p:grpSpPr>
            <a:xfrm>
              <a:off x="3347562" y="956224"/>
              <a:ext cx="320934" cy="278576"/>
              <a:chOff x="943628" y="2499454"/>
              <a:chExt cx="320934" cy="278576"/>
            </a:xfrm>
          </p:grpSpPr>
          <p:sp>
            <p:nvSpPr>
              <p:cNvPr id="150" name="Ellipse 149">
                <a:extLst>
                  <a:ext uri="{FF2B5EF4-FFF2-40B4-BE49-F238E27FC236}">
                    <a16:creationId xmlns:a16="http://schemas.microsoft.com/office/drawing/2014/main" id="{CD4732DF-E402-4FCC-AEA8-1CBC1A8F970F}"/>
                  </a:ext>
                </a:extLst>
              </p:cNvPr>
              <p:cNvSpPr/>
              <p:nvPr/>
            </p:nvSpPr>
            <p:spPr>
              <a:xfrm>
                <a:off x="978568" y="2502568"/>
                <a:ext cx="240632" cy="2406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1" name="ZoneTexte 150">
                <a:extLst>
                  <a:ext uri="{FF2B5EF4-FFF2-40B4-BE49-F238E27FC236}">
                    <a16:creationId xmlns:a16="http://schemas.microsoft.com/office/drawing/2014/main" id="{009579B4-595E-4565-9039-AF1E250D9876}"/>
                  </a:ext>
                </a:extLst>
              </p:cNvPr>
              <p:cNvSpPr txBox="1"/>
              <p:nvPr/>
            </p:nvSpPr>
            <p:spPr>
              <a:xfrm>
                <a:off x="943628" y="2499454"/>
                <a:ext cx="320934" cy="2785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1</a:t>
                </a:r>
              </a:p>
            </p:txBody>
          </p:sp>
        </p:grpSp>
      </p:grpSp>
      <p:pic>
        <p:nvPicPr>
          <p:cNvPr id="104" name="Image 103">
            <a:extLst>
              <a:ext uri="{FF2B5EF4-FFF2-40B4-BE49-F238E27FC236}">
                <a16:creationId xmlns:a16="http://schemas.microsoft.com/office/drawing/2014/main" id="{D7DBD19B-0197-42C6-8949-EA704699CBCB}"/>
              </a:ext>
            </a:extLst>
          </p:cNvPr>
          <p:cNvPicPr>
            <a:picLocks noChangeAspect="1"/>
          </p:cNvPicPr>
          <p:nvPr/>
        </p:nvPicPr>
        <p:blipFill>
          <a:blip r:embed="rId3"/>
          <a:stretch>
            <a:fillRect/>
          </a:stretch>
        </p:blipFill>
        <p:spPr>
          <a:xfrm>
            <a:off x="3768665" y="1010412"/>
            <a:ext cx="1614789" cy="353534"/>
          </a:xfrm>
          <a:prstGeom prst="rect">
            <a:avLst/>
          </a:prstGeom>
        </p:spPr>
      </p:pic>
    </p:spTree>
    <p:extLst>
      <p:ext uri="{BB962C8B-B14F-4D97-AF65-F5344CB8AC3E}">
        <p14:creationId xmlns:p14="http://schemas.microsoft.com/office/powerpoint/2010/main" val="366891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0091DDFD-3D91-4CD7-BD00-A80C2FCF6158}"/>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1" name="Rectangle 60">
            <a:extLst>
              <a:ext uri="{FF2B5EF4-FFF2-40B4-BE49-F238E27FC236}">
                <a16:creationId xmlns:a16="http://schemas.microsoft.com/office/drawing/2014/main" id="{6788E4C2-6762-41E4-A809-17248BA6BEB0}"/>
              </a:ext>
            </a:extLst>
          </p:cNvPr>
          <p:cNvSpPr/>
          <p:nvPr/>
        </p:nvSpPr>
        <p:spPr>
          <a:xfrm>
            <a:off x="1187654" y="307324"/>
            <a:ext cx="6768691" cy="311144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127" name="Groupe 126">
            <a:extLst>
              <a:ext uri="{FF2B5EF4-FFF2-40B4-BE49-F238E27FC236}">
                <a16:creationId xmlns:a16="http://schemas.microsoft.com/office/drawing/2014/main" id="{41F93AAC-C139-4F99-80AF-97F328A482F7}"/>
              </a:ext>
            </a:extLst>
          </p:cNvPr>
          <p:cNvGrpSpPr/>
          <p:nvPr/>
        </p:nvGrpSpPr>
        <p:grpSpPr>
          <a:xfrm>
            <a:off x="5900512" y="1714200"/>
            <a:ext cx="518600" cy="240984"/>
            <a:chOff x="2114859" y="1651600"/>
            <a:chExt cx="700590" cy="325552"/>
          </a:xfrm>
          <a:noFill/>
        </p:grpSpPr>
        <p:sp>
          <p:nvSpPr>
            <p:cNvPr id="128" name="ZoneTexte 127">
              <a:extLst>
                <a:ext uri="{FF2B5EF4-FFF2-40B4-BE49-F238E27FC236}">
                  <a16:creationId xmlns:a16="http://schemas.microsoft.com/office/drawing/2014/main" id="{C3888920-5C23-4A80-A9E9-1073E8640FCA}"/>
                </a:ext>
              </a:extLst>
            </p:cNvPr>
            <p:cNvSpPr txBox="1"/>
            <p:nvPr/>
          </p:nvSpPr>
          <p:spPr>
            <a:xfrm>
              <a:off x="2114859" y="1651600"/>
              <a:ext cx="563474" cy="232407"/>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Marché</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129" name="Rectangle : coins arrondis 128">
              <a:extLst>
                <a:ext uri="{FF2B5EF4-FFF2-40B4-BE49-F238E27FC236}">
                  <a16:creationId xmlns:a16="http://schemas.microsoft.com/office/drawing/2014/main" id="{73CE704F-891A-4FA1-875B-2CDF794A3F61}"/>
                </a:ext>
              </a:extLst>
            </p:cNvPr>
            <p:cNvSpPr/>
            <p:nvPr/>
          </p:nvSpPr>
          <p:spPr>
            <a:xfrm>
              <a:off x="2203449" y="1851655"/>
              <a:ext cx="612000" cy="125497"/>
            </a:xfrm>
            <a:prstGeom prst="roundRect">
              <a:avLst/>
            </a:prstGeom>
            <a:solidFill>
              <a:schemeClr val="bg1">
                <a:lumMod val="8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sp>
        <p:nvSpPr>
          <p:cNvPr id="11" name="Rectangle 10">
            <a:extLst>
              <a:ext uri="{FF2B5EF4-FFF2-40B4-BE49-F238E27FC236}">
                <a16:creationId xmlns:a16="http://schemas.microsoft.com/office/drawing/2014/main" id="{8572A50C-B121-48E5-8CC2-61D338F77B47}"/>
              </a:ext>
            </a:extLst>
          </p:cNvPr>
          <p:cNvSpPr/>
          <p:nvPr/>
        </p:nvSpPr>
        <p:spPr>
          <a:xfrm>
            <a:off x="2607059" y="1451257"/>
            <a:ext cx="3934934" cy="1426365"/>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 name="ZoneTexte 14">
            <a:extLst>
              <a:ext uri="{FF2B5EF4-FFF2-40B4-BE49-F238E27FC236}">
                <a16:creationId xmlns:a16="http://schemas.microsoft.com/office/drawing/2014/main" id="{ACC61BC0-A7DF-47CF-8787-5096D49EB781}"/>
              </a:ext>
            </a:extLst>
          </p:cNvPr>
          <p:cNvSpPr txBox="1"/>
          <p:nvPr/>
        </p:nvSpPr>
        <p:spPr>
          <a:xfrm>
            <a:off x="2753144" y="1714201"/>
            <a:ext cx="420308" cy="1720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Réseau</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17" name="ZoneTexte 16">
            <a:extLst>
              <a:ext uri="{FF2B5EF4-FFF2-40B4-BE49-F238E27FC236}">
                <a16:creationId xmlns:a16="http://schemas.microsoft.com/office/drawing/2014/main" id="{38F8A10D-2E73-41E1-8F9E-466D882A146F}"/>
              </a:ext>
            </a:extLst>
          </p:cNvPr>
          <p:cNvSpPr txBox="1"/>
          <p:nvPr/>
        </p:nvSpPr>
        <p:spPr>
          <a:xfrm>
            <a:off x="2753144" y="2009019"/>
            <a:ext cx="426720" cy="1720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Banque</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grpSp>
        <p:nvGrpSpPr>
          <p:cNvPr id="28" name="Groupe 27">
            <a:extLst>
              <a:ext uri="{FF2B5EF4-FFF2-40B4-BE49-F238E27FC236}">
                <a16:creationId xmlns:a16="http://schemas.microsoft.com/office/drawing/2014/main" id="{97DE3821-63AF-4C1A-A311-341AC72417D3}"/>
              </a:ext>
            </a:extLst>
          </p:cNvPr>
          <p:cNvGrpSpPr/>
          <p:nvPr/>
        </p:nvGrpSpPr>
        <p:grpSpPr>
          <a:xfrm>
            <a:off x="2753144" y="2293162"/>
            <a:ext cx="919762" cy="232916"/>
            <a:chOff x="2114859" y="3386802"/>
            <a:chExt cx="1242530" cy="314652"/>
          </a:xfrm>
          <a:noFill/>
        </p:grpSpPr>
        <p:sp>
          <p:nvSpPr>
            <p:cNvPr id="18" name="ZoneTexte 17">
              <a:extLst>
                <a:ext uri="{FF2B5EF4-FFF2-40B4-BE49-F238E27FC236}">
                  <a16:creationId xmlns:a16="http://schemas.microsoft.com/office/drawing/2014/main" id="{860E6D3F-7593-4C71-980E-98E6DCF50C21}"/>
                </a:ext>
              </a:extLst>
            </p:cNvPr>
            <p:cNvSpPr txBox="1"/>
            <p:nvPr/>
          </p:nvSpPr>
          <p:spPr>
            <a:xfrm>
              <a:off x="2114859" y="3386802"/>
              <a:ext cx="606784" cy="232406"/>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Agence*</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23" name="Rectangle : coins arrondis 22">
              <a:extLst>
                <a:ext uri="{FF2B5EF4-FFF2-40B4-BE49-F238E27FC236}">
                  <a16:creationId xmlns:a16="http://schemas.microsoft.com/office/drawing/2014/main" id="{BB3A117A-C899-4A96-A798-9BF35C73F16B}"/>
                </a:ext>
              </a:extLst>
            </p:cNvPr>
            <p:cNvSpPr/>
            <p:nvPr/>
          </p:nvSpPr>
          <p:spPr>
            <a:xfrm>
              <a:off x="2205389" y="3575957"/>
              <a:ext cx="1152000"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sp>
        <p:nvSpPr>
          <p:cNvPr id="52" name="Rectangle : coins arrondis 51">
            <a:extLst>
              <a:ext uri="{FF2B5EF4-FFF2-40B4-BE49-F238E27FC236}">
                <a16:creationId xmlns:a16="http://schemas.microsoft.com/office/drawing/2014/main" id="{E46695E9-2B53-41BB-84F5-FD5D01B7C8AF}"/>
              </a:ext>
            </a:extLst>
          </p:cNvPr>
          <p:cNvSpPr/>
          <p:nvPr/>
        </p:nvSpPr>
        <p:spPr>
          <a:xfrm>
            <a:off x="3129273" y="2964188"/>
            <a:ext cx="706484" cy="148087"/>
          </a:xfrm>
          <a:prstGeom prst="round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581D74"/>
              </a:solidFill>
              <a:effectLst/>
              <a:uLnTx/>
              <a:uFillTx/>
              <a:latin typeface="Arial" panose="020B0604020202020204"/>
              <a:ea typeface="+mn-ea"/>
              <a:cs typeface="+mn-cs"/>
              <a:sym typeface="Arial"/>
            </a:endParaRPr>
          </a:p>
        </p:txBody>
      </p:sp>
      <p:grpSp>
        <p:nvGrpSpPr>
          <p:cNvPr id="56" name="Groupe 55">
            <a:extLst>
              <a:ext uri="{FF2B5EF4-FFF2-40B4-BE49-F238E27FC236}">
                <a16:creationId xmlns:a16="http://schemas.microsoft.com/office/drawing/2014/main" id="{AC441F3C-2133-44F8-8771-09D3CF803A35}"/>
              </a:ext>
            </a:extLst>
          </p:cNvPr>
          <p:cNvGrpSpPr/>
          <p:nvPr/>
        </p:nvGrpSpPr>
        <p:grpSpPr>
          <a:xfrm>
            <a:off x="5358952" y="2962216"/>
            <a:ext cx="533191" cy="172035"/>
            <a:chOff x="502571" y="4581158"/>
            <a:chExt cx="720301" cy="232407"/>
          </a:xfrm>
        </p:grpSpPr>
        <p:sp>
          <p:nvSpPr>
            <p:cNvPr id="48" name="Rectangle : coins arrondis 47">
              <a:extLst>
                <a:ext uri="{FF2B5EF4-FFF2-40B4-BE49-F238E27FC236}">
                  <a16:creationId xmlns:a16="http://schemas.microsoft.com/office/drawing/2014/main" id="{A47BF082-D379-43A1-9D92-5FB87C790E53}"/>
                </a:ext>
              </a:extLst>
            </p:cNvPr>
            <p:cNvSpPr/>
            <p:nvPr/>
          </p:nvSpPr>
          <p:spPr>
            <a:xfrm>
              <a:off x="502571" y="4583538"/>
              <a:ext cx="720301" cy="200055"/>
            </a:xfrm>
            <a:prstGeom prst="round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5" name="ZoneTexte 54">
              <a:extLst>
                <a:ext uri="{FF2B5EF4-FFF2-40B4-BE49-F238E27FC236}">
                  <a16:creationId xmlns:a16="http://schemas.microsoft.com/office/drawing/2014/main" id="{2F313CB9-59F3-4EA8-97DE-E21D375FBB51}"/>
                </a:ext>
              </a:extLst>
            </p:cNvPr>
            <p:cNvSpPr txBox="1"/>
            <p:nvPr/>
          </p:nvSpPr>
          <p:spPr>
            <a:xfrm>
              <a:off x="578477" y="4581158"/>
              <a:ext cx="550480" cy="2324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FFFFFF"/>
                  </a:solidFill>
                  <a:effectLst/>
                  <a:uLnTx/>
                  <a:uFillTx/>
                  <a:latin typeface="Arial"/>
                  <a:cs typeface="Arial"/>
                  <a:sym typeface="Arial"/>
                </a:rPr>
                <a:t>Valider</a:t>
              </a:r>
            </a:p>
          </p:txBody>
        </p:sp>
      </p:grpSp>
      <p:sp>
        <p:nvSpPr>
          <p:cNvPr id="63" name="ZoneTexte 62">
            <a:extLst>
              <a:ext uri="{FF2B5EF4-FFF2-40B4-BE49-F238E27FC236}">
                <a16:creationId xmlns:a16="http://schemas.microsoft.com/office/drawing/2014/main" id="{F5ACB157-2A9D-40A0-B81C-6D3D443D1151}"/>
              </a:ext>
            </a:extLst>
          </p:cNvPr>
          <p:cNvSpPr txBox="1"/>
          <p:nvPr/>
        </p:nvSpPr>
        <p:spPr>
          <a:xfrm>
            <a:off x="3867865" y="1444204"/>
            <a:ext cx="1418978" cy="2289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88" b="0" i="0" u="none" strike="noStrike" kern="0" cap="none" spc="0" normalizeH="0" baseline="0" noProof="0" dirty="0">
                <a:ln>
                  <a:noFill/>
                </a:ln>
                <a:solidFill>
                  <a:srgbClr val="000000">
                    <a:lumMod val="65000"/>
                    <a:lumOff val="35000"/>
                  </a:srgbClr>
                </a:solidFill>
                <a:effectLst/>
                <a:uLnTx/>
                <a:uFillTx/>
                <a:latin typeface="Franklin Gothic Demi" panose="020B0703020102020204" pitchFamily="34" charset="0"/>
                <a:cs typeface="Arial" panose="020B0604020202020204" pitchFamily="34" charset="0"/>
                <a:sym typeface="Arial"/>
              </a:rPr>
              <a:t>Agence de rattachement</a:t>
            </a:r>
          </a:p>
        </p:txBody>
      </p:sp>
      <p:pic>
        <p:nvPicPr>
          <p:cNvPr id="58" name="Image 57">
            <a:extLst>
              <a:ext uri="{FF2B5EF4-FFF2-40B4-BE49-F238E27FC236}">
                <a16:creationId xmlns:a16="http://schemas.microsoft.com/office/drawing/2014/main" id="{C9F2095A-CCD4-42BC-A821-73A1E1206C5D}"/>
              </a:ext>
            </a:extLst>
          </p:cNvPr>
          <p:cNvPicPr>
            <a:picLocks noChangeAspect="1"/>
          </p:cNvPicPr>
          <p:nvPr/>
        </p:nvPicPr>
        <p:blipFill rotWithShape="1">
          <a:blip r:embed="rId2"/>
          <a:srcRect b="89821"/>
          <a:stretch/>
        </p:blipFill>
        <p:spPr>
          <a:xfrm>
            <a:off x="1187655" y="307324"/>
            <a:ext cx="6768691" cy="356059"/>
          </a:xfrm>
          <a:prstGeom prst="rect">
            <a:avLst/>
          </a:prstGeom>
          <a:effectLst>
            <a:outerShdw blurRad="50800" dist="38100" dir="2700000" algn="tl" rotWithShape="0">
              <a:prstClr val="black">
                <a:alpha val="40000"/>
              </a:prstClr>
            </a:outerShdw>
          </a:effectLst>
        </p:spPr>
      </p:pic>
      <p:sp>
        <p:nvSpPr>
          <p:cNvPr id="73" name="ZoneTexte 72">
            <a:extLst>
              <a:ext uri="{FF2B5EF4-FFF2-40B4-BE49-F238E27FC236}">
                <a16:creationId xmlns:a16="http://schemas.microsoft.com/office/drawing/2014/main" id="{08133A06-A280-47D8-A525-3E885F22F58D}"/>
              </a:ext>
            </a:extLst>
          </p:cNvPr>
          <p:cNvSpPr txBox="1"/>
          <p:nvPr/>
        </p:nvSpPr>
        <p:spPr>
          <a:xfrm>
            <a:off x="4665003" y="1714201"/>
            <a:ext cx="772969" cy="1720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Nom du Conseiller</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77" name="ZoneTexte 76">
            <a:extLst>
              <a:ext uri="{FF2B5EF4-FFF2-40B4-BE49-F238E27FC236}">
                <a16:creationId xmlns:a16="http://schemas.microsoft.com/office/drawing/2014/main" id="{C915931D-0068-4CF2-B41A-DD91E06D5C7D}"/>
              </a:ext>
            </a:extLst>
          </p:cNvPr>
          <p:cNvSpPr txBox="1"/>
          <p:nvPr/>
        </p:nvSpPr>
        <p:spPr>
          <a:xfrm>
            <a:off x="4665002" y="2009020"/>
            <a:ext cx="805029" cy="1720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Email du Conseiller</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96" name="ZoneTexte 95">
            <a:extLst>
              <a:ext uri="{FF2B5EF4-FFF2-40B4-BE49-F238E27FC236}">
                <a16:creationId xmlns:a16="http://schemas.microsoft.com/office/drawing/2014/main" id="{40B68F73-E841-4549-A432-13177B0709F3}"/>
              </a:ext>
            </a:extLst>
          </p:cNvPr>
          <p:cNvSpPr txBox="1"/>
          <p:nvPr/>
        </p:nvSpPr>
        <p:spPr>
          <a:xfrm>
            <a:off x="2763349" y="2579213"/>
            <a:ext cx="1479892" cy="229037"/>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4" b="0" i="0" u="none" strike="noStrike" kern="0" cap="none" spc="0" normalizeH="0" baseline="0" noProof="0" dirty="0">
                <a:ln>
                  <a:noFill/>
                </a:ln>
                <a:solidFill>
                  <a:srgbClr val="000000">
                    <a:lumMod val="65000"/>
                    <a:lumOff val="35000"/>
                  </a:srgbClr>
                </a:solidFill>
                <a:effectLst/>
                <a:uLnTx/>
                <a:uFillTx/>
                <a:latin typeface="Arial"/>
                <a:cs typeface="Arial"/>
                <a:sym typeface="Arial"/>
              </a:rPr>
              <a:t>* Le champ est obligatoire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4" b="0" i="0" u="none" strike="noStrike" kern="0" cap="none" spc="0" normalizeH="0" baseline="0" noProof="0" dirty="0">
                <a:ln>
                  <a:noFill/>
                </a:ln>
                <a:solidFill>
                  <a:srgbClr val="000000">
                    <a:lumMod val="65000"/>
                    <a:lumOff val="35000"/>
                  </a:srgbClr>
                </a:solidFill>
                <a:effectLst/>
                <a:uLnTx/>
                <a:uFillTx/>
                <a:latin typeface="Arial"/>
                <a:cs typeface="Arial"/>
                <a:sym typeface="Arial"/>
              </a:rPr>
              <a:t>** Ces agences ont été rajoutées par un Conseiller</a:t>
            </a:r>
          </a:p>
        </p:txBody>
      </p:sp>
      <p:grpSp>
        <p:nvGrpSpPr>
          <p:cNvPr id="118" name="Groupe 117">
            <a:extLst>
              <a:ext uri="{FF2B5EF4-FFF2-40B4-BE49-F238E27FC236}">
                <a16:creationId xmlns:a16="http://schemas.microsoft.com/office/drawing/2014/main" id="{A3521690-99A9-4CAB-8A28-0CF3028EFF4D}"/>
              </a:ext>
            </a:extLst>
          </p:cNvPr>
          <p:cNvGrpSpPr/>
          <p:nvPr/>
        </p:nvGrpSpPr>
        <p:grpSpPr>
          <a:xfrm>
            <a:off x="4663219" y="2285957"/>
            <a:ext cx="1756335" cy="239137"/>
            <a:chOff x="2114859" y="3826663"/>
            <a:chExt cx="2372679" cy="323057"/>
          </a:xfrm>
          <a:noFill/>
        </p:grpSpPr>
        <p:grpSp>
          <p:nvGrpSpPr>
            <p:cNvPr id="119" name="Groupe 118">
              <a:extLst>
                <a:ext uri="{FF2B5EF4-FFF2-40B4-BE49-F238E27FC236}">
                  <a16:creationId xmlns:a16="http://schemas.microsoft.com/office/drawing/2014/main" id="{AFA2A112-02FC-4D2B-A805-C6F9B2B67638}"/>
                </a:ext>
              </a:extLst>
            </p:cNvPr>
            <p:cNvGrpSpPr/>
            <p:nvPr/>
          </p:nvGrpSpPr>
          <p:grpSpPr>
            <a:xfrm>
              <a:off x="2114859" y="3826663"/>
              <a:ext cx="1325744" cy="323056"/>
              <a:chOff x="2114859" y="3828276"/>
              <a:chExt cx="1325744" cy="323056"/>
            </a:xfrm>
            <a:grpFill/>
          </p:grpSpPr>
          <p:sp>
            <p:nvSpPr>
              <p:cNvPr id="121" name="ZoneTexte 120">
                <a:extLst>
                  <a:ext uri="{FF2B5EF4-FFF2-40B4-BE49-F238E27FC236}">
                    <a16:creationId xmlns:a16="http://schemas.microsoft.com/office/drawing/2014/main" id="{ADBECB69-F72F-4C19-9488-5F9A947ACAF5}"/>
                  </a:ext>
                </a:extLst>
              </p:cNvPr>
              <p:cNvSpPr txBox="1"/>
              <p:nvPr/>
            </p:nvSpPr>
            <p:spPr>
              <a:xfrm>
                <a:off x="2114859" y="3828276"/>
                <a:ext cx="1325744" cy="232407"/>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000000">
                        <a:lumMod val="65000"/>
                        <a:lumOff val="35000"/>
                      </a:srgbClr>
                    </a:solidFill>
                    <a:effectLst/>
                    <a:uLnTx/>
                    <a:uFillTx/>
                    <a:latin typeface="Arial"/>
                    <a:cs typeface="Arial"/>
                    <a:sym typeface="Arial"/>
                  </a:rPr>
                  <a:t>Téléphone du Conseiller*</a:t>
                </a:r>
                <a:endPar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122" name="Rectangle : coins arrondis 121">
                <a:extLst>
                  <a:ext uri="{FF2B5EF4-FFF2-40B4-BE49-F238E27FC236}">
                    <a16:creationId xmlns:a16="http://schemas.microsoft.com/office/drawing/2014/main" id="{8985E963-DD9E-433F-AF68-E54F02386E3E}"/>
                  </a:ext>
                </a:extLst>
              </p:cNvPr>
              <p:cNvSpPr/>
              <p:nvPr/>
            </p:nvSpPr>
            <p:spPr>
              <a:xfrm>
                <a:off x="2202550" y="4025835"/>
                <a:ext cx="324000"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sp>
          <p:nvSpPr>
            <p:cNvPr id="120" name="Rectangle : coins arrondis 119">
              <a:extLst>
                <a:ext uri="{FF2B5EF4-FFF2-40B4-BE49-F238E27FC236}">
                  <a16:creationId xmlns:a16="http://schemas.microsoft.com/office/drawing/2014/main" id="{18D30F3F-5B47-47FA-81B9-79F91262ED4D}"/>
                </a:ext>
              </a:extLst>
            </p:cNvPr>
            <p:cNvSpPr/>
            <p:nvPr/>
          </p:nvSpPr>
          <p:spPr>
            <a:xfrm>
              <a:off x="2579538" y="4024223"/>
              <a:ext cx="1908000" cy="125497"/>
            </a:xfrm>
            <a:prstGeom prst="round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grpSp>
      <p:sp>
        <p:nvSpPr>
          <p:cNvPr id="123" name="ZoneTexte 122">
            <a:extLst>
              <a:ext uri="{FF2B5EF4-FFF2-40B4-BE49-F238E27FC236}">
                <a16:creationId xmlns:a16="http://schemas.microsoft.com/office/drawing/2014/main" id="{93468B1A-207E-47B0-B21B-74DEF27BF509}"/>
              </a:ext>
            </a:extLst>
          </p:cNvPr>
          <p:cNvSpPr txBox="1"/>
          <p:nvPr/>
        </p:nvSpPr>
        <p:spPr>
          <a:xfrm>
            <a:off x="3115353" y="2962426"/>
            <a:ext cx="737702" cy="17203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18" b="1" i="0" u="none" strike="noStrike" kern="0" cap="none" spc="0" normalizeH="0" baseline="0" noProof="0" dirty="0">
                <a:ln>
                  <a:noFill/>
                </a:ln>
                <a:solidFill>
                  <a:srgbClr val="581D74"/>
                </a:solidFill>
                <a:effectLst/>
                <a:uLnTx/>
                <a:uFillTx/>
                <a:latin typeface="Arial"/>
                <a:cs typeface="Arial"/>
                <a:sym typeface="Arial"/>
              </a:rPr>
              <a:t>Etape précédente</a:t>
            </a:r>
          </a:p>
        </p:txBody>
      </p:sp>
      <p:sp>
        <p:nvSpPr>
          <p:cNvPr id="124" name="Rectangle : coins arrondis 123">
            <a:extLst>
              <a:ext uri="{FF2B5EF4-FFF2-40B4-BE49-F238E27FC236}">
                <a16:creationId xmlns:a16="http://schemas.microsoft.com/office/drawing/2014/main" id="{D9EDDB63-B77B-42FB-AC6B-03131D8384A4}"/>
              </a:ext>
            </a:extLst>
          </p:cNvPr>
          <p:cNvSpPr/>
          <p:nvPr/>
        </p:nvSpPr>
        <p:spPr>
          <a:xfrm>
            <a:off x="3709073" y="2433182"/>
            <a:ext cx="852748" cy="92897"/>
          </a:xfrm>
          <a:prstGeom prst="roundRect">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lumMod val="65000"/>
                  <a:lumOff val="35000"/>
                </a:srgbClr>
              </a:solidFill>
              <a:effectLst/>
              <a:uLnTx/>
              <a:uFillTx/>
              <a:latin typeface="Arial" panose="020B0604020202020204"/>
              <a:ea typeface="+mn-ea"/>
              <a:cs typeface="+mn-cs"/>
              <a:sym typeface="Arial"/>
            </a:endParaRPr>
          </a:p>
        </p:txBody>
      </p:sp>
      <p:sp>
        <p:nvSpPr>
          <p:cNvPr id="125" name="ZoneTexte 124">
            <a:extLst>
              <a:ext uri="{FF2B5EF4-FFF2-40B4-BE49-F238E27FC236}">
                <a16:creationId xmlns:a16="http://schemas.microsoft.com/office/drawing/2014/main" id="{64330D90-5F63-4E49-B675-DE6EB0D86EE6}"/>
              </a:ext>
            </a:extLst>
          </p:cNvPr>
          <p:cNvSpPr txBox="1"/>
          <p:nvPr/>
        </p:nvSpPr>
        <p:spPr>
          <a:xfrm>
            <a:off x="3766805" y="2401869"/>
            <a:ext cx="763351" cy="1720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581D74"/>
                </a:solidFill>
                <a:effectLst/>
                <a:uLnTx/>
                <a:uFillTx/>
                <a:latin typeface="Arial"/>
                <a:cs typeface="Arial"/>
                <a:sym typeface="Arial"/>
              </a:rPr>
              <a:t>Ajouter une agence</a:t>
            </a:r>
          </a:p>
        </p:txBody>
      </p:sp>
      <p:sp>
        <p:nvSpPr>
          <p:cNvPr id="126" name="ZoneTexte 125">
            <a:extLst>
              <a:ext uri="{FF2B5EF4-FFF2-40B4-BE49-F238E27FC236}">
                <a16:creationId xmlns:a16="http://schemas.microsoft.com/office/drawing/2014/main" id="{31B8ED39-B120-4A48-B17E-AA7923E297A7}"/>
              </a:ext>
            </a:extLst>
          </p:cNvPr>
          <p:cNvSpPr txBox="1"/>
          <p:nvPr/>
        </p:nvSpPr>
        <p:spPr>
          <a:xfrm>
            <a:off x="4667530" y="2122695"/>
            <a:ext cx="534121" cy="1720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xx.xx@xx.fr</a:t>
            </a:r>
          </a:p>
        </p:txBody>
      </p:sp>
      <p:sp>
        <p:nvSpPr>
          <p:cNvPr id="4" name="Rectangle 3">
            <a:extLst>
              <a:ext uri="{FF2B5EF4-FFF2-40B4-BE49-F238E27FC236}">
                <a16:creationId xmlns:a16="http://schemas.microsoft.com/office/drawing/2014/main" id="{5CD3A1DC-F0CC-4B89-8044-1F23A487CDFC}"/>
              </a:ext>
            </a:extLst>
          </p:cNvPr>
          <p:cNvSpPr/>
          <p:nvPr/>
        </p:nvSpPr>
        <p:spPr>
          <a:xfrm>
            <a:off x="4663218" y="1819408"/>
            <a:ext cx="579005" cy="172035"/>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Prénom Nom</a:t>
            </a:r>
          </a:p>
        </p:txBody>
      </p:sp>
      <p:sp>
        <p:nvSpPr>
          <p:cNvPr id="131" name="Triangle isocèle 130">
            <a:extLst>
              <a:ext uri="{FF2B5EF4-FFF2-40B4-BE49-F238E27FC236}">
                <a16:creationId xmlns:a16="http://schemas.microsoft.com/office/drawing/2014/main" id="{22938688-C875-463C-9F1E-A3ED9C5F2134}"/>
              </a:ext>
            </a:extLst>
          </p:cNvPr>
          <p:cNvSpPr/>
          <p:nvPr/>
        </p:nvSpPr>
        <p:spPr>
          <a:xfrm rot="10800000">
            <a:off x="3602551" y="2464906"/>
            <a:ext cx="33843" cy="43267"/>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2" name="ZoneTexte 131">
            <a:extLst>
              <a:ext uri="{FF2B5EF4-FFF2-40B4-BE49-F238E27FC236}">
                <a16:creationId xmlns:a16="http://schemas.microsoft.com/office/drawing/2014/main" id="{A4E3C65C-E5D4-4C82-AD59-78C7B3081E4F}"/>
              </a:ext>
            </a:extLst>
          </p:cNvPr>
          <p:cNvSpPr txBox="1"/>
          <p:nvPr/>
        </p:nvSpPr>
        <p:spPr>
          <a:xfrm>
            <a:off x="2774485" y="2411609"/>
            <a:ext cx="918841" cy="16068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4" b="0" i="0" u="none" strike="noStrike" kern="0" cap="none" spc="0" normalizeH="0" baseline="0" noProof="0" dirty="0">
                <a:ln>
                  <a:noFill/>
                </a:ln>
                <a:solidFill>
                  <a:srgbClr val="FFFFFF">
                    <a:lumMod val="50000"/>
                  </a:srgbClr>
                </a:solidFill>
                <a:effectLst/>
                <a:uLnTx/>
                <a:uFillTx/>
                <a:latin typeface="Arial"/>
                <a:cs typeface="Arial"/>
                <a:sym typeface="Arial"/>
              </a:rPr>
              <a:t>Choisir une agence bancaire</a:t>
            </a:r>
          </a:p>
        </p:txBody>
      </p:sp>
      <p:sp>
        <p:nvSpPr>
          <p:cNvPr id="134" name="ZoneTexte 133">
            <a:extLst>
              <a:ext uri="{FF2B5EF4-FFF2-40B4-BE49-F238E27FC236}">
                <a16:creationId xmlns:a16="http://schemas.microsoft.com/office/drawing/2014/main" id="{BB2653F2-6847-43C5-BC2C-FB6E35AB4764}"/>
              </a:ext>
            </a:extLst>
          </p:cNvPr>
          <p:cNvSpPr txBox="1"/>
          <p:nvPr/>
        </p:nvSpPr>
        <p:spPr>
          <a:xfrm>
            <a:off x="5928734" y="1840386"/>
            <a:ext cx="328936" cy="1720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PRO</a:t>
            </a:r>
          </a:p>
        </p:txBody>
      </p:sp>
      <p:sp>
        <p:nvSpPr>
          <p:cNvPr id="135" name="Rectangle 134">
            <a:extLst>
              <a:ext uri="{FF2B5EF4-FFF2-40B4-BE49-F238E27FC236}">
                <a16:creationId xmlns:a16="http://schemas.microsoft.com/office/drawing/2014/main" id="{FCD75DF2-A3BF-4877-8F1C-DA6F41F63075}"/>
              </a:ext>
            </a:extLst>
          </p:cNvPr>
          <p:cNvSpPr/>
          <p:nvPr/>
        </p:nvSpPr>
        <p:spPr>
          <a:xfrm>
            <a:off x="2754253" y="1818668"/>
            <a:ext cx="713657" cy="172035"/>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Banque Populaire</a:t>
            </a:r>
          </a:p>
        </p:txBody>
      </p:sp>
      <p:sp>
        <p:nvSpPr>
          <p:cNvPr id="136" name="Rectangle 135">
            <a:extLst>
              <a:ext uri="{FF2B5EF4-FFF2-40B4-BE49-F238E27FC236}">
                <a16:creationId xmlns:a16="http://schemas.microsoft.com/office/drawing/2014/main" id="{0DF3EBE2-6AE2-4744-8E24-566D0D48A838}"/>
              </a:ext>
            </a:extLst>
          </p:cNvPr>
          <p:cNvSpPr/>
          <p:nvPr/>
        </p:nvSpPr>
        <p:spPr>
          <a:xfrm>
            <a:off x="2754252" y="2127489"/>
            <a:ext cx="1125629" cy="172035"/>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Banque Populaire Méditerranée</a:t>
            </a:r>
          </a:p>
        </p:txBody>
      </p:sp>
      <p:sp>
        <p:nvSpPr>
          <p:cNvPr id="137" name="Triangle isocèle 136">
            <a:extLst>
              <a:ext uri="{FF2B5EF4-FFF2-40B4-BE49-F238E27FC236}">
                <a16:creationId xmlns:a16="http://schemas.microsoft.com/office/drawing/2014/main" id="{8AE38485-1C22-46FF-A46D-150F0E2CB22B}"/>
              </a:ext>
            </a:extLst>
          </p:cNvPr>
          <p:cNvSpPr/>
          <p:nvPr/>
        </p:nvSpPr>
        <p:spPr>
          <a:xfrm rot="10800000">
            <a:off x="4907446" y="2459714"/>
            <a:ext cx="33843" cy="43267"/>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8" name="Triangle isocèle 137">
            <a:extLst>
              <a:ext uri="{FF2B5EF4-FFF2-40B4-BE49-F238E27FC236}">
                <a16:creationId xmlns:a16="http://schemas.microsoft.com/office/drawing/2014/main" id="{753E7CE8-F9EC-484D-BDA0-2BD75733590D}"/>
              </a:ext>
            </a:extLst>
          </p:cNvPr>
          <p:cNvSpPr/>
          <p:nvPr/>
        </p:nvSpPr>
        <p:spPr>
          <a:xfrm rot="10800000">
            <a:off x="6355906" y="1894270"/>
            <a:ext cx="33843" cy="43267"/>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2" name="Groupe 1">
            <a:extLst>
              <a:ext uri="{FF2B5EF4-FFF2-40B4-BE49-F238E27FC236}">
                <a16:creationId xmlns:a16="http://schemas.microsoft.com/office/drawing/2014/main" id="{7863F915-7393-4A4C-98B9-6A3DE51BDE72}"/>
              </a:ext>
            </a:extLst>
          </p:cNvPr>
          <p:cNvGrpSpPr/>
          <p:nvPr/>
        </p:nvGrpSpPr>
        <p:grpSpPr>
          <a:xfrm>
            <a:off x="3665632" y="707828"/>
            <a:ext cx="1832477" cy="206449"/>
            <a:chOff x="3347562" y="956224"/>
            <a:chExt cx="2475541" cy="278898"/>
          </a:xfrm>
        </p:grpSpPr>
        <p:cxnSp>
          <p:nvCxnSpPr>
            <p:cNvPr id="65" name="Connecteur droit 64">
              <a:extLst>
                <a:ext uri="{FF2B5EF4-FFF2-40B4-BE49-F238E27FC236}">
                  <a16:creationId xmlns:a16="http://schemas.microsoft.com/office/drawing/2014/main" id="{05D3AE0F-46AA-40CF-82D6-9FA16935EEAE}"/>
                </a:ext>
              </a:extLst>
            </p:cNvPr>
            <p:cNvCxnSpPr>
              <a:cxnSpLocks/>
            </p:cNvCxnSpPr>
            <p:nvPr/>
          </p:nvCxnSpPr>
          <p:spPr>
            <a:xfrm flipV="1">
              <a:off x="3622397" y="1071313"/>
              <a:ext cx="14282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F97EB84C-3E9B-4F3C-AB8F-ACF11DD2FB54}"/>
                </a:ext>
              </a:extLst>
            </p:cNvPr>
            <p:cNvCxnSpPr>
              <a:cxnSpLocks/>
            </p:cNvCxnSpPr>
            <p:nvPr/>
          </p:nvCxnSpPr>
          <p:spPr>
            <a:xfrm>
              <a:off x="3526144" y="1071313"/>
              <a:ext cx="205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70" name="Groupe 69">
              <a:extLst>
                <a:ext uri="{FF2B5EF4-FFF2-40B4-BE49-F238E27FC236}">
                  <a16:creationId xmlns:a16="http://schemas.microsoft.com/office/drawing/2014/main" id="{D6F38998-070C-4206-AB8B-8FCA66C33EA2}"/>
                </a:ext>
              </a:extLst>
            </p:cNvPr>
            <p:cNvGrpSpPr/>
            <p:nvPr/>
          </p:nvGrpSpPr>
          <p:grpSpPr>
            <a:xfrm>
              <a:off x="5023732" y="956224"/>
              <a:ext cx="320934" cy="278574"/>
              <a:chOff x="943628" y="2499454"/>
              <a:chExt cx="320934" cy="278574"/>
            </a:xfrm>
            <a:noFill/>
          </p:grpSpPr>
          <p:sp>
            <p:nvSpPr>
              <p:cNvPr id="75" name="Ellipse 74">
                <a:extLst>
                  <a:ext uri="{FF2B5EF4-FFF2-40B4-BE49-F238E27FC236}">
                    <a16:creationId xmlns:a16="http://schemas.microsoft.com/office/drawing/2014/main" id="{1BE6DDD6-C217-4F40-93DC-A1A1245631E7}"/>
                  </a:ext>
                </a:extLst>
              </p:cNvPr>
              <p:cNvSpPr/>
              <p:nvPr/>
            </p:nvSpPr>
            <p:spPr>
              <a:xfrm>
                <a:off x="978568" y="2502568"/>
                <a:ext cx="240632" cy="240632"/>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76" name="ZoneTexte 75">
                <a:extLst>
                  <a:ext uri="{FF2B5EF4-FFF2-40B4-BE49-F238E27FC236}">
                    <a16:creationId xmlns:a16="http://schemas.microsoft.com/office/drawing/2014/main" id="{B2661DFC-6F3A-4ADE-B040-CB7AA048547D}"/>
                  </a:ext>
                </a:extLst>
              </p:cNvPr>
              <p:cNvSpPr txBox="1"/>
              <p:nvPr/>
            </p:nvSpPr>
            <p:spPr>
              <a:xfrm>
                <a:off x="943628" y="2499454"/>
                <a:ext cx="320934" cy="278574"/>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4</a:t>
                </a:r>
              </a:p>
            </p:txBody>
          </p:sp>
        </p:grpSp>
        <p:grpSp>
          <p:nvGrpSpPr>
            <p:cNvPr id="71" name="Groupe 70">
              <a:extLst>
                <a:ext uri="{FF2B5EF4-FFF2-40B4-BE49-F238E27FC236}">
                  <a16:creationId xmlns:a16="http://schemas.microsoft.com/office/drawing/2014/main" id="{DF38A728-C1B1-4D80-B27A-0658447FBB13}"/>
                </a:ext>
              </a:extLst>
            </p:cNvPr>
            <p:cNvGrpSpPr/>
            <p:nvPr/>
          </p:nvGrpSpPr>
          <p:grpSpPr>
            <a:xfrm>
              <a:off x="5502169" y="956546"/>
              <a:ext cx="320934" cy="278576"/>
              <a:chOff x="952847" y="2499454"/>
              <a:chExt cx="320934" cy="278576"/>
            </a:xfrm>
            <a:noFill/>
          </p:grpSpPr>
          <p:sp>
            <p:nvSpPr>
              <p:cNvPr id="72" name="Ellipse 71">
                <a:extLst>
                  <a:ext uri="{FF2B5EF4-FFF2-40B4-BE49-F238E27FC236}">
                    <a16:creationId xmlns:a16="http://schemas.microsoft.com/office/drawing/2014/main" id="{7E87AF5B-1DEB-4F05-B99E-C0C5C93F92EA}"/>
                  </a:ext>
                </a:extLst>
              </p:cNvPr>
              <p:cNvSpPr/>
              <p:nvPr/>
            </p:nvSpPr>
            <p:spPr>
              <a:xfrm>
                <a:off x="978568" y="2502568"/>
                <a:ext cx="240632" cy="240633"/>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74" name="ZoneTexte 73">
                <a:extLst>
                  <a:ext uri="{FF2B5EF4-FFF2-40B4-BE49-F238E27FC236}">
                    <a16:creationId xmlns:a16="http://schemas.microsoft.com/office/drawing/2014/main" id="{C72E149D-2506-4B71-8150-FD07559AC7DC}"/>
                  </a:ext>
                </a:extLst>
              </p:cNvPr>
              <p:cNvSpPr txBox="1"/>
              <p:nvPr/>
            </p:nvSpPr>
            <p:spPr>
              <a:xfrm>
                <a:off x="952847" y="2499454"/>
                <a:ext cx="320934" cy="278576"/>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000000">
                        <a:lumMod val="65000"/>
                        <a:lumOff val="35000"/>
                      </a:srgbClr>
                    </a:solidFill>
                    <a:effectLst/>
                    <a:uLnTx/>
                    <a:uFillTx/>
                    <a:latin typeface="Arial"/>
                    <a:cs typeface="Arial"/>
                    <a:sym typeface="Arial"/>
                  </a:rPr>
                  <a:t>5</a:t>
                </a:r>
              </a:p>
            </p:txBody>
          </p:sp>
        </p:grpSp>
        <p:grpSp>
          <p:nvGrpSpPr>
            <p:cNvPr id="87" name="Groupe 86">
              <a:extLst>
                <a:ext uri="{FF2B5EF4-FFF2-40B4-BE49-F238E27FC236}">
                  <a16:creationId xmlns:a16="http://schemas.microsoft.com/office/drawing/2014/main" id="{BE3CCB09-ADDC-4D1F-B94C-06E7FDD1896A}"/>
                </a:ext>
              </a:extLst>
            </p:cNvPr>
            <p:cNvGrpSpPr/>
            <p:nvPr/>
          </p:nvGrpSpPr>
          <p:grpSpPr>
            <a:xfrm>
              <a:off x="3906285" y="956224"/>
              <a:ext cx="320934" cy="278576"/>
              <a:chOff x="943628" y="2499454"/>
              <a:chExt cx="320934" cy="278576"/>
            </a:xfrm>
            <a:noFill/>
          </p:grpSpPr>
          <p:sp>
            <p:nvSpPr>
              <p:cNvPr id="88" name="Ellipse 87">
                <a:extLst>
                  <a:ext uri="{FF2B5EF4-FFF2-40B4-BE49-F238E27FC236}">
                    <a16:creationId xmlns:a16="http://schemas.microsoft.com/office/drawing/2014/main" id="{D4A64402-A568-4C23-B6AE-313CB5A580D8}"/>
                  </a:ext>
                </a:extLst>
              </p:cNvPr>
              <p:cNvSpPr/>
              <p:nvPr/>
            </p:nvSpPr>
            <p:spPr>
              <a:xfrm>
                <a:off x="978568" y="2502568"/>
                <a:ext cx="240632" cy="240632"/>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89" name="ZoneTexte 88">
                <a:extLst>
                  <a:ext uri="{FF2B5EF4-FFF2-40B4-BE49-F238E27FC236}">
                    <a16:creationId xmlns:a16="http://schemas.microsoft.com/office/drawing/2014/main" id="{28AACD63-84EB-4ADD-9002-EEFCD0D65037}"/>
                  </a:ext>
                </a:extLst>
              </p:cNvPr>
              <p:cNvSpPr txBox="1"/>
              <p:nvPr/>
            </p:nvSpPr>
            <p:spPr>
              <a:xfrm>
                <a:off x="943628" y="2499454"/>
                <a:ext cx="320934" cy="278576"/>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2</a:t>
                </a:r>
              </a:p>
            </p:txBody>
          </p:sp>
        </p:grpSp>
        <p:grpSp>
          <p:nvGrpSpPr>
            <p:cNvPr id="90" name="Groupe 89">
              <a:extLst>
                <a:ext uri="{FF2B5EF4-FFF2-40B4-BE49-F238E27FC236}">
                  <a16:creationId xmlns:a16="http://schemas.microsoft.com/office/drawing/2014/main" id="{9C50DCD2-9FAA-4EE1-A5D5-DCE1E4BA0134}"/>
                </a:ext>
              </a:extLst>
            </p:cNvPr>
            <p:cNvGrpSpPr/>
            <p:nvPr/>
          </p:nvGrpSpPr>
          <p:grpSpPr>
            <a:xfrm>
              <a:off x="4455788" y="956224"/>
              <a:ext cx="320934" cy="278576"/>
              <a:chOff x="934408" y="2499454"/>
              <a:chExt cx="320934" cy="278576"/>
            </a:xfrm>
            <a:noFill/>
          </p:grpSpPr>
          <p:sp>
            <p:nvSpPr>
              <p:cNvPr id="91" name="Ellipse 90">
                <a:extLst>
                  <a:ext uri="{FF2B5EF4-FFF2-40B4-BE49-F238E27FC236}">
                    <a16:creationId xmlns:a16="http://schemas.microsoft.com/office/drawing/2014/main" id="{18AD2E6C-FF4D-4081-8951-13EBC413E93F}"/>
                  </a:ext>
                </a:extLst>
              </p:cNvPr>
              <p:cNvSpPr/>
              <p:nvPr/>
            </p:nvSpPr>
            <p:spPr>
              <a:xfrm>
                <a:off x="978568" y="2502568"/>
                <a:ext cx="240632" cy="240632"/>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92" name="ZoneTexte 91">
                <a:extLst>
                  <a:ext uri="{FF2B5EF4-FFF2-40B4-BE49-F238E27FC236}">
                    <a16:creationId xmlns:a16="http://schemas.microsoft.com/office/drawing/2014/main" id="{2E2074AD-4F53-4385-890C-D564B75B858E}"/>
                  </a:ext>
                </a:extLst>
              </p:cNvPr>
              <p:cNvSpPr txBox="1"/>
              <p:nvPr/>
            </p:nvSpPr>
            <p:spPr>
              <a:xfrm>
                <a:off x="934408" y="2499454"/>
                <a:ext cx="320934" cy="278576"/>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3</a:t>
                </a:r>
              </a:p>
            </p:txBody>
          </p:sp>
        </p:grpSp>
        <p:grpSp>
          <p:nvGrpSpPr>
            <p:cNvPr id="93" name="Groupe 92">
              <a:extLst>
                <a:ext uri="{FF2B5EF4-FFF2-40B4-BE49-F238E27FC236}">
                  <a16:creationId xmlns:a16="http://schemas.microsoft.com/office/drawing/2014/main" id="{EED7B61E-ECBE-4717-BC84-E1F15B8CC2ED}"/>
                </a:ext>
              </a:extLst>
            </p:cNvPr>
            <p:cNvGrpSpPr/>
            <p:nvPr/>
          </p:nvGrpSpPr>
          <p:grpSpPr>
            <a:xfrm>
              <a:off x="3347562" y="956224"/>
              <a:ext cx="320934" cy="278576"/>
              <a:chOff x="943628" y="2499454"/>
              <a:chExt cx="320934" cy="278576"/>
            </a:xfrm>
          </p:grpSpPr>
          <p:sp>
            <p:nvSpPr>
              <p:cNvPr id="94" name="Ellipse 93">
                <a:extLst>
                  <a:ext uri="{FF2B5EF4-FFF2-40B4-BE49-F238E27FC236}">
                    <a16:creationId xmlns:a16="http://schemas.microsoft.com/office/drawing/2014/main" id="{A2388FF1-024E-4772-AE05-5540E2170CA7}"/>
                  </a:ext>
                </a:extLst>
              </p:cNvPr>
              <p:cNvSpPr/>
              <p:nvPr/>
            </p:nvSpPr>
            <p:spPr>
              <a:xfrm>
                <a:off x="978568" y="2502568"/>
                <a:ext cx="240632" cy="2406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95" name="ZoneTexte 94">
                <a:extLst>
                  <a:ext uri="{FF2B5EF4-FFF2-40B4-BE49-F238E27FC236}">
                    <a16:creationId xmlns:a16="http://schemas.microsoft.com/office/drawing/2014/main" id="{9A4C8527-A4AE-4A2D-988B-F0A3EA516DB7}"/>
                  </a:ext>
                </a:extLst>
              </p:cNvPr>
              <p:cNvSpPr txBox="1"/>
              <p:nvPr/>
            </p:nvSpPr>
            <p:spPr>
              <a:xfrm>
                <a:off x="943628" y="2499454"/>
                <a:ext cx="320934" cy="2785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1</a:t>
                </a:r>
              </a:p>
            </p:txBody>
          </p:sp>
        </p:grpSp>
      </p:grpSp>
      <p:pic>
        <p:nvPicPr>
          <p:cNvPr id="64" name="Image 63">
            <a:extLst>
              <a:ext uri="{FF2B5EF4-FFF2-40B4-BE49-F238E27FC236}">
                <a16:creationId xmlns:a16="http://schemas.microsoft.com/office/drawing/2014/main" id="{86A761C6-E58A-4D57-9FDC-1AB30330B2C2}"/>
              </a:ext>
            </a:extLst>
          </p:cNvPr>
          <p:cNvPicPr>
            <a:picLocks noChangeAspect="1"/>
          </p:cNvPicPr>
          <p:nvPr/>
        </p:nvPicPr>
        <p:blipFill>
          <a:blip r:embed="rId3"/>
          <a:stretch>
            <a:fillRect/>
          </a:stretch>
        </p:blipFill>
        <p:spPr>
          <a:xfrm>
            <a:off x="3768665" y="1010412"/>
            <a:ext cx="1614789" cy="353534"/>
          </a:xfrm>
          <a:prstGeom prst="rect">
            <a:avLst/>
          </a:prstGeom>
        </p:spPr>
      </p:pic>
    </p:spTree>
    <p:extLst>
      <p:ext uri="{BB962C8B-B14F-4D97-AF65-F5344CB8AC3E}">
        <p14:creationId xmlns:p14="http://schemas.microsoft.com/office/powerpoint/2010/main" val="2938602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28E17CB6-43FA-46D7-BFC4-554B303199EB}"/>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 name="Rectangle 3">
            <a:extLst>
              <a:ext uri="{FF2B5EF4-FFF2-40B4-BE49-F238E27FC236}">
                <a16:creationId xmlns:a16="http://schemas.microsoft.com/office/drawing/2014/main" id="{FD29DA40-C736-4DB4-8DE3-5C64A954F597}"/>
              </a:ext>
            </a:extLst>
          </p:cNvPr>
          <p:cNvSpPr/>
          <p:nvPr/>
        </p:nvSpPr>
        <p:spPr>
          <a:xfrm>
            <a:off x="1187654" y="9502"/>
            <a:ext cx="6768691" cy="514350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9" name="Rectangle 58">
            <a:extLst>
              <a:ext uri="{FF2B5EF4-FFF2-40B4-BE49-F238E27FC236}">
                <a16:creationId xmlns:a16="http://schemas.microsoft.com/office/drawing/2014/main" id="{F265EBB3-C3E7-42A3-B0EF-597EC0670799}"/>
              </a:ext>
            </a:extLst>
          </p:cNvPr>
          <p:cNvSpPr/>
          <p:nvPr/>
        </p:nvSpPr>
        <p:spPr>
          <a:xfrm>
            <a:off x="1216160" y="0"/>
            <a:ext cx="6732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pic>
        <p:nvPicPr>
          <p:cNvPr id="58" name="Image 57">
            <a:extLst>
              <a:ext uri="{FF2B5EF4-FFF2-40B4-BE49-F238E27FC236}">
                <a16:creationId xmlns:a16="http://schemas.microsoft.com/office/drawing/2014/main" id="{C9F2095A-CCD4-42BC-A821-73A1E1206C5D}"/>
              </a:ext>
            </a:extLst>
          </p:cNvPr>
          <p:cNvPicPr>
            <a:picLocks noChangeAspect="1"/>
          </p:cNvPicPr>
          <p:nvPr/>
        </p:nvPicPr>
        <p:blipFill rotWithShape="1">
          <a:blip r:embed="rId2"/>
          <a:srcRect b="89821"/>
          <a:stretch/>
        </p:blipFill>
        <p:spPr>
          <a:xfrm>
            <a:off x="1187655" y="9502"/>
            <a:ext cx="6768691" cy="356059"/>
          </a:xfrm>
          <a:prstGeom prst="rect">
            <a:avLst/>
          </a:prstGeom>
          <a:effectLst>
            <a:outerShdw blurRad="50800" dist="38100" dir="2700000" algn="tl" rotWithShape="0">
              <a:prstClr val="black">
                <a:alpha val="40000"/>
              </a:prstClr>
            </a:outerShdw>
          </a:effectLst>
        </p:spPr>
      </p:pic>
      <p:sp>
        <p:nvSpPr>
          <p:cNvPr id="85" name="Rectangle 84">
            <a:extLst>
              <a:ext uri="{FF2B5EF4-FFF2-40B4-BE49-F238E27FC236}">
                <a16:creationId xmlns:a16="http://schemas.microsoft.com/office/drawing/2014/main" id="{03131473-2CFA-4024-AA29-0B3B48D9147F}"/>
              </a:ext>
            </a:extLst>
          </p:cNvPr>
          <p:cNvSpPr/>
          <p:nvPr/>
        </p:nvSpPr>
        <p:spPr>
          <a:xfrm>
            <a:off x="2338524" y="1627549"/>
            <a:ext cx="4463265" cy="7579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 name="ZoneTexte 14">
            <a:extLst>
              <a:ext uri="{FF2B5EF4-FFF2-40B4-BE49-F238E27FC236}">
                <a16:creationId xmlns:a16="http://schemas.microsoft.com/office/drawing/2014/main" id="{ACC61BC0-A7DF-47CF-8787-5096D49EB781}"/>
              </a:ext>
            </a:extLst>
          </p:cNvPr>
          <p:cNvSpPr txBox="1"/>
          <p:nvPr/>
        </p:nvSpPr>
        <p:spPr>
          <a:xfrm>
            <a:off x="2789459" y="1941213"/>
            <a:ext cx="3561967" cy="1947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66" b="1" i="0" u="none" strike="noStrike" kern="0" cap="none" spc="0" normalizeH="0" baseline="0" noProof="0" dirty="0" err="1">
                <a:ln>
                  <a:noFill/>
                </a:ln>
                <a:solidFill>
                  <a:srgbClr val="581D74"/>
                </a:solidFill>
                <a:effectLst/>
                <a:uLnTx/>
                <a:uFillTx/>
                <a:latin typeface="Arial"/>
                <a:cs typeface="Arial"/>
                <a:sym typeface="Arial"/>
              </a:rPr>
              <a:t>FlashFactures</a:t>
            </a:r>
            <a:r>
              <a:rPr kumimoji="0" lang="fr-FR" sz="666" b="1" i="0" u="none" strike="noStrike" kern="0" cap="none" spc="0" normalizeH="0" baseline="0" noProof="0" dirty="0">
                <a:ln>
                  <a:noFill/>
                </a:ln>
                <a:solidFill>
                  <a:srgbClr val="581D74"/>
                </a:solidFill>
                <a:effectLst/>
                <a:uLnTx/>
                <a:uFillTx/>
                <a:latin typeface="Arial"/>
                <a:cs typeface="Arial"/>
                <a:sym typeface="Arial"/>
              </a:rPr>
              <a:t> est la solution qui répond le mieux au besoin de votre client.</a:t>
            </a:r>
          </a:p>
        </p:txBody>
      </p:sp>
      <p:sp>
        <p:nvSpPr>
          <p:cNvPr id="63" name="ZoneTexte 62">
            <a:extLst>
              <a:ext uri="{FF2B5EF4-FFF2-40B4-BE49-F238E27FC236}">
                <a16:creationId xmlns:a16="http://schemas.microsoft.com/office/drawing/2014/main" id="{F5ACB157-2A9D-40A0-B81C-6D3D443D1151}"/>
              </a:ext>
            </a:extLst>
          </p:cNvPr>
          <p:cNvSpPr txBox="1"/>
          <p:nvPr/>
        </p:nvSpPr>
        <p:spPr>
          <a:xfrm>
            <a:off x="3741234" y="1300759"/>
            <a:ext cx="1672253" cy="2289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88" b="0" i="0" u="none" strike="noStrike" kern="0" cap="none" spc="0" normalizeH="0" baseline="0" noProof="0" dirty="0">
                <a:ln>
                  <a:noFill/>
                </a:ln>
                <a:solidFill>
                  <a:srgbClr val="000000">
                    <a:lumMod val="65000"/>
                    <a:lumOff val="35000"/>
                  </a:srgbClr>
                </a:solidFill>
                <a:effectLst/>
                <a:uLnTx/>
                <a:uFillTx/>
                <a:latin typeface="Franklin Gothic Demi" panose="020B0703020102020204" pitchFamily="34" charset="0"/>
                <a:cs typeface="Arial" panose="020B0604020202020204" pitchFamily="34" charset="0"/>
                <a:sym typeface="Arial"/>
              </a:rPr>
              <a:t>Offre à proposer à votre client</a:t>
            </a:r>
          </a:p>
        </p:txBody>
      </p:sp>
      <p:grpSp>
        <p:nvGrpSpPr>
          <p:cNvPr id="8" name="Groupe 7">
            <a:extLst>
              <a:ext uri="{FF2B5EF4-FFF2-40B4-BE49-F238E27FC236}">
                <a16:creationId xmlns:a16="http://schemas.microsoft.com/office/drawing/2014/main" id="{51AB0F3C-71D1-44D4-A0D6-10C0C911D1D9}"/>
              </a:ext>
            </a:extLst>
          </p:cNvPr>
          <p:cNvGrpSpPr/>
          <p:nvPr/>
        </p:nvGrpSpPr>
        <p:grpSpPr>
          <a:xfrm>
            <a:off x="3611934" y="2490257"/>
            <a:ext cx="1930337" cy="172035"/>
            <a:chOff x="4692341" y="5569031"/>
            <a:chExt cx="2607742" cy="232407"/>
          </a:xfrm>
        </p:grpSpPr>
        <p:sp>
          <p:nvSpPr>
            <p:cNvPr id="43" name="Rectangle : coins arrondis 42">
              <a:extLst>
                <a:ext uri="{FF2B5EF4-FFF2-40B4-BE49-F238E27FC236}">
                  <a16:creationId xmlns:a16="http://schemas.microsoft.com/office/drawing/2014/main" id="{08EC607C-B3C1-41EC-A1BB-FEE09500F69D}"/>
                </a:ext>
              </a:extLst>
            </p:cNvPr>
            <p:cNvSpPr/>
            <p:nvPr/>
          </p:nvSpPr>
          <p:spPr>
            <a:xfrm>
              <a:off x="4800928" y="5571411"/>
              <a:ext cx="2412000" cy="200055"/>
            </a:xfrm>
            <a:prstGeom prst="round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0" name="ZoneTexte 49">
              <a:extLst>
                <a:ext uri="{FF2B5EF4-FFF2-40B4-BE49-F238E27FC236}">
                  <a16:creationId xmlns:a16="http://schemas.microsoft.com/office/drawing/2014/main" id="{795888F0-1CAD-4F3B-9B4B-3791F57CD180}"/>
                </a:ext>
              </a:extLst>
            </p:cNvPr>
            <p:cNvSpPr txBox="1"/>
            <p:nvPr/>
          </p:nvSpPr>
          <p:spPr>
            <a:xfrm>
              <a:off x="4692341" y="5569031"/>
              <a:ext cx="2607742" cy="2324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FFFFFF"/>
                  </a:solidFill>
                  <a:effectLst/>
                  <a:uLnTx/>
                  <a:uFillTx/>
                  <a:latin typeface="Arial"/>
                  <a:cs typeface="Arial"/>
                  <a:sym typeface="Arial"/>
                </a:rPr>
                <a:t>Envoyer le mail de souscription </a:t>
              </a:r>
              <a:r>
                <a:rPr kumimoji="0" lang="fr-FR" sz="518" b="0" i="0" u="none" strike="noStrike" kern="0" cap="none" spc="0" normalizeH="0" baseline="0" noProof="0" dirty="0" err="1">
                  <a:ln>
                    <a:noFill/>
                  </a:ln>
                  <a:solidFill>
                    <a:srgbClr val="FFFFFF"/>
                  </a:solidFill>
                  <a:effectLst/>
                  <a:uLnTx/>
                  <a:uFillTx/>
                  <a:latin typeface="Arial"/>
                  <a:cs typeface="Arial"/>
                  <a:sym typeface="Arial"/>
                </a:rPr>
                <a:t>FlashFactures</a:t>
              </a:r>
              <a:r>
                <a:rPr kumimoji="0" lang="fr-FR" sz="518" b="0" i="0" u="none" strike="noStrike" kern="0" cap="none" spc="0" normalizeH="0" baseline="0" noProof="0" dirty="0">
                  <a:ln>
                    <a:noFill/>
                  </a:ln>
                  <a:solidFill>
                    <a:srgbClr val="FFFFFF"/>
                  </a:solidFill>
                  <a:effectLst/>
                  <a:uLnTx/>
                  <a:uFillTx/>
                  <a:latin typeface="Arial"/>
                  <a:cs typeface="Arial"/>
                  <a:sym typeface="Arial"/>
                </a:rPr>
                <a:t> à mon client</a:t>
              </a:r>
            </a:p>
          </p:txBody>
        </p:sp>
      </p:grpSp>
      <p:sp>
        <p:nvSpPr>
          <p:cNvPr id="2" name="ZoneTexte 1">
            <a:extLst>
              <a:ext uri="{FF2B5EF4-FFF2-40B4-BE49-F238E27FC236}">
                <a16:creationId xmlns:a16="http://schemas.microsoft.com/office/drawing/2014/main" id="{CAE67D06-B91C-4C0B-85F6-0F1437A3FA3A}"/>
              </a:ext>
            </a:extLst>
          </p:cNvPr>
          <p:cNvSpPr txBox="1"/>
          <p:nvPr/>
        </p:nvSpPr>
        <p:spPr>
          <a:xfrm>
            <a:off x="2338523" y="2106805"/>
            <a:ext cx="4463265" cy="2745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92" b="0" i="0" u="none" strike="noStrike" kern="0" cap="none" spc="0" normalizeH="0" baseline="0" noProof="0" dirty="0">
                <a:ln>
                  <a:noFill/>
                </a:ln>
                <a:solidFill>
                  <a:srgbClr val="000000">
                    <a:lumMod val="65000"/>
                    <a:lumOff val="35000"/>
                  </a:srgbClr>
                </a:solidFill>
                <a:effectLst/>
                <a:uLnTx/>
                <a:uFillTx/>
                <a:latin typeface="Arial"/>
                <a:cs typeface="Arial"/>
                <a:sym typeface="Arial"/>
              </a:rPr>
              <a:t>Informez-le qu’il va recevoir un mail de souscription et n’hésitez pas à lui présenter la vidéo et les avantages de l’offre disponibles via ce </a:t>
            </a:r>
            <a:r>
              <a:rPr kumimoji="0" lang="fr-FR" sz="592" b="0" i="0" u="sng" strike="noStrike" kern="0" cap="none" spc="0" normalizeH="0" baseline="0" noProof="0" dirty="0">
                <a:ln>
                  <a:noFill/>
                </a:ln>
                <a:solidFill>
                  <a:srgbClr val="000000">
                    <a:lumMod val="65000"/>
                    <a:lumOff val="35000"/>
                  </a:srgbClr>
                </a:solidFill>
                <a:effectLst/>
                <a:uLnTx/>
                <a:uFillTx/>
                <a:latin typeface="Arial"/>
                <a:cs typeface="Arial"/>
                <a:sym typeface="Arial"/>
              </a:rPr>
              <a:t>lien</a:t>
            </a:r>
            <a:r>
              <a:rPr kumimoji="0" lang="fr-FR" sz="592" b="0" i="0" u="none" strike="noStrike" kern="0" cap="none" spc="0" normalizeH="0" baseline="0" noProof="0" dirty="0">
                <a:ln>
                  <a:noFill/>
                </a:ln>
                <a:solidFill>
                  <a:srgbClr val="000000">
                    <a:lumMod val="65000"/>
                    <a:lumOff val="35000"/>
                  </a:srgbClr>
                </a:solidFill>
                <a:effectLst/>
                <a:uLnTx/>
                <a:uFillTx/>
                <a:latin typeface="Arial"/>
                <a:cs typeface="Arial"/>
                <a:sym typeface="Arial"/>
              </a:rPr>
              <a:t>.</a:t>
            </a:r>
            <a:endParaRPr kumimoji="0" lang="fr-FR" sz="666"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64" name="Groupe 63">
            <a:extLst>
              <a:ext uri="{FF2B5EF4-FFF2-40B4-BE49-F238E27FC236}">
                <a16:creationId xmlns:a16="http://schemas.microsoft.com/office/drawing/2014/main" id="{966CED46-8744-4106-A952-18CF59674B70}"/>
              </a:ext>
            </a:extLst>
          </p:cNvPr>
          <p:cNvGrpSpPr>
            <a:grpSpLocks noChangeAspect="1"/>
          </p:cNvGrpSpPr>
          <p:nvPr/>
        </p:nvGrpSpPr>
        <p:grpSpPr>
          <a:xfrm>
            <a:off x="4450890" y="1638890"/>
            <a:ext cx="239836" cy="233461"/>
            <a:chOff x="1778001" y="1730375"/>
            <a:chExt cx="477838" cy="465138"/>
          </a:xfrm>
        </p:grpSpPr>
        <p:sp>
          <p:nvSpPr>
            <p:cNvPr id="65" name="Freeform 436">
              <a:extLst>
                <a:ext uri="{FF2B5EF4-FFF2-40B4-BE49-F238E27FC236}">
                  <a16:creationId xmlns:a16="http://schemas.microsoft.com/office/drawing/2014/main" id="{ABA54161-8C13-4744-A806-0615B5F6FD6E}"/>
                </a:ext>
              </a:extLst>
            </p:cNvPr>
            <p:cNvSpPr>
              <a:spLocks/>
            </p:cNvSpPr>
            <p:nvPr/>
          </p:nvSpPr>
          <p:spPr bwMode="auto">
            <a:xfrm>
              <a:off x="1917701" y="1885950"/>
              <a:ext cx="182563" cy="293688"/>
            </a:xfrm>
            <a:custGeom>
              <a:avLst/>
              <a:gdLst>
                <a:gd name="T0" fmla="*/ 104 w 104"/>
                <a:gd name="T1" fmla="*/ 52 h 160"/>
                <a:gd name="T2" fmla="*/ 52 w 104"/>
                <a:gd name="T3" fmla="*/ 0 h 160"/>
                <a:gd name="T4" fmla="*/ 0 w 104"/>
                <a:gd name="T5" fmla="*/ 52 h 160"/>
                <a:gd name="T6" fmla="*/ 15 w 104"/>
                <a:gd name="T7" fmla="*/ 89 h 160"/>
                <a:gd name="T8" fmla="*/ 15 w 104"/>
                <a:gd name="T9" fmla="*/ 89 h 160"/>
                <a:gd name="T10" fmla="*/ 33 w 104"/>
                <a:gd name="T11" fmla="*/ 160 h 160"/>
                <a:gd name="T12" fmla="*/ 74 w 104"/>
                <a:gd name="T13" fmla="*/ 160 h 160"/>
                <a:gd name="T14" fmla="*/ 89 w 104"/>
                <a:gd name="T15" fmla="*/ 89 h 160"/>
                <a:gd name="T16" fmla="*/ 104 w 104"/>
                <a:gd name="T17" fmla="*/ 5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60">
                  <a:moveTo>
                    <a:pt x="104" y="52"/>
                  </a:moveTo>
                  <a:cubicBezTo>
                    <a:pt x="104" y="23"/>
                    <a:pt x="81" y="0"/>
                    <a:pt x="52" y="0"/>
                  </a:cubicBezTo>
                  <a:cubicBezTo>
                    <a:pt x="23" y="0"/>
                    <a:pt x="0" y="23"/>
                    <a:pt x="0" y="52"/>
                  </a:cubicBezTo>
                  <a:cubicBezTo>
                    <a:pt x="0" y="66"/>
                    <a:pt x="6" y="79"/>
                    <a:pt x="15" y="89"/>
                  </a:cubicBezTo>
                  <a:cubicBezTo>
                    <a:pt x="15" y="89"/>
                    <a:pt x="15" y="89"/>
                    <a:pt x="15" y="89"/>
                  </a:cubicBezTo>
                  <a:cubicBezTo>
                    <a:pt x="37" y="111"/>
                    <a:pt x="33" y="160"/>
                    <a:pt x="33" y="160"/>
                  </a:cubicBezTo>
                  <a:cubicBezTo>
                    <a:pt x="74" y="160"/>
                    <a:pt x="74" y="160"/>
                    <a:pt x="74" y="160"/>
                  </a:cubicBezTo>
                  <a:cubicBezTo>
                    <a:pt x="74" y="109"/>
                    <a:pt x="86" y="92"/>
                    <a:pt x="89" y="89"/>
                  </a:cubicBezTo>
                  <a:cubicBezTo>
                    <a:pt x="98" y="80"/>
                    <a:pt x="104" y="67"/>
                    <a:pt x="104" y="52"/>
                  </a:cubicBezTo>
                  <a:close/>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66" name="Line 437">
              <a:extLst>
                <a:ext uri="{FF2B5EF4-FFF2-40B4-BE49-F238E27FC236}">
                  <a16:creationId xmlns:a16="http://schemas.microsoft.com/office/drawing/2014/main" id="{04F5D80B-72BA-4031-A823-B418A286BA90}"/>
                </a:ext>
              </a:extLst>
            </p:cNvPr>
            <p:cNvSpPr>
              <a:spLocks noChangeShapeType="1"/>
            </p:cNvSpPr>
            <p:nvPr/>
          </p:nvSpPr>
          <p:spPr bwMode="auto">
            <a:xfrm>
              <a:off x="1974851" y="2124075"/>
              <a:ext cx="71438" cy="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67" name="Freeform 438">
              <a:extLst>
                <a:ext uri="{FF2B5EF4-FFF2-40B4-BE49-F238E27FC236}">
                  <a16:creationId xmlns:a16="http://schemas.microsoft.com/office/drawing/2014/main" id="{D16927AC-E5C2-4BDF-B2AE-CBC4A867CEBE}"/>
                </a:ext>
              </a:extLst>
            </p:cNvPr>
            <p:cNvSpPr>
              <a:spLocks/>
            </p:cNvSpPr>
            <p:nvPr/>
          </p:nvSpPr>
          <p:spPr bwMode="auto">
            <a:xfrm>
              <a:off x="1981201" y="1914525"/>
              <a:ext cx="25400" cy="6350"/>
            </a:xfrm>
            <a:custGeom>
              <a:avLst/>
              <a:gdLst>
                <a:gd name="T0" fmla="*/ 0 w 15"/>
                <a:gd name="T1" fmla="*/ 3 h 3"/>
                <a:gd name="T2" fmla="*/ 15 w 15"/>
                <a:gd name="T3" fmla="*/ 0 h 3"/>
              </a:gdLst>
              <a:ahLst/>
              <a:cxnLst>
                <a:cxn ang="0">
                  <a:pos x="T0" y="T1"/>
                </a:cxn>
                <a:cxn ang="0">
                  <a:pos x="T2" y="T3"/>
                </a:cxn>
              </a:cxnLst>
              <a:rect l="0" t="0" r="r" b="b"/>
              <a:pathLst>
                <a:path w="15" h="3">
                  <a:moveTo>
                    <a:pt x="0" y="3"/>
                  </a:moveTo>
                  <a:cubicBezTo>
                    <a:pt x="5" y="1"/>
                    <a:pt x="10" y="0"/>
                    <a:pt x="15"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68" name="Freeform 439">
              <a:extLst>
                <a:ext uri="{FF2B5EF4-FFF2-40B4-BE49-F238E27FC236}">
                  <a16:creationId xmlns:a16="http://schemas.microsoft.com/office/drawing/2014/main" id="{A116B334-A8D1-4474-9C6D-B4864166BA63}"/>
                </a:ext>
              </a:extLst>
            </p:cNvPr>
            <p:cNvSpPr>
              <a:spLocks/>
            </p:cNvSpPr>
            <p:nvPr/>
          </p:nvSpPr>
          <p:spPr bwMode="auto">
            <a:xfrm>
              <a:off x="1944688" y="1935163"/>
              <a:ext cx="15875" cy="57150"/>
            </a:xfrm>
            <a:custGeom>
              <a:avLst/>
              <a:gdLst>
                <a:gd name="T0" fmla="*/ 0 w 9"/>
                <a:gd name="T1" fmla="*/ 31 h 31"/>
                <a:gd name="T2" fmla="*/ 0 w 9"/>
                <a:gd name="T3" fmla="*/ 24 h 31"/>
                <a:gd name="T4" fmla="*/ 9 w 9"/>
                <a:gd name="T5" fmla="*/ 0 h 31"/>
              </a:gdLst>
              <a:ahLst/>
              <a:cxnLst>
                <a:cxn ang="0">
                  <a:pos x="T0" y="T1"/>
                </a:cxn>
                <a:cxn ang="0">
                  <a:pos x="T2" y="T3"/>
                </a:cxn>
                <a:cxn ang="0">
                  <a:pos x="T4" y="T5"/>
                </a:cxn>
              </a:cxnLst>
              <a:rect l="0" t="0" r="r" b="b"/>
              <a:pathLst>
                <a:path w="9" h="31">
                  <a:moveTo>
                    <a:pt x="0" y="31"/>
                  </a:moveTo>
                  <a:cubicBezTo>
                    <a:pt x="0" y="29"/>
                    <a:pt x="0" y="27"/>
                    <a:pt x="0" y="24"/>
                  </a:cubicBezTo>
                  <a:cubicBezTo>
                    <a:pt x="0" y="15"/>
                    <a:pt x="3" y="7"/>
                    <a:pt x="9"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69" name="Line 440">
              <a:extLst>
                <a:ext uri="{FF2B5EF4-FFF2-40B4-BE49-F238E27FC236}">
                  <a16:creationId xmlns:a16="http://schemas.microsoft.com/office/drawing/2014/main" id="{1BF9E03B-5CC9-4757-A54E-8AE9CB67ED3B}"/>
                </a:ext>
              </a:extLst>
            </p:cNvPr>
            <p:cNvSpPr>
              <a:spLocks noChangeShapeType="1"/>
            </p:cNvSpPr>
            <p:nvPr/>
          </p:nvSpPr>
          <p:spPr bwMode="auto">
            <a:xfrm>
              <a:off x="2016126" y="1730375"/>
              <a:ext cx="0" cy="65088"/>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0" name="Line 441">
              <a:extLst>
                <a:ext uri="{FF2B5EF4-FFF2-40B4-BE49-F238E27FC236}">
                  <a16:creationId xmlns:a16="http://schemas.microsoft.com/office/drawing/2014/main" id="{30A46B75-2F08-4DDD-8604-6B94F78860D3}"/>
                </a:ext>
              </a:extLst>
            </p:cNvPr>
            <p:cNvSpPr>
              <a:spLocks noChangeShapeType="1"/>
            </p:cNvSpPr>
            <p:nvPr/>
          </p:nvSpPr>
          <p:spPr bwMode="auto">
            <a:xfrm flipH="1">
              <a:off x="2143126" y="1800225"/>
              <a:ext cx="46038" cy="47625"/>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1" name="Line 442">
              <a:extLst>
                <a:ext uri="{FF2B5EF4-FFF2-40B4-BE49-F238E27FC236}">
                  <a16:creationId xmlns:a16="http://schemas.microsoft.com/office/drawing/2014/main" id="{D57CA3CE-A428-4BE0-BE59-AE716FEC07E2}"/>
                </a:ext>
              </a:extLst>
            </p:cNvPr>
            <p:cNvSpPr>
              <a:spLocks noChangeShapeType="1"/>
            </p:cNvSpPr>
            <p:nvPr/>
          </p:nvSpPr>
          <p:spPr bwMode="auto">
            <a:xfrm flipH="1">
              <a:off x="2190751" y="1981200"/>
              <a:ext cx="65088" cy="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2" name="Line 443">
              <a:extLst>
                <a:ext uri="{FF2B5EF4-FFF2-40B4-BE49-F238E27FC236}">
                  <a16:creationId xmlns:a16="http://schemas.microsoft.com/office/drawing/2014/main" id="{6F900878-D585-478F-81B9-29CFDB90C2B6}"/>
                </a:ext>
              </a:extLst>
            </p:cNvPr>
            <p:cNvSpPr>
              <a:spLocks noChangeShapeType="1"/>
            </p:cNvSpPr>
            <p:nvPr/>
          </p:nvSpPr>
          <p:spPr bwMode="auto">
            <a:xfrm flipH="1" flipV="1">
              <a:off x="2141538" y="2112963"/>
              <a:ext cx="46038" cy="47625"/>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4" name="Line 444">
              <a:extLst>
                <a:ext uri="{FF2B5EF4-FFF2-40B4-BE49-F238E27FC236}">
                  <a16:creationId xmlns:a16="http://schemas.microsoft.com/office/drawing/2014/main" id="{EFCF4943-0451-4E8C-A14B-87040AFA5592}"/>
                </a:ext>
              </a:extLst>
            </p:cNvPr>
            <p:cNvSpPr>
              <a:spLocks noChangeShapeType="1"/>
            </p:cNvSpPr>
            <p:nvPr/>
          </p:nvSpPr>
          <p:spPr bwMode="auto">
            <a:xfrm>
              <a:off x="1843088" y="1801813"/>
              <a:ext cx="46038" cy="47625"/>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5" name="Line 445">
              <a:extLst>
                <a:ext uri="{FF2B5EF4-FFF2-40B4-BE49-F238E27FC236}">
                  <a16:creationId xmlns:a16="http://schemas.microsoft.com/office/drawing/2014/main" id="{586AF402-B8F8-4280-A0AD-6590679145D8}"/>
                </a:ext>
              </a:extLst>
            </p:cNvPr>
            <p:cNvSpPr>
              <a:spLocks noChangeShapeType="1"/>
            </p:cNvSpPr>
            <p:nvPr/>
          </p:nvSpPr>
          <p:spPr bwMode="auto">
            <a:xfrm>
              <a:off x="1778001" y="1982788"/>
              <a:ext cx="61913" cy="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6" name="Line 446">
              <a:extLst>
                <a:ext uri="{FF2B5EF4-FFF2-40B4-BE49-F238E27FC236}">
                  <a16:creationId xmlns:a16="http://schemas.microsoft.com/office/drawing/2014/main" id="{1E203DCD-31CF-472B-9F61-44695784F1A9}"/>
                </a:ext>
              </a:extLst>
            </p:cNvPr>
            <p:cNvSpPr>
              <a:spLocks noChangeShapeType="1"/>
            </p:cNvSpPr>
            <p:nvPr/>
          </p:nvSpPr>
          <p:spPr bwMode="auto">
            <a:xfrm flipV="1">
              <a:off x="1846263" y="2114550"/>
              <a:ext cx="42863" cy="47625"/>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8" name="Line 447">
              <a:extLst>
                <a:ext uri="{FF2B5EF4-FFF2-40B4-BE49-F238E27FC236}">
                  <a16:creationId xmlns:a16="http://schemas.microsoft.com/office/drawing/2014/main" id="{2EF0597A-5EBE-42E6-8732-738E67603794}"/>
                </a:ext>
              </a:extLst>
            </p:cNvPr>
            <p:cNvSpPr>
              <a:spLocks noChangeShapeType="1"/>
            </p:cNvSpPr>
            <p:nvPr/>
          </p:nvSpPr>
          <p:spPr bwMode="auto">
            <a:xfrm>
              <a:off x="1978026" y="2144713"/>
              <a:ext cx="23813" cy="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9" name="Line 448">
              <a:extLst>
                <a:ext uri="{FF2B5EF4-FFF2-40B4-BE49-F238E27FC236}">
                  <a16:creationId xmlns:a16="http://schemas.microsoft.com/office/drawing/2014/main" id="{D3A2DCA9-783E-4339-A310-9C54913961CA}"/>
                </a:ext>
              </a:extLst>
            </p:cNvPr>
            <p:cNvSpPr>
              <a:spLocks noChangeShapeType="1"/>
            </p:cNvSpPr>
            <p:nvPr/>
          </p:nvSpPr>
          <p:spPr bwMode="auto">
            <a:xfrm>
              <a:off x="1978026" y="2162175"/>
              <a:ext cx="39688" cy="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80" name="Freeform 449">
              <a:extLst>
                <a:ext uri="{FF2B5EF4-FFF2-40B4-BE49-F238E27FC236}">
                  <a16:creationId xmlns:a16="http://schemas.microsoft.com/office/drawing/2014/main" id="{5F25F958-1F56-4933-A3F4-442F2F531EB9}"/>
                </a:ext>
              </a:extLst>
            </p:cNvPr>
            <p:cNvSpPr>
              <a:spLocks/>
            </p:cNvSpPr>
            <p:nvPr/>
          </p:nvSpPr>
          <p:spPr bwMode="auto">
            <a:xfrm>
              <a:off x="1985963" y="2179638"/>
              <a:ext cx="50800" cy="15875"/>
            </a:xfrm>
            <a:custGeom>
              <a:avLst/>
              <a:gdLst>
                <a:gd name="T0" fmla="*/ 29 w 29"/>
                <a:gd name="T1" fmla="*/ 0 h 9"/>
                <a:gd name="T2" fmla="*/ 15 w 29"/>
                <a:gd name="T3" fmla="*/ 9 h 9"/>
                <a:gd name="T4" fmla="*/ 0 w 29"/>
                <a:gd name="T5" fmla="*/ 0 h 9"/>
              </a:gdLst>
              <a:ahLst/>
              <a:cxnLst>
                <a:cxn ang="0">
                  <a:pos x="T0" y="T1"/>
                </a:cxn>
                <a:cxn ang="0">
                  <a:pos x="T2" y="T3"/>
                </a:cxn>
                <a:cxn ang="0">
                  <a:pos x="T4" y="T5"/>
                </a:cxn>
              </a:cxnLst>
              <a:rect l="0" t="0" r="r" b="b"/>
              <a:pathLst>
                <a:path w="29" h="9">
                  <a:moveTo>
                    <a:pt x="29" y="0"/>
                  </a:moveTo>
                  <a:cubicBezTo>
                    <a:pt x="29" y="5"/>
                    <a:pt x="23" y="9"/>
                    <a:pt x="15" y="9"/>
                  </a:cubicBezTo>
                  <a:cubicBezTo>
                    <a:pt x="7" y="9"/>
                    <a:pt x="0" y="5"/>
                    <a:pt x="0"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81" name="Freeform 450">
              <a:extLst>
                <a:ext uri="{FF2B5EF4-FFF2-40B4-BE49-F238E27FC236}">
                  <a16:creationId xmlns:a16="http://schemas.microsoft.com/office/drawing/2014/main" id="{D6E9A31A-9087-4A9D-8A82-A351801C5DD3}"/>
                </a:ext>
              </a:extLst>
            </p:cNvPr>
            <p:cNvSpPr>
              <a:spLocks/>
            </p:cNvSpPr>
            <p:nvPr/>
          </p:nvSpPr>
          <p:spPr bwMode="auto">
            <a:xfrm>
              <a:off x="1976438" y="1920875"/>
              <a:ext cx="66675" cy="152400"/>
            </a:xfrm>
            <a:custGeom>
              <a:avLst/>
              <a:gdLst>
                <a:gd name="T0" fmla="*/ 32 w 42"/>
                <a:gd name="T1" fmla="*/ 0 h 96"/>
                <a:gd name="T2" fmla="*/ 0 w 42"/>
                <a:gd name="T3" fmla="*/ 52 h 96"/>
                <a:gd name="T4" fmla="*/ 42 w 42"/>
                <a:gd name="T5" fmla="*/ 51 h 96"/>
                <a:gd name="T6" fmla="*/ 6 w 42"/>
                <a:gd name="T7" fmla="*/ 96 h 96"/>
              </a:gdLst>
              <a:ahLst/>
              <a:cxnLst>
                <a:cxn ang="0">
                  <a:pos x="T0" y="T1"/>
                </a:cxn>
                <a:cxn ang="0">
                  <a:pos x="T2" y="T3"/>
                </a:cxn>
                <a:cxn ang="0">
                  <a:pos x="T4" y="T5"/>
                </a:cxn>
                <a:cxn ang="0">
                  <a:pos x="T6" y="T7"/>
                </a:cxn>
              </a:cxnLst>
              <a:rect l="0" t="0" r="r" b="b"/>
              <a:pathLst>
                <a:path w="42" h="96">
                  <a:moveTo>
                    <a:pt x="32" y="0"/>
                  </a:moveTo>
                  <a:lnTo>
                    <a:pt x="0" y="52"/>
                  </a:lnTo>
                  <a:lnTo>
                    <a:pt x="42" y="51"/>
                  </a:lnTo>
                  <a:lnTo>
                    <a:pt x="6" y="96"/>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grpSp>
      <p:sp>
        <p:nvSpPr>
          <p:cNvPr id="3" name="Rectangle 2">
            <a:extLst>
              <a:ext uri="{FF2B5EF4-FFF2-40B4-BE49-F238E27FC236}">
                <a16:creationId xmlns:a16="http://schemas.microsoft.com/office/drawing/2014/main" id="{9DFD0FBA-CF79-4625-871A-453FA10A81E3}"/>
              </a:ext>
            </a:extLst>
          </p:cNvPr>
          <p:cNvSpPr/>
          <p:nvPr/>
        </p:nvSpPr>
        <p:spPr>
          <a:xfrm>
            <a:off x="1187654" y="9502"/>
            <a:ext cx="6768691" cy="5123290"/>
          </a:xfrm>
          <a:prstGeom prst="rect">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91" name="Groupe 90">
            <a:extLst>
              <a:ext uri="{FF2B5EF4-FFF2-40B4-BE49-F238E27FC236}">
                <a16:creationId xmlns:a16="http://schemas.microsoft.com/office/drawing/2014/main" id="{80C041C6-1FAC-4476-9E42-D7276CDAF60D}"/>
              </a:ext>
            </a:extLst>
          </p:cNvPr>
          <p:cNvGrpSpPr/>
          <p:nvPr/>
        </p:nvGrpSpPr>
        <p:grpSpPr>
          <a:xfrm>
            <a:off x="3665632" y="538834"/>
            <a:ext cx="1832477" cy="206448"/>
            <a:chOff x="3347562" y="956224"/>
            <a:chExt cx="2475541" cy="278896"/>
          </a:xfrm>
        </p:grpSpPr>
        <p:cxnSp>
          <p:nvCxnSpPr>
            <p:cNvPr id="100" name="Connecteur droit 99">
              <a:extLst>
                <a:ext uri="{FF2B5EF4-FFF2-40B4-BE49-F238E27FC236}">
                  <a16:creationId xmlns:a16="http://schemas.microsoft.com/office/drawing/2014/main" id="{ED1F7B3A-3E51-476D-8837-547368353959}"/>
                </a:ext>
              </a:extLst>
            </p:cNvPr>
            <p:cNvCxnSpPr>
              <a:cxnSpLocks/>
            </p:cNvCxnSpPr>
            <p:nvPr/>
          </p:nvCxnSpPr>
          <p:spPr>
            <a:xfrm flipV="1">
              <a:off x="3622397" y="1071313"/>
              <a:ext cx="14282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3" name="Connecteur droit 102">
              <a:extLst>
                <a:ext uri="{FF2B5EF4-FFF2-40B4-BE49-F238E27FC236}">
                  <a16:creationId xmlns:a16="http://schemas.microsoft.com/office/drawing/2014/main" id="{AF832BC4-24F8-40FC-845F-735E7B5836B5}"/>
                </a:ext>
              </a:extLst>
            </p:cNvPr>
            <p:cNvCxnSpPr>
              <a:cxnSpLocks/>
            </p:cNvCxnSpPr>
            <p:nvPr/>
          </p:nvCxnSpPr>
          <p:spPr>
            <a:xfrm>
              <a:off x="3526144" y="1071313"/>
              <a:ext cx="205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04" name="Groupe 103">
              <a:extLst>
                <a:ext uri="{FF2B5EF4-FFF2-40B4-BE49-F238E27FC236}">
                  <a16:creationId xmlns:a16="http://schemas.microsoft.com/office/drawing/2014/main" id="{2466EE4D-EC78-45CE-9EF6-0CE739CB1AF8}"/>
                </a:ext>
              </a:extLst>
            </p:cNvPr>
            <p:cNvGrpSpPr/>
            <p:nvPr/>
          </p:nvGrpSpPr>
          <p:grpSpPr>
            <a:xfrm>
              <a:off x="5502169" y="956546"/>
              <a:ext cx="320934" cy="278574"/>
              <a:chOff x="952847" y="2499454"/>
              <a:chExt cx="320934" cy="278574"/>
            </a:xfrm>
            <a:noFill/>
          </p:grpSpPr>
          <p:sp>
            <p:nvSpPr>
              <p:cNvPr id="118" name="Ellipse 117">
                <a:extLst>
                  <a:ext uri="{FF2B5EF4-FFF2-40B4-BE49-F238E27FC236}">
                    <a16:creationId xmlns:a16="http://schemas.microsoft.com/office/drawing/2014/main" id="{BDB20ED0-51A6-4C7B-9490-367B3999DCF3}"/>
                  </a:ext>
                </a:extLst>
              </p:cNvPr>
              <p:cNvSpPr/>
              <p:nvPr/>
            </p:nvSpPr>
            <p:spPr>
              <a:xfrm>
                <a:off x="978568" y="2502568"/>
                <a:ext cx="240632" cy="240632"/>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19" name="ZoneTexte 118">
                <a:extLst>
                  <a:ext uri="{FF2B5EF4-FFF2-40B4-BE49-F238E27FC236}">
                    <a16:creationId xmlns:a16="http://schemas.microsoft.com/office/drawing/2014/main" id="{A1057DFB-57C4-4918-B9D2-4DC0B75F9FA0}"/>
                  </a:ext>
                </a:extLst>
              </p:cNvPr>
              <p:cNvSpPr txBox="1"/>
              <p:nvPr/>
            </p:nvSpPr>
            <p:spPr>
              <a:xfrm>
                <a:off x="952847" y="2499454"/>
                <a:ext cx="320934" cy="278574"/>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5</a:t>
                </a:r>
              </a:p>
            </p:txBody>
          </p:sp>
        </p:grpSp>
        <p:grpSp>
          <p:nvGrpSpPr>
            <p:cNvPr id="105" name="Groupe 104">
              <a:extLst>
                <a:ext uri="{FF2B5EF4-FFF2-40B4-BE49-F238E27FC236}">
                  <a16:creationId xmlns:a16="http://schemas.microsoft.com/office/drawing/2014/main" id="{616348C3-659E-4922-A803-9A22715E5935}"/>
                </a:ext>
              </a:extLst>
            </p:cNvPr>
            <p:cNvGrpSpPr/>
            <p:nvPr/>
          </p:nvGrpSpPr>
          <p:grpSpPr>
            <a:xfrm>
              <a:off x="3915504" y="956224"/>
              <a:ext cx="320934" cy="278574"/>
              <a:chOff x="952847" y="2499454"/>
              <a:chExt cx="320934" cy="278574"/>
            </a:xfrm>
            <a:noFill/>
          </p:grpSpPr>
          <p:sp>
            <p:nvSpPr>
              <p:cNvPr id="115" name="Ellipse 114">
                <a:extLst>
                  <a:ext uri="{FF2B5EF4-FFF2-40B4-BE49-F238E27FC236}">
                    <a16:creationId xmlns:a16="http://schemas.microsoft.com/office/drawing/2014/main" id="{8A54D1C7-3ED9-4300-BEA3-1BBD447002B0}"/>
                  </a:ext>
                </a:extLst>
              </p:cNvPr>
              <p:cNvSpPr/>
              <p:nvPr/>
            </p:nvSpPr>
            <p:spPr>
              <a:xfrm>
                <a:off x="978568" y="2502568"/>
                <a:ext cx="240632" cy="240632"/>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17" name="ZoneTexte 116">
                <a:extLst>
                  <a:ext uri="{FF2B5EF4-FFF2-40B4-BE49-F238E27FC236}">
                    <a16:creationId xmlns:a16="http://schemas.microsoft.com/office/drawing/2014/main" id="{07614D0E-E667-4058-89F8-58D018B63EF7}"/>
                  </a:ext>
                </a:extLst>
              </p:cNvPr>
              <p:cNvSpPr txBox="1"/>
              <p:nvPr/>
            </p:nvSpPr>
            <p:spPr>
              <a:xfrm>
                <a:off x="952847" y="2499454"/>
                <a:ext cx="320934" cy="278574"/>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2</a:t>
                </a:r>
              </a:p>
            </p:txBody>
          </p:sp>
        </p:grpSp>
        <p:grpSp>
          <p:nvGrpSpPr>
            <p:cNvPr id="106" name="Groupe 105">
              <a:extLst>
                <a:ext uri="{FF2B5EF4-FFF2-40B4-BE49-F238E27FC236}">
                  <a16:creationId xmlns:a16="http://schemas.microsoft.com/office/drawing/2014/main" id="{1FA29DBA-07EE-4B79-816D-CF723F4DDD3F}"/>
                </a:ext>
              </a:extLst>
            </p:cNvPr>
            <p:cNvGrpSpPr/>
            <p:nvPr/>
          </p:nvGrpSpPr>
          <p:grpSpPr>
            <a:xfrm>
              <a:off x="5023732" y="956224"/>
              <a:ext cx="320934" cy="278574"/>
              <a:chOff x="943628" y="2499454"/>
              <a:chExt cx="320934" cy="278574"/>
            </a:xfrm>
            <a:noFill/>
          </p:grpSpPr>
          <p:sp>
            <p:nvSpPr>
              <p:cNvPr id="113" name="Ellipse 112">
                <a:extLst>
                  <a:ext uri="{FF2B5EF4-FFF2-40B4-BE49-F238E27FC236}">
                    <a16:creationId xmlns:a16="http://schemas.microsoft.com/office/drawing/2014/main" id="{97DECF71-4A89-4A48-8FC7-631CA1A8C96B}"/>
                  </a:ext>
                </a:extLst>
              </p:cNvPr>
              <p:cNvSpPr/>
              <p:nvPr/>
            </p:nvSpPr>
            <p:spPr>
              <a:xfrm>
                <a:off x="978568" y="2502568"/>
                <a:ext cx="240632" cy="240632"/>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14" name="ZoneTexte 113">
                <a:extLst>
                  <a:ext uri="{FF2B5EF4-FFF2-40B4-BE49-F238E27FC236}">
                    <a16:creationId xmlns:a16="http://schemas.microsoft.com/office/drawing/2014/main" id="{9914F1CD-F3C4-447A-A410-4381A4F6D8AB}"/>
                  </a:ext>
                </a:extLst>
              </p:cNvPr>
              <p:cNvSpPr txBox="1"/>
              <p:nvPr/>
            </p:nvSpPr>
            <p:spPr>
              <a:xfrm>
                <a:off x="943628" y="2499454"/>
                <a:ext cx="320934" cy="278574"/>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4</a:t>
                </a:r>
              </a:p>
            </p:txBody>
          </p:sp>
        </p:grpSp>
        <p:grpSp>
          <p:nvGrpSpPr>
            <p:cNvPr id="107" name="Groupe 106">
              <a:extLst>
                <a:ext uri="{FF2B5EF4-FFF2-40B4-BE49-F238E27FC236}">
                  <a16:creationId xmlns:a16="http://schemas.microsoft.com/office/drawing/2014/main" id="{AF58E755-1A3F-475E-9811-6B1A2617165D}"/>
                </a:ext>
              </a:extLst>
            </p:cNvPr>
            <p:cNvGrpSpPr/>
            <p:nvPr/>
          </p:nvGrpSpPr>
          <p:grpSpPr>
            <a:xfrm>
              <a:off x="4465008" y="956224"/>
              <a:ext cx="320934" cy="278574"/>
              <a:chOff x="943628" y="2499454"/>
              <a:chExt cx="320934" cy="278574"/>
            </a:xfrm>
            <a:noFill/>
          </p:grpSpPr>
          <p:sp>
            <p:nvSpPr>
              <p:cNvPr id="111" name="Ellipse 110">
                <a:extLst>
                  <a:ext uri="{FF2B5EF4-FFF2-40B4-BE49-F238E27FC236}">
                    <a16:creationId xmlns:a16="http://schemas.microsoft.com/office/drawing/2014/main" id="{05BC9A5A-130A-4FF8-A333-207C55C22AA9}"/>
                  </a:ext>
                </a:extLst>
              </p:cNvPr>
              <p:cNvSpPr/>
              <p:nvPr/>
            </p:nvSpPr>
            <p:spPr>
              <a:xfrm>
                <a:off x="978569" y="2502568"/>
                <a:ext cx="240633" cy="240632"/>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12" name="ZoneTexte 111">
                <a:extLst>
                  <a:ext uri="{FF2B5EF4-FFF2-40B4-BE49-F238E27FC236}">
                    <a16:creationId xmlns:a16="http://schemas.microsoft.com/office/drawing/2014/main" id="{4B58097E-4B31-4654-BE48-3DC7A87FE4EB}"/>
                  </a:ext>
                </a:extLst>
              </p:cNvPr>
              <p:cNvSpPr txBox="1"/>
              <p:nvPr/>
            </p:nvSpPr>
            <p:spPr>
              <a:xfrm>
                <a:off x="943628" y="2499454"/>
                <a:ext cx="320934" cy="278574"/>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3</a:t>
                </a:r>
              </a:p>
            </p:txBody>
          </p:sp>
        </p:grpSp>
        <p:grpSp>
          <p:nvGrpSpPr>
            <p:cNvPr id="108" name="Groupe 107">
              <a:extLst>
                <a:ext uri="{FF2B5EF4-FFF2-40B4-BE49-F238E27FC236}">
                  <a16:creationId xmlns:a16="http://schemas.microsoft.com/office/drawing/2014/main" id="{464AD1B0-5641-4F41-9B62-EF5F16D01C59}"/>
                </a:ext>
              </a:extLst>
            </p:cNvPr>
            <p:cNvGrpSpPr/>
            <p:nvPr/>
          </p:nvGrpSpPr>
          <p:grpSpPr>
            <a:xfrm>
              <a:off x="3347562" y="956224"/>
              <a:ext cx="320934" cy="278574"/>
              <a:chOff x="943628" y="2499454"/>
              <a:chExt cx="320934" cy="278574"/>
            </a:xfrm>
          </p:grpSpPr>
          <p:sp>
            <p:nvSpPr>
              <p:cNvPr id="109" name="Ellipse 108">
                <a:extLst>
                  <a:ext uri="{FF2B5EF4-FFF2-40B4-BE49-F238E27FC236}">
                    <a16:creationId xmlns:a16="http://schemas.microsoft.com/office/drawing/2014/main" id="{52392376-975D-4B74-A579-E558403C8DBA}"/>
                  </a:ext>
                </a:extLst>
              </p:cNvPr>
              <p:cNvSpPr/>
              <p:nvPr/>
            </p:nvSpPr>
            <p:spPr>
              <a:xfrm>
                <a:off x="978568" y="2502568"/>
                <a:ext cx="240632" cy="2406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10" name="ZoneTexte 109">
                <a:extLst>
                  <a:ext uri="{FF2B5EF4-FFF2-40B4-BE49-F238E27FC236}">
                    <a16:creationId xmlns:a16="http://schemas.microsoft.com/office/drawing/2014/main" id="{D04BF3F3-D73F-4662-ADBA-0C5F17C974D8}"/>
                  </a:ext>
                </a:extLst>
              </p:cNvPr>
              <p:cNvSpPr txBox="1"/>
              <p:nvPr/>
            </p:nvSpPr>
            <p:spPr>
              <a:xfrm>
                <a:off x="943628" y="2499454"/>
                <a:ext cx="320934" cy="27857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1</a:t>
                </a:r>
              </a:p>
            </p:txBody>
          </p:sp>
        </p:grpSp>
      </p:grpSp>
      <p:pic>
        <p:nvPicPr>
          <p:cNvPr id="120" name="Image 119">
            <a:extLst>
              <a:ext uri="{FF2B5EF4-FFF2-40B4-BE49-F238E27FC236}">
                <a16:creationId xmlns:a16="http://schemas.microsoft.com/office/drawing/2014/main" id="{234B8820-CA0B-42D2-8D64-D228127E9A2C}"/>
              </a:ext>
            </a:extLst>
          </p:cNvPr>
          <p:cNvPicPr>
            <a:picLocks noChangeAspect="1"/>
          </p:cNvPicPr>
          <p:nvPr/>
        </p:nvPicPr>
        <p:blipFill>
          <a:blip r:embed="rId3"/>
          <a:stretch>
            <a:fillRect/>
          </a:stretch>
        </p:blipFill>
        <p:spPr>
          <a:xfrm>
            <a:off x="3768665" y="853460"/>
            <a:ext cx="1614789" cy="353534"/>
          </a:xfrm>
          <a:prstGeom prst="rect">
            <a:avLst/>
          </a:prstGeom>
        </p:spPr>
      </p:pic>
      <p:grpSp>
        <p:nvGrpSpPr>
          <p:cNvPr id="20" name="Groupe 19">
            <a:extLst>
              <a:ext uri="{FF2B5EF4-FFF2-40B4-BE49-F238E27FC236}">
                <a16:creationId xmlns:a16="http://schemas.microsoft.com/office/drawing/2014/main" id="{8CE06199-9F7C-44C0-A251-C4EC74140BFD}"/>
              </a:ext>
            </a:extLst>
          </p:cNvPr>
          <p:cNvGrpSpPr/>
          <p:nvPr/>
        </p:nvGrpSpPr>
        <p:grpSpPr>
          <a:xfrm>
            <a:off x="2292162" y="2736824"/>
            <a:ext cx="4511693" cy="2259376"/>
            <a:chOff x="2292162" y="2736824"/>
            <a:chExt cx="4511693" cy="2259376"/>
          </a:xfrm>
        </p:grpSpPr>
        <p:sp>
          <p:nvSpPr>
            <p:cNvPr id="7" name="Rectangle : coins arrondis 6">
              <a:extLst>
                <a:ext uri="{FF2B5EF4-FFF2-40B4-BE49-F238E27FC236}">
                  <a16:creationId xmlns:a16="http://schemas.microsoft.com/office/drawing/2014/main" id="{0F2EDD6A-A540-45DB-8884-D7BEA7ECB821}"/>
                </a:ext>
              </a:extLst>
            </p:cNvPr>
            <p:cNvSpPr/>
            <p:nvPr/>
          </p:nvSpPr>
          <p:spPr>
            <a:xfrm>
              <a:off x="2865257" y="4314937"/>
              <a:ext cx="3417910" cy="279060"/>
            </a:xfrm>
            <a:prstGeom prst="roundRect">
              <a:avLst>
                <a:gd name="adj" fmla="val 0"/>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4" name="ZoneTexte 13">
              <a:extLst>
                <a:ext uri="{FF2B5EF4-FFF2-40B4-BE49-F238E27FC236}">
                  <a16:creationId xmlns:a16="http://schemas.microsoft.com/office/drawing/2014/main" id="{E2E64FBC-6B43-4D31-A986-D45F934B7472}"/>
                </a:ext>
              </a:extLst>
            </p:cNvPr>
            <p:cNvSpPr txBox="1"/>
            <p:nvPr/>
          </p:nvSpPr>
          <p:spPr>
            <a:xfrm>
              <a:off x="2339076" y="2736824"/>
              <a:ext cx="3554632" cy="479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92" b="1" i="0" u="none" strike="noStrike" kern="0" cap="none" spc="0" normalizeH="0" baseline="0" noProof="0" dirty="0">
                  <a:ln>
                    <a:noFill/>
                  </a:ln>
                  <a:solidFill>
                    <a:srgbClr val="000000">
                      <a:lumMod val="65000"/>
                      <a:lumOff val="35000"/>
                    </a:srgbClr>
                  </a:solidFill>
                  <a:effectLst/>
                  <a:uLnTx/>
                  <a:uFillTx/>
                  <a:latin typeface="Arial"/>
                  <a:cs typeface="Arial"/>
                  <a:sym typeface="Arial"/>
                </a:rPr>
                <a:t>Rappel du process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8" b="1"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a:p>
              <a:pPr marL="299643" marR="0" lvl="0" indent="-169210" algn="l" defTabSz="914400" rtl="0" eaLnBrk="1" fontAlgn="auto" latinLnBrk="0" hangingPunct="1">
                <a:lnSpc>
                  <a:spcPct val="100000"/>
                </a:lnSpc>
                <a:spcBef>
                  <a:spcPts val="0"/>
                </a:spcBef>
                <a:spcAft>
                  <a:spcPts val="0"/>
                </a:spcAft>
                <a:buClrTx/>
                <a:buSzTx/>
                <a:buFont typeface="+mj-lt"/>
                <a:buAutoNum type="arabicPeriod"/>
                <a:tabLst/>
                <a:defRPr/>
              </a:pPr>
              <a:r>
                <a:rPr kumimoji="0" lang="fr-FR" sz="592" b="0" i="0" u="none" strike="noStrike" kern="0" cap="none" spc="0" normalizeH="0" baseline="0" noProof="0" dirty="0">
                  <a:ln>
                    <a:noFill/>
                  </a:ln>
                  <a:solidFill>
                    <a:srgbClr val="000000">
                      <a:lumMod val="65000"/>
                      <a:lumOff val="35000"/>
                    </a:srgbClr>
                  </a:solidFill>
                  <a:effectLst/>
                  <a:uLnTx/>
                  <a:uFillTx/>
                  <a:latin typeface="Arial"/>
                  <a:cs typeface="Arial"/>
                  <a:sym typeface="Arial"/>
                </a:rPr>
                <a:t>Vous envoyez votre lead depuis le portail MONEXPERT</a:t>
              </a:r>
            </a:p>
            <a:p>
              <a:pPr marL="299643" marR="0" lvl="0" indent="-169210" algn="l" defTabSz="914400" rtl="0" eaLnBrk="1" fontAlgn="auto" latinLnBrk="0" hangingPunct="1">
                <a:lnSpc>
                  <a:spcPct val="100000"/>
                </a:lnSpc>
                <a:spcBef>
                  <a:spcPts val="0"/>
                </a:spcBef>
                <a:spcAft>
                  <a:spcPts val="0"/>
                </a:spcAft>
                <a:buClrTx/>
                <a:buSzTx/>
                <a:buFont typeface="+mj-lt"/>
                <a:buAutoNum type="arabicPeriod"/>
                <a:tabLst/>
                <a:defRPr/>
              </a:pPr>
              <a:r>
                <a:rPr kumimoji="0" lang="fr-FR" sz="592" b="0" i="0" u="none" strike="noStrike" kern="0" cap="none" spc="0" normalizeH="0" baseline="0" noProof="0" dirty="0">
                  <a:ln>
                    <a:noFill/>
                  </a:ln>
                  <a:solidFill>
                    <a:srgbClr val="000000">
                      <a:lumMod val="65000"/>
                      <a:lumOff val="35000"/>
                    </a:srgbClr>
                  </a:solidFill>
                  <a:effectLst/>
                  <a:uLnTx/>
                  <a:uFillTx/>
                  <a:latin typeface="Arial"/>
                  <a:cs typeface="Arial"/>
                  <a:sym typeface="Arial"/>
                </a:rPr>
                <a:t>Votre client reçoit un mail et souscrit à l’offre en toute autonomie</a:t>
              </a:r>
            </a:p>
            <a:p>
              <a:pPr marL="299643" marR="0" lvl="0" indent="-169210" algn="l" defTabSz="914400" rtl="0" eaLnBrk="1" fontAlgn="auto" latinLnBrk="0" hangingPunct="1">
                <a:lnSpc>
                  <a:spcPct val="100000"/>
                </a:lnSpc>
                <a:spcBef>
                  <a:spcPts val="0"/>
                </a:spcBef>
                <a:spcAft>
                  <a:spcPts val="0"/>
                </a:spcAft>
                <a:buClrTx/>
                <a:buSzTx/>
                <a:buFont typeface="+mj-lt"/>
                <a:buAutoNum type="arabicPeriod"/>
                <a:tabLst/>
                <a:defRPr/>
              </a:pPr>
              <a:r>
                <a:rPr kumimoji="0" lang="fr-FR" sz="592" b="0" i="0" u="none" strike="noStrike" kern="0" cap="none" spc="0" normalizeH="0" baseline="0" noProof="0" dirty="0">
                  <a:ln>
                    <a:noFill/>
                  </a:ln>
                  <a:solidFill>
                    <a:srgbClr val="000000">
                      <a:lumMod val="65000"/>
                      <a:lumOff val="35000"/>
                    </a:srgbClr>
                  </a:solidFill>
                  <a:effectLst/>
                  <a:uLnTx/>
                  <a:uFillTx/>
                  <a:latin typeface="Arial"/>
                  <a:cs typeface="Arial"/>
                  <a:sym typeface="Arial"/>
                </a:rPr>
                <a:t>Il choisit les factures qu’il souhaite se faire financer et obtient son financement sous 24h*</a:t>
              </a:r>
            </a:p>
          </p:txBody>
        </p:sp>
        <p:sp>
          <p:nvSpPr>
            <p:cNvPr id="116" name="ZoneTexte 115">
              <a:extLst>
                <a:ext uri="{FF2B5EF4-FFF2-40B4-BE49-F238E27FC236}">
                  <a16:creationId xmlns:a16="http://schemas.microsoft.com/office/drawing/2014/main" id="{263007B2-EBB0-4C3B-926D-AA942CB193F8}"/>
                </a:ext>
              </a:extLst>
            </p:cNvPr>
            <p:cNvSpPr txBox="1"/>
            <p:nvPr/>
          </p:nvSpPr>
          <p:spPr>
            <a:xfrm>
              <a:off x="2339075" y="4630459"/>
              <a:ext cx="4464779" cy="36574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444" b="0" i="0" u="none" strike="noStrike" kern="0" cap="none" spc="0" normalizeH="0" baseline="0" noProof="0" dirty="0">
                  <a:ln>
                    <a:noFill/>
                  </a:ln>
                  <a:solidFill>
                    <a:srgbClr val="000000">
                      <a:lumMod val="65000"/>
                      <a:lumOff val="35000"/>
                    </a:srgbClr>
                  </a:solidFill>
                  <a:effectLst/>
                  <a:uLnTx/>
                  <a:uFillTx/>
                  <a:latin typeface="Arial"/>
                  <a:cs typeface="Arial"/>
                  <a:sym typeface="Arial"/>
                </a:rPr>
                <a:t>* Hors week-ends et jours fériés. Uniquement pour des créances en France Métropolitaine. Dès validation de votre compte et sous réserve de la conformité des factures cédées, de l’éligibilité de votre client, de la signature et du respect du contrat (Conditions Générales de Financement).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444" b="0" i="0" u="none" strike="noStrike" kern="0" cap="none" spc="0" normalizeH="0" baseline="0" noProof="0" dirty="0">
                  <a:ln>
                    <a:noFill/>
                  </a:ln>
                  <a:solidFill>
                    <a:srgbClr val="000000">
                      <a:lumMod val="65000"/>
                      <a:lumOff val="35000"/>
                    </a:srgbClr>
                  </a:solidFill>
                  <a:effectLst/>
                  <a:uLnTx/>
                  <a:uFillTx/>
                  <a:latin typeface="Arial"/>
                  <a:cs typeface="Arial"/>
                  <a:sym typeface="Arial"/>
                </a:rPr>
                <a:t>** En cas d'insolvabilité constatée par une décision de justice et pour vos clients couverts par l'assurance-crédit avec une garantie à hauteur des approbations délivrées et pour des factures non contestées.</a:t>
              </a:r>
              <a:endParaRPr kumimoji="0" lang="fr-FR" sz="444" b="1"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77" name="ZoneTexte 76">
              <a:extLst>
                <a:ext uri="{FF2B5EF4-FFF2-40B4-BE49-F238E27FC236}">
                  <a16:creationId xmlns:a16="http://schemas.microsoft.com/office/drawing/2014/main" id="{6000B2D1-0EA4-4D5F-821B-A2876F2842D6}"/>
                </a:ext>
              </a:extLst>
            </p:cNvPr>
            <p:cNvSpPr txBox="1"/>
            <p:nvPr/>
          </p:nvSpPr>
          <p:spPr>
            <a:xfrm>
              <a:off x="2338524" y="3290860"/>
              <a:ext cx="1366080" cy="18344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92" b="1" i="0" u="none" strike="noStrike" kern="0" cap="none" spc="0" normalizeH="0" baseline="0" noProof="0" dirty="0">
                  <a:ln>
                    <a:noFill/>
                  </a:ln>
                  <a:solidFill>
                    <a:srgbClr val="000000">
                      <a:lumMod val="65000"/>
                      <a:lumOff val="35000"/>
                    </a:srgbClr>
                  </a:solidFill>
                  <a:effectLst/>
                  <a:uLnTx/>
                  <a:uFillTx/>
                  <a:latin typeface="Arial"/>
                  <a:cs typeface="Arial"/>
                  <a:sym typeface="Arial"/>
                </a:rPr>
                <a:t>Les avantages de </a:t>
              </a:r>
              <a:r>
                <a:rPr kumimoji="0" lang="fr-FR" sz="592" b="1" i="0" u="none" strike="noStrike" kern="0" cap="none" spc="0" normalizeH="0" baseline="0" noProof="0" dirty="0" err="1">
                  <a:ln>
                    <a:noFill/>
                  </a:ln>
                  <a:solidFill>
                    <a:srgbClr val="000000">
                      <a:lumMod val="65000"/>
                      <a:lumOff val="35000"/>
                    </a:srgbClr>
                  </a:solidFill>
                  <a:effectLst/>
                  <a:uLnTx/>
                  <a:uFillTx/>
                  <a:latin typeface="Arial"/>
                  <a:cs typeface="Arial"/>
                  <a:sym typeface="Arial"/>
                </a:rPr>
                <a:t>FlashFactures</a:t>
              </a:r>
              <a:r>
                <a:rPr kumimoji="0" lang="fr-FR" sz="592" b="1" i="0" u="none" strike="noStrike" kern="0" cap="none" spc="0" normalizeH="0" baseline="0" noProof="0" dirty="0">
                  <a:ln>
                    <a:noFill/>
                  </a:ln>
                  <a:solidFill>
                    <a:srgbClr val="000000">
                      <a:lumMod val="65000"/>
                      <a:lumOff val="35000"/>
                    </a:srgbClr>
                  </a:solidFill>
                  <a:effectLst/>
                  <a:uLnTx/>
                  <a:uFillTx/>
                  <a:latin typeface="Arial"/>
                  <a:cs typeface="Arial"/>
                  <a:sym typeface="Arial"/>
                </a:rPr>
                <a:t> </a:t>
              </a:r>
            </a:p>
          </p:txBody>
        </p:sp>
        <p:grpSp>
          <p:nvGrpSpPr>
            <p:cNvPr id="5" name="Groupe 4">
              <a:extLst>
                <a:ext uri="{FF2B5EF4-FFF2-40B4-BE49-F238E27FC236}">
                  <a16:creationId xmlns:a16="http://schemas.microsoft.com/office/drawing/2014/main" id="{1421E168-B1CD-491C-9447-EFB51693C298}"/>
                </a:ext>
              </a:extLst>
            </p:cNvPr>
            <p:cNvGrpSpPr/>
            <p:nvPr/>
          </p:nvGrpSpPr>
          <p:grpSpPr>
            <a:xfrm>
              <a:off x="2292162" y="3447598"/>
              <a:ext cx="652744" cy="623812"/>
              <a:chOff x="2100539" y="3081821"/>
              <a:chExt cx="881809" cy="842724"/>
            </a:xfrm>
          </p:grpSpPr>
          <p:pic>
            <p:nvPicPr>
              <p:cNvPr id="90" name="Image 89">
                <a:extLst>
                  <a:ext uri="{FF2B5EF4-FFF2-40B4-BE49-F238E27FC236}">
                    <a16:creationId xmlns:a16="http://schemas.microsoft.com/office/drawing/2014/main" id="{D6B1DB9F-00D1-45B8-B422-2310FF20B927}"/>
                  </a:ext>
                </a:extLst>
              </p:cNvPr>
              <p:cNvPicPr>
                <a:picLocks noChangeAspect="1"/>
              </p:cNvPicPr>
              <p:nvPr/>
            </p:nvPicPr>
            <p:blipFill>
              <a:blip r:embed="rId4"/>
              <a:stretch>
                <a:fillRect/>
              </a:stretch>
            </p:blipFill>
            <p:spPr>
              <a:xfrm>
                <a:off x="2333483" y="3081821"/>
                <a:ext cx="408448" cy="408448"/>
              </a:xfrm>
              <a:prstGeom prst="rect">
                <a:avLst/>
              </a:prstGeom>
            </p:spPr>
          </p:pic>
          <p:sp>
            <p:nvSpPr>
              <p:cNvPr id="94" name="ZoneTexte 93">
                <a:extLst>
                  <a:ext uri="{FF2B5EF4-FFF2-40B4-BE49-F238E27FC236}">
                    <a16:creationId xmlns:a16="http://schemas.microsoft.com/office/drawing/2014/main" id="{0FFB6632-7C92-43FF-8C88-CD74781FAECD}"/>
                  </a:ext>
                </a:extLst>
              </p:cNvPr>
              <p:cNvSpPr txBox="1"/>
              <p:nvPr/>
            </p:nvSpPr>
            <p:spPr>
              <a:xfrm>
                <a:off x="2100539" y="3461378"/>
                <a:ext cx="881809" cy="46316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92" b="1" i="0" u="none" strike="noStrike" kern="0" cap="none" spc="0" normalizeH="0" baseline="0" noProof="0" dirty="0">
                    <a:ln>
                      <a:noFill/>
                    </a:ln>
                    <a:solidFill>
                      <a:srgbClr val="000000">
                        <a:lumMod val="65000"/>
                        <a:lumOff val="35000"/>
                      </a:srgbClr>
                    </a:solidFill>
                    <a:effectLst/>
                    <a:uLnTx/>
                    <a:uFillTx/>
                    <a:latin typeface="Arial"/>
                    <a:cs typeface="Arial"/>
                    <a:sym typeface="Arial"/>
                  </a:rPr>
                  <a:t>Rapidité</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Un financement</a:t>
                </a:r>
                <a:b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b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en 24h*</a:t>
                </a:r>
              </a:p>
            </p:txBody>
          </p:sp>
        </p:grpSp>
        <p:grpSp>
          <p:nvGrpSpPr>
            <p:cNvPr id="12" name="Groupe 11">
              <a:extLst>
                <a:ext uri="{FF2B5EF4-FFF2-40B4-BE49-F238E27FC236}">
                  <a16:creationId xmlns:a16="http://schemas.microsoft.com/office/drawing/2014/main" id="{D8E57875-4EA2-4482-AB7C-B56C813698C9}"/>
                </a:ext>
              </a:extLst>
            </p:cNvPr>
            <p:cNvGrpSpPr/>
            <p:nvPr/>
          </p:nvGrpSpPr>
          <p:grpSpPr>
            <a:xfrm>
              <a:off x="2873081" y="3423959"/>
              <a:ext cx="819456" cy="725741"/>
              <a:chOff x="2998681" y="3049887"/>
              <a:chExt cx="1107024" cy="980422"/>
            </a:xfrm>
          </p:grpSpPr>
          <p:pic>
            <p:nvPicPr>
              <p:cNvPr id="89" name="Image 88">
                <a:extLst>
                  <a:ext uri="{FF2B5EF4-FFF2-40B4-BE49-F238E27FC236}">
                    <a16:creationId xmlns:a16="http://schemas.microsoft.com/office/drawing/2014/main" id="{BDB7D7F6-64D5-445A-8BC7-2AC93561B2AA}"/>
                  </a:ext>
                </a:extLst>
              </p:cNvPr>
              <p:cNvPicPr>
                <a:picLocks noChangeAspect="1"/>
              </p:cNvPicPr>
              <p:nvPr/>
            </p:nvPicPr>
            <p:blipFill>
              <a:blip r:embed="rId5"/>
              <a:stretch>
                <a:fillRect/>
              </a:stretch>
            </p:blipFill>
            <p:spPr>
              <a:xfrm>
                <a:off x="3303887" y="3049887"/>
                <a:ext cx="472050" cy="472050"/>
              </a:xfrm>
              <a:prstGeom prst="rect">
                <a:avLst/>
              </a:prstGeom>
            </p:spPr>
          </p:pic>
          <p:sp>
            <p:nvSpPr>
              <p:cNvPr id="95" name="ZoneTexte 94">
                <a:extLst>
                  <a:ext uri="{FF2B5EF4-FFF2-40B4-BE49-F238E27FC236}">
                    <a16:creationId xmlns:a16="http://schemas.microsoft.com/office/drawing/2014/main" id="{250BABC7-C8E7-4862-A6E7-E21D1255BF38}"/>
                  </a:ext>
                </a:extLst>
              </p:cNvPr>
              <p:cNvSpPr txBox="1"/>
              <p:nvPr/>
            </p:nvSpPr>
            <p:spPr>
              <a:xfrm>
                <a:off x="2998681" y="3459473"/>
                <a:ext cx="1107024" cy="57083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92" b="1" i="0" u="none" strike="noStrike" kern="0" cap="none" spc="0" normalizeH="0" baseline="0" noProof="0" dirty="0">
                    <a:ln>
                      <a:noFill/>
                    </a:ln>
                    <a:solidFill>
                      <a:srgbClr val="000000">
                        <a:lumMod val="65000"/>
                        <a:lumOff val="35000"/>
                      </a:srgbClr>
                    </a:solidFill>
                    <a:effectLst/>
                    <a:uLnTx/>
                    <a:uFillTx/>
                    <a:latin typeface="Arial"/>
                    <a:cs typeface="Arial"/>
                    <a:sym typeface="Arial"/>
                  </a:rPr>
                  <a:t>Souplesse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Sans engagement de</a:t>
                </a:r>
                <a:b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b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durée ou de chiffre </a:t>
                </a:r>
                <a:b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b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d’affaires cédé</a:t>
                </a:r>
              </a:p>
            </p:txBody>
          </p:sp>
        </p:grpSp>
        <p:grpSp>
          <p:nvGrpSpPr>
            <p:cNvPr id="16" name="Groupe 15">
              <a:extLst>
                <a:ext uri="{FF2B5EF4-FFF2-40B4-BE49-F238E27FC236}">
                  <a16:creationId xmlns:a16="http://schemas.microsoft.com/office/drawing/2014/main" id="{92150D4D-2B70-4215-81CC-C969E031F5BC}"/>
                </a:ext>
              </a:extLst>
            </p:cNvPr>
            <p:cNvGrpSpPr/>
            <p:nvPr/>
          </p:nvGrpSpPr>
          <p:grpSpPr>
            <a:xfrm>
              <a:off x="3620712" y="3458767"/>
              <a:ext cx="681596" cy="619224"/>
              <a:chOff x="4033553" y="3096910"/>
              <a:chExt cx="920786" cy="836525"/>
            </a:xfrm>
          </p:grpSpPr>
          <p:pic>
            <p:nvPicPr>
              <p:cNvPr id="88" name="Image 87">
                <a:extLst>
                  <a:ext uri="{FF2B5EF4-FFF2-40B4-BE49-F238E27FC236}">
                    <a16:creationId xmlns:a16="http://schemas.microsoft.com/office/drawing/2014/main" id="{9F1484C1-132E-4F9E-BE09-13D6AD6F83F3}"/>
                  </a:ext>
                </a:extLst>
              </p:cNvPr>
              <p:cNvPicPr>
                <a:picLocks noChangeAspect="1"/>
              </p:cNvPicPr>
              <p:nvPr/>
            </p:nvPicPr>
            <p:blipFill>
              <a:blip r:embed="rId6"/>
              <a:stretch>
                <a:fillRect/>
              </a:stretch>
            </p:blipFill>
            <p:spPr>
              <a:xfrm>
                <a:off x="4311411" y="3096910"/>
                <a:ext cx="373360" cy="373360"/>
              </a:xfrm>
              <a:prstGeom prst="rect">
                <a:avLst/>
              </a:prstGeom>
            </p:spPr>
          </p:pic>
          <p:sp>
            <p:nvSpPr>
              <p:cNvPr id="96" name="ZoneTexte 95">
                <a:extLst>
                  <a:ext uri="{FF2B5EF4-FFF2-40B4-BE49-F238E27FC236}">
                    <a16:creationId xmlns:a16="http://schemas.microsoft.com/office/drawing/2014/main" id="{1C440519-1A72-470F-BE7E-44E8EA7A956F}"/>
                  </a:ext>
                </a:extLst>
              </p:cNvPr>
              <p:cNvSpPr txBox="1"/>
              <p:nvPr/>
            </p:nvSpPr>
            <p:spPr>
              <a:xfrm>
                <a:off x="4033553" y="3470269"/>
                <a:ext cx="920786" cy="46316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92" b="1" i="0" u="none" strike="noStrike" kern="0" cap="none" spc="0" normalizeH="0" baseline="0" noProof="0" dirty="0">
                    <a:ln>
                      <a:noFill/>
                    </a:ln>
                    <a:solidFill>
                      <a:srgbClr val="000000">
                        <a:lumMod val="65000"/>
                        <a:lumOff val="35000"/>
                      </a:srgbClr>
                    </a:solidFill>
                    <a:effectLst/>
                    <a:uLnTx/>
                    <a:uFillTx/>
                    <a:latin typeface="Arial"/>
                    <a:cs typeface="Arial"/>
                    <a:sym typeface="Arial"/>
                  </a:rPr>
                  <a:t>Simplicité</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Une souscription</a:t>
                </a:r>
                <a:b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b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facile et rapide</a:t>
                </a:r>
              </a:p>
            </p:txBody>
          </p:sp>
        </p:grpSp>
        <p:grpSp>
          <p:nvGrpSpPr>
            <p:cNvPr id="18" name="Groupe 17">
              <a:extLst>
                <a:ext uri="{FF2B5EF4-FFF2-40B4-BE49-F238E27FC236}">
                  <a16:creationId xmlns:a16="http://schemas.microsoft.com/office/drawing/2014/main" id="{4C631849-8FBD-4F6D-A475-74AEEBDEF83E}"/>
                </a:ext>
              </a:extLst>
            </p:cNvPr>
            <p:cNvGrpSpPr/>
            <p:nvPr/>
          </p:nvGrpSpPr>
          <p:grpSpPr>
            <a:xfrm>
              <a:off x="4966894" y="3408795"/>
              <a:ext cx="906018" cy="669194"/>
              <a:chOff x="5900925" y="3029404"/>
              <a:chExt cx="1223963" cy="904032"/>
            </a:xfrm>
          </p:grpSpPr>
          <p:pic>
            <p:nvPicPr>
              <p:cNvPr id="93" name="Image 92">
                <a:extLst>
                  <a:ext uri="{FF2B5EF4-FFF2-40B4-BE49-F238E27FC236}">
                    <a16:creationId xmlns:a16="http://schemas.microsoft.com/office/drawing/2014/main" id="{A4E613D9-93BC-4226-B125-96AF061F1FBB}"/>
                  </a:ext>
                </a:extLst>
              </p:cNvPr>
              <p:cNvPicPr>
                <a:picLocks noChangeAspect="1"/>
              </p:cNvPicPr>
              <p:nvPr/>
            </p:nvPicPr>
            <p:blipFill>
              <a:blip r:embed="rId7"/>
              <a:stretch>
                <a:fillRect/>
              </a:stretch>
            </p:blipFill>
            <p:spPr>
              <a:xfrm>
                <a:off x="6269716" y="3029404"/>
                <a:ext cx="479400" cy="479401"/>
              </a:xfrm>
              <a:prstGeom prst="rect">
                <a:avLst/>
              </a:prstGeom>
            </p:spPr>
          </p:pic>
          <p:sp>
            <p:nvSpPr>
              <p:cNvPr id="98" name="ZoneTexte 97">
                <a:extLst>
                  <a:ext uri="{FF2B5EF4-FFF2-40B4-BE49-F238E27FC236}">
                    <a16:creationId xmlns:a16="http://schemas.microsoft.com/office/drawing/2014/main" id="{EFBEE963-2BA5-4FCA-AF96-C7255B39439C}"/>
                  </a:ext>
                </a:extLst>
              </p:cNvPr>
              <p:cNvSpPr txBox="1"/>
              <p:nvPr/>
            </p:nvSpPr>
            <p:spPr>
              <a:xfrm>
                <a:off x="5900925" y="3470270"/>
                <a:ext cx="1223963" cy="46316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92" b="1" i="0" u="none" strike="noStrike" kern="0" cap="none" spc="0" normalizeH="0" baseline="0" noProof="0" dirty="0">
                    <a:ln>
                      <a:noFill/>
                    </a:ln>
                    <a:solidFill>
                      <a:srgbClr val="000000">
                        <a:lumMod val="65000"/>
                        <a:lumOff val="35000"/>
                      </a:srgbClr>
                    </a:solidFill>
                    <a:effectLst/>
                    <a:uLnTx/>
                    <a:uFillTx/>
                    <a:latin typeface="Arial"/>
                    <a:cs typeface="Arial"/>
                    <a:sym typeface="Arial"/>
                  </a:rPr>
                  <a:t>Tout-en-un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relance et recouvrement</a:t>
                </a:r>
                <a:b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b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des factures inclus</a:t>
                </a:r>
              </a:p>
            </p:txBody>
          </p:sp>
        </p:grpSp>
        <p:grpSp>
          <p:nvGrpSpPr>
            <p:cNvPr id="17" name="Groupe 16">
              <a:extLst>
                <a:ext uri="{FF2B5EF4-FFF2-40B4-BE49-F238E27FC236}">
                  <a16:creationId xmlns:a16="http://schemas.microsoft.com/office/drawing/2014/main" id="{94603881-A219-4939-82C0-956D44C3EC63}"/>
                </a:ext>
              </a:extLst>
            </p:cNvPr>
            <p:cNvGrpSpPr/>
            <p:nvPr/>
          </p:nvGrpSpPr>
          <p:grpSpPr>
            <a:xfrm>
              <a:off x="4230483" y="3452867"/>
              <a:ext cx="808236" cy="617425"/>
              <a:chOff x="4881752" y="3088940"/>
              <a:chExt cx="1091867" cy="834095"/>
            </a:xfrm>
          </p:grpSpPr>
          <p:sp>
            <p:nvSpPr>
              <p:cNvPr id="97" name="ZoneTexte 96">
                <a:extLst>
                  <a:ext uri="{FF2B5EF4-FFF2-40B4-BE49-F238E27FC236}">
                    <a16:creationId xmlns:a16="http://schemas.microsoft.com/office/drawing/2014/main" id="{6ABB3C75-8E28-4947-BBF6-00E6CF1A6604}"/>
                  </a:ext>
                </a:extLst>
              </p:cNvPr>
              <p:cNvSpPr txBox="1"/>
              <p:nvPr/>
            </p:nvSpPr>
            <p:spPr>
              <a:xfrm>
                <a:off x="4881752" y="3459869"/>
                <a:ext cx="1091867" cy="46316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92" b="1" i="0" u="none" strike="noStrike" kern="0" cap="none" spc="0" normalizeH="0" baseline="0" noProof="0" dirty="0">
                    <a:ln>
                      <a:noFill/>
                    </a:ln>
                    <a:solidFill>
                      <a:srgbClr val="000000">
                        <a:lumMod val="65000"/>
                        <a:lumOff val="35000"/>
                      </a:srgbClr>
                    </a:solidFill>
                    <a:effectLst/>
                    <a:uLnTx/>
                    <a:uFillTx/>
                    <a:latin typeface="Arial"/>
                    <a:cs typeface="Arial"/>
                    <a:sym typeface="Arial"/>
                  </a:rPr>
                  <a:t>Protection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face aux défaillances</a:t>
                </a:r>
                <a:b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b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de leurs clients**</a:t>
                </a:r>
              </a:p>
            </p:txBody>
          </p:sp>
          <p:pic>
            <p:nvPicPr>
              <p:cNvPr id="99" name="Image 98">
                <a:extLst>
                  <a:ext uri="{FF2B5EF4-FFF2-40B4-BE49-F238E27FC236}">
                    <a16:creationId xmlns:a16="http://schemas.microsoft.com/office/drawing/2014/main" id="{89271E8D-4002-4B41-A027-52983AF74A51}"/>
                  </a:ext>
                </a:extLst>
              </p:cNvPr>
              <p:cNvPicPr>
                <a:picLocks noChangeAspect="1"/>
              </p:cNvPicPr>
              <p:nvPr/>
            </p:nvPicPr>
            <p:blipFill>
              <a:blip r:embed="rId8"/>
              <a:stretch>
                <a:fillRect/>
              </a:stretch>
            </p:blipFill>
            <p:spPr>
              <a:xfrm>
                <a:off x="5224683" y="3088940"/>
                <a:ext cx="396000" cy="396000"/>
              </a:xfrm>
              <a:prstGeom prst="rect">
                <a:avLst/>
              </a:prstGeom>
            </p:spPr>
          </p:pic>
        </p:grpSp>
        <p:sp>
          <p:nvSpPr>
            <p:cNvPr id="102" name="ZoneTexte 101">
              <a:extLst>
                <a:ext uri="{FF2B5EF4-FFF2-40B4-BE49-F238E27FC236}">
                  <a16:creationId xmlns:a16="http://schemas.microsoft.com/office/drawing/2014/main" id="{93188906-89FD-4571-B4C9-1908701664A9}"/>
                </a:ext>
              </a:extLst>
            </p:cNvPr>
            <p:cNvSpPr txBox="1"/>
            <p:nvPr/>
          </p:nvSpPr>
          <p:spPr>
            <a:xfrm>
              <a:off x="2867647" y="4311757"/>
              <a:ext cx="3422345" cy="28135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14" b="0" i="0" u="none" strike="noStrike" kern="0" cap="none" spc="0" normalizeH="0" baseline="0" noProof="0" dirty="0">
                  <a:ln>
                    <a:noFill/>
                  </a:ln>
                  <a:solidFill>
                    <a:srgbClr val="581D74"/>
                  </a:solidFill>
                  <a:effectLst/>
                  <a:uLnTx/>
                  <a:uFillTx/>
                  <a:latin typeface="Arial"/>
                  <a:cs typeface="Arial"/>
                  <a:sym typeface="Arial"/>
                </a:rPr>
                <a:t>Si vous avez des questions sur </a:t>
              </a:r>
              <a:r>
                <a:rPr kumimoji="0" lang="fr-FR" sz="614" b="0" i="0" u="none" strike="noStrike" kern="0" cap="none" spc="0" normalizeH="0" baseline="0" noProof="0" dirty="0" err="1">
                  <a:ln>
                    <a:noFill/>
                  </a:ln>
                  <a:solidFill>
                    <a:srgbClr val="581D74"/>
                  </a:solidFill>
                  <a:effectLst/>
                  <a:uLnTx/>
                  <a:uFillTx/>
                  <a:latin typeface="Arial"/>
                  <a:cs typeface="Arial"/>
                  <a:sym typeface="Arial"/>
                </a:rPr>
                <a:t>FlashFactures</a:t>
              </a:r>
              <a:r>
                <a:rPr kumimoji="0" lang="fr-FR" sz="614" b="0" i="0" u="none" strike="noStrike" kern="0" cap="none" spc="0" normalizeH="0" baseline="0" noProof="0" dirty="0">
                  <a:ln>
                    <a:noFill/>
                  </a:ln>
                  <a:solidFill>
                    <a:srgbClr val="581D74"/>
                  </a:solidFill>
                  <a:effectLst/>
                  <a:uLnTx/>
                  <a:uFillTx/>
                  <a:latin typeface="Arial"/>
                  <a:cs typeface="Arial"/>
                  <a:sym typeface="Arial"/>
                </a:rPr>
                <a:t>, contactez l’équipe dédiée au </a:t>
              </a:r>
              <a:r>
                <a:rPr kumimoji="0" lang="fr-FR" sz="614" b="1" i="0" u="none" strike="noStrike" kern="0" cap="none" spc="0" normalizeH="0" baseline="0" noProof="0" dirty="0">
                  <a:ln>
                    <a:noFill/>
                  </a:ln>
                  <a:solidFill>
                    <a:srgbClr val="581D74"/>
                  </a:solidFill>
                  <a:effectLst/>
                  <a:uLnTx/>
                  <a:uFillTx/>
                  <a:latin typeface="Arial"/>
                  <a:cs typeface="Arial"/>
                  <a:sym typeface="Arial"/>
                </a:rPr>
                <a:t>01 58 32 14 00 </a:t>
              </a:r>
              <a:br>
                <a:rPr kumimoji="0" lang="fr-FR" sz="614" b="1" i="0" u="none" strike="noStrike" kern="0" cap="none" spc="0" normalizeH="0" baseline="0" noProof="0" dirty="0">
                  <a:ln>
                    <a:noFill/>
                  </a:ln>
                  <a:solidFill>
                    <a:srgbClr val="581D74"/>
                  </a:solidFill>
                  <a:effectLst/>
                  <a:uLnTx/>
                  <a:uFillTx/>
                  <a:latin typeface="Arial"/>
                  <a:cs typeface="Arial"/>
                  <a:sym typeface="Arial"/>
                </a:rPr>
              </a:br>
              <a:r>
                <a:rPr kumimoji="0" lang="fr-FR" sz="518" b="0" i="0" u="none" strike="noStrike" kern="0" cap="none" spc="0" normalizeH="0" baseline="0" noProof="0" dirty="0">
                  <a:ln>
                    <a:noFill/>
                  </a:ln>
                  <a:solidFill>
                    <a:srgbClr val="581D74"/>
                  </a:solidFill>
                  <a:effectLst/>
                  <a:uLnTx/>
                  <a:uFillTx/>
                  <a:latin typeface="Arial"/>
                  <a:cs typeface="Arial"/>
                  <a:sym typeface="Arial"/>
                </a:rPr>
                <a:t>(coût d’un appel local) </a:t>
              </a:r>
              <a:r>
                <a:rPr kumimoji="0" lang="fr-FR" sz="614" b="0" i="0" u="none" strike="noStrike" kern="0" cap="none" spc="0" normalizeH="0" baseline="0" noProof="0" dirty="0">
                  <a:ln>
                    <a:noFill/>
                  </a:ln>
                  <a:solidFill>
                    <a:srgbClr val="581D74"/>
                  </a:solidFill>
                  <a:effectLst/>
                  <a:uLnTx/>
                  <a:uFillTx/>
                  <a:latin typeface="Arial"/>
                  <a:cs typeface="Arial"/>
                  <a:sym typeface="Arial"/>
                </a:rPr>
                <a:t>ou par mail à </a:t>
              </a:r>
              <a:r>
                <a:rPr kumimoji="0" lang="fr-FR" sz="614" b="1" i="0" u="none" strike="noStrike" kern="0" cap="none" spc="0" normalizeH="0" baseline="0" noProof="0" dirty="0">
                  <a:ln>
                    <a:noFill/>
                  </a:ln>
                  <a:solidFill>
                    <a:srgbClr val="581D74"/>
                  </a:solidFill>
                  <a:effectLst/>
                  <a:uLnTx/>
                  <a:uFillTx/>
                  <a:latin typeface="Arial"/>
                  <a:cs typeface="Arial"/>
                  <a:sym typeface="Arial"/>
                </a:rPr>
                <a:t>flashfactures-contact@bpce.fr</a:t>
              </a:r>
            </a:p>
          </p:txBody>
        </p:sp>
        <p:sp>
          <p:nvSpPr>
            <p:cNvPr id="86" name="Rectangle 85">
              <a:extLst>
                <a:ext uri="{FF2B5EF4-FFF2-40B4-BE49-F238E27FC236}">
                  <a16:creationId xmlns:a16="http://schemas.microsoft.com/office/drawing/2014/main" id="{EDD48E1B-AA2E-417A-B83B-EE5FF8CDAD3C}"/>
                </a:ext>
              </a:extLst>
            </p:cNvPr>
            <p:cNvSpPr/>
            <p:nvPr/>
          </p:nvSpPr>
          <p:spPr>
            <a:xfrm>
              <a:off x="2340589" y="2736824"/>
              <a:ext cx="4463266" cy="2259376"/>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11" name="Groupe 10">
              <a:extLst>
                <a:ext uri="{FF2B5EF4-FFF2-40B4-BE49-F238E27FC236}">
                  <a16:creationId xmlns:a16="http://schemas.microsoft.com/office/drawing/2014/main" id="{81383375-0151-4A6B-B297-3E6A7B1935D1}"/>
                </a:ext>
              </a:extLst>
            </p:cNvPr>
            <p:cNvGrpSpPr/>
            <p:nvPr/>
          </p:nvGrpSpPr>
          <p:grpSpPr>
            <a:xfrm>
              <a:off x="5801088" y="3439444"/>
              <a:ext cx="1002767" cy="732119"/>
              <a:chOff x="5801088" y="3439444"/>
              <a:chExt cx="1002767" cy="732119"/>
            </a:xfrm>
          </p:grpSpPr>
          <p:sp>
            <p:nvSpPr>
              <p:cNvPr id="101" name="ZoneTexte 100">
                <a:extLst>
                  <a:ext uri="{FF2B5EF4-FFF2-40B4-BE49-F238E27FC236}">
                    <a16:creationId xmlns:a16="http://schemas.microsoft.com/office/drawing/2014/main" id="{037E867C-A0AF-45E1-B8EE-DC694B6B4490}"/>
                  </a:ext>
                </a:extLst>
              </p:cNvPr>
              <p:cNvSpPr txBox="1"/>
              <p:nvPr/>
            </p:nvSpPr>
            <p:spPr>
              <a:xfrm>
                <a:off x="5801088" y="3737598"/>
                <a:ext cx="1002767" cy="433965"/>
              </a:xfrm>
              <a:prstGeom prst="rect">
                <a:avLst/>
              </a:prstGeom>
              <a:noFill/>
            </p:spPr>
            <p:txBody>
              <a:bodyPr wrap="square">
                <a:spAutoFit/>
              </a:bodyPr>
              <a:lstStyle/>
              <a:p>
                <a:pPr marL="0" marR="0" lvl="0" indent="0" algn="ctr" defTabSz="676839" rtl="0" eaLnBrk="1" fontAlgn="auto" latinLnBrk="0" hangingPunct="1">
                  <a:lnSpc>
                    <a:spcPct val="100000"/>
                  </a:lnSpc>
                  <a:spcBef>
                    <a:spcPts val="0"/>
                  </a:spcBef>
                  <a:spcAft>
                    <a:spcPts val="0"/>
                  </a:spcAft>
                  <a:buClrTx/>
                  <a:buSzTx/>
                  <a:buFontTx/>
                  <a:buNone/>
                  <a:tabLst/>
                  <a:defRPr/>
                </a:pPr>
                <a:r>
                  <a:rPr kumimoji="0" lang="fr-FR" sz="592" b="1" i="0" u="none" strike="noStrike" kern="0" cap="none" spc="0" normalizeH="0" baseline="0" noProof="0" dirty="0">
                    <a:ln>
                      <a:noFill/>
                    </a:ln>
                    <a:solidFill>
                      <a:srgbClr val="000000">
                        <a:lumMod val="65000"/>
                        <a:lumOff val="35000"/>
                      </a:srgbClr>
                    </a:solidFill>
                    <a:effectLst/>
                    <a:uLnTx/>
                    <a:uFillTx/>
                    <a:latin typeface="Arial"/>
                    <a:cs typeface="Arial"/>
                    <a:sym typeface="Arial"/>
                  </a:rPr>
                  <a:t>Un paiement à l’utilisation</a:t>
                </a:r>
                <a:br>
                  <a:rPr kumimoji="0" lang="fr-FR" sz="592" b="1" i="0" u="none" strike="noStrike" kern="0" cap="none" spc="0" normalizeH="0" baseline="0" noProof="0" dirty="0">
                    <a:ln>
                      <a:noFill/>
                    </a:ln>
                    <a:solidFill>
                      <a:srgbClr val="000000">
                        <a:lumMod val="65000"/>
                        <a:lumOff val="35000"/>
                      </a:srgbClr>
                    </a:solidFill>
                    <a:effectLst/>
                    <a:uLnTx/>
                    <a:uFillTx/>
                    <a:latin typeface="Arial"/>
                    <a:cs typeface="Arial"/>
                    <a:sym typeface="Arial"/>
                  </a:rPr>
                </a:b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(3,95 % HT du montant financé de la facture cédée)</a:t>
                </a:r>
              </a:p>
            </p:txBody>
          </p:sp>
          <p:pic>
            <p:nvPicPr>
              <p:cNvPr id="9" name="Image 8">
                <a:extLst>
                  <a:ext uri="{FF2B5EF4-FFF2-40B4-BE49-F238E27FC236}">
                    <a16:creationId xmlns:a16="http://schemas.microsoft.com/office/drawing/2014/main" id="{39448631-7934-43CC-A2BA-0A0C52D488E3}"/>
                  </a:ext>
                </a:extLst>
              </p:cNvPr>
              <p:cNvPicPr>
                <a:picLocks noChangeAspect="1"/>
              </p:cNvPicPr>
              <p:nvPr/>
            </p:nvPicPr>
            <p:blipFill>
              <a:blip r:embed="rId9"/>
              <a:stretch>
                <a:fillRect/>
              </a:stretch>
            </p:blipFill>
            <p:spPr>
              <a:xfrm>
                <a:off x="6146130" y="3439444"/>
                <a:ext cx="315020" cy="315020"/>
              </a:xfrm>
              <a:prstGeom prst="rect">
                <a:avLst/>
              </a:prstGeom>
            </p:spPr>
          </p:pic>
        </p:grpSp>
      </p:grpSp>
    </p:spTree>
    <p:extLst>
      <p:ext uri="{BB962C8B-B14F-4D97-AF65-F5344CB8AC3E}">
        <p14:creationId xmlns:p14="http://schemas.microsoft.com/office/powerpoint/2010/main" val="40724442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28E17CB6-43FA-46D7-BFC4-554B303199EB}"/>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 name="Rectangle 3">
            <a:extLst>
              <a:ext uri="{FF2B5EF4-FFF2-40B4-BE49-F238E27FC236}">
                <a16:creationId xmlns:a16="http://schemas.microsoft.com/office/drawing/2014/main" id="{FD29DA40-C736-4DB4-8DE3-5C64A954F597}"/>
              </a:ext>
            </a:extLst>
          </p:cNvPr>
          <p:cNvSpPr/>
          <p:nvPr/>
        </p:nvSpPr>
        <p:spPr>
          <a:xfrm>
            <a:off x="1187654" y="9502"/>
            <a:ext cx="6768691" cy="514350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9" name="Rectangle 58">
            <a:extLst>
              <a:ext uri="{FF2B5EF4-FFF2-40B4-BE49-F238E27FC236}">
                <a16:creationId xmlns:a16="http://schemas.microsoft.com/office/drawing/2014/main" id="{F265EBB3-C3E7-42A3-B0EF-597EC0670799}"/>
              </a:ext>
            </a:extLst>
          </p:cNvPr>
          <p:cNvSpPr/>
          <p:nvPr/>
        </p:nvSpPr>
        <p:spPr>
          <a:xfrm>
            <a:off x="1216160" y="0"/>
            <a:ext cx="6732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pic>
        <p:nvPicPr>
          <p:cNvPr id="58" name="Image 57">
            <a:extLst>
              <a:ext uri="{FF2B5EF4-FFF2-40B4-BE49-F238E27FC236}">
                <a16:creationId xmlns:a16="http://schemas.microsoft.com/office/drawing/2014/main" id="{C9F2095A-CCD4-42BC-A821-73A1E1206C5D}"/>
              </a:ext>
            </a:extLst>
          </p:cNvPr>
          <p:cNvPicPr>
            <a:picLocks noChangeAspect="1"/>
          </p:cNvPicPr>
          <p:nvPr/>
        </p:nvPicPr>
        <p:blipFill rotWithShape="1">
          <a:blip r:embed="rId2"/>
          <a:srcRect b="89821"/>
          <a:stretch/>
        </p:blipFill>
        <p:spPr>
          <a:xfrm>
            <a:off x="1187655" y="9502"/>
            <a:ext cx="6768691" cy="356059"/>
          </a:xfrm>
          <a:prstGeom prst="rect">
            <a:avLst/>
          </a:prstGeom>
          <a:effectLst>
            <a:outerShdw blurRad="50800" dist="38100" dir="2700000" algn="tl" rotWithShape="0">
              <a:prstClr val="black">
                <a:alpha val="40000"/>
              </a:prstClr>
            </a:outerShdw>
          </a:effectLst>
        </p:spPr>
      </p:pic>
      <p:sp>
        <p:nvSpPr>
          <p:cNvPr id="85" name="Rectangle 84">
            <a:extLst>
              <a:ext uri="{FF2B5EF4-FFF2-40B4-BE49-F238E27FC236}">
                <a16:creationId xmlns:a16="http://schemas.microsoft.com/office/drawing/2014/main" id="{03131473-2CFA-4024-AA29-0B3B48D9147F}"/>
              </a:ext>
            </a:extLst>
          </p:cNvPr>
          <p:cNvSpPr/>
          <p:nvPr/>
        </p:nvSpPr>
        <p:spPr>
          <a:xfrm>
            <a:off x="2338524" y="1627549"/>
            <a:ext cx="4463265" cy="7579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 name="ZoneTexte 14">
            <a:extLst>
              <a:ext uri="{FF2B5EF4-FFF2-40B4-BE49-F238E27FC236}">
                <a16:creationId xmlns:a16="http://schemas.microsoft.com/office/drawing/2014/main" id="{ACC61BC0-A7DF-47CF-8787-5096D49EB781}"/>
              </a:ext>
            </a:extLst>
          </p:cNvPr>
          <p:cNvSpPr txBox="1"/>
          <p:nvPr/>
        </p:nvSpPr>
        <p:spPr>
          <a:xfrm>
            <a:off x="2789459" y="1941213"/>
            <a:ext cx="3561967" cy="1947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66" b="1" i="0" u="none" strike="noStrike" kern="0" cap="none" spc="0" normalizeH="0" baseline="0" noProof="0" dirty="0" err="1">
                <a:ln>
                  <a:noFill/>
                </a:ln>
                <a:solidFill>
                  <a:srgbClr val="581D74"/>
                </a:solidFill>
                <a:effectLst/>
                <a:uLnTx/>
                <a:uFillTx/>
                <a:latin typeface="Arial"/>
                <a:cs typeface="Arial"/>
                <a:sym typeface="Arial"/>
              </a:rPr>
              <a:t>FlashFactures</a:t>
            </a:r>
            <a:r>
              <a:rPr kumimoji="0" lang="fr-FR" sz="666" b="1" i="0" u="none" strike="noStrike" kern="0" cap="none" spc="0" normalizeH="0" baseline="0" noProof="0" dirty="0">
                <a:ln>
                  <a:noFill/>
                </a:ln>
                <a:solidFill>
                  <a:srgbClr val="581D74"/>
                </a:solidFill>
                <a:effectLst/>
                <a:uLnTx/>
                <a:uFillTx/>
                <a:latin typeface="Arial"/>
                <a:cs typeface="Arial"/>
                <a:sym typeface="Arial"/>
              </a:rPr>
              <a:t> est la solution qui répond le mieux au besoin de votre client.</a:t>
            </a:r>
          </a:p>
        </p:txBody>
      </p:sp>
      <p:sp>
        <p:nvSpPr>
          <p:cNvPr id="63" name="ZoneTexte 62">
            <a:extLst>
              <a:ext uri="{FF2B5EF4-FFF2-40B4-BE49-F238E27FC236}">
                <a16:creationId xmlns:a16="http://schemas.microsoft.com/office/drawing/2014/main" id="{F5ACB157-2A9D-40A0-B81C-6D3D443D1151}"/>
              </a:ext>
            </a:extLst>
          </p:cNvPr>
          <p:cNvSpPr txBox="1"/>
          <p:nvPr/>
        </p:nvSpPr>
        <p:spPr>
          <a:xfrm>
            <a:off x="3741234" y="1300759"/>
            <a:ext cx="1672253" cy="2289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88" b="0" i="0" u="none" strike="noStrike" kern="0" cap="none" spc="0" normalizeH="0" baseline="0" noProof="0" dirty="0">
                <a:ln>
                  <a:noFill/>
                </a:ln>
                <a:solidFill>
                  <a:srgbClr val="000000">
                    <a:lumMod val="65000"/>
                    <a:lumOff val="35000"/>
                  </a:srgbClr>
                </a:solidFill>
                <a:effectLst/>
                <a:uLnTx/>
                <a:uFillTx/>
                <a:latin typeface="Franklin Gothic Demi" panose="020B0703020102020204" pitchFamily="34" charset="0"/>
                <a:cs typeface="Arial" panose="020B0604020202020204" pitchFamily="34" charset="0"/>
                <a:sym typeface="Arial"/>
              </a:rPr>
              <a:t>Offre à proposer à votre client</a:t>
            </a:r>
          </a:p>
        </p:txBody>
      </p:sp>
      <p:grpSp>
        <p:nvGrpSpPr>
          <p:cNvPr id="8" name="Groupe 7">
            <a:extLst>
              <a:ext uri="{FF2B5EF4-FFF2-40B4-BE49-F238E27FC236}">
                <a16:creationId xmlns:a16="http://schemas.microsoft.com/office/drawing/2014/main" id="{51AB0F3C-71D1-44D4-A0D6-10C0C911D1D9}"/>
              </a:ext>
            </a:extLst>
          </p:cNvPr>
          <p:cNvGrpSpPr/>
          <p:nvPr/>
        </p:nvGrpSpPr>
        <p:grpSpPr>
          <a:xfrm>
            <a:off x="3611934" y="2490257"/>
            <a:ext cx="1930337" cy="172035"/>
            <a:chOff x="4692341" y="5569031"/>
            <a:chExt cx="2607742" cy="232407"/>
          </a:xfrm>
        </p:grpSpPr>
        <p:sp>
          <p:nvSpPr>
            <p:cNvPr id="43" name="Rectangle : coins arrondis 42">
              <a:extLst>
                <a:ext uri="{FF2B5EF4-FFF2-40B4-BE49-F238E27FC236}">
                  <a16:creationId xmlns:a16="http://schemas.microsoft.com/office/drawing/2014/main" id="{08EC607C-B3C1-41EC-A1BB-FEE09500F69D}"/>
                </a:ext>
              </a:extLst>
            </p:cNvPr>
            <p:cNvSpPr/>
            <p:nvPr/>
          </p:nvSpPr>
          <p:spPr>
            <a:xfrm>
              <a:off x="4800928" y="5571411"/>
              <a:ext cx="2412000" cy="200055"/>
            </a:xfrm>
            <a:prstGeom prst="round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0" name="ZoneTexte 49">
              <a:extLst>
                <a:ext uri="{FF2B5EF4-FFF2-40B4-BE49-F238E27FC236}">
                  <a16:creationId xmlns:a16="http://schemas.microsoft.com/office/drawing/2014/main" id="{795888F0-1CAD-4F3B-9B4B-3791F57CD180}"/>
                </a:ext>
              </a:extLst>
            </p:cNvPr>
            <p:cNvSpPr txBox="1"/>
            <p:nvPr/>
          </p:nvSpPr>
          <p:spPr>
            <a:xfrm>
              <a:off x="4692341" y="5569031"/>
              <a:ext cx="2607742" cy="2324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FFFFFF"/>
                  </a:solidFill>
                  <a:effectLst/>
                  <a:uLnTx/>
                  <a:uFillTx/>
                  <a:latin typeface="Arial"/>
                  <a:cs typeface="Arial"/>
                  <a:sym typeface="Arial"/>
                </a:rPr>
                <a:t>Envoyer le mail de souscription </a:t>
              </a:r>
              <a:r>
                <a:rPr kumimoji="0" lang="fr-FR" sz="518" b="0" i="0" u="none" strike="noStrike" kern="0" cap="none" spc="0" normalizeH="0" baseline="0" noProof="0" dirty="0" err="1">
                  <a:ln>
                    <a:noFill/>
                  </a:ln>
                  <a:solidFill>
                    <a:srgbClr val="FFFFFF"/>
                  </a:solidFill>
                  <a:effectLst/>
                  <a:uLnTx/>
                  <a:uFillTx/>
                  <a:latin typeface="Arial"/>
                  <a:cs typeface="Arial"/>
                  <a:sym typeface="Arial"/>
                </a:rPr>
                <a:t>FlashFactures</a:t>
              </a:r>
              <a:r>
                <a:rPr kumimoji="0" lang="fr-FR" sz="518" b="0" i="0" u="none" strike="noStrike" kern="0" cap="none" spc="0" normalizeH="0" baseline="0" noProof="0" dirty="0">
                  <a:ln>
                    <a:noFill/>
                  </a:ln>
                  <a:solidFill>
                    <a:srgbClr val="FFFFFF"/>
                  </a:solidFill>
                  <a:effectLst/>
                  <a:uLnTx/>
                  <a:uFillTx/>
                  <a:latin typeface="Arial"/>
                  <a:cs typeface="Arial"/>
                  <a:sym typeface="Arial"/>
                </a:rPr>
                <a:t> à mon client</a:t>
              </a:r>
            </a:p>
          </p:txBody>
        </p:sp>
      </p:grpSp>
      <p:sp>
        <p:nvSpPr>
          <p:cNvPr id="2" name="ZoneTexte 1">
            <a:extLst>
              <a:ext uri="{FF2B5EF4-FFF2-40B4-BE49-F238E27FC236}">
                <a16:creationId xmlns:a16="http://schemas.microsoft.com/office/drawing/2014/main" id="{CAE67D06-B91C-4C0B-85F6-0F1437A3FA3A}"/>
              </a:ext>
            </a:extLst>
          </p:cNvPr>
          <p:cNvSpPr txBox="1"/>
          <p:nvPr/>
        </p:nvSpPr>
        <p:spPr>
          <a:xfrm>
            <a:off x="2338523" y="2106805"/>
            <a:ext cx="4463265" cy="2745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92" b="0" i="0" u="none" strike="noStrike" kern="0" cap="none" spc="0" normalizeH="0" baseline="0" noProof="0" dirty="0">
                <a:ln>
                  <a:noFill/>
                </a:ln>
                <a:solidFill>
                  <a:srgbClr val="000000">
                    <a:lumMod val="65000"/>
                    <a:lumOff val="35000"/>
                  </a:srgbClr>
                </a:solidFill>
                <a:effectLst/>
                <a:uLnTx/>
                <a:uFillTx/>
                <a:latin typeface="Arial"/>
                <a:cs typeface="Arial"/>
                <a:sym typeface="Arial"/>
              </a:rPr>
              <a:t>Informez-le qu’il va recevoir un mail de souscription et n’hésitez pas à lui présenter la vidéo et les avantages de l’offre disponibles via ce </a:t>
            </a:r>
            <a:r>
              <a:rPr kumimoji="0" lang="fr-FR" sz="592" b="0" i="0" u="sng" strike="noStrike" kern="0" cap="none" spc="0" normalizeH="0" baseline="0" noProof="0" dirty="0">
                <a:ln>
                  <a:noFill/>
                </a:ln>
                <a:solidFill>
                  <a:srgbClr val="000000">
                    <a:lumMod val="65000"/>
                    <a:lumOff val="35000"/>
                  </a:srgbClr>
                </a:solidFill>
                <a:effectLst/>
                <a:uLnTx/>
                <a:uFillTx/>
                <a:latin typeface="Arial"/>
                <a:cs typeface="Arial"/>
                <a:sym typeface="Arial"/>
              </a:rPr>
              <a:t>lien</a:t>
            </a:r>
            <a:r>
              <a:rPr kumimoji="0" lang="fr-FR" sz="592" b="0" i="0" u="none" strike="noStrike" kern="0" cap="none" spc="0" normalizeH="0" baseline="0" noProof="0" dirty="0">
                <a:ln>
                  <a:noFill/>
                </a:ln>
                <a:solidFill>
                  <a:srgbClr val="000000">
                    <a:lumMod val="65000"/>
                    <a:lumOff val="35000"/>
                  </a:srgbClr>
                </a:solidFill>
                <a:effectLst/>
                <a:uLnTx/>
                <a:uFillTx/>
                <a:latin typeface="Arial"/>
                <a:cs typeface="Arial"/>
                <a:sym typeface="Arial"/>
              </a:rPr>
              <a:t>.</a:t>
            </a:r>
            <a:endParaRPr kumimoji="0" lang="fr-FR" sz="666"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64" name="Groupe 63">
            <a:extLst>
              <a:ext uri="{FF2B5EF4-FFF2-40B4-BE49-F238E27FC236}">
                <a16:creationId xmlns:a16="http://schemas.microsoft.com/office/drawing/2014/main" id="{966CED46-8744-4106-A952-18CF59674B70}"/>
              </a:ext>
            </a:extLst>
          </p:cNvPr>
          <p:cNvGrpSpPr>
            <a:grpSpLocks noChangeAspect="1"/>
          </p:cNvGrpSpPr>
          <p:nvPr/>
        </p:nvGrpSpPr>
        <p:grpSpPr>
          <a:xfrm>
            <a:off x="4450890" y="1638890"/>
            <a:ext cx="239836" cy="233461"/>
            <a:chOff x="1778001" y="1730375"/>
            <a:chExt cx="477838" cy="465138"/>
          </a:xfrm>
        </p:grpSpPr>
        <p:sp>
          <p:nvSpPr>
            <p:cNvPr id="65" name="Freeform 436">
              <a:extLst>
                <a:ext uri="{FF2B5EF4-FFF2-40B4-BE49-F238E27FC236}">
                  <a16:creationId xmlns:a16="http://schemas.microsoft.com/office/drawing/2014/main" id="{ABA54161-8C13-4744-A806-0615B5F6FD6E}"/>
                </a:ext>
              </a:extLst>
            </p:cNvPr>
            <p:cNvSpPr>
              <a:spLocks/>
            </p:cNvSpPr>
            <p:nvPr/>
          </p:nvSpPr>
          <p:spPr bwMode="auto">
            <a:xfrm>
              <a:off x="1917701" y="1885950"/>
              <a:ext cx="182563" cy="293688"/>
            </a:xfrm>
            <a:custGeom>
              <a:avLst/>
              <a:gdLst>
                <a:gd name="T0" fmla="*/ 104 w 104"/>
                <a:gd name="T1" fmla="*/ 52 h 160"/>
                <a:gd name="T2" fmla="*/ 52 w 104"/>
                <a:gd name="T3" fmla="*/ 0 h 160"/>
                <a:gd name="T4" fmla="*/ 0 w 104"/>
                <a:gd name="T5" fmla="*/ 52 h 160"/>
                <a:gd name="T6" fmla="*/ 15 w 104"/>
                <a:gd name="T7" fmla="*/ 89 h 160"/>
                <a:gd name="T8" fmla="*/ 15 w 104"/>
                <a:gd name="T9" fmla="*/ 89 h 160"/>
                <a:gd name="T10" fmla="*/ 33 w 104"/>
                <a:gd name="T11" fmla="*/ 160 h 160"/>
                <a:gd name="T12" fmla="*/ 74 w 104"/>
                <a:gd name="T13" fmla="*/ 160 h 160"/>
                <a:gd name="T14" fmla="*/ 89 w 104"/>
                <a:gd name="T15" fmla="*/ 89 h 160"/>
                <a:gd name="T16" fmla="*/ 104 w 104"/>
                <a:gd name="T17" fmla="*/ 5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60">
                  <a:moveTo>
                    <a:pt x="104" y="52"/>
                  </a:moveTo>
                  <a:cubicBezTo>
                    <a:pt x="104" y="23"/>
                    <a:pt x="81" y="0"/>
                    <a:pt x="52" y="0"/>
                  </a:cubicBezTo>
                  <a:cubicBezTo>
                    <a:pt x="23" y="0"/>
                    <a:pt x="0" y="23"/>
                    <a:pt x="0" y="52"/>
                  </a:cubicBezTo>
                  <a:cubicBezTo>
                    <a:pt x="0" y="66"/>
                    <a:pt x="6" y="79"/>
                    <a:pt x="15" y="89"/>
                  </a:cubicBezTo>
                  <a:cubicBezTo>
                    <a:pt x="15" y="89"/>
                    <a:pt x="15" y="89"/>
                    <a:pt x="15" y="89"/>
                  </a:cubicBezTo>
                  <a:cubicBezTo>
                    <a:pt x="37" y="111"/>
                    <a:pt x="33" y="160"/>
                    <a:pt x="33" y="160"/>
                  </a:cubicBezTo>
                  <a:cubicBezTo>
                    <a:pt x="74" y="160"/>
                    <a:pt x="74" y="160"/>
                    <a:pt x="74" y="160"/>
                  </a:cubicBezTo>
                  <a:cubicBezTo>
                    <a:pt x="74" y="109"/>
                    <a:pt x="86" y="92"/>
                    <a:pt x="89" y="89"/>
                  </a:cubicBezTo>
                  <a:cubicBezTo>
                    <a:pt x="98" y="80"/>
                    <a:pt x="104" y="67"/>
                    <a:pt x="104" y="52"/>
                  </a:cubicBezTo>
                  <a:close/>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66" name="Line 437">
              <a:extLst>
                <a:ext uri="{FF2B5EF4-FFF2-40B4-BE49-F238E27FC236}">
                  <a16:creationId xmlns:a16="http://schemas.microsoft.com/office/drawing/2014/main" id="{04F5D80B-72BA-4031-A823-B418A286BA90}"/>
                </a:ext>
              </a:extLst>
            </p:cNvPr>
            <p:cNvSpPr>
              <a:spLocks noChangeShapeType="1"/>
            </p:cNvSpPr>
            <p:nvPr/>
          </p:nvSpPr>
          <p:spPr bwMode="auto">
            <a:xfrm>
              <a:off x="1974851" y="2124075"/>
              <a:ext cx="71438" cy="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67" name="Freeform 438">
              <a:extLst>
                <a:ext uri="{FF2B5EF4-FFF2-40B4-BE49-F238E27FC236}">
                  <a16:creationId xmlns:a16="http://schemas.microsoft.com/office/drawing/2014/main" id="{D16927AC-E5C2-4BDF-B2AE-CBC4A867CEBE}"/>
                </a:ext>
              </a:extLst>
            </p:cNvPr>
            <p:cNvSpPr>
              <a:spLocks/>
            </p:cNvSpPr>
            <p:nvPr/>
          </p:nvSpPr>
          <p:spPr bwMode="auto">
            <a:xfrm>
              <a:off x="1981201" y="1914525"/>
              <a:ext cx="25400" cy="6350"/>
            </a:xfrm>
            <a:custGeom>
              <a:avLst/>
              <a:gdLst>
                <a:gd name="T0" fmla="*/ 0 w 15"/>
                <a:gd name="T1" fmla="*/ 3 h 3"/>
                <a:gd name="T2" fmla="*/ 15 w 15"/>
                <a:gd name="T3" fmla="*/ 0 h 3"/>
              </a:gdLst>
              <a:ahLst/>
              <a:cxnLst>
                <a:cxn ang="0">
                  <a:pos x="T0" y="T1"/>
                </a:cxn>
                <a:cxn ang="0">
                  <a:pos x="T2" y="T3"/>
                </a:cxn>
              </a:cxnLst>
              <a:rect l="0" t="0" r="r" b="b"/>
              <a:pathLst>
                <a:path w="15" h="3">
                  <a:moveTo>
                    <a:pt x="0" y="3"/>
                  </a:moveTo>
                  <a:cubicBezTo>
                    <a:pt x="5" y="1"/>
                    <a:pt x="10" y="0"/>
                    <a:pt x="15"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68" name="Freeform 439">
              <a:extLst>
                <a:ext uri="{FF2B5EF4-FFF2-40B4-BE49-F238E27FC236}">
                  <a16:creationId xmlns:a16="http://schemas.microsoft.com/office/drawing/2014/main" id="{A116B334-A8D1-4474-9C6D-B4864166BA63}"/>
                </a:ext>
              </a:extLst>
            </p:cNvPr>
            <p:cNvSpPr>
              <a:spLocks/>
            </p:cNvSpPr>
            <p:nvPr/>
          </p:nvSpPr>
          <p:spPr bwMode="auto">
            <a:xfrm>
              <a:off x="1944688" y="1935163"/>
              <a:ext cx="15875" cy="57150"/>
            </a:xfrm>
            <a:custGeom>
              <a:avLst/>
              <a:gdLst>
                <a:gd name="T0" fmla="*/ 0 w 9"/>
                <a:gd name="T1" fmla="*/ 31 h 31"/>
                <a:gd name="T2" fmla="*/ 0 w 9"/>
                <a:gd name="T3" fmla="*/ 24 h 31"/>
                <a:gd name="T4" fmla="*/ 9 w 9"/>
                <a:gd name="T5" fmla="*/ 0 h 31"/>
              </a:gdLst>
              <a:ahLst/>
              <a:cxnLst>
                <a:cxn ang="0">
                  <a:pos x="T0" y="T1"/>
                </a:cxn>
                <a:cxn ang="0">
                  <a:pos x="T2" y="T3"/>
                </a:cxn>
                <a:cxn ang="0">
                  <a:pos x="T4" y="T5"/>
                </a:cxn>
              </a:cxnLst>
              <a:rect l="0" t="0" r="r" b="b"/>
              <a:pathLst>
                <a:path w="9" h="31">
                  <a:moveTo>
                    <a:pt x="0" y="31"/>
                  </a:moveTo>
                  <a:cubicBezTo>
                    <a:pt x="0" y="29"/>
                    <a:pt x="0" y="27"/>
                    <a:pt x="0" y="24"/>
                  </a:cubicBezTo>
                  <a:cubicBezTo>
                    <a:pt x="0" y="15"/>
                    <a:pt x="3" y="7"/>
                    <a:pt x="9"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69" name="Line 440">
              <a:extLst>
                <a:ext uri="{FF2B5EF4-FFF2-40B4-BE49-F238E27FC236}">
                  <a16:creationId xmlns:a16="http://schemas.microsoft.com/office/drawing/2014/main" id="{1BF9E03B-5CC9-4757-A54E-8AE9CB67ED3B}"/>
                </a:ext>
              </a:extLst>
            </p:cNvPr>
            <p:cNvSpPr>
              <a:spLocks noChangeShapeType="1"/>
            </p:cNvSpPr>
            <p:nvPr/>
          </p:nvSpPr>
          <p:spPr bwMode="auto">
            <a:xfrm>
              <a:off x="2016126" y="1730375"/>
              <a:ext cx="0" cy="65088"/>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0" name="Line 441">
              <a:extLst>
                <a:ext uri="{FF2B5EF4-FFF2-40B4-BE49-F238E27FC236}">
                  <a16:creationId xmlns:a16="http://schemas.microsoft.com/office/drawing/2014/main" id="{30A46B75-2F08-4DDD-8604-6B94F78860D3}"/>
                </a:ext>
              </a:extLst>
            </p:cNvPr>
            <p:cNvSpPr>
              <a:spLocks noChangeShapeType="1"/>
            </p:cNvSpPr>
            <p:nvPr/>
          </p:nvSpPr>
          <p:spPr bwMode="auto">
            <a:xfrm flipH="1">
              <a:off x="2143126" y="1800225"/>
              <a:ext cx="46038" cy="47625"/>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1" name="Line 442">
              <a:extLst>
                <a:ext uri="{FF2B5EF4-FFF2-40B4-BE49-F238E27FC236}">
                  <a16:creationId xmlns:a16="http://schemas.microsoft.com/office/drawing/2014/main" id="{D57CA3CE-A428-4BE0-BE59-AE716FEC07E2}"/>
                </a:ext>
              </a:extLst>
            </p:cNvPr>
            <p:cNvSpPr>
              <a:spLocks noChangeShapeType="1"/>
            </p:cNvSpPr>
            <p:nvPr/>
          </p:nvSpPr>
          <p:spPr bwMode="auto">
            <a:xfrm flipH="1">
              <a:off x="2190751" y="1981200"/>
              <a:ext cx="65088" cy="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2" name="Line 443">
              <a:extLst>
                <a:ext uri="{FF2B5EF4-FFF2-40B4-BE49-F238E27FC236}">
                  <a16:creationId xmlns:a16="http://schemas.microsoft.com/office/drawing/2014/main" id="{6F900878-D585-478F-81B9-29CFDB90C2B6}"/>
                </a:ext>
              </a:extLst>
            </p:cNvPr>
            <p:cNvSpPr>
              <a:spLocks noChangeShapeType="1"/>
            </p:cNvSpPr>
            <p:nvPr/>
          </p:nvSpPr>
          <p:spPr bwMode="auto">
            <a:xfrm flipH="1" flipV="1">
              <a:off x="2141538" y="2112963"/>
              <a:ext cx="46038" cy="47625"/>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4" name="Line 444">
              <a:extLst>
                <a:ext uri="{FF2B5EF4-FFF2-40B4-BE49-F238E27FC236}">
                  <a16:creationId xmlns:a16="http://schemas.microsoft.com/office/drawing/2014/main" id="{EFCF4943-0451-4E8C-A14B-87040AFA5592}"/>
                </a:ext>
              </a:extLst>
            </p:cNvPr>
            <p:cNvSpPr>
              <a:spLocks noChangeShapeType="1"/>
            </p:cNvSpPr>
            <p:nvPr/>
          </p:nvSpPr>
          <p:spPr bwMode="auto">
            <a:xfrm>
              <a:off x="1843088" y="1801813"/>
              <a:ext cx="46038" cy="47625"/>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5" name="Line 445">
              <a:extLst>
                <a:ext uri="{FF2B5EF4-FFF2-40B4-BE49-F238E27FC236}">
                  <a16:creationId xmlns:a16="http://schemas.microsoft.com/office/drawing/2014/main" id="{586AF402-B8F8-4280-A0AD-6590679145D8}"/>
                </a:ext>
              </a:extLst>
            </p:cNvPr>
            <p:cNvSpPr>
              <a:spLocks noChangeShapeType="1"/>
            </p:cNvSpPr>
            <p:nvPr/>
          </p:nvSpPr>
          <p:spPr bwMode="auto">
            <a:xfrm>
              <a:off x="1778001" y="1982788"/>
              <a:ext cx="61913" cy="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6" name="Line 446">
              <a:extLst>
                <a:ext uri="{FF2B5EF4-FFF2-40B4-BE49-F238E27FC236}">
                  <a16:creationId xmlns:a16="http://schemas.microsoft.com/office/drawing/2014/main" id="{1E203DCD-31CF-472B-9F61-44695784F1A9}"/>
                </a:ext>
              </a:extLst>
            </p:cNvPr>
            <p:cNvSpPr>
              <a:spLocks noChangeShapeType="1"/>
            </p:cNvSpPr>
            <p:nvPr/>
          </p:nvSpPr>
          <p:spPr bwMode="auto">
            <a:xfrm flipV="1">
              <a:off x="1846263" y="2114550"/>
              <a:ext cx="42863" cy="47625"/>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8" name="Line 447">
              <a:extLst>
                <a:ext uri="{FF2B5EF4-FFF2-40B4-BE49-F238E27FC236}">
                  <a16:creationId xmlns:a16="http://schemas.microsoft.com/office/drawing/2014/main" id="{2EF0597A-5EBE-42E6-8732-738E67603794}"/>
                </a:ext>
              </a:extLst>
            </p:cNvPr>
            <p:cNvSpPr>
              <a:spLocks noChangeShapeType="1"/>
            </p:cNvSpPr>
            <p:nvPr/>
          </p:nvSpPr>
          <p:spPr bwMode="auto">
            <a:xfrm>
              <a:off x="1978026" y="2144713"/>
              <a:ext cx="23813" cy="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9" name="Line 448">
              <a:extLst>
                <a:ext uri="{FF2B5EF4-FFF2-40B4-BE49-F238E27FC236}">
                  <a16:creationId xmlns:a16="http://schemas.microsoft.com/office/drawing/2014/main" id="{D3A2DCA9-783E-4339-A310-9C54913961CA}"/>
                </a:ext>
              </a:extLst>
            </p:cNvPr>
            <p:cNvSpPr>
              <a:spLocks noChangeShapeType="1"/>
            </p:cNvSpPr>
            <p:nvPr/>
          </p:nvSpPr>
          <p:spPr bwMode="auto">
            <a:xfrm>
              <a:off x="1978026" y="2162175"/>
              <a:ext cx="39688" cy="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80" name="Freeform 449">
              <a:extLst>
                <a:ext uri="{FF2B5EF4-FFF2-40B4-BE49-F238E27FC236}">
                  <a16:creationId xmlns:a16="http://schemas.microsoft.com/office/drawing/2014/main" id="{5F25F958-1F56-4933-A3F4-442F2F531EB9}"/>
                </a:ext>
              </a:extLst>
            </p:cNvPr>
            <p:cNvSpPr>
              <a:spLocks/>
            </p:cNvSpPr>
            <p:nvPr/>
          </p:nvSpPr>
          <p:spPr bwMode="auto">
            <a:xfrm>
              <a:off x="1985963" y="2179638"/>
              <a:ext cx="50800" cy="15875"/>
            </a:xfrm>
            <a:custGeom>
              <a:avLst/>
              <a:gdLst>
                <a:gd name="T0" fmla="*/ 29 w 29"/>
                <a:gd name="T1" fmla="*/ 0 h 9"/>
                <a:gd name="T2" fmla="*/ 15 w 29"/>
                <a:gd name="T3" fmla="*/ 9 h 9"/>
                <a:gd name="T4" fmla="*/ 0 w 29"/>
                <a:gd name="T5" fmla="*/ 0 h 9"/>
              </a:gdLst>
              <a:ahLst/>
              <a:cxnLst>
                <a:cxn ang="0">
                  <a:pos x="T0" y="T1"/>
                </a:cxn>
                <a:cxn ang="0">
                  <a:pos x="T2" y="T3"/>
                </a:cxn>
                <a:cxn ang="0">
                  <a:pos x="T4" y="T5"/>
                </a:cxn>
              </a:cxnLst>
              <a:rect l="0" t="0" r="r" b="b"/>
              <a:pathLst>
                <a:path w="29" h="9">
                  <a:moveTo>
                    <a:pt x="29" y="0"/>
                  </a:moveTo>
                  <a:cubicBezTo>
                    <a:pt x="29" y="5"/>
                    <a:pt x="23" y="9"/>
                    <a:pt x="15" y="9"/>
                  </a:cubicBezTo>
                  <a:cubicBezTo>
                    <a:pt x="7" y="9"/>
                    <a:pt x="0" y="5"/>
                    <a:pt x="0"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81" name="Freeform 450">
              <a:extLst>
                <a:ext uri="{FF2B5EF4-FFF2-40B4-BE49-F238E27FC236}">
                  <a16:creationId xmlns:a16="http://schemas.microsoft.com/office/drawing/2014/main" id="{D6E9A31A-9087-4A9D-8A82-A351801C5DD3}"/>
                </a:ext>
              </a:extLst>
            </p:cNvPr>
            <p:cNvSpPr>
              <a:spLocks/>
            </p:cNvSpPr>
            <p:nvPr/>
          </p:nvSpPr>
          <p:spPr bwMode="auto">
            <a:xfrm>
              <a:off x="1976438" y="1920875"/>
              <a:ext cx="66675" cy="152400"/>
            </a:xfrm>
            <a:custGeom>
              <a:avLst/>
              <a:gdLst>
                <a:gd name="T0" fmla="*/ 32 w 42"/>
                <a:gd name="T1" fmla="*/ 0 h 96"/>
                <a:gd name="T2" fmla="*/ 0 w 42"/>
                <a:gd name="T3" fmla="*/ 52 h 96"/>
                <a:gd name="T4" fmla="*/ 42 w 42"/>
                <a:gd name="T5" fmla="*/ 51 h 96"/>
                <a:gd name="T6" fmla="*/ 6 w 42"/>
                <a:gd name="T7" fmla="*/ 96 h 96"/>
              </a:gdLst>
              <a:ahLst/>
              <a:cxnLst>
                <a:cxn ang="0">
                  <a:pos x="T0" y="T1"/>
                </a:cxn>
                <a:cxn ang="0">
                  <a:pos x="T2" y="T3"/>
                </a:cxn>
                <a:cxn ang="0">
                  <a:pos x="T4" y="T5"/>
                </a:cxn>
                <a:cxn ang="0">
                  <a:pos x="T6" y="T7"/>
                </a:cxn>
              </a:cxnLst>
              <a:rect l="0" t="0" r="r" b="b"/>
              <a:pathLst>
                <a:path w="42" h="96">
                  <a:moveTo>
                    <a:pt x="32" y="0"/>
                  </a:moveTo>
                  <a:lnTo>
                    <a:pt x="0" y="52"/>
                  </a:lnTo>
                  <a:lnTo>
                    <a:pt x="42" y="51"/>
                  </a:lnTo>
                  <a:lnTo>
                    <a:pt x="6" y="96"/>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grpSp>
      <p:sp>
        <p:nvSpPr>
          <p:cNvPr id="3" name="Rectangle 2">
            <a:extLst>
              <a:ext uri="{FF2B5EF4-FFF2-40B4-BE49-F238E27FC236}">
                <a16:creationId xmlns:a16="http://schemas.microsoft.com/office/drawing/2014/main" id="{9DFD0FBA-CF79-4625-871A-453FA10A81E3}"/>
              </a:ext>
            </a:extLst>
          </p:cNvPr>
          <p:cNvSpPr/>
          <p:nvPr/>
        </p:nvSpPr>
        <p:spPr>
          <a:xfrm>
            <a:off x="1187654" y="9502"/>
            <a:ext cx="6768691" cy="5123290"/>
          </a:xfrm>
          <a:prstGeom prst="rect">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91" name="Groupe 90">
            <a:extLst>
              <a:ext uri="{FF2B5EF4-FFF2-40B4-BE49-F238E27FC236}">
                <a16:creationId xmlns:a16="http://schemas.microsoft.com/office/drawing/2014/main" id="{80C041C6-1FAC-4476-9E42-D7276CDAF60D}"/>
              </a:ext>
            </a:extLst>
          </p:cNvPr>
          <p:cNvGrpSpPr/>
          <p:nvPr/>
        </p:nvGrpSpPr>
        <p:grpSpPr>
          <a:xfrm>
            <a:off x="3665632" y="538834"/>
            <a:ext cx="1832477" cy="206448"/>
            <a:chOff x="3347562" y="956224"/>
            <a:chExt cx="2475541" cy="278896"/>
          </a:xfrm>
        </p:grpSpPr>
        <p:cxnSp>
          <p:nvCxnSpPr>
            <p:cNvPr id="100" name="Connecteur droit 99">
              <a:extLst>
                <a:ext uri="{FF2B5EF4-FFF2-40B4-BE49-F238E27FC236}">
                  <a16:creationId xmlns:a16="http://schemas.microsoft.com/office/drawing/2014/main" id="{ED1F7B3A-3E51-476D-8837-547368353959}"/>
                </a:ext>
              </a:extLst>
            </p:cNvPr>
            <p:cNvCxnSpPr>
              <a:cxnSpLocks/>
            </p:cNvCxnSpPr>
            <p:nvPr/>
          </p:nvCxnSpPr>
          <p:spPr>
            <a:xfrm flipV="1">
              <a:off x="3622397" y="1071313"/>
              <a:ext cx="14282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3" name="Connecteur droit 102">
              <a:extLst>
                <a:ext uri="{FF2B5EF4-FFF2-40B4-BE49-F238E27FC236}">
                  <a16:creationId xmlns:a16="http://schemas.microsoft.com/office/drawing/2014/main" id="{AF832BC4-24F8-40FC-845F-735E7B5836B5}"/>
                </a:ext>
              </a:extLst>
            </p:cNvPr>
            <p:cNvCxnSpPr>
              <a:cxnSpLocks/>
            </p:cNvCxnSpPr>
            <p:nvPr/>
          </p:nvCxnSpPr>
          <p:spPr>
            <a:xfrm>
              <a:off x="3526144" y="1071313"/>
              <a:ext cx="205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04" name="Groupe 103">
              <a:extLst>
                <a:ext uri="{FF2B5EF4-FFF2-40B4-BE49-F238E27FC236}">
                  <a16:creationId xmlns:a16="http://schemas.microsoft.com/office/drawing/2014/main" id="{2466EE4D-EC78-45CE-9EF6-0CE739CB1AF8}"/>
                </a:ext>
              </a:extLst>
            </p:cNvPr>
            <p:cNvGrpSpPr/>
            <p:nvPr/>
          </p:nvGrpSpPr>
          <p:grpSpPr>
            <a:xfrm>
              <a:off x="5502169" y="956546"/>
              <a:ext cx="320934" cy="278574"/>
              <a:chOff x="952847" y="2499454"/>
              <a:chExt cx="320934" cy="278574"/>
            </a:xfrm>
            <a:noFill/>
          </p:grpSpPr>
          <p:sp>
            <p:nvSpPr>
              <p:cNvPr id="118" name="Ellipse 117">
                <a:extLst>
                  <a:ext uri="{FF2B5EF4-FFF2-40B4-BE49-F238E27FC236}">
                    <a16:creationId xmlns:a16="http://schemas.microsoft.com/office/drawing/2014/main" id="{BDB20ED0-51A6-4C7B-9490-367B3999DCF3}"/>
                  </a:ext>
                </a:extLst>
              </p:cNvPr>
              <p:cNvSpPr/>
              <p:nvPr/>
            </p:nvSpPr>
            <p:spPr>
              <a:xfrm>
                <a:off x="978568" y="2502568"/>
                <a:ext cx="240632" cy="240632"/>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19" name="ZoneTexte 118">
                <a:extLst>
                  <a:ext uri="{FF2B5EF4-FFF2-40B4-BE49-F238E27FC236}">
                    <a16:creationId xmlns:a16="http://schemas.microsoft.com/office/drawing/2014/main" id="{A1057DFB-57C4-4918-B9D2-4DC0B75F9FA0}"/>
                  </a:ext>
                </a:extLst>
              </p:cNvPr>
              <p:cNvSpPr txBox="1"/>
              <p:nvPr/>
            </p:nvSpPr>
            <p:spPr>
              <a:xfrm>
                <a:off x="952847" y="2499454"/>
                <a:ext cx="320934" cy="278574"/>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5</a:t>
                </a:r>
              </a:p>
            </p:txBody>
          </p:sp>
        </p:grpSp>
        <p:grpSp>
          <p:nvGrpSpPr>
            <p:cNvPr id="105" name="Groupe 104">
              <a:extLst>
                <a:ext uri="{FF2B5EF4-FFF2-40B4-BE49-F238E27FC236}">
                  <a16:creationId xmlns:a16="http://schemas.microsoft.com/office/drawing/2014/main" id="{616348C3-659E-4922-A803-9A22715E5935}"/>
                </a:ext>
              </a:extLst>
            </p:cNvPr>
            <p:cNvGrpSpPr/>
            <p:nvPr/>
          </p:nvGrpSpPr>
          <p:grpSpPr>
            <a:xfrm>
              <a:off x="3915504" y="956224"/>
              <a:ext cx="320934" cy="278574"/>
              <a:chOff x="952847" y="2499454"/>
              <a:chExt cx="320934" cy="278574"/>
            </a:xfrm>
            <a:noFill/>
          </p:grpSpPr>
          <p:sp>
            <p:nvSpPr>
              <p:cNvPr id="115" name="Ellipse 114">
                <a:extLst>
                  <a:ext uri="{FF2B5EF4-FFF2-40B4-BE49-F238E27FC236}">
                    <a16:creationId xmlns:a16="http://schemas.microsoft.com/office/drawing/2014/main" id="{8A54D1C7-3ED9-4300-BEA3-1BBD447002B0}"/>
                  </a:ext>
                </a:extLst>
              </p:cNvPr>
              <p:cNvSpPr/>
              <p:nvPr/>
            </p:nvSpPr>
            <p:spPr>
              <a:xfrm>
                <a:off x="978568" y="2502568"/>
                <a:ext cx="240632" cy="240632"/>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17" name="ZoneTexte 116">
                <a:extLst>
                  <a:ext uri="{FF2B5EF4-FFF2-40B4-BE49-F238E27FC236}">
                    <a16:creationId xmlns:a16="http://schemas.microsoft.com/office/drawing/2014/main" id="{07614D0E-E667-4058-89F8-58D018B63EF7}"/>
                  </a:ext>
                </a:extLst>
              </p:cNvPr>
              <p:cNvSpPr txBox="1"/>
              <p:nvPr/>
            </p:nvSpPr>
            <p:spPr>
              <a:xfrm>
                <a:off x="952847" y="2499454"/>
                <a:ext cx="320934" cy="278574"/>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2</a:t>
                </a:r>
              </a:p>
            </p:txBody>
          </p:sp>
        </p:grpSp>
        <p:grpSp>
          <p:nvGrpSpPr>
            <p:cNvPr id="106" name="Groupe 105">
              <a:extLst>
                <a:ext uri="{FF2B5EF4-FFF2-40B4-BE49-F238E27FC236}">
                  <a16:creationId xmlns:a16="http://schemas.microsoft.com/office/drawing/2014/main" id="{1FA29DBA-07EE-4B79-816D-CF723F4DDD3F}"/>
                </a:ext>
              </a:extLst>
            </p:cNvPr>
            <p:cNvGrpSpPr/>
            <p:nvPr/>
          </p:nvGrpSpPr>
          <p:grpSpPr>
            <a:xfrm>
              <a:off x="5023732" y="956224"/>
              <a:ext cx="320934" cy="278574"/>
              <a:chOff x="943628" y="2499454"/>
              <a:chExt cx="320934" cy="278574"/>
            </a:xfrm>
            <a:noFill/>
          </p:grpSpPr>
          <p:sp>
            <p:nvSpPr>
              <p:cNvPr id="113" name="Ellipse 112">
                <a:extLst>
                  <a:ext uri="{FF2B5EF4-FFF2-40B4-BE49-F238E27FC236}">
                    <a16:creationId xmlns:a16="http://schemas.microsoft.com/office/drawing/2014/main" id="{97DECF71-4A89-4A48-8FC7-631CA1A8C96B}"/>
                  </a:ext>
                </a:extLst>
              </p:cNvPr>
              <p:cNvSpPr/>
              <p:nvPr/>
            </p:nvSpPr>
            <p:spPr>
              <a:xfrm>
                <a:off x="978568" y="2502568"/>
                <a:ext cx="240632" cy="240632"/>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14" name="ZoneTexte 113">
                <a:extLst>
                  <a:ext uri="{FF2B5EF4-FFF2-40B4-BE49-F238E27FC236}">
                    <a16:creationId xmlns:a16="http://schemas.microsoft.com/office/drawing/2014/main" id="{9914F1CD-F3C4-447A-A410-4381A4F6D8AB}"/>
                  </a:ext>
                </a:extLst>
              </p:cNvPr>
              <p:cNvSpPr txBox="1"/>
              <p:nvPr/>
            </p:nvSpPr>
            <p:spPr>
              <a:xfrm>
                <a:off x="943628" y="2499454"/>
                <a:ext cx="320934" cy="278574"/>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4</a:t>
                </a:r>
              </a:p>
            </p:txBody>
          </p:sp>
        </p:grpSp>
        <p:grpSp>
          <p:nvGrpSpPr>
            <p:cNvPr id="107" name="Groupe 106">
              <a:extLst>
                <a:ext uri="{FF2B5EF4-FFF2-40B4-BE49-F238E27FC236}">
                  <a16:creationId xmlns:a16="http://schemas.microsoft.com/office/drawing/2014/main" id="{AF58E755-1A3F-475E-9811-6B1A2617165D}"/>
                </a:ext>
              </a:extLst>
            </p:cNvPr>
            <p:cNvGrpSpPr/>
            <p:nvPr/>
          </p:nvGrpSpPr>
          <p:grpSpPr>
            <a:xfrm>
              <a:off x="4465008" y="956224"/>
              <a:ext cx="320934" cy="278574"/>
              <a:chOff x="943628" y="2499454"/>
              <a:chExt cx="320934" cy="278574"/>
            </a:xfrm>
            <a:noFill/>
          </p:grpSpPr>
          <p:sp>
            <p:nvSpPr>
              <p:cNvPr id="111" name="Ellipse 110">
                <a:extLst>
                  <a:ext uri="{FF2B5EF4-FFF2-40B4-BE49-F238E27FC236}">
                    <a16:creationId xmlns:a16="http://schemas.microsoft.com/office/drawing/2014/main" id="{05BC9A5A-130A-4FF8-A333-207C55C22AA9}"/>
                  </a:ext>
                </a:extLst>
              </p:cNvPr>
              <p:cNvSpPr/>
              <p:nvPr/>
            </p:nvSpPr>
            <p:spPr>
              <a:xfrm>
                <a:off x="978569" y="2502568"/>
                <a:ext cx="240633" cy="240632"/>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12" name="ZoneTexte 111">
                <a:extLst>
                  <a:ext uri="{FF2B5EF4-FFF2-40B4-BE49-F238E27FC236}">
                    <a16:creationId xmlns:a16="http://schemas.microsoft.com/office/drawing/2014/main" id="{4B58097E-4B31-4654-BE48-3DC7A87FE4EB}"/>
                  </a:ext>
                </a:extLst>
              </p:cNvPr>
              <p:cNvSpPr txBox="1"/>
              <p:nvPr/>
            </p:nvSpPr>
            <p:spPr>
              <a:xfrm>
                <a:off x="943628" y="2499454"/>
                <a:ext cx="320934" cy="278574"/>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3</a:t>
                </a:r>
              </a:p>
            </p:txBody>
          </p:sp>
        </p:grpSp>
        <p:grpSp>
          <p:nvGrpSpPr>
            <p:cNvPr id="108" name="Groupe 107">
              <a:extLst>
                <a:ext uri="{FF2B5EF4-FFF2-40B4-BE49-F238E27FC236}">
                  <a16:creationId xmlns:a16="http://schemas.microsoft.com/office/drawing/2014/main" id="{464AD1B0-5641-4F41-9B62-EF5F16D01C59}"/>
                </a:ext>
              </a:extLst>
            </p:cNvPr>
            <p:cNvGrpSpPr/>
            <p:nvPr/>
          </p:nvGrpSpPr>
          <p:grpSpPr>
            <a:xfrm>
              <a:off x="3347562" y="956224"/>
              <a:ext cx="320934" cy="278574"/>
              <a:chOff x="943628" y="2499454"/>
              <a:chExt cx="320934" cy="278574"/>
            </a:xfrm>
          </p:grpSpPr>
          <p:sp>
            <p:nvSpPr>
              <p:cNvPr id="109" name="Ellipse 108">
                <a:extLst>
                  <a:ext uri="{FF2B5EF4-FFF2-40B4-BE49-F238E27FC236}">
                    <a16:creationId xmlns:a16="http://schemas.microsoft.com/office/drawing/2014/main" id="{52392376-975D-4B74-A579-E558403C8DBA}"/>
                  </a:ext>
                </a:extLst>
              </p:cNvPr>
              <p:cNvSpPr/>
              <p:nvPr/>
            </p:nvSpPr>
            <p:spPr>
              <a:xfrm>
                <a:off x="978568" y="2502568"/>
                <a:ext cx="240632" cy="2406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10" name="ZoneTexte 109">
                <a:extLst>
                  <a:ext uri="{FF2B5EF4-FFF2-40B4-BE49-F238E27FC236}">
                    <a16:creationId xmlns:a16="http://schemas.microsoft.com/office/drawing/2014/main" id="{D04BF3F3-D73F-4662-ADBA-0C5F17C974D8}"/>
                  </a:ext>
                </a:extLst>
              </p:cNvPr>
              <p:cNvSpPr txBox="1"/>
              <p:nvPr/>
            </p:nvSpPr>
            <p:spPr>
              <a:xfrm>
                <a:off x="943628" y="2499454"/>
                <a:ext cx="320934" cy="27857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1</a:t>
                </a:r>
              </a:p>
            </p:txBody>
          </p:sp>
        </p:grpSp>
      </p:grpSp>
      <p:pic>
        <p:nvPicPr>
          <p:cNvPr id="120" name="Image 119">
            <a:extLst>
              <a:ext uri="{FF2B5EF4-FFF2-40B4-BE49-F238E27FC236}">
                <a16:creationId xmlns:a16="http://schemas.microsoft.com/office/drawing/2014/main" id="{234B8820-CA0B-42D2-8D64-D228127E9A2C}"/>
              </a:ext>
            </a:extLst>
          </p:cNvPr>
          <p:cNvPicPr>
            <a:picLocks noChangeAspect="1"/>
          </p:cNvPicPr>
          <p:nvPr/>
        </p:nvPicPr>
        <p:blipFill>
          <a:blip r:embed="rId3"/>
          <a:stretch>
            <a:fillRect/>
          </a:stretch>
        </p:blipFill>
        <p:spPr>
          <a:xfrm>
            <a:off x="3768665" y="853460"/>
            <a:ext cx="1614789" cy="353534"/>
          </a:xfrm>
          <a:prstGeom prst="rect">
            <a:avLst/>
          </a:prstGeom>
        </p:spPr>
      </p:pic>
      <p:grpSp>
        <p:nvGrpSpPr>
          <p:cNvPr id="20" name="Groupe 19">
            <a:extLst>
              <a:ext uri="{FF2B5EF4-FFF2-40B4-BE49-F238E27FC236}">
                <a16:creationId xmlns:a16="http://schemas.microsoft.com/office/drawing/2014/main" id="{8CE06199-9F7C-44C0-A251-C4EC74140BFD}"/>
              </a:ext>
            </a:extLst>
          </p:cNvPr>
          <p:cNvGrpSpPr/>
          <p:nvPr/>
        </p:nvGrpSpPr>
        <p:grpSpPr>
          <a:xfrm>
            <a:off x="2292162" y="2736824"/>
            <a:ext cx="4511693" cy="2259376"/>
            <a:chOff x="2292162" y="2736824"/>
            <a:chExt cx="4511693" cy="2259376"/>
          </a:xfrm>
        </p:grpSpPr>
        <p:sp>
          <p:nvSpPr>
            <p:cNvPr id="7" name="Rectangle : coins arrondis 6">
              <a:extLst>
                <a:ext uri="{FF2B5EF4-FFF2-40B4-BE49-F238E27FC236}">
                  <a16:creationId xmlns:a16="http://schemas.microsoft.com/office/drawing/2014/main" id="{0F2EDD6A-A540-45DB-8884-D7BEA7ECB821}"/>
                </a:ext>
              </a:extLst>
            </p:cNvPr>
            <p:cNvSpPr/>
            <p:nvPr/>
          </p:nvSpPr>
          <p:spPr>
            <a:xfrm>
              <a:off x="2865257" y="4314937"/>
              <a:ext cx="3417910" cy="279060"/>
            </a:xfrm>
            <a:prstGeom prst="roundRect">
              <a:avLst>
                <a:gd name="adj" fmla="val 0"/>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4" name="ZoneTexte 13">
              <a:extLst>
                <a:ext uri="{FF2B5EF4-FFF2-40B4-BE49-F238E27FC236}">
                  <a16:creationId xmlns:a16="http://schemas.microsoft.com/office/drawing/2014/main" id="{E2E64FBC-6B43-4D31-A986-D45F934B7472}"/>
                </a:ext>
              </a:extLst>
            </p:cNvPr>
            <p:cNvSpPr txBox="1"/>
            <p:nvPr/>
          </p:nvSpPr>
          <p:spPr>
            <a:xfrm>
              <a:off x="2339076" y="2736824"/>
              <a:ext cx="3554632" cy="479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92" b="1" i="0" u="none" strike="noStrike" kern="0" cap="none" spc="0" normalizeH="0" baseline="0" noProof="0" dirty="0">
                  <a:ln>
                    <a:noFill/>
                  </a:ln>
                  <a:solidFill>
                    <a:srgbClr val="000000">
                      <a:lumMod val="65000"/>
                      <a:lumOff val="35000"/>
                    </a:srgbClr>
                  </a:solidFill>
                  <a:effectLst/>
                  <a:uLnTx/>
                  <a:uFillTx/>
                  <a:latin typeface="Arial"/>
                  <a:cs typeface="Arial"/>
                  <a:sym typeface="Arial"/>
                </a:rPr>
                <a:t>Rappel du process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8" b="1"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a:p>
              <a:pPr marL="299643" marR="0" lvl="0" indent="-169210" algn="l" defTabSz="914400" rtl="0" eaLnBrk="1" fontAlgn="auto" latinLnBrk="0" hangingPunct="1">
                <a:lnSpc>
                  <a:spcPct val="100000"/>
                </a:lnSpc>
                <a:spcBef>
                  <a:spcPts val="0"/>
                </a:spcBef>
                <a:spcAft>
                  <a:spcPts val="0"/>
                </a:spcAft>
                <a:buClrTx/>
                <a:buSzTx/>
                <a:buFont typeface="+mj-lt"/>
                <a:buAutoNum type="arabicPeriod"/>
                <a:tabLst/>
                <a:defRPr/>
              </a:pPr>
              <a:r>
                <a:rPr kumimoji="0" lang="fr-FR" sz="592" b="0" i="0" u="none" strike="noStrike" kern="0" cap="none" spc="0" normalizeH="0" baseline="0" noProof="0" dirty="0">
                  <a:ln>
                    <a:noFill/>
                  </a:ln>
                  <a:solidFill>
                    <a:srgbClr val="000000">
                      <a:lumMod val="65000"/>
                      <a:lumOff val="35000"/>
                    </a:srgbClr>
                  </a:solidFill>
                  <a:effectLst/>
                  <a:uLnTx/>
                  <a:uFillTx/>
                  <a:latin typeface="Arial"/>
                  <a:cs typeface="Arial"/>
                  <a:sym typeface="Arial"/>
                </a:rPr>
                <a:t>Vous envoyez votre lead depuis le portail MONEXPERT</a:t>
              </a:r>
            </a:p>
            <a:p>
              <a:pPr marL="299643" marR="0" lvl="0" indent="-169210" algn="l" defTabSz="914400" rtl="0" eaLnBrk="1" fontAlgn="auto" latinLnBrk="0" hangingPunct="1">
                <a:lnSpc>
                  <a:spcPct val="100000"/>
                </a:lnSpc>
                <a:spcBef>
                  <a:spcPts val="0"/>
                </a:spcBef>
                <a:spcAft>
                  <a:spcPts val="0"/>
                </a:spcAft>
                <a:buClrTx/>
                <a:buSzTx/>
                <a:buFont typeface="+mj-lt"/>
                <a:buAutoNum type="arabicPeriod"/>
                <a:tabLst/>
                <a:defRPr/>
              </a:pPr>
              <a:r>
                <a:rPr kumimoji="0" lang="fr-FR" sz="592" b="0" i="0" u="none" strike="noStrike" kern="0" cap="none" spc="0" normalizeH="0" baseline="0" noProof="0" dirty="0">
                  <a:ln>
                    <a:noFill/>
                  </a:ln>
                  <a:solidFill>
                    <a:srgbClr val="000000">
                      <a:lumMod val="65000"/>
                      <a:lumOff val="35000"/>
                    </a:srgbClr>
                  </a:solidFill>
                  <a:effectLst/>
                  <a:uLnTx/>
                  <a:uFillTx/>
                  <a:latin typeface="Arial"/>
                  <a:cs typeface="Arial"/>
                  <a:sym typeface="Arial"/>
                </a:rPr>
                <a:t>Votre client reçoit un mail et souscrit à l’offre en toute autonomie</a:t>
              </a:r>
            </a:p>
            <a:p>
              <a:pPr marL="299643" marR="0" lvl="0" indent="-169210" algn="l" defTabSz="914400" rtl="0" eaLnBrk="1" fontAlgn="auto" latinLnBrk="0" hangingPunct="1">
                <a:lnSpc>
                  <a:spcPct val="100000"/>
                </a:lnSpc>
                <a:spcBef>
                  <a:spcPts val="0"/>
                </a:spcBef>
                <a:spcAft>
                  <a:spcPts val="0"/>
                </a:spcAft>
                <a:buClrTx/>
                <a:buSzTx/>
                <a:buFont typeface="+mj-lt"/>
                <a:buAutoNum type="arabicPeriod"/>
                <a:tabLst/>
                <a:defRPr/>
              </a:pPr>
              <a:r>
                <a:rPr kumimoji="0" lang="fr-FR" sz="592" b="0" i="0" u="none" strike="noStrike" kern="0" cap="none" spc="0" normalizeH="0" baseline="0" noProof="0" dirty="0">
                  <a:ln>
                    <a:noFill/>
                  </a:ln>
                  <a:solidFill>
                    <a:srgbClr val="000000">
                      <a:lumMod val="65000"/>
                      <a:lumOff val="35000"/>
                    </a:srgbClr>
                  </a:solidFill>
                  <a:effectLst/>
                  <a:uLnTx/>
                  <a:uFillTx/>
                  <a:latin typeface="Arial"/>
                  <a:cs typeface="Arial"/>
                  <a:sym typeface="Arial"/>
                </a:rPr>
                <a:t>Il choisit les factures qu’il souhaite se faire financer et obtient son financement sous 24h*</a:t>
              </a:r>
            </a:p>
          </p:txBody>
        </p:sp>
        <p:sp>
          <p:nvSpPr>
            <p:cNvPr id="116" name="ZoneTexte 115">
              <a:extLst>
                <a:ext uri="{FF2B5EF4-FFF2-40B4-BE49-F238E27FC236}">
                  <a16:creationId xmlns:a16="http://schemas.microsoft.com/office/drawing/2014/main" id="{263007B2-EBB0-4C3B-926D-AA942CB193F8}"/>
                </a:ext>
              </a:extLst>
            </p:cNvPr>
            <p:cNvSpPr txBox="1"/>
            <p:nvPr/>
          </p:nvSpPr>
          <p:spPr>
            <a:xfrm>
              <a:off x="2339075" y="4630459"/>
              <a:ext cx="4464779" cy="36574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444" b="0" i="0" u="none" strike="noStrike" kern="0" cap="none" spc="0" normalizeH="0" baseline="0" noProof="0" dirty="0">
                  <a:ln>
                    <a:noFill/>
                  </a:ln>
                  <a:solidFill>
                    <a:srgbClr val="000000">
                      <a:lumMod val="65000"/>
                      <a:lumOff val="35000"/>
                    </a:srgbClr>
                  </a:solidFill>
                  <a:effectLst/>
                  <a:uLnTx/>
                  <a:uFillTx/>
                  <a:latin typeface="Arial"/>
                  <a:cs typeface="Arial"/>
                  <a:sym typeface="Arial"/>
                </a:rPr>
                <a:t>* Hors week-ends et jours fériés. Uniquement pour des créances en France Métropolitaine. Dès validation de votre compte et sous réserve de la conformité des factures cédées, de l’éligibilité de votre client, de la signature et du respect du contrat (Conditions Générales de Financement).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444" b="0" i="0" u="none" strike="noStrike" kern="0" cap="none" spc="0" normalizeH="0" baseline="0" noProof="0" dirty="0">
                  <a:ln>
                    <a:noFill/>
                  </a:ln>
                  <a:solidFill>
                    <a:srgbClr val="000000">
                      <a:lumMod val="65000"/>
                      <a:lumOff val="35000"/>
                    </a:srgbClr>
                  </a:solidFill>
                  <a:effectLst/>
                  <a:uLnTx/>
                  <a:uFillTx/>
                  <a:latin typeface="Arial"/>
                  <a:cs typeface="Arial"/>
                  <a:sym typeface="Arial"/>
                </a:rPr>
                <a:t>** En cas d'insolvabilité constatée par une décision de justice et pour vos clients couverts par l'assurance-crédit avec une garantie à hauteur des approbations délivrées et pour des factures non contestées.</a:t>
              </a:r>
              <a:endParaRPr kumimoji="0" lang="fr-FR" sz="444" b="1"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77" name="ZoneTexte 76">
              <a:extLst>
                <a:ext uri="{FF2B5EF4-FFF2-40B4-BE49-F238E27FC236}">
                  <a16:creationId xmlns:a16="http://schemas.microsoft.com/office/drawing/2014/main" id="{6000B2D1-0EA4-4D5F-821B-A2876F2842D6}"/>
                </a:ext>
              </a:extLst>
            </p:cNvPr>
            <p:cNvSpPr txBox="1"/>
            <p:nvPr/>
          </p:nvSpPr>
          <p:spPr>
            <a:xfrm>
              <a:off x="2338524" y="3290860"/>
              <a:ext cx="1366080" cy="18344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92" b="1" i="0" u="none" strike="noStrike" kern="0" cap="none" spc="0" normalizeH="0" baseline="0" noProof="0" dirty="0">
                  <a:ln>
                    <a:noFill/>
                  </a:ln>
                  <a:solidFill>
                    <a:srgbClr val="000000">
                      <a:lumMod val="65000"/>
                      <a:lumOff val="35000"/>
                    </a:srgbClr>
                  </a:solidFill>
                  <a:effectLst/>
                  <a:uLnTx/>
                  <a:uFillTx/>
                  <a:latin typeface="Arial"/>
                  <a:cs typeface="Arial"/>
                  <a:sym typeface="Arial"/>
                </a:rPr>
                <a:t>Les avantages de </a:t>
              </a:r>
              <a:r>
                <a:rPr kumimoji="0" lang="fr-FR" sz="592" b="1" i="0" u="none" strike="noStrike" kern="0" cap="none" spc="0" normalizeH="0" baseline="0" noProof="0" dirty="0" err="1">
                  <a:ln>
                    <a:noFill/>
                  </a:ln>
                  <a:solidFill>
                    <a:srgbClr val="000000">
                      <a:lumMod val="65000"/>
                      <a:lumOff val="35000"/>
                    </a:srgbClr>
                  </a:solidFill>
                  <a:effectLst/>
                  <a:uLnTx/>
                  <a:uFillTx/>
                  <a:latin typeface="Arial"/>
                  <a:cs typeface="Arial"/>
                  <a:sym typeface="Arial"/>
                </a:rPr>
                <a:t>FlashFactures</a:t>
              </a:r>
              <a:r>
                <a:rPr kumimoji="0" lang="fr-FR" sz="592" b="1" i="0" u="none" strike="noStrike" kern="0" cap="none" spc="0" normalizeH="0" baseline="0" noProof="0" dirty="0">
                  <a:ln>
                    <a:noFill/>
                  </a:ln>
                  <a:solidFill>
                    <a:srgbClr val="000000">
                      <a:lumMod val="65000"/>
                      <a:lumOff val="35000"/>
                    </a:srgbClr>
                  </a:solidFill>
                  <a:effectLst/>
                  <a:uLnTx/>
                  <a:uFillTx/>
                  <a:latin typeface="Arial"/>
                  <a:cs typeface="Arial"/>
                  <a:sym typeface="Arial"/>
                </a:rPr>
                <a:t> </a:t>
              </a:r>
            </a:p>
          </p:txBody>
        </p:sp>
        <p:grpSp>
          <p:nvGrpSpPr>
            <p:cNvPr id="5" name="Groupe 4">
              <a:extLst>
                <a:ext uri="{FF2B5EF4-FFF2-40B4-BE49-F238E27FC236}">
                  <a16:creationId xmlns:a16="http://schemas.microsoft.com/office/drawing/2014/main" id="{1421E168-B1CD-491C-9447-EFB51693C298}"/>
                </a:ext>
              </a:extLst>
            </p:cNvPr>
            <p:cNvGrpSpPr/>
            <p:nvPr/>
          </p:nvGrpSpPr>
          <p:grpSpPr>
            <a:xfrm>
              <a:off x="2292162" y="3447598"/>
              <a:ext cx="652744" cy="623812"/>
              <a:chOff x="2100539" y="3081821"/>
              <a:chExt cx="881809" cy="842724"/>
            </a:xfrm>
          </p:grpSpPr>
          <p:pic>
            <p:nvPicPr>
              <p:cNvPr id="90" name="Image 89">
                <a:extLst>
                  <a:ext uri="{FF2B5EF4-FFF2-40B4-BE49-F238E27FC236}">
                    <a16:creationId xmlns:a16="http://schemas.microsoft.com/office/drawing/2014/main" id="{D6B1DB9F-00D1-45B8-B422-2310FF20B927}"/>
                  </a:ext>
                </a:extLst>
              </p:cNvPr>
              <p:cNvPicPr>
                <a:picLocks noChangeAspect="1"/>
              </p:cNvPicPr>
              <p:nvPr/>
            </p:nvPicPr>
            <p:blipFill>
              <a:blip r:embed="rId4"/>
              <a:stretch>
                <a:fillRect/>
              </a:stretch>
            </p:blipFill>
            <p:spPr>
              <a:xfrm>
                <a:off x="2333483" y="3081821"/>
                <a:ext cx="408448" cy="408448"/>
              </a:xfrm>
              <a:prstGeom prst="rect">
                <a:avLst/>
              </a:prstGeom>
            </p:spPr>
          </p:pic>
          <p:sp>
            <p:nvSpPr>
              <p:cNvPr id="94" name="ZoneTexte 93">
                <a:extLst>
                  <a:ext uri="{FF2B5EF4-FFF2-40B4-BE49-F238E27FC236}">
                    <a16:creationId xmlns:a16="http://schemas.microsoft.com/office/drawing/2014/main" id="{0FFB6632-7C92-43FF-8C88-CD74781FAECD}"/>
                  </a:ext>
                </a:extLst>
              </p:cNvPr>
              <p:cNvSpPr txBox="1"/>
              <p:nvPr/>
            </p:nvSpPr>
            <p:spPr>
              <a:xfrm>
                <a:off x="2100539" y="3461378"/>
                <a:ext cx="881809" cy="46316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92" b="1" i="0" u="none" strike="noStrike" kern="0" cap="none" spc="0" normalizeH="0" baseline="0" noProof="0" dirty="0">
                    <a:ln>
                      <a:noFill/>
                    </a:ln>
                    <a:solidFill>
                      <a:srgbClr val="000000">
                        <a:lumMod val="65000"/>
                        <a:lumOff val="35000"/>
                      </a:srgbClr>
                    </a:solidFill>
                    <a:effectLst/>
                    <a:uLnTx/>
                    <a:uFillTx/>
                    <a:latin typeface="Arial"/>
                    <a:cs typeface="Arial"/>
                    <a:sym typeface="Arial"/>
                  </a:rPr>
                  <a:t>Rapidité</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Un financement</a:t>
                </a:r>
                <a:b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b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en 24h*</a:t>
                </a:r>
              </a:p>
            </p:txBody>
          </p:sp>
        </p:grpSp>
        <p:grpSp>
          <p:nvGrpSpPr>
            <p:cNvPr id="12" name="Groupe 11">
              <a:extLst>
                <a:ext uri="{FF2B5EF4-FFF2-40B4-BE49-F238E27FC236}">
                  <a16:creationId xmlns:a16="http://schemas.microsoft.com/office/drawing/2014/main" id="{D8E57875-4EA2-4482-AB7C-B56C813698C9}"/>
                </a:ext>
              </a:extLst>
            </p:cNvPr>
            <p:cNvGrpSpPr/>
            <p:nvPr/>
          </p:nvGrpSpPr>
          <p:grpSpPr>
            <a:xfrm>
              <a:off x="2873081" y="3423959"/>
              <a:ext cx="819456" cy="725741"/>
              <a:chOff x="2998681" y="3049887"/>
              <a:chExt cx="1107024" cy="980422"/>
            </a:xfrm>
          </p:grpSpPr>
          <p:pic>
            <p:nvPicPr>
              <p:cNvPr id="89" name="Image 88">
                <a:extLst>
                  <a:ext uri="{FF2B5EF4-FFF2-40B4-BE49-F238E27FC236}">
                    <a16:creationId xmlns:a16="http://schemas.microsoft.com/office/drawing/2014/main" id="{BDB7D7F6-64D5-445A-8BC7-2AC93561B2AA}"/>
                  </a:ext>
                </a:extLst>
              </p:cNvPr>
              <p:cNvPicPr>
                <a:picLocks noChangeAspect="1"/>
              </p:cNvPicPr>
              <p:nvPr/>
            </p:nvPicPr>
            <p:blipFill>
              <a:blip r:embed="rId5"/>
              <a:stretch>
                <a:fillRect/>
              </a:stretch>
            </p:blipFill>
            <p:spPr>
              <a:xfrm>
                <a:off x="3303887" y="3049887"/>
                <a:ext cx="472050" cy="472050"/>
              </a:xfrm>
              <a:prstGeom prst="rect">
                <a:avLst/>
              </a:prstGeom>
            </p:spPr>
          </p:pic>
          <p:sp>
            <p:nvSpPr>
              <p:cNvPr id="95" name="ZoneTexte 94">
                <a:extLst>
                  <a:ext uri="{FF2B5EF4-FFF2-40B4-BE49-F238E27FC236}">
                    <a16:creationId xmlns:a16="http://schemas.microsoft.com/office/drawing/2014/main" id="{250BABC7-C8E7-4862-A6E7-E21D1255BF38}"/>
                  </a:ext>
                </a:extLst>
              </p:cNvPr>
              <p:cNvSpPr txBox="1"/>
              <p:nvPr/>
            </p:nvSpPr>
            <p:spPr>
              <a:xfrm>
                <a:off x="2998681" y="3459473"/>
                <a:ext cx="1107024" cy="57083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92" b="1" i="0" u="none" strike="noStrike" kern="0" cap="none" spc="0" normalizeH="0" baseline="0" noProof="0" dirty="0">
                    <a:ln>
                      <a:noFill/>
                    </a:ln>
                    <a:solidFill>
                      <a:srgbClr val="000000">
                        <a:lumMod val="65000"/>
                        <a:lumOff val="35000"/>
                      </a:srgbClr>
                    </a:solidFill>
                    <a:effectLst/>
                    <a:uLnTx/>
                    <a:uFillTx/>
                    <a:latin typeface="Arial"/>
                    <a:cs typeface="Arial"/>
                    <a:sym typeface="Arial"/>
                  </a:rPr>
                  <a:t>Souplesse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Sans engagement de</a:t>
                </a:r>
                <a:b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b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durée ou de chiffre </a:t>
                </a:r>
                <a:b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b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d’affaires cédé</a:t>
                </a:r>
              </a:p>
            </p:txBody>
          </p:sp>
        </p:grpSp>
        <p:grpSp>
          <p:nvGrpSpPr>
            <p:cNvPr id="16" name="Groupe 15">
              <a:extLst>
                <a:ext uri="{FF2B5EF4-FFF2-40B4-BE49-F238E27FC236}">
                  <a16:creationId xmlns:a16="http://schemas.microsoft.com/office/drawing/2014/main" id="{92150D4D-2B70-4215-81CC-C969E031F5BC}"/>
                </a:ext>
              </a:extLst>
            </p:cNvPr>
            <p:cNvGrpSpPr/>
            <p:nvPr/>
          </p:nvGrpSpPr>
          <p:grpSpPr>
            <a:xfrm>
              <a:off x="3620712" y="3458767"/>
              <a:ext cx="681596" cy="619224"/>
              <a:chOff x="4033553" y="3096910"/>
              <a:chExt cx="920786" cy="836525"/>
            </a:xfrm>
          </p:grpSpPr>
          <p:pic>
            <p:nvPicPr>
              <p:cNvPr id="88" name="Image 87">
                <a:extLst>
                  <a:ext uri="{FF2B5EF4-FFF2-40B4-BE49-F238E27FC236}">
                    <a16:creationId xmlns:a16="http://schemas.microsoft.com/office/drawing/2014/main" id="{9F1484C1-132E-4F9E-BE09-13D6AD6F83F3}"/>
                  </a:ext>
                </a:extLst>
              </p:cNvPr>
              <p:cNvPicPr>
                <a:picLocks noChangeAspect="1"/>
              </p:cNvPicPr>
              <p:nvPr/>
            </p:nvPicPr>
            <p:blipFill>
              <a:blip r:embed="rId6"/>
              <a:stretch>
                <a:fillRect/>
              </a:stretch>
            </p:blipFill>
            <p:spPr>
              <a:xfrm>
                <a:off x="4311411" y="3096910"/>
                <a:ext cx="373360" cy="373360"/>
              </a:xfrm>
              <a:prstGeom prst="rect">
                <a:avLst/>
              </a:prstGeom>
            </p:spPr>
          </p:pic>
          <p:sp>
            <p:nvSpPr>
              <p:cNvPr id="96" name="ZoneTexte 95">
                <a:extLst>
                  <a:ext uri="{FF2B5EF4-FFF2-40B4-BE49-F238E27FC236}">
                    <a16:creationId xmlns:a16="http://schemas.microsoft.com/office/drawing/2014/main" id="{1C440519-1A72-470F-BE7E-44E8EA7A956F}"/>
                  </a:ext>
                </a:extLst>
              </p:cNvPr>
              <p:cNvSpPr txBox="1"/>
              <p:nvPr/>
            </p:nvSpPr>
            <p:spPr>
              <a:xfrm>
                <a:off x="4033553" y="3470269"/>
                <a:ext cx="920786" cy="46316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92" b="1" i="0" u="none" strike="noStrike" kern="0" cap="none" spc="0" normalizeH="0" baseline="0" noProof="0" dirty="0">
                    <a:ln>
                      <a:noFill/>
                    </a:ln>
                    <a:solidFill>
                      <a:srgbClr val="000000">
                        <a:lumMod val="65000"/>
                        <a:lumOff val="35000"/>
                      </a:srgbClr>
                    </a:solidFill>
                    <a:effectLst/>
                    <a:uLnTx/>
                    <a:uFillTx/>
                    <a:latin typeface="Arial"/>
                    <a:cs typeface="Arial"/>
                    <a:sym typeface="Arial"/>
                  </a:rPr>
                  <a:t>Simplicité</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Une souscription</a:t>
                </a:r>
                <a:b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b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facile et rapide</a:t>
                </a:r>
              </a:p>
            </p:txBody>
          </p:sp>
        </p:grpSp>
        <p:grpSp>
          <p:nvGrpSpPr>
            <p:cNvPr id="18" name="Groupe 17">
              <a:extLst>
                <a:ext uri="{FF2B5EF4-FFF2-40B4-BE49-F238E27FC236}">
                  <a16:creationId xmlns:a16="http://schemas.microsoft.com/office/drawing/2014/main" id="{4C631849-8FBD-4F6D-A475-74AEEBDEF83E}"/>
                </a:ext>
              </a:extLst>
            </p:cNvPr>
            <p:cNvGrpSpPr/>
            <p:nvPr/>
          </p:nvGrpSpPr>
          <p:grpSpPr>
            <a:xfrm>
              <a:off x="4966894" y="3408795"/>
              <a:ext cx="906018" cy="669194"/>
              <a:chOff x="5900925" y="3029404"/>
              <a:chExt cx="1223963" cy="904032"/>
            </a:xfrm>
          </p:grpSpPr>
          <p:pic>
            <p:nvPicPr>
              <p:cNvPr id="93" name="Image 92">
                <a:extLst>
                  <a:ext uri="{FF2B5EF4-FFF2-40B4-BE49-F238E27FC236}">
                    <a16:creationId xmlns:a16="http://schemas.microsoft.com/office/drawing/2014/main" id="{A4E613D9-93BC-4226-B125-96AF061F1FBB}"/>
                  </a:ext>
                </a:extLst>
              </p:cNvPr>
              <p:cNvPicPr>
                <a:picLocks noChangeAspect="1"/>
              </p:cNvPicPr>
              <p:nvPr/>
            </p:nvPicPr>
            <p:blipFill>
              <a:blip r:embed="rId7"/>
              <a:stretch>
                <a:fillRect/>
              </a:stretch>
            </p:blipFill>
            <p:spPr>
              <a:xfrm>
                <a:off x="6269716" y="3029404"/>
                <a:ext cx="479400" cy="479401"/>
              </a:xfrm>
              <a:prstGeom prst="rect">
                <a:avLst/>
              </a:prstGeom>
            </p:spPr>
          </p:pic>
          <p:sp>
            <p:nvSpPr>
              <p:cNvPr id="98" name="ZoneTexte 97">
                <a:extLst>
                  <a:ext uri="{FF2B5EF4-FFF2-40B4-BE49-F238E27FC236}">
                    <a16:creationId xmlns:a16="http://schemas.microsoft.com/office/drawing/2014/main" id="{EFBEE963-2BA5-4FCA-AF96-C7255B39439C}"/>
                  </a:ext>
                </a:extLst>
              </p:cNvPr>
              <p:cNvSpPr txBox="1"/>
              <p:nvPr/>
            </p:nvSpPr>
            <p:spPr>
              <a:xfrm>
                <a:off x="5900925" y="3470270"/>
                <a:ext cx="1223963" cy="46316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92" b="1" i="0" u="none" strike="noStrike" kern="0" cap="none" spc="0" normalizeH="0" baseline="0" noProof="0" dirty="0">
                    <a:ln>
                      <a:noFill/>
                    </a:ln>
                    <a:solidFill>
                      <a:srgbClr val="000000">
                        <a:lumMod val="65000"/>
                        <a:lumOff val="35000"/>
                      </a:srgbClr>
                    </a:solidFill>
                    <a:effectLst/>
                    <a:uLnTx/>
                    <a:uFillTx/>
                    <a:latin typeface="Arial"/>
                    <a:cs typeface="Arial"/>
                    <a:sym typeface="Arial"/>
                  </a:rPr>
                  <a:t>Tout-en-un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relance et recouvrement</a:t>
                </a:r>
                <a:b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b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des factures inclus</a:t>
                </a:r>
              </a:p>
            </p:txBody>
          </p:sp>
        </p:grpSp>
        <p:grpSp>
          <p:nvGrpSpPr>
            <p:cNvPr id="17" name="Groupe 16">
              <a:extLst>
                <a:ext uri="{FF2B5EF4-FFF2-40B4-BE49-F238E27FC236}">
                  <a16:creationId xmlns:a16="http://schemas.microsoft.com/office/drawing/2014/main" id="{94603881-A219-4939-82C0-956D44C3EC63}"/>
                </a:ext>
              </a:extLst>
            </p:cNvPr>
            <p:cNvGrpSpPr/>
            <p:nvPr/>
          </p:nvGrpSpPr>
          <p:grpSpPr>
            <a:xfrm>
              <a:off x="4230483" y="3452867"/>
              <a:ext cx="808236" cy="617425"/>
              <a:chOff x="4881752" y="3088940"/>
              <a:chExt cx="1091867" cy="834095"/>
            </a:xfrm>
          </p:grpSpPr>
          <p:sp>
            <p:nvSpPr>
              <p:cNvPr id="97" name="ZoneTexte 96">
                <a:extLst>
                  <a:ext uri="{FF2B5EF4-FFF2-40B4-BE49-F238E27FC236}">
                    <a16:creationId xmlns:a16="http://schemas.microsoft.com/office/drawing/2014/main" id="{6ABB3C75-8E28-4947-BBF6-00E6CF1A6604}"/>
                  </a:ext>
                </a:extLst>
              </p:cNvPr>
              <p:cNvSpPr txBox="1"/>
              <p:nvPr/>
            </p:nvSpPr>
            <p:spPr>
              <a:xfrm>
                <a:off x="4881752" y="3459869"/>
                <a:ext cx="1091867" cy="46316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92" b="1" i="0" u="none" strike="noStrike" kern="0" cap="none" spc="0" normalizeH="0" baseline="0" noProof="0" dirty="0">
                    <a:ln>
                      <a:noFill/>
                    </a:ln>
                    <a:solidFill>
                      <a:srgbClr val="000000">
                        <a:lumMod val="65000"/>
                        <a:lumOff val="35000"/>
                      </a:srgbClr>
                    </a:solidFill>
                    <a:effectLst/>
                    <a:uLnTx/>
                    <a:uFillTx/>
                    <a:latin typeface="Arial"/>
                    <a:cs typeface="Arial"/>
                    <a:sym typeface="Arial"/>
                  </a:rPr>
                  <a:t>Protection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face aux défaillances</a:t>
                </a:r>
                <a:b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b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de leurs clients**</a:t>
                </a:r>
              </a:p>
            </p:txBody>
          </p:sp>
          <p:pic>
            <p:nvPicPr>
              <p:cNvPr id="99" name="Image 98">
                <a:extLst>
                  <a:ext uri="{FF2B5EF4-FFF2-40B4-BE49-F238E27FC236}">
                    <a16:creationId xmlns:a16="http://schemas.microsoft.com/office/drawing/2014/main" id="{89271E8D-4002-4B41-A027-52983AF74A51}"/>
                  </a:ext>
                </a:extLst>
              </p:cNvPr>
              <p:cNvPicPr>
                <a:picLocks noChangeAspect="1"/>
              </p:cNvPicPr>
              <p:nvPr/>
            </p:nvPicPr>
            <p:blipFill>
              <a:blip r:embed="rId8"/>
              <a:stretch>
                <a:fillRect/>
              </a:stretch>
            </p:blipFill>
            <p:spPr>
              <a:xfrm>
                <a:off x="5224683" y="3088940"/>
                <a:ext cx="396000" cy="396000"/>
              </a:xfrm>
              <a:prstGeom prst="rect">
                <a:avLst/>
              </a:prstGeom>
            </p:spPr>
          </p:pic>
        </p:grpSp>
        <p:sp>
          <p:nvSpPr>
            <p:cNvPr id="102" name="ZoneTexte 101">
              <a:extLst>
                <a:ext uri="{FF2B5EF4-FFF2-40B4-BE49-F238E27FC236}">
                  <a16:creationId xmlns:a16="http://schemas.microsoft.com/office/drawing/2014/main" id="{93188906-89FD-4571-B4C9-1908701664A9}"/>
                </a:ext>
              </a:extLst>
            </p:cNvPr>
            <p:cNvSpPr txBox="1"/>
            <p:nvPr/>
          </p:nvSpPr>
          <p:spPr>
            <a:xfrm>
              <a:off x="2867647" y="4311757"/>
              <a:ext cx="3422345" cy="28135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14" b="0" i="0" u="none" strike="noStrike" kern="0" cap="none" spc="0" normalizeH="0" baseline="0" noProof="0" dirty="0">
                  <a:ln>
                    <a:noFill/>
                  </a:ln>
                  <a:solidFill>
                    <a:srgbClr val="581D74"/>
                  </a:solidFill>
                  <a:effectLst/>
                  <a:uLnTx/>
                  <a:uFillTx/>
                  <a:latin typeface="Arial"/>
                  <a:cs typeface="Arial"/>
                  <a:sym typeface="Arial"/>
                </a:rPr>
                <a:t>Si vous avez des questions sur </a:t>
              </a:r>
              <a:r>
                <a:rPr kumimoji="0" lang="fr-FR" sz="614" b="0" i="0" u="none" strike="noStrike" kern="0" cap="none" spc="0" normalizeH="0" baseline="0" noProof="0" dirty="0" err="1">
                  <a:ln>
                    <a:noFill/>
                  </a:ln>
                  <a:solidFill>
                    <a:srgbClr val="581D74"/>
                  </a:solidFill>
                  <a:effectLst/>
                  <a:uLnTx/>
                  <a:uFillTx/>
                  <a:latin typeface="Arial"/>
                  <a:cs typeface="Arial"/>
                  <a:sym typeface="Arial"/>
                </a:rPr>
                <a:t>FlashFactures</a:t>
              </a:r>
              <a:r>
                <a:rPr kumimoji="0" lang="fr-FR" sz="614" b="0" i="0" u="none" strike="noStrike" kern="0" cap="none" spc="0" normalizeH="0" baseline="0" noProof="0" dirty="0">
                  <a:ln>
                    <a:noFill/>
                  </a:ln>
                  <a:solidFill>
                    <a:srgbClr val="581D74"/>
                  </a:solidFill>
                  <a:effectLst/>
                  <a:uLnTx/>
                  <a:uFillTx/>
                  <a:latin typeface="Arial"/>
                  <a:cs typeface="Arial"/>
                  <a:sym typeface="Arial"/>
                </a:rPr>
                <a:t>, contactez l’équipe dédiée au </a:t>
              </a:r>
              <a:r>
                <a:rPr kumimoji="0" lang="fr-FR" sz="614" b="1" i="0" u="none" strike="noStrike" kern="0" cap="none" spc="0" normalizeH="0" baseline="0" noProof="0" dirty="0">
                  <a:ln>
                    <a:noFill/>
                  </a:ln>
                  <a:solidFill>
                    <a:srgbClr val="581D74"/>
                  </a:solidFill>
                  <a:effectLst/>
                  <a:uLnTx/>
                  <a:uFillTx/>
                  <a:latin typeface="Arial"/>
                  <a:cs typeface="Arial"/>
                  <a:sym typeface="Arial"/>
                </a:rPr>
                <a:t>01 58 32 14 00 </a:t>
              </a:r>
              <a:br>
                <a:rPr kumimoji="0" lang="fr-FR" sz="614" b="1" i="0" u="none" strike="noStrike" kern="0" cap="none" spc="0" normalizeH="0" baseline="0" noProof="0" dirty="0">
                  <a:ln>
                    <a:noFill/>
                  </a:ln>
                  <a:solidFill>
                    <a:srgbClr val="581D74"/>
                  </a:solidFill>
                  <a:effectLst/>
                  <a:uLnTx/>
                  <a:uFillTx/>
                  <a:latin typeface="Arial"/>
                  <a:cs typeface="Arial"/>
                  <a:sym typeface="Arial"/>
                </a:rPr>
              </a:br>
              <a:r>
                <a:rPr kumimoji="0" lang="fr-FR" sz="518" b="0" i="0" u="none" strike="noStrike" kern="0" cap="none" spc="0" normalizeH="0" baseline="0" noProof="0" dirty="0">
                  <a:ln>
                    <a:noFill/>
                  </a:ln>
                  <a:solidFill>
                    <a:srgbClr val="581D74"/>
                  </a:solidFill>
                  <a:effectLst/>
                  <a:uLnTx/>
                  <a:uFillTx/>
                  <a:latin typeface="Arial"/>
                  <a:cs typeface="Arial"/>
                  <a:sym typeface="Arial"/>
                </a:rPr>
                <a:t>(coût d’un appel local) </a:t>
              </a:r>
              <a:r>
                <a:rPr kumimoji="0" lang="fr-FR" sz="614" b="0" i="0" u="none" strike="noStrike" kern="0" cap="none" spc="0" normalizeH="0" baseline="0" noProof="0" dirty="0">
                  <a:ln>
                    <a:noFill/>
                  </a:ln>
                  <a:solidFill>
                    <a:srgbClr val="581D74"/>
                  </a:solidFill>
                  <a:effectLst/>
                  <a:uLnTx/>
                  <a:uFillTx/>
                  <a:latin typeface="Arial"/>
                  <a:cs typeface="Arial"/>
                  <a:sym typeface="Arial"/>
                </a:rPr>
                <a:t>ou par mail à </a:t>
              </a:r>
              <a:r>
                <a:rPr kumimoji="0" lang="fr-FR" sz="614" b="1" i="0" u="none" strike="noStrike" kern="0" cap="none" spc="0" normalizeH="0" baseline="0" noProof="0" dirty="0">
                  <a:ln>
                    <a:noFill/>
                  </a:ln>
                  <a:solidFill>
                    <a:srgbClr val="581D74"/>
                  </a:solidFill>
                  <a:effectLst/>
                  <a:uLnTx/>
                  <a:uFillTx/>
                  <a:latin typeface="Arial"/>
                  <a:cs typeface="Arial"/>
                  <a:sym typeface="Arial"/>
                </a:rPr>
                <a:t>flashfactures-contact@bpce.fr</a:t>
              </a:r>
            </a:p>
          </p:txBody>
        </p:sp>
        <p:sp>
          <p:nvSpPr>
            <p:cNvPr id="86" name="Rectangle 85">
              <a:extLst>
                <a:ext uri="{FF2B5EF4-FFF2-40B4-BE49-F238E27FC236}">
                  <a16:creationId xmlns:a16="http://schemas.microsoft.com/office/drawing/2014/main" id="{EDD48E1B-AA2E-417A-B83B-EE5FF8CDAD3C}"/>
                </a:ext>
              </a:extLst>
            </p:cNvPr>
            <p:cNvSpPr/>
            <p:nvPr/>
          </p:nvSpPr>
          <p:spPr>
            <a:xfrm>
              <a:off x="2340589" y="2736824"/>
              <a:ext cx="4463266" cy="2259376"/>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11" name="Groupe 10">
              <a:extLst>
                <a:ext uri="{FF2B5EF4-FFF2-40B4-BE49-F238E27FC236}">
                  <a16:creationId xmlns:a16="http://schemas.microsoft.com/office/drawing/2014/main" id="{81383375-0151-4A6B-B297-3E6A7B1935D1}"/>
                </a:ext>
              </a:extLst>
            </p:cNvPr>
            <p:cNvGrpSpPr/>
            <p:nvPr/>
          </p:nvGrpSpPr>
          <p:grpSpPr>
            <a:xfrm>
              <a:off x="5801088" y="3439444"/>
              <a:ext cx="1002767" cy="732119"/>
              <a:chOff x="5801088" y="3439444"/>
              <a:chExt cx="1002767" cy="732119"/>
            </a:xfrm>
          </p:grpSpPr>
          <p:sp>
            <p:nvSpPr>
              <p:cNvPr id="101" name="ZoneTexte 100">
                <a:extLst>
                  <a:ext uri="{FF2B5EF4-FFF2-40B4-BE49-F238E27FC236}">
                    <a16:creationId xmlns:a16="http://schemas.microsoft.com/office/drawing/2014/main" id="{037E867C-A0AF-45E1-B8EE-DC694B6B4490}"/>
                  </a:ext>
                </a:extLst>
              </p:cNvPr>
              <p:cNvSpPr txBox="1"/>
              <p:nvPr/>
            </p:nvSpPr>
            <p:spPr>
              <a:xfrm>
                <a:off x="5801088" y="3737598"/>
                <a:ext cx="1002767" cy="433965"/>
              </a:xfrm>
              <a:prstGeom prst="rect">
                <a:avLst/>
              </a:prstGeom>
              <a:noFill/>
            </p:spPr>
            <p:txBody>
              <a:bodyPr wrap="square">
                <a:spAutoFit/>
              </a:bodyPr>
              <a:lstStyle/>
              <a:p>
                <a:pPr marL="0" marR="0" lvl="0" indent="0" algn="ctr" defTabSz="676839" rtl="0" eaLnBrk="1" fontAlgn="auto" latinLnBrk="0" hangingPunct="1">
                  <a:lnSpc>
                    <a:spcPct val="100000"/>
                  </a:lnSpc>
                  <a:spcBef>
                    <a:spcPts val="0"/>
                  </a:spcBef>
                  <a:spcAft>
                    <a:spcPts val="0"/>
                  </a:spcAft>
                  <a:buClrTx/>
                  <a:buSzTx/>
                  <a:buFontTx/>
                  <a:buNone/>
                  <a:tabLst/>
                  <a:defRPr/>
                </a:pPr>
                <a:r>
                  <a:rPr kumimoji="0" lang="fr-FR" sz="592" b="1" i="0" u="none" strike="noStrike" kern="0" cap="none" spc="0" normalizeH="0" baseline="0" noProof="0" dirty="0">
                    <a:ln>
                      <a:noFill/>
                    </a:ln>
                    <a:solidFill>
                      <a:srgbClr val="000000">
                        <a:lumMod val="65000"/>
                        <a:lumOff val="35000"/>
                      </a:srgbClr>
                    </a:solidFill>
                    <a:effectLst/>
                    <a:uLnTx/>
                    <a:uFillTx/>
                    <a:latin typeface="Arial"/>
                    <a:cs typeface="Arial"/>
                    <a:sym typeface="Arial"/>
                  </a:rPr>
                  <a:t>Un paiement à l’utilisation</a:t>
                </a:r>
                <a:br>
                  <a:rPr kumimoji="0" lang="fr-FR" sz="592" b="1" i="0" u="none" strike="noStrike" kern="0" cap="none" spc="0" normalizeH="0" baseline="0" noProof="0" dirty="0">
                    <a:ln>
                      <a:noFill/>
                    </a:ln>
                    <a:solidFill>
                      <a:srgbClr val="000000">
                        <a:lumMod val="65000"/>
                        <a:lumOff val="35000"/>
                      </a:srgbClr>
                    </a:solidFill>
                    <a:effectLst/>
                    <a:uLnTx/>
                    <a:uFillTx/>
                    <a:latin typeface="Arial"/>
                    <a:cs typeface="Arial"/>
                    <a:sym typeface="Arial"/>
                  </a:rPr>
                </a:br>
                <a:r>
                  <a:rPr kumimoji="0" lang="fr-FR" sz="518" b="0" i="0" u="none" strike="noStrike" kern="0" cap="none" spc="0" normalizeH="0" baseline="0" noProof="0" dirty="0">
                    <a:ln>
                      <a:noFill/>
                    </a:ln>
                    <a:solidFill>
                      <a:srgbClr val="000000">
                        <a:lumMod val="65000"/>
                        <a:lumOff val="35000"/>
                      </a:srgbClr>
                    </a:solidFill>
                    <a:effectLst/>
                    <a:uLnTx/>
                    <a:uFillTx/>
                    <a:latin typeface="Arial"/>
                    <a:cs typeface="Arial"/>
                    <a:sym typeface="Arial"/>
                  </a:rPr>
                  <a:t>(3,95 % HT du montant financé de la facture cédée)</a:t>
                </a:r>
              </a:p>
            </p:txBody>
          </p:sp>
          <p:pic>
            <p:nvPicPr>
              <p:cNvPr id="9" name="Image 8">
                <a:extLst>
                  <a:ext uri="{FF2B5EF4-FFF2-40B4-BE49-F238E27FC236}">
                    <a16:creationId xmlns:a16="http://schemas.microsoft.com/office/drawing/2014/main" id="{39448631-7934-43CC-A2BA-0A0C52D488E3}"/>
                  </a:ext>
                </a:extLst>
              </p:cNvPr>
              <p:cNvPicPr>
                <a:picLocks noChangeAspect="1"/>
              </p:cNvPicPr>
              <p:nvPr/>
            </p:nvPicPr>
            <p:blipFill>
              <a:blip r:embed="rId9"/>
              <a:stretch>
                <a:fillRect/>
              </a:stretch>
            </p:blipFill>
            <p:spPr>
              <a:xfrm>
                <a:off x="6146130" y="3439444"/>
                <a:ext cx="315020" cy="315020"/>
              </a:xfrm>
              <a:prstGeom prst="rect">
                <a:avLst/>
              </a:prstGeom>
            </p:spPr>
          </p:pic>
        </p:grpSp>
      </p:grpSp>
      <p:grpSp>
        <p:nvGrpSpPr>
          <p:cNvPr id="92" name="Groupe 91">
            <a:extLst>
              <a:ext uri="{FF2B5EF4-FFF2-40B4-BE49-F238E27FC236}">
                <a16:creationId xmlns:a16="http://schemas.microsoft.com/office/drawing/2014/main" id="{EF185CFB-C0D1-4292-9DC9-3EC9D0AD2E6A}"/>
              </a:ext>
            </a:extLst>
          </p:cNvPr>
          <p:cNvGrpSpPr/>
          <p:nvPr/>
        </p:nvGrpSpPr>
        <p:grpSpPr>
          <a:xfrm>
            <a:off x="3263951" y="1804109"/>
            <a:ext cx="2616291" cy="1312156"/>
            <a:chOff x="2243452" y="1838397"/>
            <a:chExt cx="3534415" cy="1772626"/>
          </a:xfrm>
        </p:grpSpPr>
        <p:sp>
          <p:nvSpPr>
            <p:cNvPr id="121" name="Rectangle : coins arrondis 120">
              <a:extLst>
                <a:ext uri="{FF2B5EF4-FFF2-40B4-BE49-F238E27FC236}">
                  <a16:creationId xmlns:a16="http://schemas.microsoft.com/office/drawing/2014/main" id="{A39A86EC-2859-4A28-96A1-1EC75FE20F7B}"/>
                </a:ext>
              </a:extLst>
            </p:cNvPr>
            <p:cNvSpPr/>
            <p:nvPr/>
          </p:nvSpPr>
          <p:spPr>
            <a:xfrm>
              <a:off x="2243452" y="1838397"/>
              <a:ext cx="3492000" cy="1772626"/>
            </a:xfrm>
            <a:prstGeom prst="roundRect">
              <a:avLst>
                <a:gd name="adj" fmla="val 547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7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22" name="ZoneTexte 121">
              <a:extLst>
                <a:ext uri="{FF2B5EF4-FFF2-40B4-BE49-F238E27FC236}">
                  <a16:creationId xmlns:a16="http://schemas.microsoft.com/office/drawing/2014/main" id="{19A38482-2162-4308-8518-84CA932AB9D2}"/>
                </a:ext>
              </a:extLst>
            </p:cNvPr>
            <p:cNvSpPr txBox="1"/>
            <p:nvPr/>
          </p:nvSpPr>
          <p:spPr>
            <a:xfrm>
              <a:off x="2243453" y="2399210"/>
              <a:ext cx="3534414" cy="7596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11" b="1" i="0" u="none" strike="noStrike" kern="0" cap="none" spc="0" normalizeH="0" baseline="0" noProof="0" dirty="0">
                  <a:ln>
                    <a:noFill/>
                  </a:ln>
                  <a:solidFill>
                    <a:srgbClr val="000000"/>
                  </a:solidFill>
                  <a:effectLst/>
                  <a:uLnTx/>
                  <a:uFillTx/>
                  <a:latin typeface="Arial"/>
                  <a:cs typeface="Arial"/>
                  <a:sym typeface="Arial"/>
                </a:rPr>
                <a:t>Merci</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11"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11" b="0" i="0" u="none" strike="noStrike" kern="0" cap="none" spc="0" normalizeH="0" baseline="0" noProof="0" dirty="0">
                  <a:ln>
                    <a:noFill/>
                  </a:ln>
                  <a:solidFill>
                    <a:srgbClr val="000000"/>
                  </a:solidFill>
                  <a:effectLst/>
                  <a:uLnTx/>
                  <a:uFillTx/>
                  <a:latin typeface="Arial"/>
                  <a:cs typeface="Arial"/>
                  <a:sym typeface="Arial"/>
                </a:rPr>
                <a:t>Un mail de souscription à </a:t>
              </a:r>
              <a:r>
                <a:rPr kumimoji="0" lang="fr-FR" sz="611" b="0" i="0" u="none" strike="noStrike" kern="0" cap="none" spc="0" normalizeH="0" baseline="0" noProof="0" dirty="0" err="1">
                  <a:ln>
                    <a:noFill/>
                  </a:ln>
                  <a:solidFill>
                    <a:srgbClr val="000000"/>
                  </a:solidFill>
                  <a:effectLst/>
                  <a:uLnTx/>
                  <a:uFillTx/>
                  <a:latin typeface="Arial"/>
                  <a:cs typeface="Arial"/>
                  <a:sym typeface="Arial"/>
                </a:rPr>
                <a:t>FlashFactures</a:t>
              </a:r>
              <a:r>
                <a:rPr kumimoji="0" lang="fr-FR" sz="611" b="0" i="0" u="none" strike="noStrike" kern="0" cap="none" spc="0" normalizeH="0" baseline="0" noProof="0" dirty="0">
                  <a:ln>
                    <a:noFill/>
                  </a:ln>
                  <a:solidFill>
                    <a:srgbClr val="000000"/>
                  </a:solidFill>
                  <a:effectLst/>
                  <a:uLnTx/>
                  <a:uFillTx/>
                  <a:latin typeface="Arial"/>
                  <a:cs typeface="Arial"/>
                  <a:sym typeface="Arial"/>
                </a:rPr>
                <a:t> a été envoyé à votre client.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11"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11" b="0" i="0" u="none" strike="noStrike" kern="0" cap="none" spc="0" normalizeH="0" baseline="0" noProof="0" dirty="0">
                  <a:ln>
                    <a:noFill/>
                  </a:ln>
                  <a:solidFill>
                    <a:srgbClr val="000000"/>
                  </a:solidFill>
                  <a:effectLst/>
                  <a:uLnTx/>
                  <a:uFillTx/>
                  <a:latin typeface="Arial"/>
                  <a:cs typeface="Arial"/>
                  <a:sym typeface="Arial"/>
                </a:rPr>
                <a:t>Pensez à l’en informer. </a:t>
              </a:r>
            </a:p>
          </p:txBody>
        </p:sp>
        <p:grpSp>
          <p:nvGrpSpPr>
            <p:cNvPr id="123" name="Groupe 122">
              <a:extLst>
                <a:ext uri="{FF2B5EF4-FFF2-40B4-BE49-F238E27FC236}">
                  <a16:creationId xmlns:a16="http://schemas.microsoft.com/office/drawing/2014/main" id="{B5876242-F836-4B73-8846-8D941E08777F}"/>
                </a:ext>
              </a:extLst>
            </p:cNvPr>
            <p:cNvGrpSpPr/>
            <p:nvPr/>
          </p:nvGrpSpPr>
          <p:grpSpPr>
            <a:xfrm>
              <a:off x="2975436" y="3217624"/>
              <a:ext cx="2047150" cy="247825"/>
              <a:chOff x="1240721" y="2547107"/>
              <a:chExt cx="2047150" cy="247825"/>
            </a:xfrm>
          </p:grpSpPr>
          <p:sp>
            <p:nvSpPr>
              <p:cNvPr id="125" name="Rectangle : coins arrondis 124">
                <a:extLst>
                  <a:ext uri="{FF2B5EF4-FFF2-40B4-BE49-F238E27FC236}">
                    <a16:creationId xmlns:a16="http://schemas.microsoft.com/office/drawing/2014/main" id="{DD7646E1-A0CD-4353-9C6D-7AA79C539697}"/>
                  </a:ext>
                </a:extLst>
              </p:cNvPr>
              <p:cNvSpPr/>
              <p:nvPr/>
            </p:nvSpPr>
            <p:spPr>
              <a:xfrm>
                <a:off x="1240721" y="2601256"/>
                <a:ext cx="2047150" cy="154766"/>
              </a:xfrm>
              <a:prstGeom prst="roundRect">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7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26" name="ZoneTexte 125">
                <a:extLst>
                  <a:ext uri="{FF2B5EF4-FFF2-40B4-BE49-F238E27FC236}">
                    <a16:creationId xmlns:a16="http://schemas.microsoft.com/office/drawing/2014/main" id="{EB35DEE2-0198-441F-B6EA-E967926C39EF}"/>
                  </a:ext>
                </a:extLst>
              </p:cNvPr>
              <p:cNvSpPr txBox="1"/>
              <p:nvPr/>
            </p:nvSpPr>
            <p:spPr>
              <a:xfrm>
                <a:off x="2085570" y="2547107"/>
                <a:ext cx="398893" cy="24782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92" b="0" i="0" u="none" strike="noStrike" kern="0" cap="none" spc="0" normalizeH="0" baseline="0" noProof="0" dirty="0">
                    <a:ln>
                      <a:noFill/>
                    </a:ln>
                    <a:solidFill>
                      <a:srgbClr val="FFFFFF"/>
                    </a:solidFill>
                    <a:effectLst/>
                    <a:uLnTx/>
                    <a:uFillTx/>
                    <a:latin typeface="Arial"/>
                    <a:cs typeface="Arial"/>
                    <a:sym typeface="Arial"/>
                  </a:rPr>
                  <a:t>OK</a:t>
                </a:r>
              </a:p>
            </p:txBody>
          </p:sp>
        </p:grpSp>
        <p:pic>
          <p:nvPicPr>
            <p:cNvPr id="124" name="Image 123">
              <a:extLst>
                <a:ext uri="{FF2B5EF4-FFF2-40B4-BE49-F238E27FC236}">
                  <a16:creationId xmlns:a16="http://schemas.microsoft.com/office/drawing/2014/main" id="{A93C8BDF-D6E5-4783-96F9-A5287A3984B3}"/>
                </a:ext>
              </a:extLst>
            </p:cNvPr>
            <p:cNvPicPr>
              <a:picLocks noChangeAspect="1"/>
            </p:cNvPicPr>
            <p:nvPr/>
          </p:nvPicPr>
          <p:blipFill rotWithShape="1">
            <a:blip r:embed="rId10"/>
            <a:srcRect l="47591" t="38415" r="47274" b="52471"/>
            <a:stretch/>
          </p:blipFill>
          <p:spPr>
            <a:xfrm>
              <a:off x="3811203" y="1955416"/>
              <a:ext cx="381230" cy="391536"/>
            </a:xfrm>
            <a:prstGeom prst="rect">
              <a:avLst/>
            </a:prstGeom>
          </p:spPr>
        </p:pic>
      </p:grpSp>
    </p:spTree>
    <p:extLst>
      <p:ext uri="{BB962C8B-B14F-4D97-AF65-F5344CB8AC3E}">
        <p14:creationId xmlns:p14="http://schemas.microsoft.com/office/powerpoint/2010/main" val="25343316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60">
            <a:extLst>
              <a:ext uri="{FF2B5EF4-FFF2-40B4-BE49-F238E27FC236}">
                <a16:creationId xmlns:a16="http://schemas.microsoft.com/office/drawing/2014/main" id="{E675E653-EFB9-4DE6-9A54-34E5CB383792}"/>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2" name="Rectangle 61">
            <a:extLst>
              <a:ext uri="{FF2B5EF4-FFF2-40B4-BE49-F238E27FC236}">
                <a16:creationId xmlns:a16="http://schemas.microsoft.com/office/drawing/2014/main" id="{3277606F-F311-4C66-901D-8A65FF38975A}"/>
              </a:ext>
            </a:extLst>
          </p:cNvPr>
          <p:cNvSpPr/>
          <p:nvPr/>
        </p:nvSpPr>
        <p:spPr>
          <a:xfrm>
            <a:off x="1187654" y="621227"/>
            <a:ext cx="6768691" cy="369147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0" name="Rectangle 59">
            <a:extLst>
              <a:ext uri="{FF2B5EF4-FFF2-40B4-BE49-F238E27FC236}">
                <a16:creationId xmlns:a16="http://schemas.microsoft.com/office/drawing/2014/main" id="{BB91253E-1C84-4935-9BBE-FD4C0E509550}"/>
              </a:ext>
            </a:extLst>
          </p:cNvPr>
          <p:cNvSpPr/>
          <p:nvPr/>
        </p:nvSpPr>
        <p:spPr>
          <a:xfrm>
            <a:off x="2791745" y="1944350"/>
            <a:ext cx="3565882" cy="6070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1" name="Rectangle 10">
            <a:extLst>
              <a:ext uri="{FF2B5EF4-FFF2-40B4-BE49-F238E27FC236}">
                <a16:creationId xmlns:a16="http://schemas.microsoft.com/office/drawing/2014/main" id="{8572A50C-B121-48E5-8CC2-61D338F77B47}"/>
              </a:ext>
            </a:extLst>
          </p:cNvPr>
          <p:cNvSpPr/>
          <p:nvPr/>
        </p:nvSpPr>
        <p:spPr>
          <a:xfrm>
            <a:off x="2755971" y="2906849"/>
            <a:ext cx="3624181" cy="1123065"/>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 name="ZoneTexte 14">
            <a:extLst>
              <a:ext uri="{FF2B5EF4-FFF2-40B4-BE49-F238E27FC236}">
                <a16:creationId xmlns:a16="http://schemas.microsoft.com/office/drawing/2014/main" id="{ACC61BC0-A7DF-47CF-8787-5096D49EB781}"/>
              </a:ext>
            </a:extLst>
          </p:cNvPr>
          <p:cNvSpPr txBox="1"/>
          <p:nvPr/>
        </p:nvSpPr>
        <p:spPr>
          <a:xfrm>
            <a:off x="2600291" y="2351180"/>
            <a:ext cx="3929881" cy="1834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92" b="1" i="0" u="none" strike="noStrike" kern="0" cap="none" spc="0" normalizeH="0" baseline="0" noProof="0" dirty="0">
                <a:ln>
                  <a:noFill/>
                </a:ln>
                <a:solidFill>
                  <a:srgbClr val="581D74"/>
                </a:solidFill>
                <a:effectLst/>
                <a:uLnTx/>
                <a:uFillTx/>
                <a:latin typeface="Arial"/>
                <a:cs typeface="Arial"/>
                <a:sym typeface="Arial"/>
              </a:rPr>
              <a:t>L’affacturage classique est la solution qui répond le mieux au besoin de votre client.</a:t>
            </a:r>
          </a:p>
        </p:txBody>
      </p:sp>
      <p:pic>
        <p:nvPicPr>
          <p:cNvPr id="58" name="Image 57">
            <a:extLst>
              <a:ext uri="{FF2B5EF4-FFF2-40B4-BE49-F238E27FC236}">
                <a16:creationId xmlns:a16="http://schemas.microsoft.com/office/drawing/2014/main" id="{C9F2095A-CCD4-42BC-A821-73A1E1206C5D}"/>
              </a:ext>
            </a:extLst>
          </p:cNvPr>
          <p:cNvPicPr>
            <a:picLocks noChangeAspect="1"/>
          </p:cNvPicPr>
          <p:nvPr/>
        </p:nvPicPr>
        <p:blipFill rotWithShape="1">
          <a:blip r:embed="rId2"/>
          <a:srcRect b="89821"/>
          <a:stretch/>
        </p:blipFill>
        <p:spPr>
          <a:xfrm>
            <a:off x="1187655" y="309867"/>
            <a:ext cx="6768691" cy="356059"/>
          </a:xfrm>
          <a:prstGeom prst="rect">
            <a:avLst/>
          </a:prstGeom>
          <a:effectLst>
            <a:outerShdw blurRad="50800" dist="38100" dir="2700000" algn="tl" rotWithShape="0">
              <a:prstClr val="black">
                <a:alpha val="40000"/>
              </a:prstClr>
            </a:outerShdw>
          </a:effectLst>
        </p:spPr>
      </p:pic>
      <p:sp>
        <p:nvSpPr>
          <p:cNvPr id="43" name="Rectangle : coins arrondis 42">
            <a:extLst>
              <a:ext uri="{FF2B5EF4-FFF2-40B4-BE49-F238E27FC236}">
                <a16:creationId xmlns:a16="http://schemas.microsoft.com/office/drawing/2014/main" id="{08EC607C-B3C1-41EC-A1BB-FEE09500F69D}"/>
              </a:ext>
            </a:extLst>
          </p:cNvPr>
          <p:cNvSpPr/>
          <p:nvPr/>
        </p:nvSpPr>
        <p:spPr>
          <a:xfrm>
            <a:off x="3620560" y="2655581"/>
            <a:ext cx="1908000" cy="148087"/>
          </a:xfrm>
          <a:prstGeom prst="round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7" name="ZoneTexte 56">
            <a:extLst>
              <a:ext uri="{FF2B5EF4-FFF2-40B4-BE49-F238E27FC236}">
                <a16:creationId xmlns:a16="http://schemas.microsoft.com/office/drawing/2014/main" id="{B45CF14A-156C-4D0C-A663-AF36DAAABE1D}"/>
              </a:ext>
            </a:extLst>
          </p:cNvPr>
          <p:cNvSpPr txBox="1"/>
          <p:nvPr/>
        </p:nvSpPr>
        <p:spPr>
          <a:xfrm>
            <a:off x="2862244" y="3635504"/>
            <a:ext cx="3422938" cy="28135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14" b="0" i="0" u="none" strike="noStrike" kern="0" cap="none" spc="0" normalizeH="0" baseline="0" noProof="0" dirty="0">
                <a:ln>
                  <a:noFill/>
                </a:ln>
                <a:solidFill>
                  <a:srgbClr val="581D74"/>
                </a:solidFill>
                <a:effectLst/>
                <a:uLnTx/>
                <a:uFillTx/>
                <a:latin typeface="Arial"/>
                <a:cs typeface="Arial"/>
                <a:sym typeface="Arial"/>
              </a:rPr>
              <a:t>Si vous avez des questions sur l’affacturage, contactez votre interlocuteur </a:t>
            </a:r>
            <a:br>
              <a:rPr kumimoji="0" lang="fr-FR" sz="614" b="0" i="0" u="none" strike="noStrike" kern="0" cap="none" spc="0" normalizeH="0" baseline="0" noProof="0" dirty="0">
                <a:ln>
                  <a:noFill/>
                </a:ln>
                <a:solidFill>
                  <a:srgbClr val="581D74"/>
                </a:solidFill>
                <a:effectLst/>
                <a:uLnTx/>
                <a:uFillTx/>
                <a:latin typeface="Arial"/>
                <a:cs typeface="Arial"/>
                <a:sym typeface="Arial"/>
              </a:rPr>
            </a:br>
            <a:r>
              <a:rPr kumimoji="0" lang="fr-FR" sz="614" b="0" i="0" u="none" strike="noStrike" kern="0" cap="none" spc="0" normalizeH="0" baseline="0" noProof="0" dirty="0">
                <a:ln>
                  <a:noFill/>
                </a:ln>
                <a:solidFill>
                  <a:srgbClr val="581D74"/>
                </a:solidFill>
                <a:effectLst/>
                <a:uLnTx/>
                <a:uFillTx/>
                <a:latin typeface="Arial"/>
                <a:cs typeface="Arial"/>
                <a:sym typeface="Arial"/>
              </a:rPr>
              <a:t>BPCE Factor habituel</a:t>
            </a:r>
          </a:p>
        </p:txBody>
      </p:sp>
      <p:sp>
        <p:nvSpPr>
          <p:cNvPr id="7" name="Rectangle : coins arrondis 6">
            <a:extLst>
              <a:ext uri="{FF2B5EF4-FFF2-40B4-BE49-F238E27FC236}">
                <a16:creationId xmlns:a16="http://schemas.microsoft.com/office/drawing/2014/main" id="{0F2EDD6A-A540-45DB-8884-D7BEA7ECB821}"/>
              </a:ext>
            </a:extLst>
          </p:cNvPr>
          <p:cNvSpPr/>
          <p:nvPr/>
        </p:nvSpPr>
        <p:spPr>
          <a:xfrm>
            <a:off x="2868142" y="3625036"/>
            <a:ext cx="3418988" cy="279060"/>
          </a:xfrm>
          <a:prstGeom prst="roundRect">
            <a:avLst>
              <a:gd name="adj" fmla="val 0"/>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64" name="Groupe 63">
            <a:extLst>
              <a:ext uri="{FF2B5EF4-FFF2-40B4-BE49-F238E27FC236}">
                <a16:creationId xmlns:a16="http://schemas.microsoft.com/office/drawing/2014/main" id="{966CED46-8744-4106-A952-18CF59674B70}"/>
              </a:ext>
            </a:extLst>
          </p:cNvPr>
          <p:cNvGrpSpPr>
            <a:grpSpLocks noChangeAspect="1"/>
          </p:cNvGrpSpPr>
          <p:nvPr/>
        </p:nvGrpSpPr>
        <p:grpSpPr>
          <a:xfrm>
            <a:off x="4450890" y="2015014"/>
            <a:ext cx="239836" cy="233461"/>
            <a:chOff x="1778001" y="1730375"/>
            <a:chExt cx="477838" cy="465138"/>
          </a:xfrm>
        </p:grpSpPr>
        <p:sp>
          <p:nvSpPr>
            <p:cNvPr id="65" name="Freeform 436">
              <a:extLst>
                <a:ext uri="{FF2B5EF4-FFF2-40B4-BE49-F238E27FC236}">
                  <a16:creationId xmlns:a16="http://schemas.microsoft.com/office/drawing/2014/main" id="{ABA54161-8C13-4744-A806-0615B5F6FD6E}"/>
                </a:ext>
              </a:extLst>
            </p:cNvPr>
            <p:cNvSpPr>
              <a:spLocks/>
            </p:cNvSpPr>
            <p:nvPr/>
          </p:nvSpPr>
          <p:spPr bwMode="auto">
            <a:xfrm>
              <a:off x="1917701" y="1885950"/>
              <a:ext cx="182563" cy="293688"/>
            </a:xfrm>
            <a:custGeom>
              <a:avLst/>
              <a:gdLst>
                <a:gd name="T0" fmla="*/ 104 w 104"/>
                <a:gd name="T1" fmla="*/ 52 h 160"/>
                <a:gd name="T2" fmla="*/ 52 w 104"/>
                <a:gd name="T3" fmla="*/ 0 h 160"/>
                <a:gd name="T4" fmla="*/ 0 w 104"/>
                <a:gd name="T5" fmla="*/ 52 h 160"/>
                <a:gd name="T6" fmla="*/ 15 w 104"/>
                <a:gd name="T7" fmla="*/ 89 h 160"/>
                <a:gd name="T8" fmla="*/ 15 w 104"/>
                <a:gd name="T9" fmla="*/ 89 h 160"/>
                <a:gd name="T10" fmla="*/ 33 w 104"/>
                <a:gd name="T11" fmla="*/ 160 h 160"/>
                <a:gd name="T12" fmla="*/ 74 w 104"/>
                <a:gd name="T13" fmla="*/ 160 h 160"/>
                <a:gd name="T14" fmla="*/ 89 w 104"/>
                <a:gd name="T15" fmla="*/ 89 h 160"/>
                <a:gd name="T16" fmla="*/ 104 w 104"/>
                <a:gd name="T17" fmla="*/ 5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60">
                  <a:moveTo>
                    <a:pt x="104" y="52"/>
                  </a:moveTo>
                  <a:cubicBezTo>
                    <a:pt x="104" y="23"/>
                    <a:pt x="81" y="0"/>
                    <a:pt x="52" y="0"/>
                  </a:cubicBezTo>
                  <a:cubicBezTo>
                    <a:pt x="23" y="0"/>
                    <a:pt x="0" y="23"/>
                    <a:pt x="0" y="52"/>
                  </a:cubicBezTo>
                  <a:cubicBezTo>
                    <a:pt x="0" y="66"/>
                    <a:pt x="6" y="79"/>
                    <a:pt x="15" y="89"/>
                  </a:cubicBezTo>
                  <a:cubicBezTo>
                    <a:pt x="15" y="89"/>
                    <a:pt x="15" y="89"/>
                    <a:pt x="15" y="89"/>
                  </a:cubicBezTo>
                  <a:cubicBezTo>
                    <a:pt x="37" y="111"/>
                    <a:pt x="33" y="160"/>
                    <a:pt x="33" y="160"/>
                  </a:cubicBezTo>
                  <a:cubicBezTo>
                    <a:pt x="74" y="160"/>
                    <a:pt x="74" y="160"/>
                    <a:pt x="74" y="160"/>
                  </a:cubicBezTo>
                  <a:cubicBezTo>
                    <a:pt x="74" y="109"/>
                    <a:pt x="86" y="92"/>
                    <a:pt x="89" y="89"/>
                  </a:cubicBezTo>
                  <a:cubicBezTo>
                    <a:pt x="98" y="80"/>
                    <a:pt x="104" y="67"/>
                    <a:pt x="104" y="52"/>
                  </a:cubicBezTo>
                  <a:close/>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66" name="Line 437">
              <a:extLst>
                <a:ext uri="{FF2B5EF4-FFF2-40B4-BE49-F238E27FC236}">
                  <a16:creationId xmlns:a16="http://schemas.microsoft.com/office/drawing/2014/main" id="{04F5D80B-72BA-4031-A823-B418A286BA90}"/>
                </a:ext>
              </a:extLst>
            </p:cNvPr>
            <p:cNvSpPr>
              <a:spLocks noChangeShapeType="1"/>
            </p:cNvSpPr>
            <p:nvPr/>
          </p:nvSpPr>
          <p:spPr bwMode="auto">
            <a:xfrm>
              <a:off x="1974851" y="2124075"/>
              <a:ext cx="71438" cy="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67" name="Freeform 438">
              <a:extLst>
                <a:ext uri="{FF2B5EF4-FFF2-40B4-BE49-F238E27FC236}">
                  <a16:creationId xmlns:a16="http://schemas.microsoft.com/office/drawing/2014/main" id="{D16927AC-E5C2-4BDF-B2AE-CBC4A867CEBE}"/>
                </a:ext>
              </a:extLst>
            </p:cNvPr>
            <p:cNvSpPr>
              <a:spLocks/>
            </p:cNvSpPr>
            <p:nvPr/>
          </p:nvSpPr>
          <p:spPr bwMode="auto">
            <a:xfrm>
              <a:off x="1981201" y="1914525"/>
              <a:ext cx="25400" cy="6350"/>
            </a:xfrm>
            <a:custGeom>
              <a:avLst/>
              <a:gdLst>
                <a:gd name="T0" fmla="*/ 0 w 15"/>
                <a:gd name="T1" fmla="*/ 3 h 3"/>
                <a:gd name="T2" fmla="*/ 15 w 15"/>
                <a:gd name="T3" fmla="*/ 0 h 3"/>
              </a:gdLst>
              <a:ahLst/>
              <a:cxnLst>
                <a:cxn ang="0">
                  <a:pos x="T0" y="T1"/>
                </a:cxn>
                <a:cxn ang="0">
                  <a:pos x="T2" y="T3"/>
                </a:cxn>
              </a:cxnLst>
              <a:rect l="0" t="0" r="r" b="b"/>
              <a:pathLst>
                <a:path w="15" h="3">
                  <a:moveTo>
                    <a:pt x="0" y="3"/>
                  </a:moveTo>
                  <a:cubicBezTo>
                    <a:pt x="5" y="1"/>
                    <a:pt x="10" y="0"/>
                    <a:pt x="15"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68" name="Freeform 439">
              <a:extLst>
                <a:ext uri="{FF2B5EF4-FFF2-40B4-BE49-F238E27FC236}">
                  <a16:creationId xmlns:a16="http://schemas.microsoft.com/office/drawing/2014/main" id="{A116B334-A8D1-4474-9C6D-B4864166BA63}"/>
                </a:ext>
              </a:extLst>
            </p:cNvPr>
            <p:cNvSpPr>
              <a:spLocks/>
            </p:cNvSpPr>
            <p:nvPr/>
          </p:nvSpPr>
          <p:spPr bwMode="auto">
            <a:xfrm>
              <a:off x="1944688" y="1935163"/>
              <a:ext cx="15875" cy="57150"/>
            </a:xfrm>
            <a:custGeom>
              <a:avLst/>
              <a:gdLst>
                <a:gd name="T0" fmla="*/ 0 w 9"/>
                <a:gd name="T1" fmla="*/ 31 h 31"/>
                <a:gd name="T2" fmla="*/ 0 w 9"/>
                <a:gd name="T3" fmla="*/ 24 h 31"/>
                <a:gd name="T4" fmla="*/ 9 w 9"/>
                <a:gd name="T5" fmla="*/ 0 h 31"/>
              </a:gdLst>
              <a:ahLst/>
              <a:cxnLst>
                <a:cxn ang="0">
                  <a:pos x="T0" y="T1"/>
                </a:cxn>
                <a:cxn ang="0">
                  <a:pos x="T2" y="T3"/>
                </a:cxn>
                <a:cxn ang="0">
                  <a:pos x="T4" y="T5"/>
                </a:cxn>
              </a:cxnLst>
              <a:rect l="0" t="0" r="r" b="b"/>
              <a:pathLst>
                <a:path w="9" h="31">
                  <a:moveTo>
                    <a:pt x="0" y="31"/>
                  </a:moveTo>
                  <a:cubicBezTo>
                    <a:pt x="0" y="29"/>
                    <a:pt x="0" y="27"/>
                    <a:pt x="0" y="24"/>
                  </a:cubicBezTo>
                  <a:cubicBezTo>
                    <a:pt x="0" y="15"/>
                    <a:pt x="3" y="7"/>
                    <a:pt x="9"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69" name="Line 440">
              <a:extLst>
                <a:ext uri="{FF2B5EF4-FFF2-40B4-BE49-F238E27FC236}">
                  <a16:creationId xmlns:a16="http://schemas.microsoft.com/office/drawing/2014/main" id="{1BF9E03B-5CC9-4757-A54E-8AE9CB67ED3B}"/>
                </a:ext>
              </a:extLst>
            </p:cNvPr>
            <p:cNvSpPr>
              <a:spLocks noChangeShapeType="1"/>
            </p:cNvSpPr>
            <p:nvPr/>
          </p:nvSpPr>
          <p:spPr bwMode="auto">
            <a:xfrm>
              <a:off x="2016126" y="1730375"/>
              <a:ext cx="0" cy="65088"/>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0" name="Line 441">
              <a:extLst>
                <a:ext uri="{FF2B5EF4-FFF2-40B4-BE49-F238E27FC236}">
                  <a16:creationId xmlns:a16="http://schemas.microsoft.com/office/drawing/2014/main" id="{30A46B75-2F08-4DDD-8604-6B94F78860D3}"/>
                </a:ext>
              </a:extLst>
            </p:cNvPr>
            <p:cNvSpPr>
              <a:spLocks noChangeShapeType="1"/>
            </p:cNvSpPr>
            <p:nvPr/>
          </p:nvSpPr>
          <p:spPr bwMode="auto">
            <a:xfrm flipH="1">
              <a:off x="2143126" y="1800225"/>
              <a:ext cx="46038" cy="47625"/>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1" name="Line 442">
              <a:extLst>
                <a:ext uri="{FF2B5EF4-FFF2-40B4-BE49-F238E27FC236}">
                  <a16:creationId xmlns:a16="http://schemas.microsoft.com/office/drawing/2014/main" id="{D57CA3CE-A428-4BE0-BE59-AE716FEC07E2}"/>
                </a:ext>
              </a:extLst>
            </p:cNvPr>
            <p:cNvSpPr>
              <a:spLocks noChangeShapeType="1"/>
            </p:cNvSpPr>
            <p:nvPr/>
          </p:nvSpPr>
          <p:spPr bwMode="auto">
            <a:xfrm flipH="1">
              <a:off x="2190751" y="1981200"/>
              <a:ext cx="65088" cy="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2" name="Line 443">
              <a:extLst>
                <a:ext uri="{FF2B5EF4-FFF2-40B4-BE49-F238E27FC236}">
                  <a16:creationId xmlns:a16="http://schemas.microsoft.com/office/drawing/2014/main" id="{6F900878-D585-478F-81B9-29CFDB90C2B6}"/>
                </a:ext>
              </a:extLst>
            </p:cNvPr>
            <p:cNvSpPr>
              <a:spLocks noChangeShapeType="1"/>
            </p:cNvSpPr>
            <p:nvPr/>
          </p:nvSpPr>
          <p:spPr bwMode="auto">
            <a:xfrm flipH="1" flipV="1">
              <a:off x="2141538" y="2112963"/>
              <a:ext cx="46038" cy="47625"/>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4" name="Line 444">
              <a:extLst>
                <a:ext uri="{FF2B5EF4-FFF2-40B4-BE49-F238E27FC236}">
                  <a16:creationId xmlns:a16="http://schemas.microsoft.com/office/drawing/2014/main" id="{EFCF4943-0451-4E8C-A14B-87040AFA5592}"/>
                </a:ext>
              </a:extLst>
            </p:cNvPr>
            <p:cNvSpPr>
              <a:spLocks noChangeShapeType="1"/>
            </p:cNvSpPr>
            <p:nvPr/>
          </p:nvSpPr>
          <p:spPr bwMode="auto">
            <a:xfrm>
              <a:off x="1843088" y="1801813"/>
              <a:ext cx="46038" cy="47625"/>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5" name="Line 445">
              <a:extLst>
                <a:ext uri="{FF2B5EF4-FFF2-40B4-BE49-F238E27FC236}">
                  <a16:creationId xmlns:a16="http://schemas.microsoft.com/office/drawing/2014/main" id="{586AF402-B8F8-4280-A0AD-6590679145D8}"/>
                </a:ext>
              </a:extLst>
            </p:cNvPr>
            <p:cNvSpPr>
              <a:spLocks noChangeShapeType="1"/>
            </p:cNvSpPr>
            <p:nvPr/>
          </p:nvSpPr>
          <p:spPr bwMode="auto">
            <a:xfrm>
              <a:off x="1778001" y="1982788"/>
              <a:ext cx="61913" cy="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6" name="Line 446">
              <a:extLst>
                <a:ext uri="{FF2B5EF4-FFF2-40B4-BE49-F238E27FC236}">
                  <a16:creationId xmlns:a16="http://schemas.microsoft.com/office/drawing/2014/main" id="{1E203DCD-31CF-472B-9F61-44695784F1A9}"/>
                </a:ext>
              </a:extLst>
            </p:cNvPr>
            <p:cNvSpPr>
              <a:spLocks noChangeShapeType="1"/>
            </p:cNvSpPr>
            <p:nvPr/>
          </p:nvSpPr>
          <p:spPr bwMode="auto">
            <a:xfrm flipV="1">
              <a:off x="1846263" y="2114550"/>
              <a:ext cx="42863" cy="47625"/>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8" name="Line 447">
              <a:extLst>
                <a:ext uri="{FF2B5EF4-FFF2-40B4-BE49-F238E27FC236}">
                  <a16:creationId xmlns:a16="http://schemas.microsoft.com/office/drawing/2014/main" id="{2EF0597A-5EBE-42E6-8732-738E67603794}"/>
                </a:ext>
              </a:extLst>
            </p:cNvPr>
            <p:cNvSpPr>
              <a:spLocks noChangeShapeType="1"/>
            </p:cNvSpPr>
            <p:nvPr/>
          </p:nvSpPr>
          <p:spPr bwMode="auto">
            <a:xfrm>
              <a:off x="1978026" y="2144713"/>
              <a:ext cx="23813" cy="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9" name="Line 448">
              <a:extLst>
                <a:ext uri="{FF2B5EF4-FFF2-40B4-BE49-F238E27FC236}">
                  <a16:creationId xmlns:a16="http://schemas.microsoft.com/office/drawing/2014/main" id="{D3A2DCA9-783E-4339-A310-9C54913961CA}"/>
                </a:ext>
              </a:extLst>
            </p:cNvPr>
            <p:cNvSpPr>
              <a:spLocks noChangeShapeType="1"/>
            </p:cNvSpPr>
            <p:nvPr/>
          </p:nvSpPr>
          <p:spPr bwMode="auto">
            <a:xfrm>
              <a:off x="1978026" y="2162175"/>
              <a:ext cx="39688" cy="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80" name="Freeform 449">
              <a:extLst>
                <a:ext uri="{FF2B5EF4-FFF2-40B4-BE49-F238E27FC236}">
                  <a16:creationId xmlns:a16="http://schemas.microsoft.com/office/drawing/2014/main" id="{5F25F958-1F56-4933-A3F4-442F2F531EB9}"/>
                </a:ext>
              </a:extLst>
            </p:cNvPr>
            <p:cNvSpPr>
              <a:spLocks/>
            </p:cNvSpPr>
            <p:nvPr/>
          </p:nvSpPr>
          <p:spPr bwMode="auto">
            <a:xfrm>
              <a:off x="1985963" y="2179638"/>
              <a:ext cx="50800" cy="15875"/>
            </a:xfrm>
            <a:custGeom>
              <a:avLst/>
              <a:gdLst>
                <a:gd name="T0" fmla="*/ 29 w 29"/>
                <a:gd name="T1" fmla="*/ 0 h 9"/>
                <a:gd name="T2" fmla="*/ 15 w 29"/>
                <a:gd name="T3" fmla="*/ 9 h 9"/>
                <a:gd name="T4" fmla="*/ 0 w 29"/>
                <a:gd name="T5" fmla="*/ 0 h 9"/>
              </a:gdLst>
              <a:ahLst/>
              <a:cxnLst>
                <a:cxn ang="0">
                  <a:pos x="T0" y="T1"/>
                </a:cxn>
                <a:cxn ang="0">
                  <a:pos x="T2" y="T3"/>
                </a:cxn>
                <a:cxn ang="0">
                  <a:pos x="T4" y="T5"/>
                </a:cxn>
              </a:cxnLst>
              <a:rect l="0" t="0" r="r" b="b"/>
              <a:pathLst>
                <a:path w="29" h="9">
                  <a:moveTo>
                    <a:pt x="29" y="0"/>
                  </a:moveTo>
                  <a:cubicBezTo>
                    <a:pt x="29" y="5"/>
                    <a:pt x="23" y="9"/>
                    <a:pt x="15" y="9"/>
                  </a:cubicBezTo>
                  <a:cubicBezTo>
                    <a:pt x="7" y="9"/>
                    <a:pt x="0" y="5"/>
                    <a:pt x="0"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81" name="Freeform 450">
              <a:extLst>
                <a:ext uri="{FF2B5EF4-FFF2-40B4-BE49-F238E27FC236}">
                  <a16:creationId xmlns:a16="http://schemas.microsoft.com/office/drawing/2014/main" id="{D6E9A31A-9087-4A9D-8A82-A351801C5DD3}"/>
                </a:ext>
              </a:extLst>
            </p:cNvPr>
            <p:cNvSpPr>
              <a:spLocks/>
            </p:cNvSpPr>
            <p:nvPr/>
          </p:nvSpPr>
          <p:spPr bwMode="auto">
            <a:xfrm>
              <a:off x="1976438" y="1920875"/>
              <a:ext cx="66675" cy="152400"/>
            </a:xfrm>
            <a:custGeom>
              <a:avLst/>
              <a:gdLst>
                <a:gd name="T0" fmla="*/ 32 w 42"/>
                <a:gd name="T1" fmla="*/ 0 h 96"/>
                <a:gd name="T2" fmla="*/ 0 w 42"/>
                <a:gd name="T3" fmla="*/ 52 h 96"/>
                <a:gd name="T4" fmla="*/ 42 w 42"/>
                <a:gd name="T5" fmla="*/ 51 h 96"/>
                <a:gd name="T6" fmla="*/ 6 w 42"/>
                <a:gd name="T7" fmla="*/ 96 h 96"/>
              </a:gdLst>
              <a:ahLst/>
              <a:cxnLst>
                <a:cxn ang="0">
                  <a:pos x="T0" y="T1"/>
                </a:cxn>
                <a:cxn ang="0">
                  <a:pos x="T2" y="T3"/>
                </a:cxn>
                <a:cxn ang="0">
                  <a:pos x="T4" y="T5"/>
                </a:cxn>
                <a:cxn ang="0">
                  <a:pos x="T6" y="T7"/>
                </a:cxn>
              </a:cxnLst>
              <a:rect l="0" t="0" r="r" b="b"/>
              <a:pathLst>
                <a:path w="42" h="96">
                  <a:moveTo>
                    <a:pt x="32" y="0"/>
                  </a:moveTo>
                  <a:lnTo>
                    <a:pt x="0" y="52"/>
                  </a:lnTo>
                  <a:lnTo>
                    <a:pt x="42" y="51"/>
                  </a:lnTo>
                  <a:lnTo>
                    <a:pt x="6" y="96"/>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grpSp>
      <p:sp>
        <p:nvSpPr>
          <p:cNvPr id="39" name="ZoneTexte 38">
            <a:extLst>
              <a:ext uri="{FF2B5EF4-FFF2-40B4-BE49-F238E27FC236}">
                <a16:creationId xmlns:a16="http://schemas.microsoft.com/office/drawing/2014/main" id="{B38F7FC2-E285-4718-8E0B-7A0E1FE8C6C4}"/>
              </a:ext>
            </a:extLst>
          </p:cNvPr>
          <p:cNvSpPr txBox="1"/>
          <p:nvPr/>
        </p:nvSpPr>
        <p:spPr>
          <a:xfrm>
            <a:off x="2786706" y="2952282"/>
            <a:ext cx="3570921" cy="5137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92" b="1" i="0" u="none" strike="noStrike" kern="0" cap="none" spc="0" normalizeH="0" baseline="0" noProof="0" dirty="0">
                <a:ln>
                  <a:noFill/>
                </a:ln>
                <a:solidFill>
                  <a:srgbClr val="000000">
                    <a:lumMod val="65000"/>
                    <a:lumOff val="35000"/>
                  </a:srgbClr>
                </a:solidFill>
                <a:effectLst/>
                <a:uLnTx/>
                <a:uFillTx/>
                <a:latin typeface="Arial"/>
                <a:cs typeface="Arial"/>
                <a:sym typeface="Arial"/>
              </a:rPr>
              <a:t>Rappel du process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70" b="1"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a:p>
            <a:pPr marL="266741" marR="0" lvl="0" indent="-13630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592" b="0" i="0" u="none" strike="noStrike" kern="0" cap="none" spc="0" normalizeH="0" baseline="0" noProof="0" dirty="0">
                <a:ln>
                  <a:noFill/>
                </a:ln>
                <a:solidFill>
                  <a:srgbClr val="000000">
                    <a:lumMod val="65000"/>
                    <a:lumOff val="35000"/>
                  </a:srgbClr>
                </a:solidFill>
                <a:effectLst/>
                <a:uLnTx/>
                <a:uFillTx/>
                <a:latin typeface="Arial"/>
                <a:cs typeface="Arial"/>
                <a:sym typeface="Arial"/>
              </a:rPr>
              <a:t>Vous transmettez votre contact à votre Délégué Régional BPCE Factor</a:t>
            </a:r>
          </a:p>
          <a:p>
            <a:pPr marL="266741" marR="0" lvl="0" indent="-13630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592" b="0" i="0" u="none" strike="noStrike" kern="0" cap="none" spc="0" normalizeH="0" baseline="0" noProof="0" dirty="0">
                <a:ln>
                  <a:noFill/>
                </a:ln>
                <a:solidFill>
                  <a:srgbClr val="000000">
                    <a:lumMod val="65000"/>
                    <a:lumOff val="35000"/>
                  </a:srgbClr>
                </a:solidFill>
                <a:effectLst/>
                <a:uLnTx/>
                <a:uFillTx/>
                <a:latin typeface="Arial"/>
                <a:cs typeface="Arial"/>
                <a:sym typeface="Arial"/>
              </a:rPr>
              <a:t>Le Délégué Régional BPCE Factor vous accompagne, de l’analyse du lead à la signature du contrat avec votre client</a:t>
            </a:r>
          </a:p>
        </p:txBody>
      </p:sp>
      <p:sp>
        <p:nvSpPr>
          <p:cNvPr id="54" name="ZoneTexte 53">
            <a:extLst>
              <a:ext uri="{FF2B5EF4-FFF2-40B4-BE49-F238E27FC236}">
                <a16:creationId xmlns:a16="http://schemas.microsoft.com/office/drawing/2014/main" id="{741E8556-76F8-498B-B80E-8680D8A281C5}"/>
              </a:ext>
            </a:extLst>
          </p:cNvPr>
          <p:cNvSpPr txBox="1"/>
          <p:nvPr/>
        </p:nvSpPr>
        <p:spPr>
          <a:xfrm>
            <a:off x="3741234" y="1614662"/>
            <a:ext cx="1672253" cy="2289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88" b="0" i="0" u="none" strike="noStrike" kern="0" cap="none" spc="0" normalizeH="0" baseline="0" noProof="0" dirty="0">
                <a:ln>
                  <a:noFill/>
                </a:ln>
                <a:solidFill>
                  <a:srgbClr val="000000">
                    <a:lumMod val="65000"/>
                    <a:lumOff val="35000"/>
                  </a:srgbClr>
                </a:solidFill>
                <a:effectLst/>
                <a:uLnTx/>
                <a:uFillTx/>
                <a:latin typeface="Franklin Gothic Demi" panose="020B0703020102020204" pitchFamily="34" charset="0"/>
                <a:cs typeface="Arial" panose="020B0604020202020204" pitchFamily="34" charset="0"/>
                <a:sym typeface="Arial"/>
              </a:rPr>
              <a:t>Offre à proposer à votre client</a:t>
            </a:r>
          </a:p>
        </p:txBody>
      </p:sp>
      <p:grpSp>
        <p:nvGrpSpPr>
          <p:cNvPr id="63" name="Groupe 62">
            <a:extLst>
              <a:ext uri="{FF2B5EF4-FFF2-40B4-BE49-F238E27FC236}">
                <a16:creationId xmlns:a16="http://schemas.microsoft.com/office/drawing/2014/main" id="{63F323D3-8A9F-4600-B230-9D82052F19E6}"/>
              </a:ext>
            </a:extLst>
          </p:cNvPr>
          <p:cNvGrpSpPr/>
          <p:nvPr/>
        </p:nvGrpSpPr>
        <p:grpSpPr>
          <a:xfrm>
            <a:off x="3665632" y="825440"/>
            <a:ext cx="1832477" cy="206448"/>
            <a:chOff x="3347562" y="956224"/>
            <a:chExt cx="2475541" cy="278896"/>
          </a:xfrm>
        </p:grpSpPr>
        <p:cxnSp>
          <p:nvCxnSpPr>
            <p:cNvPr id="73" name="Connecteur droit 72">
              <a:extLst>
                <a:ext uri="{FF2B5EF4-FFF2-40B4-BE49-F238E27FC236}">
                  <a16:creationId xmlns:a16="http://schemas.microsoft.com/office/drawing/2014/main" id="{B1ED1CBD-426A-4EE0-940D-015D44435B85}"/>
                </a:ext>
              </a:extLst>
            </p:cNvPr>
            <p:cNvCxnSpPr>
              <a:cxnSpLocks/>
            </p:cNvCxnSpPr>
            <p:nvPr/>
          </p:nvCxnSpPr>
          <p:spPr>
            <a:xfrm flipV="1">
              <a:off x="3622397" y="1071313"/>
              <a:ext cx="14282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Connecteur droit 76">
              <a:extLst>
                <a:ext uri="{FF2B5EF4-FFF2-40B4-BE49-F238E27FC236}">
                  <a16:creationId xmlns:a16="http://schemas.microsoft.com/office/drawing/2014/main" id="{4FFFB79E-1B51-472D-825A-B8CF07A0E105}"/>
                </a:ext>
              </a:extLst>
            </p:cNvPr>
            <p:cNvCxnSpPr>
              <a:cxnSpLocks/>
            </p:cNvCxnSpPr>
            <p:nvPr/>
          </p:nvCxnSpPr>
          <p:spPr>
            <a:xfrm>
              <a:off x="3526144" y="1071313"/>
              <a:ext cx="205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85" name="Groupe 84">
              <a:extLst>
                <a:ext uri="{FF2B5EF4-FFF2-40B4-BE49-F238E27FC236}">
                  <a16:creationId xmlns:a16="http://schemas.microsoft.com/office/drawing/2014/main" id="{8DB46B04-4F6A-4FF2-87D9-F7E46C5F567D}"/>
                </a:ext>
              </a:extLst>
            </p:cNvPr>
            <p:cNvGrpSpPr/>
            <p:nvPr/>
          </p:nvGrpSpPr>
          <p:grpSpPr>
            <a:xfrm>
              <a:off x="5502169" y="956546"/>
              <a:ext cx="320934" cy="278574"/>
              <a:chOff x="952847" y="2499454"/>
              <a:chExt cx="320934" cy="278574"/>
            </a:xfrm>
            <a:noFill/>
          </p:grpSpPr>
          <p:sp>
            <p:nvSpPr>
              <p:cNvPr id="110" name="Ellipse 109">
                <a:extLst>
                  <a:ext uri="{FF2B5EF4-FFF2-40B4-BE49-F238E27FC236}">
                    <a16:creationId xmlns:a16="http://schemas.microsoft.com/office/drawing/2014/main" id="{E20AACD1-F89E-4BA6-8FFA-51D6B868A6E4}"/>
                  </a:ext>
                </a:extLst>
              </p:cNvPr>
              <p:cNvSpPr/>
              <p:nvPr/>
            </p:nvSpPr>
            <p:spPr>
              <a:xfrm>
                <a:off x="978568" y="2502568"/>
                <a:ext cx="240632" cy="240632"/>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11" name="ZoneTexte 110">
                <a:extLst>
                  <a:ext uri="{FF2B5EF4-FFF2-40B4-BE49-F238E27FC236}">
                    <a16:creationId xmlns:a16="http://schemas.microsoft.com/office/drawing/2014/main" id="{190D7F81-4C0C-4A39-9751-9C07DD2A74FD}"/>
                  </a:ext>
                </a:extLst>
              </p:cNvPr>
              <p:cNvSpPr txBox="1"/>
              <p:nvPr/>
            </p:nvSpPr>
            <p:spPr>
              <a:xfrm>
                <a:off x="952847" y="2499454"/>
                <a:ext cx="320934" cy="278574"/>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5</a:t>
                </a:r>
              </a:p>
            </p:txBody>
          </p:sp>
        </p:grpSp>
        <p:grpSp>
          <p:nvGrpSpPr>
            <p:cNvPr id="86" name="Groupe 85">
              <a:extLst>
                <a:ext uri="{FF2B5EF4-FFF2-40B4-BE49-F238E27FC236}">
                  <a16:creationId xmlns:a16="http://schemas.microsoft.com/office/drawing/2014/main" id="{3DC25CEF-6668-44E0-AFE4-CFAD8D4E46A9}"/>
                </a:ext>
              </a:extLst>
            </p:cNvPr>
            <p:cNvGrpSpPr/>
            <p:nvPr/>
          </p:nvGrpSpPr>
          <p:grpSpPr>
            <a:xfrm>
              <a:off x="3915504" y="956224"/>
              <a:ext cx="320934" cy="278574"/>
              <a:chOff x="952847" y="2499454"/>
              <a:chExt cx="320934" cy="278574"/>
            </a:xfrm>
            <a:noFill/>
          </p:grpSpPr>
          <p:sp>
            <p:nvSpPr>
              <p:cNvPr id="108" name="Ellipse 107">
                <a:extLst>
                  <a:ext uri="{FF2B5EF4-FFF2-40B4-BE49-F238E27FC236}">
                    <a16:creationId xmlns:a16="http://schemas.microsoft.com/office/drawing/2014/main" id="{98F3CB3D-FAC6-4C74-89C4-DA3802B5BA05}"/>
                  </a:ext>
                </a:extLst>
              </p:cNvPr>
              <p:cNvSpPr/>
              <p:nvPr/>
            </p:nvSpPr>
            <p:spPr>
              <a:xfrm>
                <a:off x="978568" y="2502568"/>
                <a:ext cx="240632" cy="240632"/>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09" name="ZoneTexte 108">
                <a:extLst>
                  <a:ext uri="{FF2B5EF4-FFF2-40B4-BE49-F238E27FC236}">
                    <a16:creationId xmlns:a16="http://schemas.microsoft.com/office/drawing/2014/main" id="{35B4872F-DC50-457B-8595-8D3AE8026576}"/>
                  </a:ext>
                </a:extLst>
              </p:cNvPr>
              <p:cNvSpPr txBox="1"/>
              <p:nvPr/>
            </p:nvSpPr>
            <p:spPr>
              <a:xfrm>
                <a:off x="952847" y="2499454"/>
                <a:ext cx="320934" cy="278574"/>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2</a:t>
                </a:r>
              </a:p>
            </p:txBody>
          </p:sp>
        </p:grpSp>
        <p:grpSp>
          <p:nvGrpSpPr>
            <p:cNvPr id="99" name="Groupe 98">
              <a:extLst>
                <a:ext uri="{FF2B5EF4-FFF2-40B4-BE49-F238E27FC236}">
                  <a16:creationId xmlns:a16="http://schemas.microsoft.com/office/drawing/2014/main" id="{3FBE6F7D-2F09-4554-947E-E94DDBFF571E}"/>
                </a:ext>
              </a:extLst>
            </p:cNvPr>
            <p:cNvGrpSpPr/>
            <p:nvPr/>
          </p:nvGrpSpPr>
          <p:grpSpPr>
            <a:xfrm>
              <a:off x="5023732" y="956224"/>
              <a:ext cx="320934" cy="278574"/>
              <a:chOff x="943628" y="2499454"/>
              <a:chExt cx="320934" cy="278574"/>
            </a:xfrm>
            <a:noFill/>
          </p:grpSpPr>
          <p:sp>
            <p:nvSpPr>
              <p:cNvPr id="106" name="Ellipse 105">
                <a:extLst>
                  <a:ext uri="{FF2B5EF4-FFF2-40B4-BE49-F238E27FC236}">
                    <a16:creationId xmlns:a16="http://schemas.microsoft.com/office/drawing/2014/main" id="{F4EBEDDF-AAE4-46CA-99BF-0C35288FD643}"/>
                  </a:ext>
                </a:extLst>
              </p:cNvPr>
              <p:cNvSpPr/>
              <p:nvPr/>
            </p:nvSpPr>
            <p:spPr>
              <a:xfrm>
                <a:off x="978568" y="2502568"/>
                <a:ext cx="240632" cy="240632"/>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07" name="ZoneTexte 106">
                <a:extLst>
                  <a:ext uri="{FF2B5EF4-FFF2-40B4-BE49-F238E27FC236}">
                    <a16:creationId xmlns:a16="http://schemas.microsoft.com/office/drawing/2014/main" id="{4CC11F2A-16D3-44E4-A7CF-6E5049BADE2F}"/>
                  </a:ext>
                </a:extLst>
              </p:cNvPr>
              <p:cNvSpPr txBox="1"/>
              <p:nvPr/>
            </p:nvSpPr>
            <p:spPr>
              <a:xfrm>
                <a:off x="943628" y="2499454"/>
                <a:ext cx="320934" cy="278574"/>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4</a:t>
                </a:r>
              </a:p>
            </p:txBody>
          </p:sp>
        </p:grpSp>
        <p:grpSp>
          <p:nvGrpSpPr>
            <p:cNvPr id="100" name="Groupe 99">
              <a:extLst>
                <a:ext uri="{FF2B5EF4-FFF2-40B4-BE49-F238E27FC236}">
                  <a16:creationId xmlns:a16="http://schemas.microsoft.com/office/drawing/2014/main" id="{EE4D3CC4-DE6D-4787-AAB8-D98C4A2BF0D3}"/>
                </a:ext>
              </a:extLst>
            </p:cNvPr>
            <p:cNvGrpSpPr/>
            <p:nvPr/>
          </p:nvGrpSpPr>
          <p:grpSpPr>
            <a:xfrm>
              <a:off x="4465008" y="956224"/>
              <a:ext cx="320934" cy="278574"/>
              <a:chOff x="943628" y="2499454"/>
              <a:chExt cx="320934" cy="278574"/>
            </a:xfrm>
            <a:noFill/>
          </p:grpSpPr>
          <p:sp>
            <p:nvSpPr>
              <p:cNvPr id="104" name="Ellipse 103">
                <a:extLst>
                  <a:ext uri="{FF2B5EF4-FFF2-40B4-BE49-F238E27FC236}">
                    <a16:creationId xmlns:a16="http://schemas.microsoft.com/office/drawing/2014/main" id="{47B123FD-2211-45FF-A03A-5D88A171CC88}"/>
                  </a:ext>
                </a:extLst>
              </p:cNvPr>
              <p:cNvSpPr/>
              <p:nvPr/>
            </p:nvSpPr>
            <p:spPr>
              <a:xfrm>
                <a:off x="978569" y="2502568"/>
                <a:ext cx="240633" cy="240632"/>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05" name="ZoneTexte 104">
                <a:extLst>
                  <a:ext uri="{FF2B5EF4-FFF2-40B4-BE49-F238E27FC236}">
                    <a16:creationId xmlns:a16="http://schemas.microsoft.com/office/drawing/2014/main" id="{DAFEED2D-9279-41C3-8EB0-DDB44EDC0F54}"/>
                  </a:ext>
                </a:extLst>
              </p:cNvPr>
              <p:cNvSpPr txBox="1"/>
              <p:nvPr/>
            </p:nvSpPr>
            <p:spPr>
              <a:xfrm>
                <a:off x="943628" y="2499454"/>
                <a:ext cx="320934" cy="278574"/>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3</a:t>
                </a:r>
              </a:p>
            </p:txBody>
          </p:sp>
        </p:grpSp>
        <p:grpSp>
          <p:nvGrpSpPr>
            <p:cNvPr id="101" name="Groupe 100">
              <a:extLst>
                <a:ext uri="{FF2B5EF4-FFF2-40B4-BE49-F238E27FC236}">
                  <a16:creationId xmlns:a16="http://schemas.microsoft.com/office/drawing/2014/main" id="{38B3C313-F84A-4841-BEFD-D1CB88B7EA2A}"/>
                </a:ext>
              </a:extLst>
            </p:cNvPr>
            <p:cNvGrpSpPr/>
            <p:nvPr/>
          </p:nvGrpSpPr>
          <p:grpSpPr>
            <a:xfrm>
              <a:off x="3347562" y="956224"/>
              <a:ext cx="320934" cy="278574"/>
              <a:chOff x="943628" y="2499454"/>
              <a:chExt cx="320934" cy="278574"/>
            </a:xfrm>
          </p:grpSpPr>
          <p:sp>
            <p:nvSpPr>
              <p:cNvPr id="102" name="Ellipse 101">
                <a:extLst>
                  <a:ext uri="{FF2B5EF4-FFF2-40B4-BE49-F238E27FC236}">
                    <a16:creationId xmlns:a16="http://schemas.microsoft.com/office/drawing/2014/main" id="{5CB9A094-9408-4E77-9283-082881C62538}"/>
                  </a:ext>
                </a:extLst>
              </p:cNvPr>
              <p:cNvSpPr/>
              <p:nvPr/>
            </p:nvSpPr>
            <p:spPr>
              <a:xfrm>
                <a:off x="978568" y="2502568"/>
                <a:ext cx="240632" cy="2406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03" name="ZoneTexte 102">
                <a:extLst>
                  <a:ext uri="{FF2B5EF4-FFF2-40B4-BE49-F238E27FC236}">
                    <a16:creationId xmlns:a16="http://schemas.microsoft.com/office/drawing/2014/main" id="{402B788F-AE4A-4BC8-AC22-DD4629E650CE}"/>
                  </a:ext>
                </a:extLst>
              </p:cNvPr>
              <p:cNvSpPr txBox="1"/>
              <p:nvPr/>
            </p:nvSpPr>
            <p:spPr>
              <a:xfrm>
                <a:off x="943628" y="2499454"/>
                <a:ext cx="320934" cy="27857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1</a:t>
                </a:r>
              </a:p>
            </p:txBody>
          </p:sp>
        </p:grpSp>
      </p:grpSp>
      <p:pic>
        <p:nvPicPr>
          <p:cNvPr id="112" name="Image 111">
            <a:extLst>
              <a:ext uri="{FF2B5EF4-FFF2-40B4-BE49-F238E27FC236}">
                <a16:creationId xmlns:a16="http://schemas.microsoft.com/office/drawing/2014/main" id="{78253DDC-A1E9-4936-A886-352A5DB747E2}"/>
              </a:ext>
            </a:extLst>
          </p:cNvPr>
          <p:cNvPicPr>
            <a:picLocks noChangeAspect="1"/>
          </p:cNvPicPr>
          <p:nvPr/>
        </p:nvPicPr>
        <p:blipFill>
          <a:blip r:embed="rId3"/>
          <a:stretch>
            <a:fillRect/>
          </a:stretch>
        </p:blipFill>
        <p:spPr>
          <a:xfrm>
            <a:off x="3768665" y="1167364"/>
            <a:ext cx="1614789" cy="353534"/>
          </a:xfrm>
          <a:prstGeom prst="rect">
            <a:avLst/>
          </a:prstGeom>
        </p:spPr>
      </p:pic>
      <p:sp>
        <p:nvSpPr>
          <p:cNvPr id="55" name="ZoneTexte 54">
            <a:extLst>
              <a:ext uri="{FF2B5EF4-FFF2-40B4-BE49-F238E27FC236}">
                <a16:creationId xmlns:a16="http://schemas.microsoft.com/office/drawing/2014/main" id="{283CD730-F2BB-4285-A94E-CA7DB6576D93}"/>
              </a:ext>
            </a:extLst>
          </p:cNvPr>
          <p:cNvSpPr txBox="1"/>
          <p:nvPr/>
        </p:nvSpPr>
        <p:spPr>
          <a:xfrm>
            <a:off x="3585973" y="2646300"/>
            <a:ext cx="1981633" cy="17203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FFFFFF"/>
                </a:solidFill>
                <a:effectLst/>
                <a:uLnTx/>
                <a:uFillTx/>
                <a:latin typeface="Arial"/>
                <a:cs typeface="Arial"/>
                <a:sym typeface="Arial"/>
              </a:rPr>
              <a:t>Transmettre mon lead à mon Délégué Régional BPCE Factor</a:t>
            </a:r>
          </a:p>
        </p:txBody>
      </p:sp>
    </p:spTree>
    <p:extLst>
      <p:ext uri="{BB962C8B-B14F-4D97-AF65-F5344CB8AC3E}">
        <p14:creationId xmlns:p14="http://schemas.microsoft.com/office/powerpoint/2010/main" val="653214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60">
            <a:extLst>
              <a:ext uri="{FF2B5EF4-FFF2-40B4-BE49-F238E27FC236}">
                <a16:creationId xmlns:a16="http://schemas.microsoft.com/office/drawing/2014/main" id="{E675E653-EFB9-4DE6-9A54-34E5CB383792}"/>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2" name="Rectangle 61">
            <a:extLst>
              <a:ext uri="{FF2B5EF4-FFF2-40B4-BE49-F238E27FC236}">
                <a16:creationId xmlns:a16="http://schemas.microsoft.com/office/drawing/2014/main" id="{3277606F-F311-4C66-901D-8A65FF38975A}"/>
              </a:ext>
            </a:extLst>
          </p:cNvPr>
          <p:cNvSpPr/>
          <p:nvPr/>
        </p:nvSpPr>
        <p:spPr>
          <a:xfrm>
            <a:off x="1187654" y="621227"/>
            <a:ext cx="6768691" cy="369147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0" name="Rectangle 59">
            <a:extLst>
              <a:ext uri="{FF2B5EF4-FFF2-40B4-BE49-F238E27FC236}">
                <a16:creationId xmlns:a16="http://schemas.microsoft.com/office/drawing/2014/main" id="{BB91253E-1C84-4935-9BBE-FD4C0E509550}"/>
              </a:ext>
            </a:extLst>
          </p:cNvPr>
          <p:cNvSpPr/>
          <p:nvPr/>
        </p:nvSpPr>
        <p:spPr>
          <a:xfrm>
            <a:off x="2791745" y="1944350"/>
            <a:ext cx="3565882" cy="6070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1" name="Rectangle 10">
            <a:extLst>
              <a:ext uri="{FF2B5EF4-FFF2-40B4-BE49-F238E27FC236}">
                <a16:creationId xmlns:a16="http://schemas.microsoft.com/office/drawing/2014/main" id="{8572A50C-B121-48E5-8CC2-61D338F77B47}"/>
              </a:ext>
            </a:extLst>
          </p:cNvPr>
          <p:cNvSpPr/>
          <p:nvPr/>
        </p:nvSpPr>
        <p:spPr>
          <a:xfrm>
            <a:off x="2755971" y="2906849"/>
            <a:ext cx="3624181" cy="1123065"/>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 name="ZoneTexte 14">
            <a:extLst>
              <a:ext uri="{FF2B5EF4-FFF2-40B4-BE49-F238E27FC236}">
                <a16:creationId xmlns:a16="http://schemas.microsoft.com/office/drawing/2014/main" id="{ACC61BC0-A7DF-47CF-8787-5096D49EB781}"/>
              </a:ext>
            </a:extLst>
          </p:cNvPr>
          <p:cNvSpPr txBox="1"/>
          <p:nvPr/>
        </p:nvSpPr>
        <p:spPr>
          <a:xfrm>
            <a:off x="2600291" y="2351180"/>
            <a:ext cx="3929881" cy="1834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92" b="1" i="0" u="none" strike="noStrike" kern="0" cap="none" spc="0" normalizeH="0" baseline="0" noProof="0" dirty="0">
                <a:ln>
                  <a:noFill/>
                </a:ln>
                <a:solidFill>
                  <a:srgbClr val="581D74"/>
                </a:solidFill>
                <a:effectLst/>
                <a:uLnTx/>
                <a:uFillTx/>
                <a:latin typeface="Arial"/>
                <a:cs typeface="Arial"/>
                <a:sym typeface="Arial"/>
              </a:rPr>
              <a:t>L’affacturage classique est la solution qui répond le mieux au besoin de votre client.</a:t>
            </a:r>
          </a:p>
        </p:txBody>
      </p:sp>
      <p:pic>
        <p:nvPicPr>
          <p:cNvPr id="58" name="Image 57">
            <a:extLst>
              <a:ext uri="{FF2B5EF4-FFF2-40B4-BE49-F238E27FC236}">
                <a16:creationId xmlns:a16="http://schemas.microsoft.com/office/drawing/2014/main" id="{C9F2095A-CCD4-42BC-A821-73A1E1206C5D}"/>
              </a:ext>
            </a:extLst>
          </p:cNvPr>
          <p:cNvPicPr>
            <a:picLocks noChangeAspect="1"/>
          </p:cNvPicPr>
          <p:nvPr/>
        </p:nvPicPr>
        <p:blipFill rotWithShape="1">
          <a:blip r:embed="rId2"/>
          <a:srcRect b="89821"/>
          <a:stretch/>
        </p:blipFill>
        <p:spPr>
          <a:xfrm>
            <a:off x="1187655" y="309867"/>
            <a:ext cx="6768691" cy="356059"/>
          </a:xfrm>
          <a:prstGeom prst="rect">
            <a:avLst/>
          </a:prstGeom>
          <a:effectLst>
            <a:outerShdw blurRad="50800" dist="38100" dir="2700000" algn="tl" rotWithShape="0">
              <a:prstClr val="black">
                <a:alpha val="40000"/>
              </a:prstClr>
            </a:outerShdw>
          </a:effectLst>
        </p:spPr>
      </p:pic>
      <p:sp>
        <p:nvSpPr>
          <p:cNvPr id="43" name="Rectangle : coins arrondis 42">
            <a:extLst>
              <a:ext uri="{FF2B5EF4-FFF2-40B4-BE49-F238E27FC236}">
                <a16:creationId xmlns:a16="http://schemas.microsoft.com/office/drawing/2014/main" id="{08EC607C-B3C1-41EC-A1BB-FEE09500F69D}"/>
              </a:ext>
            </a:extLst>
          </p:cNvPr>
          <p:cNvSpPr/>
          <p:nvPr/>
        </p:nvSpPr>
        <p:spPr>
          <a:xfrm>
            <a:off x="3620560" y="2655581"/>
            <a:ext cx="1908000" cy="148087"/>
          </a:xfrm>
          <a:prstGeom prst="round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7" name="ZoneTexte 56">
            <a:extLst>
              <a:ext uri="{FF2B5EF4-FFF2-40B4-BE49-F238E27FC236}">
                <a16:creationId xmlns:a16="http://schemas.microsoft.com/office/drawing/2014/main" id="{B45CF14A-156C-4D0C-A663-AF36DAAABE1D}"/>
              </a:ext>
            </a:extLst>
          </p:cNvPr>
          <p:cNvSpPr txBox="1"/>
          <p:nvPr/>
        </p:nvSpPr>
        <p:spPr>
          <a:xfrm>
            <a:off x="2862244" y="3635504"/>
            <a:ext cx="3422938" cy="28135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14" b="0" i="0" u="none" strike="noStrike" kern="0" cap="none" spc="0" normalizeH="0" baseline="0" noProof="0" dirty="0">
                <a:ln>
                  <a:noFill/>
                </a:ln>
                <a:solidFill>
                  <a:srgbClr val="581D74"/>
                </a:solidFill>
                <a:effectLst/>
                <a:uLnTx/>
                <a:uFillTx/>
                <a:latin typeface="Arial"/>
                <a:cs typeface="Arial"/>
                <a:sym typeface="Arial"/>
              </a:rPr>
              <a:t>Si vous avez des questions sur l’affacturage, contactez votre interlocuteur </a:t>
            </a:r>
            <a:br>
              <a:rPr kumimoji="0" lang="fr-FR" sz="614" b="0" i="0" u="none" strike="noStrike" kern="0" cap="none" spc="0" normalizeH="0" baseline="0" noProof="0" dirty="0">
                <a:ln>
                  <a:noFill/>
                </a:ln>
                <a:solidFill>
                  <a:srgbClr val="581D74"/>
                </a:solidFill>
                <a:effectLst/>
                <a:uLnTx/>
                <a:uFillTx/>
                <a:latin typeface="Arial"/>
                <a:cs typeface="Arial"/>
                <a:sym typeface="Arial"/>
              </a:rPr>
            </a:br>
            <a:r>
              <a:rPr kumimoji="0" lang="fr-FR" sz="614" b="0" i="0" u="none" strike="noStrike" kern="0" cap="none" spc="0" normalizeH="0" baseline="0" noProof="0" dirty="0">
                <a:ln>
                  <a:noFill/>
                </a:ln>
                <a:solidFill>
                  <a:srgbClr val="581D74"/>
                </a:solidFill>
                <a:effectLst/>
                <a:uLnTx/>
                <a:uFillTx/>
                <a:latin typeface="Arial"/>
                <a:cs typeface="Arial"/>
                <a:sym typeface="Arial"/>
              </a:rPr>
              <a:t>BPCE Factor habituel</a:t>
            </a:r>
          </a:p>
        </p:txBody>
      </p:sp>
      <p:sp>
        <p:nvSpPr>
          <p:cNvPr id="7" name="Rectangle : coins arrondis 6">
            <a:extLst>
              <a:ext uri="{FF2B5EF4-FFF2-40B4-BE49-F238E27FC236}">
                <a16:creationId xmlns:a16="http://schemas.microsoft.com/office/drawing/2014/main" id="{0F2EDD6A-A540-45DB-8884-D7BEA7ECB821}"/>
              </a:ext>
            </a:extLst>
          </p:cNvPr>
          <p:cNvSpPr/>
          <p:nvPr/>
        </p:nvSpPr>
        <p:spPr>
          <a:xfrm>
            <a:off x="2868142" y="3625036"/>
            <a:ext cx="3418988" cy="279060"/>
          </a:xfrm>
          <a:prstGeom prst="roundRect">
            <a:avLst>
              <a:gd name="adj" fmla="val 0"/>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64" name="Groupe 63">
            <a:extLst>
              <a:ext uri="{FF2B5EF4-FFF2-40B4-BE49-F238E27FC236}">
                <a16:creationId xmlns:a16="http://schemas.microsoft.com/office/drawing/2014/main" id="{966CED46-8744-4106-A952-18CF59674B70}"/>
              </a:ext>
            </a:extLst>
          </p:cNvPr>
          <p:cNvGrpSpPr>
            <a:grpSpLocks noChangeAspect="1"/>
          </p:cNvGrpSpPr>
          <p:nvPr/>
        </p:nvGrpSpPr>
        <p:grpSpPr>
          <a:xfrm>
            <a:off x="4450890" y="2015014"/>
            <a:ext cx="239836" cy="233461"/>
            <a:chOff x="1778001" y="1730375"/>
            <a:chExt cx="477838" cy="465138"/>
          </a:xfrm>
        </p:grpSpPr>
        <p:sp>
          <p:nvSpPr>
            <p:cNvPr id="65" name="Freeform 436">
              <a:extLst>
                <a:ext uri="{FF2B5EF4-FFF2-40B4-BE49-F238E27FC236}">
                  <a16:creationId xmlns:a16="http://schemas.microsoft.com/office/drawing/2014/main" id="{ABA54161-8C13-4744-A806-0615B5F6FD6E}"/>
                </a:ext>
              </a:extLst>
            </p:cNvPr>
            <p:cNvSpPr>
              <a:spLocks/>
            </p:cNvSpPr>
            <p:nvPr/>
          </p:nvSpPr>
          <p:spPr bwMode="auto">
            <a:xfrm>
              <a:off x="1917701" y="1885950"/>
              <a:ext cx="182563" cy="293688"/>
            </a:xfrm>
            <a:custGeom>
              <a:avLst/>
              <a:gdLst>
                <a:gd name="T0" fmla="*/ 104 w 104"/>
                <a:gd name="T1" fmla="*/ 52 h 160"/>
                <a:gd name="T2" fmla="*/ 52 w 104"/>
                <a:gd name="T3" fmla="*/ 0 h 160"/>
                <a:gd name="T4" fmla="*/ 0 w 104"/>
                <a:gd name="T5" fmla="*/ 52 h 160"/>
                <a:gd name="T6" fmla="*/ 15 w 104"/>
                <a:gd name="T7" fmla="*/ 89 h 160"/>
                <a:gd name="T8" fmla="*/ 15 w 104"/>
                <a:gd name="T9" fmla="*/ 89 h 160"/>
                <a:gd name="T10" fmla="*/ 33 w 104"/>
                <a:gd name="T11" fmla="*/ 160 h 160"/>
                <a:gd name="T12" fmla="*/ 74 w 104"/>
                <a:gd name="T13" fmla="*/ 160 h 160"/>
                <a:gd name="T14" fmla="*/ 89 w 104"/>
                <a:gd name="T15" fmla="*/ 89 h 160"/>
                <a:gd name="T16" fmla="*/ 104 w 104"/>
                <a:gd name="T17" fmla="*/ 5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60">
                  <a:moveTo>
                    <a:pt x="104" y="52"/>
                  </a:moveTo>
                  <a:cubicBezTo>
                    <a:pt x="104" y="23"/>
                    <a:pt x="81" y="0"/>
                    <a:pt x="52" y="0"/>
                  </a:cubicBezTo>
                  <a:cubicBezTo>
                    <a:pt x="23" y="0"/>
                    <a:pt x="0" y="23"/>
                    <a:pt x="0" y="52"/>
                  </a:cubicBezTo>
                  <a:cubicBezTo>
                    <a:pt x="0" y="66"/>
                    <a:pt x="6" y="79"/>
                    <a:pt x="15" y="89"/>
                  </a:cubicBezTo>
                  <a:cubicBezTo>
                    <a:pt x="15" y="89"/>
                    <a:pt x="15" y="89"/>
                    <a:pt x="15" y="89"/>
                  </a:cubicBezTo>
                  <a:cubicBezTo>
                    <a:pt x="37" y="111"/>
                    <a:pt x="33" y="160"/>
                    <a:pt x="33" y="160"/>
                  </a:cubicBezTo>
                  <a:cubicBezTo>
                    <a:pt x="74" y="160"/>
                    <a:pt x="74" y="160"/>
                    <a:pt x="74" y="160"/>
                  </a:cubicBezTo>
                  <a:cubicBezTo>
                    <a:pt x="74" y="109"/>
                    <a:pt x="86" y="92"/>
                    <a:pt x="89" y="89"/>
                  </a:cubicBezTo>
                  <a:cubicBezTo>
                    <a:pt x="98" y="80"/>
                    <a:pt x="104" y="67"/>
                    <a:pt x="104" y="52"/>
                  </a:cubicBezTo>
                  <a:close/>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66" name="Line 437">
              <a:extLst>
                <a:ext uri="{FF2B5EF4-FFF2-40B4-BE49-F238E27FC236}">
                  <a16:creationId xmlns:a16="http://schemas.microsoft.com/office/drawing/2014/main" id="{04F5D80B-72BA-4031-A823-B418A286BA90}"/>
                </a:ext>
              </a:extLst>
            </p:cNvPr>
            <p:cNvSpPr>
              <a:spLocks noChangeShapeType="1"/>
            </p:cNvSpPr>
            <p:nvPr/>
          </p:nvSpPr>
          <p:spPr bwMode="auto">
            <a:xfrm>
              <a:off x="1974851" y="2124075"/>
              <a:ext cx="71438" cy="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67" name="Freeform 438">
              <a:extLst>
                <a:ext uri="{FF2B5EF4-FFF2-40B4-BE49-F238E27FC236}">
                  <a16:creationId xmlns:a16="http://schemas.microsoft.com/office/drawing/2014/main" id="{D16927AC-E5C2-4BDF-B2AE-CBC4A867CEBE}"/>
                </a:ext>
              </a:extLst>
            </p:cNvPr>
            <p:cNvSpPr>
              <a:spLocks/>
            </p:cNvSpPr>
            <p:nvPr/>
          </p:nvSpPr>
          <p:spPr bwMode="auto">
            <a:xfrm>
              <a:off x="1981201" y="1914525"/>
              <a:ext cx="25400" cy="6350"/>
            </a:xfrm>
            <a:custGeom>
              <a:avLst/>
              <a:gdLst>
                <a:gd name="T0" fmla="*/ 0 w 15"/>
                <a:gd name="T1" fmla="*/ 3 h 3"/>
                <a:gd name="T2" fmla="*/ 15 w 15"/>
                <a:gd name="T3" fmla="*/ 0 h 3"/>
              </a:gdLst>
              <a:ahLst/>
              <a:cxnLst>
                <a:cxn ang="0">
                  <a:pos x="T0" y="T1"/>
                </a:cxn>
                <a:cxn ang="0">
                  <a:pos x="T2" y="T3"/>
                </a:cxn>
              </a:cxnLst>
              <a:rect l="0" t="0" r="r" b="b"/>
              <a:pathLst>
                <a:path w="15" h="3">
                  <a:moveTo>
                    <a:pt x="0" y="3"/>
                  </a:moveTo>
                  <a:cubicBezTo>
                    <a:pt x="5" y="1"/>
                    <a:pt x="10" y="0"/>
                    <a:pt x="15"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68" name="Freeform 439">
              <a:extLst>
                <a:ext uri="{FF2B5EF4-FFF2-40B4-BE49-F238E27FC236}">
                  <a16:creationId xmlns:a16="http://schemas.microsoft.com/office/drawing/2014/main" id="{A116B334-A8D1-4474-9C6D-B4864166BA63}"/>
                </a:ext>
              </a:extLst>
            </p:cNvPr>
            <p:cNvSpPr>
              <a:spLocks/>
            </p:cNvSpPr>
            <p:nvPr/>
          </p:nvSpPr>
          <p:spPr bwMode="auto">
            <a:xfrm>
              <a:off x="1944688" y="1935163"/>
              <a:ext cx="15875" cy="57150"/>
            </a:xfrm>
            <a:custGeom>
              <a:avLst/>
              <a:gdLst>
                <a:gd name="T0" fmla="*/ 0 w 9"/>
                <a:gd name="T1" fmla="*/ 31 h 31"/>
                <a:gd name="T2" fmla="*/ 0 w 9"/>
                <a:gd name="T3" fmla="*/ 24 h 31"/>
                <a:gd name="T4" fmla="*/ 9 w 9"/>
                <a:gd name="T5" fmla="*/ 0 h 31"/>
              </a:gdLst>
              <a:ahLst/>
              <a:cxnLst>
                <a:cxn ang="0">
                  <a:pos x="T0" y="T1"/>
                </a:cxn>
                <a:cxn ang="0">
                  <a:pos x="T2" y="T3"/>
                </a:cxn>
                <a:cxn ang="0">
                  <a:pos x="T4" y="T5"/>
                </a:cxn>
              </a:cxnLst>
              <a:rect l="0" t="0" r="r" b="b"/>
              <a:pathLst>
                <a:path w="9" h="31">
                  <a:moveTo>
                    <a:pt x="0" y="31"/>
                  </a:moveTo>
                  <a:cubicBezTo>
                    <a:pt x="0" y="29"/>
                    <a:pt x="0" y="27"/>
                    <a:pt x="0" y="24"/>
                  </a:cubicBezTo>
                  <a:cubicBezTo>
                    <a:pt x="0" y="15"/>
                    <a:pt x="3" y="7"/>
                    <a:pt x="9"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69" name="Line 440">
              <a:extLst>
                <a:ext uri="{FF2B5EF4-FFF2-40B4-BE49-F238E27FC236}">
                  <a16:creationId xmlns:a16="http://schemas.microsoft.com/office/drawing/2014/main" id="{1BF9E03B-5CC9-4757-A54E-8AE9CB67ED3B}"/>
                </a:ext>
              </a:extLst>
            </p:cNvPr>
            <p:cNvSpPr>
              <a:spLocks noChangeShapeType="1"/>
            </p:cNvSpPr>
            <p:nvPr/>
          </p:nvSpPr>
          <p:spPr bwMode="auto">
            <a:xfrm>
              <a:off x="2016126" y="1730375"/>
              <a:ext cx="0" cy="65088"/>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0" name="Line 441">
              <a:extLst>
                <a:ext uri="{FF2B5EF4-FFF2-40B4-BE49-F238E27FC236}">
                  <a16:creationId xmlns:a16="http://schemas.microsoft.com/office/drawing/2014/main" id="{30A46B75-2F08-4DDD-8604-6B94F78860D3}"/>
                </a:ext>
              </a:extLst>
            </p:cNvPr>
            <p:cNvSpPr>
              <a:spLocks noChangeShapeType="1"/>
            </p:cNvSpPr>
            <p:nvPr/>
          </p:nvSpPr>
          <p:spPr bwMode="auto">
            <a:xfrm flipH="1">
              <a:off x="2143126" y="1800225"/>
              <a:ext cx="46038" cy="47625"/>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1" name="Line 442">
              <a:extLst>
                <a:ext uri="{FF2B5EF4-FFF2-40B4-BE49-F238E27FC236}">
                  <a16:creationId xmlns:a16="http://schemas.microsoft.com/office/drawing/2014/main" id="{D57CA3CE-A428-4BE0-BE59-AE716FEC07E2}"/>
                </a:ext>
              </a:extLst>
            </p:cNvPr>
            <p:cNvSpPr>
              <a:spLocks noChangeShapeType="1"/>
            </p:cNvSpPr>
            <p:nvPr/>
          </p:nvSpPr>
          <p:spPr bwMode="auto">
            <a:xfrm flipH="1">
              <a:off x="2190751" y="1981200"/>
              <a:ext cx="65088" cy="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2" name="Line 443">
              <a:extLst>
                <a:ext uri="{FF2B5EF4-FFF2-40B4-BE49-F238E27FC236}">
                  <a16:creationId xmlns:a16="http://schemas.microsoft.com/office/drawing/2014/main" id="{6F900878-D585-478F-81B9-29CFDB90C2B6}"/>
                </a:ext>
              </a:extLst>
            </p:cNvPr>
            <p:cNvSpPr>
              <a:spLocks noChangeShapeType="1"/>
            </p:cNvSpPr>
            <p:nvPr/>
          </p:nvSpPr>
          <p:spPr bwMode="auto">
            <a:xfrm flipH="1" flipV="1">
              <a:off x="2141538" y="2112963"/>
              <a:ext cx="46038" cy="47625"/>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4" name="Line 444">
              <a:extLst>
                <a:ext uri="{FF2B5EF4-FFF2-40B4-BE49-F238E27FC236}">
                  <a16:creationId xmlns:a16="http://schemas.microsoft.com/office/drawing/2014/main" id="{EFCF4943-0451-4E8C-A14B-87040AFA5592}"/>
                </a:ext>
              </a:extLst>
            </p:cNvPr>
            <p:cNvSpPr>
              <a:spLocks noChangeShapeType="1"/>
            </p:cNvSpPr>
            <p:nvPr/>
          </p:nvSpPr>
          <p:spPr bwMode="auto">
            <a:xfrm>
              <a:off x="1843088" y="1801813"/>
              <a:ext cx="46038" cy="47625"/>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5" name="Line 445">
              <a:extLst>
                <a:ext uri="{FF2B5EF4-FFF2-40B4-BE49-F238E27FC236}">
                  <a16:creationId xmlns:a16="http://schemas.microsoft.com/office/drawing/2014/main" id="{586AF402-B8F8-4280-A0AD-6590679145D8}"/>
                </a:ext>
              </a:extLst>
            </p:cNvPr>
            <p:cNvSpPr>
              <a:spLocks noChangeShapeType="1"/>
            </p:cNvSpPr>
            <p:nvPr/>
          </p:nvSpPr>
          <p:spPr bwMode="auto">
            <a:xfrm>
              <a:off x="1778001" y="1982788"/>
              <a:ext cx="61913" cy="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6" name="Line 446">
              <a:extLst>
                <a:ext uri="{FF2B5EF4-FFF2-40B4-BE49-F238E27FC236}">
                  <a16:creationId xmlns:a16="http://schemas.microsoft.com/office/drawing/2014/main" id="{1E203DCD-31CF-472B-9F61-44695784F1A9}"/>
                </a:ext>
              </a:extLst>
            </p:cNvPr>
            <p:cNvSpPr>
              <a:spLocks noChangeShapeType="1"/>
            </p:cNvSpPr>
            <p:nvPr/>
          </p:nvSpPr>
          <p:spPr bwMode="auto">
            <a:xfrm flipV="1">
              <a:off x="1846263" y="2114550"/>
              <a:ext cx="42863" cy="47625"/>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8" name="Line 447">
              <a:extLst>
                <a:ext uri="{FF2B5EF4-FFF2-40B4-BE49-F238E27FC236}">
                  <a16:creationId xmlns:a16="http://schemas.microsoft.com/office/drawing/2014/main" id="{2EF0597A-5EBE-42E6-8732-738E67603794}"/>
                </a:ext>
              </a:extLst>
            </p:cNvPr>
            <p:cNvSpPr>
              <a:spLocks noChangeShapeType="1"/>
            </p:cNvSpPr>
            <p:nvPr/>
          </p:nvSpPr>
          <p:spPr bwMode="auto">
            <a:xfrm>
              <a:off x="1978026" y="2144713"/>
              <a:ext cx="23813" cy="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79" name="Line 448">
              <a:extLst>
                <a:ext uri="{FF2B5EF4-FFF2-40B4-BE49-F238E27FC236}">
                  <a16:creationId xmlns:a16="http://schemas.microsoft.com/office/drawing/2014/main" id="{D3A2DCA9-783E-4339-A310-9C54913961CA}"/>
                </a:ext>
              </a:extLst>
            </p:cNvPr>
            <p:cNvSpPr>
              <a:spLocks noChangeShapeType="1"/>
            </p:cNvSpPr>
            <p:nvPr/>
          </p:nvSpPr>
          <p:spPr bwMode="auto">
            <a:xfrm>
              <a:off x="1978026" y="2162175"/>
              <a:ext cx="39688" cy="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80" name="Freeform 449">
              <a:extLst>
                <a:ext uri="{FF2B5EF4-FFF2-40B4-BE49-F238E27FC236}">
                  <a16:creationId xmlns:a16="http://schemas.microsoft.com/office/drawing/2014/main" id="{5F25F958-1F56-4933-A3F4-442F2F531EB9}"/>
                </a:ext>
              </a:extLst>
            </p:cNvPr>
            <p:cNvSpPr>
              <a:spLocks/>
            </p:cNvSpPr>
            <p:nvPr/>
          </p:nvSpPr>
          <p:spPr bwMode="auto">
            <a:xfrm>
              <a:off x="1985963" y="2179638"/>
              <a:ext cx="50800" cy="15875"/>
            </a:xfrm>
            <a:custGeom>
              <a:avLst/>
              <a:gdLst>
                <a:gd name="T0" fmla="*/ 29 w 29"/>
                <a:gd name="T1" fmla="*/ 0 h 9"/>
                <a:gd name="T2" fmla="*/ 15 w 29"/>
                <a:gd name="T3" fmla="*/ 9 h 9"/>
                <a:gd name="T4" fmla="*/ 0 w 29"/>
                <a:gd name="T5" fmla="*/ 0 h 9"/>
              </a:gdLst>
              <a:ahLst/>
              <a:cxnLst>
                <a:cxn ang="0">
                  <a:pos x="T0" y="T1"/>
                </a:cxn>
                <a:cxn ang="0">
                  <a:pos x="T2" y="T3"/>
                </a:cxn>
                <a:cxn ang="0">
                  <a:pos x="T4" y="T5"/>
                </a:cxn>
              </a:cxnLst>
              <a:rect l="0" t="0" r="r" b="b"/>
              <a:pathLst>
                <a:path w="29" h="9">
                  <a:moveTo>
                    <a:pt x="29" y="0"/>
                  </a:moveTo>
                  <a:cubicBezTo>
                    <a:pt x="29" y="5"/>
                    <a:pt x="23" y="9"/>
                    <a:pt x="15" y="9"/>
                  </a:cubicBezTo>
                  <a:cubicBezTo>
                    <a:pt x="7" y="9"/>
                    <a:pt x="0" y="5"/>
                    <a:pt x="0"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sp>
          <p:nvSpPr>
            <p:cNvPr id="81" name="Freeform 450">
              <a:extLst>
                <a:ext uri="{FF2B5EF4-FFF2-40B4-BE49-F238E27FC236}">
                  <a16:creationId xmlns:a16="http://schemas.microsoft.com/office/drawing/2014/main" id="{D6E9A31A-9087-4A9D-8A82-A351801C5DD3}"/>
                </a:ext>
              </a:extLst>
            </p:cNvPr>
            <p:cNvSpPr>
              <a:spLocks/>
            </p:cNvSpPr>
            <p:nvPr/>
          </p:nvSpPr>
          <p:spPr bwMode="auto">
            <a:xfrm>
              <a:off x="1976438" y="1920875"/>
              <a:ext cx="66675" cy="152400"/>
            </a:xfrm>
            <a:custGeom>
              <a:avLst/>
              <a:gdLst>
                <a:gd name="T0" fmla="*/ 32 w 42"/>
                <a:gd name="T1" fmla="*/ 0 h 96"/>
                <a:gd name="T2" fmla="*/ 0 w 42"/>
                <a:gd name="T3" fmla="*/ 52 h 96"/>
                <a:gd name="T4" fmla="*/ 42 w 42"/>
                <a:gd name="T5" fmla="*/ 51 h 96"/>
                <a:gd name="T6" fmla="*/ 6 w 42"/>
                <a:gd name="T7" fmla="*/ 96 h 96"/>
              </a:gdLst>
              <a:ahLst/>
              <a:cxnLst>
                <a:cxn ang="0">
                  <a:pos x="T0" y="T1"/>
                </a:cxn>
                <a:cxn ang="0">
                  <a:pos x="T2" y="T3"/>
                </a:cxn>
                <a:cxn ang="0">
                  <a:pos x="T4" y="T5"/>
                </a:cxn>
                <a:cxn ang="0">
                  <a:pos x="T6" y="T7"/>
                </a:cxn>
              </a:cxnLst>
              <a:rect l="0" t="0" r="r" b="b"/>
              <a:pathLst>
                <a:path w="42" h="96">
                  <a:moveTo>
                    <a:pt x="32" y="0"/>
                  </a:moveTo>
                  <a:lnTo>
                    <a:pt x="0" y="52"/>
                  </a:lnTo>
                  <a:lnTo>
                    <a:pt x="42" y="51"/>
                  </a:lnTo>
                  <a:lnTo>
                    <a:pt x="6" y="96"/>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7687" tIns="33843" rIns="67687" bIns="3384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000000"/>
                </a:solidFill>
                <a:effectLst/>
                <a:uLnTx/>
                <a:uFillTx/>
                <a:latin typeface="Arial"/>
                <a:cs typeface="Arial"/>
                <a:sym typeface="Arial"/>
              </a:endParaRPr>
            </a:p>
          </p:txBody>
        </p:sp>
      </p:grpSp>
      <p:sp>
        <p:nvSpPr>
          <p:cNvPr id="39" name="ZoneTexte 38">
            <a:extLst>
              <a:ext uri="{FF2B5EF4-FFF2-40B4-BE49-F238E27FC236}">
                <a16:creationId xmlns:a16="http://schemas.microsoft.com/office/drawing/2014/main" id="{B38F7FC2-E285-4718-8E0B-7A0E1FE8C6C4}"/>
              </a:ext>
            </a:extLst>
          </p:cNvPr>
          <p:cNvSpPr txBox="1"/>
          <p:nvPr/>
        </p:nvSpPr>
        <p:spPr>
          <a:xfrm>
            <a:off x="2786706" y="2952282"/>
            <a:ext cx="3570921" cy="5137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92" b="1" i="0" u="none" strike="noStrike" kern="0" cap="none" spc="0" normalizeH="0" baseline="0" noProof="0" dirty="0">
                <a:ln>
                  <a:noFill/>
                </a:ln>
                <a:solidFill>
                  <a:srgbClr val="000000">
                    <a:lumMod val="65000"/>
                    <a:lumOff val="35000"/>
                  </a:srgbClr>
                </a:solidFill>
                <a:effectLst/>
                <a:uLnTx/>
                <a:uFillTx/>
                <a:latin typeface="Arial"/>
                <a:cs typeface="Arial"/>
                <a:sym typeface="Arial"/>
              </a:rPr>
              <a:t>Rappel du process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70" b="1"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a:p>
            <a:pPr marL="266741" marR="0" lvl="0" indent="-13630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592" b="0" i="0" u="none" strike="noStrike" kern="0" cap="none" spc="0" normalizeH="0" baseline="0" noProof="0" dirty="0">
                <a:ln>
                  <a:noFill/>
                </a:ln>
                <a:solidFill>
                  <a:srgbClr val="000000">
                    <a:lumMod val="65000"/>
                    <a:lumOff val="35000"/>
                  </a:srgbClr>
                </a:solidFill>
                <a:effectLst/>
                <a:uLnTx/>
                <a:uFillTx/>
                <a:latin typeface="Arial"/>
                <a:cs typeface="Arial"/>
                <a:sym typeface="Arial"/>
              </a:rPr>
              <a:t>Vous transmettez votre contact à votre Délégué régional BPCE Factor</a:t>
            </a:r>
          </a:p>
          <a:p>
            <a:pPr marL="266741" marR="0" lvl="0" indent="-13630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592" b="0" i="0" u="none" strike="noStrike" kern="0" cap="none" spc="0" normalizeH="0" baseline="0" noProof="0" dirty="0">
                <a:ln>
                  <a:noFill/>
                </a:ln>
                <a:solidFill>
                  <a:srgbClr val="000000">
                    <a:lumMod val="65000"/>
                    <a:lumOff val="35000"/>
                  </a:srgbClr>
                </a:solidFill>
                <a:effectLst/>
                <a:uLnTx/>
                <a:uFillTx/>
                <a:latin typeface="Arial"/>
                <a:cs typeface="Arial"/>
                <a:sym typeface="Arial"/>
              </a:rPr>
              <a:t>Le Délégué régional BPCE Factor vous accompagne, de l’analyse du lead à la signature du contrat avec votre client</a:t>
            </a:r>
          </a:p>
        </p:txBody>
      </p:sp>
      <p:sp>
        <p:nvSpPr>
          <p:cNvPr id="54" name="ZoneTexte 53">
            <a:extLst>
              <a:ext uri="{FF2B5EF4-FFF2-40B4-BE49-F238E27FC236}">
                <a16:creationId xmlns:a16="http://schemas.microsoft.com/office/drawing/2014/main" id="{741E8556-76F8-498B-B80E-8680D8A281C5}"/>
              </a:ext>
            </a:extLst>
          </p:cNvPr>
          <p:cNvSpPr txBox="1"/>
          <p:nvPr/>
        </p:nvSpPr>
        <p:spPr>
          <a:xfrm>
            <a:off x="3741234" y="1614662"/>
            <a:ext cx="1672253" cy="2289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88" b="0" i="0" u="none" strike="noStrike" kern="0" cap="none" spc="0" normalizeH="0" baseline="0" noProof="0" dirty="0">
                <a:ln>
                  <a:noFill/>
                </a:ln>
                <a:solidFill>
                  <a:srgbClr val="000000">
                    <a:lumMod val="65000"/>
                    <a:lumOff val="35000"/>
                  </a:srgbClr>
                </a:solidFill>
                <a:effectLst/>
                <a:uLnTx/>
                <a:uFillTx/>
                <a:latin typeface="Franklin Gothic Demi" panose="020B0703020102020204" pitchFamily="34" charset="0"/>
                <a:cs typeface="Arial" panose="020B0604020202020204" pitchFamily="34" charset="0"/>
                <a:sym typeface="Arial"/>
              </a:rPr>
              <a:t>Offre à proposer à votre client</a:t>
            </a:r>
          </a:p>
        </p:txBody>
      </p:sp>
      <p:grpSp>
        <p:nvGrpSpPr>
          <p:cNvPr id="63" name="Groupe 62">
            <a:extLst>
              <a:ext uri="{FF2B5EF4-FFF2-40B4-BE49-F238E27FC236}">
                <a16:creationId xmlns:a16="http://schemas.microsoft.com/office/drawing/2014/main" id="{63F323D3-8A9F-4600-B230-9D82052F19E6}"/>
              </a:ext>
            </a:extLst>
          </p:cNvPr>
          <p:cNvGrpSpPr/>
          <p:nvPr/>
        </p:nvGrpSpPr>
        <p:grpSpPr>
          <a:xfrm>
            <a:off x="3665632" y="825440"/>
            <a:ext cx="1832477" cy="206448"/>
            <a:chOff x="3347562" y="956224"/>
            <a:chExt cx="2475541" cy="278896"/>
          </a:xfrm>
        </p:grpSpPr>
        <p:cxnSp>
          <p:nvCxnSpPr>
            <p:cNvPr id="73" name="Connecteur droit 72">
              <a:extLst>
                <a:ext uri="{FF2B5EF4-FFF2-40B4-BE49-F238E27FC236}">
                  <a16:creationId xmlns:a16="http://schemas.microsoft.com/office/drawing/2014/main" id="{B1ED1CBD-426A-4EE0-940D-015D44435B85}"/>
                </a:ext>
              </a:extLst>
            </p:cNvPr>
            <p:cNvCxnSpPr>
              <a:cxnSpLocks/>
            </p:cNvCxnSpPr>
            <p:nvPr/>
          </p:nvCxnSpPr>
          <p:spPr>
            <a:xfrm flipV="1">
              <a:off x="3622397" y="1071313"/>
              <a:ext cx="14282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Connecteur droit 76">
              <a:extLst>
                <a:ext uri="{FF2B5EF4-FFF2-40B4-BE49-F238E27FC236}">
                  <a16:creationId xmlns:a16="http://schemas.microsoft.com/office/drawing/2014/main" id="{4FFFB79E-1B51-472D-825A-B8CF07A0E105}"/>
                </a:ext>
              </a:extLst>
            </p:cNvPr>
            <p:cNvCxnSpPr>
              <a:cxnSpLocks/>
            </p:cNvCxnSpPr>
            <p:nvPr/>
          </p:nvCxnSpPr>
          <p:spPr>
            <a:xfrm>
              <a:off x="3526144" y="1071313"/>
              <a:ext cx="205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85" name="Groupe 84">
              <a:extLst>
                <a:ext uri="{FF2B5EF4-FFF2-40B4-BE49-F238E27FC236}">
                  <a16:creationId xmlns:a16="http://schemas.microsoft.com/office/drawing/2014/main" id="{8DB46B04-4F6A-4FF2-87D9-F7E46C5F567D}"/>
                </a:ext>
              </a:extLst>
            </p:cNvPr>
            <p:cNvGrpSpPr/>
            <p:nvPr/>
          </p:nvGrpSpPr>
          <p:grpSpPr>
            <a:xfrm>
              <a:off x="5502169" y="956546"/>
              <a:ext cx="320934" cy="278574"/>
              <a:chOff x="952847" y="2499454"/>
              <a:chExt cx="320934" cy="278574"/>
            </a:xfrm>
            <a:noFill/>
          </p:grpSpPr>
          <p:sp>
            <p:nvSpPr>
              <p:cNvPr id="110" name="Ellipse 109">
                <a:extLst>
                  <a:ext uri="{FF2B5EF4-FFF2-40B4-BE49-F238E27FC236}">
                    <a16:creationId xmlns:a16="http://schemas.microsoft.com/office/drawing/2014/main" id="{E20AACD1-F89E-4BA6-8FFA-51D6B868A6E4}"/>
                  </a:ext>
                </a:extLst>
              </p:cNvPr>
              <p:cNvSpPr/>
              <p:nvPr/>
            </p:nvSpPr>
            <p:spPr>
              <a:xfrm>
                <a:off x="978568" y="2502568"/>
                <a:ext cx="240632" cy="240632"/>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11" name="ZoneTexte 110">
                <a:extLst>
                  <a:ext uri="{FF2B5EF4-FFF2-40B4-BE49-F238E27FC236}">
                    <a16:creationId xmlns:a16="http://schemas.microsoft.com/office/drawing/2014/main" id="{190D7F81-4C0C-4A39-9751-9C07DD2A74FD}"/>
                  </a:ext>
                </a:extLst>
              </p:cNvPr>
              <p:cNvSpPr txBox="1"/>
              <p:nvPr/>
            </p:nvSpPr>
            <p:spPr>
              <a:xfrm>
                <a:off x="952847" y="2499454"/>
                <a:ext cx="320934" cy="278574"/>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5</a:t>
                </a:r>
              </a:p>
            </p:txBody>
          </p:sp>
        </p:grpSp>
        <p:grpSp>
          <p:nvGrpSpPr>
            <p:cNvPr id="86" name="Groupe 85">
              <a:extLst>
                <a:ext uri="{FF2B5EF4-FFF2-40B4-BE49-F238E27FC236}">
                  <a16:creationId xmlns:a16="http://schemas.microsoft.com/office/drawing/2014/main" id="{3DC25CEF-6668-44E0-AFE4-CFAD8D4E46A9}"/>
                </a:ext>
              </a:extLst>
            </p:cNvPr>
            <p:cNvGrpSpPr/>
            <p:nvPr/>
          </p:nvGrpSpPr>
          <p:grpSpPr>
            <a:xfrm>
              <a:off x="3915504" y="956224"/>
              <a:ext cx="320934" cy="278574"/>
              <a:chOff x="952847" y="2499454"/>
              <a:chExt cx="320934" cy="278574"/>
            </a:xfrm>
            <a:noFill/>
          </p:grpSpPr>
          <p:sp>
            <p:nvSpPr>
              <p:cNvPr id="108" name="Ellipse 107">
                <a:extLst>
                  <a:ext uri="{FF2B5EF4-FFF2-40B4-BE49-F238E27FC236}">
                    <a16:creationId xmlns:a16="http://schemas.microsoft.com/office/drawing/2014/main" id="{98F3CB3D-FAC6-4C74-89C4-DA3802B5BA05}"/>
                  </a:ext>
                </a:extLst>
              </p:cNvPr>
              <p:cNvSpPr/>
              <p:nvPr/>
            </p:nvSpPr>
            <p:spPr>
              <a:xfrm>
                <a:off x="978568" y="2502568"/>
                <a:ext cx="240632" cy="240632"/>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09" name="ZoneTexte 108">
                <a:extLst>
                  <a:ext uri="{FF2B5EF4-FFF2-40B4-BE49-F238E27FC236}">
                    <a16:creationId xmlns:a16="http://schemas.microsoft.com/office/drawing/2014/main" id="{35B4872F-DC50-457B-8595-8D3AE8026576}"/>
                  </a:ext>
                </a:extLst>
              </p:cNvPr>
              <p:cNvSpPr txBox="1"/>
              <p:nvPr/>
            </p:nvSpPr>
            <p:spPr>
              <a:xfrm>
                <a:off x="952847" y="2499454"/>
                <a:ext cx="320934" cy="278574"/>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2</a:t>
                </a:r>
              </a:p>
            </p:txBody>
          </p:sp>
        </p:grpSp>
        <p:grpSp>
          <p:nvGrpSpPr>
            <p:cNvPr id="99" name="Groupe 98">
              <a:extLst>
                <a:ext uri="{FF2B5EF4-FFF2-40B4-BE49-F238E27FC236}">
                  <a16:creationId xmlns:a16="http://schemas.microsoft.com/office/drawing/2014/main" id="{3FBE6F7D-2F09-4554-947E-E94DDBFF571E}"/>
                </a:ext>
              </a:extLst>
            </p:cNvPr>
            <p:cNvGrpSpPr/>
            <p:nvPr/>
          </p:nvGrpSpPr>
          <p:grpSpPr>
            <a:xfrm>
              <a:off x="5023732" y="956224"/>
              <a:ext cx="320934" cy="278574"/>
              <a:chOff x="943628" y="2499454"/>
              <a:chExt cx="320934" cy="278574"/>
            </a:xfrm>
            <a:noFill/>
          </p:grpSpPr>
          <p:sp>
            <p:nvSpPr>
              <p:cNvPr id="106" name="Ellipse 105">
                <a:extLst>
                  <a:ext uri="{FF2B5EF4-FFF2-40B4-BE49-F238E27FC236}">
                    <a16:creationId xmlns:a16="http://schemas.microsoft.com/office/drawing/2014/main" id="{F4EBEDDF-AAE4-46CA-99BF-0C35288FD643}"/>
                  </a:ext>
                </a:extLst>
              </p:cNvPr>
              <p:cNvSpPr/>
              <p:nvPr/>
            </p:nvSpPr>
            <p:spPr>
              <a:xfrm>
                <a:off x="978568" y="2502568"/>
                <a:ext cx="240632" cy="240632"/>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07" name="ZoneTexte 106">
                <a:extLst>
                  <a:ext uri="{FF2B5EF4-FFF2-40B4-BE49-F238E27FC236}">
                    <a16:creationId xmlns:a16="http://schemas.microsoft.com/office/drawing/2014/main" id="{4CC11F2A-16D3-44E4-A7CF-6E5049BADE2F}"/>
                  </a:ext>
                </a:extLst>
              </p:cNvPr>
              <p:cNvSpPr txBox="1"/>
              <p:nvPr/>
            </p:nvSpPr>
            <p:spPr>
              <a:xfrm>
                <a:off x="943628" y="2499454"/>
                <a:ext cx="320934" cy="278574"/>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4</a:t>
                </a:r>
              </a:p>
            </p:txBody>
          </p:sp>
        </p:grpSp>
        <p:grpSp>
          <p:nvGrpSpPr>
            <p:cNvPr id="100" name="Groupe 99">
              <a:extLst>
                <a:ext uri="{FF2B5EF4-FFF2-40B4-BE49-F238E27FC236}">
                  <a16:creationId xmlns:a16="http://schemas.microsoft.com/office/drawing/2014/main" id="{EE4D3CC4-DE6D-4787-AAB8-D98C4A2BF0D3}"/>
                </a:ext>
              </a:extLst>
            </p:cNvPr>
            <p:cNvGrpSpPr/>
            <p:nvPr/>
          </p:nvGrpSpPr>
          <p:grpSpPr>
            <a:xfrm>
              <a:off x="4465008" y="956224"/>
              <a:ext cx="320934" cy="278574"/>
              <a:chOff x="943628" y="2499454"/>
              <a:chExt cx="320934" cy="278574"/>
            </a:xfrm>
            <a:noFill/>
          </p:grpSpPr>
          <p:sp>
            <p:nvSpPr>
              <p:cNvPr id="104" name="Ellipse 103">
                <a:extLst>
                  <a:ext uri="{FF2B5EF4-FFF2-40B4-BE49-F238E27FC236}">
                    <a16:creationId xmlns:a16="http://schemas.microsoft.com/office/drawing/2014/main" id="{47B123FD-2211-45FF-A03A-5D88A171CC88}"/>
                  </a:ext>
                </a:extLst>
              </p:cNvPr>
              <p:cNvSpPr/>
              <p:nvPr/>
            </p:nvSpPr>
            <p:spPr>
              <a:xfrm>
                <a:off x="978569" y="2502568"/>
                <a:ext cx="240633" cy="240632"/>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05" name="ZoneTexte 104">
                <a:extLst>
                  <a:ext uri="{FF2B5EF4-FFF2-40B4-BE49-F238E27FC236}">
                    <a16:creationId xmlns:a16="http://schemas.microsoft.com/office/drawing/2014/main" id="{DAFEED2D-9279-41C3-8EB0-DDB44EDC0F54}"/>
                  </a:ext>
                </a:extLst>
              </p:cNvPr>
              <p:cNvSpPr txBox="1"/>
              <p:nvPr/>
            </p:nvSpPr>
            <p:spPr>
              <a:xfrm>
                <a:off x="943628" y="2499454"/>
                <a:ext cx="320934" cy="278574"/>
              </a:xfrm>
              <a:prstGeom prst="rect">
                <a:avLst/>
              </a:prstGeom>
              <a:grp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3</a:t>
                </a:r>
              </a:p>
            </p:txBody>
          </p:sp>
        </p:grpSp>
        <p:grpSp>
          <p:nvGrpSpPr>
            <p:cNvPr id="101" name="Groupe 100">
              <a:extLst>
                <a:ext uri="{FF2B5EF4-FFF2-40B4-BE49-F238E27FC236}">
                  <a16:creationId xmlns:a16="http://schemas.microsoft.com/office/drawing/2014/main" id="{38B3C313-F84A-4841-BEFD-D1CB88B7EA2A}"/>
                </a:ext>
              </a:extLst>
            </p:cNvPr>
            <p:cNvGrpSpPr/>
            <p:nvPr/>
          </p:nvGrpSpPr>
          <p:grpSpPr>
            <a:xfrm>
              <a:off x="3347562" y="956224"/>
              <a:ext cx="320934" cy="278574"/>
              <a:chOff x="943628" y="2499454"/>
              <a:chExt cx="320934" cy="278574"/>
            </a:xfrm>
          </p:grpSpPr>
          <p:sp>
            <p:nvSpPr>
              <p:cNvPr id="102" name="Ellipse 101">
                <a:extLst>
                  <a:ext uri="{FF2B5EF4-FFF2-40B4-BE49-F238E27FC236}">
                    <a16:creationId xmlns:a16="http://schemas.microsoft.com/office/drawing/2014/main" id="{5CB9A094-9408-4E77-9283-082881C62538}"/>
                  </a:ext>
                </a:extLst>
              </p:cNvPr>
              <p:cNvSpPr/>
              <p:nvPr/>
            </p:nvSpPr>
            <p:spPr>
              <a:xfrm>
                <a:off x="978568" y="2502568"/>
                <a:ext cx="240632" cy="2406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36"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03" name="ZoneTexte 102">
                <a:extLst>
                  <a:ext uri="{FF2B5EF4-FFF2-40B4-BE49-F238E27FC236}">
                    <a16:creationId xmlns:a16="http://schemas.microsoft.com/office/drawing/2014/main" id="{402B788F-AE4A-4BC8-AC22-DD4629E650CE}"/>
                  </a:ext>
                </a:extLst>
              </p:cNvPr>
              <p:cNvSpPr txBox="1"/>
              <p:nvPr/>
            </p:nvSpPr>
            <p:spPr>
              <a:xfrm>
                <a:off x="943628" y="2499454"/>
                <a:ext cx="320934" cy="27857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40" b="0" i="0" u="none" strike="noStrike" kern="0" cap="none" spc="0" normalizeH="0" baseline="0" noProof="0" dirty="0">
                    <a:ln>
                      <a:noFill/>
                    </a:ln>
                    <a:solidFill>
                      <a:srgbClr val="FFFFFF"/>
                    </a:solidFill>
                    <a:effectLst/>
                    <a:uLnTx/>
                    <a:uFillTx/>
                    <a:latin typeface="Arial"/>
                    <a:cs typeface="Arial"/>
                    <a:sym typeface="Arial"/>
                  </a:rPr>
                  <a:t>1</a:t>
                </a:r>
              </a:p>
            </p:txBody>
          </p:sp>
        </p:grpSp>
      </p:grpSp>
      <p:pic>
        <p:nvPicPr>
          <p:cNvPr id="112" name="Image 111">
            <a:extLst>
              <a:ext uri="{FF2B5EF4-FFF2-40B4-BE49-F238E27FC236}">
                <a16:creationId xmlns:a16="http://schemas.microsoft.com/office/drawing/2014/main" id="{78253DDC-A1E9-4936-A886-352A5DB747E2}"/>
              </a:ext>
            </a:extLst>
          </p:cNvPr>
          <p:cNvPicPr>
            <a:picLocks noChangeAspect="1"/>
          </p:cNvPicPr>
          <p:nvPr/>
        </p:nvPicPr>
        <p:blipFill>
          <a:blip r:embed="rId3"/>
          <a:stretch>
            <a:fillRect/>
          </a:stretch>
        </p:blipFill>
        <p:spPr>
          <a:xfrm>
            <a:off x="3768665" y="1167364"/>
            <a:ext cx="1614789" cy="353534"/>
          </a:xfrm>
          <a:prstGeom prst="rect">
            <a:avLst/>
          </a:prstGeom>
        </p:spPr>
      </p:pic>
      <p:sp>
        <p:nvSpPr>
          <p:cNvPr id="55" name="ZoneTexte 54">
            <a:extLst>
              <a:ext uri="{FF2B5EF4-FFF2-40B4-BE49-F238E27FC236}">
                <a16:creationId xmlns:a16="http://schemas.microsoft.com/office/drawing/2014/main" id="{283CD730-F2BB-4285-A94E-CA7DB6576D93}"/>
              </a:ext>
            </a:extLst>
          </p:cNvPr>
          <p:cNvSpPr txBox="1"/>
          <p:nvPr/>
        </p:nvSpPr>
        <p:spPr>
          <a:xfrm>
            <a:off x="3585973" y="2646300"/>
            <a:ext cx="1981633" cy="17203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18" b="0" i="0" u="none" strike="noStrike" kern="0" cap="none" spc="0" normalizeH="0" baseline="0" noProof="0" dirty="0">
                <a:ln>
                  <a:noFill/>
                </a:ln>
                <a:solidFill>
                  <a:srgbClr val="FFFFFF"/>
                </a:solidFill>
                <a:effectLst/>
                <a:uLnTx/>
                <a:uFillTx/>
                <a:latin typeface="Arial"/>
                <a:cs typeface="Arial"/>
                <a:sym typeface="Arial"/>
              </a:rPr>
              <a:t>Transmettre mon lead à mon Délégué Régional BPCE Factor</a:t>
            </a:r>
          </a:p>
        </p:txBody>
      </p:sp>
      <p:grpSp>
        <p:nvGrpSpPr>
          <p:cNvPr id="56" name="Groupe 55">
            <a:extLst>
              <a:ext uri="{FF2B5EF4-FFF2-40B4-BE49-F238E27FC236}">
                <a16:creationId xmlns:a16="http://schemas.microsoft.com/office/drawing/2014/main" id="{C449EB97-25EA-4AEE-BC6B-0313FEC3F9AA}"/>
              </a:ext>
            </a:extLst>
          </p:cNvPr>
          <p:cNvGrpSpPr/>
          <p:nvPr/>
        </p:nvGrpSpPr>
        <p:grpSpPr>
          <a:xfrm>
            <a:off x="3281506" y="1797918"/>
            <a:ext cx="2584894" cy="1325819"/>
            <a:chOff x="4972512" y="1042988"/>
            <a:chExt cx="3492000" cy="1791083"/>
          </a:xfrm>
        </p:grpSpPr>
        <p:sp>
          <p:nvSpPr>
            <p:cNvPr id="59" name="Rectangle : coins arrondis 58">
              <a:extLst>
                <a:ext uri="{FF2B5EF4-FFF2-40B4-BE49-F238E27FC236}">
                  <a16:creationId xmlns:a16="http://schemas.microsoft.com/office/drawing/2014/main" id="{861D037E-A434-49C5-8A7D-C08A3434F00F}"/>
                </a:ext>
              </a:extLst>
            </p:cNvPr>
            <p:cNvSpPr/>
            <p:nvPr/>
          </p:nvSpPr>
          <p:spPr>
            <a:xfrm>
              <a:off x="4972512" y="1042988"/>
              <a:ext cx="3492000" cy="1791083"/>
            </a:xfrm>
            <a:prstGeom prst="roundRect">
              <a:avLst>
                <a:gd name="adj" fmla="val 547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7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87" name="ZoneTexte 86">
              <a:extLst>
                <a:ext uri="{FF2B5EF4-FFF2-40B4-BE49-F238E27FC236}">
                  <a16:creationId xmlns:a16="http://schemas.microsoft.com/office/drawing/2014/main" id="{196C63BB-DF32-45EC-A90F-3FC96D039692}"/>
                </a:ext>
              </a:extLst>
            </p:cNvPr>
            <p:cNvSpPr txBox="1"/>
            <p:nvPr/>
          </p:nvSpPr>
          <p:spPr>
            <a:xfrm>
              <a:off x="4972512" y="1608377"/>
              <a:ext cx="3492000" cy="7596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11" b="1" i="0" u="none" strike="noStrike" kern="0" cap="none" spc="0" normalizeH="0" baseline="0" noProof="0" dirty="0">
                  <a:ln>
                    <a:noFill/>
                  </a:ln>
                  <a:solidFill>
                    <a:srgbClr val="000000"/>
                  </a:solidFill>
                  <a:effectLst/>
                  <a:uLnTx/>
                  <a:uFillTx/>
                  <a:latin typeface="Arial"/>
                  <a:cs typeface="Arial"/>
                  <a:sym typeface="Arial"/>
                </a:rPr>
                <a:t>Merci</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11"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11" b="0" i="0" u="none" strike="noStrike" kern="0" cap="none" spc="0" normalizeH="0" baseline="0" noProof="0" dirty="0">
                  <a:ln>
                    <a:noFill/>
                  </a:ln>
                  <a:solidFill>
                    <a:srgbClr val="000000"/>
                  </a:solidFill>
                  <a:effectLst/>
                  <a:uLnTx/>
                  <a:uFillTx/>
                  <a:latin typeface="Arial"/>
                  <a:cs typeface="Arial"/>
                  <a:sym typeface="Arial"/>
                </a:rPr>
                <a:t>Votre demande a été envoyée à votre Délégué régional BPCE Factor qui la prendra en charge d’ici 2 jours ouvrés maximum.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11"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88" name="Groupe 87">
              <a:extLst>
                <a:ext uri="{FF2B5EF4-FFF2-40B4-BE49-F238E27FC236}">
                  <a16:creationId xmlns:a16="http://schemas.microsoft.com/office/drawing/2014/main" id="{9E0020D0-24B2-43F8-91D5-E6BEE73D910B}"/>
                </a:ext>
              </a:extLst>
            </p:cNvPr>
            <p:cNvGrpSpPr/>
            <p:nvPr/>
          </p:nvGrpSpPr>
          <p:grpSpPr>
            <a:xfrm>
              <a:off x="5696474" y="2436011"/>
              <a:ext cx="2047150" cy="247825"/>
              <a:chOff x="5576159" y="2660599"/>
              <a:chExt cx="2047150" cy="247825"/>
            </a:xfrm>
          </p:grpSpPr>
          <p:sp>
            <p:nvSpPr>
              <p:cNvPr id="90" name="Rectangle : coins arrondis 89">
                <a:extLst>
                  <a:ext uri="{FF2B5EF4-FFF2-40B4-BE49-F238E27FC236}">
                    <a16:creationId xmlns:a16="http://schemas.microsoft.com/office/drawing/2014/main" id="{41997576-3CCE-42B0-A94B-A44BF2409A97}"/>
                  </a:ext>
                </a:extLst>
              </p:cNvPr>
              <p:cNvSpPr/>
              <p:nvPr/>
            </p:nvSpPr>
            <p:spPr>
              <a:xfrm>
                <a:off x="5576159" y="2705529"/>
                <a:ext cx="2047150" cy="154766"/>
              </a:xfrm>
              <a:prstGeom prst="roundRect">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7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91" name="ZoneTexte 90">
                <a:extLst>
                  <a:ext uri="{FF2B5EF4-FFF2-40B4-BE49-F238E27FC236}">
                    <a16:creationId xmlns:a16="http://schemas.microsoft.com/office/drawing/2014/main" id="{2298243B-AE78-462D-86AE-20486B4A163C}"/>
                  </a:ext>
                </a:extLst>
              </p:cNvPr>
              <p:cNvSpPr txBox="1"/>
              <p:nvPr/>
            </p:nvSpPr>
            <p:spPr>
              <a:xfrm>
                <a:off x="6402570" y="2660599"/>
                <a:ext cx="398893" cy="24782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92" b="0" i="0" u="none" strike="noStrike" kern="0" cap="none" spc="0" normalizeH="0" baseline="0" noProof="0" dirty="0">
                    <a:ln>
                      <a:noFill/>
                    </a:ln>
                    <a:solidFill>
                      <a:srgbClr val="FFFFFF"/>
                    </a:solidFill>
                    <a:effectLst/>
                    <a:uLnTx/>
                    <a:uFillTx/>
                    <a:latin typeface="Arial"/>
                    <a:cs typeface="Arial"/>
                    <a:sym typeface="Arial"/>
                  </a:rPr>
                  <a:t>OK</a:t>
                </a:r>
              </a:p>
            </p:txBody>
          </p:sp>
        </p:grpSp>
        <p:pic>
          <p:nvPicPr>
            <p:cNvPr id="89" name="Image 88">
              <a:extLst>
                <a:ext uri="{FF2B5EF4-FFF2-40B4-BE49-F238E27FC236}">
                  <a16:creationId xmlns:a16="http://schemas.microsoft.com/office/drawing/2014/main" id="{A73A357D-2679-4162-86AE-7996277D8AD0}"/>
                </a:ext>
              </a:extLst>
            </p:cNvPr>
            <p:cNvPicPr>
              <a:picLocks noChangeAspect="1"/>
            </p:cNvPicPr>
            <p:nvPr/>
          </p:nvPicPr>
          <p:blipFill rotWithShape="1">
            <a:blip r:embed="rId4"/>
            <a:srcRect l="47591" t="38415" r="47274" b="52471"/>
            <a:stretch/>
          </p:blipFill>
          <p:spPr>
            <a:xfrm>
              <a:off x="6527120" y="1166154"/>
              <a:ext cx="381230" cy="391536"/>
            </a:xfrm>
            <a:prstGeom prst="rect">
              <a:avLst/>
            </a:prstGeom>
          </p:spPr>
        </p:pic>
      </p:grpSp>
    </p:spTree>
    <p:extLst>
      <p:ext uri="{BB962C8B-B14F-4D97-AF65-F5344CB8AC3E}">
        <p14:creationId xmlns:p14="http://schemas.microsoft.com/office/powerpoint/2010/main" val="1340476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2F65319B-2C32-4CAF-A932-04EE72CC3C62}"/>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9" name="Groupe 8">
            <a:extLst>
              <a:ext uri="{FF2B5EF4-FFF2-40B4-BE49-F238E27FC236}">
                <a16:creationId xmlns:a16="http://schemas.microsoft.com/office/drawing/2014/main" id="{9552EB5E-679B-4B20-8D67-AB34FD280874}"/>
              </a:ext>
            </a:extLst>
          </p:cNvPr>
          <p:cNvGrpSpPr/>
          <p:nvPr/>
        </p:nvGrpSpPr>
        <p:grpSpPr>
          <a:xfrm>
            <a:off x="456561" y="835032"/>
            <a:ext cx="2584895" cy="1385716"/>
            <a:chOff x="2947136" y="4117295"/>
            <a:chExt cx="3492001" cy="1872000"/>
          </a:xfrm>
        </p:grpSpPr>
        <p:sp>
          <p:nvSpPr>
            <p:cNvPr id="10" name="Rectangle : coins arrondis 9">
              <a:extLst>
                <a:ext uri="{FF2B5EF4-FFF2-40B4-BE49-F238E27FC236}">
                  <a16:creationId xmlns:a16="http://schemas.microsoft.com/office/drawing/2014/main" id="{508EB86F-AD20-4776-A8E8-A519BB59836E}"/>
                </a:ext>
              </a:extLst>
            </p:cNvPr>
            <p:cNvSpPr/>
            <p:nvPr/>
          </p:nvSpPr>
          <p:spPr>
            <a:xfrm>
              <a:off x="2947137" y="4117295"/>
              <a:ext cx="3492000" cy="1872000"/>
            </a:xfrm>
            <a:prstGeom prst="roundRect">
              <a:avLst>
                <a:gd name="adj" fmla="val 547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777"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1" name="ZoneTexte 10">
              <a:extLst>
                <a:ext uri="{FF2B5EF4-FFF2-40B4-BE49-F238E27FC236}">
                  <a16:creationId xmlns:a16="http://schemas.microsoft.com/office/drawing/2014/main" id="{31580377-0B10-4B69-87F7-DCF94AD0B6F3}"/>
                </a:ext>
              </a:extLst>
            </p:cNvPr>
            <p:cNvSpPr txBox="1"/>
            <p:nvPr/>
          </p:nvSpPr>
          <p:spPr>
            <a:xfrm>
              <a:off x="4406613" y="5268656"/>
              <a:ext cx="578631" cy="247825"/>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92" b="0" i="0" u="none" strike="noStrike" kern="0" cap="none" spc="0" normalizeH="0" baseline="0" noProof="0" dirty="0">
                  <a:ln>
                    <a:noFill/>
                  </a:ln>
                  <a:solidFill>
                    <a:srgbClr val="FFFFFF"/>
                  </a:solidFill>
                  <a:effectLst/>
                  <a:uLnTx/>
                  <a:uFillTx/>
                  <a:latin typeface="Arial"/>
                  <a:cs typeface="Arial"/>
                  <a:sym typeface="Arial"/>
                </a:rPr>
                <a:t>Fermer</a:t>
              </a:r>
            </a:p>
          </p:txBody>
        </p:sp>
        <p:pic>
          <p:nvPicPr>
            <p:cNvPr id="12" name="Image 11">
              <a:extLst>
                <a:ext uri="{FF2B5EF4-FFF2-40B4-BE49-F238E27FC236}">
                  <a16:creationId xmlns:a16="http://schemas.microsoft.com/office/drawing/2014/main" id="{5BA0B8A7-3CCE-4C38-9C34-0F06D840F211}"/>
                </a:ext>
              </a:extLst>
            </p:cNvPr>
            <p:cNvPicPr>
              <a:picLocks noChangeAspect="1"/>
            </p:cNvPicPr>
            <p:nvPr/>
          </p:nvPicPr>
          <p:blipFill rotWithShape="1">
            <a:blip r:embed="rId2"/>
            <a:srcRect l="47761" t="41434" r="47985" b="49509"/>
            <a:stretch/>
          </p:blipFill>
          <p:spPr>
            <a:xfrm>
              <a:off x="4502653" y="4206093"/>
              <a:ext cx="388961" cy="432000"/>
            </a:xfrm>
            <a:prstGeom prst="rect">
              <a:avLst/>
            </a:prstGeom>
          </p:spPr>
        </p:pic>
        <p:sp>
          <p:nvSpPr>
            <p:cNvPr id="13" name="ZoneTexte 12">
              <a:extLst>
                <a:ext uri="{FF2B5EF4-FFF2-40B4-BE49-F238E27FC236}">
                  <a16:creationId xmlns:a16="http://schemas.microsoft.com/office/drawing/2014/main" id="{DAEFECD1-6B8A-460E-9FB5-DFEFD1A97C99}"/>
                </a:ext>
              </a:extLst>
            </p:cNvPr>
            <p:cNvSpPr txBox="1"/>
            <p:nvPr/>
          </p:nvSpPr>
          <p:spPr>
            <a:xfrm>
              <a:off x="2947136" y="4678108"/>
              <a:ext cx="3492000" cy="88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11" b="1" i="0" u="none" strike="noStrike" kern="0" cap="none" spc="0" normalizeH="0" baseline="0" noProof="0" dirty="0">
                  <a:ln>
                    <a:noFill/>
                  </a:ln>
                  <a:solidFill>
                    <a:srgbClr val="000000"/>
                  </a:solidFill>
                  <a:effectLst/>
                  <a:uLnTx/>
                  <a:uFillTx/>
                  <a:latin typeface="Arial"/>
                  <a:cs typeface="Arial"/>
                  <a:sym typeface="Arial"/>
                </a:rPr>
                <a:t>Votre client ne peut pas bénéficier des offres BPCE Factor</a:t>
              </a:r>
              <a:br>
                <a:rPr kumimoji="0" lang="fr-FR" sz="611" b="1" i="0" u="none" strike="noStrike" kern="0" cap="none" spc="0" normalizeH="0" baseline="0" noProof="0" dirty="0">
                  <a:ln>
                    <a:noFill/>
                  </a:ln>
                  <a:solidFill>
                    <a:srgbClr val="000000"/>
                  </a:solidFill>
                  <a:effectLst/>
                  <a:uLnTx/>
                  <a:uFillTx/>
                  <a:latin typeface="Arial"/>
                  <a:cs typeface="Arial"/>
                  <a:sym typeface="Arial"/>
                </a:rPr>
              </a:br>
              <a:r>
                <a:rPr kumimoji="0" lang="fr-FR" sz="611" b="1" i="0" u="none" strike="noStrike" kern="0" cap="none" spc="0" normalizeH="0" baseline="0" noProof="0" dirty="0">
                  <a:ln>
                    <a:noFill/>
                  </a:ln>
                  <a:solidFill>
                    <a:srgbClr val="000000"/>
                  </a:solidFill>
                  <a:effectLst/>
                  <a:uLnTx/>
                  <a:uFillTx/>
                  <a:latin typeface="Arial"/>
                  <a:cs typeface="Arial"/>
                  <a:sym typeface="Arial"/>
                </a:rPr>
                <a:t>car son entreprise est dans le secteur de la formation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11"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11" b="0" i="0" u="none" strike="noStrike" kern="0" cap="none" spc="0" normalizeH="0" baseline="0" noProof="0" dirty="0">
                  <a:ln>
                    <a:noFill/>
                  </a:ln>
                  <a:solidFill>
                    <a:srgbClr val="000000"/>
                  </a:solidFill>
                  <a:effectLst/>
                  <a:uLnTx/>
                  <a:uFillTx/>
                  <a:latin typeface="Arial"/>
                  <a:cs typeface="Arial"/>
                  <a:sym typeface="Arial"/>
                </a:rPr>
                <a:t>Nous vous invitons à lui proposer d’autres solutions de financement court terme adaptées à son besoin.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11"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14" name="Groupe 13">
              <a:extLst>
                <a:ext uri="{FF2B5EF4-FFF2-40B4-BE49-F238E27FC236}">
                  <a16:creationId xmlns:a16="http://schemas.microsoft.com/office/drawing/2014/main" id="{F1478CC4-789E-4FE6-A492-073ECE689EB9}"/>
                </a:ext>
              </a:extLst>
            </p:cNvPr>
            <p:cNvGrpSpPr/>
            <p:nvPr/>
          </p:nvGrpSpPr>
          <p:grpSpPr>
            <a:xfrm>
              <a:off x="3671099" y="5624858"/>
              <a:ext cx="2047150" cy="247825"/>
              <a:chOff x="1240721" y="2547107"/>
              <a:chExt cx="2047150" cy="247825"/>
            </a:xfrm>
          </p:grpSpPr>
          <p:sp>
            <p:nvSpPr>
              <p:cNvPr id="15" name="Rectangle : coins arrondis 14">
                <a:extLst>
                  <a:ext uri="{FF2B5EF4-FFF2-40B4-BE49-F238E27FC236}">
                    <a16:creationId xmlns:a16="http://schemas.microsoft.com/office/drawing/2014/main" id="{1827896E-22D2-46BA-B685-7D9D91DB2760}"/>
                  </a:ext>
                </a:extLst>
              </p:cNvPr>
              <p:cNvSpPr/>
              <p:nvPr/>
            </p:nvSpPr>
            <p:spPr>
              <a:xfrm>
                <a:off x="1240721" y="2601256"/>
                <a:ext cx="2047150" cy="154766"/>
              </a:xfrm>
              <a:prstGeom prst="roundRect">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7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6" name="ZoneTexte 15">
                <a:extLst>
                  <a:ext uri="{FF2B5EF4-FFF2-40B4-BE49-F238E27FC236}">
                    <a16:creationId xmlns:a16="http://schemas.microsoft.com/office/drawing/2014/main" id="{858789A6-5E8E-4C4A-8658-005746E9B624}"/>
                  </a:ext>
                </a:extLst>
              </p:cNvPr>
              <p:cNvSpPr txBox="1"/>
              <p:nvPr/>
            </p:nvSpPr>
            <p:spPr>
              <a:xfrm>
                <a:off x="1974945" y="2547107"/>
                <a:ext cx="578631" cy="24782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92" b="0" i="0" u="none" strike="noStrike" kern="0" cap="none" spc="0" normalizeH="0" baseline="0" noProof="0" dirty="0">
                    <a:ln>
                      <a:noFill/>
                    </a:ln>
                    <a:solidFill>
                      <a:srgbClr val="FFFFFF"/>
                    </a:solidFill>
                    <a:effectLst/>
                    <a:uLnTx/>
                    <a:uFillTx/>
                    <a:latin typeface="Arial"/>
                    <a:cs typeface="Arial"/>
                    <a:sym typeface="Arial"/>
                  </a:rPr>
                  <a:t>Fermer</a:t>
                </a:r>
              </a:p>
            </p:txBody>
          </p:sp>
        </p:grpSp>
      </p:grpSp>
      <p:grpSp>
        <p:nvGrpSpPr>
          <p:cNvPr id="23" name="Groupe 22">
            <a:extLst>
              <a:ext uri="{FF2B5EF4-FFF2-40B4-BE49-F238E27FC236}">
                <a16:creationId xmlns:a16="http://schemas.microsoft.com/office/drawing/2014/main" id="{48EF08E4-4A63-4C77-90DA-04E44DF21171}"/>
              </a:ext>
            </a:extLst>
          </p:cNvPr>
          <p:cNvGrpSpPr/>
          <p:nvPr/>
        </p:nvGrpSpPr>
        <p:grpSpPr>
          <a:xfrm>
            <a:off x="3281758" y="835032"/>
            <a:ext cx="2584895" cy="1385716"/>
            <a:chOff x="2947136" y="4117295"/>
            <a:chExt cx="3492001" cy="1872000"/>
          </a:xfrm>
        </p:grpSpPr>
        <p:sp>
          <p:nvSpPr>
            <p:cNvPr id="24" name="Rectangle : coins arrondis 23">
              <a:extLst>
                <a:ext uri="{FF2B5EF4-FFF2-40B4-BE49-F238E27FC236}">
                  <a16:creationId xmlns:a16="http://schemas.microsoft.com/office/drawing/2014/main" id="{55D81560-7A47-41DA-A662-DA4953882DC7}"/>
                </a:ext>
              </a:extLst>
            </p:cNvPr>
            <p:cNvSpPr/>
            <p:nvPr/>
          </p:nvSpPr>
          <p:spPr>
            <a:xfrm>
              <a:off x="2947137" y="4117295"/>
              <a:ext cx="3492000" cy="1872000"/>
            </a:xfrm>
            <a:prstGeom prst="roundRect">
              <a:avLst>
                <a:gd name="adj" fmla="val 547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7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5" name="ZoneTexte 24">
              <a:extLst>
                <a:ext uri="{FF2B5EF4-FFF2-40B4-BE49-F238E27FC236}">
                  <a16:creationId xmlns:a16="http://schemas.microsoft.com/office/drawing/2014/main" id="{55015084-60F4-424A-9964-1C0D99927778}"/>
                </a:ext>
              </a:extLst>
            </p:cNvPr>
            <p:cNvSpPr txBox="1"/>
            <p:nvPr/>
          </p:nvSpPr>
          <p:spPr>
            <a:xfrm>
              <a:off x="4406613" y="5268656"/>
              <a:ext cx="578631" cy="247825"/>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92" b="0" i="0" u="none" strike="noStrike" kern="0" cap="none" spc="0" normalizeH="0" baseline="0" noProof="0" dirty="0">
                  <a:ln>
                    <a:noFill/>
                  </a:ln>
                  <a:solidFill>
                    <a:srgbClr val="FFFFFF"/>
                  </a:solidFill>
                  <a:effectLst/>
                  <a:uLnTx/>
                  <a:uFillTx/>
                  <a:latin typeface="Arial"/>
                  <a:cs typeface="Arial"/>
                  <a:sym typeface="Arial"/>
                </a:rPr>
                <a:t>Fermer</a:t>
              </a:r>
            </a:p>
          </p:txBody>
        </p:sp>
        <p:pic>
          <p:nvPicPr>
            <p:cNvPr id="26" name="Image 25">
              <a:extLst>
                <a:ext uri="{FF2B5EF4-FFF2-40B4-BE49-F238E27FC236}">
                  <a16:creationId xmlns:a16="http://schemas.microsoft.com/office/drawing/2014/main" id="{EC11044F-86F6-4686-800C-59AFB2AF27AE}"/>
                </a:ext>
              </a:extLst>
            </p:cNvPr>
            <p:cNvPicPr>
              <a:picLocks noChangeAspect="1"/>
            </p:cNvPicPr>
            <p:nvPr/>
          </p:nvPicPr>
          <p:blipFill rotWithShape="1">
            <a:blip r:embed="rId2"/>
            <a:srcRect l="47761" t="41434" r="47985" b="49509"/>
            <a:stretch/>
          </p:blipFill>
          <p:spPr>
            <a:xfrm>
              <a:off x="4502653" y="4206093"/>
              <a:ext cx="388961" cy="432000"/>
            </a:xfrm>
            <a:prstGeom prst="rect">
              <a:avLst/>
            </a:prstGeom>
          </p:spPr>
        </p:pic>
        <p:sp>
          <p:nvSpPr>
            <p:cNvPr id="27" name="ZoneTexte 26">
              <a:extLst>
                <a:ext uri="{FF2B5EF4-FFF2-40B4-BE49-F238E27FC236}">
                  <a16:creationId xmlns:a16="http://schemas.microsoft.com/office/drawing/2014/main" id="{9546893B-5254-4DA6-A2A9-76E000F0A4B0}"/>
                </a:ext>
              </a:extLst>
            </p:cNvPr>
            <p:cNvSpPr txBox="1"/>
            <p:nvPr/>
          </p:nvSpPr>
          <p:spPr>
            <a:xfrm>
              <a:off x="2947136" y="4678108"/>
              <a:ext cx="3492000" cy="88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11" b="1" i="0" u="none" strike="noStrike" kern="0" cap="none" spc="0" normalizeH="0" baseline="0" noProof="0" dirty="0">
                  <a:ln>
                    <a:noFill/>
                  </a:ln>
                  <a:solidFill>
                    <a:srgbClr val="000000"/>
                  </a:solidFill>
                  <a:effectLst/>
                  <a:uLnTx/>
                  <a:uFillTx/>
                  <a:latin typeface="Arial"/>
                  <a:cs typeface="Arial"/>
                  <a:sym typeface="Arial"/>
                </a:rPr>
                <a:t>Votre client ne peut pas bénéficier des offres BPCE Factor</a:t>
              </a:r>
              <a:br>
                <a:rPr kumimoji="0" lang="fr-FR" sz="611" b="1" i="0" u="none" strike="noStrike" kern="0" cap="none" spc="0" normalizeH="0" baseline="0" noProof="0" dirty="0">
                  <a:ln>
                    <a:noFill/>
                  </a:ln>
                  <a:solidFill>
                    <a:srgbClr val="000000"/>
                  </a:solidFill>
                  <a:effectLst/>
                  <a:uLnTx/>
                  <a:uFillTx/>
                  <a:latin typeface="Arial"/>
                  <a:cs typeface="Arial"/>
                  <a:sym typeface="Arial"/>
                </a:rPr>
              </a:br>
              <a:r>
                <a:rPr kumimoji="0" lang="fr-FR" sz="611" b="1" i="0" u="none" strike="noStrike" kern="0" cap="none" spc="0" normalizeH="0" baseline="0" noProof="0" dirty="0">
                  <a:ln>
                    <a:noFill/>
                  </a:ln>
                  <a:solidFill>
                    <a:srgbClr val="000000"/>
                  </a:solidFill>
                  <a:effectLst/>
                  <a:uLnTx/>
                  <a:uFillTx/>
                  <a:latin typeface="Arial"/>
                  <a:cs typeface="Arial"/>
                  <a:sym typeface="Arial"/>
                </a:rPr>
                <a:t>car son entreprise est en cessation d’activité</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11"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11" b="0" i="0" u="none" strike="noStrike" kern="0" cap="none" spc="0" normalizeH="0" baseline="0" noProof="0" dirty="0">
                  <a:ln>
                    <a:noFill/>
                  </a:ln>
                  <a:solidFill>
                    <a:srgbClr val="000000"/>
                  </a:solidFill>
                  <a:effectLst/>
                  <a:uLnTx/>
                  <a:uFillTx/>
                  <a:latin typeface="Arial"/>
                  <a:cs typeface="Arial"/>
                  <a:sym typeface="Arial"/>
                </a:rPr>
                <a:t>Nous vous invitons à lui proposer d’autres solutions de financement court terme adaptées à son besoin.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11"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28" name="Groupe 27">
              <a:extLst>
                <a:ext uri="{FF2B5EF4-FFF2-40B4-BE49-F238E27FC236}">
                  <a16:creationId xmlns:a16="http://schemas.microsoft.com/office/drawing/2014/main" id="{96A0804F-9511-4B13-9B5C-AFA1F80F6FD7}"/>
                </a:ext>
              </a:extLst>
            </p:cNvPr>
            <p:cNvGrpSpPr/>
            <p:nvPr/>
          </p:nvGrpSpPr>
          <p:grpSpPr>
            <a:xfrm>
              <a:off x="3671099" y="5634077"/>
              <a:ext cx="2047150" cy="247825"/>
              <a:chOff x="1240721" y="2556326"/>
              <a:chExt cx="2047150" cy="247825"/>
            </a:xfrm>
          </p:grpSpPr>
          <p:sp>
            <p:nvSpPr>
              <p:cNvPr id="29" name="Rectangle : coins arrondis 28">
                <a:extLst>
                  <a:ext uri="{FF2B5EF4-FFF2-40B4-BE49-F238E27FC236}">
                    <a16:creationId xmlns:a16="http://schemas.microsoft.com/office/drawing/2014/main" id="{5F412F6D-33D1-4841-97B6-CDAC287FD747}"/>
                  </a:ext>
                </a:extLst>
              </p:cNvPr>
              <p:cNvSpPr/>
              <p:nvPr/>
            </p:nvSpPr>
            <p:spPr>
              <a:xfrm>
                <a:off x="1240721" y="2601256"/>
                <a:ext cx="2047150" cy="154766"/>
              </a:xfrm>
              <a:prstGeom prst="roundRect">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7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0" name="ZoneTexte 29">
                <a:extLst>
                  <a:ext uri="{FF2B5EF4-FFF2-40B4-BE49-F238E27FC236}">
                    <a16:creationId xmlns:a16="http://schemas.microsoft.com/office/drawing/2014/main" id="{02CB06B3-1ECA-4259-9086-4CA5FAE465FD}"/>
                  </a:ext>
                </a:extLst>
              </p:cNvPr>
              <p:cNvSpPr txBox="1"/>
              <p:nvPr/>
            </p:nvSpPr>
            <p:spPr>
              <a:xfrm>
                <a:off x="1974945" y="2556326"/>
                <a:ext cx="578631" cy="24782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92" b="0" i="0" u="none" strike="noStrike" kern="0" cap="none" spc="0" normalizeH="0" baseline="0" noProof="0" dirty="0">
                    <a:ln>
                      <a:noFill/>
                    </a:ln>
                    <a:solidFill>
                      <a:srgbClr val="FFFFFF"/>
                    </a:solidFill>
                    <a:effectLst/>
                    <a:uLnTx/>
                    <a:uFillTx/>
                    <a:latin typeface="Arial"/>
                    <a:cs typeface="Arial"/>
                    <a:sym typeface="Arial"/>
                  </a:rPr>
                  <a:t>Fermer</a:t>
                </a:r>
              </a:p>
            </p:txBody>
          </p:sp>
        </p:grpSp>
      </p:grpSp>
      <p:grpSp>
        <p:nvGrpSpPr>
          <p:cNvPr id="31" name="Groupe 30">
            <a:extLst>
              <a:ext uri="{FF2B5EF4-FFF2-40B4-BE49-F238E27FC236}">
                <a16:creationId xmlns:a16="http://schemas.microsoft.com/office/drawing/2014/main" id="{F3312F04-4B52-49DC-BD25-AFC68AD402DB}"/>
              </a:ext>
            </a:extLst>
          </p:cNvPr>
          <p:cNvGrpSpPr/>
          <p:nvPr/>
        </p:nvGrpSpPr>
        <p:grpSpPr>
          <a:xfrm>
            <a:off x="6106955" y="834286"/>
            <a:ext cx="2584895" cy="1385716"/>
            <a:chOff x="2947136" y="4117295"/>
            <a:chExt cx="3492001" cy="1872000"/>
          </a:xfrm>
        </p:grpSpPr>
        <p:sp>
          <p:nvSpPr>
            <p:cNvPr id="32" name="Rectangle : coins arrondis 31">
              <a:extLst>
                <a:ext uri="{FF2B5EF4-FFF2-40B4-BE49-F238E27FC236}">
                  <a16:creationId xmlns:a16="http://schemas.microsoft.com/office/drawing/2014/main" id="{985610FB-DFF9-4533-BD74-E8B3873A0C8D}"/>
                </a:ext>
              </a:extLst>
            </p:cNvPr>
            <p:cNvSpPr/>
            <p:nvPr/>
          </p:nvSpPr>
          <p:spPr>
            <a:xfrm>
              <a:off x="2947137" y="4117295"/>
              <a:ext cx="3492000" cy="1872000"/>
            </a:xfrm>
            <a:prstGeom prst="roundRect">
              <a:avLst>
                <a:gd name="adj" fmla="val 547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7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3" name="ZoneTexte 32">
              <a:extLst>
                <a:ext uri="{FF2B5EF4-FFF2-40B4-BE49-F238E27FC236}">
                  <a16:creationId xmlns:a16="http://schemas.microsoft.com/office/drawing/2014/main" id="{45951B98-2DB2-4C4B-87FD-4F9D97A18A27}"/>
                </a:ext>
              </a:extLst>
            </p:cNvPr>
            <p:cNvSpPr txBox="1"/>
            <p:nvPr/>
          </p:nvSpPr>
          <p:spPr>
            <a:xfrm>
              <a:off x="4406613" y="5268656"/>
              <a:ext cx="578631" cy="247825"/>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92" b="0" i="0" u="none" strike="noStrike" kern="0" cap="none" spc="0" normalizeH="0" baseline="0" noProof="0" dirty="0">
                  <a:ln>
                    <a:noFill/>
                  </a:ln>
                  <a:solidFill>
                    <a:srgbClr val="FFFFFF"/>
                  </a:solidFill>
                  <a:effectLst/>
                  <a:uLnTx/>
                  <a:uFillTx/>
                  <a:latin typeface="Arial"/>
                  <a:cs typeface="Arial"/>
                  <a:sym typeface="Arial"/>
                </a:rPr>
                <a:t>Fermer</a:t>
              </a:r>
            </a:p>
          </p:txBody>
        </p:sp>
        <p:pic>
          <p:nvPicPr>
            <p:cNvPr id="34" name="Image 33">
              <a:extLst>
                <a:ext uri="{FF2B5EF4-FFF2-40B4-BE49-F238E27FC236}">
                  <a16:creationId xmlns:a16="http://schemas.microsoft.com/office/drawing/2014/main" id="{FEC63ABD-C9D2-4C5B-A625-9247F230666C}"/>
                </a:ext>
              </a:extLst>
            </p:cNvPr>
            <p:cNvPicPr>
              <a:picLocks noChangeAspect="1"/>
            </p:cNvPicPr>
            <p:nvPr/>
          </p:nvPicPr>
          <p:blipFill rotWithShape="1">
            <a:blip r:embed="rId2"/>
            <a:srcRect l="47761" t="41434" r="47985" b="49509"/>
            <a:stretch/>
          </p:blipFill>
          <p:spPr>
            <a:xfrm>
              <a:off x="4502653" y="4206093"/>
              <a:ext cx="388961" cy="432000"/>
            </a:xfrm>
            <a:prstGeom prst="rect">
              <a:avLst/>
            </a:prstGeom>
          </p:spPr>
        </p:pic>
        <p:sp>
          <p:nvSpPr>
            <p:cNvPr id="35" name="ZoneTexte 34">
              <a:extLst>
                <a:ext uri="{FF2B5EF4-FFF2-40B4-BE49-F238E27FC236}">
                  <a16:creationId xmlns:a16="http://schemas.microsoft.com/office/drawing/2014/main" id="{D57A9E4D-3E4E-4458-A84B-15B163EA5094}"/>
                </a:ext>
              </a:extLst>
            </p:cNvPr>
            <p:cNvSpPr txBox="1"/>
            <p:nvPr/>
          </p:nvSpPr>
          <p:spPr>
            <a:xfrm>
              <a:off x="2947136" y="4678108"/>
              <a:ext cx="3492000" cy="101364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11" b="1" i="0" u="none" strike="noStrike" kern="0" cap="none" spc="0" normalizeH="0" baseline="0" noProof="0" dirty="0">
                  <a:ln>
                    <a:noFill/>
                  </a:ln>
                  <a:solidFill>
                    <a:srgbClr val="000000"/>
                  </a:solidFill>
                  <a:effectLst/>
                  <a:uLnTx/>
                  <a:uFillTx/>
                  <a:latin typeface="Arial"/>
                  <a:cs typeface="Arial"/>
                  <a:sym typeface="Arial"/>
                </a:rPr>
                <a:t>Votre client ne peut pas bénéficier des offres BPCE Factor</a:t>
              </a:r>
              <a:br>
                <a:rPr kumimoji="0" lang="fr-FR" sz="611" b="1" i="0" u="none" strike="noStrike" kern="0" cap="none" spc="0" normalizeH="0" baseline="0" noProof="0" dirty="0">
                  <a:ln>
                    <a:noFill/>
                  </a:ln>
                  <a:solidFill>
                    <a:srgbClr val="000000"/>
                  </a:solidFill>
                  <a:effectLst/>
                  <a:uLnTx/>
                  <a:uFillTx/>
                  <a:latin typeface="Arial"/>
                  <a:cs typeface="Arial"/>
                  <a:sym typeface="Arial"/>
                </a:rPr>
              </a:br>
              <a:r>
                <a:rPr kumimoji="0" lang="fr-FR" sz="611" b="1" i="0" u="none" strike="noStrike" kern="0" cap="none" spc="0" normalizeH="0" baseline="0" noProof="0" dirty="0">
                  <a:ln>
                    <a:noFill/>
                  </a:ln>
                  <a:solidFill>
                    <a:srgbClr val="000000"/>
                  </a:solidFill>
                  <a:effectLst/>
                  <a:uLnTx/>
                  <a:uFillTx/>
                  <a:latin typeface="Arial"/>
                  <a:cs typeface="Arial"/>
                  <a:sym typeface="Arial"/>
                </a:rPr>
                <a:t>car son entreprise est en liquidation judiciaire ou situations similaires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11"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11" b="0" i="0" u="none" strike="noStrike" kern="0" cap="none" spc="0" normalizeH="0" baseline="0" noProof="0" dirty="0">
                  <a:ln>
                    <a:noFill/>
                  </a:ln>
                  <a:solidFill>
                    <a:srgbClr val="000000"/>
                  </a:solidFill>
                  <a:effectLst/>
                  <a:uLnTx/>
                  <a:uFillTx/>
                  <a:latin typeface="Arial"/>
                  <a:cs typeface="Arial"/>
                  <a:sym typeface="Arial"/>
                </a:rPr>
                <a:t>Nous vous invitons à lui proposer d’autres solutions de financement court terme adaptées à son besoin.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11"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36" name="Groupe 35">
              <a:extLst>
                <a:ext uri="{FF2B5EF4-FFF2-40B4-BE49-F238E27FC236}">
                  <a16:creationId xmlns:a16="http://schemas.microsoft.com/office/drawing/2014/main" id="{B5E66191-3030-4AB5-9352-971426A50B19}"/>
                </a:ext>
              </a:extLst>
            </p:cNvPr>
            <p:cNvGrpSpPr/>
            <p:nvPr/>
          </p:nvGrpSpPr>
          <p:grpSpPr>
            <a:xfrm>
              <a:off x="3671099" y="5624858"/>
              <a:ext cx="2047150" cy="247825"/>
              <a:chOff x="1240721" y="2547107"/>
              <a:chExt cx="2047150" cy="247825"/>
            </a:xfrm>
          </p:grpSpPr>
          <p:sp>
            <p:nvSpPr>
              <p:cNvPr id="37" name="Rectangle : coins arrondis 36">
                <a:extLst>
                  <a:ext uri="{FF2B5EF4-FFF2-40B4-BE49-F238E27FC236}">
                    <a16:creationId xmlns:a16="http://schemas.microsoft.com/office/drawing/2014/main" id="{C7BF9B0F-3FBE-414B-A23B-426C7237B2C6}"/>
                  </a:ext>
                </a:extLst>
              </p:cNvPr>
              <p:cNvSpPr/>
              <p:nvPr/>
            </p:nvSpPr>
            <p:spPr>
              <a:xfrm>
                <a:off x="1240721" y="2601256"/>
                <a:ext cx="2047150" cy="154766"/>
              </a:xfrm>
              <a:prstGeom prst="roundRect">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7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8" name="ZoneTexte 37">
                <a:extLst>
                  <a:ext uri="{FF2B5EF4-FFF2-40B4-BE49-F238E27FC236}">
                    <a16:creationId xmlns:a16="http://schemas.microsoft.com/office/drawing/2014/main" id="{958E2F23-D50E-4935-BED7-750EAEAF4F52}"/>
                  </a:ext>
                </a:extLst>
              </p:cNvPr>
              <p:cNvSpPr txBox="1"/>
              <p:nvPr/>
            </p:nvSpPr>
            <p:spPr>
              <a:xfrm>
                <a:off x="1974945" y="2547107"/>
                <a:ext cx="578631" cy="24782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92" b="0" i="0" u="none" strike="noStrike" kern="0" cap="none" spc="0" normalizeH="0" baseline="0" noProof="0" dirty="0">
                    <a:ln>
                      <a:noFill/>
                    </a:ln>
                    <a:solidFill>
                      <a:srgbClr val="FFFFFF"/>
                    </a:solidFill>
                    <a:effectLst/>
                    <a:uLnTx/>
                    <a:uFillTx/>
                    <a:latin typeface="Arial"/>
                    <a:cs typeface="Arial"/>
                    <a:sym typeface="Arial"/>
                  </a:rPr>
                  <a:t>Fermer</a:t>
                </a:r>
              </a:p>
            </p:txBody>
          </p:sp>
        </p:grpSp>
      </p:grpSp>
      <p:grpSp>
        <p:nvGrpSpPr>
          <p:cNvPr id="43" name="Groupe 42">
            <a:extLst>
              <a:ext uri="{FF2B5EF4-FFF2-40B4-BE49-F238E27FC236}">
                <a16:creationId xmlns:a16="http://schemas.microsoft.com/office/drawing/2014/main" id="{38CB55A6-C4A8-4C45-AAB1-496DF1F8CDB4}"/>
              </a:ext>
            </a:extLst>
          </p:cNvPr>
          <p:cNvGrpSpPr/>
          <p:nvPr/>
        </p:nvGrpSpPr>
        <p:grpSpPr>
          <a:xfrm>
            <a:off x="3285839" y="2677128"/>
            <a:ext cx="2584895" cy="1385716"/>
            <a:chOff x="2947136" y="4117295"/>
            <a:chExt cx="3492001" cy="1872000"/>
          </a:xfrm>
        </p:grpSpPr>
        <p:sp>
          <p:nvSpPr>
            <p:cNvPr id="44" name="Rectangle : coins arrondis 43">
              <a:extLst>
                <a:ext uri="{FF2B5EF4-FFF2-40B4-BE49-F238E27FC236}">
                  <a16:creationId xmlns:a16="http://schemas.microsoft.com/office/drawing/2014/main" id="{A426AF2D-46EF-4092-B486-A049ABA4D238}"/>
                </a:ext>
              </a:extLst>
            </p:cNvPr>
            <p:cNvSpPr/>
            <p:nvPr/>
          </p:nvSpPr>
          <p:spPr>
            <a:xfrm>
              <a:off x="2947137" y="4117295"/>
              <a:ext cx="3492000" cy="1872000"/>
            </a:xfrm>
            <a:prstGeom prst="roundRect">
              <a:avLst>
                <a:gd name="adj" fmla="val 547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7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5" name="ZoneTexte 44">
              <a:extLst>
                <a:ext uri="{FF2B5EF4-FFF2-40B4-BE49-F238E27FC236}">
                  <a16:creationId xmlns:a16="http://schemas.microsoft.com/office/drawing/2014/main" id="{62536FFC-42B3-4A4E-AFA6-04EA7F1C8031}"/>
                </a:ext>
              </a:extLst>
            </p:cNvPr>
            <p:cNvSpPr txBox="1"/>
            <p:nvPr/>
          </p:nvSpPr>
          <p:spPr>
            <a:xfrm>
              <a:off x="4406613" y="5268656"/>
              <a:ext cx="578631" cy="247825"/>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92" b="0" i="0" u="none" strike="noStrike" kern="0" cap="none" spc="0" normalizeH="0" baseline="0" noProof="0" dirty="0">
                  <a:ln>
                    <a:noFill/>
                  </a:ln>
                  <a:solidFill>
                    <a:srgbClr val="FFFFFF"/>
                  </a:solidFill>
                  <a:effectLst/>
                  <a:uLnTx/>
                  <a:uFillTx/>
                  <a:latin typeface="Arial"/>
                  <a:cs typeface="Arial"/>
                  <a:sym typeface="Arial"/>
                </a:rPr>
                <a:t>Fermer</a:t>
              </a:r>
            </a:p>
          </p:txBody>
        </p:sp>
        <p:pic>
          <p:nvPicPr>
            <p:cNvPr id="46" name="Image 45">
              <a:extLst>
                <a:ext uri="{FF2B5EF4-FFF2-40B4-BE49-F238E27FC236}">
                  <a16:creationId xmlns:a16="http://schemas.microsoft.com/office/drawing/2014/main" id="{B0A1CE29-0C5B-40C1-BF96-F637DA92EDE6}"/>
                </a:ext>
              </a:extLst>
            </p:cNvPr>
            <p:cNvPicPr>
              <a:picLocks noChangeAspect="1"/>
            </p:cNvPicPr>
            <p:nvPr/>
          </p:nvPicPr>
          <p:blipFill rotWithShape="1">
            <a:blip r:embed="rId2"/>
            <a:srcRect l="47761" t="41434" r="47985" b="49509"/>
            <a:stretch/>
          </p:blipFill>
          <p:spPr>
            <a:xfrm>
              <a:off x="4502653" y="4206093"/>
              <a:ext cx="388961" cy="432000"/>
            </a:xfrm>
            <a:prstGeom prst="rect">
              <a:avLst/>
            </a:prstGeom>
          </p:spPr>
        </p:pic>
        <p:sp>
          <p:nvSpPr>
            <p:cNvPr id="47" name="ZoneTexte 46">
              <a:extLst>
                <a:ext uri="{FF2B5EF4-FFF2-40B4-BE49-F238E27FC236}">
                  <a16:creationId xmlns:a16="http://schemas.microsoft.com/office/drawing/2014/main" id="{63836979-2F0D-45D4-9163-374AAE193BD2}"/>
                </a:ext>
              </a:extLst>
            </p:cNvPr>
            <p:cNvSpPr txBox="1"/>
            <p:nvPr/>
          </p:nvSpPr>
          <p:spPr>
            <a:xfrm>
              <a:off x="2947136" y="4678108"/>
              <a:ext cx="3492000" cy="88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11" b="1" i="0" u="none" strike="noStrike" kern="0" cap="none" spc="0" normalizeH="0" baseline="0" noProof="0" dirty="0">
                  <a:ln>
                    <a:noFill/>
                  </a:ln>
                  <a:solidFill>
                    <a:srgbClr val="000000"/>
                  </a:solidFill>
                  <a:effectLst/>
                  <a:uLnTx/>
                  <a:uFillTx/>
                  <a:latin typeface="Arial"/>
                  <a:cs typeface="Arial"/>
                  <a:sym typeface="Arial"/>
                </a:rPr>
                <a:t>Votre client ne peut pas bénéficier des offres BPCE Factor</a:t>
              </a:r>
              <a:br>
                <a:rPr kumimoji="0" lang="fr-FR" sz="611" b="1" i="0" u="none" strike="noStrike" kern="0" cap="none" spc="0" normalizeH="0" baseline="0" noProof="0" dirty="0">
                  <a:ln>
                    <a:noFill/>
                  </a:ln>
                  <a:solidFill>
                    <a:srgbClr val="000000"/>
                  </a:solidFill>
                  <a:effectLst/>
                  <a:uLnTx/>
                  <a:uFillTx/>
                  <a:latin typeface="Arial"/>
                  <a:cs typeface="Arial"/>
                  <a:sym typeface="Arial"/>
                </a:rPr>
              </a:br>
              <a:r>
                <a:rPr kumimoji="0" lang="fr-FR" sz="611" b="1" i="0" u="none" strike="noStrike" kern="0" cap="none" spc="0" normalizeH="0" baseline="0" noProof="0" dirty="0">
                  <a:ln>
                    <a:noFill/>
                  </a:ln>
                  <a:solidFill>
                    <a:srgbClr val="000000"/>
                  </a:solidFill>
                  <a:effectLst/>
                  <a:uLnTx/>
                  <a:uFillTx/>
                  <a:latin typeface="Arial"/>
                  <a:cs typeface="Arial"/>
                  <a:sym typeface="Arial"/>
                </a:rPr>
                <a:t>car sa cotation dirigeant est insuffisante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11"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11" b="0" i="0" u="none" strike="noStrike" kern="0" cap="none" spc="0" normalizeH="0" baseline="0" noProof="0" dirty="0">
                  <a:ln>
                    <a:noFill/>
                  </a:ln>
                  <a:solidFill>
                    <a:srgbClr val="000000"/>
                  </a:solidFill>
                  <a:effectLst/>
                  <a:uLnTx/>
                  <a:uFillTx/>
                  <a:latin typeface="Arial"/>
                  <a:cs typeface="Arial"/>
                  <a:sym typeface="Arial"/>
                </a:rPr>
                <a:t>Nous vous invitons à lui proposer d’autres solutions de financement court terme adaptées à son besoin.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11"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48" name="Groupe 47">
              <a:extLst>
                <a:ext uri="{FF2B5EF4-FFF2-40B4-BE49-F238E27FC236}">
                  <a16:creationId xmlns:a16="http://schemas.microsoft.com/office/drawing/2014/main" id="{53C81BB0-8F66-4004-BBC1-35EB1E5EA4EA}"/>
                </a:ext>
              </a:extLst>
            </p:cNvPr>
            <p:cNvGrpSpPr/>
            <p:nvPr/>
          </p:nvGrpSpPr>
          <p:grpSpPr>
            <a:xfrm>
              <a:off x="3671099" y="5624858"/>
              <a:ext cx="2047150" cy="247825"/>
              <a:chOff x="1240721" y="2547107"/>
              <a:chExt cx="2047150" cy="247825"/>
            </a:xfrm>
          </p:grpSpPr>
          <p:sp>
            <p:nvSpPr>
              <p:cNvPr id="49" name="Rectangle : coins arrondis 48">
                <a:extLst>
                  <a:ext uri="{FF2B5EF4-FFF2-40B4-BE49-F238E27FC236}">
                    <a16:creationId xmlns:a16="http://schemas.microsoft.com/office/drawing/2014/main" id="{6D08C93E-CFEA-465E-B517-E4DDF78544E3}"/>
                  </a:ext>
                </a:extLst>
              </p:cNvPr>
              <p:cNvSpPr/>
              <p:nvPr/>
            </p:nvSpPr>
            <p:spPr>
              <a:xfrm>
                <a:off x="1240721" y="2601256"/>
                <a:ext cx="2047150" cy="154766"/>
              </a:xfrm>
              <a:prstGeom prst="roundRect">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7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0" name="ZoneTexte 49">
                <a:extLst>
                  <a:ext uri="{FF2B5EF4-FFF2-40B4-BE49-F238E27FC236}">
                    <a16:creationId xmlns:a16="http://schemas.microsoft.com/office/drawing/2014/main" id="{4C14775E-48D2-4062-9D72-B2EBAB3405C7}"/>
                  </a:ext>
                </a:extLst>
              </p:cNvPr>
              <p:cNvSpPr txBox="1"/>
              <p:nvPr/>
            </p:nvSpPr>
            <p:spPr>
              <a:xfrm>
                <a:off x="1974945" y="2547107"/>
                <a:ext cx="578631" cy="24782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92" b="0" i="0" u="none" strike="noStrike" kern="0" cap="none" spc="0" normalizeH="0" baseline="0" noProof="0" dirty="0">
                    <a:ln>
                      <a:noFill/>
                    </a:ln>
                    <a:solidFill>
                      <a:srgbClr val="FFFFFF"/>
                    </a:solidFill>
                    <a:effectLst/>
                    <a:uLnTx/>
                    <a:uFillTx/>
                    <a:latin typeface="Arial"/>
                    <a:cs typeface="Arial"/>
                    <a:sym typeface="Arial"/>
                  </a:rPr>
                  <a:t>Fermer</a:t>
                </a:r>
              </a:p>
            </p:txBody>
          </p:sp>
        </p:grpSp>
      </p:grpSp>
      <p:grpSp>
        <p:nvGrpSpPr>
          <p:cNvPr id="51" name="Groupe 50">
            <a:extLst>
              <a:ext uri="{FF2B5EF4-FFF2-40B4-BE49-F238E27FC236}">
                <a16:creationId xmlns:a16="http://schemas.microsoft.com/office/drawing/2014/main" id="{5018A913-D033-40B8-AA60-B3022A1755F6}"/>
              </a:ext>
            </a:extLst>
          </p:cNvPr>
          <p:cNvGrpSpPr/>
          <p:nvPr/>
        </p:nvGrpSpPr>
        <p:grpSpPr>
          <a:xfrm>
            <a:off x="470310" y="2677128"/>
            <a:ext cx="2584895" cy="1385716"/>
            <a:chOff x="2947136" y="4117295"/>
            <a:chExt cx="3492001" cy="1872000"/>
          </a:xfrm>
        </p:grpSpPr>
        <p:sp>
          <p:nvSpPr>
            <p:cNvPr id="52" name="Rectangle : coins arrondis 51">
              <a:extLst>
                <a:ext uri="{FF2B5EF4-FFF2-40B4-BE49-F238E27FC236}">
                  <a16:creationId xmlns:a16="http://schemas.microsoft.com/office/drawing/2014/main" id="{1A2ACB4D-C535-485E-82E1-123A91C35686}"/>
                </a:ext>
              </a:extLst>
            </p:cNvPr>
            <p:cNvSpPr/>
            <p:nvPr/>
          </p:nvSpPr>
          <p:spPr>
            <a:xfrm>
              <a:off x="2947137" y="4117295"/>
              <a:ext cx="3492000" cy="1872000"/>
            </a:xfrm>
            <a:prstGeom prst="roundRect">
              <a:avLst>
                <a:gd name="adj" fmla="val 547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7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3" name="ZoneTexte 52">
              <a:extLst>
                <a:ext uri="{FF2B5EF4-FFF2-40B4-BE49-F238E27FC236}">
                  <a16:creationId xmlns:a16="http://schemas.microsoft.com/office/drawing/2014/main" id="{A8CB4FD4-6131-4787-AA56-CA21937D908A}"/>
                </a:ext>
              </a:extLst>
            </p:cNvPr>
            <p:cNvSpPr txBox="1"/>
            <p:nvPr/>
          </p:nvSpPr>
          <p:spPr>
            <a:xfrm>
              <a:off x="4406613" y="5268656"/>
              <a:ext cx="578631" cy="247825"/>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92" b="0" i="0" u="none" strike="noStrike" kern="0" cap="none" spc="0" normalizeH="0" baseline="0" noProof="0" dirty="0">
                  <a:ln>
                    <a:noFill/>
                  </a:ln>
                  <a:solidFill>
                    <a:srgbClr val="FFFFFF"/>
                  </a:solidFill>
                  <a:effectLst/>
                  <a:uLnTx/>
                  <a:uFillTx/>
                  <a:latin typeface="Arial"/>
                  <a:cs typeface="Arial"/>
                  <a:sym typeface="Arial"/>
                </a:rPr>
                <a:t>Fermer</a:t>
              </a:r>
            </a:p>
          </p:txBody>
        </p:sp>
        <p:pic>
          <p:nvPicPr>
            <p:cNvPr id="54" name="Image 53">
              <a:extLst>
                <a:ext uri="{FF2B5EF4-FFF2-40B4-BE49-F238E27FC236}">
                  <a16:creationId xmlns:a16="http://schemas.microsoft.com/office/drawing/2014/main" id="{A5D90E4F-6E7E-45B9-B627-73CDCDB8B8B4}"/>
                </a:ext>
              </a:extLst>
            </p:cNvPr>
            <p:cNvPicPr>
              <a:picLocks noChangeAspect="1"/>
            </p:cNvPicPr>
            <p:nvPr/>
          </p:nvPicPr>
          <p:blipFill rotWithShape="1">
            <a:blip r:embed="rId2"/>
            <a:srcRect l="47761" t="41434" r="47985" b="49509"/>
            <a:stretch/>
          </p:blipFill>
          <p:spPr>
            <a:xfrm>
              <a:off x="4502653" y="4270624"/>
              <a:ext cx="388961" cy="432001"/>
            </a:xfrm>
            <a:prstGeom prst="rect">
              <a:avLst/>
            </a:prstGeom>
          </p:spPr>
        </p:pic>
        <p:sp>
          <p:nvSpPr>
            <p:cNvPr id="55" name="ZoneTexte 54">
              <a:extLst>
                <a:ext uri="{FF2B5EF4-FFF2-40B4-BE49-F238E27FC236}">
                  <a16:creationId xmlns:a16="http://schemas.microsoft.com/office/drawing/2014/main" id="{D9D8C449-AD03-4890-925B-7470A9FD848F}"/>
                </a:ext>
              </a:extLst>
            </p:cNvPr>
            <p:cNvSpPr txBox="1"/>
            <p:nvPr/>
          </p:nvSpPr>
          <p:spPr>
            <a:xfrm>
              <a:off x="2947136" y="4825607"/>
              <a:ext cx="3492000" cy="63268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11" b="1" i="0" u="none" strike="noStrike" kern="0" cap="none" spc="0" normalizeH="0" baseline="0" noProof="0" dirty="0">
                  <a:ln>
                    <a:noFill/>
                  </a:ln>
                  <a:solidFill>
                    <a:srgbClr val="000000"/>
                  </a:solidFill>
                  <a:effectLst/>
                  <a:uLnTx/>
                  <a:uFillTx/>
                  <a:latin typeface="Arial"/>
                  <a:cs typeface="Arial"/>
                  <a:sym typeface="Arial"/>
                </a:rPr>
                <a:t>Votre client est déjà client de BPCE Factor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11"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11" b="0" i="0" u="none" strike="noStrike" kern="0" cap="none" spc="0" normalizeH="0" baseline="0" noProof="0" dirty="0">
                  <a:ln>
                    <a:noFill/>
                  </a:ln>
                  <a:solidFill>
                    <a:srgbClr val="000000"/>
                  </a:solidFill>
                  <a:effectLst/>
                  <a:uLnTx/>
                  <a:uFillTx/>
                  <a:latin typeface="Arial"/>
                  <a:cs typeface="Arial"/>
                  <a:sym typeface="Arial"/>
                </a:rPr>
                <a:t>Nous vous invitons à lui proposer d’autres solutions de financement court terme.</a:t>
              </a:r>
            </a:p>
          </p:txBody>
        </p:sp>
        <p:grpSp>
          <p:nvGrpSpPr>
            <p:cNvPr id="56" name="Groupe 55">
              <a:extLst>
                <a:ext uri="{FF2B5EF4-FFF2-40B4-BE49-F238E27FC236}">
                  <a16:creationId xmlns:a16="http://schemas.microsoft.com/office/drawing/2014/main" id="{CDBF00A6-1703-482E-97E1-ACCBE0C02FAC}"/>
                </a:ext>
              </a:extLst>
            </p:cNvPr>
            <p:cNvGrpSpPr/>
            <p:nvPr/>
          </p:nvGrpSpPr>
          <p:grpSpPr>
            <a:xfrm>
              <a:off x="3671099" y="5624858"/>
              <a:ext cx="2047150" cy="247825"/>
              <a:chOff x="1240721" y="2547107"/>
              <a:chExt cx="2047150" cy="247825"/>
            </a:xfrm>
          </p:grpSpPr>
          <p:sp>
            <p:nvSpPr>
              <p:cNvPr id="57" name="Rectangle : coins arrondis 56">
                <a:extLst>
                  <a:ext uri="{FF2B5EF4-FFF2-40B4-BE49-F238E27FC236}">
                    <a16:creationId xmlns:a16="http://schemas.microsoft.com/office/drawing/2014/main" id="{D59CE332-A5AB-416B-9720-42EF46C3A3C5}"/>
                  </a:ext>
                </a:extLst>
              </p:cNvPr>
              <p:cNvSpPr/>
              <p:nvPr/>
            </p:nvSpPr>
            <p:spPr>
              <a:xfrm>
                <a:off x="1240721" y="2601256"/>
                <a:ext cx="2047150" cy="154766"/>
              </a:xfrm>
              <a:prstGeom prst="roundRect">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7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8" name="ZoneTexte 57">
                <a:extLst>
                  <a:ext uri="{FF2B5EF4-FFF2-40B4-BE49-F238E27FC236}">
                    <a16:creationId xmlns:a16="http://schemas.microsoft.com/office/drawing/2014/main" id="{00620708-370C-419F-B483-613B46A758FE}"/>
                  </a:ext>
                </a:extLst>
              </p:cNvPr>
              <p:cNvSpPr txBox="1"/>
              <p:nvPr/>
            </p:nvSpPr>
            <p:spPr>
              <a:xfrm>
                <a:off x="1974945" y="2547107"/>
                <a:ext cx="578631" cy="24782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92" b="0" i="0" u="none" strike="noStrike" kern="0" cap="none" spc="0" normalizeH="0" baseline="0" noProof="0" dirty="0">
                    <a:ln>
                      <a:noFill/>
                    </a:ln>
                    <a:solidFill>
                      <a:srgbClr val="FFFFFF"/>
                    </a:solidFill>
                    <a:effectLst/>
                    <a:uLnTx/>
                    <a:uFillTx/>
                    <a:latin typeface="Arial"/>
                    <a:cs typeface="Arial"/>
                    <a:sym typeface="Arial"/>
                  </a:rPr>
                  <a:t>Fermer</a:t>
                </a:r>
              </a:p>
            </p:txBody>
          </p:sp>
        </p:grpSp>
      </p:grpSp>
      <p:grpSp>
        <p:nvGrpSpPr>
          <p:cNvPr id="59" name="Groupe 58">
            <a:extLst>
              <a:ext uri="{FF2B5EF4-FFF2-40B4-BE49-F238E27FC236}">
                <a16:creationId xmlns:a16="http://schemas.microsoft.com/office/drawing/2014/main" id="{4A35FCA1-0407-4FC5-BA45-38FEC5C09518}"/>
              </a:ext>
            </a:extLst>
          </p:cNvPr>
          <p:cNvGrpSpPr/>
          <p:nvPr/>
        </p:nvGrpSpPr>
        <p:grpSpPr>
          <a:xfrm>
            <a:off x="6106954" y="2674702"/>
            <a:ext cx="2584895" cy="1385716"/>
            <a:chOff x="2947136" y="4117295"/>
            <a:chExt cx="3492001" cy="1872000"/>
          </a:xfrm>
        </p:grpSpPr>
        <p:sp>
          <p:nvSpPr>
            <p:cNvPr id="60" name="Rectangle : coins arrondis 59">
              <a:extLst>
                <a:ext uri="{FF2B5EF4-FFF2-40B4-BE49-F238E27FC236}">
                  <a16:creationId xmlns:a16="http://schemas.microsoft.com/office/drawing/2014/main" id="{89065CF6-3BF0-489F-A76E-7DB360F60DA6}"/>
                </a:ext>
              </a:extLst>
            </p:cNvPr>
            <p:cNvSpPr/>
            <p:nvPr/>
          </p:nvSpPr>
          <p:spPr>
            <a:xfrm>
              <a:off x="2947137" y="4117295"/>
              <a:ext cx="3492000" cy="1872000"/>
            </a:xfrm>
            <a:prstGeom prst="roundRect">
              <a:avLst>
                <a:gd name="adj" fmla="val 547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7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1" name="ZoneTexte 60">
              <a:extLst>
                <a:ext uri="{FF2B5EF4-FFF2-40B4-BE49-F238E27FC236}">
                  <a16:creationId xmlns:a16="http://schemas.microsoft.com/office/drawing/2014/main" id="{F53A5BD0-ABE3-46E5-ADA0-8D0532FDD08D}"/>
                </a:ext>
              </a:extLst>
            </p:cNvPr>
            <p:cNvSpPr txBox="1"/>
            <p:nvPr/>
          </p:nvSpPr>
          <p:spPr>
            <a:xfrm>
              <a:off x="4406613" y="5268656"/>
              <a:ext cx="578631" cy="247825"/>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92" b="0" i="0" u="none" strike="noStrike" kern="0" cap="none" spc="0" normalizeH="0" baseline="0" noProof="0" dirty="0">
                  <a:ln>
                    <a:noFill/>
                  </a:ln>
                  <a:solidFill>
                    <a:srgbClr val="FFFFFF"/>
                  </a:solidFill>
                  <a:effectLst/>
                  <a:uLnTx/>
                  <a:uFillTx/>
                  <a:latin typeface="Arial"/>
                  <a:cs typeface="Arial"/>
                  <a:sym typeface="Arial"/>
                </a:rPr>
                <a:t>Fermer</a:t>
              </a:r>
            </a:p>
          </p:txBody>
        </p:sp>
        <p:pic>
          <p:nvPicPr>
            <p:cNvPr id="62" name="Image 61">
              <a:extLst>
                <a:ext uri="{FF2B5EF4-FFF2-40B4-BE49-F238E27FC236}">
                  <a16:creationId xmlns:a16="http://schemas.microsoft.com/office/drawing/2014/main" id="{DBED1A93-1583-4D78-B055-49F86809D1BF}"/>
                </a:ext>
              </a:extLst>
            </p:cNvPr>
            <p:cNvPicPr>
              <a:picLocks noChangeAspect="1"/>
            </p:cNvPicPr>
            <p:nvPr/>
          </p:nvPicPr>
          <p:blipFill rotWithShape="1">
            <a:blip r:embed="rId2"/>
            <a:srcRect l="47761" t="41434" r="47985" b="49509"/>
            <a:stretch/>
          </p:blipFill>
          <p:spPr>
            <a:xfrm>
              <a:off x="4502653" y="4206093"/>
              <a:ext cx="388961" cy="432000"/>
            </a:xfrm>
            <a:prstGeom prst="rect">
              <a:avLst/>
            </a:prstGeom>
          </p:spPr>
        </p:pic>
        <p:sp>
          <p:nvSpPr>
            <p:cNvPr id="63" name="ZoneTexte 62">
              <a:extLst>
                <a:ext uri="{FF2B5EF4-FFF2-40B4-BE49-F238E27FC236}">
                  <a16:creationId xmlns:a16="http://schemas.microsoft.com/office/drawing/2014/main" id="{72323C55-B6C8-4ECC-89C5-373C74DDCCEE}"/>
                </a:ext>
              </a:extLst>
            </p:cNvPr>
            <p:cNvSpPr txBox="1"/>
            <p:nvPr/>
          </p:nvSpPr>
          <p:spPr>
            <a:xfrm>
              <a:off x="2947136" y="4678108"/>
              <a:ext cx="3492000" cy="7596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11" b="1" i="0" u="none" strike="noStrike" kern="0" cap="none" spc="0" normalizeH="0" baseline="0" noProof="0" dirty="0">
                  <a:ln>
                    <a:noFill/>
                  </a:ln>
                  <a:solidFill>
                    <a:srgbClr val="000000"/>
                  </a:solidFill>
                  <a:effectLst/>
                  <a:uLnTx/>
                  <a:uFillTx/>
                  <a:latin typeface="Arial"/>
                  <a:cs typeface="Arial"/>
                  <a:sym typeface="Arial"/>
                </a:rPr>
                <a:t>Votre client ne peut pas bénéficier des offres BPCE Factor</a:t>
              </a:r>
              <a:br>
                <a:rPr kumimoji="0" lang="fr-FR" sz="611" b="1" i="0" u="none" strike="noStrike" kern="0" cap="none" spc="0" normalizeH="0" baseline="0" noProof="0" dirty="0">
                  <a:ln>
                    <a:noFill/>
                  </a:ln>
                  <a:solidFill>
                    <a:srgbClr val="000000"/>
                  </a:solidFill>
                  <a:effectLst/>
                  <a:uLnTx/>
                  <a:uFillTx/>
                  <a:latin typeface="Arial"/>
                  <a:cs typeface="Arial"/>
                  <a:sym typeface="Arial"/>
                </a:rPr>
              </a:br>
              <a:endParaRPr kumimoji="0" lang="fr-FR" sz="611"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11" b="0" i="0" u="none" strike="noStrike" kern="0" cap="none" spc="0" normalizeH="0" baseline="0" noProof="0" dirty="0">
                  <a:ln>
                    <a:noFill/>
                  </a:ln>
                  <a:solidFill>
                    <a:srgbClr val="000000"/>
                  </a:solidFill>
                  <a:effectLst/>
                  <a:uLnTx/>
                  <a:uFillTx/>
                  <a:latin typeface="Arial"/>
                  <a:cs typeface="Arial"/>
                  <a:sym typeface="Arial"/>
                </a:rPr>
                <a:t>Nous vous invitons à lui proposer d’autres solutions de financement court terme adaptées à son besoin.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11"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64" name="Groupe 63">
              <a:extLst>
                <a:ext uri="{FF2B5EF4-FFF2-40B4-BE49-F238E27FC236}">
                  <a16:creationId xmlns:a16="http://schemas.microsoft.com/office/drawing/2014/main" id="{43476400-2D9A-486E-989F-3CC28F2E756E}"/>
                </a:ext>
              </a:extLst>
            </p:cNvPr>
            <p:cNvGrpSpPr/>
            <p:nvPr/>
          </p:nvGrpSpPr>
          <p:grpSpPr>
            <a:xfrm>
              <a:off x="3671099" y="5624858"/>
              <a:ext cx="2047150" cy="247825"/>
              <a:chOff x="1240721" y="2547107"/>
              <a:chExt cx="2047150" cy="247825"/>
            </a:xfrm>
          </p:grpSpPr>
          <p:sp>
            <p:nvSpPr>
              <p:cNvPr id="65" name="Rectangle : coins arrondis 64">
                <a:extLst>
                  <a:ext uri="{FF2B5EF4-FFF2-40B4-BE49-F238E27FC236}">
                    <a16:creationId xmlns:a16="http://schemas.microsoft.com/office/drawing/2014/main" id="{EE16AF1A-A91C-4A50-BD09-488CDBCCD1DC}"/>
                  </a:ext>
                </a:extLst>
              </p:cNvPr>
              <p:cNvSpPr/>
              <p:nvPr/>
            </p:nvSpPr>
            <p:spPr>
              <a:xfrm>
                <a:off x="1240721" y="2601256"/>
                <a:ext cx="2047150" cy="154766"/>
              </a:xfrm>
              <a:prstGeom prst="roundRect">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77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6" name="ZoneTexte 65">
                <a:extLst>
                  <a:ext uri="{FF2B5EF4-FFF2-40B4-BE49-F238E27FC236}">
                    <a16:creationId xmlns:a16="http://schemas.microsoft.com/office/drawing/2014/main" id="{4AB14412-3083-4714-AD98-C33B2FA3327C}"/>
                  </a:ext>
                </a:extLst>
              </p:cNvPr>
              <p:cNvSpPr txBox="1"/>
              <p:nvPr/>
            </p:nvSpPr>
            <p:spPr>
              <a:xfrm>
                <a:off x="1974945" y="2547107"/>
                <a:ext cx="578631" cy="24782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92" b="0" i="0" u="none" strike="noStrike" kern="0" cap="none" spc="0" normalizeH="0" baseline="0" noProof="0" dirty="0">
                    <a:ln>
                      <a:noFill/>
                    </a:ln>
                    <a:solidFill>
                      <a:srgbClr val="FFFFFF"/>
                    </a:solidFill>
                    <a:effectLst/>
                    <a:uLnTx/>
                    <a:uFillTx/>
                    <a:latin typeface="Arial"/>
                    <a:cs typeface="Arial"/>
                    <a:sym typeface="Arial"/>
                  </a:rPr>
                  <a:t>Fermer</a:t>
                </a:r>
              </a:p>
            </p:txBody>
          </p:sp>
        </p:grpSp>
      </p:grpSp>
    </p:spTree>
    <p:extLst>
      <p:ext uri="{BB962C8B-B14F-4D97-AF65-F5344CB8AC3E}">
        <p14:creationId xmlns:p14="http://schemas.microsoft.com/office/powerpoint/2010/main" val="16756913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a:extLst>
              <a:ext uri="{FF2B5EF4-FFF2-40B4-BE49-F238E27FC236}">
                <a16:creationId xmlns:a16="http://schemas.microsoft.com/office/drawing/2014/main" id="{82EBAA90-FA36-44E4-A5C6-C006339F938D}"/>
              </a:ext>
            </a:extLst>
          </p:cNvPr>
          <p:cNvSpPr>
            <a:spLocks noGrp="1"/>
          </p:cNvSpPr>
          <p:nvPr>
            <p:ph type="body" sz="quarter" idx="12"/>
          </p:nvPr>
        </p:nvSpPr>
        <p:spPr/>
        <p:txBody>
          <a:bodyPr/>
          <a:lstStyle/>
          <a:p>
            <a:r>
              <a:rPr lang="fr-FR" dirty="0">
                <a:solidFill>
                  <a:schemeClr val="accent2"/>
                </a:solidFill>
              </a:rPr>
              <a:t>03</a:t>
            </a:r>
          </a:p>
        </p:txBody>
      </p:sp>
      <p:sp>
        <p:nvSpPr>
          <p:cNvPr id="5" name="Espace réservé du texte 4">
            <a:extLst>
              <a:ext uri="{FF2B5EF4-FFF2-40B4-BE49-F238E27FC236}">
                <a16:creationId xmlns:a16="http://schemas.microsoft.com/office/drawing/2014/main" id="{14434161-351E-49CC-B835-D06C516D9AF7}"/>
              </a:ext>
            </a:extLst>
          </p:cNvPr>
          <p:cNvSpPr>
            <a:spLocks noGrp="1"/>
          </p:cNvSpPr>
          <p:nvPr>
            <p:ph type="body" sz="quarter" idx="13"/>
          </p:nvPr>
        </p:nvSpPr>
        <p:spPr/>
        <p:txBody>
          <a:bodyPr/>
          <a:lstStyle/>
          <a:p>
            <a:r>
              <a:rPr lang="fr-FR" dirty="0"/>
              <a:t>DEPLOIEMENT</a:t>
            </a:r>
          </a:p>
        </p:txBody>
      </p:sp>
    </p:spTree>
    <p:extLst>
      <p:ext uri="{BB962C8B-B14F-4D97-AF65-F5344CB8AC3E}">
        <p14:creationId xmlns:p14="http://schemas.microsoft.com/office/powerpoint/2010/main" val="1984145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4">
            <a:extLst>
              <a:ext uri="{FF2B5EF4-FFF2-40B4-BE49-F238E27FC236}">
                <a16:creationId xmlns:a16="http://schemas.microsoft.com/office/drawing/2014/main" id="{9E0015CF-FF1B-4B31-B801-9E228B0F85FC}"/>
              </a:ext>
            </a:extLst>
          </p:cNvPr>
          <p:cNvSpPr txBox="1">
            <a:spLocks/>
          </p:cNvSpPr>
          <p:nvPr/>
        </p:nvSpPr>
        <p:spPr>
          <a:xfrm>
            <a:off x="1555234" y="1176862"/>
            <a:ext cx="7065096" cy="524348"/>
          </a:xfrm>
          <a:prstGeom prst="rect">
            <a:avLst/>
          </a:prstGeom>
        </p:spPr>
        <p:txBody>
          <a:bodyPr vert="horz" lIns="68580" tIns="34290" rIns="68580" bIns="34290" rtlCol="0" anchor="t">
            <a:noAutofit/>
          </a:bodyPr>
          <a:lstStyle>
            <a:defPPr marR="0" lvl="0" algn="l" rtl="0">
              <a:lnSpc>
                <a:spcPct val="100000"/>
              </a:lnSpc>
              <a:spcBef>
                <a:spcPts val="0"/>
              </a:spcBef>
              <a:spcAft>
                <a:spcPts val="0"/>
              </a:spcAft>
            </a:defPPr>
            <a:lvl1pPr marL="355591" marR="0" lvl="0" indent="-355591" algn="l" rtl="0" eaLnBrk="1" hangingPunct="1">
              <a:lnSpc>
                <a:spcPct val="100000"/>
              </a:lnSpc>
              <a:spcBef>
                <a:spcPts val="0"/>
              </a:spcBef>
              <a:spcAft>
                <a:spcPts val="0"/>
              </a:spcAft>
              <a:buClr>
                <a:srgbClr val="B24388"/>
              </a:buClr>
              <a:buFont typeface="Cambria Math" panose="02040503050406030204" pitchFamily="18" charset="0"/>
              <a:buChar char="ʘ"/>
              <a:defRPr sz="2667" b="0" i="0" u="none" strike="noStrike" cap="none">
                <a:solidFill>
                  <a:srgbClr val="000000"/>
                </a:solidFill>
                <a:latin typeface="+mn-lt"/>
                <a:ea typeface="Arial"/>
                <a:cs typeface="Arial"/>
                <a:sym typeface="Arial"/>
              </a:defRPr>
            </a:lvl1pPr>
            <a:lvl2pPr marL="721766" marR="0" lvl="1" indent="-273044" algn="l" rtl="0" eaLnBrk="1" hangingPunct="1">
              <a:lnSpc>
                <a:spcPct val="100000"/>
              </a:lnSpc>
              <a:spcBef>
                <a:spcPts val="0"/>
              </a:spcBef>
              <a:spcAft>
                <a:spcPts val="0"/>
              </a:spcAft>
              <a:buClr>
                <a:schemeClr val="accent1"/>
              </a:buClr>
              <a:buFont typeface="Symbol" panose="05050102010706020507" pitchFamily="18" charset="2"/>
              <a:buChar char="·"/>
              <a:defRPr sz="2400" b="0" i="0" u="none" strike="noStrike" cap="none">
                <a:solidFill>
                  <a:srgbClr val="000000"/>
                </a:solidFill>
                <a:latin typeface="+mn-lt"/>
                <a:ea typeface="Arial"/>
                <a:cs typeface="Arial"/>
                <a:sym typeface="Arial"/>
              </a:defRPr>
            </a:lvl2pPr>
            <a:lvl3pPr marL="1077357" marR="0" lvl="2" indent="-264577" algn="l" rtl="0" eaLnBrk="1" hangingPunct="1">
              <a:lnSpc>
                <a:spcPct val="100000"/>
              </a:lnSpc>
              <a:spcBef>
                <a:spcPts val="0"/>
              </a:spcBef>
              <a:spcAft>
                <a:spcPts val="0"/>
              </a:spcAft>
              <a:buClr>
                <a:srgbClr val="EC624A"/>
              </a:buClr>
              <a:buFont typeface="Courier New" panose="02070309020205020404" pitchFamily="49" charset="0"/>
              <a:buChar char="o"/>
              <a:defRPr sz="2133" b="0" i="0" u="none" strike="noStrike" cap="none">
                <a:solidFill>
                  <a:srgbClr val="000000"/>
                </a:solidFill>
                <a:latin typeface="+mn-lt"/>
                <a:ea typeface="Arial"/>
                <a:cs typeface="Arial"/>
                <a:sym typeface="Arial"/>
              </a:defRPr>
            </a:lvl3pPr>
            <a:lvl4pPr marL="1553594" marR="0" lvl="3" indent="-262460" algn="l" rtl="0" eaLnBrk="1" hangingPunct="1">
              <a:lnSpc>
                <a:spcPct val="100000"/>
              </a:lnSpc>
              <a:spcBef>
                <a:spcPts val="0"/>
              </a:spcBef>
              <a:spcAft>
                <a:spcPts val="0"/>
              </a:spcAft>
              <a:buClr>
                <a:schemeClr val="accent2"/>
              </a:buClr>
              <a:buFont typeface="Arial" panose="020B0604020202020204" pitchFamily="34" charset="0"/>
              <a:buChar char="•"/>
              <a:defRPr sz="1867"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just" defTabSz="914400" rtl="0" eaLnBrk="1" fontAlgn="auto" latinLnBrk="0" hangingPunct="1">
              <a:lnSpc>
                <a:spcPct val="100000"/>
              </a:lnSpc>
              <a:spcBef>
                <a:spcPts val="0"/>
              </a:spcBef>
              <a:spcAft>
                <a:spcPts val="0"/>
              </a:spcAft>
              <a:buClr>
                <a:srgbClr val="9176B4">
                  <a:lumMod val="60000"/>
                  <a:lumOff val="40000"/>
                </a:srgbClr>
              </a:buClr>
              <a:buSzTx/>
              <a:buFont typeface="Cambria Math" panose="02040503050406030204" pitchFamily="18" charset="0"/>
              <a:buNone/>
              <a:tabLst/>
              <a:defRPr/>
            </a:pPr>
            <a:r>
              <a:rPr kumimoji="0" lang="fr-FR" sz="1300" b="1" i="0" u="none" strike="noStrike" kern="0" cap="small" spc="0" normalizeH="0" baseline="0" noProof="0" dirty="0">
                <a:ln>
                  <a:noFill/>
                </a:ln>
                <a:solidFill>
                  <a:srgbClr val="B34A8C"/>
                </a:solidFill>
                <a:effectLst/>
                <a:uLnTx/>
                <a:uFillTx/>
                <a:latin typeface="Arial" panose="020B0604020202020204"/>
                <a:ea typeface="+mn-ea"/>
                <a:cs typeface="Arial"/>
                <a:sym typeface="Arial"/>
              </a:rPr>
              <a:t>Planning</a:t>
            </a:r>
          </a:p>
          <a:p>
            <a:pPr marL="214313" marR="0" lvl="0" indent="-214313" algn="just" defTabSz="914400" rtl="0" eaLnBrk="1" fontAlgn="auto" latinLnBrk="0" hangingPunct="1">
              <a:lnSpc>
                <a:spcPct val="100000"/>
              </a:lnSpc>
              <a:spcBef>
                <a:spcPts val="0"/>
              </a:spcBef>
              <a:spcAft>
                <a:spcPts val="0"/>
              </a:spcAft>
              <a:buClr>
                <a:srgbClr val="00A193"/>
              </a:buClr>
              <a:buSzTx/>
              <a:buFont typeface="Arial" panose="020B0604020202020204" pitchFamily="34" charset="0"/>
              <a:buChar char="•"/>
              <a:tabLst/>
              <a:defRPr/>
            </a:pPr>
            <a:endParaRPr kumimoji="0" lang="fr-FR" sz="300" b="0" i="0" u="none" strike="noStrike" kern="0" cap="none" spc="0" normalizeH="0" baseline="0" noProof="0" dirty="0">
              <a:ln>
                <a:noFill/>
              </a:ln>
              <a:solidFill>
                <a:srgbClr val="000000"/>
              </a:solidFill>
              <a:effectLst/>
              <a:uLnTx/>
              <a:uFillTx/>
              <a:latin typeface="Arial" panose="020B0604020202020204"/>
              <a:cs typeface="Arial"/>
              <a:sym typeface="Arial"/>
            </a:endParaRPr>
          </a:p>
          <a:p>
            <a:pPr marL="0" marR="0" lvl="0" indent="0" algn="just"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1050" b="0" i="0" u="none" strike="noStrike" kern="0" cap="none" spc="0" normalizeH="0" baseline="0" noProof="0" dirty="0">
                <a:ln>
                  <a:noFill/>
                </a:ln>
                <a:solidFill>
                  <a:srgbClr val="000000"/>
                </a:solidFill>
                <a:effectLst/>
                <a:uLnTx/>
                <a:uFillTx/>
                <a:latin typeface="Arial" panose="020B0604020202020204"/>
                <a:cs typeface="Arial"/>
                <a:sym typeface="Arial"/>
              </a:rPr>
              <a:t>07/06 : mise en production</a:t>
            </a:r>
          </a:p>
        </p:txBody>
      </p:sp>
      <p:sp>
        <p:nvSpPr>
          <p:cNvPr id="17" name="Titre 1">
            <a:extLst>
              <a:ext uri="{FF2B5EF4-FFF2-40B4-BE49-F238E27FC236}">
                <a16:creationId xmlns:a16="http://schemas.microsoft.com/office/drawing/2014/main" id="{63E32F07-C753-42BC-BDCF-0600EBF1226A}"/>
              </a:ext>
            </a:extLst>
          </p:cNvPr>
          <p:cNvSpPr txBox="1">
            <a:spLocks/>
          </p:cNvSpPr>
          <p:nvPr/>
        </p:nvSpPr>
        <p:spPr>
          <a:xfrm>
            <a:off x="900385" y="195486"/>
            <a:ext cx="7704098" cy="432000"/>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2000" b="0" i="0" u="none" strike="noStrike" kern="0" cap="none" spc="0" normalizeH="0" baseline="0" noProof="0">
                <a:ln>
                  <a:noFill/>
                </a:ln>
                <a:solidFill>
                  <a:srgbClr val="000000"/>
                </a:solidFill>
                <a:effectLst/>
                <a:uLnTx/>
                <a:uFillTx/>
                <a:latin typeface="Montserrat ExtraBold" panose="00000900000000000000" pitchFamily="50" charset="0"/>
                <a:cs typeface="Arial"/>
                <a:sym typeface="Arial"/>
              </a:rPr>
              <a:t>MONEXPERT – Evolution du parcours</a:t>
            </a:r>
            <a:endParaRPr kumimoji="0" lang="fr-FR" sz="2000" b="0" i="0" u="none" strike="noStrike" kern="0" cap="none" spc="0" normalizeH="0" baseline="0" noProof="0" dirty="0">
              <a:ln>
                <a:noFill/>
              </a:ln>
              <a:solidFill>
                <a:srgbClr val="000000"/>
              </a:solidFill>
              <a:effectLst/>
              <a:uLnTx/>
              <a:uFillTx/>
              <a:latin typeface="Montserrat ExtraBold" panose="00000900000000000000" pitchFamily="50" charset="0"/>
              <a:cs typeface="Arial"/>
              <a:sym typeface="Arial"/>
            </a:endParaRPr>
          </a:p>
        </p:txBody>
      </p:sp>
      <p:grpSp>
        <p:nvGrpSpPr>
          <p:cNvPr id="5" name="Groupe 4">
            <a:extLst>
              <a:ext uri="{FF2B5EF4-FFF2-40B4-BE49-F238E27FC236}">
                <a16:creationId xmlns:a16="http://schemas.microsoft.com/office/drawing/2014/main" id="{C588AF77-EEB9-42B4-B32F-BBA4AB1D0367}"/>
              </a:ext>
            </a:extLst>
          </p:cNvPr>
          <p:cNvGrpSpPr/>
          <p:nvPr/>
        </p:nvGrpSpPr>
        <p:grpSpPr>
          <a:xfrm>
            <a:off x="867201" y="1207431"/>
            <a:ext cx="552389" cy="475875"/>
            <a:chOff x="314314" y="1207431"/>
            <a:chExt cx="552389" cy="475875"/>
          </a:xfrm>
        </p:grpSpPr>
        <p:sp>
          <p:nvSpPr>
            <p:cNvPr id="22" name="Ellipse 21">
              <a:extLst>
                <a:ext uri="{FF2B5EF4-FFF2-40B4-BE49-F238E27FC236}">
                  <a16:creationId xmlns:a16="http://schemas.microsoft.com/office/drawing/2014/main" id="{FC2860AB-6CD1-4A50-B830-26D7020CFFF1}"/>
                </a:ext>
              </a:extLst>
            </p:cNvPr>
            <p:cNvSpPr/>
            <p:nvPr/>
          </p:nvSpPr>
          <p:spPr>
            <a:xfrm>
              <a:off x="314314" y="1207431"/>
              <a:ext cx="432000" cy="432000"/>
            </a:xfrm>
            <a:prstGeom prst="ellipse">
              <a:avLst/>
            </a:prstGeom>
            <a:solidFill>
              <a:schemeClr val="accent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63" name="Groupe 62">
              <a:extLst>
                <a:ext uri="{FF2B5EF4-FFF2-40B4-BE49-F238E27FC236}">
                  <a16:creationId xmlns:a16="http://schemas.microsoft.com/office/drawing/2014/main" id="{7C0EA320-949B-432D-8981-A55FEE2F84D1}"/>
                </a:ext>
              </a:extLst>
            </p:cNvPr>
            <p:cNvGrpSpPr/>
            <p:nvPr/>
          </p:nvGrpSpPr>
          <p:grpSpPr>
            <a:xfrm>
              <a:off x="563490" y="1330881"/>
              <a:ext cx="303213" cy="352425"/>
              <a:chOff x="4799633" y="2662808"/>
              <a:chExt cx="303213" cy="352425"/>
            </a:xfrm>
            <a:noFill/>
          </p:grpSpPr>
          <p:sp>
            <p:nvSpPr>
              <p:cNvPr id="64" name="Freeform 128">
                <a:extLst>
                  <a:ext uri="{FF2B5EF4-FFF2-40B4-BE49-F238E27FC236}">
                    <a16:creationId xmlns:a16="http://schemas.microsoft.com/office/drawing/2014/main" id="{AB30E2ED-3D43-498F-AEE6-9AF7EB2CAEC9}"/>
                  </a:ext>
                </a:extLst>
              </p:cNvPr>
              <p:cNvSpPr>
                <a:spLocks noEditPoints="1"/>
              </p:cNvSpPr>
              <p:nvPr/>
            </p:nvSpPr>
            <p:spPr bwMode="auto">
              <a:xfrm>
                <a:off x="4799633" y="2662808"/>
                <a:ext cx="303213" cy="352425"/>
              </a:xfrm>
              <a:custGeom>
                <a:avLst/>
                <a:gdLst>
                  <a:gd name="T0" fmla="*/ 40 w 173"/>
                  <a:gd name="T1" fmla="*/ 0 h 192"/>
                  <a:gd name="T2" fmla="*/ 40 w 173"/>
                  <a:gd name="T3" fmla="*/ 29 h 192"/>
                  <a:gd name="T4" fmla="*/ 131 w 173"/>
                  <a:gd name="T5" fmla="*/ 0 h 192"/>
                  <a:gd name="T6" fmla="*/ 131 w 173"/>
                  <a:gd name="T7" fmla="*/ 29 h 192"/>
                  <a:gd name="T8" fmla="*/ 43 w 173"/>
                  <a:gd name="T9" fmla="*/ 192 h 192"/>
                  <a:gd name="T10" fmla="*/ 161 w 173"/>
                  <a:gd name="T11" fmla="*/ 192 h 192"/>
                  <a:gd name="T12" fmla="*/ 173 w 173"/>
                  <a:gd name="T13" fmla="*/ 180 h 192"/>
                  <a:gd name="T14" fmla="*/ 173 w 173"/>
                  <a:gd name="T15" fmla="*/ 31 h 192"/>
                  <a:gd name="T16" fmla="*/ 161 w 173"/>
                  <a:gd name="T17" fmla="*/ 19 h 192"/>
                  <a:gd name="T18" fmla="*/ 12 w 173"/>
                  <a:gd name="T19" fmla="*/ 19 h 192"/>
                  <a:gd name="T20" fmla="*/ 0 w 173"/>
                  <a:gd name="T21" fmla="*/ 31 h 192"/>
                  <a:gd name="T22" fmla="*/ 0 w 173"/>
                  <a:gd name="T23" fmla="*/ 180 h 192"/>
                  <a:gd name="T24" fmla="*/ 12 w 173"/>
                  <a:gd name="T25" fmla="*/ 192 h 192"/>
                  <a:gd name="T26" fmla="*/ 22 w 173"/>
                  <a:gd name="T2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3" h="192">
                    <a:moveTo>
                      <a:pt x="40" y="0"/>
                    </a:moveTo>
                    <a:cubicBezTo>
                      <a:pt x="40" y="29"/>
                      <a:pt x="40" y="29"/>
                      <a:pt x="40" y="29"/>
                    </a:cubicBezTo>
                    <a:moveTo>
                      <a:pt x="131" y="0"/>
                    </a:moveTo>
                    <a:cubicBezTo>
                      <a:pt x="131" y="29"/>
                      <a:pt x="131" y="29"/>
                      <a:pt x="131" y="29"/>
                    </a:cubicBezTo>
                    <a:moveTo>
                      <a:pt x="43" y="192"/>
                    </a:moveTo>
                    <a:cubicBezTo>
                      <a:pt x="161" y="192"/>
                      <a:pt x="161" y="192"/>
                      <a:pt x="161" y="192"/>
                    </a:cubicBezTo>
                    <a:cubicBezTo>
                      <a:pt x="168" y="192"/>
                      <a:pt x="173" y="186"/>
                      <a:pt x="173" y="180"/>
                    </a:cubicBezTo>
                    <a:cubicBezTo>
                      <a:pt x="173" y="31"/>
                      <a:pt x="173" y="31"/>
                      <a:pt x="173" y="31"/>
                    </a:cubicBezTo>
                    <a:cubicBezTo>
                      <a:pt x="173" y="24"/>
                      <a:pt x="168" y="19"/>
                      <a:pt x="161" y="19"/>
                    </a:cubicBezTo>
                    <a:cubicBezTo>
                      <a:pt x="12" y="19"/>
                      <a:pt x="12" y="19"/>
                      <a:pt x="12" y="19"/>
                    </a:cubicBezTo>
                    <a:cubicBezTo>
                      <a:pt x="5" y="19"/>
                      <a:pt x="0" y="24"/>
                      <a:pt x="0" y="31"/>
                    </a:cubicBezTo>
                    <a:cubicBezTo>
                      <a:pt x="0" y="180"/>
                      <a:pt x="0" y="180"/>
                      <a:pt x="0" y="180"/>
                    </a:cubicBezTo>
                    <a:cubicBezTo>
                      <a:pt x="0" y="186"/>
                      <a:pt x="5" y="192"/>
                      <a:pt x="12" y="192"/>
                    </a:cubicBezTo>
                    <a:cubicBezTo>
                      <a:pt x="22" y="192"/>
                      <a:pt x="22" y="192"/>
                      <a:pt x="22" y="192"/>
                    </a:cubicBezTo>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65" name="Freeform 129">
                <a:extLst>
                  <a:ext uri="{FF2B5EF4-FFF2-40B4-BE49-F238E27FC236}">
                    <a16:creationId xmlns:a16="http://schemas.microsoft.com/office/drawing/2014/main" id="{9C033481-348D-4948-B7E6-1D2ADF208A7E}"/>
                  </a:ext>
                </a:extLst>
              </p:cNvPr>
              <p:cNvSpPr>
                <a:spLocks noEditPoints="1"/>
              </p:cNvSpPr>
              <p:nvPr/>
            </p:nvSpPr>
            <p:spPr bwMode="auto">
              <a:xfrm>
                <a:off x="4828208" y="2777108"/>
                <a:ext cx="247650" cy="161925"/>
              </a:xfrm>
              <a:custGeom>
                <a:avLst/>
                <a:gdLst>
                  <a:gd name="T0" fmla="*/ 0 w 156"/>
                  <a:gd name="T1" fmla="*/ 0 h 102"/>
                  <a:gd name="T2" fmla="*/ 156 w 156"/>
                  <a:gd name="T3" fmla="*/ 0 h 102"/>
                  <a:gd name="T4" fmla="*/ 136 w 156"/>
                  <a:gd name="T5" fmla="*/ 35 h 102"/>
                  <a:gd name="T6" fmla="*/ 118 w 156"/>
                  <a:gd name="T7" fmla="*/ 35 h 102"/>
                  <a:gd name="T8" fmla="*/ 136 w 156"/>
                  <a:gd name="T9" fmla="*/ 69 h 102"/>
                  <a:gd name="T10" fmla="*/ 118 w 156"/>
                  <a:gd name="T11" fmla="*/ 69 h 102"/>
                  <a:gd name="T12" fmla="*/ 136 w 156"/>
                  <a:gd name="T13" fmla="*/ 102 h 102"/>
                  <a:gd name="T14" fmla="*/ 118 w 156"/>
                  <a:gd name="T15" fmla="*/ 102 h 102"/>
                  <a:gd name="T16" fmla="*/ 86 w 156"/>
                  <a:gd name="T17" fmla="*/ 35 h 102"/>
                  <a:gd name="T18" fmla="*/ 67 w 156"/>
                  <a:gd name="T19" fmla="*/ 35 h 102"/>
                  <a:gd name="T20" fmla="*/ 86 w 156"/>
                  <a:gd name="T21" fmla="*/ 69 h 102"/>
                  <a:gd name="T22" fmla="*/ 67 w 156"/>
                  <a:gd name="T23" fmla="*/ 69 h 102"/>
                  <a:gd name="T24" fmla="*/ 86 w 156"/>
                  <a:gd name="T25" fmla="*/ 102 h 102"/>
                  <a:gd name="T26" fmla="*/ 67 w 156"/>
                  <a:gd name="T27" fmla="*/ 102 h 102"/>
                  <a:gd name="T28" fmla="*/ 37 w 156"/>
                  <a:gd name="T29" fmla="*/ 35 h 102"/>
                  <a:gd name="T30" fmla="*/ 18 w 156"/>
                  <a:gd name="T31" fmla="*/ 35 h 102"/>
                  <a:gd name="T32" fmla="*/ 37 w 156"/>
                  <a:gd name="T33" fmla="*/ 73 h 102"/>
                  <a:gd name="T34" fmla="*/ 18 w 156"/>
                  <a:gd name="T35" fmla="*/ 73 h 102"/>
                  <a:gd name="T36" fmla="*/ 37 w 156"/>
                  <a:gd name="T37" fmla="*/ 102 h 102"/>
                  <a:gd name="T38" fmla="*/ 18 w 156"/>
                  <a:gd name="T39"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02">
                    <a:moveTo>
                      <a:pt x="0" y="0"/>
                    </a:moveTo>
                    <a:lnTo>
                      <a:pt x="156" y="0"/>
                    </a:lnTo>
                    <a:moveTo>
                      <a:pt x="136" y="35"/>
                    </a:moveTo>
                    <a:lnTo>
                      <a:pt x="118" y="35"/>
                    </a:lnTo>
                    <a:moveTo>
                      <a:pt x="136" y="69"/>
                    </a:moveTo>
                    <a:lnTo>
                      <a:pt x="118" y="69"/>
                    </a:lnTo>
                    <a:moveTo>
                      <a:pt x="136" y="102"/>
                    </a:moveTo>
                    <a:lnTo>
                      <a:pt x="118" y="102"/>
                    </a:lnTo>
                    <a:moveTo>
                      <a:pt x="86" y="35"/>
                    </a:moveTo>
                    <a:lnTo>
                      <a:pt x="67" y="35"/>
                    </a:lnTo>
                    <a:moveTo>
                      <a:pt x="86" y="69"/>
                    </a:moveTo>
                    <a:lnTo>
                      <a:pt x="67" y="69"/>
                    </a:lnTo>
                    <a:moveTo>
                      <a:pt x="86" y="102"/>
                    </a:moveTo>
                    <a:lnTo>
                      <a:pt x="67" y="102"/>
                    </a:lnTo>
                    <a:moveTo>
                      <a:pt x="37" y="35"/>
                    </a:moveTo>
                    <a:lnTo>
                      <a:pt x="18" y="35"/>
                    </a:lnTo>
                    <a:moveTo>
                      <a:pt x="37" y="73"/>
                    </a:moveTo>
                    <a:lnTo>
                      <a:pt x="18" y="73"/>
                    </a:lnTo>
                    <a:moveTo>
                      <a:pt x="37" y="102"/>
                    </a:moveTo>
                    <a:lnTo>
                      <a:pt x="18" y="102"/>
                    </a:lnTo>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66" name="Line 355">
                <a:extLst>
                  <a:ext uri="{FF2B5EF4-FFF2-40B4-BE49-F238E27FC236}">
                    <a16:creationId xmlns:a16="http://schemas.microsoft.com/office/drawing/2014/main" id="{D75A47C2-4C0B-4F5B-905A-A52EF11864FD}"/>
                  </a:ext>
                </a:extLst>
              </p:cNvPr>
              <p:cNvSpPr>
                <a:spLocks noChangeShapeType="1"/>
              </p:cNvSpPr>
              <p:nvPr/>
            </p:nvSpPr>
            <p:spPr bwMode="auto">
              <a:xfrm flipH="1">
                <a:off x="4994895" y="2991421"/>
                <a:ext cx="44450"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67" name="Line 356">
                <a:extLst>
                  <a:ext uri="{FF2B5EF4-FFF2-40B4-BE49-F238E27FC236}">
                    <a16:creationId xmlns:a16="http://schemas.microsoft.com/office/drawing/2014/main" id="{0D921C63-D83B-47DA-BF47-6AA7E446F92B}"/>
                  </a:ext>
                </a:extLst>
              </p:cNvPr>
              <p:cNvSpPr>
                <a:spLocks noChangeShapeType="1"/>
              </p:cNvSpPr>
              <p:nvPr/>
            </p:nvSpPr>
            <p:spPr bwMode="auto">
              <a:xfrm flipH="1">
                <a:off x="5056807" y="2991421"/>
                <a:ext cx="12700"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grpSp>
      </p:grpSp>
      <p:sp>
        <p:nvSpPr>
          <p:cNvPr id="68" name="Content Placeholder 4">
            <a:extLst>
              <a:ext uri="{FF2B5EF4-FFF2-40B4-BE49-F238E27FC236}">
                <a16:creationId xmlns:a16="http://schemas.microsoft.com/office/drawing/2014/main" id="{C5477644-97A4-4203-A47B-0FCB854F2D34}"/>
              </a:ext>
            </a:extLst>
          </p:cNvPr>
          <p:cNvSpPr txBox="1">
            <a:spLocks/>
          </p:cNvSpPr>
          <p:nvPr/>
        </p:nvSpPr>
        <p:spPr>
          <a:xfrm>
            <a:off x="1555234" y="2601122"/>
            <a:ext cx="7065096" cy="524348"/>
          </a:xfrm>
          <a:prstGeom prst="rect">
            <a:avLst/>
          </a:prstGeom>
        </p:spPr>
        <p:txBody>
          <a:bodyPr vert="horz" lIns="68580" tIns="34290" rIns="68580" bIns="34290" rtlCol="0" anchor="t">
            <a:noAutofit/>
          </a:bodyPr>
          <a:lstStyle>
            <a:defPPr marR="0" lvl="0" algn="l" rtl="0">
              <a:lnSpc>
                <a:spcPct val="100000"/>
              </a:lnSpc>
              <a:spcBef>
                <a:spcPts val="0"/>
              </a:spcBef>
              <a:spcAft>
                <a:spcPts val="0"/>
              </a:spcAft>
            </a:defPPr>
            <a:lvl1pPr marL="355591" marR="0" lvl="0" indent="-355591" algn="l" rtl="0" eaLnBrk="1" hangingPunct="1">
              <a:lnSpc>
                <a:spcPct val="100000"/>
              </a:lnSpc>
              <a:spcBef>
                <a:spcPts val="0"/>
              </a:spcBef>
              <a:spcAft>
                <a:spcPts val="0"/>
              </a:spcAft>
              <a:buClr>
                <a:srgbClr val="B24388"/>
              </a:buClr>
              <a:buFont typeface="Cambria Math" panose="02040503050406030204" pitchFamily="18" charset="0"/>
              <a:buChar char="ʘ"/>
              <a:defRPr sz="2667" b="0" i="0" u="none" strike="noStrike" cap="none">
                <a:solidFill>
                  <a:srgbClr val="000000"/>
                </a:solidFill>
                <a:latin typeface="+mn-lt"/>
                <a:ea typeface="Arial"/>
                <a:cs typeface="Arial"/>
                <a:sym typeface="Arial"/>
              </a:defRPr>
            </a:lvl1pPr>
            <a:lvl2pPr marL="721766" marR="0" lvl="1" indent="-273044" algn="l" rtl="0" eaLnBrk="1" hangingPunct="1">
              <a:lnSpc>
                <a:spcPct val="100000"/>
              </a:lnSpc>
              <a:spcBef>
                <a:spcPts val="0"/>
              </a:spcBef>
              <a:spcAft>
                <a:spcPts val="0"/>
              </a:spcAft>
              <a:buClr>
                <a:schemeClr val="accent1"/>
              </a:buClr>
              <a:buFont typeface="Symbol" panose="05050102010706020507" pitchFamily="18" charset="2"/>
              <a:buChar char="·"/>
              <a:defRPr sz="2400" b="0" i="0" u="none" strike="noStrike" cap="none">
                <a:solidFill>
                  <a:srgbClr val="000000"/>
                </a:solidFill>
                <a:latin typeface="+mn-lt"/>
                <a:ea typeface="Arial"/>
                <a:cs typeface="Arial"/>
                <a:sym typeface="Arial"/>
              </a:defRPr>
            </a:lvl2pPr>
            <a:lvl3pPr marL="1077357" marR="0" lvl="2" indent="-264577" algn="l" rtl="0" eaLnBrk="1" hangingPunct="1">
              <a:lnSpc>
                <a:spcPct val="100000"/>
              </a:lnSpc>
              <a:spcBef>
                <a:spcPts val="0"/>
              </a:spcBef>
              <a:spcAft>
                <a:spcPts val="0"/>
              </a:spcAft>
              <a:buClr>
                <a:srgbClr val="EC624A"/>
              </a:buClr>
              <a:buFont typeface="Courier New" panose="02070309020205020404" pitchFamily="49" charset="0"/>
              <a:buChar char="o"/>
              <a:defRPr sz="2133" b="0" i="0" u="none" strike="noStrike" cap="none">
                <a:solidFill>
                  <a:srgbClr val="000000"/>
                </a:solidFill>
                <a:latin typeface="+mn-lt"/>
                <a:ea typeface="Arial"/>
                <a:cs typeface="Arial"/>
                <a:sym typeface="Arial"/>
              </a:defRPr>
            </a:lvl3pPr>
            <a:lvl4pPr marL="1553594" marR="0" lvl="3" indent="-262460" algn="l" rtl="0" eaLnBrk="1" hangingPunct="1">
              <a:lnSpc>
                <a:spcPct val="100000"/>
              </a:lnSpc>
              <a:spcBef>
                <a:spcPts val="0"/>
              </a:spcBef>
              <a:spcAft>
                <a:spcPts val="0"/>
              </a:spcAft>
              <a:buClr>
                <a:schemeClr val="accent2"/>
              </a:buClr>
              <a:buFont typeface="Arial" panose="020B0604020202020204" pitchFamily="34" charset="0"/>
              <a:buChar char="•"/>
              <a:defRPr sz="1867"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just" defTabSz="914400" rtl="0" eaLnBrk="1" fontAlgn="auto" latinLnBrk="0" hangingPunct="1">
              <a:lnSpc>
                <a:spcPct val="100000"/>
              </a:lnSpc>
              <a:spcBef>
                <a:spcPts val="0"/>
              </a:spcBef>
              <a:spcAft>
                <a:spcPts val="0"/>
              </a:spcAft>
              <a:buClr>
                <a:srgbClr val="9176B4">
                  <a:lumMod val="60000"/>
                  <a:lumOff val="40000"/>
                </a:srgbClr>
              </a:buClr>
              <a:buSzTx/>
              <a:buFont typeface="Cambria Math" panose="02040503050406030204" pitchFamily="18" charset="0"/>
              <a:buNone/>
              <a:tabLst/>
              <a:defRPr/>
            </a:pPr>
            <a:r>
              <a:rPr kumimoji="0" lang="fr-FR" sz="1300" b="1" i="0" u="none" strike="noStrike" kern="0" cap="small" spc="0" normalizeH="0" baseline="0" noProof="0" dirty="0">
                <a:ln>
                  <a:noFill/>
                </a:ln>
                <a:solidFill>
                  <a:srgbClr val="581D74"/>
                </a:solidFill>
                <a:effectLst/>
                <a:uLnTx/>
                <a:uFillTx/>
                <a:latin typeface="Arial" panose="020B0604020202020204"/>
                <a:ea typeface="+mn-ea"/>
                <a:cs typeface="Arial"/>
                <a:sym typeface="Arial"/>
              </a:rPr>
              <a:t>Déploiement</a:t>
            </a:r>
          </a:p>
          <a:p>
            <a:pPr marL="214313" marR="0" lvl="0" indent="-214313" algn="just" defTabSz="914400" rtl="0" eaLnBrk="1" fontAlgn="auto" latinLnBrk="0" hangingPunct="1">
              <a:lnSpc>
                <a:spcPct val="100000"/>
              </a:lnSpc>
              <a:spcBef>
                <a:spcPts val="0"/>
              </a:spcBef>
              <a:spcAft>
                <a:spcPts val="0"/>
              </a:spcAft>
              <a:buClr>
                <a:srgbClr val="00A193"/>
              </a:buClr>
              <a:buSzTx/>
              <a:buFont typeface="Arial" panose="020B0604020202020204" pitchFamily="34" charset="0"/>
              <a:buChar char="•"/>
              <a:tabLst/>
              <a:defRPr/>
            </a:pPr>
            <a:endParaRPr kumimoji="0" lang="fr-FR" sz="300" b="0" i="0" u="none" strike="noStrike" kern="0" cap="none" spc="0" normalizeH="0" baseline="0" noProof="0" dirty="0">
              <a:ln>
                <a:noFill/>
              </a:ln>
              <a:solidFill>
                <a:srgbClr val="000000"/>
              </a:solidFill>
              <a:effectLst/>
              <a:uLnTx/>
              <a:uFillTx/>
              <a:latin typeface="Arial" panose="020B0604020202020204"/>
              <a:cs typeface="Arial"/>
              <a:sym typeface="Arial"/>
            </a:endParaRPr>
          </a:p>
          <a:p>
            <a:pPr marL="177800" marR="0" lvl="0" indent="-177800" algn="just" defTabSz="914400" rtl="0" eaLnBrk="1" fontAlgn="auto" latinLnBrk="0" hangingPunct="1">
              <a:lnSpc>
                <a:spcPct val="100000"/>
              </a:lnSpc>
              <a:spcBef>
                <a:spcPts val="0"/>
              </a:spcBef>
              <a:spcAft>
                <a:spcPts val="0"/>
              </a:spcAft>
              <a:buClr>
                <a:srgbClr val="581D74"/>
              </a:buClr>
              <a:buSzTx/>
              <a:buFont typeface="Arial" panose="020B0604020202020204" pitchFamily="34" charset="0"/>
              <a:buChar char="•"/>
              <a:tabLst/>
              <a:defRPr/>
            </a:pPr>
            <a:r>
              <a:rPr kumimoji="0" lang="fr-FR" sz="1050" b="0" i="0" u="none" strike="noStrike" kern="0" cap="none" spc="0" normalizeH="0" baseline="0" noProof="0" dirty="0">
                <a:ln>
                  <a:noFill/>
                </a:ln>
                <a:solidFill>
                  <a:srgbClr val="000000"/>
                </a:solidFill>
                <a:effectLst/>
                <a:uLnTx/>
                <a:uFillTx/>
                <a:latin typeface="Arial" panose="020B0604020202020204"/>
                <a:cs typeface="Arial"/>
                <a:sym typeface="Arial"/>
              </a:rPr>
              <a:t>Mise à disposition d’un kit avec une vidéo du nouveau parcours et de slides de présentation</a:t>
            </a:r>
          </a:p>
          <a:p>
            <a:pPr marL="177800" marR="0" lvl="0" indent="-177800" algn="just" defTabSz="914400" rtl="0" eaLnBrk="1" fontAlgn="auto" latinLnBrk="0" hangingPunct="1">
              <a:lnSpc>
                <a:spcPct val="100000"/>
              </a:lnSpc>
              <a:spcBef>
                <a:spcPts val="0"/>
              </a:spcBef>
              <a:spcAft>
                <a:spcPts val="0"/>
              </a:spcAft>
              <a:buClr>
                <a:srgbClr val="581D74"/>
              </a:buClr>
              <a:buSzTx/>
              <a:buFont typeface="Arial" panose="020B0604020202020204" pitchFamily="34" charset="0"/>
              <a:buChar char="•"/>
              <a:tabLst/>
              <a:defRPr/>
            </a:pPr>
            <a:r>
              <a:rPr kumimoji="0" lang="fr-FR" sz="1050" b="0" i="0" u="none" strike="noStrike" kern="0" cap="none" spc="0" normalizeH="0" baseline="0" noProof="0" dirty="0">
                <a:ln>
                  <a:noFill/>
                </a:ln>
                <a:solidFill>
                  <a:srgbClr val="000000"/>
                </a:solidFill>
                <a:effectLst/>
                <a:uLnTx/>
                <a:uFillTx/>
                <a:latin typeface="Arial" panose="020B0604020202020204"/>
                <a:cs typeface="Arial"/>
                <a:sym typeface="Arial"/>
              </a:rPr>
              <a:t>Mise en ligne d’une actualité dans MONEXPERT</a:t>
            </a:r>
          </a:p>
        </p:txBody>
      </p:sp>
      <p:grpSp>
        <p:nvGrpSpPr>
          <p:cNvPr id="7" name="Groupe 6">
            <a:extLst>
              <a:ext uri="{FF2B5EF4-FFF2-40B4-BE49-F238E27FC236}">
                <a16:creationId xmlns:a16="http://schemas.microsoft.com/office/drawing/2014/main" id="{A8A1160F-F1E4-4A74-8DFE-FD1DFA9D7EAA}"/>
              </a:ext>
            </a:extLst>
          </p:cNvPr>
          <p:cNvGrpSpPr/>
          <p:nvPr/>
        </p:nvGrpSpPr>
        <p:grpSpPr>
          <a:xfrm>
            <a:off x="874610" y="2579314"/>
            <a:ext cx="545952" cy="560175"/>
            <a:chOff x="910050" y="2579314"/>
            <a:chExt cx="545952" cy="560175"/>
          </a:xfrm>
        </p:grpSpPr>
        <p:sp>
          <p:nvSpPr>
            <p:cNvPr id="52" name="Ellipse 51">
              <a:extLst>
                <a:ext uri="{FF2B5EF4-FFF2-40B4-BE49-F238E27FC236}">
                  <a16:creationId xmlns:a16="http://schemas.microsoft.com/office/drawing/2014/main" id="{A70838A6-B3F2-4273-8A7E-A7616DFE3418}"/>
                </a:ext>
              </a:extLst>
            </p:cNvPr>
            <p:cNvSpPr/>
            <p:nvPr/>
          </p:nvSpPr>
          <p:spPr>
            <a:xfrm>
              <a:off x="1024002" y="2707489"/>
              <a:ext cx="432000" cy="432000"/>
            </a:xfrm>
            <a:prstGeom prst="ellipse">
              <a:avLst/>
            </a:prstGeom>
            <a:solidFill>
              <a:schemeClr val="bg2">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69" name="Groupe 68">
              <a:extLst>
                <a:ext uri="{FF2B5EF4-FFF2-40B4-BE49-F238E27FC236}">
                  <a16:creationId xmlns:a16="http://schemas.microsoft.com/office/drawing/2014/main" id="{77F372A2-5547-4924-8F46-BA0DC9D52063}"/>
                </a:ext>
              </a:extLst>
            </p:cNvPr>
            <p:cNvGrpSpPr/>
            <p:nvPr/>
          </p:nvGrpSpPr>
          <p:grpSpPr>
            <a:xfrm>
              <a:off x="910050" y="2579314"/>
              <a:ext cx="413147" cy="324832"/>
              <a:chOff x="2094501" y="2805643"/>
              <a:chExt cx="430771" cy="338689"/>
            </a:xfrm>
          </p:grpSpPr>
          <p:sp>
            <p:nvSpPr>
              <p:cNvPr id="70" name="Freeform 102">
                <a:extLst>
                  <a:ext uri="{FF2B5EF4-FFF2-40B4-BE49-F238E27FC236}">
                    <a16:creationId xmlns:a16="http://schemas.microsoft.com/office/drawing/2014/main" id="{5D47EE0C-5643-4F41-A1F0-68994E59A36C}"/>
                  </a:ext>
                </a:extLst>
              </p:cNvPr>
              <p:cNvSpPr>
                <a:spLocks/>
              </p:cNvSpPr>
              <p:nvPr/>
            </p:nvSpPr>
            <p:spPr bwMode="auto">
              <a:xfrm>
                <a:off x="2094501" y="3017324"/>
                <a:ext cx="50803" cy="83614"/>
              </a:xfrm>
              <a:custGeom>
                <a:avLst/>
                <a:gdLst>
                  <a:gd name="T0" fmla="*/ 0 w 48"/>
                  <a:gd name="T1" fmla="*/ 12 h 79"/>
                  <a:gd name="T2" fmla="*/ 17 w 48"/>
                  <a:gd name="T3" fmla="*/ 0 h 79"/>
                  <a:gd name="T4" fmla="*/ 48 w 48"/>
                  <a:gd name="T5" fmla="*/ 75 h 79"/>
                  <a:gd name="T6" fmla="*/ 34 w 48"/>
                  <a:gd name="T7" fmla="*/ 79 h 79"/>
                  <a:gd name="T8" fmla="*/ 0 w 48"/>
                  <a:gd name="T9" fmla="*/ 12 h 79"/>
                </a:gdLst>
                <a:ahLst/>
                <a:cxnLst>
                  <a:cxn ang="0">
                    <a:pos x="T0" y="T1"/>
                  </a:cxn>
                  <a:cxn ang="0">
                    <a:pos x="T2" y="T3"/>
                  </a:cxn>
                  <a:cxn ang="0">
                    <a:pos x="T4" y="T5"/>
                  </a:cxn>
                  <a:cxn ang="0">
                    <a:pos x="T6" y="T7"/>
                  </a:cxn>
                  <a:cxn ang="0">
                    <a:pos x="T8" y="T9"/>
                  </a:cxn>
                </a:cxnLst>
                <a:rect l="0" t="0" r="r" b="b"/>
                <a:pathLst>
                  <a:path w="48" h="79">
                    <a:moveTo>
                      <a:pt x="0" y="12"/>
                    </a:moveTo>
                    <a:lnTo>
                      <a:pt x="17" y="0"/>
                    </a:lnTo>
                    <a:lnTo>
                      <a:pt x="48" y="75"/>
                    </a:lnTo>
                    <a:lnTo>
                      <a:pt x="34" y="79"/>
                    </a:lnTo>
                    <a:lnTo>
                      <a:pt x="0" y="12"/>
                    </a:lnTo>
                    <a:close/>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Freeform 103">
                <a:extLst>
                  <a:ext uri="{FF2B5EF4-FFF2-40B4-BE49-F238E27FC236}">
                    <a16:creationId xmlns:a16="http://schemas.microsoft.com/office/drawing/2014/main" id="{016E1679-E8DA-450D-A82B-6273BBC0D03C}"/>
                  </a:ext>
                </a:extLst>
              </p:cNvPr>
              <p:cNvSpPr>
                <a:spLocks/>
              </p:cNvSpPr>
              <p:nvPr/>
            </p:nvSpPr>
            <p:spPr bwMode="auto">
              <a:xfrm>
                <a:off x="2251145" y="2883965"/>
                <a:ext cx="102665" cy="91023"/>
              </a:xfrm>
              <a:custGeom>
                <a:avLst/>
                <a:gdLst>
                  <a:gd name="T0" fmla="*/ 35 w 41"/>
                  <a:gd name="T1" fmla="*/ 17 h 36"/>
                  <a:gd name="T2" fmla="*/ 41 w 41"/>
                  <a:gd name="T3" fmla="*/ 14 h 36"/>
                  <a:gd name="T4" fmla="*/ 35 w 41"/>
                  <a:gd name="T5" fmla="*/ 0 h 36"/>
                  <a:gd name="T6" fmla="*/ 0 w 41"/>
                  <a:gd name="T7" fmla="*/ 32 h 36"/>
                  <a:gd name="T8" fmla="*/ 2 w 41"/>
                  <a:gd name="T9" fmla="*/ 36 h 36"/>
                  <a:gd name="T10" fmla="*/ 26 w 41"/>
                  <a:gd name="T11" fmla="*/ 22 h 36"/>
                </a:gdLst>
                <a:ahLst/>
                <a:cxnLst>
                  <a:cxn ang="0">
                    <a:pos x="T0" y="T1"/>
                  </a:cxn>
                  <a:cxn ang="0">
                    <a:pos x="T2" y="T3"/>
                  </a:cxn>
                  <a:cxn ang="0">
                    <a:pos x="T4" y="T5"/>
                  </a:cxn>
                  <a:cxn ang="0">
                    <a:pos x="T6" y="T7"/>
                  </a:cxn>
                  <a:cxn ang="0">
                    <a:pos x="T8" y="T9"/>
                  </a:cxn>
                  <a:cxn ang="0">
                    <a:pos x="T10" y="T11"/>
                  </a:cxn>
                </a:cxnLst>
                <a:rect l="0" t="0" r="r" b="b"/>
                <a:pathLst>
                  <a:path w="41" h="36">
                    <a:moveTo>
                      <a:pt x="35" y="17"/>
                    </a:moveTo>
                    <a:cubicBezTo>
                      <a:pt x="37" y="16"/>
                      <a:pt x="39" y="15"/>
                      <a:pt x="41" y="14"/>
                    </a:cubicBezTo>
                    <a:cubicBezTo>
                      <a:pt x="39" y="9"/>
                      <a:pt x="37" y="5"/>
                      <a:pt x="35" y="0"/>
                    </a:cubicBezTo>
                    <a:cubicBezTo>
                      <a:pt x="23" y="11"/>
                      <a:pt x="12" y="21"/>
                      <a:pt x="0" y="32"/>
                    </a:cubicBezTo>
                    <a:cubicBezTo>
                      <a:pt x="1" y="33"/>
                      <a:pt x="1" y="35"/>
                      <a:pt x="2" y="36"/>
                    </a:cubicBezTo>
                    <a:cubicBezTo>
                      <a:pt x="10" y="32"/>
                      <a:pt x="18" y="27"/>
                      <a:pt x="26" y="22"/>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Freeform 104">
                <a:extLst>
                  <a:ext uri="{FF2B5EF4-FFF2-40B4-BE49-F238E27FC236}">
                    <a16:creationId xmlns:a16="http://schemas.microsoft.com/office/drawing/2014/main" id="{88214862-E142-4E4D-BE8C-B37FBBD736FE}"/>
                  </a:ext>
                </a:extLst>
              </p:cNvPr>
              <p:cNvSpPr>
                <a:spLocks/>
              </p:cNvSpPr>
              <p:nvPr/>
            </p:nvSpPr>
            <p:spPr bwMode="auto">
              <a:xfrm>
                <a:off x="2123078" y="2956995"/>
                <a:ext cx="183104" cy="187337"/>
              </a:xfrm>
              <a:custGeom>
                <a:avLst/>
                <a:gdLst>
                  <a:gd name="T0" fmla="*/ 73 w 73"/>
                  <a:gd name="T1" fmla="*/ 71 h 74"/>
                  <a:gd name="T2" fmla="*/ 70 w 73"/>
                  <a:gd name="T3" fmla="*/ 73 h 74"/>
                  <a:gd name="T4" fmla="*/ 64 w 73"/>
                  <a:gd name="T5" fmla="*/ 71 h 74"/>
                  <a:gd name="T6" fmla="*/ 46 w 73"/>
                  <a:gd name="T7" fmla="*/ 48 h 74"/>
                  <a:gd name="T8" fmla="*/ 40 w 73"/>
                  <a:gd name="T9" fmla="*/ 46 h 74"/>
                  <a:gd name="T10" fmla="*/ 21 w 73"/>
                  <a:gd name="T11" fmla="*/ 55 h 74"/>
                  <a:gd name="T12" fmla="*/ 14 w 73"/>
                  <a:gd name="T13" fmla="*/ 52 h 74"/>
                  <a:gd name="T14" fmla="*/ 1 w 73"/>
                  <a:gd name="T15" fmla="*/ 22 h 74"/>
                  <a:gd name="T16" fmla="*/ 3 w 73"/>
                  <a:gd name="T17" fmla="*/ 16 h 74"/>
                  <a:gd name="T18" fmla="*/ 39 w 73"/>
                  <a:gd name="T19" fmla="*/ 0 h 74"/>
                  <a:gd name="T20" fmla="*/ 51 w 73"/>
                  <a:gd name="T21" fmla="*/ 2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74">
                    <a:moveTo>
                      <a:pt x="73" y="71"/>
                    </a:moveTo>
                    <a:cubicBezTo>
                      <a:pt x="71" y="72"/>
                      <a:pt x="72" y="72"/>
                      <a:pt x="70" y="73"/>
                    </a:cubicBezTo>
                    <a:cubicBezTo>
                      <a:pt x="67" y="74"/>
                      <a:pt x="66" y="73"/>
                      <a:pt x="64" y="71"/>
                    </a:cubicBezTo>
                    <a:cubicBezTo>
                      <a:pt x="58" y="63"/>
                      <a:pt x="52" y="55"/>
                      <a:pt x="46" y="48"/>
                    </a:cubicBezTo>
                    <a:cubicBezTo>
                      <a:pt x="44" y="45"/>
                      <a:pt x="43" y="45"/>
                      <a:pt x="40" y="46"/>
                    </a:cubicBezTo>
                    <a:cubicBezTo>
                      <a:pt x="34" y="49"/>
                      <a:pt x="27" y="52"/>
                      <a:pt x="21" y="55"/>
                    </a:cubicBezTo>
                    <a:cubicBezTo>
                      <a:pt x="18" y="56"/>
                      <a:pt x="16" y="56"/>
                      <a:pt x="14" y="52"/>
                    </a:cubicBezTo>
                    <a:cubicBezTo>
                      <a:pt x="10" y="42"/>
                      <a:pt x="5" y="32"/>
                      <a:pt x="1" y="22"/>
                    </a:cubicBezTo>
                    <a:cubicBezTo>
                      <a:pt x="0" y="19"/>
                      <a:pt x="0" y="17"/>
                      <a:pt x="3" y="16"/>
                    </a:cubicBezTo>
                    <a:cubicBezTo>
                      <a:pt x="15" y="11"/>
                      <a:pt x="27" y="5"/>
                      <a:pt x="39" y="0"/>
                    </a:cubicBezTo>
                    <a:cubicBezTo>
                      <a:pt x="44" y="9"/>
                      <a:pt x="48" y="19"/>
                      <a:pt x="51" y="28"/>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Freeform 105">
                <a:extLst>
                  <a:ext uri="{FF2B5EF4-FFF2-40B4-BE49-F238E27FC236}">
                    <a16:creationId xmlns:a16="http://schemas.microsoft.com/office/drawing/2014/main" id="{754A9FB4-FA6A-48CD-8CD9-DB86EEFAA0FD}"/>
                  </a:ext>
                </a:extLst>
              </p:cNvPr>
              <p:cNvSpPr>
                <a:spLocks/>
              </p:cNvSpPr>
              <p:nvPr/>
            </p:nvSpPr>
            <p:spPr bwMode="auto">
              <a:xfrm>
                <a:off x="2376037" y="2898782"/>
                <a:ext cx="48687" cy="83614"/>
              </a:xfrm>
              <a:custGeom>
                <a:avLst/>
                <a:gdLst>
                  <a:gd name="T0" fmla="*/ 14 w 19"/>
                  <a:gd name="T1" fmla="*/ 33 h 33"/>
                  <a:gd name="T2" fmla="*/ 0 w 19"/>
                  <a:gd name="T3" fmla="*/ 0 h 33"/>
                  <a:gd name="T4" fmla="*/ 15 w 19"/>
                  <a:gd name="T5" fmla="*/ 11 h 33"/>
                  <a:gd name="T6" fmla="*/ 14 w 19"/>
                  <a:gd name="T7" fmla="*/ 33 h 33"/>
                </a:gdLst>
                <a:ahLst/>
                <a:cxnLst>
                  <a:cxn ang="0">
                    <a:pos x="T0" y="T1"/>
                  </a:cxn>
                  <a:cxn ang="0">
                    <a:pos x="T2" y="T3"/>
                  </a:cxn>
                  <a:cxn ang="0">
                    <a:pos x="T4" y="T5"/>
                  </a:cxn>
                  <a:cxn ang="0">
                    <a:pos x="T6" y="T7"/>
                  </a:cxn>
                </a:cxnLst>
                <a:rect l="0" t="0" r="r" b="b"/>
                <a:pathLst>
                  <a:path w="19" h="33">
                    <a:moveTo>
                      <a:pt x="14" y="33"/>
                    </a:moveTo>
                    <a:cubicBezTo>
                      <a:pt x="9" y="22"/>
                      <a:pt x="5" y="11"/>
                      <a:pt x="0" y="0"/>
                    </a:cubicBezTo>
                    <a:cubicBezTo>
                      <a:pt x="7" y="1"/>
                      <a:pt x="12" y="5"/>
                      <a:pt x="15" y="11"/>
                    </a:cubicBezTo>
                    <a:cubicBezTo>
                      <a:pt x="19" y="18"/>
                      <a:pt x="19" y="25"/>
                      <a:pt x="14" y="33"/>
                    </a:cubicBezTo>
                    <a:close/>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Freeform 106">
                <a:extLst>
                  <a:ext uri="{FF2B5EF4-FFF2-40B4-BE49-F238E27FC236}">
                    <a16:creationId xmlns:a16="http://schemas.microsoft.com/office/drawing/2014/main" id="{03300E6D-6A42-4801-BCEE-50EE37C36BDA}"/>
                  </a:ext>
                </a:extLst>
              </p:cNvPr>
              <p:cNvSpPr>
                <a:spLocks/>
              </p:cNvSpPr>
              <p:nvPr/>
            </p:nvSpPr>
            <p:spPr bwMode="auto">
              <a:xfrm>
                <a:off x="2268079" y="3053309"/>
                <a:ext cx="52920" cy="70913"/>
              </a:xfrm>
              <a:custGeom>
                <a:avLst/>
                <a:gdLst>
                  <a:gd name="T0" fmla="*/ 20 w 21"/>
                  <a:gd name="T1" fmla="*/ 28 h 28"/>
                  <a:gd name="T2" fmla="*/ 19 w 21"/>
                  <a:gd name="T3" fmla="*/ 22 h 28"/>
                  <a:gd name="T4" fmla="*/ 0 w 21"/>
                  <a:gd name="T5" fmla="*/ 0 h 28"/>
                </a:gdLst>
                <a:ahLst/>
                <a:cxnLst>
                  <a:cxn ang="0">
                    <a:pos x="T0" y="T1"/>
                  </a:cxn>
                  <a:cxn ang="0">
                    <a:pos x="T2" y="T3"/>
                  </a:cxn>
                  <a:cxn ang="0">
                    <a:pos x="T4" y="T5"/>
                  </a:cxn>
                </a:cxnLst>
                <a:rect l="0" t="0" r="r" b="b"/>
                <a:pathLst>
                  <a:path w="21" h="28">
                    <a:moveTo>
                      <a:pt x="20" y="28"/>
                    </a:moveTo>
                    <a:cubicBezTo>
                      <a:pt x="21" y="26"/>
                      <a:pt x="21" y="24"/>
                      <a:pt x="19" y="22"/>
                    </a:cubicBezTo>
                    <a:cubicBezTo>
                      <a:pt x="13" y="15"/>
                      <a:pt x="6" y="7"/>
                      <a:pt x="0"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75" name="Freeform 107">
                <a:extLst>
                  <a:ext uri="{FF2B5EF4-FFF2-40B4-BE49-F238E27FC236}">
                    <a16:creationId xmlns:a16="http://schemas.microsoft.com/office/drawing/2014/main" id="{E664D85E-B224-4F03-AB11-5B210637CD87}"/>
                  </a:ext>
                </a:extLst>
              </p:cNvPr>
              <p:cNvSpPr>
                <a:spLocks/>
              </p:cNvSpPr>
              <p:nvPr/>
            </p:nvSpPr>
            <p:spPr bwMode="auto">
              <a:xfrm>
                <a:off x="2247970" y="2833161"/>
                <a:ext cx="176753" cy="220148"/>
              </a:xfrm>
              <a:custGeom>
                <a:avLst/>
                <a:gdLst>
                  <a:gd name="T0" fmla="*/ 0 w 70"/>
                  <a:gd name="T1" fmla="*/ 40 h 87"/>
                  <a:gd name="T2" fmla="*/ 35 w 70"/>
                  <a:gd name="T3" fmla="*/ 3 h 87"/>
                  <a:gd name="T4" fmla="*/ 70 w 70"/>
                  <a:gd name="T5" fmla="*/ 86 h 87"/>
                  <a:gd name="T6" fmla="*/ 64 w 70"/>
                  <a:gd name="T7" fmla="*/ 87 h 87"/>
                </a:gdLst>
                <a:ahLst/>
                <a:cxnLst>
                  <a:cxn ang="0">
                    <a:pos x="T0" y="T1"/>
                  </a:cxn>
                  <a:cxn ang="0">
                    <a:pos x="T2" y="T3"/>
                  </a:cxn>
                  <a:cxn ang="0">
                    <a:pos x="T4" y="T5"/>
                  </a:cxn>
                  <a:cxn ang="0">
                    <a:pos x="T6" y="T7"/>
                  </a:cxn>
                </a:cxnLst>
                <a:rect l="0" t="0" r="r" b="b"/>
                <a:pathLst>
                  <a:path w="70" h="87">
                    <a:moveTo>
                      <a:pt x="0" y="40"/>
                    </a:moveTo>
                    <a:cubicBezTo>
                      <a:pt x="12" y="27"/>
                      <a:pt x="33" y="0"/>
                      <a:pt x="35" y="3"/>
                    </a:cubicBezTo>
                    <a:cubicBezTo>
                      <a:pt x="37" y="4"/>
                      <a:pt x="70" y="86"/>
                      <a:pt x="70" y="86"/>
                    </a:cubicBezTo>
                    <a:cubicBezTo>
                      <a:pt x="70" y="86"/>
                      <a:pt x="67" y="87"/>
                      <a:pt x="64" y="87"/>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76" name="Freeform 108">
                <a:extLst>
                  <a:ext uri="{FF2B5EF4-FFF2-40B4-BE49-F238E27FC236}">
                    <a16:creationId xmlns:a16="http://schemas.microsoft.com/office/drawing/2014/main" id="{C7DDB99D-EFC3-433E-BD89-1DC7D146391C}"/>
                  </a:ext>
                </a:extLst>
              </p:cNvPr>
              <p:cNvSpPr>
                <a:spLocks/>
              </p:cNvSpPr>
              <p:nvPr/>
            </p:nvSpPr>
            <p:spPr bwMode="auto">
              <a:xfrm>
                <a:off x="2231035" y="2944294"/>
                <a:ext cx="135476" cy="109016"/>
              </a:xfrm>
              <a:custGeom>
                <a:avLst/>
                <a:gdLst>
                  <a:gd name="T0" fmla="*/ 54 w 54"/>
                  <a:gd name="T1" fmla="*/ 43 h 43"/>
                  <a:gd name="T2" fmla="*/ 23 w 54"/>
                  <a:gd name="T3" fmla="*/ 43 h 43"/>
                  <a:gd name="T4" fmla="*/ 16 w 54"/>
                  <a:gd name="T5" fmla="*/ 39 h 43"/>
                  <a:gd name="T6" fmla="*/ 2 w 54"/>
                  <a:gd name="T7" fmla="*/ 6 h 43"/>
                  <a:gd name="T8" fmla="*/ 3 w 54"/>
                  <a:gd name="T9" fmla="*/ 0 h 43"/>
                </a:gdLst>
                <a:ahLst/>
                <a:cxnLst>
                  <a:cxn ang="0">
                    <a:pos x="T0" y="T1"/>
                  </a:cxn>
                  <a:cxn ang="0">
                    <a:pos x="T2" y="T3"/>
                  </a:cxn>
                  <a:cxn ang="0">
                    <a:pos x="T4" y="T5"/>
                  </a:cxn>
                  <a:cxn ang="0">
                    <a:pos x="T6" y="T7"/>
                  </a:cxn>
                  <a:cxn ang="0">
                    <a:pos x="T8" y="T9"/>
                  </a:cxn>
                </a:cxnLst>
                <a:rect l="0" t="0" r="r" b="b"/>
                <a:pathLst>
                  <a:path w="54" h="43">
                    <a:moveTo>
                      <a:pt x="54" y="43"/>
                    </a:moveTo>
                    <a:cubicBezTo>
                      <a:pt x="23" y="43"/>
                      <a:pt x="23" y="43"/>
                      <a:pt x="23" y="43"/>
                    </a:cubicBezTo>
                    <a:cubicBezTo>
                      <a:pt x="20" y="43"/>
                      <a:pt x="17" y="42"/>
                      <a:pt x="16" y="39"/>
                    </a:cubicBezTo>
                    <a:cubicBezTo>
                      <a:pt x="12" y="28"/>
                      <a:pt x="7" y="17"/>
                      <a:pt x="2" y="6"/>
                    </a:cubicBezTo>
                    <a:cubicBezTo>
                      <a:pt x="0" y="4"/>
                      <a:pt x="1" y="2"/>
                      <a:pt x="3"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77" name="Line 109">
                <a:extLst>
                  <a:ext uri="{FF2B5EF4-FFF2-40B4-BE49-F238E27FC236}">
                    <a16:creationId xmlns:a16="http://schemas.microsoft.com/office/drawing/2014/main" id="{68CDA8D7-2108-467E-BA4F-A6CA5B059BF0}"/>
                  </a:ext>
                </a:extLst>
              </p:cNvPr>
              <p:cNvSpPr>
                <a:spLocks noChangeShapeType="1"/>
              </p:cNvSpPr>
              <p:nvPr/>
            </p:nvSpPr>
            <p:spPr bwMode="auto">
              <a:xfrm>
                <a:off x="2386621" y="3053309"/>
                <a:ext cx="5292" cy="0"/>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78" name="Line 110">
                <a:extLst>
                  <a:ext uri="{FF2B5EF4-FFF2-40B4-BE49-F238E27FC236}">
                    <a16:creationId xmlns:a16="http://schemas.microsoft.com/office/drawing/2014/main" id="{1068E5F5-61F9-4860-ADF0-9D47C0122828}"/>
                  </a:ext>
                </a:extLst>
              </p:cNvPr>
              <p:cNvSpPr>
                <a:spLocks noChangeShapeType="1"/>
              </p:cNvSpPr>
              <p:nvPr/>
            </p:nvSpPr>
            <p:spPr bwMode="auto">
              <a:xfrm flipH="1">
                <a:off x="2444833" y="2847979"/>
                <a:ext cx="49745" cy="41278"/>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79" name="Line 111">
                <a:extLst>
                  <a:ext uri="{FF2B5EF4-FFF2-40B4-BE49-F238E27FC236}">
                    <a16:creationId xmlns:a16="http://schemas.microsoft.com/office/drawing/2014/main" id="{92218284-E9AB-48C8-88CC-B2CC9FCFEBE4}"/>
                  </a:ext>
                </a:extLst>
              </p:cNvPr>
              <p:cNvSpPr>
                <a:spLocks noChangeShapeType="1"/>
              </p:cNvSpPr>
              <p:nvPr/>
            </p:nvSpPr>
            <p:spPr bwMode="auto">
              <a:xfrm flipH="1">
                <a:off x="2476585" y="2946411"/>
                <a:ext cx="48687" cy="5292"/>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80" name="Line 112">
                <a:extLst>
                  <a:ext uri="{FF2B5EF4-FFF2-40B4-BE49-F238E27FC236}">
                    <a16:creationId xmlns:a16="http://schemas.microsoft.com/office/drawing/2014/main" id="{E5904E23-5AF7-4109-83B0-B2EE8406AA9F}"/>
                  </a:ext>
                </a:extLst>
              </p:cNvPr>
              <p:cNvSpPr>
                <a:spLocks noChangeShapeType="1"/>
              </p:cNvSpPr>
              <p:nvPr/>
            </p:nvSpPr>
            <p:spPr bwMode="auto">
              <a:xfrm flipH="1">
                <a:off x="2388737" y="2805643"/>
                <a:ext cx="12701" cy="29635"/>
              </a:xfrm>
              <a:prstGeom prst="line">
                <a:avLst/>
              </a:prstGeom>
              <a:noFill/>
              <a:ln w="9525"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grpSp>
      </p:grpSp>
    </p:spTree>
    <p:extLst>
      <p:ext uri="{BB962C8B-B14F-4D97-AF65-F5344CB8AC3E}">
        <p14:creationId xmlns:p14="http://schemas.microsoft.com/office/powerpoint/2010/main" val="1480836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1474699"/>
      </p:ext>
    </p:extLst>
  </p:cSld>
  <p:clrMapOvr>
    <a:masterClrMapping/>
  </p:clrMapOvr>
</p:sld>
</file>

<file path=ppt/theme/theme1.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2-SEF-communaute.potx" id="{8E41FBF8-B95D-42BC-8A6A-B6F04D82293C}" vid="{5C63A41B-389E-4706-B830-AD9E83F38A7A}"/>
    </a:ext>
  </a:extLst>
</a:theme>
</file>

<file path=ppt/theme/theme2.xml><?xml version="1.0" encoding="utf-8"?>
<a:theme xmlns:a="http://schemas.openxmlformats.org/drawingml/2006/main" name="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4116A0B278EB7468042874FC5486285" ma:contentTypeVersion="0" ma:contentTypeDescription="Crée un document." ma:contentTypeScope="" ma:versionID="62a64d016eccdfbcc644e79ee99912d2">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2.xml><?xml version="1.0" encoding="utf-8"?>
<ds:datastoreItem xmlns:ds="http://schemas.openxmlformats.org/officeDocument/2006/customXml" ds:itemID="{4604AC50-A577-46D0-8B9F-6D3C9D53AFF5}">
  <ds:schemaRefs>
    <ds:schemaRef ds:uri="d0f9385b-59ff-4786-ab47-52c7ae3d5604"/>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f4d01fed-1772-42ca-bc23-e13f1f30c360"/>
    <ds:schemaRef ds:uri="http://www.w3.org/XML/1998/namespace"/>
    <ds:schemaRef ds:uri="http://purl.org/dc/dcmitype/"/>
  </ds:schemaRefs>
</ds:datastoreItem>
</file>

<file path=customXml/itemProps3.xml><?xml version="1.0" encoding="utf-8"?>
<ds:datastoreItem xmlns:ds="http://schemas.openxmlformats.org/officeDocument/2006/customXml" ds:itemID="{871FD7BC-8CDA-4BF3-B89B-B28D9B0CAD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14-SEF-communaute</Template>
  <TotalTime>394</TotalTime>
  <Words>2431</Words>
  <Application>Microsoft Office PowerPoint</Application>
  <PresentationFormat>Affichage à l'écran (16:9)</PresentationFormat>
  <Paragraphs>389</Paragraphs>
  <Slides>23</Slides>
  <Notes>0</Notes>
  <HiddenSlides>0</HiddenSlides>
  <MMClips>0</MMClips>
  <ScaleCrop>false</ScaleCrop>
  <HeadingPairs>
    <vt:vector size="6" baseType="variant">
      <vt:variant>
        <vt:lpstr>Polices utilisées</vt:lpstr>
      </vt:variant>
      <vt:variant>
        <vt:i4>11</vt:i4>
      </vt:variant>
      <vt:variant>
        <vt:lpstr>Thème</vt:lpstr>
      </vt:variant>
      <vt:variant>
        <vt:i4>2</vt:i4>
      </vt:variant>
      <vt:variant>
        <vt:lpstr>Titres des diapositives</vt:lpstr>
      </vt:variant>
      <vt:variant>
        <vt:i4>23</vt:i4>
      </vt:variant>
    </vt:vector>
  </HeadingPairs>
  <TitlesOfParts>
    <vt:vector size="36" baseType="lpstr">
      <vt:lpstr>Arial</vt:lpstr>
      <vt:lpstr>Arial Black</vt:lpstr>
      <vt:lpstr>Arial Narrow</vt:lpstr>
      <vt:lpstr>Cabin Condensed</vt:lpstr>
      <vt:lpstr>Cambria Math</vt:lpstr>
      <vt:lpstr>Courier New</vt:lpstr>
      <vt:lpstr>Franklin Gothic Demi</vt:lpstr>
      <vt:lpstr>Montserrat ExtraBold</vt:lpstr>
      <vt:lpstr>Montserrat SemiBold</vt:lpstr>
      <vt:lpstr>Symbol</vt:lpstr>
      <vt:lpstr>Wingdings</vt:lpstr>
      <vt:lpstr>Conception personnalisée</vt:lpstr>
      <vt:lpstr>Groupe BPCE</vt:lpstr>
      <vt:lpstr>Nouveau parcours MONEXPERT</vt:lpstr>
      <vt:lpstr>Présentation PowerPoint</vt:lpstr>
      <vt:lpstr>Rappel des parcours actuels</vt:lpstr>
      <vt:lpstr>Contexte</vt:lpstr>
      <vt:lpstr>Objectifs du nouveau parcours</vt:lpstr>
      <vt:lpstr>Retour des écoutes réalisées</vt:lpstr>
      <vt:lpstr>Le nouveau parcours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Nouveau parcours MONEXPERT</dc:title>
  <dc:creator>NORAZ Estelle</dc:creator>
  <cp:lastModifiedBy>REFFORT Didier [CEGEE]</cp:lastModifiedBy>
  <cp:revision>8</cp:revision>
  <cp:lastPrinted>2022-05-05T08:00:13Z</cp:lastPrinted>
  <dcterms:created xsi:type="dcterms:W3CDTF">2022-05-05T06:54:42Z</dcterms:created>
  <dcterms:modified xsi:type="dcterms:W3CDTF">2022-05-09T15:10:16Z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0x01010054116A0B278EB7468042874FC5486285</vt:lpwstr>
  </property>
</Properties>
</file>