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Lst>
  <p:notesMasterIdLst>
    <p:notesMasterId r:id="rId41"/>
  </p:notesMasterIdLst>
  <p:sldIdLst>
    <p:sldId id="268" r:id="rId7"/>
    <p:sldId id="267" r:id="rId8"/>
    <p:sldId id="274" r:id="rId9"/>
    <p:sldId id="336" r:id="rId10"/>
    <p:sldId id="337" r:id="rId11"/>
    <p:sldId id="340" r:id="rId12"/>
    <p:sldId id="339" r:id="rId13"/>
    <p:sldId id="338" r:id="rId14"/>
    <p:sldId id="341" r:id="rId15"/>
    <p:sldId id="344" r:id="rId16"/>
    <p:sldId id="270" r:id="rId17"/>
    <p:sldId id="343" r:id="rId18"/>
    <p:sldId id="346" r:id="rId19"/>
    <p:sldId id="347" r:id="rId20"/>
    <p:sldId id="342" r:id="rId21"/>
    <p:sldId id="326" r:id="rId22"/>
    <p:sldId id="348" r:id="rId23"/>
    <p:sldId id="349" r:id="rId24"/>
    <p:sldId id="350" r:id="rId25"/>
    <p:sldId id="351" r:id="rId26"/>
    <p:sldId id="352" r:id="rId27"/>
    <p:sldId id="353" r:id="rId28"/>
    <p:sldId id="354" r:id="rId29"/>
    <p:sldId id="355" r:id="rId30"/>
    <p:sldId id="356" r:id="rId31"/>
    <p:sldId id="357" r:id="rId32"/>
    <p:sldId id="311" r:id="rId33"/>
    <p:sldId id="358" r:id="rId34"/>
    <p:sldId id="361" r:id="rId35"/>
    <p:sldId id="362" r:id="rId36"/>
    <p:sldId id="359" r:id="rId37"/>
    <p:sldId id="360" r:id="rId38"/>
    <p:sldId id="271" r:id="rId39"/>
    <p:sldId id="295" r:id="rId40"/>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9CF2"/>
    <a:srgbClr val="F2F7FC"/>
    <a:srgbClr val="AFE2FF"/>
    <a:srgbClr val="81DEFF"/>
    <a:srgbClr val="5B6469"/>
    <a:srgbClr val="5F676C"/>
    <a:srgbClr val="F5E7EE"/>
    <a:srgbClr val="C80F2A"/>
    <a:srgbClr val="C316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4B159F-FD96-47A0-876A-199702D1F598}" v="529" dt="2023-10-03T09:50:17.25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0"/>
  </p:normalViewPr>
  <p:slideViewPr>
    <p:cSldViewPr snapToGrid="0">
      <p:cViewPr varScale="1">
        <p:scale>
          <a:sx n="58" d="100"/>
          <a:sy n="58" d="100"/>
        </p:scale>
        <p:origin x="95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HN Stephane [CEGEE]" userId="70069e50-c76b-40ea-827e-0da7eed2485a" providerId="ADAL" clId="{164B159F-FD96-47A0-876A-199702D1F598}"/>
    <pc:docChg chg="undo redo custSel delSld modSld modNotesMaster">
      <pc:chgData name="BOHN Stephane [CEGEE]" userId="70069e50-c76b-40ea-827e-0da7eed2485a" providerId="ADAL" clId="{164B159F-FD96-47A0-876A-199702D1F598}" dt="2023-10-04T06:44:10.301" v="4337" actId="20577"/>
      <pc:docMkLst>
        <pc:docMk/>
      </pc:docMkLst>
      <pc:sldChg chg="addSp delSp modSp mod">
        <pc:chgData name="BOHN Stephane [CEGEE]" userId="70069e50-c76b-40ea-827e-0da7eed2485a" providerId="ADAL" clId="{164B159F-FD96-47A0-876A-199702D1F598}" dt="2023-09-04T15:21:40.681" v="1453" actId="20577"/>
        <pc:sldMkLst>
          <pc:docMk/>
          <pc:sldMk cId="3029223875" sldId="267"/>
        </pc:sldMkLst>
        <pc:spChg chg="mod">
          <ac:chgData name="BOHN Stephane [CEGEE]" userId="70069e50-c76b-40ea-827e-0da7eed2485a" providerId="ADAL" clId="{164B159F-FD96-47A0-876A-199702D1F598}" dt="2023-09-04T15:21:40.681" v="1453" actId="20577"/>
          <ac:spMkLst>
            <pc:docMk/>
            <pc:sldMk cId="3029223875" sldId="267"/>
            <ac:spMk id="2" creationId="{7184BBA0-D874-4088-9322-89D4D1A17B8F}"/>
          </ac:spMkLst>
        </pc:spChg>
        <pc:spChg chg="add del mod">
          <ac:chgData name="BOHN Stephane [CEGEE]" userId="70069e50-c76b-40ea-827e-0da7eed2485a" providerId="ADAL" clId="{164B159F-FD96-47A0-876A-199702D1F598}" dt="2023-09-04T15:00:47.123" v="1114" actId="478"/>
          <ac:spMkLst>
            <pc:docMk/>
            <pc:sldMk cId="3029223875" sldId="267"/>
            <ac:spMk id="4" creationId="{9DDF5394-AD28-EA1E-A932-C1D9F838B9AE}"/>
          </ac:spMkLst>
        </pc:spChg>
        <pc:picChg chg="add mod">
          <ac:chgData name="BOHN Stephane [CEGEE]" userId="70069e50-c76b-40ea-827e-0da7eed2485a" providerId="ADAL" clId="{164B159F-FD96-47A0-876A-199702D1F598}" dt="2023-09-04T15:21:32.129" v="1447" actId="1038"/>
          <ac:picMkLst>
            <pc:docMk/>
            <pc:sldMk cId="3029223875" sldId="267"/>
            <ac:picMk id="5" creationId="{42187E95-9388-0FCC-B236-AD56D845DCDE}"/>
          </ac:picMkLst>
        </pc:picChg>
        <pc:picChg chg="mod">
          <ac:chgData name="BOHN Stephane [CEGEE]" userId="70069e50-c76b-40ea-827e-0da7eed2485a" providerId="ADAL" clId="{164B159F-FD96-47A0-876A-199702D1F598}" dt="2023-09-04T15:20:53.599" v="1330" actId="1038"/>
          <ac:picMkLst>
            <pc:docMk/>
            <pc:sldMk cId="3029223875" sldId="267"/>
            <ac:picMk id="8" creationId="{0FFFC185-59BE-4C93-ABC3-5C0D66D6073E}"/>
          </ac:picMkLst>
        </pc:picChg>
        <pc:picChg chg="mod">
          <ac:chgData name="BOHN Stephane [CEGEE]" userId="70069e50-c76b-40ea-827e-0da7eed2485a" providerId="ADAL" clId="{164B159F-FD96-47A0-876A-199702D1F598}" dt="2023-09-04T15:02:09.733" v="1163" actId="1076"/>
          <ac:picMkLst>
            <pc:docMk/>
            <pc:sldMk cId="3029223875" sldId="267"/>
            <ac:picMk id="9" creationId="{1081C886-F2E7-4D5C-A0AE-118DE7E58738}"/>
          </ac:picMkLst>
        </pc:picChg>
      </pc:sldChg>
      <pc:sldChg chg="addSp delSp modSp mod">
        <pc:chgData name="BOHN Stephane [CEGEE]" userId="70069e50-c76b-40ea-827e-0da7eed2485a" providerId="ADAL" clId="{164B159F-FD96-47A0-876A-199702D1F598}" dt="2023-10-04T06:44:10.301" v="4337" actId="20577"/>
        <pc:sldMkLst>
          <pc:docMk/>
          <pc:sldMk cId="4018691443" sldId="268"/>
        </pc:sldMkLst>
        <pc:spChg chg="mod">
          <ac:chgData name="BOHN Stephane [CEGEE]" userId="70069e50-c76b-40ea-827e-0da7eed2485a" providerId="ADAL" clId="{164B159F-FD96-47A0-876A-199702D1F598}" dt="2023-09-25T09:07:11.605" v="4228" actId="20577"/>
          <ac:spMkLst>
            <pc:docMk/>
            <pc:sldMk cId="4018691443" sldId="268"/>
            <ac:spMk id="3" creationId="{A889D46D-81BD-4B0D-8959-EFD6B3C25377}"/>
          </ac:spMkLst>
        </pc:spChg>
        <pc:spChg chg="mod">
          <ac:chgData name="BOHN Stephane [CEGEE]" userId="70069e50-c76b-40ea-827e-0da7eed2485a" providerId="ADAL" clId="{164B159F-FD96-47A0-876A-199702D1F598}" dt="2023-09-08T15:33:57.996" v="4029" actId="20577"/>
          <ac:spMkLst>
            <pc:docMk/>
            <pc:sldMk cId="4018691443" sldId="268"/>
            <ac:spMk id="4" creationId="{F3C8D92A-3695-4E4B-9C2F-E26E1F29E8FA}"/>
          </ac:spMkLst>
        </pc:spChg>
        <pc:spChg chg="mod">
          <ac:chgData name="BOHN Stephane [CEGEE]" userId="70069e50-c76b-40ea-827e-0da7eed2485a" providerId="ADAL" clId="{164B159F-FD96-47A0-876A-199702D1F598}" dt="2023-09-07T14:24:21.297" v="3848" actId="20577"/>
          <ac:spMkLst>
            <pc:docMk/>
            <pc:sldMk cId="4018691443" sldId="268"/>
            <ac:spMk id="5" creationId="{20AC2643-45FD-448E-AF7C-D19D21FBFE49}"/>
          </ac:spMkLst>
        </pc:spChg>
        <pc:spChg chg="add del mod">
          <ac:chgData name="BOHN Stephane [CEGEE]" userId="70069e50-c76b-40ea-827e-0da7eed2485a" providerId="ADAL" clId="{164B159F-FD96-47A0-876A-199702D1F598}" dt="2023-10-04T06:41:21.851" v="4236" actId="478"/>
          <ac:spMkLst>
            <pc:docMk/>
            <pc:sldMk cId="4018691443" sldId="268"/>
            <ac:spMk id="6" creationId="{501EE45D-048F-5AF0-9E1F-0C32E6F252C2}"/>
          </ac:spMkLst>
        </pc:spChg>
        <pc:spChg chg="del">
          <ac:chgData name="BOHN Stephane [CEGEE]" userId="70069e50-c76b-40ea-827e-0da7eed2485a" providerId="ADAL" clId="{164B159F-FD96-47A0-876A-199702D1F598}" dt="2023-09-04T12:13:26.960" v="17" actId="478"/>
          <ac:spMkLst>
            <pc:docMk/>
            <pc:sldMk cId="4018691443" sldId="268"/>
            <ac:spMk id="6" creationId="{823D1D36-3DA6-BCE4-35DC-3649AD8B9B4F}"/>
          </ac:spMkLst>
        </pc:spChg>
        <pc:spChg chg="mod">
          <ac:chgData name="BOHN Stephane [CEGEE]" userId="70069e50-c76b-40ea-827e-0da7eed2485a" providerId="ADAL" clId="{164B159F-FD96-47A0-876A-199702D1F598}" dt="2023-09-07T14:22:36.837" v="3847" actId="1038"/>
          <ac:spMkLst>
            <pc:docMk/>
            <pc:sldMk cId="4018691443" sldId="268"/>
            <ac:spMk id="7" creationId="{60EE786A-C478-4261-91C7-FEDDB8082E88}"/>
          </ac:spMkLst>
        </pc:spChg>
        <pc:spChg chg="add mod">
          <ac:chgData name="BOHN Stephane [CEGEE]" userId="70069e50-c76b-40ea-827e-0da7eed2485a" providerId="ADAL" clId="{164B159F-FD96-47A0-876A-199702D1F598}" dt="2023-10-04T06:44:10.301" v="4337" actId="20577"/>
          <ac:spMkLst>
            <pc:docMk/>
            <pc:sldMk cId="4018691443" sldId="268"/>
            <ac:spMk id="8" creationId="{2AF40C24-3890-AE86-CF6D-481AE72E7584}"/>
          </ac:spMkLst>
        </pc:spChg>
        <pc:spChg chg="add del">
          <ac:chgData name="BOHN Stephane [CEGEE]" userId="70069e50-c76b-40ea-827e-0da7eed2485a" providerId="ADAL" clId="{164B159F-FD96-47A0-876A-199702D1F598}" dt="2023-09-04T12:13:31.026" v="19" actId="22"/>
          <ac:spMkLst>
            <pc:docMk/>
            <pc:sldMk cId="4018691443" sldId="268"/>
            <ac:spMk id="9" creationId="{8C929890-8C6B-1A4D-5CED-6036E2F47EA6}"/>
          </ac:spMkLst>
        </pc:spChg>
        <pc:spChg chg="add mod">
          <ac:chgData name="BOHN Stephane [CEGEE]" userId="70069e50-c76b-40ea-827e-0da7eed2485a" providerId="ADAL" clId="{164B159F-FD96-47A0-876A-199702D1F598}" dt="2023-09-07T14:22:36.837" v="3847" actId="1038"/>
          <ac:spMkLst>
            <pc:docMk/>
            <pc:sldMk cId="4018691443" sldId="268"/>
            <ac:spMk id="10" creationId="{818C93F9-96A2-5C0C-D327-BCDCC15018DA}"/>
          </ac:spMkLst>
        </pc:spChg>
      </pc:sldChg>
      <pc:sldChg chg="addSp delSp modSp mod">
        <pc:chgData name="BOHN Stephane [CEGEE]" userId="70069e50-c76b-40ea-827e-0da7eed2485a" providerId="ADAL" clId="{164B159F-FD96-47A0-876A-199702D1F598}" dt="2023-09-04T15:53:34.459" v="3219" actId="14100"/>
        <pc:sldMkLst>
          <pc:docMk/>
          <pc:sldMk cId="1976527541" sldId="270"/>
        </pc:sldMkLst>
        <pc:spChg chg="mod">
          <ac:chgData name="BOHN Stephane [CEGEE]" userId="70069e50-c76b-40ea-827e-0da7eed2485a" providerId="ADAL" clId="{164B159F-FD96-47A0-876A-199702D1F598}" dt="2023-09-04T15:36:43.566" v="1859" actId="1035"/>
          <ac:spMkLst>
            <pc:docMk/>
            <pc:sldMk cId="1976527541" sldId="270"/>
            <ac:spMk id="2" creationId="{2B82F8F3-A4F3-428A-B357-0295A6A96FA7}"/>
          </ac:spMkLst>
        </pc:spChg>
        <pc:spChg chg="mod">
          <ac:chgData name="BOHN Stephane [CEGEE]" userId="70069e50-c76b-40ea-827e-0da7eed2485a" providerId="ADAL" clId="{164B159F-FD96-47A0-876A-199702D1F598}" dt="2023-09-04T15:35:31.140" v="1729" actId="20577"/>
          <ac:spMkLst>
            <pc:docMk/>
            <pc:sldMk cId="1976527541" sldId="270"/>
            <ac:spMk id="3" creationId="{1B13247D-C9FB-4D7A-B354-116B5B6CC28E}"/>
          </ac:spMkLst>
        </pc:spChg>
        <pc:spChg chg="del">
          <ac:chgData name="BOHN Stephane [CEGEE]" userId="70069e50-c76b-40ea-827e-0da7eed2485a" providerId="ADAL" clId="{164B159F-FD96-47A0-876A-199702D1F598}" dt="2023-09-04T15:35:40.282" v="1781" actId="478"/>
          <ac:spMkLst>
            <pc:docMk/>
            <pc:sldMk cId="1976527541" sldId="270"/>
            <ac:spMk id="4" creationId="{396B529D-15D0-4AB8-B679-C2B643457529}"/>
          </ac:spMkLst>
        </pc:spChg>
        <pc:spChg chg="mod">
          <ac:chgData name="BOHN Stephane [CEGEE]" userId="70069e50-c76b-40ea-827e-0da7eed2485a" providerId="ADAL" clId="{164B159F-FD96-47A0-876A-199702D1F598}" dt="2023-09-04T15:05:50.592" v="1240" actId="20577"/>
          <ac:spMkLst>
            <pc:docMk/>
            <pc:sldMk cId="1976527541" sldId="270"/>
            <ac:spMk id="5" creationId="{59198D41-F9A2-4C57-BE01-23398303FF8B}"/>
          </ac:spMkLst>
        </pc:spChg>
        <pc:spChg chg="add del mod">
          <ac:chgData name="BOHN Stephane [CEGEE]" userId="70069e50-c76b-40ea-827e-0da7eed2485a" providerId="ADAL" clId="{164B159F-FD96-47A0-876A-199702D1F598}" dt="2023-09-04T15:35:46.556" v="1782" actId="21"/>
          <ac:spMkLst>
            <pc:docMk/>
            <pc:sldMk cId="1976527541" sldId="270"/>
            <ac:spMk id="6" creationId="{CE2D554E-AC8B-CDE8-703A-A3DC2D4833C6}"/>
          </ac:spMkLst>
        </pc:spChg>
        <pc:spChg chg="add mod">
          <ac:chgData name="BOHN Stephane [CEGEE]" userId="70069e50-c76b-40ea-827e-0da7eed2485a" providerId="ADAL" clId="{164B159F-FD96-47A0-876A-199702D1F598}" dt="2023-09-04T15:41:26.307" v="1944" actId="1035"/>
          <ac:spMkLst>
            <pc:docMk/>
            <pc:sldMk cId="1976527541" sldId="270"/>
            <ac:spMk id="7" creationId="{61001CAA-B021-04B8-7244-1B46B06C088E}"/>
          </ac:spMkLst>
        </pc:spChg>
        <pc:spChg chg="mod">
          <ac:chgData name="BOHN Stephane [CEGEE]" userId="70069e50-c76b-40ea-827e-0da7eed2485a" providerId="ADAL" clId="{164B159F-FD96-47A0-876A-199702D1F598}" dt="2023-09-04T15:36:43.566" v="1859" actId="1035"/>
          <ac:spMkLst>
            <pc:docMk/>
            <pc:sldMk cId="1976527541" sldId="270"/>
            <ac:spMk id="9" creationId="{FA8357C6-2B5A-4973-A99D-F32F17C0778F}"/>
          </ac:spMkLst>
        </pc:spChg>
        <pc:spChg chg="mod">
          <ac:chgData name="BOHN Stephane [CEGEE]" userId="70069e50-c76b-40ea-827e-0da7eed2485a" providerId="ADAL" clId="{164B159F-FD96-47A0-876A-199702D1F598}" dt="2023-09-04T15:37:53.214" v="1862" actId="14100"/>
          <ac:spMkLst>
            <pc:docMk/>
            <pc:sldMk cId="1976527541" sldId="270"/>
            <ac:spMk id="10" creationId="{F4F2B3F3-B893-4FF0-B818-BFAFC7B69556}"/>
          </ac:spMkLst>
        </pc:spChg>
        <pc:spChg chg="add mod">
          <ac:chgData name="BOHN Stephane [CEGEE]" userId="70069e50-c76b-40ea-827e-0da7eed2485a" providerId="ADAL" clId="{164B159F-FD96-47A0-876A-199702D1F598}" dt="2023-09-04T15:51:05.360" v="3134" actId="1076"/>
          <ac:spMkLst>
            <pc:docMk/>
            <pc:sldMk cId="1976527541" sldId="270"/>
            <ac:spMk id="13" creationId="{E710EA20-9AA2-4033-220B-79021A3D039F}"/>
          </ac:spMkLst>
        </pc:spChg>
        <pc:spChg chg="mod">
          <ac:chgData name="BOHN Stephane [CEGEE]" userId="70069e50-c76b-40ea-827e-0da7eed2485a" providerId="ADAL" clId="{164B159F-FD96-47A0-876A-199702D1F598}" dt="2023-09-04T15:36:43.566" v="1859" actId="1035"/>
          <ac:spMkLst>
            <pc:docMk/>
            <pc:sldMk cId="1976527541" sldId="270"/>
            <ac:spMk id="14" creationId="{16224A08-7758-4261-AEA9-45313CC8E813}"/>
          </ac:spMkLst>
        </pc:spChg>
        <pc:spChg chg="mod">
          <ac:chgData name="BOHN Stephane [CEGEE]" userId="70069e50-c76b-40ea-827e-0da7eed2485a" providerId="ADAL" clId="{164B159F-FD96-47A0-876A-199702D1F598}" dt="2023-09-04T15:36:43.566" v="1859" actId="1035"/>
          <ac:spMkLst>
            <pc:docMk/>
            <pc:sldMk cId="1976527541" sldId="270"/>
            <ac:spMk id="15" creationId="{64B3E2B9-1270-4B3D-89C6-3B3DD0FB5B6D}"/>
          </ac:spMkLst>
        </pc:spChg>
        <pc:spChg chg="mod">
          <ac:chgData name="BOHN Stephane [CEGEE]" userId="70069e50-c76b-40ea-827e-0da7eed2485a" providerId="ADAL" clId="{164B159F-FD96-47A0-876A-199702D1F598}" dt="2023-09-04T15:36:43.566" v="1859" actId="1035"/>
          <ac:spMkLst>
            <pc:docMk/>
            <pc:sldMk cId="1976527541" sldId="270"/>
            <ac:spMk id="16" creationId="{981E9E8F-4099-4C36-84D4-0ECDB6D92B39}"/>
          </ac:spMkLst>
        </pc:spChg>
        <pc:spChg chg="mod">
          <ac:chgData name="BOHN Stephane [CEGEE]" userId="70069e50-c76b-40ea-827e-0da7eed2485a" providerId="ADAL" clId="{164B159F-FD96-47A0-876A-199702D1F598}" dt="2023-09-04T15:36:43.566" v="1859" actId="1035"/>
          <ac:spMkLst>
            <pc:docMk/>
            <pc:sldMk cId="1976527541" sldId="270"/>
            <ac:spMk id="17" creationId="{EB0B2609-B85E-449D-9DCD-66E5728022C8}"/>
          </ac:spMkLst>
        </pc:spChg>
        <pc:spChg chg="mod">
          <ac:chgData name="BOHN Stephane [CEGEE]" userId="70069e50-c76b-40ea-827e-0da7eed2485a" providerId="ADAL" clId="{164B159F-FD96-47A0-876A-199702D1F598}" dt="2023-09-04T15:36:43.566" v="1859" actId="1035"/>
          <ac:spMkLst>
            <pc:docMk/>
            <pc:sldMk cId="1976527541" sldId="270"/>
            <ac:spMk id="18" creationId="{0E5799A5-C564-4B40-B1F3-FDBAA5606423}"/>
          </ac:spMkLst>
        </pc:spChg>
        <pc:spChg chg="add mod">
          <ac:chgData name="BOHN Stephane [CEGEE]" userId="70069e50-c76b-40ea-827e-0da7eed2485a" providerId="ADAL" clId="{164B159F-FD96-47A0-876A-199702D1F598}" dt="2023-09-04T15:53:34.459" v="3219" actId="14100"/>
          <ac:spMkLst>
            <pc:docMk/>
            <pc:sldMk cId="1976527541" sldId="270"/>
            <ac:spMk id="21" creationId="{4358A1F2-6A64-4D0F-06AA-5EEE97E54678}"/>
          </ac:spMkLst>
        </pc:spChg>
        <pc:spChg chg="add mod">
          <ac:chgData name="BOHN Stephane [CEGEE]" userId="70069e50-c76b-40ea-827e-0da7eed2485a" providerId="ADAL" clId="{164B159F-FD96-47A0-876A-199702D1F598}" dt="2023-09-04T15:52:50.465" v="3214" actId="207"/>
          <ac:spMkLst>
            <pc:docMk/>
            <pc:sldMk cId="1976527541" sldId="270"/>
            <ac:spMk id="22" creationId="{689FC3A3-53D9-AD9A-616E-B791E22F88D3}"/>
          </ac:spMkLst>
        </pc:spChg>
        <pc:picChg chg="mod">
          <ac:chgData name="BOHN Stephane [CEGEE]" userId="70069e50-c76b-40ea-827e-0da7eed2485a" providerId="ADAL" clId="{164B159F-FD96-47A0-876A-199702D1F598}" dt="2023-09-04T15:35:37.113" v="1780" actId="1037"/>
          <ac:picMkLst>
            <pc:docMk/>
            <pc:sldMk cId="1976527541" sldId="270"/>
            <ac:picMk id="8" creationId="{7B641EC4-4D2F-493C-B6C3-90E624097C04}"/>
          </ac:picMkLst>
        </pc:picChg>
        <pc:picChg chg="add del mod modCrop">
          <ac:chgData name="BOHN Stephane [CEGEE]" userId="70069e50-c76b-40ea-827e-0da7eed2485a" providerId="ADAL" clId="{164B159F-FD96-47A0-876A-199702D1F598}" dt="2023-09-04T15:50:36.452" v="3126" actId="478"/>
          <ac:picMkLst>
            <pc:docMk/>
            <pc:sldMk cId="1976527541" sldId="270"/>
            <ac:picMk id="12" creationId="{FD5F9B0A-3A0C-2534-5E4C-28679D341E90}"/>
          </ac:picMkLst>
        </pc:picChg>
        <pc:picChg chg="add del mod">
          <ac:chgData name="BOHN Stephane [CEGEE]" userId="70069e50-c76b-40ea-827e-0da7eed2485a" providerId="ADAL" clId="{164B159F-FD96-47A0-876A-199702D1F598}" dt="2023-09-04T15:47:48.186" v="2682" actId="478"/>
          <ac:picMkLst>
            <pc:docMk/>
            <pc:sldMk cId="1976527541" sldId="270"/>
            <ac:picMk id="20" creationId="{FC1DF4A6-ED76-8CB7-CE25-7FBD6AADDD16}"/>
          </ac:picMkLst>
        </pc:picChg>
      </pc:sldChg>
      <pc:sldChg chg="addSp delSp modSp mod">
        <pc:chgData name="BOHN Stephane [CEGEE]" userId="70069e50-c76b-40ea-827e-0da7eed2485a" providerId="ADAL" clId="{164B159F-FD96-47A0-876A-199702D1F598}" dt="2023-09-04T12:31:36.368" v="438" actId="1036"/>
        <pc:sldMkLst>
          <pc:docMk/>
          <pc:sldMk cId="1806203066" sldId="274"/>
        </pc:sldMkLst>
        <pc:spChg chg="add del">
          <ac:chgData name="BOHN Stephane [CEGEE]" userId="70069e50-c76b-40ea-827e-0da7eed2485a" providerId="ADAL" clId="{164B159F-FD96-47A0-876A-199702D1F598}" dt="2023-09-04T12:22:14.898" v="314" actId="478"/>
          <ac:spMkLst>
            <pc:docMk/>
            <pc:sldMk cId="1806203066" sldId="274"/>
            <ac:spMk id="4" creationId="{8D485273-AD11-5C92-C666-2C22D9EEDAA3}"/>
          </ac:spMkLst>
        </pc:spChg>
        <pc:spChg chg="add mod ord">
          <ac:chgData name="BOHN Stephane [CEGEE]" userId="70069e50-c76b-40ea-827e-0da7eed2485a" providerId="ADAL" clId="{164B159F-FD96-47A0-876A-199702D1F598}" dt="2023-09-04T12:25:33.022" v="389" actId="1076"/>
          <ac:spMkLst>
            <pc:docMk/>
            <pc:sldMk cId="1806203066" sldId="274"/>
            <ac:spMk id="6" creationId="{98AE3E16-4F82-20FB-6B6B-18E8063931B1}"/>
          </ac:spMkLst>
        </pc:spChg>
        <pc:spChg chg="add mod">
          <ac:chgData name="BOHN Stephane [CEGEE]" userId="70069e50-c76b-40ea-827e-0da7eed2485a" providerId="ADAL" clId="{164B159F-FD96-47A0-876A-199702D1F598}" dt="2023-09-04T12:31:36.368" v="438" actId="1036"/>
          <ac:spMkLst>
            <pc:docMk/>
            <pc:sldMk cId="1806203066" sldId="274"/>
            <ac:spMk id="12" creationId="{06D4E51B-436D-F5FB-7A0C-CFFB2BDD1241}"/>
          </ac:spMkLst>
        </pc:spChg>
        <pc:spChg chg="mod">
          <ac:chgData name="BOHN Stephane [CEGEE]" userId="70069e50-c76b-40ea-827e-0da7eed2485a" providerId="ADAL" clId="{164B159F-FD96-47A0-876A-199702D1F598}" dt="2023-09-04T12:24:07.504" v="379" actId="1076"/>
          <ac:spMkLst>
            <pc:docMk/>
            <pc:sldMk cId="1806203066" sldId="274"/>
            <ac:spMk id="14" creationId="{863093D5-9DDA-49D4-871D-DAD197AEB0AF}"/>
          </ac:spMkLst>
        </pc:spChg>
        <pc:picChg chg="mod ord">
          <ac:chgData name="BOHN Stephane [CEGEE]" userId="70069e50-c76b-40ea-827e-0da7eed2485a" providerId="ADAL" clId="{164B159F-FD96-47A0-876A-199702D1F598}" dt="2023-09-04T12:22:33.707" v="320" actId="1076"/>
          <ac:picMkLst>
            <pc:docMk/>
            <pc:sldMk cId="1806203066" sldId="274"/>
            <ac:picMk id="2" creationId="{27AE1E2E-E5E6-4708-86C3-FA9810954EF2}"/>
          </ac:picMkLst>
        </pc:picChg>
        <pc:picChg chg="add del mod">
          <ac:chgData name="BOHN Stephane [CEGEE]" userId="70069e50-c76b-40ea-827e-0da7eed2485a" providerId="ADAL" clId="{164B159F-FD96-47A0-876A-199702D1F598}" dt="2023-09-04T12:30:51.933" v="413" actId="478"/>
          <ac:picMkLst>
            <pc:docMk/>
            <pc:sldMk cId="1806203066" sldId="274"/>
            <ac:picMk id="9" creationId="{361179F3-2F3B-EC9A-371C-6C5F77891ED8}"/>
          </ac:picMkLst>
        </pc:picChg>
        <pc:picChg chg="add mod ord">
          <ac:chgData name="BOHN Stephane [CEGEE]" userId="70069e50-c76b-40ea-827e-0da7eed2485a" providerId="ADAL" clId="{164B159F-FD96-47A0-876A-199702D1F598}" dt="2023-09-04T12:30:50.217" v="412" actId="167"/>
          <ac:picMkLst>
            <pc:docMk/>
            <pc:sldMk cId="1806203066" sldId="274"/>
            <ac:picMk id="11" creationId="{AD88D1CD-95A9-5145-3C99-08B0C4A5FC11}"/>
          </ac:picMkLst>
        </pc:picChg>
        <pc:picChg chg="mod">
          <ac:chgData name="BOHN Stephane [CEGEE]" userId="70069e50-c76b-40ea-827e-0da7eed2485a" providerId="ADAL" clId="{164B159F-FD96-47A0-876A-199702D1F598}" dt="2023-09-04T12:22:25.175" v="317" actId="1076"/>
          <ac:picMkLst>
            <pc:docMk/>
            <pc:sldMk cId="1806203066" sldId="274"/>
            <ac:picMk id="1026" creationId="{91B980FD-A13B-4DC0-8A5D-85F3E62AF56E}"/>
          </ac:picMkLst>
        </pc:picChg>
        <pc:cxnChg chg="del">
          <ac:chgData name="BOHN Stephane [CEGEE]" userId="70069e50-c76b-40ea-827e-0da7eed2485a" providerId="ADAL" clId="{164B159F-FD96-47A0-876A-199702D1F598}" dt="2023-09-04T12:22:17.165" v="315" actId="478"/>
          <ac:cxnSpMkLst>
            <pc:docMk/>
            <pc:sldMk cId="1806203066" sldId="274"/>
            <ac:cxnSpMk id="7" creationId="{A5D589FD-70AC-80DE-B544-E763662EBC12}"/>
          </ac:cxnSpMkLst>
        </pc:cxnChg>
      </pc:sldChg>
      <pc:sldChg chg="delSp modSp del mod">
        <pc:chgData name="BOHN Stephane [CEGEE]" userId="70069e50-c76b-40ea-827e-0da7eed2485a" providerId="ADAL" clId="{164B159F-FD96-47A0-876A-199702D1F598}" dt="2023-09-11T07:52:59.666" v="4036" actId="2696"/>
        <pc:sldMkLst>
          <pc:docMk/>
          <pc:sldMk cId="2597358035" sldId="280"/>
        </pc:sldMkLst>
        <pc:spChg chg="mod">
          <ac:chgData name="BOHN Stephane [CEGEE]" userId="70069e50-c76b-40ea-827e-0da7eed2485a" providerId="ADAL" clId="{164B159F-FD96-47A0-876A-199702D1F598}" dt="2023-09-06T06:45:53.438" v="3827" actId="1076"/>
          <ac:spMkLst>
            <pc:docMk/>
            <pc:sldMk cId="2597358035" sldId="280"/>
            <ac:spMk id="4" creationId="{71961C1C-56FA-4DBC-8BEA-BD3BEA1E6DF3}"/>
          </ac:spMkLst>
        </pc:spChg>
        <pc:spChg chg="del">
          <ac:chgData name="BOHN Stephane [CEGEE]" userId="70069e50-c76b-40ea-827e-0da7eed2485a" providerId="ADAL" clId="{164B159F-FD96-47A0-876A-199702D1F598}" dt="2023-09-06T06:45:47.872" v="3825" actId="478"/>
          <ac:spMkLst>
            <pc:docMk/>
            <pc:sldMk cId="2597358035" sldId="280"/>
            <ac:spMk id="6" creationId="{8D9912AB-6A3D-0063-303A-A83AEE29AB77}"/>
          </ac:spMkLst>
        </pc:spChg>
        <pc:spChg chg="del">
          <ac:chgData name="BOHN Stephane [CEGEE]" userId="70069e50-c76b-40ea-827e-0da7eed2485a" providerId="ADAL" clId="{164B159F-FD96-47A0-876A-199702D1F598}" dt="2023-09-06T06:45:49.885" v="3826" actId="478"/>
          <ac:spMkLst>
            <pc:docMk/>
            <pc:sldMk cId="2597358035" sldId="280"/>
            <ac:spMk id="7" creationId="{15902FDB-D5A8-0947-BF58-4E29C0EB0D28}"/>
          </ac:spMkLst>
        </pc:spChg>
      </pc:sldChg>
      <pc:sldChg chg="addSp modSp mod">
        <pc:chgData name="BOHN Stephane [CEGEE]" userId="70069e50-c76b-40ea-827e-0da7eed2485a" providerId="ADAL" clId="{164B159F-FD96-47A0-876A-199702D1F598}" dt="2023-09-04T15:52:26.889" v="3209" actId="20577"/>
        <pc:sldMkLst>
          <pc:docMk/>
          <pc:sldMk cId="4214369284" sldId="325"/>
        </pc:sldMkLst>
        <pc:spChg chg="add mod">
          <ac:chgData name="BOHN Stephane [CEGEE]" userId="70069e50-c76b-40ea-827e-0da7eed2485a" providerId="ADAL" clId="{164B159F-FD96-47A0-876A-199702D1F598}" dt="2023-09-04T15:35:49.273" v="1783"/>
          <ac:spMkLst>
            <pc:docMk/>
            <pc:sldMk cId="4214369284" sldId="325"/>
            <ac:spMk id="2" creationId="{524291A5-CD8B-8381-A920-AF264BEE2159}"/>
          </ac:spMkLst>
        </pc:spChg>
        <pc:spChg chg="add mod">
          <ac:chgData name="BOHN Stephane [CEGEE]" userId="70069e50-c76b-40ea-827e-0da7eed2485a" providerId="ADAL" clId="{164B159F-FD96-47A0-876A-199702D1F598}" dt="2023-09-04T15:52:26.889" v="3209" actId="20577"/>
          <ac:spMkLst>
            <pc:docMk/>
            <pc:sldMk cId="4214369284" sldId="325"/>
            <ac:spMk id="6" creationId="{0A76FC35-3FC1-A217-78F3-C764D8EEF59F}"/>
          </ac:spMkLst>
        </pc:spChg>
      </pc:sldChg>
      <pc:sldChg chg="addSp modSp mod">
        <pc:chgData name="BOHN Stephane [CEGEE]" userId="70069e50-c76b-40ea-827e-0da7eed2485a" providerId="ADAL" clId="{164B159F-FD96-47A0-876A-199702D1F598}" dt="2023-09-21T13:50:46.624" v="4222" actId="207"/>
        <pc:sldMkLst>
          <pc:docMk/>
          <pc:sldMk cId="2568592590" sldId="326"/>
        </pc:sldMkLst>
        <pc:spChg chg="add mod">
          <ac:chgData name="BOHN Stephane [CEGEE]" userId="70069e50-c76b-40ea-827e-0da7eed2485a" providerId="ADAL" clId="{164B159F-FD96-47A0-876A-199702D1F598}" dt="2023-09-21T13:50:46.624" v="4222" actId="207"/>
          <ac:spMkLst>
            <pc:docMk/>
            <pc:sldMk cId="2568592590" sldId="326"/>
            <ac:spMk id="2" creationId="{F5416925-CCF2-5028-C025-397D48FDF957}"/>
          </ac:spMkLst>
        </pc:spChg>
        <pc:spChg chg="mod">
          <ac:chgData name="BOHN Stephane [CEGEE]" userId="70069e50-c76b-40ea-827e-0da7eed2485a" providerId="ADAL" clId="{164B159F-FD96-47A0-876A-199702D1F598}" dt="2023-09-21T13:43:47.817" v="4072" actId="1036"/>
          <ac:spMkLst>
            <pc:docMk/>
            <pc:sldMk cId="2568592590" sldId="326"/>
            <ac:spMk id="7" creationId="{44C6F2C8-0E23-4E72-8AC0-87F164352C22}"/>
          </ac:spMkLst>
        </pc:spChg>
        <pc:spChg chg="mod">
          <ac:chgData name="BOHN Stephane [CEGEE]" userId="70069e50-c76b-40ea-827e-0da7eed2485a" providerId="ADAL" clId="{164B159F-FD96-47A0-876A-199702D1F598}" dt="2023-09-21T13:43:58.552" v="4101" actId="1036"/>
          <ac:spMkLst>
            <pc:docMk/>
            <pc:sldMk cId="2568592590" sldId="326"/>
            <ac:spMk id="9" creationId="{BC61DF80-4ABA-47B6-A41F-DC43035B3417}"/>
          </ac:spMkLst>
        </pc:spChg>
        <pc:spChg chg="mod">
          <ac:chgData name="BOHN Stephane [CEGEE]" userId="70069e50-c76b-40ea-827e-0da7eed2485a" providerId="ADAL" clId="{164B159F-FD96-47A0-876A-199702D1F598}" dt="2023-09-21T13:43:47.817" v="4072" actId="1036"/>
          <ac:spMkLst>
            <pc:docMk/>
            <pc:sldMk cId="2568592590" sldId="326"/>
            <ac:spMk id="10" creationId="{6D992F77-7D8C-4ECB-AC5E-41FE6B92FDEA}"/>
          </ac:spMkLst>
        </pc:spChg>
        <pc:picChg chg="mod">
          <ac:chgData name="BOHN Stephane [CEGEE]" userId="70069e50-c76b-40ea-827e-0da7eed2485a" providerId="ADAL" clId="{164B159F-FD96-47A0-876A-199702D1F598}" dt="2023-09-21T13:43:58.552" v="4101" actId="1036"/>
          <ac:picMkLst>
            <pc:docMk/>
            <pc:sldMk cId="2568592590" sldId="326"/>
            <ac:picMk id="2050" creationId="{F59BD89D-F132-4F95-B876-358F574C940A}"/>
          </ac:picMkLst>
        </pc:picChg>
        <pc:picChg chg="mod">
          <ac:chgData name="BOHN Stephane [CEGEE]" userId="70069e50-c76b-40ea-827e-0da7eed2485a" providerId="ADAL" clId="{164B159F-FD96-47A0-876A-199702D1F598}" dt="2023-09-21T13:43:47.817" v="4072" actId="1036"/>
          <ac:picMkLst>
            <pc:docMk/>
            <pc:sldMk cId="2568592590" sldId="326"/>
            <ac:picMk id="2052" creationId="{EFD7A1BD-CCCD-43C1-A046-E9E8469ECAE4}"/>
          </ac:picMkLst>
        </pc:picChg>
        <pc:picChg chg="mod">
          <ac:chgData name="BOHN Stephane [CEGEE]" userId="70069e50-c76b-40ea-827e-0da7eed2485a" providerId="ADAL" clId="{164B159F-FD96-47A0-876A-199702D1F598}" dt="2023-09-21T13:43:47.817" v="4072" actId="1036"/>
          <ac:picMkLst>
            <pc:docMk/>
            <pc:sldMk cId="2568592590" sldId="326"/>
            <ac:picMk id="2054" creationId="{3D90F95B-4B50-43E4-AAE6-6D6511877124}"/>
          </ac:picMkLst>
        </pc:picChg>
      </pc:sldChg>
      <pc:sldChg chg="del">
        <pc:chgData name="BOHN Stephane [CEGEE]" userId="70069e50-c76b-40ea-827e-0da7eed2485a" providerId="ADAL" clId="{164B159F-FD96-47A0-876A-199702D1F598}" dt="2023-09-11T07:53:04.068" v="4037" actId="2696"/>
        <pc:sldMkLst>
          <pc:docMk/>
          <pc:sldMk cId="1584981183" sldId="327"/>
        </pc:sldMkLst>
      </pc:sldChg>
      <pc:sldChg chg="modSp del mod">
        <pc:chgData name="BOHN Stephane [CEGEE]" userId="70069e50-c76b-40ea-827e-0da7eed2485a" providerId="ADAL" clId="{164B159F-FD96-47A0-876A-199702D1F598}" dt="2023-09-04T15:04:10.431" v="1237" actId="2696"/>
        <pc:sldMkLst>
          <pc:docMk/>
          <pc:sldMk cId="3602706515" sldId="331"/>
        </pc:sldMkLst>
        <pc:spChg chg="mod">
          <ac:chgData name="BOHN Stephane [CEGEE]" userId="70069e50-c76b-40ea-827e-0da7eed2485a" providerId="ADAL" clId="{164B159F-FD96-47A0-876A-199702D1F598}" dt="2023-09-04T14:59:53.369" v="1110" actId="14100"/>
          <ac:spMkLst>
            <pc:docMk/>
            <pc:sldMk cId="3602706515" sldId="331"/>
            <ac:spMk id="2" creationId="{7184BBA0-D874-4088-9322-89D4D1A17B8F}"/>
          </ac:spMkLst>
        </pc:spChg>
        <pc:picChg chg="mod">
          <ac:chgData name="BOHN Stephane [CEGEE]" userId="70069e50-c76b-40ea-827e-0da7eed2485a" providerId="ADAL" clId="{164B159F-FD96-47A0-876A-199702D1F598}" dt="2023-09-04T15:00:05.216" v="1113" actId="1035"/>
          <ac:picMkLst>
            <pc:docMk/>
            <pc:sldMk cId="3602706515" sldId="331"/>
            <ac:picMk id="8" creationId="{0FFFC185-59BE-4C93-ABC3-5C0D66D6073E}"/>
          </ac:picMkLst>
        </pc:picChg>
      </pc:sldChg>
      <pc:sldChg chg="modSp del mod">
        <pc:chgData name="BOHN Stephane [CEGEE]" userId="70069e50-c76b-40ea-827e-0da7eed2485a" providerId="ADAL" clId="{164B159F-FD96-47A0-876A-199702D1F598}" dt="2023-09-04T13:00:06.132" v="920" actId="2696"/>
        <pc:sldMkLst>
          <pc:docMk/>
          <pc:sldMk cId="1384165947" sldId="335"/>
        </pc:sldMkLst>
        <pc:spChg chg="mod">
          <ac:chgData name="BOHN Stephane [CEGEE]" userId="70069e50-c76b-40ea-827e-0da7eed2485a" providerId="ADAL" clId="{164B159F-FD96-47A0-876A-199702D1F598}" dt="2023-09-04T12:22:59.933" v="323" actId="6549"/>
          <ac:spMkLst>
            <pc:docMk/>
            <pc:sldMk cId="1384165947" sldId="335"/>
            <ac:spMk id="14" creationId="{863093D5-9DDA-49D4-871D-DAD197AEB0AF}"/>
          </ac:spMkLst>
        </pc:spChg>
      </pc:sldChg>
      <pc:sldChg chg="addSp delSp modSp mod">
        <pc:chgData name="BOHN Stephane [CEGEE]" userId="70069e50-c76b-40ea-827e-0da7eed2485a" providerId="ADAL" clId="{164B159F-FD96-47A0-876A-199702D1F598}" dt="2023-09-08T06:43:52.880" v="3934" actId="20577"/>
        <pc:sldMkLst>
          <pc:docMk/>
          <pc:sldMk cId="3516430913" sldId="336"/>
        </pc:sldMkLst>
        <pc:spChg chg="del">
          <ac:chgData name="BOHN Stephane [CEGEE]" userId="70069e50-c76b-40ea-827e-0da7eed2485a" providerId="ADAL" clId="{164B159F-FD96-47A0-876A-199702D1F598}" dt="2023-09-04T12:27:26.250" v="394" actId="478"/>
          <ac:spMkLst>
            <pc:docMk/>
            <pc:sldMk cId="3516430913" sldId="336"/>
            <ac:spMk id="6" creationId="{98AE3E16-4F82-20FB-6B6B-18E8063931B1}"/>
          </ac:spMkLst>
        </pc:spChg>
        <pc:spChg chg="mod">
          <ac:chgData name="BOHN Stephane [CEGEE]" userId="70069e50-c76b-40ea-827e-0da7eed2485a" providerId="ADAL" clId="{164B159F-FD96-47A0-876A-199702D1F598}" dt="2023-09-08T06:43:52.880" v="3934" actId="20577"/>
          <ac:spMkLst>
            <pc:docMk/>
            <pc:sldMk cId="3516430913" sldId="336"/>
            <ac:spMk id="14" creationId="{863093D5-9DDA-49D4-871D-DAD197AEB0AF}"/>
          </ac:spMkLst>
        </pc:spChg>
        <pc:picChg chg="del">
          <ac:chgData name="BOHN Stephane [CEGEE]" userId="70069e50-c76b-40ea-827e-0da7eed2485a" providerId="ADAL" clId="{164B159F-FD96-47A0-876A-199702D1F598}" dt="2023-09-04T12:35:42.590" v="478" actId="478"/>
          <ac:picMkLst>
            <pc:docMk/>
            <pc:sldMk cId="3516430913" sldId="336"/>
            <ac:picMk id="2" creationId="{27AE1E2E-E5E6-4708-86C3-FA9810954EF2}"/>
          </ac:picMkLst>
        </pc:picChg>
        <pc:picChg chg="add mod">
          <ac:chgData name="BOHN Stephane [CEGEE]" userId="70069e50-c76b-40ea-827e-0da7eed2485a" providerId="ADAL" clId="{164B159F-FD96-47A0-876A-199702D1F598}" dt="2023-09-04T12:39:04.627" v="504" actId="1076"/>
          <ac:picMkLst>
            <pc:docMk/>
            <pc:sldMk cId="3516430913" sldId="336"/>
            <ac:picMk id="7" creationId="{0EE49261-A53C-4F67-7797-BBA93C7F66CB}"/>
          </ac:picMkLst>
        </pc:picChg>
        <pc:picChg chg="del">
          <ac:chgData name="BOHN Stephane [CEGEE]" userId="70069e50-c76b-40ea-827e-0da7eed2485a" providerId="ADAL" clId="{164B159F-FD96-47A0-876A-199702D1F598}" dt="2023-09-04T12:27:23.453" v="393" actId="478"/>
          <ac:picMkLst>
            <pc:docMk/>
            <pc:sldMk cId="3516430913" sldId="336"/>
            <ac:picMk id="9" creationId="{361179F3-2F3B-EC9A-371C-6C5F77891ED8}"/>
          </ac:picMkLst>
        </pc:picChg>
      </pc:sldChg>
      <pc:sldChg chg="addSp delSp modSp mod">
        <pc:chgData name="BOHN Stephane [CEGEE]" userId="70069e50-c76b-40ea-827e-0da7eed2485a" providerId="ADAL" clId="{164B159F-FD96-47A0-876A-199702D1F598}" dt="2023-09-07T14:54:38.500" v="3872" actId="207"/>
        <pc:sldMkLst>
          <pc:docMk/>
          <pc:sldMk cId="425987542" sldId="337"/>
        </pc:sldMkLst>
        <pc:spChg chg="add mod">
          <ac:chgData name="BOHN Stephane [CEGEE]" userId="70069e50-c76b-40ea-827e-0da7eed2485a" providerId="ADAL" clId="{164B159F-FD96-47A0-876A-199702D1F598}" dt="2023-09-04T12:51:26.925" v="789" actId="1038"/>
          <ac:spMkLst>
            <pc:docMk/>
            <pc:sldMk cId="425987542" sldId="337"/>
            <ac:spMk id="2" creationId="{1737547E-FDE6-B34F-C3EA-49B30C7C1EC5}"/>
          </ac:spMkLst>
        </pc:spChg>
        <pc:spChg chg="add mod">
          <ac:chgData name="BOHN Stephane [CEGEE]" userId="70069e50-c76b-40ea-827e-0da7eed2485a" providerId="ADAL" clId="{164B159F-FD96-47A0-876A-199702D1F598}" dt="2023-09-07T14:54:38.500" v="3872" actId="207"/>
          <ac:spMkLst>
            <pc:docMk/>
            <pc:sldMk cId="425987542" sldId="337"/>
            <ac:spMk id="4" creationId="{C8A7C48E-DCEE-0180-DA39-048F61C6DAAF}"/>
          </ac:spMkLst>
        </pc:spChg>
        <pc:spChg chg="add mod">
          <ac:chgData name="BOHN Stephane [CEGEE]" userId="70069e50-c76b-40ea-827e-0da7eed2485a" providerId="ADAL" clId="{164B159F-FD96-47A0-876A-199702D1F598}" dt="2023-09-07T14:50:48.495" v="3851" actId="207"/>
          <ac:spMkLst>
            <pc:docMk/>
            <pc:sldMk cId="425987542" sldId="337"/>
            <ac:spMk id="6" creationId="{B4893733-0B15-ED6C-D9DB-8D9C8F4F5986}"/>
          </ac:spMkLst>
        </pc:spChg>
        <pc:spChg chg="add mod">
          <ac:chgData name="BOHN Stephane [CEGEE]" userId="70069e50-c76b-40ea-827e-0da7eed2485a" providerId="ADAL" clId="{164B159F-FD96-47A0-876A-199702D1F598}" dt="2023-09-04T12:57:33.848" v="859" actId="207"/>
          <ac:spMkLst>
            <pc:docMk/>
            <pc:sldMk cId="425987542" sldId="337"/>
            <ac:spMk id="8" creationId="{B0559287-C93B-9851-8BC9-C3220F0F4896}"/>
          </ac:spMkLst>
        </pc:spChg>
        <pc:spChg chg="add mod">
          <ac:chgData name="BOHN Stephane [CEGEE]" userId="70069e50-c76b-40ea-827e-0da7eed2485a" providerId="ADAL" clId="{164B159F-FD96-47A0-876A-199702D1F598}" dt="2023-09-07T14:54:28.142" v="3870" actId="207"/>
          <ac:spMkLst>
            <pc:docMk/>
            <pc:sldMk cId="425987542" sldId="337"/>
            <ac:spMk id="9" creationId="{B0A2F18B-2A9F-DA9E-E0D6-FF3894DA230C}"/>
          </ac:spMkLst>
        </pc:spChg>
        <pc:spChg chg="add mod">
          <ac:chgData name="BOHN Stephane [CEGEE]" userId="70069e50-c76b-40ea-827e-0da7eed2485a" providerId="ADAL" clId="{164B159F-FD96-47A0-876A-199702D1F598}" dt="2023-09-07T14:54:11.618" v="3869" actId="207"/>
          <ac:spMkLst>
            <pc:docMk/>
            <pc:sldMk cId="425987542" sldId="337"/>
            <ac:spMk id="10" creationId="{CB402AD0-23B3-6926-24F6-0CC07EFDE2B2}"/>
          </ac:spMkLst>
        </pc:spChg>
        <pc:spChg chg="add mod">
          <ac:chgData name="BOHN Stephane [CEGEE]" userId="70069e50-c76b-40ea-827e-0da7eed2485a" providerId="ADAL" clId="{164B159F-FD96-47A0-876A-199702D1F598}" dt="2023-09-07T14:52:49.698" v="3861" actId="207"/>
          <ac:spMkLst>
            <pc:docMk/>
            <pc:sldMk cId="425987542" sldId="337"/>
            <ac:spMk id="11" creationId="{CE4ADEEB-9E57-8A75-3A53-0C2546C4D4DF}"/>
          </ac:spMkLst>
        </pc:spChg>
        <pc:spChg chg="mod">
          <ac:chgData name="BOHN Stephane [CEGEE]" userId="70069e50-c76b-40ea-827e-0da7eed2485a" providerId="ADAL" clId="{164B159F-FD96-47A0-876A-199702D1F598}" dt="2023-09-04T12:47:16.211" v="648" actId="20577"/>
          <ac:spMkLst>
            <pc:docMk/>
            <pc:sldMk cId="425987542" sldId="337"/>
            <ac:spMk id="14" creationId="{863093D5-9DDA-49D4-871D-DAD197AEB0AF}"/>
          </ac:spMkLst>
        </pc:spChg>
        <pc:picChg chg="del">
          <ac:chgData name="BOHN Stephane [CEGEE]" userId="70069e50-c76b-40ea-827e-0da7eed2485a" providerId="ADAL" clId="{164B159F-FD96-47A0-876A-199702D1F598}" dt="2023-09-04T12:39:36.060" v="505" actId="478"/>
          <ac:picMkLst>
            <pc:docMk/>
            <pc:sldMk cId="425987542" sldId="337"/>
            <ac:picMk id="7" creationId="{0EE49261-A53C-4F67-7797-BBA93C7F66CB}"/>
          </ac:picMkLst>
        </pc:picChg>
        <pc:picChg chg="add del mod">
          <ac:chgData name="BOHN Stephane [CEGEE]" userId="70069e50-c76b-40ea-827e-0da7eed2485a" providerId="ADAL" clId="{164B159F-FD96-47A0-876A-199702D1F598}" dt="2023-09-07T14:54:32.319" v="3871" actId="478"/>
          <ac:picMkLst>
            <pc:docMk/>
            <pc:sldMk cId="425987542" sldId="337"/>
            <ac:picMk id="12" creationId="{84B61F4D-EF57-B2B6-E873-E4C32D168434}"/>
          </ac:picMkLst>
        </pc:picChg>
      </pc:sldChg>
      <pc:sldChg chg="addSp delSp modSp mod">
        <pc:chgData name="BOHN Stephane [CEGEE]" userId="70069e50-c76b-40ea-827e-0da7eed2485a" providerId="ADAL" clId="{164B159F-FD96-47A0-876A-199702D1F598}" dt="2023-09-04T15:05:27.016" v="1239" actId="20577"/>
        <pc:sldMkLst>
          <pc:docMk/>
          <pc:sldMk cId="2271804175" sldId="338"/>
        </pc:sldMkLst>
        <pc:spChg chg="del">
          <ac:chgData name="BOHN Stephane [CEGEE]" userId="70069e50-c76b-40ea-827e-0da7eed2485a" providerId="ADAL" clId="{164B159F-FD96-47A0-876A-199702D1F598}" dt="2023-09-04T13:02:00.514" v="969" actId="478"/>
          <ac:spMkLst>
            <pc:docMk/>
            <pc:sldMk cId="2271804175" sldId="338"/>
            <ac:spMk id="2" creationId="{1737547E-FDE6-B34F-C3EA-49B30C7C1EC5}"/>
          </ac:spMkLst>
        </pc:spChg>
        <pc:spChg chg="mod">
          <ac:chgData name="BOHN Stephane [CEGEE]" userId="70069e50-c76b-40ea-827e-0da7eed2485a" providerId="ADAL" clId="{164B159F-FD96-47A0-876A-199702D1F598}" dt="2023-09-04T14:12:14.656" v="1059" actId="20577"/>
          <ac:spMkLst>
            <pc:docMk/>
            <pc:sldMk cId="2271804175" sldId="338"/>
            <ac:spMk id="3" creationId="{1B13247D-C9FB-4D7A-B354-116B5B6CC28E}"/>
          </ac:spMkLst>
        </pc:spChg>
        <pc:spChg chg="del">
          <ac:chgData name="BOHN Stephane [CEGEE]" userId="70069e50-c76b-40ea-827e-0da7eed2485a" providerId="ADAL" clId="{164B159F-FD96-47A0-876A-199702D1F598}" dt="2023-09-04T13:02:00.514" v="969" actId="478"/>
          <ac:spMkLst>
            <pc:docMk/>
            <pc:sldMk cId="2271804175" sldId="338"/>
            <ac:spMk id="4" creationId="{C8A7C48E-DCEE-0180-DA39-048F61C6DAAF}"/>
          </ac:spMkLst>
        </pc:spChg>
        <pc:spChg chg="mod">
          <ac:chgData name="BOHN Stephane [CEGEE]" userId="70069e50-c76b-40ea-827e-0da7eed2485a" providerId="ADAL" clId="{164B159F-FD96-47A0-876A-199702D1F598}" dt="2023-09-04T15:05:27.016" v="1239" actId="20577"/>
          <ac:spMkLst>
            <pc:docMk/>
            <pc:sldMk cId="2271804175" sldId="338"/>
            <ac:spMk id="5" creationId="{59198D41-F9A2-4C57-BE01-23398303FF8B}"/>
          </ac:spMkLst>
        </pc:spChg>
        <pc:spChg chg="del">
          <ac:chgData name="BOHN Stephane [CEGEE]" userId="70069e50-c76b-40ea-827e-0da7eed2485a" providerId="ADAL" clId="{164B159F-FD96-47A0-876A-199702D1F598}" dt="2023-09-04T13:02:00.514" v="969" actId="478"/>
          <ac:spMkLst>
            <pc:docMk/>
            <pc:sldMk cId="2271804175" sldId="338"/>
            <ac:spMk id="6" creationId="{B4893733-0B15-ED6C-D9DB-8D9C8F4F5986}"/>
          </ac:spMkLst>
        </pc:spChg>
        <pc:spChg chg="del">
          <ac:chgData name="BOHN Stephane [CEGEE]" userId="70069e50-c76b-40ea-827e-0da7eed2485a" providerId="ADAL" clId="{164B159F-FD96-47A0-876A-199702D1F598}" dt="2023-09-04T13:02:00.514" v="969" actId="478"/>
          <ac:spMkLst>
            <pc:docMk/>
            <pc:sldMk cId="2271804175" sldId="338"/>
            <ac:spMk id="8" creationId="{B0559287-C93B-9851-8BC9-C3220F0F4896}"/>
          </ac:spMkLst>
        </pc:spChg>
        <pc:spChg chg="del">
          <ac:chgData name="BOHN Stephane [CEGEE]" userId="70069e50-c76b-40ea-827e-0da7eed2485a" providerId="ADAL" clId="{164B159F-FD96-47A0-876A-199702D1F598}" dt="2023-09-04T13:02:00.514" v="969" actId="478"/>
          <ac:spMkLst>
            <pc:docMk/>
            <pc:sldMk cId="2271804175" sldId="338"/>
            <ac:spMk id="9" creationId="{B0A2F18B-2A9F-DA9E-E0D6-FF3894DA230C}"/>
          </ac:spMkLst>
        </pc:spChg>
        <pc:spChg chg="del">
          <ac:chgData name="BOHN Stephane [CEGEE]" userId="70069e50-c76b-40ea-827e-0da7eed2485a" providerId="ADAL" clId="{164B159F-FD96-47A0-876A-199702D1F598}" dt="2023-09-04T13:02:00.514" v="969" actId="478"/>
          <ac:spMkLst>
            <pc:docMk/>
            <pc:sldMk cId="2271804175" sldId="338"/>
            <ac:spMk id="10" creationId="{CB402AD0-23B3-6926-24F6-0CC07EFDE2B2}"/>
          </ac:spMkLst>
        </pc:spChg>
        <pc:spChg chg="del">
          <ac:chgData name="BOHN Stephane [CEGEE]" userId="70069e50-c76b-40ea-827e-0da7eed2485a" providerId="ADAL" clId="{164B159F-FD96-47A0-876A-199702D1F598}" dt="2023-09-04T13:02:00.514" v="969" actId="478"/>
          <ac:spMkLst>
            <pc:docMk/>
            <pc:sldMk cId="2271804175" sldId="338"/>
            <ac:spMk id="11" creationId="{CE4ADEEB-9E57-8A75-3A53-0C2546C4D4DF}"/>
          </ac:spMkLst>
        </pc:spChg>
        <pc:spChg chg="add mod">
          <ac:chgData name="BOHN Stephane [CEGEE]" userId="70069e50-c76b-40ea-827e-0da7eed2485a" providerId="ADAL" clId="{164B159F-FD96-47A0-876A-199702D1F598}" dt="2023-09-04T13:10:31.060" v="1041" actId="1076"/>
          <ac:spMkLst>
            <pc:docMk/>
            <pc:sldMk cId="2271804175" sldId="338"/>
            <ac:spMk id="13" creationId="{9A93CFC7-1A05-ADF9-8EC8-D2CCEA239469}"/>
          </ac:spMkLst>
        </pc:spChg>
        <pc:spChg chg="mod">
          <ac:chgData name="BOHN Stephane [CEGEE]" userId="70069e50-c76b-40ea-827e-0da7eed2485a" providerId="ADAL" clId="{164B159F-FD96-47A0-876A-199702D1F598}" dt="2023-09-04T13:02:33.258" v="999" actId="114"/>
          <ac:spMkLst>
            <pc:docMk/>
            <pc:sldMk cId="2271804175" sldId="338"/>
            <ac:spMk id="14" creationId="{863093D5-9DDA-49D4-871D-DAD197AEB0AF}"/>
          </ac:spMkLst>
        </pc:spChg>
        <pc:picChg chg="add mod">
          <ac:chgData name="BOHN Stephane [CEGEE]" userId="70069e50-c76b-40ea-827e-0da7eed2485a" providerId="ADAL" clId="{164B159F-FD96-47A0-876A-199702D1F598}" dt="2023-09-04T13:06:45.055" v="1026" actId="1440"/>
          <ac:picMkLst>
            <pc:docMk/>
            <pc:sldMk cId="2271804175" sldId="338"/>
            <ac:picMk id="12" creationId="{259A5DC7-45F3-71DF-5655-2F0FD703B56A}"/>
          </ac:picMkLst>
        </pc:picChg>
      </pc:sldChg>
      <pc:sldChg chg="delSp modSp mod">
        <pc:chgData name="BOHN Stephane [CEGEE]" userId="70069e50-c76b-40ea-827e-0da7eed2485a" providerId="ADAL" clId="{164B159F-FD96-47A0-876A-199702D1F598}" dt="2023-09-04T15:05:18.430" v="1238" actId="20577"/>
        <pc:sldMkLst>
          <pc:docMk/>
          <pc:sldMk cId="3615868749" sldId="339"/>
        </pc:sldMkLst>
        <pc:spChg chg="mod">
          <ac:chgData name="BOHN Stephane [CEGEE]" userId="70069e50-c76b-40ea-827e-0da7eed2485a" providerId="ADAL" clId="{164B159F-FD96-47A0-876A-199702D1F598}" dt="2023-09-04T14:12:00.613" v="1054" actId="20577"/>
          <ac:spMkLst>
            <pc:docMk/>
            <pc:sldMk cId="3615868749" sldId="339"/>
            <ac:spMk id="3" creationId="{1B13247D-C9FB-4D7A-B354-116B5B6CC28E}"/>
          </ac:spMkLst>
        </pc:spChg>
        <pc:spChg chg="mod">
          <ac:chgData name="BOHN Stephane [CEGEE]" userId="70069e50-c76b-40ea-827e-0da7eed2485a" providerId="ADAL" clId="{164B159F-FD96-47A0-876A-199702D1F598}" dt="2023-09-04T15:05:18.430" v="1238" actId="20577"/>
          <ac:spMkLst>
            <pc:docMk/>
            <pc:sldMk cId="3615868749" sldId="339"/>
            <ac:spMk id="5" creationId="{59198D41-F9A2-4C57-BE01-23398303FF8B}"/>
          </ac:spMkLst>
        </pc:spChg>
        <pc:spChg chg="del">
          <ac:chgData name="BOHN Stephane [CEGEE]" userId="70069e50-c76b-40ea-827e-0da7eed2485a" providerId="ADAL" clId="{164B159F-FD96-47A0-876A-199702D1F598}" dt="2023-09-04T14:12:07.630" v="1056" actId="478"/>
          <ac:spMkLst>
            <pc:docMk/>
            <pc:sldMk cId="3615868749" sldId="339"/>
            <ac:spMk id="13" creationId="{9A93CFC7-1A05-ADF9-8EC8-D2CCEA239469}"/>
          </ac:spMkLst>
        </pc:spChg>
        <pc:spChg chg="mod">
          <ac:chgData name="BOHN Stephane [CEGEE]" userId="70069e50-c76b-40ea-827e-0da7eed2485a" providerId="ADAL" clId="{164B159F-FD96-47A0-876A-199702D1F598}" dt="2023-09-04T14:13:27.965" v="1097" actId="14100"/>
          <ac:spMkLst>
            <pc:docMk/>
            <pc:sldMk cId="3615868749" sldId="339"/>
            <ac:spMk id="14" creationId="{863093D5-9DDA-49D4-871D-DAD197AEB0AF}"/>
          </ac:spMkLst>
        </pc:spChg>
        <pc:picChg chg="del">
          <ac:chgData name="BOHN Stephane [CEGEE]" userId="70069e50-c76b-40ea-827e-0da7eed2485a" providerId="ADAL" clId="{164B159F-FD96-47A0-876A-199702D1F598}" dt="2023-09-04T14:12:04.094" v="1055" actId="478"/>
          <ac:picMkLst>
            <pc:docMk/>
            <pc:sldMk cId="3615868749" sldId="339"/>
            <ac:picMk id="12" creationId="{259A5DC7-45F3-71DF-5655-2F0FD703B56A}"/>
          </ac:picMkLst>
        </pc:picChg>
      </pc:sldChg>
      <pc:sldChg chg="modSp mod">
        <pc:chgData name="BOHN Stephane [CEGEE]" userId="70069e50-c76b-40ea-827e-0da7eed2485a" providerId="ADAL" clId="{164B159F-FD96-47A0-876A-199702D1F598}" dt="2023-09-04T15:22:26.417" v="1560" actId="1038"/>
        <pc:sldMkLst>
          <pc:docMk/>
          <pc:sldMk cId="2062712191" sldId="340"/>
        </pc:sldMkLst>
        <pc:spChg chg="mod">
          <ac:chgData name="BOHN Stephane [CEGEE]" userId="70069e50-c76b-40ea-827e-0da7eed2485a" providerId="ADAL" clId="{164B159F-FD96-47A0-876A-199702D1F598}" dt="2023-09-04T15:22:13.983" v="1456"/>
          <ac:spMkLst>
            <pc:docMk/>
            <pc:sldMk cId="2062712191" sldId="340"/>
            <ac:spMk id="2" creationId="{7184BBA0-D874-4088-9322-89D4D1A17B8F}"/>
          </ac:spMkLst>
        </pc:spChg>
        <pc:spChg chg="mod">
          <ac:chgData name="BOHN Stephane [CEGEE]" userId="70069e50-c76b-40ea-827e-0da7eed2485a" providerId="ADAL" clId="{164B159F-FD96-47A0-876A-199702D1F598}" dt="2023-09-04T15:03:14.973" v="1205" actId="1036"/>
          <ac:spMkLst>
            <pc:docMk/>
            <pc:sldMk cId="2062712191" sldId="340"/>
            <ac:spMk id="3" creationId="{9ADF4C20-1357-438A-BEE4-082974747E7E}"/>
          </ac:spMkLst>
        </pc:spChg>
        <pc:picChg chg="mod">
          <ac:chgData name="BOHN Stephane [CEGEE]" userId="70069e50-c76b-40ea-827e-0da7eed2485a" providerId="ADAL" clId="{164B159F-FD96-47A0-876A-199702D1F598}" dt="2023-09-04T15:22:26.417" v="1560" actId="1038"/>
          <ac:picMkLst>
            <pc:docMk/>
            <pc:sldMk cId="2062712191" sldId="340"/>
            <ac:picMk id="5" creationId="{42187E95-9388-0FCC-B236-AD56D845DCDE}"/>
          </ac:picMkLst>
        </pc:picChg>
        <pc:picChg chg="mod">
          <ac:chgData name="BOHN Stephane [CEGEE]" userId="70069e50-c76b-40ea-827e-0da7eed2485a" providerId="ADAL" clId="{164B159F-FD96-47A0-876A-199702D1F598}" dt="2023-09-04T15:22:20.690" v="1491" actId="1038"/>
          <ac:picMkLst>
            <pc:docMk/>
            <pc:sldMk cId="2062712191" sldId="340"/>
            <ac:picMk id="8" creationId="{0FFFC185-59BE-4C93-ABC3-5C0D66D6073E}"/>
          </ac:picMkLst>
        </pc:picChg>
      </pc:sldChg>
      <pc:sldChg chg="addSp delSp modSp mod">
        <pc:chgData name="BOHN Stephane [CEGEE]" userId="70069e50-c76b-40ea-827e-0da7eed2485a" providerId="ADAL" clId="{164B159F-FD96-47A0-876A-199702D1F598}" dt="2023-09-11T07:27:34.412" v="4034" actId="478"/>
        <pc:sldMkLst>
          <pc:docMk/>
          <pc:sldMk cId="2806114127" sldId="341"/>
        </pc:sldMkLst>
        <pc:spChg chg="mod">
          <ac:chgData name="BOHN Stephane [CEGEE]" userId="70069e50-c76b-40ea-827e-0da7eed2485a" providerId="ADAL" clId="{164B159F-FD96-47A0-876A-199702D1F598}" dt="2023-09-04T15:23:07.235" v="1639"/>
          <ac:spMkLst>
            <pc:docMk/>
            <pc:sldMk cId="2806114127" sldId="341"/>
            <ac:spMk id="2" creationId="{7184BBA0-D874-4088-9322-89D4D1A17B8F}"/>
          </ac:spMkLst>
        </pc:spChg>
        <pc:spChg chg="mod">
          <ac:chgData name="BOHN Stephane [CEGEE]" userId="70069e50-c76b-40ea-827e-0da7eed2485a" providerId="ADAL" clId="{164B159F-FD96-47A0-876A-199702D1F598}" dt="2023-09-04T15:04:01.160" v="1236" actId="14100"/>
          <ac:spMkLst>
            <pc:docMk/>
            <pc:sldMk cId="2806114127" sldId="341"/>
            <ac:spMk id="3" creationId="{9ADF4C20-1357-438A-BEE4-082974747E7E}"/>
          </ac:spMkLst>
        </pc:spChg>
        <pc:spChg chg="add del mod">
          <ac:chgData name="BOHN Stephane [CEGEE]" userId="70069e50-c76b-40ea-827e-0da7eed2485a" providerId="ADAL" clId="{164B159F-FD96-47A0-876A-199702D1F598}" dt="2023-09-11T07:27:19.314" v="4032" actId="478"/>
          <ac:spMkLst>
            <pc:docMk/>
            <pc:sldMk cId="2806114127" sldId="341"/>
            <ac:spMk id="7" creationId="{691D1828-3892-641A-6111-AD46EF71DAFB}"/>
          </ac:spMkLst>
        </pc:spChg>
        <pc:spChg chg="add del">
          <ac:chgData name="BOHN Stephane [CEGEE]" userId="70069e50-c76b-40ea-827e-0da7eed2485a" providerId="ADAL" clId="{164B159F-FD96-47A0-876A-199702D1F598}" dt="2023-09-11T07:27:34.412" v="4034" actId="478"/>
          <ac:spMkLst>
            <pc:docMk/>
            <pc:sldMk cId="2806114127" sldId="341"/>
            <ac:spMk id="9" creationId="{36701FB4-8616-F369-DD5F-A3C00703860C}"/>
          </ac:spMkLst>
        </pc:spChg>
        <pc:picChg chg="mod">
          <ac:chgData name="BOHN Stephane [CEGEE]" userId="70069e50-c76b-40ea-827e-0da7eed2485a" providerId="ADAL" clId="{164B159F-FD96-47A0-876A-199702D1F598}" dt="2023-09-04T15:23:15.739" v="1707" actId="1038"/>
          <ac:picMkLst>
            <pc:docMk/>
            <pc:sldMk cId="2806114127" sldId="341"/>
            <ac:picMk id="5" creationId="{42187E95-9388-0FCC-B236-AD56D845DCDE}"/>
          </ac:picMkLst>
        </pc:picChg>
        <pc:picChg chg="mod">
          <ac:chgData name="BOHN Stephane [CEGEE]" userId="70069e50-c76b-40ea-827e-0da7eed2485a" providerId="ADAL" clId="{164B159F-FD96-47A0-876A-199702D1F598}" dt="2023-09-04T15:22:53.402" v="1638" actId="1038"/>
          <ac:picMkLst>
            <pc:docMk/>
            <pc:sldMk cId="2806114127" sldId="341"/>
            <ac:picMk id="8" creationId="{0FFFC185-59BE-4C93-ABC3-5C0D66D6073E}"/>
          </ac:picMkLst>
        </pc:picChg>
      </pc:sldChg>
      <pc:sldChg chg="modSp mod">
        <pc:chgData name="BOHN Stephane [CEGEE]" userId="70069e50-c76b-40ea-827e-0da7eed2485a" providerId="ADAL" clId="{164B159F-FD96-47A0-876A-199702D1F598}" dt="2023-09-07T15:16:40.388" v="3888" actId="20577"/>
        <pc:sldMkLst>
          <pc:docMk/>
          <pc:sldMk cId="2700047058" sldId="342"/>
        </pc:sldMkLst>
        <pc:spChg chg="mod">
          <ac:chgData name="BOHN Stephane [CEGEE]" userId="70069e50-c76b-40ea-827e-0da7eed2485a" providerId="ADAL" clId="{164B159F-FD96-47A0-876A-199702D1F598}" dt="2023-09-07T15:16:40.388" v="3888" actId="20577"/>
          <ac:spMkLst>
            <pc:docMk/>
            <pc:sldMk cId="2700047058" sldId="342"/>
            <ac:spMk id="10" creationId="{F4F2B3F3-B893-4FF0-B818-BFAFC7B69556}"/>
          </ac:spMkLst>
        </pc:spChg>
      </pc:sldChg>
      <pc:sldChg chg="modSp mod">
        <pc:chgData name="BOHN Stephane [CEGEE]" userId="70069e50-c76b-40ea-827e-0da7eed2485a" providerId="ADAL" clId="{164B159F-FD96-47A0-876A-199702D1F598}" dt="2023-09-26T07:31:17.986" v="4230" actId="208"/>
        <pc:sldMkLst>
          <pc:docMk/>
          <pc:sldMk cId="2843950383" sldId="348"/>
        </pc:sldMkLst>
        <pc:spChg chg="mod">
          <ac:chgData name="BOHN Stephane [CEGEE]" userId="70069e50-c76b-40ea-827e-0da7eed2485a" providerId="ADAL" clId="{164B159F-FD96-47A0-876A-199702D1F598}" dt="2023-09-26T07:31:12.044" v="4229" actId="207"/>
          <ac:spMkLst>
            <pc:docMk/>
            <pc:sldMk cId="2843950383" sldId="348"/>
            <ac:spMk id="2" creationId="{7184BBA0-D874-4088-9322-89D4D1A17B8F}"/>
          </ac:spMkLst>
        </pc:spChg>
        <pc:spChg chg="mod">
          <ac:chgData name="BOHN Stephane [CEGEE]" userId="70069e50-c76b-40ea-827e-0da7eed2485a" providerId="ADAL" clId="{164B159F-FD96-47A0-876A-199702D1F598}" dt="2023-09-26T07:31:17.986" v="4230" actId="208"/>
          <ac:spMkLst>
            <pc:docMk/>
            <pc:sldMk cId="2843950383" sldId="348"/>
            <ac:spMk id="3" creationId="{9ADF4C20-1357-438A-BEE4-082974747E7E}"/>
          </ac:spMkLst>
        </pc:spChg>
      </pc:sldChg>
      <pc:sldChg chg="modSp mod">
        <pc:chgData name="BOHN Stephane [CEGEE]" userId="70069e50-c76b-40ea-827e-0da7eed2485a" providerId="ADAL" clId="{164B159F-FD96-47A0-876A-199702D1F598}" dt="2023-09-07T15:51:13.057" v="3921" actId="1076"/>
        <pc:sldMkLst>
          <pc:docMk/>
          <pc:sldMk cId="585721175" sldId="352"/>
        </pc:sldMkLst>
        <pc:spChg chg="mod">
          <ac:chgData name="BOHN Stephane [CEGEE]" userId="70069e50-c76b-40ea-827e-0da7eed2485a" providerId="ADAL" clId="{164B159F-FD96-47A0-876A-199702D1F598}" dt="2023-09-07T15:51:13.057" v="3921" actId="1076"/>
          <ac:spMkLst>
            <pc:docMk/>
            <pc:sldMk cId="585721175" sldId="352"/>
            <ac:spMk id="2" creationId="{42178809-BB9C-E9EB-C251-F8BB33729DF5}"/>
          </ac:spMkLst>
        </pc:spChg>
        <pc:spChg chg="mod">
          <ac:chgData name="BOHN Stephane [CEGEE]" userId="70069e50-c76b-40ea-827e-0da7eed2485a" providerId="ADAL" clId="{164B159F-FD96-47A0-876A-199702D1F598}" dt="2023-09-07T15:48:17.704" v="3904" actId="20577"/>
          <ac:spMkLst>
            <pc:docMk/>
            <pc:sldMk cId="585721175" sldId="352"/>
            <ac:spMk id="10" creationId="{F4F2B3F3-B893-4FF0-B818-BFAFC7B69556}"/>
          </ac:spMkLst>
        </pc:spChg>
      </pc:sldChg>
      <pc:sldChg chg="modSp mod">
        <pc:chgData name="BOHN Stephane [CEGEE]" userId="70069e50-c76b-40ea-827e-0da7eed2485a" providerId="ADAL" clId="{164B159F-FD96-47A0-876A-199702D1F598}" dt="2023-09-07T15:58:11.181" v="3922" actId="20577"/>
        <pc:sldMkLst>
          <pc:docMk/>
          <pc:sldMk cId="1464763201" sldId="353"/>
        </pc:sldMkLst>
        <pc:spChg chg="mod">
          <ac:chgData name="BOHN Stephane [CEGEE]" userId="70069e50-c76b-40ea-827e-0da7eed2485a" providerId="ADAL" clId="{164B159F-FD96-47A0-876A-199702D1F598}" dt="2023-09-07T15:48:28.168" v="3920" actId="20577"/>
          <ac:spMkLst>
            <pc:docMk/>
            <pc:sldMk cId="1464763201" sldId="353"/>
            <ac:spMk id="10" creationId="{F4F2B3F3-B893-4FF0-B818-BFAFC7B69556}"/>
          </ac:spMkLst>
        </pc:spChg>
        <pc:spChg chg="mod">
          <ac:chgData name="BOHN Stephane [CEGEE]" userId="70069e50-c76b-40ea-827e-0da7eed2485a" providerId="ADAL" clId="{164B159F-FD96-47A0-876A-199702D1F598}" dt="2023-09-07T15:58:11.181" v="3922" actId="20577"/>
          <ac:spMkLst>
            <pc:docMk/>
            <pc:sldMk cId="1464763201" sldId="353"/>
            <ac:spMk id="21" creationId="{4358A1F2-6A64-4D0F-06AA-5EEE97E54678}"/>
          </ac:spMkLst>
        </pc:spChg>
      </pc:sldChg>
      <pc:sldChg chg="delSp modSp mod">
        <pc:chgData name="BOHN Stephane [CEGEE]" userId="70069e50-c76b-40ea-827e-0da7eed2485a" providerId="ADAL" clId="{164B159F-FD96-47A0-876A-199702D1F598}" dt="2023-10-03T09:49:45.518" v="4233" actId="478"/>
        <pc:sldMkLst>
          <pc:docMk/>
          <pc:sldMk cId="3064373823" sldId="356"/>
        </pc:sldMkLst>
        <pc:spChg chg="del mod">
          <ac:chgData name="BOHN Stephane [CEGEE]" userId="70069e50-c76b-40ea-827e-0da7eed2485a" providerId="ADAL" clId="{164B159F-FD96-47A0-876A-199702D1F598}" dt="2023-10-03T09:49:45.518" v="4233" actId="478"/>
          <ac:spMkLst>
            <pc:docMk/>
            <pc:sldMk cId="3064373823" sldId="356"/>
            <ac:spMk id="2075" creationId="{77CE37F4-EE52-4C6F-8A93-2408CBB1B001}"/>
          </ac:spMkLst>
        </pc:spChg>
      </pc:sldChg>
      <pc:sldChg chg="addSp delSp modSp mod">
        <pc:chgData name="BOHN Stephane [CEGEE]" userId="70069e50-c76b-40ea-827e-0da7eed2485a" providerId="ADAL" clId="{164B159F-FD96-47A0-876A-199702D1F598}" dt="2023-09-06T05:54:25.442" v="3328" actId="1076"/>
        <pc:sldMkLst>
          <pc:docMk/>
          <pc:sldMk cId="3849993312" sldId="359"/>
        </pc:sldMkLst>
        <pc:spChg chg="mod">
          <ac:chgData name="BOHN Stephane [CEGEE]" userId="70069e50-c76b-40ea-827e-0da7eed2485a" providerId="ADAL" clId="{164B159F-FD96-47A0-876A-199702D1F598}" dt="2023-09-06T05:48:38.931" v="3312" actId="20577"/>
          <ac:spMkLst>
            <pc:docMk/>
            <pc:sldMk cId="3849993312" sldId="359"/>
            <ac:spMk id="3" creationId="{1B13247D-C9FB-4D7A-B354-116B5B6CC28E}"/>
          </ac:spMkLst>
        </pc:spChg>
        <pc:picChg chg="del mod">
          <ac:chgData name="BOHN Stephane [CEGEE]" userId="70069e50-c76b-40ea-827e-0da7eed2485a" providerId="ADAL" clId="{164B159F-FD96-47A0-876A-199702D1F598}" dt="2023-09-06T05:50:57.648" v="3322" actId="478"/>
          <ac:picMkLst>
            <pc:docMk/>
            <pc:sldMk cId="3849993312" sldId="359"/>
            <ac:picMk id="2" creationId="{47C56C91-FC32-C086-CA76-C9D2B5DC1F7E}"/>
          </ac:picMkLst>
        </pc:picChg>
        <pc:picChg chg="add del mod">
          <ac:chgData name="BOHN Stephane [CEGEE]" userId="70069e50-c76b-40ea-827e-0da7eed2485a" providerId="ADAL" clId="{164B159F-FD96-47A0-876A-199702D1F598}" dt="2023-09-06T05:50:25.095" v="3318" actId="478"/>
          <ac:picMkLst>
            <pc:docMk/>
            <pc:sldMk cId="3849993312" sldId="359"/>
            <ac:picMk id="4" creationId="{6917423C-9333-2D85-0700-F2AC239CBBF0}"/>
          </ac:picMkLst>
        </pc:picChg>
        <pc:picChg chg="del">
          <ac:chgData name="BOHN Stephane [CEGEE]" userId="70069e50-c76b-40ea-827e-0da7eed2485a" providerId="ADAL" clId="{164B159F-FD96-47A0-876A-199702D1F598}" dt="2023-09-06T05:50:42.298" v="3319" actId="478"/>
          <ac:picMkLst>
            <pc:docMk/>
            <pc:sldMk cId="3849993312" sldId="359"/>
            <ac:picMk id="6" creationId="{A981C040-8A7D-3A1D-A39E-BCDD110F2CD9}"/>
          </ac:picMkLst>
        </pc:picChg>
        <pc:picChg chg="add del mod">
          <ac:chgData name="BOHN Stephane [CEGEE]" userId="70069e50-c76b-40ea-827e-0da7eed2485a" providerId="ADAL" clId="{164B159F-FD96-47A0-876A-199702D1F598}" dt="2023-09-06T05:53:49.071" v="3324" actId="478"/>
          <ac:picMkLst>
            <pc:docMk/>
            <pc:sldMk cId="3849993312" sldId="359"/>
            <ac:picMk id="7" creationId="{5846AA37-6C67-1E71-E45F-06B249A1A30F}"/>
          </ac:picMkLst>
        </pc:picChg>
        <pc:picChg chg="del">
          <ac:chgData name="BOHN Stephane [CEGEE]" userId="70069e50-c76b-40ea-827e-0da7eed2485a" providerId="ADAL" clId="{164B159F-FD96-47A0-876A-199702D1F598}" dt="2023-09-06T05:54:03.265" v="3325"/>
          <ac:picMkLst>
            <pc:docMk/>
            <pc:sldMk cId="3849993312" sldId="359"/>
            <ac:picMk id="8" creationId="{973D1590-EE55-8B2B-4EE5-9945B9481793}"/>
          </ac:picMkLst>
        </pc:picChg>
        <pc:picChg chg="mod">
          <ac:chgData name="BOHN Stephane [CEGEE]" userId="70069e50-c76b-40ea-827e-0da7eed2485a" providerId="ADAL" clId="{164B159F-FD96-47A0-876A-199702D1F598}" dt="2023-09-06T05:54:25.442" v="3328" actId="1076"/>
          <ac:picMkLst>
            <pc:docMk/>
            <pc:sldMk cId="3849993312" sldId="359"/>
            <ac:picMk id="9" creationId="{17195B1A-60F5-17A5-99E5-865388E9F779}"/>
          </ac:picMkLst>
        </pc:picChg>
      </pc:sldChg>
      <pc:sldChg chg="addSp delSp modSp mod">
        <pc:chgData name="BOHN Stephane [CEGEE]" userId="70069e50-c76b-40ea-827e-0da7eed2485a" providerId="ADAL" clId="{164B159F-FD96-47A0-876A-199702D1F598}" dt="2023-09-26T07:37:14.095" v="4232"/>
        <pc:sldMkLst>
          <pc:docMk/>
          <pc:sldMk cId="2718138652" sldId="360"/>
        </pc:sldMkLst>
        <pc:spChg chg="mod">
          <ac:chgData name="BOHN Stephane [CEGEE]" userId="70069e50-c76b-40ea-827e-0da7eed2485a" providerId="ADAL" clId="{164B159F-FD96-47A0-876A-199702D1F598}" dt="2023-09-06T05:48:30.643" v="3310" actId="207"/>
          <ac:spMkLst>
            <pc:docMk/>
            <pc:sldMk cId="2718138652" sldId="360"/>
            <ac:spMk id="3" creationId="{1B13247D-C9FB-4D7A-B354-116B5B6CC28E}"/>
          </ac:spMkLst>
        </pc:spChg>
        <pc:picChg chg="del mod">
          <ac:chgData name="BOHN Stephane [CEGEE]" userId="70069e50-c76b-40ea-827e-0da7eed2485a" providerId="ADAL" clId="{164B159F-FD96-47A0-876A-199702D1F598}" dt="2023-09-26T07:37:04.894" v="4231" actId="478"/>
          <ac:picMkLst>
            <pc:docMk/>
            <pc:sldMk cId="2718138652" sldId="360"/>
            <ac:picMk id="2" creationId="{5535EF24-24B7-D348-ACA3-1BB04FBF15B4}"/>
          </ac:picMkLst>
        </pc:picChg>
        <pc:picChg chg="add mod">
          <ac:chgData name="BOHN Stephane [CEGEE]" userId="70069e50-c76b-40ea-827e-0da7eed2485a" providerId="ADAL" clId="{164B159F-FD96-47A0-876A-199702D1F598}" dt="2023-09-26T07:37:14.095" v="4232"/>
          <ac:picMkLst>
            <pc:docMk/>
            <pc:sldMk cId="2718138652" sldId="360"/>
            <ac:picMk id="4" creationId="{00D20B03-A230-6370-9994-38719E4B5F82}"/>
          </ac:picMkLst>
        </pc:picChg>
      </pc:sldChg>
      <pc:sldChg chg="addSp delSp modSp mod">
        <pc:chgData name="BOHN Stephane [CEGEE]" userId="70069e50-c76b-40ea-827e-0da7eed2485a" providerId="ADAL" clId="{164B159F-FD96-47A0-876A-199702D1F598}" dt="2023-10-04T06:42:28.694" v="4270" actId="20577"/>
        <pc:sldMkLst>
          <pc:docMk/>
          <pc:sldMk cId="1770984542" sldId="361"/>
        </pc:sldMkLst>
        <pc:spChg chg="add mod ord">
          <ac:chgData name="BOHN Stephane [CEGEE]" userId="70069e50-c76b-40ea-827e-0da7eed2485a" providerId="ADAL" clId="{164B159F-FD96-47A0-876A-199702D1F598}" dt="2023-10-04T06:42:28.694" v="4270" actId="20577"/>
          <ac:spMkLst>
            <pc:docMk/>
            <pc:sldMk cId="1770984542" sldId="361"/>
            <ac:spMk id="2" creationId="{E0CF916C-8525-F4C8-8D6B-F3A3867B6605}"/>
          </ac:spMkLst>
        </pc:spChg>
        <pc:spChg chg="mod">
          <ac:chgData name="BOHN Stephane [CEGEE]" userId="70069e50-c76b-40ea-827e-0da7eed2485a" providerId="ADAL" clId="{164B159F-FD96-47A0-876A-199702D1F598}" dt="2023-09-06T06:07:25.880" v="3347" actId="20577"/>
          <ac:spMkLst>
            <pc:docMk/>
            <pc:sldMk cId="1770984542" sldId="361"/>
            <ac:spMk id="3" creationId="{1B13247D-C9FB-4D7A-B354-116B5B6CC28E}"/>
          </ac:spMkLst>
        </pc:spChg>
        <pc:spChg chg="add mod">
          <ac:chgData name="BOHN Stephane [CEGEE]" userId="70069e50-c76b-40ea-827e-0da7eed2485a" providerId="ADAL" clId="{164B159F-FD96-47A0-876A-199702D1F598}" dt="2023-09-06T06:44:37.290" v="3818" actId="115"/>
          <ac:spMkLst>
            <pc:docMk/>
            <pc:sldMk cId="1770984542" sldId="361"/>
            <ac:spMk id="7" creationId="{01D3EC24-8906-76E8-B763-8B24A1AE4016}"/>
          </ac:spMkLst>
        </pc:spChg>
        <pc:spChg chg="add mod">
          <ac:chgData name="BOHN Stephane [CEGEE]" userId="70069e50-c76b-40ea-827e-0da7eed2485a" providerId="ADAL" clId="{164B159F-FD96-47A0-876A-199702D1F598}" dt="2023-09-06T06:29:02.476" v="3660" actId="1076"/>
          <ac:spMkLst>
            <pc:docMk/>
            <pc:sldMk cId="1770984542" sldId="361"/>
            <ac:spMk id="8" creationId="{6B52F9B1-168D-841B-AF6E-6DD471BEA95F}"/>
          </ac:spMkLst>
        </pc:spChg>
        <pc:spChg chg="add mod">
          <ac:chgData name="BOHN Stephane [CEGEE]" userId="70069e50-c76b-40ea-827e-0da7eed2485a" providerId="ADAL" clId="{164B159F-FD96-47A0-876A-199702D1F598}" dt="2023-09-06T06:26:53.464" v="3576" actId="1076"/>
          <ac:spMkLst>
            <pc:docMk/>
            <pc:sldMk cId="1770984542" sldId="361"/>
            <ac:spMk id="12" creationId="{C14E5741-9613-4843-C45C-243687AC84B0}"/>
          </ac:spMkLst>
        </pc:spChg>
        <pc:spChg chg="add mod">
          <ac:chgData name="BOHN Stephane [CEGEE]" userId="70069e50-c76b-40ea-827e-0da7eed2485a" providerId="ADAL" clId="{164B159F-FD96-47A0-876A-199702D1F598}" dt="2023-09-06T06:27:05.900" v="3578" actId="1076"/>
          <ac:spMkLst>
            <pc:docMk/>
            <pc:sldMk cId="1770984542" sldId="361"/>
            <ac:spMk id="17" creationId="{972C78C4-6897-8FCD-3AD9-E6C71B28A138}"/>
          </ac:spMkLst>
        </pc:spChg>
        <pc:spChg chg="add mod">
          <ac:chgData name="BOHN Stephane [CEGEE]" userId="70069e50-c76b-40ea-827e-0da7eed2485a" providerId="ADAL" clId="{164B159F-FD96-47A0-876A-199702D1F598}" dt="2023-09-06T06:44:33.485" v="3817" actId="115"/>
          <ac:spMkLst>
            <pc:docMk/>
            <pc:sldMk cId="1770984542" sldId="361"/>
            <ac:spMk id="20" creationId="{AB1E638A-0C46-6830-BA6C-28C5E872544C}"/>
          </ac:spMkLst>
        </pc:spChg>
        <pc:spChg chg="add mod">
          <ac:chgData name="BOHN Stephane [CEGEE]" userId="70069e50-c76b-40ea-827e-0da7eed2485a" providerId="ADAL" clId="{164B159F-FD96-47A0-876A-199702D1F598}" dt="2023-09-06T06:35:49.521" v="3787" actId="1035"/>
          <ac:spMkLst>
            <pc:docMk/>
            <pc:sldMk cId="1770984542" sldId="361"/>
            <ac:spMk id="21" creationId="{70FE27CC-857F-1F41-30F7-49F931C7CCC0}"/>
          </ac:spMkLst>
        </pc:spChg>
        <pc:spChg chg="add mod">
          <ac:chgData name="BOHN Stephane [CEGEE]" userId="70069e50-c76b-40ea-827e-0da7eed2485a" providerId="ADAL" clId="{164B159F-FD96-47A0-876A-199702D1F598}" dt="2023-09-06T06:35:49.521" v="3787" actId="1035"/>
          <ac:spMkLst>
            <pc:docMk/>
            <pc:sldMk cId="1770984542" sldId="361"/>
            <ac:spMk id="24" creationId="{E4466312-F157-8584-F414-61950305FA01}"/>
          </ac:spMkLst>
        </pc:spChg>
        <pc:spChg chg="add mod">
          <ac:chgData name="BOHN Stephane [CEGEE]" userId="70069e50-c76b-40ea-827e-0da7eed2485a" providerId="ADAL" clId="{164B159F-FD96-47A0-876A-199702D1F598}" dt="2023-09-06T06:35:49.521" v="3787" actId="1035"/>
          <ac:spMkLst>
            <pc:docMk/>
            <pc:sldMk cId="1770984542" sldId="361"/>
            <ac:spMk id="28" creationId="{C172CB16-50A5-38F0-5C96-BD4CB2DA6889}"/>
          </ac:spMkLst>
        </pc:spChg>
        <pc:spChg chg="add mod">
          <ac:chgData name="BOHN Stephane [CEGEE]" userId="70069e50-c76b-40ea-827e-0da7eed2485a" providerId="ADAL" clId="{164B159F-FD96-47A0-876A-199702D1F598}" dt="2023-09-06T06:35:49.521" v="3787" actId="1035"/>
          <ac:spMkLst>
            <pc:docMk/>
            <pc:sldMk cId="1770984542" sldId="361"/>
            <ac:spMk id="29" creationId="{689D67AD-C71F-8AAF-23D3-82D950E14253}"/>
          </ac:spMkLst>
        </pc:spChg>
        <pc:spChg chg="add mod">
          <ac:chgData name="BOHN Stephane [CEGEE]" userId="70069e50-c76b-40ea-827e-0da7eed2485a" providerId="ADAL" clId="{164B159F-FD96-47A0-876A-199702D1F598}" dt="2023-09-06T06:35:49.521" v="3787" actId="1035"/>
          <ac:spMkLst>
            <pc:docMk/>
            <pc:sldMk cId="1770984542" sldId="361"/>
            <ac:spMk id="35" creationId="{517A4D0A-808B-409B-97C9-787AD21F5DCA}"/>
          </ac:spMkLst>
        </pc:spChg>
        <pc:spChg chg="add mod">
          <ac:chgData name="BOHN Stephane [CEGEE]" userId="70069e50-c76b-40ea-827e-0da7eed2485a" providerId="ADAL" clId="{164B159F-FD96-47A0-876A-199702D1F598}" dt="2023-09-06T06:35:49.521" v="3787" actId="1035"/>
          <ac:spMkLst>
            <pc:docMk/>
            <pc:sldMk cId="1770984542" sldId="361"/>
            <ac:spMk id="36" creationId="{6E34670F-D16F-A816-31D8-75C63B60EB2C}"/>
          </ac:spMkLst>
        </pc:spChg>
        <pc:spChg chg="add mod ord">
          <ac:chgData name="BOHN Stephane [CEGEE]" userId="70069e50-c76b-40ea-827e-0da7eed2485a" providerId="ADAL" clId="{164B159F-FD96-47A0-876A-199702D1F598}" dt="2023-09-06T06:43:24.721" v="3806" actId="2085"/>
          <ac:spMkLst>
            <pc:docMk/>
            <pc:sldMk cId="1770984542" sldId="361"/>
            <ac:spMk id="41" creationId="{C938B1B2-7256-541A-A031-BEAC7E2B4060}"/>
          </ac:spMkLst>
        </pc:spChg>
        <pc:spChg chg="add mod ord">
          <ac:chgData name="BOHN Stephane [CEGEE]" userId="70069e50-c76b-40ea-827e-0da7eed2485a" providerId="ADAL" clId="{164B159F-FD96-47A0-876A-199702D1F598}" dt="2023-09-06T06:44:15.785" v="3814" actId="207"/>
          <ac:spMkLst>
            <pc:docMk/>
            <pc:sldMk cId="1770984542" sldId="361"/>
            <ac:spMk id="42" creationId="{6C3A659D-4DBB-5494-7711-03119A6E0D41}"/>
          </ac:spMkLst>
        </pc:spChg>
        <pc:picChg chg="add del mod ord">
          <ac:chgData name="BOHN Stephane [CEGEE]" userId="70069e50-c76b-40ea-827e-0da7eed2485a" providerId="ADAL" clId="{164B159F-FD96-47A0-876A-199702D1F598}" dt="2023-09-06T06:37:14.787" v="3795" actId="478"/>
          <ac:picMkLst>
            <pc:docMk/>
            <pc:sldMk cId="1770984542" sldId="361"/>
            <ac:picMk id="6" creationId="{0EE5A1BA-628C-A091-3E0E-ADC99852A6B2}"/>
          </ac:picMkLst>
        </pc:picChg>
        <pc:picChg chg="del">
          <ac:chgData name="BOHN Stephane [CEGEE]" userId="70069e50-c76b-40ea-827e-0da7eed2485a" providerId="ADAL" clId="{164B159F-FD96-47A0-876A-199702D1F598}" dt="2023-09-06T06:06:10.714" v="3331" actId="478"/>
          <ac:picMkLst>
            <pc:docMk/>
            <pc:sldMk cId="1770984542" sldId="361"/>
            <ac:picMk id="9" creationId="{17195B1A-60F5-17A5-99E5-865388E9F779}"/>
          </ac:picMkLst>
        </pc:picChg>
        <pc:picChg chg="add mod">
          <ac:chgData name="BOHN Stephane [CEGEE]" userId="70069e50-c76b-40ea-827e-0da7eed2485a" providerId="ADAL" clId="{164B159F-FD96-47A0-876A-199702D1F598}" dt="2023-09-06T06:24:28.504" v="3560" actId="1076"/>
          <ac:picMkLst>
            <pc:docMk/>
            <pc:sldMk cId="1770984542" sldId="361"/>
            <ac:picMk id="11" creationId="{FE022C4C-38A1-D451-4666-45DCB5493BB9}"/>
          </ac:picMkLst>
        </pc:picChg>
        <pc:picChg chg="add mod">
          <ac:chgData name="BOHN Stephane [CEGEE]" userId="70069e50-c76b-40ea-827e-0da7eed2485a" providerId="ADAL" clId="{164B159F-FD96-47A0-876A-199702D1F598}" dt="2023-09-06T06:27:01.942" v="3577" actId="1076"/>
          <ac:picMkLst>
            <pc:docMk/>
            <pc:sldMk cId="1770984542" sldId="361"/>
            <ac:picMk id="14" creationId="{2D0DD2BC-0C08-6689-457D-2C1F21E8D6E2}"/>
          </ac:picMkLst>
        </pc:picChg>
        <pc:picChg chg="add mod">
          <ac:chgData name="BOHN Stephane [CEGEE]" userId="70069e50-c76b-40ea-827e-0da7eed2485a" providerId="ADAL" clId="{164B159F-FD96-47A0-876A-199702D1F598}" dt="2023-09-06T06:27:13.589" v="3579" actId="1076"/>
          <ac:picMkLst>
            <pc:docMk/>
            <pc:sldMk cId="1770984542" sldId="361"/>
            <ac:picMk id="19" creationId="{44793238-0A1E-2ABE-03F4-1C88452230C8}"/>
          </ac:picMkLst>
        </pc:picChg>
        <pc:picChg chg="add mod">
          <ac:chgData name="BOHN Stephane [CEGEE]" userId="70069e50-c76b-40ea-827e-0da7eed2485a" providerId="ADAL" clId="{164B159F-FD96-47A0-876A-199702D1F598}" dt="2023-09-06T06:35:49.521" v="3787" actId="1035"/>
          <ac:picMkLst>
            <pc:docMk/>
            <pc:sldMk cId="1770984542" sldId="361"/>
            <ac:picMk id="23" creationId="{78AC3815-BFE8-690B-762C-13807D0DEDC7}"/>
          </ac:picMkLst>
        </pc:picChg>
        <pc:picChg chg="add mod">
          <ac:chgData name="BOHN Stephane [CEGEE]" userId="70069e50-c76b-40ea-827e-0da7eed2485a" providerId="ADAL" clId="{164B159F-FD96-47A0-876A-199702D1F598}" dt="2023-09-06T06:35:49.521" v="3787" actId="1035"/>
          <ac:picMkLst>
            <pc:docMk/>
            <pc:sldMk cId="1770984542" sldId="361"/>
            <ac:picMk id="26" creationId="{2774D8ED-F174-0973-FA9A-00A368C00FEA}"/>
          </ac:picMkLst>
        </pc:picChg>
        <pc:picChg chg="add mod">
          <ac:chgData name="BOHN Stephane [CEGEE]" userId="70069e50-c76b-40ea-827e-0da7eed2485a" providerId="ADAL" clId="{164B159F-FD96-47A0-876A-199702D1F598}" dt="2023-09-06T06:35:49.521" v="3787" actId="1035"/>
          <ac:picMkLst>
            <pc:docMk/>
            <pc:sldMk cId="1770984542" sldId="361"/>
            <ac:picMk id="31" creationId="{C583609D-1FAD-3760-7679-E048E91D3F23}"/>
          </ac:picMkLst>
        </pc:picChg>
        <pc:picChg chg="add mod">
          <ac:chgData name="BOHN Stephane [CEGEE]" userId="70069e50-c76b-40ea-827e-0da7eed2485a" providerId="ADAL" clId="{164B159F-FD96-47A0-876A-199702D1F598}" dt="2023-09-06T06:35:49.521" v="3787" actId="1035"/>
          <ac:picMkLst>
            <pc:docMk/>
            <pc:sldMk cId="1770984542" sldId="361"/>
            <ac:picMk id="33" creationId="{8BB936CF-9DB6-F802-34A4-B6230D2CB1E2}"/>
          </ac:picMkLst>
        </pc:picChg>
        <pc:picChg chg="add mod">
          <ac:chgData name="BOHN Stephane [CEGEE]" userId="70069e50-c76b-40ea-827e-0da7eed2485a" providerId="ADAL" clId="{164B159F-FD96-47A0-876A-199702D1F598}" dt="2023-09-06T06:37:07.838" v="3794" actId="1440"/>
          <ac:picMkLst>
            <pc:docMk/>
            <pc:sldMk cId="1770984542" sldId="361"/>
            <ac:picMk id="38" creationId="{5615B6FF-1C3B-DCEA-00FB-0DBAE6CC62BB}"/>
          </ac:picMkLst>
        </pc:picChg>
        <pc:picChg chg="add mod">
          <ac:chgData name="BOHN Stephane [CEGEE]" userId="70069e50-c76b-40ea-827e-0da7eed2485a" providerId="ADAL" clId="{164B159F-FD96-47A0-876A-199702D1F598}" dt="2023-09-06T06:40:33.059" v="3802" actId="1076"/>
          <ac:picMkLst>
            <pc:docMk/>
            <pc:sldMk cId="1770984542" sldId="361"/>
            <ac:picMk id="40" creationId="{E79DC836-D24B-8D02-4297-5B1143574094}"/>
          </ac:picMkLst>
        </pc:picChg>
        <pc:cxnChg chg="add mod">
          <ac:chgData name="BOHN Stephane [CEGEE]" userId="70069e50-c76b-40ea-827e-0da7eed2485a" providerId="ADAL" clId="{164B159F-FD96-47A0-876A-199702D1F598}" dt="2023-09-06T06:44:52.712" v="3820" actId="14100"/>
          <ac:cxnSpMkLst>
            <pc:docMk/>
            <pc:sldMk cId="1770984542" sldId="361"/>
            <ac:cxnSpMk id="16" creationId="{E4D78D82-935A-92AD-C5A9-F4FD2021A50A}"/>
          </ac:cxnSpMkLst>
        </pc:cxnChg>
        <pc:cxnChg chg="add mod">
          <ac:chgData name="BOHN Stephane [CEGEE]" userId="70069e50-c76b-40ea-827e-0da7eed2485a" providerId="ADAL" clId="{164B159F-FD96-47A0-876A-199702D1F598}" dt="2023-09-06T06:45:07.186" v="3822" actId="14100"/>
          <ac:cxnSpMkLst>
            <pc:docMk/>
            <pc:sldMk cId="1770984542" sldId="361"/>
            <ac:cxnSpMk id="27" creationId="{0A3C65B0-465C-F18F-554B-5E4A690C601C}"/>
          </ac:cxnSpMkLst>
        </pc:cxnChg>
        <pc:cxnChg chg="add mod">
          <ac:chgData name="BOHN Stephane [CEGEE]" userId="70069e50-c76b-40ea-827e-0da7eed2485a" providerId="ADAL" clId="{164B159F-FD96-47A0-876A-199702D1F598}" dt="2023-09-06T06:45:17.172" v="3824" actId="14100"/>
          <ac:cxnSpMkLst>
            <pc:docMk/>
            <pc:sldMk cId="1770984542" sldId="361"/>
            <ac:cxnSpMk id="34" creationId="{2BC3BB5B-DEE2-5BAB-DB4C-1B9A5B9301AE}"/>
          </ac:cxnSpMkLst>
        </pc:cxnChg>
      </pc:sldChg>
      <pc:sldChg chg="addSp delSp modSp mod">
        <pc:chgData name="BOHN Stephane [CEGEE]" userId="70069e50-c76b-40ea-827e-0da7eed2485a" providerId="ADAL" clId="{164B159F-FD96-47A0-876A-199702D1F598}" dt="2023-09-08T07:46:02.651" v="4026" actId="14100"/>
        <pc:sldMkLst>
          <pc:docMk/>
          <pc:sldMk cId="2541262284" sldId="362"/>
        </pc:sldMkLst>
        <pc:spChg chg="mod">
          <ac:chgData name="BOHN Stephane [CEGEE]" userId="70069e50-c76b-40ea-827e-0da7eed2485a" providerId="ADAL" clId="{164B159F-FD96-47A0-876A-199702D1F598}" dt="2023-09-08T07:42:40.521" v="3997" actId="313"/>
          <ac:spMkLst>
            <pc:docMk/>
            <pc:sldMk cId="2541262284" sldId="362"/>
            <ac:spMk id="3" creationId="{1B13247D-C9FB-4D7A-B354-116B5B6CC28E}"/>
          </ac:spMkLst>
        </pc:spChg>
        <pc:picChg chg="add mod modCrop">
          <ac:chgData name="BOHN Stephane [CEGEE]" userId="70069e50-c76b-40ea-827e-0da7eed2485a" providerId="ADAL" clId="{164B159F-FD96-47A0-876A-199702D1F598}" dt="2023-09-08T07:45:52.623" v="4022" actId="1076"/>
          <ac:picMkLst>
            <pc:docMk/>
            <pc:sldMk cId="2541262284" sldId="362"/>
            <ac:picMk id="4" creationId="{63401DED-1B25-E09F-6690-DEB674109CCC}"/>
          </ac:picMkLst>
        </pc:picChg>
        <pc:picChg chg="add mod">
          <ac:chgData name="BOHN Stephane [CEGEE]" userId="70069e50-c76b-40ea-827e-0da7eed2485a" providerId="ADAL" clId="{164B159F-FD96-47A0-876A-199702D1F598}" dt="2023-09-08T07:45:54.915" v="4023" actId="1076"/>
          <ac:picMkLst>
            <pc:docMk/>
            <pc:sldMk cId="2541262284" sldId="362"/>
            <ac:picMk id="7" creationId="{D35486A3-7FE6-2345-1354-51ED4AF8A941}"/>
          </ac:picMkLst>
        </pc:picChg>
        <pc:picChg chg="del">
          <ac:chgData name="BOHN Stephane [CEGEE]" userId="70069e50-c76b-40ea-827e-0da7eed2485a" providerId="ADAL" clId="{164B159F-FD96-47A0-876A-199702D1F598}" dt="2023-09-08T07:42:04.218" v="3935" actId="478"/>
          <ac:picMkLst>
            <pc:docMk/>
            <pc:sldMk cId="2541262284" sldId="362"/>
            <ac:picMk id="9" creationId="{17195B1A-60F5-17A5-99E5-865388E9F779}"/>
          </ac:picMkLst>
        </pc:picChg>
        <pc:picChg chg="add mod">
          <ac:chgData name="BOHN Stephane [CEGEE]" userId="70069e50-c76b-40ea-827e-0da7eed2485a" providerId="ADAL" clId="{164B159F-FD96-47A0-876A-199702D1F598}" dt="2023-09-08T07:46:02.651" v="4026" actId="14100"/>
          <ac:picMkLst>
            <pc:docMk/>
            <pc:sldMk cId="2541262284" sldId="362"/>
            <ac:picMk id="10" creationId="{4C55DAE4-DD08-9389-69A6-DF9396B5B438}"/>
          </ac:picMkLst>
        </pc:picChg>
      </pc:sldChg>
    </pc:docChg>
  </pc:docChgLst>
  <pc:docChgLst>
    <pc:chgData name="BOHN Stephane [CEGEE]" userId="70069e50-c76b-40ea-827e-0da7eed2485a" providerId="ADAL" clId="{05643D52-3E0D-4F1F-B69A-A9B1FF3ECBE1}"/>
    <pc:docChg chg="custSel modSld">
      <pc:chgData name="BOHN Stephane [CEGEE]" userId="70069e50-c76b-40ea-827e-0da7eed2485a" providerId="ADAL" clId="{05643D52-3E0D-4F1F-B69A-A9B1FF3ECBE1}" dt="2023-10-04T06:50:44.488" v="11" actId="20577"/>
      <pc:docMkLst>
        <pc:docMk/>
      </pc:docMkLst>
      <pc:sldChg chg="delSp modSp mod">
        <pc:chgData name="BOHN Stephane [CEGEE]" userId="70069e50-c76b-40ea-827e-0da7eed2485a" providerId="ADAL" clId="{05643D52-3E0D-4F1F-B69A-A9B1FF3ECBE1}" dt="2023-10-04T06:50:44.488" v="11" actId="20577"/>
        <pc:sldMkLst>
          <pc:docMk/>
          <pc:sldMk cId="4018691443" sldId="268"/>
        </pc:sldMkLst>
        <pc:spChg chg="mod">
          <ac:chgData name="BOHN Stephane [CEGEE]" userId="70069e50-c76b-40ea-827e-0da7eed2485a" providerId="ADAL" clId="{05643D52-3E0D-4F1F-B69A-A9B1FF3ECBE1}" dt="2023-10-04T06:50:44.488" v="11" actId="20577"/>
          <ac:spMkLst>
            <pc:docMk/>
            <pc:sldMk cId="4018691443" sldId="268"/>
            <ac:spMk id="3" creationId="{A889D46D-81BD-4B0D-8959-EFD6B3C25377}"/>
          </ac:spMkLst>
        </pc:spChg>
        <pc:spChg chg="del">
          <ac:chgData name="BOHN Stephane [CEGEE]" userId="70069e50-c76b-40ea-827e-0da7eed2485a" providerId="ADAL" clId="{05643D52-3E0D-4F1F-B69A-A9B1FF3ECBE1}" dt="2023-10-04T06:49:12.460" v="0" actId="478"/>
          <ac:spMkLst>
            <pc:docMk/>
            <pc:sldMk cId="4018691443" sldId="268"/>
            <ac:spMk id="8" creationId="{2AF40C24-3890-AE86-CF6D-481AE72E7584}"/>
          </ac:spMkLst>
        </pc:spChg>
      </pc:sldChg>
    </pc:docChg>
  </pc:docChgLst>
  <pc:docChgLst>
    <pc:chgData name="REFFORT Didier [CEGEE]" userId="1ee2bfa2-614f-445e-af1b-d096af47a93d" providerId="ADAL" clId="{21587756-9BF7-4E00-940D-526F6D50E42F}"/>
    <pc:docChg chg="modSld">
      <pc:chgData name="REFFORT Didier [CEGEE]" userId="1ee2bfa2-614f-445e-af1b-d096af47a93d" providerId="ADAL" clId="{21587756-9BF7-4E00-940D-526F6D50E42F}" dt="2023-10-03T12:00:29.028" v="0" actId="1076"/>
      <pc:docMkLst>
        <pc:docMk/>
      </pc:docMkLst>
      <pc:sldChg chg="modSp mod">
        <pc:chgData name="REFFORT Didier [CEGEE]" userId="1ee2bfa2-614f-445e-af1b-d096af47a93d" providerId="ADAL" clId="{21587756-9BF7-4E00-940D-526F6D50E42F}" dt="2023-10-03T12:00:29.028" v="0" actId="1076"/>
        <pc:sldMkLst>
          <pc:docMk/>
          <pc:sldMk cId="4018691443" sldId="268"/>
        </pc:sldMkLst>
        <pc:spChg chg="mod">
          <ac:chgData name="REFFORT Didier [CEGEE]" userId="1ee2bfa2-614f-445e-af1b-d096af47a93d" providerId="ADAL" clId="{21587756-9BF7-4E00-940D-526F6D50E42F}" dt="2023-10-03T12:00:29.028" v="0" actId="1076"/>
          <ac:spMkLst>
            <pc:docMk/>
            <pc:sldMk cId="4018691443" sldId="268"/>
            <ac:spMk id="6" creationId="{501EE45D-048F-5AF0-9E1F-0C32E6F252C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2242" y="0"/>
            <a:ext cx="2947035" cy="492082"/>
          </a:xfrm>
          <a:prstGeom prst="rect">
            <a:avLst/>
          </a:prstGeom>
        </p:spPr>
        <p:txBody>
          <a:bodyPr vert="horz" lIns="91440" tIns="45720" rIns="91440" bIns="45720" rtlCol="0"/>
          <a:lstStyle>
            <a:lvl1pPr algn="r">
              <a:defRPr sz="1200"/>
            </a:lvl1pPr>
          </a:lstStyle>
          <a:p>
            <a:fld id="{C5F69CA9-12A0-4F85-A1CD-6A4C7AC5E8F4}" type="datetimeFigureOut">
              <a:rPr lang="fr-FR" smtClean="0"/>
              <a:t>23/10/2023</a:t>
            </a:fld>
            <a:endParaRPr lang="fr-FR"/>
          </a:p>
        </p:txBody>
      </p:sp>
      <p:sp>
        <p:nvSpPr>
          <p:cNvPr id="4" name="Espace réservé de l'image des diapositives 3"/>
          <p:cNvSpPr>
            <a:spLocks noGrp="1" noRot="1" noChangeAspect="1"/>
          </p:cNvSpPr>
          <p:nvPr>
            <p:ph type="sldImg" idx="2"/>
          </p:nvPr>
        </p:nvSpPr>
        <p:spPr>
          <a:xfrm>
            <a:off x="460375" y="1227138"/>
            <a:ext cx="5880100" cy="33083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086" y="4719895"/>
            <a:ext cx="5440680" cy="3861733"/>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15495"/>
            <a:ext cx="2947035" cy="49208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2242" y="9315495"/>
            <a:ext cx="2947035" cy="492081"/>
          </a:xfrm>
          <a:prstGeom prst="rect">
            <a:avLst/>
          </a:prstGeom>
        </p:spPr>
        <p:txBody>
          <a:bodyPr vert="horz" lIns="91440" tIns="45720" rIns="91440" bIns="45720" rtlCol="0" anchor="b"/>
          <a:lstStyle>
            <a:lvl1pPr algn="r">
              <a:defRPr sz="1200"/>
            </a:lvl1pPr>
          </a:lstStyle>
          <a:p>
            <a:fld id="{88EA46EC-0FFC-4818-A18C-E8FAEC96FACA}" type="slidenum">
              <a:rPr lang="fr-FR" smtClean="0"/>
              <a:t>‹N°›</a:t>
            </a:fld>
            <a:endParaRPr lang="fr-FR"/>
          </a:p>
        </p:txBody>
      </p:sp>
    </p:spTree>
    <p:extLst>
      <p:ext uri="{BB962C8B-B14F-4D97-AF65-F5344CB8AC3E}">
        <p14:creationId xmlns:p14="http://schemas.microsoft.com/office/powerpoint/2010/main" val="1898402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14.jpeg"/><Relationship Id="rId4" Type="http://schemas.openxmlformats.org/officeDocument/2006/relationships/image" Target="../media/image13.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Première idée</a:t>
            </a:r>
          </a:p>
          <a:p>
            <a:pPr lvl="0"/>
            <a:r>
              <a:rPr lang="fr-FR"/>
              <a:t>Deuxième idée </a:t>
            </a:r>
          </a:p>
          <a:p>
            <a:pPr lvl="0"/>
            <a:r>
              <a:rPr lang="fr-FR"/>
              <a:t>Troisième idée </a:t>
            </a:r>
          </a:p>
          <a:p>
            <a:pPr lvl="0"/>
            <a:r>
              <a:rPr lang="fr-FR"/>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age de garde Ambitions">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02E8B6D-AD4C-4C0D-B737-51B3C841CA47}"/>
              </a:ext>
            </a:extLst>
          </p:cNvPr>
          <p:cNvPicPr>
            <a:picLocks noChangeAspect="1"/>
          </p:cNvPicPr>
          <p:nvPr userDrawn="1"/>
        </p:nvPicPr>
        <p:blipFill>
          <a:blip r:embed="rId2"/>
          <a:stretch>
            <a:fillRect/>
          </a:stretch>
        </p:blipFill>
        <p:spPr>
          <a:xfrm>
            <a:off x="496299" y="253474"/>
            <a:ext cx="5711844" cy="2389145"/>
          </a:xfrm>
          <a:prstGeom prst="rect">
            <a:avLst/>
          </a:prstGeom>
        </p:spPr>
      </p:pic>
      <p:sp>
        <p:nvSpPr>
          <p:cNvPr id="15" name="Espace réservé du texte 12">
            <a:extLst>
              <a:ext uri="{FF2B5EF4-FFF2-40B4-BE49-F238E27FC236}">
                <a16:creationId xmlns:a16="http://schemas.microsoft.com/office/drawing/2014/main" id="{FCE8692A-F9B6-45BC-88E8-14CEB965CE6C}"/>
              </a:ext>
            </a:extLst>
          </p:cNvPr>
          <p:cNvSpPr>
            <a:spLocks noGrp="1" noChangeAspect="1"/>
          </p:cNvSpPr>
          <p:nvPr>
            <p:ph type="body" sz="quarter" idx="14" hasCustomPrompt="1"/>
          </p:nvPr>
        </p:nvSpPr>
        <p:spPr>
          <a:xfrm>
            <a:off x="4375712" y="267337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16" name="Titre 1">
            <a:extLst>
              <a:ext uri="{FF2B5EF4-FFF2-40B4-BE49-F238E27FC236}">
                <a16:creationId xmlns:a16="http://schemas.microsoft.com/office/drawing/2014/main" id="{D09214EB-6DA5-4BAC-BB80-9F21CE89D432}"/>
              </a:ext>
            </a:extLst>
          </p:cNvPr>
          <p:cNvSpPr>
            <a:spLocks noGrp="1"/>
          </p:cNvSpPr>
          <p:nvPr>
            <p:ph type="ctrTitle"/>
          </p:nvPr>
        </p:nvSpPr>
        <p:spPr>
          <a:xfrm>
            <a:off x="4719934" y="2694041"/>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17" name="Sous-titre 2">
            <a:extLst>
              <a:ext uri="{FF2B5EF4-FFF2-40B4-BE49-F238E27FC236}">
                <a16:creationId xmlns:a16="http://schemas.microsoft.com/office/drawing/2014/main" id="{5DD27775-1622-4BE0-84E4-076D877B069D}"/>
              </a:ext>
            </a:extLst>
          </p:cNvPr>
          <p:cNvSpPr>
            <a:spLocks noGrp="1"/>
          </p:cNvSpPr>
          <p:nvPr>
            <p:ph type="subTitle" idx="1"/>
          </p:nvPr>
        </p:nvSpPr>
        <p:spPr>
          <a:xfrm>
            <a:off x="4719934" y="4599868"/>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18" name="Espace réservé de la date 3">
            <a:extLst>
              <a:ext uri="{FF2B5EF4-FFF2-40B4-BE49-F238E27FC236}">
                <a16:creationId xmlns:a16="http://schemas.microsoft.com/office/drawing/2014/main" id="{59562A5E-7194-493C-94B7-039D2B7C4CBD}"/>
              </a:ext>
            </a:extLst>
          </p:cNvPr>
          <p:cNvSpPr>
            <a:spLocks noGrp="1"/>
          </p:cNvSpPr>
          <p:nvPr>
            <p:ph type="dt" sz="half" idx="10"/>
          </p:nvPr>
        </p:nvSpPr>
        <p:spPr>
          <a:xfrm>
            <a:off x="4719934" y="5605696"/>
            <a:ext cx="2520000" cy="540000"/>
          </a:xfrm>
          <a:prstGeom prst="rect">
            <a:avLst/>
          </a:prstGeom>
        </p:spPr>
        <p:txBody>
          <a:bodyPr/>
          <a:lstStyle>
            <a:lvl1pPr>
              <a:defRPr sz="2300" b="1">
                <a:solidFill>
                  <a:schemeClr val="tx1"/>
                </a:solidFill>
              </a:defRPr>
            </a:lvl1pPr>
          </a:lstStyle>
          <a:p>
            <a:fld id="{DB350AE3-29B6-4386-B026-0A546C7293A4}" type="datetime4">
              <a:rPr lang="fr-FR" smtClean="0"/>
              <a:t>23 octobre 2023</a:t>
            </a:fld>
            <a:endParaRPr lang="fr-FR"/>
          </a:p>
        </p:txBody>
      </p:sp>
      <p:pic>
        <p:nvPicPr>
          <p:cNvPr id="3" name="Image 2" descr="Une image contenant texte, signe&#10;&#10;Description générée automatiquement">
            <a:extLst>
              <a:ext uri="{FF2B5EF4-FFF2-40B4-BE49-F238E27FC236}">
                <a16:creationId xmlns:a16="http://schemas.microsoft.com/office/drawing/2014/main" id="{99434CAB-2E72-4EAF-8A0D-07400C250E83}"/>
              </a:ext>
            </a:extLst>
          </p:cNvPr>
          <p:cNvPicPr>
            <a:picLocks noChangeAspect="1"/>
          </p:cNvPicPr>
          <p:nvPr userDrawn="1"/>
        </p:nvPicPr>
        <p:blipFill>
          <a:blip r:embed="rId3"/>
          <a:stretch>
            <a:fillRect/>
          </a:stretch>
        </p:blipFill>
        <p:spPr>
          <a:xfrm>
            <a:off x="371471" y="5367908"/>
            <a:ext cx="2624819" cy="862641"/>
          </a:xfrm>
          <a:prstGeom prst="rect">
            <a:avLst/>
          </a:prstGeom>
        </p:spPr>
      </p:pic>
    </p:spTree>
    <p:extLst>
      <p:ext uri="{BB962C8B-B14F-4D97-AF65-F5344CB8AC3E}">
        <p14:creationId xmlns:p14="http://schemas.microsoft.com/office/powerpoint/2010/main" val="1200994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8" name="Image 27">
            <a:extLst>
              <a:ext uri="{FF2B5EF4-FFF2-40B4-BE49-F238E27FC236}">
                <a16:creationId xmlns:a16="http://schemas.microsoft.com/office/drawing/2014/main" id="{286A5727-7035-4CCC-B80A-FA4136BACC0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505746" y="765094"/>
            <a:ext cx="2400299" cy="1961849"/>
          </a:xfrm>
          <a:prstGeom prst="rect">
            <a:avLst/>
          </a:prstGeom>
        </p:spPr>
      </p:pic>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a:xfrm>
            <a:off x="7410945" y="6407880"/>
            <a:ext cx="1440000" cy="252000"/>
          </a:xfrm>
          <a:prstGeom prst="rect">
            <a:avLst/>
          </a:prstGeom>
        </p:spPr>
        <p:txBody>
          <a:bodyPr/>
          <a:lstStyle/>
          <a:p>
            <a:fld id="{E6F018A5-85D1-4064-B0AD-3926A1177DF6}" type="datetime4">
              <a:rPr lang="fr-FR" smtClean="0"/>
              <a:t>23 octobre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pic>
        <p:nvPicPr>
          <p:cNvPr id="25" name="Image 2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85092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AA7E1279-586B-4661-A07E-59E7DF9BEAC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505746" y="765094"/>
            <a:ext cx="2400299" cy="1961849"/>
          </a:xfrm>
          <a:prstGeom prst="rect">
            <a:avLst/>
          </a:prstGeom>
        </p:spPr>
      </p:pic>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a:xfrm>
            <a:off x="7410945" y="6407880"/>
            <a:ext cx="1440000" cy="252000"/>
          </a:xfrm>
          <a:prstGeom prst="rect">
            <a:avLst/>
          </a:prstGeom>
        </p:spPr>
        <p:txBody>
          <a:bodyPr/>
          <a:lstStyle/>
          <a:p>
            <a:fld id="{4B19E2FB-B350-4985-8A70-7A7E3BA7E98A}" type="datetime4">
              <a:rPr lang="fr-FR" smtClean="0"/>
              <a:t>23 octobre 2023</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pic>
        <p:nvPicPr>
          <p:cNvPr id="9" name="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3006877120"/>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409D93C2-F6EC-43F9-8D17-1214F835F46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496221" y="755569"/>
            <a:ext cx="2400299" cy="1961849"/>
          </a:xfrm>
          <a:prstGeom prst="rect">
            <a:avLst/>
          </a:prstGeom>
        </p:spPr>
      </p:pic>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a:xfrm>
            <a:off x="7410945" y="6407880"/>
            <a:ext cx="1440000" cy="252000"/>
          </a:xfrm>
          <a:prstGeom prst="rect">
            <a:avLst/>
          </a:prstGeom>
        </p:spPr>
        <p:txBody>
          <a:bodyPr/>
          <a:lstStyle/>
          <a:p>
            <a:fld id="{B8A66726-2892-477F-A1EE-14DCEF1B7188}"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pic>
        <p:nvPicPr>
          <p:cNvPr id="6" name="Imag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57808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322FC784-F728-472B-B3D8-D619606893F0}"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lvl1pPr>
              <a:defRPr/>
            </a:lvl1p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31209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973BF550-35A2-4900-A77E-8403C8B6D509}"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19105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6AF9F3A-6419-45A1-BBAF-E26D3B665A19}"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185796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F58E8A10-65BF-4F33-B234-1FEC0F6AAC10}"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72703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E44E043-3B10-4E97-BAD4-2F5CEF8C1B3C}"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007592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0B7ED774-1FCF-4974-8904-50CF3906F1D7}"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26596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570EA844-F0EB-4CED-A11B-7177DE06BF99}"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520315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C398FC0-143E-47DF-A67B-13F29D66C0B4}"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74155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1A4F3B96-6CD4-4648-A64C-1BAA554CFDD7}"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501838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877754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73507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image" Target="../media/image4.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image" Target="../media/image3.jpeg"/><Relationship Id="rId2" Type="http://schemas.openxmlformats.org/officeDocument/2006/relationships/slideLayout" Target="../slideLayouts/slideLayout9.xml"/><Relationship Id="rId16"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image" Target="../media/image5.jpeg"/><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8CAFB180-39F1-4601-8F4A-019B80244B17}"/>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rot="16200000">
            <a:off x="10010927" y="219225"/>
            <a:ext cx="2400299" cy="1961849"/>
          </a:xfrm>
          <a:prstGeom prst="rect">
            <a:avLst/>
          </a:prstGeom>
        </p:spPr>
      </p:pic>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
        <p:nvSpPr>
          <p:cNvPr id="14" name="Espace réservé du pied de page 4">
            <a:extLst>
              <a:ext uri="{FF2B5EF4-FFF2-40B4-BE49-F238E27FC236}">
                <a16:creationId xmlns:a16="http://schemas.microsoft.com/office/drawing/2014/main" id="{E72FDF03-BBE1-452C-BF95-1DA8C119FF76}"/>
              </a:ext>
            </a:extLst>
          </p:cNvPr>
          <p:cNvSpPr>
            <a:spLocks noGrp="1"/>
          </p:cNvSpPr>
          <p:nvPr>
            <p:ph type="ftr" sz="quarter" idx="11"/>
          </p:nvPr>
        </p:nvSpPr>
        <p:spPr>
          <a:xfrm>
            <a:off x="632384" y="6468977"/>
            <a:ext cx="4138024" cy="252000"/>
          </a:xfrm>
          <a:prstGeom prst="rect">
            <a:avLst/>
          </a:prstGeom>
        </p:spPr>
        <p:txBody>
          <a:bodyPr/>
          <a:lstStyle>
            <a:lvl1pPr>
              <a:defRPr sz="900"/>
            </a:lvl1pPr>
          </a:lstStyle>
          <a:p>
            <a:r>
              <a:rPr lang="fr-FR"/>
              <a:t>Conquête des Professionnels de Santé – Présentation Comité des Prix</a:t>
            </a:r>
          </a:p>
        </p:txBody>
      </p:sp>
    </p:spTree>
    <p:extLst>
      <p:ext uri="{BB962C8B-B14F-4D97-AF65-F5344CB8AC3E}">
        <p14:creationId xmlns:p14="http://schemas.microsoft.com/office/powerpoint/2010/main" val="19407342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4.png"/><Relationship Id="rId7"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0.png"/><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7.png"/><Relationship Id="rId13" Type="http://schemas.microsoft.com/office/2007/relationships/hdphoto" Target="../media/hdphoto4.wdp"/><Relationship Id="rId18" Type="http://schemas.openxmlformats.org/officeDocument/2006/relationships/hyperlink" Target="http://commerciaux.celca.caisse-epargne.fr/download/393/financement-poste-client-bpce-factor/31490/optimo-situ-fiche-produit-client.pdf" TargetMode="External"/><Relationship Id="rId3" Type="http://schemas.openxmlformats.org/officeDocument/2006/relationships/image" Target="../media/image42.png"/><Relationship Id="rId21" Type="http://schemas.openxmlformats.org/officeDocument/2006/relationships/hyperlink" Target="http://commerciaux.celca.caisse-epargne.fr/download/393/financement-poste-client-bpce-factor/31491/optimo-situ-fiche-produit-reseau.pdf" TargetMode="External"/><Relationship Id="rId7" Type="http://schemas.openxmlformats.org/officeDocument/2006/relationships/image" Target="../media/image46.png"/><Relationship Id="rId12" Type="http://schemas.openxmlformats.org/officeDocument/2006/relationships/image" Target="../media/image50.png"/><Relationship Id="rId17" Type="http://schemas.openxmlformats.org/officeDocument/2006/relationships/hyperlink" Target="http://commerciaux.celca.caisse-epargne.fr/download/393/financement-poste-client-bpce-factor/31488/optimo-createurs-fiche-produit-client.pdf" TargetMode="External"/><Relationship Id="rId2" Type="http://schemas.openxmlformats.org/officeDocument/2006/relationships/image" Target="../media/image41.png"/><Relationship Id="rId16" Type="http://schemas.openxmlformats.org/officeDocument/2006/relationships/hyperlink" Target="http://commerciaux.celca.caisse-epargne.fr/download/393/financement-poste-client-bpce-factor/31486/optimo-fiche-produit-client.pdf" TargetMode="External"/><Relationship Id="rId20" Type="http://schemas.openxmlformats.org/officeDocument/2006/relationships/hyperlink" Target="http://commerciaux.celca.caisse-epargne.fr/download/393/financement-poste-client-bpce-factor/31489/optimo-createurs-fiche-produit-reseau.pdf" TargetMode="External"/><Relationship Id="rId1" Type="http://schemas.openxmlformats.org/officeDocument/2006/relationships/slideLayout" Target="../slideLayouts/slideLayout4.xml"/><Relationship Id="rId6" Type="http://schemas.openxmlformats.org/officeDocument/2006/relationships/image" Target="../media/image45.png"/><Relationship Id="rId11" Type="http://schemas.openxmlformats.org/officeDocument/2006/relationships/hyperlink" Target="http://commerciaux.celca.caisse-epargne.fr/download/393/financement-poste-client-bpce-factor/31483/access-fiche-produit-client.pdf" TargetMode="External"/><Relationship Id="rId5" Type="http://schemas.openxmlformats.org/officeDocument/2006/relationships/image" Target="../media/image44.png"/><Relationship Id="rId15" Type="http://schemas.openxmlformats.org/officeDocument/2006/relationships/hyperlink" Target="http://commerciaux.celca.caisse-epargne.fr/download/393/financement-poste-client-bpce-factor/31484/access-createurs-fiche-produit-client.pdf" TargetMode="External"/><Relationship Id="rId10" Type="http://schemas.openxmlformats.org/officeDocument/2006/relationships/image" Target="../media/image49.png"/><Relationship Id="rId19" Type="http://schemas.openxmlformats.org/officeDocument/2006/relationships/hyperlink" Target="http://commerciaux.celca.caisse-epargne.fr/download/393/financement-poste-client-bpce-factor/31487/optimo-fiche-produit-reseau.pdf" TargetMode="External"/><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hyperlink" Target="http://commerciaux.celca.caisse-epargne.fr/download/393/financement-poste-client-bpce-factor/31485/access-createurs-fiche-produit-reseau.pdf"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a:t>Support de mise en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Mardi </a:t>
            </a:r>
            <a:r>
              <a:rPr lang="fr-FR"/>
              <a:t>04 octobre </a:t>
            </a:r>
            <a:r>
              <a:rPr lang="fr-FR" dirty="0"/>
              <a:t>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230017" y="1882370"/>
            <a:ext cx="8637852" cy="1817320"/>
          </a:xfrm>
        </p:spPr>
        <p:txBody>
          <a:bodyPr>
            <a:normAutofit fontScale="90000"/>
          </a:bodyPr>
          <a:lstStyle/>
          <a:p>
            <a:pPr>
              <a:lnSpc>
                <a:spcPct val="100000"/>
              </a:lnSpc>
            </a:pPr>
            <a:r>
              <a:rPr lang="fr-FR" cap="all" dirty="0" err="1"/>
              <a:t>Facturea</a:t>
            </a:r>
            <a:r>
              <a:rPr lang="fr-FR" cap="all" dirty="0"/>
              <a:t> </a:t>
            </a:r>
            <a:r>
              <a:rPr lang="fr-FR" sz="6600" cap="all" dirty="0" err="1">
                <a:solidFill>
                  <a:srgbClr val="C31632"/>
                </a:solidFill>
              </a:rPr>
              <a:t>acCess</a:t>
            </a:r>
            <a:br>
              <a:rPr lang="fr-FR" sz="6600" cap="all" dirty="0">
                <a:solidFill>
                  <a:srgbClr val="C31632"/>
                </a:solidFill>
              </a:rPr>
            </a:br>
            <a:r>
              <a:rPr lang="fr-FR" cap="all" dirty="0"/>
              <a:t>Facturea </a:t>
            </a:r>
            <a:r>
              <a:rPr lang="fr-FR" sz="6600" cap="all" dirty="0">
                <a:solidFill>
                  <a:srgbClr val="C31632"/>
                </a:solidFill>
              </a:rPr>
              <a:t>optimo</a:t>
            </a:r>
            <a:endParaRPr lang="fr-FR" cap="all" dirty="0"/>
          </a:p>
        </p:txBody>
      </p:sp>
      <p:sp>
        <p:nvSpPr>
          <p:cNvPr id="5" name="ZoneTexte 4">
            <a:extLst>
              <a:ext uri="{FF2B5EF4-FFF2-40B4-BE49-F238E27FC236}">
                <a16:creationId xmlns:a16="http://schemas.microsoft.com/office/drawing/2014/main" id="{20AC2643-45FD-448E-AF7C-D19D21FBFE49}"/>
              </a:ext>
            </a:extLst>
          </p:cNvPr>
          <p:cNvSpPr txBox="1"/>
          <p:nvPr/>
        </p:nvSpPr>
        <p:spPr>
          <a:xfrm>
            <a:off x="1080940" y="6396335"/>
            <a:ext cx="10030120" cy="461665"/>
          </a:xfrm>
          <a:prstGeom prst="rect">
            <a:avLst/>
          </a:prstGeom>
          <a:noFill/>
        </p:spPr>
        <p:txBody>
          <a:bodyPr wrap="square" rtlCol="0">
            <a:spAutoFit/>
          </a:bodyPr>
          <a:lstStyle/>
          <a:p>
            <a:pPr algn="ctr"/>
            <a:r>
              <a:rPr lang="fr-FR" sz="1200" i="1" dirty="0">
                <a:solidFill>
                  <a:schemeClr val="tx1">
                    <a:lumMod val="75000"/>
                    <a:lumOff val="25000"/>
                  </a:schemeClr>
                </a:solidFill>
              </a:rPr>
              <a:t>* Pour le Réseau des Caisses d’Epargne, les dénominations commerciales complètes des produits sont FACTUREA ACCESS et FACTUREA OPTIMO. Par commodité, nous les nommons respectivement ACCESS et OPTIMO dans le présent support de mise en marché</a:t>
            </a:r>
          </a:p>
        </p:txBody>
      </p:sp>
      <p:sp>
        <p:nvSpPr>
          <p:cNvPr id="7" name="ZoneTexte 6">
            <a:extLst>
              <a:ext uri="{FF2B5EF4-FFF2-40B4-BE49-F238E27FC236}">
                <a16:creationId xmlns:a16="http://schemas.microsoft.com/office/drawing/2014/main" id="{60EE786A-C478-4261-91C7-FEDDB8082E88}"/>
              </a:ext>
            </a:extLst>
          </p:cNvPr>
          <p:cNvSpPr txBox="1"/>
          <p:nvPr/>
        </p:nvSpPr>
        <p:spPr>
          <a:xfrm>
            <a:off x="8865144" y="1882370"/>
            <a:ext cx="344966" cy="584775"/>
          </a:xfrm>
          <a:prstGeom prst="rect">
            <a:avLst/>
          </a:prstGeom>
          <a:noFill/>
        </p:spPr>
        <p:txBody>
          <a:bodyPr wrap="none" rtlCol="0">
            <a:spAutoFit/>
          </a:bodyPr>
          <a:lstStyle/>
          <a:p>
            <a:r>
              <a:rPr lang="fr-FR" sz="3200" dirty="0">
                <a:solidFill>
                  <a:schemeClr val="tx1">
                    <a:lumMod val="75000"/>
                    <a:lumOff val="25000"/>
                  </a:schemeClr>
                </a:solidFill>
              </a:rPr>
              <a:t>*</a:t>
            </a:r>
          </a:p>
        </p:txBody>
      </p:sp>
      <p:sp>
        <p:nvSpPr>
          <p:cNvPr id="10" name="ZoneTexte 9">
            <a:extLst>
              <a:ext uri="{FF2B5EF4-FFF2-40B4-BE49-F238E27FC236}">
                <a16:creationId xmlns:a16="http://schemas.microsoft.com/office/drawing/2014/main" id="{818C93F9-96A2-5C0C-D327-BCDCC15018DA}"/>
              </a:ext>
            </a:extLst>
          </p:cNvPr>
          <p:cNvSpPr txBox="1"/>
          <p:nvPr/>
        </p:nvSpPr>
        <p:spPr>
          <a:xfrm>
            <a:off x="8865144" y="2749381"/>
            <a:ext cx="344966" cy="584775"/>
          </a:xfrm>
          <a:prstGeom prst="rect">
            <a:avLst/>
          </a:prstGeom>
          <a:noFill/>
        </p:spPr>
        <p:txBody>
          <a:bodyPr wrap="none" rtlCol="0">
            <a:spAutoFit/>
          </a:bodyPr>
          <a:lstStyle/>
          <a:p>
            <a:r>
              <a:rPr lang="fr-FR" sz="3200" dirty="0">
                <a:solidFill>
                  <a:schemeClr val="tx1">
                    <a:lumMod val="75000"/>
                    <a:lumOff val="25000"/>
                  </a:schemeClr>
                </a:solidFill>
              </a:rPr>
              <a:t>*</a:t>
            </a: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3716163" y="2048872"/>
            <a:ext cx="6998019" cy="4388873"/>
          </a:xfrm>
        </p:spPr>
        <p:txBody>
          <a:bodyPr/>
          <a:lstStyle/>
          <a:p>
            <a:pPr>
              <a:buClrTx/>
              <a:buFont typeface="+mj-lt"/>
              <a:buAutoNum type="arabicPeriod"/>
            </a:pPr>
            <a:r>
              <a:rPr lang="fr-FR" sz="2400" b="1" dirty="0">
                <a:solidFill>
                  <a:srgbClr val="C80F2A"/>
                </a:solidFill>
              </a:rPr>
              <a:t>Contexte</a:t>
            </a:r>
          </a:p>
          <a:p>
            <a:pPr>
              <a:buClrTx/>
            </a:pPr>
            <a:r>
              <a:rPr lang="fr-FR" sz="2400" dirty="0"/>
              <a:t>L’affacturage - généralités</a:t>
            </a:r>
          </a:p>
          <a:p>
            <a:pPr>
              <a:buClrTx/>
            </a:pPr>
            <a:r>
              <a:rPr lang="fr-FR" sz="2400" dirty="0"/>
              <a:t>Nouvelle offre ACCESS + ACCESS Créateur dans la gamme Pro de</a:t>
            </a:r>
            <a:endParaRPr lang="fr-FR" sz="2400" dirty="0">
              <a:solidFill>
                <a:srgbClr val="006600"/>
              </a:solidFill>
            </a:endParaRPr>
          </a:p>
          <a:p>
            <a:pPr>
              <a:buClrTx/>
            </a:pPr>
            <a:r>
              <a:rPr lang="fr-FR" sz="2400" dirty="0"/>
              <a:t>Nouvelle offre OPTIMO + OPTIMO Créateurs + OPTIMO Situ dans la gamme Pro de</a:t>
            </a:r>
            <a:endParaRPr lang="fr-FR" sz="2400" dirty="0">
              <a:solidFill>
                <a:srgbClr val="006600"/>
              </a:solidFill>
            </a:endParaRPr>
          </a:p>
          <a:p>
            <a:pPr>
              <a:buClrTx/>
            </a:pPr>
            <a:r>
              <a:rPr lang="fr-FR" sz="2400" dirty="0"/>
              <a:t>Process de distribution / Rôle des CA Pros</a:t>
            </a:r>
          </a:p>
          <a:p>
            <a:pPr>
              <a:buClrTx/>
            </a:pPr>
            <a:r>
              <a:rPr lang="fr-FR" sz="2400" dirty="0"/>
              <a:t>Rémunération CEGEE                </a:t>
            </a:r>
            <a:r>
              <a:rPr lang="fr-FR" sz="2400" dirty="0">
                <a:sym typeface="Wingdings" panose="05000000000000000000" pitchFamily="2" charset="2"/>
              </a:rPr>
              <a:t></a:t>
            </a:r>
          </a:p>
          <a:p>
            <a:pPr>
              <a:buClrTx/>
            </a:pPr>
            <a:r>
              <a:rPr lang="fr-FR" sz="2400" dirty="0">
                <a:sym typeface="Wingdings" panose="05000000000000000000" pitchFamily="2" charset="2"/>
              </a:rPr>
              <a:t>Annexes : liens utiles</a:t>
            </a:r>
            <a:r>
              <a:rPr lang="fr-FR" sz="2400" b="1" dirty="0">
                <a:solidFill>
                  <a:srgbClr val="C00000"/>
                </a:solidFill>
                <a:sym typeface="Wingdings" panose="05000000000000000000" pitchFamily="2" charset="2"/>
              </a:rPr>
              <a:t> </a:t>
            </a:r>
            <a:r>
              <a:rPr lang="fr-FR" sz="2400" dirty="0">
                <a:sym typeface="Wingdings" panose="05000000000000000000" pitchFamily="2" charset="2"/>
              </a:rPr>
              <a:t> </a:t>
            </a:r>
            <a:endParaRPr lang="fr-FR" sz="2400" dirty="0"/>
          </a:p>
          <a:p>
            <a:endParaRPr lang="fr-FR" sz="2400" b="1" dirty="0"/>
          </a:p>
        </p:txBody>
      </p:sp>
      <p:sp>
        <p:nvSpPr>
          <p:cNvPr id="3" name="Rectangle 2">
            <a:extLst>
              <a:ext uri="{FF2B5EF4-FFF2-40B4-BE49-F238E27FC236}">
                <a16:creationId xmlns:a16="http://schemas.microsoft.com/office/drawing/2014/main" id="{9ADF4C20-1357-438A-BEE4-082974747E7E}"/>
              </a:ext>
            </a:extLst>
          </p:cNvPr>
          <p:cNvSpPr/>
          <p:nvPr/>
        </p:nvSpPr>
        <p:spPr>
          <a:xfrm>
            <a:off x="3483429" y="202274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2" descr="BPCE Factor, affacturage pour les TPE, PME et ETI du Groupe BPCE">
            <a:extLst>
              <a:ext uri="{FF2B5EF4-FFF2-40B4-BE49-F238E27FC236}">
                <a16:creationId xmlns:a16="http://schemas.microsoft.com/office/drawing/2014/main" id="{0FFFC185-59BE-4C93-ABC3-5C0D66D607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04385" y="3456708"/>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PCE Factor, affacturage pour les TPE, PME et ETI du Groupe BPCE">
            <a:extLst>
              <a:ext uri="{FF2B5EF4-FFF2-40B4-BE49-F238E27FC236}">
                <a16:creationId xmlns:a16="http://schemas.microsoft.com/office/drawing/2014/main" id="{42187E95-9388-0FCC-B236-AD56D845DC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31956" y="4335112"/>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BPCE Factor, affacturage pour les TPE, PME et ETI du Groupe BPCE">
            <a:extLst>
              <a:ext uri="{FF2B5EF4-FFF2-40B4-BE49-F238E27FC236}">
                <a16:creationId xmlns:a16="http://schemas.microsoft.com/office/drawing/2014/main" id="{91EA31F0-0355-D109-AA52-04E5C7BA72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0663" y="5380180"/>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CA51394D-0665-EC34-EC31-A4ACBC6F2D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7854" y="5407888"/>
            <a:ext cx="1153004" cy="378932"/>
          </a:xfrm>
          <a:prstGeom prst="rect">
            <a:avLst/>
          </a:prstGeom>
        </p:spPr>
      </p:pic>
    </p:spTree>
    <p:extLst>
      <p:ext uri="{BB962C8B-B14F-4D97-AF65-F5344CB8AC3E}">
        <p14:creationId xmlns:p14="http://schemas.microsoft.com/office/powerpoint/2010/main" val="30292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AD88D1CD-95A9-5145-3C99-08B0C4A5FC11}"/>
              </a:ext>
            </a:extLst>
          </p:cNvPr>
          <p:cNvPicPr>
            <a:picLocks noChangeAspect="1"/>
          </p:cNvPicPr>
          <p:nvPr/>
        </p:nvPicPr>
        <p:blipFill>
          <a:blip r:embed="rId2"/>
          <a:stretch>
            <a:fillRect/>
          </a:stretch>
        </p:blipFill>
        <p:spPr>
          <a:xfrm>
            <a:off x="1102920" y="2264461"/>
            <a:ext cx="9986160" cy="4129392"/>
          </a:xfrm>
          <a:prstGeom prst="rect">
            <a:avLst/>
          </a:prstGeom>
          <a:ln>
            <a:noFill/>
          </a:ln>
          <a:effectLst>
            <a:outerShdw blurRad="292100" dist="139700" dir="2700000" algn="tl" rotWithShape="0">
              <a:srgbClr val="333333">
                <a:alpha val="65000"/>
              </a:srgbClr>
            </a:outerShdw>
          </a:effectLst>
        </p:spPr>
      </p:pic>
      <p:pic>
        <p:nvPicPr>
          <p:cNvPr id="2" name="Image 1">
            <a:extLst>
              <a:ext uri="{FF2B5EF4-FFF2-40B4-BE49-F238E27FC236}">
                <a16:creationId xmlns:a16="http://schemas.microsoft.com/office/drawing/2014/main" id="{27AE1E2E-E5E6-4708-86C3-FA9810954EF2}"/>
              </a:ext>
            </a:extLst>
          </p:cNvPr>
          <p:cNvPicPr>
            <a:picLocks noChangeAspect="1"/>
          </p:cNvPicPr>
          <p:nvPr/>
        </p:nvPicPr>
        <p:blipFill>
          <a:blip r:embed="rId3"/>
          <a:stretch>
            <a:fillRect/>
          </a:stretch>
        </p:blipFill>
        <p:spPr>
          <a:xfrm>
            <a:off x="6792117" y="46976"/>
            <a:ext cx="2961396" cy="1160080"/>
          </a:xfrm>
          <a:prstGeom prst="rect">
            <a:avLst/>
          </a:prstGeom>
          <a:ln>
            <a:noFill/>
          </a:ln>
          <a:effectLst>
            <a:outerShdw blurRad="292100" dist="139700" dir="2700000" algn="tl" rotWithShape="0">
              <a:srgbClr val="333333">
                <a:alpha val="65000"/>
              </a:srgbClr>
            </a:outerShdw>
          </a:effectLst>
        </p:spPr>
      </p:pic>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pic>
        <p:nvPicPr>
          <p:cNvPr id="1026" name="Picture 2" descr="BPCE Factor, affacturage pour les TPE, PME et ETI du Groupe BPCE">
            <a:extLst>
              <a:ext uri="{FF2B5EF4-FFF2-40B4-BE49-F238E27FC236}">
                <a16:creationId xmlns:a16="http://schemas.microsoft.com/office/drawing/2014/main" id="{91B980FD-A13B-4DC0-8A5D-85F3E62AF5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78518" y="376276"/>
            <a:ext cx="2119903" cy="807871"/>
          </a:xfrm>
          <a:prstGeom prst="rect">
            <a:avLst/>
          </a:prstGeom>
          <a:noFill/>
          <a:extLst>
            <a:ext uri="{909E8E84-426E-40DD-AFC4-6F175D3DCCD1}">
              <a14:hiddenFill xmlns:a14="http://schemas.microsoft.com/office/drawing/2010/main">
                <a:solidFill>
                  <a:srgbClr val="FFFFFF"/>
                </a:solidFill>
              </a14:hiddenFill>
            </a:ext>
          </a:extLst>
        </p:spPr>
      </p:pic>
      <p:sp>
        <p:nvSpPr>
          <p:cNvPr id="14" name="Espace réservé du contenu 1">
            <a:extLst>
              <a:ext uri="{FF2B5EF4-FFF2-40B4-BE49-F238E27FC236}">
                <a16:creationId xmlns:a16="http://schemas.microsoft.com/office/drawing/2014/main" id="{863093D5-9DDA-49D4-871D-DAD197AEB0AF}"/>
              </a:ext>
            </a:extLst>
          </p:cNvPr>
          <p:cNvSpPr>
            <a:spLocks noGrp="1"/>
          </p:cNvSpPr>
          <p:nvPr>
            <p:ph idx="17"/>
          </p:nvPr>
        </p:nvSpPr>
        <p:spPr>
          <a:xfrm>
            <a:off x="570320" y="1241318"/>
            <a:ext cx="11105743" cy="720000"/>
          </a:xfrm>
        </p:spPr>
        <p:txBody>
          <a:bodyPr/>
          <a:lstStyle/>
          <a:p>
            <a:pPr marL="0" indent="0" algn="just">
              <a:buNone/>
            </a:pPr>
            <a:r>
              <a:rPr lang="fr-FR" sz="1800" dirty="0"/>
              <a:t>BPCE Factor a lancé son process de simplification et d’optimisation de sa gamme d’offres d’affacturage, en vue de continuer à capter de nouveaux clients :</a:t>
            </a:r>
            <a:endParaRPr lang="fr-FR" sz="2000" dirty="0"/>
          </a:p>
        </p:txBody>
      </p:sp>
      <p:sp>
        <p:nvSpPr>
          <p:cNvPr id="6" name="Titre 3">
            <a:extLst>
              <a:ext uri="{FF2B5EF4-FFF2-40B4-BE49-F238E27FC236}">
                <a16:creationId xmlns:a16="http://schemas.microsoft.com/office/drawing/2014/main" id="{98AE3E16-4F82-20FB-6B6B-18E8063931B1}"/>
              </a:ext>
            </a:extLst>
          </p:cNvPr>
          <p:cNvSpPr txBox="1">
            <a:spLocks/>
          </p:cNvSpPr>
          <p:nvPr/>
        </p:nvSpPr>
        <p:spPr>
          <a:xfrm>
            <a:off x="2321360" y="1880300"/>
            <a:ext cx="8280156" cy="483577"/>
          </a:xfrm>
          <a:prstGeom prst="rect">
            <a:avLst/>
          </a:prstGeom>
        </p:spPr>
        <p:txBody>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r>
              <a:rPr lang="fr-FR" sz="1800" dirty="0">
                <a:solidFill>
                  <a:srgbClr val="B24388"/>
                </a:solidFill>
                <a:latin typeface="Montserrat SemiBold" panose="00000700000000000000" pitchFamily="50" charset="0"/>
              </a:rPr>
              <a:t>Vers une gamme plus lisible, plus cohérente et plus </a:t>
            </a:r>
            <a:r>
              <a:rPr lang="fr-FR" sz="1800" dirty="0" err="1">
                <a:solidFill>
                  <a:srgbClr val="B24388"/>
                </a:solidFill>
                <a:latin typeface="Montserrat SemiBold" panose="00000700000000000000" pitchFamily="50" charset="0"/>
              </a:rPr>
              <a:t>fidélisante</a:t>
            </a:r>
            <a:endParaRPr lang="fr-FR" sz="1800" dirty="0">
              <a:solidFill>
                <a:srgbClr val="B24388"/>
              </a:solidFill>
              <a:highlight>
                <a:srgbClr val="FFFF00"/>
              </a:highlight>
              <a:latin typeface="Montserrat SemiBold" panose="00000700000000000000" pitchFamily="50" charset="0"/>
            </a:endParaRPr>
          </a:p>
        </p:txBody>
      </p:sp>
      <p:sp>
        <p:nvSpPr>
          <p:cNvPr id="12" name="Ellipse 11">
            <a:extLst>
              <a:ext uri="{FF2B5EF4-FFF2-40B4-BE49-F238E27FC236}">
                <a16:creationId xmlns:a16="http://schemas.microsoft.com/office/drawing/2014/main" id="{06D4E51B-436D-F5FB-7A0C-CFFB2BDD1241}"/>
              </a:ext>
            </a:extLst>
          </p:cNvPr>
          <p:cNvSpPr/>
          <p:nvPr/>
        </p:nvSpPr>
        <p:spPr>
          <a:xfrm>
            <a:off x="1209967" y="3205021"/>
            <a:ext cx="1265382" cy="2988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0620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pic>
        <p:nvPicPr>
          <p:cNvPr id="1026" name="Picture 2" descr="BPCE Factor, affacturage pour les TPE, PME et ETI du Groupe BPCE">
            <a:extLst>
              <a:ext uri="{FF2B5EF4-FFF2-40B4-BE49-F238E27FC236}">
                <a16:creationId xmlns:a16="http://schemas.microsoft.com/office/drawing/2014/main" id="{91B980FD-A13B-4DC0-8A5D-85F3E62AF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8518" y="376276"/>
            <a:ext cx="2119903" cy="807871"/>
          </a:xfrm>
          <a:prstGeom prst="rect">
            <a:avLst/>
          </a:prstGeom>
          <a:noFill/>
          <a:extLst>
            <a:ext uri="{909E8E84-426E-40DD-AFC4-6F175D3DCCD1}">
              <a14:hiddenFill xmlns:a14="http://schemas.microsoft.com/office/drawing/2010/main">
                <a:solidFill>
                  <a:srgbClr val="FFFFFF"/>
                </a:solidFill>
              </a14:hiddenFill>
            </a:ext>
          </a:extLst>
        </p:spPr>
      </p:pic>
      <p:sp>
        <p:nvSpPr>
          <p:cNvPr id="14" name="Espace réservé du contenu 1">
            <a:extLst>
              <a:ext uri="{FF2B5EF4-FFF2-40B4-BE49-F238E27FC236}">
                <a16:creationId xmlns:a16="http://schemas.microsoft.com/office/drawing/2014/main" id="{863093D5-9DDA-49D4-871D-DAD197AEB0AF}"/>
              </a:ext>
            </a:extLst>
          </p:cNvPr>
          <p:cNvSpPr>
            <a:spLocks noGrp="1"/>
          </p:cNvSpPr>
          <p:nvPr>
            <p:ph idx="17"/>
          </p:nvPr>
        </p:nvSpPr>
        <p:spPr>
          <a:xfrm>
            <a:off x="543128" y="1163074"/>
            <a:ext cx="11105743" cy="1418973"/>
          </a:xfrm>
        </p:spPr>
        <p:txBody>
          <a:bodyPr/>
          <a:lstStyle/>
          <a:p>
            <a:pPr marL="0" marR="109855" indent="0" algn="just">
              <a:spcAft>
                <a:spcPts val="0"/>
              </a:spcAft>
              <a:buNone/>
            </a:pPr>
            <a:r>
              <a:rPr lang="fr-FR" sz="1800" dirty="0">
                <a:effectLst/>
                <a:latin typeface="Arial (corps)"/>
                <a:ea typeface="Times New Roman" panose="02020603050405020304" pitchFamily="18" charset="0"/>
              </a:rPr>
              <a:t>Cette logique de gamme, autour de ses 4 composantes principales, est basée sur un </a:t>
            </a:r>
            <a:r>
              <a:rPr lang="fr-FR" sz="1800" b="1" dirty="0">
                <a:effectLst/>
                <a:latin typeface="Arial (corps)"/>
                <a:ea typeface="Times New Roman" panose="02020603050405020304" pitchFamily="18" charset="0"/>
              </a:rPr>
              <a:t>niveau de service croissant </a:t>
            </a:r>
            <a:r>
              <a:rPr lang="fr-FR" sz="1800" dirty="0">
                <a:effectLst/>
                <a:latin typeface="Arial (corps)"/>
                <a:ea typeface="Times New Roman" panose="02020603050405020304" pitchFamily="18" charset="0"/>
              </a:rPr>
              <a:t>et sur une </a:t>
            </a:r>
            <a:r>
              <a:rPr lang="fr-FR" sz="1800" b="1" dirty="0">
                <a:effectLst/>
                <a:latin typeface="Arial (corps)"/>
                <a:ea typeface="Times New Roman" panose="02020603050405020304" pitchFamily="18" charset="0"/>
              </a:rPr>
              <a:t>dégressivité tarifaire en fonction de l’utilisation</a:t>
            </a:r>
            <a:r>
              <a:rPr lang="fr-FR" sz="1800" dirty="0">
                <a:effectLst/>
                <a:latin typeface="Arial (corps)"/>
                <a:ea typeface="Times New Roman" panose="02020603050405020304" pitchFamily="18" charset="0"/>
              </a:rPr>
              <a:t>, avec :</a:t>
            </a:r>
          </a:p>
          <a:p>
            <a:pPr marR="109855" lvl="1" algn="just">
              <a:spcBef>
                <a:spcPts val="0"/>
              </a:spcBef>
            </a:pPr>
            <a:r>
              <a:rPr lang="fr-FR" sz="1600" dirty="0">
                <a:effectLst/>
                <a:latin typeface="Arial (corps)"/>
                <a:ea typeface="Times New Roman" panose="02020603050405020304" pitchFamily="18" charset="0"/>
              </a:rPr>
              <a:t>une tarification« </a:t>
            </a:r>
            <a:r>
              <a:rPr lang="fr-FR" sz="1600" i="1" dirty="0">
                <a:solidFill>
                  <a:srgbClr val="C00000"/>
                </a:solidFill>
                <a:effectLst/>
                <a:latin typeface="Arial (corps)"/>
                <a:ea typeface="Times New Roman" panose="02020603050405020304" pitchFamily="18" charset="0"/>
              </a:rPr>
              <a:t>à l’utilisation</a:t>
            </a:r>
            <a:r>
              <a:rPr lang="fr-FR" sz="1600" dirty="0">
                <a:solidFill>
                  <a:srgbClr val="C00000"/>
                </a:solidFill>
                <a:effectLst/>
                <a:latin typeface="Arial (corps)"/>
                <a:ea typeface="Times New Roman" panose="02020603050405020304" pitchFamily="18" charset="0"/>
              </a:rPr>
              <a:t> </a:t>
            </a:r>
            <a:r>
              <a:rPr lang="fr-FR" sz="1600" dirty="0">
                <a:effectLst/>
                <a:latin typeface="Arial (corps)"/>
                <a:ea typeface="Times New Roman" panose="02020603050405020304" pitchFamily="18" charset="0"/>
              </a:rPr>
              <a:t>» en entrée de gamme </a:t>
            </a:r>
          </a:p>
          <a:p>
            <a:pPr marR="109855" lvl="1" algn="just">
              <a:spcBef>
                <a:spcPts val="0"/>
              </a:spcBef>
            </a:pPr>
            <a:r>
              <a:rPr lang="fr-FR" sz="1600" dirty="0">
                <a:effectLst/>
                <a:latin typeface="Arial (corps)"/>
                <a:ea typeface="Times New Roman" panose="02020603050405020304" pitchFamily="18" charset="0"/>
              </a:rPr>
              <a:t>et une tarification « </a:t>
            </a:r>
            <a:r>
              <a:rPr lang="fr-FR" sz="1600" i="1" dirty="0">
                <a:solidFill>
                  <a:srgbClr val="C00000"/>
                </a:solidFill>
                <a:effectLst/>
                <a:latin typeface="Arial (corps)"/>
                <a:ea typeface="Times New Roman" panose="02020603050405020304" pitchFamily="18" charset="0"/>
              </a:rPr>
              <a:t>par forfait</a:t>
            </a:r>
            <a:r>
              <a:rPr lang="fr-FR" sz="1600" dirty="0">
                <a:solidFill>
                  <a:srgbClr val="C00000"/>
                </a:solidFill>
                <a:effectLst/>
                <a:latin typeface="Arial (corps)"/>
                <a:ea typeface="Times New Roman" panose="02020603050405020304" pitchFamily="18" charset="0"/>
              </a:rPr>
              <a:t> </a:t>
            </a:r>
            <a:r>
              <a:rPr lang="fr-FR" sz="1600" dirty="0">
                <a:effectLst/>
                <a:latin typeface="Arial (corps)"/>
                <a:ea typeface="Times New Roman" panose="02020603050405020304" pitchFamily="18" charset="0"/>
              </a:rPr>
              <a:t>» lorsque les montants de chiffres d’affaires affacturés se développent.</a:t>
            </a:r>
          </a:p>
        </p:txBody>
      </p:sp>
      <p:pic>
        <p:nvPicPr>
          <p:cNvPr id="7" name="Image 6">
            <a:extLst>
              <a:ext uri="{FF2B5EF4-FFF2-40B4-BE49-F238E27FC236}">
                <a16:creationId xmlns:a16="http://schemas.microsoft.com/office/drawing/2014/main" id="{0EE49261-A53C-4F67-7797-BBA93C7F66CB}"/>
              </a:ext>
            </a:extLst>
          </p:cNvPr>
          <p:cNvPicPr>
            <a:picLocks noChangeAspect="1"/>
          </p:cNvPicPr>
          <p:nvPr/>
        </p:nvPicPr>
        <p:blipFill>
          <a:blip r:embed="rId3"/>
          <a:stretch>
            <a:fillRect/>
          </a:stretch>
        </p:blipFill>
        <p:spPr>
          <a:xfrm>
            <a:off x="1626534" y="2282215"/>
            <a:ext cx="8938931" cy="41116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16430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pic>
        <p:nvPicPr>
          <p:cNvPr id="1026" name="Picture 2" descr="BPCE Factor, affacturage pour les TPE, PME et ETI du Groupe BPCE">
            <a:extLst>
              <a:ext uri="{FF2B5EF4-FFF2-40B4-BE49-F238E27FC236}">
                <a16:creationId xmlns:a16="http://schemas.microsoft.com/office/drawing/2014/main" id="{91B980FD-A13B-4DC0-8A5D-85F3E62AF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8518" y="376276"/>
            <a:ext cx="2119903" cy="807871"/>
          </a:xfrm>
          <a:prstGeom prst="rect">
            <a:avLst/>
          </a:prstGeom>
          <a:noFill/>
          <a:extLst>
            <a:ext uri="{909E8E84-426E-40DD-AFC4-6F175D3DCCD1}">
              <a14:hiddenFill xmlns:a14="http://schemas.microsoft.com/office/drawing/2010/main">
                <a:solidFill>
                  <a:srgbClr val="FFFFFF"/>
                </a:solidFill>
              </a14:hiddenFill>
            </a:ext>
          </a:extLst>
        </p:spPr>
      </p:pic>
      <p:sp>
        <p:nvSpPr>
          <p:cNvPr id="14" name="Espace réservé du contenu 1">
            <a:extLst>
              <a:ext uri="{FF2B5EF4-FFF2-40B4-BE49-F238E27FC236}">
                <a16:creationId xmlns:a16="http://schemas.microsoft.com/office/drawing/2014/main" id="{863093D5-9DDA-49D4-871D-DAD197AEB0AF}"/>
              </a:ext>
            </a:extLst>
          </p:cNvPr>
          <p:cNvSpPr>
            <a:spLocks noGrp="1"/>
          </p:cNvSpPr>
          <p:nvPr>
            <p:ph idx="17"/>
          </p:nvPr>
        </p:nvSpPr>
        <p:spPr>
          <a:xfrm>
            <a:off x="543128" y="1163074"/>
            <a:ext cx="11105743" cy="1418973"/>
          </a:xfrm>
        </p:spPr>
        <p:txBody>
          <a:bodyPr/>
          <a:lstStyle/>
          <a:p>
            <a:pPr marL="0" marR="109855" indent="0" algn="just">
              <a:spcAft>
                <a:spcPts val="0"/>
              </a:spcAft>
              <a:buNone/>
            </a:pPr>
            <a:r>
              <a:rPr lang="fr-FR" sz="1800" dirty="0">
                <a:effectLst/>
                <a:latin typeface="Arial (corps)"/>
                <a:ea typeface="Times New Roman" panose="02020603050405020304" pitchFamily="18" charset="0"/>
              </a:rPr>
              <a:t>La mise en marché du jour porte aussi bien sur l’offre ACCESS, déclinée en 2 versions, que sur l’offre OPTIMO, déclinée en 3 versions :</a:t>
            </a:r>
            <a:endParaRPr lang="fr-FR" sz="1600" dirty="0">
              <a:effectLst/>
              <a:latin typeface="Arial (corps)"/>
              <a:ea typeface="Times New Roman" panose="02020603050405020304" pitchFamily="18" charset="0"/>
            </a:endParaRPr>
          </a:p>
        </p:txBody>
      </p:sp>
      <p:sp>
        <p:nvSpPr>
          <p:cNvPr id="2" name="Espace réservé du contenu 1">
            <a:extLst>
              <a:ext uri="{FF2B5EF4-FFF2-40B4-BE49-F238E27FC236}">
                <a16:creationId xmlns:a16="http://schemas.microsoft.com/office/drawing/2014/main" id="{1737547E-FDE6-B34F-C3EA-49B30C7C1EC5}"/>
              </a:ext>
            </a:extLst>
          </p:cNvPr>
          <p:cNvSpPr txBox="1">
            <a:spLocks/>
          </p:cNvSpPr>
          <p:nvPr/>
        </p:nvSpPr>
        <p:spPr>
          <a:xfrm>
            <a:off x="1384152" y="1967124"/>
            <a:ext cx="4037591" cy="39221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indent="0" algn="ctr">
              <a:buFont typeface="Arial" panose="020B0604020202020204" pitchFamily="34" charset="0"/>
              <a:buNone/>
            </a:pPr>
            <a:r>
              <a:rPr lang="fr-FR" sz="1800" b="1" dirty="0">
                <a:latin typeface="Arial (corps)"/>
                <a:ea typeface="Times New Roman" panose="02020603050405020304" pitchFamily="18" charset="0"/>
              </a:rPr>
              <a:t>Tarification « </a:t>
            </a:r>
            <a:r>
              <a:rPr lang="fr-FR" sz="1800" b="1" i="1" dirty="0">
                <a:solidFill>
                  <a:srgbClr val="C00000"/>
                </a:solidFill>
                <a:latin typeface="Arial (corps)"/>
                <a:ea typeface="Times New Roman" panose="02020603050405020304" pitchFamily="18" charset="0"/>
              </a:rPr>
              <a:t>à l’utilisation </a:t>
            </a:r>
            <a:r>
              <a:rPr lang="fr-FR" sz="1800" b="1" dirty="0">
                <a:latin typeface="Arial (corps)"/>
                <a:ea typeface="Times New Roman" panose="02020603050405020304" pitchFamily="18" charset="0"/>
              </a:rPr>
              <a:t>» :</a:t>
            </a:r>
            <a:endParaRPr lang="fr-FR" b="1" dirty="0">
              <a:latin typeface="Arial (corps)"/>
              <a:ea typeface="Times New Roman" panose="02020603050405020304" pitchFamily="18" charset="0"/>
            </a:endParaRPr>
          </a:p>
        </p:txBody>
      </p:sp>
      <p:sp>
        <p:nvSpPr>
          <p:cNvPr id="4" name="Espace réservé du contenu 1">
            <a:extLst>
              <a:ext uri="{FF2B5EF4-FFF2-40B4-BE49-F238E27FC236}">
                <a16:creationId xmlns:a16="http://schemas.microsoft.com/office/drawing/2014/main" id="{C8A7C48E-DCEE-0180-DA39-048F61C6DAAF}"/>
              </a:ext>
            </a:extLst>
          </p:cNvPr>
          <p:cNvSpPr txBox="1">
            <a:spLocks/>
          </p:cNvSpPr>
          <p:nvPr/>
        </p:nvSpPr>
        <p:spPr>
          <a:xfrm>
            <a:off x="6782807" y="1958924"/>
            <a:ext cx="4037591" cy="39221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indent="0" algn="ctr">
              <a:buFont typeface="Arial" panose="020B0604020202020204" pitchFamily="34" charset="0"/>
              <a:buNone/>
            </a:pPr>
            <a:r>
              <a:rPr lang="fr-FR" sz="1800" b="1" dirty="0">
                <a:latin typeface="Arial (corps)"/>
                <a:ea typeface="Times New Roman" panose="02020603050405020304" pitchFamily="18" charset="0"/>
              </a:rPr>
              <a:t>Tarification « </a:t>
            </a:r>
            <a:r>
              <a:rPr lang="fr-FR" sz="1800" b="1" i="1" dirty="0">
                <a:solidFill>
                  <a:srgbClr val="0070C0"/>
                </a:solidFill>
                <a:latin typeface="Arial (corps)"/>
                <a:ea typeface="Times New Roman" panose="02020603050405020304" pitchFamily="18" charset="0"/>
              </a:rPr>
              <a:t>au forfait </a:t>
            </a:r>
            <a:r>
              <a:rPr lang="fr-FR" sz="1800" b="1" dirty="0">
                <a:latin typeface="Arial (corps)"/>
                <a:ea typeface="Times New Roman" panose="02020603050405020304" pitchFamily="18" charset="0"/>
              </a:rPr>
              <a:t>» :</a:t>
            </a:r>
            <a:endParaRPr lang="fr-FR" b="1" dirty="0">
              <a:latin typeface="Arial (corps)"/>
              <a:ea typeface="Times New Roman" panose="02020603050405020304" pitchFamily="18" charset="0"/>
            </a:endParaRPr>
          </a:p>
        </p:txBody>
      </p:sp>
      <p:sp>
        <p:nvSpPr>
          <p:cNvPr id="6" name="Rectangle 5">
            <a:extLst>
              <a:ext uri="{FF2B5EF4-FFF2-40B4-BE49-F238E27FC236}">
                <a16:creationId xmlns:a16="http://schemas.microsoft.com/office/drawing/2014/main" id="{B4893733-0B15-ED6C-D9DB-8D9C8F4F5986}"/>
              </a:ext>
            </a:extLst>
          </p:cNvPr>
          <p:cNvSpPr/>
          <p:nvPr/>
        </p:nvSpPr>
        <p:spPr>
          <a:xfrm>
            <a:off x="1274616" y="2503057"/>
            <a:ext cx="4147127" cy="115454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00000"/>
                </a:solidFill>
              </a:rPr>
              <a:t>ACCESS</a:t>
            </a:r>
          </a:p>
          <a:p>
            <a:pPr algn="ctr"/>
            <a:endParaRPr lang="fr-FR" sz="2000" b="1" dirty="0"/>
          </a:p>
          <a:p>
            <a:pPr algn="ctr"/>
            <a:r>
              <a:rPr lang="fr-FR" sz="1600" i="1" dirty="0">
                <a:solidFill>
                  <a:schemeClr val="accent4">
                    <a:lumMod val="60000"/>
                    <a:lumOff val="40000"/>
                  </a:schemeClr>
                </a:solidFill>
              </a:rPr>
              <a:t>(en remplacement de PRO ZEN)</a:t>
            </a:r>
            <a:endParaRPr lang="fr-FR" sz="1400" i="1" dirty="0">
              <a:solidFill>
                <a:schemeClr val="accent4">
                  <a:lumMod val="60000"/>
                  <a:lumOff val="40000"/>
                </a:schemeClr>
              </a:solidFill>
            </a:endParaRPr>
          </a:p>
        </p:txBody>
      </p:sp>
      <p:sp>
        <p:nvSpPr>
          <p:cNvPr id="8" name="Rectangle 7">
            <a:extLst>
              <a:ext uri="{FF2B5EF4-FFF2-40B4-BE49-F238E27FC236}">
                <a16:creationId xmlns:a16="http://schemas.microsoft.com/office/drawing/2014/main" id="{B0559287-C93B-9851-8BC9-C3220F0F4896}"/>
              </a:ext>
            </a:extLst>
          </p:cNvPr>
          <p:cNvSpPr/>
          <p:nvPr/>
        </p:nvSpPr>
        <p:spPr>
          <a:xfrm>
            <a:off x="1274615" y="3809519"/>
            <a:ext cx="4147127" cy="11545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ACCESS Créateurs</a:t>
            </a:r>
          </a:p>
          <a:p>
            <a:pPr algn="ctr"/>
            <a:endParaRPr lang="fr-FR" sz="2000" b="1"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chemeClr val="accent4">
                    <a:lumMod val="60000"/>
                    <a:lumOff val="40000"/>
                  </a:schemeClr>
                </a:solidFill>
                <a:effectLst/>
                <a:uLnTx/>
                <a:uFillTx/>
                <a:latin typeface="Arial"/>
                <a:ea typeface="+mn-ea"/>
                <a:cs typeface="+mn-cs"/>
              </a:rPr>
              <a:t>(en remplacement de PRO ZEN Créateurs)</a:t>
            </a:r>
            <a:endParaRPr kumimoji="0" lang="fr-FR" sz="1400" b="0" i="1" u="none" strike="noStrike" kern="1200" cap="none" spc="0" normalizeH="0" baseline="0" noProof="0" dirty="0">
              <a:ln>
                <a:noFill/>
              </a:ln>
              <a:solidFill>
                <a:schemeClr val="accent4">
                  <a:lumMod val="60000"/>
                  <a:lumOff val="40000"/>
                </a:schemeClr>
              </a:solidFill>
              <a:effectLst/>
              <a:uLnTx/>
              <a:uFillTx/>
              <a:latin typeface="Arial"/>
              <a:ea typeface="+mn-ea"/>
              <a:cs typeface="+mn-cs"/>
            </a:endParaRPr>
          </a:p>
        </p:txBody>
      </p:sp>
      <p:sp>
        <p:nvSpPr>
          <p:cNvPr id="9" name="Rectangle 8">
            <a:extLst>
              <a:ext uri="{FF2B5EF4-FFF2-40B4-BE49-F238E27FC236}">
                <a16:creationId xmlns:a16="http://schemas.microsoft.com/office/drawing/2014/main" id="{B0A2F18B-2A9F-DA9E-E0D6-FF3894DA230C}"/>
              </a:ext>
            </a:extLst>
          </p:cNvPr>
          <p:cNvSpPr/>
          <p:nvPr/>
        </p:nvSpPr>
        <p:spPr>
          <a:xfrm>
            <a:off x="6673272" y="2494982"/>
            <a:ext cx="4147127" cy="1154545"/>
          </a:xfrm>
          <a:prstGeom prst="rect">
            <a:avLst/>
          </a:prstGeom>
          <a:solidFill>
            <a:srgbClr val="F2F7FC"/>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70C0"/>
                </a:solidFill>
              </a:rPr>
              <a:t>OPTIMO</a:t>
            </a:r>
          </a:p>
          <a:p>
            <a:pPr algn="ctr"/>
            <a:endParaRPr lang="fr-FR" sz="800" b="1" dirty="0">
              <a:solidFill>
                <a:srgbClr val="C0000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chemeClr val="accent4">
                    <a:lumMod val="60000"/>
                    <a:lumOff val="40000"/>
                  </a:schemeClr>
                </a:solidFill>
                <a:effectLst/>
                <a:uLnTx/>
                <a:uFillTx/>
                <a:latin typeface="Arial"/>
                <a:ea typeface="+mn-ea"/>
                <a:cs typeface="+mn-cs"/>
              </a:rPr>
              <a:t>(</a:t>
            </a:r>
            <a:r>
              <a:rPr kumimoji="0" lang="fr-FR" sz="1600" b="0" i="1" u="none" strike="noStrike" kern="1200" cap="none" spc="0" normalizeH="0" baseline="0" noProof="0" dirty="0">
                <a:ln>
                  <a:noFill/>
                </a:ln>
                <a:solidFill>
                  <a:srgbClr val="009CF2"/>
                </a:solidFill>
                <a:effectLst/>
                <a:uLnTx/>
                <a:uFillTx/>
                <a:latin typeface="Arial"/>
                <a:ea typeface="+mn-ea"/>
                <a:cs typeface="+mn-cs"/>
              </a:rPr>
              <a:t>en remplacement de PRO TEMPO et de PRO OPTIMAL)</a:t>
            </a:r>
            <a:endParaRPr kumimoji="0" lang="fr-FR" sz="1400" b="0" i="1" u="none" strike="noStrike" kern="1200" cap="none" spc="0" normalizeH="0" baseline="0" noProof="0" dirty="0">
              <a:ln>
                <a:noFill/>
              </a:ln>
              <a:solidFill>
                <a:srgbClr val="009CF2"/>
              </a:solidFill>
              <a:effectLst/>
              <a:uLnTx/>
              <a:uFillTx/>
              <a:latin typeface="Arial"/>
              <a:ea typeface="+mn-ea"/>
              <a:cs typeface="+mn-cs"/>
            </a:endParaRPr>
          </a:p>
        </p:txBody>
      </p:sp>
      <p:sp>
        <p:nvSpPr>
          <p:cNvPr id="10" name="Rectangle 9">
            <a:extLst>
              <a:ext uri="{FF2B5EF4-FFF2-40B4-BE49-F238E27FC236}">
                <a16:creationId xmlns:a16="http://schemas.microsoft.com/office/drawing/2014/main" id="{CB402AD0-23B3-6926-24F6-0CC07EFDE2B2}"/>
              </a:ext>
            </a:extLst>
          </p:cNvPr>
          <p:cNvSpPr/>
          <p:nvPr/>
        </p:nvSpPr>
        <p:spPr>
          <a:xfrm>
            <a:off x="6673271" y="3801444"/>
            <a:ext cx="4147127" cy="1154545"/>
          </a:xfrm>
          <a:prstGeom prst="rect">
            <a:avLst/>
          </a:prstGeom>
          <a:solidFill>
            <a:srgbClr val="AFE2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B0F0"/>
                </a:solidFill>
              </a:rPr>
              <a:t>OPTIMO Créateurs</a:t>
            </a:r>
          </a:p>
          <a:p>
            <a:pPr algn="ctr"/>
            <a:endParaRPr lang="fr-FR" sz="2000" b="1" dirty="0">
              <a:solidFill>
                <a:srgbClr val="C00000"/>
              </a:solidFill>
            </a:endParaRPr>
          </a:p>
          <a:p>
            <a:pPr algn="ctr"/>
            <a:r>
              <a:rPr kumimoji="0" lang="fr-FR" sz="1600" b="0" i="1" u="none" strike="noStrike" kern="1200" cap="none" spc="0" normalizeH="0" baseline="0" noProof="0" dirty="0">
                <a:ln>
                  <a:noFill/>
                </a:ln>
                <a:solidFill>
                  <a:srgbClr val="009CF2"/>
                </a:solidFill>
                <a:effectLst/>
                <a:uLnTx/>
                <a:uFillTx/>
                <a:latin typeface="Arial"/>
                <a:ea typeface="+mn-ea"/>
                <a:cs typeface="+mn-cs"/>
              </a:rPr>
              <a:t>(en remplacement de PRIMO Créateurs)</a:t>
            </a:r>
            <a:endParaRPr lang="fr-FR" sz="2000" b="1" dirty="0">
              <a:solidFill>
                <a:srgbClr val="009CF2"/>
              </a:solidFill>
            </a:endParaRPr>
          </a:p>
        </p:txBody>
      </p:sp>
      <p:sp>
        <p:nvSpPr>
          <p:cNvPr id="11" name="Rectangle 10">
            <a:extLst>
              <a:ext uri="{FF2B5EF4-FFF2-40B4-BE49-F238E27FC236}">
                <a16:creationId xmlns:a16="http://schemas.microsoft.com/office/drawing/2014/main" id="{CE4ADEEB-9E57-8A75-3A53-0C2546C4D4DF}"/>
              </a:ext>
            </a:extLst>
          </p:cNvPr>
          <p:cNvSpPr/>
          <p:nvPr/>
        </p:nvSpPr>
        <p:spPr>
          <a:xfrm>
            <a:off x="6673270" y="5107906"/>
            <a:ext cx="4147127" cy="1154545"/>
          </a:xfrm>
          <a:prstGeom prst="rect">
            <a:avLst/>
          </a:prstGeom>
          <a:solidFill>
            <a:srgbClr val="009CF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F2F7FC"/>
                </a:solidFill>
              </a:rPr>
              <a:t>OPTIMO Situ</a:t>
            </a:r>
          </a:p>
          <a:p>
            <a:pPr algn="ctr"/>
            <a:endParaRPr lang="fr-FR" sz="2000" b="1" dirty="0">
              <a:solidFill>
                <a:srgbClr val="C0000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AFE2FF"/>
                </a:solidFill>
                <a:effectLst/>
                <a:uLnTx/>
                <a:uFillTx/>
                <a:latin typeface="Arial"/>
                <a:ea typeface="+mn-ea"/>
                <a:cs typeface="+mn-cs"/>
              </a:rPr>
              <a:t>(en remplacement de PRO Situ)</a:t>
            </a:r>
            <a:endParaRPr kumimoji="0" lang="fr-FR" sz="2000" b="1" i="0" u="none" strike="noStrike" kern="1200" cap="none" spc="0" normalizeH="0" baseline="0" noProof="0" dirty="0">
              <a:ln>
                <a:noFill/>
              </a:ln>
              <a:solidFill>
                <a:srgbClr val="AFE2FF"/>
              </a:solidFill>
              <a:effectLst/>
              <a:uLnTx/>
              <a:uFillTx/>
              <a:latin typeface="Arial"/>
              <a:ea typeface="+mn-ea"/>
              <a:cs typeface="+mn-cs"/>
            </a:endParaRPr>
          </a:p>
        </p:txBody>
      </p:sp>
    </p:spTree>
    <p:extLst>
      <p:ext uri="{BB962C8B-B14F-4D97-AF65-F5344CB8AC3E}">
        <p14:creationId xmlns:p14="http://schemas.microsoft.com/office/powerpoint/2010/main" val="425987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3716163" y="2048872"/>
            <a:ext cx="6998019" cy="4398110"/>
          </a:xfrm>
        </p:spPr>
        <p:txBody>
          <a:bodyPr/>
          <a:lstStyle/>
          <a:p>
            <a:pPr>
              <a:buClrTx/>
              <a:buFont typeface="+mj-lt"/>
              <a:buAutoNum type="arabicPeriod"/>
            </a:pPr>
            <a:r>
              <a:rPr lang="fr-FR" sz="2400" dirty="0"/>
              <a:t>Contexte</a:t>
            </a:r>
          </a:p>
          <a:p>
            <a:pPr>
              <a:buClrTx/>
            </a:pPr>
            <a:r>
              <a:rPr lang="fr-FR" sz="2400" b="1" dirty="0">
                <a:solidFill>
                  <a:srgbClr val="C00000"/>
                </a:solidFill>
              </a:rPr>
              <a:t>L’affacturage - généralités</a:t>
            </a:r>
          </a:p>
          <a:p>
            <a:pPr>
              <a:buClrTx/>
            </a:pPr>
            <a:r>
              <a:rPr lang="fr-FR" sz="2400" dirty="0"/>
              <a:t>offre ACCESS + ACCESS Créateur dans la gamme Pro de</a:t>
            </a:r>
            <a:endParaRPr lang="fr-FR" sz="2400" dirty="0">
              <a:solidFill>
                <a:srgbClr val="006600"/>
              </a:solidFill>
            </a:endParaRPr>
          </a:p>
          <a:p>
            <a:pPr>
              <a:buClrTx/>
            </a:pPr>
            <a:r>
              <a:rPr lang="fr-FR" sz="2400" dirty="0"/>
              <a:t>Nouvelle offre OPTIMO + OPTIMO Créateurs + OPTIMO Situ dans la gamme Pro de</a:t>
            </a:r>
            <a:endParaRPr lang="fr-FR" sz="2400" dirty="0">
              <a:solidFill>
                <a:srgbClr val="006600"/>
              </a:solidFill>
            </a:endParaRPr>
          </a:p>
          <a:p>
            <a:pPr>
              <a:buClrTx/>
            </a:pPr>
            <a:r>
              <a:rPr lang="fr-FR" sz="2400" dirty="0"/>
              <a:t>Process de distribution / Rôle des CA Pros</a:t>
            </a:r>
          </a:p>
          <a:p>
            <a:pPr>
              <a:buClrTx/>
            </a:pPr>
            <a:r>
              <a:rPr lang="fr-FR" sz="2400" dirty="0"/>
              <a:t>Rémunération CEGEE                </a:t>
            </a:r>
            <a:r>
              <a:rPr lang="fr-FR" sz="2400" dirty="0">
                <a:sym typeface="Wingdings" panose="05000000000000000000" pitchFamily="2" charset="2"/>
              </a:rPr>
              <a:t> </a:t>
            </a:r>
          </a:p>
          <a:p>
            <a:pPr>
              <a:buClrTx/>
            </a:pPr>
            <a:r>
              <a:rPr lang="fr-FR" sz="2400" dirty="0">
                <a:sym typeface="Wingdings" panose="05000000000000000000" pitchFamily="2" charset="2"/>
              </a:rPr>
              <a:t>Annexes : liens utiles</a:t>
            </a:r>
            <a:r>
              <a:rPr lang="fr-FR" sz="2400" b="1" dirty="0">
                <a:solidFill>
                  <a:srgbClr val="C00000"/>
                </a:solidFill>
                <a:sym typeface="Wingdings" panose="05000000000000000000" pitchFamily="2" charset="2"/>
              </a:rPr>
              <a:t> </a:t>
            </a:r>
            <a:endParaRPr lang="fr-FR" sz="2400" dirty="0"/>
          </a:p>
          <a:p>
            <a:endParaRPr lang="fr-FR" sz="2400" b="1" dirty="0"/>
          </a:p>
        </p:txBody>
      </p:sp>
      <p:sp>
        <p:nvSpPr>
          <p:cNvPr id="3" name="Rectangle 2">
            <a:extLst>
              <a:ext uri="{FF2B5EF4-FFF2-40B4-BE49-F238E27FC236}">
                <a16:creationId xmlns:a16="http://schemas.microsoft.com/office/drawing/2014/main" id="{9ADF4C20-1357-438A-BEE4-082974747E7E}"/>
              </a:ext>
            </a:extLst>
          </p:cNvPr>
          <p:cNvSpPr/>
          <p:nvPr/>
        </p:nvSpPr>
        <p:spPr>
          <a:xfrm>
            <a:off x="3483429" y="2539976"/>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2" descr="BPCE Factor, affacturage pour les TPE, PME et ETI du Groupe BPCE">
            <a:extLst>
              <a:ext uri="{FF2B5EF4-FFF2-40B4-BE49-F238E27FC236}">
                <a16:creationId xmlns:a16="http://schemas.microsoft.com/office/drawing/2014/main" id="{0FFFC185-59BE-4C93-ABC3-5C0D66D607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32965" y="3456708"/>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PCE Factor, affacturage pour les TPE, PME et ETI du Groupe BPCE">
            <a:extLst>
              <a:ext uri="{FF2B5EF4-FFF2-40B4-BE49-F238E27FC236}">
                <a16:creationId xmlns:a16="http://schemas.microsoft.com/office/drawing/2014/main" id="{42187E95-9388-0FCC-B236-AD56D845DC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56469" y="4335112"/>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BPCE Factor, affacturage pour les TPE, PME et ETI du Groupe BPCE">
            <a:extLst>
              <a:ext uri="{FF2B5EF4-FFF2-40B4-BE49-F238E27FC236}">
                <a16:creationId xmlns:a16="http://schemas.microsoft.com/office/drawing/2014/main" id="{D8BF186D-9770-8527-CBFF-E7FE750B4A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0663" y="5380180"/>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AD5CE2D8-0BF5-D3AB-0F8E-D98C0F62C0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7854" y="5407888"/>
            <a:ext cx="1153004" cy="378932"/>
          </a:xfrm>
          <a:prstGeom prst="rect">
            <a:avLst/>
          </a:prstGeom>
        </p:spPr>
      </p:pic>
    </p:spTree>
    <p:extLst>
      <p:ext uri="{BB962C8B-B14F-4D97-AF65-F5344CB8AC3E}">
        <p14:creationId xmlns:p14="http://schemas.microsoft.com/office/powerpoint/2010/main" val="2062712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L’affacturage, définition</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2</a:t>
            </a:r>
          </a:p>
        </p:txBody>
      </p:sp>
      <p:pic>
        <p:nvPicPr>
          <p:cNvPr id="1026" name="Picture 2" descr="BPCE Factor, affacturage pour les TPE, PME et ETI du Groupe BPCE">
            <a:extLst>
              <a:ext uri="{FF2B5EF4-FFF2-40B4-BE49-F238E27FC236}">
                <a16:creationId xmlns:a16="http://schemas.microsoft.com/office/drawing/2014/main" id="{91B980FD-A13B-4DC0-8A5D-85F3E62AF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8518" y="376276"/>
            <a:ext cx="2119903" cy="807871"/>
          </a:xfrm>
          <a:prstGeom prst="rect">
            <a:avLst/>
          </a:prstGeom>
          <a:noFill/>
          <a:extLst>
            <a:ext uri="{909E8E84-426E-40DD-AFC4-6F175D3DCCD1}">
              <a14:hiddenFill xmlns:a14="http://schemas.microsoft.com/office/drawing/2010/main">
                <a:solidFill>
                  <a:srgbClr val="FFFFFF"/>
                </a:solidFill>
              </a14:hiddenFill>
            </a:ext>
          </a:extLst>
        </p:spPr>
      </p:pic>
      <p:sp>
        <p:nvSpPr>
          <p:cNvPr id="14" name="Espace réservé du contenu 1">
            <a:extLst>
              <a:ext uri="{FF2B5EF4-FFF2-40B4-BE49-F238E27FC236}">
                <a16:creationId xmlns:a16="http://schemas.microsoft.com/office/drawing/2014/main" id="{863093D5-9DDA-49D4-871D-DAD197AEB0AF}"/>
              </a:ext>
            </a:extLst>
          </p:cNvPr>
          <p:cNvSpPr>
            <a:spLocks noGrp="1"/>
          </p:cNvSpPr>
          <p:nvPr>
            <p:ph idx="17"/>
          </p:nvPr>
        </p:nvSpPr>
        <p:spPr>
          <a:xfrm>
            <a:off x="543128" y="1458638"/>
            <a:ext cx="11105743" cy="4772346"/>
          </a:xfrm>
        </p:spPr>
        <p:txBody>
          <a:bodyPr/>
          <a:lstStyle/>
          <a:p>
            <a:pPr marL="0" marR="109855" indent="0" algn="just">
              <a:spcAft>
                <a:spcPts val="0"/>
              </a:spcAft>
              <a:buNone/>
            </a:pPr>
            <a:r>
              <a:rPr lang="fr-FR" sz="2000" dirty="0">
                <a:effectLst/>
                <a:latin typeface="Calibri" panose="020F0502020204030204" pitchFamily="34" charset="0"/>
                <a:ea typeface="Times New Roman" panose="02020603050405020304" pitchFamily="18" charset="0"/>
              </a:rPr>
              <a:t>ACCESS et OPTIMO sont des solutions d’affacturage destinées aux professionnels et qui proposent les services suivants :</a:t>
            </a:r>
            <a:endParaRPr lang="fr-FR" sz="2000" dirty="0">
              <a:effectLst/>
              <a:latin typeface="Arial" panose="020B0604020202020204" pitchFamily="34" charset="0"/>
              <a:ea typeface="Times New Roman" panose="02020603050405020304" pitchFamily="18" charset="0"/>
            </a:endParaRPr>
          </a:p>
          <a:p>
            <a:pPr marR="109855" lvl="2" algn="just">
              <a:lnSpc>
                <a:spcPct val="200000"/>
              </a:lnSpc>
            </a:pPr>
            <a:r>
              <a:rPr lang="fr-FR" sz="2000" dirty="0">
                <a:effectLst/>
                <a:latin typeface="Calibri" panose="020F0502020204030204" pitchFamily="34" charset="0"/>
                <a:ea typeface="Times New Roman" panose="02020603050405020304" pitchFamily="18" charset="0"/>
              </a:rPr>
              <a:t>Financement anticipé des factures (</a:t>
            </a:r>
            <a:r>
              <a:rPr lang="fr-FR" sz="2000" i="1" dirty="0">
                <a:effectLst/>
                <a:latin typeface="Calibri" panose="020F0502020204030204" pitchFamily="34" charset="0"/>
                <a:ea typeface="Times New Roman" panose="02020603050405020304" pitchFamily="18" charset="0"/>
              </a:rPr>
              <a:t>sous 24h, hors WE et jours fériés</a:t>
            </a:r>
            <a:r>
              <a:rPr lang="fr-FR" sz="2000" dirty="0">
                <a:effectLst/>
                <a:latin typeface="Calibri" panose="020F0502020204030204" pitchFamily="34" charset="0"/>
                <a:ea typeface="Times New Roman" panose="02020603050405020304" pitchFamily="18" charset="0"/>
              </a:rPr>
              <a:t>)</a:t>
            </a:r>
            <a:endParaRPr lang="fr-FR" sz="2000" dirty="0">
              <a:effectLst/>
              <a:latin typeface="Arial" panose="020B0604020202020204" pitchFamily="34" charset="0"/>
              <a:ea typeface="Times New Roman" panose="02020603050405020304" pitchFamily="18" charset="0"/>
            </a:endParaRPr>
          </a:p>
          <a:p>
            <a:pPr marR="109855" lvl="2" algn="just">
              <a:lnSpc>
                <a:spcPct val="200000"/>
              </a:lnSpc>
            </a:pPr>
            <a:r>
              <a:rPr lang="fr-FR" sz="2000" dirty="0">
                <a:effectLst/>
                <a:latin typeface="Calibri" panose="020F0502020204030204" pitchFamily="34" charset="0"/>
                <a:ea typeface="Times New Roman" panose="02020603050405020304" pitchFamily="18" charset="0"/>
              </a:rPr>
              <a:t>Garantie contre les impayés (</a:t>
            </a:r>
            <a:r>
              <a:rPr lang="fr-FR" sz="2000" i="1" dirty="0">
                <a:effectLst/>
                <a:latin typeface="Calibri" panose="020F0502020204030204" pitchFamily="34" charset="0"/>
                <a:ea typeface="Times New Roman" panose="02020603050405020304" pitchFamily="18" charset="0"/>
              </a:rPr>
              <a:t>en cas d’insolvabilité constatée par décision de justice</a:t>
            </a:r>
            <a:r>
              <a:rPr lang="fr-FR" sz="2000" dirty="0">
                <a:effectLst/>
                <a:latin typeface="Calibri" panose="020F0502020204030204" pitchFamily="34" charset="0"/>
                <a:ea typeface="Times New Roman" panose="02020603050405020304" pitchFamily="18" charset="0"/>
              </a:rPr>
              <a:t>), à hauteur des approbations accordées et pour des factures non-litigieuses, ni contestées</a:t>
            </a:r>
            <a:endParaRPr lang="fr-FR" sz="2000" dirty="0">
              <a:effectLst/>
              <a:latin typeface="Arial" panose="020B0604020202020204" pitchFamily="34" charset="0"/>
              <a:ea typeface="Times New Roman" panose="02020603050405020304" pitchFamily="18" charset="0"/>
            </a:endParaRPr>
          </a:p>
          <a:p>
            <a:pPr marR="109855" lvl="2" algn="just">
              <a:lnSpc>
                <a:spcPct val="200000"/>
              </a:lnSpc>
            </a:pPr>
            <a:r>
              <a:rPr lang="fr-FR" sz="2000" dirty="0">
                <a:effectLst/>
                <a:latin typeface="Calibri" panose="020F0502020204030204" pitchFamily="34" charset="0"/>
                <a:ea typeface="Times New Roman" panose="02020603050405020304" pitchFamily="18" charset="0"/>
              </a:rPr>
              <a:t>Relance et recouvrement des factures</a:t>
            </a:r>
            <a:endParaRPr lang="fr-FR" sz="2000" dirty="0">
              <a:effectLst/>
              <a:latin typeface="Arial" panose="020B0604020202020204" pitchFamily="34" charset="0"/>
              <a:ea typeface="Times New Roman" panose="02020603050405020304" pitchFamily="18" charset="0"/>
            </a:endParaRPr>
          </a:p>
          <a:p>
            <a:pPr marR="109855" lvl="2" algn="just">
              <a:lnSpc>
                <a:spcPct val="200000"/>
              </a:lnSpc>
            </a:pPr>
            <a:r>
              <a:rPr lang="fr-FR" sz="2000" dirty="0">
                <a:effectLst/>
                <a:latin typeface="Calibri" panose="020F0502020204030204" pitchFamily="34" charset="0"/>
                <a:ea typeface="Times New Roman" panose="02020603050405020304" pitchFamily="18" charset="0"/>
              </a:rPr>
              <a:t>Gestion des comptes clients</a:t>
            </a:r>
            <a:endParaRPr lang="fr-FR" sz="2000"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8D85ADE0-5457-7D1B-A5E2-4EA865C49479}"/>
              </a:ext>
            </a:extLst>
          </p:cNvPr>
          <p:cNvPicPr>
            <a:picLocks noChangeAspect="1"/>
          </p:cNvPicPr>
          <p:nvPr/>
        </p:nvPicPr>
        <p:blipFill>
          <a:blip r:embed="rId3"/>
          <a:stretch>
            <a:fillRect/>
          </a:stretch>
        </p:blipFill>
        <p:spPr>
          <a:xfrm>
            <a:off x="695325" y="2222426"/>
            <a:ext cx="654338" cy="726426"/>
          </a:xfrm>
          <a:prstGeom prst="rect">
            <a:avLst/>
          </a:prstGeom>
        </p:spPr>
      </p:pic>
      <p:pic>
        <p:nvPicPr>
          <p:cNvPr id="7" name="Image 6">
            <a:extLst>
              <a:ext uri="{FF2B5EF4-FFF2-40B4-BE49-F238E27FC236}">
                <a16:creationId xmlns:a16="http://schemas.microsoft.com/office/drawing/2014/main" id="{C1E39BF3-ED37-18F1-ED67-6A025DAC74BF}"/>
              </a:ext>
            </a:extLst>
          </p:cNvPr>
          <p:cNvPicPr>
            <a:picLocks noChangeAspect="1"/>
          </p:cNvPicPr>
          <p:nvPr/>
        </p:nvPicPr>
        <p:blipFill>
          <a:blip r:embed="rId4"/>
          <a:stretch>
            <a:fillRect/>
          </a:stretch>
        </p:blipFill>
        <p:spPr>
          <a:xfrm>
            <a:off x="686619" y="2948852"/>
            <a:ext cx="626612" cy="648793"/>
          </a:xfrm>
          <a:prstGeom prst="rect">
            <a:avLst/>
          </a:prstGeom>
        </p:spPr>
      </p:pic>
      <p:pic>
        <p:nvPicPr>
          <p:cNvPr id="9" name="Image 8">
            <a:extLst>
              <a:ext uri="{FF2B5EF4-FFF2-40B4-BE49-F238E27FC236}">
                <a16:creationId xmlns:a16="http://schemas.microsoft.com/office/drawing/2014/main" id="{73EBC8E9-6476-8736-A138-3CEACD1989E7}"/>
              </a:ext>
            </a:extLst>
          </p:cNvPr>
          <p:cNvPicPr>
            <a:picLocks noChangeAspect="1"/>
          </p:cNvPicPr>
          <p:nvPr/>
        </p:nvPicPr>
        <p:blipFill>
          <a:blip r:embed="rId5"/>
          <a:stretch>
            <a:fillRect/>
          </a:stretch>
        </p:blipFill>
        <p:spPr>
          <a:xfrm>
            <a:off x="659281" y="4095261"/>
            <a:ext cx="726426" cy="687609"/>
          </a:xfrm>
          <a:prstGeom prst="rect">
            <a:avLst/>
          </a:prstGeom>
        </p:spPr>
      </p:pic>
      <p:pic>
        <p:nvPicPr>
          <p:cNvPr id="11" name="Image 10">
            <a:extLst>
              <a:ext uri="{FF2B5EF4-FFF2-40B4-BE49-F238E27FC236}">
                <a16:creationId xmlns:a16="http://schemas.microsoft.com/office/drawing/2014/main" id="{5F488625-8E8D-4452-CDE2-67FEF837FAC8}"/>
              </a:ext>
            </a:extLst>
          </p:cNvPr>
          <p:cNvPicPr>
            <a:picLocks noChangeAspect="1"/>
          </p:cNvPicPr>
          <p:nvPr/>
        </p:nvPicPr>
        <p:blipFill>
          <a:blip r:embed="rId6"/>
          <a:stretch>
            <a:fillRect/>
          </a:stretch>
        </p:blipFill>
        <p:spPr>
          <a:xfrm>
            <a:off x="708800" y="4917288"/>
            <a:ext cx="604431" cy="609976"/>
          </a:xfrm>
          <a:prstGeom prst="rect">
            <a:avLst/>
          </a:prstGeom>
        </p:spPr>
      </p:pic>
    </p:spTree>
    <p:extLst>
      <p:ext uri="{BB962C8B-B14F-4D97-AF65-F5344CB8AC3E}">
        <p14:creationId xmlns:p14="http://schemas.microsoft.com/office/powerpoint/2010/main" val="3615868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L’affacturage, comment ça marche ?</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2</a:t>
            </a:r>
          </a:p>
        </p:txBody>
      </p:sp>
      <p:pic>
        <p:nvPicPr>
          <p:cNvPr id="1026" name="Picture 2" descr="BPCE Factor, affacturage pour les TPE, PME et ETI du Groupe BPCE">
            <a:extLst>
              <a:ext uri="{FF2B5EF4-FFF2-40B4-BE49-F238E27FC236}">
                <a16:creationId xmlns:a16="http://schemas.microsoft.com/office/drawing/2014/main" id="{91B980FD-A13B-4DC0-8A5D-85F3E62AF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8518" y="376276"/>
            <a:ext cx="2119903" cy="807871"/>
          </a:xfrm>
          <a:prstGeom prst="rect">
            <a:avLst/>
          </a:prstGeom>
          <a:noFill/>
          <a:extLst>
            <a:ext uri="{909E8E84-426E-40DD-AFC4-6F175D3DCCD1}">
              <a14:hiddenFill xmlns:a14="http://schemas.microsoft.com/office/drawing/2010/main">
                <a:solidFill>
                  <a:srgbClr val="FFFFFF"/>
                </a:solidFill>
              </a14:hiddenFill>
            </a:ext>
          </a:extLst>
        </p:spPr>
      </p:pic>
      <p:sp>
        <p:nvSpPr>
          <p:cNvPr id="14" name="Espace réservé du contenu 1">
            <a:extLst>
              <a:ext uri="{FF2B5EF4-FFF2-40B4-BE49-F238E27FC236}">
                <a16:creationId xmlns:a16="http://schemas.microsoft.com/office/drawing/2014/main" id="{863093D5-9DDA-49D4-871D-DAD197AEB0AF}"/>
              </a:ext>
            </a:extLst>
          </p:cNvPr>
          <p:cNvSpPr>
            <a:spLocks noGrp="1"/>
          </p:cNvSpPr>
          <p:nvPr>
            <p:ph idx="17"/>
          </p:nvPr>
        </p:nvSpPr>
        <p:spPr>
          <a:xfrm>
            <a:off x="543128" y="1163074"/>
            <a:ext cx="11105743" cy="1418973"/>
          </a:xfrm>
        </p:spPr>
        <p:txBody>
          <a:bodyPr/>
          <a:lstStyle/>
          <a:p>
            <a:pPr marL="0" marR="109855" indent="0" algn="just">
              <a:spcAft>
                <a:spcPts val="0"/>
              </a:spcAft>
              <a:buNone/>
            </a:pPr>
            <a:r>
              <a:rPr lang="fr-FR" sz="1800" i="1" dirty="0">
                <a:latin typeface="Arial (corps)"/>
                <a:ea typeface="Times New Roman" panose="02020603050405020304" pitchFamily="18" charset="0"/>
              </a:rPr>
              <a:t>V</a:t>
            </a:r>
            <a:r>
              <a:rPr lang="fr-FR" sz="1800" i="1" dirty="0">
                <a:effectLst/>
                <a:latin typeface="Arial (corps)"/>
                <a:ea typeface="Times New Roman" panose="02020603050405020304" pitchFamily="18" charset="0"/>
              </a:rPr>
              <a:t>ision « client Pro » :</a:t>
            </a:r>
            <a:endParaRPr lang="fr-FR" sz="1600" i="1" dirty="0">
              <a:effectLst/>
              <a:latin typeface="Arial (corps)"/>
              <a:ea typeface="Times New Roman" panose="02020603050405020304" pitchFamily="18" charset="0"/>
            </a:endParaRPr>
          </a:p>
        </p:txBody>
      </p:sp>
      <p:pic>
        <p:nvPicPr>
          <p:cNvPr id="12" name="Image 11">
            <a:extLst>
              <a:ext uri="{FF2B5EF4-FFF2-40B4-BE49-F238E27FC236}">
                <a16:creationId xmlns:a16="http://schemas.microsoft.com/office/drawing/2014/main" id="{259A5DC7-45F3-71DF-5655-2F0FD703B56A}"/>
              </a:ext>
            </a:extLst>
          </p:cNvPr>
          <p:cNvPicPr>
            <a:picLocks noChangeAspect="1"/>
          </p:cNvPicPr>
          <p:nvPr/>
        </p:nvPicPr>
        <p:blipFill>
          <a:blip r:embed="rId3"/>
          <a:stretch>
            <a:fillRect/>
          </a:stretch>
        </p:blipFill>
        <p:spPr>
          <a:xfrm>
            <a:off x="951344" y="1617853"/>
            <a:ext cx="10289309" cy="4648066"/>
          </a:xfrm>
          <a:prstGeom prst="rect">
            <a:avLst/>
          </a:prstGeom>
          <a:ln>
            <a:noFill/>
          </a:ln>
          <a:effectLst>
            <a:outerShdw blurRad="292100" dist="139700" dir="2700000" algn="tl" rotWithShape="0">
              <a:srgbClr val="333333">
                <a:alpha val="65000"/>
              </a:srgbClr>
            </a:outerShdw>
          </a:effectLst>
        </p:spPr>
      </p:pic>
      <p:sp>
        <p:nvSpPr>
          <p:cNvPr id="13" name="Espace réservé du contenu 1">
            <a:extLst>
              <a:ext uri="{FF2B5EF4-FFF2-40B4-BE49-F238E27FC236}">
                <a16:creationId xmlns:a16="http://schemas.microsoft.com/office/drawing/2014/main" id="{9A93CFC7-1A05-ADF9-8EC8-D2CCEA239469}"/>
              </a:ext>
            </a:extLst>
          </p:cNvPr>
          <p:cNvSpPr txBox="1">
            <a:spLocks/>
          </p:cNvSpPr>
          <p:nvPr/>
        </p:nvSpPr>
        <p:spPr>
          <a:xfrm>
            <a:off x="2831174" y="6295917"/>
            <a:ext cx="7047344" cy="62316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indent="0" algn="just">
              <a:spcAft>
                <a:spcPts val="0"/>
              </a:spcAft>
              <a:buNone/>
            </a:pPr>
            <a:r>
              <a:rPr lang="fr-FR" sz="1400" i="1" dirty="0">
                <a:effectLst/>
                <a:latin typeface="Calibri" panose="020F0502020204030204" pitchFamily="34" charset="0"/>
                <a:ea typeface="Times New Roman" panose="02020603050405020304" pitchFamily="18" charset="0"/>
              </a:rPr>
              <a:t>NB : la mention de subrogation sur une facture indique que celle-ci a été cédée à une société d’affacturage qui prend en charge son recouvrement et la gestion de son encaissement</a:t>
            </a:r>
            <a:endParaRPr lang="fr-FR" sz="20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271804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3716163" y="2048872"/>
            <a:ext cx="7071910" cy="4416583"/>
          </a:xfrm>
        </p:spPr>
        <p:txBody>
          <a:bodyPr/>
          <a:lstStyle/>
          <a:p>
            <a:pPr>
              <a:buClrTx/>
              <a:buFont typeface="+mj-lt"/>
              <a:buAutoNum type="arabicPeriod"/>
            </a:pPr>
            <a:r>
              <a:rPr lang="fr-FR" sz="2400" dirty="0"/>
              <a:t>Contexte</a:t>
            </a:r>
          </a:p>
          <a:p>
            <a:pPr>
              <a:buClrTx/>
            </a:pPr>
            <a:r>
              <a:rPr lang="fr-FR" sz="2400" dirty="0"/>
              <a:t>L’affacturage - généralités</a:t>
            </a:r>
          </a:p>
          <a:p>
            <a:pPr>
              <a:buClrTx/>
            </a:pPr>
            <a:r>
              <a:rPr lang="fr-FR" sz="2400" b="1" dirty="0">
                <a:solidFill>
                  <a:srgbClr val="C00000"/>
                </a:solidFill>
              </a:rPr>
              <a:t>Nouvelle offre ACCESS + ACCESS Créateur dans la gamme Pro de</a:t>
            </a:r>
          </a:p>
          <a:p>
            <a:pPr>
              <a:buClrTx/>
            </a:pPr>
            <a:r>
              <a:rPr lang="fr-FR" sz="2400" dirty="0"/>
              <a:t>Nouvelle offre OPTIMO + OPTIMO Créateurs + OPTIMO Situ dans la gamme Pro de</a:t>
            </a:r>
            <a:endParaRPr lang="fr-FR" sz="2400" dirty="0">
              <a:solidFill>
                <a:srgbClr val="006600"/>
              </a:solidFill>
            </a:endParaRPr>
          </a:p>
          <a:p>
            <a:pPr>
              <a:buClrTx/>
            </a:pPr>
            <a:r>
              <a:rPr lang="fr-FR" sz="2400" dirty="0"/>
              <a:t>Process de distribution / Rôle des CA Pros</a:t>
            </a:r>
          </a:p>
          <a:p>
            <a:pPr>
              <a:buClrTx/>
            </a:pPr>
            <a:r>
              <a:rPr lang="fr-FR" sz="2400" dirty="0"/>
              <a:t>Rémunération CEGEE                </a:t>
            </a:r>
            <a:r>
              <a:rPr lang="fr-FR" sz="2400" dirty="0">
                <a:sym typeface="Wingdings" panose="05000000000000000000" pitchFamily="2" charset="2"/>
              </a:rPr>
              <a:t></a:t>
            </a:r>
          </a:p>
          <a:p>
            <a:pPr>
              <a:buClrTx/>
            </a:pPr>
            <a:r>
              <a:rPr lang="fr-FR" sz="2400" dirty="0">
                <a:sym typeface="Wingdings" panose="05000000000000000000" pitchFamily="2" charset="2"/>
              </a:rPr>
              <a:t>Annexes : liens utiles</a:t>
            </a:r>
            <a:r>
              <a:rPr lang="fr-FR" sz="2400" b="1" dirty="0">
                <a:solidFill>
                  <a:srgbClr val="C00000"/>
                </a:solidFill>
                <a:sym typeface="Wingdings" panose="05000000000000000000" pitchFamily="2" charset="2"/>
              </a:rPr>
              <a:t> </a:t>
            </a:r>
            <a:r>
              <a:rPr lang="fr-FR" sz="2400" dirty="0">
                <a:sym typeface="Wingdings" panose="05000000000000000000" pitchFamily="2" charset="2"/>
              </a:rPr>
              <a:t> </a:t>
            </a:r>
            <a:endParaRPr lang="fr-FR" sz="2400" dirty="0"/>
          </a:p>
          <a:p>
            <a:pPr marL="0" indent="0">
              <a:buClrTx/>
              <a:buNone/>
            </a:pPr>
            <a:endParaRPr lang="fr-FR" sz="2400" dirty="0"/>
          </a:p>
          <a:p>
            <a:endParaRPr lang="fr-FR" sz="2400" b="1" dirty="0"/>
          </a:p>
        </p:txBody>
      </p:sp>
      <p:sp>
        <p:nvSpPr>
          <p:cNvPr id="3" name="Rectangle 2">
            <a:extLst>
              <a:ext uri="{FF2B5EF4-FFF2-40B4-BE49-F238E27FC236}">
                <a16:creationId xmlns:a16="http://schemas.microsoft.com/office/drawing/2014/main" id="{9ADF4C20-1357-438A-BEE4-082974747E7E}"/>
              </a:ext>
            </a:extLst>
          </p:cNvPr>
          <p:cNvSpPr/>
          <p:nvPr/>
        </p:nvSpPr>
        <p:spPr>
          <a:xfrm>
            <a:off x="3483429" y="3084918"/>
            <a:ext cx="7994468" cy="81546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2" descr="BPCE Factor, affacturage pour les TPE, PME et ETI du Groupe BPCE">
            <a:extLst>
              <a:ext uri="{FF2B5EF4-FFF2-40B4-BE49-F238E27FC236}">
                <a16:creationId xmlns:a16="http://schemas.microsoft.com/office/drawing/2014/main" id="{0FFFC185-59BE-4C93-ABC3-5C0D66D607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5294" y="3456708"/>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PCE Factor, affacturage pour les TPE, PME et ETI du Groupe BPCE">
            <a:extLst>
              <a:ext uri="{FF2B5EF4-FFF2-40B4-BE49-F238E27FC236}">
                <a16:creationId xmlns:a16="http://schemas.microsoft.com/office/drawing/2014/main" id="{42187E95-9388-0FCC-B236-AD56D845DC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0361" y="4335112"/>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BPCE Factor, affacturage pour les TPE, PME et ETI du Groupe BPCE">
            <a:extLst>
              <a:ext uri="{FF2B5EF4-FFF2-40B4-BE49-F238E27FC236}">
                <a16:creationId xmlns:a16="http://schemas.microsoft.com/office/drawing/2014/main" id="{5C9678E7-30B3-099E-86D7-37C39363C1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0663" y="5380180"/>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7F3660F7-8F4F-2762-000D-BC89389B4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7854" y="5407888"/>
            <a:ext cx="1153004" cy="378932"/>
          </a:xfrm>
          <a:prstGeom prst="rect">
            <a:avLst/>
          </a:prstGeom>
        </p:spPr>
      </p:pic>
    </p:spTree>
    <p:extLst>
      <p:ext uri="{BB962C8B-B14F-4D97-AF65-F5344CB8AC3E}">
        <p14:creationId xmlns:p14="http://schemas.microsoft.com/office/powerpoint/2010/main" val="2806114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D0858DA3-9291-7540-DCB6-FFE26169FCCB}"/>
              </a:ext>
            </a:extLst>
          </p:cNvPr>
          <p:cNvPicPr>
            <a:picLocks noChangeAspect="1"/>
          </p:cNvPicPr>
          <p:nvPr/>
        </p:nvPicPr>
        <p:blipFill>
          <a:blip r:embed="rId2"/>
          <a:stretch>
            <a:fillRect/>
          </a:stretch>
        </p:blipFill>
        <p:spPr>
          <a:xfrm>
            <a:off x="992908" y="1570251"/>
            <a:ext cx="10197325" cy="4768589"/>
          </a:xfrm>
          <a:prstGeom prst="rect">
            <a:avLst/>
          </a:prstGeom>
          <a:ln>
            <a:noFill/>
          </a:ln>
          <a:effectLst>
            <a:outerShdw blurRad="292100" dist="139700" dir="2700000" algn="tl" rotWithShape="0">
              <a:srgbClr val="333333">
                <a:alpha val="65000"/>
              </a:srgbClr>
            </a:outerShdw>
          </a:effectLst>
        </p:spPr>
      </p:pic>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Offre </a:t>
            </a:r>
            <a:r>
              <a:rPr lang="fr-FR" sz="2400" dirty="0">
                <a:solidFill>
                  <a:srgbClr val="C00000"/>
                </a:solidFill>
              </a:rPr>
              <a:t>ACCESS</a:t>
            </a:r>
            <a:r>
              <a:rPr lang="fr-FR" sz="2400" dirty="0"/>
              <a:t> dans la gamme Pro de</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3</a:t>
            </a:r>
          </a:p>
        </p:txBody>
      </p:sp>
      <p:sp>
        <p:nvSpPr>
          <p:cNvPr id="14" name="Espace réservé du contenu 1">
            <a:extLst>
              <a:ext uri="{FF2B5EF4-FFF2-40B4-BE49-F238E27FC236}">
                <a16:creationId xmlns:a16="http://schemas.microsoft.com/office/drawing/2014/main" id="{863093D5-9DDA-49D4-871D-DAD197AEB0AF}"/>
              </a:ext>
            </a:extLst>
          </p:cNvPr>
          <p:cNvSpPr>
            <a:spLocks noGrp="1"/>
          </p:cNvSpPr>
          <p:nvPr>
            <p:ph idx="17"/>
          </p:nvPr>
        </p:nvSpPr>
        <p:spPr>
          <a:xfrm>
            <a:off x="543128" y="1163074"/>
            <a:ext cx="11105743" cy="1418973"/>
          </a:xfrm>
        </p:spPr>
        <p:txBody>
          <a:bodyPr/>
          <a:lstStyle/>
          <a:p>
            <a:pPr marL="0" marR="109855" indent="0" algn="just">
              <a:spcAft>
                <a:spcPts val="0"/>
              </a:spcAft>
              <a:buNone/>
            </a:pPr>
            <a:r>
              <a:rPr lang="fr-FR" sz="1800" dirty="0">
                <a:effectLst/>
                <a:latin typeface="Arial (corps)"/>
                <a:ea typeface="Times New Roman" panose="02020603050405020304" pitchFamily="18" charset="0"/>
              </a:rPr>
              <a:t>Focus sur l’offre </a:t>
            </a:r>
            <a:r>
              <a:rPr lang="fr-FR" sz="1800" b="1" dirty="0">
                <a:effectLst/>
                <a:latin typeface="Arial (corps)"/>
                <a:ea typeface="Times New Roman" panose="02020603050405020304" pitchFamily="18" charset="0"/>
              </a:rPr>
              <a:t>ACCESS</a:t>
            </a:r>
            <a:r>
              <a:rPr lang="fr-FR" sz="1800" dirty="0">
                <a:effectLst/>
                <a:latin typeface="Arial (corps)"/>
                <a:ea typeface="Times New Roman" panose="02020603050405020304" pitchFamily="18" charset="0"/>
              </a:rPr>
              <a:t> et sa déclinaison </a:t>
            </a:r>
            <a:r>
              <a:rPr lang="fr-FR" sz="1800" b="1" dirty="0">
                <a:effectLst/>
                <a:latin typeface="Arial (corps)"/>
                <a:ea typeface="Times New Roman" panose="02020603050405020304" pitchFamily="18" charset="0"/>
              </a:rPr>
              <a:t>ACCESS Créateurs </a:t>
            </a:r>
            <a:r>
              <a:rPr lang="fr-FR" sz="1800" dirty="0">
                <a:effectLst/>
                <a:latin typeface="Arial (corps)"/>
                <a:ea typeface="Times New Roman" panose="02020603050405020304" pitchFamily="18" charset="0"/>
              </a:rPr>
              <a:t>:</a:t>
            </a:r>
            <a:endParaRPr lang="fr-FR" sz="1600" dirty="0">
              <a:effectLst/>
              <a:latin typeface="Arial (corps)"/>
              <a:ea typeface="Times New Roman" panose="02020603050405020304" pitchFamily="18" charset="0"/>
            </a:endParaRPr>
          </a:p>
        </p:txBody>
      </p:sp>
      <p:pic>
        <p:nvPicPr>
          <p:cNvPr id="2" name="Picture 2" descr="BPCE Factor, affacturage pour les TPE, PME et ETI du Groupe BPCE">
            <a:extLst>
              <a:ext uri="{FF2B5EF4-FFF2-40B4-BE49-F238E27FC236}">
                <a16:creationId xmlns:a16="http://schemas.microsoft.com/office/drawing/2014/main" id="{6EC40753-9355-01B9-06DD-CC425E8559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 coins arrondis 9">
            <a:extLst>
              <a:ext uri="{FF2B5EF4-FFF2-40B4-BE49-F238E27FC236}">
                <a16:creationId xmlns:a16="http://schemas.microsoft.com/office/drawing/2014/main" id="{75C7EBD4-E8CB-B654-54DB-62C5DEF85F34}"/>
              </a:ext>
            </a:extLst>
          </p:cNvPr>
          <p:cNvSpPr/>
          <p:nvPr/>
        </p:nvSpPr>
        <p:spPr>
          <a:xfrm>
            <a:off x="3389745" y="2872509"/>
            <a:ext cx="2586182" cy="3186546"/>
          </a:xfrm>
          <a:prstGeom prst="roundRect">
            <a:avLst>
              <a:gd name="adj" fmla="val 5238"/>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084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Offre </a:t>
            </a:r>
            <a:r>
              <a:rPr lang="fr-FR" sz="2400" dirty="0">
                <a:solidFill>
                  <a:srgbClr val="C00000"/>
                </a:solidFill>
              </a:rPr>
              <a:t>ACCESS</a:t>
            </a:r>
            <a:r>
              <a:rPr lang="fr-FR" sz="2400" dirty="0"/>
              <a:t> dans la gamme Pro de</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3</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185506"/>
            <a:ext cx="11186251" cy="575771"/>
          </a:xfrm>
        </p:spPr>
        <p:txBody>
          <a:bodyPr/>
          <a:lstStyle/>
          <a:p>
            <a:pPr marL="0" marR="109855" indent="0" algn="just">
              <a:buNone/>
            </a:pPr>
            <a:r>
              <a:rPr lang="fr-FR" sz="1800" dirty="0">
                <a:ea typeface="Times New Roman" panose="02020603050405020304" pitchFamily="18" charset="0"/>
              </a:rPr>
              <a:t>L’offre ACCESS vient se positionner dans cette gamme parmi les 2 offres tarifées « </a:t>
            </a:r>
            <a:r>
              <a:rPr lang="fr-FR" sz="1800" b="1" i="1" dirty="0">
                <a:solidFill>
                  <a:srgbClr val="C00000"/>
                </a:solidFill>
                <a:ea typeface="Times New Roman" panose="02020603050405020304" pitchFamily="18" charset="0"/>
              </a:rPr>
              <a:t>à l’utilisation</a:t>
            </a:r>
            <a:r>
              <a:rPr lang="fr-FR" sz="1800" b="1" dirty="0">
                <a:solidFill>
                  <a:srgbClr val="C00000"/>
                </a:solidFill>
                <a:ea typeface="Times New Roman" panose="02020603050405020304" pitchFamily="18" charset="0"/>
              </a:rPr>
              <a:t> </a:t>
            </a:r>
            <a:r>
              <a:rPr lang="fr-FR" sz="1800" dirty="0">
                <a:ea typeface="Times New Roman" panose="02020603050405020304" pitchFamily="18" charset="0"/>
              </a:rPr>
              <a:t>» et vise à séduire les clients répondants aux profils suivants :</a:t>
            </a:r>
          </a:p>
        </p:txBody>
      </p:sp>
      <p:pic>
        <p:nvPicPr>
          <p:cNvPr id="8" name="Picture 2" descr="BPCE Factor, affacturage pour les TPE, PME et ETI du Groupe BPCE">
            <a:extLst>
              <a:ext uri="{FF2B5EF4-FFF2-40B4-BE49-F238E27FC236}">
                <a16:creationId xmlns:a16="http://schemas.microsoft.com/office/drawing/2014/main" id="{7B641EC4-4D2F-493C-B6C3-90E624097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FA8357C6-2B5A-4973-A99D-F32F17C0778F}"/>
              </a:ext>
            </a:extLst>
          </p:cNvPr>
          <p:cNvSpPr/>
          <p:nvPr/>
        </p:nvSpPr>
        <p:spPr>
          <a:xfrm>
            <a:off x="806157" y="1873791"/>
            <a:ext cx="938603" cy="1069554"/>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 name="ZoneTexte 13">
            <a:extLst>
              <a:ext uri="{FF2B5EF4-FFF2-40B4-BE49-F238E27FC236}">
                <a16:creationId xmlns:a16="http://schemas.microsoft.com/office/drawing/2014/main" id="{16224A08-7758-4261-AEA9-45313CC8E813}"/>
              </a:ext>
            </a:extLst>
          </p:cNvPr>
          <p:cNvSpPr txBox="1"/>
          <p:nvPr/>
        </p:nvSpPr>
        <p:spPr>
          <a:xfrm>
            <a:off x="899879" y="2096944"/>
            <a:ext cx="913619" cy="646331"/>
          </a:xfrm>
          <a:prstGeom prst="rect">
            <a:avLst/>
          </a:prstGeom>
          <a:noFill/>
        </p:spPr>
        <p:txBody>
          <a:bodyPr wrap="squar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400" b="1" i="0" u="none" strike="noStrike" kern="0" cap="small" spc="0" normalizeH="0" baseline="0" noProof="0" dirty="0">
                <a:ln>
                  <a:noFill/>
                </a:ln>
                <a:solidFill>
                  <a:srgbClr val="B34A8C"/>
                </a:solidFill>
                <a:effectLst/>
                <a:uLnTx/>
                <a:uFillTx/>
                <a:latin typeface="Geomanist Bold" panose="02000503000000020004" pitchFamily="50" charset="0"/>
                <a:cs typeface="Arial"/>
                <a:sym typeface="Arial"/>
              </a:rPr>
              <a:t>Le </a:t>
            </a:r>
            <a:r>
              <a:rPr lang="fr-FR" b="1" cap="small" dirty="0">
                <a:solidFill>
                  <a:srgbClr val="B34A8C"/>
                </a:solidFill>
                <a:latin typeface="Geomanist Bold" panose="02000503000000020004" pitchFamily="50" charset="0"/>
              </a:rPr>
              <a:t>client </a:t>
            </a:r>
          </a:p>
          <a:p>
            <a:pPr marL="0" marR="0" lvl="0" indent="0" algn="l" defTabSz="914378" rtl="0" eaLnBrk="1" fontAlgn="auto" latinLnBrk="0" hangingPunct="1">
              <a:lnSpc>
                <a:spcPct val="100000"/>
              </a:lnSpc>
              <a:spcBef>
                <a:spcPts val="0"/>
              </a:spcBef>
              <a:spcAft>
                <a:spcPts val="0"/>
              </a:spcAft>
              <a:buClrTx/>
              <a:buSzTx/>
              <a:buFontTx/>
              <a:buNone/>
              <a:tabLst/>
              <a:defRPr/>
            </a:pPr>
            <a:r>
              <a:rPr lang="fr-FR" b="1" cap="small" dirty="0">
                <a:solidFill>
                  <a:srgbClr val="B34A8C"/>
                </a:solidFill>
                <a:latin typeface="Geomanist Bold" panose="02000503000000020004" pitchFamily="50" charset="0"/>
              </a:rPr>
              <a:t>Access</a:t>
            </a:r>
            <a:endParaRPr kumimoji="0" lang="fr-FR" sz="1400" b="1" i="0" u="none" strike="noStrike" kern="0" cap="small" spc="0" normalizeH="0" baseline="0" noProof="0" dirty="0">
              <a:ln>
                <a:noFill/>
              </a:ln>
              <a:solidFill>
                <a:srgbClr val="B34A8C"/>
              </a:solidFill>
              <a:effectLst/>
              <a:uLnTx/>
              <a:uFillTx/>
              <a:latin typeface="Geomanist Bold" panose="02000503000000020004" pitchFamily="50" charset="0"/>
              <a:cs typeface="Arial"/>
              <a:sym typeface="Arial"/>
            </a:endParaRPr>
          </a:p>
        </p:txBody>
      </p:sp>
      <p:sp>
        <p:nvSpPr>
          <p:cNvPr id="15" name="ZoneTexte 14">
            <a:extLst>
              <a:ext uri="{FF2B5EF4-FFF2-40B4-BE49-F238E27FC236}">
                <a16:creationId xmlns:a16="http://schemas.microsoft.com/office/drawing/2014/main" id="{64B3E2B9-1270-4B3D-89C6-3B3DD0FB5B6D}"/>
              </a:ext>
            </a:extLst>
          </p:cNvPr>
          <p:cNvSpPr txBox="1"/>
          <p:nvPr/>
        </p:nvSpPr>
        <p:spPr>
          <a:xfrm>
            <a:off x="2399716" y="1873790"/>
            <a:ext cx="8393711" cy="30777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B34A8C"/>
                </a:solidFill>
                <a:effectLst/>
                <a:uLnTx/>
                <a:uFillTx/>
                <a:latin typeface="Arial"/>
                <a:cs typeface="Arial"/>
                <a:sym typeface="Arial"/>
              </a:rPr>
              <a:t>Connait un peu l’affacturage ou reconnait son intérêt mais ne veut pas s’engager sur la durée. </a:t>
            </a:r>
            <a:endParaRPr kumimoji="0" lang="fr-FR" sz="1400" b="1" i="0" u="none" strike="noStrike" kern="0" cap="none" spc="0" normalizeH="0" baseline="0" noProof="0" dirty="0">
              <a:ln>
                <a:noFill/>
              </a:ln>
              <a:solidFill>
                <a:srgbClr val="000000"/>
              </a:solidFill>
              <a:effectLst/>
              <a:uLnTx/>
              <a:uFillTx/>
              <a:latin typeface="Arial"/>
              <a:cs typeface="Arial"/>
              <a:sym typeface="Arial"/>
            </a:endParaRPr>
          </a:p>
        </p:txBody>
      </p:sp>
      <p:sp>
        <p:nvSpPr>
          <p:cNvPr id="16" name="ZoneTexte 15">
            <a:extLst>
              <a:ext uri="{FF2B5EF4-FFF2-40B4-BE49-F238E27FC236}">
                <a16:creationId xmlns:a16="http://schemas.microsoft.com/office/drawing/2014/main" id="{981E9E8F-4099-4C36-84D4-0ECDB6D92B39}"/>
              </a:ext>
            </a:extLst>
          </p:cNvPr>
          <p:cNvSpPr txBox="1"/>
          <p:nvPr/>
        </p:nvSpPr>
        <p:spPr>
          <a:xfrm>
            <a:off x="2399716" y="2185012"/>
            <a:ext cx="8770422" cy="30777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Arial"/>
                <a:cs typeface="Arial"/>
                <a:sym typeface="Arial"/>
              </a:rPr>
              <a:t>Cherche un produit simple à comprendre, avec une tarification sans surprise et sans engagement de durée</a:t>
            </a:r>
          </a:p>
        </p:txBody>
      </p:sp>
      <p:sp>
        <p:nvSpPr>
          <p:cNvPr id="17" name="ZoneTexte 16">
            <a:extLst>
              <a:ext uri="{FF2B5EF4-FFF2-40B4-BE49-F238E27FC236}">
                <a16:creationId xmlns:a16="http://schemas.microsoft.com/office/drawing/2014/main" id="{EB0B2609-B85E-449D-9DCD-66E5728022C8}"/>
              </a:ext>
            </a:extLst>
          </p:cNvPr>
          <p:cNvSpPr txBox="1"/>
          <p:nvPr/>
        </p:nvSpPr>
        <p:spPr>
          <a:xfrm>
            <a:off x="2330978" y="2604792"/>
            <a:ext cx="9845657" cy="33855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000000"/>
                </a:solidFill>
                <a:effectLst/>
                <a:uLnTx/>
                <a:uFillTx/>
                <a:latin typeface="Arial"/>
                <a:cs typeface="Arial"/>
                <a:sym typeface="Arial"/>
              </a:rPr>
              <a:t> </a:t>
            </a:r>
            <a:r>
              <a:rPr kumimoji="0" lang="fr-FR" sz="1400" b="0" i="0" u="none" strike="noStrike" kern="0" cap="none" spc="0" normalizeH="0" baseline="0" noProof="0" dirty="0">
                <a:ln>
                  <a:noFill/>
                </a:ln>
                <a:solidFill>
                  <a:srgbClr val="000000"/>
                </a:solidFill>
                <a:effectLst/>
                <a:uLnTx/>
                <a:uFillTx/>
                <a:latin typeface="Arial"/>
                <a:cs typeface="Arial"/>
                <a:sym typeface="Arial"/>
              </a:rPr>
              <a:t>Offre </a:t>
            </a:r>
            <a:r>
              <a:rPr lang="fr-FR" sz="1400" b="1" dirty="0">
                <a:solidFill>
                  <a:srgbClr val="B34A8C"/>
                </a:solidFill>
              </a:rPr>
              <a:t>ACCESS</a:t>
            </a:r>
            <a:r>
              <a:rPr kumimoji="0" lang="fr-FR" sz="1400" b="0" i="0" u="none" strike="noStrike" kern="0" cap="none" spc="0" normalizeH="0" baseline="0" noProof="0" dirty="0">
                <a:ln>
                  <a:noFill/>
                </a:ln>
                <a:solidFill>
                  <a:srgbClr val="000000"/>
                </a:solidFill>
                <a:effectLst/>
                <a:uLnTx/>
                <a:uFillTx/>
                <a:latin typeface="Arial"/>
                <a:cs typeface="Arial"/>
                <a:sym typeface="Arial"/>
              </a:rPr>
              <a:t>,</a:t>
            </a:r>
            <a:r>
              <a:rPr kumimoji="0" lang="fr-FR" sz="1400" b="0" i="0" u="none" strike="noStrike" kern="0" cap="none" spc="0" normalizeH="0" baseline="0" noProof="0" dirty="0">
                <a:ln>
                  <a:noFill/>
                </a:ln>
                <a:solidFill>
                  <a:srgbClr val="581D74"/>
                </a:solidFill>
                <a:effectLst/>
                <a:uLnTx/>
                <a:uFillTx/>
                <a:latin typeface="Arial"/>
                <a:cs typeface="Arial"/>
                <a:sym typeface="Arial"/>
              </a:rPr>
              <a:t> </a:t>
            </a:r>
            <a:r>
              <a:rPr kumimoji="0" lang="fr-FR" sz="1400" b="0" i="0" u="none" strike="noStrike" kern="0" cap="none" spc="0" normalizeH="0" baseline="0" noProof="0" dirty="0">
                <a:ln>
                  <a:noFill/>
                </a:ln>
                <a:solidFill>
                  <a:srgbClr val="000000"/>
                </a:solidFill>
                <a:effectLst/>
                <a:uLnTx/>
                <a:uFillTx/>
                <a:latin typeface="Arial"/>
                <a:cs typeface="Arial"/>
                <a:sym typeface="Arial"/>
              </a:rPr>
              <a:t>pour un besoin plus récurrent </a:t>
            </a:r>
            <a:r>
              <a:rPr kumimoji="0" lang="fr-FR" sz="1400" b="0" i="0" u="none" strike="noStrike" kern="0" cap="none" spc="0" normalizeH="0" baseline="0" noProof="0" dirty="0">
                <a:ln>
                  <a:noFill/>
                </a:ln>
                <a:solidFill>
                  <a:srgbClr val="000000"/>
                </a:solidFill>
                <a:effectLst/>
                <a:uLnTx/>
                <a:uFillTx/>
                <a:latin typeface="Arial"/>
                <a:cs typeface="Arial"/>
                <a:sym typeface="Wingdings" panose="05000000000000000000" pitchFamily="2" charset="2"/>
              </a:rPr>
              <a:t> </a:t>
            </a:r>
            <a:r>
              <a:rPr kumimoji="0" lang="fr-FR" sz="1400" b="1" i="0" u="none" strike="noStrike" kern="0" cap="none" spc="0" normalizeH="0" baseline="0" noProof="0" dirty="0">
                <a:ln>
                  <a:noFill/>
                </a:ln>
                <a:solidFill>
                  <a:srgbClr val="000000"/>
                </a:solidFill>
                <a:effectLst/>
                <a:uLnTx/>
                <a:uFillTx/>
                <a:latin typeface="Arial"/>
                <a:cs typeface="Arial"/>
                <a:sym typeface="Arial"/>
              </a:rPr>
              <a:t>cœur de cible : </a:t>
            </a:r>
            <a:r>
              <a:rPr kumimoji="0" lang="fr-FR" sz="1400" b="0" i="0" u="none" strike="noStrike" kern="0" cap="none" spc="0" normalizeH="0" baseline="0" noProof="0" dirty="0">
                <a:ln>
                  <a:noFill/>
                </a:ln>
                <a:solidFill>
                  <a:srgbClr val="000000"/>
                </a:solidFill>
                <a:effectLst/>
                <a:uLnTx/>
                <a:uFillTx/>
                <a:latin typeface="Arial"/>
                <a:cs typeface="Arial"/>
                <a:sym typeface="Arial"/>
              </a:rPr>
              <a:t>CA affacturé annuel </a:t>
            </a:r>
            <a:r>
              <a:rPr kumimoji="0" lang="fr-FR" sz="1400" b="1" i="0" u="none" strike="noStrike" kern="0" cap="none" spc="0" normalizeH="0" baseline="0" noProof="0" dirty="0">
                <a:ln>
                  <a:noFill/>
                </a:ln>
                <a:solidFill>
                  <a:srgbClr val="000000"/>
                </a:solidFill>
                <a:effectLst/>
                <a:uLnTx/>
                <a:uFillTx/>
                <a:latin typeface="Arial"/>
                <a:cs typeface="Arial"/>
                <a:sym typeface="Arial"/>
              </a:rPr>
              <a:t>entre 100 K€ et 300 K€</a:t>
            </a: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Rectangle 17">
            <a:extLst>
              <a:ext uri="{FF2B5EF4-FFF2-40B4-BE49-F238E27FC236}">
                <a16:creationId xmlns:a16="http://schemas.microsoft.com/office/drawing/2014/main" id="{0E5799A5-C564-4B40-B1F3-FDBAA5606423}"/>
              </a:ext>
            </a:extLst>
          </p:cNvPr>
          <p:cNvSpPr/>
          <p:nvPr/>
        </p:nvSpPr>
        <p:spPr>
          <a:xfrm>
            <a:off x="2415675" y="1873790"/>
            <a:ext cx="8950941" cy="1069555"/>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 name="Triangle isocèle 1">
            <a:extLst>
              <a:ext uri="{FF2B5EF4-FFF2-40B4-BE49-F238E27FC236}">
                <a16:creationId xmlns:a16="http://schemas.microsoft.com/office/drawing/2014/main" id="{2B82F8F3-A4F3-428A-B357-0295A6A96FA7}"/>
              </a:ext>
            </a:extLst>
          </p:cNvPr>
          <p:cNvSpPr/>
          <p:nvPr/>
        </p:nvSpPr>
        <p:spPr>
          <a:xfrm rot="5400000">
            <a:off x="1567559" y="2239377"/>
            <a:ext cx="1069555" cy="337361"/>
          </a:xfrm>
          <a:prstGeom prst="triangle">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contenu 1">
            <a:extLst>
              <a:ext uri="{FF2B5EF4-FFF2-40B4-BE49-F238E27FC236}">
                <a16:creationId xmlns:a16="http://schemas.microsoft.com/office/drawing/2014/main" id="{61001CAA-B021-04B8-7244-1B46B06C088E}"/>
              </a:ext>
            </a:extLst>
          </p:cNvPr>
          <p:cNvSpPr txBox="1">
            <a:spLocks/>
          </p:cNvSpPr>
          <p:nvPr/>
        </p:nvSpPr>
        <p:spPr>
          <a:xfrm>
            <a:off x="592568" y="3237560"/>
            <a:ext cx="3231287" cy="5757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indent="0" algn="just">
              <a:buFont typeface="Arial" panose="020B0604020202020204" pitchFamily="34" charset="0"/>
              <a:buNone/>
            </a:pPr>
            <a:r>
              <a:rPr lang="fr-FR" sz="1800" b="1" u="sng" dirty="0">
                <a:ea typeface="Times New Roman" panose="02020603050405020304" pitchFamily="18" charset="0"/>
              </a:rPr>
              <a:t>Accroche clients</a:t>
            </a:r>
            <a:r>
              <a:rPr lang="fr-FR" sz="1800" dirty="0">
                <a:ea typeface="Times New Roman" panose="02020603050405020304" pitchFamily="18" charset="0"/>
              </a:rPr>
              <a:t> :</a:t>
            </a:r>
          </a:p>
        </p:txBody>
      </p:sp>
      <p:sp>
        <p:nvSpPr>
          <p:cNvPr id="13" name="Espace réservé du contenu 1">
            <a:extLst>
              <a:ext uri="{FF2B5EF4-FFF2-40B4-BE49-F238E27FC236}">
                <a16:creationId xmlns:a16="http://schemas.microsoft.com/office/drawing/2014/main" id="{E710EA20-9AA2-4033-220B-79021A3D039F}"/>
              </a:ext>
            </a:extLst>
          </p:cNvPr>
          <p:cNvSpPr txBox="1">
            <a:spLocks/>
          </p:cNvSpPr>
          <p:nvPr/>
        </p:nvSpPr>
        <p:spPr>
          <a:xfrm>
            <a:off x="6096000" y="3237559"/>
            <a:ext cx="3231287" cy="5757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indent="0" algn="just">
              <a:buFont typeface="Arial" panose="020B0604020202020204" pitchFamily="34" charset="0"/>
              <a:buNone/>
            </a:pPr>
            <a:r>
              <a:rPr lang="fr-FR" sz="1800" b="1" u="sng" dirty="0">
                <a:ea typeface="Times New Roman" panose="02020603050405020304" pitchFamily="18" charset="0"/>
              </a:rPr>
              <a:t>Points clés de l’offre</a:t>
            </a:r>
            <a:r>
              <a:rPr lang="fr-FR" sz="1800" b="1" dirty="0">
                <a:ea typeface="Times New Roman" panose="02020603050405020304" pitchFamily="18" charset="0"/>
              </a:rPr>
              <a:t> </a:t>
            </a:r>
            <a:r>
              <a:rPr lang="fr-FR" sz="1800" dirty="0">
                <a:ea typeface="Times New Roman" panose="02020603050405020304" pitchFamily="18" charset="0"/>
              </a:rPr>
              <a:t>:</a:t>
            </a:r>
          </a:p>
        </p:txBody>
      </p:sp>
      <p:sp>
        <p:nvSpPr>
          <p:cNvPr id="21" name="Espace réservé du contenu 1">
            <a:extLst>
              <a:ext uri="{FF2B5EF4-FFF2-40B4-BE49-F238E27FC236}">
                <a16:creationId xmlns:a16="http://schemas.microsoft.com/office/drawing/2014/main" id="{4358A1F2-6A64-4D0F-06AA-5EEE97E54678}"/>
              </a:ext>
            </a:extLst>
          </p:cNvPr>
          <p:cNvSpPr txBox="1">
            <a:spLocks/>
          </p:cNvSpPr>
          <p:nvPr/>
        </p:nvSpPr>
        <p:spPr>
          <a:xfrm>
            <a:off x="4969164" y="3674347"/>
            <a:ext cx="7028873" cy="2664495"/>
          </a:xfrm>
          <a:prstGeom prst="rect">
            <a:avLst/>
          </a:prstGeom>
          <a:solidFill>
            <a:schemeClr val="bg1">
              <a:lumMod val="95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indent="0" algn="just">
              <a:buFont typeface="Arial" panose="020B0604020202020204" pitchFamily="34" charset="0"/>
              <a:buNone/>
            </a:pPr>
            <a:r>
              <a:rPr lang="fr-FR" sz="1400" b="1" dirty="0">
                <a:ea typeface="Times New Roman" panose="02020603050405020304" pitchFamily="18" charset="0"/>
              </a:rPr>
              <a:t>Une solution d’affacturage complète pour ne plus dépendre du règlement de vos clients </a:t>
            </a:r>
            <a:r>
              <a:rPr lang="fr-FR" sz="1400" dirty="0">
                <a:ea typeface="Times New Roman" panose="02020603050405020304" pitchFamily="18" charset="0"/>
              </a:rPr>
              <a:t>:</a:t>
            </a:r>
          </a:p>
          <a:p>
            <a:pPr marR="109855" algn="just"/>
            <a:r>
              <a:rPr lang="fr-FR" sz="1400" dirty="0">
                <a:ea typeface="Times New Roman" panose="02020603050405020304" pitchFamily="18" charset="0"/>
              </a:rPr>
              <a:t>Transformez vos factures en cash et accédez rapidement à une avance de trésorerie</a:t>
            </a:r>
          </a:p>
          <a:p>
            <a:pPr marR="109855" algn="just"/>
            <a:r>
              <a:rPr lang="fr-FR" sz="1400" dirty="0">
                <a:ea typeface="Times New Roman" panose="02020603050405020304" pitchFamily="18" charset="0"/>
              </a:rPr>
              <a:t>Confiez à des experts le suivi et le recouvrement de vos factures, et soyez protégé(e) en cas d’éventuels impayés </a:t>
            </a:r>
            <a:r>
              <a:rPr lang="fr-FR" sz="1200" i="1" dirty="0">
                <a:ea typeface="Times New Roman" panose="02020603050405020304" pitchFamily="18" charset="0"/>
              </a:rPr>
              <a:t>(en cas d’insolvabilité constatée par décision de justice, sur les clients garantis et sur les factures non-contestées)</a:t>
            </a:r>
          </a:p>
          <a:p>
            <a:pPr marR="109855" algn="just"/>
            <a:r>
              <a:rPr lang="fr-FR" sz="1400" dirty="0">
                <a:ea typeface="Times New Roman" panose="02020603050405020304" pitchFamily="18" charset="0"/>
              </a:rPr>
              <a:t>Choisissez les clients que vous souhaitez nous confier pour intervenir sur l’ensemble de leurs factures, tout en gardant la maîtrise de la relation commerciale</a:t>
            </a:r>
          </a:p>
          <a:p>
            <a:pPr marR="109855" algn="just"/>
            <a:r>
              <a:rPr lang="fr-FR" sz="1400" dirty="0">
                <a:ea typeface="Times New Roman" panose="02020603050405020304" pitchFamily="18" charset="0"/>
              </a:rPr>
              <a:t>Bénéficiez de la souplesse d’un contrat sans engagement de durée* </a:t>
            </a:r>
            <a:r>
              <a:rPr lang="fr-FR" sz="1200" i="1" dirty="0">
                <a:ea typeface="Times New Roman" panose="02020603050405020304" pitchFamily="18" charset="0"/>
              </a:rPr>
              <a:t>(résiliation possible à tout moment, moyennant respect préavis de 3 mois)</a:t>
            </a:r>
            <a:endParaRPr lang="fr-FR" sz="1400" i="1" dirty="0">
              <a:ea typeface="Times New Roman" panose="02020603050405020304" pitchFamily="18" charset="0"/>
            </a:endParaRPr>
          </a:p>
        </p:txBody>
      </p:sp>
      <p:sp>
        <p:nvSpPr>
          <p:cNvPr id="22" name="Espace réservé du contenu 1">
            <a:extLst>
              <a:ext uri="{FF2B5EF4-FFF2-40B4-BE49-F238E27FC236}">
                <a16:creationId xmlns:a16="http://schemas.microsoft.com/office/drawing/2014/main" id="{689FC3A3-53D9-AD9A-616E-B791E22F88D3}"/>
              </a:ext>
            </a:extLst>
          </p:cNvPr>
          <p:cNvSpPr txBox="1">
            <a:spLocks/>
          </p:cNvSpPr>
          <p:nvPr/>
        </p:nvSpPr>
        <p:spPr>
          <a:xfrm>
            <a:off x="592568" y="3675204"/>
            <a:ext cx="3951723" cy="2365378"/>
          </a:xfrm>
          <a:prstGeom prst="rect">
            <a:avLst/>
          </a:prstGeom>
          <a:solidFill>
            <a:schemeClr val="accent4">
              <a:lumMod val="20000"/>
              <a:lumOff val="80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indent="0" algn="just">
              <a:buFont typeface="Arial" panose="020B0604020202020204" pitchFamily="34" charset="0"/>
              <a:buNone/>
            </a:pPr>
            <a:r>
              <a:rPr lang="fr-FR" sz="1500" i="1" dirty="0">
                <a:ea typeface="Times New Roman" panose="02020603050405020304" pitchFamily="18" charset="0"/>
              </a:rPr>
              <a:t>« </a:t>
            </a:r>
            <a:r>
              <a:rPr lang="fr-FR" sz="1500" i="1" dirty="0">
                <a:solidFill>
                  <a:srgbClr val="C00000"/>
                </a:solidFill>
                <a:ea typeface="Times New Roman" panose="02020603050405020304" pitchFamily="18" charset="0"/>
              </a:rPr>
              <a:t>En tant que professionnel, vous voulez bénéficier de trésorerie facilement et au moment où vous en avez besoin.</a:t>
            </a:r>
          </a:p>
          <a:p>
            <a:pPr marL="0" marR="109855" indent="0" algn="just">
              <a:buFont typeface="Arial" panose="020B0604020202020204" pitchFamily="34" charset="0"/>
              <a:buNone/>
            </a:pPr>
            <a:r>
              <a:rPr lang="fr-FR" sz="1500" i="1" dirty="0">
                <a:solidFill>
                  <a:srgbClr val="C00000"/>
                </a:solidFill>
                <a:ea typeface="Times New Roman" panose="02020603050405020304" pitchFamily="18" charset="0"/>
              </a:rPr>
              <a:t>Avec FACTUREA ACCESS, vous pouvez couvrir vos décalages de trésorerie en toute tranquillité en transformant vos factures clients et ainsi vous concentrer sur ce qui compte le plus pour vous, à savoir vos clients »</a:t>
            </a:r>
          </a:p>
        </p:txBody>
      </p:sp>
      <p:sp>
        <p:nvSpPr>
          <p:cNvPr id="4" name="ZoneTexte 3">
            <a:extLst>
              <a:ext uri="{FF2B5EF4-FFF2-40B4-BE49-F238E27FC236}">
                <a16:creationId xmlns:a16="http://schemas.microsoft.com/office/drawing/2014/main" id="{2FE85414-C18C-0529-1DD3-E10385CE3D2E}"/>
              </a:ext>
            </a:extLst>
          </p:cNvPr>
          <p:cNvSpPr txBox="1"/>
          <p:nvPr/>
        </p:nvSpPr>
        <p:spPr>
          <a:xfrm>
            <a:off x="5313129" y="6529409"/>
            <a:ext cx="6423553" cy="246221"/>
          </a:xfrm>
          <a:prstGeom prst="rect">
            <a:avLst/>
          </a:prstGeom>
          <a:noFill/>
        </p:spPr>
        <p:txBody>
          <a:bodyPr wrap="none" rtlCol="0">
            <a:spAutoFit/>
          </a:bodyPr>
          <a:lstStyle/>
          <a:p>
            <a:r>
              <a:rPr lang="fr-FR" sz="1000" i="1" dirty="0">
                <a:solidFill>
                  <a:schemeClr val="tx1">
                    <a:lumMod val="75000"/>
                    <a:lumOff val="25000"/>
                  </a:schemeClr>
                </a:solidFill>
              </a:rPr>
              <a:t>* à l’exception du contrat ACCESS Créateurs dont le contrat est conclu pour une durée de 18 mois prorogeable</a:t>
            </a:r>
          </a:p>
        </p:txBody>
      </p:sp>
    </p:spTree>
    <p:extLst>
      <p:ext uri="{BB962C8B-B14F-4D97-AF65-F5344CB8AC3E}">
        <p14:creationId xmlns:p14="http://schemas.microsoft.com/office/powerpoint/2010/main" val="1976527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11496675" cy="720000"/>
          </a:xfrm>
        </p:spPr>
        <p:txBody>
          <a:bodyPr>
            <a:normAutofit/>
          </a:bodyPr>
          <a:lstStyle/>
          <a:p>
            <a:r>
              <a:rPr lang="fr-FR" sz="2400" dirty="0"/>
              <a:t>Offre </a:t>
            </a:r>
            <a:r>
              <a:rPr lang="fr-FR" sz="2400" dirty="0">
                <a:solidFill>
                  <a:srgbClr val="C00000"/>
                </a:solidFill>
              </a:rPr>
              <a:t>ACCESS</a:t>
            </a:r>
            <a:r>
              <a:rPr lang="fr-FR" sz="2400" dirty="0"/>
              <a:t> dans la gamme Pro de                   </a:t>
            </a:r>
            <a:r>
              <a:rPr lang="fr-FR" sz="2400" dirty="0">
                <a:sym typeface="Wingdings" panose="05000000000000000000" pitchFamily="2" charset="2"/>
              </a:rPr>
              <a:t> </a:t>
            </a:r>
            <a:r>
              <a:rPr lang="fr-FR" sz="2400" dirty="0">
                <a:solidFill>
                  <a:srgbClr val="C00000"/>
                </a:solidFill>
                <a:sym typeface="Wingdings" panose="05000000000000000000" pitchFamily="2" charset="2"/>
              </a:rPr>
              <a:t>TARIFICATION </a:t>
            </a:r>
            <a:r>
              <a:rPr lang="fr-FR" sz="2200" b="0" dirty="0">
                <a:sym typeface="Wingdings" panose="05000000000000000000" pitchFamily="2" charset="2"/>
              </a:rPr>
              <a:t>(1/3)</a:t>
            </a:r>
            <a:endParaRPr lang="fr-FR" sz="2400" b="0" dirty="0">
              <a:solidFill>
                <a:srgbClr val="C000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3</a:t>
            </a:r>
          </a:p>
        </p:txBody>
      </p:sp>
      <p:pic>
        <p:nvPicPr>
          <p:cNvPr id="8" name="Picture 2" descr="BPCE Factor, affacturage pour les TPE, PME et ETI du Groupe BPCE">
            <a:extLst>
              <a:ext uri="{FF2B5EF4-FFF2-40B4-BE49-F238E27FC236}">
                <a16:creationId xmlns:a16="http://schemas.microsoft.com/office/drawing/2014/main" id="{7B641EC4-4D2F-493C-B6C3-90E624097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contenu 1">
            <a:extLst>
              <a:ext uri="{FF2B5EF4-FFF2-40B4-BE49-F238E27FC236}">
                <a16:creationId xmlns:a16="http://schemas.microsoft.com/office/drawing/2014/main" id="{07D926FD-0A08-76F8-C16B-F20C6D04EB94}"/>
              </a:ext>
            </a:extLst>
          </p:cNvPr>
          <p:cNvSpPr>
            <a:spLocks noGrp="1"/>
          </p:cNvSpPr>
          <p:nvPr>
            <p:ph idx="17"/>
          </p:nvPr>
        </p:nvSpPr>
        <p:spPr>
          <a:xfrm>
            <a:off x="570320" y="1169240"/>
            <a:ext cx="11077036" cy="720000"/>
          </a:xfrm>
        </p:spPr>
        <p:txBody>
          <a:bodyPr/>
          <a:lstStyle/>
          <a:p>
            <a:pPr lvl="0" algn="just"/>
            <a:r>
              <a:rPr lang="fr-FR" sz="1800" dirty="0"/>
              <a:t>Tarification « </a:t>
            </a:r>
            <a:r>
              <a:rPr lang="fr-FR" sz="1800" i="1" dirty="0"/>
              <a:t>à l’utilisation </a:t>
            </a:r>
            <a:r>
              <a:rPr lang="fr-FR" sz="1800" dirty="0"/>
              <a:t>», celle-ci se veut simple et dégressive, en fonction du montant des factures confiées. Elle comporte 2 éléments :</a:t>
            </a:r>
          </a:p>
        </p:txBody>
      </p:sp>
      <p:sp>
        <p:nvSpPr>
          <p:cNvPr id="9" name="Espace réservé du contenu 1">
            <a:extLst>
              <a:ext uri="{FF2B5EF4-FFF2-40B4-BE49-F238E27FC236}">
                <a16:creationId xmlns:a16="http://schemas.microsoft.com/office/drawing/2014/main" id="{A55F6469-B5FB-DA6B-BDAB-A63C4C7D480C}"/>
              </a:ext>
            </a:extLst>
          </p:cNvPr>
          <p:cNvSpPr txBox="1">
            <a:spLocks/>
          </p:cNvSpPr>
          <p:nvPr/>
        </p:nvSpPr>
        <p:spPr>
          <a:xfrm>
            <a:off x="570320" y="1919562"/>
            <a:ext cx="7674270" cy="4311421"/>
          </a:xfrm>
          <a:prstGeom prst="rect">
            <a:avLst/>
          </a:prstGeom>
          <a:solidFill>
            <a:schemeClr val="accent4">
              <a:lumMod val="20000"/>
              <a:lumOff val="80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buFont typeface="Courier New" panose="02070309020205020404" pitchFamily="49" charset="0"/>
              <a:buChar char="o"/>
            </a:pPr>
            <a:r>
              <a:rPr lang="fr-FR" dirty="0"/>
              <a:t>Une </a:t>
            </a:r>
            <a:r>
              <a:rPr lang="fr-FR" b="1" dirty="0">
                <a:solidFill>
                  <a:srgbClr val="C00000"/>
                </a:solidFill>
              </a:rPr>
              <a:t>commission d’affacturage</a:t>
            </a:r>
            <a:r>
              <a:rPr lang="fr-FR" dirty="0">
                <a:solidFill>
                  <a:srgbClr val="C00000"/>
                </a:solidFill>
              </a:rPr>
              <a:t> </a:t>
            </a:r>
            <a:r>
              <a:rPr lang="fr-FR" dirty="0"/>
              <a:t>de </a:t>
            </a:r>
            <a:r>
              <a:rPr lang="fr-FR" b="1" dirty="0"/>
              <a:t>2,95%</a:t>
            </a:r>
            <a:r>
              <a:rPr lang="fr-FR" dirty="0"/>
              <a:t> du montant HT des factures confiées, pour les services apportés, avec un </a:t>
            </a:r>
            <a:r>
              <a:rPr lang="fr-FR" b="1" dirty="0"/>
              <a:t>taux préférentiel à</a:t>
            </a:r>
            <a:r>
              <a:rPr lang="fr-FR" dirty="0"/>
              <a:t> </a:t>
            </a:r>
            <a:r>
              <a:rPr lang="fr-FR" b="1" dirty="0"/>
              <a:t>2,75% </a:t>
            </a:r>
            <a:r>
              <a:rPr lang="fr-FR" dirty="0"/>
              <a:t>HT, appliqué au montant excédent 100 000 euros de CA annuel cédé et applicable jusqu’à la fin de l’année contractuelle en cours (</a:t>
            </a:r>
            <a:r>
              <a:rPr lang="fr-FR" i="1" dirty="0"/>
              <a:t>avec un minimum de 1 000 € HT annuel</a:t>
            </a:r>
            <a:r>
              <a:rPr lang="fr-FR" dirty="0"/>
              <a:t>).</a:t>
            </a:r>
          </a:p>
          <a:p>
            <a:pPr lvl="0" algn="just">
              <a:buFont typeface="Courier New" panose="02070309020205020404" pitchFamily="49" charset="0"/>
              <a:buChar char="o"/>
            </a:pPr>
            <a:endParaRPr lang="fr-FR" sz="800" dirty="0"/>
          </a:p>
          <a:p>
            <a:pPr marL="0" indent="0" algn="just">
              <a:buNone/>
            </a:pPr>
            <a:r>
              <a:rPr lang="fr-FR" dirty="0"/>
              <a:t> A noter que l’ensemble des prestations clés suivantes sont incluses dans la commission d’affacturage* :</a:t>
            </a:r>
          </a:p>
          <a:p>
            <a:pPr lvl="1" algn="just">
              <a:buFont typeface="Arial" panose="020B0604020202020204" pitchFamily="34" charset="0"/>
              <a:buChar char="•"/>
            </a:pPr>
            <a:r>
              <a:rPr lang="fr-FR" sz="1600" dirty="0"/>
              <a:t>2 remises par mois (</a:t>
            </a:r>
            <a:r>
              <a:rPr lang="fr-FR" sz="1600" i="1" dirty="0"/>
              <a:t>remises supplémentaires facturées à 69 € HT l’unité</a:t>
            </a:r>
            <a:r>
              <a:rPr lang="fr-FR" sz="1600" dirty="0"/>
              <a:t>)</a:t>
            </a:r>
          </a:p>
          <a:p>
            <a:pPr lvl="1" algn="just">
              <a:buFont typeface="Arial" panose="020B0604020202020204" pitchFamily="34" charset="0"/>
              <a:buChar char="•"/>
            </a:pPr>
            <a:r>
              <a:rPr lang="fr-FR" sz="1600" dirty="0"/>
              <a:t>15 comptes clients gratuits ouverts (</a:t>
            </a:r>
            <a:r>
              <a:rPr lang="fr-FR" sz="1600" i="1" dirty="0"/>
              <a:t>au-delà, tout compte acheteur supplémentaire ouvert est facturé 49 € HT</a:t>
            </a:r>
            <a:r>
              <a:rPr lang="fr-FR" sz="1600" dirty="0"/>
              <a:t>)</a:t>
            </a:r>
          </a:p>
          <a:p>
            <a:pPr lvl="1" algn="just">
              <a:buFont typeface="Arial" panose="020B0604020202020204" pitchFamily="34" charset="0"/>
              <a:buChar char="•"/>
            </a:pPr>
            <a:r>
              <a:rPr lang="fr-FR" sz="1600" dirty="0"/>
              <a:t>Le nombre de factures compris dans le forfait est proportionnel au CA confié, avec un montant </a:t>
            </a:r>
            <a:r>
              <a:rPr lang="fr-FR" dirty="0"/>
              <a:t>moyen de facture annuel &gt; à 1 000 € TTC (</a:t>
            </a:r>
            <a:r>
              <a:rPr lang="fr-FR" i="1" dirty="0"/>
              <a:t>chaque facture supplémentaire confiée sera facturée 10 € HT</a:t>
            </a:r>
            <a:r>
              <a:rPr lang="fr-FR" dirty="0"/>
              <a:t>) </a:t>
            </a:r>
            <a:r>
              <a:rPr lang="fr-FR" dirty="0">
                <a:sym typeface="Wingdings" panose="05000000000000000000" pitchFamily="2" charset="2"/>
              </a:rPr>
              <a:t></a:t>
            </a:r>
            <a:r>
              <a:rPr lang="fr-FR" dirty="0"/>
              <a:t> </a:t>
            </a:r>
            <a:r>
              <a:rPr lang="fr-FR" i="1" dirty="0"/>
              <a:t>exemple : pour un CA confié de 50 000 € TTC, le nombre annuel maximum de factures sera de 50 unités</a:t>
            </a:r>
            <a:r>
              <a:rPr lang="fr-FR" dirty="0"/>
              <a:t> </a:t>
            </a:r>
          </a:p>
          <a:p>
            <a:pPr marL="0" indent="0" algn="just">
              <a:buNone/>
            </a:pPr>
            <a:endParaRPr lang="fr-FR" sz="1800" dirty="0"/>
          </a:p>
        </p:txBody>
      </p:sp>
      <p:sp>
        <p:nvSpPr>
          <p:cNvPr id="11" name="Espace réservé du contenu 1">
            <a:extLst>
              <a:ext uri="{FF2B5EF4-FFF2-40B4-BE49-F238E27FC236}">
                <a16:creationId xmlns:a16="http://schemas.microsoft.com/office/drawing/2014/main" id="{00D4D3C0-B3B8-E0E4-8924-341641DB421C}"/>
              </a:ext>
            </a:extLst>
          </p:cNvPr>
          <p:cNvSpPr txBox="1">
            <a:spLocks/>
          </p:cNvSpPr>
          <p:nvPr/>
        </p:nvSpPr>
        <p:spPr>
          <a:xfrm>
            <a:off x="8630653" y="1929354"/>
            <a:ext cx="2981954" cy="4311421"/>
          </a:xfrm>
          <a:prstGeom prst="rect">
            <a:avLst/>
          </a:prstGeom>
          <a:solidFill>
            <a:schemeClr val="bg1">
              <a:lumMod val="85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Courier New" panose="02070309020205020404" pitchFamily="49" charset="0"/>
              <a:buChar char="o"/>
            </a:pPr>
            <a:r>
              <a:rPr lang="fr-FR" dirty="0"/>
              <a:t>Une </a:t>
            </a:r>
            <a:r>
              <a:rPr lang="fr-FR" b="1" dirty="0">
                <a:solidFill>
                  <a:srgbClr val="C00000"/>
                </a:solidFill>
              </a:rPr>
              <a:t>commission de financement </a:t>
            </a:r>
            <a:r>
              <a:rPr lang="fr-FR" dirty="0"/>
              <a:t>calculée sur le montant et la durée de l’avance de trésorerie. </a:t>
            </a:r>
          </a:p>
          <a:p>
            <a:pPr algn="just">
              <a:buFont typeface="Courier New" panose="02070309020205020404" pitchFamily="49" charset="0"/>
              <a:buChar char="o"/>
            </a:pPr>
            <a:endParaRPr lang="fr-FR" dirty="0"/>
          </a:p>
          <a:p>
            <a:pPr marL="180975" indent="0" algn="just">
              <a:buNone/>
            </a:pPr>
            <a:r>
              <a:rPr lang="fr-FR" sz="1400" dirty="0"/>
              <a:t>Cette commission est prélevée chaque fin de mois (</a:t>
            </a:r>
            <a:r>
              <a:rPr lang="fr-FR" sz="1400" i="1" dirty="0"/>
              <a:t>basée sur l’Euribor 3 mois [avec un </a:t>
            </a:r>
            <a:r>
              <a:rPr lang="fr-FR" sz="1400" i="1" dirty="0" err="1"/>
              <a:t>floor</a:t>
            </a:r>
            <a:r>
              <a:rPr lang="fr-FR" sz="1400" i="1" dirty="0"/>
              <a:t> de 1,50%] + 4,50% minimum</a:t>
            </a:r>
            <a:r>
              <a:rPr lang="fr-FR" sz="1400" dirty="0"/>
              <a:t>)</a:t>
            </a:r>
            <a:r>
              <a:rPr lang="fr-FR" sz="1400" b="1" dirty="0"/>
              <a:t> </a:t>
            </a:r>
            <a:endParaRPr lang="fr-FR" sz="1400" dirty="0"/>
          </a:p>
          <a:p>
            <a:pPr marL="0" indent="0" algn="just">
              <a:buNone/>
            </a:pPr>
            <a:endParaRPr lang="fr-FR" sz="1800" dirty="0"/>
          </a:p>
        </p:txBody>
      </p:sp>
      <p:sp>
        <p:nvSpPr>
          <p:cNvPr id="12" name="ZoneTexte 11">
            <a:extLst>
              <a:ext uri="{FF2B5EF4-FFF2-40B4-BE49-F238E27FC236}">
                <a16:creationId xmlns:a16="http://schemas.microsoft.com/office/drawing/2014/main" id="{A28D2397-89E0-289D-2A49-F292244EDBAD}"/>
              </a:ext>
            </a:extLst>
          </p:cNvPr>
          <p:cNvSpPr txBox="1"/>
          <p:nvPr/>
        </p:nvSpPr>
        <p:spPr>
          <a:xfrm>
            <a:off x="579393" y="5953984"/>
            <a:ext cx="6761747" cy="276999"/>
          </a:xfrm>
          <a:prstGeom prst="rect">
            <a:avLst/>
          </a:prstGeom>
          <a:noFill/>
        </p:spPr>
        <p:txBody>
          <a:bodyPr wrap="square" rtlCol="0">
            <a:spAutoFit/>
          </a:bodyPr>
          <a:lstStyle/>
          <a:p>
            <a:pPr marL="61595" marR="109855" algn="just">
              <a:spcAft>
                <a:spcPts val="0"/>
              </a:spcAft>
            </a:pPr>
            <a:r>
              <a:rPr lang="fr-FR" sz="1200" i="1" dirty="0">
                <a:solidFill>
                  <a:schemeClr val="tx1">
                    <a:lumMod val="75000"/>
                    <a:lumOff val="25000"/>
                  </a:schemeClr>
                </a:solidFill>
                <a:latin typeface="Calibri" panose="020F0502020204030204" pitchFamily="34" charset="0"/>
                <a:ea typeface="Times New Roman" panose="02020603050405020304" pitchFamily="18" charset="0"/>
              </a:rPr>
              <a:t>* hors frais de dossier à la signature du contrat et autres tarifications annexes selon barème en vigueur</a:t>
            </a:r>
            <a:endParaRPr lang="fr-FR" sz="1600" dirty="0">
              <a:solidFill>
                <a:schemeClr val="tx1">
                  <a:lumMod val="75000"/>
                  <a:lumOff val="25000"/>
                </a:schemeClr>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791455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11496675" cy="720000"/>
          </a:xfrm>
        </p:spPr>
        <p:txBody>
          <a:bodyPr>
            <a:normAutofit/>
          </a:bodyPr>
          <a:lstStyle/>
          <a:p>
            <a:r>
              <a:rPr lang="fr-FR" sz="2400" dirty="0"/>
              <a:t>Offre </a:t>
            </a:r>
            <a:r>
              <a:rPr lang="fr-FR" sz="2400" dirty="0">
                <a:solidFill>
                  <a:srgbClr val="C00000"/>
                </a:solidFill>
              </a:rPr>
              <a:t>ACCESS</a:t>
            </a:r>
            <a:r>
              <a:rPr lang="fr-FR" sz="2400" dirty="0"/>
              <a:t> dans la gamme Pro de                   </a:t>
            </a:r>
            <a:r>
              <a:rPr lang="fr-FR" sz="2400" dirty="0">
                <a:sym typeface="Wingdings" panose="05000000000000000000" pitchFamily="2" charset="2"/>
              </a:rPr>
              <a:t> </a:t>
            </a:r>
            <a:r>
              <a:rPr lang="fr-FR" sz="2400" dirty="0">
                <a:solidFill>
                  <a:srgbClr val="C00000"/>
                </a:solidFill>
                <a:sym typeface="Wingdings" panose="05000000000000000000" pitchFamily="2" charset="2"/>
              </a:rPr>
              <a:t>TARIFICATION </a:t>
            </a:r>
            <a:r>
              <a:rPr lang="fr-FR" sz="2200" b="0" dirty="0">
                <a:sym typeface="Wingdings" panose="05000000000000000000" pitchFamily="2" charset="2"/>
              </a:rPr>
              <a:t>(2/3)</a:t>
            </a:r>
            <a:endParaRPr lang="fr-FR" sz="2400" b="0" dirty="0">
              <a:solidFill>
                <a:srgbClr val="C000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3</a:t>
            </a:r>
          </a:p>
        </p:txBody>
      </p:sp>
      <p:pic>
        <p:nvPicPr>
          <p:cNvPr id="8" name="Picture 2" descr="BPCE Factor, affacturage pour les TPE, PME et ETI du Groupe BPCE">
            <a:extLst>
              <a:ext uri="{FF2B5EF4-FFF2-40B4-BE49-F238E27FC236}">
                <a16:creationId xmlns:a16="http://schemas.microsoft.com/office/drawing/2014/main" id="{7B641EC4-4D2F-493C-B6C3-90E624097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1">
            <a:extLst>
              <a:ext uri="{FF2B5EF4-FFF2-40B4-BE49-F238E27FC236}">
                <a16:creationId xmlns:a16="http://schemas.microsoft.com/office/drawing/2014/main" id="{B6694396-D387-4811-31C9-085D856F846B}"/>
              </a:ext>
            </a:extLst>
          </p:cNvPr>
          <p:cNvSpPr>
            <a:spLocks noGrp="1"/>
          </p:cNvSpPr>
          <p:nvPr>
            <p:ph idx="17"/>
          </p:nvPr>
        </p:nvSpPr>
        <p:spPr>
          <a:xfrm>
            <a:off x="570320" y="1169240"/>
            <a:ext cx="11077036" cy="720000"/>
          </a:xfrm>
        </p:spPr>
        <p:txBody>
          <a:bodyPr/>
          <a:lstStyle/>
          <a:p>
            <a:pPr lvl="0" algn="just"/>
            <a:r>
              <a:rPr lang="fr-FR" sz="1800" dirty="0"/>
              <a:t>L’affacturage, combien ça coûte ?</a:t>
            </a:r>
          </a:p>
          <a:p>
            <a:pPr marL="0" lvl="0" indent="0" algn="just">
              <a:buNone/>
            </a:pPr>
            <a:r>
              <a:rPr lang="fr-FR" sz="1800" i="1" dirty="0">
                <a:ea typeface="Times New Roman" panose="02020603050405020304" pitchFamily="18" charset="0"/>
              </a:rPr>
              <a:t>	(vision client Pro)</a:t>
            </a:r>
            <a:endParaRPr lang="fr-FR" sz="1800" dirty="0"/>
          </a:p>
        </p:txBody>
      </p:sp>
      <p:pic>
        <p:nvPicPr>
          <p:cNvPr id="10" name="Image 9">
            <a:extLst>
              <a:ext uri="{FF2B5EF4-FFF2-40B4-BE49-F238E27FC236}">
                <a16:creationId xmlns:a16="http://schemas.microsoft.com/office/drawing/2014/main" id="{43958FF8-70EF-C77D-DE42-CE354246B460}"/>
              </a:ext>
            </a:extLst>
          </p:cNvPr>
          <p:cNvPicPr/>
          <p:nvPr/>
        </p:nvPicPr>
        <p:blipFill>
          <a:blip r:embed="rId3"/>
          <a:stretch>
            <a:fillRect/>
          </a:stretch>
        </p:blipFill>
        <p:spPr>
          <a:xfrm>
            <a:off x="2399685" y="2234882"/>
            <a:ext cx="7778636" cy="34538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27960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11496675" cy="720000"/>
          </a:xfrm>
        </p:spPr>
        <p:txBody>
          <a:bodyPr>
            <a:normAutofit/>
          </a:bodyPr>
          <a:lstStyle/>
          <a:p>
            <a:r>
              <a:rPr lang="fr-FR" sz="2400" dirty="0"/>
              <a:t>Offre </a:t>
            </a:r>
            <a:r>
              <a:rPr lang="fr-FR" sz="2400" dirty="0">
                <a:solidFill>
                  <a:srgbClr val="C00000"/>
                </a:solidFill>
              </a:rPr>
              <a:t>ACCESS</a:t>
            </a:r>
            <a:r>
              <a:rPr lang="fr-FR" sz="2400" dirty="0"/>
              <a:t> dans la gamme Pro de                   </a:t>
            </a:r>
            <a:r>
              <a:rPr lang="fr-FR" sz="2400" dirty="0">
                <a:sym typeface="Wingdings" panose="05000000000000000000" pitchFamily="2" charset="2"/>
              </a:rPr>
              <a:t> </a:t>
            </a:r>
            <a:r>
              <a:rPr lang="fr-FR" sz="2400" dirty="0">
                <a:solidFill>
                  <a:srgbClr val="C00000"/>
                </a:solidFill>
                <a:sym typeface="Wingdings" panose="05000000000000000000" pitchFamily="2" charset="2"/>
              </a:rPr>
              <a:t>TARIFICATION </a:t>
            </a:r>
            <a:r>
              <a:rPr lang="fr-FR" sz="2200" b="0" dirty="0">
                <a:sym typeface="Wingdings" panose="05000000000000000000" pitchFamily="2" charset="2"/>
              </a:rPr>
              <a:t>(3/3)</a:t>
            </a:r>
            <a:endParaRPr lang="fr-FR" sz="2400" b="0" dirty="0">
              <a:solidFill>
                <a:srgbClr val="C000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3</a:t>
            </a:r>
          </a:p>
        </p:txBody>
      </p:sp>
      <p:pic>
        <p:nvPicPr>
          <p:cNvPr id="8" name="Picture 2" descr="BPCE Factor, affacturage pour les TPE, PME et ETI du Groupe BPCE">
            <a:extLst>
              <a:ext uri="{FF2B5EF4-FFF2-40B4-BE49-F238E27FC236}">
                <a16:creationId xmlns:a16="http://schemas.microsoft.com/office/drawing/2014/main" id="{7B641EC4-4D2F-493C-B6C3-90E624097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01A44E91-6E65-1341-D690-3160710C40D2}"/>
              </a:ext>
            </a:extLst>
          </p:cNvPr>
          <p:cNvPicPr>
            <a:picLocks noChangeAspect="1"/>
          </p:cNvPicPr>
          <p:nvPr/>
        </p:nvPicPr>
        <p:blipFill>
          <a:blip r:embed="rId3"/>
          <a:stretch>
            <a:fillRect/>
          </a:stretch>
        </p:blipFill>
        <p:spPr>
          <a:xfrm>
            <a:off x="1451118" y="2039248"/>
            <a:ext cx="9289764" cy="4247736"/>
          </a:xfrm>
          <a:prstGeom prst="rect">
            <a:avLst/>
          </a:prstGeom>
          <a:ln>
            <a:noFill/>
          </a:ln>
          <a:effectLst>
            <a:outerShdw blurRad="292100" dist="139700" dir="2700000" algn="tl" rotWithShape="0">
              <a:srgbClr val="333333">
                <a:alpha val="65000"/>
              </a:srgbClr>
            </a:outerShdw>
          </a:effectLst>
        </p:spPr>
      </p:pic>
      <p:sp>
        <p:nvSpPr>
          <p:cNvPr id="9" name="Espace réservé du contenu 1">
            <a:extLst>
              <a:ext uri="{FF2B5EF4-FFF2-40B4-BE49-F238E27FC236}">
                <a16:creationId xmlns:a16="http://schemas.microsoft.com/office/drawing/2014/main" id="{A0F3CB53-FAD6-597E-908A-D97DEC591D6F}"/>
              </a:ext>
            </a:extLst>
          </p:cNvPr>
          <p:cNvSpPr>
            <a:spLocks noGrp="1"/>
          </p:cNvSpPr>
          <p:nvPr>
            <p:ph idx="17"/>
          </p:nvPr>
        </p:nvSpPr>
        <p:spPr>
          <a:xfrm>
            <a:off x="570320" y="1169240"/>
            <a:ext cx="11077036" cy="720000"/>
          </a:xfrm>
        </p:spPr>
        <p:txBody>
          <a:bodyPr/>
          <a:lstStyle/>
          <a:p>
            <a:pPr lvl="0" algn="just"/>
            <a:r>
              <a:rPr lang="fr-FR" sz="1800" dirty="0"/>
              <a:t>Exemple pour une transmission en ligne de 5 000 € de factures :</a:t>
            </a:r>
          </a:p>
          <a:p>
            <a:pPr marL="0" lvl="0" indent="0" algn="just">
              <a:buNone/>
            </a:pPr>
            <a:r>
              <a:rPr lang="fr-FR" sz="1800" i="1" dirty="0">
                <a:ea typeface="Times New Roman" panose="02020603050405020304" pitchFamily="18" charset="0"/>
              </a:rPr>
              <a:t>	(vision client Pro)</a:t>
            </a:r>
            <a:endParaRPr lang="fr-FR" sz="1800" dirty="0"/>
          </a:p>
        </p:txBody>
      </p:sp>
    </p:spTree>
    <p:extLst>
      <p:ext uri="{BB962C8B-B14F-4D97-AF65-F5344CB8AC3E}">
        <p14:creationId xmlns:p14="http://schemas.microsoft.com/office/powerpoint/2010/main" val="1152718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Offre </a:t>
            </a:r>
            <a:r>
              <a:rPr lang="fr-FR" sz="2400" dirty="0">
                <a:solidFill>
                  <a:srgbClr val="C00000"/>
                </a:solidFill>
              </a:rPr>
              <a:t>ACCESS</a:t>
            </a:r>
            <a:r>
              <a:rPr lang="fr-FR" sz="2400" dirty="0"/>
              <a:t> dans la gamme Pro de</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3</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351761"/>
            <a:ext cx="11186251" cy="575771"/>
          </a:xfrm>
        </p:spPr>
        <p:txBody>
          <a:bodyPr/>
          <a:lstStyle/>
          <a:p>
            <a:pPr marL="0" marR="109855" indent="0" algn="just">
              <a:buNone/>
            </a:pPr>
            <a:r>
              <a:rPr lang="fr-FR" sz="1800" dirty="0">
                <a:ea typeface="Times New Roman" panose="02020603050405020304" pitchFamily="18" charset="0"/>
              </a:rPr>
              <a:t>Quid de la déclinaison de l’offre </a:t>
            </a:r>
            <a:r>
              <a:rPr lang="fr-FR" sz="1800" b="1" dirty="0">
                <a:ea typeface="Times New Roman" panose="02020603050405020304" pitchFamily="18" charset="0"/>
              </a:rPr>
              <a:t>ACCESS</a:t>
            </a:r>
            <a:r>
              <a:rPr lang="fr-FR" sz="1800" dirty="0">
                <a:ea typeface="Times New Roman" panose="02020603050405020304" pitchFamily="18" charset="0"/>
              </a:rPr>
              <a:t> dans sa version </a:t>
            </a:r>
            <a:r>
              <a:rPr lang="fr-FR" sz="1800" b="1" dirty="0">
                <a:solidFill>
                  <a:srgbClr val="C00000"/>
                </a:solidFill>
                <a:ea typeface="Times New Roman" panose="02020603050405020304" pitchFamily="18" charset="0"/>
              </a:rPr>
              <a:t>ACCESS Créateurs </a:t>
            </a:r>
            <a:r>
              <a:rPr lang="fr-FR" sz="1800" dirty="0">
                <a:ea typeface="Times New Roman" panose="02020603050405020304" pitchFamily="18" charset="0"/>
              </a:rPr>
              <a:t>?</a:t>
            </a:r>
          </a:p>
        </p:txBody>
      </p:sp>
      <p:pic>
        <p:nvPicPr>
          <p:cNvPr id="8" name="Picture 2" descr="BPCE Factor, affacturage pour les TPE, PME et ETI du Groupe BPCE">
            <a:extLst>
              <a:ext uri="{FF2B5EF4-FFF2-40B4-BE49-F238E27FC236}">
                <a16:creationId xmlns:a16="http://schemas.microsoft.com/office/drawing/2014/main" id="{7B641EC4-4D2F-493C-B6C3-90E624097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sp>
        <p:nvSpPr>
          <p:cNvPr id="21" name="Espace réservé du contenu 1">
            <a:extLst>
              <a:ext uri="{FF2B5EF4-FFF2-40B4-BE49-F238E27FC236}">
                <a16:creationId xmlns:a16="http://schemas.microsoft.com/office/drawing/2014/main" id="{4358A1F2-6A64-4D0F-06AA-5EEE97E54678}"/>
              </a:ext>
            </a:extLst>
          </p:cNvPr>
          <p:cNvSpPr txBox="1">
            <a:spLocks/>
          </p:cNvSpPr>
          <p:nvPr/>
        </p:nvSpPr>
        <p:spPr>
          <a:xfrm>
            <a:off x="928254" y="1807464"/>
            <a:ext cx="10335491" cy="4466321"/>
          </a:xfrm>
          <a:prstGeom prst="rect">
            <a:avLst/>
          </a:prstGeom>
          <a:solidFill>
            <a:schemeClr val="bg1">
              <a:lumMod val="95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Si l’offre ACCESS est réservée aux clients EI et PM situés en France avec plus de 12 mois d’activité et 1 bilan comptable sur cette période, une </a:t>
            </a:r>
            <a:r>
              <a:rPr kumimoji="0" lang="fr-FR" b="1"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nouveauté dans la gamme permet aujourd’hui d’offrir une solution d’affacturage aux </a:t>
            </a:r>
            <a:r>
              <a:rPr kumimoji="0" lang="fr-FR" b="1" i="1" u="sng"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EI et PM de création récente</a:t>
            </a:r>
            <a:r>
              <a:rPr kumimoji="0" lang="fr-FR" b="1"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(moins de 18 mois d’activité, sans bilan comptable publié)</a:t>
            </a:r>
            <a:r>
              <a:rPr kumimoji="0" lang="fr-FR"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 </a:t>
            </a: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lang="fr-FR" sz="800" i="1" dirty="0">
              <a:solidFill>
                <a:prstClr val="black">
                  <a:lumMod val="75000"/>
                  <a:lumOff val="25000"/>
                </a:prstClr>
              </a:solidFill>
              <a:latin typeface="Arial"/>
              <a:ea typeface="Times New Roman" panose="02020603050405020304" pitchFamily="18" charset="0"/>
            </a:endParaRPr>
          </a:p>
          <a:p>
            <a:pPr marL="0" marR="109855" lvl="0" indent="0" algn="ctr"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2000" b="1" i="1" u="none" strike="noStrike" kern="1200" cap="none" spc="0" normalizeH="0" baseline="0" noProof="0" dirty="0">
                <a:ln>
                  <a:noFill/>
                </a:ln>
                <a:solidFill>
                  <a:srgbClr val="C00000"/>
                </a:solidFill>
                <a:effectLst/>
                <a:uLnTx/>
                <a:uFillTx/>
                <a:latin typeface="Arial"/>
                <a:ea typeface="Times New Roman" panose="02020603050405020304" pitchFamily="18" charset="0"/>
                <a:cs typeface="+mn-cs"/>
              </a:rPr>
              <a:t>ACCESS Créateurs</a:t>
            </a:r>
          </a:p>
          <a:p>
            <a:pPr marL="0" marR="109855" lvl="0" indent="0"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lang="fr-FR" sz="800" b="1" i="1" dirty="0">
              <a:solidFill>
                <a:srgbClr val="C00000"/>
              </a:solidFill>
              <a:latin typeface="Arial"/>
              <a:ea typeface="Times New Roman" panose="02020603050405020304" pitchFamily="18" charset="0"/>
            </a:endParaRP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i="1" u="none" strike="noStrike" kern="1200" cap="none" spc="0" normalizeH="0" baseline="0" noProof="0" dirty="0">
                <a:ln>
                  <a:noFill/>
                </a:ln>
                <a:effectLst/>
                <a:uLnTx/>
                <a:uFillTx/>
                <a:latin typeface="Arial"/>
                <a:ea typeface="Times New Roman" panose="02020603050405020304" pitchFamily="18" charset="0"/>
                <a:cs typeface="+mn-cs"/>
              </a:rPr>
              <a:t>Les modalités de fonctionnement d’ACCESS Créateurs sont équivalentes à celles d’ACCESS, mais adaptées à leur cœur de cible, les créateurs.</a:t>
            </a: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lang="fr-FR" sz="800" i="1" dirty="0">
              <a:latin typeface="Arial"/>
              <a:ea typeface="Times New Roman" panose="02020603050405020304" pitchFamily="18" charset="0"/>
            </a:endParaRP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i="1" u="none" strike="noStrike" kern="1200" cap="none" spc="0" normalizeH="0" baseline="0" noProof="0" dirty="0">
                <a:ln>
                  <a:noFill/>
                </a:ln>
                <a:effectLst/>
                <a:uLnTx/>
                <a:uFillTx/>
                <a:latin typeface="Arial"/>
                <a:ea typeface="Times New Roman" panose="02020603050405020304" pitchFamily="18" charset="0"/>
                <a:cs typeface="+mn-cs"/>
              </a:rPr>
              <a:t>Outre l’ancienneté dans l’activité, ACCESS Créateurs présente des écarts avec l’offre ACCESS sur les items suivants :</a:t>
            </a:r>
          </a:p>
          <a:p>
            <a:pPr marR="109855" algn="just">
              <a:buClr>
                <a:srgbClr val="EA4E55">
                  <a:lumMod val="75000"/>
                </a:srgbClr>
              </a:buClr>
            </a:pPr>
            <a:r>
              <a:rPr lang="fr-FR" i="1" dirty="0">
                <a:latin typeface="Arial"/>
                <a:ea typeface="Times New Roman" panose="02020603050405020304" pitchFamily="18" charset="0"/>
              </a:rPr>
              <a:t>Durée du contrat </a:t>
            </a:r>
            <a:r>
              <a:rPr lang="fr-FR" sz="1400" i="1" dirty="0">
                <a:latin typeface="Arial"/>
                <a:ea typeface="Times New Roman" panose="02020603050405020304" pitchFamily="18" charset="0"/>
              </a:rPr>
              <a:t>(limitée à 18 mois prorogeable pour ACCESS Créateurs, sans engagement de durée pour ACCESS)</a:t>
            </a:r>
            <a:endParaRPr lang="fr-FR" i="1" dirty="0">
              <a:latin typeface="Arial"/>
              <a:ea typeface="Times New Roman" panose="02020603050405020304" pitchFamily="18" charset="0"/>
            </a:endParaRPr>
          </a:p>
          <a:p>
            <a:pPr marR="109855" algn="just">
              <a:buClr>
                <a:srgbClr val="EA4E55">
                  <a:lumMod val="75000"/>
                </a:srgbClr>
              </a:buClr>
            </a:pPr>
            <a:r>
              <a:rPr kumimoji="0" lang="fr-FR" i="1" u="none" strike="noStrike" kern="1200" cap="none" spc="0" normalizeH="0" baseline="0" noProof="0" dirty="0">
                <a:ln>
                  <a:noFill/>
                </a:ln>
                <a:effectLst/>
                <a:uLnTx/>
                <a:uFillTx/>
                <a:latin typeface="Arial"/>
                <a:ea typeface="Times New Roman" panose="02020603050405020304" pitchFamily="18" charset="0"/>
                <a:cs typeface="+mn-cs"/>
              </a:rPr>
              <a:t>Cri</a:t>
            </a:r>
            <a:r>
              <a:rPr lang="fr-FR" i="1" dirty="0" err="1">
                <a:latin typeface="Arial"/>
                <a:ea typeface="Times New Roman" panose="02020603050405020304" pitchFamily="18" charset="0"/>
              </a:rPr>
              <a:t>tères</a:t>
            </a:r>
            <a:r>
              <a:rPr lang="fr-FR" i="1" dirty="0">
                <a:latin typeface="Arial"/>
                <a:ea typeface="Times New Roman" panose="02020603050405020304" pitchFamily="18" charset="0"/>
              </a:rPr>
              <a:t> de risque </a:t>
            </a:r>
            <a:r>
              <a:rPr lang="fr-FR" sz="1400" i="1" dirty="0">
                <a:latin typeface="Arial"/>
                <a:ea typeface="Times New Roman" panose="02020603050405020304" pitchFamily="18" charset="0"/>
              </a:rPr>
              <a:t>(fonds de garantie porté à 15% pour ACCESS Créateurs, contre 10% pour ACCESS)</a:t>
            </a:r>
          </a:p>
          <a:p>
            <a:pPr marR="109855" algn="just">
              <a:buClr>
                <a:srgbClr val="EA4E55">
                  <a:lumMod val="75000"/>
                </a:srgbClr>
              </a:buClr>
            </a:pPr>
            <a:r>
              <a:rPr kumimoji="0" lang="fr-FR" i="1" u="none" strike="noStrike" kern="1200" cap="none" spc="0" normalizeH="0" baseline="0" noProof="0" dirty="0">
                <a:ln>
                  <a:noFill/>
                </a:ln>
                <a:effectLst/>
                <a:uLnTx/>
                <a:uFillTx/>
                <a:latin typeface="Arial"/>
                <a:ea typeface="Times New Roman" panose="02020603050405020304" pitchFamily="18" charset="0"/>
                <a:cs typeface="+mn-cs"/>
              </a:rPr>
              <a:t>Tarification clients </a:t>
            </a:r>
            <a:r>
              <a:rPr kumimoji="0" lang="fr-FR" sz="1400" i="1" u="none" strike="noStrike" kern="1200" cap="none" spc="0" normalizeH="0" baseline="0" noProof="0" dirty="0">
                <a:ln>
                  <a:noFill/>
                </a:ln>
                <a:effectLst/>
                <a:uLnTx/>
                <a:uFillTx/>
                <a:latin typeface="Arial"/>
                <a:ea typeface="Times New Roman" panose="02020603050405020304" pitchFamily="18" charset="0"/>
                <a:cs typeface="+mn-cs"/>
              </a:rPr>
              <a:t>(tant la commission d’affacturage que la commission de financement sont légèrement supérieures pour ACCESS </a:t>
            </a:r>
            <a:r>
              <a:rPr kumimoji="0" lang="fr-FR" sz="1400" i="1" u="none" strike="noStrike" kern="1200" cap="none" spc="0" normalizeH="0" baseline="0" noProof="0" dirty="0" err="1">
                <a:ln>
                  <a:noFill/>
                </a:ln>
                <a:effectLst/>
                <a:uLnTx/>
                <a:uFillTx/>
                <a:latin typeface="Arial"/>
                <a:ea typeface="Times New Roman" panose="02020603050405020304" pitchFamily="18" charset="0"/>
                <a:cs typeface="+mn-cs"/>
              </a:rPr>
              <a:t>Créat</a:t>
            </a:r>
            <a:r>
              <a:rPr lang="fr-FR" sz="1400" i="1" dirty="0" err="1">
                <a:latin typeface="Arial"/>
                <a:ea typeface="Times New Roman" panose="02020603050405020304" pitchFamily="18" charset="0"/>
              </a:rPr>
              <a:t>eurs</a:t>
            </a:r>
            <a:r>
              <a:rPr lang="fr-FR" sz="1400" i="1" dirty="0">
                <a:latin typeface="Arial"/>
                <a:ea typeface="Times New Roman" panose="02020603050405020304" pitchFamily="18" charset="0"/>
              </a:rPr>
              <a:t> que pour ACCESS)</a:t>
            </a:r>
            <a:endParaRPr kumimoji="0" lang="fr-FR" i="1" u="none" strike="noStrike" kern="1200" cap="none" spc="0" normalizeH="0" baseline="0" noProof="0" dirty="0">
              <a:ln>
                <a:noFill/>
              </a:ln>
              <a:effectLst/>
              <a:uLnTx/>
              <a:uFillTx/>
              <a:latin typeface="Arial"/>
              <a:ea typeface="Times New Roman" panose="02020603050405020304" pitchFamily="18" charset="0"/>
              <a:cs typeface="+mn-cs"/>
            </a:endParaRPr>
          </a:p>
        </p:txBody>
      </p:sp>
      <p:sp>
        <p:nvSpPr>
          <p:cNvPr id="4" name="Rectangle : coins arrondis 3">
            <a:extLst>
              <a:ext uri="{FF2B5EF4-FFF2-40B4-BE49-F238E27FC236}">
                <a16:creationId xmlns:a16="http://schemas.microsoft.com/office/drawing/2014/main" id="{F1274660-9168-7C5D-5683-5EBAC69F379D}"/>
              </a:ext>
            </a:extLst>
          </p:cNvPr>
          <p:cNvSpPr/>
          <p:nvPr/>
        </p:nvSpPr>
        <p:spPr>
          <a:xfrm>
            <a:off x="4618182" y="2798623"/>
            <a:ext cx="2761673" cy="424873"/>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2">
            <a:extLst>
              <a:ext uri="{FF2B5EF4-FFF2-40B4-BE49-F238E27FC236}">
                <a16:creationId xmlns:a16="http://schemas.microsoft.com/office/drawing/2014/main" id="{EF8F9EEC-0844-0806-11C1-FFD471DADF3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864141" y="600493"/>
            <a:ext cx="1914678" cy="9791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047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11496675" cy="720000"/>
          </a:xfrm>
        </p:spPr>
        <p:txBody>
          <a:bodyPr>
            <a:normAutofit/>
          </a:bodyPr>
          <a:lstStyle/>
          <a:p>
            <a:r>
              <a:rPr lang="fr-FR" sz="2400" dirty="0"/>
              <a:t>Offre ACCESS &amp; ACCESS Créateurs – </a:t>
            </a:r>
            <a:r>
              <a:rPr lang="fr-FR" sz="2400" dirty="0">
                <a:solidFill>
                  <a:srgbClr val="C00000"/>
                </a:solidFill>
              </a:rPr>
              <a:t>Risque produit</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570318" y="1977441"/>
            <a:ext cx="8348828" cy="2188561"/>
          </a:xfrm>
        </p:spPr>
        <p:txBody>
          <a:bodyPr/>
          <a:lstStyle/>
          <a:p>
            <a:pPr lvl="0" algn="just"/>
            <a:r>
              <a:rPr lang="fr-FR" sz="1800" dirty="0"/>
              <a:t>PM : BPCE Factor prévoit systématiquement le recours à la caution personnelle du dirigeant, </a:t>
            </a:r>
            <a:r>
              <a:rPr lang="fr-FR" dirty="0"/>
              <a:t>avec éventuellement une contre-garantie des encours à hauteur de 50% par Bpifrance (</a:t>
            </a:r>
            <a:r>
              <a:rPr lang="fr-FR" i="1" dirty="0"/>
              <a:t>pour les entreprises avec un CA inférieur à 2 M€ et moins de 10 salariés</a:t>
            </a:r>
            <a:r>
              <a:rPr lang="fr-FR" dirty="0"/>
              <a:t>)</a:t>
            </a:r>
          </a:p>
          <a:p>
            <a:pPr lvl="0" algn="just"/>
            <a:r>
              <a:rPr lang="fr-FR" sz="1800" dirty="0"/>
              <a:t>EI : BPCE Factor impose une contre-garantie BPI</a:t>
            </a:r>
            <a:endParaRPr lang="fr-FR" sz="1800" i="1" dirty="0"/>
          </a:p>
        </p:txBody>
      </p:sp>
      <p:pic>
        <p:nvPicPr>
          <p:cNvPr id="2050" name="Picture 2" descr="Le cautionnement">
            <a:extLst>
              <a:ext uri="{FF2B5EF4-FFF2-40B4-BE49-F238E27FC236}">
                <a16:creationId xmlns:a16="http://schemas.microsoft.com/office/drawing/2014/main" id="{F59BD89D-F132-4F95-B876-358F574C940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276115" y="2118131"/>
            <a:ext cx="2136552" cy="14191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Espace réservé du contenu 1">
            <a:extLst>
              <a:ext uri="{FF2B5EF4-FFF2-40B4-BE49-F238E27FC236}">
                <a16:creationId xmlns:a16="http://schemas.microsoft.com/office/drawing/2014/main" id="{44C6F2C8-0E23-4E72-8AC0-87F164352C22}"/>
              </a:ext>
            </a:extLst>
          </p:cNvPr>
          <p:cNvSpPr txBox="1">
            <a:spLocks/>
          </p:cNvSpPr>
          <p:nvPr/>
        </p:nvSpPr>
        <p:spPr>
          <a:xfrm>
            <a:off x="4642110" y="3972552"/>
            <a:ext cx="6770557" cy="58685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dirty="0"/>
              <a:t>L’assurance-crédit BPCE Factor est également obligatoire</a:t>
            </a:r>
          </a:p>
        </p:txBody>
      </p:sp>
      <p:pic>
        <p:nvPicPr>
          <p:cNvPr id="2052" name="Picture 4" descr="Garantie des dépôts bancaires et FGDR [Guide Complet]">
            <a:extLst>
              <a:ext uri="{FF2B5EF4-FFF2-40B4-BE49-F238E27FC236}">
                <a16:creationId xmlns:a16="http://schemas.microsoft.com/office/drawing/2014/main" id="{EFD7A1BD-CCCD-43C1-A046-E9E8469ECAE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9924" r="19987"/>
          <a:stretch/>
        </p:blipFill>
        <p:spPr bwMode="auto">
          <a:xfrm>
            <a:off x="9276115" y="5000225"/>
            <a:ext cx="2136552" cy="12627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Espace réservé du contenu 1">
            <a:extLst>
              <a:ext uri="{FF2B5EF4-FFF2-40B4-BE49-F238E27FC236}">
                <a16:creationId xmlns:a16="http://schemas.microsoft.com/office/drawing/2014/main" id="{6D992F77-7D8C-4ECB-AC5E-41FE6B92FDEA}"/>
              </a:ext>
            </a:extLst>
          </p:cNvPr>
          <p:cNvSpPr txBox="1">
            <a:spLocks/>
          </p:cNvSpPr>
          <p:nvPr/>
        </p:nvSpPr>
        <p:spPr>
          <a:xfrm>
            <a:off x="570319" y="5130563"/>
            <a:ext cx="8348827" cy="73050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dirty="0"/>
              <a:t>Un fonds de garantie de 10% minimum de l’encours cédé [15% minimum pour ACCESS Créateurs] vient compléter les outils de couverture du risque de BPCE Factor</a:t>
            </a:r>
          </a:p>
        </p:txBody>
      </p:sp>
      <p:pic>
        <p:nvPicPr>
          <p:cNvPr id="2054" name="Picture 6">
            <a:extLst>
              <a:ext uri="{FF2B5EF4-FFF2-40B4-BE49-F238E27FC236}">
                <a16:creationId xmlns:a16="http://schemas.microsoft.com/office/drawing/2014/main" id="{3D90F95B-4B50-43E4-AAE6-6D651187712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45990" y="3631533"/>
            <a:ext cx="1470063" cy="11025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F5416925-CCF2-5028-C025-397D48FDF957}"/>
              </a:ext>
            </a:extLst>
          </p:cNvPr>
          <p:cNvSpPr txBox="1"/>
          <p:nvPr/>
        </p:nvSpPr>
        <p:spPr>
          <a:xfrm>
            <a:off x="695324" y="1184147"/>
            <a:ext cx="10905437" cy="369332"/>
          </a:xfrm>
          <a:prstGeom prst="rect">
            <a:avLst/>
          </a:prstGeom>
          <a:noFill/>
        </p:spPr>
        <p:txBody>
          <a:bodyPr wrap="square" rtlCol="0">
            <a:spAutoFit/>
          </a:bodyPr>
          <a:lstStyle/>
          <a:p>
            <a:r>
              <a:rPr lang="fr-FR" b="1" dirty="0">
                <a:solidFill>
                  <a:srgbClr val="006600"/>
                </a:solidFill>
              </a:rPr>
              <a:t>Le risque est porté à 100% par BPCE Factor</a:t>
            </a:r>
            <a:r>
              <a:rPr lang="fr-FR" dirty="0"/>
              <a:t>, qui dès lors prend les mesures de protection suivantes :</a:t>
            </a:r>
          </a:p>
        </p:txBody>
      </p:sp>
    </p:spTree>
    <p:extLst>
      <p:ext uri="{BB962C8B-B14F-4D97-AF65-F5344CB8AC3E}">
        <p14:creationId xmlns:p14="http://schemas.microsoft.com/office/powerpoint/2010/main" val="2568592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3716163" y="2048872"/>
            <a:ext cx="7071910" cy="4398110"/>
          </a:xfrm>
        </p:spPr>
        <p:txBody>
          <a:bodyPr/>
          <a:lstStyle/>
          <a:p>
            <a:pPr>
              <a:buClrTx/>
              <a:buFont typeface="+mj-lt"/>
              <a:buAutoNum type="arabicPeriod"/>
            </a:pPr>
            <a:r>
              <a:rPr lang="fr-FR" sz="2400" dirty="0"/>
              <a:t>Contexte</a:t>
            </a:r>
          </a:p>
          <a:p>
            <a:pPr>
              <a:buClrTx/>
            </a:pPr>
            <a:r>
              <a:rPr lang="fr-FR" sz="2400" dirty="0"/>
              <a:t>L’affacturage - généralités</a:t>
            </a:r>
          </a:p>
          <a:p>
            <a:pPr>
              <a:buClrTx/>
            </a:pPr>
            <a:r>
              <a:rPr lang="fr-FR" sz="2400" dirty="0"/>
              <a:t>Nouvelle offre ACCESS + ACCESS Créateur dans la gamme Pro de</a:t>
            </a:r>
          </a:p>
          <a:p>
            <a:pPr>
              <a:buClrTx/>
            </a:pPr>
            <a:r>
              <a:rPr lang="fr-FR" sz="2400" b="1" dirty="0">
                <a:solidFill>
                  <a:srgbClr val="0070C0"/>
                </a:solidFill>
              </a:rPr>
              <a:t>Nouvelle offre OPTIMO + OPTIMO Créateurs + OPTIMO Situ dans la gamme Pro de</a:t>
            </a:r>
          </a:p>
          <a:p>
            <a:pPr>
              <a:buClrTx/>
            </a:pPr>
            <a:r>
              <a:rPr lang="fr-FR" sz="2400" dirty="0"/>
              <a:t>Process de distribution / Rôle des CA Pros</a:t>
            </a:r>
          </a:p>
          <a:p>
            <a:pPr>
              <a:buClrTx/>
            </a:pPr>
            <a:r>
              <a:rPr lang="fr-FR" sz="2400" dirty="0"/>
              <a:t>Rémunération CEGEE                </a:t>
            </a:r>
            <a:r>
              <a:rPr lang="fr-FR" sz="2400" dirty="0">
                <a:sym typeface="Wingdings" panose="05000000000000000000" pitchFamily="2" charset="2"/>
              </a:rPr>
              <a:t></a:t>
            </a:r>
          </a:p>
          <a:p>
            <a:pPr>
              <a:buClrTx/>
            </a:pPr>
            <a:r>
              <a:rPr lang="fr-FR" sz="2400" dirty="0">
                <a:sym typeface="Wingdings" panose="05000000000000000000" pitchFamily="2" charset="2"/>
              </a:rPr>
              <a:t>Annexes : liens utiles</a:t>
            </a:r>
            <a:r>
              <a:rPr lang="fr-FR" sz="2400" b="1" dirty="0">
                <a:solidFill>
                  <a:srgbClr val="C00000"/>
                </a:solidFill>
                <a:sym typeface="Wingdings" panose="05000000000000000000" pitchFamily="2" charset="2"/>
              </a:rPr>
              <a:t> </a:t>
            </a:r>
            <a:r>
              <a:rPr lang="fr-FR" sz="2400" dirty="0">
                <a:sym typeface="Wingdings" panose="05000000000000000000" pitchFamily="2" charset="2"/>
              </a:rPr>
              <a:t> </a:t>
            </a:r>
            <a:endParaRPr lang="fr-FR" sz="2400" dirty="0"/>
          </a:p>
          <a:p>
            <a:pPr marL="0" indent="0">
              <a:buClrTx/>
              <a:buNone/>
            </a:pPr>
            <a:endParaRPr lang="fr-FR" sz="2400" dirty="0"/>
          </a:p>
          <a:p>
            <a:endParaRPr lang="fr-FR" sz="2400" b="1" dirty="0"/>
          </a:p>
        </p:txBody>
      </p:sp>
      <p:sp>
        <p:nvSpPr>
          <p:cNvPr id="3" name="Rectangle 2">
            <a:extLst>
              <a:ext uri="{FF2B5EF4-FFF2-40B4-BE49-F238E27FC236}">
                <a16:creationId xmlns:a16="http://schemas.microsoft.com/office/drawing/2014/main" id="{9ADF4C20-1357-438A-BEE4-082974747E7E}"/>
              </a:ext>
            </a:extLst>
          </p:cNvPr>
          <p:cNvSpPr/>
          <p:nvPr/>
        </p:nvSpPr>
        <p:spPr>
          <a:xfrm>
            <a:off x="3483429" y="3990078"/>
            <a:ext cx="7994468" cy="815467"/>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2" descr="BPCE Factor, affacturage pour les TPE, PME et ETI du Groupe BPCE">
            <a:extLst>
              <a:ext uri="{FF2B5EF4-FFF2-40B4-BE49-F238E27FC236}">
                <a16:creationId xmlns:a16="http://schemas.microsoft.com/office/drawing/2014/main" id="{0FFFC185-59BE-4C93-ABC3-5C0D66D607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5294" y="3456708"/>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PCE Factor, affacturage pour les TPE, PME et ETI du Groupe BPCE">
            <a:extLst>
              <a:ext uri="{FF2B5EF4-FFF2-40B4-BE49-F238E27FC236}">
                <a16:creationId xmlns:a16="http://schemas.microsoft.com/office/drawing/2014/main" id="{42187E95-9388-0FCC-B236-AD56D845DC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87373" y="4335112"/>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BPCE Factor, affacturage pour les TPE, PME et ETI du Groupe BPCE">
            <a:extLst>
              <a:ext uri="{FF2B5EF4-FFF2-40B4-BE49-F238E27FC236}">
                <a16:creationId xmlns:a16="http://schemas.microsoft.com/office/drawing/2014/main" id="{5C9678E7-30B3-099E-86D7-37C39363C1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0663" y="5380180"/>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7F3660F7-8F4F-2762-000D-BC89389B4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7854" y="5407888"/>
            <a:ext cx="1153004" cy="378932"/>
          </a:xfrm>
          <a:prstGeom prst="rect">
            <a:avLst/>
          </a:prstGeom>
        </p:spPr>
      </p:pic>
    </p:spTree>
    <p:extLst>
      <p:ext uri="{BB962C8B-B14F-4D97-AF65-F5344CB8AC3E}">
        <p14:creationId xmlns:p14="http://schemas.microsoft.com/office/powerpoint/2010/main" val="2843950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D0858DA3-9291-7540-DCB6-FFE26169FCCB}"/>
              </a:ext>
            </a:extLst>
          </p:cNvPr>
          <p:cNvPicPr>
            <a:picLocks noChangeAspect="1"/>
          </p:cNvPicPr>
          <p:nvPr/>
        </p:nvPicPr>
        <p:blipFill>
          <a:blip r:embed="rId2"/>
          <a:stretch>
            <a:fillRect/>
          </a:stretch>
        </p:blipFill>
        <p:spPr>
          <a:xfrm>
            <a:off x="992908" y="1570251"/>
            <a:ext cx="10197325" cy="4768589"/>
          </a:xfrm>
          <a:prstGeom prst="rect">
            <a:avLst/>
          </a:prstGeom>
          <a:ln>
            <a:noFill/>
          </a:ln>
          <a:effectLst>
            <a:outerShdw blurRad="292100" dist="139700" dir="2700000" algn="tl" rotWithShape="0">
              <a:srgbClr val="333333">
                <a:alpha val="65000"/>
              </a:srgbClr>
            </a:outerShdw>
          </a:effectLst>
        </p:spPr>
      </p:pic>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Offre </a:t>
            </a:r>
            <a:r>
              <a:rPr lang="fr-FR" sz="2400" dirty="0">
                <a:solidFill>
                  <a:srgbClr val="0070C0"/>
                </a:solidFill>
              </a:rPr>
              <a:t>OPTIMO</a:t>
            </a:r>
            <a:r>
              <a:rPr lang="fr-FR" sz="2400" dirty="0"/>
              <a:t> dans la gamme Pro de</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4</a:t>
            </a:r>
          </a:p>
        </p:txBody>
      </p:sp>
      <p:sp>
        <p:nvSpPr>
          <p:cNvPr id="14" name="Espace réservé du contenu 1">
            <a:extLst>
              <a:ext uri="{FF2B5EF4-FFF2-40B4-BE49-F238E27FC236}">
                <a16:creationId xmlns:a16="http://schemas.microsoft.com/office/drawing/2014/main" id="{863093D5-9DDA-49D4-871D-DAD197AEB0AF}"/>
              </a:ext>
            </a:extLst>
          </p:cNvPr>
          <p:cNvSpPr>
            <a:spLocks noGrp="1"/>
          </p:cNvSpPr>
          <p:nvPr>
            <p:ph idx="17"/>
          </p:nvPr>
        </p:nvSpPr>
        <p:spPr>
          <a:xfrm>
            <a:off x="543128" y="1163074"/>
            <a:ext cx="11105743" cy="1418973"/>
          </a:xfrm>
        </p:spPr>
        <p:txBody>
          <a:bodyPr/>
          <a:lstStyle/>
          <a:p>
            <a:pPr marL="0" marR="109855" indent="0" algn="just">
              <a:spcAft>
                <a:spcPts val="0"/>
              </a:spcAft>
              <a:buNone/>
            </a:pPr>
            <a:r>
              <a:rPr lang="fr-FR" sz="1800" dirty="0">
                <a:effectLst/>
                <a:latin typeface="Arial (corps)"/>
                <a:ea typeface="Times New Roman" panose="02020603050405020304" pitchFamily="18" charset="0"/>
              </a:rPr>
              <a:t>Focus sur l’offre </a:t>
            </a:r>
            <a:r>
              <a:rPr lang="fr-FR" sz="1800" b="1" dirty="0">
                <a:effectLst/>
                <a:latin typeface="Arial (corps)"/>
                <a:ea typeface="Times New Roman" panose="02020603050405020304" pitchFamily="18" charset="0"/>
              </a:rPr>
              <a:t>OPTIMO</a:t>
            </a:r>
            <a:r>
              <a:rPr lang="fr-FR" sz="1800" dirty="0">
                <a:effectLst/>
                <a:latin typeface="Arial (corps)"/>
                <a:ea typeface="Times New Roman" panose="02020603050405020304" pitchFamily="18" charset="0"/>
              </a:rPr>
              <a:t> et ses déclinaisons </a:t>
            </a:r>
            <a:r>
              <a:rPr lang="fr-FR" sz="1800" b="1" dirty="0">
                <a:effectLst/>
                <a:latin typeface="Arial (corps)"/>
                <a:ea typeface="Times New Roman" panose="02020603050405020304" pitchFamily="18" charset="0"/>
              </a:rPr>
              <a:t>OPTIMO Créateurs </a:t>
            </a:r>
            <a:r>
              <a:rPr lang="fr-FR" sz="1800" dirty="0">
                <a:effectLst/>
                <a:latin typeface="Arial (corps)"/>
                <a:ea typeface="Times New Roman" panose="02020603050405020304" pitchFamily="18" charset="0"/>
              </a:rPr>
              <a:t>et </a:t>
            </a:r>
            <a:r>
              <a:rPr lang="fr-FR" sz="1800" b="1" dirty="0">
                <a:effectLst/>
                <a:latin typeface="Arial (corps)"/>
                <a:ea typeface="Times New Roman" panose="02020603050405020304" pitchFamily="18" charset="0"/>
              </a:rPr>
              <a:t>OPTIMO Situ </a:t>
            </a:r>
            <a:r>
              <a:rPr lang="fr-FR" sz="1800" dirty="0">
                <a:effectLst/>
                <a:latin typeface="Arial (corps)"/>
                <a:ea typeface="Times New Roman" panose="02020603050405020304" pitchFamily="18" charset="0"/>
              </a:rPr>
              <a:t>:</a:t>
            </a:r>
            <a:endParaRPr lang="fr-FR" sz="1600" dirty="0">
              <a:effectLst/>
              <a:latin typeface="Arial (corps)"/>
              <a:ea typeface="Times New Roman" panose="02020603050405020304" pitchFamily="18" charset="0"/>
            </a:endParaRPr>
          </a:p>
        </p:txBody>
      </p:sp>
      <p:pic>
        <p:nvPicPr>
          <p:cNvPr id="2" name="Picture 2" descr="BPCE Factor, affacturage pour les TPE, PME et ETI du Groupe BPCE">
            <a:extLst>
              <a:ext uri="{FF2B5EF4-FFF2-40B4-BE49-F238E27FC236}">
                <a16:creationId xmlns:a16="http://schemas.microsoft.com/office/drawing/2014/main" id="{6EC40753-9355-01B9-06DD-CC425E8559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 coins arrondis 9">
            <a:extLst>
              <a:ext uri="{FF2B5EF4-FFF2-40B4-BE49-F238E27FC236}">
                <a16:creationId xmlns:a16="http://schemas.microsoft.com/office/drawing/2014/main" id="{75C7EBD4-E8CB-B654-54DB-62C5DEF85F34}"/>
              </a:ext>
            </a:extLst>
          </p:cNvPr>
          <p:cNvSpPr/>
          <p:nvPr/>
        </p:nvSpPr>
        <p:spPr>
          <a:xfrm>
            <a:off x="6146986" y="2429163"/>
            <a:ext cx="2586182" cy="3426692"/>
          </a:xfrm>
          <a:prstGeom prst="roundRect">
            <a:avLst>
              <a:gd name="adj" fmla="val 5238"/>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11973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Offre </a:t>
            </a:r>
            <a:r>
              <a:rPr lang="fr-FR" sz="2400" dirty="0">
                <a:solidFill>
                  <a:srgbClr val="0070C0"/>
                </a:solidFill>
              </a:rPr>
              <a:t>OPTIMO </a:t>
            </a:r>
            <a:r>
              <a:rPr lang="fr-FR" sz="2400" dirty="0"/>
              <a:t>dans la gamme Pro de</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4</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70320" y="1526171"/>
            <a:ext cx="11186251" cy="1077403"/>
          </a:xfrm>
        </p:spPr>
        <p:txBody>
          <a:bodyPr/>
          <a:lstStyle/>
          <a:p>
            <a:pPr marL="0" marR="109855" indent="0" algn="just">
              <a:buNone/>
            </a:pPr>
            <a:r>
              <a:rPr lang="fr-FR" sz="1800" dirty="0">
                <a:ea typeface="Times New Roman" panose="02020603050405020304" pitchFamily="18" charset="0"/>
              </a:rPr>
              <a:t>L’offre OPTIMO vient se positionner dans cette gamme parmi les 2 offres tarifées « </a:t>
            </a:r>
            <a:r>
              <a:rPr lang="fr-FR" sz="1800" b="1" i="1" dirty="0">
                <a:solidFill>
                  <a:srgbClr val="C00000"/>
                </a:solidFill>
                <a:ea typeface="Times New Roman" panose="02020603050405020304" pitchFamily="18" charset="0"/>
              </a:rPr>
              <a:t>par forfait mensuel </a:t>
            </a:r>
            <a:r>
              <a:rPr lang="fr-FR" sz="1800" dirty="0">
                <a:ea typeface="Times New Roman" panose="02020603050405020304" pitchFamily="18" charset="0"/>
              </a:rPr>
              <a:t>».</a:t>
            </a:r>
          </a:p>
          <a:p>
            <a:pPr marL="0" marR="109855" indent="0" algn="just">
              <a:buNone/>
            </a:pPr>
            <a:r>
              <a:rPr lang="fr-FR" sz="1800" dirty="0">
                <a:ea typeface="Times New Roman" panose="02020603050405020304" pitchFamily="18" charset="0"/>
              </a:rPr>
              <a:t> C’est une évolution d’un produit d’affacturage classique et s’adresse à des clients professionnels </a:t>
            </a:r>
            <a:r>
              <a:rPr lang="fr-FR" i="1" dirty="0">
                <a:ea typeface="Times New Roman" panose="02020603050405020304" pitchFamily="18" charset="0"/>
              </a:rPr>
              <a:t>(EI et PM) </a:t>
            </a:r>
            <a:r>
              <a:rPr lang="fr-FR" sz="1800" dirty="0">
                <a:ea typeface="Times New Roman" panose="02020603050405020304" pitchFamily="18" charset="0"/>
              </a:rPr>
              <a:t>présentant un CA affacturé annuel qui oscille entre 300 K€ et 600 K€.</a:t>
            </a:r>
          </a:p>
        </p:txBody>
      </p:sp>
      <p:pic>
        <p:nvPicPr>
          <p:cNvPr id="8" name="Picture 2" descr="BPCE Factor, affacturage pour les TPE, PME et ETI du Groupe BPCE">
            <a:extLst>
              <a:ext uri="{FF2B5EF4-FFF2-40B4-BE49-F238E27FC236}">
                <a16:creationId xmlns:a16="http://schemas.microsoft.com/office/drawing/2014/main" id="{7B641EC4-4D2F-493C-B6C3-90E624097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contenu 1">
            <a:extLst>
              <a:ext uri="{FF2B5EF4-FFF2-40B4-BE49-F238E27FC236}">
                <a16:creationId xmlns:a16="http://schemas.microsoft.com/office/drawing/2014/main" id="{61001CAA-B021-04B8-7244-1B46B06C088E}"/>
              </a:ext>
            </a:extLst>
          </p:cNvPr>
          <p:cNvSpPr txBox="1">
            <a:spLocks/>
          </p:cNvSpPr>
          <p:nvPr/>
        </p:nvSpPr>
        <p:spPr>
          <a:xfrm>
            <a:off x="592568" y="2858871"/>
            <a:ext cx="3231287" cy="5757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Accroche clients</a:t>
            </a:r>
            <a:r>
              <a:rPr kumimoji="0" lang="fr-FR" sz="18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a:t>
            </a:r>
          </a:p>
        </p:txBody>
      </p:sp>
      <p:sp>
        <p:nvSpPr>
          <p:cNvPr id="13" name="Espace réservé du contenu 1">
            <a:extLst>
              <a:ext uri="{FF2B5EF4-FFF2-40B4-BE49-F238E27FC236}">
                <a16:creationId xmlns:a16="http://schemas.microsoft.com/office/drawing/2014/main" id="{E710EA20-9AA2-4033-220B-79021A3D039F}"/>
              </a:ext>
            </a:extLst>
          </p:cNvPr>
          <p:cNvSpPr txBox="1">
            <a:spLocks/>
          </p:cNvSpPr>
          <p:nvPr/>
        </p:nvSpPr>
        <p:spPr>
          <a:xfrm>
            <a:off x="6096000" y="2858870"/>
            <a:ext cx="3231287" cy="5757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Points clés de l’offre</a:t>
            </a: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a:t>
            </a:r>
            <a:r>
              <a:rPr kumimoji="0" lang="fr-FR" sz="18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a:t>
            </a:r>
          </a:p>
        </p:txBody>
      </p:sp>
      <p:sp>
        <p:nvSpPr>
          <p:cNvPr id="21" name="Espace réservé du contenu 1">
            <a:extLst>
              <a:ext uri="{FF2B5EF4-FFF2-40B4-BE49-F238E27FC236}">
                <a16:creationId xmlns:a16="http://schemas.microsoft.com/office/drawing/2014/main" id="{4358A1F2-6A64-4D0F-06AA-5EEE97E54678}"/>
              </a:ext>
            </a:extLst>
          </p:cNvPr>
          <p:cNvSpPr txBox="1">
            <a:spLocks/>
          </p:cNvSpPr>
          <p:nvPr/>
        </p:nvSpPr>
        <p:spPr>
          <a:xfrm>
            <a:off x="4969164" y="3295658"/>
            <a:ext cx="7028873" cy="2664495"/>
          </a:xfrm>
          <a:prstGeom prst="rect">
            <a:avLst/>
          </a:prstGeom>
          <a:solidFill>
            <a:schemeClr val="bg1">
              <a:lumMod val="95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Une solution d’affacturage complète pour ne plus dépendre du règlement de vos clients </a:t>
            </a: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a:t>
            </a:r>
          </a:p>
          <a:p>
            <a:pPr marL="216000"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Transformez vos factures en cash et accédez rapidement à une avance de trésorerie déplafonnée</a:t>
            </a:r>
          </a:p>
          <a:p>
            <a:pPr marL="216000"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Confiez à des experts le suivi et le recouvrement de vos factures, et soyez protégé(e) en cas d’éventuels impayés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(en cas d’insolvabilité constatée par décision de justice, sur les clients garantis et sur les factures non-contestées)</a:t>
            </a:r>
          </a:p>
          <a:p>
            <a:pPr marL="216000"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Choisissez les clients que vous souhaitez nous confier pour intervenir sur l’ensemble de leurs factures, tout en gardant la maîtrise de la relation commerciale</a:t>
            </a:r>
          </a:p>
          <a:p>
            <a:pPr marL="216000"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Bénéficiez de la souplesse d’un contrat sans engagement de durée*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(résiliation possible à tout moment, moyennant respect préavis de 3 mois)</a:t>
            </a:r>
            <a:endParaRPr kumimoji="0" lang="fr-FR" sz="14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p:txBody>
      </p:sp>
      <p:sp>
        <p:nvSpPr>
          <p:cNvPr id="22" name="Espace réservé du contenu 1">
            <a:extLst>
              <a:ext uri="{FF2B5EF4-FFF2-40B4-BE49-F238E27FC236}">
                <a16:creationId xmlns:a16="http://schemas.microsoft.com/office/drawing/2014/main" id="{689FC3A3-53D9-AD9A-616E-B791E22F88D3}"/>
              </a:ext>
            </a:extLst>
          </p:cNvPr>
          <p:cNvSpPr txBox="1">
            <a:spLocks/>
          </p:cNvSpPr>
          <p:nvPr/>
        </p:nvSpPr>
        <p:spPr>
          <a:xfrm>
            <a:off x="592568" y="3296514"/>
            <a:ext cx="3951723" cy="2559341"/>
          </a:xfrm>
          <a:prstGeom prst="rect">
            <a:avLst/>
          </a:prstGeom>
          <a:solidFill>
            <a:schemeClr val="accent3">
              <a:lumMod val="20000"/>
              <a:lumOff val="80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500" b="0" i="1" u="none" strike="noStrike" kern="1200" cap="none" spc="0" normalizeH="0" baseline="0" noProof="0" dirty="0">
                <a:ln>
                  <a:noFill/>
                </a:ln>
                <a:solidFill>
                  <a:srgbClr val="0070C0"/>
                </a:solidFill>
                <a:effectLst/>
                <a:uLnTx/>
                <a:uFillTx/>
                <a:latin typeface="Arial"/>
                <a:ea typeface="Times New Roman" panose="02020603050405020304" pitchFamily="18" charset="0"/>
                <a:cs typeface="+mn-cs"/>
              </a:rPr>
              <a:t>« Taches administratives, risque d’insolvabilité de vos clients, retard de paiement, …</a:t>
            </a: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lang="fr-FR" sz="1500" i="1" dirty="0">
                <a:solidFill>
                  <a:srgbClr val="0070C0"/>
                </a:solidFill>
                <a:latin typeface="Arial"/>
                <a:ea typeface="Times New Roman" panose="02020603050405020304" pitchFamily="18" charset="0"/>
              </a:rPr>
              <a:t>Avec notre solution d’affacturage OPTIMO, obtenez un paiement anticipé de vos factures clients et gérez plus facilement vos besoins de trésorerie réguliers. Vous gagnez ainsi du temps pour vous consacrer à votre activité en toute sérénité »</a:t>
            </a:r>
            <a:endParaRPr kumimoji="0" lang="fr-FR" sz="1500" b="0" i="1" u="none" strike="noStrike" kern="1200" cap="none" spc="0" normalizeH="0" baseline="0" noProof="0" dirty="0">
              <a:ln>
                <a:noFill/>
              </a:ln>
              <a:solidFill>
                <a:srgbClr val="0070C0"/>
              </a:solidFill>
              <a:effectLst/>
              <a:uLnTx/>
              <a:uFillTx/>
              <a:latin typeface="Arial"/>
              <a:ea typeface="Times New Roman" panose="02020603050405020304" pitchFamily="18" charset="0"/>
              <a:cs typeface="+mn-cs"/>
            </a:endParaRPr>
          </a:p>
        </p:txBody>
      </p:sp>
      <p:sp>
        <p:nvSpPr>
          <p:cNvPr id="4" name="ZoneTexte 3">
            <a:extLst>
              <a:ext uri="{FF2B5EF4-FFF2-40B4-BE49-F238E27FC236}">
                <a16:creationId xmlns:a16="http://schemas.microsoft.com/office/drawing/2014/main" id="{6068CF86-79B2-9B77-2C77-74E8FA025D5B}"/>
              </a:ext>
            </a:extLst>
          </p:cNvPr>
          <p:cNvSpPr txBox="1"/>
          <p:nvPr/>
        </p:nvSpPr>
        <p:spPr>
          <a:xfrm>
            <a:off x="5313129" y="5984464"/>
            <a:ext cx="6437981" cy="246221"/>
          </a:xfrm>
          <a:prstGeom prst="rect">
            <a:avLst/>
          </a:prstGeom>
          <a:noFill/>
        </p:spPr>
        <p:txBody>
          <a:bodyPr wrap="none" rtlCol="0">
            <a:spAutoFit/>
          </a:bodyPr>
          <a:lstStyle/>
          <a:p>
            <a:r>
              <a:rPr lang="fr-FR" sz="1000" i="1" dirty="0">
                <a:solidFill>
                  <a:schemeClr val="tx1">
                    <a:lumMod val="75000"/>
                    <a:lumOff val="25000"/>
                  </a:schemeClr>
                </a:solidFill>
              </a:rPr>
              <a:t>* à l’exception du contrat OPTIMO Créateurs dont le contrat est conclu pour une durée de 18 mois prorogeable</a:t>
            </a:r>
          </a:p>
        </p:txBody>
      </p:sp>
    </p:spTree>
    <p:extLst>
      <p:ext uri="{BB962C8B-B14F-4D97-AF65-F5344CB8AC3E}">
        <p14:creationId xmlns:p14="http://schemas.microsoft.com/office/powerpoint/2010/main" val="2042618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11496675" cy="720000"/>
          </a:xfrm>
        </p:spPr>
        <p:txBody>
          <a:bodyPr>
            <a:normAutofit/>
          </a:bodyPr>
          <a:lstStyle/>
          <a:p>
            <a:r>
              <a:rPr lang="fr-FR" sz="2400" dirty="0"/>
              <a:t>Offre </a:t>
            </a:r>
            <a:r>
              <a:rPr lang="fr-FR" sz="2400" dirty="0">
                <a:solidFill>
                  <a:srgbClr val="0070C0"/>
                </a:solidFill>
              </a:rPr>
              <a:t>OPTIMO</a:t>
            </a:r>
            <a:r>
              <a:rPr lang="fr-FR" sz="2400" dirty="0"/>
              <a:t> dans la gamme Pro de                   </a:t>
            </a:r>
            <a:r>
              <a:rPr lang="fr-FR" sz="2400" dirty="0">
                <a:sym typeface="Wingdings" panose="05000000000000000000" pitchFamily="2" charset="2"/>
              </a:rPr>
              <a:t> </a:t>
            </a:r>
            <a:r>
              <a:rPr lang="fr-FR" sz="2400" dirty="0">
                <a:solidFill>
                  <a:srgbClr val="0070C0"/>
                </a:solidFill>
                <a:sym typeface="Wingdings" panose="05000000000000000000" pitchFamily="2" charset="2"/>
              </a:rPr>
              <a:t>TARIFICATION</a:t>
            </a:r>
            <a:endParaRPr lang="fr-FR" sz="2400" b="0" dirty="0">
              <a:solidFill>
                <a:srgbClr val="C000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4</a:t>
            </a:r>
          </a:p>
        </p:txBody>
      </p:sp>
      <p:pic>
        <p:nvPicPr>
          <p:cNvPr id="8" name="Picture 2" descr="BPCE Factor, affacturage pour les TPE, PME et ETI du Groupe BPCE">
            <a:extLst>
              <a:ext uri="{FF2B5EF4-FFF2-40B4-BE49-F238E27FC236}">
                <a16:creationId xmlns:a16="http://schemas.microsoft.com/office/drawing/2014/main" id="{7B641EC4-4D2F-493C-B6C3-90E624097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contenu 1">
            <a:extLst>
              <a:ext uri="{FF2B5EF4-FFF2-40B4-BE49-F238E27FC236}">
                <a16:creationId xmlns:a16="http://schemas.microsoft.com/office/drawing/2014/main" id="{07D926FD-0A08-76F8-C16B-F20C6D04EB94}"/>
              </a:ext>
            </a:extLst>
          </p:cNvPr>
          <p:cNvSpPr>
            <a:spLocks noGrp="1"/>
          </p:cNvSpPr>
          <p:nvPr>
            <p:ph idx="17"/>
          </p:nvPr>
        </p:nvSpPr>
        <p:spPr>
          <a:xfrm>
            <a:off x="570320" y="1169240"/>
            <a:ext cx="11077036" cy="720000"/>
          </a:xfrm>
        </p:spPr>
        <p:txBody>
          <a:bodyPr/>
          <a:lstStyle/>
          <a:p>
            <a:pPr lvl="0" algn="just"/>
            <a:r>
              <a:rPr lang="fr-FR" sz="1800" dirty="0"/>
              <a:t>Tarification en fonction du montant des factures confiées. Elle comporte 2 éléments :</a:t>
            </a:r>
          </a:p>
        </p:txBody>
      </p:sp>
      <p:sp>
        <p:nvSpPr>
          <p:cNvPr id="9" name="Espace réservé du contenu 1">
            <a:extLst>
              <a:ext uri="{FF2B5EF4-FFF2-40B4-BE49-F238E27FC236}">
                <a16:creationId xmlns:a16="http://schemas.microsoft.com/office/drawing/2014/main" id="{A55F6469-B5FB-DA6B-BDAB-A63C4C7D480C}"/>
              </a:ext>
            </a:extLst>
          </p:cNvPr>
          <p:cNvSpPr txBox="1">
            <a:spLocks/>
          </p:cNvSpPr>
          <p:nvPr/>
        </p:nvSpPr>
        <p:spPr>
          <a:xfrm>
            <a:off x="570320" y="1919562"/>
            <a:ext cx="7674270" cy="4311421"/>
          </a:xfrm>
          <a:prstGeom prst="rect">
            <a:avLst/>
          </a:prstGeom>
          <a:solidFill>
            <a:schemeClr val="accent4">
              <a:lumMod val="20000"/>
              <a:lumOff val="80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Courier New" panose="02070309020205020404" pitchFamily="49" charset="0"/>
              <a:buChar char="o"/>
              <a:tabLst/>
              <a:defRPr/>
            </a:pP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Une </a:t>
            </a:r>
            <a:r>
              <a:rPr kumimoji="0" lang="fr-FR" sz="1600" b="1" i="0" u="none" strike="noStrike" kern="1200" cap="none" spc="0" normalizeH="0" baseline="0" noProof="0" dirty="0">
                <a:ln>
                  <a:noFill/>
                </a:ln>
                <a:solidFill>
                  <a:srgbClr val="C00000"/>
                </a:solidFill>
                <a:effectLst/>
                <a:uLnTx/>
                <a:uFillTx/>
                <a:latin typeface="Arial"/>
                <a:ea typeface="+mn-ea"/>
                <a:cs typeface="+mn-cs"/>
              </a:rPr>
              <a:t>commission d’affacturage</a:t>
            </a:r>
            <a:r>
              <a:rPr kumimoji="0" lang="fr-FR" sz="1600" b="0" i="0" u="none" strike="noStrike" kern="1200" cap="none" spc="0" normalizeH="0" baseline="0" noProof="0" dirty="0">
                <a:ln>
                  <a:noFill/>
                </a:ln>
                <a:solidFill>
                  <a:srgbClr val="C00000"/>
                </a:solidFill>
                <a:effectLst/>
                <a:uLnTx/>
                <a:uFillTx/>
                <a:latin typeface="Arial"/>
                <a:ea typeface="+mn-ea"/>
                <a:cs typeface="+mn-cs"/>
              </a:rPr>
              <a:t> </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dont le montant est calculé selon un barème qui définit un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forfait</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par tranche de CA, et qui s’juste automatiquement à la hausse ou à la baisse</a:t>
            </a:r>
          </a:p>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Courier New" panose="02070309020205020404" pitchFamily="49" charset="0"/>
              <a:buChar char="o"/>
              <a:tabLst/>
              <a:defRPr/>
            </a:pPr>
            <a:endParaRPr kumimoji="0" lang="fr-FR" sz="8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Courier New" panose="02070309020205020404" pitchFamily="49" charset="0"/>
              <a:buChar char="o"/>
              <a:tabLst/>
              <a:defRPr/>
            </a:pPr>
            <a:endParaRPr lang="fr-FR" sz="800" dirty="0">
              <a:solidFill>
                <a:prstClr val="black">
                  <a:lumMod val="75000"/>
                  <a:lumOff val="25000"/>
                </a:prstClr>
              </a:solidFill>
              <a:latin typeface="Arial"/>
            </a:endParaRPr>
          </a:p>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Courier New" panose="02070309020205020404" pitchFamily="49" charset="0"/>
              <a:buChar char="o"/>
              <a:tabLst/>
              <a:defRPr/>
            </a:pPr>
            <a:endParaRPr kumimoji="0" lang="fr-FR" sz="8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Courier New" panose="02070309020205020404" pitchFamily="49" charset="0"/>
              <a:buChar char="o"/>
              <a:tabLst/>
              <a:defRPr/>
            </a:pPr>
            <a:endParaRPr lang="fr-FR" sz="800" dirty="0">
              <a:solidFill>
                <a:prstClr val="black">
                  <a:lumMod val="75000"/>
                  <a:lumOff val="25000"/>
                </a:prstClr>
              </a:solidFill>
              <a:latin typeface="Arial"/>
            </a:endParaRPr>
          </a:p>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Courier New" panose="02070309020205020404" pitchFamily="49" charset="0"/>
              <a:buChar char="o"/>
              <a:tabLst/>
              <a:defRPr/>
            </a:pPr>
            <a:endParaRPr kumimoji="0" lang="fr-FR" sz="8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Courier New" panose="02070309020205020404" pitchFamily="49" charset="0"/>
              <a:buChar char="o"/>
              <a:tabLst/>
              <a:defRPr/>
            </a:pPr>
            <a:endParaRPr lang="fr-FR" sz="800" dirty="0">
              <a:solidFill>
                <a:prstClr val="black">
                  <a:lumMod val="75000"/>
                  <a:lumOff val="25000"/>
                </a:prstClr>
              </a:solidFill>
              <a:latin typeface="Arial"/>
            </a:endParaRPr>
          </a:p>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Courier New" panose="02070309020205020404" pitchFamily="49" charset="0"/>
              <a:buChar char="o"/>
              <a:tabLst/>
              <a:defRPr/>
            </a:pPr>
            <a:endParaRPr kumimoji="0" lang="fr-FR" sz="8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A noter que l’ensemble des prestations clés suivantes sont incluses dans ce forfait de commission d’affacturage :</a:t>
            </a:r>
          </a:p>
          <a:p>
            <a:pPr marL="684000" marR="0" lvl="1"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rPr>
              <a:t>4 remises par mois (</a:t>
            </a:r>
            <a:r>
              <a:rPr kumimoji="0" lang="fr-FR" b="0" i="1" u="none" strike="noStrike" kern="1200" cap="none" spc="0" normalizeH="0" baseline="0" noProof="0" dirty="0">
                <a:ln>
                  <a:noFill/>
                </a:ln>
                <a:solidFill>
                  <a:prstClr val="black">
                    <a:lumMod val="75000"/>
                    <a:lumOff val="25000"/>
                  </a:prstClr>
                </a:solidFill>
                <a:effectLst/>
                <a:uLnTx/>
                <a:uFillTx/>
                <a:latin typeface="Arial"/>
                <a:ea typeface="+mn-ea"/>
                <a:cs typeface="+mn-cs"/>
              </a:rPr>
              <a:t>remises supplémentaires facturées à l’unité</a:t>
            </a:r>
            <a:r>
              <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4000" marR="0" lvl="1"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rPr>
              <a:t>30 comptes clients gratuits ouverts (</a:t>
            </a:r>
            <a:r>
              <a:rPr kumimoji="0" lang="fr-FR" b="0" i="1" u="none" strike="noStrike" kern="1200" cap="none" spc="0" normalizeH="0" baseline="0" noProof="0" dirty="0">
                <a:ln>
                  <a:noFill/>
                </a:ln>
                <a:solidFill>
                  <a:prstClr val="black">
                    <a:lumMod val="75000"/>
                    <a:lumOff val="25000"/>
                  </a:prstClr>
                </a:solidFill>
                <a:effectLst/>
                <a:uLnTx/>
                <a:uFillTx/>
                <a:latin typeface="Arial"/>
                <a:ea typeface="+mn-ea"/>
                <a:cs typeface="+mn-cs"/>
              </a:rPr>
              <a:t>au-delà, tout compte acheteur supplémentaire ouvert est facturé à l’unité</a:t>
            </a:r>
            <a:r>
              <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4000" marR="0" lvl="1"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rPr>
              <a:t>Le 1</a:t>
            </a:r>
            <a:r>
              <a:rPr kumimoji="0" lang="fr-FR" b="0" i="0" u="none" strike="noStrike" kern="1200" cap="none" spc="0" normalizeH="0" baseline="30000" noProof="0" dirty="0">
                <a:ln>
                  <a:noFill/>
                </a:ln>
                <a:solidFill>
                  <a:prstClr val="black">
                    <a:lumMod val="75000"/>
                    <a:lumOff val="25000"/>
                  </a:prstClr>
                </a:solidFill>
                <a:effectLst/>
                <a:uLnTx/>
                <a:uFillTx/>
                <a:latin typeface="Arial"/>
                <a:ea typeface="+mn-ea"/>
                <a:cs typeface="+mn-cs"/>
              </a:rPr>
              <a:t>er</a:t>
            </a:r>
            <a:r>
              <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rPr>
              <a:t> Instant </a:t>
            </a:r>
            <a:r>
              <a:rPr kumimoji="0" lang="fr-FR"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payment</a:t>
            </a:r>
            <a:r>
              <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rPr>
              <a:t> gratuit</a:t>
            </a:r>
          </a:p>
          <a:p>
            <a:pPr marL="684000" marR="0" lvl="1"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lang="fr-FR" dirty="0">
                <a:solidFill>
                  <a:prstClr val="black">
                    <a:lumMod val="75000"/>
                    <a:lumOff val="25000"/>
                  </a:prstClr>
                </a:solidFill>
                <a:latin typeface="Arial"/>
              </a:rPr>
              <a:t>L’abonnement à </a:t>
            </a:r>
            <a:r>
              <a:rPr lang="fr-FR" dirty="0" err="1">
                <a:solidFill>
                  <a:prstClr val="black">
                    <a:lumMod val="75000"/>
                    <a:lumOff val="25000"/>
                  </a:prstClr>
                </a:solidFill>
                <a:latin typeface="Arial"/>
              </a:rPr>
              <a:t>Facturéanet</a:t>
            </a:r>
            <a:endPar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1" name="Espace réservé du contenu 1">
            <a:extLst>
              <a:ext uri="{FF2B5EF4-FFF2-40B4-BE49-F238E27FC236}">
                <a16:creationId xmlns:a16="http://schemas.microsoft.com/office/drawing/2014/main" id="{00D4D3C0-B3B8-E0E4-8924-341641DB421C}"/>
              </a:ext>
            </a:extLst>
          </p:cNvPr>
          <p:cNvSpPr txBox="1">
            <a:spLocks/>
          </p:cNvSpPr>
          <p:nvPr/>
        </p:nvSpPr>
        <p:spPr>
          <a:xfrm>
            <a:off x="8630653" y="1929354"/>
            <a:ext cx="2981954" cy="4311421"/>
          </a:xfrm>
          <a:prstGeom prst="rect">
            <a:avLst/>
          </a:prstGeom>
          <a:solidFill>
            <a:schemeClr val="bg1">
              <a:lumMod val="85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Courier New" panose="02070309020205020404" pitchFamily="49" charset="0"/>
              <a:buChar char="o"/>
              <a:tabLst/>
              <a:defRPr/>
            </a:pP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Une </a:t>
            </a:r>
            <a:r>
              <a:rPr kumimoji="0" lang="fr-FR" sz="1600" b="1" i="0" u="none" strike="noStrike" kern="1200" cap="none" spc="0" normalizeH="0" baseline="0" noProof="0" dirty="0">
                <a:ln>
                  <a:noFill/>
                </a:ln>
                <a:solidFill>
                  <a:srgbClr val="C00000"/>
                </a:solidFill>
                <a:effectLst/>
                <a:uLnTx/>
                <a:uFillTx/>
                <a:latin typeface="Arial"/>
                <a:ea typeface="+mn-ea"/>
                <a:cs typeface="+mn-cs"/>
              </a:rPr>
              <a:t>commission de financement </a:t>
            </a:r>
            <a:r>
              <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rPr>
              <a:t>calculée sur le montant et la durée de l’avance de trésorerie. </a:t>
            </a:r>
          </a:p>
          <a:p>
            <a:pPr marL="216000" marR="0" lvl="0" indent="-216000" algn="just" defTabSz="914400" rtl="0" eaLnBrk="1" fontAlgn="auto" latinLnBrk="0" hangingPunct="1">
              <a:lnSpc>
                <a:spcPct val="100000"/>
              </a:lnSpc>
              <a:spcBef>
                <a:spcPts val="600"/>
              </a:spcBef>
              <a:spcAft>
                <a:spcPts val="0"/>
              </a:spcAft>
              <a:buClr>
                <a:srgbClr val="EA4E55">
                  <a:lumMod val="75000"/>
                </a:srgbClr>
              </a:buClr>
              <a:buSzTx/>
              <a:buFont typeface="Courier New" panose="02070309020205020404" pitchFamily="49" charset="0"/>
              <a:buChar char="o"/>
              <a:tabLst/>
              <a:defRPr/>
            </a:pPr>
            <a:endPar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80975"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Cette commission est prélevée chaque fin de mois (</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mn-ea"/>
                <a:cs typeface="+mn-cs"/>
              </a:rPr>
              <a:t>basée sur l’Euribor 3 mois [avec un </a:t>
            </a:r>
            <a:r>
              <a:rPr kumimoji="0" lang="fr-FR" sz="14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floor</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mn-ea"/>
                <a:cs typeface="+mn-cs"/>
              </a:rPr>
              <a:t> de 1,50%] + 3,50% minimum</a:t>
            </a: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10" name="Image 9">
            <a:extLst>
              <a:ext uri="{FF2B5EF4-FFF2-40B4-BE49-F238E27FC236}">
                <a16:creationId xmlns:a16="http://schemas.microsoft.com/office/drawing/2014/main" id="{70F79AC5-2401-82E1-F6BD-6ED564BA51A9}"/>
              </a:ext>
            </a:extLst>
          </p:cNvPr>
          <p:cNvPicPr>
            <a:picLocks noChangeAspect="1"/>
          </p:cNvPicPr>
          <p:nvPr/>
        </p:nvPicPr>
        <p:blipFill>
          <a:blip r:embed="rId3"/>
          <a:stretch>
            <a:fillRect/>
          </a:stretch>
        </p:blipFill>
        <p:spPr>
          <a:xfrm>
            <a:off x="760435" y="2946094"/>
            <a:ext cx="7294039" cy="9658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35629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Offre </a:t>
            </a:r>
            <a:r>
              <a:rPr lang="fr-FR" sz="2400" dirty="0">
                <a:solidFill>
                  <a:srgbClr val="0070C0"/>
                </a:solidFill>
              </a:rPr>
              <a:t>OPTIMO </a:t>
            </a:r>
            <a:r>
              <a:rPr lang="fr-FR" sz="2400" dirty="0"/>
              <a:t>dans la gamme Pro de</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4</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351761"/>
            <a:ext cx="11186251" cy="575771"/>
          </a:xfrm>
        </p:spPr>
        <p:txBody>
          <a:bodyPr/>
          <a:lstStyle/>
          <a:p>
            <a:pPr marL="0" marR="109855" indent="0" algn="just">
              <a:buNone/>
            </a:pPr>
            <a:r>
              <a:rPr lang="fr-FR" sz="1800" dirty="0">
                <a:ea typeface="Times New Roman" panose="02020603050405020304" pitchFamily="18" charset="0"/>
              </a:rPr>
              <a:t>Quid de la déclinaison de l’offre </a:t>
            </a:r>
            <a:r>
              <a:rPr lang="fr-FR" sz="1800" b="1" dirty="0">
                <a:ea typeface="Times New Roman" panose="02020603050405020304" pitchFamily="18" charset="0"/>
              </a:rPr>
              <a:t>OPTIMO</a:t>
            </a:r>
            <a:r>
              <a:rPr lang="fr-FR" sz="1800" dirty="0">
                <a:ea typeface="Times New Roman" panose="02020603050405020304" pitchFamily="18" charset="0"/>
              </a:rPr>
              <a:t> dans sa version </a:t>
            </a:r>
            <a:r>
              <a:rPr lang="fr-FR" sz="1800" b="1" dirty="0">
                <a:solidFill>
                  <a:srgbClr val="0070C0"/>
                </a:solidFill>
                <a:ea typeface="Times New Roman" panose="02020603050405020304" pitchFamily="18" charset="0"/>
              </a:rPr>
              <a:t>OPTIMO Créateurs </a:t>
            </a:r>
            <a:r>
              <a:rPr lang="fr-FR" sz="1800" dirty="0">
                <a:ea typeface="Times New Roman" panose="02020603050405020304" pitchFamily="18" charset="0"/>
              </a:rPr>
              <a:t>?</a:t>
            </a:r>
          </a:p>
        </p:txBody>
      </p:sp>
      <p:pic>
        <p:nvPicPr>
          <p:cNvPr id="8" name="Picture 2" descr="BPCE Factor, affacturage pour les TPE, PME et ETI du Groupe BPCE">
            <a:extLst>
              <a:ext uri="{FF2B5EF4-FFF2-40B4-BE49-F238E27FC236}">
                <a16:creationId xmlns:a16="http://schemas.microsoft.com/office/drawing/2014/main" id="{7B641EC4-4D2F-493C-B6C3-90E624097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sp>
        <p:nvSpPr>
          <p:cNvPr id="21" name="Espace réservé du contenu 1">
            <a:extLst>
              <a:ext uri="{FF2B5EF4-FFF2-40B4-BE49-F238E27FC236}">
                <a16:creationId xmlns:a16="http://schemas.microsoft.com/office/drawing/2014/main" id="{4358A1F2-6A64-4D0F-06AA-5EEE97E54678}"/>
              </a:ext>
            </a:extLst>
          </p:cNvPr>
          <p:cNvSpPr txBox="1">
            <a:spLocks/>
          </p:cNvSpPr>
          <p:nvPr/>
        </p:nvSpPr>
        <p:spPr>
          <a:xfrm>
            <a:off x="928254" y="1807464"/>
            <a:ext cx="10335491" cy="4466321"/>
          </a:xfrm>
          <a:prstGeom prst="rect">
            <a:avLst/>
          </a:prstGeom>
          <a:solidFill>
            <a:schemeClr val="bg1">
              <a:lumMod val="95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Si l’offre OPTIMO est réservée aux clients EI et PM situés en France avec plus de 12 mois d’activité et 1 bilan comptable sur cette période, une </a:t>
            </a:r>
            <a:r>
              <a:rPr kumimoji="0" lang="fr-FR" sz="1600" b="1"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nouveauté dans la gamme permet aujourd’hui d’offrir une solution d’affacturage aux </a:t>
            </a:r>
            <a:r>
              <a:rPr kumimoji="0" lang="fr-FR" sz="1600" b="1" i="1" u="sng"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EI et PM de création récente</a:t>
            </a:r>
            <a:r>
              <a:rPr kumimoji="0" lang="fr-FR" sz="1600" b="1"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(moins de 18 mois d’activité, sans bilan comptable publié)</a:t>
            </a: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 </a:t>
            </a: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8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a:p>
            <a:pPr marL="0" marR="109855" lvl="0" indent="0" algn="ctr"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2000" b="1" i="1" u="none" strike="noStrike" kern="1200" cap="none" spc="0" normalizeH="0" baseline="0" noProof="0" dirty="0">
                <a:ln>
                  <a:noFill/>
                </a:ln>
                <a:solidFill>
                  <a:srgbClr val="0070C0"/>
                </a:solidFill>
                <a:effectLst/>
                <a:uLnTx/>
                <a:uFillTx/>
                <a:latin typeface="Arial"/>
                <a:ea typeface="Times New Roman" panose="02020603050405020304" pitchFamily="18" charset="0"/>
                <a:cs typeface="+mn-cs"/>
              </a:rPr>
              <a:t>OPTIMO Créateurs</a:t>
            </a:r>
          </a:p>
          <a:p>
            <a:pPr marL="0" marR="109855"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800" b="1" i="1" u="none" strike="noStrike" kern="1200" cap="none" spc="0" normalizeH="0" baseline="0" noProof="0" dirty="0">
              <a:ln>
                <a:noFill/>
              </a:ln>
              <a:solidFill>
                <a:srgbClr val="C00000"/>
              </a:solidFill>
              <a:effectLst/>
              <a:uLnTx/>
              <a:uFillTx/>
              <a:latin typeface="Arial"/>
              <a:ea typeface="Times New Roman" panose="02020603050405020304" pitchFamily="18" charset="0"/>
              <a:cs typeface="+mn-cs"/>
            </a:endParaRP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Les modalités de fonctionnement d’OPTIMO Créateurs sont équivalentes à celles d’OPTIMO, mais adaptées à leur cœur de cible, les créateurs.</a:t>
            </a: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8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Outre l’ancienneté dans l’activité, OPTIMO Créateurs présente des écarts avec l’offre OPTIMO sur les items suivants :</a:t>
            </a:r>
          </a:p>
          <a:p>
            <a:pPr marL="216000"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Durée du contrat </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(limitée à 18 mois prorogeable pour OPTIMO Créateurs, sans engagement de durée pour OPTIMO)</a:t>
            </a:r>
            <a:endPar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a:p>
            <a:pPr marL="216000"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Critères de risque </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(fonds de garantie porté à 15% pour OPTIMO Créateurs, contre 10% pour OPTIMO)</a:t>
            </a:r>
          </a:p>
          <a:p>
            <a:pPr marL="216000"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Tarification clients sur la partie « Commission de financement* » </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(taux de base Euribor 3 mois + spread de 4,50% pour OPTIMO Créateurs contre Euribor 3 mois + spread de 3,50% pour OPTIMO)</a:t>
            </a:r>
            <a:endPar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p:txBody>
      </p:sp>
      <p:sp>
        <p:nvSpPr>
          <p:cNvPr id="4" name="Rectangle : coins arrondis 3">
            <a:extLst>
              <a:ext uri="{FF2B5EF4-FFF2-40B4-BE49-F238E27FC236}">
                <a16:creationId xmlns:a16="http://schemas.microsoft.com/office/drawing/2014/main" id="{F1274660-9168-7C5D-5683-5EBAC69F379D}"/>
              </a:ext>
            </a:extLst>
          </p:cNvPr>
          <p:cNvSpPr/>
          <p:nvPr/>
        </p:nvSpPr>
        <p:spPr>
          <a:xfrm>
            <a:off x="4618182" y="2798623"/>
            <a:ext cx="2761673" cy="424873"/>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ZoneTexte 1">
            <a:extLst>
              <a:ext uri="{FF2B5EF4-FFF2-40B4-BE49-F238E27FC236}">
                <a16:creationId xmlns:a16="http://schemas.microsoft.com/office/drawing/2014/main" id="{42178809-BB9C-E9EB-C251-F8BB33729DF5}"/>
              </a:ext>
            </a:extLst>
          </p:cNvPr>
          <p:cNvSpPr txBox="1"/>
          <p:nvPr/>
        </p:nvSpPr>
        <p:spPr>
          <a:xfrm>
            <a:off x="5313129" y="5873675"/>
            <a:ext cx="5950616" cy="400110"/>
          </a:xfrm>
          <a:prstGeom prst="rect">
            <a:avLst/>
          </a:prstGeom>
          <a:noFill/>
        </p:spPr>
        <p:txBody>
          <a:bodyPr wrap="square" rtlCol="0">
            <a:spAutoFit/>
          </a:bodyPr>
          <a:lstStyle/>
          <a:p>
            <a:r>
              <a:rPr lang="fr-FR" sz="1000" i="1" dirty="0">
                <a:solidFill>
                  <a:schemeClr val="tx1">
                    <a:lumMod val="75000"/>
                    <a:lumOff val="25000"/>
                  </a:schemeClr>
                </a:solidFill>
              </a:rPr>
              <a:t>* le barème définissant le forfait par tranche de CA dans le cadre de la commission d’affacturage est identique pour les offres OPTIMO et OPTIMO Créateurs</a:t>
            </a:r>
          </a:p>
        </p:txBody>
      </p:sp>
      <p:pic>
        <p:nvPicPr>
          <p:cNvPr id="1026" name="Picture 2">
            <a:extLst>
              <a:ext uri="{FF2B5EF4-FFF2-40B4-BE49-F238E27FC236}">
                <a16:creationId xmlns:a16="http://schemas.microsoft.com/office/drawing/2014/main" id="{F510AB6B-73F1-A80A-E9AB-EBDF630FC44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864141" y="600493"/>
            <a:ext cx="1914678" cy="9791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721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Offre </a:t>
            </a:r>
            <a:r>
              <a:rPr lang="fr-FR" sz="2400" dirty="0">
                <a:solidFill>
                  <a:srgbClr val="0070C0"/>
                </a:solidFill>
              </a:rPr>
              <a:t>OPTIMO </a:t>
            </a:r>
            <a:r>
              <a:rPr lang="fr-FR" sz="2400" dirty="0"/>
              <a:t>dans la gamme Pro de</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4</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351761"/>
            <a:ext cx="11186251" cy="575771"/>
          </a:xfrm>
        </p:spPr>
        <p:txBody>
          <a:bodyPr/>
          <a:lstStyle/>
          <a:p>
            <a:pPr marL="0" marR="109855" indent="0" algn="just">
              <a:buNone/>
            </a:pPr>
            <a:r>
              <a:rPr lang="fr-FR" sz="1800" dirty="0">
                <a:ea typeface="Times New Roman" panose="02020603050405020304" pitchFamily="18" charset="0"/>
              </a:rPr>
              <a:t>Quid de la déclinaison de l’offre </a:t>
            </a:r>
            <a:r>
              <a:rPr lang="fr-FR" sz="1800" b="1" dirty="0">
                <a:ea typeface="Times New Roman" panose="02020603050405020304" pitchFamily="18" charset="0"/>
              </a:rPr>
              <a:t>OPTIMO</a:t>
            </a:r>
            <a:r>
              <a:rPr lang="fr-FR" sz="1800" dirty="0">
                <a:ea typeface="Times New Roman" panose="02020603050405020304" pitchFamily="18" charset="0"/>
              </a:rPr>
              <a:t> dans sa version </a:t>
            </a:r>
            <a:r>
              <a:rPr lang="fr-FR" sz="1800" b="1" dirty="0">
                <a:solidFill>
                  <a:srgbClr val="0070C0"/>
                </a:solidFill>
                <a:ea typeface="Times New Roman" panose="02020603050405020304" pitchFamily="18" charset="0"/>
              </a:rPr>
              <a:t>OPTIMO Situ </a:t>
            </a:r>
            <a:r>
              <a:rPr lang="fr-FR" sz="1800" dirty="0">
                <a:ea typeface="Times New Roman" panose="02020603050405020304" pitchFamily="18" charset="0"/>
              </a:rPr>
              <a:t>?</a:t>
            </a:r>
          </a:p>
        </p:txBody>
      </p:sp>
      <p:pic>
        <p:nvPicPr>
          <p:cNvPr id="8" name="Picture 2" descr="BPCE Factor, affacturage pour les TPE, PME et ETI du Groupe BPCE">
            <a:extLst>
              <a:ext uri="{FF2B5EF4-FFF2-40B4-BE49-F238E27FC236}">
                <a16:creationId xmlns:a16="http://schemas.microsoft.com/office/drawing/2014/main" id="{7B641EC4-4D2F-493C-B6C3-90E624097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986" y="519158"/>
            <a:ext cx="1595247" cy="607931"/>
          </a:xfrm>
          <a:prstGeom prst="rect">
            <a:avLst/>
          </a:prstGeom>
          <a:noFill/>
          <a:extLst>
            <a:ext uri="{909E8E84-426E-40DD-AFC4-6F175D3DCCD1}">
              <a14:hiddenFill xmlns:a14="http://schemas.microsoft.com/office/drawing/2010/main">
                <a:solidFill>
                  <a:srgbClr val="FFFFFF"/>
                </a:solidFill>
              </a14:hiddenFill>
            </a:ext>
          </a:extLst>
        </p:spPr>
      </p:pic>
      <p:sp>
        <p:nvSpPr>
          <p:cNvPr id="21" name="Espace réservé du contenu 1">
            <a:extLst>
              <a:ext uri="{FF2B5EF4-FFF2-40B4-BE49-F238E27FC236}">
                <a16:creationId xmlns:a16="http://schemas.microsoft.com/office/drawing/2014/main" id="{4358A1F2-6A64-4D0F-06AA-5EEE97E54678}"/>
              </a:ext>
            </a:extLst>
          </p:cNvPr>
          <p:cNvSpPr txBox="1">
            <a:spLocks/>
          </p:cNvSpPr>
          <p:nvPr/>
        </p:nvSpPr>
        <p:spPr>
          <a:xfrm>
            <a:off x="928254" y="1705868"/>
            <a:ext cx="10335491" cy="4694936"/>
          </a:xfrm>
          <a:prstGeom prst="rect">
            <a:avLst/>
          </a:prstGeom>
          <a:solidFill>
            <a:schemeClr val="bg1">
              <a:lumMod val="95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La spécificité de l’offre OPTIMO Situ réside dans le fait qu’elle s’adresse aux professionnels du secteur du BTP qui cèdent des factures sous forme de situations de travaux </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(selon conditions)</a:t>
            </a:r>
            <a:r>
              <a:rPr kumimoji="0" lang="fr-FR"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a:t>
            </a:r>
            <a:endPar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lang="fr-FR" i="1" dirty="0">
                <a:solidFill>
                  <a:prstClr val="black">
                    <a:lumMod val="75000"/>
                    <a:lumOff val="25000"/>
                  </a:prstClr>
                </a:solidFill>
                <a:latin typeface="Arial"/>
                <a:ea typeface="Times New Roman" panose="02020603050405020304" pitchFamily="18" charset="0"/>
              </a:rPr>
              <a:t>Elle leur permet de recevoir rapidement le financement de leurs factures de situations de travaux ou factures intermédiaires relatives à des marchés publics ou privés, en bénéficiant de la garantie Bpifrance Financement. </a:t>
            </a:r>
            <a:endPar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a:p>
            <a:pPr marL="0" marR="109855" lvl="0" indent="0" algn="ctr"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2000" b="1" i="1" u="none" strike="noStrike" kern="1200" cap="none" spc="0" normalizeH="0" baseline="0" noProof="0" dirty="0">
                <a:ln>
                  <a:noFill/>
                </a:ln>
                <a:solidFill>
                  <a:srgbClr val="0070C0"/>
                </a:solidFill>
                <a:effectLst/>
                <a:uLnTx/>
                <a:uFillTx/>
                <a:latin typeface="Arial"/>
                <a:ea typeface="Times New Roman" panose="02020603050405020304" pitchFamily="18" charset="0"/>
                <a:cs typeface="+mn-cs"/>
              </a:rPr>
              <a:t>OPTIMO Situ</a:t>
            </a:r>
          </a:p>
          <a:p>
            <a:pPr marL="0" marR="109855"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800" b="1" i="1" u="none" strike="noStrike" kern="1200" cap="none" spc="0" normalizeH="0" baseline="0" noProof="0" dirty="0">
              <a:ln>
                <a:noFill/>
              </a:ln>
              <a:solidFill>
                <a:srgbClr val="C00000"/>
              </a:solidFill>
              <a:effectLst/>
              <a:uLnTx/>
              <a:uFillTx/>
              <a:latin typeface="Arial"/>
              <a:ea typeface="Times New Roman" panose="02020603050405020304" pitchFamily="18" charset="0"/>
              <a:cs typeface="+mn-cs"/>
            </a:endParaRP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Les modalités de fonctionnement d’OPTIMO Situ sont proches de celles d’OPTIMO, mais adaptées à leur cœur de cible, les professionnels du secteur du BTP.</a:t>
            </a:r>
          </a:p>
          <a:p>
            <a:pPr marL="0" marR="109855" lvl="0" indent="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Outre le secteur d’activité spécifique du BTP, OPTIMO Situ présente des écarts avec l’offre OPTIMO sur les items suivants :</a:t>
            </a:r>
          </a:p>
          <a:p>
            <a:pPr marL="216000"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Critères de risque </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(fonds de garantie porté à 20% pour OPTIMO Situ, contre 10% pour OPTIMO / encours maximum financé plafonné à 200 K€ pour OPTIMO Situ, contre absence de plafond pour OPTIMO)</a:t>
            </a:r>
          </a:p>
          <a:p>
            <a:pPr marL="216000"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Tarification clients :</a:t>
            </a:r>
          </a:p>
          <a:p>
            <a:pPr marR="109855" lvl="1" algn="just">
              <a:buClr>
                <a:srgbClr val="EA4E55">
                  <a:lumMod val="75000"/>
                </a:srgbClr>
              </a:buClr>
              <a:buFont typeface="Arial" panose="020B0604020202020204" pitchFamily="34" charset="0"/>
              <a:buChar char="■"/>
            </a:pPr>
            <a:r>
              <a:rPr lang="fr-FR" i="1" dirty="0">
                <a:solidFill>
                  <a:prstClr val="black">
                    <a:lumMod val="75000"/>
                    <a:lumOff val="25000"/>
                  </a:prstClr>
                </a:solidFill>
                <a:latin typeface="Arial"/>
                <a:ea typeface="Times New Roman" panose="02020603050405020304" pitchFamily="18" charset="0"/>
              </a:rPr>
              <a:t>Sur la partie</a:t>
            </a:r>
            <a:r>
              <a:rPr kumimoji="0" lang="fr-FR"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 Commission de financement »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sym typeface="Wingdings" panose="05000000000000000000" pitchFamily="2" charset="2"/>
              </a:rPr>
              <a:t>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taux de base Euribor 3 mois + spread de 4,50% pour OPTIMO Situ contre spread de 3,50% pour OPTIMO</a:t>
            </a:r>
          </a:p>
          <a:p>
            <a:pPr marR="109855" lvl="1" algn="just">
              <a:buClr>
                <a:srgbClr val="EA4E55">
                  <a:lumMod val="75000"/>
                </a:srgbClr>
              </a:buClr>
              <a:buFont typeface="Arial" panose="020B0604020202020204" pitchFamily="34" charset="0"/>
              <a:buChar char="■"/>
            </a:pPr>
            <a:r>
              <a:rPr lang="fr-FR" i="1" dirty="0">
                <a:solidFill>
                  <a:prstClr val="black">
                    <a:lumMod val="75000"/>
                    <a:lumOff val="25000"/>
                  </a:prstClr>
                </a:solidFill>
                <a:latin typeface="Arial"/>
                <a:ea typeface="Times New Roman" panose="02020603050405020304" pitchFamily="18" charset="0"/>
              </a:rPr>
              <a:t>Sur la partie</a:t>
            </a:r>
            <a:r>
              <a:rPr kumimoji="0" lang="fr-FR"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 Commission d’affacturage »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sym typeface="Wingdings" panose="05000000000000000000" pitchFamily="2" charset="2"/>
              </a:rPr>
              <a:t>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rPr>
              <a:t>barème définissant le forfait par tranche de CA est réhaussé de 50€ sur chaque tranche pour OPTIMO Situ par rapport à OPTIMO &amp; OPTIMO Créateurs</a:t>
            </a:r>
            <a:endParaRPr kumimoji="0" lang="fr-FR" b="0" i="1"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p:txBody>
      </p:sp>
      <p:sp>
        <p:nvSpPr>
          <p:cNvPr id="4" name="Rectangle : coins arrondis 3">
            <a:extLst>
              <a:ext uri="{FF2B5EF4-FFF2-40B4-BE49-F238E27FC236}">
                <a16:creationId xmlns:a16="http://schemas.microsoft.com/office/drawing/2014/main" id="{F1274660-9168-7C5D-5683-5EBAC69F379D}"/>
              </a:ext>
            </a:extLst>
          </p:cNvPr>
          <p:cNvSpPr/>
          <p:nvPr/>
        </p:nvSpPr>
        <p:spPr>
          <a:xfrm>
            <a:off x="4618182" y="2826331"/>
            <a:ext cx="2761673" cy="424873"/>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2050" name="Picture 2" descr="6 actions pour augmenter la visibilité de votre entreprise du BTP">
            <a:extLst>
              <a:ext uri="{FF2B5EF4-FFF2-40B4-BE49-F238E27FC236}">
                <a16:creationId xmlns:a16="http://schemas.microsoft.com/office/drawing/2014/main" id="{63BA542E-8F7B-85A6-75AF-DB960733358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13362" y="605525"/>
            <a:ext cx="1865457" cy="9327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763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3716163" y="2048872"/>
            <a:ext cx="7071910" cy="4490473"/>
          </a:xfrm>
        </p:spPr>
        <p:txBody>
          <a:bodyPr/>
          <a:lstStyle/>
          <a:p>
            <a:pPr>
              <a:buClrTx/>
              <a:buFont typeface="+mj-lt"/>
              <a:buAutoNum type="arabicPeriod"/>
            </a:pPr>
            <a:r>
              <a:rPr lang="fr-FR" sz="2400" dirty="0"/>
              <a:t>Contexte</a:t>
            </a:r>
          </a:p>
          <a:p>
            <a:pPr>
              <a:buClrTx/>
            </a:pPr>
            <a:r>
              <a:rPr lang="fr-FR" sz="2400" dirty="0"/>
              <a:t>L’affacturage - généralités</a:t>
            </a:r>
          </a:p>
          <a:p>
            <a:pPr>
              <a:buClrTx/>
            </a:pPr>
            <a:r>
              <a:rPr lang="fr-FR" sz="2400" dirty="0"/>
              <a:t>Nouvelle offre ACCESS + ACCESS Créateur dans la gamme Pro de</a:t>
            </a:r>
          </a:p>
          <a:p>
            <a:pPr>
              <a:buClrTx/>
            </a:pPr>
            <a:r>
              <a:rPr lang="fr-FR" sz="2400" dirty="0"/>
              <a:t>Nouvelle offre OPTIMO + OPTIMO Créateurs + OPTIMO Situ dans la gamme Pro de</a:t>
            </a:r>
          </a:p>
          <a:p>
            <a:pPr>
              <a:buClrTx/>
            </a:pPr>
            <a:r>
              <a:rPr lang="fr-FR" sz="2400" b="1" dirty="0">
                <a:solidFill>
                  <a:srgbClr val="C00000"/>
                </a:solidFill>
              </a:rPr>
              <a:t>Process de distribution / Rôle des CA Pros</a:t>
            </a:r>
          </a:p>
          <a:p>
            <a:pPr>
              <a:buClrTx/>
            </a:pPr>
            <a:r>
              <a:rPr lang="fr-FR" sz="2400" dirty="0"/>
              <a:t>Rémunération CEGEE                </a:t>
            </a:r>
            <a:r>
              <a:rPr lang="fr-FR" sz="2400" dirty="0">
                <a:sym typeface="Wingdings" panose="05000000000000000000" pitchFamily="2" charset="2"/>
              </a:rPr>
              <a:t></a:t>
            </a:r>
          </a:p>
          <a:p>
            <a:pPr>
              <a:buClrTx/>
            </a:pPr>
            <a:r>
              <a:rPr lang="fr-FR" sz="2400" dirty="0">
                <a:sym typeface="Wingdings" panose="05000000000000000000" pitchFamily="2" charset="2"/>
              </a:rPr>
              <a:t>Annexes : liens utiles</a:t>
            </a:r>
            <a:r>
              <a:rPr lang="fr-FR" sz="2400" b="1" dirty="0">
                <a:solidFill>
                  <a:srgbClr val="C00000"/>
                </a:solidFill>
                <a:sym typeface="Wingdings" panose="05000000000000000000" pitchFamily="2" charset="2"/>
              </a:rPr>
              <a:t> </a:t>
            </a:r>
            <a:r>
              <a:rPr lang="fr-FR" sz="2400" dirty="0">
                <a:sym typeface="Wingdings" panose="05000000000000000000" pitchFamily="2" charset="2"/>
              </a:rPr>
              <a:t> </a:t>
            </a:r>
            <a:endParaRPr lang="fr-FR" sz="2400" dirty="0"/>
          </a:p>
          <a:p>
            <a:pPr marL="0" indent="0">
              <a:buClrTx/>
              <a:buNone/>
            </a:pPr>
            <a:endParaRPr lang="fr-FR" sz="2400" dirty="0"/>
          </a:p>
          <a:p>
            <a:endParaRPr lang="fr-FR" sz="2400" b="1" dirty="0"/>
          </a:p>
        </p:txBody>
      </p:sp>
      <p:sp>
        <p:nvSpPr>
          <p:cNvPr id="3" name="Rectangle 2">
            <a:extLst>
              <a:ext uri="{FF2B5EF4-FFF2-40B4-BE49-F238E27FC236}">
                <a16:creationId xmlns:a16="http://schemas.microsoft.com/office/drawing/2014/main" id="{9ADF4C20-1357-438A-BEE4-082974747E7E}"/>
              </a:ext>
            </a:extLst>
          </p:cNvPr>
          <p:cNvSpPr/>
          <p:nvPr/>
        </p:nvSpPr>
        <p:spPr>
          <a:xfrm>
            <a:off x="3483429" y="4869867"/>
            <a:ext cx="7994468" cy="44367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2" descr="BPCE Factor, affacturage pour les TPE, PME et ETI du Groupe BPCE">
            <a:extLst>
              <a:ext uri="{FF2B5EF4-FFF2-40B4-BE49-F238E27FC236}">
                <a16:creationId xmlns:a16="http://schemas.microsoft.com/office/drawing/2014/main" id="{0FFFC185-59BE-4C93-ABC3-5C0D66D607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5294" y="3456708"/>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PCE Factor, affacturage pour les TPE, PME et ETI du Groupe BPCE">
            <a:extLst>
              <a:ext uri="{FF2B5EF4-FFF2-40B4-BE49-F238E27FC236}">
                <a16:creationId xmlns:a16="http://schemas.microsoft.com/office/drawing/2014/main" id="{42187E95-9388-0FCC-B236-AD56D845DC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87373" y="4335112"/>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BPCE Factor, affacturage pour les TPE, PME et ETI du Groupe BPCE">
            <a:extLst>
              <a:ext uri="{FF2B5EF4-FFF2-40B4-BE49-F238E27FC236}">
                <a16:creationId xmlns:a16="http://schemas.microsoft.com/office/drawing/2014/main" id="{5C9678E7-30B3-099E-86D7-37C39363C1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0663" y="5380180"/>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7F3660F7-8F4F-2762-000D-BC89389B4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7854" y="5407888"/>
            <a:ext cx="1153004" cy="378932"/>
          </a:xfrm>
          <a:prstGeom prst="rect">
            <a:avLst/>
          </a:prstGeom>
        </p:spPr>
      </p:pic>
    </p:spTree>
    <p:extLst>
      <p:ext uri="{BB962C8B-B14F-4D97-AF65-F5344CB8AC3E}">
        <p14:creationId xmlns:p14="http://schemas.microsoft.com/office/powerpoint/2010/main" val="57908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Process de distribution des offres</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5</a:t>
            </a:r>
          </a:p>
        </p:txBody>
      </p:sp>
      <p:pic>
        <p:nvPicPr>
          <p:cNvPr id="8" name="Picture 2" descr="BPCE Factor, affacturage pour les TPE, PME et ETI du Groupe BPCE">
            <a:extLst>
              <a:ext uri="{FF2B5EF4-FFF2-40B4-BE49-F238E27FC236}">
                <a16:creationId xmlns:a16="http://schemas.microsoft.com/office/drawing/2014/main" id="{7B641EC4-4D2F-493C-B6C3-90E624097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9989" y="519158"/>
            <a:ext cx="1595247" cy="60793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11BAD104-9CB9-5762-9FC2-E825FA990E75}"/>
              </a:ext>
            </a:extLst>
          </p:cNvPr>
          <p:cNvGrpSpPr/>
          <p:nvPr/>
        </p:nvGrpSpPr>
        <p:grpSpPr>
          <a:xfrm>
            <a:off x="1114889" y="1618699"/>
            <a:ext cx="385993" cy="510935"/>
            <a:chOff x="7729783" y="3750361"/>
            <a:chExt cx="630445" cy="740323"/>
          </a:xfrm>
        </p:grpSpPr>
        <p:sp>
          <p:nvSpPr>
            <p:cNvPr id="6" name="Forme libre : forme 5">
              <a:extLst>
                <a:ext uri="{FF2B5EF4-FFF2-40B4-BE49-F238E27FC236}">
                  <a16:creationId xmlns:a16="http://schemas.microsoft.com/office/drawing/2014/main" id="{67386880-F4C1-3C1B-43C3-F79B33B9D5CF}"/>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7" name="Forme libre : forme 6">
              <a:extLst>
                <a:ext uri="{FF2B5EF4-FFF2-40B4-BE49-F238E27FC236}">
                  <a16:creationId xmlns:a16="http://schemas.microsoft.com/office/drawing/2014/main" id="{02AF881A-AB40-1700-784D-AFCDA0C1ED18}"/>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9" name="Forme libre : forme 8">
              <a:extLst>
                <a:ext uri="{FF2B5EF4-FFF2-40B4-BE49-F238E27FC236}">
                  <a16:creationId xmlns:a16="http://schemas.microsoft.com/office/drawing/2014/main" id="{9ECE32EC-B85E-D6FE-8A2E-56225F288947}"/>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11" name="Forme libre : forme 10">
              <a:extLst>
                <a:ext uri="{FF2B5EF4-FFF2-40B4-BE49-F238E27FC236}">
                  <a16:creationId xmlns:a16="http://schemas.microsoft.com/office/drawing/2014/main" id="{9482A910-8120-73E9-0BD0-7C7EA4F7C82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12" name="Forme libre : forme 11">
              <a:extLst>
                <a:ext uri="{FF2B5EF4-FFF2-40B4-BE49-F238E27FC236}">
                  <a16:creationId xmlns:a16="http://schemas.microsoft.com/office/drawing/2014/main" id="{81FB4007-871A-DE5C-68CA-87BEDDFD8387}"/>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grpSp>
      <p:sp>
        <p:nvSpPr>
          <p:cNvPr id="13" name="Rectangle 12">
            <a:extLst>
              <a:ext uri="{FF2B5EF4-FFF2-40B4-BE49-F238E27FC236}">
                <a16:creationId xmlns:a16="http://schemas.microsoft.com/office/drawing/2014/main" id="{1867172A-1DED-9992-8CA8-D40CD5312C24}"/>
              </a:ext>
            </a:extLst>
          </p:cNvPr>
          <p:cNvSpPr/>
          <p:nvPr/>
        </p:nvSpPr>
        <p:spPr>
          <a:xfrm>
            <a:off x="7171862" y="2254308"/>
            <a:ext cx="3819305" cy="2813191"/>
          </a:xfrm>
          <a:prstGeom prst="rect">
            <a:avLst/>
          </a:prstGeom>
          <a:solidFill>
            <a:srgbClr val="7030A0">
              <a:alpha val="9000"/>
            </a:srgbClr>
          </a:solidFill>
          <a:ln w="28575" cap="flat" cmpd="sng" algn="ctr">
            <a:solidFill>
              <a:srgbClr val="7030A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5B9BD5"/>
              </a:solidFill>
              <a:effectLst/>
              <a:uLnTx/>
              <a:uFillTx/>
              <a:latin typeface="Calibri Light" panose="020F0302020204030204"/>
              <a:ea typeface="+mn-ea"/>
              <a:cs typeface="+mn-cs"/>
            </a:endParaRPr>
          </a:p>
        </p:txBody>
      </p:sp>
      <p:sp>
        <p:nvSpPr>
          <p:cNvPr id="14" name="ZoneTexte 13">
            <a:extLst>
              <a:ext uri="{FF2B5EF4-FFF2-40B4-BE49-F238E27FC236}">
                <a16:creationId xmlns:a16="http://schemas.microsoft.com/office/drawing/2014/main" id="{BC781A40-61D3-1882-F9FE-663465D5D043}"/>
              </a:ext>
            </a:extLst>
          </p:cNvPr>
          <p:cNvSpPr txBox="1"/>
          <p:nvPr/>
        </p:nvSpPr>
        <p:spPr>
          <a:xfrm>
            <a:off x="7804462" y="2398154"/>
            <a:ext cx="248438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Prise en charge du client</a:t>
            </a:r>
          </a:p>
        </p:txBody>
      </p:sp>
      <p:grpSp>
        <p:nvGrpSpPr>
          <p:cNvPr id="15" name="Groupe 14">
            <a:extLst>
              <a:ext uri="{FF2B5EF4-FFF2-40B4-BE49-F238E27FC236}">
                <a16:creationId xmlns:a16="http://schemas.microsoft.com/office/drawing/2014/main" id="{F0CCC039-994E-741C-3747-460F2B8E5286}"/>
              </a:ext>
            </a:extLst>
          </p:cNvPr>
          <p:cNvGrpSpPr/>
          <p:nvPr/>
        </p:nvGrpSpPr>
        <p:grpSpPr>
          <a:xfrm>
            <a:off x="10099297" y="4107621"/>
            <a:ext cx="489517" cy="620041"/>
            <a:chOff x="8894210" y="5206739"/>
            <a:chExt cx="250613" cy="303339"/>
          </a:xfrm>
        </p:grpSpPr>
        <p:pic>
          <p:nvPicPr>
            <p:cNvPr id="16" name="Image 15">
              <a:extLst>
                <a:ext uri="{FF2B5EF4-FFF2-40B4-BE49-F238E27FC236}">
                  <a16:creationId xmlns:a16="http://schemas.microsoft.com/office/drawing/2014/main" id="{EC5B9D8A-3E26-0F00-1116-04B68AC1B6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2280" y="5297223"/>
              <a:ext cx="222543" cy="212855"/>
            </a:xfrm>
            <a:prstGeom prst="rect">
              <a:avLst/>
            </a:prstGeom>
          </p:spPr>
        </p:pic>
        <p:pic>
          <p:nvPicPr>
            <p:cNvPr id="17" name="Image 16">
              <a:extLst>
                <a:ext uri="{FF2B5EF4-FFF2-40B4-BE49-F238E27FC236}">
                  <a16:creationId xmlns:a16="http://schemas.microsoft.com/office/drawing/2014/main" id="{51021421-8807-901E-A172-1EF172E3DE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894210" y="5206739"/>
              <a:ext cx="174337" cy="234939"/>
            </a:xfrm>
            <a:prstGeom prst="rect">
              <a:avLst/>
            </a:prstGeom>
          </p:spPr>
        </p:pic>
      </p:grpSp>
      <p:sp>
        <p:nvSpPr>
          <p:cNvPr id="18" name="Ellipse 17">
            <a:extLst>
              <a:ext uri="{FF2B5EF4-FFF2-40B4-BE49-F238E27FC236}">
                <a16:creationId xmlns:a16="http://schemas.microsoft.com/office/drawing/2014/main" id="{8C069701-8EB9-DC9F-FA4B-CBEEBB74BFF4}"/>
              </a:ext>
            </a:extLst>
          </p:cNvPr>
          <p:cNvSpPr/>
          <p:nvPr/>
        </p:nvSpPr>
        <p:spPr>
          <a:xfrm>
            <a:off x="7569207" y="2451035"/>
            <a:ext cx="182642" cy="202014"/>
          </a:xfrm>
          <a:prstGeom prst="ellipse">
            <a:avLst/>
          </a:prstGeom>
          <a:solidFill>
            <a:srgbClr val="703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3</a:t>
            </a:r>
          </a:p>
        </p:txBody>
      </p:sp>
      <p:sp>
        <p:nvSpPr>
          <p:cNvPr id="19" name="Flèche : droite 18">
            <a:extLst>
              <a:ext uri="{FF2B5EF4-FFF2-40B4-BE49-F238E27FC236}">
                <a16:creationId xmlns:a16="http://schemas.microsoft.com/office/drawing/2014/main" id="{469A1FD5-0534-5252-982A-75A4F91D56FE}"/>
              </a:ext>
            </a:extLst>
          </p:cNvPr>
          <p:cNvSpPr/>
          <p:nvPr/>
        </p:nvSpPr>
        <p:spPr>
          <a:xfrm>
            <a:off x="6347895" y="2414961"/>
            <a:ext cx="574510" cy="304671"/>
          </a:xfrm>
          <a:prstGeom prst="rightArrow">
            <a:avLst/>
          </a:prstGeom>
          <a:solidFill>
            <a:srgbClr val="FFFFFF">
              <a:lumMod val="50000"/>
            </a:srgbClr>
          </a:solidFill>
          <a:ln w="12700" cap="flat" cmpd="sng" algn="ctr">
            <a:solidFill>
              <a:srgbClr val="FFFFFF">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94628DA2-AF19-FC39-5CA6-0B277A15D096}"/>
              </a:ext>
            </a:extLst>
          </p:cNvPr>
          <p:cNvSpPr/>
          <p:nvPr/>
        </p:nvSpPr>
        <p:spPr>
          <a:xfrm>
            <a:off x="1027177" y="2254308"/>
            <a:ext cx="5112525" cy="281319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22" name="ZoneTexte 21">
            <a:extLst>
              <a:ext uri="{FF2B5EF4-FFF2-40B4-BE49-F238E27FC236}">
                <a16:creationId xmlns:a16="http://schemas.microsoft.com/office/drawing/2014/main" id="{D7540225-7846-6946-0530-856818491208}"/>
              </a:ext>
            </a:extLst>
          </p:cNvPr>
          <p:cNvSpPr txBox="1"/>
          <p:nvPr/>
        </p:nvSpPr>
        <p:spPr>
          <a:xfrm>
            <a:off x="4322455" y="2409628"/>
            <a:ext cx="1775905"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Création du lead</a:t>
            </a:r>
          </a:p>
        </p:txBody>
      </p:sp>
      <p:sp>
        <p:nvSpPr>
          <p:cNvPr id="23" name="ZoneTexte 22">
            <a:extLst>
              <a:ext uri="{FF2B5EF4-FFF2-40B4-BE49-F238E27FC236}">
                <a16:creationId xmlns:a16="http://schemas.microsoft.com/office/drawing/2014/main" id="{89D3DCBB-2B3F-0D14-EA59-069DE6BAC6E6}"/>
              </a:ext>
            </a:extLst>
          </p:cNvPr>
          <p:cNvSpPr txBox="1"/>
          <p:nvPr/>
        </p:nvSpPr>
        <p:spPr>
          <a:xfrm>
            <a:off x="1299762" y="2303038"/>
            <a:ext cx="2082012"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rPr>
              <a:t>Identification de l’appétence client</a:t>
            </a:r>
          </a:p>
        </p:txBody>
      </p:sp>
      <p:sp>
        <p:nvSpPr>
          <p:cNvPr id="24" name="Ellipse 23">
            <a:extLst>
              <a:ext uri="{FF2B5EF4-FFF2-40B4-BE49-F238E27FC236}">
                <a16:creationId xmlns:a16="http://schemas.microsoft.com/office/drawing/2014/main" id="{9718FB16-11CC-94C9-E2F4-F42D98CD9D7D}"/>
              </a:ext>
            </a:extLst>
          </p:cNvPr>
          <p:cNvSpPr/>
          <p:nvPr/>
        </p:nvSpPr>
        <p:spPr>
          <a:xfrm>
            <a:off x="1233904" y="2461954"/>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25" name="Ellipse 24">
            <a:extLst>
              <a:ext uri="{FF2B5EF4-FFF2-40B4-BE49-F238E27FC236}">
                <a16:creationId xmlns:a16="http://schemas.microsoft.com/office/drawing/2014/main" id="{4829070D-9FE8-2276-56DD-393DB62635EE}"/>
              </a:ext>
            </a:extLst>
          </p:cNvPr>
          <p:cNvSpPr/>
          <p:nvPr/>
        </p:nvSpPr>
        <p:spPr>
          <a:xfrm>
            <a:off x="4200165" y="2461954"/>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cxnSp>
        <p:nvCxnSpPr>
          <p:cNvPr id="26" name="Connecteur droit 25">
            <a:extLst>
              <a:ext uri="{FF2B5EF4-FFF2-40B4-BE49-F238E27FC236}">
                <a16:creationId xmlns:a16="http://schemas.microsoft.com/office/drawing/2014/main" id="{B30D9C48-8C9A-71F9-83B3-EA8B5A097531}"/>
              </a:ext>
            </a:extLst>
          </p:cNvPr>
          <p:cNvCxnSpPr>
            <a:cxnSpLocks/>
          </p:cNvCxnSpPr>
          <p:nvPr/>
        </p:nvCxnSpPr>
        <p:spPr>
          <a:xfrm>
            <a:off x="3381774" y="3035906"/>
            <a:ext cx="0" cy="1817361"/>
          </a:xfrm>
          <a:prstGeom prst="line">
            <a:avLst/>
          </a:prstGeom>
          <a:noFill/>
          <a:ln w="19050" cap="flat" cmpd="sng" algn="ctr">
            <a:solidFill>
              <a:srgbClr val="C00000"/>
            </a:solidFill>
            <a:prstDash val="solid"/>
            <a:miter lim="800000"/>
          </a:ln>
          <a:effectLst/>
        </p:spPr>
      </p:cxnSp>
      <p:grpSp>
        <p:nvGrpSpPr>
          <p:cNvPr id="27" name="Groupe 26">
            <a:extLst>
              <a:ext uri="{FF2B5EF4-FFF2-40B4-BE49-F238E27FC236}">
                <a16:creationId xmlns:a16="http://schemas.microsoft.com/office/drawing/2014/main" id="{53C95225-5DDE-9F21-283A-33CB2F74EEE0}"/>
              </a:ext>
            </a:extLst>
          </p:cNvPr>
          <p:cNvGrpSpPr/>
          <p:nvPr/>
        </p:nvGrpSpPr>
        <p:grpSpPr>
          <a:xfrm>
            <a:off x="4413935" y="4136771"/>
            <a:ext cx="817323" cy="596013"/>
            <a:chOff x="2198025" y="3830071"/>
            <a:chExt cx="574851" cy="419926"/>
          </a:xfrm>
        </p:grpSpPr>
        <p:sp>
          <p:nvSpPr>
            <p:cNvPr id="28" name="Freeform 5">
              <a:extLst>
                <a:ext uri="{FF2B5EF4-FFF2-40B4-BE49-F238E27FC236}">
                  <a16:creationId xmlns:a16="http://schemas.microsoft.com/office/drawing/2014/main" id="{53BA06BA-5492-9D78-F867-3051E4539ADC}"/>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9" name="Freeform 6">
              <a:extLst>
                <a:ext uri="{FF2B5EF4-FFF2-40B4-BE49-F238E27FC236}">
                  <a16:creationId xmlns:a16="http://schemas.microsoft.com/office/drawing/2014/main" id="{85199457-4641-04E7-8C10-CDD6C47A1321}"/>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0" name="Freeform 7">
              <a:extLst>
                <a:ext uri="{FF2B5EF4-FFF2-40B4-BE49-F238E27FC236}">
                  <a16:creationId xmlns:a16="http://schemas.microsoft.com/office/drawing/2014/main" id="{6D9B4297-B066-A5E5-1277-A06308D383F9}"/>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31" name="Line 8">
              <a:extLst>
                <a:ext uri="{FF2B5EF4-FFF2-40B4-BE49-F238E27FC236}">
                  <a16:creationId xmlns:a16="http://schemas.microsoft.com/office/drawing/2014/main" id="{1F9685BE-C499-745A-2A49-8B60F688DC99}"/>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48" name="Line 9">
              <a:extLst>
                <a:ext uri="{FF2B5EF4-FFF2-40B4-BE49-F238E27FC236}">
                  <a16:creationId xmlns:a16="http://schemas.microsoft.com/office/drawing/2014/main" id="{2D25F26A-2E8F-B478-DBEB-8C0B387BE53A}"/>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49" name="Line 10">
              <a:extLst>
                <a:ext uri="{FF2B5EF4-FFF2-40B4-BE49-F238E27FC236}">
                  <a16:creationId xmlns:a16="http://schemas.microsoft.com/office/drawing/2014/main" id="{93A0AA71-8BAD-F18B-1A63-071D17A35735}"/>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51" name="Freeform 11">
              <a:extLst>
                <a:ext uri="{FF2B5EF4-FFF2-40B4-BE49-F238E27FC236}">
                  <a16:creationId xmlns:a16="http://schemas.microsoft.com/office/drawing/2014/main" id="{2FFCE618-0EFF-FDD8-B564-AFC24A3FDBBB}"/>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52" name="Line 12">
              <a:extLst>
                <a:ext uri="{FF2B5EF4-FFF2-40B4-BE49-F238E27FC236}">
                  <a16:creationId xmlns:a16="http://schemas.microsoft.com/office/drawing/2014/main" id="{EE6953F7-D3C2-4496-9A2D-B027D3C7C0AE}"/>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53" name="Line 13">
              <a:extLst>
                <a:ext uri="{FF2B5EF4-FFF2-40B4-BE49-F238E27FC236}">
                  <a16:creationId xmlns:a16="http://schemas.microsoft.com/office/drawing/2014/main" id="{EBE09D09-B6AF-6B9A-8137-CBD2A70BC97D}"/>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54" name="Line 14">
              <a:extLst>
                <a:ext uri="{FF2B5EF4-FFF2-40B4-BE49-F238E27FC236}">
                  <a16:creationId xmlns:a16="http://schemas.microsoft.com/office/drawing/2014/main" id="{1E7661D3-DDDC-7480-DFF9-C82EFE6504B9}"/>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55" name="Line 15">
              <a:extLst>
                <a:ext uri="{FF2B5EF4-FFF2-40B4-BE49-F238E27FC236}">
                  <a16:creationId xmlns:a16="http://schemas.microsoft.com/office/drawing/2014/main" id="{31F79984-EB5D-827A-56AC-52991553C609}"/>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56" name="Line 16">
              <a:extLst>
                <a:ext uri="{FF2B5EF4-FFF2-40B4-BE49-F238E27FC236}">
                  <a16:creationId xmlns:a16="http://schemas.microsoft.com/office/drawing/2014/main" id="{0A7EA47B-3001-7944-53C9-4FC8DF4841D3}"/>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57" name="Line 17">
              <a:extLst>
                <a:ext uri="{FF2B5EF4-FFF2-40B4-BE49-F238E27FC236}">
                  <a16:creationId xmlns:a16="http://schemas.microsoft.com/office/drawing/2014/main" id="{07829F32-0C03-828D-5D65-6F4051802D7B}"/>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58" name="Line 18">
              <a:extLst>
                <a:ext uri="{FF2B5EF4-FFF2-40B4-BE49-F238E27FC236}">
                  <a16:creationId xmlns:a16="http://schemas.microsoft.com/office/drawing/2014/main" id="{874B6468-C08F-CFF8-8D2A-1CAF7218602E}"/>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59" name="Line 19">
              <a:extLst>
                <a:ext uri="{FF2B5EF4-FFF2-40B4-BE49-F238E27FC236}">
                  <a16:creationId xmlns:a16="http://schemas.microsoft.com/office/drawing/2014/main" id="{35E37A9F-45FC-4585-0DA0-0E6B93EBF783}"/>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2060" name="Line 20">
              <a:extLst>
                <a:ext uri="{FF2B5EF4-FFF2-40B4-BE49-F238E27FC236}">
                  <a16:creationId xmlns:a16="http://schemas.microsoft.com/office/drawing/2014/main" id="{6BB56965-375C-D5C9-A160-7C29C6C422DF}"/>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sp>
        <p:nvSpPr>
          <p:cNvPr id="2061" name="Espace réservé du contenu 1">
            <a:extLst>
              <a:ext uri="{FF2B5EF4-FFF2-40B4-BE49-F238E27FC236}">
                <a16:creationId xmlns:a16="http://schemas.microsoft.com/office/drawing/2014/main" id="{95100C14-239E-170D-929F-842DD18BEDD8}"/>
              </a:ext>
            </a:extLst>
          </p:cNvPr>
          <p:cNvSpPr txBox="1">
            <a:spLocks/>
          </p:cNvSpPr>
          <p:nvPr/>
        </p:nvSpPr>
        <p:spPr>
          <a:xfrm>
            <a:off x="7448576" y="3001953"/>
            <a:ext cx="3265876" cy="652885"/>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800">
                <a:ea typeface="Times New Roman" panose="02020603050405020304" pitchFamily="18" charset="0"/>
              </a:rPr>
              <a:t>Concrétisation de la vente par les délégués régionaux BPCE Factor</a:t>
            </a:r>
            <a:endParaRPr lang="fr-FR" sz="2000" dirty="0">
              <a:ea typeface="Times New Roman" panose="02020603050405020304" pitchFamily="18" charset="0"/>
            </a:endParaRPr>
          </a:p>
        </p:txBody>
      </p:sp>
      <p:sp>
        <p:nvSpPr>
          <p:cNvPr id="2062" name="Espace réservé du contenu 1">
            <a:extLst>
              <a:ext uri="{FF2B5EF4-FFF2-40B4-BE49-F238E27FC236}">
                <a16:creationId xmlns:a16="http://schemas.microsoft.com/office/drawing/2014/main" id="{56DF97EC-4434-2746-BC49-5E4C148D3E51}"/>
              </a:ext>
            </a:extLst>
          </p:cNvPr>
          <p:cNvSpPr txBox="1">
            <a:spLocks/>
          </p:cNvSpPr>
          <p:nvPr/>
        </p:nvSpPr>
        <p:spPr>
          <a:xfrm>
            <a:off x="1143860" y="2998513"/>
            <a:ext cx="1881088" cy="946074"/>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800" dirty="0"/>
              <a:t>Détection du besoin par le Conseiller Pro</a:t>
            </a:r>
            <a:endParaRPr lang="fr-FR" sz="2000" dirty="0">
              <a:ea typeface="Times New Roman" panose="02020603050405020304" pitchFamily="18" charset="0"/>
            </a:endParaRPr>
          </a:p>
        </p:txBody>
      </p:sp>
      <p:sp>
        <p:nvSpPr>
          <p:cNvPr id="2063" name="Espace réservé du contenu 1">
            <a:extLst>
              <a:ext uri="{FF2B5EF4-FFF2-40B4-BE49-F238E27FC236}">
                <a16:creationId xmlns:a16="http://schemas.microsoft.com/office/drawing/2014/main" id="{3F602007-93E3-B93B-1C53-B1AE6322F2CA}"/>
              </a:ext>
            </a:extLst>
          </p:cNvPr>
          <p:cNvSpPr txBox="1">
            <a:spLocks/>
          </p:cNvSpPr>
          <p:nvPr/>
        </p:nvSpPr>
        <p:spPr>
          <a:xfrm>
            <a:off x="3350791" y="2923131"/>
            <a:ext cx="2558483" cy="1476329"/>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800" dirty="0">
                <a:ea typeface="Times New Roman" panose="02020603050405020304" pitchFamily="18" charset="0"/>
              </a:rPr>
              <a:t>Utilisation du parcours </a:t>
            </a:r>
            <a:r>
              <a:rPr lang="fr-FR" sz="1800" b="1" dirty="0">
                <a:ea typeface="Times New Roman" panose="02020603050405020304" pitchFamily="18" charset="0"/>
              </a:rPr>
              <a:t>MonExpert</a:t>
            </a:r>
            <a:r>
              <a:rPr lang="fr-FR" sz="1800" dirty="0">
                <a:ea typeface="Times New Roman" panose="02020603050405020304" pitchFamily="18" charset="0"/>
              </a:rPr>
              <a:t> générique pour l’affacturage</a:t>
            </a:r>
          </a:p>
        </p:txBody>
      </p:sp>
      <p:pic>
        <p:nvPicPr>
          <p:cNvPr id="2064" name="Picture 2" descr="Bienvenue à la Caisse d'Epargne Grand Est Europe">
            <a:extLst>
              <a:ext uri="{FF2B5EF4-FFF2-40B4-BE49-F238E27FC236}">
                <a16:creationId xmlns:a16="http://schemas.microsoft.com/office/drawing/2014/main" id="{167EF356-226F-AD0D-9E89-E68642B5DB2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83926" y="1736092"/>
            <a:ext cx="1261926" cy="351384"/>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4" descr="Outils marketing : comment déterminer les besoins de ses clients">
            <a:extLst>
              <a:ext uri="{FF2B5EF4-FFF2-40B4-BE49-F238E27FC236}">
                <a16:creationId xmlns:a16="http://schemas.microsoft.com/office/drawing/2014/main" id="{8971B5BF-A6D0-00D3-37BB-4B7C922C1253}"/>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5440" b="50176" l="7148" r="15820">
                        <a14:foregroundMark x1="9258" y1="25205" x2="13164" y2="44666"/>
                        <a14:foregroundMark x1="13164" y1="44666" x2="15859" y2="50293"/>
                        <a14:foregroundMark x1="13164" y1="38804" x2="13125" y2="32356"/>
                        <a14:foregroundMark x1="13125" y1="32356" x2="11602" y2="28136"/>
                        <a14:foregroundMark x1="11602" y1="28136" x2="9609" y2="26729"/>
                        <a14:foregroundMark x1="9609" y1="26729" x2="8320" y2="31184"/>
                        <a14:foregroundMark x1="8320" y1="31184" x2="7969" y2="36928"/>
                        <a14:foregroundMark x1="7969" y1="36928" x2="9414" y2="41032"/>
                        <a14:foregroundMark x1="9414" y1="41032" x2="11406" y2="41149"/>
                        <a14:foregroundMark x1="11406" y1="41149" x2="12969" y2="37163"/>
                        <a14:foregroundMark x1="12969" y1="37163" x2="13281" y2="36811"/>
                        <a14:foregroundMark x1="13125" y1="29543" x2="11602" y2="25557"/>
                        <a14:foregroundMark x1="11602" y1="25557" x2="10078" y2="25440"/>
                        <a14:foregroundMark x1="10078" y1="29426" x2="10117" y2="42204"/>
                        <a14:foregroundMark x1="10117" y1="42204" x2="10352" y2="44431"/>
                        <a14:foregroundMark x1="13242" y1="42673" x2="14688" y2="46073"/>
                        <a14:foregroundMark x1="14688" y1="46073" x2="14375" y2="47011"/>
                        <a14:foregroundMark x1="9063" y1="25557" x2="11016" y2="25440"/>
                        <a14:foregroundMark x1="11016" y1="25440" x2="12773" y2="27550"/>
                        <a14:foregroundMark x1="12773" y1="27550" x2="13750" y2="32825"/>
                        <a14:foregroundMark x1="13750" y1="32825" x2="13906" y2="35522"/>
                        <a14:backgroundMark x1="6836" y1="40797" x2="8242" y2="44900"/>
                        <a14:backgroundMark x1="8242" y1="44900" x2="10000" y2="47245"/>
                        <a14:backgroundMark x1="10000" y1="47245" x2="12344" y2="47245"/>
                      </a14:backgroundRemoval>
                    </a14:imgEffect>
                  </a14:imgLayer>
                </a14:imgProps>
              </a:ext>
              <a:ext uri="{28A0092B-C50C-407E-A947-70E740481C1C}">
                <a14:useLocalDpi xmlns:a14="http://schemas.microsoft.com/office/drawing/2010/main" val="0"/>
              </a:ext>
            </a:extLst>
          </a:blip>
          <a:srcRect l="6194" t="22801" r="83564" b="48708"/>
          <a:stretch/>
        </p:blipFill>
        <p:spPr bwMode="auto">
          <a:xfrm>
            <a:off x="1720857" y="3904856"/>
            <a:ext cx="995726" cy="9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66" name="Picture 4" descr="Cedric Bertin | La French Tech Paris-Saclay">
            <a:extLst>
              <a:ext uri="{FF2B5EF4-FFF2-40B4-BE49-F238E27FC236}">
                <a16:creationId xmlns:a16="http://schemas.microsoft.com/office/drawing/2014/main" id="{8DBAF9F5-DEB2-BFE6-C89C-E16FC940524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31258" y="4113244"/>
            <a:ext cx="1779782" cy="5639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469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Rôle des CA </a:t>
            </a:r>
            <a:r>
              <a:rPr lang="fr-FR" sz="2400" dirty="0" err="1"/>
              <a:t>PROs</a:t>
            </a:r>
            <a:r>
              <a:rPr lang="fr-FR" sz="2400" dirty="0"/>
              <a:t> </a:t>
            </a:r>
            <a:r>
              <a:rPr lang="fr-FR" sz="2400" dirty="0">
                <a:sym typeface="Wingdings" panose="05000000000000000000" pitchFamily="2" charset="2"/>
              </a:rPr>
              <a:t> </a:t>
            </a:r>
            <a:r>
              <a:rPr lang="fr-FR" sz="2400" dirty="0">
                <a:solidFill>
                  <a:srgbClr val="C00000"/>
                </a:solidFill>
                <a:sym typeface="Wingdings" panose="05000000000000000000" pitchFamily="2" charset="2"/>
              </a:rPr>
              <a:t>susciter le besoin clients</a:t>
            </a:r>
            <a:endParaRPr lang="fr-FR" sz="2400" dirty="0">
              <a:solidFill>
                <a:srgbClr val="C000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5</a:t>
            </a:r>
          </a:p>
        </p:txBody>
      </p:sp>
      <p:grpSp>
        <p:nvGrpSpPr>
          <p:cNvPr id="4" name="Groupe 3">
            <a:extLst>
              <a:ext uri="{FF2B5EF4-FFF2-40B4-BE49-F238E27FC236}">
                <a16:creationId xmlns:a16="http://schemas.microsoft.com/office/drawing/2014/main" id="{6C325EB7-AC63-EE22-E736-0B1D4ADD54C2}"/>
              </a:ext>
            </a:extLst>
          </p:cNvPr>
          <p:cNvGrpSpPr/>
          <p:nvPr/>
        </p:nvGrpSpPr>
        <p:grpSpPr>
          <a:xfrm>
            <a:off x="800095" y="1288916"/>
            <a:ext cx="385993" cy="510935"/>
            <a:chOff x="7729783" y="3750361"/>
            <a:chExt cx="630445" cy="740323"/>
          </a:xfrm>
        </p:grpSpPr>
        <p:sp>
          <p:nvSpPr>
            <p:cNvPr id="10" name="Forme libre : forme 9">
              <a:extLst>
                <a:ext uri="{FF2B5EF4-FFF2-40B4-BE49-F238E27FC236}">
                  <a16:creationId xmlns:a16="http://schemas.microsoft.com/office/drawing/2014/main" id="{6A11B781-3A97-C55D-C8B2-5CEC32A603AA}"/>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orme libre : forme 20">
              <a:extLst>
                <a:ext uri="{FF2B5EF4-FFF2-40B4-BE49-F238E27FC236}">
                  <a16:creationId xmlns:a16="http://schemas.microsoft.com/office/drawing/2014/main" id="{9E131614-89EB-7AF7-4960-08308CC2791E}"/>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50" name="Forme libre : forme 2049">
              <a:extLst>
                <a:ext uri="{FF2B5EF4-FFF2-40B4-BE49-F238E27FC236}">
                  <a16:creationId xmlns:a16="http://schemas.microsoft.com/office/drawing/2014/main" id="{78CBD4BF-50BD-BF19-7459-F61B9F0BA570}"/>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7" name="Forme libre : forme 2066">
              <a:extLst>
                <a:ext uri="{FF2B5EF4-FFF2-40B4-BE49-F238E27FC236}">
                  <a16:creationId xmlns:a16="http://schemas.microsoft.com/office/drawing/2014/main" id="{83D78DFF-8835-90A7-37D5-8BA2E5FE2315}"/>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8" name="Forme libre : forme 2067">
              <a:extLst>
                <a:ext uri="{FF2B5EF4-FFF2-40B4-BE49-F238E27FC236}">
                  <a16:creationId xmlns:a16="http://schemas.microsoft.com/office/drawing/2014/main" id="{F2E366D8-F5F2-CD16-BA53-46DC308D51A2}"/>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2069" name="Image 2068">
            <a:extLst>
              <a:ext uri="{FF2B5EF4-FFF2-40B4-BE49-F238E27FC236}">
                <a16:creationId xmlns:a16="http://schemas.microsoft.com/office/drawing/2014/main" id="{CA774FF3-D5AE-217D-F1FC-F301D743087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2070" name="Rectangle 2069">
            <a:extLst>
              <a:ext uri="{FF2B5EF4-FFF2-40B4-BE49-F238E27FC236}">
                <a16:creationId xmlns:a16="http://schemas.microsoft.com/office/drawing/2014/main" id="{49B9F70C-7423-B308-8A6B-CB178D70BDD9}"/>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2071" name="ZoneTexte 2070">
            <a:extLst>
              <a:ext uri="{FF2B5EF4-FFF2-40B4-BE49-F238E27FC236}">
                <a16:creationId xmlns:a16="http://schemas.microsoft.com/office/drawing/2014/main" id="{3E0155C5-94B5-1D08-8124-D88D057999AF}"/>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ea typeface="+mn-ea"/>
                <a:cs typeface="+mn-cs"/>
              </a:rPr>
              <a:t>Identification de l’appétence client</a:t>
            </a:r>
          </a:p>
        </p:txBody>
      </p:sp>
      <p:sp>
        <p:nvSpPr>
          <p:cNvPr id="2072" name="Ellipse 2071">
            <a:extLst>
              <a:ext uri="{FF2B5EF4-FFF2-40B4-BE49-F238E27FC236}">
                <a16:creationId xmlns:a16="http://schemas.microsoft.com/office/drawing/2014/main" id="{3BF533FA-7BB3-EF9D-A348-F8BBE2BF1C9E}"/>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2073" name="Espace réservé du contenu 1">
            <a:extLst>
              <a:ext uri="{FF2B5EF4-FFF2-40B4-BE49-F238E27FC236}">
                <a16:creationId xmlns:a16="http://schemas.microsoft.com/office/drawing/2014/main" id="{5F9F2069-800E-093D-6F19-7CFE57B4555B}"/>
              </a:ext>
            </a:extLst>
          </p:cNvPr>
          <p:cNvSpPr>
            <a:spLocks noGrp="1"/>
          </p:cNvSpPr>
          <p:nvPr>
            <p:ph idx="17"/>
          </p:nvPr>
        </p:nvSpPr>
        <p:spPr>
          <a:xfrm>
            <a:off x="570320" y="1949421"/>
            <a:ext cx="11186251" cy="4444432"/>
          </a:xfrm>
        </p:spPr>
        <p:txBody>
          <a:bodyPr/>
          <a:lstStyle/>
          <a:p>
            <a:pPr algn="just"/>
            <a:r>
              <a:rPr lang="fr-FR" sz="1800" dirty="0">
                <a:ea typeface="Times New Roman" panose="02020603050405020304" pitchFamily="18" charset="0"/>
              </a:rPr>
              <a:t>Principaux arguments commerciaux des offres d’affacturage </a:t>
            </a:r>
            <a:r>
              <a:rPr lang="fr-FR" sz="1800" b="1" dirty="0">
                <a:ea typeface="Times New Roman" panose="02020603050405020304" pitchFamily="18" charset="0"/>
              </a:rPr>
              <a:t>ACCESS</a:t>
            </a:r>
            <a:r>
              <a:rPr lang="fr-FR" sz="1800" dirty="0">
                <a:ea typeface="Times New Roman" panose="02020603050405020304" pitchFamily="18" charset="0"/>
              </a:rPr>
              <a:t> et </a:t>
            </a:r>
            <a:r>
              <a:rPr lang="fr-FR" sz="1800" b="1" dirty="0">
                <a:ea typeface="Times New Roman" panose="02020603050405020304" pitchFamily="18" charset="0"/>
              </a:rPr>
              <a:t>OPTIMO</a:t>
            </a:r>
            <a:r>
              <a:rPr lang="fr-FR" sz="1800" dirty="0">
                <a:ea typeface="Times New Roman" panose="02020603050405020304" pitchFamily="18" charset="0"/>
              </a:rPr>
              <a:t>, </a:t>
            </a:r>
            <a:r>
              <a:rPr lang="fr-FR" sz="1800" b="1" dirty="0">
                <a:ea typeface="Times New Roman" panose="02020603050405020304" pitchFamily="18" charset="0"/>
              </a:rPr>
              <a:t>des s</a:t>
            </a:r>
            <a:r>
              <a:rPr lang="fr-FR" sz="1800" b="1" i="1" dirty="0">
                <a:ea typeface="Times New Roman" panose="02020603050405020304" pitchFamily="18" charset="0"/>
              </a:rPr>
              <a:t>olutions d’affacturage complètes pour ne plus dépendre du règlement de ses clients </a:t>
            </a:r>
            <a:r>
              <a:rPr lang="fr-FR" sz="1800" i="1" dirty="0">
                <a:ea typeface="Times New Roman" panose="02020603050405020304" pitchFamily="18" charset="0"/>
              </a:rPr>
              <a:t>:</a:t>
            </a:r>
          </a:p>
          <a:p>
            <a:pPr marL="0" indent="0" algn="just">
              <a:buNone/>
            </a:pPr>
            <a:endParaRPr lang="fr-FR" sz="700" i="1" dirty="0">
              <a:ea typeface="Times New Roman" panose="02020603050405020304" pitchFamily="18" charset="0"/>
            </a:endParaRPr>
          </a:p>
          <a:p>
            <a:pPr marL="625475" lvl="1" indent="-352425" algn="just">
              <a:buFont typeface="Wingdings" panose="05000000000000000000" pitchFamily="2" charset="2"/>
              <a:buChar char="ü"/>
            </a:pPr>
            <a:r>
              <a:rPr lang="fr-FR" sz="1800" i="1" dirty="0">
                <a:ea typeface="Times New Roman" panose="02020603050405020304" pitchFamily="18" charset="0"/>
              </a:rPr>
              <a:t>Transformez vos factures clients en cash et accédez rapidement à une avance de trésorerie, au moment où vous en avez vraiment besoin</a:t>
            </a:r>
          </a:p>
          <a:p>
            <a:pPr marL="625475" lvl="1" indent="-352425" algn="just">
              <a:buNone/>
            </a:pPr>
            <a:endParaRPr lang="fr-FR" sz="300" i="1" dirty="0">
              <a:ea typeface="Times New Roman" panose="02020603050405020304" pitchFamily="18" charset="0"/>
            </a:endParaRPr>
          </a:p>
          <a:p>
            <a:pPr marL="625475" lvl="1" indent="-352425" algn="just">
              <a:buFont typeface="Wingdings" panose="05000000000000000000" pitchFamily="2" charset="2"/>
              <a:buChar char="ü"/>
            </a:pPr>
            <a:r>
              <a:rPr lang="fr-FR" sz="1800" i="1" dirty="0">
                <a:ea typeface="Times New Roman" panose="02020603050405020304" pitchFamily="18" charset="0"/>
              </a:rPr>
              <a:t>Confiez à des experts le suivi et le recouvrement de vos factures, et soyez protégé(e) en cas d’éventuels impayés sur les clients garantis et sur les factures non-contestées </a:t>
            </a:r>
            <a:r>
              <a:rPr lang="fr-FR" i="1" dirty="0">
                <a:ea typeface="Times New Roman" panose="02020603050405020304" pitchFamily="18" charset="0"/>
              </a:rPr>
              <a:t>(si insolvabilité constatée par décision de justice)</a:t>
            </a:r>
            <a:endParaRPr lang="fr-FR" sz="1800" i="1" dirty="0">
              <a:ea typeface="Times New Roman" panose="02020603050405020304" pitchFamily="18" charset="0"/>
            </a:endParaRPr>
          </a:p>
          <a:p>
            <a:pPr marL="625475" lvl="1" indent="-352425" algn="just">
              <a:buFont typeface="Wingdings" panose="05000000000000000000" pitchFamily="2" charset="2"/>
              <a:buChar char="ü"/>
            </a:pPr>
            <a:endParaRPr lang="fr-FR" sz="300" i="1" dirty="0">
              <a:ea typeface="Times New Roman" panose="02020603050405020304" pitchFamily="18" charset="0"/>
            </a:endParaRPr>
          </a:p>
          <a:p>
            <a:pPr marL="625475" lvl="1" indent="-352425" algn="just">
              <a:buFont typeface="Wingdings" panose="05000000000000000000" pitchFamily="2" charset="2"/>
              <a:buChar char="ü"/>
            </a:pPr>
            <a:r>
              <a:rPr lang="fr-FR" sz="1800" i="1" dirty="0">
                <a:ea typeface="Times New Roman" panose="02020603050405020304" pitchFamily="18" charset="0"/>
              </a:rPr>
              <a:t>Choisissez les clients que vous souhaitez nous confier pour intervenir sur l’ensemble de leurs factures, tout en gardant la maîtrise de la relation commerciale</a:t>
            </a:r>
          </a:p>
          <a:p>
            <a:pPr marL="625475" lvl="1" indent="-352425" algn="just">
              <a:buFont typeface="Wingdings" panose="05000000000000000000" pitchFamily="2" charset="2"/>
              <a:buChar char="ü"/>
            </a:pPr>
            <a:endParaRPr lang="fr-FR" sz="300" i="1" dirty="0">
              <a:ea typeface="Times New Roman" panose="02020603050405020304" pitchFamily="18" charset="0"/>
            </a:endParaRPr>
          </a:p>
          <a:p>
            <a:pPr marL="625475" lvl="1" indent="-352425" algn="just">
              <a:buFont typeface="Wingdings" panose="05000000000000000000" pitchFamily="2" charset="2"/>
              <a:buChar char="ü"/>
            </a:pPr>
            <a:r>
              <a:rPr lang="fr-FR" sz="1800" i="1" dirty="0">
                <a:ea typeface="Times New Roman" panose="02020603050405020304" pitchFamily="18" charset="0"/>
              </a:rPr>
              <a:t>Bénéficiez d’une tarification préférentielle en fonction du volume de factures confié</a:t>
            </a:r>
            <a:r>
              <a:rPr lang="fr-FR" i="1" dirty="0">
                <a:ea typeface="Times New Roman" panose="02020603050405020304" pitchFamily="18" charset="0"/>
              </a:rPr>
              <a:t> </a:t>
            </a:r>
            <a:r>
              <a:rPr lang="fr-FR" sz="1200" i="1" dirty="0">
                <a:ea typeface="Times New Roman" panose="02020603050405020304" pitchFamily="18" charset="0"/>
              </a:rPr>
              <a:t>(pour offres ACCESS et ACCESS Créateurs)</a:t>
            </a:r>
            <a:endParaRPr lang="fr-FR" sz="1800" i="1" dirty="0">
              <a:ea typeface="Times New Roman" panose="02020603050405020304" pitchFamily="18" charset="0"/>
            </a:endParaRPr>
          </a:p>
          <a:p>
            <a:pPr marL="625475" lvl="1" indent="-352425" algn="just">
              <a:buFont typeface="Wingdings" panose="05000000000000000000" pitchFamily="2" charset="2"/>
              <a:buChar char="ü"/>
            </a:pPr>
            <a:endParaRPr lang="fr-FR" sz="300" i="1" dirty="0">
              <a:ea typeface="Times New Roman" panose="02020603050405020304" pitchFamily="18" charset="0"/>
            </a:endParaRPr>
          </a:p>
          <a:p>
            <a:pPr marL="625475" lvl="1" indent="-352425" algn="just">
              <a:buFont typeface="Wingdings" panose="05000000000000000000" pitchFamily="2" charset="2"/>
              <a:buChar char="ü"/>
            </a:pPr>
            <a:r>
              <a:rPr lang="fr-FR" sz="1800" i="1" dirty="0">
                <a:ea typeface="Times New Roman" panose="02020603050405020304" pitchFamily="18" charset="0"/>
              </a:rPr>
              <a:t>Bénéficier de la souplesse d’un contrat sans engagement de durée* </a:t>
            </a:r>
            <a:r>
              <a:rPr lang="fr-FR" sz="1200" i="1" dirty="0">
                <a:ea typeface="Times New Roman" panose="02020603050405020304" pitchFamily="18" charset="0"/>
              </a:rPr>
              <a:t>(résiliation possible à tout moment, moyennant préavis de 3 mois)</a:t>
            </a:r>
            <a:endParaRPr lang="fr-FR" sz="1800" i="1" dirty="0">
              <a:ea typeface="Times New Roman" panose="02020603050405020304" pitchFamily="18" charset="0"/>
            </a:endParaRPr>
          </a:p>
        </p:txBody>
      </p:sp>
      <p:sp>
        <p:nvSpPr>
          <p:cNvPr id="2074" name="ZoneTexte 2073">
            <a:extLst>
              <a:ext uri="{FF2B5EF4-FFF2-40B4-BE49-F238E27FC236}">
                <a16:creationId xmlns:a16="http://schemas.microsoft.com/office/drawing/2014/main" id="{1B7F6618-BC4A-717E-4B22-91E75DE6035B}"/>
              </a:ext>
            </a:extLst>
          </p:cNvPr>
          <p:cNvSpPr txBox="1"/>
          <p:nvPr/>
        </p:nvSpPr>
        <p:spPr>
          <a:xfrm>
            <a:off x="3704009" y="6482470"/>
            <a:ext cx="7972054" cy="246221"/>
          </a:xfrm>
          <a:prstGeom prst="rect">
            <a:avLst/>
          </a:prstGeom>
          <a:noFill/>
        </p:spPr>
        <p:txBody>
          <a:bodyPr wrap="none" rtlCol="0">
            <a:spAutoFit/>
          </a:bodyPr>
          <a:lstStyle/>
          <a:p>
            <a:r>
              <a:rPr lang="fr-FR" sz="1000" i="1" dirty="0">
                <a:solidFill>
                  <a:schemeClr val="tx1">
                    <a:lumMod val="75000"/>
                    <a:lumOff val="25000"/>
                  </a:schemeClr>
                </a:solidFill>
              </a:rPr>
              <a:t>* à l’exception des offres ACCESS Créateurs &amp; OPTIMO Créateurs dont les contrats sont conclus pour une durée de 18 mois prorogeable</a:t>
            </a:r>
          </a:p>
        </p:txBody>
      </p:sp>
    </p:spTree>
    <p:extLst>
      <p:ext uri="{BB962C8B-B14F-4D97-AF65-F5344CB8AC3E}">
        <p14:creationId xmlns:p14="http://schemas.microsoft.com/office/powerpoint/2010/main" val="3064373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3716163" y="2048872"/>
            <a:ext cx="7071910" cy="4023689"/>
          </a:xfrm>
        </p:spPr>
        <p:txBody>
          <a:bodyPr/>
          <a:lstStyle/>
          <a:p>
            <a:pPr>
              <a:buClrTx/>
              <a:buFont typeface="+mj-lt"/>
              <a:buAutoNum type="arabicPeriod"/>
            </a:pPr>
            <a:r>
              <a:rPr lang="fr-FR" sz="2400" dirty="0"/>
              <a:t>Contexte</a:t>
            </a:r>
          </a:p>
          <a:p>
            <a:pPr>
              <a:buClrTx/>
            </a:pPr>
            <a:r>
              <a:rPr lang="fr-FR" sz="2400" dirty="0"/>
              <a:t>L’affacturage - généralités</a:t>
            </a:r>
          </a:p>
          <a:p>
            <a:pPr>
              <a:buClrTx/>
            </a:pPr>
            <a:r>
              <a:rPr lang="fr-FR" sz="2400" dirty="0"/>
              <a:t>Nouvelle offre ACCESS + ACCESS Créateur dans la gamme Pro de</a:t>
            </a:r>
          </a:p>
          <a:p>
            <a:pPr>
              <a:buClrTx/>
            </a:pPr>
            <a:r>
              <a:rPr lang="fr-FR" sz="2400" dirty="0"/>
              <a:t>Nouvelle offre OPTIMO + OPTIMO Créateurs + OPTIMO Situ dans la gamme Pro de</a:t>
            </a:r>
          </a:p>
          <a:p>
            <a:pPr>
              <a:buClrTx/>
            </a:pPr>
            <a:r>
              <a:rPr lang="fr-FR" sz="2400" dirty="0"/>
              <a:t>Process de distribution / Rôle des CA Pros</a:t>
            </a:r>
          </a:p>
          <a:p>
            <a:pPr>
              <a:buClrTx/>
            </a:pPr>
            <a:r>
              <a:rPr lang="fr-FR" sz="2400" b="1" dirty="0">
                <a:solidFill>
                  <a:srgbClr val="C00000"/>
                </a:solidFill>
              </a:rPr>
              <a:t>Rémunération CEGEE                </a:t>
            </a:r>
            <a:r>
              <a:rPr lang="fr-FR" sz="2400" b="1" dirty="0">
                <a:solidFill>
                  <a:srgbClr val="C00000"/>
                </a:solidFill>
                <a:sym typeface="Wingdings" panose="05000000000000000000" pitchFamily="2" charset="2"/>
              </a:rPr>
              <a:t></a:t>
            </a:r>
          </a:p>
          <a:p>
            <a:pPr>
              <a:buClrTx/>
            </a:pPr>
            <a:r>
              <a:rPr lang="fr-FR" sz="2400" dirty="0">
                <a:sym typeface="Wingdings" panose="05000000000000000000" pitchFamily="2" charset="2"/>
              </a:rPr>
              <a:t>Annexes : liens utiles</a:t>
            </a:r>
            <a:r>
              <a:rPr lang="fr-FR" sz="2400" b="1" dirty="0">
                <a:solidFill>
                  <a:srgbClr val="C00000"/>
                </a:solidFill>
                <a:sym typeface="Wingdings" panose="05000000000000000000" pitchFamily="2" charset="2"/>
              </a:rPr>
              <a:t> </a:t>
            </a:r>
            <a:endParaRPr lang="fr-FR" sz="2400" b="1" dirty="0">
              <a:solidFill>
                <a:srgbClr val="C00000"/>
              </a:solidFill>
            </a:endParaRPr>
          </a:p>
          <a:p>
            <a:pPr marL="0" indent="0">
              <a:buClrTx/>
              <a:buNone/>
            </a:pPr>
            <a:endParaRPr lang="fr-FR" sz="2400" dirty="0"/>
          </a:p>
          <a:p>
            <a:endParaRPr lang="fr-FR" sz="2400" b="1" dirty="0"/>
          </a:p>
        </p:txBody>
      </p:sp>
      <p:sp>
        <p:nvSpPr>
          <p:cNvPr id="3" name="Rectangle 2">
            <a:extLst>
              <a:ext uri="{FF2B5EF4-FFF2-40B4-BE49-F238E27FC236}">
                <a16:creationId xmlns:a16="http://schemas.microsoft.com/office/drawing/2014/main" id="{9ADF4C20-1357-438A-BEE4-082974747E7E}"/>
              </a:ext>
            </a:extLst>
          </p:cNvPr>
          <p:cNvSpPr/>
          <p:nvPr/>
        </p:nvSpPr>
        <p:spPr>
          <a:xfrm>
            <a:off x="3483429" y="5387098"/>
            <a:ext cx="7994468" cy="44367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2" descr="BPCE Factor, affacturage pour les TPE, PME et ETI du Groupe BPCE">
            <a:extLst>
              <a:ext uri="{FF2B5EF4-FFF2-40B4-BE49-F238E27FC236}">
                <a16:creationId xmlns:a16="http://schemas.microsoft.com/office/drawing/2014/main" id="{0FFFC185-59BE-4C93-ABC3-5C0D66D607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5294" y="3456708"/>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PCE Factor, affacturage pour les TPE, PME et ETI du Groupe BPCE">
            <a:extLst>
              <a:ext uri="{FF2B5EF4-FFF2-40B4-BE49-F238E27FC236}">
                <a16:creationId xmlns:a16="http://schemas.microsoft.com/office/drawing/2014/main" id="{42187E95-9388-0FCC-B236-AD56D845DC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87373" y="4335112"/>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BPCE Factor, affacturage pour les TPE, PME et ETI du Groupe BPCE">
            <a:extLst>
              <a:ext uri="{FF2B5EF4-FFF2-40B4-BE49-F238E27FC236}">
                <a16:creationId xmlns:a16="http://schemas.microsoft.com/office/drawing/2014/main" id="{5C9678E7-30B3-099E-86D7-37C39363C1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19203" y="5380180"/>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7F3660F7-8F4F-2762-000D-BC89389B4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6394" y="5407888"/>
            <a:ext cx="1153004" cy="378932"/>
          </a:xfrm>
          <a:prstGeom prst="rect">
            <a:avLst/>
          </a:prstGeom>
        </p:spPr>
      </p:pic>
    </p:spTree>
    <p:extLst>
      <p:ext uri="{BB962C8B-B14F-4D97-AF65-F5344CB8AC3E}">
        <p14:creationId xmlns:p14="http://schemas.microsoft.com/office/powerpoint/2010/main" val="3517923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Rémunération CEGEE</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6</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1306395" y="1481030"/>
            <a:ext cx="9758597" cy="5081660"/>
          </a:xfrm>
        </p:spPr>
        <p:txBody>
          <a:bodyPr/>
          <a:lstStyle/>
          <a:p>
            <a:pPr algn="just"/>
            <a:r>
              <a:rPr lang="fr-FR" sz="1800" dirty="0"/>
              <a:t>BPCE Factor reverse </a:t>
            </a:r>
            <a:r>
              <a:rPr lang="fr-FR" sz="1800" b="1" dirty="0"/>
              <a:t>10% de la commission d’affacturage </a:t>
            </a:r>
            <a:r>
              <a:rPr lang="fr-FR" sz="1800" dirty="0"/>
              <a:t>et des </a:t>
            </a:r>
            <a:r>
              <a:rPr lang="fr-FR" sz="1800" b="1" dirty="0"/>
              <a:t>tarifications annexes </a:t>
            </a:r>
            <a:r>
              <a:rPr lang="fr-FR" sz="1800" dirty="0"/>
              <a:t>(</a:t>
            </a:r>
            <a:r>
              <a:rPr lang="fr-FR" sz="1800" i="1" dirty="0"/>
              <a:t>notamment les frais de dossier</a:t>
            </a:r>
            <a:r>
              <a:rPr lang="fr-FR" sz="1800" dirty="0"/>
              <a:t>) aux établissements qui apportent les clients Pros dans le cadre de la </a:t>
            </a:r>
            <a:r>
              <a:rPr lang="fr-FR" sz="1800" u="sng" dirty="0"/>
              <a:t>Convention d’apport d’affaires relative aux produits de gestion du poste Client</a:t>
            </a:r>
            <a:r>
              <a:rPr lang="fr-FR" sz="1800" dirty="0"/>
              <a:t>.</a:t>
            </a:r>
          </a:p>
          <a:p>
            <a:pPr marL="0" indent="0" algn="just">
              <a:buNone/>
            </a:pPr>
            <a:endParaRPr lang="fr-FR" sz="1800" dirty="0"/>
          </a:p>
          <a:p>
            <a:pPr marL="0" indent="0" algn="just">
              <a:buNone/>
            </a:pPr>
            <a:endParaRPr lang="fr-FR" sz="1800" dirty="0"/>
          </a:p>
          <a:p>
            <a:pPr marL="0" indent="0" algn="just">
              <a:buNone/>
            </a:pPr>
            <a:endParaRPr lang="fr-FR" sz="1800" dirty="0"/>
          </a:p>
          <a:p>
            <a:pPr marL="0" indent="0" algn="just">
              <a:buNone/>
            </a:pPr>
            <a:endParaRPr lang="fr-FR" sz="1800" dirty="0"/>
          </a:p>
          <a:p>
            <a:pPr marL="0" indent="0" algn="just">
              <a:buNone/>
            </a:pPr>
            <a:endParaRPr lang="fr-FR" sz="1800" dirty="0"/>
          </a:p>
          <a:p>
            <a:pPr marL="0" indent="0" algn="just">
              <a:buNone/>
            </a:pPr>
            <a:endParaRPr lang="fr-FR" sz="1800" dirty="0"/>
          </a:p>
          <a:p>
            <a:pPr marL="0" indent="0" algn="just">
              <a:buNone/>
            </a:pPr>
            <a:endParaRPr lang="fr-FR" sz="1800" dirty="0"/>
          </a:p>
          <a:p>
            <a:pPr marL="0" indent="0" algn="just">
              <a:buNone/>
            </a:pPr>
            <a:endParaRPr lang="fr-FR" sz="1800" dirty="0"/>
          </a:p>
          <a:p>
            <a:pPr marL="0" indent="0" algn="just">
              <a:buNone/>
            </a:pPr>
            <a:endParaRPr lang="fr-FR" sz="1800" dirty="0"/>
          </a:p>
          <a:p>
            <a:pPr algn="just"/>
            <a:r>
              <a:rPr lang="fr-FR" sz="1800" dirty="0"/>
              <a:t>A cela, s’ajoute une </a:t>
            </a:r>
            <a:r>
              <a:rPr lang="fr-FR" sz="1800" b="1" dirty="0"/>
              <a:t>commission complémentaire trimestrielle </a:t>
            </a:r>
            <a:r>
              <a:rPr lang="fr-FR" sz="1800" dirty="0"/>
              <a:t>basée sur un % annuel s’appliquant à la progression des encours moyens financés par BPCE Factor. </a:t>
            </a:r>
            <a:endParaRPr lang="fr-FR" sz="2000" b="1" dirty="0">
              <a:ea typeface="Times New Roman" panose="02020603050405020304" pitchFamily="18" charset="0"/>
            </a:endParaRPr>
          </a:p>
        </p:txBody>
      </p:sp>
      <p:pic>
        <p:nvPicPr>
          <p:cNvPr id="5122" name="Picture 2" descr="Illustrations, cliparts, dessins animés et icônes de Salaire - Getty Images">
            <a:extLst>
              <a:ext uri="{FF2B5EF4-FFF2-40B4-BE49-F238E27FC236}">
                <a16:creationId xmlns:a16="http://schemas.microsoft.com/office/drawing/2014/main" id="{2080792A-DF34-4B15-9887-359EE15C752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2288" r="96078">
                        <a14:foregroundMark x1="2288" y1="35500" x2="15850" y2="44750"/>
                        <a14:foregroundMark x1="50302" y1="50777" x2="50893" y2="51320"/>
                        <a14:foregroundMark x1="42647" y1="43750" x2="43766" y2="44778"/>
                        <a14:foregroundMark x1="47535" y1="44500" x2="47457" y2="44711"/>
                        <a14:foregroundMark x1="47720" y1="44000" x2="47535" y2="44500"/>
                        <a14:foregroundMark x1="47813" y1="43750" x2="47720" y2="44000"/>
                        <a14:foregroundMark x1="47999" y1="43250" x2="47813" y2="43750"/>
                        <a14:foregroundMark x1="49020" y1="40500" x2="47999" y2="43250"/>
                        <a14:foregroundMark x1="53123" y1="50858" x2="53922" y2="44500"/>
                        <a14:foregroundMark x1="53922" y1="44500" x2="47222" y2="38250"/>
                        <a14:foregroundMark x1="47222" y1="38250" x2="55556" y2="40000"/>
                        <a14:foregroundMark x1="55556" y1="40000" x2="56209" y2="53250"/>
                        <a14:foregroundMark x1="52088" y1="59556" x2="51084" y2="61091"/>
                        <a14:foregroundMark x1="56209" y1="53250" x2="55694" y2="54039"/>
                        <a14:foregroundMark x1="45381" y1="42844" x2="45752" y2="41000"/>
                        <a14:foregroundMark x1="43338" y1="53000" x2="44407" y2="47687"/>
                        <a14:foregroundMark x1="45752" y1="41000" x2="45752" y2="40000"/>
                        <a14:foregroundMark x1="43464" y1="42500" x2="51471" y2="40500"/>
                        <a14:foregroundMark x1="51471" y1="40500" x2="57353" y2="50000"/>
                        <a14:foregroundMark x1="52627" y1="59942" x2="52124" y2="61000"/>
                        <a14:foregroundMark x1="57353" y1="50000" x2="55530" y2="53836"/>
                        <a14:foregroundMark x1="52124" y1="61000" x2="51409" y2="61626"/>
                        <a14:foregroundMark x1="54248" y1="75500" x2="62745" y2="79000"/>
                        <a14:foregroundMark x1="62745" y1="79000" x2="75817" y2="72250"/>
                        <a14:foregroundMark x1="75817" y1="70000" x2="63235" y2="70000"/>
                        <a14:foregroundMark x1="63235" y1="68750" x2="66340" y2="68750"/>
                        <a14:foregroundMark x1="82026" y1="71500" x2="91176" y2="73500"/>
                        <a14:foregroundMark x1="91176" y1="73500" x2="96078" y2="80500"/>
                        <a14:backgroundMark x1="47059" y1="46000" x2="48203" y2="58500"/>
                        <a14:backgroundMark x1="48203" y1="58500" x2="50163" y2="61750"/>
                        <a14:backgroundMark x1="52941" y1="54750" x2="52941" y2="54750"/>
                        <a14:backgroundMark x1="52941" y1="54750" x2="52941" y2="54750"/>
                        <a14:backgroundMark x1="52941" y1="54750" x2="53922" y2="53000"/>
                        <a14:backgroundMark x1="54248" y1="52250" x2="50654" y2="57500"/>
                        <a14:backgroundMark x1="47222" y1="44500" x2="45915" y2="47500"/>
                        <a14:backgroundMark x1="43464" y1="54750" x2="49837" y2="65250"/>
                        <a14:backgroundMark x1="47712" y1="44500" x2="47712" y2="44500"/>
                        <a14:backgroundMark x1="48366" y1="43750" x2="48366" y2="43750"/>
                        <a14:backgroundMark x1="48366" y1="43250" x2="48366" y2="43250"/>
                        <a14:backgroundMark x1="47222" y1="43250" x2="47222" y2="43250"/>
                        <a14:backgroundMark x1="47549" y1="44000" x2="47549" y2="44000"/>
                        <a14:backgroundMark x1="43464" y1="53000" x2="43464" y2="53000"/>
                        <a14:backgroundMark x1="43464" y1="53000" x2="43464" y2="55500"/>
                      </a14:backgroundRemoval>
                    </a14:imgEffect>
                  </a14:imgLayer>
                </a14:imgProps>
              </a:ext>
              <a:ext uri="{28A0092B-C50C-407E-A947-70E740481C1C}">
                <a14:useLocalDpi xmlns:a14="http://schemas.microsoft.com/office/drawing/2010/main"/>
              </a:ext>
            </a:extLst>
          </a:blip>
          <a:srcRect/>
          <a:stretch>
            <a:fillRect/>
          </a:stretch>
        </p:blipFill>
        <p:spPr bwMode="auto">
          <a:xfrm>
            <a:off x="3854946" y="2623224"/>
            <a:ext cx="4279828" cy="279727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edric Bertin | La French Tech Paris-Saclay">
            <a:extLst>
              <a:ext uri="{FF2B5EF4-FFF2-40B4-BE49-F238E27FC236}">
                <a16:creationId xmlns:a16="http://schemas.microsoft.com/office/drawing/2014/main" id="{D5CF91D4-0528-49ED-A5D8-F45331CEA5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7726" y="3143126"/>
            <a:ext cx="1779782" cy="5639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8" name="Picture 8" descr="Bienvenue à la Caisse d'Epargne Grand Est Europe">
            <a:extLst>
              <a:ext uri="{FF2B5EF4-FFF2-40B4-BE49-F238E27FC236}">
                <a16:creationId xmlns:a16="http://schemas.microsoft.com/office/drawing/2014/main" id="{2E5B4FCD-A62D-4A30-A3CF-2139B596339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74282" y="4275421"/>
            <a:ext cx="1647712" cy="4588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C76F65C-DDD1-4420-9124-1DC8A1BF2FBC}"/>
              </a:ext>
            </a:extLst>
          </p:cNvPr>
          <p:cNvSpPr/>
          <p:nvPr/>
        </p:nvSpPr>
        <p:spPr>
          <a:xfrm>
            <a:off x="6511636" y="4544291"/>
            <a:ext cx="461819" cy="64654"/>
          </a:xfrm>
          <a:prstGeom prst="rect">
            <a:avLst/>
          </a:prstGeom>
          <a:solidFill>
            <a:srgbClr val="5F676C"/>
          </a:solidFill>
          <a:ln>
            <a:solidFill>
              <a:srgbClr val="5B64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91714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3716163" y="2048872"/>
            <a:ext cx="7071910" cy="4023689"/>
          </a:xfrm>
        </p:spPr>
        <p:txBody>
          <a:bodyPr/>
          <a:lstStyle/>
          <a:p>
            <a:pPr>
              <a:buClrTx/>
              <a:buFont typeface="+mj-lt"/>
              <a:buAutoNum type="arabicPeriod"/>
            </a:pPr>
            <a:r>
              <a:rPr lang="fr-FR" sz="2400" dirty="0"/>
              <a:t>Contexte</a:t>
            </a:r>
          </a:p>
          <a:p>
            <a:pPr>
              <a:buClrTx/>
            </a:pPr>
            <a:r>
              <a:rPr lang="fr-FR" sz="2400" dirty="0"/>
              <a:t>L’affacturage - généralités</a:t>
            </a:r>
          </a:p>
          <a:p>
            <a:pPr>
              <a:buClrTx/>
            </a:pPr>
            <a:r>
              <a:rPr lang="fr-FR" sz="2400" dirty="0"/>
              <a:t>Nouvelle offre ACCESS + ACCESS Créateur dans la gamme Pro de</a:t>
            </a:r>
          </a:p>
          <a:p>
            <a:pPr>
              <a:buClrTx/>
            </a:pPr>
            <a:r>
              <a:rPr lang="fr-FR" sz="2400" dirty="0"/>
              <a:t>Nouvelle offre OPTIMO + OPTIMO Créateurs + OPTIMO Situ dans la gamme Pro de</a:t>
            </a:r>
          </a:p>
          <a:p>
            <a:pPr>
              <a:buClrTx/>
            </a:pPr>
            <a:r>
              <a:rPr lang="fr-FR" sz="2400" dirty="0"/>
              <a:t>Process de distribution / Rôle des CA Pros</a:t>
            </a:r>
          </a:p>
          <a:p>
            <a:pPr>
              <a:buClrTx/>
            </a:pPr>
            <a:r>
              <a:rPr lang="fr-FR" sz="2400" dirty="0"/>
              <a:t>Rémunération CEGEE                </a:t>
            </a:r>
            <a:r>
              <a:rPr lang="fr-FR" sz="2400" dirty="0">
                <a:sym typeface="Wingdings" panose="05000000000000000000" pitchFamily="2" charset="2"/>
              </a:rPr>
              <a:t></a:t>
            </a:r>
          </a:p>
          <a:p>
            <a:pPr>
              <a:buClrTx/>
            </a:pPr>
            <a:r>
              <a:rPr lang="fr-FR" sz="2400" b="1" dirty="0">
                <a:solidFill>
                  <a:srgbClr val="C00000"/>
                </a:solidFill>
                <a:sym typeface="Wingdings" panose="05000000000000000000" pitchFamily="2" charset="2"/>
              </a:rPr>
              <a:t>Annexes : liens utiles </a:t>
            </a:r>
            <a:endParaRPr lang="fr-FR" sz="2400" b="1" dirty="0">
              <a:solidFill>
                <a:srgbClr val="C00000"/>
              </a:solidFill>
            </a:endParaRPr>
          </a:p>
          <a:p>
            <a:pPr marL="0" indent="0">
              <a:buClrTx/>
              <a:buNone/>
            </a:pPr>
            <a:endParaRPr lang="fr-FR" sz="2400" dirty="0"/>
          </a:p>
          <a:p>
            <a:endParaRPr lang="fr-FR" sz="2400" b="1" dirty="0"/>
          </a:p>
        </p:txBody>
      </p:sp>
      <p:sp>
        <p:nvSpPr>
          <p:cNvPr id="3" name="Rectangle 2">
            <a:extLst>
              <a:ext uri="{FF2B5EF4-FFF2-40B4-BE49-F238E27FC236}">
                <a16:creationId xmlns:a16="http://schemas.microsoft.com/office/drawing/2014/main" id="{9ADF4C20-1357-438A-BEE4-082974747E7E}"/>
              </a:ext>
            </a:extLst>
          </p:cNvPr>
          <p:cNvSpPr/>
          <p:nvPr/>
        </p:nvSpPr>
        <p:spPr>
          <a:xfrm>
            <a:off x="3483429" y="5922801"/>
            <a:ext cx="7994468" cy="44367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2" descr="BPCE Factor, affacturage pour les TPE, PME et ETI du Groupe BPCE">
            <a:extLst>
              <a:ext uri="{FF2B5EF4-FFF2-40B4-BE49-F238E27FC236}">
                <a16:creationId xmlns:a16="http://schemas.microsoft.com/office/drawing/2014/main" id="{0FFFC185-59BE-4C93-ABC3-5C0D66D607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5294" y="3456708"/>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PCE Factor, affacturage pour les TPE, PME et ETI du Groupe BPCE">
            <a:extLst>
              <a:ext uri="{FF2B5EF4-FFF2-40B4-BE49-F238E27FC236}">
                <a16:creationId xmlns:a16="http://schemas.microsoft.com/office/drawing/2014/main" id="{42187E95-9388-0FCC-B236-AD56D845DC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87373" y="4335112"/>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BPCE Factor, affacturage pour les TPE, PME et ETI du Groupe BPCE">
            <a:extLst>
              <a:ext uri="{FF2B5EF4-FFF2-40B4-BE49-F238E27FC236}">
                <a16:creationId xmlns:a16="http://schemas.microsoft.com/office/drawing/2014/main" id="{5C9678E7-30B3-099E-86D7-37C39363C1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99134" y="5380180"/>
            <a:ext cx="1164236" cy="44367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7F3660F7-8F4F-2762-000D-BC89389B4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86325" y="5407888"/>
            <a:ext cx="1153004" cy="378932"/>
          </a:xfrm>
          <a:prstGeom prst="rect">
            <a:avLst/>
          </a:prstGeom>
        </p:spPr>
      </p:pic>
    </p:spTree>
    <p:extLst>
      <p:ext uri="{BB962C8B-B14F-4D97-AF65-F5344CB8AC3E}">
        <p14:creationId xmlns:p14="http://schemas.microsoft.com/office/powerpoint/2010/main" val="1852509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Annexe / liens utiles </a:t>
            </a:r>
            <a:r>
              <a:rPr lang="fr-FR" sz="2400" dirty="0">
                <a:sym typeface="Wingdings" panose="05000000000000000000" pitchFamily="2" charset="2"/>
              </a:rPr>
              <a:t> Fiches produits</a:t>
            </a:r>
            <a:endParaRPr lang="fr-FR" sz="2400" dirty="0">
              <a:solidFill>
                <a:srgbClr val="C000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7</a:t>
            </a:r>
          </a:p>
        </p:txBody>
      </p:sp>
      <p:sp>
        <p:nvSpPr>
          <p:cNvPr id="4" name="Rectangle 3">
            <a:extLst>
              <a:ext uri="{FF2B5EF4-FFF2-40B4-BE49-F238E27FC236}">
                <a16:creationId xmlns:a16="http://schemas.microsoft.com/office/drawing/2014/main" id="{1E19AFE5-80AB-87FF-AFBC-2703F5E7B06D}"/>
              </a:ext>
            </a:extLst>
          </p:cNvPr>
          <p:cNvSpPr/>
          <p:nvPr/>
        </p:nvSpPr>
        <p:spPr>
          <a:xfrm>
            <a:off x="6136524" y="1060876"/>
            <a:ext cx="5612128" cy="5332977"/>
          </a:xfrm>
          <a:prstGeom prst="rect">
            <a:avLst/>
          </a:prstGeom>
          <a:solidFill>
            <a:srgbClr val="81D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39A0FE8-7F0F-574D-E08E-DEDE99E2EA9A}"/>
              </a:ext>
            </a:extLst>
          </p:cNvPr>
          <p:cNvSpPr/>
          <p:nvPr/>
        </p:nvSpPr>
        <p:spPr>
          <a:xfrm>
            <a:off x="193579" y="1417556"/>
            <a:ext cx="5245706" cy="43828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8B1EFD87-9C5C-3B6C-706C-F6DBACB1C885}"/>
              </a:ext>
            </a:extLst>
          </p:cNvPr>
          <p:cNvSpPr txBox="1"/>
          <p:nvPr/>
        </p:nvSpPr>
        <p:spPr>
          <a:xfrm>
            <a:off x="193579" y="1417556"/>
            <a:ext cx="5245705" cy="400110"/>
          </a:xfrm>
          <a:prstGeom prst="rect">
            <a:avLst/>
          </a:prstGeom>
          <a:noFill/>
        </p:spPr>
        <p:txBody>
          <a:bodyPr wrap="square" rtlCol="0">
            <a:spAutoFit/>
          </a:bodyPr>
          <a:lstStyle/>
          <a:p>
            <a:pPr algn="ctr"/>
            <a:r>
              <a:rPr lang="fr-FR" sz="2000" b="1" u="sng" dirty="0">
                <a:solidFill>
                  <a:srgbClr val="C00000"/>
                </a:solidFill>
                <a:effectLst>
                  <a:outerShdw blurRad="38100" dist="38100" dir="2700000" algn="tl">
                    <a:srgbClr val="000000">
                      <a:alpha val="43137"/>
                    </a:srgbClr>
                  </a:outerShdw>
                </a:effectLst>
              </a:rPr>
              <a:t>ACCESS / ACCESS Créateurs</a:t>
            </a:r>
          </a:p>
        </p:txBody>
      </p:sp>
      <p:sp>
        <p:nvSpPr>
          <p:cNvPr id="10" name="ZoneTexte 9">
            <a:extLst>
              <a:ext uri="{FF2B5EF4-FFF2-40B4-BE49-F238E27FC236}">
                <a16:creationId xmlns:a16="http://schemas.microsoft.com/office/drawing/2014/main" id="{7CA3D13D-0924-727F-7385-A3C9E4E2D3F3}"/>
              </a:ext>
            </a:extLst>
          </p:cNvPr>
          <p:cNvSpPr txBox="1"/>
          <p:nvPr/>
        </p:nvSpPr>
        <p:spPr>
          <a:xfrm>
            <a:off x="193579" y="2233134"/>
            <a:ext cx="2655748" cy="584775"/>
          </a:xfrm>
          <a:prstGeom prst="rect">
            <a:avLst/>
          </a:prstGeom>
          <a:noFill/>
        </p:spPr>
        <p:txBody>
          <a:bodyPr wrap="square" rtlCol="0">
            <a:spAutoFit/>
          </a:bodyPr>
          <a:lstStyle/>
          <a:p>
            <a:pPr algn="ctr"/>
            <a:r>
              <a:rPr lang="fr-FR" sz="1600" b="1" i="1" dirty="0"/>
              <a:t>ACCESS</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Client</a:t>
            </a:r>
            <a:endParaRPr lang="fr-FR" sz="1600" b="1" i="1" dirty="0"/>
          </a:p>
        </p:txBody>
      </p:sp>
      <p:pic>
        <p:nvPicPr>
          <p:cNvPr id="13" name="Image 12">
            <a:extLst>
              <a:ext uri="{FF2B5EF4-FFF2-40B4-BE49-F238E27FC236}">
                <a16:creationId xmlns:a16="http://schemas.microsoft.com/office/drawing/2014/main" id="{60CFDAEB-D4D2-D26D-1DE5-11D18CDBA933}"/>
              </a:ext>
            </a:extLst>
          </p:cNvPr>
          <p:cNvPicPr>
            <a:picLocks noChangeAspect="1"/>
          </p:cNvPicPr>
          <p:nvPr/>
        </p:nvPicPr>
        <p:blipFill>
          <a:blip r:embed="rId2"/>
          <a:stretch>
            <a:fillRect/>
          </a:stretch>
        </p:blipFill>
        <p:spPr>
          <a:xfrm>
            <a:off x="1203991" y="2775512"/>
            <a:ext cx="521189" cy="734297"/>
          </a:xfrm>
          <a:prstGeom prst="rect">
            <a:avLst/>
          </a:prstGeom>
          <a:ln>
            <a:noFill/>
          </a:ln>
          <a:effectLst>
            <a:outerShdw blurRad="292100" dist="139700" dir="2700000" algn="tl" rotWithShape="0">
              <a:srgbClr val="333333">
                <a:alpha val="65000"/>
              </a:srgbClr>
            </a:outerShdw>
          </a:effectLst>
        </p:spPr>
      </p:pic>
      <p:sp>
        <p:nvSpPr>
          <p:cNvPr id="15" name="ZoneTexte 14">
            <a:extLst>
              <a:ext uri="{FF2B5EF4-FFF2-40B4-BE49-F238E27FC236}">
                <a16:creationId xmlns:a16="http://schemas.microsoft.com/office/drawing/2014/main" id="{29DE09B1-6D69-321D-1944-64FE30FB0DF2}"/>
              </a:ext>
            </a:extLst>
          </p:cNvPr>
          <p:cNvSpPr txBox="1"/>
          <p:nvPr/>
        </p:nvSpPr>
        <p:spPr>
          <a:xfrm>
            <a:off x="59995" y="4082099"/>
            <a:ext cx="2655747" cy="584775"/>
          </a:xfrm>
          <a:prstGeom prst="rect">
            <a:avLst/>
          </a:prstGeom>
          <a:noFill/>
        </p:spPr>
        <p:txBody>
          <a:bodyPr wrap="square" rtlCol="0">
            <a:spAutoFit/>
          </a:bodyPr>
          <a:lstStyle/>
          <a:p>
            <a:pPr algn="ctr"/>
            <a:r>
              <a:rPr lang="fr-FR" sz="1600" b="1" i="1" dirty="0"/>
              <a:t>ACCESS Créateurs </a:t>
            </a:r>
          </a:p>
          <a:p>
            <a:pPr algn="ctr"/>
            <a:r>
              <a:rPr lang="fr-FR" sz="1600" i="1" dirty="0">
                <a:sym typeface="Wingdings" panose="05000000000000000000" pitchFamily="2" charset="2"/>
              </a:rPr>
              <a:t> Fiche produit </a:t>
            </a:r>
            <a:r>
              <a:rPr lang="fr-FR" sz="1600" b="1" i="1" dirty="0">
                <a:sym typeface="Wingdings" panose="05000000000000000000" pitchFamily="2" charset="2"/>
              </a:rPr>
              <a:t>Client</a:t>
            </a:r>
            <a:endParaRPr lang="fr-FR" sz="1600" b="1" i="1" dirty="0"/>
          </a:p>
        </p:txBody>
      </p:sp>
      <p:pic>
        <p:nvPicPr>
          <p:cNvPr id="18" name="Image 17">
            <a:extLst>
              <a:ext uri="{FF2B5EF4-FFF2-40B4-BE49-F238E27FC236}">
                <a16:creationId xmlns:a16="http://schemas.microsoft.com/office/drawing/2014/main" id="{15A104A4-F2A7-E4D7-B563-8F0D6242A11D}"/>
              </a:ext>
            </a:extLst>
          </p:cNvPr>
          <p:cNvPicPr>
            <a:picLocks noChangeAspect="1"/>
          </p:cNvPicPr>
          <p:nvPr/>
        </p:nvPicPr>
        <p:blipFill>
          <a:blip r:embed="rId3"/>
          <a:stretch>
            <a:fillRect/>
          </a:stretch>
        </p:blipFill>
        <p:spPr>
          <a:xfrm>
            <a:off x="1203990" y="4666874"/>
            <a:ext cx="521189" cy="735321"/>
          </a:xfrm>
          <a:prstGeom prst="rect">
            <a:avLst/>
          </a:prstGeom>
          <a:ln>
            <a:noFill/>
          </a:ln>
          <a:effectLst>
            <a:outerShdw blurRad="292100" dist="139700" dir="2700000" algn="tl" rotWithShape="0">
              <a:srgbClr val="333333">
                <a:alpha val="65000"/>
              </a:srgbClr>
            </a:outerShdw>
          </a:effectLst>
        </p:spPr>
      </p:pic>
      <p:cxnSp>
        <p:nvCxnSpPr>
          <p:cNvPr id="22" name="Connecteur droit 21">
            <a:extLst>
              <a:ext uri="{FF2B5EF4-FFF2-40B4-BE49-F238E27FC236}">
                <a16:creationId xmlns:a16="http://schemas.microsoft.com/office/drawing/2014/main" id="{44F8D5FF-43EB-CB42-6F03-9E82E2116845}"/>
              </a:ext>
            </a:extLst>
          </p:cNvPr>
          <p:cNvCxnSpPr>
            <a:cxnSpLocks/>
          </p:cNvCxnSpPr>
          <p:nvPr/>
        </p:nvCxnSpPr>
        <p:spPr>
          <a:xfrm>
            <a:off x="193579" y="3866533"/>
            <a:ext cx="5245705"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6C0073E2-61EC-977B-0318-BCCBE1F1FB9D}"/>
              </a:ext>
            </a:extLst>
          </p:cNvPr>
          <p:cNvSpPr txBox="1"/>
          <p:nvPr/>
        </p:nvSpPr>
        <p:spPr>
          <a:xfrm>
            <a:off x="2594110" y="4083527"/>
            <a:ext cx="3174018" cy="584775"/>
          </a:xfrm>
          <a:prstGeom prst="rect">
            <a:avLst/>
          </a:prstGeom>
          <a:noFill/>
        </p:spPr>
        <p:txBody>
          <a:bodyPr wrap="square" rtlCol="0">
            <a:spAutoFit/>
          </a:bodyPr>
          <a:lstStyle/>
          <a:p>
            <a:pPr algn="ctr"/>
            <a:r>
              <a:rPr lang="fr-FR" sz="1600" b="1" i="1" dirty="0"/>
              <a:t>ACCESS Créateurs</a:t>
            </a:r>
          </a:p>
          <a:p>
            <a:pPr algn="ctr"/>
            <a:r>
              <a:rPr lang="fr-FR" sz="1600" i="1" dirty="0">
                <a:sym typeface="Wingdings" panose="05000000000000000000" pitchFamily="2" charset="2"/>
              </a:rPr>
              <a:t> Fiche produit </a:t>
            </a:r>
            <a:r>
              <a:rPr lang="fr-FR" sz="1600" b="1" i="1" dirty="0">
                <a:sym typeface="Wingdings" panose="05000000000000000000" pitchFamily="2" charset="2"/>
              </a:rPr>
              <a:t>Réseau</a:t>
            </a:r>
            <a:endParaRPr lang="fr-FR" sz="1600" b="1" i="1" dirty="0"/>
          </a:p>
        </p:txBody>
      </p:sp>
      <p:pic>
        <p:nvPicPr>
          <p:cNvPr id="30" name="Image 29">
            <a:extLst>
              <a:ext uri="{FF2B5EF4-FFF2-40B4-BE49-F238E27FC236}">
                <a16:creationId xmlns:a16="http://schemas.microsoft.com/office/drawing/2014/main" id="{EA921A64-7067-A780-D276-2B23FD1D556E}"/>
              </a:ext>
            </a:extLst>
          </p:cNvPr>
          <p:cNvPicPr>
            <a:picLocks noChangeAspect="1"/>
          </p:cNvPicPr>
          <p:nvPr/>
        </p:nvPicPr>
        <p:blipFill>
          <a:blip r:embed="rId4"/>
          <a:stretch>
            <a:fillRect/>
          </a:stretch>
        </p:blipFill>
        <p:spPr>
          <a:xfrm>
            <a:off x="3922501" y="4666874"/>
            <a:ext cx="517235" cy="734297"/>
          </a:xfrm>
          <a:prstGeom prst="rect">
            <a:avLst/>
          </a:prstGeom>
          <a:ln>
            <a:noFill/>
          </a:ln>
          <a:effectLst>
            <a:outerShdw blurRad="292100" dist="139700" dir="2700000" algn="tl" rotWithShape="0">
              <a:srgbClr val="333333">
                <a:alpha val="65000"/>
              </a:srgbClr>
            </a:outerShdw>
          </a:effectLst>
        </p:spPr>
      </p:pic>
      <p:sp>
        <p:nvSpPr>
          <p:cNvPr id="32" name="ZoneTexte 31">
            <a:extLst>
              <a:ext uri="{FF2B5EF4-FFF2-40B4-BE49-F238E27FC236}">
                <a16:creationId xmlns:a16="http://schemas.microsoft.com/office/drawing/2014/main" id="{0122E1BB-625D-515E-A8B1-AB7483ECBA72}"/>
              </a:ext>
            </a:extLst>
          </p:cNvPr>
          <p:cNvSpPr txBox="1"/>
          <p:nvPr/>
        </p:nvSpPr>
        <p:spPr>
          <a:xfrm>
            <a:off x="6136524" y="1147813"/>
            <a:ext cx="5612128" cy="400110"/>
          </a:xfrm>
          <a:prstGeom prst="rect">
            <a:avLst/>
          </a:prstGeom>
          <a:noFill/>
        </p:spPr>
        <p:txBody>
          <a:bodyPr wrap="square" rtlCol="0">
            <a:spAutoFit/>
          </a:bodyPr>
          <a:lstStyle/>
          <a:p>
            <a:pPr algn="ctr"/>
            <a:r>
              <a:rPr lang="fr-FR" sz="2000" b="1" u="sng" dirty="0">
                <a:solidFill>
                  <a:srgbClr val="0070C0"/>
                </a:solidFill>
                <a:effectLst>
                  <a:outerShdw blurRad="38100" dist="38100" dir="2700000" algn="tl">
                    <a:srgbClr val="000000">
                      <a:alpha val="43137"/>
                    </a:srgbClr>
                  </a:outerShdw>
                </a:effectLst>
              </a:rPr>
              <a:t>OPTIMO / OPTIMO Créateurs / OPTIMO Situ</a:t>
            </a:r>
          </a:p>
        </p:txBody>
      </p:sp>
      <p:sp>
        <p:nvSpPr>
          <p:cNvPr id="37" name="ZoneTexte 36">
            <a:extLst>
              <a:ext uri="{FF2B5EF4-FFF2-40B4-BE49-F238E27FC236}">
                <a16:creationId xmlns:a16="http://schemas.microsoft.com/office/drawing/2014/main" id="{7AE9B8CC-347C-3028-D46E-1B327B1922B1}"/>
              </a:ext>
            </a:extLst>
          </p:cNvPr>
          <p:cNvSpPr txBox="1"/>
          <p:nvPr/>
        </p:nvSpPr>
        <p:spPr>
          <a:xfrm>
            <a:off x="6096000" y="1809298"/>
            <a:ext cx="2655748" cy="584775"/>
          </a:xfrm>
          <a:prstGeom prst="rect">
            <a:avLst/>
          </a:prstGeom>
          <a:noFill/>
        </p:spPr>
        <p:txBody>
          <a:bodyPr wrap="square" rtlCol="0">
            <a:spAutoFit/>
          </a:bodyPr>
          <a:lstStyle/>
          <a:p>
            <a:pPr algn="ctr"/>
            <a:r>
              <a:rPr lang="fr-FR" sz="1600" b="1" i="1" dirty="0"/>
              <a:t>OPTIMO</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Client</a:t>
            </a:r>
            <a:endParaRPr lang="fr-FR" sz="1600" b="1" i="1" dirty="0"/>
          </a:p>
        </p:txBody>
      </p:sp>
      <p:pic>
        <p:nvPicPr>
          <p:cNvPr id="39" name="Image 38">
            <a:extLst>
              <a:ext uri="{FF2B5EF4-FFF2-40B4-BE49-F238E27FC236}">
                <a16:creationId xmlns:a16="http://schemas.microsoft.com/office/drawing/2014/main" id="{E8DE14D3-93F7-9089-FFC4-E86AA14F4A47}"/>
              </a:ext>
            </a:extLst>
          </p:cNvPr>
          <p:cNvPicPr>
            <a:picLocks noChangeAspect="1"/>
          </p:cNvPicPr>
          <p:nvPr/>
        </p:nvPicPr>
        <p:blipFill>
          <a:blip r:embed="rId5"/>
          <a:stretch>
            <a:fillRect/>
          </a:stretch>
        </p:blipFill>
        <p:spPr>
          <a:xfrm>
            <a:off x="7163279" y="2356435"/>
            <a:ext cx="521189" cy="734297"/>
          </a:xfrm>
          <a:prstGeom prst="rect">
            <a:avLst/>
          </a:prstGeom>
          <a:ln>
            <a:noFill/>
          </a:ln>
          <a:effectLst>
            <a:outerShdw blurRad="292100" dist="139700" dir="2700000" algn="tl" rotWithShape="0">
              <a:srgbClr val="333333">
                <a:alpha val="65000"/>
              </a:srgbClr>
            </a:outerShdw>
          </a:effectLst>
        </p:spPr>
      </p:pic>
      <p:sp>
        <p:nvSpPr>
          <p:cNvPr id="43" name="ZoneTexte 42">
            <a:extLst>
              <a:ext uri="{FF2B5EF4-FFF2-40B4-BE49-F238E27FC236}">
                <a16:creationId xmlns:a16="http://schemas.microsoft.com/office/drawing/2014/main" id="{CFDC448C-32D0-DC3C-820F-7E56E89095B4}"/>
              </a:ext>
            </a:extLst>
          </p:cNvPr>
          <p:cNvSpPr txBox="1"/>
          <p:nvPr/>
        </p:nvSpPr>
        <p:spPr>
          <a:xfrm>
            <a:off x="8888477" y="1808275"/>
            <a:ext cx="2655748" cy="584775"/>
          </a:xfrm>
          <a:prstGeom prst="rect">
            <a:avLst/>
          </a:prstGeom>
          <a:noFill/>
        </p:spPr>
        <p:txBody>
          <a:bodyPr wrap="square" rtlCol="0">
            <a:spAutoFit/>
          </a:bodyPr>
          <a:lstStyle/>
          <a:p>
            <a:pPr algn="ctr"/>
            <a:r>
              <a:rPr lang="fr-FR" sz="1600" b="1" i="1" dirty="0"/>
              <a:t>OPTIMO</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Réseau</a:t>
            </a:r>
            <a:endParaRPr lang="fr-FR" sz="1600" b="1" i="1" dirty="0"/>
          </a:p>
        </p:txBody>
      </p:sp>
      <p:pic>
        <p:nvPicPr>
          <p:cNvPr id="44" name="Image 43">
            <a:extLst>
              <a:ext uri="{FF2B5EF4-FFF2-40B4-BE49-F238E27FC236}">
                <a16:creationId xmlns:a16="http://schemas.microsoft.com/office/drawing/2014/main" id="{08F42246-F725-B87C-07DB-D65D8054E4C2}"/>
              </a:ext>
            </a:extLst>
          </p:cNvPr>
          <p:cNvPicPr>
            <a:picLocks noChangeAspect="1"/>
          </p:cNvPicPr>
          <p:nvPr/>
        </p:nvPicPr>
        <p:blipFill>
          <a:blip r:embed="rId6"/>
          <a:stretch>
            <a:fillRect/>
          </a:stretch>
        </p:blipFill>
        <p:spPr>
          <a:xfrm>
            <a:off x="9955716" y="2350654"/>
            <a:ext cx="521270" cy="734297"/>
          </a:xfrm>
          <a:prstGeom prst="rect">
            <a:avLst/>
          </a:prstGeom>
          <a:ln>
            <a:noFill/>
          </a:ln>
          <a:effectLst>
            <a:outerShdw blurRad="292100" dist="139700" dir="2700000" algn="tl" rotWithShape="0">
              <a:srgbClr val="333333">
                <a:alpha val="65000"/>
              </a:srgbClr>
            </a:outerShdw>
          </a:effectLst>
        </p:spPr>
      </p:pic>
      <p:cxnSp>
        <p:nvCxnSpPr>
          <p:cNvPr id="45" name="Connecteur droit 44">
            <a:extLst>
              <a:ext uri="{FF2B5EF4-FFF2-40B4-BE49-F238E27FC236}">
                <a16:creationId xmlns:a16="http://schemas.microsoft.com/office/drawing/2014/main" id="{3044DD38-5BBC-44F1-63AE-B20770059879}"/>
              </a:ext>
            </a:extLst>
          </p:cNvPr>
          <p:cNvCxnSpPr>
            <a:cxnSpLocks/>
          </p:cNvCxnSpPr>
          <p:nvPr/>
        </p:nvCxnSpPr>
        <p:spPr>
          <a:xfrm>
            <a:off x="6136524" y="3252316"/>
            <a:ext cx="5612128" cy="0"/>
          </a:xfrm>
          <a:prstGeom prst="line">
            <a:avLst/>
          </a:prstGeom>
          <a:ln>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46" name="ZoneTexte 45">
            <a:extLst>
              <a:ext uri="{FF2B5EF4-FFF2-40B4-BE49-F238E27FC236}">
                <a16:creationId xmlns:a16="http://schemas.microsoft.com/office/drawing/2014/main" id="{3C45BBFF-A779-463A-D875-A07B90C56C4F}"/>
              </a:ext>
            </a:extLst>
          </p:cNvPr>
          <p:cNvSpPr txBox="1"/>
          <p:nvPr/>
        </p:nvSpPr>
        <p:spPr>
          <a:xfrm>
            <a:off x="6028302" y="3412858"/>
            <a:ext cx="2655748" cy="584775"/>
          </a:xfrm>
          <a:prstGeom prst="rect">
            <a:avLst/>
          </a:prstGeom>
          <a:noFill/>
        </p:spPr>
        <p:txBody>
          <a:bodyPr wrap="square" rtlCol="0">
            <a:spAutoFit/>
          </a:bodyPr>
          <a:lstStyle/>
          <a:p>
            <a:pPr algn="ctr"/>
            <a:r>
              <a:rPr lang="fr-FR" sz="1600" b="1" i="1" dirty="0"/>
              <a:t>OPTIMO Créateurs</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Client</a:t>
            </a:r>
            <a:endParaRPr lang="fr-FR" sz="1600" b="1" i="1" dirty="0"/>
          </a:p>
        </p:txBody>
      </p:sp>
      <p:sp>
        <p:nvSpPr>
          <p:cNvPr id="47" name="ZoneTexte 46">
            <a:extLst>
              <a:ext uri="{FF2B5EF4-FFF2-40B4-BE49-F238E27FC236}">
                <a16:creationId xmlns:a16="http://schemas.microsoft.com/office/drawing/2014/main" id="{02A7FBDF-0C03-45A9-8933-ACE8EA16EF49}"/>
              </a:ext>
            </a:extLst>
          </p:cNvPr>
          <p:cNvSpPr txBox="1"/>
          <p:nvPr/>
        </p:nvSpPr>
        <p:spPr>
          <a:xfrm>
            <a:off x="8820779" y="3411835"/>
            <a:ext cx="2655748" cy="584775"/>
          </a:xfrm>
          <a:prstGeom prst="rect">
            <a:avLst/>
          </a:prstGeom>
          <a:noFill/>
        </p:spPr>
        <p:txBody>
          <a:bodyPr wrap="square" rtlCol="0">
            <a:spAutoFit/>
          </a:bodyPr>
          <a:lstStyle/>
          <a:p>
            <a:pPr algn="ctr"/>
            <a:r>
              <a:rPr lang="fr-FR" sz="1600" b="1" i="1" dirty="0"/>
              <a:t>OPTIMO Créateurs</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Réseau</a:t>
            </a:r>
            <a:endParaRPr lang="fr-FR" sz="1600" b="1" i="1" dirty="0"/>
          </a:p>
        </p:txBody>
      </p:sp>
      <p:pic>
        <p:nvPicPr>
          <p:cNvPr id="48" name="Image 47">
            <a:extLst>
              <a:ext uri="{FF2B5EF4-FFF2-40B4-BE49-F238E27FC236}">
                <a16:creationId xmlns:a16="http://schemas.microsoft.com/office/drawing/2014/main" id="{6E1A5B95-0E49-BF74-4C5A-1F82E0B52625}"/>
              </a:ext>
            </a:extLst>
          </p:cNvPr>
          <p:cNvPicPr>
            <a:picLocks noChangeAspect="1"/>
          </p:cNvPicPr>
          <p:nvPr/>
        </p:nvPicPr>
        <p:blipFill>
          <a:blip r:embed="rId7"/>
          <a:stretch>
            <a:fillRect/>
          </a:stretch>
        </p:blipFill>
        <p:spPr>
          <a:xfrm>
            <a:off x="9955797" y="3966901"/>
            <a:ext cx="521189" cy="737133"/>
          </a:xfrm>
          <a:prstGeom prst="rect">
            <a:avLst/>
          </a:prstGeom>
          <a:ln>
            <a:noFill/>
          </a:ln>
          <a:effectLst>
            <a:outerShdw blurRad="292100" dist="139700" dir="2700000" algn="tl" rotWithShape="0">
              <a:srgbClr val="333333">
                <a:alpha val="65000"/>
              </a:srgbClr>
            </a:outerShdw>
          </a:effectLst>
        </p:spPr>
      </p:pic>
      <p:pic>
        <p:nvPicPr>
          <p:cNvPr id="49" name="Image 48">
            <a:extLst>
              <a:ext uri="{FF2B5EF4-FFF2-40B4-BE49-F238E27FC236}">
                <a16:creationId xmlns:a16="http://schemas.microsoft.com/office/drawing/2014/main" id="{070CE402-77E2-1C85-7AA5-152F8B393456}"/>
              </a:ext>
            </a:extLst>
          </p:cNvPr>
          <p:cNvPicPr>
            <a:picLocks noChangeAspect="1"/>
          </p:cNvPicPr>
          <p:nvPr/>
        </p:nvPicPr>
        <p:blipFill>
          <a:blip r:embed="rId8"/>
          <a:stretch>
            <a:fillRect/>
          </a:stretch>
        </p:blipFill>
        <p:spPr>
          <a:xfrm>
            <a:off x="7163279" y="3966901"/>
            <a:ext cx="521189" cy="739779"/>
          </a:xfrm>
          <a:prstGeom prst="rect">
            <a:avLst/>
          </a:prstGeom>
          <a:ln>
            <a:noFill/>
          </a:ln>
          <a:effectLst>
            <a:outerShdw blurRad="292100" dist="139700" dir="2700000" algn="tl" rotWithShape="0">
              <a:srgbClr val="333333">
                <a:alpha val="65000"/>
              </a:srgbClr>
            </a:outerShdw>
          </a:effectLst>
        </p:spPr>
      </p:pic>
      <p:cxnSp>
        <p:nvCxnSpPr>
          <p:cNvPr id="50" name="Connecteur droit 49">
            <a:extLst>
              <a:ext uri="{FF2B5EF4-FFF2-40B4-BE49-F238E27FC236}">
                <a16:creationId xmlns:a16="http://schemas.microsoft.com/office/drawing/2014/main" id="{D1B637B5-4D91-2D7C-572B-6C7270F545F3}"/>
              </a:ext>
            </a:extLst>
          </p:cNvPr>
          <p:cNvCxnSpPr>
            <a:cxnSpLocks/>
          </p:cNvCxnSpPr>
          <p:nvPr/>
        </p:nvCxnSpPr>
        <p:spPr>
          <a:xfrm>
            <a:off x="6136524" y="4854853"/>
            <a:ext cx="5612128" cy="0"/>
          </a:xfrm>
          <a:prstGeom prst="line">
            <a:avLst/>
          </a:prstGeom>
          <a:ln>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51" name="ZoneTexte 50">
            <a:extLst>
              <a:ext uri="{FF2B5EF4-FFF2-40B4-BE49-F238E27FC236}">
                <a16:creationId xmlns:a16="http://schemas.microsoft.com/office/drawing/2014/main" id="{6956FBDD-8D64-9B2C-B723-D67A6B7C14DF}"/>
              </a:ext>
            </a:extLst>
          </p:cNvPr>
          <p:cNvSpPr txBox="1"/>
          <p:nvPr/>
        </p:nvSpPr>
        <p:spPr>
          <a:xfrm>
            <a:off x="6028302" y="5015395"/>
            <a:ext cx="2655748" cy="584775"/>
          </a:xfrm>
          <a:prstGeom prst="rect">
            <a:avLst/>
          </a:prstGeom>
          <a:noFill/>
        </p:spPr>
        <p:txBody>
          <a:bodyPr wrap="square" rtlCol="0">
            <a:spAutoFit/>
          </a:bodyPr>
          <a:lstStyle/>
          <a:p>
            <a:pPr algn="ctr"/>
            <a:r>
              <a:rPr lang="fr-FR" sz="1600" b="1" i="1" dirty="0"/>
              <a:t>OPTIMO Situ</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Client</a:t>
            </a:r>
            <a:endParaRPr lang="fr-FR" sz="1600" b="1" i="1" dirty="0"/>
          </a:p>
        </p:txBody>
      </p:sp>
      <p:sp>
        <p:nvSpPr>
          <p:cNvPr id="52" name="ZoneTexte 51">
            <a:extLst>
              <a:ext uri="{FF2B5EF4-FFF2-40B4-BE49-F238E27FC236}">
                <a16:creationId xmlns:a16="http://schemas.microsoft.com/office/drawing/2014/main" id="{8D3C5966-FAF9-7F7F-2BAC-77DB652A85C9}"/>
              </a:ext>
            </a:extLst>
          </p:cNvPr>
          <p:cNvSpPr txBox="1"/>
          <p:nvPr/>
        </p:nvSpPr>
        <p:spPr>
          <a:xfrm>
            <a:off x="8820779" y="5014372"/>
            <a:ext cx="2655748" cy="584775"/>
          </a:xfrm>
          <a:prstGeom prst="rect">
            <a:avLst/>
          </a:prstGeom>
          <a:noFill/>
        </p:spPr>
        <p:txBody>
          <a:bodyPr wrap="square" rtlCol="0">
            <a:spAutoFit/>
          </a:bodyPr>
          <a:lstStyle/>
          <a:p>
            <a:pPr algn="ctr"/>
            <a:r>
              <a:rPr lang="fr-FR" sz="1600" b="1" i="1" dirty="0"/>
              <a:t>OPTIMO Situ</a:t>
            </a:r>
            <a:r>
              <a:rPr lang="fr-FR" sz="1600" i="1" dirty="0"/>
              <a:t> </a:t>
            </a:r>
          </a:p>
          <a:p>
            <a:pPr algn="ctr"/>
            <a:r>
              <a:rPr lang="fr-FR" sz="1600" i="1" dirty="0">
                <a:sym typeface="Wingdings" panose="05000000000000000000" pitchFamily="2" charset="2"/>
              </a:rPr>
              <a:t> Fiche produit </a:t>
            </a:r>
            <a:r>
              <a:rPr lang="fr-FR" sz="1600" b="1" i="1" dirty="0">
                <a:sym typeface="Wingdings" panose="05000000000000000000" pitchFamily="2" charset="2"/>
              </a:rPr>
              <a:t>Réseau</a:t>
            </a:r>
            <a:endParaRPr lang="fr-FR" sz="1600" b="1" i="1" dirty="0"/>
          </a:p>
        </p:txBody>
      </p:sp>
      <p:pic>
        <p:nvPicPr>
          <p:cNvPr id="53" name="Image 52">
            <a:extLst>
              <a:ext uri="{FF2B5EF4-FFF2-40B4-BE49-F238E27FC236}">
                <a16:creationId xmlns:a16="http://schemas.microsoft.com/office/drawing/2014/main" id="{C1673F07-6B4C-67C7-921B-94A3EE85A1F1}"/>
              </a:ext>
            </a:extLst>
          </p:cNvPr>
          <p:cNvPicPr>
            <a:picLocks noChangeAspect="1"/>
          </p:cNvPicPr>
          <p:nvPr/>
        </p:nvPicPr>
        <p:blipFill>
          <a:blip r:embed="rId9"/>
          <a:stretch>
            <a:fillRect/>
          </a:stretch>
        </p:blipFill>
        <p:spPr>
          <a:xfrm>
            <a:off x="7163278" y="5599147"/>
            <a:ext cx="521189" cy="737946"/>
          </a:xfrm>
          <a:prstGeom prst="rect">
            <a:avLst/>
          </a:prstGeom>
          <a:ln>
            <a:noFill/>
          </a:ln>
          <a:effectLst>
            <a:outerShdw blurRad="292100" dist="139700" dir="2700000" algn="tl" rotWithShape="0">
              <a:srgbClr val="333333">
                <a:alpha val="65000"/>
              </a:srgbClr>
            </a:outerShdw>
          </a:effectLst>
        </p:spPr>
      </p:pic>
      <p:pic>
        <p:nvPicPr>
          <p:cNvPr id="54" name="Image 53">
            <a:extLst>
              <a:ext uri="{FF2B5EF4-FFF2-40B4-BE49-F238E27FC236}">
                <a16:creationId xmlns:a16="http://schemas.microsoft.com/office/drawing/2014/main" id="{AB350D6A-8945-24E9-A0FB-8884F0CF13C7}"/>
              </a:ext>
            </a:extLst>
          </p:cNvPr>
          <p:cNvPicPr>
            <a:picLocks noChangeAspect="1"/>
          </p:cNvPicPr>
          <p:nvPr/>
        </p:nvPicPr>
        <p:blipFill>
          <a:blip r:embed="rId10"/>
          <a:stretch>
            <a:fillRect/>
          </a:stretch>
        </p:blipFill>
        <p:spPr>
          <a:xfrm>
            <a:off x="9955796" y="5598808"/>
            <a:ext cx="521190" cy="738285"/>
          </a:xfrm>
          <a:prstGeom prst="rect">
            <a:avLst/>
          </a:prstGeom>
          <a:ln>
            <a:noFill/>
          </a:ln>
          <a:effectLst>
            <a:outerShdw blurRad="292100" dist="139700" dir="2700000" algn="tl" rotWithShape="0">
              <a:srgbClr val="333333">
                <a:alpha val="65000"/>
              </a:srgbClr>
            </a:outerShdw>
          </a:effectLst>
        </p:spPr>
      </p:pic>
      <p:pic>
        <p:nvPicPr>
          <p:cNvPr id="55" name="Picture 2" descr="Main Cliquez Icône Clip Art Libres De Droits, Svg, Vecteurs Et  Illustration. Image 90278469">
            <a:hlinkClick r:id="rId11"/>
            <a:extLst>
              <a:ext uri="{FF2B5EF4-FFF2-40B4-BE49-F238E27FC236}">
                <a16:creationId xmlns:a16="http://schemas.microsoft.com/office/drawing/2014/main" id="{65F12122-7B75-EDE0-1D22-1368CE2B2049}"/>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1165124" y="2726308"/>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Main Cliquez Icône Clip Art Libres De Droits, Svg, Vecteurs Et  Illustration. Image 90278469">
            <a:hlinkClick r:id="rId14"/>
            <a:extLst>
              <a:ext uri="{FF2B5EF4-FFF2-40B4-BE49-F238E27FC236}">
                <a16:creationId xmlns:a16="http://schemas.microsoft.com/office/drawing/2014/main" id="{5EECE0A0-E169-B76B-53D3-9E22DEF59F7C}"/>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3953054" y="4601244"/>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Main Cliquez Icône Clip Art Libres De Droits, Svg, Vecteurs Et  Illustration. Image 90278469">
            <a:hlinkClick r:id="rId15"/>
            <a:extLst>
              <a:ext uri="{FF2B5EF4-FFF2-40B4-BE49-F238E27FC236}">
                <a16:creationId xmlns:a16="http://schemas.microsoft.com/office/drawing/2014/main" id="{C670F6D8-808B-91B8-7571-9E6F769915D5}"/>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1166977" y="4612371"/>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Main Cliquez Icône Clip Art Libres De Droits, Svg, Vecteurs Et  Illustration. Image 90278469">
            <a:hlinkClick r:id="rId16"/>
            <a:extLst>
              <a:ext uri="{FF2B5EF4-FFF2-40B4-BE49-F238E27FC236}">
                <a16:creationId xmlns:a16="http://schemas.microsoft.com/office/drawing/2014/main" id="{3447D5BD-5818-C970-5824-061431AA8455}"/>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7154773" y="2156259"/>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Main Cliquez Icône Clip Art Libres De Droits, Svg, Vecteurs Et  Illustration. Image 90278469">
            <a:hlinkClick r:id="rId17"/>
            <a:extLst>
              <a:ext uri="{FF2B5EF4-FFF2-40B4-BE49-F238E27FC236}">
                <a16:creationId xmlns:a16="http://schemas.microsoft.com/office/drawing/2014/main" id="{A34671BC-3A16-4FAD-E547-861075CDD1BC}"/>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7173391" y="3783775"/>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Main Cliquez Icône Clip Art Libres De Droits, Svg, Vecteurs Et  Illustration. Image 90278469">
            <a:hlinkClick r:id="rId18"/>
            <a:extLst>
              <a:ext uri="{FF2B5EF4-FFF2-40B4-BE49-F238E27FC236}">
                <a16:creationId xmlns:a16="http://schemas.microsoft.com/office/drawing/2014/main" id="{A20AE819-9596-50C0-781E-614D98432BD7}"/>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7184549" y="5434174"/>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Main Cliquez Icône Clip Art Libres De Droits, Svg, Vecteurs Et  Illustration. Image 90278469">
            <a:hlinkClick r:id="rId19"/>
            <a:extLst>
              <a:ext uri="{FF2B5EF4-FFF2-40B4-BE49-F238E27FC236}">
                <a16:creationId xmlns:a16="http://schemas.microsoft.com/office/drawing/2014/main" id="{440C26B8-2F9A-6822-424E-70AB275FB47C}"/>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9949808" y="2102989"/>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Main Cliquez Icône Clip Art Libres De Droits, Svg, Vecteurs Et  Illustration. Image 90278469">
            <a:hlinkClick r:id="rId20"/>
            <a:extLst>
              <a:ext uri="{FF2B5EF4-FFF2-40B4-BE49-F238E27FC236}">
                <a16:creationId xmlns:a16="http://schemas.microsoft.com/office/drawing/2014/main" id="{E726E802-C959-11D3-A177-F647048403C2}"/>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9906650" y="3757118"/>
            <a:ext cx="1332848" cy="1332848"/>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Main Cliquez Icône Clip Art Libres De Droits, Svg, Vecteurs Et  Illustration. Image 90278469">
            <a:hlinkClick r:id="rId21"/>
            <a:extLst>
              <a:ext uri="{FF2B5EF4-FFF2-40B4-BE49-F238E27FC236}">
                <a16:creationId xmlns:a16="http://schemas.microsoft.com/office/drawing/2014/main" id="{6F8BA376-E162-1926-19E2-24BFD971D45E}"/>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33778" y1="43778" x2="33778" y2="43778"/>
                        <a14:foregroundMark x1="29556" y1="38000" x2="29556" y2="38000"/>
                        <a14:foregroundMark x1="29778" y1="30889" x2="29778" y2="30889"/>
                        <a14:foregroundMark x1="35333" y1="25333" x2="35333" y2="25333"/>
                        <a14:foregroundMark x1="42667" y1="25111" x2="42667" y2="25111"/>
                        <a14:foregroundMark x1="47111" y1="31111" x2="47111" y2="31111"/>
                        <a14:foregroundMark x1="47778" y1="38444" x2="47778" y2="38444"/>
                        <a14:foregroundMark x1="39778" y1="34667" x2="50667" y2="65778"/>
                        <a14:foregroundMark x1="50667" y1="65778" x2="67556" y2="57333"/>
                        <a14:foregroundMark x1="67556" y1="57333" x2="68222" y2="56000"/>
                        <a14:foregroundMark x1="66444" y1="51778" x2="53778" y2="55111"/>
                        <a14:foregroundMark x1="53778" y1="55111" x2="53778" y2="55111"/>
                        <a14:foregroundMark x1="49333" y1="48667" x2="57556" y2="46889"/>
                        <a14:foregroundMark x1="65556" y1="58889" x2="57778" y2="71778"/>
                        <a14:foregroundMark x1="57778" y1="71778" x2="42667" y2="66667"/>
                        <a14:foregroundMark x1="42667" y1="66667" x2="38222" y2="58889"/>
                      </a14:backgroundRemoval>
                    </a14:imgEffect>
                  </a14:imgLayer>
                </a14:imgProps>
              </a:ext>
              <a:ext uri="{28A0092B-C50C-407E-A947-70E740481C1C}">
                <a14:useLocalDpi xmlns:a14="http://schemas.microsoft.com/office/drawing/2010/main" val="0"/>
              </a:ext>
            </a:extLst>
          </a:blip>
          <a:srcRect/>
          <a:stretch>
            <a:fillRect/>
          </a:stretch>
        </p:blipFill>
        <p:spPr bwMode="auto">
          <a:xfrm>
            <a:off x="9949808" y="5432112"/>
            <a:ext cx="1332848" cy="133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984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Annexe / liens utiles </a:t>
            </a:r>
            <a:r>
              <a:rPr lang="fr-FR" sz="2400" dirty="0">
                <a:sym typeface="Wingdings" panose="05000000000000000000" pitchFamily="2" charset="2"/>
              </a:rPr>
              <a:t> traitement objections « Affacturage »</a:t>
            </a:r>
            <a:endParaRPr lang="fr-FR" sz="2400" dirty="0">
              <a:solidFill>
                <a:srgbClr val="C000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7</a:t>
            </a:r>
          </a:p>
        </p:txBody>
      </p:sp>
      <p:pic>
        <p:nvPicPr>
          <p:cNvPr id="4" name="Image 3">
            <a:extLst>
              <a:ext uri="{FF2B5EF4-FFF2-40B4-BE49-F238E27FC236}">
                <a16:creationId xmlns:a16="http://schemas.microsoft.com/office/drawing/2014/main" id="{63401DED-1B25-E09F-6690-DEB674109CCC}"/>
              </a:ext>
            </a:extLst>
          </p:cNvPr>
          <p:cNvPicPr>
            <a:picLocks noChangeAspect="1"/>
          </p:cNvPicPr>
          <p:nvPr/>
        </p:nvPicPr>
        <p:blipFill rotWithShape="1">
          <a:blip r:embed="rId2"/>
          <a:srcRect t="2880" r="1472" b="2319"/>
          <a:stretch/>
        </p:blipFill>
        <p:spPr>
          <a:xfrm>
            <a:off x="101216" y="1274618"/>
            <a:ext cx="5854794" cy="2511175"/>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D35486A3-7FE6-2345-1354-51ED4AF8A941}"/>
              </a:ext>
            </a:extLst>
          </p:cNvPr>
          <p:cNvPicPr>
            <a:picLocks noChangeAspect="1"/>
          </p:cNvPicPr>
          <p:nvPr/>
        </p:nvPicPr>
        <p:blipFill>
          <a:blip r:embed="rId3"/>
          <a:stretch>
            <a:fillRect/>
          </a:stretch>
        </p:blipFill>
        <p:spPr>
          <a:xfrm>
            <a:off x="6185694" y="2392091"/>
            <a:ext cx="5855855" cy="2336125"/>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4C55DAE4-DD08-9389-69A6-DF9396B5B438}"/>
              </a:ext>
            </a:extLst>
          </p:cNvPr>
          <p:cNvPicPr>
            <a:picLocks noChangeAspect="1"/>
          </p:cNvPicPr>
          <p:nvPr/>
        </p:nvPicPr>
        <p:blipFill>
          <a:blip r:embed="rId4"/>
          <a:stretch>
            <a:fillRect/>
          </a:stretch>
        </p:blipFill>
        <p:spPr>
          <a:xfrm>
            <a:off x="2544473" y="4836094"/>
            <a:ext cx="5854794" cy="14353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41262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fontScale="92500"/>
          </a:bodyPr>
          <a:lstStyle/>
          <a:p>
            <a:r>
              <a:rPr lang="fr-FR" sz="2400" dirty="0"/>
              <a:t>Annexe / liens utiles </a:t>
            </a:r>
            <a:r>
              <a:rPr lang="fr-FR" sz="2400" dirty="0">
                <a:sym typeface="Wingdings" panose="05000000000000000000" pitchFamily="2" charset="2"/>
              </a:rPr>
              <a:t> tableau synthèse </a:t>
            </a:r>
            <a:r>
              <a:rPr lang="fr-FR" sz="2400" dirty="0">
                <a:solidFill>
                  <a:srgbClr val="C00000"/>
                </a:solidFill>
                <a:sym typeface="Wingdings" panose="05000000000000000000" pitchFamily="2" charset="2"/>
              </a:rPr>
              <a:t>ACCESS / ACCESS Créateurs</a:t>
            </a:r>
            <a:endParaRPr lang="fr-FR" sz="2400" dirty="0">
              <a:solidFill>
                <a:srgbClr val="C000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7</a:t>
            </a:r>
          </a:p>
        </p:txBody>
      </p:sp>
      <p:pic>
        <p:nvPicPr>
          <p:cNvPr id="9" name="Image 8">
            <a:extLst>
              <a:ext uri="{FF2B5EF4-FFF2-40B4-BE49-F238E27FC236}">
                <a16:creationId xmlns:a16="http://schemas.microsoft.com/office/drawing/2014/main" id="{17195B1A-60F5-17A5-99E5-865388E9F779}"/>
              </a:ext>
            </a:extLst>
          </p:cNvPr>
          <p:cNvPicPr>
            <a:picLocks noChangeAspect="1"/>
          </p:cNvPicPr>
          <p:nvPr/>
        </p:nvPicPr>
        <p:blipFill>
          <a:blip r:embed="rId2"/>
          <a:stretch>
            <a:fillRect/>
          </a:stretch>
        </p:blipFill>
        <p:spPr>
          <a:xfrm>
            <a:off x="1378947" y="1019232"/>
            <a:ext cx="9434106" cy="5673853"/>
          </a:xfrm>
          <a:prstGeom prst="rect">
            <a:avLst/>
          </a:prstGeom>
        </p:spPr>
      </p:pic>
    </p:spTree>
    <p:extLst>
      <p:ext uri="{BB962C8B-B14F-4D97-AF65-F5344CB8AC3E}">
        <p14:creationId xmlns:p14="http://schemas.microsoft.com/office/powerpoint/2010/main" val="3849993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fontScale="92500" lnSpcReduction="10000"/>
          </a:bodyPr>
          <a:lstStyle/>
          <a:p>
            <a:r>
              <a:rPr lang="fr-FR" sz="2400" dirty="0"/>
              <a:t>Annexe / liens utiles </a:t>
            </a:r>
            <a:r>
              <a:rPr lang="fr-FR" sz="2400" dirty="0">
                <a:sym typeface="Wingdings" panose="05000000000000000000" pitchFamily="2" charset="2"/>
              </a:rPr>
              <a:t> tableau synthèse </a:t>
            </a:r>
            <a:r>
              <a:rPr lang="fr-FR" sz="2400" dirty="0">
                <a:solidFill>
                  <a:srgbClr val="0070C0"/>
                </a:solidFill>
                <a:sym typeface="Wingdings" panose="05000000000000000000" pitchFamily="2" charset="2"/>
              </a:rPr>
              <a:t>OPTIMO / OPTIMO Créateurs / OPTIMO Situ</a:t>
            </a:r>
            <a:endParaRPr lang="fr-FR" sz="2400" dirty="0">
              <a:solidFill>
                <a:srgbClr val="0070C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7</a:t>
            </a:r>
          </a:p>
        </p:txBody>
      </p:sp>
      <p:pic>
        <p:nvPicPr>
          <p:cNvPr id="4" name="Image 3">
            <a:extLst>
              <a:ext uri="{FF2B5EF4-FFF2-40B4-BE49-F238E27FC236}">
                <a16:creationId xmlns:a16="http://schemas.microsoft.com/office/drawing/2014/main" id="{00D20B03-A230-6370-9994-38719E4B5F82}"/>
              </a:ext>
            </a:extLst>
          </p:cNvPr>
          <p:cNvPicPr>
            <a:picLocks noChangeAspect="1"/>
          </p:cNvPicPr>
          <p:nvPr/>
        </p:nvPicPr>
        <p:blipFill>
          <a:blip r:embed="rId2"/>
          <a:stretch>
            <a:fillRect/>
          </a:stretch>
        </p:blipFill>
        <p:spPr>
          <a:xfrm>
            <a:off x="1718640" y="823124"/>
            <a:ext cx="8754720" cy="5909188"/>
          </a:xfrm>
          <a:prstGeom prst="rect">
            <a:avLst/>
          </a:prstGeom>
        </p:spPr>
      </p:pic>
    </p:spTree>
    <p:extLst>
      <p:ext uri="{BB962C8B-B14F-4D97-AF65-F5344CB8AC3E}">
        <p14:creationId xmlns:p14="http://schemas.microsoft.com/office/powerpoint/2010/main" val="27181386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80371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4093409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5" ma:contentTypeDescription="Crée un document." ma:contentTypeScope="" ma:versionID="181f6a1c56644aa99dac88bb85c41509">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d95b44ecae68fb8b7a6f1c1fb4fb1cb7"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AB1515AA-57AE-4459-BE05-37022DA03708}">
  <ds:schemaRefs>
    <ds:schemaRef ds:uri="http://schemas.microsoft.com/office/2006/metadata/properties"/>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e85a251b-a9eb-4960-a579-a2f6573062c1"/>
    <ds:schemaRef ds:uri="http://purl.org/dc/elements/1.1/"/>
    <ds:schemaRef ds:uri="9c2a82c5-7382-469d-9a70-51880d8bc67c"/>
    <ds:schemaRef ds:uri="http://www.w3.org/XML/1998/namespace"/>
    <ds:schemaRef ds:uri="http://purl.org/dc/dcmitype/"/>
  </ds:schemaRefs>
</ds:datastoreItem>
</file>

<file path=customXml/itemProps4.xml><?xml version="1.0" encoding="utf-8"?>
<ds:datastoreItem xmlns:ds="http://schemas.openxmlformats.org/officeDocument/2006/customXml" ds:itemID="{3F994C5D-2D3E-47BC-A051-F088D52337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a251b-a9eb-4960-a579-a2f6573062c1"/>
    <ds:schemaRef ds:uri="9c2a82c5-7382-469d-9a70-51880d8bc6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2860</TotalTime>
  <Words>2945</Words>
  <Application>Microsoft Office PowerPoint</Application>
  <PresentationFormat>Grand écran</PresentationFormat>
  <Paragraphs>290</Paragraphs>
  <Slides>34</Slides>
  <Notes>2</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34</vt:i4>
      </vt:variant>
    </vt:vector>
  </HeadingPairs>
  <TitlesOfParts>
    <vt:vector size="47" baseType="lpstr">
      <vt:lpstr>Arial</vt:lpstr>
      <vt:lpstr>Arial (corps)</vt:lpstr>
      <vt:lpstr>Arial Black</vt:lpstr>
      <vt:lpstr>Calibri</vt:lpstr>
      <vt:lpstr>Calibri Light</vt:lpstr>
      <vt:lpstr>Courier New</vt:lpstr>
      <vt:lpstr>Geomanist Bold</vt:lpstr>
      <vt:lpstr>Montserrat Black</vt:lpstr>
      <vt:lpstr>Montserrat SemiBold</vt:lpstr>
      <vt:lpstr>Wingdings</vt:lpstr>
      <vt:lpstr>Wingdings 2</vt:lpstr>
      <vt:lpstr>Thème Office</vt:lpstr>
      <vt:lpstr>Caisse d'Epargne</vt:lpstr>
      <vt:lpstr>Facturea acCess Facturea optimo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BOHN Stephane [CEGEE]</cp:lastModifiedBy>
  <cp:revision>20</cp:revision>
  <cp:lastPrinted>2023-09-08T15:16:09Z</cp:lastPrinted>
  <dcterms:created xsi:type="dcterms:W3CDTF">2020-06-24T09:20:11Z</dcterms:created>
  <dcterms:modified xsi:type="dcterms:W3CDTF">2023-10-23T14:42:42Z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2023-01-02T11:06:39Z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ContentBits">
    <vt:lpwstr>0</vt:lpwstr>
  </property>
  <property fmtid="{D5CDD505-2E9C-101B-9397-08002B2CF9AE}" pid="8" name="ContentTypeId">
    <vt:lpwstr>0x010100D7685D50FC222545853BED558FEC142C</vt:lpwstr>
  </property>
  <property fmtid="{D5CDD505-2E9C-101B-9397-08002B2CF9AE}" pid="9" name="MediaServiceImageTags">
    <vt:lpwstr/>
  </property>
</Properties>
</file>