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19"/>
  </p:notesMasterIdLst>
  <p:handoutMasterIdLst>
    <p:handoutMasterId r:id="rId20"/>
  </p:handoutMasterIdLst>
  <p:sldIdLst>
    <p:sldId id="400" r:id="rId6"/>
    <p:sldId id="414" r:id="rId7"/>
    <p:sldId id="415" r:id="rId8"/>
    <p:sldId id="416" r:id="rId9"/>
    <p:sldId id="433" r:id="rId10"/>
    <p:sldId id="418" r:id="rId11"/>
    <p:sldId id="419" r:id="rId12"/>
    <p:sldId id="434" r:id="rId13"/>
    <p:sldId id="436" r:id="rId14"/>
    <p:sldId id="422" r:id="rId15"/>
    <p:sldId id="426" r:id="rId16"/>
    <p:sldId id="435" r:id="rId17"/>
    <p:sldId id="413" r:id="rId18"/>
  </p:sldIdLst>
  <p:sldSz cx="9144000" cy="5143500" type="screen16x9"/>
  <p:notesSz cx="6797675" cy="9874250"/>
  <p:embeddedFontLst>
    <p:embeddedFont>
      <p:font typeface="Verdana" panose="020B0604030504040204" pitchFamily="34" charset="0"/>
      <p:regular r:id="rId21"/>
      <p:bold r:id="rId22"/>
      <p:italic r:id="rId23"/>
      <p:boldItalic r:id="rId24"/>
    </p:embeddedFont>
    <p:embeddedFont>
      <p:font typeface="Arial Narrow" panose="020B0606020202030204" pitchFamily="34" charset="0"/>
      <p:regular r:id="rId25"/>
      <p:bold r:id="rId26"/>
      <p:italic r:id="rId27"/>
      <p:boldItalic r:id="rId28"/>
    </p:embeddedFont>
    <p:embeddedFont>
      <p:font typeface="Cabin Condensed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Montserrat SemiBold" panose="020B0604020202020204" charset="0"/>
      <p:regular r:id="rId37"/>
      <p:bold r:id="rId38"/>
      <p:italic r:id="rId39"/>
      <p:boldItalic r:id="rId40"/>
    </p:embeddedFont>
    <p:embeddedFont>
      <p:font typeface="Cambria Math" panose="02040503050406030204" pitchFamily="18" charset="0"/>
      <p:regular r:id="rId41"/>
    </p:embeddedFont>
    <p:embeddedFont>
      <p:font typeface="Montserrat ExtraBold" panose="020B060402020202020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85B"/>
    <a:srgbClr val="FEFBF0"/>
    <a:srgbClr val="FDEEED"/>
    <a:srgbClr val="F7EDF3"/>
    <a:srgbClr val="EDF9FD"/>
    <a:srgbClr val="DDF4FB"/>
    <a:srgbClr val="EDF7E1"/>
    <a:srgbClr val="F7F7F7"/>
    <a:srgbClr val="F08050"/>
    <a:srgbClr val="F6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B115BF-2419-CCC9-E9A2-2C55A74DE417}" v="3" dt="2019-11-27T13:55:24.382"/>
    <p1510:client id="{6C9EB4DA-F556-FDAF-7C4B-2FA380B82E78}" v="8" dt="2019-11-27T13:54:42.944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18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126" y="168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9.fntdata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04/05/2021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2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62723" y="413662"/>
            <a:ext cx="2016224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1025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762723" y="640423"/>
            <a:ext cx="2016224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2061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02888" y="413662"/>
            <a:ext cx="2016224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902888" y="640423"/>
            <a:ext cx="2016224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93754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0" name="Oval 13">
            <a:extLst>
              <a:ext uri="{FF2B5EF4-FFF2-40B4-BE49-F238E27FC236}">
                <a16:creationId xmlns:a16="http://schemas.microsoft.com/office/drawing/2014/main" id="{E8111EC6-128B-470A-B9CE-68CA187B2BF7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8681514" y="4876006"/>
            <a:ext cx="360034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1E08334B-91D7-46DA-837A-2A85F7B647E5}" type="slidenum">
              <a:rPr lang="fr-FR" smtClean="0">
                <a:solidFill>
                  <a:schemeClr val="accent1"/>
                </a:solidFill>
              </a:rPr>
              <a:pPr algn="l">
                <a:defRPr/>
              </a:pPr>
              <a:t>‹#›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1" name="Espace réservé de la date 3">
            <a:extLst>
              <a:ext uri="{FF2B5EF4-FFF2-40B4-BE49-F238E27FC236}">
                <a16:creationId xmlns:a16="http://schemas.microsoft.com/office/drawing/2014/main" id="{BC559F50-8FE0-4E7F-AEB7-22C012668B41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2422412" y="4876006"/>
            <a:ext cx="5311372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8EF471D-3094-4A36-B1F8-73CCABA9408C}"/>
              </a:ext>
            </a:extLst>
          </p:cNvPr>
          <p:cNvCxnSpPr>
            <a:cxnSpLocks/>
          </p:cNvCxnSpPr>
          <p:nvPr userDrawn="1"/>
        </p:nvCxnSpPr>
        <p:spPr>
          <a:xfrm>
            <a:off x="7828661" y="4876006"/>
            <a:ext cx="0" cy="13849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E29E37F-3F25-46C9-AF33-ED3581C9625C}"/>
              </a:ext>
            </a:extLst>
          </p:cNvPr>
          <p:cNvCxnSpPr>
            <a:cxnSpLocks/>
          </p:cNvCxnSpPr>
          <p:nvPr userDrawn="1"/>
        </p:nvCxnSpPr>
        <p:spPr>
          <a:xfrm>
            <a:off x="8604448" y="4876006"/>
            <a:ext cx="0" cy="13849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space réservé de la date 3">
            <a:extLst>
              <a:ext uri="{FF2B5EF4-FFF2-40B4-BE49-F238E27FC236}">
                <a16:creationId xmlns:a16="http://schemas.microsoft.com/office/drawing/2014/main" id="{5F409B6E-51C8-4CCA-8B0E-11467317B5AE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7859109" y="4876006"/>
            <a:ext cx="71489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cap="all" baseline="0" dirty="0">
                <a:solidFill>
                  <a:schemeClr val="accent4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</a:t>
            </a:r>
            <a:r>
              <a:rPr lang="fr-FR" sz="900" cap="all" baseline="0" dirty="0" err="1">
                <a:solidFill>
                  <a:schemeClr val="accent4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Lease</a:t>
            </a:r>
            <a:endParaRPr lang="fr-FR" sz="900" baseline="0" dirty="0">
              <a:solidFill>
                <a:schemeClr val="accent4"/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31" r:id="rId3"/>
    <p:sldLayoutId id="2147483701" r:id="rId4"/>
    <p:sldLayoutId id="2147483702" r:id="rId5"/>
    <p:sldLayoutId id="2147483703" r:id="rId6"/>
    <p:sldLayoutId id="2147483704" r:id="rId7"/>
    <p:sldLayoutId id="2147483726" r:id="rId8"/>
    <p:sldLayoutId id="214748368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34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2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 Mai 2021</a:t>
            </a:r>
          </a:p>
        </p:txBody>
      </p:sp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940498" y="2053650"/>
            <a:ext cx="7769161" cy="1159799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Portail MySys : 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dirty="0">
                <a:solidFill>
                  <a:schemeClr val="accent1"/>
                </a:solidFill>
              </a:rPr>
              <a:t>Suivi du Dossier de vente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BPCE </a:t>
            </a:r>
            <a:r>
              <a:rPr lang="fr-FR" dirty="0" err="1"/>
              <a:t>Lease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518989-DBB9-42E0-BD83-B0A478AF3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60" y="2044977"/>
            <a:ext cx="631626" cy="52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1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78DD6A4-E818-42A5-981C-A39B576AAA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43" y="2475871"/>
            <a:ext cx="1401338" cy="835282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9BEA5-AFD8-4300-BDB8-C41DD114FD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68" y="2571750"/>
            <a:ext cx="7295386" cy="1082086"/>
          </a:xfrm>
        </p:spPr>
        <p:txBody>
          <a:bodyPr/>
          <a:lstStyle/>
          <a:p>
            <a:r>
              <a:rPr lang="fr-FR" sz="2800" dirty="0">
                <a:solidFill>
                  <a:schemeClr val="tx2">
                    <a:lumMod val="75000"/>
                  </a:schemeClr>
                </a:solidFill>
              </a:rPr>
              <a:t>VÉRIFICATION DE L’AVANCEMENT DE LA SIGNATURE CLIENT</a:t>
            </a:r>
          </a:p>
        </p:txBody>
      </p:sp>
    </p:spTree>
    <p:extLst>
      <p:ext uri="{BB962C8B-B14F-4D97-AF65-F5344CB8AC3E}">
        <p14:creationId xmlns:p14="http://schemas.microsoft.com/office/powerpoint/2010/main" val="269758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A0BA1-EC49-419B-9FAD-44F9CA2B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49766"/>
            <a:ext cx="7704098" cy="432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Accéder à MySys et Identification client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6693EE33-9A46-47F7-A4B1-6AA455C80D1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r="865" b="18645"/>
          <a:stretch/>
        </p:blipFill>
        <p:spPr>
          <a:xfrm>
            <a:off x="2079398" y="1883561"/>
            <a:ext cx="6849449" cy="28726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Espace réservé du contenu 5">
            <a:extLst>
              <a:ext uri="{FF2B5EF4-FFF2-40B4-BE49-F238E27FC236}">
                <a16:creationId xmlns:a16="http://schemas.microsoft.com/office/drawing/2014/main" id="{8BA0E135-B338-4590-8342-492EFCA404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78" t="10106" r="17417" b="10659"/>
          <a:stretch/>
        </p:blipFill>
        <p:spPr>
          <a:xfrm>
            <a:off x="511287" y="795183"/>
            <a:ext cx="778196" cy="888616"/>
          </a:xfrm>
          <a:prstGeom prst="rect">
            <a:avLst/>
          </a:prstGeom>
          <a:ln w="12700">
            <a:solidFill>
              <a:srgbClr val="FFC000"/>
            </a:solidFill>
          </a:ln>
        </p:spPr>
      </p:pic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51EB2320-BC0F-47D6-A2BF-E227228DCC25}"/>
              </a:ext>
            </a:extLst>
          </p:cNvPr>
          <p:cNvSpPr txBox="1">
            <a:spLocks/>
          </p:cNvSpPr>
          <p:nvPr/>
        </p:nvSpPr>
        <p:spPr>
          <a:xfrm>
            <a:off x="1570651" y="721660"/>
            <a:ext cx="7358196" cy="10356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36000" tIns="45720" rIns="36000" bIns="45720" rtlCol="0" anchor="ctr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fr-FR" sz="1400" b="1" dirty="0">
                <a:solidFill>
                  <a:schemeClr val="accent3"/>
                </a:solidFill>
              </a:rPr>
              <a:t>Dès l'étape d’envoi en signature du dossier CBM, le chargé peut suivre l’avancement de la signature client dans le « Dossier de vente » MySys. </a:t>
            </a:r>
          </a:p>
          <a:p>
            <a:pPr marL="0" indent="0">
              <a:buNone/>
            </a:pPr>
            <a:endParaRPr lang="fr-FR" sz="12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Depuis votre poste de travail, cliquez sur l’icône MySys pour ouvrir l’application et accédez au portail MySys</a:t>
            </a:r>
          </a:p>
        </p:txBody>
      </p:sp>
      <p:sp>
        <p:nvSpPr>
          <p:cNvPr id="16" name="Légende : encadrée 15">
            <a:extLst>
              <a:ext uri="{FF2B5EF4-FFF2-40B4-BE49-F238E27FC236}">
                <a16:creationId xmlns:a16="http://schemas.microsoft.com/office/drawing/2014/main" id="{E9EF6A01-B1D4-4399-804C-3C7128DD71CF}"/>
              </a:ext>
            </a:extLst>
          </p:cNvPr>
          <p:cNvSpPr/>
          <p:nvPr/>
        </p:nvSpPr>
        <p:spPr>
          <a:xfrm>
            <a:off x="314218" y="3543592"/>
            <a:ext cx="1950530" cy="488432"/>
          </a:xfrm>
          <a:prstGeom prst="borderCallout1">
            <a:avLst>
              <a:gd name="adj1" fmla="val -109001"/>
              <a:gd name="adj2" fmla="val 102912"/>
              <a:gd name="adj3" fmla="val -4302"/>
              <a:gd name="adj4" fmla="val 81494"/>
            </a:avLst>
          </a:prstGeom>
          <a:solidFill>
            <a:srgbClr val="FEFBF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bg2"/>
              </a:buClr>
            </a:pPr>
            <a:r>
              <a:rPr lang="fr-FR" sz="1200" dirty="0">
                <a:solidFill>
                  <a:schemeClr val="bg2"/>
                </a:solidFill>
              </a:rPr>
              <a:t>Cliquez sur Identification client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BD15D9-9B3C-4BB2-A99A-C4B46E96D351}"/>
              </a:ext>
            </a:extLst>
          </p:cNvPr>
          <p:cNvSpPr/>
          <p:nvPr/>
        </p:nvSpPr>
        <p:spPr>
          <a:xfrm>
            <a:off x="2079399" y="2852515"/>
            <a:ext cx="616910" cy="1547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08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28B6E56-5DFF-4254-B903-A6CA986EDA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4" r="1324"/>
          <a:stretch/>
        </p:blipFill>
        <p:spPr>
          <a:xfrm>
            <a:off x="2964957" y="967948"/>
            <a:ext cx="6039529" cy="17908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78FC4BE-45A0-42A9-B5CA-E49CBA496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4" y="195486"/>
            <a:ext cx="8167415" cy="432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Recherche client et Synthèse personne morale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D70F64-9CF2-49DC-A659-B9CE23BC7D58}"/>
              </a:ext>
            </a:extLst>
          </p:cNvPr>
          <p:cNvSpPr/>
          <p:nvPr/>
        </p:nvSpPr>
        <p:spPr>
          <a:xfrm>
            <a:off x="5958971" y="1742141"/>
            <a:ext cx="1537533" cy="27285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9DF8C5-6AC6-410F-9CA7-F7333BF90D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27" t="39307" b="5169"/>
          <a:stretch/>
        </p:blipFill>
        <p:spPr>
          <a:xfrm>
            <a:off x="2964957" y="2973841"/>
            <a:ext cx="6039529" cy="15807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9038FC6-03FF-4248-A85A-670878EE1516}"/>
              </a:ext>
            </a:extLst>
          </p:cNvPr>
          <p:cNvSpPr/>
          <p:nvPr/>
        </p:nvSpPr>
        <p:spPr>
          <a:xfrm>
            <a:off x="3001516" y="3277130"/>
            <a:ext cx="4821848" cy="38259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163597-8F18-4223-96A0-DA6F6EC2B2E7}"/>
              </a:ext>
            </a:extLst>
          </p:cNvPr>
          <p:cNvSpPr/>
          <p:nvPr/>
        </p:nvSpPr>
        <p:spPr>
          <a:xfrm>
            <a:off x="7892632" y="4376406"/>
            <a:ext cx="1096613" cy="21866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7D3A7AC4-028E-41C3-953F-6AEC8B166C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3360" y="897744"/>
            <a:ext cx="2522220" cy="3712563"/>
          </a:xfrm>
          <a:solidFill>
            <a:schemeClr val="accent6">
              <a:lumMod val="20000"/>
              <a:lumOff val="80000"/>
            </a:schemeClr>
          </a:solidFill>
        </p:spPr>
        <p:txBody>
          <a:bodyPr lIns="36000" rIns="36000" anchor="t">
            <a:normAutofit/>
          </a:bodyPr>
          <a:lstStyle/>
          <a:p>
            <a:pPr marL="0" indent="0">
              <a:buNone/>
            </a:pPr>
            <a:endParaRPr lang="fr-FR" sz="12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fr-FR" sz="12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fr-FR" sz="1400" b="1" dirty="0">
                <a:solidFill>
                  <a:schemeClr val="accent3"/>
                </a:solidFill>
              </a:rPr>
              <a:t> Dans « Identification client » </a:t>
            </a:r>
          </a:p>
          <a:p>
            <a:pPr marL="0" indent="0">
              <a:buNone/>
            </a:pPr>
            <a:endParaRPr lang="fr-FR" sz="12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Recherchez le client par exemple à l’aide du SIREN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Cliquez sur « Rechercher »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Sélectionnez le client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Cliquez sur « Ouvrir la synthèse personne morale » </a:t>
            </a:r>
          </a:p>
        </p:txBody>
      </p:sp>
      <p:pic>
        <p:nvPicPr>
          <p:cNvPr id="6" name="Graphique 5" descr="Utilisateur avec un remplissage uni">
            <a:extLst>
              <a:ext uri="{FF2B5EF4-FFF2-40B4-BE49-F238E27FC236}">
                <a16:creationId xmlns:a16="http://schemas.microsoft.com/office/drawing/2014/main" id="{A71F5503-E4BE-4AAA-B086-330B02369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68274" y="2498539"/>
            <a:ext cx="538124" cy="53812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7C6F028-34A5-4BDA-ADCD-2326F6B4D6FC}"/>
              </a:ext>
            </a:extLst>
          </p:cNvPr>
          <p:cNvSpPr/>
          <p:nvPr/>
        </p:nvSpPr>
        <p:spPr>
          <a:xfrm>
            <a:off x="5992343" y="2550160"/>
            <a:ext cx="522757" cy="21744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Graphique 3" descr="Loupe contour">
            <a:extLst>
              <a:ext uri="{FF2B5EF4-FFF2-40B4-BE49-F238E27FC236}">
                <a16:creationId xmlns:a16="http://schemas.microsoft.com/office/drawing/2014/main" id="{4544C912-9BA3-40A4-A1C8-00F87B0DD5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205408" y="2498539"/>
            <a:ext cx="538124" cy="5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44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824C6-FA29-4960-A1A2-426B906CE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Accès aux dossiers de vente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0BCBE0D-05AB-4482-93E2-A6B0CB69EA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-652" t="8358" r="1" b="32542"/>
          <a:stretch/>
        </p:blipFill>
        <p:spPr>
          <a:xfrm>
            <a:off x="4571999" y="2242987"/>
            <a:ext cx="4414426" cy="2301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B80EF37C-E6AB-4FFC-8D03-C4AC19AD7C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07" b="4418"/>
          <a:stretch/>
        </p:blipFill>
        <p:spPr>
          <a:xfrm>
            <a:off x="304415" y="2202180"/>
            <a:ext cx="4061460" cy="2421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54E5309A-46E2-4C76-87BF-8B933F3AFAA7}"/>
              </a:ext>
            </a:extLst>
          </p:cNvPr>
          <p:cNvSpPr txBox="1">
            <a:spLocks/>
          </p:cNvSpPr>
          <p:nvPr/>
        </p:nvSpPr>
        <p:spPr>
          <a:xfrm>
            <a:off x="410577" y="707910"/>
            <a:ext cx="8322845" cy="313835"/>
          </a:xfrm>
          <a:prstGeom prst="rect">
            <a:avLst/>
          </a:prstGeom>
          <a:noFill/>
        </p:spPr>
        <p:txBody>
          <a:bodyPr vert="horz" lIns="36000" tIns="45720" rIns="36000" bIns="45720" rtlCol="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anose="02040503050406030204" pitchFamily="18" charset="0"/>
              <a:buNone/>
            </a:pPr>
            <a:r>
              <a:rPr lang="fr-FR" sz="1400" u="sng" dirty="0">
                <a:solidFill>
                  <a:schemeClr val="accent1"/>
                </a:solidFill>
              </a:rPr>
              <a:t>Deux méthodes pour accéder aux dossiers de vente depuis la synthèse de la personne morale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9FC2E6-8E85-4762-902E-64211021E6FE}"/>
              </a:ext>
            </a:extLst>
          </p:cNvPr>
          <p:cNvSpPr/>
          <p:nvPr/>
        </p:nvSpPr>
        <p:spPr>
          <a:xfrm>
            <a:off x="3020511" y="3979307"/>
            <a:ext cx="1317548" cy="637489"/>
          </a:xfrm>
          <a:prstGeom prst="rect">
            <a:avLst/>
          </a:prstGeom>
          <a:solidFill>
            <a:schemeClr val="accent6">
              <a:lumMod val="20000"/>
              <a:lumOff val="80000"/>
              <a:alpha val="1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316E66-7242-4455-9486-1DA354DD4EE2}"/>
              </a:ext>
            </a:extLst>
          </p:cNvPr>
          <p:cNvSpPr/>
          <p:nvPr/>
        </p:nvSpPr>
        <p:spPr>
          <a:xfrm>
            <a:off x="6269423" y="4367965"/>
            <a:ext cx="879704" cy="139072"/>
          </a:xfrm>
          <a:prstGeom prst="rect">
            <a:avLst/>
          </a:prstGeom>
          <a:solidFill>
            <a:schemeClr val="accent6">
              <a:lumMod val="20000"/>
              <a:lumOff val="80000"/>
              <a:alpha val="1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54EF80-7B56-480B-A1D3-BA52430C9445}"/>
              </a:ext>
            </a:extLst>
          </p:cNvPr>
          <p:cNvSpPr txBox="1"/>
          <p:nvPr/>
        </p:nvSpPr>
        <p:spPr>
          <a:xfrm>
            <a:off x="4572000" y="1251660"/>
            <a:ext cx="441442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Ins="36000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3"/>
                </a:solidFill>
                <a:latin typeface="+mn-lt"/>
              </a:rPr>
              <a:t>Accéder aux dossiers de vente via la barre de navigation :</a:t>
            </a:r>
          </a:p>
          <a:p>
            <a:pPr marL="285750" indent="-2857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  <a:latin typeface="+mn-lt"/>
              </a:rPr>
              <a:t>Déroulez la rubrique « Autres applis »</a:t>
            </a:r>
          </a:p>
          <a:p>
            <a:pPr marL="285750" indent="-2857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  <a:latin typeface="+mn-lt"/>
              </a:rPr>
              <a:t>Dans Gestion commerciale, cliquez sur « Gérer les dossiers de ventes en cours »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A16BF07-D699-464E-8FA3-2638B494254A}"/>
              </a:ext>
            </a:extLst>
          </p:cNvPr>
          <p:cNvSpPr txBox="1"/>
          <p:nvPr/>
        </p:nvSpPr>
        <p:spPr>
          <a:xfrm>
            <a:off x="304415" y="1251660"/>
            <a:ext cx="406146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3"/>
                </a:solidFill>
                <a:latin typeface="+mn-lt"/>
              </a:rPr>
              <a:t>Accéder aux dossiers de vente via la rubrique « Opportunités / Propositions » :</a:t>
            </a:r>
          </a:p>
          <a:p>
            <a:pPr marL="285750" indent="-2857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  <a:latin typeface="+mn-lt"/>
              </a:rPr>
              <a:t>Cliquez sur « Dossiers de vente »</a:t>
            </a:r>
          </a:p>
          <a:p>
            <a:pPr>
              <a:buClr>
                <a:schemeClr val="bg2"/>
              </a:buClr>
            </a:pPr>
            <a:endParaRPr lang="fr-FR" sz="12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8" name="Graphique 17" descr="Badge 1 avec un remplissage uni">
            <a:extLst>
              <a:ext uri="{FF2B5EF4-FFF2-40B4-BE49-F238E27FC236}">
                <a16:creationId xmlns:a16="http://schemas.microsoft.com/office/drawing/2014/main" id="{A75AFA93-66EE-4BFB-B67C-C7B58074D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94066" y="1141311"/>
            <a:ext cx="220697" cy="220697"/>
          </a:xfrm>
          <a:prstGeom prst="rect">
            <a:avLst/>
          </a:prstGeom>
        </p:spPr>
      </p:pic>
      <p:pic>
        <p:nvPicPr>
          <p:cNvPr id="20" name="Graphique 19" descr="Badge avec un remplissage uni">
            <a:extLst>
              <a:ext uri="{FF2B5EF4-FFF2-40B4-BE49-F238E27FC236}">
                <a16:creationId xmlns:a16="http://schemas.microsoft.com/office/drawing/2014/main" id="{E596E78D-62D3-4257-9D5B-2B1504F2A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448407" y="1142408"/>
            <a:ext cx="219600" cy="2196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3B38B68-4FFE-4118-B69F-BDA17F2036F3}"/>
              </a:ext>
            </a:extLst>
          </p:cNvPr>
          <p:cNvSpPr/>
          <p:nvPr/>
        </p:nvSpPr>
        <p:spPr>
          <a:xfrm>
            <a:off x="8269083" y="2242988"/>
            <a:ext cx="377023" cy="317585"/>
          </a:xfrm>
          <a:prstGeom prst="rect">
            <a:avLst/>
          </a:prstGeom>
          <a:solidFill>
            <a:schemeClr val="accent6">
              <a:lumMod val="20000"/>
              <a:lumOff val="80000"/>
              <a:alpha val="1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282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A8503C-4D79-40B9-AB25-A822FDB5E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Gérer les dossiers de vente</a:t>
            </a: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3323E8A4-2252-49E6-AC15-88DC847980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b="5266"/>
          <a:stretch/>
        </p:blipFill>
        <p:spPr>
          <a:xfrm>
            <a:off x="2887980" y="1081465"/>
            <a:ext cx="6111240" cy="33451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4454D8-A1C1-4B3E-8568-3E60BDB2F7BF}"/>
              </a:ext>
            </a:extLst>
          </p:cNvPr>
          <p:cNvSpPr/>
          <p:nvPr/>
        </p:nvSpPr>
        <p:spPr>
          <a:xfrm>
            <a:off x="7769119" y="3315166"/>
            <a:ext cx="887201" cy="22813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80F5A24A-0E36-4B60-A721-8C057D863309}"/>
              </a:ext>
            </a:extLst>
          </p:cNvPr>
          <p:cNvSpPr txBox="1">
            <a:spLocks/>
          </p:cNvSpPr>
          <p:nvPr/>
        </p:nvSpPr>
        <p:spPr>
          <a:xfrm>
            <a:off x="213360" y="897744"/>
            <a:ext cx="2514600" cy="3712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36000" tIns="45720" rIns="36000" bIns="4572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Cambria Math" panose="02040503050406030204" pitchFamily="18" charset="0"/>
              <a:buNone/>
            </a:pPr>
            <a:r>
              <a:rPr lang="fr-FR" sz="1400" b="1" dirty="0">
                <a:solidFill>
                  <a:schemeClr val="accent3"/>
                </a:solidFill>
              </a:rPr>
              <a:t>Dans « Dossiers en cours » </a:t>
            </a:r>
          </a:p>
          <a:p>
            <a:pPr marL="0" indent="0">
              <a:buFont typeface="Cambria Math" panose="02040503050406030204" pitchFamily="18" charset="0"/>
              <a:buNone/>
            </a:pPr>
            <a:endParaRPr lang="fr-FR" sz="12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Recherchez le dossier </a:t>
            </a:r>
            <a:r>
              <a:rPr lang="fr-FR" sz="1200" b="1" dirty="0">
                <a:solidFill>
                  <a:schemeClr val="bg2"/>
                </a:solidFill>
              </a:rPr>
              <a:t>CBM</a:t>
            </a:r>
            <a:r>
              <a:rPr lang="fr-FR" sz="1200" dirty="0">
                <a:solidFill>
                  <a:schemeClr val="bg2"/>
                </a:solidFill>
              </a:rPr>
              <a:t> pour suivre l’avancement de la signature client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(Dans cet exemple, le client dispose de 15 dossiers de vente en cours)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Cliquez sur « Accéder »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fr-FR" sz="1200" dirty="0">
              <a:solidFill>
                <a:schemeClr val="bg2"/>
              </a:solidFill>
            </a:endParaRPr>
          </a:p>
        </p:txBody>
      </p:sp>
      <p:pic>
        <p:nvPicPr>
          <p:cNvPr id="9" name="Graphique 8" descr="Recherche de dossiers avec un remplissage uni">
            <a:extLst>
              <a:ext uri="{FF2B5EF4-FFF2-40B4-BE49-F238E27FC236}">
                <a16:creationId xmlns:a16="http://schemas.microsoft.com/office/drawing/2014/main" id="{7991E41A-4286-40F6-BD98-7E0709748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59842" y="3429232"/>
            <a:ext cx="621635" cy="62163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578189F-A5C8-46D0-8948-A32FB357BEAA}"/>
              </a:ext>
            </a:extLst>
          </p:cNvPr>
          <p:cNvCxnSpPr>
            <a:cxnSpLocks/>
          </p:cNvCxnSpPr>
          <p:nvPr/>
        </p:nvCxnSpPr>
        <p:spPr>
          <a:xfrm>
            <a:off x="2614325" y="3000950"/>
            <a:ext cx="979707" cy="12365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431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9F498C-0D05-4BD1-8BBB-D81F798A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87" y="195486"/>
            <a:ext cx="8243615" cy="432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Vérification de l’avancement de la signature client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CB9555A-96E6-4E62-8871-76DC4CAA203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9211" b="4412"/>
          <a:stretch/>
        </p:blipFill>
        <p:spPr>
          <a:xfrm>
            <a:off x="2918460" y="1139017"/>
            <a:ext cx="6065603" cy="33752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54E971-61C1-4217-BB12-86F14A8FF3B8}"/>
              </a:ext>
            </a:extLst>
          </p:cNvPr>
          <p:cNvSpPr/>
          <p:nvPr/>
        </p:nvSpPr>
        <p:spPr>
          <a:xfrm>
            <a:off x="3149485" y="3435034"/>
            <a:ext cx="1663147" cy="255716"/>
          </a:xfrm>
          <a:prstGeom prst="rect">
            <a:avLst/>
          </a:prstGeom>
          <a:solidFill>
            <a:schemeClr val="bg1">
              <a:lumMod val="95000"/>
              <a:alpha val="42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19F651E-4DB6-4CD7-930D-F2DB98B23AC1}"/>
              </a:ext>
            </a:extLst>
          </p:cNvPr>
          <p:cNvSpPr txBox="1">
            <a:spLocks/>
          </p:cNvSpPr>
          <p:nvPr/>
        </p:nvSpPr>
        <p:spPr>
          <a:xfrm>
            <a:off x="262060" y="1011779"/>
            <a:ext cx="2564960" cy="1370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36000" tIns="45720" rIns="36000" bIns="4572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None/>
            </a:pPr>
            <a:r>
              <a:rPr lang="fr-FR" sz="1400" b="1" dirty="0">
                <a:solidFill>
                  <a:schemeClr val="accent3"/>
                </a:solidFill>
              </a:rPr>
              <a:t>Nous pouvons suivre l’avancement du dossier :</a:t>
            </a:r>
          </a:p>
          <a:p>
            <a:pPr marL="0" indent="0">
              <a:buNone/>
            </a:pPr>
            <a:r>
              <a:rPr lang="fr-FR" sz="1400" b="1" dirty="0">
                <a:solidFill>
                  <a:schemeClr val="accent3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A cette étape : le lien a été envoyé au client et la signature électronique est en cours. 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BC0365-86AE-4DF0-9D32-ACDEF0ACB51B}"/>
              </a:ext>
            </a:extLst>
          </p:cNvPr>
          <p:cNvSpPr/>
          <p:nvPr/>
        </p:nvSpPr>
        <p:spPr>
          <a:xfrm>
            <a:off x="3149485" y="2724376"/>
            <a:ext cx="2824194" cy="7106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D77A35-8467-42A3-B5B0-C4522BC5714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411" y="2761689"/>
            <a:ext cx="410595" cy="39210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5E1082-B7B5-4A4E-8D1E-39478C4FA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876" y="4595812"/>
            <a:ext cx="1518730" cy="23298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2BC1FE-21EA-417D-9704-79D4C4096C03}"/>
              </a:ext>
            </a:extLst>
          </p:cNvPr>
          <p:cNvSpPr/>
          <p:nvPr/>
        </p:nvSpPr>
        <p:spPr>
          <a:xfrm>
            <a:off x="262060" y="2935796"/>
            <a:ext cx="25023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 le client ne souhaite pas signer électroniquement son contrat :</a:t>
            </a:r>
          </a:p>
          <a:p>
            <a:pPr algn="ctr"/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conseiller peut générer les documents sous format papier et lui proposer de signer en face à face via le bouton 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Légende : encadrée 17">
            <a:extLst>
              <a:ext uri="{FF2B5EF4-FFF2-40B4-BE49-F238E27FC236}">
                <a16:creationId xmlns:a16="http://schemas.microsoft.com/office/drawing/2014/main" id="{68C20448-FF00-4007-A074-049E7D4D9E56}"/>
              </a:ext>
            </a:extLst>
          </p:cNvPr>
          <p:cNvSpPr/>
          <p:nvPr/>
        </p:nvSpPr>
        <p:spPr>
          <a:xfrm>
            <a:off x="4812632" y="4298606"/>
            <a:ext cx="1797977" cy="530193"/>
          </a:xfrm>
          <a:prstGeom prst="borderCallout1">
            <a:avLst>
              <a:gd name="adj1" fmla="val 33263"/>
              <a:gd name="adj2" fmla="val -22130"/>
              <a:gd name="adj3" fmla="val 55079"/>
              <a:gd name="adj4" fmla="val 132"/>
            </a:avLst>
          </a:prstGeom>
          <a:solidFill>
            <a:srgbClr val="FEFBF0"/>
          </a:solidFill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bg2"/>
              </a:buClr>
            </a:pPr>
            <a:r>
              <a:rPr lang="fr-FR" sz="800" i="1" dirty="0">
                <a:solidFill>
                  <a:schemeClr val="bg2"/>
                </a:solidFill>
              </a:rPr>
              <a:t>En cliquant sur ce bouton, </a:t>
            </a:r>
            <a:r>
              <a:rPr lang="fr-FR" altLang="fr-FR" sz="800" i="1" dirty="0">
                <a:solidFill>
                  <a:schemeClr val="bg2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le chargé peut renvoyer un lien pour relancer le processus de signature à tout moment</a:t>
            </a:r>
            <a:endParaRPr lang="fr-FR" sz="800" i="1" dirty="0">
              <a:solidFill>
                <a:schemeClr val="bg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087D24-156C-4EBF-8006-5F5E3B5A7E03}"/>
              </a:ext>
            </a:extLst>
          </p:cNvPr>
          <p:cNvSpPr/>
          <p:nvPr/>
        </p:nvSpPr>
        <p:spPr>
          <a:xfrm>
            <a:off x="3061401" y="4249740"/>
            <a:ext cx="1356561" cy="25571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58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774795E-CA3B-4B1F-B6C6-56B584204C60}"/>
              </a:ext>
            </a:extLst>
          </p:cNvPr>
          <p:cNvSpPr/>
          <p:nvPr/>
        </p:nvSpPr>
        <p:spPr>
          <a:xfrm>
            <a:off x="478262" y="3980843"/>
            <a:ext cx="7837073" cy="693025"/>
          </a:xfrm>
          <a:prstGeom prst="rect">
            <a:avLst/>
          </a:prstGeom>
          <a:solidFill>
            <a:srgbClr val="FE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DE5CDA-2C60-456B-AC21-D646C63124E7}"/>
              </a:ext>
            </a:extLst>
          </p:cNvPr>
          <p:cNvSpPr/>
          <p:nvPr/>
        </p:nvSpPr>
        <p:spPr>
          <a:xfrm>
            <a:off x="956806" y="2484889"/>
            <a:ext cx="7837074" cy="693025"/>
          </a:xfrm>
          <a:prstGeom prst="rect">
            <a:avLst/>
          </a:prstGeom>
          <a:solidFill>
            <a:srgbClr val="FE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93AE02-1C4B-4887-938B-D7C49F415171}"/>
              </a:ext>
            </a:extLst>
          </p:cNvPr>
          <p:cNvSpPr/>
          <p:nvPr/>
        </p:nvSpPr>
        <p:spPr>
          <a:xfrm>
            <a:off x="478262" y="830663"/>
            <a:ext cx="8048224" cy="81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BD653E-E9B0-4332-92B4-BBE5049DA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Gestion du repli papier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5235C0-A4CF-4788-AE2E-21311B957D01}"/>
              </a:ext>
            </a:extLst>
          </p:cNvPr>
          <p:cNvSpPr/>
          <p:nvPr/>
        </p:nvSpPr>
        <p:spPr>
          <a:xfrm>
            <a:off x="3685289" y="2508914"/>
            <a:ext cx="4807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Imprimez les documents. 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Cliquez sur « </a:t>
            </a:r>
            <a:r>
              <a:rPr lang="fr-FR" sz="1200" b="1" dirty="0">
                <a:solidFill>
                  <a:schemeClr val="bg2"/>
                </a:solidFill>
              </a:rPr>
              <a:t>Imprimer</a:t>
            </a:r>
            <a:r>
              <a:rPr lang="fr-FR" sz="1200" dirty="0">
                <a:solidFill>
                  <a:schemeClr val="bg2"/>
                </a:solidFill>
              </a:rPr>
              <a:t> ». Vous pouvez choisir le nombre de copies que vous souhaitez imprimer.</a:t>
            </a:r>
          </a:p>
          <a:p>
            <a:pPr algn="r"/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24D53E-73C0-445A-A2B1-8A1351CBAB71}"/>
              </a:ext>
            </a:extLst>
          </p:cNvPr>
          <p:cNvSpPr/>
          <p:nvPr/>
        </p:nvSpPr>
        <p:spPr>
          <a:xfrm>
            <a:off x="450192" y="4004191"/>
            <a:ext cx="4807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Nous pouvons constater que le dossier a été signé avec succès. </a:t>
            </a: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cette étape les documents ont été signés.</a:t>
            </a:r>
          </a:p>
          <a:p>
            <a:r>
              <a:rPr lang="fr-FR" sz="1200" b="1" dirty="0">
                <a:solidFill>
                  <a:srgbClr val="C00000"/>
                </a:solidFill>
              </a:rPr>
              <a:t>Le process </a:t>
            </a:r>
            <a:r>
              <a:rPr lang="fr-FR" sz="1200" b="1" dirty="0">
                <a:solidFill>
                  <a:schemeClr val="accent3">
                    <a:lumMod val="75000"/>
                  </a:schemeClr>
                </a:solidFill>
              </a:rPr>
              <a:t>de signature papier est terminée</a:t>
            </a:r>
            <a:r>
              <a:rPr lang="fr-FR" sz="1200" b="1" dirty="0">
                <a:solidFill>
                  <a:srgbClr val="C00000"/>
                </a:solidFill>
              </a:rPr>
              <a:t>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E2AE4A-AAD0-453D-92C4-CDD3439227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50" t="26419" r="22167" b="30673"/>
          <a:stretch/>
        </p:blipFill>
        <p:spPr>
          <a:xfrm>
            <a:off x="5897880" y="703899"/>
            <a:ext cx="2896000" cy="1222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87FC05-CB60-42B5-B77B-BDC14A61DF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192" y="823951"/>
            <a:ext cx="5447688" cy="907187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Après avoir cliqué sur Signer Papier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un message s’affiche pour confirmer la signature en format papier : Cela entraine l’abandon de la signature électronique et il faudra renvoyer les documents papier par courrier. </a:t>
            </a:r>
          </a:p>
          <a:p>
            <a:pPr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Confirmez cette action en cliquant sur « </a:t>
            </a:r>
            <a:r>
              <a:rPr lang="fr-FR" sz="1200" b="1" dirty="0">
                <a:solidFill>
                  <a:schemeClr val="bg2"/>
                </a:solidFill>
              </a:rPr>
              <a:t>Oui</a:t>
            </a:r>
            <a:r>
              <a:rPr lang="fr-FR" sz="1200" dirty="0">
                <a:solidFill>
                  <a:schemeClr val="bg2"/>
                </a:solidFill>
              </a:rPr>
              <a:t> 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D3E370-33AB-4D28-9C66-24AF2A10B954}"/>
              </a:ext>
            </a:extLst>
          </p:cNvPr>
          <p:cNvSpPr/>
          <p:nvPr/>
        </p:nvSpPr>
        <p:spPr>
          <a:xfrm>
            <a:off x="5897880" y="1641015"/>
            <a:ext cx="1448199" cy="2855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DC2BD1-8F96-4007-B5A0-0C4EB5018F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72" t="46741" r="42503" b="34333"/>
          <a:stretch/>
        </p:blipFill>
        <p:spPr>
          <a:xfrm>
            <a:off x="5250579" y="3760289"/>
            <a:ext cx="3543301" cy="932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8858F7-7FD8-48C5-BE1B-80C8061006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83" t="28784" r="35007" b="26014"/>
          <a:stretch/>
        </p:blipFill>
        <p:spPr>
          <a:xfrm>
            <a:off x="450192" y="1828415"/>
            <a:ext cx="2958933" cy="19794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12FB45-E7FF-4D8D-81F6-796F7F8C468A}"/>
              </a:ext>
            </a:extLst>
          </p:cNvPr>
          <p:cNvSpPr/>
          <p:nvPr/>
        </p:nvSpPr>
        <p:spPr>
          <a:xfrm>
            <a:off x="2851715" y="2571750"/>
            <a:ext cx="220130" cy="14147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6D4DAC-552F-4660-B358-C504968DF9D2}"/>
              </a:ext>
            </a:extLst>
          </p:cNvPr>
          <p:cNvSpPr/>
          <p:nvPr/>
        </p:nvSpPr>
        <p:spPr>
          <a:xfrm>
            <a:off x="2996619" y="3618819"/>
            <a:ext cx="412506" cy="14147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4E0530-FB36-4214-B14D-2DBA5775C823}"/>
              </a:ext>
            </a:extLst>
          </p:cNvPr>
          <p:cNvSpPr/>
          <p:nvPr/>
        </p:nvSpPr>
        <p:spPr>
          <a:xfrm>
            <a:off x="8255283" y="3760289"/>
            <a:ext cx="475229" cy="6930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26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78DD6A4-E818-42A5-981C-A39B576AAA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10" y="2447518"/>
            <a:ext cx="1273748" cy="835282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9BEA5-AFD8-4300-BDB8-C41DD114FD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6598" y="2571750"/>
            <a:ext cx="7565522" cy="1082086"/>
          </a:xfrm>
        </p:spPr>
        <p:txBody>
          <a:bodyPr/>
          <a:lstStyle/>
          <a:p>
            <a:r>
              <a:rPr lang="fr-FR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ACCÉDER À L’HISTORIQUE DES VENTES </a:t>
            </a:r>
          </a:p>
        </p:txBody>
      </p:sp>
    </p:spTree>
    <p:extLst>
      <p:ext uri="{BB962C8B-B14F-4D97-AF65-F5344CB8AC3E}">
        <p14:creationId xmlns:p14="http://schemas.microsoft.com/office/powerpoint/2010/main" val="2971720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6CCAD765-8C25-4230-AFD4-08BFA9CB588D}"/>
              </a:ext>
            </a:extLst>
          </p:cNvPr>
          <p:cNvSpPr txBox="1">
            <a:spLocks/>
          </p:cNvSpPr>
          <p:nvPr/>
        </p:nvSpPr>
        <p:spPr>
          <a:xfrm>
            <a:off x="313569" y="855778"/>
            <a:ext cx="3369205" cy="3783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36000" tIns="45720" rIns="36000" bIns="45720" rtlCol="0" anchor="t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anose="02040503050406030204" pitchFamily="18" charset="0"/>
              <a:buNone/>
            </a:pPr>
            <a:r>
              <a:rPr lang="fr-FR" sz="1400" b="1" dirty="0">
                <a:solidFill>
                  <a:schemeClr val="accent3"/>
                </a:solidFill>
              </a:rPr>
              <a:t>Pour consulter le dossier après signature :</a:t>
            </a:r>
          </a:p>
          <a:p>
            <a:pPr marL="0" indent="0">
              <a:buFont typeface="Cambria Math" panose="02040503050406030204" pitchFamily="18" charset="0"/>
              <a:buNone/>
            </a:pPr>
            <a:endParaRPr lang="fr-FR" sz="1400" b="1" dirty="0">
              <a:solidFill>
                <a:schemeClr val="accent3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Cliquez sur « Rechercher » dans le totem à gauche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Saisir le </a:t>
            </a:r>
            <a:r>
              <a:rPr lang="fr-FR" sz="1200" b="1" dirty="0">
                <a:solidFill>
                  <a:schemeClr val="bg2"/>
                </a:solidFill>
              </a:rPr>
              <a:t>code transactionnel 0950 </a:t>
            </a:r>
            <a:r>
              <a:rPr lang="fr-FR" sz="1200" dirty="0">
                <a:solidFill>
                  <a:schemeClr val="bg2"/>
                </a:solidFill>
              </a:rPr>
              <a:t>ou taper </a:t>
            </a:r>
            <a:r>
              <a:rPr lang="fr-FR" sz="1200" b="1" dirty="0">
                <a:solidFill>
                  <a:schemeClr val="bg2"/>
                </a:solidFill>
              </a:rPr>
              <a:t>« OVAD » dans la barre de recherche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Cliquez sur « OVMC/OVAD – Outil Vente A Distance »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fr-FR" sz="12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fr-FR" sz="12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fr-FR" sz="12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Recherchez le client : par exemple avec le numéro de personne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Cliquez sur « Rechercher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Une fois que le client est trouvé, cliquez sur la loupe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0AB5E134-F237-4E86-BEAE-3EF9582393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b="3663"/>
          <a:stretch/>
        </p:blipFill>
        <p:spPr>
          <a:xfrm>
            <a:off x="3739525" y="813759"/>
            <a:ext cx="5059886" cy="21831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9CBA9E-69D2-467B-8F59-FD5AF792A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988972" cy="432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Code transactionnel 0950 ou mot clés « OVAD »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B3E16F-967D-4386-A99E-7C7ACE9EFF24}"/>
              </a:ext>
            </a:extLst>
          </p:cNvPr>
          <p:cNvSpPr/>
          <p:nvPr/>
        </p:nvSpPr>
        <p:spPr>
          <a:xfrm>
            <a:off x="3739524" y="1357106"/>
            <a:ext cx="625370" cy="17627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349003-C298-4652-A57D-A32DA899E5D9}"/>
              </a:ext>
            </a:extLst>
          </p:cNvPr>
          <p:cNvSpPr/>
          <p:nvPr/>
        </p:nvSpPr>
        <p:spPr>
          <a:xfrm>
            <a:off x="4447818" y="1139390"/>
            <a:ext cx="2167907" cy="13608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F511E7-6084-4C41-986B-E5474D082398}"/>
              </a:ext>
            </a:extLst>
          </p:cNvPr>
          <p:cNvSpPr/>
          <p:nvPr/>
        </p:nvSpPr>
        <p:spPr>
          <a:xfrm>
            <a:off x="4474742" y="2506923"/>
            <a:ext cx="821829" cy="48309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du contenu 5">
            <a:extLst>
              <a:ext uri="{FF2B5EF4-FFF2-40B4-BE49-F238E27FC236}">
                <a16:creationId xmlns:a16="http://schemas.microsoft.com/office/drawing/2014/main" id="{C5FF9496-A822-4F4B-89A7-39C4906041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25" t="3150" r="1060" b="40480"/>
          <a:stretch/>
        </p:blipFill>
        <p:spPr>
          <a:xfrm>
            <a:off x="3739524" y="3121978"/>
            <a:ext cx="5059885" cy="1513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4B056A2-DD6B-482B-9F93-BCAF074F258F}"/>
              </a:ext>
            </a:extLst>
          </p:cNvPr>
          <p:cNvSpPr/>
          <p:nvPr/>
        </p:nvSpPr>
        <p:spPr>
          <a:xfrm>
            <a:off x="5443552" y="3523285"/>
            <a:ext cx="552746" cy="1411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281795-08C7-422E-8A7B-7CA9F16A3968}"/>
              </a:ext>
            </a:extLst>
          </p:cNvPr>
          <p:cNvSpPr/>
          <p:nvPr/>
        </p:nvSpPr>
        <p:spPr>
          <a:xfrm>
            <a:off x="4613376" y="4451341"/>
            <a:ext cx="147213" cy="13307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213E05-76DD-493E-90FB-1C2AA5ACF21D}"/>
              </a:ext>
            </a:extLst>
          </p:cNvPr>
          <p:cNvSpPr/>
          <p:nvPr/>
        </p:nvSpPr>
        <p:spPr>
          <a:xfrm>
            <a:off x="8431706" y="4011811"/>
            <a:ext cx="367703" cy="13259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636F3CF-D1E4-40AC-86F4-97BFF89F3485}"/>
              </a:ext>
            </a:extLst>
          </p:cNvPr>
          <p:cNvCxnSpPr>
            <a:cxnSpLocks/>
          </p:cNvCxnSpPr>
          <p:nvPr/>
        </p:nvCxnSpPr>
        <p:spPr>
          <a:xfrm flipV="1">
            <a:off x="4438174" y="4573635"/>
            <a:ext cx="169255" cy="130309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que 29" descr="Papier contour">
            <a:extLst>
              <a:ext uri="{FF2B5EF4-FFF2-40B4-BE49-F238E27FC236}">
                <a16:creationId xmlns:a16="http://schemas.microsoft.com/office/drawing/2014/main" id="{A3BE3198-837F-4BBE-AA7F-98422D260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617918" y="2571698"/>
            <a:ext cx="672892" cy="672892"/>
          </a:xfrm>
          <a:prstGeom prst="rect">
            <a:avLst/>
          </a:prstGeom>
        </p:spPr>
      </p:pic>
      <p:pic>
        <p:nvPicPr>
          <p:cNvPr id="28" name="Graphique 27" descr="Signature avec un remplissage uni">
            <a:extLst>
              <a:ext uri="{FF2B5EF4-FFF2-40B4-BE49-F238E27FC236}">
                <a16:creationId xmlns:a16="http://schemas.microsoft.com/office/drawing/2014/main" id="{0F0CA081-DF95-4498-B5A8-DB9B52D90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91768" y="2783112"/>
            <a:ext cx="427564" cy="427564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2F82CE2-5171-4400-A56E-DDB95B8C71F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89" t="25166" r="44503" b="67210"/>
          <a:stretch/>
        </p:blipFill>
        <p:spPr>
          <a:xfrm>
            <a:off x="6451861" y="1413647"/>
            <a:ext cx="2572890" cy="183290"/>
          </a:xfrm>
          <a:prstGeom prst="rect">
            <a:avLst/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02CC065A-5C3F-4CB1-B8BE-F6C93955C3F5}"/>
              </a:ext>
            </a:extLst>
          </p:cNvPr>
          <p:cNvSpPr txBox="1"/>
          <p:nvPr/>
        </p:nvSpPr>
        <p:spPr>
          <a:xfrm>
            <a:off x="6224545" y="1238519"/>
            <a:ext cx="12319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b="1" dirty="0">
                <a:solidFill>
                  <a:schemeClr val="bg2"/>
                </a:solidFill>
              </a:rPr>
              <a:t>Ou saisir « OVAD »</a:t>
            </a:r>
            <a:endParaRPr lang="fr-FR" sz="5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057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Espace réservé du contenu 24">
            <a:extLst>
              <a:ext uri="{FF2B5EF4-FFF2-40B4-BE49-F238E27FC236}">
                <a16:creationId xmlns:a16="http://schemas.microsoft.com/office/drawing/2014/main" id="{DD239A20-CD12-4A7E-BE0D-34E9CA2D5D5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6474" r="1504" b="59319"/>
          <a:stretch/>
        </p:blipFill>
        <p:spPr>
          <a:xfrm>
            <a:off x="634907" y="1263386"/>
            <a:ext cx="7588279" cy="12078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9554F0A-3F4A-4B9A-9E02-1FCF917C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98" y="202442"/>
            <a:ext cx="8323522" cy="432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Consulter l’historique des ventes : </a:t>
            </a:r>
            <a:r>
              <a:rPr lang="fr-FR" u="sng" dirty="0">
                <a:solidFill>
                  <a:schemeClr val="accent3"/>
                </a:solidFill>
              </a:rPr>
              <a:t>Vente en cours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C64BEA-56B2-4F00-B09F-E3F56AC22A7A}"/>
              </a:ext>
            </a:extLst>
          </p:cNvPr>
          <p:cNvSpPr/>
          <p:nvPr/>
        </p:nvSpPr>
        <p:spPr>
          <a:xfrm>
            <a:off x="7543152" y="1905213"/>
            <a:ext cx="532391" cy="6833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du contenu 5">
            <a:extLst>
              <a:ext uri="{FF2B5EF4-FFF2-40B4-BE49-F238E27FC236}">
                <a16:creationId xmlns:a16="http://schemas.microsoft.com/office/drawing/2014/main" id="{CE92BCBB-F2B4-4014-8C2F-28536D3162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15" t="32244" r="11097" b="8421"/>
          <a:stretch/>
        </p:blipFill>
        <p:spPr>
          <a:xfrm>
            <a:off x="443335" y="3330991"/>
            <a:ext cx="3600428" cy="1291350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  <p:pic>
        <p:nvPicPr>
          <p:cNvPr id="11" name="Espace réservé du contenu 5">
            <a:extLst>
              <a:ext uri="{FF2B5EF4-FFF2-40B4-BE49-F238E27FC236}">
                <a16:creationId xmlns:a16="http://schemas.microsoft.com/office/drawing/2014/main" id="{08388243-C85B-4F94-90EB-2F822FEE7F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26" t="12515" r="10108" b="58179"/>
          <a:stretch/>
        </p:blipFill>
        <p:spPr>
          <a:xfrm>
            <a:off x="4429047" y="3330991"/>
            <a:ext cx="4271618" cy="977375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9A6B8EB-ACAE-44FB-9353-7B917C3F781B}"/>
              </a:ext>
            </a:extLst>
          </p:cNvPr>
          <p:cNvSpPr txBox="1"/>
          <p:nvPr/>
        </p:nvSpPr>
        <p:spPr>
          <a:xfrm>
            <a:off x="4404271" y="2860834"/>
            <a:ext cx="4321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bg2"/>
              </a:buClr>
            </a:pPr>
            <a:r>
              <a:rPr lang="fr-FR" sz="1100" b="1" dirty="0">
                <a:solidFill>
                  <a:schemeClr val="accent2"/>
                </a:solidFill>
                <a:latin typeface="+mn-lt"/>
              </a:rPr>
              <a:t>En cliquant sur l’icône      , vous pouvez modifier l’adresse mail s’il y a une erreur, et/ou relancer l’envoi du lien par mail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5BD96A5-CB2B-4D6D-903B-5BDB891D1B2B}"/>
              </a:ext>
            </a:extLst>
          </p:cNvPr>
          <p:cNvSpPr txBox="1"/>
          <p:nvPr/>
        </p:nvSpPr>
        <p:spPr>
          <a:xfrm>
            <a:off x="197147" y="2860833"/>
            <a:ext cx="40928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bg2"/>
              </a:buClr>
            </a:pPr>
            <a:r>
              <a:rPr lang="fr-FR" sz="1100" b="1" dirty="0">
                <a:solidFill>
                  <a:schemeClr val="bg2"/>
                </a:solidFill>
                <a:latin typeface="+mn-lt"/>
              </a:rPr>
              <a:t>En cliquant sur l’icône      , vous accédez à l’historique du dossier (statut, date de création, commentaire…)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8E2EB6-CAA4-4A36-ADA5-C728B89E93D6}"/>
              </a:ext>
            </a:extLst>
          </p:cNvPr>
          <p:cNvSpPr/>
          <p:nvPr/>
        </p:nvSpPr>
        <p:spPr>
          <a:xfrm>
            <a:off x="7604269" y="2282901"/>
            <a:ext cx="128044" cy="144648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DBD60A-5C29-4498-8F35-22EC6F3C3578}"/>
              </a:ext>
            </a:extLst>
          </p:cNvPr>
          <p:cNvSpPr/>
          <p:nvPr/>
        </p:nvSpPr>
        <p:spPr>
          <a:xfrm>
            <a:off x="7853678" y="2282901"/>
            <a:ext cx="114033" cy="14464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B937B55-B567-4110-8C52-53D2BC71E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961" y="2882390"/>
            <a:ext cx="208093" cy="19789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F87BBFD-0DF7-49B5-BA93-316C2631D3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7655" y="2882390"/>
            <a:ext cx="172183" cy="180285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1DBC8BF-85D4-4FB4-99B1-CCA4416CC451}"/>
              </a:ext>
            </a:extLst>
          </p:cNvPr>
          <p:cNvSpPr/>
          <p:nvPr/>
        </p:nvSpPr>
        <p:spPr>
          <a:xfrm>
            <a:off x="4336964" y="4308366"/>
            <a:ext cx="4455784" cy="507831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900" b="1" i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En effet, le client dispose de 30 jours pour e-signer son contrat. Passé ce délai, le lien ne sera plus actif.  </a:t>
            </a:r>
            <a:br>
              <a:rPr lang="fr-FR" altLang="fr-FR" sz="900" b="1" i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altLang="fr-FR" sz="900" b="1" i="1" dirty="0">
                <a:solidFill>
                  <a:srgbClr val="FFD85B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L’adresse mail sur OSCAR est celle sélectionnée depuis Front Lease</a:t>
            </a:r>
            <a:endParaRPr lang="fr-FR" sz="900" b="1" i="1" dirty="0">
              <a:solidFill>
                <a:srgbClr val="FFD85B"/>
              </a:solidFill>
            </a:endParaRPr>
          </a:p>
        </p:txBody>
      </p:sp>
      <p:pic>
        <p:nvPicPr>
          <p:cNvPr id="33" name="Graphique 32" descr="Avertissement avec un remplissage uni">
            <a:extLst>
              <a:ext uri="{FF2B5EF4-FFF2-40B4-BE49-F238E27FC236}">
                <a16:creationId xmlns:a16="http://schemas.microsoft.com/office/drawing/2014/main" id="{B1936861-1E80-4E4C-BC62-AF3329036F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396071" y="4545881"/>
            <a:ext cx="255315" cy="25531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1DAB00A-E60E-4AAE-AC0C-E9DBF5C47458}"/>
              </a:ext>
            </a:extLst>
          </p:cNvPr>
          <p:cNvSpPr/>
          <p:nvPr/>
        </p:nvSpPr>
        <p:spPr>
          <a:xfrm>
            <a:off x="634907" y="717346"/>
            <a:ext cx="7588279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Pour les ventes en cours : </a:t>
            </a:r>
            <a:r>
              <a:rPr lang="fr-FR" sz="1600" b="1" dirty="0">
                <a:solidFill>
                  <a:schemeClr val="accent3"/>
                </a:solidFill>
              </a:rPr>
              <a:t/>
            </a:r>
            <a:br>
              <a:rPr lang="fr-FR" sz="1600" b="1" dirty="0">
                <a:solidFill>
                  <a:schemeClr val="accent3"/>
                </a:solidFill>
              </a:rPr>
            </a:b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Vous avez la possibilité de relancer l’envoi du lien et modifier l’adresse mail s’il y a une erreur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6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E10F053-3657-407A-AF91-6F74A9EAB47A}"/>
              </a:ext>
            </a:extLst>
          </p:cNvPr>
          <p:cNvSpPr/>
          <p:nvPr/>
        </p:nvSpPr>
        <p:spPr>
          <a:xfrm>
            <a:off x="264711" y="1100716"/>
            <a:ext cx="2874457" cy="12311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3"/>
                </a:solidFill>
              </a:rPr>
              <a:t>Pour les ventes finalisées : </a:t>
            </a:r>
            <a:endParaRPr lang="fr-FR" sz="1200" b="1" dirty="0">
              <a:solidFill>
                <a:schemeClr val="accent3"/>
              </a:solidFill>
            </a:endParaRP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fois que le contrat est signé, vous pouvez télécharger les docs e-signés</a:t>
            </a:r>
          </a:p>
          <a:p>
            <a:endParaRPr lang="fr-FR" sz="1200" b="1" dirty="0">
              <a:solidFill>
                <a:schemeClr val="accent3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bg2"/>
                </a:solidFill>
              </a:rPr>
              <a:t>Cliquer sur l’icône       pour visualiser le dossier </a:t>
            </a:r>
            <a:endParaRPr lang="fr-FR" sz="1200" b="1" dirty="0">
              <a:solidFill>
                <a:schemeClr val="accent3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554F0A-3F4A-4B9A-9E02-1FCF917C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98" y="202442"/>
            <a:ext cx="8323522" cy="432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Consulter l’historique des ventes : </a:t>
            </a:r>
            <a:r>
              <a:rPr lang="fr-FR" u="sng" dirty="0">
                <a:solidFill>
                  <a:schemeClr val="accent3"/>
                </a:solidFill>
              </a:rPr>
              <a:t>Vente finalisée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3442AD-EC4E-4303-8BB9-835A938AE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78" t="7707" r="1157" b="48010"/>
          <a:stretch/>
        </p:blipFill>
        <p:spPr>
          <a:xfrm>
            <a:off x="3231041" y="1041576"/>
            <a:ext cx="5648248" cy="12929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CBBD79-AE01-4132-A9D6-0E425614BB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13" t="4148" r="2250" b="39152"/>
          <a:stretch/>
        </p:blipFill>
        <p:spPr>
          <a:xfrm>
            <a:off x="264711" y="3826696"/>
            <a:ext cx="3420959" cy="1014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5A1B39C-015D-4F58-AB61-7141F78F61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94" t="5863" r="3185" b="38927"/>
          <a:stretch/>
        </p:blipFill>
        <p:spPr>
          <a:xfrm>
            <a:off x="264711" y="2595553"/>
            <a:ext cx="3799944" cy="11151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que 15" descr="Loupe avec un remplissage uni">
            <a:extLst>
              <a:ext uri="{FF2B5EF4-FFF2-40B4-BE49-F238E27FC236}">
                <a16:creationId xmlns:a16="http://schemas.microsoft.com/office/drawing/2014/main" id="{CD7A16FA-6B85-4534-8BA4-F1DA5905F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08117" y="1926662"/>
            <a:ext cx="166719" cy="16187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325C58C-BFC7-4FED-A33D-9F00F7FC9F01}"/>
              </a:ext>
            </a:extLst>
          </p:cNvPr>
          <p:cNvSpPr/>
          <p:nvPr/>
        </p:nvSpPr>
        <p:spPr>
          <a:xfrm>
            <a:off x="4359569" y="1989474"/>
            <a:ext cx="4493216" cy="29734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2CAF2B-BFBC-443E-B4E7-50C6FDE6B1A0}"/>
              </a:ext>
            </a:extLst>
          </p:cNvPr>
          <p:cNvSpPr/>
          <p:nvPr/>
        </p:nvSpPr>
        <p:spPr>
          <a:xfrm>
            <a:off x="8344343" y="2133128"/>
            <a:ext cx="114033" cy="14464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55FF149-58B1-48F0-BCD9-F8544043B749}"/>
              </a:ext>
            </a:extLst>
          </p:cNvPr>
          <p:cNvSpPr txBox="1"/>
          <p:nvPr/>
        </p:nvSpPr>
        <p:spPr>
          <a:xfrm>
            <a:off x="4209100" y="2957445"/>
            <a:ext cx="43211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L’état du dossier est restitué. </a:t>
            </a:r>
          </a:p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Il est possible de visualiser les documents signés par le client en cliquant sur  « Prévisualiser les documents »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E4ABA5-014F-4C1B-9391-39DA7C98CD7E}"/>
              </a:ext>
            </a:extLst>
          </p:cNvPr>
          <p:cNvSpPr/>
          <p:nvPr/>
        </p:nvSpPr>
        <p:spPr>
          <a:xfrm>
            <a:off x="3883790" y="4118454"/>
            <a:ext cx="55601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>
                <a:solidFill>
                  <a:srgbClr val="C00000"/>
                </a:solidFill>
              </a:rPr>
              <a:t>Une fois que vous avez cliqué sur « Prévisualiser les documents »</a:t>
            </a:r>
          </a:p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Vous pouvez voir quels documents ont été signés par le client.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A0A57CC-315F-43E2-B664-D0B21EE98550}"/>
              </a:ext>
            </a:extLst>
          </p:cNvPr>
          <p:cNvSpPr/>
          <p:nvPr/>
        </p:nvSpPr>
        <p:spPr>
          <a:xfrm>
            <a:off x="3139168" y="3541052"/>
            <a:ext cx="693964" cy="106136"/>
          </a:xfrm>
          <a:prstGeom prst="roundRect">
            <a:avLst/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303D9EA-11C5-4BF6-824B-09D63E57712A}"/>
              </a:ext>
            </a:extLst>
          </p:cNvPr>
          <p:cNvSpPr/>
          <p:nvPr/>
        </p:nvSpPr>
        <p:spPr>
          <a:xfrm>
            <a:off x="352425" y="3467574"/>
            <a:ext cx="1394732" cy="179614"/>
          </a:xfrm>
          <a:prstGeom prst="roundRect">
            <a:avLst/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0094397-E0A7-43EA-A908-6AD639B18F95}"/>
              </a:ext>
            </a:extLst>
          </p:cNvPr>
          <p:cNvSpPr/>
          <p:nvPr/>
        </p:nvSpPr>
        <p:spPr>
          <a:xfrm>
            <a:off x="3194635" y="4704783"/>
            <a:ext cx="252943" cy="116129"/>
          </a:xfrm>
          <a:prstGeom prst="roundRect">
            <a:avLst/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30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398723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3" id="{A4640819-4483-430B-8712-B2B10A890BA6}" vid="{BBC0DB4B-4C10-4B9C-BAF6-BB3EDE110A4B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1BAC7A8F57AA45A862503A8F310943" ma:contentTypeVersion="12" ma:contentTypeDescription="Create a new document." ma:contentTypeScope="" ma:versionID="1fa40b9c4fe78e40b98c645778ddd026">
  <xsd:schema xmlns:xsd="http://www.w3.org/2001/XMLSchema" xmlns:xs="http://www.w3.org/2001/XMLSchema" xmlns:p="http://schemas.microsoft.com/office/2006/metadata/properties" xmlns:ns1="http://schemas.microsoft.com/sharepoint/v3" xmlns:ns2="5f69c1ae-503f-41ba-bf38-2a06a98596c4" xmlns:ns3="9ef7b8b8-25fe-48d4-a6a9-7458ae620a7b" targetNamespace="http://schemas.microsoft.com/office/2006/metadata/properties" ma:root="true" ma:fieldsID="56550be0cb1cab0c6042f99c74f2a845" ns1:_="" ns2:_="" ns3:_="">
    <xsd:import namespace="http://schemas.microsoft.com/sharepoint/v3"/>
    <xsd:import namespace="5f69c1ae-503f-41ba-bf38-2a06a98596c4"/>
    <xsd:import namespace="9ef7b8b8-25fe-48d4-a6a9-7458ae620a7b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69c1ae-503f-41ba-bf38-2a06a98596c4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7b8b8-25fe-48d4-a6a9-7458ae620a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4AECB7-866A-48A6-92D0-0E3229679C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f69c1ae-503f-41ba-bf38-2a06a98596c4"/>
    <ds:schemaRef ds:uri="9ef7b8b8-25fe-48d4-a6a9-7458ae620a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04AC50-A577-46D0-8B9F-6D3C9D53AFF5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sharepoint/v3"/>
    <ds:schemaRef ds:uri="http://purl.org/dc/dcmitype/"/>
    <ds:schemaRef ds:uri="9ef7b8b8-25fe-48d4-a6a9-7458ae620a7b"/>
    <ds:schemaRef ds:uri="http://schemas.microsoft.com/office/2006/metadata/properties"/>
    <ds:schemaRef ds:uri="http://purl.org/dc/elements/1.1/"/>
    <ds:schemaRef ds:uri="http://schemas.microsoft.com/office/infopath/2007/PartnerControls"/>
    <ds:schemaRef ds:uri="5f69c1ae-503f-41ba-bf38-2a06a98596c4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PPT_Interne_CommunauteBPCE-LEASE-V2</Template>
  <TotalTime>472</TotalTime>
  <Words>741</Words>
  <Application>Microsoft Office PowerPoint</Application>
  <PresentationFormat>On-screen Show (16:9)</PresentationFormat>
  <Paragraphs>89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Verdana</vt:lpstr>
      <vt:lpstr>Wingdings</vt:lpstr>
      <vt:lpstr>Arial Narrow</vt:lpstr>
      <vt:lpstr>Arial</vt:lpstr>
      <vt:lpstr>Cabin Condensed</vt:lpstr>
      <vt:lpstr>Calibri</vt:lpstr>
      <vt:lpstr>Courier New</vt:lpstr>
      <vt:lpstr>Montserrat SemiBold</vt:lpstr>
      <vt:lpstr>Times New Roman</vt:lpstr>
      <vt:lpstr>Cambria Math</vt:lpstr>
      <vt:lpstr>Montserrat ExtraBold</vt:lpstr>
      <vt:lpstr>Symbol</vt:lpstr>
      <vt:lpstr>Groupe BPCE</vt:lpstr>
      <vt:lpstr>Portail MySys :  Suivi du Dossier de vente</vt:lpstr>
      <vt:lpstr>PowerPoint Presentation</vt:lpstr>
      <vt:lpstr>Accéder à MySys et Identification client</vt:lpstr>
      <vt:lpstr>Recherche client et Synthèse personne morale</vt:lpstr>
      <vt:lpstr>Accès aux dossiers de vente </vt:lpstr>
      <vt:lpstr>Gérer les dossiers de vente</vt:lpstr>
      <vt:lpstr>Vérification de l’avancement de la signature client</vt:lpstr>
      <vt:lpstr>Gestion du repli papier</vt:lpstr>
      <vt:lpstr>PowerPoint Presentation</vt:lpstr>
      <vt:lpstr>Code transactionnel 0950 ou mot clés « OVAD »</vt:lpstr>
      <vt:lpstr>Consulter l’historique des ventes : Vente en cours</vt:lpstr>
      <vt:lpstr>Consulter l’historique des ventes : Vente finalisée</vt:lpstr>
      <vt:lpstr>PowerPoint Presentation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Korban Caroline</dc:creator>
  <cp:lastModifiedBy>Viallon Stephanie</cp:lastModifiedBy>
  <cp:revision>47</cp:revision>
  <cp:lastPrinted>2017-11-27T10:18:19Z</cp:lastPrinted>
  <dcterms:created xsi:type="dcterms:W3CDTF">2021-04-29T20:15:56Z</dcterms:created>
  <dcterms:modified xsi:type="dcterms:W3CDTF">2021-05-04T08:07:04Z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0x010100491BAC7A8F57AA45A862503A8F310943</vt:lpwstr>
  </property>
</Properties>
</file>